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42891</c:v>
                </c:pt>
                <c:pt idx="1">
                  <c:v>42888</c:v>
                </c:pt>
                <c:pt idx="2">
                  <c:v>42889</c:v>
                </c:pt>
                <c:pt idx="3">
                  <c:v>42889</c:v>
                </c:pt>
                <c:pt idx="4">
                  <c:v>42888</c:v>
                </c:pt>
                <c:pt idx="5">
                  <c:v>42896</c:v>
                </c:pt>
                <c:pt idx="6">
                  <c:v>42904</c:v>
                </c:pt>
                <c:pt idx="7">
                  <c:v>42908</c:v>
                </c:pt>
                <c:pt idx="8">
                  <c:v>42912</c:v>
                </c:pt>
                <c:pt idx="9">
                  <c:v>42916</c:v>
                </c:pt>
                <c:pt idx="10">
                  <c:v>42920</c:v>
                </c:pt>
                <c:pt idx="11">
                  <c:v>42927</c:v>
                </c:pt>
                <c:pt idx="12">
                  <c:v>42930</c:v>
                </c:pt>
                <c:pt idx="13">
                  <c:v>42934</c:v>
                </c:pt>
                <c:pt idx="14">
                  <c:v>42935</c:v>
                </c:pt>
                <c:pt idx="15">
                  <c:v>42938</c:v>
                </c:pt>
                <c:pt idx="16">
                  <c:v>42947</c:v>
                </c:pt>
                <c:pt idx="17">
                  <c:v>42956</c:v>
                </c:pt>
                <c:pt idx="18">
                  <c:v>42962</c:v>
                </c:pt>
                <c:pt idx="19">
                  <c:v>42968</c:v>
                </c:pt>
                <c:pt idx="20">
                  <c:v>42976</c:v>
                </c:pt>
                <c:pt idx="21">
                  <c:v>42979</c:v>
                </c:pt>
                <c:pt idx="22">
                  <c:v>42982</c:v>
                </c:pt>
                <c:pt idx="23">
                  <c:v>42987</c:v>
                </c:pt>
                <c:pt idx="24">
                  <c:v>42991</c:v>
                </c:pt>
                <c:pt idx="25">
                  <c:v>42993</c:v>
                </c:pt>
                <c:pt idx="26">
                  <c:v>42992</c:v>
                </c:pt>
                <c:pt idx="27">
                  <c:v>42997</c:v>
                </c:pt>
                <c:pt idx="28">
                  <c:v>42999</c:v>
                </c:pt>
                <c:pt idx="29">
                  <c:v>43006</c:v>
                </c:pt>
                <c:pt idx="30">
                  <c:v>43010</c:v>
                </c:pt>
              </c:numCache>
            </c:numRef>
          </c:val>
          <c:smooth val="0"/>
          <c:extLst>
            <c:ext xmlns:c16="http://schemas.microsoft.com/office/drawing/2014/chart" uri="{C3380CC4-5D6E-409C-BE32-E72D297353CC}">
              <c16:uniqueId val="{00000000-603A-4711-BB5C-82F191EA743F}"/>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7132</c:v>
                </c:pt>
                <c:pt idx="1">
                  <c:v>7132</c:v>
                </c:pt>
                <c:pt idx="2">
                  <c:v>7132</c:v>
                </c:pt>
                <c:pt idx="3">
                  <c:v>7132</c:v>
                </c:pt>
                <c:pt idx="4">
                  <c:v>7133</c:v>
                </c:pt>
                <c:pt idx="5">
                  <c:v>7132</c:v>
                </c:pt>
                <c:pt idx="6">
                  <c:v>7132</c:v>
                </c:pt>
                <c:pt idx="7">
                  <c:v>7132</c:v>
                </c:pt>
                <c:pt idx="8">
                  <c:v>7133</c:v>
                </c:pt>
                <c:pt idx="9">
                  <c:v>7132</c:v>
                </c:pt>
                <c:pt idx="10">
                  <c:v>7131</c:v>
                </c:pt>
                <c:pt idx="11">
                  <c:v>7131</c:v>
                </c:pt>
                <c:pt idx="12">
                  <c:v>7131</c:v>
                </c:pt>
                <c:pt idx="13">
                  <c:v>7131</c:v>
                </c:pt>
                <c:pt idx="14">
                  <c:v>7133</c:v>
                </c:pt>
                <c:pt idx="15">
                  <c:v>7135</c:v>
                </c:pt>
                <c:pt idx="16">
                  <c:v>7135</c:v>
                </c:pt>
                <c:pt idx="17">
                  <c:v>7135</c:v>
                </c:pt>
                <c:pt idx="18">
                  <c:v>7136</c:v>
                </c:pt>
                <c:pt idx="19">
                  <c:v>7137</c:v>
                </c:pt>
                <c:pt idx="20">
                  <c:v>7138</c:v>
                </c:pt>
                <c:pt idx="21">
                  <c:v>7136</c:v>
                </c:pt>
                <c:pt idx="22">
                  <c:v>7136</c:v>
                </c:pt>
                <c:pt idx="23">
                  <c:v>7136</c:v>
                </c:pt>
                <c:pt idx="24">
                  <c:v>7135</c:v>
                </c:pt>
                <c:pt idx="25">
                  <c:v>7136</c:v>
                </c:pt>
                <c:pt idx="26">
                  <c:v>7137</c:v>
                </c:pt>
                <c:pt idx="27">
                  <c:v>7139</c:v>
                </c:pt>
                <c:pt idx="28">
                  <c:v>7141</c:v>
                </c:pt>
                <c:pt idx="29">
                  <c:v>7141</c:v>
                </c:pt>
                <c:pt idx="30">
                  <c:v>7142</c:v>
                </c:pt>
              </c:numCache>
            </c:numRef>
          </c:val>
          <c:smooth val="0"/>
          <c:extLst>
            <c:ext xmlns:c16="http://schemas.microsoft.com/office/drawing/2014/chart" uri="{C3380CC4-5D6E-409C-BE32-E72D297353CC}">
              <c16:uniqueId val="{00000001-603A-4711-BB5C-82F191EA743F}"/>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1162092</c:v>
                </c:pt>
                <c:pt idx="1">
                  <c:v>1161956</c:v>
                </c:pt>
                <c:pt idx="2">
                  <c:v>1161944</c:v>
                </c:pt>
                <c:pt idx="3">
                  <c:v>1162220</c:v>
                </c:pt>
                <c:pt idx="4">
                  <c:v>1161916</c:v>
                </c:pt>
                <c:pt idx="5">
                  <c:v>1162208</c:v>
                </c:pt>
                <c:pt idx="6">
                  <c:v>1162175</c:v>
                </c:pt>
                <c:pt idx="7">
                  <c:v>1162185</c:v>
                </c:pt>
                <c:pt idx="8">
                  <c:v>1162244</c:v>
                </c:pt>
                <c:pt idx="9">
                  <c:v>1162448</c:v>
                </c:pt>
                <c:pt idx="10">
                  <c:v>1162667</c:v>
                </c:pt>
                <c:pt idx="11">
                  <c:v>1162734</c:v>
                </c:pt>
                <c:pt idx="12">
                  <c:v>1162694</c:v>
                </c:pt>
                <c:pt idx="13">
                  <c:v>1162781</c:v>
                </c:pt>
                <c:pt idx="14">
                  <c:v>1163009</c:v>
                </c:pt>
                <c:pt idx="15">
                  <c:v>1163041</c:v>
                </c:pt>
                <c:pt idx="16">
                  <c:v>1163218</c:v>
                </c:pt>
                <c:pt idx="17">
                  <c:v>1163236</c:v>
                </c:pt>
                <c:pt idx="18">
                  <c:v>1163185</c:v>
                </c:pt>
                <c:pt idx="19">
                  <c:v>1162481</c:v>
                </c:pt>
                <c:pt idx="20">
                  <c:v>1162607</c:v>
                </c:pt>
                <c:pt idx="21">
                  <c:v>1162729</c:v>
                </c:pt>
                <c:pt idx="22">
                  <c:v>1162894</c:v>
                </c:pt>
                <c:pt idx="23">
                  <c:v>1162764</c:v>
                </c:pt>
                <c:pt idx="24">
                  <c:v>1162930</c:v>
                </c:pt>
                <c:pt idx="25">
                  <c:v>1163023</c:v>
                </c:pt>
                <c:pt idx="26">
                  <c:v>1163179</c:v>
                </c:pt>
                <c:pt idx="27">
                  <c:v>1163203</c:v>
                </c:pt>
                <c:pt idx="28">
                  <c:v>1163191</c:v>
                </c:pt>
                <c:pt idx="29">
                  <c:v>1163091</c:v>
                </c:pt>
                <c:pt idx="30">
                  <c:v>1163293</c:v>
                </c:pt>
              </c:numCache>
            </c:numRef>
          </c:val>
          <c:smooth val="0"/>
          <c:extLst>
            <c:ext xmlns:c16="http://schemas.microsoft.com/office/drawing/2014/chart" uri="{C3380CC4-5D6E-409C-BE32-E72D297353CC}">
              <c16:uniqueId val="{00000002-603A-4711-BB5C-82F191EA743F}"/>
            </c:ext>
          </c:extLst>
        </c:ser>
        <c:dLbls>
          <c:showLegendKey val="0"/>
          <c:showVal val="0"/>
          <c:showCatName val="0"/>
          <c:showSerName val="0"/>
          <c:showPercent val="0"/>
          <c:showBubbleSize val="0"/>
        </c:dLbls>
        <c:smooth val="0"/>
        <c:axId val="393929536"/>
        <c:axId val="393930192"/>
      </c:lineChart>
      <c:dateAx>
        <c:axId val="393929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30192"/>
        <c:crosses val="autoZero"/>
        <c:auto val="1"/>
        <c:lblOffset val="100"/>
        <c:baseTimeUnit val="days"/>
      </c:dateAx>
      <c:valAx>
        <c:axId val="39393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92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3.6972999999999998</c:v>
                </c:pt>
                <c:pt idx="1">
                  <c:v>57.142899999999997</c:v>
                </c:pt>
                <c:pt idx="2">
                  <c:v>25.287400000000002</c:v>
                </c:pt>
                <c:pt idx="3">
                  <c:v>0</c:v>
                </c:pt>
                <c:pt idx="4">
                  <c:v>14.216100000000001</c:v>
                </c:pt>
                <c:pt idx="5">
                  <c:v>100</c:v>
                </c:pt>
              </c:numCache>
            </c:numRef>
          </c:val>
          <c:extLst>
            <c:ext xmlns:c16="http://schemas.microsoft.com/office/drawing/2014/chart" uri="{C3380CC4-5D6E-409C-BE32-E72D297353CC}">
              <c16:uniqueId val="{00000000-1B00-4A9C-9EBA-25DD73BF58B5}"/>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0.6139</c:v>
                </c:pt>
                <c:pt idx="1">
                  <c:v>100</c:v>
                </c:pt>
                <c:pt idx="2">
                  <c:v>51.7241</c:v>
                </c:pt>
                <c:pt idx="3">
                  <c:v>0</c:v>
                </c:pt>
                <c:pt idx="4">
                  <c:v>100</c:v>
                </c:pt>
                <c:pt idx="5">
                  <c:v>51.8474</c:v>
                </c:pt>
              </c:numCache>
            </c:numRef>
          </c:val>
          <c:extLst>
            <c:ext xmlns:c16="http://schemas.microsoft.com/office/drawing/2014/chart" uri="{C3380CC4-5D6E-409C-BE32-E72D297353CC}">
              <c16:uniqueId val="{00000001-1B00-4A9C-9EBA-25DD73BF58B5}"/>
            </c:ext>
          </c:extLst>
        </c:ser>
        <c:ser>
          <c:idx val="2"/>
          <c:order val="2"/>
          <c:tx>
            <c:strRef>
              <c:f>Sheet1!$D$1</c:f>
              <c:strCache>
                <c:ptCount val="1"/>
                <c:pt idx="0">
                  <c:v>Keeway</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85.714299999999994</c:v>
                </c:pt>
                <c:pt idx="2">
                  <c:v>100</c:v>
                </c:pt>
                <c:pt idx="3">
                  <c:v>0</c:v>
                </c:pt>
                <c:pt idx="4">
                  <c:v>1.3846000000000001</c:v>
                </c:pt>
                <c:pt idx="5">
                  <c:v>39.362400000000001</c:v>
                </c:pt>
              </c:numCache>
            </c:numRef>
          </c:val>
          <c:extLst>
            <c:ext xmlns:c16="http://schemas.microsoft.com/office/drawing/2014/chart" uri="{C3380CC4-5D6E-409C-BE32-E72D297353CC}">
              <c16:uniqueId val="{00000002-1B00-4A9C-9EBA-25DD73BF58B5}"/>
            </c:ext>
          </c:extLst>
        </c:ser>
        <c:dLbls>
          <c:showLegendKey val="0"/>
          <c:showVal val="0"/>
          <c:showCatName val="0"/>
          <c:showSerName val="0"/>
          <c:showPercent val="0"/>
          <c:showBubbleSize val="0"/>
        </c:dLbls>
        <c:axId val="399217952"/>
        <c:axId val="399218936"/>
      </c:radarChart>
      <c:catAx>
        <c:axId val="399217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8936"/>
        <c:crosses val="autoZero"/>
        <c:auto val="1"/>
        <c:lblAlgn val="ctr"/>
        <c:lblOffset val="100"/>
        <c:noMultiLvlLbl val="0"/>
      </c:catAx>
      <c:valAx>
        <c:axId val="39921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7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c:v>
                </c:pt>
                <c:pt idx="1">
                  <c:v>-3</c:v>
                </c:pt>
                <c:pt idx="2">
                  <c:v>1</c:v>
                </c:pt>
                <c:pt idx="3">
                  <c:v>0</c:v>
                </c:pt>
                <c:pt idx="4">
                  <c:v>-1</c:v>
                </c:pt>
                <c:pt idx="5">
                  <c:v>8</c:v>
                </c:pt>
                <c:pt idx="6">
                  <c:v>8</c:v>
                </c:pt>
                <c:pt idx="7">
                  <c:v>4</c:v>
                </c:pt>
                <c:pt idx="8">
                  <c:v>4</c:v>
                </c:pt>
                <c:pt idx="9">
                  <c:v>4</c:v>
                </c:pt>
                <c:pt idx="10">
                  <c:v>4</c:v>
                </c:pt>
                <c:pt idx="11">
                  <c:v>7</c:v>
                </c:pt>
                <c:pt idx="12">
                  <c:v>3</c:v>
                </c:pt>
                <c:pt idx="13">
                  <c:v>4</c:v>
                </c:pt>
                <c:pt idx="14">
                  <c:v>1</c:v>
                </c:pt>
                <c:pt idx="15">
                  <c:v>3</c:v>
                </c:pt>
                <c:pt idx="16">
                  <c:v>9</c:v>
                </c:pt>
                <c:pt idx="17">
                  <c:v>9</c:v>
                </c:pt>
                <c:pt idx="18">
                  <c:v>6</c:v>
                </c:pt>
                <c:pt idx="19">
                  <c:v>6</c:v>
                </c:pt>
                <c:pt idx="20">
                  <c:v>8</c:v>
                </c:pt>
                <c:pt idx="21">
                  <c:v>3</c:v>
                </c:pt>
                <c:pt idx="22">
                  <c:v>3</c:v>
                </c:pt>
                <c:pt idx="23">
                  <c:v>5</c:v>
                </c:pt>
                <c:pt idx="24">
                  <c:v>4</c:v>
                </c:pt>
                <c:pt idx="25">
                  <c:v>2</c:v>
                </c:pt>
                <c:pt idx="26">
                  <c:v>-1</c:v>
                </c:pt>
                <c:pt idx="27">
                  <c:v>5</c:v>
                </c:pt>
                <c:pt idx="28">
                  <c:v>2</c:v>
                </c:pt>
                <c:pt idx="29">
                  <c:v>7</c:v>
                </c:pt>
                <c:pt idx="30">
                  <c:v>4</c:v>
                </c:pt>
              </c:numCache>
            </c:numRef>
          </c:val>
          <c:smooth val="0"/>
          <c:extLst>
            <c:ext xmlns:c16="http://schemas.microsoft.com/office/drawing/2014/chart" uri="{C3380CC4-5D6E-409C-BE32-E72D297353CC}">
              <c16:uniqueId val="{00000000-92ED-4C7A-ABC7-ACBF155940B5}"/>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1</c:v>
                </c:pt>
                <c:pt idx="5">
                  <c:v>-1</c:v>
                </c:pt>
                <c:pt idx="6">
                  <c:v>0</c:v>
                </c:pt>
                <c:pt idx="7">
                  <c:v>0</c:v>
                </c:pt>
                <c:pt idx="8">
                  <c:v>1</c:v>
                </c:pt>
                <c:pt idx="9">
                  <c:v>-1</c:v>
                </c:pt>
                <c:pt idx="10">
                  <c:v>-1</c:v>
                </c:pt>
                <c:pt idx="11">
                  <c:v>0</c:v>
                </c:pt>
                <c:pt idx="12">
                  <c:v>0</c:v>
                </c:pt>
                <c:pt idx="13">
                  <c:v>0</c:v>
                </c:pt>
                <c:pt idx="14">
                  <c:v>2</c:v>
                </c:pt>
                <c:pt idx="15">
                  <c:v>2</c:v>
                </c:pt>
                <c:pt idx="16">
                  <c:v>0</c:v>
                </c:pt>
                <c:pt idx="17">
                  <c:v>0</c:v>
                </c:pt>
                <c:pt idx="18">
                  <c:v>1</c:v>
                </c:pt>
                <c:pt idx="19">
                  <c:v>1</c:v>
                </c:pt>
                <c:pt idx="20">
                  <c:v>1</c:v>
                </c:pt>
                <c:pt idx="21">
                  <c:v>-2</c:v>
                </c:pt>
                <c:pt idx="22">
                  <c:v>0</c:v>
                </c:pt>
                <c:pt idx="23">
                  <c:v>0</c:v>
                </c:pt>
                <c:pt idx="24">
                  <c:v>-1</c:v>
                </c:pt>
                <c:pt idx="25">
                  <c:v>1</c:v>
                </c:pt>
                <c:pt idx="26">
                  <c:v>1</c:v>
                </c:pt>
                <c:pt idx="27">
                  <c:v>2</c:v>
                </c:pt>
                <c:pt idx="28">
                  <c:v>2</c:v>
                </c:pt>
                <c:pt idx="29">
                  <c:v>0</c:v>
                </c:pt>
                <c:pt idx="30">
                  <c:v>1</c:v>
                </c:pt>
              </c:numCache>
            </c:numRef>
          </c:val>
          <c:smooth val="0"/>
          <c:extLst>
            <c:ext xmlns:c16="http://schemas.microsoft.com/office/drawing/2014/chart" uri="{C3380CC4-5D6E-409C-BE32-E72D297353CC}">
              <c16:uniqueId val="{00000001-92ED-4C7A-ABC7-ACBF155940B5}"/>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36</c:v>
                </c:pt>
                <c:pt idx="1">
                  <c:v>-136</c:v>
                </c:pt>
                <c:pt idx="2">
                  <c:v>-12</c:v>
                </c:pt>
                <c:pt idx="3">
                  <c:v>276</c:v>
                </c:pt>
                <c:pt idx="4">
                  <c:v>-304</c:v>
                </c:pt>
                <c:pt idx="5">
                  <c:v>292</c:v>
                </c:pt>
                <c:pt idx="6">
                  <c:v>-33</c:v>
                </c:pt>
                <c:pt idx="7">
                  <c:v>10</c:v>
                </c:pt>
                <c:pt idx="8">
                  <c:v>59</c:v>
                </c:pt>
                <c:pt idx="9">
                  <c:v>204</c:v>
                </c:pt>
                <c:pt idx="10">
                  <c:v>219</c:v>
                </c:pt>
                <c:pt idx="11">
                  <c:v>67</c:v>
                </c:pt>
                <c:pt idx="12">
                  <c:v>-40</c:v>
                </c:pt>
                <c:pt idx="13">
                  <c:v>87</c:v>
                </c:pt>
                <c:pt idx="14">
                  <c:v>228</c:v>
                </c:pt>
                <c:pt idx="15">
                  <c:v>32</c:v>
                </c:pt>
                <c:pt idx="16">
                  <c:v>177</c:v>
                </c:pt>
                <c:pt idx="17">
                  <c:v>18</c:v>
                </c:pt>
                <c:pt idx="18">
                  <c:v>-51</c:v>
                </c:pt>
                <c:pt idx="19">
                  <c:v>-704</c:v>
                </c:pt>
                <c:pt idx="20">
                  <c:v>126</c:v>
                </c:pt>
                <c:pt idx="21">
                  <c:v>122</c:v>
                </c:pt>
                <c:pt idx="22">
                  <c:v>165</c:v>
                </c:pt>
                <c:pt idx="23">
                  <c:v>-130</c:v>
                </c:pt>
                <c:pt idx="24">
                  <c:v>166</c:v>
                </c:pt>
                <c:pt idx="25">
                  <c:v>93</c:v>
                </c:pt>
                <c:pt idx="26">
                  <c:v>156</c:v>
                </c:pt>
                <c:pt idx="27">
                  <c:v>24</c:v>
                </c:pt>
                <c:pt idx="28">
                  <c:v>-12</c:v>
                </c:pt>
                <c:pt idx="29">
                  <c:v>-100</c:v>
                </c:pt>
                <c:pt idx="30">
                  <c:v>202</c:v>
                </c:pt>
              </c:numCache>
            </c:numRef>
          </c:val>
          <c:smooth val="0"/>
          <c:extLst>
            <c:ext xmlns:c16="http://schemas.microsoft.com/office/drawing/2014/chart" uri="{C3380CC4-5D6E-409C-BE32-E72D297353CC}">
              <c16:uniqueId val="{00000002-92ED-4C7A-ABC7-ACBF155940B5}"/>
            </c:ext>
          </c:extLst>
        </c:ser>
        <c:dLbls>
          <c:showLegendKey val="0"/>
          <c:showVal val="0"/>
          <c:showCatName val="0"/>
          <c:showSerName val="0"/>
          <c:showPercent val="0"/>
          <c:showBubbleSize val="0"/>
        </c:dLbls>
        <c:smooth val="0"/>
        <c:axId val="399206800"/>
        <c:axId val="399214344"/>
      </c:lineChart>
      <c:dateAx>
        <c:axId val="399206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4344"/>
        <c:crosses val="autoZero"/>
        <c:auto val="1"/>
        <c:lblOffset val="100"/>
        <c:baseTimeUnit val="days"/>
      </c:dateAx>
      <c:valAx>
        <c:axId val="39921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0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4</c:v>
                </c:pt>
                <c:pt idx="2">
                  <c:v>4</c:v>
                </c:pt>
                <c:pt idx="3">
                  <c:v>6</c:v>
                </c:pt>
                <c:pt idx="4">
                  <c:v>1</c:v>
                </c:pt>
                <c:pt idx="5">
                  <c:v>3</c:v>
                </c:pt>
                <c:pt idx="6">
                  <c:v>5</c:v>
                </c:pt>
              </c:numCache>
            </c:numRef>
          </c:val>
          <c:extLst>
            <c:ext xmlns:c16="http://schemas.microsoft.com/office/drawing/2014/chart" uri="{C3380CC4-5D6E-409C-BE32-E72D297353CC}">
              <c16:uniqueId val="{00000000-E7BB-4445-A572-635C8512B6B9}"/>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0</c:v>
                </c:pt>
                <c:pt idx="3">
                  <c:v>1</c:v>
                </c:pt>
                <c:pt idx="4">
                  <c:v>0</c:v>
                </c:pt>
                <c:pt idx="5">
                  <c:v>1</c:v>
                </c:pt>
                <c:pt idx="6">
                  <c:v>0</c:v>
                </c:pt>
              </c:numCache>
            </c:numRef>
          </c:val>
          <c:extLst>
            <c:ext xmlns:c16="http://schemas.microsoft.com/office/drawing/2014/chart" uri="{C3380CC4-5D6E-409C-BE32-E72D297353CC}">
              <c16:uniqueId val="{00000001-E7BB-4445-A572-635C8512B6B9}"/>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170</c:v>
                </c:pt>
                <c:pt idx="1">
                  <c:v>-49</c:v>
                </c:pt>
                <c:pt idx="2">
                  <c:v>-74</c:v>
                </c:pt>
                <c:pt idx="3">
                  <c:v>51</c:v>
                </c:pt>
                <c:pt idx="4">
                  <c:v>77</c:v>
                </c:pt>
                <c:pt idx="5">
                  <c:v>4</c:v>
                </c:pt>
                <c:pt idx="6">
                  <c:v>88</c:v>
                </c:pt>
              </c:numCache>
            </c:numRef>
          </c:val>
          <c:extLst>
            <c:ext xmlns:c16="http://schemas.microsoft.com/office/drawing/2014/chart" uri="{C3380CC4-5D6E-409C-BE32-E72D297353CC}">
              <c16:uniqueId val="{00000002-E7BB-4445-A572-635C8512B6B9}"/>
            </c:ext>
          </c:extLst>
        </c:ser>
        <c:dLbls>
          <c:showLegendKey val="0"/>
          <c:showVal val="0"/>
          <c:showCatName val="0"/>
          <c:showSerName val="0"/>
          <c:showPercent val="0"/>
          <c:showBubbleSize val="0"/>
        </c:dLbls>
        <c:gapWidth val="219"/>
        <c:overlap val="-27"/>
        <c:axId val="399215328"/>
        <c:axId val="399211392"/>
      </c:barChart>
      <c:catAx>
        <c:axId val="39921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1392"/>
        <c:crosses val="autoZero"/>
        <c:auto val="1"/>
        <c:lblAlgn val="ctr"/>
        <c:lblOffset val="100"/>
        <c:noMultiLvlLbl val="0"/>
      </c:catAx>
      <c:valAx>
        <c:axId val="39921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-6.9939851727514298E-3</c:v>
                </c:pt>
                <c:pt idx="1">
                  <c:v>-6.9944743652514503E-3</c:v>
                </c:pt>
                <c:pt idx="2">
                  <c:v>2.3316545420630501E-3</c:v>
                </c:pt>
                <c:pt idx="3">
                  <c:v>0</c:v>
                </c:pt>
                <c:pt idx="4">
                  <c:v>-2.3316001772016098E-3</c:v>
                </c:pt>
                <c:pt idx="5">
                  <c:v>1.8653236336504401E-2</c:v>
                </c:pt>
                <c:pt idx="6">
                  <c:v>1.8649757553151802E-2</c:v>
                </c:pt>
                <c:pt idx="7">
                  <c:v>9.3231400335633003E-3</c:v>
                </c:pt>
                <c:pt idx="8">
                  <c:v>9.3222709051924996E-3</c:v>
                </c:pt>
                <c:pt idx="9">
                  <c:v>9.3214019388516006E-3</c:v>
                </c:pt>
                <c:pt idx="10">
                  <c:v>9.3205331344952905E-3</c:v>
                </c:pt>
                <c:pt idx="11">
                  <c:v>1.6309412861137001E-2</c:v>
                </c:pt>
                <c:pt idx="12">
                  <c:v>6.9886085680341001E-3</c:v>
                </c:pt>
                <c:pt idx="13">
                  <c:v>9.3174935942231495E-3</c:v>
                </c:pt>
                <c:pt idx="14">
                  <c:v>2.3291563795593199E-3</c:v>
                </c:pt>
                <c:pt idx="15">
                  <c:v>6.9873063933853499E-3</c:v>
                </c:pt>
                <c:pt idx="16">
                  <c:v>2.0960454608971099E-2</c:v>
                </c:pt>
                <c:pt idx="17">
                  <c:v>2.09560621230819E-2</c:v>
                </c:pt>
                <c:pt idx="18">
                  <c:v>1.39677809851942E-2</c:v>
                </c:pt>
                <c:pt idx="19">
                  <c:v>1.3965830268609499E-2</c:v>
                </c:pt>
                <c:pt idx="20">
                  <c:v>1.8618506795755E-2</c:v>
                </c:pt>
                <c:pt idx="21">
                  <c:v>6.9806403574087898E-3</c:v>
                </c:pt>
                <c:pt idx="22">
                  <c:v>6.9801530980246199E-3</c:v>
                </c:pt>
                <c:pt idx="23">
                  <c:v>1.16327765110977E-2</c:v>
                </c:pt>
                <c:pt idx="24">
                  <c:v>9.3051387628818004E-3</c:v>
                </c:pt>
                <c:pt idx="25">
                  <c:v>4.6521364936847201E-3</c:v>
                </c:pt>
                <c:pt idx="26">
                  <c:v>-2.32596004000651E-3</c:v>
                </c:pt>
                <c:pt idx="27">
                  <c:v>1.1630070710829899E-2</c:v>
                </c:pt>
                <c:pt idx="28">
                  <c:v>4.65148731306835E-3</c:v>
                </c:pt>
                <c:pt idx="29">
                  <c:v>1.62794483592642E-2</c:v>
                </c:pt>
                <c:pt idx="30">
                  <c:v>9.3010277635678807E-3</c:v>
                </c:pt>
              </c:numCache>
            </c:numRef>
          </c:val>
          <c:smooth val="0"/>
          <c:extLst>
            <c:ext xmlns:c16="http://schemas.microsoft.com/office/drawing/2014/chart" uri="{C3380CC4-5D6E-409C-BE32-E72D297353CC}">
              <c16:uniqueId val="{00000000-0C4E-4EBE-B632-9473F041AD6B}"/>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1.40213123948402E-2</c:v>
                </c:pt>
                <c:pt idx="5">
                  <c:v>-1.40193466984439E-2</c:v>
                </c:pt>
                <c:pt idx="6">
                  <c:v>0</c:v>
                </c:pt>
                <c:pt idx="7">
                  <c:v>0</c:v>
                </c:pt>
                <c:pt idx="8">
                  <c:v>1.40213123948402E-2</c:v>
                </c:pt>
                <c:pt idx="9">
                  <c:v>-1.40193466984439E-2</c:v>
                </c:pt>
                <c:pt idx="10">
                  <c:v>-1.40213123948402E-2</c:v>
                </c:pt>
                <c:pt idx="11">
                  <c:v>0</c:v>
                </c:pt>
                <c:pt idx="12">
                  <c:v>0</c:v>
                </c:pt>
                <c:pt idx="13">
                  <c:v>0</c:v>
                </c:pt>
                <c:pt idx="14">
                  <c:v>2.8046557285093299E-2</c:v>
                </c:pt>
                <c:pt idx="15">
                  <c:v>2.80386933968877E-2</c:v>
                </c:pt>
                <c:pt idx="16">
                  <c:v>0</c:v>
                </c:pt>
                <c:pt idx="17">
                  <c:v>0</c:v>
                </c:pt>
                <c:pt idx="18">
                  <c:v>1.4015416958654501E-2</c:v>
                </c:pt>
                <c:pt idx="19">
                  <c:v>1.40134529147982E-2</c:v>
                </c:pt>
                <c:pt idx="20">
                  <c:v>1.4011489421325501E-2</c:v>
                </c:pt>
                <c:pt idx="21">
                  <c:v>-2.80190529560101E-2</c:v>
                </c:pt>
                <c:pt idx="22">
                  <c:v>0</c:v>
                </c:pt>
                <c:pt idx="23">
                  <c:v>0</c:v>
                </c:pt>
                <c:pt idx="24">
                  <c:v>-1.40134529147982E-2</c:v>
                </c:pt>
                <c:pt idx="25">
                  <c:v>1.4015416958654501E-2</c:v>
                </c:pt>
                <c:pt idx="26">
                  <c:v>1.40134529147982E-2</c:v>
                </c:pt>
                <c:pt idx="27">
                  <c:v>2.8022978842651002E-2</c:v>
                </c:pt>
                <c:pt idx="28">
                  <c:v>2.8015128169211399E-2</c:v>
                </c:pt>
                <c:pt idx="29">
                  <c:v>0</c:v>
                </c:pt>
                <c:pt idx="30">
                  <c:v>1.40036409466461E-2</c:v>
                </c:pt>
              </c:numCache>
            </c:numRef>
          </c:val>
          <c:smooth val="0"/>
          <c:extLst>
            <c:ext xmlns:c16="http://schemas.microsoft.com/office/drawing/2014/chart" uri="{C3380CC4-5D6E-409C-BE32-E72D297353CC}">
              <c16:uniqueId val="{00000001-0C4E-4EBE-B632-9473F041AD6B}"/>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3.0979574134120899E-3</c:v>
                </c:pt>
                <c:pt idx="1">
                  <c:v>-1.1703032117938999E-2</c:v>
                </c:pt>
                <c:pt idx="2">
                  <c:v>-1.0327413430456899E-3</c:v>
                </c:pt>
                <c:pt idx="3">
                  <c:v>2.37532962001611E-2</c:v>
                </c:pt>
                <c:pt idx="4">
                  <c:v>-2.61568377759804E-2</c:v>
                </c:pt>
                <c:pt idx="5">
                  <c:v>2.5130904471579701E-2</c:v>
                </c:pt>
                <c:pt idx="6">
                  <c:v>-2.83942289159944E-3</c:v>
                </c:pt>
                <c:pt idx="7">
                  <c:v>8.6045561124615502E-4</c:v>
                </c:pt>
                <c:pt idx="8">
                  <c:v>5.0766444240804998E-3</c:v>
                </c:pt>
                <c:pt idx="9">
                  <c:v>1.7552252366972901E-2</c:v>
                </c:pt>
                <c:pt idx="10">
                  <c:v>1.8839552392881199E-2</c:v>
                </c:pt>
                <c:pt idx="11">
                  <c:v>5.7626130267737904E-3</c:v>
                </c:pt>
                <c:pt idx="12">
                  <c:v>-3.4401677425791302E-3</c:v>
                </c:pt>
                <c:pt idx="13">
                  <c:v>7.4826222548667097E-3</c:v>
                </c:pt>
                <c:pt idx="14">
                  <c:v>1.9608163532083899E-2</c:v>
                </c:pt>
                <c:pt idx="15">
                  <c:v>2.7514834364996302E-3</c:v>
                </c:pt>
                <c:pt idx="16">
                  <c:v>1.5218724017468E-2</c:v>
                </c:pt>
                <c:pt idx="17">
                  <c:v>1.54743134992753E-3</c:v>
                </c:pt>
                <c:pt idx="18">
                  <c:v>-4.38432098043733E-3</c:v>
                </c:pt>
                <c:pt idx="19">
                  <c:v>-6.0523476489122499E-2</c:v>
                </c:pt>
                <c:pt idx="20">
                  <c:v>1.08388868291181E-2</c:v>
                </c:pt>
                <c:pt idx="21">
                  <c:v>1.0493657788057401E-2</c:v>
                </c:pt>
                <c:pt idx="22">
                  <c:v>1.41907529613521E-2</c:v>
                </c:pt>
                <c:pt idx="23">
                  <c:v>-1.1179006857030801E-2</c:v>
                </c:pt>
                <c:pt idx="24">
                  <c:v>1.42763277844859E-2</c:v>
                </c:pt>
                <c:pt idx="25">
                  <c:v>7.9970419543738697E-3</c:v>
                </c:pt>
                <c:pt idx="26">
                  <c:v>1.3413320286873099E-2</c:v>
                </c:pt>
                <c:pt idx="27">
                  <c:v>2.0633109779320301E-3</c:v>
                </c:pt>
                <c:pt idx="28">
                  <c:v>-1.0316342031442499E-3</c:v>
                </c:pt>
                <c:pt idx="29">
                  <c:v>-8.5970403828777905E-3</c:v>
                </c:pt>
                <c:pt idx="30">
                  <c:v>1.7367514665662401E-2</c:v>
                </c:pt>
              </c:numCache>
            </c:numRef>
          </c:val>
          <c:smooth val="0"/>
          <c:extLst>
            <c:ext xmlns:c16="http://schemas.microsoft.com/office/drawing/2014/chart" uri="{C3380CC4-5D6E-409C-BE32-E72D297353CC}">
              <c16:uniqueId val="{00000002-0C4E-4EBE-B632-9473F041AD6B}"/>
            </c:ext>
          </c:extLst>
        </c:ser>
        <c:dLbls>
          <c:showLegendKey val="0"/>
          <c:showVal val="0"/>
          <c:showCatName val="0"/>
          <c:showSerName val="0"/>
          <c:showPercent val="0"/>
          <c:showBubbleSize val="0"/>
        </c:dLbls>
        <c:smooth val="0"/>
        <c:axId val="392464608"/>
        <c:axId val="392466248"/>
      </c:lineChart>
      <c:dateAx>
        <c:axId val="39246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66248"/>
        <c:crosses val="autoZero"/>
        <c:auto val="1"/>
        <c:lblOffset val="100"/>
        <c:baseTimeUnit val="days"/>
      </c:dateAx>
      <c:valAx>
        <c:axId val="39246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6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1</c:v>
                </c:pt>
                <c:pt idx="6">
                  <c:v>0</c:v>
                </c:pt>
                <c:pt idx="7">
                  <c:v>0</c:v>
                </c:pt>
                <c:pt idx="8">
                  <c:v>0</c:v>
                </c:pt>
                <c:pt idx="9">
                  <c:v>0</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1</c:v>
                </c:pt>
                <c:pt idx="29">
                  <c:v>0</c:v>
                </c:pt>
                <c:pt idx="30">
                  <c:v>0</c:v>
                </c:pt>
              </c:numCache>
            </c:numRef>
          </c:val>
          <c:smooth val="0"/>
          <c:extLst>
            <c:ext xmlns:c16="http://schemas.microsoft.com/office/drawing/2014/chart" uri="{C3380CC4-5D6E-409C-BE32-E72D297353CC}">
              <c16:uniqueId val="{00000000-8196-4213-9E61-15CBD95C3432}"/>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1</c:v>
                </c:pt>
                <c:pt idx="7">
                  <c:v>0</c:v>
                </c:pt>
                <c:pt idx="8">
                  <c:v>0</c:v>
                </c:pt>
                <c:pt idx="9">
                  <c:v>1</c:v>
                </c:pt>
                <c:pt idx="10">
                  <c:v>0</c:v>
                </c:pt>
                <c:pt idx="11">
                  <c:v>0</c:v>
                </c:pt>
                <c:pt idx="12">
                  <c:v>1</c:v>
                </c:pt>
                <c:pt idx="13">
                  <c:v>0</c:v>
                </c:pt>
                <c:pt idx="14">
                  <c:v>0</c:v>
                </c:pt>
                <c:pt idx="15">
                  <c:v>0</c:v>
                </c:pt>
                <c:pt idx="16">
                  <c:v>0</c:v>
                </c:pt>
                <c:pt idx="17">
                  <c:v>0</c:v>
                </c:pt>
                <c:pt idx="18">
                  <c:v>1</c:v>
                </c:pt>
                <c:pt idx="19">
                  <c:v>0</c:v>
                </c:pt>
                <c:pt idx="20">
                  <c:v>1</c:v>
                </c:pt>
                <c:pt idx="21">
                  <c:v>0</c:v>
                </c:pt>
                <c:pt idx="22">
                  <c:v>0</c:v>
                </c:pt>
                <c:pt idx="23">
                  <c:v>0</c:v>
                </c:pt>
                <c:pt idx="24">
                  <c:v>1</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1-8196-4213-9E61-15CBD95C3432}"/>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1</c:v>
                </c:pt>
                <c:pt idx="6">
                  <c:v>1</c:v>
                </c:pt>
                <c:pt idx="7">
                  <c:v>0</c:v>
                </c:pt>
                <c:pt idx="8">
                  <c:v>0</c:v>
                </c:pt>
                <c:pt idx="9">
                  <c:v>0</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pt idx="24">
                  <c:v>0</c:v>
                </c:pt>
                <c:pt idx="25">
                  <c:v>1</c:v>
                </c:pt>
                <c:pt idx="26">
                  <c:v>1</c:v>
                </c:pt>
                <c:pt idx="27">
                  <c:v>0</c:v>
                </c:pt>
                <c:pt idx="28">
                  <c:v>0</c:v>
                </c:pt>
                <c:pt idx="29">
                  <c:v>0</c:v>
                </c:pt>
                <c:pt idx="30">
                  <c:v>0</c:v>
                </c:pt>
              </c:numCache>
            </c:numRef>
          </c:val>
          <c:smooth val="0"/>
          <c:extLst>
            <c:ext xmlns:c16="http://schemas.microsoft.com/office/drawing/2014/chart" uri="{C3380CC4-5D6E-409C-BE32-E72D297353CC}">
              <c16:uniqueId val="{00000002-8196-4213-9E61-15CBD95C3432}"/>
            </c:ext>
          </c:extLst>
        </c:ser>
        <c:dLbls>
          <c:showLegendKey val="0"/>
          <c:showVal val="0"/>
          <c:showCatName val="0"/>
          <c:showSerName val="0"/>
          <c:showPercent val="0"/>
          <c:showBubbleSize val="0"/>
        </c:dLbls>
        <c:smooth val="0"/>
        <c:axId val="399209752"/>
        <c:axId val="399212048"/>
      </c:lineChart>
      <c:dateAx>
        <c:axId val="39920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12048"/>
        <c:crosses val="autoZero"/>
        <c:auto val="1"/>
        <c:lblOffset val="100"/>
        <c:baseTimeUnit val="days"/>
      </c:dateAx>
      <c:valAx>
        <c:axId val="399212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0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0</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04E6-4113-B376-A87BAA0A1913}"/>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2</c:v>
                </c:pt>
                <c:pt idx="10">
                  <c:v>0</c:v>
                </c:pt>
                <c:pt idx="11">
                  <c:v>1</c:v>
                </c:pt>
                <c:pt idx="12">
                  <c:v>1</c:v>
                </c:pt>
                <c:pt idx="13">
                  <c:v>0</c:v>
                </c:pt>
                <c:pt idx="14">
                  <c:v>0</c:v>
                </c:pt>
                <c:pt idx="15">
                  <c:v>0</c:v>
                </c:pt>
                <c:pt idx="16">
                  <c:v>1</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04E6-4113-B376-A87BAA0A1913}"/>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2</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2-04E6-4113-B376-A87BAA0A1913}"/>
            </c:ext>
          </c:extLst>
        </c:ser>
        <c:dLbls>
          <c:showLegendKey val="0"/>
          <c:showVal val="0"/>
          <c:showCatName val="0"/>
          <c:showSerName val="0"/>
          <c:showPercent val="0"/>
          <c:showBubbleSize val="0"/>
        </c:dLbls>
        <c:smooth val="0"/>
        <c:axId val="392465264"/>
        <c:axId val="392465592"/>
      </c:lineChart>
      <c:catAx>
        <c:axId val="39246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65592"/>
        <c:crosses val="autoZero"/>
        <c:auto val="1"/>
        <c:lblAlgn val="ctr"/>
        <c:lblOffset val="100"/>
        <c:noMultiLvlLbl val="0"/>
      </c:catAx>
      <c:valAx>
        <c:axId val="39246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6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0</c:v>
                </c:pt>
                <c:pt idx="4">
                  <c:v>1</c:v>
                </c:pt>
                <c:pt idx="5">
                  <c:v>0</c:v>
                </c:pt>
                <c:pt idx="6">
                  <c:v>0</c:v>
                </c:pt>
              </c:numCache>
            </c:numRef>
          </c:val>
          <c:extLst>
            <c:ext xmlns:c16="http://schemas.microsoft.com/office/drawing/2014/chart" uri="{C3380CC4-5D6E-409C-BE32-E72D297353CC}">
              <c16:uniqueId val="{00000000-92EB-4029-9206-2CEEEE166784}"/>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3</c:v>
                </c:pt>
                <c:pt idx="4">
                  <c:v>0</c:v>
                </c:pt>
                <c:pt idx="5">
                  <c:v>0</c:v>
                </c:pt>
                <c:pt idx="6">
                  <c:v>1</c:v>
                </c:pt>
              </c:numCache>
            </c:numRef>
          </c:val>
          <c:extLst>
            <c:ext xmlns:c16="http://schemas.microsoft.com/office/drawing/2014/chart" uri="{C3380CC4-5D6E-409C-BE32-E72D297353CC}">
              <c16:uniqueId val="{00000001-92EB-4029-9206-2CEEEE166784}"/>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4</c:v>
                </c:pt>
                <c:pt idx="3">
                  <c:v>1</c:v>
                </c:pt>
                <c:pt idx="4">
                  <c:v>0</c:v>
                </c:pt>
                <c:pt idx="5">
                  <c:v>0</c:v>
                </c:pt>
                <c:pt idx="6">
                  <c:v>0</c:v>
                </c:pt>
              </c:numCache>
            </c:numRef>
          </c:val>
          <c:extLst>
            <c:ext xmlns:c16="http://schemas.microsoft.com/office/drawing/2014/chart" uri="{C3380CC4-5D6E-409C-BE32-E72D297353CC}">
              <c16:uniqueId val="{00000002-92EB-4029-9206-2CEEEE166784}"/>
            </c:ext>
          </c:extLst>
        </c:ser>
        <c:dLbls>
          <c:showLegendKey val="0"/>
          <c:showVal val="0"/>
          <c:showCatName val="0"/>
          <c:showSerName val="0"/>
          <c:showPercent val="0"/>
          <c:showBubbleSize val="0"/>
        </c:dLbls>
        <c:gapWidth val="219"/>
        <c:overlap val="-27"/>
        <c:axId val="392469200"/>
        <c:axId val="392465920"/>
      </c:barChart>
      <c:catAx>
        <c:axId val="392469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65920"/>
        <c:crosses val="autoZero"/>
        <c:auto val="1"/>
        <c:lblAlgn val="ctr"/>
        <c:lblOffset val="100"/>
        <c:noMultiLvlLbl val="0"/>
      </c:catAx>
      <c:valAx>
        <c:axId val="39246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69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15</c:v>
                </c:pt>
                <c:pt idx="1">
                  <c:v>35</c:v>
                </c:pt>
                <c:pt idx="2">
                  <c:v>69</c:v>
                </c:pt>
              </c:numCache>
            </c:numRef>
          </c:val>
          <c:extLst>
            <c:ext xmlns:c16="http://schemas.microsoft.com/office/drawing/2014/chart" uri="{C3380CC4-5D6E-409C-BE32-E72D297353CC}">
              <c16:uniqueId val="{00000000-930E-4B12-A2B0-7B94CA5CEB55}"/>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0</c:v>
                </c:pt>
                <c:pt idx="1">
                  <c:v>7</c:v>
                </c:pt>
                <c:pt idx="2">
                  <c:v>4</c:v>
                </c:pt>
              </c:numCache>
            </c:numRef>
          </c:val>
          <c:extLst>
            <c:ext xmlns:c16="http://schemas.microsoft.com/office/drawing/2014/chart" uri="{C3380CC4-5D6E-409C-BE32-E72D297353CC}">
              <c16:uniqueId val="{00000001-930E-4B12-A2B0-7B94CA5CEB55}"/>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930E-4B12-A2B0-7B94CA5CEB55}"/>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Sym Motors Argentina</c:v>
                </c:pt>
                <c:pt idx="1">
                  <c:v>Kymco Argentina</c:v>
                </c:pt>
                <c:pt idx="2">
                  <c:v>Keeway</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930E-4B12-A2B0-7B94CA5CEB55}"/>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Sym Motors Argentina</c:v>
                </c:pt>
                <c:pt idx="1">
                  <c:v>Kymco Argentina</c:v>
                </c:pt>
                <c:pt idx="2">
                  <c:v>Keeway</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930E-4B12-A2B0-7B94CA5CEB55}"/>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Sym Motors Argentina</c:v>
                </c:pt>
                <c:pt idx="1">
                  <c:v>Kymco Argentina</c:v>
                </c:pt>
                <c:pt idx="2">
                  <c:v>Keeway</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930E-4B12-A2B0-7B94CA5CEB5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Sheet1!$H$2:$H$4</c:f>
              <c:numCache>
                <c:formatCode>General</c:formatCode>
                <c:ptCount val="3"/>
                <c:pt idx="0">
                  <c:v>7</c:v>
                </c:pt>
                <c:pt idx="1">
                  <c:v>3</c:v>
                </c:pt>
                <c:pt idx="2">
                  <c:v>11</c:v>
                </c:pt>
              </c:numCache>
            </c:numRef>
          </c:val>
          <c:extLst>
            <c:ext xmlns:c16="http://schemas.microsoft.com/office/drawing/2014/chart" uri="{C3380CC4-5D6E-409C-BE32-E72D297353CC}">
              <c16:uniqueId val="{00000006-930E-4B12-A2B0-7B94CA5CEB5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Sheet1!$I$2:$I$4</c:f>
              <c:numCache>
                <c:formatCode>General</c:formatCode>
                <c:ptCount val="3"/>
                <c:pt idx="0">
                  <c:v>0</c:v>
                </c:pt>
                <c:pt idx="1">
                  <c:v>0</c:v>
                </c:pt>
                <c:pt idx="2">
                  <c:v>3</c:v>
                </c:pt>
              </c:numCache>
            </c:numRef>
          </c:val>
          <c:extLst>
            <c:ext xmlns:c16="http://schemas.microsoft.com/office/drawing/2014/chart" uri="{C3380CC4-5D6E-409C-BE32-E72D297353CC}">
              <c16:uniqueId val="{00000007-930E-4B12-A2B0-7B94CA5CEB55}"/>
            </c:ext>
          </c:extLst>
        </c:ser>
        <c:dLbls>
          <c:showLegendKey val="0"/>
          <c:showVal val="0"/>
          <c:showCatName val="0"/>
          <c:showSerName val="0"/>
          <c:showPercent val="0"/>
          <c:showBubbleSize val="0"/>
        </c:dLbls>
        <c:gapWidth val="150"/>
        <c:overlap val="100"/>
        <c:axId val="397103344"/>
        <c:axId val="397104984"/>
      </c:barChart>
      <c:catAx>
        <c:axId val="397103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04984"/>
        <c:crosses val="autoZero"/>
        <c:auto val="1"/>
        <c:lblAlgn val="ctr"/>
        <c:lblOffset val="100"/>
        <c:noMultiLvlLbl val="0"/>
      </c:catAx>
      <c:valAx>
        <c:axId val="397104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0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c:v>
                </c:pt>
                <c:pt idx="1">
                  <c:v>0</c:v>
                </c:pt>
                <c:pt idx="2">
                  <c:v>2</c:v>
                </c:pt>
              </c:numCache>
            </c:numRef>
          </c:val>
          <c:extLst>
            <c:ext xmlns:c16="http://schemas.microsoft.com/office/drawing/2014/chart" uri="{C3380CC4-5D6E-409C-BE32-E72D297353CC}">
              <c16:uniqueId val="{00000000-A0A2-44FA-8B9B-CB3D47AFFD9D}"/>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1</c:v>
                </c:pt>
                <c:pt idx="1">
                  <c:v>7</c:v>
                </c:pt>
                <c:pt idx="2">
                  <c:v>1</c:v>
                </c:pt>
              </c:numCache>
            </c:numRef>
          </c:val>
          <c:extLst>
            <c:ext xmlns:c16="http://schemas.microsoft.com/office/drawing/2014/chart" uri="{C3380CC4-5D6E-409C-BE32-E72D297353CC}">
              <c16:uniqueId val="{00000001-A0A2-44FA-8B9B-CB3D47AFFD9D}"/>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2</c:v>
                </c:pt>
                <c:pt idx="1">
                  <c:v>0</c:v>
                </c:pt>
                <c:pt idx="2">
                  <c:v>3</c:v>
                </c:pt>
              </c:numCache>
            </c:numRef>
          </c:val>
          <c:extLst>
            <c:ext xmlns:c16="http://schemas.microsoft.com/office/drawing/2014/chart" uri="{C3380CC4-5D6E-409C-BE32-E72D297353CC}">
              <c16:uniqueId val="{00000002-A0A2-44FA-8B9B-CB3D47AFFD9D}"/>
            </c:ext>
          </c:extLst>
        </c:ser>
        <c:dLbls>
          <c:showLegendKey val="0"/>
          <c:showVal val="0"/>
          <c:showCatName val="0"/>
          <c:showSerName val="0"/>
          <c:showPercent val="0"/>
          <c:showBubbleSize val="0"/>
        </c:dLbls>
        <c:gapWidth val="150"/>
        <c:overlap val="100"/>
        <c:axId val="397107280"/>
        <c:axId val="397102032"/>
      </c:barChart>
      <c:catAx>
        <c:axId val="397107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02032"/>
        <c:crosses val="autoZero"/>
        <c:auto val="1"/>
        <c:lblAlgn val="ctr"/>
        <c:lblOffset val="100"/>
        <c:noMultiLvlLbl val="0"/>
      </c:catAx>
      <c:valAx>
        <c:axId val="397102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0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1.5521924718665101E-2</c:v>
                </c:pt>
                <c:pt idx="4">
                  <c:v>4.6565774155995299E-3</c:v>
                </c:pt>
              </c:numCache>
            </c:numRef>
          </c:val>
          <c:extLst>
            <c:ext xmlns:c16="http://schemas.microsoft.com/office/drawing/2014/chart" uri="{C3380CC4-5D6E-409C-BE32-E72D297353CC}">
              <c16:uniqueId val="{00000000-7510-47D0-8C1D-DC99BBFCE294}"/>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5.6045957685301899E-2</c:v>
                </c:pt>
                <c:pt idx="1">
                  <c:v>0.18214936247723101</c:v>
                </c:pt>
                <c:pt idx="2">
                  <c:v>8.4068936527952901E-2</c:v>
                </c:pt>
                <c:pt idx="3">
                  <c:v>7.9398440054177802E-2</c:v>
                </c:pt>
                <c:pt idx="6">
                  <c:v>7.0057447106627396E-2</c:v>
                </c:pt>
              </c:numCache>
            </c:numRef>
          </c:val>
          <c:extLst>
            <c:ext xmlns:c16="http://schemas.microsoft.com/office/drawing/2014/chart" uri="{C3380CC4-5D6E-409C-BE32-E72D297353CC}">
              <c16:uniqueId val="{00000001-7510-47D0-8C1D-DC99BBFCE294}"/>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1.7201460059929901E-4</c:v>
                </c:pt>
                <c:pt idx="2">
                  <c:v>1.29010950449474E-3</c:v>
                </c:pt>
                <c:pt idx="3">
                  <c:v>2.1501825074912401E-3</c:v>
                </c:pt>
              </c:numCache>
            </c:numRef>
          </c:val>
          <c:extLst>
            <c:ext xmlns:c16="http://schemas.microsoft.com/office/drawing/2014/chart" uri="{C3380CC4-5D6E-409C-BE32-E72D297353CC}">
              <c16:uniqueId val="{00000002-7510-47D0-8C1D-DC99BBFCE294}"/>
            </c:ext>
          </c:extLst>
        </c:ser>
        <c:dLbls>
          <c:showLegendKey val="0"/>
          <c:showVal val="0"/>
          <c:showCatName val="0"/>
          <c:showSerName val="0"/>
          <c:showPercent val="0"/>
          <c:showBubbleSize val="0"/>
        </c:dLbls>
        <c:gapWidth val="219"/>
        <c:overlap val="-27"/>
        <c:axId val="397105640"/>
        <c:axId val="397106296"/>
      </c:barChart>
      <c:catAx>
        <c:axId val="397105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06296"/>
        <c:crosses val="autoZero"/>
        <c:auto val="1"/>
        <c:lblAlgn val="ctr"/>
        <c:lblOffset val="100"/>
        <c:noMultiLvlLbl val="0"/>
      </c:catAx>
      <c:valAx>
        <c:axId val="39710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0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1.3988622586962599E-2</c:v>
                </c:pt>
                <c:pt idx="6">
                  <c:v>0</c:v>
                </c:pt>
                <c:pt idx="7">
                  <c:v>0</c:v>
                </c:pt>
                <c:pt idx="8">
                  <c:v>0</c:v>
                </c:pt>
                <c:pt idx="9">
                  <c:v>0</c:v>
                </c:pt>
                <c:pt idx="10">
                  <c:v>0</c:v>
                </c:pt>
                <c:pt idx="11">
                  <c:v>0</c:v>
                </c:pt>
                <c:pt idx="12">
                  <c:v>2.09653373089825E-2</c:v>
                </c:pt>
                <c:pt idx="13">
                  <c:v>0</c:v>
                </c:pt>
                <c:pt idx="14">
                  <c:v>0</c:v>
                </c:pt>
                <c:pt idx="15">
                  <c:v>0</c:v>
                </c:pt>
                <c:pt idx="16">
                  <c:v>0</c:v>
                </c:pt>
                <c:pt idx="17">
                  <c:v>0</c:v>
                </c:pt>
                <c:pt idx="18">
                  <c:v>0</c:v>
                </c:pt>
                <c:pt idx="19">
                  <c:v>1.16373792621902E-2</c:v>
                </c:pt>
                <c:pt idx="20">
                  <c:v>0</c:v>
                </c:pt>
                <c:pt idx="21">
                  <c:v>0</c:v>
                </c:pt>
                <c:pt idx="22">
                  <c:v>0</c:v>
                </c:pt>
                <c:pt idx="23">
                  <c:v>0</c:v>
                </c:pt>
                <c:pt idx="24">
                  <c:v>0</c:v>
                </c:pt>
                <c:pt idx="25">
                  <c:v>0</c:v>
                </c:pt>
                <c:pt idx="26">
                  <c:v>0</c:v>
                </c:pt>
                <c:pt idx="27">
                  <c:v>0</c:v>
                </c:pt>
                <c:pt idx="28">
                  <c:v>4.6513791339131997E-3</c:v>
                </c:pt>
                <c:pt idx="29">
                  <c:v>0</c:v>
                </c:pt>
                <c:pt idx="30">
                  <c:v>0</c:v>
                </c:pt>
              </c:numCache>
            </c:numRef>
          </c:val>
          <c:smooth val="0"/>
          <c:extLst>
            <c:ext xmlns:c16="http://schemas.microsoft.com/office/drawing/2014/chart" uri="{C3380CC4-5D6E-409C-BE32-E72D297353CC}">
              <c16:uniqueId val="{00000000-A158-4063-A4BF-AD70F73BD76A}"/>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5.6085249579360598E-2</c:v>
                </c:pt>
                <c:pt idx="7">
                  <c:v>0</c:v>
                </c:pt>
                <c:pt idx="8">
                  <c:v>0</c:v>
                </c:pt>
                <c:pt idx="9">
                  <c:v>7.0106561974200801E-2</c:v>
                </c:pt>
                <c:pt idx="10">
                  <c:v>0</c:v>
                </c:pt>
                <c:pt idx="11">
                  <c:v>0</c:v>
                </c:pt>
                <c:pt idx="12">
                  <c:v>8.4139671855279805E-2</c:v>
                </c:pt>
                <c:pt idx="13">
                  <c:v>0</c:v>
                </c:pt>
                <c:pt idx="14">
                  <c:v>0</c:v>
                </c:pt>
                <c:pt idx="15">
                  <c:v>0</c:v>
                </c:pt>
                <c:pt idx="16">
                  <c:v>0</c:v>
                </c:pt>
                <c:pt idx="17">
                  <c:v>0</c:v>
                </c:pt>
                <c:pt idx="18">
                  <c:v>0.18220042046250901</c:v>
                </c:pt>
                <c:pt idx="19">
                  <c:v>0</c:v>
                </c:pt>
                <c:pt idx="20">
                  <c:v>0.15412638363458001</c:v>
                </c:pt>
                <c:pt idx="21">
                  <c:v>0</c:v>
                </c:pt>
                <c:pt idx="22">
                  <c:v>0</c:v>
                </c:pt>
                <c:pt idx="23">
                  <c:v>0</c:v>
                </c:pt>
                <c:pt idx="24">
                  <c:v>5.6061667834618099E-2</c:v>
                </c:pt>
                <c:pt idx="25">
                  <c:v>0</c:v>
                </c:pt>
                <c:pt idx="26">
                  <c:v>0</c:v>
                </c:pt>
                <c:pt idx="27">
                  <c:v>2.80190529560101E-2</c:v>
                </c:pt>
                <c:pt idx="28">
                  <c:v>0</c:v>
                </c:pt>
                <c:pt idx="29">
                  <c:v>0</c:v>
                </c:pt>
                <c:pt idx="30">
                  <c:v>0</c:v>
                </c:pt>
              </c:numCache>
            </c:numRef>
          </c:val>
          <c:smooth val="0"/>
          <c:extLst>
            <c:ext xmlns:c16="http://schemas.microsoft.com/office/drawing/2014/chart" uri="{C3380CC4-5D6E-409C-BE32-E72D297353CC}">
              <c16:uniqueId val="{00000001-A158-4063-A4BF-AD70F73BD76A}"/>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3.4421571310308698E-4</c:v>
                </c:pt>
                <c:pt idx="6">
                  <c:v>2.1511094131687501E-3</c:v>
                </c:pt>
                <c:pt idx="7">
                  <c:v>0</c:v>
                </c:pt>
                <c:pt idx="8">
                  <c:v>0</c:v>
                </c:pt>
                <c:pt idx="9">
                  <c:v>0</c:v>
                </c:pt>
                <c:pt idx="10">
                  <c:v>0</c:v>
                </c:pt>
                <c:pt idx="11">
                  <c:v>0</c:v>
                </c:pt>
                <c:pt idx="12">
                  <c:v>2.3221531692230401E-3</c:v>
                </c:pt>
                <c:pt idx="13">
                  <c:v>0</c:v>
                </c:pt>
                <c:pt idx="14">
                  <c:v>0</c:v>
                </c:pt>
                <c:pt idx="15">
                  <c:v>0</c:v>
                </c:pt>
                <c:pt idx="16">
                  <c:v>0</c:v>
                </c:pt>
                <c:pt idx="17">
                  <c:v>0</c:v>
                </c:pt>
                <c:pt idx="18">
                  <c:v>0</c:v>
                </c:pt>
                <c:pt idx="19">
                  <c:v>1.2899530715072599E-3</c:v>
                </c:pt>
                <c:pt idx="20">
                  <c:v>0</c:v>
                </c:pt>
                <c:pt idx="21">
                  <c:v>0</c:v>
                </c:pt>
                <c:pt idx="22">
                  <c:v>0</c:v>
                </c:pt>
                <c:pt idx="23">
                  <c:v>0</c:v>
                </c:pt>
                <c:pt idx="24">
                  <c:v>0</c:v>
                </c:pt>
                <c:pt idx="25">
                  <c:v>1.7197259444734901E-4</c:v>
                </c:pt>
                <c:pt idx="26">
                  <c:v>1.2036787862790899E-3</c:v>
                </c:pt>
                <c:pt idx="27">
                  <c:v>0</c:v>
                </c:pt>
                <c:pt idx="28">
                  <c:v>0</c:v>
                </c:pt>
                <c:pt idx="29">
                  <c:v>0</c:v>
                </c:pt>
                <c:pt idx="30">
                  <c:v>0</c:v>
                </c:pt>
              </c:numCache>
            </c:numRef>
          </c:val>
          <c:smooth val="0"/>
          <c:extLst>
            <c:ext xmlns:c16="http://schemas.microsoft.com/office/drawing/2014/chart" uri="{C3380CC4-5D6E-409C-BE32-E72D297353CC}">
              <c16:uniqueId val="{00000002-A158-4063-A4BF-AD70F73BD76A}"/>
            </c:ext>
          </c:extLst>
        </c:ser>
        <c:dLbls>
          <c:showLegendKey val="0"/>
          <c:showVal val="0"/>
          <c:showCatName val="0"/>
          <c:showSerName val="0"/>
          <c:showPercent val="0"/>
          <c:showBubbleSize val="0"/>
        </c:dLbls>
        <c:smooth val="0"/>
        <c:axId val="397111216"/>
        <c:axId val="397111872"/>
      </c:lineChart>
      <c:dateAx>
        <c:axId val="39711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11872"/>
        <c:crosses val="autoZero"/>
        <c:auto val="1"/>
        <c:lblOffset val="100"/>
        <c:baseTimeUnit val="days"/>
      </c:dateAx>
      <c:valAx>
        <c:axId val="39711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1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4.6512709597897597E-3</c:v>
                </c:pt>
                <c:pt idx="1">
                  <c:v>2.0964360587002101E-2</c:v>
                </c:pt>
                <c:pt idx="2">
                  <c:v>1.28119424561054E-2</c:v>
                </c:pt>
              </c:numCache>
            </c:numRef>
          </c:val>
          <c:extLst>
            <c:ext xmlns:c16="http://schemas.microsoft.com/office/drawing/2014/chart" uri="{C3380CC4-5D6E-409C-BE32-E72D297353CC}">
              <c16:uniqueId val="{00000000-FAB4-414B-A56F-705939EB68F8}"/>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9.0098279794728994E-2</c:v>
                </c:pt>
                <c:pt idx="2">
                  <c:v>0</c:v>
                </c:pt>
              </c:numCache>
            </c:numRef>
          </c:val>
          <c:extLst>
            <c:ext xmlns:c16="http://schemas.microsoft.com/office/drawing/2014/chart" uri="{C3380CC4-5D6E-409C-BE32-E72D297353CC}">
              <c16:uniqueId val="{00000001-FAB4-414B-A56F-705939EB68F8}"/>
            </c:ext>
          </c:extLst>
        </c:ser>
        <c:ser>
          <c:idx val="2"/>
          <c:order val="2"/>
          <c:tx>
            <c:strRef>
              <c:f>Sheet1!$D$1</c:f>
              <c:strCache>
                <c:ptCount val="1"/>
                <c:pt idx="0">
                  <c:v>Keeway</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7.3115465741830201E-4</c:v>
                </c:pt>
                <c:pt idx="1">
                  <c:v>2.3221931135793301E-3</c:v>
                </c:pt>
                <c:pt idx="2">
                  <c:v>1.2329698567615901E-3</c:v>
                </c:pt>
              </c:numCache>
            </c:numRef>
          </c:val>
          <c:extLst>
            <c:ext xmlns:c16="http://schemas.microsoft.com/office/drawing/2014/chart" uri="{C3380CC4-5D6E-409C-BE32-E72D297353CC}">
              <c16:uniqueId val="{00000002-FAB4-414B-A56F-705939EB68F8}"/>
            </c:ext>
          </c:extLst>
        </c:ser>
        <c:dLbls>
          <c:showLegendKey val="0"/>
          <c:showVal val="0"/>
          <c:showCatName val="0"/>
          <c:showSerName val="0"/>
          <c:showPercent val="0"/>
          <c:showBubbleSize val="0"/>
        </c:dLbls>
        <c:gapWidth val="219"/>
        <c:overlap val="-27"/>
        <c:axId val="399206144"/>
        <c:axId val="399206472"/>
      </c:barChart>
      <c:catAx>
        <c:axId val="399206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06472"/>
        <c:crosses val="autoZero"/>
        <c:auto val="1"/>
        <c:lblAlgn val="ctr"/>
        <c:lblOffset val="100"/>
        <c:noMultiLvlLbl val="0"/>
      </c:catAx>
      <c:valAx>
        <c:axId val="39920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06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1.16411724988941E-2</c:v>
                </c:pt>
                <c:pt idx="16">
                  <c:v>4.6564689995576402E-3</c:v>
                </c:pt>
                <c:pt idx="17">
                  <c:v>0</c:v>
                </c:pt>
                <c:pt idx="18">
                  <c:v>1.7461758748341102E-2</c:v>
                </c:pt>
                <c:pt idx="19">
                  <c:v>0</c:v>
                </c:pt>
                <c:pt idx="20">
                  <c:v>0</c:v>
                </c:pt>
                <c:pt idx="21">
                  <c:v>0</c:v>
                </c:pt>
                <c:pt idx="22">
                  <c:v>0</c:v>
                </c:pt>
                <c:pt idx="23">
                  <c:v>0</c:v>
                </c:pt>
              </c:numCache>
            </c:numRef>
          </c:val>
          <c:smooth val="0"/>
          <c:extLst>
            <c:ext xmlns:c16="http://schemas.microsoft.com/office/drawing/2014/chart" uri="{C3380CC4-5D6E-409C-BE32-E72D297353CC}">
              <c16:uniqueId val="{00000000-D4A5-4487-BE9C-48F62409653F}"/>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0.18214936247723101</c:v>
                </c:pt>
                <c:pt idx="9">
                  <c:v>4.2034468263976499E-2</c:v>
                </c:pt>
                <c:pt idx="10">
                  <c:v>0</c:v>
                </c:pt>
                <c:pt idx="11">
                  <c:v>5.6045957685301899E-2</c:v>
                </c:pt>
                <c:pt idx="12">
                  <c:v>8.4068936527952901E-2</c:v>
                </c:pt>
                <c:pt idx="13">
                  <c:v>0</c:v>
                </c:pt>
                <c:pt idx="14">
                  <c:v>0</c:v>
                </c:pt>
                <c:pt idx="15">
                  <c:v>0</c:v>
                </c:pt>
                <c:pt idx="16">
                  <c:v>0.15412638363458001</c:v>
                </c:pt>
                <c:pt idx="17">
                  <c:v>0</c:v>
                </c:pt>
                <c:pt idx="18">
                  <c:v>0</c:v>
                </c:pt>
                <c:pt idx="19">
                  <c:v>7.0057447106627396E-2</c:v>
                </c:pt>
                <c:pt idx="20">
                  <c:v>0</c:v>
                </c:pt>
                <c:pt idx="21">
                  <c:v>0</c:v>
                </c:pt>
                <c:pt idx="22">
                  <c:v>0</c:v>
                </c:pt>
                <c:pt idx="23">
                  <c:v>0</c:v>
                </c:pt>
              </c:numCache>
            </c:numRef>
          </c:val>
          <c:smooth val="0"/>
          <c:extLst>
            <c:ext xmlns:c16="http://schemas.microsoft.com/office/drawing/2014/chart" uri="{C3380CC4-5D6E-409C-BE32-E72D297353CC}">
              <c16:uniqueId val="{00000001-D4A5-4487-BE9C-48F62409653F}"/>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2.3222710090267502E-3</c:v>
                </c:pt>
                <c:pt idx="16">
                  <c:v>1.7202007474272199E-4</c:v>
                </c:pt>
                <c:pt idx="17">
                  <c:v>1.67719572874154E-3</c:v>
                </c:pt>
                <c:pt idx="18">
                  <c:v>1.2901505605704201E-3</c:v>
                </c:pt>
                <c:pt idx="19">
                  <c:v>3.4404014948544501E-4</c:v>
                </c:pt>
                <c:pt idx="20">
                  <c:v>0</c:v>
                </c:pt>
                <c:pt idx="21">
                  <c:v>0</c:v>
                </c:pt>
                <c:pt idx="22">
                  <c:v>0</c:v>
                </c:pt>
                <c:pt idx="23">
                  <c:v>0</c:v>
                </c:pt>
              </c:numCache>
            </c:numRef>
          </c:val>
          <c:smooth val="0"/>
          <c:extLst>
            <c:ext xmlns:c16="http://schemas.microsoft.com/office/drawing/2014/chart" uri="{C3380CC4-5D6E-409C-BE32-E72D297353CC}">
              <c16:uniqueId val="{00000002-D4A5-4487-BE9C-48F62409653F}"/>
            </c:ext>
          </c:extLst>
        </c:ser>
        <c:dLbls>
          <c:showLegendKey val="0"/>
          <c:showVal val="0"/>
          <c:showCatName val="0"/>
          <c:showSerName val="0"/>
          <c:showPercent val="0"/>
          <c:showBubbleSize val="0"/>
        </c:dLbls>
        <c:smooth val="0"/>
        <c:axId val="401713528"/>
        <c:axId val="401716808"/>
      </c:lineChart>
      <c:catAx>
        <c:axId val="40171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16808"/>
        <c:crosses val="autoZero"/>
        <c:auto val="1"/>
        <c:lblAlgn val="ctr"/>
        <c:lblOffset val="100"/>
        <c:noMultiLvlLbl val="0"/>
      </c:catAx>
      <c:valAx>
        <c:axId val="40171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1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1347-46BA-BB92-98E4CC7A77B8}"/>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1347-46BA-BB92-98E4CC7A77B8}"/>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1347-46BA-BB92-98E4CC7A77B8}"/>
            </c:ext>
          </c:extLst>
        </c:ser>
        <c:dLbls>
          <c:showLegendKey val="0"/>
          <c:showVal val="0"/>
          <c:showCatName val="0"/>
          <c:showSerName val="0"/>
          <c:showPercent val="0"/>
          <c:showBubbleSize val="0"/>
        </c:dLbls>
        <c:smooth val="0"/>
        <c:axId val="294829064"/>
        <c:axId val="294832016"/>
      </c:lineChart>
      <c:dateAx>
        <c:axId val="294829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32016"/>
        <c:crosses val="autoZero"/>
        <c:auto val="1"/>
        <c:lblOffset val="100"/>
        <c:baseTimeUnit val="days"/>
      </c:dateAx>
      <c:valAx>
        <c:axId val="29483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2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62C53-3F9A-4FED-A637-0E0015423082}"/>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6616259-5865-4A83-9AEA-8A1CFF380B5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13687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34A-1581-4DCC-89A3-E510B17D7B4B}"/>
              </a:ext>
            </a:extLst>
          </p:cNvPr>
          <p:cNvSpPr>
            <a:spLocks noGrp="1"/>
          </p:cNvSpPr>
          <p:nvPr>
            <p:ph type="title"/>
          </p:nvPr>
        </p:nvSpPr>
        <p:spPr/>
        <p:txBody>
          <a:bodyPr/>
          <a:lstStyle/>
          <a:p>
            <a:r>
              <a:rPr lang="en-US"/>
              <a:t>Facebook Key Metrics Table | SYM</a:t>
            </a:r>
          </a:p>
        </p:txBody>
      </p:sp>
      <p:graphicFrame>
        <p:nvGraphicFramePr>
          <p:cNvPr id="5" name="Table Placeholder 4">
            <a:extLst>
              <a:ext uri="{FF2B5EF4-FFF2-40B4-BE49-F238E27FC236}">
                <a16:creationId xmlns:a16="http://schemas.microsoft.com/office/drawing/2014/main" id="{3B262746-099E-4193-9A92-D572B8793278}"/>
              </a:ext>
            </a:extLst>
          </p:cNvPr>
          <p:cNvGraphicFramePr>
            <a:graphicFrameLocks noGrp="1"/>
          </p:cNvGraphicFramePr>
          <p:nvPr>
            <p:ph type="tbl" sz="quarter" idx="13"/>
            <p:extLst>
              <p:ext uri="{D42A27DB-BD31-4B8C-83A1-F6EECF244321}">
                <p14:modId xmlns:p14="http://schemas.microsoft.com/office/powerpoint/2010/main" val="733612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01286995"/>
                    </a:ext>
                  </a:extLst>
                </a:gridCol>
                <a:gridCol w="740664">
                  <a:extLst>
                    <a:ext uri="{9D8B030D-6E8A-4147-A177-3AD203B41FA5}">
                      <a16:colId xmlns:a16="http://schemas.microsoft.com/office/drawing/2014/main" val="2505253646"/>
                    </a:ext>
                  </a:extLst>
                </a:gridCol>
                <a:gridCol w="740664">
                  <a:extLst>
                    <a:ext uri="{9D8B030D-6E8A-4147-A177-3AD203B41FA5}">
                      <a16:colId xmlns:a16="http://schemas.microsoft.com/office/drawing/2014/main" val="2265010971"/>
                    </a:ext>
                  </a:extLst>
                </a:gridCol>
                <a:gridCol w="740664">
                  <a:extLst>
                    <a:ext uri="{9D8B030D-6E8A-4147-A177-3AD203B41FA5}">
                      <a16:colId xmlns:a16="http://schemas.microsoft.com/office/drawing/2014/main" val="39416823"/>
                    </a:ext>
                  </a:extLst>
                </a:gridCol>
                <a:gridCol w="740664">
                  <a:extLst>
                    <a:ext uri="{9D8B030D-6E8A-4147-A177-3AD203B41FA5}">
                      <a16:colId xmlns:a16="http://schemas.microsoft.com/office/drawing/2014/main" val="2535461043"/>
                    </a:ext>
                  </a:extLst>
                </a:gridCol>
                <a:gridCol w="740664">
                  <a:extLst>
                    <a:ext uri="{9D8B030D-6E8A-4147-A177-3AD203B41FA5}">
                      <a16:colId xmlns:a16="http://schemas.microsoft.com/office/drawing/2014/main" val="2441935968"/>
                    </a:ext>
                  </a:extLst>
                </a:gridCol>
                <a:gridCol w="740664">
                  <a:extLst>
                    <a:ext uri="{9D8B030D-6E8A-4147-A177-3AD203B41FA5}">
                      <a16:colId xmlns:a16="http://schemas.microsoft.com/office/drawing/2014/main" val="2159609022"/>
                    </a:ext>
                  </a:extLst>
                </a:gridCol>
                <a:gridCol w="740664">
                  <a:extLst>
                    <a:ext uri="{9D8B030D-6E8A-4147-A177-3AD203B41FA5}">
                      <a16:colId xmlns:a16="http://schemas.microsoft.com/office/drawing/2014/main" val="2356263148"/>
                    </a:ext>
                  </a:extLst>
                </a:gridCol>
                <a:gridCol w="740664">
                  <a:extLst>
                    <a:ext uri="{9D8B030D-6E8A-4147-A177-3AD203B41FA5}">
                      <a16:colId xmlns:a16="http://schemas.microsoft.com/office/drawing/2014/main" val="29111270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471437013"/>
                  </a:ext>
                </a:extLst>
              </a:tr>
              <a:tr h="370840">
                <a:tc>
                  <a:txBody>
                    <a:bodyPr/>
                    <a:lstStyle/>
                    <a:p>
                      <a:r>
                        <a:rPr lang="en-US" sz="1000"/>
                        <a:t>Keeway</a:t>
                      </a:r>
                    </a:p>
                  </a:txBody>
                  <a:tcPr/>
                </a:tc>
                <a:tc>
                  <a:txBody>
                    <a:bodyPr/>
                    <a:lstStyle/>
                    <a:p>
                      <a:r>
                        <a:rPr lang="en-US" sz="1000"/>
                        <a:t>1163293</a:t>
                      </a:r>
                    </a:p>
                  </a:txBody>
                  <a:tcPr/>
                </a:tc>
                <a:tc>
                  <a:txBody>
                    <a:bodyPr/>
                    <a:lstStyle/>
                    <a:p>
                      <a:r>
                        <a:rPr lang="en-US" sz="1000"/>
                        <a:t>1237</a:t>
                      </a:r>
                    </a:p>
                  </a:txBody>
                  <a:tcPr/>
                </a:tc>
                <a:tc>
                  <a:txBody>
                    <a:bodyPr/>
                    <a:lstStyle/>
                    <a:p>
                      <a:r>
                        <a:rPr lang="en-US" sz="1000"/>
                        <a:t>6</a:t>
                      </a:r>
                    </a:p>
                  </a:txBody>
                  <a:tcPr/>
                </a:tc>
                <a:tc>
                  <a:txBody>
                    <a:bodyPr/>
                    <a:lstStyle/>
                    <a:p>
                      <a:r>
                        <a:rPr lang="en-US" sz="1000"/>
                        <a:t>73</a:t>
                      </a:r>
                    </a:p>
                  </a:txBody>
                  <a:tcPr/>
                </a:tc>
                <a:tc>
                  <a:txBody>
                    <a:bodyPr/>
                    <a:lstStyle/>
                    <a:p>
                      <a:r>
                        <a:rPr lang="en-US" sz="1000"/>
                        <a:t>11</a:t>
                      </a:r>
                    </a:p>
                  </a:txBody>
                  <a:tcPr/>
                </a:tc>
                <a:tc>
                  <a:txBody>
                    <a:bodyPr/>
                    <a:lstStyle/>
                    <a:p>
                      <a:r>
                        <a:rPr lang="en-US" sz="1000"/>
                        <a:t>3</a:t>
                      </a:r>
                    </a:p>
                  </a:txBody>
                  <a:tcPr/>
                </a:tc>
                <a:tc>
                  <a:txBody>
                    <a:bodyPr/>
                    <a:lstStyle/>
                    <a:p>
                      <a:r>
                        <a:rPr lang="en-US" sz="1000"/>
                        <a:t>0</a:t>
                      </a:r>
                    </a:p>
                  </a:txBody>
                  <a:tcPr/>
                </a:tc>
                <a:tc>
                  <a:txBody>
                    <a:bodyPr/>
                    <a:lstStyle/>
                    <a:p>
                      <a:r>
                        <a:rPr lang="en-US" sz="1000"/>
                        <a:t>0.0012 %</a:t>
                      </a:r>
                    </a:p>
                  </a:txBody>
                  <a:tcPr/>
                </a:tc>
                <a:extLst>
                  <a:ext uri="{0D108BD9-81ED-4DB2-BD59-A6C34878D82A}">
                    <a16:rowId xmlns:a16="http://schemas.microsoft.com/office/drawing/2014/main" val="2736541041"/>
                  </a:ext>
                </a:extLst>
              </a:tr>
              <a:tr h="370840">
                <a:tc>
                  <a:txBody>
                    <a:bodyPr/>
                    <a:lstStyle/>
                    <a:p>
                      <a:r>
                        <a:rPr lang="en-US" sz="1000"/>
                        <a:t>Sym Motors Argentina</a:t>
                      </a:r>
                    </a:p>
                  </a:txBody>
                  <a:tcPr/>
                </a:tc>
                <a:tc>
                  <a:txBody>
                    <a:bodyPr/>
                    <a:lstStyle/>
                    <a:p>
                      <a:r>
                        <a:rPr lang="en-US" sz="1000"/>
                        <a:t>43010</a:t>
                      </a:r>
                    </a:p>
                  </a:txBody>
                  <a:tcPr/>
                </a:tc>
                <a:tc>
                  <a:txBody>
                    <a:bodyPr/>
                    <a:lstStyle/>
                    <a:p>
                      <a:r>
                        <a:rPr lang="en-US" sz="1000"/>
                        <a:t>116</a:t>
                      </a:r>
                    </a:p>
                  </a:txBody>
                  <a:tcPr/>
                </a:tc>
                <a:tc>
                  <a:txBody>
                    <a:bodyPr/>
                    <a:lstStyle/>
                    <a:p>
                      <a:r>
                        <a:rPr lang="en-US" sz="1000"/>
                        <a:t>4</a:t>
                      </a:r>
                    </a:p>
                  </a:txBody>
                  <a:tcPr/>
                </a:tc>
                <a:tc>
                  <a:txBody>
                    <a:bodyPr/>
                    <a:lstStyle/>
                    <a:p>
                      <a:r>
                        <a:rPr lang="en-US" sz="1000"/>
                        <a:t>15</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0.0128 %</a:t>
                      </a:r>
                    </a:p>
                  </a:txBody>
                  <a:tcPr/>
                </a:tc>
                <a:extLst>
                  <a:ext uri="{0D108BD9-81ED-4DB2-BD59-A6C34878D82A}">
                    <a16:rowId xmlns:a16="http://schemas.microsoft.com/office/drawing/2014/main" val="3202024475"/>
                  </a:ext>
                </a:extLst>
              </a:tr>
              <a:tr h="370840">
                <a:tc>
                  <a:txBody>
                    <a:bodyPr/>
                    <a:lstStyle/>
                    <a:p>
                      <a:r>
                        <a:rPr lang="en-US" sz="1000"/>
                        <a:t>Kymco Argentina</a:t>
                      </a:r>
                    </a:p>
                  </a:txBody>
                  <a:tcPr/>
                </a:tc>
                <a:tc>
                  <a:txBody>
                    <a:bodyPr/>
                    <a:lstStyle/>
                    <a:p>
                      <a:r>
                        <a:rPr lang="en-US" sz="1000"/>
                        <a:t>7142</a:t>
                      </a:r>
                    </a:p>
                  </a:txBody>
                  <a:tcPr/>
                </a:tc>
                <a:tc>
                  <a:txBody>
                    <a:bodyPr/>
                    <a:lstStyle/>
                    <a:p>
                      <a:r>
                        <a:rPr lang="en-US" sz="1000"/>
                        <a:t>10</a:t>
                      </a:r>
                    </a:p>
                  </a:txBody>
                  <a:tcPr/>
                </a:tc>
                <a:tc>
                  <a:txBody>
                    <a:bodyPr/>
                    <a:lstStyle/>
                    <a:p>
                      <a:r>
                        <a:rPr lang="en-US" sz="1000"/>
                        <a:t>7</a:t>
                      </a:r>
                    </a:p>
                  </a:txBody>
                  <a:tcPr/>
                </a:tc>
                <a:tc>
                  <a:txBody>
                    <a:bodyPr/>
                    <a:lstStyle/>
                    <a:p>
                      <a:r>
                        <a:rPr lang="en-US" sz="1000"/>
                        <a:t>42</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0.0901 %</a:t>
                      </a:r>
                    </a:p>
                  </a:txBody>
                  <a:tcPr/>
                </a:tc>
                <a:extLst>
                  <a:ext uri="{0D108BD9-81ED-4DB2-BD59-A6C34878D82A}">
                    <a16:rowId xmlns:a16="http://schemas.microsoft.com/office/drawing/2014/main" val="3568878874"/>
                  </a:ext>
                </a:extLst>
              </a:tr>
            </a:tbl>
          </a:graphicData>
        </a:graphic>
      </p:graphicFrame>
      <p:sp>
        <p:nvSpPr>
          <p:cNvPr id="4" name="Text Placeholder 3">
            <a:extLst>
              <a:ext uri="{FF2B5EF4-FFF2-40B4-BE49-F238E27FC236}">
                <a16:creationId xmlns:a16="http://schemas.microsoft.com/office/drawing/2014/main" id="{3CB36A1A-EE23-434A-A56C-2E2F86689BE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30953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A74B-6722-4BB7-98F8-7918D4A4124B}"/>
              </a:ext>
            </a:extLst>
          </p:cNvPr>
          <p:cNvSpPr>
            <a:spLocks noGrp="1"/>
          </p:cNvSpPr>
          <p:nvPr>
            <p:ph type="title"/>
          </p:nvPr>
        </p:nvSpPr>
        <p:spPr/>
        <p:txBody>
          <a:bodyPr/>
          <a:lstStyle/>
          <a:p>
            <a:r>
              <a:rPr lang="en-US"/>
              <a:t>Facebook Page Likes Total | SYM</a:t>
            </a:r>
          </a:p>
        </p:txBody>
      </p:sp>
      <p:graphicFrame>
        <p:nvGraphicFramePr>
          <p:cNvPr id="6" name="Chart Placeholder 5">
            <a:extLst>
              <a:ext uri="{FF2B5EF4-FFF2-40B4-BE49-F238E27FC236}">
                <a16:creationId xmlns:a16="http://schemas.microsoft.com/office/drawing/2014/main" id="{4315AE3C-8AE0-4471-89C4-432E6E397546}"/>
              </a:ext>
            </a:extLst>
          </p:cNvPr>
          <p:cNvGraphicFramePr>
            <a:graphicFrameLocks noGrp="1"/>
          </p:cNvGraphicFramePr>
          <p:nvPr>
            <p:ph type="chart" sz="quarter" idx="13"/>
            <p:extLst>
              <p:ext uri="{D42A27DB-BD31-4B8C-83A1-F6EECF244321}">
                <p14:modId xmlns:p14="http://schemas.microsoft.com/office/powerpoint/2010/main" val="2139600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F053C2-D9BC-4406-AFCC-B02E44A28ED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5FD9C63-9C90-4875-AD64-D971C21E24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5270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7A1E4-8467-4875-976D-22E22983E8D7}"/>
              </a:ext>
            </a:extLst>
          </p:cNvPr>
          <p:cNvSpPr>
            <a:spLocks noGrp="1"/>
          </p:cNvSpPr>
          <p:nvPr>
            <p:ph type="title"/>
          </p:nvPr>
        </p:nvSpPr>
        <p:spPr/>
        <p:txBody>
          <a:bodyPr/>
          <a:lstStyle/>
          <a:p>
            <a:r>
              <a:rPr lang="en-US"/>
              <a:t>Facebook Key Metrics Radar | SYM</a:t>
            </a:r>
          </a:p>
        </p:txBody>
      </p:sp>
      <p:graphicFrame>
        <p:nvGraphicFramePr>
          <p:cNvPr id="6" name="Chart Placeholder 5">
            <a:extLst>
              <a:ext uri="{FF2B5EF4-FFF2-40B4-BE49-F238E27FC236}">
                <a16:creationId xmlns:a16="http://schemas.microsoft.com/office/drawing/2014/main" id="{48CA3F91-80B2-4817-89CC-F90F5504EA29}"/>
              </a:ext>
            </a:extLst>
          </p:cNvPr>
          <p:cNvGraphicFramePr>
            <a:graphicFrameLocks noGrp="1"/>
          </p:cNvGraphicFramePr>
          <p:nvPr>
            <p:ph type="chart" sz="quarter" idx="13"/>
            <p:extLst>
              <p:ext uri="{D42A27DB-BD31-4B8C-83A1-F6EECF244321}">
                <p14:modId xmlns:p14="http://schemas.microsoft.com/office/powerpoint/2010/main" val="1855430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855AB9-6A79-48F7-A893-22C74C23856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E9E9C2F-4C50-4958-8377-A3026E5464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5563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AD738-A6F8-4F02-B736-A375F1203B95}"/>
              </a:ext>
            </a:extLst>
          </p:cNvPr>
          <p:cNvSpPr>
            <a:spLocks noGrp="1"/>
          </p:cNvSpPr>
          <p:nvPr>
            <p:ph type="title"/>
          </p:nvPr>
        </p:nvSpPr>
        <p:spPr/>
        <p:txBody>
          <a:bodyPr/>
          <a:lstStyle/>
          <a:p>
            <a:r>
              <a:rPr lang="en-US"/>
              <a:t>Facebook Fans Change | SYM</a:t>
            </a:r>
          </a:p>
        </p:txBody>
      </p:sp>
      <p:graphicFrame>
        <p:nvGraphicFramePr>
          <p:cNvPr id="6" name="Chart Placeholder 5">
            <a:extLst>
              <a:ext uri="{FF2B5EF4-FFF2-40B4-BE49-F238E27FC236}">
                <a16:creationId xmlns:a16="http://schemas.microsoft.com/office/drawing/2014/main" id="{F084D9AC-134D-48E0-953B-8AC54DFCBF29}"/>
              </a:ext>
            </a:extLst>
          </p:cNvPr>
          <p:cNvGraphicFramePr>
            <a:graphicFrameLocks noGrp="1"/>
          </p:cNvGraphicFramePr>
          <p:nvPr>
            <p:ph type="chart" sz="quarter" idx="13"/>
            <p:extLst>
              <p:ext uri="{D42A27DB-BD31-4B8C-83A1-F6EECF244321}">
                <p14:modId xmlns:p14="http://schemas.microsoft.com/office/powerpoint/2010/main" val="2129181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159E62-90CC-4CFB-8FBF-9AB49CC4F14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3EF1FC8-568D-4DA0-AABA-348ACC9809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0702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2850F-BCCA-4788-A69C-5C38A554BCEE}"/>
              </a:ext>
            </a:extLst>
          </p:cNvPr>
          <p:cNvSpPr>
            <a:spLocks noGrp="1"/>
          </p:cNvSpPr>
          <p:nvPr>
            <p:ph type="title"/>
          </p:nvPr>
        </p:nvSpPr>
        <p:spPr/>
        <p:txBody>
          <a:bodyPr/>
          <a:lstStyle/>
          <a:p>
            <a:r>
              <a:rPr lang="en-US"/>
              <a:t>Facebook Fans Change Per Weekday | SYM</a:t>
            </a:r>
          </a:p>
        </p:txBody>
      </p:sp>
      <p:graphicFrame>
        <p:nvGraphicFramePr>
          <p:cNvPr id="6" name="Chart Placeholder 5">
            <a:extLst>
              <a:ext uri="{FF2B5EF4-FFF2-40B4-BE49-F238E27FC236}">
                <a16:creationId xmlns:a16="http://schemas.microsoft.com/office/drawing/2014/main" id="{B5111CA3-8410-445D-8B79-05CDF0A06EBD}"/>
              </a:ext>
            </a:extLst>
          </p:cNvPr>
          <p:cNvGraphicFramePr>
            <a:graphicFrameLocks noGrp="1"/>
          </p:cNvGraphicFramePr>
          <p:nvPr>
            <p:ph type="chart" sz="quarter" idx="13"/>
            <p:extLst>
              <p:ext uri="{D42A27DB-BD31-4B8C-83A1-F6EECF244321}">
                <p14:modId xmlns:p14="http://schemas.microsoft.com/office/powerpoint/2010/main" val="957488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647E66-6250-4166-BDB2-17B05C4579C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77A46413-0400-4151-BCFA-4C82042961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615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D924-2020-4828-8CD5-DDBC6C2A3166}"/>
              </a:ext>
            </a:extLst>
          </p:cNvPr>
          <p:cNvSpPr>
            <a:spLocks noGrp="1"/>
          </p:cNvSpPr>
          <p:nvPr>
            <p:ph type="title"/>
          </p:nvPr>
        </p:nvSpPr>
        <p:spPr/>
        <p:txBody>
          <a:bodyPr/>
          <a:lstStyle/>
          <a:p>
            <a:r>
              <a:rPr lang="en-US"/>
              <a:t>Facebook Fans Change Rate | SYM</a:t>
            </a:r>
          </a:p>
        </p:txBody>
      </p:sp>
      <p:graphicFrame>
        <p:nvGraphicFramePr>
          <p:cNvPr id="6" name="Chart Placeholder 5">
            <a:extLst>
              <a:ext uri="{FF2B5EF4-FFF2-40B4-BE49-F238E27FC236}">
                <a16:creationId xmlns:a16="http://schemas.microsoft.com/office/drawing/2014/main" id="{21A33492-3492-4827-8AA6-EA5418AA4E52}"/>
              </a:ext>
            </a:extLst>
          </p:cNvPr>
          <p:cNvGraphicFramePr>
            <a:graphicFrameLocks noGrp="1"/>
          </p:cNvGraphicFramePr>
          <p:nvPr>
            <p:ph type="chart" sz="quarter" idx="13"/>
            <p:extLst>
              <p:ext uri="{D42A27DB-BD31-4B8C-83A1-F6EECF244321}">
                <p14:modId xmlns:p14="http://schemas.microsoft.com/office/powerpoint/2010/main" val="1392482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B51774-D00C-436F-99D3-65C777B8E15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192C8DC-9A25-42D0-BBA1-3F7E030284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074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8C213-B062-4623-812D-3139EBC9976F}"/>
              </a:ext>
            </a:extLst>
          </p:cNvPr>
          <p:cNvSpPr>
            <a:spLocks noGrp="1"/>
          </p:cNvSpPr>
          <p:nvPr>
            <p:ph type="title"/>
          </p:nvPr>
        </p:nvSpPr>
        <p:spPr/>
        <p:txBody>
          <a:bodyPr/>
          <a:lstStyle/>
          <a:p>
            <a:r>
              <a:rPr lang="en-US"/>
              <a:t>Facebook Own Posts | SYM</a:t>
            </a:r>
          </a:p>
        </p:txBody>
      </p:sp>
      <p:graphicFrame>
        <p:nvGraphicFramePr>
          <p:cNvPr id="6" name="Chart Placeholder 5">
            <a:extLst>
              <a:ext uri="{FF2B5EF4-FFF2-40B4-BE49-F238E27FC236}">
                <a16:creationId xmlns:a16="http://schemas.microsoft.com/office/drawing/2014/main" id="{6CC2732A-EF24-4910-9F72-C994C7CD36CC}"/>
              </a:ext>
            </a:extLst>
          </p:cNvPr>
          <p:cNvGraphicFramePr>
            <a:graphicFrameLocks noGrp="1"/>
          </p:cNvGraphicFramePr>
          <p:nvPr>
            <p:ph type="chart" sz="quarter" idx="13"/>
            <p:extLst>
              <p:ext uri="{D42A27DB-BD31-4B8C-83A1-F6EECF244321}">
                <p14:modId xmlns:p14="http://schemas.microsoft.com/office/powerpoint/2010/main" val="35859558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C79DB2-3975-47B6-9722-75AF351AC7D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9759654-83BC-4ADE-9D65-DEF22811DF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8925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61FB1-D166-48C2-9F94-EA0DF96176F9}"/>
              </a:ext>
            </a:extLst>
          </p:cNvPr>
          <p:cNvSpPr>
            <a:spLocks noGrp="1"/>
          </p:cNvSpPr>
          <p:nvPr>
            <p:ph type="title"/>
          </p:nvPr>
        </p:nvSpPr>
        <p:spPr/>
        <p:txBody>
          <a:bodyPr/>
          <a:lstStyle/>
          <a:p>
            <a:r>
              <a:rPr lang="en-US"/>
              <a:t>Facebook Own Posts By Hour | SYM</a:t>
            </a:r>
          </a:p>
        </p:txBody>
      </p:sp>
      <p:graphicFrame>
        <p:nvGraphicFramePr>
          <p:cNvPr id="6" name="Chart Placeholder 5">
            <a:extLst>
              <a:ext uri="{FF2B5EF4-FFF2-40B4-BE49-F238E27FC236}">
                <a16:creationId xmlns:a16="http://schemas.microsoft.com/office/drawing/2014/main" id="{C8039B10-FC75-47E6-8461-3341AB5D8EC8}"/>
              </a:ext>
            </a:extLst>
          </p:cNvPr>
          <p:cNvGraphicFramePr>
            <a:graphicFrameLocks noGrp="1"/>
          </p:cNvGraphicFramePr>
          <p:nvPr>
            <p:ph type="chart" sz="quarter" idx="13"/>
            <p:extLst>
              <p:ext uri="{D42A27DB-BD31-4B8C-83A1-F6EECF244321}">
                <p14:modId xmlns:p14="http://schemas.microsoft.com/office/powerpoint/2010/main" val="2212746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6ACF91-6997-4776-80CF-10D4868AE2E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C1C8F72-B548-41BD-853C-B30619F3D0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5315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6A31-E007-49A0-AAFE-632CF7C4FE87}"/>
              </a:ext>
            </a:extLst>
          </p:cNvPr>
          <p:cNvSpPr>
            <a:spLocks noGrp="1"/>
          </p:cNvSpPr>
          <p:nvPr>
            <p:ph type="title"/>
          </p:nvPr>
        </p:nvSpPr>
        <p:spPr/>
        <p:txBody>
          <a:bodyPr/>
          <a:lstStyle/>
          <a:p>
            <a:r>
              <a:rPr lang="en-US"/>
              <a:t>Facebook Own Posts By Weekday | SYM</a:t>
            </a:r>
          </a:p>
        </p:txBody>
      </p:sp>
      <p:graphicFrame>
        <p:nvGraphicFramePr>
          <p:cNvPr id="6" name="Chart Placeholder 5">
            <a:extLst>
              <a:ext uri="{FF2B5EF4-FFF2-40B4-BE49-F238E27FC236}">
                <a16:creationId xmlns:a16="http://schemas.microsoft.com/office/drawing/2014/main" id="{80D5FD34-B59B-414A-92EC-27EC68A09FD2}"/>
              </a:ext>
            </a:extLst>
          </p:cNvPr>
          <p:cNvGraphicFramePr>
            <a:graphicFrameLocks noGrp="1"/>
          </p:cNvGraphicFramePr>
          <p:nvPr>
            <p:ph type="chart" sz="quarter" idx="13"/>
            <p:extLst>
              <p:ext uri="{D42A27DB-BD31-4B8C-83A1-F6EECF244321}">
                <p14:modId xmlns:p14="http://schemas.microsoft.com/office/powerpoint/2010/main" val="45086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7B68FB-58B9-41FC-8A05-43A191ACA8C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862EFDF-77D8-4033-BB5F-49E67952FE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4746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6382-1F0A-444E-8C25-FCC4DCB86C53}"/>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117AA663-4E3B-4A0A-82F2-0A48E0E4F964}"/>
              </a:ext>
            </a:extLst>
          </p:cNvPr>
          <p:cNvGraphicFramePr>
            <a:graphicFrameLocks noGrp="1"/>
          </p:cNvGraphicFramePr>
          <p:nvPr>
            <p:ph type="chart" sz="quarter" idx="13"/>
            <p:extLst>
              <p:ext uri="{D42A27DB-BD31-4B8C-83A1-F6EECF244321}">
                <p14:modId xmlns:p14="http://schemas.microsoft.com/office/powerpoint/2010/main" val="3342084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ADAA21-4FD1-484A-B23A-31829D52470B}"/>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EEDD79C-6587-45AF-9BCD-1EA7E8B27F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4189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95EDE-7F37-4DFD-A1EB-090D67315CEA}"/>
              </a:ext>
            </a:extLst>
          </p:cNvPr>
          <p:cNvSpPr>
            <a:spLocks noGrp="1"/>
          </p:cNvSpPr>
          <p:nvPr>
            <p:ph type="title"/>
          </p:nvPr>
        </p:nvSpPr>
        <p:spPr/>
        <p:txBody>
          <a:bodyPr/>
          <a:lstStyle/>
          <a:p>
            <a:r>
              <a:rPr lang="en-US"/>
              <a:t>Facebook Post Type Distribution Per Profile | SYM</a:t>
            </a:r>
          </a:p>
        </p:txBody>
      </p:sp>
      <p:graphicFrame>
        <p:nvGraphicFramePr>
          <p:cNvPr id="6" name="Chart Placeholder 5">
            <a:extLst>
              <a:ext uri="{FF2B5EF4-FFF2-40B4-BE49-F238E27FC236}">
                <a16:creationId xmlns:a16="http://schemas.microsoft.com/office/drawing/2014/main" id="{D2596BB1-89DB-41CC-8B5A-FF1B7638C36B}"/>
              </a:ext>
            </a:extLst>
          </p:cNvPr>
          <p:cNvGraphicFramePr>
            <a:graphicFrameLocks noGrp="1"/>
          </p:cNvGraphicFramePr>
          <p:nvPr>
            <p:ph type="chart" sz="quarter" idx="13"/>
            <p:extLst>
              <p:ext uri="{D42A27DB-BD31-4B8C-83A1-F6EECF244321}">
                <p14:modId xmlns:p14="http://schemas.microsoft.com/office/powerpoint/2010/main" val="32468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A7DB33-373F-45F3-8E4D-1F46C4F970E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929996FA-0169-46A1-B0FE-F6F9AA65A4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4906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F0E9B-1514-4410-9E2E-4E3B43231A25}"/>
              </a:ext>
            </a:extLst>
          </p:cNvPr>
          <p:cNvSpPr>
            <a:spLocks noGrp="1"/>
          </p:cNvSpPr>
          <p:nvPr>
            <p:ph type="title"/>
          </p:nvPr>
        </p:nvSpPr>
        <p:spPr/>
        <p:txBody>
          <a:bodyPr/>
          <a:lstStyle/>
          <a:p>
            <a:r>
              <a:rPr lang="en-US"/>
              <a:t>Facebook Interaction Rate By Weekday | SYM</a:t>
            </a:r>
          </a:p>
        </p:txBody>
      </p:sp>
      <p:graphicFrame>
        <p:nvGraphicFramePr>
          <p:cNvPr id="6" name="Chart Placeholder 5">
            <a:extLst>
              <a:ext uri="{FF2B5EF4-FFF2-40B4-BE49-F238E27FC236}">
                <a16:creationId xmlns:a16="http://schemas.microsoft.com/office/drawing/2014/main" id="{AD1435C4-5411-48EA-889C-A240F26E5027}"/>
              </a:ext>
            </a:extLst>
          </p:cNvPr>
          <p:cNvGraphicFramePr>
            <a:graphicFrameLocks noGrp="1"/>
          </p:cNvGraphicFramePr>
          <p:nvPr>
            <p:ph type="chart" sz="quarter" idx="13"/>
            <p:extLst>
              <p:ext uri="{D42A27DB-BD31-4B8C-83A1-F6EECF244321}">
                <p14:modId xmlns:p14="http://schemas.microsoft.com/office/powerpoint/2010/main" val="3800534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883C04-8338-4DDB-AE00-9C84B3868388}"/>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2890352-3ED4-4669-8A34-A607C55B94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3011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8B2FF-5AC4-491E-851E-324ADAA9A2B9}"/>
              </a:ext>
            </a:extLst>
          </p:cNvPr>
          <p:cNvSpPr>
            <a:spLocks noGrp="1"/>
          </p:cNvSpPr>
          <p:nvPr>
            <p:ph type="title"/>
          </p:nvPr>
        </p:nvSpPr>
        <p:spPr/>
        <p:txBody>
          <a:bodyPr/>
          <a:lstStyle/>
          <a:p>
            <a:r>
              <a:rPr lang="en-US"/>
              <a:t>Facebook Interaction Rate | SYM</a:t>
            </a:r>
          </a:p>
        </p:txBody>
      </p:sp>
      <p:graphicFrame>
        <p:nvGraphicFramePr>
          <p:cNvPr id="6" name="Chart Placeholder 5">
            <a:extLst>
              <a:ext uri="{FF2B5EF4-FFF2-40B4-BE49-F238E27FC236}">
                <a16:creationId xmlns:a16="http://schemas.microsoft.com/office/drawing/2014/main" id="{1C6FC45B-326B-4706-92D8-16CFBAC3B9E0}"/>
              </a:ext>
            </a:extLst>
          </p:cNvPr>
          <p:cNvGraphicFramePr>
            <a:graphicFrameLocks noGrp="1"/>
          </p:cNvGraphicFramePr>
          <p:nvPr>
            <p:ph type="chart" sz="quarter" idx="13"/>
            <p:extLst>
              <p:ext uri="{D42A27DB-BD31-4B8C-83A1-F6EECF244321}">
                <p14:modId xmlns:p14="http://schemas.microsoft.com/office/powerpoint/2010/main" val="4134727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4E7F49-9EA1-4928-8A74-E82454F07D3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FE42775-65AE-476F-8765-D99DD47DE5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2270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A8E7C-B09C-421F-B465-3621C4616B8E}"/>
              </a:ext>
            </a:extLst>
          </p:cNvPr>
          <p:cNvSpPr>
            <a:spLocks noGrp="1"/>
          </p:cNvSpPr>
          <p:nvPr>
            <p:ph type="title"/>
          </p:nvPr>
        </p:nvSpPr>
        <p:spPr/>
        <p:txBody>
          <a:bodyPr/>
          <a:lstStyle/>
          <a:p>
            <a:r>
              <a:rPr lang="en-US"/>
              <a:t>Facebook Interaction Rate By Post Type | SYM</a:t>
            </a:r>
          </a:p>
        </p:txBody>
      </p:sp>
      <p:graphicFrame>
        <p:nvGraphicFramePr>
          <p:cNvPr id="6" name="Chart Placeholder 5">
            <a:extLst>
              <a:ext uri="{FF2B5EF4-FFF2-40B4-BE49-F238E27FC236}">
                <a16:creationId xmlns:a16="http://schemas.microsoft.com/office/drawing/2014/main" id="{6AE32E59-F44B-41D9-AE7F-DEFB0C0BD9AB}"/>
              </a:ext>
            </a:extLst>
          </p:cNvPr>
          <p:cNvGraphicFramePr>
            <a:graphicFrameLocks noGrp="1"/>
          </p:cNvGraphicFramePr>
          <p:nvPr>
            <p:ph type="chart" sz="quarter" idx="13"/>
            <p:extLst>
              <p:ext uri="{D42A27DB-BD31-4B8C-83A1-F6EECF244321}">
                <p14:modId xmlns:p14="http://schemas.microsoft.com/office/powerpoint/2010/main" val="323074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44BC24-04B3-4935-86D9-E541A27721D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0AD72B90-7141-40D7-9346-990809E613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6550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331D6-0552-48C8-9BA0-DCAEE9A0B821}"/>
              </a:ext>
            </a:extLst>
          </p:cNvPr>
          <p:cNvSpPr>
            <a:spLocks noGrp="1"/>
          </p:cNvSpPr>
          <p:nvPr>
            <p:ph type="title"/>
          </p:nvPr>
        </p:nvSpPr>
        <p:spPr/>
        <p:txBody>
          <a:bodyPr/>
          <a:lstStyle/>
          <a:p>
            <a:r>
              <a:rPr lang="en-US"/>
              <a:t>Facebook Interaction Rate By Hour | SYM</a:t>
            </a:r>
          </a:p>
        </p:txBody>
      </p:sp>
      <p:graphicFrame>
        <p:nvGraphicFramePr>
          <p:cNvPr id="6" name="Chart Placeholder 5">
            <a:extLst>
              <a:ext uri="{FF2B5EF4-FFF2-40B4-BE49-F238E27FC236}">
                <a16:creationId xmlns:a16="http://schemas.microsoft.com/office/drawing/2014/main" id="{44173B33-80B9-4D85-AFD1-56A701371F6D}"/>
              </a:ext>
            </a:extLst>
          </p:cNvPr>
          <p:cNvGraphicFramePr>
            <a:graphicFrameLocks noGrp="1"/>
          </p:cNvGraphicFramePr>
          <p:nvPr>
            <p:ph type="chart" sz="quarter" idx="13"/>
            <p:extLst>
              <p:ext uri="{D42A27DB-BD31-4B8C-83A1-F6EECF244321}">
                <p14:modId xmlns:p14="http://schemas.microsoft.com/office/powerpoint/2010/main" val="2428934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28017A-190A-49D6-881A-17A2730418A0}"/>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73BD219-A92A-4EB9-B13E-93370162FE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0760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6BCA2-4CC9-433B-8CFE-07094F10C521}"/>
              </a:ext>
            </a:extLst>
          </p:cNvPr>
          <p:cNvSpPr>
            <a:spLocks noGrp="1"/>
          </p:cNvSpPr>
          <p:nvPr>
            <p:ph type="title"/>
          </p:nvPr>
        </p:nvSpPr>
        <p:spPr/>
        <p:txBody>
          <a:bodyPr/>
          <a:lstStyle/>
          <a:p>
            <a:r>
              <a:rPr lang="en-US"/>
              <a:t>Facebook Hashtag Detection | SYM</a:t>
            </a:r>
          </a:p>
        </p:txBody>
      </p:sp>
      <p:graphicFrame>
        <p:nvGraphicFramePr>
          <p:cNvPr id="5" name="Table Placeholder 4">
            <a:extLst>
              <a:ext uri="{FF2B5EF4-FFF2-40B4-BE49-F238E27FC236}">
                <a16:creationId xmlns:a16="http://schemas.microsoft.com/office/drawing/2014/main" id="{8E29C290-0081-4DE7-95B4-7F6C29156E08}"/>
              </a:ext>
            </a:extLst>
          </p:cNvPr>
          <p:cNvGraphicFramePr>
            <a:graphicFrameLocks noGrp="1"/>
          </p:cNvGraphicFramePr>
          <p:nvPr>
            <p:ph type="tbl" sz="quarter" idx="13"/>
            <p:extLst>
              <p:ext uri="{D42A27DB-BD31-4B8C-83A1-F6EECF244321}">
                <p14:modId xmlns:p14="http://schemas.microsoft.com/office/powerpoint/2010/main" val="822898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3158394"/>
                    </a:ext>
                  </a:extLst>
                </a:gridCol>
                <a:gridCol w="1152144">
                  <a:extLst>
                    <a:ext uri="{9D8B030D-6E8A-4147-A177-3AD203B41FA5}">
                      <a16:colId xmlns:a16="http://schemas.microsoft.com/office/drawing/2014/main" val="3033701750"/>
                    </a:ext>
                  </a:extLst>
                </a:gridCol>
                <a:gridCol w="1152144">
                  <a:extLst>
                    <a:ext uri="{9D8B030D-6E8A-4147-A177-3AD203B41FA5}">
                      <a16:colId xmlns:a16="http://schemas.microsoft.com/office/drawing/2014/main" val="78597017"/>
                    </a:ext>
                  </a:extLst>
                </a:gridCol>
                <a:gridCol w="1152144">
                  <a:extLst>
                    <a:ext uri="{9D8B030D-6E8A-4147-A177-3AD203B41FA5}">
                      <a16:colId xmlns:a16="http://schemas.microsoft.com/office/drawing/2014/main" val="3052741181"/>
                    </a:ext>
                  </a:extLst>
                </a:gridCol>
                <a:gridCol w="1152144">
                  <a:extLst>
                    <a:ext uri="{9D8B030D-6E8A-4147-A177-3AD203B41FA5}">
                      <a16:colId xmlns:a16="http://schemas.microsoft.com/office/drawing/2014/main" val="3070436762"/>
                    </a:ext>
                  </a:extLst>
                </a:gridCol>
                <a:gridCol w="1152144">
                  <a:extLst>
                    <a:ext uri="{9D8B030D-6E8A-4147-A177-3AD203B41FA5}">
                      <a16:colId xmlns:a16="http://schemas.microsoft.com/office/drawing/2014/main" val="76234033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923362468"/>
                  </a:ext>
                </a:extLst>
              </a:tr>
              <a:tr h="370840">
                <a:tc>
                  <a:txBody>
                    <a:bodyPr/>
                    <a:lstStyle/>
                    <a:p>
                      <a:r>
                        <a:rPr lang="en-US" sz="1000"/>
                        <a:t>#scooter</a:t>
                      </a:r>
                    </a:p>
                  </a:txBody>
                  <a:tcPr/>
                </a:tc>
                <a:tc>
                  <a:txBody>
                    <a:bodyPr/>
                    <a:lstStyle/>
                    <a:p>
                      <a:r>
                        <a:rPr lang="en-US" sz="1000"/>
                        <a:t>6</a:t>
                      </a:r>
                    </a:p>
                  </a:txBody>
                  <a:tcPr/>
                </a:tc>
                <a:tc>
                  <a:txBody>
                    <a:bodyPr/>
                    <a:lstStyle/>
                    <a:p>
                      <a:r>
                        <a:rPr lang="en-US" sz="1000"/>
                        <a:t>5.6666666666667</a:t>
                      </a:r>
                    </a:p>
                  </a:txBody>
                  <a:tcPr/>
                </a:tc>
                <a:tc>
                  <a:txBody>
                    <a:bodyPr/>
                    <a:lstStyle/>
                    <a:p>
                      <a:r>
                        <a:rPr lang="en-US" sz="1000"/>
                        <a:t>0</a:t>
                      </a:r>
                    </a:p>
                  </a:txBody>
                  <a:tcPr/>
                </a:tc>
                <a:tc>
                  <a:txBody>
                    <a:bodyPr/>
                    <a:lstStyle/>
                    <a:p>
                      <a:r>
                        <a:rPr lang="en-US" sz="1000"/>
                        <a:t>0</a:t>
                      </a:r>
                    </a:p>
                  </a:txBody>
                  <a:tcPr/>
                </a:tc>
                <a:tc>
                  <a:txBody>
                    <a:bodyPr/>
                    <a:lstStyle/>
                    <a:p>
                      <a:r>
                        <a:rPr lang="en-US" sz="1000"/>
                        <a:t>5.6666666666667</a:t>
                      </a:r>
                    </a:p>
                  </a:txBody>
                  <a:tcPr/>
                </a:tc>
                <a:extLst>
                  <a:ext uri="{0D108BD9-81ED-4DB2-BD59-A6C34878D82A}">
                    <a16:rowId xmlns:a16="http://schemas.microsoft.com/office/drawing/2014/main" val="2198031157"/>
                  </a:ext>
                </a:extLst>
              </a:tr>
              <a:tr h="370840">
                <a:tc>
                  <a:txBody>
                    <a:bodyPr/>
                    <a:lstStyle/>
                    <a:p>
                      <a:r>
                        <a:rPr lang="en-US" sz="1000"/>
                        <a:t>#kymco</a:t>
                      </a:r>
                    </a:p>
                  </a:txBody>
                  <a:tcPr/>
                </a:tc>
                <a:tc>
                  <a:txBody>
                    <a:bodyPr/>
                    <a:lstStyle/>
                    <a:p>
                      <a:r>
                        <a:rPr lang="en-US" sz="1000"/>
                        <a:t>5</a:t>
                      </a:r>
                    </a:p>
                  </a:txBody>
                  <a:tcPr/>
                </a:tc>
                <a:tc>
                  <a:txBody>
                    <a:bodyPr/>
                    <a:lstStyle/>
                    <a:p>
                      <a:r>
                        <a:rPr lang="en-US" sz="1000"/>
                        <a:t>7.2</a:t>
                      </a:r>
                    </a:p>
                  </a:txBody>
                  <a:tcPr/>
                </a:tc>
                <a:tc>
                  <a:txBody>
                    <a:bodyPr/>
                    <a:lstStyle/>
                    <a:p>
                      <a:r>
                        <a:rPr lang="en-US" sz="1000"/>
                        <a:t>0.6</a:t>
                      </a:r>
                    </a:p>
                  </a:txBody>
                  <a:tcPr/>
                </a:tc>
                <a:tc>
                  <a:txBody>
                    <a:bodyPr/>
                    <a:lstStyle/>
                    <a:p>
                      <a:r>
                        <a:rPr lang="en-US" sz="1000"/>
                        <a:t>0</a:t>
                      </a:r>
                    </a:p>
                  </a:txBody>
                  <a:tcPr/>
                </a:tc>
                <a:tc>
                  <a:txBody>
                    <a:bodyPr/>
                    <a:lstStyle/>
                    <a:p>
                      <a:r>
                        <a:rPr lang="en-US" sz="1000"/>
                        <a:t>7.8</a:t>
                      </a:r>
                    </a:p>
                  </a:txBody>
                  <a:tcPr/>
                </a:tc>
                <a:extLst>
                  <a:ext uri="{0D108BD9-81ED-4DB2-BD59-A6C34878D82A}">
                    <a16:rowId xmlns:a16="http://schemas.microsoft.com/office/drawing/2014/main" val="2322829201"/>
                  </a:ext>
                </a:extLst>
              </a:tr>
              <a:tr h="370840">
                <a:tc>
                  <a:txBody>
                    <a:bodyPr/>
                    <a:lstStyle/>
                    <a:p>
                      <a:r>
                        <a:rPr lang="en-US" sz="1000"/>
                        <a:t>#Keeway</a:t>
                      </a:r>
                    </a:p>
                  </a:txBody>
                  <a:tcPr/>
                </a:tc>
                <a:tc>
                  <a:txBody>
                    <a:bodyPr/>
                    <a:lstStyle/>
                    <a:p>
                      <a:r>
                        <a:rPr lang="en-US" sz="1000"/>
                        <a:t>4</a:t>
                      </a:r>
                    </a:p>
                  </a:txBody>
                  <a:tcPr/>
                </a:tc>
                <a:tc>
                  <a:txBody>
                    <a:bodyPr/>
                    <a:lstStyle/>
                    <a:p>
                      <a:r>
                        <a:rPr lang="en-US" sz="1000"/>
                        <a:t>11.75</a:t>
                      </a:r>
                    </a:p>
                  </a:txBody>
                  <a:tcPr/>
                </a:tc>
                <a:tc>
                  <a:txBody>
                    <a:bodyPr/>
                    <a:lstStyle/>
                    <a:p>
                      <a:r>
                        <a:rPr lang="en-US" sz="1000"/>
                        <a:t>2.25</a:t>
                      </a:r>
                    </a:p>
                  </a:txBody>
                  <a:tcPr/>
                </a:tc>
                <a:tc>
                  <a:txBody>
                    <a:bodyPr/>
                    <a:lstStyle/>
                    <a:p>
                      <a:r>
                        <a:rPr lang="en-US" sz="1000"/>
                        <a:t>0.5</a:t>
                      </a:r>
                    </a:p>
                  </a:txBody>
                  <a:tcPr/>
                </a:tc>
                <a:tc>
                  <a:txBody>
                    <a:bodyPr/>
                    <a:lstStyle/>
                    <a:p>
                      <a:r>
                        <a:rPr lang="en-US" sz="1000"/>
                        <a:t>14.5</a:t>
                      </a:r>
                    </a:p>
                  </a:txBody>
                  <a:tcPr/>
                </a:tc>
                <a:extLst>
                  <a:ext uri="{0D108BD9-81ED-4DB2-BD59-A6C34878D82A}">
                    <a16:rowId xmlns:a16="http://schemas.microsoft.com/office/drawing/2014/main" val="1172127391"/>
                  </a:ext>
                </a:extLst>
              </a:tr>
              <a:tr h="370840">
                <a:tc>
                  <a:txBody>
                    <a:bodyPr/>
                    <a:lstStyle/>
                    <a:p>
                      <a:r>
                        <a:rPr lang="en-US" sz="1000"/>
                        <a:t>#financiacion</a:t>
                      </a:r>
                    </a:p>
                  </a:txBody>
                  <a:tcPr/>
                </a:tc>
                <a:tc>
                  <a:txBody>
                    <a:bodyPr/>
                    <a:lstStyle/>
                    <a:p>
                      <a:r>
                        <a:rPr lang="en-US" sz="1000"/>
                        <a:t>3</a:t>
                      </a:r>
                    </a:p>
                  </a:txBody>
                  <a:tcPr/>
                </a:tc>
                <a:tc>
                  <a:txBody>
                    <a:bodyPr/>
                    <a:lstStyle/>
                    <a:p>
                      <a:r>
                        <a:rPr lang="en-US" sz="1000"/>
                        <a:t>4.3333333333333</a:t>
                      </a:r>
                    </a:p>
                  </a:txBody>
                  <a:tcPr/>
                </a:tc>
                <a:tc>
                  <a:txBody>
                    <a:bodyPr/>
                    <a:lstStyle/>
                    <a:p>
                      <a:r>
                        <a:rPr lang="en-US" sz="1000"/>
                        <a:t>0</a:t>
                      </a:r>
                    </a:p>
                  </a:txBody>
                  <a:tcPr/>
                </a:tc>
                <a:tc>
                  <a:txBody>
                    <a:bodyPr/>
                    <a:lstStyle/>
                    <a:p>
                      <a:r>
                        <a:rPr lang="en-US" sz="1000"/>
                        <a:t>0</a:t>
                      </a:r>
                    </a:p>
                  </a:txBody>
                  <a:tcPr/>
                </a:tc>
                <a:tc>
                  <a:txBody>
                    <a:bodyPr/>
                    <a:lstStyle/>
                    <a:p>
                      <a:r>
                        <a:rPr lang="en-US" sz="1000"/>
                        <a:t>4.3333333333333</a:t>
                      </a:r>
                    </a:p>
                  </a:txBody>
                  <a:tcPr/>
                </a:tc>
                <a:extLst>
                  <a:ext uri="{0D108BD9-81ED-4DB2-BD59-A6C34878D82A}">
                    <a16:rowId xmlns:a16="http://schemas.microsoft.com/office/drawing/2014/main" val="1029235230"/>
                  </a:ext>
                </a:extLst>
              </a:tr>
              <a:tr h="370840">
                <a:tc>
                  <a:txBody>
                    <a:bodyPr/>
                    <a:lstStyle/>
                    <a:p>
                      <a:r>
                        <a:rPr lang="en-US" sz="1000"/>
                        <a:t>#kymcoargentina</a:t>
                      </a:r>
                    </a:p>
                  </a:txBody>
                  <a:tcPr/>
                </a:tc>
                <a:tc>
                  <a:txBody>
                    <a:bodyPr/>
                    <a:lstStyle/>
                    <a:p>
                      <a:r>
                        <a:rPr lang="en-US" sz="1000"/>
                        <a:t>3</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10</a:t>
                      </a:r>
                    </a:p>
                  </a:txBody>
                  <a:tcPr/>
                </a:tc>
                <a:extLst>
                  <a:ext uri="{0D108BD9-81ED-4DB2-BD59-A6C34878D82A}">
                    <a16:rowId xmlns:a16="http://schemas.microsoft.com/office/drawing/2014/main" val="4235339991"/>
                  </a:ext>
                </a:extLst>
              </a:tr>
              <a:tr h="370840">
                <a:tc>
                  <a:txBody>
                    <a:bodyPr/>
                    <a:lstStyle/>
                    <a:p>
                      <a:r>
                        <a:rPr lang="en-US" sz="1000"/>
                        <a:t>#Symphony</a:t>
                      </a:r>
                    </a:p>
                  </a:txBody>
                  <a:tcPr/>
                </a:tc>
                <a:tc>
                  <a:txBody>
                    <a:bodyPr/>
                    <a:lstStyle/>
                    <a:p>
                      <a:r>
                        <a:rPr lang="en-US" sz="1000"/>
                        <a:t>3</a:t>
                      </a:r>
                    </a:p>
                  </a:txBody>
                  <a:tcPr/>
                </a:tc>
                <a:tc>
                  <a:txBody>
                    <a:bodyPr/>
                    <a:lstStyle/>
                    <a:p>
                      <a:r>
                        <a:rPr lang="en-US" sz="1000"/>
                        <a:t>4.3333333333333</a:t>
                      </a:r>
                    </a:p>
                  </a:txBody>
                  <a:tcPr/>
                </a:tc>
                <a:tc>
                  <a:txBody>
                    <a:bodyPr/>
                    <a:lstStyle/>
                    <a:p>
                      <a:r>
                        <a:rPr lang="en-US" sz="1000"/>
                        <a:t>1.3333333333333</a:t>
                      </a:r>
                    </a:p>
                  </a:txBody>
                  <a:tcPr/>
                </a:tc>
                <a:tc>
                  <a:txBody>
                    <a:bodyPr/>
                    <a:lstStyle/>
                    <a:p>
                      <a:r>
                        <a:rPr lang="en-US" sz="1000"/>
                        <a:t>0</a:t>
                      </a:r>
                    </a:p>
                  </a:txBody>
                  <a:tcPr/>
                </a:tc>
                <a:tc>
                  <a:txBody>
                    <a:bodyPr/>
                    <a:lstStyle/>
                    <a:p>
                      <a:r>
                        <a:rPr lang="en-US" sz="1000"/>
                        <a:t>5.6666666666667</a:t>
                      </a:r>
                    </a:p>
                  </a:txBody>
                  <a:tcPr/>
                </a:tc>
                <a:extLst>
                  <a:ext uri="{0D108BD9-81ED-4DB2-BD59-A6C34878D82A}">
                    <a16:rowId xmlns:a16="http://schemas.microsoft.com/office/drawing/2014/main" val="2315837260"/>
                  </a:ext>
                </a:extLst>
              </a:tr>
              <a:tr h="370840">
                <a:tc>
                  <a:txBody>
                    <a:bodyPr/>
                    <a:lstStyle/>
                    <a:p>
                      <a:r>
                        <a:rPr lang="en-US" sz="1000"/>
                        <a:t>#Sym</a:t>
                      </a:r>
                    </a:p>
                  </a:txBody>
                  <a:tcPr/>
                </a:tc>
                <a:tc>
                  <a:txBody>
                    <a:bodyPr/>
                    <a:lstStyle/>
                    <a:p>
                      <a:r>
                        <a:rPr lang="en-US" sz="1000"/>
                        <a:t>3</a:t>
                      </a:r>
                    </a:p>
                  </a:txBody>
                  <a:tcPr/>
                </a:tc>
                <a:tc>
                  <a:txBody>
                    <a:bodyPr/>
                    <a:lstStyle/>
                    <a:p>
                      <a:r>
                        <a:rPr lang="en-US" sz="1000"/>
                        <a:t>4.3333333333333</a:t>
                      </a:r>
                    </a:p>
                  </a:txBody>
                  <a:tcPr/>
                </a:tc>
                <a:tc>
                  <a:txBody>
                    <a:bodyPr/>
                    <a:lstStyle/>
                    <a:p>
                      <a:r>
                        <a:rPr lang="en-US" sz="1000"/>
                        <a:t>1.3333333333333</a:t>
                      </a:r>
                    </a:p>
                  </a:txBody>
                  <a:tcPr/>
                </a:tc>
                <a:tc>
                  <a:txBody>
                    <a:bodyPr/>
                    <a:lstStyle/>
                    <a:p>
                      <a:r>
                        <a:rPr lang="en-US" sz="1000"/>
                        <a:t>0</a:t>
                      </a:r>
                    </a:p>
                  </a:txBody>
                  <a:tcPr/>
                </a:tc>
                <a:tc>
                  <a:txBody>
                    <a:bodyPr/>
                    <a:lstStyle/>
                    <a:p>
                      <a:r>
                        <a:rPr lang="en-US" sz="1000"/>
                        <a:t>5.6666666666667</a:t>
                      </a:r>
                    </a:p>
                  </a:txBody>
                  <a:tcPr/>
                </a:tc>
                <a:extLst>
                  <a:ext uri="{0D108BD9-81ED-4DB2-BD59-A6C34878D82A}">
                    <a16:rowId xmlns:a16="http://schemas.microsoft.com/office/drawing/2014/main" val="3857323461"/>
                  </a:ext>
                </a:extLst>
              </a:tr>
              <a:tr h="370840">
                <a:tc>
                  <a:txBody>
                    <a:bodyPr/>
                    <a:lstStyle/>
                    <a:p>
                      <a:r>
                        <a:rPr lang="en-US" sz="1000"/>
                        <a:t>#Scooter</a:t>
                      </a:r>
                    </a:p>
                  </a:txBody>
                  <a:tcPr/>
                </a:tc>
                <a:tc>
                  <a:txBody>
                    <a:bodyPr/>
                    <a:lstStyle/>
                    <a:p>
                      <a:r>
                        <a:rPr lang="en-US" sz="1000"/>
                        <a:t>3</a:t>
                      </a:r>
                    </a:p>
                  </a:txBody>
                  <a:tcPr/>
                </a:tc>
                <a:tc>
                  <a:txBody>
                    <a:bodyPr/>
                    <a:lstStyle/>
                    <a:p>
                      <a:r>
                        <a:rPr lang="en-US" sz="1000"/>
                        <a:t>4.3333333333333</a:t>
                      </a:r>
                    </a:p>
                  </a:txBody>
                  <a:tcPr/>
                </a:tc>
                <a:tc>
                  <a:txBody>
                    <a:bodyPr/>
                    <a:lstStyle/>
                    <a:p>
                      <a:r>
                        <a:rPr lang="en-US" sz="1000"/>
                        <a:t>1.3333333333333</a:t>
                      </a:r>
                    </a:p>
                  </a:txBody>
                  <a:tcPr/>
                </a:tc>
                <a:tc>
                  <a:txBody>
                    <a:bodyPr/>
                    <a:lstStyle/>
                    <a:p>
                      <a:r>
                        <a:rPr lang="en-US" sz="1000"/>
                        <a:t>0</a:t>
                      </a:r>
                    </a:p>
                  </a:txBody>
                  <a:tcPr/>
                </a:tc>
                <a:tc>
                  <a:txBody>
                    <a:bodyPr/>
                    <a:lstStyle/>
                    <a:p>
                      <a:r>
                        <a:rPr lang="en-US" sz="1000"/>
                        <a:t>5.6666666666667</a:t>
                      </a:r>
                    </a:p>
                  </a:txBody>
                  <a:tcPr/>
                </a:tc>
                <a:extLst>
                  <a:ext uri="{0D108BD9-81ED-4DB2-BD59-A6C34878D82A}">
                    <a16:rowId xmlns:a16="http://schemas.microsoft.com/office/drawing/2014/main" val="2144050608"/>
                  </a:ext>
                </a:extLst>
              </a:tr>
              <a:tr h="370840">
                <a:tc>
                  <a:txBody>
                    <a:bodyPr/>
                    <a:lstStyle/>
                    <a:p>
                      <a:r>
                        <a:rPr lang="en-US" sz="1000"/>
                        <a:t>#ahora12</a:t>
                      </a:r>
                    </a:p>
                  </a:txBody>
                  <a:tcPr/>
                </a:tc>
                <a:tc>
                  <a:txBody>
                    <a:bodyPr/>
                    <a:lstStyle/>
                    <a:p>
                      <a:r>
                        <a:rPr lang="en-US" sz="1000"/>
                        <a:t>2</a:t>
                      </a:r>
                    </a:p>
                  </a:txBody>
                  <a:tcPr/>
                </a:tc>
                <a:tc>
                  <a:txBody>
                    <a:bodyPr/>
                    <a:lstStyle/>
                    <a:p>
                      <a:r>
                        <a:rPr lang="en-US" sz="1000"/>
                        <a:t>4.5</a:t>
                      </a:r>
                    </a:p>
                  </a:txBody>
                  <a:tcPr/>
                </a:tc>
                <a:tc>
                  <a:txBody>
                    <a:bodyPr/>
                    <a:lstStyle/>
                    <a:p>
                      <a:r>
                        <a:rPr lang="en-US" sz="1000"/>
                        <a:t>0</a:t>
                      </a:r>
                    </a:p>
                  </a:txBody>
                  <a:tcPr/>
                </a:tc>
                <a:tc>
                  <a:txBody>
                    <a:bodyPr/>
                    <a:lstStyle/>
                    <a:p>
                      <a:r>
                        <a:rPr lang="en-US" sz="1000"/>
                        <a:t>0</a:t>
                      </a:r>
                    </a:p>
                  </a:txBody>
                  <a:tcPr/>
                </a:tc>
                <a:tc>
                  <a:txBody>
                    <a:bodyPr/>
                    <a:lstStyle/>
                    <a:p>
                      <a:r>
                        <a:rPr lang="en-US" sz="1000"/>
                        <a:t>4.5</a:t>
                      </a:r>
                    </a:p>
                  </a:txBody>
                  <a:tcPr/>
                </a:tc>
                <a:extLst>
                  <a:ext uri="{0D108BD9-81ED-4DB2-BD59-A6C34878D82A}">
                    <a16:rowId xmlns:a16="http://schemas.microsoft.com/office/drawing/2014/main" val="3934701678"/>
                  </a:ext>
                </a:extLst>
              </a:tr>
              <a:tr h="370840">
                <a:tc>
                  <a:txBody>
                    <a:bodyPr/>
                    <a:lstStyle/>
                    <a:p>
                      <a:r>
                        <a:rPr lang="en-US" sz="1000"/>
                        <a:t>#ahora18</a:t>
                      </a:r>
                    </a:p>
                  </a:txBody>
                  <a:tcPr/>
                </a:tc>
                <a:tc>
                  <a:txBody>
                    <a:bodyPr/>
                    <a:lstStyle/>
                    <a:p>
                      <a:r>
                        <a:rPr lang="en-US" sz="1000"/>
                        <a:t>2</a:t>
                      </a:r>
                    </a:p>
                  </a:txBody>
                  <a:tcPr/>
                </a:tc>
                <a:tc>
                  <a:txBody>
                    <a:bodyPr/>
                    <a:lstStyle/>
                    <a:p>
                      <a:r>
                        <a:rPr lang="en-US" sz="1000"/>
                        <a:t>4.5</a:t>
                      </a:r>
                    </a:p>
                  </a:txBody>
                  <a:tcPr/>
                </a:tc>
                <a:tc>
                  <a:txBody>
                    <a:bodyPr/>
                    <a:lstStyle/>
                    <a:p>
                      <a:r>
                        <a:rPr lang="en-US" sz="1000"/>
                        <a:t>0</a:t>
                      </a:r>
                    </a:p>
                  </a:txBody>
                  <a:tcPr/>
                </a:tc>
                <a:tc>
                  <a:txBody>
                    <a:bodyPr/>
                    <a:lstStyle/>
                    <a:p>
                      <a:r>
                        <a:rPr lang="en-US" sz="1000"/>
                        <a:t>0</a:t>
                      </a:r>
                    </a:p>
                  </a:txBody>
                  <a:tcPr/>
                </a:tc>
                <a:tc>
                  <a:txBody>
                    <a:bodyPr/>
                    <a:lstStyle/>
                    <a:p>
                      <a:r>
                        <a:rPr lang="en-US" sz="1000"/>
                        <a:t>4.5</a:t>
                      </a:r>
                    </a:p>
                  </a:txBody>
                  <a:tcPr/>
                </a:tc>
                <a:extLst>
                  <a:ext uri="{0D108BD9-81ED-4DB2-BD59-A6C34878D82A}">
                    <a16:rowId xmlns:a16="http://schemas.microsoft.com/office/drawing/2014/main" val="1823620921"/>
                  </a:ext>
                </a:extLst>
              </a:tr>
            </a:tbl>
          </a:graphicData>
        </a:graphic>
      </p:graphicFrame>
      <p:sp>
        <p:nvSpPr>
          <p:cNvPr id="4" name="Text Placeholder 3">
            <a:extLst>
              <a:ext uri="{FF2B5EF4-FFF2-40B4-BE49-F238E27FC236}">
                <a16:creationId xmlns:a16="http://schemas.microsoft.com/office/drawing/2014/main" id="{7DDA922B-3E62-46E8-8B2E-C2B328E527A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24038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F1EFF-B4FA-4795-A8F3-CC1121D37024}"/>
              </a:ext>
            </a:extLst>
          </p:cNvPr>
          <p:cNvSpPr>
            <a:spLocks noGrp="1"/>
          </p:cNvSpPr>
          <p:nvPr>
            <p:ph type="title"/>
          </p:nvPr>
        </p:nvSpPr>
        <p:spPr/>
        <p:txBody>
          <a:bodyPr/>
          <a:lstStyle/>
          <a:p>
            <a:r>
              <a:rPr lang="en-US"/>
              <a:t>Facebook Post Table + Reactions | SYM - 1 of 14</a:t>
            </a:r>
          </a:p>
        </p:txBody>
      </p:sp>
      <p:graphicFrame>
        <p:nvGraphicFramePr>
          <p:cNvPr id="5" name="Table Placeholder 4">
            <a:extLst>
              <a:ext uri="{FF2B5EF4-FFF2-40B4-BE49-F238E27FC236}">
                <a16:creationId xmlns:a16="http://schemas.microsoft.com/office/drawing/2014/main" id="{4BB70427-3107-4BEE-88B3-B064FE1A6066}"/>
              </a:ext>
            </a:extLst>
          </p:cNvPr>
          <p:cNvGraphicFramePr>
            <a:graphicFrameLocks noGrp="1"/>
          </p:cNvGraphicFramePr>
          <p:nvPr>
            <p:ph type="tbl" sz="quarter" idx="13"/>
            <p:extLst>
              <p:ext uri="{D42A27DB-BD31-4B8C-83A1-F6EECF244321}">
                <p14:modId xmlns:p14="http://schemas.microsoft.com/office/powerpoint/2010/main" val="388782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21527553"/>
                    </a:ext>
                  </a:extLst>
                </a:gridCol>
                <a:gridCol w="493776">
                  <a:extLst>
                    <a:ext uri="{9D8B030D-6E8A-4147-A177-3AD203B41FA5}">
                      <a16:colId xmlns:a16="http://schemas.microsoft.com/office/drawing/2014/main" val="223492181"/>
                    </a:ext>
                  </a:extLst>
                </a:gridCol>
                <a:gridCol w="493776">
                  <a:extLst>
                    <a:ext uri="{9D8B030D-6E8A-4147-A177-3AD203B41FA5}">
                      <a16:colId xmlns:a16="http://schemas.microsoft.com/office/drawing/2014/main" val="2978739599"/>
                    </a:ext>
                  </a:extLst>
                </a:gridCol>
                <a:gridCol w="493776">
                  <a:extLst>
                    <a:ext uri="{9D8B030D-6E8A-4147-A177-3AD203B41FA5}">
                      <a16:colId xmlns:a16="http://schemas.microsoft.com/office/drawing/2014/main" val="1984704348"/>
                    </a:ext>
                  </a:extLst>
                </a:gridCol>
                <a:gridCol w="493776">
                  <a:extLst>
                    <a:ext uri="{9D8B030D-6E8A-4147-A177-3AD203B41FA5}">
                      <a16:colId xmlns:a16="http://schemas.microsoft.com/office/drawing/2014/main" val="1753795951"/>
                    </a:ext>
                  </a:extLst>
                </a:gridCol>
                <a:gridCol w="493776">
                  <a:extLst>
                    <a:ext uri="{9D8B030D-6E8A-4147-A177-3AD203B41FA5}">
                      <a16:colId xmlns:a16="http://schemas.microsoft.com/office/drawing/2014/main" val="2616883204"/>
                    </a:ext>
                  </a:extLst>
                </a:gridCol>
                <a:gridCol w="493776">
                  <a:extLst>
                    <a:ext uri="{9D8B030D-6E8A-4147-A177-3AD203B41FA5}">
                      <a16:colId xmlns:a16="http://schemas.microsoft.com/office/drawing/2014/main" val="252953812"/>
                    </a:ext>
                  </a:extLst>
                </a:gridCol>
                <a:gridCol w="493776">
                  <a:extLst>
                    <a:ext uri="{9D8B030D-6E8A-4147-A177-3AD203B41FA5}">
                      <a16:colId xmlns:a16="http://schemas.microsoft.com/office/drawing/2014/main" val="2782358794"/>
                    </a:ext>
                  </a:extLst>
                </a:gridCol>
                <a:gridCol w="493776">
                  <a:extLst>
                    <a:ext uri="{9D8B030D-6E8A-4147-A177-3AD203B41FA5}">
                      <a16:colId xmlns:a16="http://schemas.microsoft.com/office/drawing/2014/main" val="2845120743"/>
                    </a:ext>
                  </a:extLst>
                </a:gridCol>
                <a:gridCol w="493776">
                  <a:extLst>
                    <a:ext uri="{9D8B030D-6E8A-4147-A177-3AD203B41FA5}">
                      <a16:colId xmlns:a16="http://schemas.microsoft.com/office/drawing/2014/main" val="3445134935"/>
                    </a:ext>
                  </a:extLst>
                </a:gridCol>
                <a:gridCol w="493776">
                  <a:extLst>
                    <a:ext uri="{9D8B030D-6E8A-4147-A177-3AD203B41FA5}">
                      <a16:colId xmlns:a16="http://schemas.microsoft.com/office/drawing/2014/main" val="673478264"/>
                    </a:ext>
                  </a:extLst>
                </a:gridCol>
                <a:gridCol w="493776">
                  <a:extLst>
                    <a:ext uri="{9D8B030D-6E8A-4147-A177-3AD203B41FA5}">
                      <a16:colId xmlns:a16="http://schemas.microsoft.com/office/drawing/2014/main" val="2669458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714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- 2021-10-13 15:40:18</a:t>
                      </a:r>
                      <a:r>
                        <a:rPr kumimoji="0" lang="es-ES" sz="1000" b="0" i="0" u="none" strike="noStrike" kern="1200" cap="none" spc="0" normalizeH="0" baseline="0" noProof="0">
                          <a:ln>
                            <a:noFill/>
                          </a:ln>
                          <a:solidFill>
                            <a:prstClr val="black"/>
                          </a:solidFill>
                          <a:effectLst/>
                          <a:uLnTx/>
                          <a:uFillTx/>
                          <a:latin typeface="+mn-lt"/>
                          <a:ea typeface="+mn-ea"/>
                          <a:cs typeface="+mn-cs"/>
                        </a:rPr>
                        <a:t>
 Pensada para riders aventureros, la K-Light 202 convierte cualquier salida en una experiencia emocionante.
Descubrí más acerca de ella en nuestra web oficial.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2219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- 2021-10-07 17:00:05</a:t>
                      </a:r>
                      <a:r>
                        <a:rPr kumimoji="0" lang="es-ES" sz="1000" b="0" i="0" u="none" strike="noStrike" kern="1200" cap="none" spc="0" normalizeH="0" baseline="0" noProof="0">
                          <a:ln>
                            <a:noFill/>
                          </a:ln>
                          <a:solidFill>
                            <a:prstClr val="black"/>
                          </a:solidFill>
                          <a:effectLst/>
                          <a:uLnTx/>
                          <a:uFillTx/>
                          <a:latin typeface="+mn-lt"/>
                          <a:ea typeface="+mn-ea"/>
                          <a:cs typeface="+mn-cs"/>
                        </a:rPr>
                        <a:t>
 Con su clásico look inspirado en años 50s y 60s, la K-Light 202 hace que cualquier momento arriba de ella se convierta en una aventura única.
Disponible en 3 colores diferentes. ¿Cuál te define más?
Acercate a tu concesionario más cercano para concerla en persona.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34914405"/>
                  </a:ext>
                </a:extLst>
              </a:tr>
            </a:tbl>
          </a:graphicData>
        </a:graphic>
      </p:graphicFrame>
      <p:sp>
        <p:nvSpPr>
          <p:cNvPr id="4" name="Text Placeholder 3">
            <a:extLst>
              <a:ext uri="{FF2B5EF4-FFF2-40B4-BE49-F238E27FC236}">
                <a16:creationId xmlns:a16="http://schemas.microsoft.com/office/drawing/2014/main" id="{2BE9F39A-95CF-4664-B699-B4EB4947C6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65848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B4A6E-90EB-49F2-9E41-0176F0B1A3D7}"/>
              </a:ext>
            </a:extLst>
          </p:cNvPr>
          <p:cNvSpPr>
            <a:spLocks noGrp="1"/>
          </p:cNvSpPr>
          <p:nvPr>
            <p:ph type="title"/>
          </p:nvPr>
        </p:nvSpPr>
        <p:spPr/>
        <p:txBody>
          <a:bodyPr/>
          <a:lstStyle/>
          <a:p>
            <a:r>
              <a:rPr lang="en-US"/>
              <a:t>Facebook Post Table + Reactions | SYM - 2 of 14</a:t>
            </a:r>
          </a:p>
        </p:txBody>
      </p:sp>
      <p:graphicFrame>
        <p:nvGraphicFramePr>
          <p:cNvPr id="5" name="Table Placeholder 4">
            <a:extLst>
              <a:ext uri="{FF2B5EF4-FFF2-40B4-BE49-F238E27FC236}">
                <a16:creationId xmlns:a16="http://schemas.microsoft.com/office/drawing/2014/main" id="{8DAF7492-7171-4D6F-BE81-A7EF9B8BA1AF}"/>
              </a:ext>
            </a:extLst>
          </p:cNvPr>
          <p:cNvGraphicFramePr>
            <a:graphicFrameLocks noGrp="1"/>
          </p:cNvGraphicFramePr>
          <p:nvPr>
            <p:ph type="tbl" sz="quarter" idx="13"/>
            <p:extLst>
              <p:ext uri="{D42A27DB-BD31-4B8C-83A1-F6EECF244321}">
                <p14:modId xmlns:p14="http://schemas.microsoft.com/office/powerpoint/2010/main" val="1563963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09474095"/>
                    </a:ext>
                  </a:extLst>
                </a:gridCol>
                <a:gridCol w="493776">
                  <a:extLst>
                    <a:ext uri="{9D8B030D-6E8A-4147-A177-3AD203B41FA5}">
                      <a16:colId xmlns:a16="http://schemas.microsoft.com/office/drawing/2014/main" val="1483119500"/>
                    </a:ext>
                  </a:extLst>
                </a:gridCol>
                <a:gridCol w="493776">
                  <a:extLst>
                    <a:ext uri="{9D8B030D-6E8A-4147-A177-3AD203B41FA5}">
                      <a16:colId xmlns:a16="http://schemas.microsoft.com/office/drawing/2014/main" val="2017236918"/>
                    </a:ext>
                  </a:extLst>
                </a:gridCol>
                <a:gridCol w="493776">
                  <a:extLst>
                    <a:ext uri="{9D8B030D-6E8A-4147-A177-3AD203B41FA5}">
                      <a16:colId xmlns:a16="http://schemas.microsoft.com/office/drawing/2014/main" val="2835394409"/>
                    </a:ext>
                  </a:extLst>
                </a:gridCol>
                <a:gridCol w="493776">
                  <a:extLst>
                    <a:ext uri="{9D8B030D-6E8A-4147-A177-3AD203B41FA5}">
                      <a16:colId xmlns:a16="http://schemas.microsoft.com/office/drawing/2014/main" val="3746597913"/>
                    </a:ext>
                  </a:extLst>
                </a:gridCol>
                <a:gridCol w="493776">
                  <a:extLst>
                    <a:ext uri="{9D8B030D-6E8A-4147-A177-3AD203B41FA5}">
                      <a16:colId xmlns:a16="http://schemas.microsoft.com/office/drawing/2014/main" val="2214698352"/>
                    </a:ext>
                  </a:extLst>
                </a:gridCol>
                <a:gridCol w="493776">
                  <a:extLst>
                    <a:ext uri="{9D8B030D-6E8A-4147-A177-3AD203B41FA5}">
                      <a16:colId xmlns:a16="http://schemas.microsoft.com/office/drawing/2014/main" val="416225278"/>
                    </a:ext>
                  </a:extLst>
                </a:gridCol>
                <a:gridCol w="493776">
                  <a:extLst>
                    <a:ext uri="{9D8B030D-6E8A-4147-A177-3AD203B41FA5}">
                      <a16:colId xmlns:a16="http://schemas.microsoft.com/office/drawing/2014/main" val="910813769"/>
                    </a:ext>
                  </a:extLst>
                </a:gridCol>
                <a:gridCol w="493776">
                  <a:extLst>
                    <a:ext uri="{9D8B030D-6E8A-4147-A177-3AD203B41FA5}">
                      <a16:colId xmlns:a16="http://schemas.microsoft.com/office/drawing/2014/main" val="1256702297"/>
                    </a:ext>
                  </a:extLst>
                </a:gridCol>
                <a:gridCol w="493776">
                  <a:extLst>
                    <a:ext uri="{9D8B030D-6E8A-4147-A177-3AD203B41FA5}">
                      <a16:colId xmlns:a16="http://schemas.microsoft.com/office/drawing/2014/main" val="2391385784"/>
                    </a:ext>
                  </a:extLst>
                </a:gridCol>
                <a:gridCol w="493776">
                  <a:extLst>
                    <a:ext uri="{9D8B030D-6E8A-4147-A177-3AD203B41FA5}">
                      <a16:colId xmlns:a16="http://schemas.microsoft.com/office/drawing/2014/main" val="309032891"/>
                    </a:ext>
                  </a:extLst>
                </a:gridCol>
                <a:gridCol w="493776">
                  <a:extLst>
                    <a:ext uri="{9D8B030D-6E8A-4147-A177-3AD203B41FA5}">
                      <a16:colId xmlns:a16="http://schemas.microsoft.com/office/drawing/2014/main" val="106910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723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- 2021-10-20 18:41:51</a:t>
                      </a:r>
                      <a:r>
                        <a:rPr kumimoji="0" lang="es-ES" sz="1000" b="0" i="0" u="none" strike="noStrike" kern="1200" cap="none" spc="0" normalizeH="0" baseline="0" noProof="0">
                          <a:ln>
                            <a:noFill/>
                          </a:ln>
                          <a:solidFill>
                            <a:prstClr val="black"/>
                          </a:solidFill>
                          <a:effectLst/>
                          <a:uLnTx/>
                          <a:uFillTx/>
                          <a:latin typeface="+mn-lt"/>
                          <a:ea typeface="+mn-ea"/>
                          <a:cs typeface="+mn-cs"/>
                        </a:rPr>
                        <a:t>
 La K-Light 202 viene equipada con un tacómetro 100% digital, con pantalla multimodos, para que tengas toda la información necesaria en un solo vistazo, sin importar si es de día o de noche.﻿
﻿Conocé más acerca de ella en nuestra web.﻿
﻿﻿﻿﻿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4143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- 2021-10-27 17:50:17</a:t>
                      </a:r>
                      <a:r>
                        <a:rPr kumimoji="0" lang="es-ES" sz="1000" b="0" i="0" u="none" strike="noStrike" kern="1200" cap="none" spc="0" normalizeH="0" baseline="0" noProof="0">
                          <a:ln>
                            <a:noFill/>
                          </a:ln>
                          <a:solidFill>
                            <a:prstClr val="black"/>
                          </a:solidFill>
                          <a:effectLst/>
                          <a:uLnTx/>
                          <a:uFillTx/>
                          <a:latin typeface="+mn-lt"/>
                          <a:ea typeface="+mn-ea"/>
                          <a:cs typeface="+mn-cs"/>
                        </a:rPr>
                        <a:t>
 La K-Light 202 es una moto de estilo retro, inspirada en los años 50s y 60s, ideal para salir a recorrer la ciudad de noche.
Y vos, ¿sos un rider nocturno o preferís salidas diurnas?
Conocé más acerca de este y otros modelos en nuestra web oficial.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74126852"/>
                  </a:ext>
                </a:extLst>
              </a:tr>
            </a:tbl>
          </a:graphicData>
        </a:graphic>
      </p:graphicFrame>
      <p:sp>
        <p:nvSpPr>
          <p:cNvPr id="4" name="Text Placeholder 3">
            <a:extLst>
              <a:ext uri="{FF2B5EF4-FFF2-40B4-BE49-F238E27FC236}">
                <a16:creationId xmlns:a16="http://schemas.microsoft.com/office/drawing/2014/main" id="{1EB65EC0-2EB1-41F0-8CE4-29A39B0C4CA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209656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EE6A1-7040-4E9E-9F31-0BFBF86F6E07}"/>
              </a:ext>
            </a:extLst>
          </p:cNvPr>
          <p:cNvSpPr>
            <a:spLocks noGrp="1"/>
          </p:cNvSpPr>
          <p:nvPr>
            <p:ph type="title"/>
          </p:nvPr>
        </p:nvSpPr>
        <p:spPr/>
        <p:txBody>
          <a:bodyPr/>
          <a:lstStyle/>
          <a:p>
            <a:r>
              <a:rPr lang="en-US"/>
              <a:t>Facebook Post Table + Reactions | SYM - 3 of 14</a:t>
            </a:r>
          </a:p>
        </p:txBody>
      </p:sp>
      <p:graphicFrame>
        <p:nvGraphicFramePr>
          <p:cNvPr id="5" name="Table Placeholder 4">
            <a:extLst>
              <a:ext uri="{FF2B5EF4-FFF2-40B4-BE49-F238E27FC236}">
                <a16:creationId xmlns:a16="http://schemas.microsoft.com/office/drawing/2014/main" id="{9DF265F3-A7D8-45FC-BCF1-79097C4785C3}"/>
              </a:ext>
            </a:extLst>
          </p:cNvPr>
          <p:cNvGraphicFramePr>
            <a:graphicFrameLocks noGrp="1"/>
          </p:cNvGraphicFramePr>
          <p:nvPr>
            <p:ph type="tbl" sz="quarter" idx="13"/>
            <p:extLst>
              <p:ext uri="{D42A27DB-BD31-4B8C-83A1-F6EECF244321}">
                <p14:modId xmlns:p14="http://schemas.microsoft.com/office/powerpoint/2010/main" val="533122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641030"/>
                    </a:ext>
                  </a:extLst>
                </a:gridCol>
                <a:gridCol w="493776">
                  <a:extLst>
                    <a:ext uri="{9D8B030D-6E8A-4147-A177-3AD203B41FA5}">
                      <a16:colId xmlns:a16="http://schemas.microsoft.com/office/drawing/2014/main" val="3449839645"/>
                    </a:ext>
                  </a:extLst>
                </a:gridCol>
                <a:gridCol w="493776">
                  <a:extLst>
                    <a:ext uri="{9D8B030D-6E8A-4147-A177-3AD203B41FA5}">
                      <a16:colId xmlns:a16="http://schemas.microsoft.com/office/drawing/2014/main" val="53385607"/>
                    </a:ext>
                  </a:extLst>
                </a:gridCol>
                <a:gridCol w="493776">
                  <a:extLst>
                    <a:ext uri="{9D8B030D-6E8A-4147-A177-3AD203B41FA5}">
                      <a16:colId xmlns:a16="http://schemas.microsoft.com/office/drawing/2014/main" val="3783457047"/>
                    </a:ext>
                  </a:extLst>
                </a:gridCol>
                <a:gridCol w="493776">
                  <a:extLst>
                    <a:ext uri="{9D8B030D-6E8A-4147-A177-3AD203B41FA5}">
                      <a16:colId xmlns:a16="http://schemas.microsoft.com/office/drawing/2014/main" val="867677159"/>
                    </a:ext>
                  </a:extLst>
                </a:gridCol>
                <a:gridCol w="493776">
                  <a:extLst>
                    <a:ext uri="{9D8B030D-6E8A-4147-A177-3AD203B41FA5}">
                      <a16:colId xmlns:a16="http://schemas.microsoft.com/office/drawing/2014/main" val="751908736"/>
                    </a:ext>
                  </a:extLst>
                </a:gridCol>
                <a:gridCol w="493776">
                  <a:extLst>
                    <a:ext uri="{9D8B030D-6E8A-4147-A177-3AD203B41FA5}">
                      <a16:colId xmlns:a16="http://schemas.microsoft.com/office/drawing/2014/main" val="2270760112"/>
                    </a:ext>
                  </a:extLst>
                </a:gridCol>
                <a:gridCol w="493776">
                  <a:extLst>
                    <a:ext uri="{9D8B030D-6E8A-4147-A177-3AD203B41FA5}">
                      <a16:colId xmlns:a16="http://schemas.microsoft.com/office/drawing/2014/main" val="1106900243"/>
                    </a:ext>
                  </a:extLst>
                </a:gridCol>
                <a:gridCol w="493776">
                  <a:extLst>
                    <a:ext uri="{9D8B030D-6E8A-4147-A177-3AD203B41FA5}">
                      <a16:colId xmlns:a16="http://schemas.microsoft.com/office/drawing/2014/main" val="294477607"/>
                    </a:ext>
                  </a:extLst>
                </a:gridCol>
                <a:gridCol w="493776">
                  <a:extLst>
                    <a:ext uri="{9D8B030D-6E8A-4147-A177-3AD203B41FA5}">
                      <a16:colId xmlns:a16="http://schemas.microsoft.com/office/drawing/2014/main" val="1048455196"/>
                    </a:ext>
                  </a:extLst>
                </a:gridCol>
                <a:gridCol w="493776">
                  <a:extLst>
                    <a:ext uri="{9D8B030D-6E8A-4147-A177-3AD203B41FA5}">
                      <a16:colId xmlns:a16="http://schemas.microsoft.com/office/drawing/2014/main" val="3775955162"/>
                    </a:ext>
                  </a:extLst>
                </a:gridCol>
                <a:gridCol w="493776">
                  <a:extLst>
                    <a:ext uri="{9D8B030D-6E8A-4147-A177-3AD203B41FA5}">
                      <a16:colId xmlns:a16="http://schemas.microsoft.com/office/drawing/2014/main" val="3929614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356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 Argentina - 2021-10-19 08:51:50</a:t>
                      </a:r>
                      <a:r>
                        <a:rPr kumimoji="0" lang="en-US" sz="1000" b="0" i="0" u="none" strike="noStrike" kern="1200" cap="none" spc="0" normalizeH="0" baseline="0" noProof="0">
                          <a:ln>
                            <a:noFill/>
                          </a:ln>
                          <a:solidFill>
                            <a:prstClr val="black"/>
                          </a:solidFill>
                          <a:effectLst/>
                          <a:uLnTx/>
                          <a:uFillTx/>
                          <a:latin typeface="+mn-lt"/>
                          <a:ea typeface="+mn-ea"/>
                          <a:cs typeface="+mn-cs"/>
                        </a:rPr>
                        <a:t>
 Subite al scooter más vendido en Europa.
PEOPLE S ❤️ Diseñado para brindarte la mejor comodidad y mayor seguridad.
Para más información 👉🏽 link en bio
#kymco #kymcoargentina #people #scooter #peoples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9896011"/>
                  </a:ext>
                </a:extLst>
              </a:tr>
            </a:tbl>
          </a:graphicData>
        </a:graphic>
      </p:graphicFrame>
      <p:sp>
        <p:nvSpPr>
          <p:cNvPr id="4" name="Text Placeholder 3">
            <a:extLst>
              <a:ext uri="{FF2B5EF4-FFF2-40B4-BE49-F238E27FC236}">
                <a16:creationId xmlns:a16="http://schemas.microsoft.com/office/drawing/2014/main" id="{FB78E322-1C70-488A-A5A4-41E3B3062F5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23858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4E905-4AE4-47DA-85E8-0A54F988E168}"/>
              </a:ext>
            </a:extLst>
          </p:cNvPr>
          <p:cNvSpPr>
            <a:spLocks noGrp="1"/>
          </p:cNvSpPr>
          <p:nvPr>
            <p:ph type="title"/>
          </p:nvPr>
        </p:nvSpPr>
        <p:spPr/>
        <p:txBody>
          <a:bodyPr/>
          <a:lstStyle/>
          <a:p>
            <a:r>
              <a:rPr lang="en-US"/>
              <a:t>Facebook Post Table + Reactions | SYM - 4 of 14</a:t>
            </a:r>
          </a:p>
        </p:txBody>
      </p:sp>
      <p:graphicFrame>
        <p:nvGraphicFramePr>
          <p:cNvPr id="5" name="Table Placeholder 4">
            <a:extLst>
              <a:ext uri="{FF2B5EF4-FFF2-40B4-BE49-F238E27FC236}">
                <a16:creationId xmlns:a16="http://schemas.microsoft.com/office/drawing/2014/main" id="{2E426064-4659-4EA0-A00F-F066A43F10CC}"/>
              </a:ext>
            </a:extLst>
          </p:cNvPr>
          <p:cNvGraphicFramePr>
            <a:graphicFrameLocks noGrp="1"/>
          </p:cNvGraphicFramePr>
          <p:nvPr>
            <p:ph type="tbl" sz="quarter" idx="13"/>
            <p:extLst>
              <p:ext uri="{D42A27DB-BD31-4B8C-83A1-F6EECF244321}">
                <p14:modId xmlns:p14="http://schemas.microsoft.com/office/powerpoint/2010/main" val="3040925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8318281"/>
                    </a:ext>
                  </a:extLst>
                </a:gridCol>
                <a:gridCol w="493776">
                  <a:extLst>
                    <a:ext uri="{9D8B030D-6E8A-4147-A177-3AD203B41FA5}">
                      <a16:colId xmlns:a16="http://schemas.microsoft.com/office/drawing/2014/main" val="1705699110"/>
                    </a:ext>
                  </a:extLst>
                </a:gridCol>
                <a:gridCol w="493776">
                  <a:extLst>
                    <a:ext uri="{9D8B030D-6E8A-4147-A177-3AD203B41FA5}">
                      <a16:colId xmlns:a16="http://schemas.microsoft.com/office/drawing/2014/main" val="1060397395"/>
                    </a:ext>
                  </a:extLst>
                </a:gridCol>
                <a:gridCol w="493776">
                  <a:extLst>
                    <a:ext uri="{9D8B030D-6E8A-4147-A177-3AD203B41FA5}">
                      <a16:colId xmlns:a16="http://schemas.microsoft.com/office/drawing/2014/main" val="202796658"/>
                    </a:ext>
                  </a:extLst>
                </a:gridCol>
                <a:gridCol w="493776">
                  <a:extLst>
                    <a:ext uri="{9D8B030D-6E8A-4147-A177-3AD203B41FA5}">
                      <a16:colId xmlns:a16="http://schemas.microsoft.com/office/drawing/2014/main" val="3377835953"/>
                    </a:ext>
                  </a:extLst>
                </a:gridCol>
                <a:gridCol w="493776">
                  <a:extLst>
                    <a:ext uri="{9D8B030D-6E8A-4147-A177-3AD203B41FA5}">
                      <a16:colId xmlns:a16="http://schemas.microsoft.com/office/drawing/2014/main" val="1589323996"/>
                    </a:ext>
                  </a:extLst>
                </a:gridCol>
                <a:gridCol w="493776">
                  <a:extLst>
                    <a:ext uri="{9D8B030D-6E8A-4147-A177-3AD203B41FA5}">
                      <a16:colId xmlns:a16="http://schemas.microsoft.com/office/drawing/2014/main" val="2697363433"/>
                    </a:ext>
                  </a:extLst>
                </a:gridCol>
                <a:gridCol w="493776">
                  <a:extLst>
                    <a:ext uri="{9D8B030D-6E8A-4147-A177-3AD203B41FA5}">
                      <a16:colId xmlns:a16="http://schemas.microsoft.com/office/drawing/2014/main" val="2449885824"/>
                    </a:ext>
                  </a:extLst>
                </a:gridCol>
                <a:gridCol w="493776">
                  <a:extLst>
                    <a:ext uri="{9D8B030D-6E8A-4147-A177-3AD203B41FA5}">
                      <a16:colId xmlns:a16="http://schemas.microsoft.com/office/drawing/2014/main" val="1386398471"/>
                    </a:ext>
                  </a:extLst>
                </a:gridCol>
                <a:gridCol w="493776">
                  <a:extLst>
                    <a:ext uri="{9D8B030D-6E8A-4147-A177-3AD203B41FA5}">
                      <a16:colId xmlns:a16="http://schemas.microsoft.com/office/drawing/2014/main" val="3547988487"/>
                    </a:ext>
                  </a:extLst>
                </a:gridCol>
                <a:gridCol w="493776">
                  <a:extLst>
                    <a:ext uri="{9D8B030D-6E8A-4147-A177-3AD203B41FA5}">
                      <a16:colId xmlns:a16="http://schemas.microsoft.com/office/drawing/2014/main" val="2245085615"/>
                    </a:ext>
                  </a:extLst>
                </a:gridCol>
                <a:gridCol w="493776">
                  <a:extLst>
                    <a:ext uri="{9D8B030D-6E8A-4147-A177-3AD203B41FA5}">
                      <a16:colId xmlns:a16="http://schemas.microsoft.com/office/drawing/2014/main" val="3570480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098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- 2021-10-21 16:59:14</a:t>
                      </a:r>
                      <a:r>
                        <a:rPr kumimoji="0" lang="es-ES" sz="1000" b="0" i="0" u="none" strike="noStrike" kern="1200" cap="none" spc="0" normalizeH="0" baseline="0" noProof="0">
                          <a:ln>
                            <a:noFill/>
                          </a:ln>
                          <a:solidFill>
                            <a:prstClr val="black"/>
                          </a:solidFill>
                          <a:effectLst/>
                          <a:uLnTx/>
                          <a:uFillTx/>
                          <a:latin typeface="+mn-lt"/>
                          <a:ea typeface="+mn-ea"/>
                          <a:cs typeface="+mn-cs"/>
                        </a:rPr>
                        <a:t>
 Descubrí nuestra amplia red de Centros de Servicios.
Para que tu Kymco siga siendo una Kymco. 🛵🔧✅
EN PROVINCIA DE CÓRDOBA
Servicio técnico y venta de repuestos.
Telefono: 035-203-7565
Dirección: Pedro de la Gasca 1706, Barrio Villa Cabrera, Córdoba (5008)
#CentroDeServicios #kymco #repuestos #servicios #kymcoargentina #cordoba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17729155"/>
                  </a:ext>
                </a:extLst>
              </a:tr>
            </a:tbl>
          </a:graphicData>
        </a:graphic>
      </p:graphicFrame>
      <p:sp>
        <p:nvSpPr>
          <p:cNvPr id="4" name="Text Placeholder 3">
            <a:extLst>
              <a:ext uri="{FF2B5EF4-FFF2-40B4-BE49-F238E27FC236}">
                <a16:creationId xmlns:a16="http://schemas.microsoft.com/office/drawing/2014/main" id="{D7D43DD4-F1B8-4DE1-8AB2-2E713BE5E8A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38796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13C61-8276-4505-8AC3-B5E8276D28C4}"/>
              </a:ext>
            </a:extLst>
          </p:cNvPr>
          <p:cNvSpPr>
            <a:spLocks noGrp="1"/>
          </p:cNvSpPr>
          <p:nvPr>
            <p:ph type="title"/>
          </p:nvPr>
        </p:nvSpPr>
        <p:spPr/>
        <p:txBody>
          <a:bodyPr/>
          <a:lstStyle/>
          <a:p>
            <a:r>
              <a:rPr lang="en-US"/>
              <a:t>Facebook Post Table + Reactions | SYM - 5 of 14</a:t>
            </a:r>
          </a:p>
        </p:txBody>
      </p:sp>
      <p:graphicFrame>
        <p:nvGraphicFramePr>
          <p:cNvPr id="5" name="Table Placeholder 4">
            <a:extLst>
              <a:ext uri="{FF2B5EF4-FFF2-40B4-BE49-F238E27FC236}">
                <a16:creationId xmlns:a16="http://schemas.microsoft.com/office/drawing/2014/main" id="{7A259B53-CC31-4F8D-A1B8-1B237DE1D71B}"/>
              </a:ext>
            </a:extLst>
          </p:cNvPr>
          <p:cNvGraphicFramePr>
            <a:graphicFrameLocks noGrp="1"/>
          </p:cNvGraphicFramePr>
          <p:nvPr>
            <p:ph type="tbl" sz="quarter" idx="13"/>
            <p:extLst>
              <p:ext uri="{D42A27DB-BD31-4B8C-83A1-F6EECF244321}">
                <p14:modId xmlns:p14="http://schemas.microsoft.com/office/powerpoint/2010/main" val="308686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2499975"/>
                    </a:ext>
                  </a:extLst>
                </a:gridCol>
                <a:gridCol w="493776">
                  <a:extLst>
                    <a:ext uri="{9D8B030D-6E8A-4147-A177-3AD203B41FA5}">
                      <a16:colId xmlns:a16="http://schemas.microsoft.com/office/drawing/2014/main" val="2946866741"/>
                    </a:ext>
                  </a:extLst>
                </a:gridCol>
                <a:gridCol w="493776">
                  <a:extLst>
                    <a:ext uri="{9D8B030D-6E8A-4147-A177-3AD203B41FA5}">
                      <a16:colId xmlns:a16="http://schemas.microsoft.com/office/drawing/2014/main" val="2346878929"/>
                    </a:ext>
                  </a:extLst>
                </a:gridCol>
                <a:gridCol w="493776">
                  <a:extLst>
                    <a:ext uri="{9D8B030D-6E8A-4147-A177-3AD203B41FA5}">
                      <a16:colId xmlns:a16="http://schemas.microsoft.com/office/drawing/2014/main" val="535542642"/>
                    </a:ext>
                  </a:extLst>
                </a:gridCol>
                <a:gridCol w="493776">
                  <a:extLst>
                    <a:ext uri="{9D8B030D-6E8A-4147-A177-3AD203B41FA5}">
                      <a16:colId xmlns:a16="http://schemas.microsoft.com/office/drawing/2014/main" val="1619435065"/>
                    </a:ext>
                  </a:extLst>
                </a:gridCol>
                <a:gridCol w="493776">
                  <a:extLst>
                    <a:ext uri="{9D8B030D-6E8A-4147-A177-3AD203B41FA5}">
                      <a16:colId xmlns:a16="http://schemas.microsoft.com/office/drawing/2014/main" val="1093225314"/>
                    </a:ext>
                  </a:extLst>
                </a:gridCol>
                <a:gridCol w="493776">
                  <a:extLst>
                    <a:ext uri="{9D8B030D-6E8A-4147-A177-3AD203B41FA5}">
                      <a16:colId xmlns:a16="http://schemas.microsoft.com/office/drawing/2014/main" val="2552242354"/>
                    </a:ext>
                  </a:extLst>
                </a:gridCol>
                <a:gridCol w="493776">
                  <a:extLst>
                    <a:ext uri="{9D8B030D-6E8A-4147-A177-3AD203B41FA5}">
                      <a16:colId xmlns:a16="http://schemas.microsoft.com/office/drawing/2014/main" val="3380631221"/>
                    </a:ext>
                  </a:extLst>
                </a:gridCol>
                <a:gridCol w="493776">
                  <a:extLst>
                    <a:ext uri="{9D8B030D-6E8A-4147-A177-3AD203B41FA5}">
                      <a16:colId xmlns:a16="http://schemas.microsoft.com/office/drawing/2014/main" val="3915152190"/>
                    </a:ext>
                  </a:extLst>
                </a:gridCol>
                <a:gridCol w="493776">
                  <a:extLst>
                    <a:ext uri="{9D8B030D-6E8A-4147-A177-3AD203B41FA5}">
                      <a16:colId xmlns:a16="http://schemas.microsoft.com/office/drawing/2014/main" val="2597232737"/>
                    </a:ext>
                  </a:extLst>
                </a:gridCol>
                <a:gridCol w="493776">
                  <a:extLst>
                    <a:ext uri="{9D8B030D-6E8A-4147-A177-3AD203B41FA5}">
                      <a16:colId xmlns:a16="http://schemas.microsoft.com/office/drawing/2014/main" val="1544133892"/>
                    </a:ext>
                  </a:extLst>
                </a:gridCol>
                <a:gridCol w="493776">
                  <a:extLst>
                    <a:ext uri="{9D8B030D-6E8A-4147-A177-3AD203B41FA5}">
                      <a16:colId xmlns:a16="http://schemas.microsoft.com/office/drawing/2014/main" val="3566634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9712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- 2021-10-13 18:01:30</a:t>
                      </a:r>
                      <a:r>
                        <a:rPr kumimoji="0" lang="es-ES" sz="1000" b="0" i="0" u="none" strike="noStrike" kern="1200" cap="none" spc="0" normalizeH="0" baseline="0" noProof="0">
                          <a:ln>
                            <a:noFill/>
                          </a:ln>
                          <a:solidFill>
                            <a:prstClr val="black"/>
                          </a:solidFill>
                          <a:effectLst/>
                          <a:uLnTx/>
                          <a:uFillTx/>
                          <a:latin typeface="+mn-lt"/>
                          <a:ea typeface="+mn-ea"/>
                          <a:cs typeface="+mn-cs"/>
                        </a:rPr>
                        <a:t>
 Gracias a su motor de cuatro tiempos, la Symphony 125 es el scooter perfecto para que te muevas con total seguridad en la ciudad.
Además, su freno de disco delantero y trasero, hace que el frenado sea más rápido y preciso, dándote un control absoluto arriba de la moto.
#Sym #Scooter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2953971"/>
                  </a:ext>
                </a:extLst>
              </a:tr>
            </a:tbl>
          </a:graphicData>
        </a:graphic>
      </p:graphicFrame>
      <p:sp>
        <p:nvSpPr>
          <p:cNvPr id="4" name="Text Placeholder 3">
            <a:extLst>
              <a:ext uri="{FF2B5EF4-FFF2-40B4-BE49-F238E27FC236}">
                <a16:creationId xmlns:a16="http://schemas.microsoft.com/office/drawing/2014/main" id="{B5E3D591-5957-41E2-A3CD-364F5D6F515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017256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EA903-0E26-4EEC-99EF-627C5E0B8AB9}"/>
              </a:ext>
            </a:extLst>
          </p:cNvPr>
          <p:cNvSpPr>
            <a:spLocks noGrp="1"/>
          </p:cNvSpPr>
          <p:nvPr>
            <p:ph type="title"/>
          </p:nvPr>
        </p:nvSpPr>
        <p:spPr/>
        <p:txBody>
          <a:bodyPr/>
          <a:lstStyle/>
          <a:p>
            <a:r>
              <a:rPr lang="en-US"/>
              <a:t>Facebook Post Table + Reactions | SYM - 6 of 14</a:t>
            </a:r>
          </a:p>
        </p:txBody>
      </p:sp>
      <p:graphicFrame>
        <p:nvGraphicFramePr>
          <p:cNvPr id="5" name="Table Placeholder 4">
            <a:extLst>
              <a:ext uri="{FF2B5EF4-FFF2-40B4-BE49-F238E27FC236}">
                <a16:creationId xmlns:a16="http://schemas.microsoft.com/office/drawing/2014/main" id="{F4F819F3-9C83-4274-93E5-9229DDB6221C}"/>
              </a:ext>
            </a:extLst>
          </p:cNvPr>
          <p:cNvGraphicFramePr>
            <a:graphicFrameLocks noGrp="1"/>
          </p:cNvGraphicFramePr>
          <p:nvPr>
            <p:ph type="tbl" sz="quarter" idx="13"/>
            <p:extLst>
              <p:ext uri="{D42A27DB-BD31-4B8C-83A1-F6EECF244321}">
                <p14:modId xmlns:p14="http://schemas.microsoft.com/office/powerpoint/2010/main" val="2841806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3772527"/>
                    </a:ext>
                  </a:extLst>
                </a:gridCol>
                <a:gridCol w="493776">
                  <a:extLst>
                    <a:ext uri="{9D8B030D-6E8A-4147-A177-3AD203B41FA5}">
                      <a16:colId xmlns:a16="http://schemas.microsoft.com/office/drawing/2014/main" val="2315521638"/>
                    </a:ext>
                  </a:extLst>
                </a:gridCol>
                <a:gridCol w="493776">
                  <a:extLst>
                    <a:ext uri="{9D8B030D-6E8A-4147-A177-3AD203B41FA5}">
                      <a16:colId xmlns:a16="http://schemas.microsoft.com/office/drawing/2014/main" val="85919217"/>
                    </a:ext>
                  </a:extLst>
                </a:gridCol>
                <a:gridCol w="493776">
                  <a:extLst>
                    <a:ext uri="{9D8B030D-6E8A-4147-A177-3AD203B41FA5}">
                      <a16:colId xmlns:a16="http://schemas.microsoft.com/office/drawing/2014/main" val="3169307519"/>
                    </a:ext>
                  </a:extLst>
                </a:gridCol>
                <a:gridCol w="493776">
                  <a:extLst>
                    <a:ext uri="{9D8B030D-6E8A-4147-A177-3AD203B41FA5}">
                      <a16:colId xmlns:a16="http://schemas.microsoft.com/office/drawing/2014/main" val="119750868"/>
                    </a:ext>
                  </a:extLst>
                </a:gridCol>
                <a:gridCol w="493776">
                  <a:extLst>
                    <a:ext uri="{9D8B030D-6E8A-4147-A177-3AD203B41FA5}">
                      <a16:colId xmlns:a16="http://schemas.microsoft.com/office/drawing/2014/main" val="206188180"/>
                    </a:ext>
                  </a:extLst>
                </a:gridCol>
                <a:gridCol w="493776">
                  <a:extLst>
                    <a:ext uri="{9D8B030D-6E8A-4147-A177-3AD203B41FA5}">
                      <a16:colId xmlns:a16="http://schemas.microsoft.com/office/drawing/2014/main" val="4188627305"/>
                    </a:ext>
                  </a:extLst>
                </a:gridCol>
                <a:gridCol w="493776">
                  <a:extLst>
                    <a:ext uri="{9D8B030D-6E8A-4147-A177-3AD203B41FA5}">
                      <a16:colId xmlns:a16="http://schemas.microsoft.com/office/drawing/2014/main" val="2737834798"/>
                    </a:ext>
                  </a:extLst>
                </a:gridCol>
                <a:gridCol w="493776">
                  <a:extLst>
                    <a:ext uri="{9D8B030D-6E8A-4147-A177-3AD203B41FA5}">
                      <a16:colId xmlns:a16="http://schemas.microsoft.com/office/drawing/2014/main" val="4071704855"/>
                    </a:ext>
                  </a:extLst>
                </a:gridCol>
                <a:gridCol w="493776">
                  <a:extLst>
                    <a:ext uri="{9D8B030D-6E8A-4147-A177-3AD203B41FA5}">
                      <a16:colId xmlns:a16="http://schemas.microsoft.com/office/drawing/2014/main" val="2053193163"/>
                    </a:ext>
                  </a:extLst>
                </a:gridCol>
                <a:gridCol w="493776">
                  <a:extLst>
                    <a:ext uri="{9D8B030D-6E8A-4147-A177-3AD203B41FA5}">
                      <a16:colId xmlns:a16="http://schemas.microsoft.com/office/drawing/2014/main" val="877376749"/>
                    </a:ext>
                  </a:extLst>
                </a:gridCol>
                <a:gridCol w="493776">
                  <a:extLst>
                    <a:ext uri="{9D8B030D-6E8A-4147-A177-3AD203B41FA5}">
                      <a16:colId xmlns:a16="http://schemas.microsoft.com/office/drawing/2014/main" val="3735590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589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- 2021-10-13 12:14:42</a:t>
                      </a:r>
                      <a:r>
                        <a:rPr kumimoji="0" lang="es-ES" sz="1000" b="0" i="0" u="none" strike="noStrike" kern="1200" cap="none" spc="0" normalizeH="0" baseline="0" noProof="0">
                          <a:ln>
                            <a:noFill/>
                          </a:ln>
                          <a:solidFill>
                            <a:prstClr val="black"/>
                          </a:solidFill>
                          <a:effectLst/>
                          <a:uLnTx/>
                          <a:uFillTx/>
                          <a:latin typeface="+mn-lt"/>
                          <a:ea typeface="+mn-ea"/>
                          <a:cs typeface="+mn-cs"/>
                        </a:rPr>
                        <a:t>
 El especialista en scooters a nivel mundial
Te invita a desplazáte de forma segura y cómoda por donde sea y en el momento que lo desees.
INNOVACIÓN
La última tecnología en cada uno de
nuestros vehiculos.
RESPALDO
Con la experiencia que brinda un líder mundial en la fabricación de scooters.
GARANTÍA
Única con garantía de hasta 2 años o 20.000km transferibles según el modelo.
#kymco #kymcoargentina #scooter #agility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0241164"/>
                  </a:ext>
                </a:extLst>
              </a:tr>
            </a:tbl>
          </a:graphicData>
        </a:graphic>
      </p:graphicFrame>
      <p:sp>
        <p:nvSpPr>
          <p:cNvPr id="4" name="Text Placeholder 3">
            <a:extLst>
              <a:ext uri="{FF2B5EF4-FFF2-40B4-BE49-F238E27FC236}">
                <a16:creationId xmlns:a16="http://schemas.microsoft.com/office/drawing/2014/main" id="{5FDACB01-C5A2-4584-B40D-E3B2EC684E4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575815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3F38E-CFA1-47BC-8E6C-EBA1FF35BCDC}"/>
              </a:ext>
            </a:extLst>
          </p:cNvPr>
          <p:cNvSpPr>
            <a:spLocks noGrp="1"/>
          </p:cNvSpPr>
          <p:nvPr>
            <p:ph type="title"/>
          </p:nvPr>
        </p:nvSpPr>
        <p:spPr/>
        <p:txBody>
          <a:bodyPr/>
          <a:lstStyle/>
          <a:p>
            <a:r>
              <a:rPr lang="en-US"/>
              <a:t>Facebook Post Table + Reactions | SYM - 7 of 14</a:t>
            </a:r>
          </a:p>
        </p:txBody>
      </p:sp>
      <p:graphicFrame>
        <p:nvGraphicFramePr>
          <p:cNvPr id="5" name="Table Placeholder 4">
            <a:extLst>
              <a:ext uri="{FF2B5EF4-FFF2-40B4-BE49-F238E27FC236}">
                <a16:creationId xmlns:a16="http://schemas.microsoft.com/office/drawing/2014/main" id="{A6FAB121-02AA-4F83-8D1A-5A8D70C03EE2}"/>
              </a:ext>
            </a:extLst>
          </p:cNvPr>
          <p:cNvGraphicFramePr>
            <a:graphicFrameLocks noGrp="1"/>
          </p:cNvGraphicFramePr>
          <p:nvPr>
            <p:ph type="tbl" sz="quarter" idx="13"/>
            <p:extLst>
              <p:ext uri="{D42A27DB-BD31-4B8C-83A1-F6EECF244321}">
                <p14:modId xmlns:p14="http://schemas.microsoft.com/office/powerpoint/2010/main" val="2256431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3275935"/>
                    </a:ext>
                  </a:extLst>
                </a:gridCol>
                <a:gridCol w="493776">
                  <a:extLst>
                    <a:ext uri="{9D8B030D-6E8A-4147-A177-3AD203B41FA5}">
                      <a16:colId xmlns:a16="http://schemas.microsoft.com/office/drawing/2014/main" val="2702388601"/>
                    </a:ext>
                  </a:extLst>
                </a:gridCol>
                <a:gridCol w="493776">
                  <a:extLst>
                    <a:ext uri="{9D8B030D-6E8A-4147-A177-3AD203B41FA5}">
                      <a16:colId xmlns:a16="http://schemas.microsoft.com/office/drawing/2014/main" val="1475989110"/>
                    </a:ext>
                  </a:extLst>
                </a:gridCol>
                <a:gridCol w="493776">
                  <a:extLst>
                    <a:ext uri="{9D8B030D-6E8A-4147-A177-3AD203B41FA5}">
                      <a16:colId xmlns:a16="http://schemas.microsoft.com/office/drawing/2014/main" val="4012868300"/>
                    </a:ext>
                  </a:extLst>
                </a:gridCol>
                <a:gridCol w="493776">
                  <a:extLst>
                    <a:ext uri="{9D8B030D-6E8A-4147-A177-3AD203B41FA5}">
                      <a16:colId xmlns:a16="http://schemas.microsoft.com/office/drawing/2014/main" val="808329377"/>
                    </a:ext>
                  </a:extLst>
                </a:gridCol>
                <a:gridCol w="493776">
                  <a:extLst>
                    <a:ext uri="{9D8B030D-6E8A-4147-A177-3AD203B41FA5}">
                      <a16:colId xmlns:a16="http://schemas.microsoft.com/office/drawing/2014/main" val="1783221543"/>
                    </a:ext>
                  </a:extLst>
                </a:gridCol>
                <a:gridCol w="493776">
                  <a:extLst>
                    <a:ext uri="{9D8B030D-6E8A-4147-A177-3AD203B41FA5}">
                      <a16:colId xmlns:a16="http://schemas.microsoft.com/office/drawing/2014/main" val="165725792"/>
                    </a:ext>
                  </a:extLst>
                </a:gridCol>
                <a:gridCol w="493776">
                  <a:extLst>
                    <a:ext uri="{9D8B030D-6E8A-4147-A177-3AD203B41FA5}">
                      <a16:colId xmlns:a16="http://schemas.microsoft.com/office/drawing/2014/main" val="462119260"/>
                    </a:ext>
                  </a:extLst>
                </a:gridCol>
                <a:gridCol w="493776">
                  <a:extLst>
                    <a:ext uri="{9D8B030D-6E8A-4147-A177-3AD203B41FA5}">
                      <a16:colId xmlns:a16="http://schemas.microsoft.com/office/drawing/2014/main" val="3602104712"/>
                    </a:ext>
                  </a:extLst>
                </a:gridCol>
                <a:gridCol w="493776">
                  <a:extLst>
                    <a:ext uri="{9D8B030D-6E8A-4147-A177-3AD203B41FA5}">
                      <a16:colId xmlns:a16="http://schemas.microsoft.com/office/drawing/2014/main" val="148574047"/>
                    </a:ext>
                  </a:extLst>
                </a:gridCol>
                <a:gridCol w="493776">
                  <a:extLst>
                    <a:ext uri="{9D8B030D-6E8A-4147-A177-3AD203B41FA5}">
                      <a16:colId xmlns:a16="http://schemas.microsoft.com/office/drawing/2014/main" val="2865072993"/>
                    </a:ext>
                  </a:extLst>
                </a:gridCol>
                <a:gridCol w="493776">
                  <a:extLst>
                    <a:ext uri="{9D8B030D-6E8A-4147-A177-3AD203B41FA5}">
                      <a16:colId xmlns:a16="http://schemas.microsoft.com/office/drawing/2014/main" val="163888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923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- 2021-10-06 18:06:10</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el scooter urbano ideal para todos los días.
Viene en 3 colores diferentes.
¿Vos con cuál te quedas?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6181356"/>
                  </a:ext>
                </a:extLst>
              </a:tr>
            </a:tbl>
          </a:graphicData>
        </a:graphic>
      </p:graphicFrame>
      <p:sp>
        <p:nvSpPr>
          <p:cNvPr id="4" name="Text Placeholder 3">
            <a:extLst>
              <a:ext uri="{FF2B5EF4-FFF2-40B4-BE49-F238E27FC236}">
                <a16:creationId xmlns:a16="http://schemas.microsoft.com/office/drawing/2014/main" id="{CCDC4A52-6CA3-44C9-9A90-69863231616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04878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7CFDF-9D38-4666-BF73-A9C16723B8F7}"/>
              </a:ext>
            </a:extLst>
          </p:cNvPr>
          <p:cNvSpPr>
            <a:spLocks noGrp="1"/>
          </p:cNvSpPr>
          <p:nvPr>
            <p:ph type="title"/>
          </p:nvPr>
        </p:nvSpPr>
        <p:spPr/>
        <p:txBody>
          <a:bodyPr/>
          <a:lstStyle/>
          <a:p>
            <a:r>
              <a:rPr lang="en-US"/>
              <a:t>Facebook Post Table + Reactions | SYM - 8 of 14</a:t>
            </a:r>
          </a:p>
        </p:txBody>
      </p:sp>
      <p:graphicFrame>
        <p:nvGraphicFramePr>
          <p:cNvPr id="5" name="Table Placeholder 4">
            <a:extLst>
              <a:ext uri="{FF2B5EF4-FFF2-40B4-BE49-F238E27FC236}">
                <a16:creationId xmlns:a16="http://schemas.microsoft.com/office/drawing/2014/main" id="{75A90A53-CF90-4526-9DAB-AC5BF0ABF93E}"/>
              </a:ext>
            </a:extLst>
          </p:cNvPr>
          <p:cNvGraphicFramePr>
            <a:graphicFrameLocks noGrp="1"/>
          </p:cNvGraphicFramePr>
          <p:nvPr>
            <p:ph type="tbl" sz="quarter" idx="13"/>
            <p:extLst>
              <p:ext uri="{D42A27DB-BD31-4B8C-83A1-F6EECF244321}">
                <p14:modId xmlns:p14="http://schemas.microsoft.com/office/powerpoint/2010/main" val="81808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1937382"/>
                    </a:ext>
                  </a:extLst>
                </a:gridCol>
                <a:gridCol w="493776">
                  <a:extLst>
                    <a:ext uri="{9D8B030D-6E8A-4147-A177-3AD203B41FA5}">
                      <a16:colId xmlns:a16="http://schemas.microsoft.com/office/drawing/2014/main" val="1794105723"/>
                    </a:ext>
                  </a:extLst>
                </a:gridCol>
                <a:gridCol w="493776">
                  <a:extLst>
                    <a:ext uri="{9D8B030D-6E8A-4147-A177-3AD203B41FA5}">
                      <a16:colId xmlns:a16="http://schemas.microsoft.com/office/drawing/2014/main" val="2024837203"/>
                    </a:ext>
                  </a:extLst>
                </a:gridCol>
                <a:gridCol w="493776">
                  <a:extLst>
                    <a:ext uri="{9D8B030D-6E8A-4147-A177-3AD203B41FA5}">
                      <a16:colId xmlns:a16="http://schemas.microsoft.com/office/drawing/2014/main" val="2007753748"/>
                    </a:ext>
                  </a:extLst>
                </a:gridCol>
                <a:gridCol w="493776">
                  <a:extLst>
                    <a:ext uri="{9D8B030D-6E8A-4147-A177-3AD203B41FA5}">
                      <a16:colId xmlns:a16="http://schemas.microsoft.com/office/drawing/2014/main" val="1153521428"/>
                    </a:ext>
                  </a:extLst>
                </a:gridCol>
                <a:gridCol w="493776">
                  <a:extLst>
                    <a:ext uri="{9D8B030D-6E8A-4147-A177-3AD203B41FA5}">
                      <a16:colId xmlns:a16="http://schemas.microsoft.com/office/drawing/2014/main" val="2378567567"/>
                    </a:ext>
                  </a:extLst>
                </a:gridCol>
                <a:gridCol w="493776">
                  <a:extLst>
                    <a:ext uri="{9D8B030D-6E8A-4147-A177-3AD203B41FA5}">
                      <a16:colId xmlns:a16="http://schemas.microsoft.com/office/drawing/2014/main" val="942190930"/>
                    </a:ext>
                  </a:extLst>
                </a:gridCol>
                <a:gridCol w="493776">
                  <a:extLst>
                    <a:ext uri="{9D8B030D-6E8A-4147-A177-3AD203B41FA5}">
                      <a16:colId xmlns:a16="http://schemas.microsoft.com/office/drawing/2014/main" val="2523505346"/>
                    </a:ext>
                  </a:extLst>
                </a:gridCol>
                <a:gridCol w="493776">
                  <a:extLst>
                    <a:ext uri="{9D8B030D-6E8A-4147-A177-3AD203B41FA5}">
                      <a16:colId xmlns:a16="http://schemas.microsoft.com/office/drawing/2014/main" val="3755925496"/>
                    </a:ext>
                  </a:extLst>
                </a:gridCol>
                <a:gridCol w="493776">
                  <a:extLst>
                    <a:ext uri="{9D8B030D-6E8A-4147-A177-3AD203B41FA5}">
                      <a16:colId xmlns:a16="http://schemas.microsoft.com/office/drawing/2014/main" val="1788662890"/>
                    </a:ext>
                  </a:extLst>
                </a:gridCol>
                <a:gridCol w="493776">
                  <a:extLst>
                    <a:ext uri="{9D8B030D-6E8A-4147-A177-3AD203B41FA5}">
                      <a16:colId xmlns:a16="http://schemas.microsoft.com/office/drawing/2014/main" val="506606216"/>
                    </a:ext>
                  </a:extLst>
                </a:gridCol>
                <a:gridCol w="493776">
                  <a:extLst>
                    <a:ext uri="{9D8B030D-6E8A-4147-A177-3AD203B41FA5}">
                      <a16:colId xmlns:a16="http://schemas.microsoft.com/office/drawing/2014/main" val="900261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3775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- 2021-10-10 19:53:56</a:t>
                      </a:r>
                      <a:r>
                        <a:rPr kumimoji="0" lang="es-ES" sz="1000" b="0" i="0" u="none" strike="noStrike" kern="1200" cap="none" spc="0" normalizeH="0" baseline="0" noProof="0">
                          <a:ln>
                            <a:noFill/>
                          </a:ln>
                          <a:solidFill>
                            <a:prstClr val="black"/>
                          </a:solidFill>
                          <a:effectLst/>
                          <a:uLnTx/>
                          <a:uFillTx/>
                          <a:latin typeface="+mn-lt"/>
                          <a:ea typeface="+mn-ea"/>
                          <a:cs typeface="+mn-cs"/>
                        </a:rPr>
                        <a:t>
 Práctico, cómodo y con un estilo único: Agility 125 RS Naked te ofrece desplazate de forma segura y cómoda por donde sea y en el momento que lo desees
Hacé click el link en la bio, completa el formulario y tené hoy tu Kymco en 12 y 18 cuotas SIN INTERÉS
http://kymco.com.ar/ahora12/
#kymco #ahora12 #ahora18 #financiacion #cuotassininteres #sininteres #cuotas #scooter" #agility125rs #agilitynaked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0576201"/>
                  </a:ext>
                </a:extLst>
              </a:tr>
            </a:tbl>
          </a:graphicData>
        </a:graphic>
      </p:graphicFrame>
      <p:sp>
        <p:nvSpPr>
          <p:cNvPr id="4" name="Text Placeholder 3">
            <a:extLst>
              <a:ext uri="{FF2B5EF4-FFF2-40B4-BE49-F238E27FC236}">
                <a16:creationId xmlns:a16="http://schemas.microsoft.com/office/drawing/2014/main" id="{C9C7EF82-8B12-4501-B03C-D019A565215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96255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39FB8-D7FC-4CAB-80A5-D060C138BB4D}"/>
              </a:ext>
            </a:extLst>
          </p:cNvPr>
          <p:cNvSpPr>
            <a:spLocks noGrp="1"/>
          </p:cNvSpPr>
          <p:nvPr>
            <p:ph type="title"/>
          </p:nvPr>
        </p:nvSpPr>
        <p:spPr/>
        <p:txBody>
          <a:bodyPr/>
          <a:lstStyle/>
          <a:p>
            <a:r>
              <a:rPr lang="en-US"/>
              <a:t>Facebook Post Table + Reactions | SYM - 9 of 14</a:t>
            </a:r>
          </a:p>
        </p:txBody>
      </p:sp>
      <p:graphicFrame>
        <p:nvGraphicFramePr>
          <p:cNvPr id="5" name="Table Placeholder 4">
            <a:extLst>
              <a:ext uri="{FF2B5EF4-FFF2-40B4-BE49-F238E27FC236}">
                <a16:creationId xmlns:a16="http://schemas.microsoft.com/office/drawing/2014/main" id="{F52FD3AC-8F0F-41F3-9FD7-D1E34E9A3EF7}"/>
              </a:ext>
            </a:extLst>
          </p:cNvPr>
          <p:cNvGraphicFramePr>
            <a:graphicFrameLocks noGrp="1"/>
          </p:cNvGraphicFramePr>
          <p:nvPr>
            <p:ph type="tbl" sz="quarter" idx="13"/>
            <p:extLst>
              <p:ext uri="{D42A27DB-BD31-4B8C-83A1-F6EECF244321}">
                <p14:modId xmlns:p14="http://schemas.microsoft.com/office/powerpoint/2010/main" val="318380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3381198"/>
                    </a:ext>
                  </a:extLst>
                </a:gridCol>
                <a:gridCol w="493776">
                  <a:extLst>
                    <a:ext uri="{9D8B030D-6E8A-4147-A177-3AD203B41FA5}">
                      <a16:colId xmlns:a16="http://schemas.microsoft.com/office/drawing/2014/main" val="930558714"/>
                    </a:ext>
                  </a:extLst>
                </a:gridCol>
                <a:gridCol w="493776">
                  <a:extLst>
                    <a:ext uri="{9D8B030D-6E8A-4147-A177-3AD203B41FA5}">
                      <a16:colId xmlns:a16="http://schemas.microsoft.com/office/drawing/2014/main" val="3111178379"/>
                    </a:ext>
                  </a:extLst>
                </a:gridCol>
                <a:gridCol w="493776">
                  <a:extLst>
                    <a:ext uri="{9D8B030D-6E8A-4147-A177-3AD203B41FA5}">
                      <a16:colId xmlns:a16="http://schemas.microsoft.com/office/drawing/2014/main" val="3928826645"/>
                    </a:ext>
                  </a:extLst>
                </a:gridCol>
                <a:gridCol w="493776">
                  <a:extLst>
                    <a:ext uri="{9D8B030D-6E8A-4147-A177-3AD203B41FA5}">
                      <a16:colId xmlns:a16="http://schemas.microsoft.com/office/drawing/2014/main" val="3248906780"/>
                    </a:ext>
                  </a:extLst>
                </a:gridCol>
                <a:gridCol w="493776">
                  <a:extLst>
                    <a:ext uri="{9D8B030D-6E8A-4147-A177-3AD203B41FA5}">
                      <a16:colId xmlns:a16="http://schemas.microsoft.com/office/drawing/2014/main" val="1923702010"/>
                    </a:ext>
                  </a:extLst>
                </a:gridCol>
                <a:gridCol w="493776">
                  <a:extLst>
                    <a:ext uri="{9D8B030D-6E8A-4147-A177-3AD203B41FA5}">
                      <a16:colId xmlns:a16="http://schemas.microsoft.com/office/drawing/2014/main" val="577025365"/>
                    </a:ext>
                  </a:extLst>
                </a:gridCol>
                <a:gridCol w="493776">
                  <a:extLst>
                    <a:ext uri="{9D8B030D-6E8A-4147-A177-3AD203B41FA5}">
                      <a16:colId xmlns:a16="http://schemas.microsoft.com/office/drawing/2014/main" val="918235279"/>
                    </a:ext>
                  </a:extLst>
                </a:gridCol>
                <a:gridCol w="493776">
                  <a:extLst>
                    <a:ext uri="{9D8B030D-6E8A-4147-A177-3AD203B41FA5}">
                      <a16:colId xmlns:a16="http://schemas.microsoft.com/office/drawing/2014/main" val="3339949018"/>
                    </a:ext>
                  </a:extLst>
                </a:gridCol>
                <a:gridCol w="493776">
                  <a:extLst>
                    <a:ext uri="{9D8B030D-6E8A-4147-A177-3AD203B41FA5}">
                      <a16:colId xmlns:a16="http://schemas.microsoft.com/office/drawing/2014/main" val="467983468"/>
                    </a:ext>
                  </a:extLst>
                </a:gridCol>
                <a:gridCol w="493776">
                  <a:extLst>
                    <a:ext uri="{9D8B030D-6E8A-4147-A177-3AD203B41FA5}">
                      <a16:colId xmlns:a16="http://schemas.microsoft.com/office/drawing/2014/main" val="1925493045"/>
                    </a:ext>
                  </a:extLst>
                </a:gridCol>
                <a:gridCol w="493776">
                  <a:extLst>
                    <a:ext uri="{9D8B030D-6E8A-4147-A177-3AD203B41FA5}">
                      <a16:colId xmlns:a16="http://schemas.microsoft.com/office/drawing/2014/main" val="4091693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8873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- 2021-10-20 15:59:57</a:t>
                      </a:r>
                      <a:r>
                        <a:rPr kumimoji="0" lang="es-ES" sz="1000" b="0" i="0" u="none" strike="noStrike" kern="1200" cap="none" spc="0" normalizeH="0" baseline="0" noProof="0">
                          <a:ln>
                            <a:noFill/>
                          </a:ln>
                          <a:solidFill>
                            <a:prstClr val="black"/>
                          </a:solidFill>
                          <a:effectLst/>
                          <a:uLnTx/>
                          <a:uFillTx/>
                          <a:latin typeface="+mn-lt"/>
                          <a:ea typeface="+mn-ea"/>
                          <a:cs typeface="+mn-cs"/>
                        </a:rPr>
                        <a:t>
 El Citycom S 300i ﻿es un scooter práctico, cómodo, tu alíado ideal para recorridos urbanos.
#SYM es más que un scooter.﻿
﻿Conocé todos sus detalles en nuestro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74892243"/>
                  </a:ext>
                </a:extLst>
              </a:tr>
            </a:tbl>
          </a:graphicData>
        </a:graphic>
      </p:graphicFrame>
      <p:sp>
        <p:nvSpPr>
          <p:cNvPr id="4" name="Text Placeholder 3">
            <a:extLst>
              <a:ext uri="{FF2B5EF4-FFF2-40B4-BE49-F238E27FC236}">
                <a16:creationId xmlns:a16="http://schemas.microsoft.com/office/drawing/2014/main" id="{E2A6F622-3AA9-461C-964A-B4D9A3FC32D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371663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4036B-E7F0-4C39-9472-E10448CDC7AD}"/>
              </a:ext>
            </a:extLst>
          </p:cNvPr>
          <p:cNvSpPr>
            <a:spLocks noGrp="1"/>
          </p:cNvSpPr>
          <p:nvPr>
            <p:ph type="title"/>
          </p:nvPr>
        </p:nvSpPr>
        <p:spPr/>
        <p:txBody>
          <a:bodyPr/>
          <a:lstStyle/>
          <a:p>
            <a:r>
              <a:rPr lang="en-US"/>
              <a:t>Facebook Post Table + Reactions | SYM - 10 of 14</a:t>
            </a:r>
          </a:p>
        </p:txBody>
      </p:sp>
      <p:graphicFrame>
        <p:nvGraphicFramePr>
          <p:cNvPr id="5" name="Table Placeholder 4">
            <a:extLst>
              <a:ext uri="{FF2B5EF4-FFF2-40B4-BE49-F238E27FC236}">
                <a16:creationId xmlns:a16="http://schemas.microsoft.com/office/drawing/2014/main" id="{64837BC6-0F22-48FD-B26D-19E8F104028F}"/>
              </a:ext>
            </a:extLst>
          </p:cNvPr>
          <p:cNvGraphicFramePr>
            <a:graphicFrameLocks noGrp="1"/>
          </p:cNvGraphicFramePr>
          <p:nvPr>
            <p:ph type="tbl" sz="quarter" idx="13"/>
            <p:extLst>
              <p:ext uri="{D42A27DB-BD31-4B8C-83A1-F6EECF244321}">
                <p14:modId xmlns:p14="http://schemas.microsoft.com/office/powerpoint/2010/main" val="952227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4147631"/>
                    </a:ext>
                  </a:extLst>
                </a:gridCol>
                <a:gridCol w="493776">
                  <a:extLst>
                    <a:ext uri="{9D8B030D-6E8A-4147-A177-3AD203B41FA5}">
                      <a16:colId xmlns:a16="http://schemas.microsoft.com/office/drawing/2014/main" val="3690233956"/>
                    </a:ext>
                  </a:extLst>
                </a:gridCol>
                <a:gridCol w="493776">
                  <a:extLst>
                    <a:ext uri="{9D8B030D-6E8A-4147-A177-3AD203B41FA5}">
                      <a16:colId xmlns:a16="http://schemas.microsoft.com/office/drawing/2014/main" val="2316729030"/>
                    </a:ext>
                  </a:extLst>
                </a:gridCol>
                <a:gridCol w="493776">
                  <a:extLst>
                    <a:ext uri="{9D8B030D-6E8A-4147-A177-3AD203B41FA5}">
                      <a16:colId xmlns:a16="http://schemas.microsoft.com/office/drawing/2014/main" val="4041421485"/>
                    </a:ext>
                  </a:extLst>
                </a:gridCol>
                <a:gridCol w="493776">
                  <a:extLst>
                    <a:ext uri="{9D8B030D-6E8A-4147-A177-3AD203B41FA5}">
                      <a16:colId xmlns:a16="http://schemas.microsoft.com/office/drawing/2014/main" val="1022208404"/>
                    </a:ext>
                  </a:extLst>
                </a:gridCol>
                <a:gridCol w="493776">
                  <a:extLst>
                    <a:ext uri="{9D8B030D-6E8A-4147-A177-3AD203B41FA5}">
                      <a16:colId xmlns:a16="http://schemas.microsoft.com/office/drawing/2014/main" val="2964433327"/>
                    </a:ext>
                  </a:extLst>
                </a:gridCol>
                <a:gridCol w="493776">
                  <a:extLst>
                    <a:ext uri="{9D8B030D-6E8A-4147-A177-3AD203B41FA5}">
                      <a16:colId xmlns:a16="http://schemas.microsoft.com/office/drawing/2014/main" val="1173002205"/>
                    </a:ext>
                  </a:extLst>
                </a:gridCol>
                <a:gridCol w="493776">
                  <a:extLst>
                    <a:ext uri="{9D8B030D-6E8A-4147-A177-3AD203B41FA5}">
                      <a16:colId xmlns:a16="http://schemas.microsoft.com/office/drawing/2014/main" val="1677954845"/>
                    </a:ext>
                  </a:extLst>
                </a:gridCol>
                <a:gridCol w="493776">
                  <a:extLst>
                    <a:ext uri="{9D8B030D-6E8A-4147-A177-3AD203B41FA5}">
                      <a16:colId xmlns:a16="http://schemas.microsoft.com/office/drawing/2014/main" val="3289677867"/>
                    </a:ext>
                  </a:extLst>
                </a:gridCol>
                <a:gridCol w="493776">
                  <a:extLst>
                    <a:ext uri="{9D8B030D-6E8A-4147-A177-3AD203B41FA5}">
                      <a16:colId xmlns:a16="http://schemas.microsoft.com/office/drawing/2014/main" val="399450959"/>
                    </a:ext>
                  </a:extLst>
                </a:gridCol>
                <a:gridCol w="493776">
                  <a:extLst>
                    <a:ext uri="{9D8B030D-6E8A-4147-A177-3AD203B41FA5}">
                      <a16:colId xmlns:a16="http://schemas.microsoft.com/office/drawing/2014/main" val="3357826077"/>
                    </a:ext>
                  </a:extLst>
                </a:gridCol>
                <a:gridCol w="493776">
                  <a:extLst>
                    <a:ext uri="{9D8B030D-6E8A-4147-A177-3AD203B41FA5}">
                      <a16:colId xmlns:a16="http://schemas.microsoft.com/office/drawing/2014/main" val="18473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459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- 2021-10-07 09:59:16</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brindar estabilidad, seguridad y un manejo placentero.
"Clickeá el link en la bio, completa el formulario y tené tu Kymco en 12 y 18 cuotas SIN INTERÉS
http://kymco.com.ar/ahora12/
#kymco #ahora12 #ahora18 #financiacion #cuotassininteres #sininteres #cuotas #scooter #agility125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8313066"/>
                  </a:ext>
                </a:extLst>
              </a:tr>
            </a:tbl>
          </a:graphicData>
        </a:graphic>
      </p:graphicFrame>
      <p:sp>
        <p:nvSpPr>
          <p:cNvPr id="4" name="Text Placeholder 3">
            <a:extLst>
              <a:ext uri="{FF2B5EF4-FFF2-40B4-BE49-F238E27FC236}">
                <a16:creationId xmlns:a16="http://schemas.microsoft.com/office/drawing/2014/main" id="{3E02E0F2-5EBC-4D3C-B233-880D0D7DC54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086104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0DF04-FA13-459E-A1EF-8A3C6107DA39}"/>
              </a:ext>
            </a:extLst>
          </p:cNvPr>
          <p:cNvSpPr>
            <a:spLocks noGrp="1"/>
          </p:cNvSpPr>
          <p:nvPr>
            <p:ph type="title"/>
          </p:nvPr>
        </p:nvSpPr>
        <p:spPr/>
        <p:txBody>
          <a:bodyPr/>
          <a:lstStyle/>
          <a:p>
            <a:r>
              <a:rPr lang="en-US"/>
              <a:t>Facebook Post Table + Reactions | SYM - 11 of 14</a:t>
            </a:r>
          </a:p>
        </p:txBody>
      </p:sp>
      <p:graphicFrame>
        <p:nvGraphicFramePr>
          <p:cNvPr id="5" name="Table Placeholder 4">
            <a:extLst>
              <a:ext uri="{FF2B5EF4-FFF2-40B4-BE49-F238E27FC236}">
                <a16:creationId xmlns:a16="http://schemas.microsoft.com/office/drawing/2014/main" id="{26BE720B-E9D7-4B2D-A8F7-E14CC924649D}"/>
              </a:ext>
            </a:extLst>
          </p:cNvPr>
          <p:cNvGraphicFramePr>
            <a:graphicFrameLocks noGrp="1"/>
          </p:cNvGraphicFramePr>
          <p:nvPr>
            <p:ph type="tbl" sz="quarter" idx="13"/>
            <p:extLst>
              <p:ext uri="{D42A27DB-BD31-4B8C-83A1-F6EECF244321}">
                <p14:modId xmlns:p14="http://schemas.microsoft.com/office/powerpoint/2010/main" val="40324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4038162"/>
                    </a:ext>
                  </a:extLst>
                </a:gridCol>
                <a:gridCol w="493776">
                  <a:extLst>
                    <a:ext uri="{9D8B030D-6E8A-4147-A177-3AD203B41FA5}">
                      <a16:colId xmlns:a16="http://schemas.microsoft.com/office/drawing/2014/main" val="1191191413"/>
                    </a:ext>
                  </a:extLst>
                </a:gridCol>
                <a:gridCol w="493776">
                  <a:extLst>
                    <a:ext uri="{9D8B030D-6E8A-4147-A177-3AD203B41FA5}">
                      <a16:colId xmlns:a16="http://schemas.microsoft.com/office/drawing/2014/main" val="2097586202"/>
                    </a:ext>
                  </a:extLst>
                </a:gridCol>
                <a:gridCol w="493776">
                  <a:extLst>
                    <a:ext uri="{9D8B030D-6E8A-4147-A177-3AD203B41FA5}">
                      <a16:colId xmlns:a16="http://schemas.microsoft.com/office/drawing/2014/main" val="2396304154"/>
                    </a:ext>
                  </a:extLst>
                </a:gridCol>
                <a:gridCol w="493776">
                  <a:extLst>
                    <a:ext uri="{9D8B030D-6E8A-4147-A177-3AD203B41FA5}">
                      <a16:colId xmlns:a16="http://schemas.microsoft.com/office/drawing/2014/main" val="3595743359"/>
                    </a:ext>
                  </a:extLst>
                </a:gridCol>
                <a:gridCol w="493776">
                  <a:extLst>
                    <a:ext uri="{9D8B030D-6E8A-4147-A177-3AD203B41FA5}">
                      <a16:colId xmlns:a16="http://schemas.microsoft.com/office/drawing/2014/main" val="3255453303"/>
                    </a:ext>
                  </a:extLst>
                </a:gridCol>
                <a:gridCol w="493776">
                  <a:extLst>
                    <a:ext uri="{9D8B030D-6E8A-4147-A177-3AD203B41FA5}">
                      <a16:colId xmlns:a16="http://schemas.microsoft.com/office/drawing/2014/main" val="1227428853"/>
                    </a:ext>
                  </a:extLst>
                </a:gridCol>
                <a:gridCol w="493776">
                  <a:extLst>
                    <a:ext uri="{9D8B030D-6E8A-4147-A177-3AD203B41FA5}">
                      <a16:colId xmlns:a16="http://schemas.microsoft.com/office/drawing/2014/main" val="2743165443"/>
                    </a:ext>
                  </a:extLst>
                </a:gridCol>
                <a:gridCol w="493776">
                  <a:extLst>
                    <a:ext uri="{9D8B030D-6E8A-4147-A177-3AD203B41FA5}">
                      <a16:colId xmlns:a16="http://schemas.microsoft.com/office/drawing/2014/main" val="807384558"/>
                    </a:ext>
                  </a:extLst>
                </a:gridCol>
                <a:gridCol w="493776">
                  <a:extLst>
                    <a:ext uri="{9D8B030D-6E8A-4147-A177-3AD203B41FA5}">
                      <a16:colId xmlns:a16="http://schemas.microsoft.com/office/drawing/2014/main" val="1823094369"/>
                    </a:ext>
                  </a:extLst>
                </a:gridCol>
                <a:gridCol w="493776">
                  <a:extLst>
                    <a:ext uri="{9D8B030D-6E8A-4147-A177-3AD203B41FA5}">
                      <a16:colId xmlns:a16="http://schemas.microsoft.com/office/drawing/2014/main" val="2557472180"/>
                    </a:ext>
                  </a:extLst>
                </a:gridCol>
                <a:gridCol w="493776">
                  <a:extLst>
                    <a:ext uri="{9D8B030D-6E8A-4147-A177-3AD203B41FA5}">
                      <a16:colId xmlns:a16="http://schemas.microsoft.com/office/drawing/2014/main" val="2160716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453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- 2021-10-25 11:29:15</a:t>
                      </a:r>
                      <a:r>
                        <a:rPr kumimoji="0" lang="es-ES" sz="1000" b="0" i="0" u="none" strike="noStrike" kern="1200" cap="none" spc="0" normalizeH="0" baseline="0" noProof="0">
                          <a:ln>
                            <a:noFill/>
                          </a:ln>
                          <a:solidFill>
                            <a:prstClr val="black"/>
                          </a:solidFill>
                          <a:effectLst/>
                          <a:uLnTx/>
                          <a:uFillTx/>
                          <a:latin typeface="+mn-lt"/>
                          <a:ea typeface="+mn-ea"/>
                          <a:cs typeface="+mn-cs"/>
                        </a:rPr>
                        <a:t>
 Subite al scooter más vendido en Europa.
PEOPLE S ❤️ Diseñado para brindarte la mejor comodidad y mayor seguridad.
DISEÑO Y CONFORT
Diseñado para una cómoda y erguida posición de manejo, el New People S 150I tiene protector de puños y un parabrisas que brinda una óptima protección contra el viento.
Para más información 👉🏽 link en bio
kymco.com.ar
#KymcoArgentina #Kymco #peopleS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6301126"/>
                  </a:ext>
                </a:extLst>
              </a:tr>
            </a:tbl>
          </a:graphicData>
        </a:graphic>
      </p:graphicFrame>
      <p:sp>
        <p:nvSpPr>
          <p:cNvPr id="4" name="Text Placeholder 3">
            <a:extLst>
              <a:ext uri="{FF2B5EF4-FFF2-40B4-BE49-F238E27FC236}">
                <a16:creationId xmlns:a16="http://schemas.microsoft.com/office/drawing/2014/main" id="{F7A6A889-DC86-4DF1-B548-17D9FD50B9C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52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327F6-A0F9-4284-82B8-D8F9DA01030B}"/>
              </a:ext>
            </a:extLst>
          </p:cNvPr>
          <p:cNvSpPr>
            <a:spLocks noGrp="1"/>
          </p:cNvSpPr>
          <p:nvPr>
            <p:ph type="title"/>
          </p:nvPr>
        </p:nvSpPr>
        <p:spPr/>
        <p:txBody>
          <a:bodyPr/>
          <a:lstStyle/>
          <a:p>
            <a:r>
              <a:rPr lang="en-US"/>
              <a:t>Facebook Post Table + Reactions | SYM - 12 of 14</a:t>
            </a:r>
          </a:p>
        </p:txBody>
      </p:sp>
      <p:graphicFrame>
        <p:nvGraphicFramePr>
          <p:cNvPr id="5" name="Table Placeholder 4">
            <a:extLst>
              <a:ext uri="{FF2B5EF4-FFF2-40B4-BE49-F238E27FC236}">
                <a16:creationId xmlns:a16="http://schemas.microsoft.com/office/drawing/2014/main" id="{4B1ECFF0-EDEF-4274-A59F-E60736D56367}"/>
              </a:ext>
            </a:extLst>
          </p:cNvPr>
          <p:cNvGraphicFramePr>
            <a:graphicFrameLocks noGrp="1"/>
          </p:cNvGraphicFramePr>
          <p:nvPr>
            <p:ph type="tbl" sz="quarter" idx="13"/>
            <p:extLst>
              <p:ext uri="{D42A27DB-BD31-4B8C-83A1-F6EECF244321}">
                <p14:modId xmlns:p14="http://schemas.microsoft.com/office/powerpoint/2010/main" val="348083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0656925"/>
                    </a:ext>
                  </a:extLst>
                </a:gridCol>
                <a:gridCol w="493776">
                  <a:extLst>
                    <a:ext uri="{9D8B030D-6E8A-4147-A177-3AD203B41FA5}">
                      <a16:colId xmlns:a16="http://schemas.microsoft.com/office/drawing/2014/main" val="2465432668"/>
                    </a:ext>
                  </a:extLst>
                </a:gridCol>
                <a:gridCol w="493776">
                  <a:extLst>
                    <a:ext uri="{9D8B030D-6E8A-4147-A177-3AD203B41FA5}">
                      <a16:colId xmlns:a16="http://schemas.microsoft.com/office/drawing/2014/main" val="2756224384"/>
                    </a:ext>
                  </a:extLst>
                </a:gridCol>
                <a:gridCol w="493776">
                  <a:extLst>
                    <a:ext uri="{9D8B030D-6E8A-4147-A177-3AD203B41FA5}">
                      <a16:colId xmlns:a16="http://schemas.microsoft.com/office/drawing/2014/main" val="2098462707"/>
                    </a:ext>
                  </a:extLst>
                </a:gridCol>
                <a:gridCol w="493776">
                  <a:extLst>
                    <a:ext uri="{9D8B030D-6E8A-4147-A177-3AD203B41FA5}">
                      <a16:colId xmlns:a16="http://schemas.microsoft.com/office/drawing/2014/main" val="1701137835"/>
                    </a:ext>
                  </a:extLst>
                </a:gridCol>
                <a:gridCol w="493776">
                  <a:extLst>
                    <a:ext uri="{9D8B030D-6E8A-4147-A177-3AD203B41FA5}">
                      <a16:colId xmlns:a16="http://schemas.microsoft.com/office/drawing/2014/main" val="1609274468"/>
                    </a:ext>
                  </a:extLst>
                </a:gridCol>
                <a:gridCol w="493776">
                  <a:extLst>
                    <a:ext uri="{9D8B030D-6E8A-4147-A177-3AD203B41FA5}">
                      <a16:colId xmlns:a16="http://schemas.microsoft.com/office/drawing/2014/main" val="1024306466"/>
                    </a:ext>
                  </a:extLst>
                </a:gridCol>
                <a:gridCol w="493776">
                  <a:extLst>
                    <a:ext uri="{9D8B030D-6E8A-4147-A177-3AD203B41FA5}">
                      <a16:colId xmlns:a16="http://schemas.microsoft.com/office/drawing/2014/main" val="490682062"/>
                    </a:ext>
                  </a:extLst>
                </a:gridCol>
                <a:gridCol w="493776">
                  <a:extLst>
                    <a:ext uri="{9D8B030D-6E8A-4147-A177-3AD203B41FA5}">
                      <a16:colId xmlns:a16="http://schemas.microsoft.com/office/drawing/2014/main" val="265115306"/>
                    </a:ext>
                  </a:extLst>
                </a:gridCol>
                <a:gridCol w="493776">
                  <a:extLst>
                    <a:ext uri="{9D8B030D-6E8A-4147-A177-3AD203B41FA5}">
                      <a16:colId xmlns:a16="http://schemas.microsoft.com/office/drawing/2014/main" val="4005047138"/>
                    </a:ext>
                  </a:extLst>
                </a:gridCol>
                <a:gridCol w="493776">
                  <a:extLst>
                    <a:ext uri="{9D8B030D-6E8A-4147-A177-3AD203B41FA5}">
                      <a16:colId xmlns:a16="http://schemas.microsoft.com/office/drawing/2014/main" val="4246359105"/>
                    </a:ext>
                  </a:extLst>
                </a:gridCol>
                <a:gridCol w="493776">
                  <a:extLst>
                    <a:ext uri="{9D8B030D-6E8A-4147-A177-3AD203B41FA5}">
                      <a16:colId xmlns:a16="http://schemas.microsoft.com/office/drawing/2014/main" val="390961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300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- 2021-10-06 19:05:02</a:t>
                      </a:r>
                      <a:r>
                        <a:rPr kumimoji="0" lang="es-ES" sz="1000" b="0" i="0" u="none" strike="noStrike" kern="1200" cap="none" spc="0" normalizeH="0" baseline="0" noProof="0">
                          <a:ln>
                            <a:noFill/>
                          </a:ln>
                          <a:solidFill>
                            <a:prstClr val="black"/>
                          </a:solidFill>
                          <a:effectLst/>
                          <a:uLnTx/>
                          <a:uFillTx/>
                          <a:latin typeface="+mn-lt"/>
                          <a:ea typeface="+mn-ea"/>
                          <a:cs typeface="+mn-cs"/>
                        </a:rPr>
                        <a:t>
 ¡Tener la #𝐑𝐊𝟏𝟓𝟎 ahora es más facil!
Con el crédito del Banco Nación accedé a la #𝐑𝐊𝟏𝟓𝟎 en 48 cuotas fijas.
⁣⁣⁣⁣⁣⁣
¿Cómo hacerlo?. ¡Mirá!:
⁣⁣⁣⁣⁣⁣
1. Accedé a la web del Banco Nación y solicitá el préstamo.⁣⁣⁣⁣
⁣⁣⁣⁣⁣⁣
2. El banco analiza el crédito y te confirma cuando está aprobado.⁣⁣⁣⁣⁣⁣
⁣⁣⁣⁣⁣⁣
3. Se aprueba el crédito aprobado vía mail, ⁣⁣⁣recibirás un link que te lleva al marketplace para que puedas seleccionar la Keeway #RK150. ⁣⁣⁣ La reservás en el concesinario que elijas. ⁣
⁣⁣⁣⁣
4. La sucursal del banco coordina para que te acerques a firmar la documentación para cerrar la venta.⁣⁣⁣⁣
⁣⁣⁣⁣
¡Y listo, tu RK 150 ya es tuya!⁣
⁣⁣⁣⁣⁣⁣
⁣⁣⁣⁣⁣⁣
#Keeway#48cuotas #financiacion⁣⁣⁣⁣
⁣⁣⁣
Info adicional: El precio de la unidad no incluye los gastos administrativos⁣⁣⁣
ni de patentamiento. El crédito es ortorgado por el Banco Nación en⁣⁣⁣
hasta 48 cuotas fijas a una TNA 46,02% para los no clientes Banco⁣⁣⁣
Nación, y para los clientes a una TNA 34,97%.⁣⁣ Crédito y evaluación⁣⁣⁣
crediticia a cargo del BNA.⁣⁣⁣⁣
⁣⁣⁣Monto máximo del crédito hasta 0.000.- sujeto a aprobación crediticia⁣⁣⁣
Más info en el siguiente link https://www.bna.com.ar/home/mimotointerna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50576687"/>
                  </a:ext>
                </a:extLst>
              </a:tr>
            </a:tbl>
          </a:graphicData>
        </a:graphic>
      </p:graphicFrame>
      <p:sp>
        <p:nvSpPr>
          <p:cNvPr id="4" name="Text Placeholder 3">
            <a:extLst>
              <a:ext uri="{FF2B5EF4-FFF2-40B4-BE49-F238E27FC236}">
                <a16:creationId xmlns:a16="http://schemas.microsoft.com/office/drawing/2014/main" id="{3FFFF63C-CFFA-471D-9EC1-A0F80F38BEA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588947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E7DF3-7F1A-42A3-A638-F766AE307AC2}"/>
              </a:ext>
            </a:extLst>
          </p:cNvPr>
          <p:cNvSpPr>
            <a:spLocks noGrp="1"/>
          </p:cNvSpPr>
          <p:nvPr>
            <p:ph type="title"/>
          </p:nvPr>
        </p:nvSpPr>
        <p:spPr/>
        <p:txBody>
          <a:bodyPr/>
          <a:lstStyle/>
          <a:p>
            <a:r>
              <a:rPr lang="en-US"/>
              <a:t>Facebook Post Table + Reactions | SYM - 13 of 14</a:t>
            </a:r>
          </a:p>
        </p:txBody>
      </p:sp>
      <p:graphicFrame>
        <p:nvGraphicFramePr>
          <p:cNvPr id="5" name="Table Placeholder 4">
            <a:extLst>
              <a:ext uri="{FF2B5EF4-FFF2-40B4-BE49-F238E27FC236}">
                <a16:creationId xmlns:a16="http://schemas.microsoft.com/office/drawing/2014/main" id="{F4CFE705-7779-421C-BBF7-4CDC52EC59A1}"/>
              </a:ext>
            </a:extLst>
          </p:cNvPr>
          <p:cNvGraphicFramePr>
            <a:graphicFrameLocks noGrp="1"/>
          </p:cNvGraphicFramePr>
          <p:nvPr>
            <p:ph type="tbl" sz="quarter" idx="13"/>
            <p:extLst>
              <p:ext uri="{D42A27DB-BD31-4B8C-83A1-F6EECF244321}">
                <p14:modId xmlns:p14="http://schemas.microsoft.com/office/powerpoint/2010/main" val="17578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1299039"/>
                    </a:ext>
                  </a:extLst>
                </a:gridCol>
                <a:gridCol w="493776">
                  <a:extLst>
                    <a:ext uri="{9D8B030D-6E8A-4147-A177-3AD203B41FA5}">
                      <a16:colId xmlns:a16="http://schemas.microsoft.com/office/drawing/2014/main" val="2220786089"/>
                    </a:ext>
                  </a:extLst>
                </a:gridCol>
                <a:gridCol w="493776">
                  <a:extLst>
                    <a:ext uri="{9D8B030D-6E8A-4147-A177-3AD203B41FA5}">
                      <a16:colId xmlns:a16="http://schemas.microsoft.com/office/drawing/2014/main" val="50313984"/>
                    </a:ext>
                  </a:extLst>
                </a:gridCol>
                <a:gridCol w="493776">
                  <a:extLst>
                    <a:ext uri="{9D8B030D-6E8A-4147-A177-3AD203B41FA5}">
                      <a16:colId xmlns:a16="http://schemas.microsoft.com/office/drawing/2014/main" val="3780704068"/>
                    </a:ext>
                  </a:extLst>
                </a:gridCol>
                <a:gridCol w="493776">
                  <a:extLst>
                    <a:ext uri="{9D8B030D-6E8A-4147-A177-3AD203B41FA5}">
                      <a16:colId xmlns:a16="http://schemas.microsoft.com/office/drawing/2014/main" val="2726092273"/>
                    </a:ext>
                  </a:extLst>
                </a:gridCol>
                <a:gridCol w="493776">
                  <a:extLst>
                    <a:ext uri="{9D8B030D-6E8A-4147-A177-3AD203B41FA5}">
                      <a16:colId xmlns:a16="http://schemas.microsoft.com/office/drawing/2014/main" val="4056290190"/>
                    </a:ext>
                  </a:extLst>
                </a:gridCol>
                <a:gridCol w="493776">
                  <a:extLst>
                    <a:ext uri="{9D8B030D-6E8A-4147-A177-3AD203B41FA5}">
                      <a16:colId xmlns:a16="http://schemas.microsoft.com/office/drawing/2014/main" val="252665066"/>
                    </a:ext>
                  </a:extLst>
                </a:gridCol>
                <a:gridCol w="493776">
                  <a:extLst>
                    <a:ext uri="{9D8B030D-6E8A-4147-A177-3AD203B41FA5}">
                      <a16:colId xmlns:a16="http://schemas.microsoft.com/office/drawing/2014/main" val="508810260"/>
                    </a:ext>
                  </a:extLst>
                </a:gridCol>
                <a:gridCol w="493776">
                  <a:extLst>
                    <a:ext uri="{9D8B030D-6E8A-4147-A177-3AD203B41FA5}">
                      <a16:colId xmlns:a16="http://schemas.microsoft.com/office/drawing/2014/main" val="3174634514"/>
                    </a:ext>
                  </a:extLst>
                </a:gridCol>
                <a:gridCol w="493776">
                  <a:extLst>
                    <a:ext uri="{9D8B030D-6E8A-4147-A177-3AD203B41FA5}">
                      <a16:colId xmlns:a16="http://schemas.microsoft.com/office/drawing/2014/main" val="2959888691"/>
                    </a:ext>
                  </a:extLst>
                </a:gridCol>
                <a:gridCol w="493776">
                  <a:extLst>
                    <a:ext uri="{9D8B030D-6E8A-4147-A177-3AD203B41FA5}">
                      <a16:colId xmlns:a16="http://schemas.microsoft.com/office/drawing/2014/main" val="2141215150"/>
                    </a:ext>
                  </a:extLst>
                </a:gridCol>
                <a:gridCol w="493776">
                  <a:extLst>
                    <a:ext uri="{9D8B030D-6E8A-4147-A177-3AD203B41FA5}">
                      <a16:colId xmlns:a16="http://schemas.microsoft.com/office/drawing/2014/main" val="2993001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102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Kymco Argentina - 2021-10-28 09:27:40</a:t>
                      </a:r>
                      <a:r>
                        <a:rPr kumimoji="0" lang="en-US" sz="1000" b="0" i="0" u="none" strike="noStrike" kern="1200" cap="none" spc="0" normalizeH="0" baseline="0" noProof="0">
                          <a:ln>
                            <a:noFill/>
                          </a:ln>
                          <a:solidFill>
                            <a:prstClr val="black"/>
                          </a:solidFill>
                          <a:effectLst/>
                          <a:uLnTx/>
                          <a:uFillTx/>
                          <a:latin typeface="+mn-lt"/>
                          <a:ea typeface="+mn-ea"/>
                          <a:cs typeface="+mn-cs"/>
                        </a:rPr>
                        <a:t>
 ¡Cambió el mundo, cambiá vos!
Conseguí tu #KymcoLike en tu concesionario más cercano y viví tu nueva normalidad.
#KymcoArgentina #Kymco #IndependizateConKymco #likemylife #like #scooter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677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- 2021-10-26 16:28:47</a:t>
                      </a:r>
                      <a:r>
                        <a:rPr kumimoji="0" lang="es-ES" sz="1000" b="0" i="0" u="none" strike="noStrike" kern="1200" cap="none" spc="0" normalizeH="0" baseline="0" noProof="0">
                          <a:ln>
                            <a:noFill/>
                          </a:ln>
                          <a:solidFill>
                            <a:prstClr val="black"/>
                          </a:solidFill>
                          <a:effectLst/>
                          <a:uLnTx/>
                          <a:uFillTx/>
                          <a:latin typeface="+mn-lt"/>
                          <a:ea typeface="+mn-ea"/>
                          <a:cs typeface="+mn-cs"/>
                        </a:rPr>
                        <a:t>
 Con la intensión de cuidarte estés donde estés, te presentamos el nuevo y exclusivo Servicio de Asistencia Keeway, brindado por S.O.S red de asistencia y 100% gratuito.
Salí a la ruta tranquilo, disfrutá de tu Keeway sin preocupaciones.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66096123"/>
                  </a:ext>
                </a:extLst>
              </a:tr>
            </a:tbl>
          </a:graphicData>
        </a:graphic>
      </p:graphicFrame>
      <p:sp>
        <p:nvSpPr>
          <p:cNvPr id="4" name="Text Placeholder 3">
            <a:extLst>
              <a:ext uri="{FF2B5EF4-FFF2-40B4-BE49-F238E27FC236}">
                <a16:creationId xmlns:a16="http://schemas.microsoft.com/office/drawing/2014/main" id="{BB3D1985-EE3A-472F-B348-76E4EC3758B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577701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C74E8-698E-43C8-B1D4-588A7D8C0C0F}"/>
              </a:ext>
            </a:extLst>
          </p:cNvPr>
          <p:cNvSpPr>
            <a:spLocks noGrp="1"/>
          </p:cNvSpPr>
          <p:nvPr>
            <p:ph type="title"/>
          </p:nvPr>
        </p:nvSpPr>
        <p:spPr/>
        <p:txBody>
          <a:bodyPr/>
          <a:lstStyle/>
          <a:p>
            <a:r>
              <a:rPr lang="en-US"/>
              <a:t>Facebook Post Table + Reactions | SYM - 14 of 14</a:t>
            </a:r>
          </a:p>
        </p:txBody>
      </p:sp>
      <p:graphicFrame>
        <p:nvGraphicFramePr>
          <p:cNvPr id="5" name="Table Placeholder 4">
            <a:extLst>
              <a:ext uri="{FF2B5EF4-FFF2-40B4-BE49-F238E27FC236}">
                <a16:creationId xmlns:a16="http://schemas.microsoft.com/office/drawing/2014/main" id="{A53B87AA-7D09-47E2-B12A-2079C42D13EA}"/>
              </a:ext>
            </a:extLst>
          </p:cNvPr>
          <p:cNvGraphicFramePr>
            <a:graphicFrameLocks noGrp="1"/>
          </p:cNvGraphicFramePr>
          <p:nvPr>
            <p:ph type="tbl" sz="quarter" idx="13"/>
            <p:extLst>
              <p:ext uri="{D42A27DB-BD31-4B8C-83A1-F6EECF244321}">
                <p14:modId xmlns:p14="http://schemas.microsoft.com/office/powerpoint/2010/main" val="274426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3324444"/>
                    </a:ext>
                  </a:extLst>
                </a:gridCol>
                <a:gridCol w="493776">
                  <a:extLst>
                    <a:ext uri="{9D8B030D-6E8A-4147-A177-3AD203B41FA5}">
                      <a16:colId xmlns:a16="http://schemas.microsoft.com/office/drawing/2014/main" val="106465821"/>
                    </a:ext>
                  </a:extLst>
                </a:gridCol>
                <a:gridCol w="493776">
                  <a:extLst>
                    <a:ext uri="{9D8B030D-6E8A-4147-A177-3AD203B41FA5}">
                      <a16:colId xmlns:a16="http://schemas.microsoft.com/office/drawing/2014/main" val="2711331"/>
                    </a:ext>
                  </a:extLst>
                </a:gridCol>
                <a:gridCol w="493776">
                  <a:extLst>
                    <a:ext uri="{9D8B030D-6E8A-4147-A177-3AD203B41FA5}">
                      <a16:colId xmlns:a16="http://schemas.microsoft.com/office/drawing/2014/main" val="6766435"/>
                    </a:ext>
                  </a:extLst>
                </a:gridCol>
                <a:gridCol w="493776">
                  <a:extLst>
                    <a:ext uri="{9D8B030D-6E8A-4147-A177-3AD203B41FA5}">
                      <a16:colId xmlns:a16="http://schemas.microsoft.com/office/drawing/2014/main" val="2717325691"/>
                    </a:ext>
                  </a:extLst>
                </a:gridCol>
                <a:gridCol w="493776">
                  <a:extLst>
                    <a:ext uri="{9D8B030D-6E8A-4147-A177-3AD203B41FA5}">
                      <a16:colId xmlns:a16="http://schemas.microsoft.com/office/drawing/2014/main" val="1818741265"/>
                    </a:ext>
                  </a:extLst>
                </a:gridCol>
                <a:gridCol w="493776">
                  <a:extLst>
                    <a:ext uri="{9D8B030D-6E8A-4147-A177-3AD203B41FA5}">
                      <a16:colId xmlns:a16="http://schemas.microsoft.com/office/drawing/2014/main" val="1240457224"/>
                    </a:ext>
                  </a:extLst>
                </a:gridCol>
                <a:gridCol w="493776">
                  <a:extLst>
                    <a:ext uri="{9D8B030D-6E8A-4147-A177-3AD203B41FA5}">
                      <a16:colId xmlns:a16="http://schemas.microsoft.com/office/drawing/2014/main" val="2849916094"/>
                    </a:ext>
                  </a:extLst>
                </a:gridCol>
                <a:gridCol w="493776">
                  <a:extLst>
                    <a:ext uri="{9D8B030D-6E8A-4147-A177-3AD203B41FA5}">
                      <a16:colId xmlns:a16="http://schemas.microsoft.com/office/drawing/2014/main" val="931020807"/>
                    </a:ext>
                  </a:extLst>
                </a:gridCol>
                <a:gridCol w="493776">
                  <a:extLst>
                    <a:ext uri="{9D8B030D-6E8A-4147-A177-3AD203B41FA5}">
                      <a16:colId xmlns:a16="http://schemas.microsoft.com/office/drawing/2014/main" val="1341428579"/>
                    </a:ext>
                  </a:extLst>
                </a:gridCol>
                <a:gridCol w="493776">
                  <a:extLst>
                    <a:ext uri="{9D8B030D-6E8A-4147-A177-3AD203B41FA5}">
                      <a16:colId xmlns:a16="http://schemas.microsoft.com/office/drawing/2014/main" val="1169502806"/>
                    </a:ext>
                  </a:extLst>
                </a:gridCol>
                <a:gridCol w="493776">
                  <a:extLst>
                    <a:ext uri="{9D8B030D-6E8A-4147-A177-3AD203B41FA5}">
                      <a16:colId xmlns:a16="http://schemas.microsoft.com/office/drawing/2014/main" val="190758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3206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- 2021-10-29 16:39:16</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una moto ideal para moverte, solo o acompañado, de forma segura y práctica por la ciudad.
#SYM es más que un scooter.
Conocé todos sus detalles en nuestro sitio web.
#Sym #Scooter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32160342"/>
                  </a:ext>
                </a:extLst>
              </a:tr>
            </a:tbl>
          </a:graphicData>
        </a:graphic>
      </p:graphicFrame>
      <p:sp>
        <p:nvSpPr>
          <p:cNvPr id="4" name="Text Placeholder 3">
            <a:extLst>
              <a:ext uri="{FF2B5EF4-FFF2-40B4-BE49-F238E27FC236}">
                <a16:creationId xmlns:a16="http://schemas.microsoft.com/office/drawing/2014/main" id="{E7E119CD-8BD0-4120-92B2-157E82AAFCC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296740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7F490-3B06-467C-B3BD-516C3CC05064}"/>
              </a:ext>
            </a:extLst>
          </p:cNvPr>
          <p:cNvSpPr>
            <a:spLocks noGrp="1"/>
          </p:cNvSpPr>
          <p:nvPr>
            <p:ph type="title"/>
          </p:nvPr>
        </p:nvSpPr>
        <p:spPr/>
        <p:txBody>
          <a:bodyPr/>
          <a:lstStyle/>
          <a:p>
            <a:r>
              <a:rPr lang="en-US"/>
              <a:t>Facebook User Posts | SYM</a:t>
            </a:r>
          </a:p>
        </p:txBody>
      </p:sp>
      <p:graphicFrame>
        <p:nvGraphicFramePr>
          <p:cNvPr id="6" name="Chart Placeholder 5">
            <a:extLst>
              <a:ext uri="{FF2B5EF4-FFF2-40B4-BE49-F238E27FC236}">
                <a16:creationId xmlns:a16="http://schemas.microsoft.com/office/drawing/2014/main" id="{0D0A31A1-5F39-40E4-8446-1FFDD14E7F57}"/>
              </a:ext>
            </a:extLst>
          </p:cNvPr>
          <p:cNvGraphicFramePr>
            <a:graphicFrameLocks noGrp="1"/>
          </p:cNvGraphicFramePr>
          <p:nvPr>
            <p:ph type="chart" sz="quarter" idx="13"/>
            <p:extLst>
              <p:ext uri="{D42A27DB-BD31-4B8C-83A1-F6EECF244321}">
                <p14:modId xmlns:p14="http://schemas.microsoft.com/office/powerpoint/2010/main" val="2731507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7C1CCA-BF19-447F-B9B0-704C5FACB17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3445D181-3F2C-4310-9419-D5D8335DC3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91841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1008</Words>
  <Application>Microsoft Office PowerPoint</Application>
  <PresentationFormat>On-screen Show (4:3)</PresentationFormat>
  <Paragraphs>553</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FACEBOOK NUEVO - La emilia usar</vt:lpstr>
      <vt:lpstr>Facebook Key Metrics Table | SYM</vt:lpstr>
      <vt:lpstr>Facebook Page Likes Total | SYM</vt:lpstr>
      <vt:lpstr>Facebook Key Metrics Radar | SYM</vt:lpstr>
      <vt:lpstr>Facebook Fans Change | SYM</vt:lpstr>
      <vt:lpstr>Facebook Fans Change Per Weekday | SYM</vt:lpstr>
      <vt:lpstr>Facebook Fans Change Rate | SYM</vt:lpstr>
      <vt:lpstr>Facebook Own Posts | SYM</vt:lpstr>
      <vt:lpstr>Facebook Own Posts By Hour | SYM</vt:lpstr>
      <vt:lpstr>Facebook Own Posts By Weekday | SYM</vt:lpstr>
      <vt:lpstr>Facebook Interactions Distribution | SYM</vt:lpstr>
      <vt:lpstr>Facebook Post Type Distribution Per Profile | SYM</vt:lpstr>
      <vt:lpstr>Facebook Interaction Rate By Weekday | SYM</vt:lpstr>
      <vt:lpstr>Facebook Interaction Rate | SYM</vt:lpstr>
      <vt:lpstr>Facebook Interaction Rate By Post Type | SYM</vt:lpstr>
      <vt:lpstr>Facebook Interaction Rate By Hour | SYM</vt:lpstr>
      <vt:lpstr>Facebook Hashtag Detection | SYM</vt:lpstr>
      <vt:lpstr>Facebook Post Table + Reactions | SYM - 1 of 14</vt:lpstr>
      <vt:lpstr>Facebook Post Table + Reactions | SYM - 2 of 14</vt:lpstr>
      <vt:lpstr>Facebook Post Table + Reactions | SYM - 3 of 14</vt:lpstr>
      <vt:lpstr>Facebook Post Table + Reactions | SYM - 4 of 14</vt:lpstr>
      <vt:lpstr>Facebook Post Table + Reactions | SYM - 5 of 14</vt:lpstr>
      <vt:lpstr>Facebook Post Table + Reactions | SYM - 6 of 14</vt:lpstr>
      <vt:lpstr>Facebook Post Table + Reactions | SYM - 7 of 14</vt:lpstr>
      <vt:lpstr>Facebook Post Table + Reactions | SYM - 8 of 14</vt:lpstr>
      <vt:lpstr>Facebook Post Table + Reactions | SYM - 9 of 14</vt:lpstr>
      <vt:lpstr>Facebook Post Table + Reactions | SYM - 10 of 14</vt:lpstr>
      <vt:lpstr>Facebook Post Table + Reactions | SYM - 11 of 14</vt:lpstr>
      <vt:lpstr>Facebook Post Table + Reactions | SYM - 12 of 14</vt:lpstr>
      <vt:lpstr>Facebook Post Table + Reactions | SYM - 13 of 14</vt:lpstr>
      <vt:lpstr>Facebook Post Table + Reactions | SYM - 14 of 14</vt:lpstr>
      <vt:lpstr>Facebook User Posts | SYM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2021-11-01T00:20:58Z</dcterms:created>
  <dcterms:modified xsi:type="dcterms:W3CDTF">2021-11-01T00:21:52Z</dcterms:modified>
</cp:coreProperties>
</file>