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1163236</c:v>
                </c:pt>
                <c:pt idx="1">
                  <c:v>42956</c:v>
                </c:pt>
                <c:pt idx="2">
                  <c:v>7135</c:v>
                </c:pt>
              </c:numCache>
            </c:numRef>
          </c:val>
          <c:extLst>
            <c:ext xmlns:c16="http://schemas.microsoft.com/office/drawing/2014/chart" uri="{C3380CC4-5D6E-409C-BE32-E72D297353CC}">
              <c16:uniqueId val="{00000000-2DE3-4B54-9CDB-F2AA89C697B1}"/>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2561</c:v>
                </c:pt>
                <c:pt idx="1">
                  <c:v>91</c:v>
                </c:pt>
                <c:pt idx="2">
                  <c:v>28</c:v>
                </c:pt>
              </c:numCache>
            </c:numRef>
          </c:val>
          <c:extLst>
            <c:ext xmlns:c16="http://schemas.microsoft.com/office/drawing/2014/chart" uri="{C3380CC4-5D6E-409C-BE32-E72D297353CC}">
              <c16:uniqueId val="{00000000-C49E-448A-A521-F22F99C1449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3.6928000000000001</c:v>
                </c:pt>
                <c:pt idx="1">
                  <c:v>75</c:v>
                </c:pt>
                <c:pt idx="2">
                  <c:v>31.914899999999999</c:v>
                </c:pt>
                <c:pt idx="3">
                  <c:v>0</c:v>
                </c:pt>
                <c:pt idx="4">
                  <c:v>17.7806</c:v>
                </c:pt>
                <c:pt idx="5">
                  <c:v>53.884900000000002</c:v>
                </c:pt>
              </c:numCache>
            </c:numRef>
          </c:val>
          <c:extLst>
            <c:ext xmlns:c16="http://schemas.microsoft.com/office/drawing/2014/chart" uri="{C3380CC4-5D6E-409C-BE32-E72D297353CC}">
              <c16:uniqueId val="{00000000-8453-4D13-94D7-AAF09F7AE06F}"/>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0.61339999999999995</c:v>
                </c:pt>
                <c:pt idx="1">
                  <c:v>75</c:v>
                </c:pt>
                <c:pt idx="2">
                  <c:v>29.787199999999999</c:v>
                </c:pt>
                <c:pt idx="3">
                  <c:v>0</c:v>
                </c:pt>
                <c:pt idx="4">
                  <c:v>100</c:v>
                </c:pt>
                <c:pt idx="5">
                  <c:v>100</c:v>
                </c:pt>
              </c:numCache>
            </c:numRef>
          </c:val>
          <c:extLst>
            <c:ext xmlns:c16="http://schemas.microsoft.com/office/drawing/2014/chart" uri="{C3380CC4-5D6E-409C-BE32-E72D297353CC}">
              <c16:uniqueId val="{00000001-8453-4D13-94D7-AAF09F7AE06F}"/>
            </c:ext>
          </c:extLst>
        </c:ser>
        <c:ser>
          <c:idx val="2"/>
          <c:order val="2"/>
          <c:tx>
            <c:strRef>
              <c:f>Sheet1!$D$1</c:f>
              <c:strCache>
                <c:ptCount val="1"/>
                <c:pt idx="0">
                  <c:v>Keeway</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100</c:v>
                </c:pt>
                <c:pt idx="3">
                  <c:v>0</c:v>
                </c:pt>
                <c:pt idx="4">
                  <c:v>1.5430999999999999</c:v>
                </c:pt>
                <c:pt idx="5">
                  <c:v>56.005099999999999</c:v>
                </c:pt>
              </c:numCache>
            </c:numRef>
          </c:val>
          <c:extLst>
            <c:ext xmlns:c16="http://schemas.microsoft.com/office/drawing/2014/chart" uri="{C3380CC4-5D6E-409C-BE32-E72D297353CC}">
              <c16:uniqueId val="{00000002-8453-4D13-94D7-AAF09F7AE06F}"/>
            </c:ext>
          </c:extLst>
        </c:ser>
        <c:dLbls>
          <c:showLegendKey val="0"/>
          <c:showVal val="0"/>
          <c:showCatName val="0"/>
          <c:showSerName val="0"/>
          <c:showPercent val="0"/>
          <c:showBubbleSize val="0"/>
        </c:dLbls>
        <c:axId val="395687640"/>
        <c:axId val="395680096"/>
      </c:radarChart>
      <c:catAx>
        <c:axId val="395687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0096"/>
        <c:crosses val="autoZero"/>
        <c:auto val="1"/>
        <c:lblAlgn val="ctr"/>
        <c:lblOffset val="100"/>
        <c:noMultiLvlLbl val="0"/>
      </c:catAx>
      <c:valAx>
        <c:axId val="39568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42868</c:v>
                </c:pt>
                <c:pt idx="1">
                  <c:v>42866</c:v>
                </c:pt>
                <c:pt idx="2">
                  <c:v>42864</c:v>
                </c:pt>
                <c:pt idx="3">
                  <c:v>42861</c:v>
                </c:pt>
                <c:pt idx="4">
                  <c:v>42868</c:v>
                </c:pt>
                <c:pt idx="5">
                  <c:v>42872</c:v>
                </c:pt>
                <c:pt idx="6">
                  <c:v>42875</c:v>
                </c:pt>
                <c:pt idx="7">
                  <c:v>42880</c:v>
                </c:pt>
                <c:pt idx="8">
                  <c:v>42882</c:v>
                </c:pt>
                <c:pt idx="9">
                  <c:v>42888</c:v>
                </c:pt>
                <c:pt idx="10">
                  <c:v>42890</c:v>
                </c:pt>
                <c:pt idx="11">
                  <c:v>42894</c:v>
                </c:pt>
                <c:pt idx="12">
                  <c:v>42891</c:v>
                </c:pt>
                <c:pt idx="13">
                  <c:v>42888</c:v>
                </c:pt>
                <c:pt idx="14">
                  <c:v>42889</c:v>
                </c:pt>
                <c:pt idx="15">
                  <c:v>42889</c:v>
                </c:pt>
                <c:pt idx="16">
                  <c:v>42888</c:v>
                </c:pt>
                <c:pt idx="17">
                  <c:v>42896</c:v>
                </c:pt>
                <c:pt idx="18">
                  <c:v>42904</c:v>
                </c:pt>
                <c:pt idx="19">
                  <c:v>42908</c:v>
                </c:pt>
                <c:pt idx="20">
                  <c:v>42912</c:v>
                </c:pt>
                <c:pt idx="21">
                  <c:v>42916</c:v>
                </c:pt>
                <c:pt idx="22">
                  <c:v>42920</c:v>
                </c:pt>
                <c:pt idx="23">
                  <c:v>42927</c:v>
                </c:pt>
                <c:pt idx="24">
                  <c:v>42930</c:v>
                </c:pt>
                <c:pt idx="25">
                  <c:v>42934</c:v>
                </c:pt>
                <c:pt idx="26">
                  <c:v>42935</c:v>
                </c:pt>
                <c:pt idx="27">
                  <c:v>42938</c:v>
                </c:pt>
                <c:pt idx="28">
                  <c:v>42947</c:v>
                </c:pt>
                <c:pt idx="29">
                  <c:v>42956</c:v>
                </c:pt>
              </c:numCache>
            </c:numRef>
          </c:val>
          <c:smooth val="0"/>
          <c:extLst>
            <c:ext xmlns:c16="http://schemas.microsoft.com/office/drawing/2014/chart" uri="{C3380CC4-5D6E-409C-BE32-E72D297353CC}">
              <c16:uniqueId val="{00000000-7D97-4811-8EFB-44C5123279E2}"/>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7109</c:v>
                </c:pt>
                <c:pt idx="1">
                  <c:v>7112</c:v>
                </c:pt>
                <c:pt idx="2">
                  <c:v>7114</c:v>
                </c:pt>
                <c:pt idx="3">
                  <c:v>7116</c:v>
                </c:pt>
                <c:pt idx="4">
                  <c:v>7119</c:v>
                </c:pt>
                <c:pt idx="5">
                  <c:v>7121</c:v>
                </c:pt>
                <c:pt idx="6">
                  <c:v>7124</c:v>
                </c:pt>
                <c:pt idx="7">
                  <c:v>7124</c:v>
                </c:pt>
                <c:pt idx="8">
                  <c:v>7127</c:v>
                </c:pt>
                <c:pt idx="9">
                  <c:v>7128</c:v>
                </c:pt>
                <c:pt idx="10">
                  <c:v>7131</c:v>
                </c:pt>
                <c:pt idx="11">
                  <c:v>7132</c:v>
                </c:pt>
                <c:pt idx="12">
                  <c:v>7132</c:v>
                </c:pt>
                <c:pt idx="13">
                  <c:v>7132</c:v>
                </c:pt>
                <c:pt idx="14">
                  <c:v>7132</c:v>
                </c:pt>
                <c:pt idx="15">
                  <c:v>7132</c:v>
                </c:pt>
                <c:pt idx="16">
                  <c:v>7133</c:v>
                </c:pt>
                <c:pt idx="17">
                  <c:v>7132</c:v>
                </c:pt>
                <c:pt idx="18">
                  <c:v>7132</c:v>
                </c:pt>
                <c:pt idx="19">
                  <c:v>7132</c:v>
                </c:pt>
                <c:pt idx="20">
                  <c:v>7133</c:v>
                </c:pt>
                <c:pt idx="21">
                  <c:v>7132</c:v>
                </c:pt>
                <c:pt idx="22">
                  <c:v>7131</c:v>
                </c:pt>
                <c:pt idx="23">
                  <c:v>7131</c:v>
                </c:pt>
                <c:pt idx="24">
                  <c:v>7131</c:v>
                </c:pt>
                <c:pt idx="25">
                  <c:v>7131</c:v>
                </c:pt>
                <c:pt idx="26">
                  <c:v>7133</c:v>
                </c:pt>
                <c:pt idx="27">
                  <c:v>7135</c:v>
                </c:pt>
                <c:pt idx="28">
                  <c:v>7135</c:v>
                </c:pt>
                <c:pt idx="29">
                  <c:v>7135</c:v>
                </c:pt>
              </c:numCache>
            </c:numRef>
          </c:val>
          <c:smooth val="0"/>
          <c:extLst>
            <c:ext xmlns:c16="http://schemas.microsoft.com/office/drawing/2014/chart" uri="{C3380CC4-5D6E-409C-BE32-E72D297353CC}">
              <c16:uniqueId val="{00000001-7D97-4811-8EFB-44C5123279E2}"/>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1160848</c:v>
                </c:pt>
                <c:pt idx="1">
                  <c:v>1160995</c:v>
                </c:pt>
                <c:pt idx="2">
                  <c:v>1161056</c:v>
                </c:pt>
                <c:pt idx="3">
                  <c:v>1161261</c:v>
                </c:pt>
                <c:pt idx="4">
                  <c:v>1161578</c:v>
                </c:pt>
                <c:pt idx="5">
                  <c:v>1161350</c:v>
                </c:pt>
                <c:pt idx="6">
                  <c:v>1161528</c:v>
                </c:pt>
                <c:pt idx="7">
                  <c:v>1161532</c:v>
                </c:pt>
                <c:pt idx="8">
                  <c:v>1161675</c:v>
                </c:pt>
                <c:pt idx="9">
                  <c:v>1162053</c:v>
                </c:pt>
                <c:pt idx="10">
                  <c:v>1162122</c:v>
                </c:pt>
                <c:pt idx="11">
                  <c:v>1162056</c:v>
                </c:pt>
                <c:pt idx="12">
                  <c:v>1162092</c:v>
                </c:pt>
                <c:pt idx="13">
                  <c:v>1161956</c:v>
                </c:pt>
                <c:pt idx="14">
                  <c:v>1161944</c:v>
                </c:pt>
                <c:pt idx="15">
                  <c:v>1162220</c:v>
                </c:pt>
                <c:pt idx="16">
                  <c:v>1161916</c:v>
                </c:pt>
                <c:pt idx="17">
                  <c:v>1162208</c:v>
                </c:pt>
                <c:pt idx="18">
                  <c:v>1162175</c:v>
                </c:pt>
                <c:pt idx="19">
                  <c:v>1162185</c:v>
                </c:pt>
                <c:pt idx="20">
                  <c:v>1162244</c:v>
                </c:pt>
                <c:pt idx="21">
                  <c:v>1162448</c:v>
                </c:pt>
                <c:pt idx="22">
                  <c:v>1162667</c:v>
                </c:pt>
                <c:pt idx="23">
                  <c:v>1162734</c:v>
                </c:pt>
                <c:pt idx="24">
                  <c:v>1162694</c:v>
                </c:pt>
                <c:pt idx="25">
                  <c:v>1162781</c:v>
                </c:pt>
                <c:pt idx="26">
                  <c:v>1163009</c:v>
                </c:pt>
                <c:pt idx="27">
                  <c:v>1163041</c:v>
                </c:pt>
                <c:pt idx="28">
                  <c:v>1163218</c:v>
                </c:pt>
                <c:pt idx="29">
                  <c:v>1163236</c:v>
                </c:pt>
              </c:numCache>
            </c:numRef>
          </c:val>
          <c:smooth val="0"/>
          <c:extLst>
            <c:ext xmlns:c16="http://schemas.microsoft.com/office/drawing/2014/chart" uri="{C3380CC4-5D6E-409C-BE32-E72D297353CC}">
              <c16:uniqueId val="{00000002-7D97-4811-8EFB-44C5123279E2}"/>
            </c:ext>
          </c:extLst>
        </c:ser>
        <c:dLbls>
          <c:showLegendKey val="0"/>
          <c:showVal val="0"/>
          <c:showCatName val="0"/>
          <c:showSerName val="0"/>
          <c:showPercent val="0"/>
          <c:showBubbleSize val="0"/>
        </c:dLbls>
        <c:smooth val="0"/>
        <c:axId val="395682064"/>
        <c:axId val="395681080"/>
      </c:lineChart>
      <c:dateAx>
        <c:axId val="395682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1080"/>
        <c:crosses val="autoZero"/>
        <c:auto val="1"/>
        <c:lblOffset val="100"/>
        <c:baseTimeUnit val="days"/>
      </c:dateAx>
      <c:valAx>
        <c:axId val="39568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8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4</c:v>
                </c:pt>
                <c:pt idx="1">
                  <c:v>3</c:v>
                </c:pt>
                <c:pt idx="2">
                  <c:v>3</c:v>
                </c:pt>
              </c:numCache>
            </c:numRef>
          </c:val>
          <c:extLst>
            <c:ext xmlns:c16="http://schemas.microsoft.com/office/drawing/2014/chart" uri="{C3380CC4-5D6E-409C-BE32-E72D297353CC}">
              <c16:uniqueId val="{00000000-15F4-49E4-813D-B7F345D8333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c:v>
                </c:pt>
                <c:pt idx="1">
                  <c:v>Sym Motors Argentina</c:v>
                </c:pt>
                <c:pt idx="2">
                  <c:v>Kymco Argentina</c:v>
                </c:pt>
              </c:strCache>
            </c:strRef>
          </c:cat>
          <c:val>
            <c:numRef>
              <c:f>Sheet1!$A$2:$C$2</c:f>
              <c:numCache>
                <c:formatCode>General</c:formatCode>
                <c:ptCount val="3"/>
                <c:pt idx="0">
                  <c:v>47</c:v>
                </c:pt>
                <c:pt idx="1">
                  <c:v>15</c:v>
                </c:pt>
                <c:pt idx="2">
                  <c:v>14</c:v>
                </c:pt>
              </c:numCache>
            </c:numRef>
          </c:val>
          <c:extLst>
            <c:ext xmlns:c16="http://schemas.microsoft.com/office/drawing/2014/chart" uri="{C3380CC4-5D6E-409C-BE32-E72D297353CC}">
              <c16:uniqueId val="{00000000-6EA8-45C9-8F9E-8FF741B61C0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3</c:v>
                </c:pt>
                <c:pt idx="1">
                  <c:v>-2</c:v>
                </c:pt>
                <c:pt idx="2">
                  <c:v>-2</c:v>
                </c:pt>
                <c:pt idx="3">
                  <c:v>-3</c:v>
                </c:pt>
                <c:pt idx="4">
                  <c:v>7</c:v>
                </c:pt>
                <c:pt idx="5">
                  <c:v>4</c:v>
                </c:pt>
                <c:pt idx="6">
                  <c:v>3</c:v>
                </c:pt>
                <c:pt idx="7">
                  <c:v>5</c:v>
                </c:pt>
                <c:pt idx="8">
                  <c:v>2</c:v>
                </c:pt>
                <c:pt idx="9">
                  <c:v>6</c:v>
                </c:pt>
                <c:pt idx="10">
                  <c:v>2</c:v>
                </c:pt>
                <c:pt idx="11">
                  <c:v>4</c:v>
                </c:pt>
                <c:pt idx="12">
                  <c:v>-3</c:v>
                </c:pt>
                <c:pt idx="13">
                  <c:v>-3</c:v>
                </c:pt>
                <c:pt idx="14">
                  <c:v>1</c:v>
                </c:pt>
                <c:pt idx="15">
                  <c:v>0</c:v>
                </c:pt>
                <c:pt idx="16">
                  <c:v>-1</c:v>
                </c:pt>
                <c:pt idx="17">
                  <c:v>8</c:v>
                </c:pt>
                <c:pt idx="18">
                  <c:v>8</c:v>
                </c:pt>
                <c:pt idx="19">
                  <c:v>4</c:v>
                </c:pt>
                <c:pt idx="20">
                  <c:v>4</c:v>
                </c:pt>
                <c:pt idx="21">
                  <c:v>4</c:v>
                </c:pt>
                <c:pt idx="22">
                  <c:v>4</c:v>
                </c:pt>
                <c:pt idx="23">
                  <c:v>7</c:v>
                </c:pt>
                <c:pt idx="24">
                  <c:v>3</c:v>
                </c:pt>
                <c:pt idx="25">
                  <c:v>4</c:v>
                </c:pt>
                <c:pt idx="26">
                  <c:v>1</c:v>
                </c:pt>
                <c:pt idx="27">
                  <c:v>3</c:v>
                </c:pt>
                <c:pt idx="28">
                  <c:v>9</c:v>
                </c:pt>
                <c:pt idx="29">
                  <c:v>9</c:v>
                </c:pt>
              </c:numCache>
            </c:numRef>
          </c:val>
          <c:smooth val="0"/>
          <c:extLst>
            <c:ext xmlns:c16="http://schemas.microsoft.com/office/drawing/2014/chart" uri="{C3380CC4-5D6E-409C-BE32-E72D297353CC}">
              <c16:uniqueId val="{00000000-D98E-4E33-A4DA-4C08D4285BEB}"/>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2</c:v>
                </c:pt>
                <c:pt idx="1">
                  <c:v>3</c:v>
                </c:pt>
                <c:pt idx="2">
                  <c:v>2</c:v>
                </c:pt>
                <c:pt idx="3">
                  <c:v>2</c:v>
                </c:pt>
                <c:pt idx="4">
                  <c:v>3</c:v>
                </c:pt>
                <c:pt idx="5">
                  <c:v>2</c:v>
                </c:pt>
                <c:pt idx="6">
                  <c:v>3</c:v>
                </c:pt>
                <c:pt idx="7">
                  <c:v>0</c:v>
                </c:pt>
                <c:pt idx="8">
                  <c:v>3</c:v>
                </c:pt>
                <c:pt idx="9">
                  <c:v>1</c:v>
                </c:pt>
                <c:pt idx="10">
                  <c:v>3</c:v>
                </c:pt>
                <c:pt idx="11">
                  <c:v>1</c:v>
                </c:pt>
                <c:pt idx="12">
                  <c:v>0</c:v>
                </c:pt>
                <c:pt idx="13">
                  <c:v>0</c:v>
                </c:pt>
                <c:pt idx="14">
                  <c:v>0</c:v>
                </c:pt>
                <c:pt idx="15">
                  <c:v>0</c:v>
                </c:pt>
                <c:pt idx="16">
                  <c:v>1</c:v>
                </c:pt>
                <c:pt idx="17">
                  <c:v>-1</c:v>
                </c:pt>
                <c:pt idx="18">
                  <c:v>0</c:v>
                </c:pt>
                <c:pt idx="19">
                  <c:v>0</c:v>
                </c:pt>
                <c:pt idx="20">
                  <c:v>1</c:v>
                </c:pt>
                <c:pt idx="21">
                  <c:v>-1</c:v>
                </c:pt>
                <c:pt idx="22">
                  <c:v>-1</c:v>
                </c:pt>
                <c:pt idx="23">
                  <c:v>0</c:v>
                </c:pt>
                <c:pt idx="24">
                  <c:v>0</c:v>
                </c:pt>
                <c:pt idx="25">
                  <c:v>0</c:v>
                </c:pt>
                <c:pt idx="26">
                  <c:v>2</c:v>
                </c:pt>
                <c:pt idx="27">
                  <c:v>2</c:v>
                </c:pt>
                <c:pt idx="28">
                  <c:v>0</c:v>
                </c:pt>
                <c:pt idx="29">
                  <c:v>0</c:v>
                </c:pt>
              </c:numCache>
            </c:numRef>
          </c:val>
          <c:smooth val="0"/>
          <c:extLst>
            <c:ext xmlns:c16="http://schemas.microsoft.com/office/drawing/2014/chart" uri="{C3380CC4-5D6E-409C-BE32-E72D297353CC}">
              <c16:uniqueId val="{00000001-D98E-4E33-A4DA-4C08D4285BEB}"/>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173</c:v>
                </c:pt>
                <c:pt idx="1">
                  <c:v>147</c:v>
                </c:pt>
                <c:pt idx="2">
                  <c:v>61</c:v>
                </c:pt>
                <c:pt idx="3">
                  <c:v>205</c:v>
                </c:pt>
                <c:pt idx="4">
                  <c:v>317</c:v>
                </c:pt>
                <c:pt idx="5">
                  <c:v>-228</c:v>
                </c:pt>
                <c:pt idx="6">
                  <c:v>178</c:v>
                </c:pt>
                <c:pt idx="7">
                  <c:v>4</c:v>
                </c:pt>
                <c:pt idx="8">
                  <c:v>143</c:v>
                </c:pt>
                <c:pt idx="9">
                  <c:v>378</c:v>
                </c:pt>
                <c:pt idx="10">
                  <c:v>69</c:v>
                </c:pt>
                <c:pt idx="11">
                  <c:v>-66</c:v>
                </c:pt>
                <c:pt idx="12">
                  <c:v>36</c:v>
                </c:pt>
                <c:pt idx="13">
                  <c:v>-136</c:v>
                </c:pt>
                <c:pt idx="14">
                  <c:v>-12</c:v>
                </c:pt>
                <c:pt idx="15">
                  <c:v>276</c:v>
                </c:pt>
                <c:pt idx="16">
                  <c:v>-304</c:v>
                </c:pt>
                <c:pt idx="17">
                  <c:v>292</c:v>
                </c:pt>
                <c:pt idx="18">
                  <c:v>-33</c:v>
                </c:pt>
                <c:pt idx="19">
                  <c:v>10</c:v>
                </c:pt>
                <c:pt idx="20">
                  <c:v>59</c:v>
                </c:pt>
                <c:pt idx="21">
                  <c:v>204</c:v>
                </c:pt>
                <c:pt idx="22">
                  <c:v>219</c:v>
                </c:pt>
                <c:pt idx="23">
                  <c:v>67</c:v>
                </c:pt>
                <c:pt idx="24">
                  <c:v>-40</c:v>
                </c:pt>
                <c:pt idx="25">
                  <c:v>87</c:v>
                </c:pt>
                <c:pt idx="26">
                  <c:v>228</c:v>
                </c:pt>
                <c:pt idx="27">
                  <c:v>32</c:v>
                </c:pt>
                <c:pt idx="28">
                  <c:v>177</c:v>
                </c:pt>
                <c:pt idx="29">
                  <c:v>18</c:v>
                </c:pt>
              </c:numCache>
            </c:numRef>
          </c:val>
          <c:smooth val="0"/>
          <c:extLst>
            <c:ext xmlns:c16="http://schemas.microsoft.com/office/drawing/2014/chart" uri="{C3380CC4-5D6E-409C-BE32-E72D297353CC}">
              <c16:uniqueId val="{00000002-D98E-4E33-A4DA-4C08D4285BEB}"/>
            </c:ext>
          </c:extLst>
        </c:ser>
        <c:dLbls>
          <c:showLegendKey val="0"/>
          <c:showVal val="0"/>
          <c:showCatName val="0"/>
          <c:showSerName val="0"/>
          <c:showPercent val="0"/>
          <c:showBubbleSize val="0"/>
        </c:dLbls>
        <c:smooth val="0"/>
        <c:axId val="323968544"/>
        <c:axId val="323969528"/>
      </c:lineChart>
      <c:dateAx>
        <c:axId val="32396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69528"/>
        <c:crosses val="autoZero"/>
        <c:auto val="1"/>
        <c:lblOffset val="100"/>
        <c:baseTimeUnit val="days"/>
      </c:dateAx>
      <c:valAx>
        <c:axId val="32396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6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3</c:v>
                </c:pt>
                <c:pt idx="2">
                  <c:v>3</c:v>
                </c:pt>
                <c:pt idx="3">
                  <c:v>6</c:v>
                </c:pt>
                <c:pt idx="4">
                  <c:v>2</c:v>
                </c:pt>
                <c:pt idx="5">
                  <c:v>2</c:v>
                </c:pt>
                <c:pt idx="6">
                  <c:v>4</c:v>
                </c:pt>
              </c:numCache>
            </c:numRef>
          </c:val>
          <c:extLst>
            <c:ext xmlns:c16="http://schemas.microsoft.com/office/drawing/2014/chart" uri="{C3380CC4-5D6E-409C-BE32-E72D297353CC}">
              <c16:uniqueId val="{00000000-9BCB-41FA-87F9-74EEA0D6554B}"/>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1</c:v>
                </c:pt>
                <c:pt idx="5">
                  <c:v>2</c:v>
                </c:pt>
                <c:pt idx="6">
                  <c:v>0</c:v>
                </c:pt>
              </c:numCache>
            </c:numRef>
          </c:val>
          <c:extLst>
            <c:ext xmlns:c16="http://schemas.microsoft.com/office/drawing/2014/chart" uri="{C3380CC4-5D6E-409C-BE32-E72D297353CC}">
              <c16:uniqueId val="{00000001-9BCB-41FA-87F9-74EEA0D6554B}"/>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161</c:v>
                </c:pt>
                <c:pt idx="1">
                  <c:v>51</c:v>
                </c:pt>
                <c:pt idx="2">
                  <c:v>132</c:v>
                </c:pt>
                <c:pt idx="3">
                  <c:v>76</c:v>
                </c:pt>
                <c:pt idx="4">
                  <c:v>12</c:v>
                </c:pt>
                <c:pt idx="5">
                  <c:v>33</c:v>
                </c:pt>
                <c:pt idx="6">
                  <c:v>109</c:v>
                </c:pt>
              </c:numCache>
            </c:numRef>
          </c:val>
          <c:extLst>
            <c:ext xmlns:c16="http://schemas.microsoft.com/office/drawing/2014/chart" uri="{C3380CC4-5D6E-409C-BE32-E72D297353CC}">
              <c16:uniqueId val="{00000002-9BCB-41FA-87F9-74EEA0D6554B}"/>
            </c:ext>
          </c:extLst>
        </c:ser>
        <c:dLbls>
          <c:showLegendKey val="0"/>
          <c:showVal val="0"/>
          <c:showCatName val="0"/>
          <c:showSerName val="0"/>
          <c:showPercent val="0"/>
          <c:showBubbleSize val="0"/>
        </c:dLbls>
        <c:gapWidth val="219"/>
        <c:overlap val="-27"/>
        <c:axId val="323960672"/>
        <c:axId val="323962968"/>
      </c:barChart>
      <c:catAx>
        <c:axId val="323960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62968"/>
        <c:crosses val="autoZero"/>
        <c:auto val="1"/>
        <c:lblAlgn val="ctr"/>
        <c:lblOffset val="100"/>
        <c:noMultiLvlLbl val="0"/>
      </c:catAx>
      <c:valAx>
        <c:axId val="32396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6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6.9987169019013204E-3</c:v>
                </c:pt>
                <c:pt idx="1">
                  <c:v>-4.6654847438648899E-3</c:v>
                </c:pt>
                <c:pt idx="2">
                  <c:v>-4.66570242149956E-3</c:v>
                </c:pt>
                <c:pt idx="3">
                  <c:v>-6.9988801791713304E-3</c:v>
                </c:pt>
                <c:pt idx="4">
                  <c:v>1.6331863465621401E-2</c:v>
                </c:pt>
                <c:pt idx="5">
                  <c:v>9.3309694877297695E-3</c:v>
                </c:pt>
                <c:pt idx="6">
                  <c:v>6.9975741742862498E-3</c:v>
                </c:pt>
                <c:pt idx="7">
                  <c:v>1.1661807580174899E-2</c:v>
                </c:pt>
                <c:pt idx="8">
                  <c:v>4.6641791044776098E-3</c:v>
                </c:pt>
                <c:pt idx="9">
                  <c:v>1.399188470687E-2</c:v>
                </c:pt>
                <c:pt idx="10">
                  <c:v>4.6633090841261002E-3</c:v>
                </c:pt>
                <c:pt idx="11">
                  <c:v>9.3261832595010492E-3</c:v>
                </c:pt>
                <c:pt idx="12">
                  <c:v>-6.9939851727514298E-3</c:v>
                </c:pt>
                <c:pt idx="13">
                  <c:v>-6.9944743652514503E-3</c:v>
                </c:pt>
                <c:pt idx="14">
                  <c:v>2.3316545420630501E-3</c:v>
                </c:pt>
                <c:pt idx="15">
                  <c:v>0</c:v>
                </c:pt>
                <c:pt idx="16">
                  <c:v>-2.3316001772016098E-3</c:v>
                </c:pt>
                <c:pt idx="17">
                  <c:v>1.8653236336504401E-2</c:v>
                </c:pt>
                <c:pt idx="18">
                  <c:v>1.8649757553151802E-2</c:v>
                </c:pt>
                <c:pt idx="19">
                  <c:v>9.3231400335633003E-3</c:v>
                </c:pt>
                <c:pt idx="20">
                  <c:v>9.3222709051924996E-3</c:v>
                </c:pt>
                <c:pt idx="21">
                  <c:v>9.3214019388516006E-3</c:v>
                </c:pt>
                <c:pt idx="22">
                  <c:v>9.3205331344952905E-3</c:v>
                </c:pt>
                <c:pt idx="23">
                  <c:v>1.6309412861137001E-2</c:v>
                </c:pt>
                <c:pt idx="24">
                  <c:v>6.9886085680341001E-3</c:v>
                </c:pt>
                <c:pt idx="25">
                  <c:v>9.3174935942231495E-3</c:v>
                </c:pt>
                <c:pt idx="26">
                  <c:v>2.3291563795593199E-3</c:v>
                </c:pt>
                <c:pt idx="27">
                  <c:v>6.9873063933853499E-3</c:v>
                </c:pt>
                <c:pt idx="28">
                  <c:v>2.0960454608971099E-2</c:v>
                </c:pt>
                <c:pt idx="29">
                  <c:v>2.09560621230819E-2</c:v>
                </c:pt>
              </c:numCache>
            </c:numRef>
          </c:val>
          <c:smooth val="0"/>
          <c:extLst>
            <c:ext xmlns:c16="http://schemas.microsoft.com/office/drawing/2014/chart" uri="{C3380CC4-5D6E-409C-BE32-E72D297353CC}">
              <c16:uniqueId val="{00000000-6914-48C7-9702-E9285EED5284}"/>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2.8141269171239599E-2</c:v>
                </c:pt>
                <c:pt idx="1">
                  <c:v>4.2200028133352101E-2</c:v>
                </c:pt>
                <c:pt idx="2">
                  <c:v>2.81214848143982E-2</c:v>
                </c:pt>
                <c:pt idx="3">
                  <c:v>2.81135788585887E-2</c:v>
                </c:pt>
                <c:pt idx="4">
                  <c:v>4.2158516020236098E-2</c:v>
                </c:pt>
                <c:pt idx="5">
                  <c:v>2.80938334035679E-2</c:v>
                </c:pt>
                <c:pt idx="6">
                  <c:v>4.2128914478303602E-2</c:v>
                </c:pt>
                <c:pt idx="7">
                  <c:v>0</c:v>
                </c:pt>
                <c:pt idx="8">
                  <c:v>4.2111173498034803E-2</c:v>
                </c:pt>
                <c:pt idx="9">
                  <c:v>1.40311491511155E-2</c:v>
                </c:pt>
                <c:pt idx="10">
                  <c:v>4.2087542087542097E-2</c:v>
                </c:pt>
                <c:pt idx="11">
                  <c:v>1.4023278642546599E-2</c:v>
                </c:pt>
                <c:pt idx="12">
                  <c:v>0</c:v>
                </c:pt>
                <c:pt idx="13">
                  <c:v>0</c:v>
                </c:pt>
                <c:pt idx="14">
                  <c:v>0</c:v>
                </c:pt>
                <c:pt idx="15">
                  <c:v>0</c:v>
                </c:pt>
                <c:pt idx="16">
                  <c:v>1.40213123948402E-2</c:v>
                </c:pt>
                <c:pt idx="17">
                  <c:v>-1.40193466984439E-2</c:v>
                </c:pt>
                <c:pt idx="18">
                  <c:v>0</c:v>
                </c:pt>
                <c:pt idx="19">
                  <c:v>0</c:v>
                </c:pt>
                <c:pt idx="20">
                  <c:v>1.40213123948402E-2</c:v>
                </c:pt>
                <c:pt idx="21">
                  <c:v>-1.40193466984439E-2</c:v>
                </c:pt>
                <c:pt idx="22">
                  <c:v>-1.40213123948402E-2</c:v>
                </c:pt>
                <c:pt idx="23">
                  <c:v>0</c:v>
                </c:pt>
                <c:pt idx="24">
                  <c:v>0</c:v>
                </c:pt>
                <c:pt idx="25">
                  <c:v>0</c:v>
                </c:pt>
                <c:pt idx="26">
                  <c:v>2.8046557285093299E-2</c:v>
                </c:pt>
                <c:pt idx="27">
                  <c:v>2.80386933968877E-2</c:v>
                </c:pt>
                <c:pt idx="28">
                  <c:v>0</c:v>
                </c:pt>
                <c:pt idx="29">
                  <c:v>0</c:v>
                </c:pt>
              </c:numCache>
            </c:numRef>
          </c:val>
          <c:smooth val="0"/>
          <c:extLst>
            <c:ext xmlns:c16="http://schemas.microsoft.com/office/drawing/2014/chart" uri="{C3380CC4-5D6E-409C-BE32-E72D297353CC}">
              <c16:uniqueId val="{00000001-6914-48C7-9702-E9285EED5284}"/>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1.4905119865595499E-2</c:v>
                </c:pt>
                <c:pt idx="1">
                  <c:v>1.26631565889763E-2</c:v>
                </c:pt>
                <c:pt idx="2">
                  <c:v>5.2541139281392299E-3</c:v>
                </c:pt>
                <c:pt idx="3">
                  <c:v>1.7656340434914399E-2</c:v>
                </c:pt>
                <c:pt idx="4">
                  <c:v>2.7297911494487501E-2</c:v>
                </c:pt>
                <c:pt idx="5">
                  <c:v>-1.9628470924897001E-2</c:v>
                </c:pt>
                <c:pt idx="6">
                  <c:v>1.53269901407844E-2</c:v>
                </c:pt>
                <c:pt idx="7">
                  <c:v>3.4437396257343798E-4</c:v>
                </c:pt>
                <c:pt idx="8">
                  <c:v>1.23113267649966E-2</c:v>
                </c:pt>
                <c:pt idx="9">
                  <c:v>3.25392213829169E-2</c:v>
                </c:pt>
                <c:pt idx="10">
                  <c:v>5.9377670381643502E-3</c:v>
                </c:pt>
                <c:pt idx="11">
                  <c:v>-5.6792660323098602E-3</c:v>
                </c:pt>
                <c:pt idx="12">
                  <c:v>3.0979574134120899E-3</c:v>
                </c:pt>
                <c:pt idx="13">
                  <c:v>-1.1703032117938999E-2</c:v>
                </c:pt>
                <c:pt idx="14">
                  <c:v>-1.0327413430456899E-3</c:v>
                </c:pt>
                <c:pt idx="15">
                  <c:v>2.37532962001611E-2</c:v>
                </c:pt>
                <c:pt idx="16">
                  <c:v>-2.61568377759804E-2</c:v>
                </c:pt>
                <c:pt idx="17">
                  <c:v>2.5130904471579701E-2</c:v>
                </c:pt>
                <c:pt idx="18">
                  <c:v>-2.83942289159944E-3</c:v>
                </c:pt>
                <c:pt idx="19">
                  <c:v>8.6045561124615502E-4</c:v>
                </c:pt>
                <c:pt idx="20">
                  <c:v>5.0766444240804998E-3</c:v>
                </c:pt>
                <c:pt idx="21">
                  <c:v>1.7552252366972901E-2</c:v>
                </c:pt>
                <c:pt idx="22">
                  <c:v>1.8839552392881199E-2</c:v>
                </c:pt>
                <c:pt idx="23">
                  <c:v>5.7626130267737904E-3</c:v>
                </c:pt>
                <c:pt idx="24">
                  <c:v>-3.4401677425791302E-3</c:v>
                </c:pt>
                <c:pt idx="25">
                  <c:v>7.4826222548667097E-3</c:v>
                </c:pt>
                <c:pt idx="26">
                  <c:v>1.9608163532083899E-2</c:v>
                </c:pt>
                <c:pt idx="27">
                  <c:v>2.7514834364996302E-3</c:v>
                </c:pt>
                <c:pt idx="28">
                  <c:v>1.5218724017468E-2</c:v>
                </c:pt>
                <c:pt idx="29">
                  <c:v>1.54743134992753E-3</c:v>
                </c:pt>
              </c:numCache>
            </c:numRef>
          </c:val>
          <c:smooth val="0"/>
          <c:extLst>
            <c:ext xmlns:c16="http://schemas.microsoft.com/office/drawing/2014/chart" uri="{C3380CC4-5D6E-409C-BE32-E72D297353CC}">
              <c16:uniqueId val="{00000002-6914-48C7-9702-E9285EED5284}"/>
            </c:ext>
          </c:extLst>
        </c:ser>
        <c:dLbls>
          <c:showLegendKey val="0"/>
          <c:showVal val="0"/>
          <c:showCatName val="0"/>
          <c:showSerName val="0"/>
          <c:showPercent val="0"/>
          <c:showBubbleSize val="0"/>
        </c:dLbls>
        <c:smooth val="0"/>
        <c:axId val="323964936"/>
        <c:axId val="323961000"/>
      </c:lineChart>
      <c:dateAx>
        <c:axId val="32396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61000"/>
        <c:crosses val="autoZero"/>
        <c:auto val="1"/>
        <c:lblOffset val="100"/>
        <c:baseTimeUnit val="days"/>
      </c:dateAx>
      <c:valAx>
        <c:axId val="32396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6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0-FC4F-4FEF-BEE8-B866E1F85FB7}"/>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c:v>
                </c:pt>
                <c:pt idx="19">
                  <c:v>0</c:v>
                </c:pt>
                <c:pt idx="20">
                  <c:v>0</c:v>
                </c:pt>
                <c:pt idx="21">
                  <c:v>1</c:v>
                </c:pt>
                <c:pt idx="22">
                  <c:v>0</c:v>
                </c:pt>
                <c:pt idx="23">
                  <c:v>0</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1-FC4F-4FEF-BEE8-B866E1F85FB7}"/>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0</c:v>
                </c:pt>
                <c:pt idx="15">
                  <c:v>0</c:v>
                </c:pt>
                <c:pt idx="16">
                  <c:v>0</c:v>
                </c:pt>
                <c:pt idx="17">
                  <c:v>1</c:v>
                </c:pt>
                <c:pt idx="18">
                  <c:v>1</c:v>
                </c:pt>
                <c:pt idx="19">
                  <c:v>0</c:v>
                </c:pt>
                <c:pt idx="20">
                  <c:v>0</c:v>
                </c:pt>
                <c:pt idx="21">
                  <c:v>0</c:v>
                </c:pt>
                <c:pt idx="22">
                  <c:v>0</c:v>
                </c:pt>
                <c:pt idx="23">
                  <c:v>0</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2-FC4F-4FEF-BEE8-B866E1F85FB7}"/>
            </c:ext>
          </c:extLst>
        </c:ser>
        <c:dLbls>
          <c:showLegendKey val="0"/>
          <c:showVal val="0"/>
          <c:showCatName val="0"/>
          <c:showSerName val="0"/>
          <c:showPercent val="0"/>
          <c:showBubbleSize val="0"/>
        </c:dLbls>
        <c:smooth val="0"/>
        <c:axId val="323965920"/>
        <c:axId val="323957720"/>
      </c:lineChart>
      <c:dateAx>
        <c:axId val="323965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57720"/>
        <c:crosses val="autoZero"/>
        <c:auto val="1"/>
        <c:lblOffset val="100"/>
        <c:baseTimeUnit val="days"/>
      </c:dateAx>
      <c:valAx>
        <c:axId val="32395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6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2E7C-45B1-9DC0-F395B7EF0E2C}"/>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2E7C-45B1-9DC0-F395B7EF0E2C}"/>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2E7C-45B1-9DC0-F395B7EF0E2C}"/>
            </c:ext>
          </c:extLst>
        </c:ser>
        <c:dLbls>
          <c:showLegendKey val="0"/>
          <c:showVal val="0"/>
          <c:showCatName val="0"/>
          <c:showSerName val="0"/>
          <c:showPercent val="0"/>
          <c:showBubbleSize val="0"/>
        </c:dLbls>
        <c:smooth val="0"/>
        <c:axId val="390213704"/>
        <c:axId val="390219936"/>
      </c:lineChart>
      <c:catAx>
        <c:axId val="390213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19936"/>
        <c:crosses val="autoZero"/>
        <c:auto val="1"/>
        <c:lblAlgn val="ctr"/>
        <c:lblOffset val="100"/>
        <c:noMultiLvlLbl val="0"/>
      </c:catAx>
      <c:valAx>
        <c:axId val="39021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213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0</c:v>
                </c:pt>
                <c:pt idx="4">
                  <c:v>0</c:v>
                </c:pt>
                <c:pt idx="5">
                  <c:v>0</c:v>
                </c:pt>
                <c:pt idx="6">
                  <c:v>0</c:v>
                </c:pt>
              </c:numCache>
            </c:numRef>
          </c:val>
          <c:extLst>
            <c:ext xmlns:c16="http://schemas.microsoft.com/office/drawing/2014/chart" uri="{C3380CC4-5D6E-409C-BE32-E72D297353CC}">
              <c16:uniqueId val="{00000000-621E-4531-81CE-FB6B988EE434}"/>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1</c:v>
                </c:pt>
                <c:pt idx="3">
                  <c:v>1</c:v>
                </c:pt>
                <c:pt idx="4">
                  <c:v>0</c:v>
                </c:pt>
                <c:pt idx="5">
                  <c:v>0</c:v>
                </c:pt>
                <c:pt idx="6">
                  <c:v>1</c:v>
                </c:pt>
              </c:numCache>
            </c:numRef>
          </c:val>
          <c:extLst>
            <c:ext xmlns:c16="http://schemas.microsoft.com/office/drawing/2014/chart" uri="{C3380CC4-5D6E-409C-BE32-E72D297353CC}">
              <c16:uniqueId val="{00000001-621E-4531-81CE-FB6B988EE434}"/>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3</c:v>
                </c:pt>
                <c:pt idx="3">
                  <c:v>1</c:v>
                </c:pt>
                <c:pt idx="4">
                  <c:v>0</c:v>
                </c:pt>
                <c:pt idx="5">
                  <c:v>0</c:v>
                </c:pt>
                <c:pt idx="6">
                  <c:v>0</c:v>
                </c:pt>
              </c:numCache>
            </c:numRef>
          </c:val>
          <c:extLst>
            <c:ext xmlns:c16="http://schemas.microsoft.com/office/drawing/2014/chart" uri="{C3380CC4-5D6E-409C-BE32-E72D297353CC}">
              <c16:uniqueId val="{00000002-621E-4531-81CE-FB6B988EE434}"/>
            </c:ext>
          </c:extLst>
        </c:ser>
        <c:dLbls>
          <c:showLegendKey val="0"/>
          <c:showVal val="0"/>
          <c:showCatName val="0"/>
          <c:showSerName val="0"/>
          <c:showPercent val="0"/>
          <c:showBubbleSize val="0"/>
        </c:dLbls>
        <c:gapWidth val="219"/>
        <c:overlap val="-27"/>
        <c:axId val="393040352"/>
        <c:axId val="393045272"/>
      </c:barChart>
      <c:catAx>
        <c:axId val="393040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45272"/>
        <c:crosses val="autoZero"/>
        <c:auto val="1"/>
        <c:lblAlgn val="ctr"/>
        <c:lblOffset val="100"/>
        <c:noMultiLvlLbl val="0"/>
      </c:catAx>
      <c:valAx>
        <c:axId val="393045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40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13</c:v>
                </c:pt>
                <c:pt idx="1">
                  <c:v>11</c:v>
                </c:pt>
                <c:pt idx="2">
                  <c:v>40</c:v>
                </c:pt>
              </c:numCache>
            </c:numRef>
          </c:val>
          <c:extLst>
            <c:ext xmlns:c16="http://schemas.microsoft.com/office/drawing/2014/chart" uri="{C3380CC4-5D6E-409C-BE32-E72D297353CC}">
              <c16:uniqueId val="{00000000-A9C4-40B7-8A07-8BCF1A692234}"/>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2</c:v>
                </c:pt>
                <c:pt idx="1">
                  <c:v>3</c:v>
                </c:pt>
                <c:pt idx="2">
                  <c:v>3</c:v>
                </c:pt>
              </c:numCache>
            </c:numRef>
          </c:val>
          <c:extLst>
            <c:ext xmlns:c16="http://schemas.microsoft.com/office/drawing/2014/chart" uri="{C3380CC4-5D6E-409C-BE32-E72D297353CC}">
              <c16:uniqueId val="{00000001-A9C4-40B7-8A07-8BCF1A692234}"/>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A9C4-40B7-8A07-8BCF1A692234}"/>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Sym Motors Argentina</c:v>
                </c:pt>
                <c:pt idx="1">
                  <c:v>Kymco Argentina</c:v>
                </c:pt>
                <c:pt idx="2">
                  <c:v>Keeway</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A9C4-40B7-8A07-8BCF1A692234}"/>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Sym Motors Argentina</c:v>
                </c:pt>
                <c:pt idx="1">
                  <c:v>Kymco Argentina</c:v>
                </c:pt>
                <c:pt idx="2">
                  <c:v>Keeway</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A9C4-40B7-8A07-8BCF1A692234}"/>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Sym Motors Argentina</c:v>
                </c:pt>
                <c:pt idx="1">
                  <c:v>Kymco Argentina</c:v>
                </c:pt>
                <c:pt idx="2">
                  <c:v>Keeway</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A9C4-40B7-8A07-8BCF1A69223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Sheet1!$H$2:$H$4</c:f>
              <c:numCache>
                <c:formatCode>General</c:formatCode>
                <c:ptCount val="3"/>
                <c:pt idx="0">
                  <c:v>0</c:v>
                </c:pt>
                <c:pt idx="1">
                  <c:v>0</c:v>
                </c:pt>
                <c:pt idx="2">
                  <c:v>1</c:v>
                </c:pt>
              </c:numCache>
            </c:numRef>
          </c:val>
          <c:extLst>
            <c:ext xmlns:c16="http://schemas.microsoft.com/office/drawing/2014/chart" uri="{C3380CC4-5D6E-409C-BE32-E72D297353CC}">
              <c16:uniqueId val="{00000006-A9C4-40B7-8A07-8BCF1A69223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Sym Motors Argentina</c:v>
                </c:pt>
                <c:pt idx="1">
                  <c:v>Kymco Argentina</c:v>
                </c:pt>
                <c:pt idx="2">
                  <c:v>Keeway</c:v>
                </c:pt>
              </c:strCache>
            </c:strRef>
          </c:cat>
          <c:val>
            <c:numRef>
              <c:f>Sheet1!$I$2:$I$4</c:f>
              <c:numCache>
                <c:formatCode>General</c:formatCode>
                <c:ptCount val="3"/>
                <c:pt idx="0">
                  <c:v>0</c:v>
                </c:pt>
                <c:pt idx="1">
                  <c:v>0</c:v>
                </c:pt>
                <c:pt idx="2">
                  <c:v>3</c:v>
                </c:pt>
              </c:numCache>
            </c:numRef>
          </c:val>
          <c:extLst>
            <c:ext xmlns:c16="http://schemas.microsoft.com/office/drawing/2014/chart" uri="{C3380CC4-5D6E-409C-BE32-E72D297353CC}">
              <c16:uniqueId val="{00000007-A9C4-40B7-8A07-8BCF1A692234}"/>
            </c:ext>
          </c:extLst>
        </c:ser>
        <c:dLbls>
          <c:showLegendKey val="0"/>
          <c:showVal val="0"/>
          <c:showCatName val="0"/>
          <c:showSerName val="0"/>
          <c:showPercent val="0"/>
          <c:showBubbleSize val="0"/>
        </c:dLbls>
        <c:gapWidth val="150"/>
        <c:overlap val="100"/>
        <c:axId val="395693216"/>
        <c:axId val="395691904"/>
      </c:barChart>
      <c:catAx>
        <c:axId val="395693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1904"/>
        <c:crosses val="autoZero"/>
        <c:auto val="1"/>
        <c:lblAlgn val="ctr"/>
        <c:lblOffset val="100"/>
        <c:noMultiLvlLbl val="0"/>
      </c:catAx>
      <c:valAx>
        <c:axId val="395691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9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Sym Motors Argentina</c:v>
                </c:pt>
                <c:pt idx="1">
                  <c:v>Kymco Argentina</c:v>
                </c:pt>
                <c:pt idx="2">
                  <c:v>Keeway</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153C-4BB7-9AB2-F7C7B0C2CF6D}"/>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Sym Motors Argentina</c:v>
                </c:pt>
                <c:pt idx="1">
                  <c:v>Kymco Argentina</c:v>
                </c:pt>
                <c:pt idx="2">
                  <c:v>Keeway</c:v>
                </c:pt>
              </c:strCache>
            </c:strRef>
          </c:cat>
          <c:val>
            <c:numRef>
              <c:f>Sheet1!$C$2:$C$4</c:f>
              <c:numCache>
                <c:formatCode>General</c:formatCode>
                <c:ptCount val="3"/>
                <c:pt idx="0">
                  <c:v>1</c:v>
                </c:pt>
                <c:pt idx="1">
                  <c:v>3</c:v>
                </c:pt>
                <c:pt idx="2">
                  <c:v>2</c:v>
                </c:pt>
              </c:numCache>
            </c:numRef>
          </c:val>
          <c:extLst>
            <c:ext xmlns:c16="http://schemas.microsoft.com/office/drawing/2014/chart" uri="{C3380CC4-5D6E-409C-BE32-E72D297353CC}">
              <c16:uniqueId val="{00000001-153C-4BB7-9AB2-F7C7B0C2CF6D}"/>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Sym Motors Argentina</c:v>
                </c:pt>
                <c:pt idx="1">
                  <c:v>Kymco Argentina</c:v>
                </c:pt>
                <c:pt idx="2">
                  <c:v>Keeway</c:v>
                </c:pt>
              </c:strCache>
            </c:strRef>
          </c:cat>
          <c:val>
            <c:numRef>
              <c:f>Sheet1!$D$2:$D$4</c:f>
              <c:numCache>
                <c:formatCode>General</c:formatCode>
                <c:ptCount val="3"/>
                <c:pt idx="0">
                  <c:v>1</c:v>
                </c:pt>
                <c:pt idx="1">
                  <c:v>0</c:v>
                </c:pt>
                <c:pt idx="2">
                  <c:v>2</c:v>
                </c:pt>
              </c:numCache>
            </c:numRef>
          </c:val>
          <c:extLst>
            <c:ext xmlns:c16="http://schemas.microsoft.com/office/drawing/2014/chart" uri="{C3380CC4-5D6E-409C-BE32-E72D297353CC}">
              <c16:uniqueId val="{00000002-153C-4BB7-9AB2-F7C7B0C2CF6D}"/>
            </c:ext>
          </c:extLst>
        </c:ser>
        <c:dLbls>
          <c:showLegendKey val="0"/>
          <c:showVal val="0"/>
          <c:showCatName val="0"/>
          <c:showSerName val="0"/>
          <c:showPercent val="0"/>
          <c:showBubbleSize val="0"/>
        </c:dLbls>
        <c:gapWidth val="150"/>
        <c:overlap val="100"/>
        <c:axId val="397977424"/>
        <c:axId val="397977752"/>
      </c:barChart>
      <c:catAx>
        <c:axId val="39797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7752"/>
        <c:crosses val="autoZero"/>
        <c:auto val="1"/>
        <c:lblAlgn val="ctr"/>
        <c:lblOffset val="100"/>
        <c:noMultiLvlLbl val="0"/>
      </c:catAx>
      <c:valAx>
        <c:axId val="397977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1.1651752423564501E-2</c:v>
                </c:pt>
              </c:numCache>
            </c:numRef>
          </c:val>
          <c:extLst>
            <c:ext xmlns:c16="http://schemas.microsoft.com/office/drawing/2014/chart" uri="{C3380CC4-5D6E-409C-BE32-E72D297353CC}">
              <c16:uniqueId val="{00000000-CFFF-4B0D-BB3D-53736EDA0FB5}"/>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8.4245998315080006E-2</c:v>
                </c:pt>
                <c:pt idx="3">
                  <c:v>5.6163998876720002E-2</c:v>
                </c:pt>
                <c:pt idx="6">
                  <c:v>5.6163998876720002E-2</c:v>
                </c:pt>
              </c:numCache>
            </c:numRef>
          </c:val>
          <c:extLst>
            <c:ext xmlns:c16="http://schemas.microsoft.com/office/drawing/2014/chart" uri="{C3380CC4-5D6E-409C-BE32-E72D297353CC}">
              <c16:uniqueId val="{00000001-CFFF-4B0D-BB3D-53736EDA0FB5}"/>
            </c:ext>
          </c:extLst>
        </c:ser>
        <c:ser>
          <c:idx val="2"/>
          <c:order val="2"/>
          <c:tx>
            <c:strRef>
              <c:f>Sheet1!$D$1</c:f>
              <c:strCache>
                <c:ptCount val="1"/>
                <c:pt idx="0">
                  <c:v>Keeway</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8.3186895711744198E-4</c:v>
                </c:pt>
                <c:pt idx="3">
                  <c:v>1.5489973684255801E-3</c:v>
                </c:pt>
              </c:numCache>
            </c:numRef>
          </c:val>
          <c:extLst>
            <c:ext xmlns:c16="http://schemas.microsoft.com/office/drawing/2014/chart" uri="{C3380CC4-5D6E-409C-BE32-E72D297353CC}">
              <c16:uniqueId val="{00000002-CFFF-4B0D-BB3D-53736EDA0FB5}"/>
            </c:ext>
          </c:extLst>
        </c:ser>
        <c:dLbls>
          <c:showLegendKey val="0"/>
          <c:showVal val="0"/>
          <c:showCatName val="0"/>
          <c:showSerName val="0"/>
          <c:showPercent val="0"/>
          <c:showBubbleSize val="0"/>
        </c:dLbls>
        <c:gapWidth val="219"/>
        <c:overlap val="-27"/>
        <c:axId val="397974472"/>
        <c:axId val="397978408"/>
      </c:barChart>
      <c:catAx>
        <c:axId val="39797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8408"/>
        <c:crosses val="autoZero"/>
        <c:auto val="1"/>
        <c:lblAlgn val="ctr"/>
        <c:lblOffset val="100"/>
        <c:noMultiLvlLbl val="0"/>
      </c:catAx>
      <c:valAx>
        <c:axId val="39797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2.0984401594814499E-2</c:v>
                </c:pt>
                <c:pt idx="11">
                  <c:v>0</c:v>
                </c:pt>
                <c:pt idx="12">
                  <c:v>0</c:v>
                </c:pt>
                <c:pt idx="13">
                  <c:v>0</c:v>
                </c:pt>
                <c:pt idx="14">
                  <c:v>0</c:v>
                </c:pt>
                <c:pt idx="15">
                  <c:v>0</c:v>
                </c:pt>
                <c:pt idx="16">
                  <c:v>0</c:v>
                </c:pt>
                <c:pt idx="17">
                  <c:v>4.6628741956542003E-3</c:v>
                </c:pt>
                <c:pt idx="18">
                  <c:v>0</c:v>
                </c:pt>
                <c:pt idx="19">
                  <c:v>0</c:v>
                </c:pt>
                <c:pt idx="20">
                  <c:v>0</c:v>
                </c:pt>
                <c:pt idx="21">
                  <c:v>0</c:v>
                </c:pt>
                <c:pt idx="22">
                  <c:v>0</c:v>
                </c:pt>
                <c:pt idx="23">
                  <c:v>0</c:v>
                </c:pt>
                <c:pt idx="24">
                  <c:v>9.3179276928810999E-3</c:v>
                </c:pt>
                <c:pt idx="25">
                  <c:v>0</c:v>
                </c:pt>
                <c:pt idx="26">
                  <c:v>0</c:v>
                </c:pt>
                <c:pt idx="27">
                  <c:v>0</c:v>
                </c:pt>
                <c:pt idx="28">
                  <c:v>0</c:v>
                </c:pt>
                <c:pt idx="29">
                  <c:v>0</c:v>
                </c:pt>
              </c:numCache>
            </c:numRef>
          </c:val>
          <c:smooth val="0"/>
          <c:extLst>
            <c:ext xmlns:c16="http://schemas.microsoft.com/office/drawing/2014/chart" uri="{C3380CC4-5D6E-409C-BE32-E72D297353CC}">
              <c16:uniqueId val="{00000000-2241-4772-95C9-0969CDA1F926}"/>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5.6085249579360598E-2</c:v>
                </c:pt>
                <c:pt idx="19">
                  <c:v>0</c:v>
                </c:pt>
                <c:pt idx="20">
                  <c:v>0</c:v>
                </c:pt>
                <c:pt idx="21">
                  <c:v>5.6085249579360598E-2</c:v>
                </c:pt>
                <c:pt idx="22">
                  <c:v>0</c:v>
                </c:pt>
                <c:pt idx="23">
                  <c:v>0</c:v>
                </c:pt>
                <c:pt idx="24">
                  <c:v>8.4139671855279805E-2</c:v>
                </c:pt>
                <c:pt idx="25">
                  <c:v>0</c:v>
                </c:pt>
                <c:pt idx="26">
                  <c:v>0</c:v>
                </c:pt>
                <c:pt idx="27">
                  <c:v>0</c:v>
                </c:pt>
                <c:pt idx="28">
                  <c:v>0</c:v>
                </c:pt>
                <c:pt idx="29">
                  <c:v>0</c:v>
                </c:pt>
              </c:numCache>
            </c:numRef>
          </c:val>
          <c:smooth val="0"/>
          <c:extLst>
            <c:ext xmlns:c16="http://schemas.microsoft.com/office/drawing/2014/chart" uri="{C3380CC4-5D6E-409C-BE32-E72D297353CC}">
              <c16:uniqueId val="{00000001-2241-4772-95C9-0969CDA1F926}"/>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1.03262492395148E-3</c:v>
                </c:pt>
                <c:pt idx="11">
                  <c:v>0</c:v>
                </c:pt>
                <c:pt idx="12">
                  <c:v>0</c:v>
                </c:pt>
                <c:pt idx="13">
                  <c:v>0</c:v>
                </c:pt>
                <c:pt idx="14">
                  <c:v>0</c:v>
                </c:pt>
                <c:pt idx="15">
                  <c:v>0</c:v>
                </c:pt>
                <c:pt idx="16">
                  <c:v>0</c:v>
                </c:pt>
                <c:pt idx="17">
                  <c:v>2.5816178482731601E-4</c:v>
                </c:pt>
                <c:pt idx="18">
                  <c:v>1.5487987774815001E-3</c:v>
                </c:pt>
                <c:pt idx="19">
                  <c:v>0</c:v>
                </c:pt>
                <c:pt idx="20">
                  <c:v>0</c:v>
                </c:pt>
                <c:pt idx="21">
                  <c:v>0</c:v>
                </c:pt>
                <c:pt idx="22">
                  <c:v>0</c:v>
                </c:pt>
                <c:pt idx="23">
                  <c:v>0</c:v>
                </c:pt>
                <c:pt idx="24">
                  <c:v>1.20407942107861E-3</c:v>
                </c:pt>
                <c:pt idx="25">
                  <c:v>0</c:v>
                </c:pt>
                <c:pt idx="26">
                  <c:v>0</c:v>
                </c:pt>
                <c:pt idx="27">
                  <c:v>0</c:v>
                </c:pt>
                <c:pt idx="28">
                  <c:v>0</c:v>
                </c:pt>
                <c:pt idx="29">
                  <c:v>0</c:v>
                </c:pt>
              </c:numCache>
            </c:numRef>
          </c:val>
          <c:smooth val="0"/>
          <c:extLst>
            <c:ext xmlns:c16="http://schemas.microsoft.com/office/drawing/2014/chart" uri="{C3380CC4-5D6E-409C-BE32-E72D297353CC}">
              <c16:uniqueId val="{00000002-2241-4772-95C9-0969CDA1F926}"/>
            </c:ext>
          </c:extLst>
        </c:ser>
        <c:dLbls>
          <c:showLegendKey val="0"/>
          <c:showVal val="0"/>
          <c:showCatName val="0"/>
          <c:showSerName val="0"/>
          <c:showPercent val="0"/>
          <c:showBubbleSize val="0"/>
        </c:dLbls>
        <c:smooth val="0"/>
        <c:axId val="397966600"/>
        <c:axId val="397972832"/>
      </c:lineChart>
      <c:dateAx>
        <c:axId val="39796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2832"/>
        <c:crosses val="autoZero"/>
        <c:auto val="1"/>
        <c:lblOffset val="100"/>
        <c:baseTimeUnit val="days"/>
      </c:dateAx>
      <c:valAx>
        <c:axId val="39797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 Motors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2.0983912333877398E-2</c:v>
                </c:pt>
                <c:pt idx="1">
                  <c:v>9.3174935942231495E-3</c:v>
                </c:pt>
                <c:pt idx="2">
                  <c:v>4.6624393882879504E-3</c:v>
                </c:pt>
              </c:numCache>
            </c:numRef>
          </c:val>
          <c:extLst>
            <c:ext xmlns:c16="http://schemas.microsoft.com/office/drawing/2014/chart" uri="{C3380CC4-5D6E-409C-BE32-E72D297353CC}">
              <c16:uniqueId val="{00000000-009E-451C-A972-6718E3A39DFA}"/>
            </c:ext>
          </c:extLst>
        </c:ser>
        <c:ser>
          <c:idx val="1"/>
          <c:order val="1"/>
          <c:tx>
            <c:strRef>
              <c:f>Sheet1!$C$1</c:f>
              <c:strCache>
                <c:ptCount val="1"/>
                <c:pt idx="0">
                  <c:v>Kymco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6.5436723671333699E-2</c:v>
                </c:pt>
                <c:pt idx="2">
                  <c:v>0</c:v>
                </c:pt>
              </c:numCache>
            </c:numRef>
          </c:val>
          <c:extLst>
            <c:ext xmlns:c16="http://schemas.microsoft.com/office/drawing/2014/chart" uri="{C3380CC4-5D6E-409C-BE32-E72D297353CC}">
              <c16:uniqueId val="{00000001-009E-451C-A972-6718E3A39DFA}"/>
            </c:ext>
          </c:extLst>
        </c:ser>
        <c:ser>
          <c:idx val="2"/>
          <c:order val="2"/>
          <c:tx>
            <c:strRef>
              <c:f>Sheet1!$D$1</c:f>
              <c:strCache>
                <c:ptCount val="1"/>
                <c:pt idx="0">
                  <c:v>Keeway</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1.1183469785116999E-3</c:v>
                </c:pt>
                <c:pt idx="2">
                  <c:v>9.0347472701242295E-4</c:v>
                </c:pt>
              </c:numCache>
            </c:numRef>
          </c:val>
          <c:extLst>
            <c:ext xmlns:c16="http://schemas.microsoft.com/office/drawing/2014/chart" uri="{C3380CC4-5D6E-409C-BE32-E72D297353CC}">
              <c16:uniqueId val="{00000002-009E-451C-A972-6718E3A39DFA}"/>
            </c:ext>
          </c:extLst>
        </c:ser>
        <c:dLbls>
          <c:showLegendKey val="0"/>
          <c:showVal val="0"/>
          <c:showCatName val="0"/>
          <c:showSerName val="0"/>
          <c:showPercent val="0"/>
          <c:showBubbleSize val="0"/>
        </c:dLbls>
        <c:gapWidth val="219"/>
        <c:overlap val="-27"/>
        <c:axId val="397968568"/>
        <c:axId val="397972176"/>
      </c:barChart>
      <c:catAx>
        <c:axId val="39796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2176"/>
        <c:crosses val="autoZero"/>
        <c:auto val="1"/>
        <c:lblAlgn val="ctr"/>
        <c:lblOffset val="100"/>
        <c:noMultiLvlLbl val="0"/>
      </c:catAx>
      <c:valAx>
        <c:axId val="39797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2.0974131903985099E-2</c:v>
                </c:pt>
                <c:pt idx="13">
                  <c:v>0</c:v>
                </c:pt>
                <c:pt idx="14">
                  <c:v>0</c:v>
                </c:pt>
                <c:pt idx="15">
                  <c:v>0</c:v>
                </c:pt>
                <c:pt idx="16">
                  <c:v>0</c:v>
                </c:pt>
                <c:pt idx="17">
                  <c:v>0</c:v>
                </c:pt>
                <c:pt idx="18">
                  <c:v>6.9913773013283598E-3</c:v>
                </c:pt>
                <c:pt idx="19">
                  <c:v>0</c:v>
                </c:pt>
                <c:pt idx="20">
                  <c:v>0</c:v>
                </c:pt>
                <c:pt idx="21">
                  <c:v>0</c:v>
                </c:pt>
                <c:pt idx="22">
                  <c:v>0</c:v>
                </c:pt>
                <c:pt idx="23">
                  <c:v>0</c:v>
                </c:pt>
              </c:numCache>
            </c:numRef>
          </c:val>
          <c:smooth val="0"/>
          <c:extLst>
            <c:ext xmlns:c16="http://schemas.microsoft.com/office/drawing/2014/chart" uri="{C3380CC4-5D6E-409C-BE32-E72D297353CC}">
              <c16:uniqueId val="{00000000-A194-44D3-B592-0D74E64B7056}"/>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5.6171885971071499E-2</c:v>
                </c:pt>
                <c:pt idx="10">
                  <c:v>0</c:v>
                </c:pt>
                <c:pt idx="11">
                  <c:v>0</c:v>
                </c:pt>
                <c:pt idx="12">
                  <c:v>8.4257828956607203E-2</c:v>
                </c:pt>
                <c:pt idx="13">
                  <c:v>0</c:v>
                </c:pt>
                <c:pt idx="14">
                  <c:v>0</c:v>
                </c:pt>
                <c:pt idx="15">
                  <c:v>0</c:v>
                </c:pt>
                <c:pt idx="16">
                  <c:v>0</c:v>
                </c:pt>
                <c:pt idx="17">
                  <c:v>0</c:v>
                </c:pt>
                <c:pt idx="18">
                  <c:v>0</c:v>
                </c:pt>
                <c:pt idx="19">
                  <c:v>5.6171885971071499E-2</c:v>
                </c:pt>
                <c:pt idx="20">
                  <c:v>0</c:v>
                </c:pt>
                <c:pt idx="21">
                  <c:v>0</c:v>
                </c:pt>
                <c:pt idx="22">
                  <c:v>0</c:v>
                </c:pt>
                <c:pt idx="23">
                  <c:v>0</c:v>
                </c:pt>
              </c:numCache>
            </c:numRef>
          </c:val>
          <c:smooth val="0"/>
          <c:extLst>
            <c:ext xmlns:c16="http://schemas.microsoft.com/office/drawing/2014/chart" uri="{C3380CC4-5D6E-409C-BE32-E72D297353CC}">
              <c16:uniqueId val="{00000001-A194-44D3-B592-0D74E64B7056}"/>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1.2048410513443E-3</c:v>
                </c:pt>
                <c:pt idx="16">
                  <c:v>1.03272090115226E-3</c:v>
                </c:pt>
                <c:pt idx="17">
                  <c:v>1.54908135172839E-3</c:v>
                </c:pt>
                <c:pt idx="18">
                  <c:v>0</c:v>
                </c:pt>
                <c:pt idx="19">
                  <c:v>2.58180225288065E-4</c:v>
                </c:pt>
                <c:pt idx="20">
                  <c:v>0</c:v>
                </c:pt>
                <c:pt idx="21">
                  <c:v>0</c:v>
                </c:pt>
                <c:pt idx="22">
                  <c:v>0</c:v>
                </c:pt>
                <c:pt idx="23">
                  <c:v>0</c:v>
                </c:pt>
              </c:numCache>
            </c:numRef>
          </c:val>
          <c:smooth val="0"/>
          <c:extLst>
            <c:ext xmlns:c16="http://schemas.microsoft.com/office/drawing/2014/chart" uri="{C3380CC4-5D6E-409C-BE32-E72D297353CC}">
              <c16:uniqueId val="{00000002-A194-44D3-B592-0D74E64B7056}"/>
            </c:ext>
          </c:extLst>
        </c:ser>
        <c:dLbls>
          <c:showLegendKey val="0"/>
          <c:showVal val="0"/>
          <c:showCatName val="0"/>
          <c:showSerName val="0"/>
          <c:showPercent val="0"/>
          <c:showBubbleSize val="0"/>
        </c:dLbls>
        <c:smooth val="0"/>
        <c:axId val="397966272"/>
        <c:axId val="397967584"/>
      </c:lineChart>
      <c:catAx>
        <c:axId val="39796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7584"/>
        <c:crosses val="autoZero"/>
        <c:auto val="1"/>
        <c:lblAlgn val="ctr"/>
        <c:lblOffset val="100"/>
        <c:noMultiLvlLbl val="0"/>
      </c:catAx>
      <c:valAx>
        <c:axId val="39796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 Motors 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5A0E-4791-904D-31509D8FAC30}"/>
            </c:ext>
          </c:extLst>
        </c:ser>
        <c:ser>
          <c:idx val="1"/>
          <c:order val="1"/>
          <c:tx>
            <c:strRef>
              <c:f>Sheet1!$C$1</c:f>
              <c:strCache>
                <c:ptCount val="1"/>
                <c:pt idx="0">
                  <c:v>Kymco Argentina</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5A0E-4791-904D-31509D8FAC30}"/>
            </c:ext>
          </c:extLst>
        </c:ser>
        <c:ser>
          <c:idx val="2"/>
          <c:order val="2"/>
          <c:tx>
            <c:strRef>
              <c:f>Sheet1!$D$1</c:f>
              <c:strCache>
                <c:ptCount val="1"/>
                <c:pt idx="0">
                  <c:v>Keeway</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5A0E-4791-904D-31509D8FAC30}"/>
            </c:ext>
          </c:extLst>
        </c:ser>
        <c:dLbls>
          <c:showLegendKey val="0"/>
          <c:showVal val="0"/>
          <c:showCatName val="0"/>
          <c:showSerName val="0"/>
          <c:showPercent val="0"/>
          <c:showBubbleSize val="0"/>
        </c:dLbls>
        <c:smooth val="0"/>
        <c:axId val="281293872"/>
        <c:axId val="281298792"/>
      </c:lineChart>
      <c:dateAx>
        <c:axId val="28129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98792"/>
        <c:crosses val="autoZero"/>
        <c:auto val="1"/>
        <c:lblOffset val="100"/>
        <c:baseTimeUnit val="days"/>
      </c:dateAx>
      <c:valAx>
        <c:axId val="28129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9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00AC1-AE3C-4088-B2A0-356A391E86AC}"/>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B6DE8D8-226C-4777-AAAF-926A7635F66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122058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574D-DECD-40A9-B099-40E0BBF5F90F}"/>
              </a:ext>
            </a:extLst>
          </p:cNvPr>
          <p:cNvSpPr>
            <a:spLocks noGrp="1"/>
          </p:cNvSpPr>
          <p:nvPr>
            <p:ph type="title"/>
          </p:nvPr>
        </p:nvSpPr>
        <p:spPr/>
        <p:txBody>
          <a:bodyPr/>
          <a:lstStyle/>
          <a:p>
            <a:r>
              <a:rPr lang="en-US"/>
              <a:t>Facebook Key Metrics Table | SYM</a:t>
            </a:r>
          </a:p>
        </p:txBody>
      </p:sp>
      <p:graphicFrame>
        <p:nvGraphicFramePr>
          <p:cNvPr id="5" name="Table Placeholder 4">
            <a:extLst>
              <a:ext uri="{FF2B5EF4-FFF2-40B4-BE49-F238E27FC236}">
                <a16:creationId xmlns:a16="http://schemas.microsoft.com/office/drawing/2014/main" id="{D3B86767-22E0-4E60-A004-9721A0F23BB3}"/>
              </a:ext>
            </a:extLst>
          </p:cNvPr>
          <p:cNvGraphicFramePr>
            <a:graphicFrameLocks noGrp="1"/>
          </p:cNvGraphicFramePr>
          <p:nvPr>
            <p:ph type="tbl" sz="quarter" idx="13"/>
            <p:extLst>
              <p:ext uri="{D42A27DB-BD31-4B8C-83A1-F6EECF244321}">
                <p14:modId xmlns:p14="http://schemas.microsoft.com/office/powerpoint/2010/main" val="3950501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44908712"/>
                    </a:ext>
                  </a:extLst>
                </a:gridCol>
                <a:gridCol w="740664">
                  <a:extLst>
                    <a:ext uri="{9D8B030D-6E8A-4147-A177-3AD203B41FA5}">
                      <a16:colId xmlns:a16="http://schemas.microsoft.com/office/drawing/2014/main" val="2987352492"/>
                    </a:ext>
                  </a:extLst>
                </a:gridCol>
                <a:gridCol w="740664">
                  <a:extLst>
                    <a:ext uri="{9D8B030D-6E8A-4147-A177-3AD203B41FA5}">
                      <a16:colId xmlns:a16="http://schemas.microsoft.com/office/drawing/2014/main" val="2924132147"/>
                    </a:ext>
                  </a:extLst>
                </a:gridCol>
                <a:gridCol w="740664">
                  <a:extLst>
                    <a:ext uri="{9D8B030D-6E8A-4147-A177-3AD203B41FA5}">
                      <a16:colId xmlns:a16="http://schemas.microsoft.com/office/drawing/2014/main" val="2366110168"/>
                    </a:ext>
                  </a:extLst>
                </a:gridCol>
                <a:gridCol w="740664">
                  <a:extLst>
                    <a:ext uri="{9D8B030D-6E8A-4147-A177-3AD203B41FA5}">
                      <a16:colId xmlns:a16="http://schemas.microsoft.com/office/drawing/2014/main" val="3057168634"/>
                    </a:ext>
                  </a:extLst>
                </a:gridCol>
                <a:gridCol w="740664">
                  <a:extLst>
                    <a:ext uri="{9D8B030D-6E8A-4147-A177-3AD203B41FA5}">
                      <a16:colId xmlns:a16="http://schemas.microsoft.com/office/drawing/2014/main" val="1337492176"/>
                    </a:ext>
                  </a:extLst>
                </a:gridCol>
                <a:gridCol w="740664">
                  <a:extLst>
                    <a:ext uri="{9D8B030D-6E8A-4147-A177-3AD203B41FA5}">
                      <a16:colId xmlns:a16="http://schemas.microsoft.com/office/drawing/2014/main" val="232133252"/>
                    </a:ext>
                  </a:extLst>
                </a:gridCol>
                <a:gridCol w="740664">
                  <a:extLst>
                    <a:ext uri="{9D8B030D-6E8A-4147-A177-3AD203B41FA5}">
                      <a16:colId xmlns:a16="http://schemas.microsoft.com/office/drawing/2014/main" val="3276604382"/>
                    </a:ext>
                  </a:extLst>
                </a:gridCol>
                <a:gridCol w="740664">
                  <a:extLst>
                    <a:ext uri="{9D8B030D-6E8A-4147-A177-3AD203B41FA5}">
                      <a16:colId xmlns:a16="http://schemas.microsoft.com/office/drawing/2014/main" val="330690293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919952001"/>
                  </a:ext>
                </a:extLst>
              </a:tr>
              <a:tr h="370840">
                <a:tc>
                  <a:txBody>
                    <a:bodyPr/>
                    <a:lstStyle/>
                    <a:p>
                      <a:r>
                        <a:rPr lang="en-US" sz="1000"/>
                        <a:t>Keeway</a:t>
                      </a:r>
                    </a:p>
                  </a:txBody>
                  <a:tcPr/>
                </a:tc>
                <a:tc>
                  <a:txBody>
                    <a:bodyPr/>
                    <a:lstStyle/>
                    <a:p>
                      <a:r>
                        <a:rPr lang="en-US" sz="1000"/>
                        <a:t>1163236</a:t>
                      </a:r>
                    </a:p>
                  </a:txBody>
                  <a:tcPr/>
                </a:tc>
                <a:tc>
                  <a:txBody>
                    <a:bodyPr/>
                    <a:lstStyle/>
                    <a:p>
                      <a:r>
                        <a:rPr lang="en-US" sz="1000"/>
                        <a:t>2561</a:t>
                      </a:r>
                    </a:p>
                  </a:txBody>
                  <a:tcPr/>
                </a:tc>
                <a:tc>
                  <a:txBody>
                    <a:bodyPr/>
                    <a:lstStyle/>
                    <a:p>
                      <a:r>
                        <a:rPr lang="en-US" sz="1000"/>
                        <a:t>4</a:t>
                      </a:r>
                    </a:p>
                  </a:txBody>
                  <a:tcPr/>
                </a:tc>
                <a:tc>
                  <a:txBody>
                    <a:bodyPr/>
                    <a:lstStyle/>
                    <a:p>
                      <a:r>
                        <a:rPr lang="en-US" sz="1000"/>
                        <a:t>43</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0.0010 %</a:t>
                      </a:r>
                    </a:p>
                  </a:txBody>
                  <a:tcPr/>
                </a:tc>
                <a:extLst>
                  <a:ext uri="{0D108BD9-81ED-4DB2-BD59-A6C34878D82A}">
                    <a16:rowId xmlns:a16="http://schemas.microsoft.com/office/drawing/2014/main" val="817423976"/>
                  </a:ext>
                </a:extLst>
              </a:tr>
              <a:tr h="370840">
                <a:tc>
                  <a:txBody>
                    <a:bodyPr/>
                    <a:lstStyle/>
                    <a:p>
                      <a:r>
                        <a:rPr lang="en-US" sz="1000"/>
                        <a:t>Sym Motors Argentina</a:t>
                      </a:r>
                    </a:p>
                  </a:txBody>
                  <a:tcPr/>
                </a:tc>
                <a:tc>
                  <a:txBody>
                    <a:bodyPr/>
                    <a:lstStyle/>
                    <a:p>
                      <a:r>
                        <a:rPr lang="en-US" sz="1000"/>
                        <a:t>42956</a:t>
                      </a:r>
                    </a:p>
                  </a:txBody>
                  <a:tcPr/>
                </a:tc>
                <a:tc>
                  <a:txBody>
                    <a:bodyPr/>
                    <a:lstStyle/>
                    <a:p>
                      <a:r>
                        <a:rPr lang="en-US" sz="1000"/>
                        <a:t>91</a:t>
                      </a:r>
                    </a:p>
                  </a:txBody>
                  <a:tcPr/>
                </a:tc>
                <a:tc>
                  <a:txBody>
                    <a:bodyPr/>
                    <a:lstStyle/>
                    <a:p>
                      <a:r>
                        <a:rPr lang="en-US" sz="1000"/>
                        <a:t>3</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0.0117 %</a:t>
                      </a:r>
                    </a:p>
                  </a:txBody>
                  <a:tcPr/>
                </a:tc>
                <a:extLst>
                  <a:ext uri="{0D108BD9-81ED-4DB2-BD59-A6C34878D82A}">
                    <a16:rowId xmlns:a16="http://schemas.microsoft.com/office/drawing/2014/main" val="1022697754"/>
                  </a:ext>
                </a:extLst>
              </a:tr>
              <a:tr h="370840">
                <a:tc>
                  <a:txBody>
                    <a:bodyPr/>
                    <a:lstStyle/>
                    <a:p>
                      <a:r>
                        <a:rPr lang="en-US" sz="1000"/>
                        <a:t>Kymco Argentina</a:t>
                      </a:r>
                    </a:p>
                  </a:txBody>
                  <a:tcPr/>
                </a:tc>
                <a:tc>
                  <a:txBody>
                    <a:bodyPr/>
                    <a:lstStyle/>
                    <a:p>
                      <a:r>
                        <a:rPr lang="en-US" sz="1000"/>
                        <a:t>7135</a:t>
                      </a:r>
                    </a:p>
                  </a:txBody>
                  <a:tcPr/>
                </a:tc>
                <a:tc>
                  <a:txBody>
                    <a:bodyPr/>
                    <a:lstStyle/>
                    <a:p>
                      <a:r>
                        <a:rPr lang="en-US" sz="1000"/>
                        <a:t>28</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0.0655 %</a:t>
                      </a:r>
                    </a:p>
                  </a:txBody>
                  <a:tcPr/>
                </a:tc>
                <a:extLst>
                  <a:ext uri="{0D108BD9-81ED-4DB2-BD59-A6C34878D82A}">
                    <a16:rowId xmlns:a16="http://schemas.microsoft.com/office/drawing/2014/main" val="1245836343"/>
                  </a:ext>
                </a:extLst>
              </a:tr>
            </a:tbl>
          </a:graphicData>
        </a:graphic>
      </p:graphicFrame>
      <p:sp>
        <p:nvSpPr>
          <p:cNvPr id="4" name="Text Placeholder 3">
            <a:extLst>
              <a:ext uri="{FF2B5EF4-FFF2-40B4-BE49-F238E27FC236}">
                <a16:creationId xmlns:a16="http://schemas.microsoft.com/office/drawing/2014/main" id="{136E10A4-5058-4098-9C1C-DE745C5766D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885203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742B9-4B0A-4606-8557-601F2D31F0A0}"/>
              </a:ext>
            </a:extLst>
          </p:cNvPr>
          <p:cNvSpPr>
            <a:spLocks noGrp="1"/>
          </p:cNvSpPr>
          <p:nvPr>
            <p:ph type="title"/>
          </p:nvPr>
        </p:nvSpPr>
        <p:spPr/>
        <p:txBody>
          <a:bodyPr/>
          <a:lstStyle/>
          <a:p>
            <a:r>
              <a:rPr lang="en-US"/>
              <a:t>Facebook Fan Distribution | SYM</a:t>
            </a:r>
          </a:p>
        </p:txBody>
      </p:sp>
      <p:graphicFrame>
        <p:nvGraphicFramePr>
          <p:cNvPr id="6" name="Chart Placeholder 5">
            <a:extLst>
              <a:ext uri="{FF2B5EF4-FFF2-40B4-BE49-F238E27FC236}">
                <a16:creationId xmlns:a16="http://schemas.microsoft.com/office/drawing/2014/main" id="{1F8FBA73-F943-4300-8819-C50DA8F134D0}"/>
              </a:ext>
            </a:extLst>
          </p:cNvPr>
          <p:cNvGraphicFramePr>
            <a:graphicFrameLocks noGrp="1"/>
          </p:cNvGraphicFramePr>
          <p:nvPr>
            <p:ph type="chart" sz="quarter" idx="13"/>
            <p:extLst>
              <p:ext uri="{D42A27DB-BD31-4B8C-83A1-F6EECF244321}">
                <p14:modId xmlns:p14="http://schemas.microsoft.com/office/powerpoint/2010/main" val="4013197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03D1A2-B7CB-43FB-84F1-25FFF0D7DB28}"/>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AC2F1185-6F93-44AB-ADB0-FFD5C220C9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2318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BBE2B-EA4C-4219-B0DF-313E81F19A67}"/>
              </a:ext>
            </a:extLst>
          </p:cNvPr>
          <p:cNvSpPr>
            <a:spLocks noGrp="1"/>
          </p:cNvSpPr>
          <p:nvPr>
            <p:ph type="title"/>
          </p:nvPr>
        </p:nvSpPr>
        <p:spPr/>
        <p:txBody>
          <a:bodyPr/>
          <a:lstStyle/>
          <a:p>
            <a:r>
              <a:rPr lang="en-US"/>
              <a:t>Facebook +/- Fan Distribution | SYM</a:t>
            </a:r>
          </a:p>
        </p:txBody>
      </p:sp>
      <p:graphicFrame>
        <p:nvGraphicFramePr>
          <p:cNvPr id="6" name="Chart Placeholder 5">
            <a:extLst>
              <a:ext uri="{FF2B5EF4-FFF2-40B4-BE49-F238E27FC236}">
                <a16:creationId xmlns:a16="http://schemas.microsoft.com/office/drawing/2014/main" id="{D5A3059A-AEE8-48E5-9D19-49C4D5BAC7F4}"/>
              </a:ext>
            </a:extLst>
          </p:cNvPr>
          <p:cNvGraphicFramePr>
            <a:graphicFrameLocks noGrp="1"/>
          </p:cNvGraphicFramePr>
          <p:nvPr>
            <p:ph type="chart" sz="quarter" idx="13"/>
            <p:extLst>
              <p:ext uri="{D42A27DB-BD31-4B8C-83A1-F6EECF244321}">
                <p14:modId xmlns:p14="http://schemas.microsoft.com/office/powerpoint/2010/main" val="4211811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D85B81-6838-4DDD-B8B7-36508E015B0A}"/>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0AE6B8AA-8F5B-4A52-97BA-64A3385510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77940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B9B1C-E62F-451E-9F17-908C0BFAA036}"/>
              </a:ext>
            </a:extLst>
          </p:cNvPr>
          <p:cNvSpPr>
            <a:spLocks noGrp="1"/>
          </p:cNvSpPr>
          <p:nvPr>
            <p:ph type="title"/>
          </p:nvPr>
        </p:nvSpPr>
        <p:spPr/>
        <p:txBody>
          <a:bodyPr/>
          <a:lstStyle/>
          <a:p>
            <a:r>
              <a:rPr lang="en-US"/>
              <a:t>Facebook Key Metrics Radar | SYM</a:t>
            </a:r>
          </a:p>
        </p:txBody>
      </p:sp>
      <p:graphicFrame>
        <p:nvGraphicFramePr>
          <p:cNvPr id="6" name="Chart Placeholder 5">
            <a:extLst>
              <a:ext uri="{FF2B5EF4-FFF2-40B4-BE49-F238E27FC236}">
                <a16:creationId xmlns:a16="http://schemas.microsoft.com/office/drawing/2014/main" id="{7DFECE95-0892-4ED3-83F2-A8D1839A8595}"/>
              </a:ext>
            </a:extLst>
          </p:cNvPr>
          <p:cNvGraphicFramePr>
            <a:graphicFrameLocks noGrp="1"/>
          </p:cNvGraphicFramePr>
          <p:nvPr>
            <p:ph type="chart" sz="quarter" idx="13"/>
            <p:extLst>
              <p:ext uri="{D42A27DB-BD31-4B8C-83A1-F6EECF244321}">
                <p14:modId xmlns:p14="http://schemas.microsoft.com/office/powerpoint/2010/main" val="16380725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69F271-E0EA-49C5-9C84-77E2380001E5}"/>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FEDDCCEE-C4C5-4D72-BAED-13F83C85C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629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D0CB8-351A-407A-9AE8-F4A720CEB6E3}"/>
              </a:ext>
            </a:extLst>
          </p:cNvPr>
          <p:cNvSpPr>
            <a:spLocks noGrp="1"/>
          </p:cNvSpPr>
          <p:nvPr>
            <p:ph type="title"/>
          </p:nvPr>
        </p:nvSpPr>
        <p:spPr/>
        <p:txBody>
          <a:bodyPr/>
          <a:lstStyle/>
          <a:p>
            <a:r>
              <a:rPr lang="en-US"/>
              <a:t>Facebook Page Likes Total | SYM</a:t>
            </a:r>
          </a:p>
        </p:txBody>
      </p:sp>
      <p:graphicFrame>
        <p:nvGraphicFramePr>
          <p:cNvPr id="6" name="Chart Placeholder 5">
            <a:extLst>
              <a:ext uri="{FF2B5EF4-FFF2-40B4-BE49-F238E27FC236}">
                <a16:creationId xmlns:a16="http://schemas.microsoft.com/office/drawing/2014/main" id="{FC432684-890E-48B4-9F2F-241399F8D19B}"/>
              </a:ext>
            </a:extLst>
          </p:cNvPr>
          <p:cNvGraphicFramePr>
            <a:graphicFrameLocks noGrp="1"/>
          </p:cNvGraphicFramePr>
          <p:nvPr>
            <p:ph type="chart" sz="quarter" idx="13"/>
            <p:extLst>
              <p:ext uri="{D42A27DB-BD31-4B8C-83A1-F6EECF244321}">
                <p14:modId xmlns:p14="http://schemas.microsoft.com/office/powerpoint/2010/main" val="28702698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DE169C-5DD5-4DD5-A563-5AA07F907020}"/>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3B42FC9F-CEF4-4773-9C45-73651668DA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93340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E85E9-1AEC-4872-B8F5-DAA16BD1219A}"/>
              </a:ext>
            </a:extLst>
          </p:cNvPr>
          <p:cNvSpPr>
            <a:spLocks noGrp="1"/>
          </p:cNvSpPr>
          <p:nvPr>
            <p:ph type="title"/>
          </p:nvPr>
        </p:nvSpPr>
        <p:spPr/>
        <p:txBody>
          <a:bodyPr/>
          <a:lstStyle/>
          <a:p>
            <a:r>
              <a:rPr lang="en-US"/>
              <a:t>Facebook Posts Distribution | SYM</a:t>
            </a:r>
          </a:p>
        </p:txBody>
      </p:sp>
      <p:graphicFrame>
        <p:nvGraphicFramePr>
          <p:cNvPr id="6" name="Chart Placeholder 5">
            <a:extLst>
              <a:ext uri="{FF2B5EF4-FFF2-40B4-BE49-F238E27FC236}">
                <a16:creationId xmlns:a16="http://schemas.microsoft.com/office/drawing/2014/main" id="{B1A00A3A-FC5C-41FD-B8A3-7418D8BCE73F}"/>
              </a:ext>
            </a:extLst>
          </p:cNvPr>
          <p:cNvGraphicFramePr>
            <a:graphicFrameLocks noGrp="1"/>
          </p:cNvGraphicFramePr>
          <p:nvPr>
            <p:ph type="chart" sz="quarter" idx="13"/>
            <p:extLst>
              <p:ext uri="{D42A27DB-BD31-4B8C-83A1-F6EECF244321}">
                <p14:modId xmlns:p14="http://schemas.microsoft.com/office/powerpoint/2010/main" val="1166337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57F44-1061-43DD-B741-E5177353612E}"/>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64B317DF-AF94-483A-9E19-E5370ABB76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9074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8B77E-38BD-472D-9285-61107BBF56CF}"/>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90A191BB-DEDE-48EC-A736-3D495CA4DCF7}"/>
              </a:ext>
            </a:extLst>
          </p:cNvPr>
          <p:cNvGraphicFramePr>
            <a:graphicFrameLocks noGrp="1"/>
          </p:cNvGraphicFramePr>
          <p:nvPr>
            <p:ph type="chart" sz="quarter" idx="13"/>
            <p:extLst>
              <p:ext uri="{D42A27DB-BD31-4B8C-83A1-F6EECF244321}">
                <p14:modId xmlns:p14="http://schemas.microsoft.com/office/powerpoint/2010/main" val="1403023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44096A-EC2E-4459-B5D1-5FFF80FB3A86}"/>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EDAB4E3E-DE15-4EF4-9659-4A2702D190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04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141DA-CC14-4536-9DCC-99F985F24870}"/>
              </a:ext>
            </a:extLst>
          </p:cNvPr>
          <p:cNvSpPr>
            <a:spLocks noGrp="1"/>
          </p:cNvSpPr>
          <p:nvPr>
            <p:ph type="title"/>
          </p:nvPr>
        </p:nvSpPr>
        <p:spPr/>
        <p:txBody>
          <a:bodyPr/>
          <a:lstStyle/>
          <a:p>
            <a:r>
              <a:rPr lang="en-US"/>
              <a:t>Facebook Fans Change | SYM</a:t>
            </a:r>
          </a:p>
        </p:txBody>
      </p:sp>
      <p:graphicFrame>
        <p:nvGraphicFramePr>
          <p:cNvPr id="6" name="Chart Placeholder 5">
            <a:extLst>
              <a:ext uri="{FF2B5EF4-FFF2-40B4-BE49-F238E27FC236}">
                <a16:creationId xmlns:a16="http://schemas.microsoft.com/office/drawing/2014/main" id="{339851E1-7F00-4D9E-B9C4-3C97EC0C4481}"/>
              </a:ext>
            </a:extLst>
          </p:cNvPr>
          <p:cNvGraphicFramePr>
            <a:graphicFrameLocks noGrp="1"/>
          </p:cNvGraphicFramePr>
          <p:nvPr>
            <p:ph type="chart" sz="quarter" idx="13"/>
            <p:extLst>
              <p:ext uri="{D42A27DB-BD31-4B8C-83A1-F6EECF244321}">
                <p14:modId xmlns:p14="http://schemas.microsoft.com/office/powerpoint/2010/main" val="589745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B4BF57-E0E8-4FF3-8369-B8E40C83892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B946F080-DFF8-437D-8DD5-37AAFE8636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7501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B69DD-171A-478B-A763-D7D6A6FBF979}"/>
              </a:ext>
            </a:extLst>
          </p:cNvPr>
          <p:cNvSpPr>
            <a:spLocks noGrp="1"/>
          </p:cNvSpPr>
          <p:nvPr>
            <p:ph type="title"/>
          </p:nvPr>
        </p:nvSpPr>
        <p:spPr/>
        <p:txBody>
          <a:bodyPr/>
          <a:lstStyle/>
          <a:p>
            <a:r>
              <a:rPr lang="en-US"/>
              <a:t>Facebook Fans Change Per Weekday | SYM</a:t>
            </a:r>
          </a:p>
        </p:txBody>
      </p:sp>
      <p:graphicFrame>
        <p:nvGraphicFramePr>
          <p:cNvPr id="6" name="Chart Placeholder 5">
            <a:extLst>
              <a:ext uri="{FF2B5EF4-FFF2-40B4-BE49-F238E27FC236}">
                <a16:creationId xmlns:a16="http://schemas.microsoft.com/office/drawing/2014/main" id="{7DD0A359-E909-43BC-935E-3D8D0546D8AE}"/>
              </a:ext>
            </a:extLst>
          </p:cNvPr>
          <p:cNvGraphicFramePr>
            <a:graphicFrameLocks noGrp="1"/>
          </p:cNvGraphicFramePr>
          <p:nvPr>
            <p:ph type="chart" sz="quarter" idx="13"/>
            <p:extLst>
              <p:ext uri="{D42A27DB-BD31-4B8C-83A1-F6EECF244321}">
                <p14:modId xmlns:p14="http://schemas.microsoft.com/office/powerpoint/2010/main" val="2119746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F404D7-5059-4444-ACF7-48D0D84FC5CB}"/>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FE4B8A93-A4F2-4A38-87A0-A4BB114A5F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64587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46A67-07B8-4D26-9A34-EA696A645CC2}"/>
              </a:ext>
            </a:extLst>
          </p:cNvPr>
          <p:cNvSpPr>
            <a:spLocks noGrp="1"/>
          </p:cNvSpPr>
          <p:nvPr>
            <p:ph type="title"/>
          </p:nvPr>
        </p:nvSpPr>
        <p:spPr/>
        <p:txBody>
          <a:bodyPr/>
          <a:lstStyle/>
          <a:p>
            <a:r>
              <a:rPr lang="en-US"/>
              <a:t>Facebook Fans Change Rate | SYM</a:t>
            </a:r>
          </a:p>
        </p:txBody>
      </p:sp>
      <p:graphicFrame>
        <p:nvGraphicFramePr>
          <p:cNvPr id="6" name="Chart Placeholder 5">
            <a:extLst>
              <a:ext uri="{FF2B5EF4-FFF2-40B4-BE49-F238E27FC236}">
                <a16:creationId xmlns:a16="http://schemas.microsoft.com/office/drawing/2014/main" id="{44CF6CC2-8DF7-41DD-920E-8A21B1DCFA3F}"/>
              </a:ext>
            </a:extLst>
          </p:cNvPr>
          <p:cNvGraphicFramePr>
            <a:graphicFrameLocks noGrp="1"/>
          </p:cNvGraphicFramePr>
          <p:nvPr>
            <p:ph type="chart" sz="quarter" idx="13"/>
            <p:extLst>
              <p:ext uri="{D42A27DB-BD31-4B8C-83A1-F6EECF244321}">
                <p14:modId xmlns:p14="http://schemas.microsoft.com/office/powerpoint/2010/main" val="244212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C65FB5-0A56-43DD-9C22-9DC183B84F3A}"/>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FD429CA1-28EC-414B-915F-894BFAA5BC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8182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5598A-4C8A-4486-A818-FA34C68F15F1}"/>
              </a:ext>
            </a:extLst>
          </p:cNvPr>
          <p:cNvSpPr>
            <a:spLocks noGrp="1"/>
          </p:cNvSpPr>
          <p:nvPr>
            <p:ph type="title"/>
          </p:nvPr>
        </p:nvSpPr>
        <p:spPr/>
        <p:txBody>
          <a:bodyPr/>
          <a:lstStyle/>
          <a:p>
            <a:r>
              <a:rPr lang="en-US"/>
              <a:t>Facebook Own Posts | SYM</a:t>
            </a:r>
          </a:p>
        </p:txBody>
      </p:sp>
      <p:graphicFrame>
        <p:nvGraphicFramePr>
          <p:cNvPr id="6" name="Chart Placeholder 5">
            <a:extLst>
              <a:ext uri="{FF2B5EF4-FFF2-40B4-BE49-F238E27FC236}">
                <a16:creationId xmlns:a16="http://schemas.microsoft.com/office/drawing/2014/main" id="{B70BE4AB-066B-4817-84AE-8B0D73BF351F}"/>
              </a:ext>
            </a:extLst>
          </p:cNvPr>
          <p:cNvGraphicFramePr>
            <a:graphicFrameLocks noGrp="1"/>
          </p:cNvGraphicFramePr>
          <p:nvPr>
            <p:ph type="chart" sz="quarter" idx="13"/>
            <p:extLst>
              <p:ext uri="{D42A27DB-BD31-4B8C-83A1-F6EECF244321}">
                <p14:modId xmlns:p14="http://schemas.microsoft.com/office/powerpoint/2010/main" val="500132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615131-EC4E-4D3A-9BB4-6B66C997EE2D}"/>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DDEB5804-4318-4473-98B6-2785B88EAE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5417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7E915-D5FF-4B20-AA83-AF6EB518A040}"/>
              </a:ext>
            </a:extLst>
          </p:cNvPr>
          <p:cNvSpPr>
            <a:spLocks noGrp="1"/>
          </p:cNvSpPr>
          <p:nvPr>
            <p:ph type="title"/>
          </p:nvPr>
        </p:nvSpPr>
        <p:spPr/>
        <p:txBody>
          <a:bodyPr/>
          <a:lstStyle/>
          <a:p>
            <a:r>
              <a:rPr lang="en-US"/>
              <a:t>Facebook Own Posts By Hour | SYM</a:t>
            </a:r>
          </a:p>
        </p:txBody>
      </p:sp>
      <p:graphicFrame>
        <p:nvGraphicFramePr>
          <p:cNvPr id="6" name="Chart Placeholder 5">
            <a:extLst>
              <a:ext uri="{FF2B5EF4-FFF2-40B4-BE49-F238E27FC236}">
                <a16:creationId xmlns:a16="http://schemas.microsoft.com/office/drawing/2014/main" id="{0F09606A-6413-421E-B672-5DD0CE74A22B}"/>
              </a:ext>
            </a:extLst>
          </p:cNvPr>
          <p:cNvGraphicFramePr>
            <a:graphicFrameLocks noGrp="1"/>
          </p:cNvGraphicFramePr>
          <p:nvPr>
            <p:ph type="chart" sz="quarter" idx="13"/>
            <p:extLst>
              <p:ext uri="{D42A27DB-BD31-4B8C-83A1-F6EECF244321}">
                <p14:modId xmlns:p14="http://schemas.microsoft.com/office/powerpoint/2010/main" val="1242029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98108A-1535-4DF4-9FC5-15BBE59026AD}"/>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AF2D4AC2-95EF-4344-9FE5-A722A772D2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2163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0B2D-B612-4397-9286-01D26FB7FB75}"/>
              </a:ext>
            </a:extLst>
          </p:cNvPr>
          <p:cNvSpPr>
            <a:spLocks noGrp="1"/>
          </p:cNvSpPr>
          <p:nvPr>
            <p:ph type="title"/>
          </p:nvPr>
        </p:nvSpPr>
        <p:spPr/>
        <p:txBody>
          <a:bodyPr/>
          <a:lstStyle/>
          <a:p>
            <a:r>
              <a:rPr lang="en-US"/>
              <a:t>Facebook Own Posts By Weekday | SYM</a:t>
            </a:r>
          </a:p>
        </p:txBody>
      </p:sp>
      <p:graphicFrame>
        <p:nvGraphicFramePr>
          <p:cNvPr id="6" name="Chart Placeholder 5">
            <a:extLst>
              <a:ext uri="{FF2B5EF4-FFF2-40B4-BE49-F238E27FC236}">
                <a16:creationId xmlns:a16="http://schemas.microsoft.com/office/drawing/2014/main" id="{B60FF75F-750E-4E9B-B5B2-379AEA8B4D09}"/>
              </a:ext>
            </a:extLst>
          </p:cNvPr>
          <p:cNvGraphicFramePr>
            <a:graphicFrameLocks noGrp="1"/>
          </p:cNvGraphicFramePr>
          <p:nvPr>
            <p:ph type="chart" sz="quarter" idx="13"/>
            <p:extLst>
              <p:ext uri="{D42A27DB-BD31-4B8C-83A1-F6EECF244321}">
                <p14:modId xmlns:p14="http://schemas.microsoft.com/office/powerpoint/2010/main" val="3809514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62852-C210-49FD-B701-1E0250B97868}"/>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C8C065C8-CA62-480F-B483-065BAA278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2962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1A88F-0B88-4582-95A8-797EF373B2BB}"/>
              </a:ext>
            </a:extLst>
          </p:cNvPr>
          <p:cNvSpPr>
            <a:spLocks noGrp="1"/>
          </p:cNvSpPr>
          <p:nvPr>
            <p:ph type="title"/>
          </p:nvPr>
        </p:nvSpPr>
        <p:spPr/>
        <p:txBody>
          <a:bodyPr/>
          <a:lstStyle/>
          <a:p>
            <a:r>
              <a:rPr lang="en-US"/>
              <a:t>Facebook Interactions Distribution | SYM</a:t>
            </a:r>
          </a:p>
        </p:txBody>
      </p:sp>
      <p:graphicFrame>
        <p:nvGraphicFramePr>
          <p:cNvPr id="6" name="Chart Placeholder 5">
            <a:extLst>
              <a:ext uri="{FF2B5EF4-FFF2-40B4-BE49-F238E27FC236}">
                <a16:creationId xmlns:a16="http://schemas.microsoft.com/office/drawing/2014/main" id="{6EDAAE2D-5D17-43EA-9AD1-CE65F40BF4BF}"/>
              </a:ext>
            </a:extLst>
          </p:cNvPr>
          <p:cNvGraphicFramePr>
            <a:graphicFrameLocks noGrp="1"/>
          </p:cNvGraphicFramePr>
          <p:nvPr>
            <p:ph type="chart" sz="quarter" idx="13"/>
            <p:extLst>
              <p:ext uri="{D42A27DB-BD31-4B8C-83A1-F6EECF244321}">
                <p14:modId xmlns:p14="http://schemas.microsoft.com/office/powerpoint/2010/main" val="1300565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D0E8BD-D3ED-460C-9D9D-CAC90F31664B}"/>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2C73606B-18B3-4C7C-8935-89505BDC70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5269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BCCEA-1973-4D40-BEDB-85DB1B735684}"/>
              </a:ext>
            </a:extLst>
          </p:cNvPr>
          <p:cNvSpPr>
            <a:spLocks noGrp="1"/>
          </p:cNvSpPr>
          <p:nvPr>
            <p:ph type="title"/>
          </p:nvPr>
        </p:nvSpPr>
        <p:spPr/>
        <p:txBody>
          <a:bodyPr/>
          <a:lstStyle/>
          <a:p>
            <a:r>
              <a:rPr lang="en-US"/>
              <a:t>Facebook Post Type Distribution Per Profile | SYM</a:t>
            </a:r>
          </a:p>
        </p:txBody>
      </p:sp>
      <p:graphicFrame>
        <p:nvGraphicFramePr>
          <p:cNvPr id="6" name="Chart Placeholder 5">
            <a:extLst>
              <a:ext uri="{FF2B5EF4-FFF2-40B4-BE49-F238E27FC236}">
                <a16:creationId xmlns:a16="http://schemas.microsoft.com/office/drawing/2014/main" id="{223B642B-9847-4770-9CB4-157A99D89E35}"/>
              </a:ext>
            </a:extLst>
          </p:cNvPr>
          <p:cNvGraphicFramePr>
            <a:graphicFrameLocks noGrp="1"/>
          </p:cNvGraphicFramePr>
          <p:nvPr>
            <p:ph type="chart" sz="quarter" idx="13"/>
            <p:extLst>
              <p:ext uri="{D42A27DB-BD31-4B8C-83A1-F6EECF244321}">
                <p14:modId xmlns:p14="http://schemas.microsoft.com/office/powerpoint/2010/main" val="6982348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F7F83E-2487-4527-8614-8223259A78FA}"/>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3C859875-1BB9-4EF5-8E01-D513560862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8193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93D96-1408-40DE-880D-BE3046473CC5}"/>
              </a:ext>
            </a:extLst>
          </p:cNvPr>
          <p:cNvSpPr>
            <a:spLocks noGrp="1"/>
          </p:cNvSpPr>
          <p:nvPr>
            <p:ph type="title"/>
          </p:nvPr>
        </p:nvSpPr>
        <p:spPr/>
        <p:txBody>
          <a:bodyPr/>
          <a:lstStyle/>
          <a:p>
            <a:r>
              <a:rPr lang="en-US"/>
              <a:t>Facebook Interaction Rate By Weekday | SYM</a:t>
            </a:r>
          </a:p>
        </p:txBody>
      </p:sp>
      <p:graphicFrame>
        <p:nvGraphicFramePr>
          <p:cNvPr id="6" name="Chart Placeholder 5">
            <a:extLst>
              <a:ext uri="{FF2B5EF4-FFF2-40B4-BE49-F238E27FC236}">
                <a16:creationId xmlns:a16="http://schemas.microsoft.com/office/drawing/2014/main" id="{79CF4475-95BD-426C-95F3-37E947C24DDD}"/>
              </a:ext>
            </a:extLst>
          </p:cNvPr>
          <p:cNvGraphicFramePr>
            <a:graphicFrameLocks noGrp="1"/>
          </p:cNvGraphicFramePr>
          <p:nvPr>
            <p:ph type="chart" sz="quarter" idx="13"/>
            <p:extLst>
              <p:ext uri="{D42A27DB-BD31-4B8C-83A1-F6EECF244321}">
                <p14:modId xmlns:p14="http://schemas.microsoft.com/office/powerpoint/2010/main" val="32121570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02F3D1-C97D-4CEA-BF33-F93F1A8722DF}"/>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8A1C16AC-F333-4746-B629-9A651E3912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6962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383E3-C90F-4F98-8C85-23DAE8D9FA2A}"/>
              </a:ext>
            </a:extLst>
          </p:cNvPr>
          <p:cNvSpPr>
            <a:spLocks noGrp="1"/>
          </p:cNvSpPr>
          <p:nvPr>
            <p:ph type="title"/>
          </p:nvPr>
        </p:nvSpPr>
        <p:spPr/>
        <p:txBody>
          <a:bodyPr/>
          <a:lstStyle/>
          <a:p>
            <a:r>
              <a:rPr lang="en-US"/>
              <a:t>Facebook Interaction Rate | SYM</a:t>
            </a:r>
          </a:p>
        </p:txBody>
      </p:sp>
      <p:graphicFrame>
        <p:nvGraphicFramePr>
          <p:cNvPr id="6" name="Chart Placeholder 5">
            <a:extLst>
              <a:ext uri="{FF2B5EF4-FFF2-40B4-BE49-F238E27FC236}">
                <a16:creationId xmlns:a16="http://schemas.microsoft.com/office/drawing/2014/main" id="{A8EB3AC3-346D-42D0-AEB8-E2E596629A26}"/>
              </a:ext>
            </a:extLst>
          </p:cNvPr>
          <p:cNvGraphicFramePr>
            <a:graphicFrameLocks noGrp="1"/>
          </p:cNvGraphicFramePr>
          <p:nvPr>
            <p:ph type="chart" sz="quarter" idx="13"/>
            <p:extLst>
              <p:ext uri="{D42A27DB-BD31-4B8C-83A1-F6EECF244321}">
                <p14:modId xmlns:p14="http://schemas.microsoft.com/office/powerpoint/2010/main" val="4253412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28316C-54AC-475A-8BC3-B4B857FAEEFF}"/>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2BA84756-048E-432B-AB48-B1771E3EC9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58291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460AE-F31A-4353-9BF7-F9729793AD76}"/>
              </a:ext>
            </a:extLst>
          </p:cNvPr>
          <p:cNvSpPr>
            <a:spLocks noGrp="1"/>
          </p:cNvSpPr>
          <p:nvPr>
            <p:ph type="title"/>
          </p:nvPr>
        </p:nvSpPr>
        <p:spPr/>
        <p:txBody>
          <a:bodyPr/>
          <a:lstStyle/>
          <a:p>
            <a:r>
              <a:rPr lang="en-US"/>
              <a:t>Facebook Interaction Rate By Post Type | SYM</a:t>
            </a:r>
          </a:p>
        </p:txBody>
      </p:sp>
      <p:graphicFrame>
        <p:nvGraphicFramePr>
          <p:cNvPr id="6" name="Chart Placeholder 5">
            <a:extLst>
              <a:ext uri="{FF2B5EF4-FFF2-40B4-BE49-F238E27FC236}">
                <a16:creationId xmlns:a16="http://schemas.microsoft.com/office/drawing/2014/main" id="{03CDB61E-756B-47C8-AF9F-C7EA549DA556}"/>
              </a:ext>
            </a:extLst>
          </p:cNvPr>
          <p:cNvGraphicFramePr>
            <a:graphicFrameLocks noGrp="1"/>
          </p:cNvGraphicFramePr>
          <p:nvPr>
            <p:ph type="chart" sz="quarter" idx="13"/>
            <p:extLst>
              <p:ext uri="{D42A27DB-BD31-4B8C-83A1-F6EECF244321}">
                <p14:modId xmlns:p14="http://schemas.microsoft.com/office/powerpoint/2010/main" val="2660622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920AFF-603C-4F11-A4FB-B8180BFE3B6F}"/>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77EA07BB-ED8F-4EAB-A478-522DFA9EE8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801877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50053-101D-4A17-B03C-A1DF2D85794A}"/>
              </a:ext>
            </a:extLst>
          </p:cNvPr>
          <p:cNvSpPr>
            <a:spLocks noGrp="1"/>
          </p:cNvSpPr>
          <p:nvPr>
            <p:ph type="title"/>
          </p:nvPr>
        </p:nvSpPr>
        <p:spPr/>
        <p:txBody>
          <a:bodyPr/>
          <a:lstStyle/>
          <a:p>
            <a:r>
              <a:rPr lang="en-US"/>
              <a:t>Facebook Interaction Rate By Hour | SYM</a:t>
            </a:r>
          </a:p>
        </p:txBody>
      </p:sp>
      <p:graphicFrame>
        <p:nvGraphicFramePr>
          <p:cNvPr id="6" name="Chart Placeholder 5">
            <a:extLst>
              <a:ext uri="{FF2B5EF4-FFF2-40B4-BE49-F238E27FC236}">
                <a16:creationId xmlns:a16="http://schemas.microsoft.com/office/drawing/2014/main" id="{4F753A84-012B-47CC-8BFF-275E83482F9D}"/>
              </a:ext>
            </a:extLst>
          </p:cNvPr>
          <p:cNvGraphicFramePr>
            <a:graphicFrameLocks noGrp="1"/>
          </p:cNvGraphicFramePr>
          <p:nvPr>
            <p:ph type="chart" sz="quarter" idx="13"/>
            <p:extLst>
              <p:ext uri="{D42A27DB-BD31-4B8C-83A1-F6EECF244321}">
                <p14:modId xmlns:p14="http://schemas.microsoft.com/office/powerpoint/2010/main" val="12678389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18F16-FDA6-43E7-A351-CC859EAA0840}"/>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323EA407-319E-41E1-8AC8-0A40158F5D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3629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AA14E-9642-487F-8DAE-467DDA746CFA}"/>
              </a:ext>
            </a:extLst>
          </p:cNvPr>
          <p:cNvSpPr>
            <a:spLocks noGrp="1"/>
          </p:cNvSpPr>
          <p:nvPr>
            <p:ph type="title"/>
          </p:nvPr>
        </p:nvSpPr>
        <p:spPr/>
        <p:txBody>
          <a:bodyPr/>
          <a:lstStyle/>
          <a:p>
            <a:r>
              <a:rPr lang="en-US"/>
              <a:t>Facebook Hashtag Detection | SYM</a:t>
            </a:r>
          </a:p>
        </p:txBody>
      </p:sp>
      <p:graphicFrame>
        <p:nvGraphicFramePr>
          <p:cNvPr id="5" name="Table Placeholder 4">
            <a:extLst>
              <a:ext uri="{FF2B5EF4-FFF2-40B4-BE49-F238E27FC236}">
                <a16:creationId xmlns:a16="http://schemas.microsoft.com/office/drawing/2014/main" id="{CF70EB80-4570-45A5-903A-EAB648B0518D}"/>
              </a:ext>
            </a:extLst>
          </p:cNvPr>
          <p:cNvGraphicFramePr>
            <a:graphicFrameLocks noGrp="1"/>
          </p:cNvGraphicFramePr>
          <p:nvPr>
            <p:ph type="tbl" sz="quarter" idx="13"/>
            <p:extLst>
              <p:ext uri="{D42A27DB-BD31-4B8C-83A1-F6EECF244321}">
                <p14:modId xmlns:p14="http://schemas.microsoft.com/office/powerpoint/2010/main" val="1623396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7433483"/>
                    </a:ext>
                  </a:extLst>
                </a:gridCol>
                <a:gridCol w="1152144">
                  <a:extLst>
                    <a:ext uri="{9D8B030D-6E8A-4147-A177-3AD203B41FA5}">
                      <a16:colId xmlns:a16="http://schemas.microsoft.com/office/drawing/2014/main" val="208164922"/>
                    </a:ext>
                  </a:extLst>
                </a:gridCol>
                <a:gridCol w="1152144">
                  <a:extLst>
                    <a:ext uri="{9D8B030D-6E8A-4147-A177-3AD203B41FA5}">
                      <a16:colId xmlns:a16="http://schemas.microsoft.com/office/drawing/2014/main" val="1406058297"/>
                    </a:ext>
                  </a:extLst>
                </a:gridCol>
                <a:gridCol w="1152144">
                  <a:extLst>
                    <a:ext uri="{9D8B030D-6E8A-4147-A177-3AD203B41FA5}">
                      <a16:colId xmlns:a16="http://schemas.microsoft.com/office/drawing/2014/main" val="1327574070"/>
                    </a:ext>
                  </a:extLst>
                </a:gridCol>
                <a:gridCol w="1152144">
                  <a:extLst>
                    <a:ext uri="{9D8B030D-6E8A-4147-A177-3AD203B41FA5}">
                      <a16:colId xmlns:a16="http://schemas.microsoft.com/office/drawing/2014/main" val="2054641685"/>
                    </a:ext>
                  </a:extLst>
                </a:gridCol>
                <a:gridCol w="1152144">
                  <a:extLst>
                    <a:ext uri="{9D8B030D-6E8A-4147-A177-3AD203B41FA5}">
                      <a16:colId xmlns:a16="http://schemas.microsoft.com/office/drawing/2014/main" val="396741130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141715590"/>
                  </a:ext>
                </a:extLst>
              </a:tr>
              <a:tr h="370840">
                <a:tc>
                  <a:txBody>
                    <a:bodyPr/>
                    <a:lstStyle/>
                    <a:p>
                      <a:r>
                        <a:rPr lang="en-US" sz="1000"/>
                        <a:t>#kymco</a:t>
                      </a:r>
                    </a:p>
                  </a:txBody>
                  <a:tcPr/>
                </a:tc>
                <a:tc>
                  <a:txBody>
                    <a:bodyPr/>
                    <a:lstStyle/>
                    <a:p>
                      <a:r>
                        <a:rPr lang="en-US" sz="1000"/>
                        <a:t>3</a:t>
                      </a:r>
                    </a:p>
                  </a:txBody>
                  <a:tcPr/>
                </a:tc>
                <a:tc>
                  <a:txBody>
                    <a:bodyPr/>
                    <a:lstStyle/>
                    <a:p>
                      <a:r>
                        <a:rPr lang="en-US" sz="1000"/>
                        <a:t>4.6666666666667</a:t>
                      </a:r>
                    </a:p>
                  </a:txBody>
                  <a:tcPr/>
                </a:tc>
                <a:tc>
                  <a:txBody>
                    <a:bodyPr/>
                    <a:lstStyle/>
                    <a:p>
                      <a:r>
                        <a:rPr lang="en-US" sz="1000"/>
                        <a:t>0</a:t>
                      </a:r>
                    </a:p>
                  </a:txBody>
                  <a:tcPr/>
                </a:tc>
                <a:tc>
                  <a:txBody>
                    <a:bodyPr/>
                    <a:lstStyle/>
                    <a:p>
                      <a:r>
                        <a:rPr lang="en-US" sz="1000"/>
                        <a:t>0</a:t>
                      </a:r>
                    </a:p>
                  </a:txBody>
                  <a:tcPr/>
                </a:tc>
                <a:tc>
                  <a:txBody>
                    <a:bodyPr/>
                    <a:lstStyle/>
                    <a:p>
                      <a:r>
                        <a:rPr lang="en-US" sz="1000"/>
                        <a:t>4.6666666666667</a:t>
                      </a:r>
                    </a:p>
                  </a:txBody>
                  <a:tcPr/>
                </a:tc>
                <a:extLst>
                  <a:ext uri="{0D108BD9-81ED-4DB2-BD59-A6C34878D82A}">
                    <a16:rowId xmlns:a16="http://schemas.microsoft.com/office/drawing/2014/main" val="2673839721"/>
                  </a:ext>
                </a:extLst>
              </a:tr>
              <a:tr h="370840">
                <a:tc>
                  <a:txBody>
                    <a:bodyPr/>
                    <a:lstStyle/>
                    <a:p>
                      <a:r>
                        <a:rPr lang="en-US" sz="1000"/>
                        <a:t>#financiacion</a:t>
                      </a:r>
                    </a:p>
                  </a:txBody>
                  <a:tcPr/>
                </a:tc>
                <a:tc>
                  <a:txBody>
                    <a:bodyPr/>
                    <a:lstStyle/>
                    <a:p>
                      <a:r>
                        <a:rPr lang="en-US" sz="1000"/>
                        <a:t>3</a:t>
                      </a:r>
                    </a:p>
                  </a:txBody>
                  <a:tcPr/>
                </a:tc>
                <a:tc>
                  <a:txBody>
                    <a:bodyPr/>
                    <a:lstStyle/>
                    <a:p>
                      <a:r>
                        <a:rPr lang="en-US" sz="1000"/>
                        <a:t>3.6666666666667</a:t>
                      </a:r>
                    </a:p>
                  </a:txBody>
                  <a:tcPr/>
                </a:tc>
                <a:tc>
                  <a:txBody>
                    <a:bodyPr/>
                    <a:lstStyle/>
                    <a:p>
                      <a:r>
                        <a:rPr lang="en-US" sz="1000"/>
                        <a:t>0</a:t>
                      </a:r>
                    </a:p>
                  </a:txBody>
                  <a:tcPr/>
                </a:tc>
                <a:tc>
                  <a:txBody>
                    <a:bodyPr/>
                    <a:lstStyle/>
                    <a:p>
                      <a:r>
                        <a:rPr lang="en-US" sz="1000"/>
                        <a:t>0</a:t>
                      </a:r>
                    </a:p>
                  </a:txBody>
                  <a:tcPr/>
                </a:tc>
                <a:tc>
                  <a:txBody>
                    <a:bodyPr/>
                    <a:lstStyle/>
                    <a:p>
                      <a:r>
                        <a:rPr lang="en-US" sz="1000"/>
                        <a:t>3.6666666666667</a:t>
                      </a:r>
                    </a:p>
                  </a:txBody>
                  <a:tcPr/>
                </a:tc>
                <a:extLst>
                  <a:ext uri="{0D108BD9-81ED-4DB2-BD59-A6C34878D82A}">
                    <a16:rowId xmlns:a16="http://schemas.microsoft.com/office/drawing/2014/main" val="1824799479"/>
                  </a:ext>
                </a:extLst>
              </a:tr>
              <a:tr h="370840">
                <a:tc>
                  <a:txBody>
                    <a:bodyPr/>
                    <a:lstStyle/>
                    <a:p>
                      <a:r>
                        <a:rPr lang="en-US" sz="1000"/>
                        <a:t>#scooter</a:t>
                      </a:r>
                    </a:p>
                  </a:txBody>
                  <a:tcPr/>
                </a:tc>
                <a:tc>
                  <a:txBody>
                    <a:bodyPr/>
                    <a:lstStyle/>
                    <a:p>
                      <a:r>
                        <a:rPr lang="en-US" sz="1000"/>
                        <a:t>3</a:t>
                      </a:r>
                    </a:p>
                  </a:txBody>
                  <a:tcPr/>
                </a:tc>
                <a:tc>
                  <a:txBody>
                    <a:bodyPr/>
                    <a:lstStyle/>
                    <a:p>
                      <a:r>
                        <a:rPr lang="en-US" sz="1000"/>
                        <a:t>4.6666666666667</a:t>
                      </a:r>
                    </a:p>
                  </a:txBody>
                  <a:tcPr/>
                </a:tc>
                <a:tc>
                  <a:txBody>
                    <a:bodyPr/>
                    <a:lstStyle/>
                    <a:p>
                      <a:r>
                        <a:rPr lang="en-US" sz="1000"/>
                        <a:t>0</a:t>
                      </a:r>
                    </a:p>
                  </a:txBody>
                  <a:tcPr/>
                </a:tc>
                <a:tc>
                  <a:txBody>
                    <a:bodyPr/>
                    <a:lstStyle/>
                    <a:p>
                      <a:r>
                        <a:rPr lang="en-US" sz="1000"/>
                        <a:t>0</a:t>
                      </a:r>
                    </a:p>
                  </a:txBody>
                  <a:tcPr/>
                </a:tc>
                <a:tc>
                  <a:txBody>
                    <a:bodyPr/>
                    <a:lstStyle/>
                    <a:p>
                      <a:r>
                        <a:rPr lang="en-US" sz="1000"/>
                        <a:t>4.6666666666667</a:t>
                      </a:r>
                    </a:p>
                  </a:txBody>
                  <a:tcPr/>
                </a:tc>
                <a:extLst>
                  <a:ext uri="{0D108BD9-81ED-4DB2-BD59-A6C34878D82A}">
                    <a16:rowId xmlns:a16="http://schemas.microsoft.com/office/drawing/2014/main" val="2834312497"/>
                  </a:ext>
                </a:extLst>
              </a:tr>
              <a:tr h="370840">
                <a:tc>
                  <a:txBody>
                    <a:bodyPr/>
                    <a:lstStyle/>
                    <a:p>
                      <a:r>
                        <a:rPr lang="en-US" sz="1000"/>
                        <a:t>#Keeway</a:t>
                      </a:r>
                    </a:p>
                  </a:txBody>
                  <a:tcPr/>
                </a:tc>
                <a:tc>
                  <a:txBody>
                    <a:bodyPr/>
                    <a:lstStyle/>
                    <a:p>
                      <a:r>
                        <a:rPr lang="en-US" sz="1000"/>
                        <a:t>3</a:t>
                      </a:r>
                    </a:p>
                  </a:txBody>
                  <a:tcPr/>
                </a:tc>
                <a:tc>
                  <a:txBody>
                    <a:bodyPr/>
                    <a:lstStyle/>
                    <a:p>
                      <a:r>
                        <a:rPr lang="en-US" sz="1000"/>
                        <a:t>10.666666666667</a:t>
                      </a:r>
                    </a:p>
                  </a:txBody>
                  <a:tcPr/>
                </a:tc>
                <a:tc>
                  <a:txBody>
                    <a:bodyPr/>
                    <a:lstStyle/>
                    <a:p>
                      <a:r>
                        <a:rPr lang="en-US" sz="1000"/>
                        <a:t>0.33333333333333</a:t>
                      </a:r>
                    </a:p>
                  </a:txBody>
                  <a:tcPr/>
                </a:tc>
                <a:tc>
                  <a:txBody>
                    <a:bodyPr/>
                    <a:lstStyle/>
                    <a:p>
                      <a:r>
                        <a:rPr lang="en-US" sz="1000"/>
                        <a:t>0.66666666666667</a:t>
                      </a:r>
                    </a:p>
                  </a:txBody>
                  <a:tcPr/>
                </a:tc>
                <a:tc>
                  <a:txBody>
                    <a:bodyPr/>
                    <a:lstStyle/>
                    <a:p>
                      <a:r>
                        <a:rPr lang="en-US" sz="1000"/>
                        <a:t>11.666666666667</a:t>
                      </a:r>
                    </a:p>
                  </a:txBody>
                  <a:tcPr/>
                </a:tc>
                <a:extLst>
                  <a:ext uri="{0D108BD9-81ED-4DB2-BD59-A6C34878D82A}">
                    <a16:rowId xmlns:a16="http://schemas.microsoft.com/office/drawing/2014/main" val="3011393171"/>
                  </a:ext>
                </a:extLst>
              </a:tr>
              <a:tr h="370840">
                <a:tc>
                  <a:txBody>
                    <a:bodyPr/>
                    <a:lstStyle/>
                    <a:p>
                      <a:r>
                        <a:rPr lang="en-US" sz="1000"/>
                        <a:t>#ahora12</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695651425"/>
                  </a:ext>
                </a:extLst>
              </a:tr>
              <a:tr h="370840">
                <a:tc>
                  <a:txBody>
                    <a:bodyPr/>
                    <a:lstStyle/>
                    <a:p>
                      <a:r>
                        <a:rPr lang="en-US" sz="1000"/>
                        <a:t>#ahora18</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571440416"/>
                  </a:ext>
                </a:extLst>
              </a:tr>
              <a:tr h="370840">
                <a:tc>
                  <a:txBody>
                    <a:bodyPr/>
                    <a:lstStyle/>
                    <a:p>
                      <a:r>
                        <a:rPr lang="en-US" sz="1000"/>
                        <a:t>#cuotassininteres</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880038873"/>
                  </a:ext>
                </a:extLst>
              </a:tr>
              <a:tr h="370840">
                <a:tc>
                  <a:txBody>
                    <a:bodyPr/>
                    <a:lstStyle/>
                    <a:p>
                      <a:r>
                        <a:rPr lang="en-US" sz="1000"/>
                        <a:t>#sininteres</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213129543"/>
                  </a:ext>
                </a:extLst>
              </a:tr>
              <a:tr h="370840">
                <a:tc>
                  <a:txBody>
                    <a:bodyPr/>
                    <a:lstStyle/>
                    <a:p>
                      <a:r>
                        <a:rPr lang="en-US" sz="1000"/>
                        <a:t>#cuotas</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1820254789"/>
                  </a:ext>
                </a:extLst>
              </a:tr>
              <a:tr h="370840">
                <a:tc>
                  <a:txBody>
                    <a:bodyPr/>
                    <a:lstStyle/>
                    <a:p>
                      <a:r>
                        <a:rPr lang="en-US" sz="1000"/>
                        <a:t>#𝐑𝐊𝟏𝟓𝟎</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4268921147"/>
                  </a:ext>
                </a:extLst>
              </a:tr>
            </a:tbl>
          </a:graphicData>
        </a:graphic>
      </p:graphicFrame>
      <p:sp>
        <p:nvSpPr>
          <p:cNvPr id="4" name="Text Placeholder 3">
            <a:extLst>
              <a:ext uri="{FF2B5EF4-FFF2-40B4-BE49-F238E27FC236}">
                <a16:creationId xmlns:a16="http://schemas.microsoft.com/office/drawing/2014/main" id="{1B49363B-7357-433E-9E4F-1B88ADABAEA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1397683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E44C8-3E39-484E-BF5B-C9A8E3385CD3}"/>
              </a:ext>
            </a:extLst>
          </p:cNvPr>
          <p:cNvSpPr>
            <a:spLocks noGrp="1"/>
          </p:cNvSpPr>
          <p:nvPr>
            <p:ph type="title"/>
          </p:nvPr>
        </p:nvSpPr>
        <p:spPr/>
        <p:txBody>
          <a:bodyPr/>
          <a:lstStyle/>
          <a:p>
            <a:r>
              <a:rPr lang="en-US"/>
              <a:t>Facebook Post Table + Reactions | SYM - 1 of 8</a:t>
            </a:r>
          </a:p>
        </p:txBody>
      </p:sp>
      <p:graphicFrame>
        <p:nvGraphicFramePr>
          <p:cNvPr id="5" name="Table Placeholder 4">
            <a:extLst>
              <a:ext uri="{FF2B5EF4-FFF2-40B4-BE49-F238E27FC236}">
                <a16:creationId xmlns:a16="http://schemas.microsoft.com/office/drawing/2014/main" id="{F2556B46-3F04-4027-97D7-F08E3952F941}"/>
              </a:ext>
            </a:extLst>
          </p:cNvPr>
          <p:cNvGraphicFramePr>
            <a:graphicFrameLocks noGrp="1"/>
          </p:cNvGraphicFramePr>
          <p:nvPr>
            <p:ph type="tbl" sz="quarter" idx="13"/>
            <p:extLst>
              <p:ext uri="{D42A27DB-BD31-4B8C-83A1-F6EECF244321}">
                <p14:modId xmlns:p14="http://schemas.microsoft.com/office/powerpoint/2010/main" val="3540374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6157002"/>
                    </a:ext>
                  </a:extLst>
                </a:gridCol>
                <a:gridCol w="493776">
                  <a:extLst>
                    <a:ext uri="{9D8B030D-6E8A-4147-A177-3AD203B41FA5}">
                      <a16:colId xmlns:a16="http://schemas.microsoft.com/office/drawing/2014/main" val="3474926979"/>
                    </a:ext>
                  </a:extLst>
                </a:gridCol>
                <a:gridCol w="493776">
                  <a:extLst>
                    <a:ext uri="{9D8B030D-6E8A-4147-A177-3AD203B41FA5}">
                      <a16:colId xmlns:a16="http://schemas.microsoft.com/office/drawing/2014/main" val="398781741"/>
                    </a:ext>
                  </a:extLst>
                </a:gridCol>
                <a:gridCol w="493776">
                  <a:extLst>
                    <a:ext uri="{9D8B030D-6E8A-4147-A177-3AD203B41FA5}">
                      <a16:colId xmlns:a16="http://schemas.microsoft.com/office/drawing/2014/main" val="1131730014"/>
                    </a:ext>
                  </a:extLst>
                </a:gridCol>
                <a:gridCol w="493776">
                  <a:extLst>
                    <a:ext uri="{9D8B030D-6E8A-4147-A177-3AD203B41FA5}">
                      <a16:colId xmlns:a16="http://schemas.microsoft.com/office/drawing/2014/main" val="3737557127"/>
                    </a:ext>
                  </a:extLst>
                </a:gridCol>
                <a:gridCol w="493776">
                  <a:extLst>
                    <a:ext uri="{9D8B030D-6E8A-4147-A177-3AD203B41FA5}">
                      <a16:colId xmlns:a16="http://schemas.microsoft.com/office/drawing/2014/main" val="906030570"/>
                    </a:ext>
                  </a:extLst>
                </a:gridCol>
                <a:gridCol w="493776">
                  <a:extLst>
                    <a:ext uri="{9D8B030D-6E8A-4147-A177-3AD203B41FA5}">
                      <a16:colId xmlns:a16="http://schemas.microsoft.com/office/drawing/2014/main" val="2454713589"/>
                    </a:ext>
                  </a:extLst>
                </a:gridCol>
                <a:gridCol w="493776">
                  <a:extLst>
                    <a:ext uri="{9D8B030D-6E8A-4147-A177-3AD203B41FA5}">
                      <a16:colId xmlns:a16="http://schemas.microsoft.com/office/drawing/2014/main" val="471582510"/>
                    </a:ext>
                  </a:extLst>
                </a:gridCol>
                <a:gridCol w="493776">
                  <a:extLst>
                    <a:ext uri="{9D8B030D-6E8A-4147-A177-3AD203B41FA5}">
                      <a16:colId xmlns:a16="http://schemas.microsoft.com/office/drawing/2014/main" val="1600647830"/>
                    </a:ext>
                  </a:extLst>
                </a:gridCol>
                <a:gridCol w="493776">
                  <a:extLst>
                    <a:ext uri="{9D8B030D-6E8A-4147-A177-3AD203B41FA5}">
                      <a16:colId xmlns:a16="http://schemas.microsoft.com/office/drawing/2014/main" val="3737156043"/>
                    </a:ext>
                  </a:extLst>
                </a:gridCol>
                <a:gridCol w="493776">
                  <a:extLst>
                    <a:ext uri="{9D8B030D-6E8A-4147-A177-3AD203B41FA5}">
                      <a16:colId xmlns:a16="http://schemas.microsoft.com/office/drawing/2014/main" val="1837023192"/>
                    </a:ext>
                  </a:extLst>
                </a:gridCol>
                <a:gridCol w="493776">
                  <a:extLst>
                    <a:ext uri="{9D8B030D-6E8A-4147-A177-3AD203B41FA5}">
                      <a16:colId xmlns:a16="http://schemas.microsoft.com/office/drawing/2014/main" val="674061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129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- 2021-10-07 17:00:05</a:t>
                      </a:r>
                      <a:r>
                        <a:rPr kumimoji="0" lang="es-ES" sz="1000" b="0" i="0" u="none" strike="noStrike" kern="1200" cap="none" spc="0" normalizeH="0" baseline="0" noProof="0">
                          <a:ln>
                            <a:noFill/>
                          </a:ln>
                          <a:solidFill>
                            <a:prstClr val="black"/>
                          </a:solidFill>
                          <a:effectLst/>
                          <a:uLnTx/>
                          <a:uFillTx/>
                          <a:latin typeface="+mn-lt"/>
                          <a:ea typeface="+mn-ea"/>
                          <a:cs typeface="+mn-cs"/>
                        </a:rPr>
                        <a:t>
 Con su clásico look inspirado en años 50s y 60s, la K-Light 202 hace que cualquier momento arriba de ella se convierta en una aventura única.
Disponible en 3 colores diferentes. ¿Cuál te define más?
Acercate a tu concesionario más cercano para concerla en persona.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13538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- 2021-10-13 15:40:18</a:t>
                      </a:r>
                      <a:r>
                        <a:rPr kumimoji="0" lang="es-ES" sz="1000" b="0" i="0" u="none" strike="noStrike" kern="1200" cap="none" spc="0" normalizeH="0" baseline="0" noProof="0">
                          <a:ln>
                            <a:noFill/>
                          </a:ln>
                          <a:solidFill>
                            <a:prstClr val="black"/>
                          </a:solidFill>
                          <a:effectLst/>
                          <a:uLnTx/>
                          <a:uFillTx/>
                          <a:latin typeface="+mn-lt"/>
                          <a:ea typeface="+mn-ea"/>
                          <a:cs typeface="+mn-cs"/>
                        </a:rPr>
                        <a:t>
 Pensada para riders aventureros, la K-Light 202 convierte cualquier salida en una experiencia emocionante.
Descubrí más acerca de ella en nuestra web oficial.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4182731"/>
                  </a:ext>
                </a:extLst>
              </a:tr>
            </a:tbl>
          </a:graphicData>
        </a:graphic>
      </p:graphicFrame>
      <p:sp>
        <p:nvSpPr>
          <p:cNvPr id="4" name="Text Placeholder 3">
            <a:extLst>
              <a:ext uri="{FF2B5EF4-FFF2-40B4-BE49-F238E27FC236}">
                <a16:creationId xmlns:a16="http://schemas.microsoft.com/office/drawing/2014/main" id="{F5DDF55B-6298-4AD9-8A72-A7DB5D53D777}"/>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3955802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C6480-447C-432D-81F1-38E74A83A243}"/>
              </a:ext>
            </a:extLst>
          </p:cNvPr>
          <p:cNvSpPr>
            <a:spLocks noGrp="1"/>
          </p:cNvSpPr>
          <p:nvPr>
            <p:ph type="title"/>
          </p:nvPr>
        </p:nvSpPr>
        <p:spPr/>
        <p:txBody>
          <a:bodyPr/>
          <a:lstStyle/>
          <a:p>
            <a:r>
              <a:rPr lang="en-US"/>
              <a:t>Facebook Post Table + Reactions | SYM - 2 of 8</a:t>
            </a:r>
          </a:p>
        </p:txBody>
      </p:sp>
      <p:graphicFrame>
        <p:nvGraphicFramePr>
          <p:cNvPr id="5" name="Table Placeholder 4">
            <a:extLst>
              <a:ext uri="{FF2B5EF4-FFF2-40B4-BE49-F238E27FC236}">
                <a16:creationId xmlns:a16="http://schemas.microsoft.com/office/drawing/2014/main" id="{943D0B6A-789E-46EB-B7F1-677B81EB3165}"/>
              </a:ext>
            </a:extLst>
          </p:cNvPr>
          <p:cNvGraphicFramePr>
            <a:graphicFrameLocks noGrp="1"/>
          </p:cNvGraphicFramePr>
          <p:nvPr>
            <p:ph type="tbl" sz="quarter" idx="13"/>
            <p:extLst>
              <p:ext uri="{D42A27DB-BD31-4B8C-83A1-F6EECF244321}">
                <p14:modId xmlns:p14="http://schemas.microsoft.com/office/powerpoint/2010/main" val="1955715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6098562"/>
                    </a:ext>
                  </a:extLst>
                </a:gridCol>
                <a:gridCol w="493776">
                  <a:extLst>
                    <a:ext uri="{9D8B030D-6E8A-4147-A177-3AD203B41FA5}">
                      <a16:colId xmlns:a16="http://schemas.microsoft.com/office/drawing/2014/main" val="547941362"/>
                    </a:ext>
                  </a:extLst>
                </a:gridCol>
                <a:gridCol w="493776">
                  <a:extLst>
                    <a:ext uri="{9D8B030D-6E8A-4147-A177-3AD203B41FA5}">
                      <a16:colId xmlns:a16="http://schemas.microsoft.com/office/drawing/2014/main" val="2342975208"/>
                    </a:ext>
                  </a:extLst>
                </a:gridCol>
                <a:gridCol w="493776">
                  <a:extLst>
                    <a:ext uri="{9D8B030D-6E8A-4147-A177-3AD203B41FA5}">
                      <a16:colId xmlns:a16="http://schemas.microsoft.com/office/drawing/2014/main" val="655723023"/>
                    </a:ext>
                  </a:extLst>
                </a:gridCol>
                <a:gridCol w="493776">
                  <a:extLst>
                    <a:ext uri="{9D8B030D-6E8A-4147-A177-3AD203B41FA5}">
                      <a16:colId xmlns:a16="http://schemas.microsoft.com/office/drawing/2014/main" val="751328935"/>
                    </a:ext>
                  </a:extLst>
                </a:gridCol>
                <a:gridCol w="493776">
                  <a:extLst>
                    <a:ext uri="{9D8B030D-6E8A-4147-A177-3AD203B41FA5}">
                      <a16:colId xmlns:a16="http://schemas.microsoft.com/office/drawing/2014/main" val="2137445694"/>
                    </a:ext>
                  </a:extLst>
                </a:gridCol>
                <a:gridCol w="493776">
                  <a:extLst>
                    <a:ext uri="{9D8B030D-6E8A-4147-A177-3AD203B41FA5}">
                      <a16:colId xmlns:a16="http://schemas.microsoft.com/office/drawing/2014/main" val="1177085415"/>
                    </a:ext>
                  </a:extLst>
                </a:gridCol>
                <a:gridCol w="493776">
                  <a:extLst>
                    <a:ext uri="{9D8B030D-6E8A-4147-A177-3AD203B41FA5}">
                      <a16:colId xmlns:a16="http://schemas.microsoft.com/office/drawing/2014/main" val="18869082"/>
                    </a:ext>
                  </a:extLst>
                </a:gridCol>
                <a:gridCol w="493776">
                  <a:extLst>
                    <a:ext uri="{9D8B030D-6E8A-4147-A177-3AD203B41FA5}">
                      <a16:colId xmlns:a16="http://schemas.microsoft.com/office/drawing/2014/main" val="2817519771"/>
                    </a:ext>
                  </a:extLst>
                </a:gridCol>
                <a:gridCol w="493776">
                  <a:extLst>
                    <a:ext uri="{9D8B030D-6E8A-4147-A177-3AD203B41FA5}">
                      <a16:colId xmlns:a16="http://schemas.microsoft.com/office/drawing/2014/main" val="2022629459"/>
                    </a:ext>
                  </a:extLst>
                </a:gridCol>
                <a:gridCol w="493776">
                  <a:extLst>
                    <a:ext uri="{9D8B030D-6E8A-4147-A177-3AD203B41FA5}">
                      <a16:colId xmlns:a16="http://schemas.microsoft.com/office/drawing/2014/main" val="775731535"/>
                    </a:ext>
                  </a:extLst>
                </a:gridCol>
                <a:gridCol w="493776">
                  <a:extLst>
                    <a:ext uri="{9D8B030D-6E8A-4147-A177-3AD203B41FA5}">
                      <a16:colId xmlns:a16="http://schemas.microsoft.com/office/drawing/2014/main" val="4103567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964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- 2021-09-29 16:45:29</a:t>
                      </a:r>
                      <a:r>
                        <a:rPr kumimoji="0" lang="es-ES" sz="1000" b="0" i="0" u="none" strike="noStrike" kern="1200" cap="none" spc="0" normalizeH="0" baseline="0" noProof="0">
                          <a:ln>
                            <a:noFill/>
                          </a:ln>
                          <a:solidFill>
                            <a:prstClr val="black"/>
                          </a:solidFill>
                          <a:effectLst/>
                          <a:uLnTx/>
                          <a:uFillTx/>
                          <a:latin typeface="+mn-lt"/>
                          <a:ea typeface="+mn-ea"/>
                          <a:cs typeface="+mn-cs"/>
                        </a:rPr>
                        <a:t>
 Salí a recorrer todo tipo de tu caminos arriba de tu K-Light. ¿Con quien compartirías esta aventura?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519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- 2021-09-29 12:00:50</a:t>
                      </a:r>
                      <a:r>
                        <a:rPr kumimoji="0" lang="es-ES" sz="1000" b="0" i="0" u="none" strike="noStrike" kern="1200" cap="none" spc="0" normalizeH="0" baseline="0" noProof="0">
                          <a:ln>
                            <a:noFill/>
                          </a:ln>
                          <a:solidFill>
                            <a:prstClr val="black"/>
                          </a:solidFill>
                          <a:effectLst/>
                          <a:uLnTx/>
                          <a:uFillTx/>
                          <a:latin typeface="+mn-lt"/>
                          <a:ea typeface="+mn-ea"/>
                          <a:cs typeface="+mn-cs"/>
                        </a:rPr>
                        <a:t>
 Salir a recorrer la ciudad de noche no va a ser un problema ya que la Cyticom cuenta con:
﻿- ﻿Luces delanteras de doble óptica de gran iluminación
﻿- Las traseras doble luz de stop con tecnología led.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34091441"/>
                  </a:ext>
                </a:extLst>
              </a:tr>
            </a:tbl>
          </a:graphicData>
        </a:graphic>
      </p:graphicFrame>
      <p:sp>
        <p:nvSpPr>
          <p:cNvPr id="4" name="Text Placeholder 3">
            <a:extLst>
              <a:ext uri="{FF2B5EF4-FFF2-40B4-BE49-F238E27FC236}">
                <a16:creationId xmlns:a16="http://schemas.microsoft.com/office/drawing/2014/main" id="{7438F473-2519-4FE1-ADDD-DF6C5A3071B8}"/>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984106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B4F51-9B4E-4743-A3DB-1F0EC24AB23A}"/>
              </a:ext>
            </a:extLst>
          </p:cNvPr>
          <p:cNvSpPr>
            <a:spLocks noGrp="1"/>
          </p:cNvSpPr>
          <p:nvPr>
            <p:ph type="title"/>
          </p:nvPr>
        </p:nvSpPr>
        <p:spPr/>
        <p:txBody>
          <a:bodyPr/>
          <a:lstStyle/>
          <a:p>
            <a:r>
              <a:rPr lang="en-US"/>
              <a:t>Facebook Post Table + Reactions | SYM - 3 of 8</a:t>
            </a:r>
          </a:p>
        </p:txBody>
      </p:sp>
      <p:graphicFrame>
        <p:nvGraphicFramePr>
          <p:cNvPr id="5" name="Table Placeholder 4">
            <a:extLst>
              <a:ext uri="{FF2B5EF4-FFF2-40B4-BE49-F238E27FC236}">
                <a16:creationId xmlns:a16="http://schemas.microsoft.com/office/drawing/2014/main" id="{5D4BE7A7-D71D-4AC4-8904-7438EC6DFB13}"/>
              </a:ext>
            </a:extLst>
          </p:cNvPr>
          <p:cNvGraphicFramePr>
            <a:graphicFrameLocks noGrp="1"/>
          </p:cNvGraphicFramePr>
          <p:nvPr>
            <p:ph type="tbl" sz="quarter" idx="13"/>
            <p:extLst>
              <p:ext uri="{D42A27DB-BD31-4B8C-83A1-F6EECF244321}">
                <p14:modId xmlns:p14="http://schemas.microsoft.com/office/powerpoint/2010/main" val="2166113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1887302"/>
                    </a:ext>
                  </a:extLst>
                </a:gridCol>
                <a:gridCol w="493776">
                  <a:extLst>
                    <a:ext uri="{9D8B030D-6E8A-4147-A177-3AD203B41FA5}">
                      <a16:colId xmlns:a16="http://schemas.microsoft.com/office/drawing/2014/main" val="1442874570"/>
                    </a:ext>
                  </a:extLst>
                </a:gridCol>
                <a:gridCol w="493776">
                  <a:extLst>
                    <a:ext uri="{9D8B030D-6E8A-4147-A177-3AD203B41FA5}">
                      <a16:colId xmlns:a16="http://schemas.microsoft.com/office/drawing/2014/main" val="2499837153"/>
                    </a:ext>
                  </a:extLst>
                </a:gridCol>
                <a:gridCol w="493776">
                  <a:extLst>
                    <a:ext uri="{9D8B030D-6E8A-4147-A177-3AD203B41FA5}">
                      <a16:colId xmlns:a16="http://schemas.microsoft.com/office/drawing/2014/main" val="3980786233"/>
                    </a:ext>
                  </a:extLst>
                </a:gridCol>
                <a:gridCol w="493776">
                  <a:extLst>
                    <a:ext uri="{9D8B030D-6E8A-4147-A177-3AD203B41FA5}">
                      <a16:colId xmlns:a16="http://schemas.microsoft.com/office/drawing/2014/main" val="2761560263"/>
                    </a:ext>
                  </a:extLst>
                </a:gridCol>
                <a:gridCol w="493776">
                  <a:extLst>
                    <a:ext uri="{9D8B030D-6E8A-4147-A177-3AD203B41FA5}">
                      <a16:colId xmlns:a16="http://schemas.microsoft.com/office/drawing/2014/main" val="3270786466"/>
                    </a:ext>
                  </a:extLst>
                </a:gridCol>
                <a:gridCol w="493776">
                  <a:extLst>
                    <a:ext uri="{9D8B030D-6E8A-4147-A177-3AD203B41FA5}">
                      <a16:colId xmlns:a16="http://schemas.microsoft.com/office/drawing/2014/main" val="848163586"/>
                    </a:ext>
                  </a:extLst>
                </a:gridCol>
                <a:gridCol w="493776">
                  <a:extLst>
                    <a:ext uri="{9D8B030D-6E8A-4147-A177-3AD203B41FA5}">
                      <a16:colId xmlns:a16="http://schemas.microsoft.com/office/drawing/2014/main" val="1089555985"/>
                    </a:ext>
                  </a:extLst>
                </a:gridCol>
                <a:gridCol w="493776">
                  <a:extLst>
                    <a:ext uri="{9D8B030D-6E8A-4147-A177-3AD203B41FA5}">
                      <a16:colId xmlns:a16="http://schemas.microsoft.com/office/drawing/2014/main" val="823091370"/>
                    </a:ext>
                  </a:extLst>
                </a:gridCol>
                <a:gridCol w="493776">
                  <a:extLst>
                    <a:ext uri="{9D8B030D-6E8A-4147-A177-3AD203B41FA5}">
                      <a16:colId xmlns:a16="http://schemas.microsoft.com/office/drawing/2014/main" val="3553008068"/>
                    </a:ext>
                  </a:extLst>
                </a:gridCol>
                <a:gridCol w="493776">
                  <a:extLst>
                    <a:ext uri="{9D8B030D-6E8A-4147-A177-3AD203B41FA5}">
                      <a16:colId xmlns:a16="http://schemas.microsoft.com/office/drawing/2014/main" val="2646326746"/>
                    </a:ext>
                  </a:extLst>
                </a:gridCol>
                <a:gridCol w="493776">
                  <a:extLst>
                    <a:ext uri="{9D8B030D-6E8A-4147-A177-3AD203B41FA5}">
                      <a16:colId xmlns:a16="http://schemas.microsoft.com/office/drawing/2014/main" val="515307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827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- 2021-10-13 12:14:42</a:t>
                      </a:r>
                      <a:r>
                        <a:rPr kumimoji="0" lang="es-ES" sz="1000" b="0" i="0" u="none" strike="noStrike" kern="1200" cap="none" spc="0" normalizeH="0" baseline="0" noProof="0">
                          <a:ln>
                            <a:noFill/>
                          </a:ln>
                          <a:solidFill>
                            <a:prstClr val="black"/>
                          </a:solidFill>
                          <a:effectLst/>
                          <a:uLnTx/>
                          <a:uFillTx/>
                          <a:latin typeface="+mn-lt"/>
                          <a:ea typeface="+mn-ea"/>
                          <a:cs typeface="+mn-cs"/>
                        </a:rPr>
                        <a:t>
 El especialista en scooters a nivel mundial
Te invita a desplazáte de forma segura y cómoda por donde sea y en el momento que lo desees.
INNOVACIÓN
La última tecnología en cada uno de
nuestros vehiculos.
RESPALDO
Con la experiencia que brinda un líder mundial en la fabricación de scooters.
GARANTÍA
Única con garantía de hasta 2 años o 20.000km transferibles según el modelo.
#kymco #kymcoargentina #scooter #agility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1602395"/>
                  </a:ext>
                </a:extLst>
              </a:tr>
            </a:tbl>
          </a:graphicData>
        </a:graphic>
      </p:graphicFrame>
      <p:sp>
        <p:nvSpPr>
          <p:cNvPr id="4" name="Text Placeholder 3">
            <a:extLst>
              <a:ext uri="{FF2B5EF4-FFF2-40B4-BE49-F238E27FC236}">
                <a16:creationId xmlns:a16="http://schemas.microsoft.com/office/drawing/2014/main" id="{B2F50444-4653-4C86-A8E5-C6910DB5535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7720435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31BA6-DE72-4707-A71F-0534CCBECF6F}"/>
              </a:ext>
            </a:extLst>
          </p:cNvPr>
          <p:cNvSpPr>
            <a:spLocks noGrp="1"/>
          </p:cNvSpPr>
          <p:nvPr>
            <p:ph type="title"/>
          </p:nvPr>
        </p:nvSpPr>
        <p:spPr/>
        <p:txBody>
          <a:bodyPr/>
          <a:lstStyle/>
          <a:p>
            <a:r>
              <a:rPr lang="en-US"/>
              <a:t>Facebook Post Table + Reactions | SYM - 4 of 8</a:t>
            </a:r>
          </a:p>
        </p:txBody>
      </p:sp>
      <p:graphicFrame>
        <p:nvGraphicFramePr>
          <p:cNvPr id="5" name="Table Placeholder 4">
            <a:extLst>
              <a:ext uri="{FF2B5EF4-FFF2-40B4-BE49-F238E27FC236}">
                <a16:creationId xmlns:a16="http://schemas.microsoft.com/office/drawing/2014/main" id="{96EFEE2B-DF44-48B1-9DA0-671480449FBF}"/>
              </a:ext>
            </a:extLst>
          </p:cNvPr>
          <p:cNvGraphicFramePr>
            <a:graphicFrameLocks noGrp="1"/>
          </p:cNvGraphicFramePr>
          <p:nvPr>
            <p:ph type="tbl" sz="quarter" idx="13"/>
            <p:extLst>
              <p:ext uri="{D42A27DB-BD31-4B8C-83A1-F6EECF244321}">
                <p14:modId xmlns:p14="http://schemas.microsoft.com/office/powerpoint/2010/main" val="1762697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04242524"/>
                    </a:ext>
                  </a:extLst>
                </a:gridCol>
                <a:gridCol w="493776">
                  <a:extLst>
                    <a:ext uri="{9D8B030D-6E8A-4147-A177-3AD203B41FA5}">
                      <a16:colId xmlns:a16="http://schemas.microsoft.com/office/drawing/2014/main" val="1160418986"/>
                    </a:ext>
                  </a:extLst>
                </a:gridCol>
                <a:gridCol w="493776">
                  <a:extLst>
                    <a:ext uri="{9D8B030D-6E8A-4147-A177-3AD203B41FA5}">
                      <a16:colId xmlns:a16="http://schemas.microsoft.com/office/drawing/2014/main" val="3361381236"/>
                    </a:ext>
                  </a:extLst>
                </a:gridCol>
                <a:gridCol w="493776">
                  <a:extLst>
                    <a:ext uri="{9D8B030D-6E8A-4147-A177-3AD203B41FA5}">
                      <a16:colId xmlns:a16="http://schemas.microsoft.com/office/drawing/2014/main" val="1894780017"/>
                    </a:ext>
                  </a:extLst>
                </a:gridCol>
                <a:gridCol w="493776">
                  <a:extLst>
                    <a:ext uri="{9D8B030D-6E8A-4147-A177-3AD203B41FA5}">
                      <a16:colId xmlns:a16="http://schemas.microsoft.com/office/drawing/2014/main" val="2260950850"/>
                    </a:ext>
                  </a:extLst>
                </a:gridCol>
                <a:gridCol w="493776">
                  <a:extLst>
                    <a:ext uri="{9D8B030D-6E8A-4147-A177-3AD203B41FA5}">
                      <a16:colId xmlns:a16="http://schemas.microsoft.com/office/drawing/2014/main" val="987159349"/>
                    </a:ext>
                  </a:extLst>
                </a:gridCol>
                <a:gridCol w="493776">
                  <a:extLst>
                    <a:ext uri="{9D8B030D-6E8A-4147-A177-3AD203B41FA5}">
                      <a16:colId xmlns:a16="http://schemas.microsoft.com/office/drawing/2014/main" val="3965678064"/>
                    </a:ext>
                  </a:extLst>
                </a:gridCol>
                <a:gridCol w="493776">
                  <a:extLst>
                    <a:ext uri="{9D8B030D-6E8A-4147-A177-3AD203B41FA5}">
                      <a16:colId xmlns:a16="http://schemas.microsoft.com/office/drawing/2014/main" val="1571775194"/>
                    </a:ext>
                  </a:extLst>
                </a:gridCol>
                <a:gridCol w="493776">
                  <a:extLst>
                    <a:ext uri="{9D8B030D-6E8A-4147-A177-3AD203B41FA5}">
                      <a16:colId xmlns:a16="http://schemas.microsoft.com/office/drawing/2014/main" val="3125809022"/>
                    </a:ext>
                  </a:extLst>
                </a:gridCol>
                <a:gridCol w="493776">
                  <a:extLst>
                    <a:ext uri="{9D8B030D-6E8A-4147-A177-3AD203B41FA5}">
                      <a16:colId xmlns:a16="http://schemas.microsoft.com/office/drawing/2014/main" val="2210188288"/>
                    </a:ext>
                  </a:extLst>
                </a:gridCol>
                <a:gridCol w="493776">
                  <a:extLst>
                    <a:ext uri="{9D8B030D-6E8A-4147-A177-3AD203B41FA5}">
                      <a16:colId xmlns:a16="http://schemas.microsoft.com/office/drawing/2014/main" val="2726123871"/>
                    </a:ext>
                  </a:extLst>
                </a:gridCol>
                <a:gridCol w="493776">
                  <a:extLst>
                    <a:ext uri="{9D8B030D-6E8A-4147-A177-3AD203B41FA5}">
                      <a16:colId xmlns:a16="http://schemas.microsoft.com/office/drawing/2014/main" val="3012715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661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- 2021-10-13 18:01:30</a:t>
                      </a:r>
                      <a:r>
                        <a:rPr kumimoji="0" lang="es-ES" sz="1000" b="0" i="0" u="none" strike="noStrike" kern="1200" cap="none" spc="0" normalizeH="0" baseline="0" noProof="0">
                          <a:ln>
                            <a:noFill/>
                          </a:ln>
                          <a:solidFill>
                            <a:prstClr val="black"/>
                          </a:solidFill>
                          <a:effectLst/>
                          <a:uLnTx/>
                          <a:uFillTx/>
                          <a:latin typeface="+mn-lt"/>
                          <a:ea typeface="+mn-ea"/>
                          <a:cs typeface="+mn-cs"/>
                        </a:rPr>
                        <a:t>
 Gracias a su motor de cuatro tiempos, la Symphony 125 es el scooter perfecto para que te muevas con total seguridad en la ciudad.
Además, su freno de disco delantero y trasero, hace que el frenado sea más rápido y preciso, dándote un control absoluto arriba de la moto.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15572072"/>
                  </a:ext>
                </a:extLst>
              </a:tr>
            </a:tbl>
          </a:graphicData>
        </a:graphic>
      </p:graphicFrame>
      <p:sp>
        <p:nvSpPr>
          <p:cNvPr id="4" name="Text Placeholder 3">
            <a:extLst>
              <a:ext uri="{FF2B5EF4-FFF2-40B4-BE49-F238E27FC236}">
                <a16:creationId xmlns:a16="http://schemas.microsoft.com/office/drawing/2014/main" id="{1CF21C82-0C06-4EE5-B8B0-65B11C4DE4C1}"/>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561969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160F1-737C-40E2-B6CE-303C8A82A4F9}"/>
              </a:ext>
            </a:extLst>
          </p:cNvPr>
          <p:cNvSpPr>
            <a:spLocks noGrp="1"/>
          </p:cNvSpPr>
          <p:nvPr>
            <p:ph type="title"/>
          </p:nvPr>
        </p:nvSpPr>
        <p:spPr/>
        <p:txBody>
          <a:bodyPr/>
          <a:lstStyle/>
          <a:p>
            <a:r>
              <a:rPr lang="en-US"/>
              <a:t>Facebook Post Table + Reactions | SYM - 5 of 8</a:t>
            </a:r>
          </a:p>
        </p:txBody>
      </p:sp>
      <p:graphicFrame>
        <p:nvGraphicFramePr>
          <p:cNvPr id="5" name="Table Placeholder 4">
            <a:extLst>
              <a:ext uri="{FF2B5EF4-FFF2-40B4-BE49-F238E27FC236}">
                <a16:creationId xmlns:a16="http://schemas.microsoft.com/office/drawing/2014/main" id="{38729F4B-7F98-4C75-8EE9-D9322419E640}"/>
              </a:ext>
            </a:extLst>
          </p:cNvPr>
          <p:cNvGraphicFramePr>
            <a:graphicFrameLocks noGrp="1"/>
          </p:cNvGraphicFramePr>
          <p:nvPr>
            <p:ph type="tbl" sz="quarter" idx="13"/>
            <p:extLst>
              <p:ext uri="{D42A27DB-BD31-4B8C-83A1-F6EECF244321}">
                <p14:modId xmlns:p14="http://schemas.microsoft.com/office/powerpoint/2010/main" val="3918455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228933"/>
                    </a:ext>
                  </a:extLst>
                </a:gridCol>
                <a:gridCol w="493776">
                  <a:extLst>
                    <a:ext uri="{9D8B030D-6E8A-4147-A177-3AD203B41FA5}">
                      <a16:colId xmlns:a16="http://schemas.microsoft.com/office/drawing/2014/main" val="2296000665"/>
                    </a:ext>
                  </a:extLst>
                </a:gridCol>
                <a:gridCol w="493776">
                  <a:extLst>
                    <a:ext uri="{9D8B030D-6E8A-4147-A177-3AD203B41FA5}">
                      <a16:colId xmlns:a16="http://schemas.microsoft.com/office/drawing/2014/main" val="4060400279"/>
                    </a:ext>
                  </a:extLst>
                </a:gridCol>
                <a:gridCol w="493776">
                  <a:extLst>
                    <a:ext uri="{9D8B030D-6E8A-4147-A177-3AD203B41FA5}">
                      <a16:colId xmlns:a16="http://schemas.microsoft.com/office/drawing/2014/main" val="840243201"/>
                    </a:ext>
                  </a:extLst>
                </a:gridCol>
                <a:gridCol w="493776">
                  <a:extLst>
                    <a:ext uri="{9D8B030D-6E8A-4147-A177-3AD203B41FA5}">
                      <a16:colId xmlns:a16="http://schemas.microsoft.com/office/drawing/2014/main" val="1125219794"/>
                    </a:ext>
                  </a:extLst>
                </a:gridCol>
                <a:gridCol w="493776">
                  <a:extLst>
                    <a:ext uri="{9D8B030D-6E8A-4147-A177-3AD203B41FA5}">
                      <a16:colId xmlns:a16="http://schemas.microsoft.com/office/drawing/2014/main" val="1527020634"/>
                    </a:ext>
                  </a:extLst>
                </a:gridCol>
                <a:gridCol w="493776">
                  <a:extLst>
                    <a:ext uri="{9D8B030D-6E8A-4147-A177-3AD203B41FA5}">
                      <a16:colId xmlns:a16="http://schemas.microsoft.com/office/drawing/2014/main" val="1868553266"/>
                    </a:ext>
                  </a:extLst>
                </a:gridCol>
                <a:gridCol w="493776">
                  <a:extLst>
                    <a:ext uri="{9D8B030D-6E8A-4147-A177-3AD203B41FA5}">
                      <a16:colId xmlns:a16="http://schemas.microsoft.com/office/drawing/2014/main" val="2775547805"/>
                    </a:ext>
                  </a:extLst>
                </a:gridCol>
                <a:gridCol w="493776">
                  <a:extLst>
                    <a:ext uri="{9D8B030D-6E8A-4147-A177-3AD203B41FA5}">
                      <a16:colId xmlns:a16="http://schemas.microsoft.com/office/drawing/2014/main" val="3871509980"/>
                    </a:ext>
                  </a:extLst>
                </a:gridCol>
                <a:gridCol w="493776">
                  <a:extLst>
                    <a:ext uri="{9D8B030D-6E8A-4147-A177-3AD203B41FA5}">
                      <a16:colId xmlns:a16="http://schemas.microsoft.com/office/drawing/2014/main" val="1304892970"/>
                    </a:ext>
                  </a:extLst>
                </a:gridCol>
                <a:gridCol w="493776">
                  <a:extLst>
                    <a:ext uri="{9D8B030D-6E8A-4147-A177-3AD203B41FA5}">
                      <a16:colId xmlns:a16="http://schemas.microsoft.com/office/drawing/2014/main" val="2553921566"/>
                    </a:ext>
                  </a:extLst>
                </a:gridCol>
                <a:gridCol w="493776">
                  <a:extLst>
                    <a:ext uri="{9D8B030D-6E8A-4147-A177-3AD203B41FA5}">
                      <a16:colId xmlns:a16="http://schemas.microsoft.com/office/drawing/2014/main" val="119307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4888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- 2021-10-07 09:59:16</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brindar estabilidad, seguridad y un manejo placentero.
"Clickeá el link en la bio, completa el formulario y tené tu Kymco en 12 y 18 cuotas SIN INTERÉS
http://kymco.com.ar/ahora12/
#kymco #ahora12 #ahora18 #financiacion #cuotassininteres #sininteres #cuotas #scooter #agility125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7034479"/>
                  </a:ext>
                </a:extLst>
              </a:tr>
            </a:tbl>
          </a:graphicData>
        </a:graphic>
      </p:graphicFrame>
      <p:sp>
        <p:nvSpPr>
          <p:cNvPr id="4" name="Text Placeholder 3">
            <a:extLst>
              <a:ext uri="{FF2B5EF4-FFF2-40B4-BE49-F238E27FC236}">
                <a16:creationId xmlns:a16="http://schemas.microsoft.com/office/drawing/2014/main" id="{DC005A44-7EF3-4654-B405-B0FD1F0AB520}"/>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8466332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13AB-EA18-4C0D-95DF-C6C65F3B85D2}"/>
              </a:ext>
            </a:extLst>
          </p:cNvPr>
          <p:cNvSpPr>
            <a:spLocks noGrp="1"/>
          </p:cNvSpPr>
          <p:nvPr>
            <p:ph type="title"/>
          </p:nvPr>
        </p:nvSpPr>
        <p:spPr/>
        <p:txBody>
          <a:bodyPr/>
          <a:lstStyle/>
          <a:p>
            <a:r>
              <a:rPr lang="en-US"/>
              <a:t>Facebook Post Table + Reactions | SYM - 6 of 8</a:t>
            </a:r>
          </a:p>
        </p:txBody>
      </p:sp>
      <p:graphicFrame>
        <p:nvGraphicFramePr>
          <p:cNvPr id="5" name="Table Placeholder 4">
            <a:extLst>
              <a:ext uri="{FF2B5EF4-FFF2-40B4-BE49-F238E27FC236}">
                <a16:creationId xmlns:a16="http://schemas.microsoft.com/office/drawing/2014/main" id="{1646E7D6-781F-40F6-8EA6-CD428636EFA4}"/>
              </a:ext>
            </a:extLst>
          </p:cNvPr>
          <p:cNvGraphicFramePr>
            <a:graphicFrameLocks noGrp="1"/>
          </p:cNvGraphicFramePr>
          <p:nvPr>
            <p:ph type="tbl" sz="quarter" idx="13"/>
            <p:extLst>
              <p:ext uri="{D42A27DB-BD31-4B8C-83A1-F6EECF244321}">
                <p14:modId xmlns:p14="http://schemas.microsoft.com/office/powerpoint/2010/main" val="1724031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977610"/>
                    </a:ext>
                  </a:extLst>
                </a:gridCol>
                <a:gridCol w="493776">
                  <a:extLst>
                    <a:ext uri="{9D8B030D-6E8A-4147-A177-3AD203B41FA5}">
                      <a16:colId xmlns:a16="http://schemas.microsoft.com/office/drawing/2014/main" val="101977824"/>
                    </a:ext>
                  </a:extLst>
                </a:gridCol>
                <a:gridCol w="493776">
                  <a:extLst>
                    <a:ext uri="{9D8B030D-6E8A-4147-A177-3AD203B41FA5}">
                      <a16:colId xmlns:a16="http://schemas.microsoft.com/office/drawing/2014/main" val="1905597432"/>
                    </a:ext>
                  </a:extLst>
                </a:gridCol>
                <a:gridCol w="493776">
                  <a:extLst>
                    <a:ext uri="{9D8B030D-6E8A-4147-A177-3AD203B41FA5}">
                      <a16:colId xmlns:a16="http://schemas.microsoft.com/office/drawing/2014/main" val="63275851"/>
                    </a:ext>
                  </a:extLst>
                </a:gridCol>
                <a:gridCol w="493776">
                  <a:extLst>
                    <a:ext uri="{9D8B030D-6E8A-4147-A177-3AD203B41FA5}">
                      <a16:colId xmlns:a16="http://schemas.microsoft.com/office/drawing/2014/main" val="414049121"/>
                    </a:ext>
                  </a:extLst>
                </a:gridCol>
                <a:gridCol w="493776">
                  <a:extLst>
                    <a:ext uri="{9D8B030D-6E8A-4147-A177-3AD203B41FA5}">
                      <a16:colId xmlns:a16="http://schemas.microsoft.com/office/drawing/2014/main" val="3382848177"/>
                    </a:ext>
                  </a:extLst>
                </a:gridCol>
                <a:gridCol w="493776">
                  <a:extLst>
                    <a:ext uri="{9D8B030D-6E8A-4147-A177-3AD203B41FA5}">
                      <a16:colId xmlns:a16="http://schemas.microsoft.com/office/drawing/2014/main" val="1932455613"/>
                    </a:ext>
                  </a:extLst>
                </a:gridCol>
                <a:gridCol w="493776">
                  <a:extLst>
                    <a:ext uri="{9D8B030D-6E8A-4147-A177-3AD203B41FA5}">
                      <a16:colId xmlns:a16="http://schemas.microsoft.com/office/drawing/2014/main" val="104926162"/>
                    </a:ext>
                  </a:extLst>
                </a:gridCol>
                <a:gridCol w="493776">
                  <a:extLst>
                    <a:ext uri="{9D8B030D-6E8A-4147-A177-3AD203B41FA5}">
                      <a16:colId xmlns:a16="http://schemas.microsoft.com/office/drawing/2014/main" val="1264178912"/>
                    </a:ext>
                  </a:extLst>
                </a:gridCol>
                <a:gridCol w="493776">
                  <a:extLst>
                    <a:ext uri="{9D8B030D-6E8A-4147-A177-3AD203B41FA5}">
                      <a16:colId xmlns:a16="http://schemas.microsoft.com/office/drawing/2014/main" val="2660833795"/>
                    </a:ext>
                  </a:extLst>
                </a:gridCol>
                <a:gridCol w="493776">
                  <a:extLst>
                    <a:ext uri="{9D8B030D-6E8A-4147-A177-3AD203B41FA5}">
                      <a16:colId xmlns:a16="http://schemas.microsoft.com/office/drawing/2014/main" val="1353753231"/>
                    </a:ext>
                  </a:extLst>
                </a:gridCol>
                <a:gridCol w="493776">
                  <a:extLst>
                    <a:ext uri="{9D8B030D-6E8A-4147-A177-3AD203B41FA5}">
                      <a16:colId xmlns:a16="http://schemas.microsoft.com/office/drawing/2014/main" val="4047151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925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 Argentina - 2021-10-10 19:53:56</a:t>
                      </a:r>
                      <a:r>
                        <a:rPr kumimoji="0" lang="es-ES" sz="1000" b="0" i="0" u="none" strike="noStrike" kern="1200" cap="none" spc="0" normalizeH="0" baseline="0" noProof="0">
                          <a:ln>
                            <a:noFill/>
                          </a:ln>
                          <a:solidFill>
                            <a:prstClr val="black"/>
                          </a:solidFill>
                          <a:effectLst/>
                          <a:uLnTx/>
                          <a:uFillTx/>
                          <a:latin typeface="+mn-lt"/>
                          <a:ea typeface="+mn-ea"/>
                          <a:cs typeface="+mn-cs"/>
                        </a:rPr>
                        <a:t>
 Práctico, cómodo y con un estilo único: Agility 125 RS Naked te ofrece desplazate de forma segura y cómoda por donde sea y en el momento que lo desees
Hacé click el link en la bio, completa el formulario y tené hoy tu Kymco en 12 y 18 cuotas SIN INTERÉS
http://kymco.com.ar/ahora12/
#kymco #ahora12 #ahora18 #financiacion #cuotassininteres #sininteres #cuotas #scooter" #agility125rs #agilitynaked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4036134"/>
                  </a:ext>
                </a:extLst>
              </a:tr>
            </a:tbl>
          </a:graphicData>
        </a:graphic>
      </p:graphicFrame>
      <p:sp>
        <p:nvSpPr>
          <p:cNvPr id="4" name="Text Placeholder 3">
            <a:extLst>
              <a:ext uri="{FF2B5EF4-FFF2-40B4-BE49-F238E27FC236}">
                <a16:creationId xmlns:a16="http://schemas.microsoft.com/office/drawing/2014/main" id="{9576AB36-08DE-4E43-8916-C3B2B234F98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41911958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D8029-887F-4539-B8D8-965748683D5D}"/>
              </a:ext>
            </a:extLst>
          </p:cNvPr>
          <p:cNvSpPr>
            <a:spLocks noGrp="1"/>
          </p:cNvSpPr>
          <p:nvPr>
            <p:ph type="title"/>
          </p:nvPr>
        </p:nvSpPr>
        <p:spPr/>
        <p:txBody>
          <a:bodyPr/>
          <a:lstStyle/>
          <a:p>
            <a:r>
              <a:rPr lang="en-US"/>
              <a:t>Facebook Post Table + Reactions | SYM - 7 of 8</a:t>
            </a:r>
          </a:p>
        </p:txBody>
      </p:sp>
      <p:graphicFrame>
        <p:nvGraphicFramePr>
          <p:cNvPr id="5" name="Table Placeholder 4">
            <a:extLst>
              <a:ext uri="{FF2B5EF4-FFF2-40B4-BE49-F238E27FC236}">
                <a16:creationId xmlns:a16="http://schemas.microsoft.com/office/drawing/2014/main" id="{454D14C3-F4E8-46B1-AA10-26F4336533A9}"/>
              </a:ext>
            </a:extLst>
          </p:cNvPr>
          <p:cNvGraphicFramePr>
            <a:graphicFrameLocks noGrp="1"/>
          </p:cNvGraphicFramePr>
          <p:nvPr>
            <p:ph type="tbl" sz="quarter" idx="13"/>
            <p:extLst>
              <p:ext uri="{D42A27DB-BD31-4B8C-83A1-F6EECF244321}">
                <p14:modId xmlns:p14="http://schemas.microsoft.com/office/powerpoint/2010/main" val="2527643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42699024"/>
                    </a:ext>
                  </a:extLst>
                </a:gridCol>
                <a:gridCol w="493776">
                  <a:extLst>
                    <a:ext uri="{9D8B030D-6E8A-4147-A177-3AD203B41FA5}">
                      <a16:colId xmlns:a16="http://schemas.microsoft.com/office/drawing/2014/main" val="3242188607"/>
                    </a:ext>
                  </a:extLst>
                </a:gridCol>
                <a:gridCol w="493776">
                  <a:extLst>
                    <a:ext uri="{9D8B030D-6E8A-4147-A177-3AD203B41FA5}">
                      <a16:colId xmlns:a16="http://schemas.microsoft.com/office/drawing/2014/main" val="3550093000"/>
                    </a:ext>
                  </a:extLst>
                </a:gridCol>
                <a:gridCol w="493776">
                  <a:extLst>
                    <a:ext uri="{9D8B030D-6E8A-4147-A177-3AD203B41FA5}">
                      <a16:colId xmlns:a16="http://schemas.microsoft.com/office/drawing/2014/main" val="3822369639"/>
                    </a:ext>
                  </a:extLst>
                </a:gridCol>
                <a:gridCol w="493776">
                  <a:extLst>
                    <a:ext uri="{9D8B030D-6E8A-4147-A177-3AD203B41FA5}">
                      <a16:colId xmlns:a16="http://schemas.microsoft.com/office/drawing/2014/main" val="2841703313"/>
                    </a:ext>
                  </a:extLst>
                </a:gridCol>
                <a:gridCol w="493776">
                  <a:extLst>
                    <a:ext uri="{9D8B030D-6E8A-4147-A177-3AD203B41FA5}">
                      <a16:colId xmlns:a16="http://schemas.microsoft.com/office/drawing/2014/main" val="2805060461"/>
                    </a:ext>
                  </a:extLst>
                </a:gridCol>
                <a:gridCol w="493776">
                  <a:extLst>
                    <a:ext uri="{9D8B030D-6E8A-4147-A177-3AD203B41FA5}">
                      <a16:colId xmlns:a16="http://schemas.microsoft.com/office/drawing/2014/main" val="1982271086"/>
                    </a:ext>
                  </a:extLst>
                </a:gridCol>
                <a:gridCol w="493776">
                  <a:extLst>
                    <a:ext uri="{9D8B030D-6E8A-4147-A177-3AD203B41FA5}">
                      <a16:colId xmlns:a16="http://schemas.microsoft.com/office/drawing/2014/main" val="4020151393"/>
                    </a:ext>
                  </a:extLst>
                </a:gridCol>
                <a:gridCol w="493776">
                  <a:extLst>
                    <a:ext uri="{9D8B030D-6E8A-4147-A177-3AD203B41FA5}">
                      <a16:colId xmlns:a16="http://schemas.microsoft.com/office/drawing/2014/main" val="1994156049"/>
                    </a:ext>
                  </a:extLst>
                </a:gridCol>
                <a:gridCol w="493776">
                  <a:extLst>
                    <a:ext uri="{9D8B030D-6E8A-4147-A177-3AD203B41FA5}">
                      <a16:colId xmlns:a16="http://schemas.microsoft.com/office/drawing/2014/main" val="5618251"/>
                    </a:ext>
                  </a:extLst>
                </a:gridCol>
                <a:gridCol w="493776">
                  <a:extLst>
                    <a:ext uri="{9D8B030D-6E8A-4147-A177-3AD203B41FA5}">
                      <a16:colId xmlns:a16="http://schemas.microsoft.com/office/drawing/2014/main" val="2711433332"/>
                    </a:ext>
                  </a:extLst>
                </a:gridCol>
                <a:gridCol w="493776">
                  <a:extLst>
                    <a:ext uri="{9D8B030D-6E8A-4147-A177-3AD203B41FA5}">
                      <a16:colId xmlns:a16="http://schemas.microsoft.com/office/drawing/2014/main" val="1905601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1500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 - 2021-10-06 19:05:02</a:t>
                      </a:r>
                      <a:r>
                        <a:rPr kumimoji="0" lang="es-ES" sz="1000" b="0" i="0" u="none" strike="noStrike" kern="1200" cap="none" spc="0" normalizeH="0" baseline="0" noProof="0">
                          <a:ln>
                            <a:noFill/>
                          </a:ln>
                          <a:solidFill>
                            <a:prstClr val="black"/>
                          </a:solidFill>
                          <a:effectLst/>
                          <a:uLnTx/>
                          <a:uFillTx/>
                          <a:latin typeface="+mn-lt"/>
                          <a:ea typeface="+mn-ea"/>
                          <a:cs typeface="+mn-cs"/>
                        </a:rPr>
                        <a:t>
 ¡Tener la #𝐑𝐊𝟏𝟓𝟎 ahora es más facil!
Con el crédito del Banco Nación accedé a la #𝐑𝐊𝟏𝟓𝟎 en 48 cuotas fijas.
⁣⁣⁣⁣⁣⁣
¿Cómo hacerlo?. ¡Mirá!:
⁣⁣⁣⁣⁣⁣
1. Accedé a la web del Banco Nación y solicitá el préstamo.⁣⁣⁣⁣
⁣⁣⁣⁣⁣⁣
2. El banco analiza el crédito y te confirma cuando está aprobado.⁣⁣⁣⁣⁣⁣
⁣⁣⁣⁣⁣⁣
3. Se aprueba el crédito aprobado vía mail, ⁣⁣⁣recibirás un link que te lleva al marketplace para que puedas seleccionar la Keeway #RK150. ⁣⁣⁣ La reservás en el concesinario que elijas. ⁣
⁣⁣⁣⁣
4. La sucursal del banco coordina para que te acerques a firmar la documentación para cerrar la venta.⁣⁣⁣⁣
⁣⁣⁣⁣
¡Y listo, tu RK 150 ya es tuya!⁣
⁣⁣⁣⁣⁣⁣
⁣⁣⁣⁣⁣⁣
#Keeway#48cuotas #financiacion⁣⁣⁣⁣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Más info en el siguiente link https://www.bna.com.ar/home/mimotointerna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888415"/>
                  </a:ext>
                </a:extLst>
              </a:tr>
            </a:tbl>
          </a:graphicData>
        </a:graphic>
      </p:graphicFrame>
      <p:sp>
        <p:nvSpPr>
          <p:cNvPr id="4" name="Text Placeholder 3">
            <a:extLst>
              <a:ext uri="{FF2B5EF4-FFF2-40B4-BE49-F238E27FC236}">
                <a16:creationId xmlns:a16="http://schemas.microsoft.com/office/drawing/2014/main" id="{D798B88A-6132-4B9B-B9B6-B645EF5813DD}"/>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9447089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D9298-8F6B-4B2F-86E8-60754697CC3B}"/>
              </a:ext>
            </a:extLst>
          </p:cNvPr>
          <p:cNvSpPr>
            <a:spLocks noGrp="1"/>
          </p:cNvSpPr>
          <p:nvPr>
            <p:ph type="title"/>
          </p:nvPr>
        </p:nvSpPr>
        <p:spPr/>
        <p:txBody>
          <a:bodyPr/>
          <a:lstStyle/>
          <a:p>
            <a:r>
              <a:rPr lang="en-US"/>
              <a:t>Facebook Post Table + Reactions | SYM - 8 of 8</a:t>
            </a:r>
          </a:p>
        </p:txBody>
      </p:sp>
      <p:graphicFrame>
        <p:nvGraphicFramePr>
          <p:cNvPr id="5" name="Table Placeholder 4">
            <a:extLst>
              <a:ext uri="{FF2B5EF4-FFF2-40B4-BE49-F238E27FC236}">
                <a16:creationId xmlns:a16="http://schemas.microsoft.com/office/drawing/2014/main" id="{299D9DE7-72C5-4CF0-959B-C0FB03253A6C}"/>
              </a:ext>
            </a:extLst>
          </p:cNvPr>
          <p:cNvGraphicFramePr>
            <a:graphicFrameLocks noGrp="1"/>
          </p:cNvGraphicFramePr>
          <p:nvPr>
            <p:ph type="tbl" sz="quarter" idx="13"/>
            <p:extLst>
              <p:ext uri="{D42A27DB-BD31-4B8C-83A1-F6EECF244321}">
                <p14:modId xmlns:p14="http://schemas.microsoft.com/office/powerpoint/2010/main" val="1385440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3077182"/>
                    </a:ext>
                  </a:extLst>
                </a:gridCol>
                <a:gridCol w="493776">
                  <a:extLst>
                    <a:ext uri="{9D8B030D-6E8A-4147-A177-3AD203B41FA5}">
                      <a16:colId xmlns:a16="http://schemas.microsoft.com/office/drawing/2014/main" val="470922242"/>
                    </a:ext>
                  </a:extLst>
                </a:gridCol>
                <a:gridCol w="493776">
                  <a:extLst>
                    <a:ext uri="{9D8B030D-6E8A-4147-A177-3AD203B41FA5}">
                      <a16:colId xmlns:a16="http://schemas.microsoft.com/office/drawing/2014/main" val="2732542422"/>
                    </a:ext>
                  </a:extLst>
                </a:gridCol>
                <a:gridCol w="493776">
                  <a:extLst>
                    <a:ext uri="{9D8B030D-6E8A-4147-A177-3AD203B41FA5}">
                      <a16:colId xmlns:a16="http://schemas.microsoft.com/office/drawing/2014/main" val="3454195011"/>
                    </a:ext>
                  </a:extLst>
                </a:gridCol>
                <a:gridCol w="493776">
                  <a:extLst>
                    <a:ext uri="{9D8B030D-6E8A-4147-A177-3AD203B41FA5}">
                      <a16:colId xmlns:a16="http://schemas.microsoft.com/office/drawing/2014/main" val="3582147634"/>
                    </a:ext>
                  </a:extLst>
                </a:gridCol>
                <a:gridCol w="493776">
                  <a:extLst>
                    <a:ext uri="{9D8B030D-6E8A-4147-A177-3AD203B41FA5}">
                      <a16:colId xmlns:a16="http://schemas.microsoft.com/office/drawing/2014/main" val="1650398157"/>
                    </a:ext>
                  </a:extLst>
                </a:gridCol>
                <a:gridCol w="493776">
                  <a:extLst>
                    <a:ext uri="{9D8B030D-6E8A-4147-A177-3AD203B41FA5}">
                      <a16:colId xmlns:a16="http://schemas.microsoft.com/office/drawing/2014/main" val="2633941896"/>
                    </a:ext>
                  </a:extLst>
                </a:gridCol>
                <a:gridCol w="493776">
                  <a:extLst>
                    <a:ext uri="{9D8B030D-6E8A-4147-A177-3AD203B41FA5}">
                      <a16:colId xmlns:a16="http://schemas.microsoft.com/office/drawing/2014/main" val="1170486426"/>
                    </a:ext>
                  </a:extLst>
                </a:gridCol>
                <a:gridCol w="493776">
                  <a:extLst>
                    <a:ext uri="{9D8B030D-6E8A-4147-A177-3AD203B41FA5}">
                      <a16:colId xmlns:a16="http://schemas.microsoft.com/office/drawing/2014/main" val="2598133354"/>
                    </a:ext>
                  </a:extLst>
                </a:gridCol>
                <a:gridCol w="493776">
                  <a:extLst>
                    <a:ext uri="{9D8B030D-6E8A-4147-A177-3AD203B41FA5}">
                      <a16:colId xmlns:a16="http://schemas.microsoft.com/office/drawing/2014/main" val="460137186"/>
                    </a:ext>
                  </a:extLst>
                </a:gridCol>
                <a:gridCol w="493776">
                  <a:extLst>
                    <a:ext uri="{9D8B030D-6E8A-4147-A177-3AD203B41FA5}">
                      <a16:colId xmlns:a16="http://schemas.microsoft.com/office/drawing/2014/main" val="1179593980"/>
                    </a:ext>
                  </a:extLst>
                </a:gridCol>
                <a:gridCol w="493776">
                  <a:extLst>
                    <a:ext uri="{9D8B030D-6E8A-4147-A177-3AD203B41FA5}">
                      <a16:colId xmlns:a16="http://schemas.microsoft.com/office/drawing/2014/main" val="550315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4675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 Motors Argentina - 2021-10-06 18:06:10</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el scooter urbano ideal para todos los días.
Viene en 3 colores diferentes.
¿Vos con cuál te quedas?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6406766"/>
                  </a:ext>
                </a:extLst>
              </a:tr>
            </a:tbl>
          </a:graphicData>
        </a:graphic>
      </p:graphicFrame>
      <p:sp>
        <p:nvSpPr>
          <p:cNvPr id="4" name="Text Placeholder 3">
            <a:extLst>
              <a:ext uri="{FF2B5EF4-FFF2-40B4-BE49-F238E27FC236}">
                <a16:creationId xmlns:a16="http://schemas.microsoft.com/office/drawing/2014/main" id="{72FD0DED-4124-4346-99DB-19559BC2129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404624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879B46-22D2-4F84-BB3A-093FDFB34CED}"/>
              </a:ext>
            </a:extLst>
          </p:cNvPr>
          <p:cNvSpPr>
            <a:spLocks noGrp="1"/>
          </p:cNvSpPr>
          <p:nvPr>
            <p:ph type="title"/>
          </p:nvPr>
        </p:nvSpPr>
        <p:spPr/>
        <p:txBody>
          <a:bodyPr/>
          <a:lstStyle/>
          <a:p>
            <a:r>
              <a:rPr lang="en-US"/>
              <a:t>Facebook User Posts | SYM</a:t>
            </a:r>
          </a:p>
        </p:txBody>
      </p:sp>
      <p:graphicFrame>
        <p:nvGraphicFramePr>
          <p:cNvPr id="6" name="Chart Placeholder 5">
            <a:extLst>
              <a:ext uri="{FF2B5EF4-FFF2-40B4-BE49-F238E27FC236}">
                <a16:creationId xmlns:a16="http://schemas.microsoft.com/office/drawing/2014/main" id="{4D2B9582-B473-4770-9361-F97B6727D717}"/>
              </a:ext>
            </a:extLst>
          </p:cNvPr>
          <p:cNvGraphicFramePr>
            <a:graphicFrameLocks noGrp="1"/>
          </p:cNvGraphicFramePr>
          <p:nvPr>
            <p:ph type="chart" sz="quarter" idx="13"/>
            <p:extLst>
              <p:ext uri="{D42A27DB-BD31-4B8C-83A1-F6EECF244321}">
                <p14:modId xmlns:p14="http://schemas.microsoft.com/office/powerpoint/2010/main" val="501311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8B12F1-DBF7-4F97-8E86-006AC29567E9}"/>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DAA5D0EE-896D-475D-91E8-05EE9BC00B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83735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773</Words>
  <Application>Microsoft Office PowerPoint</Application>
  <PresentationFormat>On-screen Show (4:3)</PresentationFormat>
  <Paragraphs>397</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 NUEVO - La emilia usar</vt:lpstr>
      <vt:lpstr>Facebook Key Metrics Table | SYM</vt:lpstr>
      <vt:lpstr>Facebook Fan Distribution | SYM</vt:lpstr>
      <vt:lpstr>Facebook +/- Fan Distribution | SYM</vt:lpstr>
      <vt:lpstr>Facebook Key Metrics Radar | SYM</vt:lpstr>
      <vt:lpstr>Facebook Page Likes Total | SYM</vt:lpstr>
      <vt:lpstr>Facebook Posts Distribution | SYM</vt:lpstr>
      <vt:lpstr>Facebook Interactions Distribution | SYM</vt:lpstr>
      <vt:lpstr>Facebook Fans Change | SYM</vt:lpstr>
      <vt:lpstr>Facebook Fans Change Per Weekday | SYM</vt:lpstr>
      <vt:lpstr>Facebook Fans Change Rate | SYM</vt:lpstr>
      <vt:lpstr>Facebook Own Posts | SYM</vt:lpstr>
      <vt:lpstr>Facebook Own Posts By Hour | SYM</vt:lpstr>
      <vt:lpstr>Facebook Own Posts By Weekday | SYM</vt:lpstr>
      <vt:lpstr>Facebook Interactions Distribution | SYM</vt:lpstr>
      <vt:lpstr>Facebook Post Type Distribution Per Profile | SYM</vt:lpstr>
      <vt:lpstr>Facebook Interaction Rate By Weekday | SYM</vt:lpstr>
      <vt:lpstr>Facebook Interaction Rate | SYM</vt:lpstr>
      <vt:lpstr>Facebook Interaction Rate By Post Type | SYM</vt:lpstr>
      <vt:lpstr>Facebook Interaction Rate By Hour | SYM</vt:lpstr>
      <vt:lpstr>Facebook Hashtag Detection | SYM</vt:lpstr>
      <vt:lpstr>Facebook Post Table + Reactions | SYM - 1 of 8</vt:lpstr>
      <vt:lpstr>Facebook Post Table + Reactions | SYM - 2 of 8</vt:lpstr>
      <vt:lpstr>Facebook Post Table + Reactions | SYM - 3 of 8</vt:lpstr>
      <vt:lpstr>Facebook Post Table + Reactions | SYM - 4 of 8</vt:lpstr>
      <vt:lpstr>Facebook Post Table + Reactions | SYM - 5 of 8</vt:lpstr>
      <vt:lpstr>Facebook Post Table + Reactions | SYM - 6 of 8</vt:lpstr>
      <vt:lpstr>Facebook Post Table + Reactions | SYM - 7 of 8</vt:lpstr>
      <vt:lpstr>Facebook Post Table + Reactions | SYM - 8 of 8</vt:lpstr>
      <vt:lpstr>Facebook User Posts | SYM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2021-10-19T17:48:01Z</dcterms:created>
  <dcterms:modified xsi:type="dcterms:W3CDTF">2021-10-19T17:48:51Z</dcterms:modified>
</cp:coreProperties>
</file>