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keewayargentina</c:v>
                </c:pt>
                <c:pt idx="1">
                  <c:v>kymcoargentinaoficial</c:v>
                </c:pt>
                <c:pt idx="2">
                  <c:v>symargentina</c:v>
                </c:pt>
              </c:strCache>
            </c:strRef>
          </c:cat>
          <c:val>
            <c:numRef>
              <c:f>Sheet1!$A$2:$C$2</c:f>
              <c:numCache>
                <c:formatCode>General</c:formatCode>
                <c:ptCount val="3"/>
                <c:pt idx="0">
                  <c:v>3892</c:v>
                </c:pt>
                <c:pt idx="1">
                  <c:v>3206</c:v>
                </c:pt>
                <c:pt idx="2">
                  <c:v>2389</c:v>
                </c:pt>
              </c:numCache>
            </c:numRef>
          </c:val>
          <c:extLst>
            <c:ext xmlns:c16="http://schemas.microsoft.com/office/drawing/2014/chart" uri="{C3380CC4-5D6E-409C-BE32-E72D297353CC}">
              <c16:uniqueId val="{00000000-E63A-411B-8E20-8D1E6F5695D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61.382300000000001</c:v>
                </c:pt>
                <c:pt idx="1">
                  <c:v>33.333300000000001</c:v>
                </c:pt>
                <c:pt idx="2">
                  <c:v>100</c:v>
                </c:pt>
                <c:pt idx="3">
                  <c:v>50</c:v>
                </c:pt>
                <c:pt idx="4">
                  <c:v>75</c:v>
                </c:pt>
                <c:pt idx="5">
                  <c:v>32.258099999999999</c:v>
                </c:pt>
                <c:pt idx="6">
                  <c:v>32.031500000000001</c:v>
                </c:pt>
                <c:pt idx="7">
                  <c:v>60.333599999999997</c:v>
                </c:pt>
              </c:numCache>
            </c:numRef>
          </c:val>
          <c:extLst>
            <c:ext xmlns:c16="http://schemas.microsoft.com/office/drawing/2014/chart" uri="{C3380CC4-5D6E-409C-BE32-E72D297353CC}">
              <c16:uniqueId val="{00000000-9677-4905-BC94-0F13558CF702}"/>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82.374099999999999</c:v>
                </c:pt>
                <c:pt idx="1">
                  <c:v>100</c:v>
                </c:pt>
                <c:pt idx="2">
                  <c:v>0</c:v>
                </c:pt>
                <c:pt idx="3">
                  <c:v>0</c:v>
                </c:pt>
                <c:pt idx="4">
                  <c:v>75</c:v>
                </c:pt>
                <c:pt idx="5">
                  <c:v>29.301100000000002</c:v>
                </c:pt>
                <c:pt idx="6">
                  <c:v>46.492600000000003</c:v>
                </c:pt>
                <c:pt idx="7">
                  <c:v>33.159500000000001</c:v>
                </c:pt>
              </c:numCache>
            </c:numRef>
          </c:val>
          <c:extLst>
            <c:ext xmlns:c16="http://schemas.microsoft.com/office/drawing/2014/chart" uri="{C3380CC4-5D6E-409C-BE32-E72D297353CC}">
              <c16:uniqueId val="{00000001-9677-4905-BC94-0F13558CF702}"/>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66.666700000000006</c:v>
                </c:pt>
                <c:pt idx="2">
                  <c:v>0</c:v>
                </c:pt>
                <c:pt idx="3">
                  <c:v>100</c:v>
                </c:pt>
                <c:pt idx="4">
                  <c:v>100</c:v>
                </c:pt>
                <c:pt idx="5">
                  <c:v>100</c:v>
                </c:pt>
                <c:pt idx="6">
                  <c:v>100</c:v>
                </c:pt>
                <c:pt idx="7">
                  <c:v>100</c:v>
                </c:pt>
              </c:numCache>
            </c:numRef>
          </c:val>
          <c:extLst>
            <c:ext xmlns:c16="http://schemas.microsoft.com/office/drawing/2014/chart" uri="{C3380CC4-5D6E-409C-BE32-E72D297353CC}">
              <c16:uniqueId val="{00000002-9677-4905-BC94-0F13558CF702}"/>
            </c:ext>
          </c:extLst>
        </c:ser>
        <c:dLbls>
          <c:showLegendKey val="0"/>
          <c:showVal val="0"/>
          <c:showCatName val="0"/>
          <c:showSerName val="0"/>
          <c:showPercent val="0"/>
          <c:showBubbleSize val="0"/>
        </c:dLbls>
        <c:axId val="397575800"/>
        <c:axId val="397574160"/>
      </c:radarChart>
      <c:catAx>
        <c:axId val="39757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74160"/>
        <c:crosses val="autoZero"/>
        <c:auto val="1"/>
        <c:lblAlgn val="ctr"/>
        <c:lblOffset val="100"/>
        <c:noMultiLvlLbl val="0"/>
      </c:catAx>
      <c:valAx>
        <c:axId val="39757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7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2305</c:v>
                </c:pt>
                <c:pt idx="1">
                  <c:v>2305</c:v>
                </c:pt>
                <c:pt idx="2">
                  <c:v>2305</c:v>
                </c:pt>
                <c:pt idx="3">
                  <c:v>2304</c:v>
                </c:pt>
                <c:pt idx="4">
                  <c:v>2308</c:v>
                </c:pt>
                <c:pt idx="5">
                  <c:v>2310</c:v>
                </c:pt>
                <c:pt idx="6">
                  <c:v>2311</c:v>
                </c:pt>
                <c:pt idx="7">
                  <c:v>2313</c:v>
                </c:pt>
                <c:pt idx="8">
                  <c:v>2323</c:v>
                </c:pt>
                <c:pt idx="9">
                  <c:v>2326</c:v>
                </c:pt>
                <c:pt idx="10">
                  <c:v>2330</c:v>
                </c:pt>
                <c:pt idx="11">
                  <c:v>2332</c:v>
                </c:pt>
                <c:pt idx="12">
                  <c:v>2333</c:v>
                </c:pt>
                <c:pt idx="13">
                  <c:v>2333</c:v>
                </c:pt>
                <c:pt idx="14">
                  <c:v>2333</c:v>
                </c:pt>
                <c:pt idx="15">
                  <c:v>2332</c:v>
                </c:pt>
                <c:pt idx="16">
                  <c:v>2336</c:v>
                </c:pt>
                <c:pt idx="17">
                  <c:v>2342</c:v>
                </c:pt>
                <c:pt idx="18">
                  <c:v>2351</c:v>
                </c:pt>
                <c:pt idx="19">
                  <c:v>2353</c:v>
                </c:pt>
                <c:pt idx="20">
                  <c:v>2357</c:v>
                </c:pt>
                <c:pt idx="21">
                  <c:v>2360</c:v>
                </c:pt>
                <c:pt idx="22">
                  <c:v>2362</c:v>
                </c:pt>
                <c:pt idx="23">
                  <c:v>2365</c:v>
                </c:pt>
                <c:pt idx="24">
                  <c:v>2367</c:v>
                </c:pt>
                <c:pt idx="25">
                  <c:v>2370</c:v>
                </c:pt>
                <c:pt idx="26">
                  <c:v>2372</c:v>
                </c:pt>
                <c:pt idx="27">
                  <c:v>2376</c:v>
                </c:pt>
                <c:pt idx="28">
                  <c:v>2382</c:v>
                </c:pt>
                <c:pt idx="29">
                  <c:v>2389</c:v>
                </c:pt>
              </c:numCache>
            </c:numRef>
          </c:val>
          <c:smooth val="0"/>
          <c:extLst>
            <c:ext xmlns:c16="http://schemas.microsoft.com/office/drawing/2014/chart" uri="{C3380CC4-5D6E-409C-BE32-E72D297353CC}">
              <c16:uniqueId val="{00000000-D474-42D6-8A5B-CD8D5D02467E}"/>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3146</c:v>
                </c:pt>
                <c:pt idx="1">
                  <c:v>3147</c:v>
                </c:pt>
                <c:pt idx="2">
                  <c:v>3149</c:v>
                </c:pt>
                <c:pt idx="3">
                  <c:v>3152</c:v>
                </c:pt>
                <c:pt idx="4">
                  <c:v>3158</c:v>
                </c:pt>
                <c:pt idx="5">
                  <c:v>3164</c:v>
                </c:pt>
                <c:pt idx="6">
                  <c:v>3167</c:v>
                </c:pt>
                <c:pt idx="7">
                  <c:v>3172</c:v>
                </c:pt>
                <c:pt idx="8">
                  <c:v>3179</c:v>
                </c:pt>
                <c:pt idx="9">
                  <c:v>3186</c:v>
                </c:pt>
                <c:pt idx="10">
                  <c:v>3190</c:v>
                </c:pt>
                <c:pt idx="11">
                  <c:v>3191</c:v>
                </c:pt>
                <c:pt idx="12">
                  <c:v>3193</c:v>
                </c:pt>
                <c:pt idx="13">
                  <c:v>3193</c:v>
                </c:pt>
                <c:pt idx="14">
                  <c:v>3193</c:v>
                </c:pt>
                <c:pt idx="15">
                  <c:v>3192</c:v>
                </c:pt>
                <c:pt idx="16">
                  <c:v>3196</c:v>
                </c:pt>
                <c:pt idx="17">
                  <c:v>3196</c:v>
                </c:pt>
                <c:pt idx="18">
                  <c:v>3198</c:v>
                </c:pt>
                <c:pt idx="19">
                  <c:v>3199</c:v>
                </c:pt>
                <c:pt idx="20">
                  <c:v>3199</c:v>
                </c:pt>
                <c:pt idx="21">
                  <c:v>3202</c:v>
                </c:pt>
                <c:pt idx="22">
                  <c:v>3203</c:v>
                </c:pt>
                <c:pt idx="23">
                  <c:v>3203</c:v>
                </c:pt>
                <c:pt idx="24">
                  <c:v>3202</c:v>
                </c:pt>
                <c:pt idx="25">
                  <c:v>3199</c:v>
                </c:pt>
                <c:pt idx="26">
                  <c:v>3200</c:v>
                </c:pt>
                <c:pt idx="27">
                  <c:v>3202</c:v>
                </c:pt>
                <c:pt idx="28">
                  <c:v>3204</c:v>
                </c:pt>
                <c:pt idx="29">
                  <c:v>3206</c:v>
                </c:pt>
              </c:numCache>
            </c:numRef>
          </c:val>
          <c:smooth val="0"/>
          <c:extLst>
            <c:ext xmlns:c16="http://schemas.microsoft.com/office/drawing/2014/chart" uri="{C3380CC4-5D6E-409C-BE32-E72D297353CC}">
              <c16:uniqueId val="{00000001-D474-42D6-8A5B-CD8D5D02467E}"/>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3668</c:v>
                </c:pt>
                <c:pt idx="1">
                  <c:v>3673</c:v>
                </c:pt>
                <c:pt idx="2">
                  <c:v>3680</c:v>
                </c:pt>
                <c:pt idx="3">
                  <c:v>3680</c:v>
                </c:pt>
                <c:pt idx="4">
                  <c:v>3692</c:v>
                </c:pt>
                <c:pt idx="5">
                  <c:v>3697</c:v>
                </c:pt>
                <c:pt idx="6">
                  <c:v>3696</c:v>
                </c:pt>
                <c:pt idx="7">
                  <c:v>3698</c:v>
                </c:pt>
                <c:pt idx="8">
                  <c:v>3705</c:v>
                </c:pt>
                <c:pt idx="9">
                  <c:v>3715</c:v>
                </c:pt>
                <c:pt idx="10">
                  <c:v>3726</c:v>
                </c:pt>
                <c:pt idx="11">
                  <c:v>3740</c:v>
                </c:pt>
                <c:pt idx="12">
                  <c:v>3740</c:v>
                </c:pt>
                <c:pt idx="13">
                  <c:v>3741</c:v>
                </c:pt>
                <c:pt idx="14">
                  <c:v>3739</c:v>
                </c:pt>
                <c:pt idx="15">
                  <c:v>3739</c:v>
                </c:pt>
                <c:pt idx="16">
                  <c:v>3753</c:v>
                </c:pt>
                <c:pt idx="17">
                  <c:v>3775</c:v>
                </c:pt>
                <c:pt idx="18">
                  <c:v>3781</c:v>
                </c:pt>
                <c:pt idx="19">
                  <c:v>3792</c:v>
                </c:pt>
                <c:pt idx="20">
                  <c:v>3801</c:v>
                </c:pt>
                <c:pt idx="21">
                  <c:v>3813</c:v>
                </c:pt>
                <c:pt idx="22">
                  <c:v>3824</c:v>
                </c:pt>
                <c:pt idx="23">
                  <c:v>3831</c:v>
                </c:pt>
                <c:pt idx="24">
                  <c:v>3830</c:v>
                </c:pt>
                <c:pt idx="25">
                  <c:v>3835</c:v>
                </c:pt>
                <c:pt idx="26">
                  <c:v>3842</c:v>
                </c:pt>
                <c:pt idx="27">
                  <c:v>3862</c:v>
                </c:pt>
                <c:pt idx="28">
                  <c:v>3872</c:v>
                </c:pt>
                <c:pt idx="29">
                  <c:v>3892</c:v>
                </c:pt>
              </c:numCache>
            </c:numRef>
          </c:val>
          <c:smooth val="0"/>
          <c:extLst>
            <c:ext xmlns:c16="http://schemas.microsoft.com/office/drawing/2014/chart" uri="{C3380CC4-5D6E-409C-BE32-E72D297353CC}">
              <c16:uniqueId val="{00000002-D474-42D6-8A5B-CD8D5D02467E}"/>
            </c:ext>
          </c:extLst>
        </c:ser>
        <c:dLbls>
          <c:showLegendKey val="0"/>
          <c:showVal val="0"/>
          <c:showCatName val="0"/>
          <c:showSerName val="0"/>
          <c:showPercent val="0"/>
          <c:showBubbleSize val="0"/>
        </c:dLbls>
        <c:smooth val="0"/>
        <c:axId val="399502864"/>
        <c:axId val="399503192"/>
      </c:lineChart>
      <c:dateAx>
        <c:axId val="39950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3192"/>
        <c:crosses val="autoZero"/>
        <c:auto val="1"/>
        <c:lblOffset val="100"/>
        <c:baseTimeUnit val="days"/>
      </c:dateAx>
      <c:valAx>
        <c:axId val="39950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4</c:v>
                </c:pt>
                <c:pt idx="1">
                  <c:v>0</c:v>
                </c:pt>
                <c:pt idx="2">
                  <c:v>0</c:v>
                </c:pt>
                <c:pt idx="3">
                  <c:v>-1</c:v>
                </c:pt>
                <c:pt idx="4">
                  <c:v>4</c:v>
                </c:pt>
                <c:pt idx="5">
                  <c:v>2</c:v>
                </c:pt>
                <c:pt idx="6">
                  <c:v>1</c:v>
                </c:pt>
                <c:pt idx="7">
                  <c:v>2</c:v>
                </c:pt>
                <c:pt idx="8">
                  <c:v>10</c:v>
                </c:pt>
                <c:pt idx="9">
                  <c:v>3</c:v>
                </c:pt>
                <c:pt idx="10">
                  <c:v>4</c:v>
                </c:pt>
                <c:pt idx="11">
                  <c:v>2</c:v>
                </c:pt>
                <c:pt idx="12">
                  <c:v>1</c:v>
                </c:pt>
                <c:pt idx="13">
                  <c:v>0</c:v>
                </c:pt>
                <c:pt idx="14">
                  <c:v>0</c:v>
                </c:pt>
                <c:pt idx="15">
                  <c:v>-1</c:v>
                </c:pt>
                <c:pt idx="16">
                  <c:v>4</c:v>
                </c:pt>
                <c:pt idx="17">
                  <c:v>6</c:v>
                </c:pt>
                <c:pt idx="18">
                  <c:v>9</c:v>
                </c:pt>
                <c:pt idx="19">
                  <c:v>2</c:v>
                </c:pt>
                <c:pt idx="20">
                  <c:v>4</c:v>
                </c:pt>
                <c:pt idx="21">
                  <c:v>3</c:v>
                </c:pt>
                <c:pt idx="22">
                  <c:v>2</c:v>
                </c:pt>
                <c:pt idx="23">
                  <c:v>3</c:v>
                </c:pt>
                <c:pt idx="24">
                  <c:v>2</c:v>
                </c:pt>
                <c:pt idx="25">
                  <c:v>3</c:v>
                </c:pt>
                <c:pt idx="26">
                  <c:v>2</c:v>
                </c:pt>
                <c:pt idx="27">
                  <c:v>4</c:v>
                </c:pt>
                <c:pt idx="28">
                  <c:v>6</c:v>
                </c:pt>
                <c:pt idx="29">
                  <c:v>7</c:v>
                </c:pt>
              </c:numCache>
            </c:numRef>
          </c:val>
          <c:smooth val="0"/>
          <c:extLst>
            <c:ext xmlns:c16="http://schemas.microsoft.com/office/drawing/2014/chart" uri="{C3380CC4-5D6E-409C-BE32-E72D297353CC}">
              <c16:uniqueId val="{00000000-B4C9-428E-975D-99C4772B7241}"/>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6</c:v>
                </c:pt>
                <c:pt idx="1">
                  <c:v>1</c:v>
                </c:pt>
                <c:pt idx="2">
                  <c:v>2</c:v>
                </c:pt>
                <c:pt idx="3">
                  <c:v>3</c:v>
                </c:pt>
                <c:pt idx="4">
                  <c:v>6</c:v>
                </c:pt>
                <c:pt idx="5">
                  <c:v>6</c:v>
                </c:pt>
                <c:pt idx="6">
                  <c:v>3</c:v>
                </c:pt>
                <c:pt idx="7">
                  <c:v>5</c:v>
                </c:pt>
                <c:pt idx="8">
                  <c:v>7</c:v>
                </c:pt>
                <c:pt idx="9">
                  <c:v>7</c:v>
                </c:pt>
                <c:pt idx="10">
                  <c:v>4</c:v>
                </c:pt>
                <c:pt idx="11">
                  <c:v>1</c:v>
                </c:pt>
                <c:pt idx="12">
                  <c:v>2</c:v>
                </c:pt>
                <c:pt idx="13">
                  <c:v>0</c:v>
                </c:pt>
                <c:pt idx="14">
                  <c:v>0</c:v>
                </c:pt>
                <c:pt idx="15">
                  <c:v>-1</c:v>
                </c:pt>
                <c:pt idx="16">
                  <c:v>4</c:v>
                </c:pt>
                <c:pt idx="17">
                  <c:v>0</c:v>
                </c:pt>
                <c:pt idx="18">
                  <c:v>2</c:v>
                </c:pt>
                <c:pt idx="19">
                  <c:v>1</c:v>
                </c:pt>
                <c:pt idx="20">
                  <c:v>0</c:v>
                </c:pt>
                <c:pt idx="21">
                  <c:v>3</c:v>
                </c:pt>
                <c:pt idx="22">
                  <c:v>1</c:v>
                </c:pt>
                <c:pt idx="23">
                  <c:v>0</c:v>
                </c:pt>
                <c:pt idx="24">
                  <c:v>-1</c:v>
                </c:pt>
                <c:pt idx="25">
                  <c:v>-3</c:v>
                </c:pt>
                <c:pt idx="26">
                  <c:v>1</c:v>
                </c:pt>
                <c:pt idx="27">
                  <c:v>2</c:v>
                </c:pt>
                <c:pt idx="28">
                  <c:v>2</c:v>
                </c:pt>
                <c:pt idx="29">
                  <c:v>2</c:v>
                </c:pt>
              </c:numCache>
            </c:numRef>
          </c:val>
          <c:smooth val="0"/>
          <c:extLst>
            <c:ext xmlns:c16="http://schemas.microsoft.com/office/drawing/2014/chart" uri="{C3380CC4-5D6E-409C-BE32-E72D297353CC}">
              <c16:uniqueId val="{00000001-B4C9-428E-975D-99C4772B7241}"/>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8</c:v>
                </c:pt>
                <c:pt idx="1">
                  <c:v>5</c:v>
                </c:pt>
                <c:pt idx="2">
                  <c:v>7</c:v>
                </c:pt>
                <c:pt idx="3">
                  <c:v>0</c:v>
                </c:pt>
                <c:pt idx="4">
                  <c:v>12</c:v>
                </c:pt>
                <c:pt idx="5">
                  <c:v>5</c:v>
                </c:pt>
                <c:pt idx="6">
                  <c:v>-1</c:v>
                </c:pt>
                <c:pt idx="7">
                  <c:v>2</c:v>
                </c:pt>
                <c:pt idx="8">
                  <c:v>7</c:v>
                </c:pt>
                <c:pt idx="9">
                  <c:v>10</c:v>
                </c:pt>
                <c:pt idx="10">
                  <c:v>11</c:v>
                </c:pt>
                <c:pt idx="11">
                  <c:v>14</c:v>
                </c:pt>
                <c:pt idx="12">
                  <c:v>0</c:v>
                </c:pt>
                <c:pt idx="13">
                  <c:v>1</c:v>
                </c:pt>
                <c:pt idx="14">
                  <c:v>-2</c:v>
                </c:pt>
                <c:pt idx="15">
                  <c:v>0</c:v>
                </c:pt>
                <c:pt idx="16">
                  <c:v>14</c:v>
                </c:pt>
                <c:pt idx="17">
                  <c:v>22</c:v>
                </c:pt>
                <c:pt idx="18">
                  <c:v>6</c:v>
                </c:pt>
                <c:pt idx="19">
                  <c:v>11</c:v>
                </c:pt>
                <c:pt idx="20">
                  <c:v>9</c:v>
                </c:pt>
                <c:pt idx="21">
                  <c:v>12</c:v>
                </c:pt>
                <c:pt idx="22">
                  <c:v>11</c:v>
                </c:pt>
                <c:pt idx="23">
                  <c:v>7</c:v>
                </c:pt>
                <c:pt idx="24">
                  <c:v>-1</c:v>
                </c:pt>
                <c:pt idx="25">
                  <c:v>5</c:v>
                </c:pt>
                <c:pt idx="26">
                  <c:v>7</c:v>
                </c:pt>
                <c:pt idx="27">
                  <c:v>20</c:v>
                </c:pt>
                <c:pt idx="28">
                  <c:v>10</c:v>
                </c:pt>
                <c:pt idx="29">
                  <c:v>20</c:v>
                </c:pt>
              </c:numCache>
            </c:numRef>
          </c:val>
          <c:smooth val="0"/>
          <c:extLst>
            <c:ext xmlns:c16="http://schemas.microsoft.com/office/drawing/2014/chart" uri="{C3380CC4-5D6E-409C-BE32-E72D297353CC}">
              <c16:uniqueId val="{00000002-B4C9-428E-975D-99C4772B7241}"/>
            </c:ext>
          </c:extLst>
        </c:ser>
        <c:dLbls>
          <c:showLegendKey val="0"/>
          <c:showVal val="0"/>
          <c:showCatName val="0"/>
          <c:showSerName val="0"/>
          <c:showPercent val="0"/>
          <c:showBubbleSize val="0"/>
        </c:dLbls>
        <c:smooth val="0"/>
        <c:axId val="399319368"/>
        <c:axId val="399320024"/>
      </c:lineChart>
      <c:dateAx>
        <c:axId val="39931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0024"/>
        <c:crosses val="autoZero"/>
        <c:auto val="1"/>
        <c:lblOffset val="100"/>
        <c:baseTimeUnit val="days"/>
      </c:dateAx>
      <c:valAx>
        <c:axId val="39932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1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0</c:v>
                </c:pt>
                <c:pt idx="5">
                  <c:v>0</c:v>
                </c:pt>
                <c:pt idx="6">
                  <c:v>0</c:v>
                </c:pt>
              </c:numCache>
            </c:numRef>
          </c:val>
          <c:extLst>
            <c:ext xmlns:c16="http://schemas.microsoft.com/office/drawing/2014/chart" uri="{C3380CC4-5D6E-409C-BE32-E72D297353CC}">
              <c16:uniqueId val="{00000000-8AF5-421F-BFDD-6E43DCC52C80}"/>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1</c:v>
                </c:pt>
                <c:pt idx="4">
                  <c:v>0</c:v>
                </c:pt>
                <c:pt idx="5">
                  <c:v>0</c:v>
                </c:pt>
                <c:pt idx="6">
                  <c:v>1</c:v>
                </c:pt>
              </c:numCache>
            </c:numRef>
          </c:val>
          <c:extLst>
            <c:ext xmlns:c16="http://schemas.microsoft.com/office/drawing/2014/chart" uri="{C3380CC4-5D6E-409C-BE32-E72D297353CC}">
              <c16:uniqueId val="{00000001-8AF5-421F-BFDD-6E43DCC52C80}"/>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c:v>
                </c:pt>
                <c:pt idx="3">
                  <c:v>1</c:v>
                </c:pt>
                <c:pt idx="4">
                  <c:v>0</c:v>
                </c:pt>
                <c:pt idx="5">
                  <c:v>0</c:v>
                </c:pt>
                <c:pt idx="6">
                  <c:v>0</c:v>
                </c:pt>
              </c:numCache>
            </c:numRef>
          </c:val>
          <c:extLst>
            <c:ext xmlns:c16="http://schemas.microsoft.com/office/drawing/2014/chart" uri="{C3380CC4-5D6E-409C-BE32-E72D297353CC}">
              <c16:uniqueId val="{00000002-8AF5-421F-BFDD-6E43DCC52C80}"/>
            </c:ext>
          </c:extLst>
        </c:ser>
        <c:dLbls>
          <c:showLegendKey val="0"/>
          <c:showVal val="0"/>
          <c:showCatName val="0"/>
          <c:showSerName val="0"/>
          <c:showPercent val="0"/>
          <c:showBubbleSize val="0"/>
        </c:dLbls>
        <c:gapWidth val="219"/>
        <c:overlap val="-27"/>
        <c:axId val="399502208"/>
        <c:axId val="399498928"/>
      </c:barChart>
      <c:catAx>
        <c:axId val="39950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98928"/>
        <c:crosses val="autoZero"/>
        <c:auto val="1"/>
        <c:lblAlgn val="ctr"/>
        <c:lblOffset val="100"/>
        <c:noMultiLvlLbl val="0"/>
      </c:catAx>
      <c:valAx>
        <c:axId val="39949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3</c:v>
                </c:pt>
                <c:pt idx="3">
                  <c:v>5</c:v>
                </c:pt>
                <c:pt idx="4">
                  <c:v>2</c:v>
                </c:pt>
                <c:pt idx="5">
                  <c:v>2</c:v>
                </c:pt>
                <c:pt idx="6">
                  <c:v>3</c:v>
                </c:pt>
              </c:numCache>
            </c:numRef>
          </c:val>
          <c:extLst>
            <c:ext xmlns:c16="http://schemas.microsoft.com/office/drawing/2014/chart" uri="{C3380CC4-5D6E-409C-BE32-E72D297353CC}">
              <c16:uniqueId val="{00000000-1679-439C-A20F-1985158F351D}"/>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2</c:v>
                </c:pt>
                <c:pt idx="3">
                  <c:v>2</c:v>
                </c:pt>
                <c:pt idx="4">
                  <c:v>3</c:v>
                </c:pt>
                <c:pt idx="5">
                  <c:v>1</c:v>
                </c:pt>
                <c:pt idx="6">
                  <c:v>3</c:v>
                </c:pt>
              </c:numCache>
            </c:numRef>
          </c:val>
          <c:extLst>
            <c:ext xmlns:c16="http://schemas.microsoft.com/office/drawing/2014/chart" uri="{C3380CC4-5D6E-409C-BE32-E72D297353CC}">
              <c16:uniqueId val="{00000001-1679-439C-A20F-1985158F351D}"/>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10</c:v>
                </c:pt>
                <c:pt idx="2">
                  <c:v>8</c:v>
                </c:pt>
                <c:pt idx="3">
                  <c:v>9</c:v>
                </c:pt>
                <c:pt idx="4">
                  <c:v>6</c:v>
                </c:pt>
                <c:pt idx="5">
                  <c:v>7</c:v>
                </c:pt>
                <c:pt idx="6">
                  <c:v>6</c:v>
                </c:pt>
              </c:numCache>
            </c:numRef>
          </c:val>
          <c:extLst>
            <c:ext xmlns:c16="http://schemas.microsoft.com/office/drawing/2014/chart" uri="{C3380CC4-5D6E-409C-BE32-E72D297353CC}">
              <c16:uniqueId val="{00000002-1679-439C-A20F-1985158F351D}"/>
            </c:ext>
          </c:extLst>
        </c:ser>
        <c:dLbls>
          <c:showLegendKey val="0"/>
          <c:showVal val="0"/>
          <c:showCatName val="0"/>
          <c:showSerName val="0"/>
          <c:showPercent val="0"/>
          <c:showBubbleSize val="0"/>
        </c:dLbls>
        <c:gapWidth val="219"/>
        <c:overlap val="-27"/>
        <c:axId val="399320680"/>
        <c:axId val="399321008"/>
      </c:barChart>
      <c:catAx>
        <c:axId val="39932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1008"/>
        <c:crosses val="autoZero"/>
        <c:auto val="1"/>
        <c:lblAlgn val="ctr"/>
        <c:lblOffset val="100"/>
        <c:noMultiLvlLbl val="0"/>
      </c:catAx>
      <c:valAx>
        <c:axId val="39932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CE3B-4F55-B43A-009CDA464156}"/>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CE3B-4F55-B43A-009CDA464156}"/>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CE3B-4F55-B43A-009CDA464156}"/>
            </c:ext>
          </c:extLst>
        </c:ser>
        <c:dLbls>
          <c:showLegendKey val="0"/>
          <c:showVal val="0"/>
          <c:showCatName val="0"/>
          <c:showSerName val="0"/>
          <c:showPercent val="0"/>
          <c:showBubbleSize val="0"/>
        </c:dLbls>
        <c:smooth val="0"/>
        <c:axId val="399325272"/>
        <c:axId val="399323960"/>
      </c:lineChart>
      <c:catAx>
        <c:axId val="39932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3960"/>
        <c:crosses val="autoZero"/>
        <c:auto val="1"/>
        <c:lblAlgn val="ctr"/>
        <c:lblOffset val="100"/>
        <c:noMultiLvlLbl val="0"/>
      </c:catAx>
      <c:valAx>
        <c:axId val="39932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1.70430336599915</c:v>
                </c:pt>
              </c:numCache>
            </c:numRef>
          </c:val>
          <c:extLst>
            <c:ext xmlns:c16="http://schemas.microsoft.com/office/drawing/2014/chart" uri="{C3380CC4-5D6E-409C-BE32-E72D297353CC}">
              <c16:uniqueId val="{00000000-E589-44C7-AF31-B2883FC728B8}"/>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0.75566750629722901</c:v>
                </c:pt>
                <c:pt idx="3">
                  <c:v>1.3853904282115901</c:v>
                </c:pt>
                <c:pt idx="6">
                  <c:v>1.29093198992443</c:v>
                </c:pt>
              </c:numCache>
            </c:numRef>
          </c:val>
          <c:extLst>
            <c:ext xmlns:c16="http://schemas.microsoft.com/office/drawing/2014/chart" uri="{C3380CC4-5D6E-409C-BE32-E72D297353CC}">
              <c16:uniqueId val="{00000001-E589-44C7-AF31-B2883FC728B8}"/>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2.60141093474427</c:v>
                </c:pt>
                <c:pt idx="3">
                  <c:v>2.0370370370370399</c:v>
                </c:pt>
              </c:numCache>
            </c:numRef>
          </c:val>
          <c:extLst>
            <c:ext xmlns:c16="http://schemas.microsoft.com/office/drawing/2014/chart" uri="{C3380CC4-5D6E-409C-BE32-E72D297353CC}">
              <c16:uniqueId val="{00000002-E589-44C7-AF31-B2883FC728B8}"/>
            </c:ext>
          </c:extLst>
        </c:ser>
        <c:dLbls>
          <c:showLegendKey val="0"/>
          <c:showVal val="0"/>
          <c:showCatName val="0"/>
          <c:showSerName val="0"/>
          <c:showPercent val="0"/>
          <c:showBubbleSize val="0"/>
        </c:dLbls>
        <c:gapWidth val="219"/>
        <c:overlap val="-27"/>
        <c:axId val="399329864"/>
        <c:axId val="399327568"/>
      </c:barChart>
      <c:catAx>
        <c:axId val="39932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7568"/>
        <c:crosses val="autoZero"/>
        <c:auto val="1"/>
        <c:lblAlgn val="ctr"/>
        <c:lblOffset val="100"/>
        <c:noMultiLvlLbl val="0"/>
      </c:catAx>
      <c:valAx>
        <c:axId val="39932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3.53944562899787</c:v>
                </c:pt>
                <c:pt idx="13">
                  <c:v>0</c:v>
                </c:pt>
                <c:pt idx="14">
                  <c:v>0</c:v>
                </c:pt>
                <c:pt idx="15">
                  <c:v>0</c:v>
                </c:pt>
                <c:pt idx="16">
                  <c:v>0</c:v>
                </c:pt>
                <c:pt idx="17">
                  <c:v>0</c:v>
                </c:pt>
                <c:pt idx="18">
                  <c:v>0.78891257995735597</c:v>
                </c:pt>
                <c:pt idx="19">
                  <c:v>0</c:v>
                </c:pt>
                <c:pt idx="20">
                  <c:v>0</c:v>
                </c:pt>
                <c:pt idx="21">
                  <c:v>0</c:v>
                </c:pt>
                <c:pt idx="22">
                  <c:v>0</c:v>
                </c:pt>
                <c:pt idx="23">
                  <c:v>0</c:v>
                </c:pt>
              </c:numCache>
            </c:numRef>
          </c:val>
          <c:smooth val="0"/>
          <c:extLst>
            <c:ext xmlns:c16="http://schemas.microsoft.com/office/drawing/2014/chart" uri="{C3380CC4-5D6E-409C-BE32-E72D297353CC}">
              <c16:uniqueId val="{00000000-B339-463E-B6C1-D696E4349AAC}"/>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1.3867002836432401</c:v>
                </c:pt>
                <c:pt idx="10">
                  <c:v>0</c:v>
                </c:pt>
                <c:pt idx="11">
                  <c:v>0</c:v>
                </c:pt>
                <c:pt idx="12">
                  <c:v>0.75638197289631304</c:v>
                </c:pt>
                <c:pt idx="13">
                  <c:v>0</c:v>
                </c:pt>
                <c:pt idx="14">
                  <c:v>0</c:v>
                </c:pt>
                <c:pt idx="15">
                  <c:v>0</c:v>
                </c:pt>
                <c:pt idx="16">
                  <c:v>0</c:v>
                </c:pt>
                <c:pt idx="17">
                  <c:v>0</c:v>
                </c:pt>
                <c:pt idx="18">
                  <c:v>0</c:v>
                </c:pt>
                <c:pt idx="19">
                  <c:v>1.2921525370311999</c:v>
                </c:pt>
                <c:pt idx="20">
                  <c:v>0</c:v>
                </c:pt>
                <c:pt idx="21">
                  <c:v>0</c:v>
                </c:pt>
                <c:pt idx="22">
                  <c:v>0</c:v>
                </c:pt>
                <c:pt idx="23">
                  <c:v>0</c:v>
                </c:pt>
              </c:numCache>
            </c:numRef>
          </c:val>
          <c:smooth val="0"/>
          <c:extLst>
            <c:ext xmlns:c16="http://schemas.microsoft.com/office/drawing/2014/chart" uri="{C3380CC4-5D6E-409C-BE32-E72D297353CC}">
              <c16:uniqueId val="{00000001-B339-463E-B6C1-D696E4349AAC}"/>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4.8186391315859103</c:v>
                </c:pt>
                <c:pt idx="16">
                  <c:v>2.48874768334657</c:v>
                </c:pt>
                <c:pt idx="17">
                  <c:v>2.0386550172094302</c:v>
                </c:pt>
                <c:pt idx="18">
                  <c:v>0</c:v>
                </c:pt>
                <c:pt idx="19">
                  <c:v>0.50304474450622205</c:v>
                </c:pt>
                <c:pt idx="20">
                  <c:v>0</c:v>
                </c:pt>
                <c:pt idx="21">
                  <c:v>0</c:v>
                </c:pt>
                <c:pt idx="22">
                  <c:v>0</c:v>
                </c:pt>
                <c:pt idx="23">
                  <c:v>0</c:v>
                </c:pt>
              </c:numCache>
            </c:numRef>
          </c:val>
          <c:smooth val="0"/>
          <c:extLst>
            <c:ext xmlns:c16="http://schemas.microsoft.com/office/drawing/2014/chart" uri="{C3380CC4-5D6E-409C-BE32-E72D297353CC}">
              <c16:uniqueId val="{00000002-B339-463E-B6C1-D696E4349AAC}"/>
            </c:ext>
          </c:extLst>
        </c:ser>
        <c:dLbls>
          <c:showLegendKey val="0"/>
          <c:showVal val="0"/>
          <c:showCatName val="0"/>
          <c:showSerName val="0"/>
          <c:showPercent val="0"/>
          <c:showBubbleSize val="0"/>
        </c:dLbls>
        <c:smooth val="0"/>
        <c:axId val="326011160"/>
        <c:axId val="326012144"/>
      </c:lineChart>
      <c:catAx>
        <c:axId val="32601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12144"/>
        <c:crosses val="autoZero"/>
        <c:auto val="1"/>
        <c:lblAlgn val="ctr"/>
        <c:lblOffset val="100"/>
        <c:noMultiLvlLbl val="0"/>
      </c:catAx>
      <c:valAx>
        <c:axId val="32601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1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91F0-4B5D-92D9-8E2E90BD78AE}"/>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c:v>
                </c:pt>
                <c:pt idx="1">
                  <c:v>3</c:v>
                </c:pt>
                <c:pt idx="2">
                  <c:v>2</c:v>
                </c:pt>
              </c:numCache>
            </c:numRef>
          </c:val>
          <c:extLst>
            <c:ext xmlns:c16="http://schemas.microsoft.com/office/drawing/2014/chart" uri="{C3380CC4-5D6E-409C-BE32-E72D297353CC}">
              <c16:uniqueId val="{00000001-91F0-4B5D-92D9-8E2E90BD78AE}"/>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1</c:v>
                </c:pt>
                <c:pt idx="1">
                  <c:v>0</c:v>
                </c:pt>
                <c:pt idx="2">
                  <c:v>2</c:v>
                </c:pt>
              </c:numCache>
            </c:numRef>
          </c:val>
          <c:extLst>
            <c:ext xmlns:c16="http://schemas.microsoft.com/office/drawing/2014/chart" uri="{C3380CC4-5D6E-409C-BE32-E72D297353CC}">
              <c16:uniqueId val="{00000002-91F0-4B5D-92D9-8E2E90BD78AE}"/>
            </c:ext>
          </c:extLst>
        </c:ser>
        <c:dLbls>
          <c:showLegendKey val="0"/>
          <c:showVal val="0"/>
          <c:showCatName val="0"/>
          <c:showSerName val="0"/>
          <c:showPercent val="0"/>
          <c:showBubbleSize val="0"/>
        </c:dLbls>
        <c:gapWidth val="150"/>
        <c:overlap val="100"/>
        <c:axId val="399500568"/>
        <c:axId val="403073504"/>
      </c:barChart>
      <c:catAx>
        <c:axId val="39950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73504"/>
        <c:crosses val="autoZero"/>
        <c:auto val="1"/>
        <c:lblAlgn val="ctr"/>
        <c:lblOffset val="100"/>
        <c:noMultiLvlLbl val="0"/>
      </c:catAx>
      <c:valAx>
        <c:axId val="403073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24</c:v>
                </c:pt>
                <c:pt idx="1">
                  <c:v>109</c:v>
                </c:pt>
                <c:pt idx="2">
                  <c:v>276</c:v>
                </c:pt>
              </c:numCache>
            </c:numRef>
          </c:val>
          <c:extLst>
            <c:ext xmlns:c16="http://schemas.microsoft.com/office/drawing/2014/chart" uri="{C3380CC4-5D6E-409C-BE32-E72D297353CC}">
              <c16:uniqueId val="{00000000-6649-4272-8764-9D1D153B12CF}"/>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13</c:v>
                </c:pt>
                <c:pt idx="1">
                  <c:v>0</c:v>
                </c:pt>
                <c:pt idx="2">
                  <c:v>96</c:v>
                </c:pt>
              </c:numCache>
            </c:numRef>
          </c:val>
          <c:extLst>
            <c:ext xmlns:c16="http://schemas.microsoft.com/office/drawing/2014/chart" uri="{C3380CC4-5D6E-409C-BE32-E72D297353CC}">
              <c16:uniqueId val="{00000001-6649-4272-8764-9D1D153B12CF}"/>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83</c:v>
                </c:pt>
                <c:pt idx="1">
                  <c:v>0</c:v>
                </c:pt>
                <c:pt idx="2">
                  <c:v>0</c:v>
                </c:pt>
              </c:numCache>
            </c:numRef>
          </c:val>
          <c:extLst>
            <c:ext xmlns:c16="http://schemas.microsoft.com/office/drawing/2014/chart" uri="{C3380CC4-5D6E-409C-BE32-E72D297353CC}">
              <c16:uniqueId val="{00000002-6649-4272-8764-9D1D153B12CF}"/>
            </c:ext>
          </c:extLst>
        </c:ser>
        <c:dLbls>
          <c:showLegendKey val="0"/>
          <c:showVal val="0"/>
          <c:showCatName val="0"/>
          <c:showSerName val="0"/>
          <c:showPercent val="0"/>
          <c:showBubbleSize val="0"/>
        </c:dLbls>
        <c:gapWidth val="150"/>
        <c:overlap val="100"/>
        <c:axId val="403070552"/>
        <c:axId val="403072848"/>
      </c:barChart>
      <c:catAx>
        <c:axId val="40307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72848"/>
        <c:crosses val="autoZero"/>
        <c:auto val="1"/>
        <c:lblAlgn val="ctr"/>
        <c:lblOffset val="100"/>
        <c:noMultiLvlLbl val="0"/>
      </c:catAx>
      <c:valAx>
        <c:axId val="403072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7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3.5622317596566999</c:v>
                </c:pt>
                <c:pt idx="1">
                  <c:v>1.0139416983523</c:v>
                </c:pt>
                <c:pt idx="2">
                  <c:v>0.55508112724167002</c:v>
                </c:pt>
              </c:numCache>
            </c:numRef>
          </c:val>
          <c:extLst>
            <c:ext xmlns:c16="http://schemas.microsoft.com/office/drawing/2014/chart" uri="{C3380CC4-5D6E-409C-BE32-E72D297353CC}">
              <c16:uniqueId val="{00000000-9888-4289-8E10-82B9FAF79350}"/>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1.13528039138559</c:v>
                </c:pt>
                <c:pt idx="2">
                  <c:v>0</c:v>
                </c:pt>
              </c:numCache>
            </c:numRef>
          </c:val>
          <c:extLst>
            <c:ext xmlns:c16="http://schemas.microsoft.com/office/drawing/2014/chart" uri="{C3380CC4-5D6E-409C-BE32-E72D297353CC}">
              <c16:uniqueId val="{00000001-9888-4289-8E10-82B9FAF79350}"/>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3.6373854461416499</c:v>
                </c:pt>
                <c:pt idx="2">
                  <c:v>1.26990476957812</c:v>
                </c:pt>
              </c:numCache>
            </c:numRef>
          </c:val>
          <c:extLst>
            <c:ext xmlns:c16="http://schemas.microsoft.com/office/drawing/2014/chart" uri="{C3380CC4-5D6E-409C-BE32-E72D297353CC}">
              <c16:uniqueId val="{00000002-9888-4289-8E10-82B9FAF79350}"/>
            </c:ext>
          </c:extLst>
        </c:ser>
        <c:dLbls>
          <c:showLegendKey val="0"/>
          <c:showVal val="0"/>
          <c:showCatName val="0"/>
          <c:showSerName val="0"/>
          <c:showPercent val="0"/>
          <c:showBubbleSize val="0"/>
        </c:dLbls>
        <c:gapWidth val="219"/>
        <c:overlap val="-27"/>
        <c:axId val="403060384"/>
        <c:axId val="403061696"/>
      </c:barChart>
      <c:catAx>
        <c:axId val="40306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61696"/>
        <c:crosses val="autoZero"/>
        <c:auto val="1"/>
        <c:lblAlgn val="ctr"/>
        <c:lblOffset val="100"/>
        <c:noMultiLvlLbl val="0"/>
      </c:catAx>
      <c:valAx>
        <c:axId val="40306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112</c:v>
                </c:pt>
                <c:pt idx="1">
                  <c:v>95</c:v>
                </c:pt>
                <c:pt idx="2">
                  <c:v>350</c:v>
                </c:pt>
              </c:numCache>
            </c:numRef>
          </c:val>
          <c:extLst>
            <c:ext xmlns:c16="http://schemas.microsoft.com/office/drawing/2014/chart" uri="{C3380CC4-5D6E-409C-BE32-E72D297353CC}">
              <c16:uniqueId val="{00000000-C012-4479-9D34-EC08DD444672}"/>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8</c:v>
                </c:pt>
                <c:pt idx="1">
                  <c:v>14</c:v>
                </c:pt>
                <c:pt idx="2">
                  <c:v>22</c:v>
                </c:pt>
              </c:numCache>
            </c:numRef>
          </c:val>
          <c:extLst>
            <c:ext xmlns:c16="http://schemas.microsoft.com/office/drawing/2014/chart" uri="{C3380CC4-5D6E-409C-BE32-E72D297353CC}">
              <c16:uniqueId val="{00000001-C012-4479-9D34-EC08DD444672}"/>
            </c:ext>
          </c:extLst>
        </c:ser>
        <c:dLbls>
          <c:showLegendKey val="0"/>
          <c:showVal val="0"/>
          <c:showCatName val="0"/>
          <c:showSerName val="0"/>
          <c:showPercent val="0"/>
          <c:showBubbleSize val="0"/>
        </c:dLbls>
        <c:gapWidth val="150"/>
        <c:overlap val="100"/>
        <c:axId val="403068912"/>
        <c:axId val="403067600"/>
      </c:barChart>
      <c:catAx>
        <c:axId val="40306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67600"/>
        <c:crosses val="autoZero"/>
        <c:auto val="1"/>
        <c:lblAlgn val="ctr"/>
        <c:lblOffset val="100"/>
        <c:noMultiLvlLbl val="0"/>
      </c:catAx>
      <c:valAx>
        <c:axId val="403067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6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B62C9-FA1B-4954-860D-6F3BE880BD2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0071520-2967-491C-A12F-53FECD3B0E3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1530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55728-ADF0-4CE1-89E3-2AD787AB232C}"/>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BC394698-9292-45FA-81F4-B27BA473F677}"/>
              </a:ext>
            </a:extLst>
          </p:cNvPr>
          <p:cNvGraphicFramePr>
            <a:graphicFrameLocks noGrp="1"/>
          </p:cNvGraphicFramePr>
          <p:nvPr>
            <p:ph type="tbl" sz="quarter" idx="13"/>
            <p:extLst>
              <p:ext uri="{D42A27DB-BD31-4B8C-83A1-F6EECF244321}">
                <p14:modId xmlns:p14="http://schemas.microsoft.com/office/powerpoint/2010/main" val="218301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8421849"/>
                    </a:ext>
                  </a:extLst>
                </a:gridCol>
                <a:gridCol w="658368">
                  <a:extLst>
                    <a:ext uri="{9D8B030D-6E8A-4147-A177-3AD203B41FA5}">
                      <a16:colId xmlns:a16="http://schemas.microsoft.com/office/drawing/2014/main" val="144751368"/>
                    </a:ext>
                  </a:extLst>
                </a:gridCol>
                <a:gridCol w="658368">
                  <a:extLst>
                    <a:ext uri="{9D8B030D-6E8A-4147-A177-3AD203B41FA5}">
                      <a16:colId xmlns:a16="http://schemas.microsoft.com/office/drawing/2014/main" val="3373534471"/>
                    </a:ext>
                  </a:extLst>
                </a:gridCol>
                <a:gridCol w="658368">
                  <a:extLst>
                    <a:ext uri="{9D8B030D-6E8A-4147-A177-3AD203B41FA5}">
                      <a16:colId xmlns:a16="http://schemas.microsoft.com/office/drawing/2014/main" val="3199340644"/>
                    </a:ext>
                  </a:extLst>
                </a:gridCol>
                <a:gridCol w="658368">
                  <a:extLst>
                    <a:ext uri="{9D8B030D-6E8A-4147-A177-3AD203B41FA5}">
                      <a16:colId xmlns:a16="http://schemas.microsoft.com/office/drawing/2014/main" val="3196419046"/>
                    </a:ext>
                  </a:extLst>
                </a:gridCol>
                <a:gridCol w="658368">
                  <a:extLst>
                    <a:ext uri="{9D8B030D-6E8A-4147-A177-3AD203B41FA5}">
                      <a16:colId xmlns:a16="http://schemas.microsoft.com/office/drawing/2014/main" val="2611550397"/>
                    </a:ext>
                  </a:extLst>
                </a:gridCol>
                <a:gridCol w="658368">
                  <a:extLst>
                    <a:ext uri="{9D8B030D-6E8A-4147-A177-3AD203B41FA5}">
                      <a16:colId xmlns:a16="http://schemas.microsoft.com/office/drawing/2014/main" val="1318853028"/>
                    </a:ext>
                  </a:extLst>
                </a:gridCol>
                <a:gridCol w="658368">
                  <a:extLst>
                    <a:ext uri="{9D8B030D-6E8A-4147-A177-3AD203B41FA5}">
                      <a16:colId xmlns:a16="http://schemas.microsoft.com/office/drawing/2014/main" val="523996324"/>
                    </a:ext>
                  </a:extLst>
                </a:gridCol>
                <a:gridCol w="658368">
                  <a:extLst>
                    <a:ext uri="{9D8B030D-6E8A-4147-A177-3AD203B41FA5}">
                      <a16:colId xmlns:a16="http://schemas.microsoft.com/office/drawing/2014/main" val="1265473023"/>
                    </a:ext>
                  </a:extLst>
                </a:gridCol>
                <a:gridCol w="658368">
                  <a:extLst>
                    <a:ext uri="{9D8B030D-6E8A-4147-A177-3AD203B41FA5}">
                      <a16:colId xmlns:a16="http://schemas.microsoft.com/office/drawing/2014/main" val="29175856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88015264"/>
                  </a:ext>
                </a:extLst>
              </a:tr>
              <a:tr h="370840">
                <a:tc>
                  <a:txBody>
                    <a:bodyPr/>
                    <a:lstStyle/>
                    <a:p>
                      <a:r>
                        <a:rPr lang="en-US" sz="1000"/>
                        <a:t>keewayargentina</a:t>
                      </a:r>
                    </a:p>
                  </a:txBody>
                  <a:tcPr/>
                </a:tc>
                <a:tc>
                  <a:txBody>
                    <a:bodyPr/>
                    <a:lstStyle/>
                    <a:p>
                      <a:r>
                        <a:rPr lang="en-US" sz="1000"/>
                        <a:t>3892</a:t>
                      </a:r>
                    </a:p>
                  </a:txBody>
                  <a:tcPr/>
                </a:tc>
                <a:tc>
                  <a:txBody>
                    <a:bodyPr/>
                    <a:lstStyle/>
                    <a:p>
                      <a:r>
                        <a:rPr lang="en-US" sz="1000"/>
                        <a:t>232</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4</a:t>
                      </a:r>
                    </a:p>
                  </a:txBody>
                  <a:tcPr/>
                </a:tc>
                <a:tc>
                  <a:txBody>
                    <a:bodyPr/>
                    <a:lstStyle/>
                    <a:p>
                      <a:r>
                        <a:rPr lang="en-US" sz="1000"/>
                        <a:t>350</a:t>
                      </a:r>
                    </a:p>
                  </a:txBody>
                  <a:tcPr/>
                </a:tc>
                <a:tc>
                  <a:txBody>
                    <a:bodyPr/>
                    <a:lstStyle/>
                    <a:p>
                      <a:r>
                        <a:rPr lang="en-US" sz="1000"/>
                        <a:t>22</a:t>
                      </a:r>
                    </a:p>
                  </a:txBody>
                  <a:tcPr/>
                </a:tc>
                <a:tc>
                  <a:txBody>
                    <a:bodyPr/>
                    <a:lstStyle/>
                    <a:p>
                      <a:r>
                        <a:rPr lang="en-US" sz="1000"/>
                        <a:t>2.4629 %</a:t>
                      </a:r>
                    </a:p>
                  </a:txBody>
                  <a:tcPr/>
                </a:tc>
                <a:extLst>
                  <a:ext uri="{0D108BD9-81ED-4DB2-BD59-A6C34878D82A}">
                    <a16:rowId xmlns:a16="http://schemas.microsoft.com/office/drawing/2014/main" val="3301563978"/>
                  </a:ext>
                </a:extLst>
              </a:tr>
              <a:tr h="370840">
                <a:tc>
                  <a:txBody>
                    <a:bodyPr/>
                    <a:lstStyle/>
                    <a:p>
                      <a:r>
                        <a:rPr lang="en-US" sz="1000"/>
                        <a:t>kymcoargentinaoficial</a:t>
                      </a:r>
                    </a:p>
                  </a:txBody>
                  <a:tcPr/>
                </a:tc>
                <a:tc>
                  <a:txBody>
                    <a:bodyPr/>
                    <a:lstStyle/>
                    <a:p>
                      <a:r>
                        <a:rPr lang="en-US" sz="1000"/>
                        <a:t>3206</a:t>
                      </a:r>
                    </a:p>
                  </a:txBody>
                  <a:tcPr/>
                </a:tc>
                <a:tc>
                  <a:txBody>
                    <a:bodyPr/>
                    <a:lstStyle/>
                    <a:p>
                      <a:r>
                        <a:rPr lang="en-US" sz="1000"/>
                        <a:t>66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95</a:t>
                      </a:r>
                    </a:p>
                  </a:txBody>
                  <a:tcPr/>
                </a:tc>
                <a:tc>
                  <a:txBody>
                    <a:bodyPr/>
                    <a:lstStyle/>
                    <a:p>
                      <a:r>
                        <a:rPr lang="en-US" sz="1000"/>
                        <a:t>14</a:t>
                      </a:r>
                    </a:p>
                  </a:txBody>
                  <a:tcPr/>
                </a:tc>
                <a:tc>
                  <a:txBody>
                    <a:bodyPr/>
                    <a:lstStyle/>
                    <a:p>
                      <a:r>
                        <a:rPr lang="en-US" sz="1000"/>
                        <a:t>1.1451 %</a:t>
                      </a:r>
                    </a:p>
                  </a:txBody>
                  <a:tcPr/>
                </a:tc>
                <a:extLst>
                  <a:ext uri="{0D108BD9-81ED-4DB2-BD59-A6C34878D82A}">
                    <a16:rowId xmlns:a16="http://schemas.microsoft.com/office/drawing/2014/main" val="1521062768"/>
                  </a:ext>
                </a:extLst>
              </a:tr>
              <a:tr h="370840">
                <a:tc>
                  <a:txBody>
                    <a:bodyPr/>
                    <a:lstStyle/>
                    <a:p>
                      <a:r>
                        <a:rPr lang="en-US" sz="1000"/>
                        <a:t>symargentina</a:t>
                      </a:r>
                    </a:p>
                  </a:txBody>
                  <a:tcPr/>
                </a:tc>
                <a:tc>
                  <a:txBody>
                    <a:bodyPr/>
                    <a:lstStyle/>
                    <a:p>
                      <a:r>
                        <a:rPr lang="en-US" sz="1000"/>
                        <a:t>2389</a:t>
                      </a:r>
                    </a:p>
                  </a:txBody>
                  <a:tcPr/>
                </a:tc>
                <a:tc>
                  <a:txBody>
                    <a:bodyPr/>
                    <a:lstStyle/>
                    <a:p>
                      <a:r>
                        <a:rPr lang="en-US" sz="1000"/>
                        <a:t>88</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112</a:t>
                      </a:r>
                    </a:p>
                  </a:txBody>
                  <a:tcPr/>
                </a:tc>
                <a:tc>
                  <a:txBody>
                    <a:bodyPr/>
                    <a:lstStyle/>
                    <a:p>
                      <a:r>
                        <a:rPr lang="en-US" sz="1000"/>
                        <a:t>8</a:t>
                      </a:r>
                    </a:p>
                  </a:txBody>
                  <a:tcPr/>
                </a:tc>
                <a:tc>
                  <a:txBody>
                    <a:bodyPr/>
                    <a:lstStyle/>
                    <a:p>
                      <a:r>
                        <a:rPr lang="en-US" sz="1000"/>
                        <a:t>1.7058 %</a:t>
                      </a:r>
                    </a:p>
                  </a:txBody>
                  <a:tcPr/>
                </a:tc>
                <a:extLst>
                  <a:ext uri="{0D108BD9-81ED-4DB2-BD59-A6C34878D82A}">
                    <a16:rowId xmlns:a16="http://schemas.microsoft.com/office/drawing/2014/main" val="1332622909"/>
                  </a:ext>
                </a:extLst>
              </a:tr>
            </a:tbl>
          </a:graphicData>
        </a:graphic>
      </p:graphicFrame>
      <p:sp>
        <p:nvSpPr>
          <p:cNvPr id="4" name="Text Placeholder 3">
            <a:extLst>
              <a:ext uri="{FF2B5EF4-FFF2-40B4-BE49-F238E27FC236}">
                <a16:creationId xmlns:a16="http://schemas.microsoft.com/office/drawing/2014/main" id="{D81B6D65-ECDB-449A-AF9E-8B2CF70DA727}"/>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050424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67FA-0C3F-4921-B0E6-FC0A27A9CED6}"/>
              </a:ext>
            </a:extLst>
          </p:cNvPr>
          <p:cNvSpPr>
            <a:spLocks noGrp="1"/>
          </p:cNvSpPr>
          <p:nvPr>
            <p:ph type="title"/>
          </p:nvPr>
        </p:nvSpPr>
        <p:spPr/>
        <p:txBody>
          <a:bodyPr/>
          <a:lstStyle/>
          <a:p>
            <a:r>
              <a:rPr lang="en-US"/>
              <a:t>Instagram Follower Distribution | SYM</a:t>
            </a:r>
          </a:p>
        </p:txBody>
      </p:sp>
      <p:graphicFrame>
        <p:nvGraphicFramePr>
          <p:cNvPr id="6" name="Chart Placeholder 5">
            <a:extLst>
              <a:ext uri="{FF2B5EF4-FFF2-40B4-BE49-F238E27FC236}">
                <a16:creationId xmlns:a16="http://schemas.microsoft.com/office/drawing/2014/main" id="{56CED4A2-0B61-4D8F-8F4B-EF3094918307}"/>
              </a:ext>
            </a:extLst>
          </p:cNvPr>
          <p:cNvGraphicFramePr>
            <a:graphicFrameLocks noGrp="1"/>
          </p:cNvGraphicFramePr>
          <p:nvPr>
            <p:ph type="chart" sz="quarter" idx="13"/>
            <p:extLst>
              <p:ext uri="{D42A27DB-BD31-4B8C-83A1-F6EECF244321}">
                <p14:modId xmlns:p14="http://schemas.microsoft.com/office/powerpoint/2010/main" val="588094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B98BB-C544-4056-A4EB-89042EA45552}"/>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BE55C914-2494-49FC-94EB-940C90C76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86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884D-DCAF-4F8C-B129-6CFFA58888E0}"/>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344FD409-F0BC-46BD-8A87-32E232138498}"/>
              </a:ext>
            </a:extLst>
          </p:cNvPr>
          <p:cNvGraphicFramePr>
            <a:graphicFrameLocks noGrp="1"/>
          </p:cNvGraphicFramePr>
          <p:nvPr>
            <p:ph type="chart" sz="quarter" idx="13"/>
            <p:extLst>
              <p:ext uri="{D42A27DB-BD31-4B8C-83A1-F6EECF244321}">
                <p14:modId xmlns:p14="http://schemas.microsoft.com/office/powerpoint/2010/main" val="2462770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A60F1-6660-4EED-8897-3416CB4C6A76}"/>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898820C5-AD01-45F6-A7F0-6EE76476E8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98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3A452-EBA7-460A-A299-D53C21001827}"/>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1D7C098E-6E23-476C-B46E-CD9D7B93AA2E}"/>
              </a:ext>
            </a:extLst>
          </p:cNvPr>
          <p:cNvGraphicFramePr>
            <a:graphicFrameLocks noGrp="1"/>
          </p:cNvGraphicFramePr>
          <p:nvPr>
            <p:ph type="chart" sz="quarter" idx="13"/>
            <p:extLst>
              <p:ext uri="{D42A27DB-BD31-4B8C-83A1-F6EECF244321}">
                <p14:modId xmlns:p14="http://schemas.microsoft.com/office/powerpoint/2010/main" val="1457466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67EA8F-6E4A-437F-B2A3-DC9750CABD3F}"/>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4EB9E032-1A5A-4493-B577-597C55AE2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753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B72BD-C265-4533-8C9D-8280A6796E24}"/>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4429AD35-9B97-4958-984F-064F6FF9CD20}"/>
              </a:ext>
            </a:extLst>
          </p:cNvPr>
          <p:cNvGraphicFramePr>
            <a:graphicFrameLocks noGrp="1"/>
          </p:cNvGraphicFramePr>
          <p:nvPr>
            <p:ph type="chart" sz="quarter" idx="13"/>
            <p:extLst>
              <p:ext uri="{D42A27DB-BD31-4B8C-83A1-F6EECF244321}">
                <p14:modId xmlns:p14="http://schemas.microsoft.com/office/powerpoint/2010/main" val="4114332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13A9E-E1EF-484C-BF94-361BB9E607CC}"/>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834857C-C063-4416-A7A4-776E55F64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491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75A8-550E-4C15-99EF-0212CCA7D425}"/>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147D3839-5A2F-46CC-84F3-54E50D70AC08}"/>
              </a:ext>
            </a:extLst>
          </p:cNvPr>
          <p:cNvGraphicFramePr>
            <a:graphicFrameLocks noGrp="1"/>
          </p:cNvGraphicFramePr>
          <p:nvPr>
            <p:ph type="chart" sz="quarter" idx="13"/>
            <p:extLst>
              <p:ext uri="{D42A27DB-BD31-4B8C-83A1-F6EECF244321}">
                <p14:modId xmlns:p14="http://schemas.microsoft.com/office/powerpoint/2010/main" val="3114201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AF325-E073-4A54-9AE7-AA6D31301267}"/>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C642CA5-65A1-4D04-8DC9-FF13FB5A9C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2718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85CD9-5425-41BB-BA58-AA7A7E4412EA}"/>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9C524AC9-2B36-4B93-887C-E96F7D452EA1}"/>
              </a:ext>
            </a:extLst>
          </p:cNvPr>
          <p:cNvGraphicFramePr>
            <a:graphicFrameLocks noGrp="1"/>
          </p:cNvGraphicFramePr>
          <p:nvPr>
            <p:ph type="chart" sz="quarter" idx="13"/>
            <p:extLst>
              <p:ext uri="{D42A27DB-BD31-4B8C-83A1-F6EECF244321}">
                <p14:modId xmlns:p14="http://schemas.microsoft.com/office/powerpoint/2010/main" val="3144337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F3A83-0B5C-4CE9-A915-3836FC1485D0}"/>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8029344F-7748-4734-859C-872466BA6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283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399CD-7472-4BED-A2E8-D0DC54CC3582}"/>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2D57ABF2-1031-4B36-9410-88F1D90B5D14}"/>
              </a:ext>
            </a:extLst>
          </p:cNvPr>
          <p:cNvGraphicFramePr>
            <a:graphicFrameLocks noGrp="1"/>
          </p:cNvGraphicFramePr>
          <p:nvPr>
            <p:ph type="chart" sz="quarter" idx="13"/>
            <p:extLst>
              <p:ext uri="{D42A27DB-BD31-4B8C-83A1-F6EECF244321}">
                <p14:modId xmlns:p14="http://schemas.microsoft.com/office/powerpoint/2010/main" val="4204423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28E24-1E88-4238-9EBC-5BABCD4B23EB}"/>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629AEFBB-C4E5-423A-80B9-9993A9F25B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623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3D5A-4F75-43C1-BB4D-3002F291FEA0}"/>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2EF02FE3-3F31-4B55-8407-DB9D6C433999}"/>
              </a:ext>
            </a:extLst>
          </p:cNvPr>
          <p:cNvGraphicFramePr>
            <a:graphicFrameLocks noGrp="1"/>
          </p:cNvGraphicFramePr>
          <p:nvPr>
            <p:ph type="chart" sz="quarter" idx="13"/>
            <p:extLst>
              <p:ext uri="{D42A27DB-BD31-4B8C-83A1-F6EECF244321}">
                <p14:modId xmlns:p14="http://schemas.microsoft.com/office/powerpoint/2010/main" val="159780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FAD95-62C5-42F0-B9CD-68E5FF964679}"/>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257031E4-9E9E-41E6-8552-C6EA7CE1F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301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B313-64A1-49AA-AA1E-1EE4427505F6}"/>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89E22AE9-74AA-4FE5-9747-E40B2442B844}"/>
              </a:ext>
            </a:extLst>
          </p:cNvPr>
          <p:cNvGraphicFramePr>
            <a:graphicFrameLocks noGrp="1"/>
          </p:cNvGraphicFramePr>
          <p:nvPr>
            <p:ph type="chart" sz="quarter" idx="13"/>
            <p:extLst>
              <p:ext uri="{D42A27DB-BD31-4B8C-83A1-F6EECF244321}">
                <p14:modId xmlns:p14="http://schemas.microsoft.com/office/powerpoint/2010/main" val="337582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ABEB6C-65CB-4155-AEE2-8AD67D2719CA}"/>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B8FD8864-5E44-4BFD-85F3-B210042B3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296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AB1AE-88BB-430B-8049-3163E0687349}"/>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7A5940F8-D7AD-412C-9114-F97797D729D8}"/>
              </a:ext>
            </a:extLst>
          </p:cNvPr>
          <p:cNvGraphicFramePr>
            <a:graphicFrameLocks noGrp="1"/>
          </p:cNvGraphicFramePr>
          <p:nvPr>
            <p:ph type="chart" sz="quarter" idx="13"/>
            <p:extLst>
              <p:ext uri="{D42A27DB-BD31-4B8C-83A1-F6EECF244321}">
                <p14:modId xmlns:p14="http://schemas.microsoft.com/office/powerpoint/2010/main" val="536475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AF2C70-5B3C-4AF9-9B7F-A8A9A50773E4}"/>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84878B4E-78AE-4CFE-AA7D-1E2F2CD31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230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1332-0493-4ED3-AE1C-6EA1005D301D}"/>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4D56D0D0-6CE7-4CF7-A21A-1E935B5506B3}"/>
              </a:ext>
            </a:extLst>
          </p:cNvPr>
          <p:cNvGraphicFramePr>
            <a:graphicFrameLocks noGrp="1"/>
          </p:cNvGraphicFramePr>
          <p:nvPr>
            <p:ph type="chart" sz="quarter" idx="13"/>
            <p:extLst>
              <p:ext uri="{D42A27DB-BD31-4B8C-83A1-F6EECF244321}">
                <p14:modId xmlns:p14="http://schemas.microsoft.com/office/powerpoint/2010/main" val="2801043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6E9160-732D-4B2D-975F-3193836BFB1E}"/>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58870379-DDE9-4524-9E7E-EEFE656E3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866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CCA6-4C88-4C41-AB86-D2181AA49C2B}"/>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BEE7BA6D-87A2-4433-884B-45D4CC217183}"/>
              </a:ext>
            </a:extLst>
          </p:cNvPr>
          <p:cNvGraphicFramePr>
            <a:graphicFrameLocks noGrp="1"/>
          </p:cNvGraphicFramePr>
          <p:nvPr>
            <p:ph type="chart" sz="quarter" idx="13"/>
            <p:extLst>
              <p:ext uri="{D42A27DB-BD31-4B8C-83A1-F6EECF244321}">
                <p14:modId xmlns:p14="http://schemas.microsoft.com/office/powerpoint/2010/main" val="3336754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459F30-F7B9-41C5-AA1F-11BC0A8A0630}"/>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832E913-BD71-47CE-A098-731736301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578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B3EA6-BB08-4539-87B4-969133E04E7F}"/>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AA369D26-64F6-4706-B45E-B7062A279BC9}"/>
              </a:ext>
            </a:extLst>
          </p:cNvPr>
          <p:cNvGraphicFramePr>
            <a:graphicFrameLocks noGrp="1"/>
          </p:cNvGraphicFramePr>
          <p:nvPr>
            <p:ph type="chart" sz="quarter" idx="13"/>
            <p:extLst>
              <p:ext uri="{D42A27DB-BD31-4B8C-83A1-F6EECF244321}">
                <p14:modId xmlns:p14="http://schemas.microsoft.com/office/powerpoint/2010/main" val="3998820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30BF50-8416-41BB-8691-AEACEA4B324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C08E6801-90A4-4345-999C-FD6108AD3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7445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39ED-6B64-428C-BE8C-DC0FFF747072}"/>
              </a:ext>
            </a:extLst>
          </p:cNvPr>
          <p:cNvSpPr>
            <a:spLocks noGrp="1"/>
          </p:cNvSpPr>
          <p:nvPr>
            <p:ph type="title"/>
          </p:nvPr>
        </p:nvSpPr>
        <p:spPr/>
        <p:txBody>
          <a:bodyPr/>
          <a:lstStyle/>
          <a:p>
            <a:r>
              <a:rPr lang="en-US"/>
              <a:t>Instagram Hashtag Detection | SYM - 1 of 2</a:t>
            </a:r>
          </a:p>
        </p:txBody>
      </p:sp>
      <p:graphicFrame>
        <p:nvGraphicFramePr>
          <p:cNvPr id="5" name="Table Placeholder 4">
            <a:extLst>
              <a:ext uri="{FF2B5EF4-FFF2-40B4-BE49-F238E27FC236}">
                <a16:creationId xmlns:a16="http://schemas.microsoft.com/office/drawing/2014/main" id="{47E79E6C-CE37-4600-9DA0-D59D6D6CC36F}"/>
              </a:ext>
            </a:extLst>
          </p:cNvPr>
          <p:cNvGraphicFramePr>
            <a:graphicFrameLocks noGrp="1"/>
          </p:cNvGraphicFramePr>
          <p:nvPr>
            <p:ph type="tbl" sz="quarter" idx="13"/>
            <p:extLst>
              <p:ext uri="{D42A27DB-BD31-4B8C-83A1-F6EECF244321}">
                <p14:modId xmlns:p14="http://schemas.microsoft.com/office/powerpoint/2010/main" val="267359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46992394"/>
                    </a:ext>
                  </a:extLst>
                </a:gridCol>
                <a:gridCol w="1399032">
                  <a:extLst>
                    <a:ext uri="{9D8B030D-6E8A-4147-A177-3AD203B41FA5}">
                      <a16:colId xmlns:a16="http://schemas.microsoft.com/office/drawing/2014/main" val="737111585"/>
                    </a:ext>
                  </a:extLst>
                </a:gridCol>
                <a:gridCol w="1399032">
                  <a:extLst>
                    <a:ext uri="{9D8B030D-6E8A-4147-A177-3AD203B41FA5}">
                      <a16:colId xmlns:a16="http://schemas.microsoft.com/office/drawing/2014/main" val="2612506165"/>
                    </a:ext>
                  </a:extLst>
                </a:gridCol>
                <a:gridCol w="1399032">
                  <a:extLst>
                    <a:ext uri="{9D8B030D-6E8A-4147-A177-3AD203B41FA5}">
                      <a16:colId xmlns:a16="http://schemas.microsoft.com/office/drawing/2014/main" val="4244353553"/>
                    </a:ext>
                  </a:extLst>
                </a:gridCol>
                <a:gridCol w="1399032">
                  <a:extLst>
                    <a:ext uri="{9D8B030D-6E8A-4147-A177-3AD203B41FA5}">
                      <a16:colId xmlns:a16="http://schemas.microsoft.com/office/drawing/2014/main" val="395177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459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92.666666666667</a:t>
                      </a:r>
                    </a:p>
                  </a:txBody>
                  <a:tcPr/>
                </a:tc>
                <a:extLst>
                  <a:ext uri="{0D108BD9-81ED-4DB2-BD59-A6C34878D82A}">
                    <a16:rowId xmlns:a16="http://schemas.microsoft.com/office/drawing/2014/main" val="307904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284521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extLst>
                  <a:ext uri="{0D108BD9-81ED-4DB2-BD59-A6C34878D82A}">
                    <a16:rowId xmlns:a16="http://schemas.microsoft.com/office/drawing/2014/main" val="200164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389301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85137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93507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99379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51037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389100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1413052845"/>
                  </a:ext>
                </a:extLst>
              </a:tr>
            </a:tbl>
          </a:graphicData>
        </a:graphic>
      </p:graphicFrame>
      <p:sp>
        <p:nvSpPr>
          <p:cNvPr id="4" name="Text Placeholder 3">
            <a:extLst>
              <a:ext uri="{FF2B5EF4-FFF2-40B4-BE49-F238E27FC236}">
                <a16:creationId xmlns:a16="http://schemas.microsoft.com/office/drawing/2014/main" id="{2DE5A863-3525-49FA-BFC6-FC975EED794B}"/>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40069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D4626-B186-4484-8259-9C8EECCE579D}"/>
              </a:ext>
            </a:extLst>
          </p:cNvPr>
          <p:cNvSpPr>
            <a:spLocks noGrp="1"/>
          </p:cNvSpPr>
          <p:nvPr>
            <p:ph type="title"/>
          </p:nvPr>
        </p:nvSpPr>
        <p:spPr/>
        <p:txBody>
          <a:bodyPr/>
          <a:lstStyle/>
          <a:p>
            <a:r>
              <a:rPr lang="en-US"/>
              <a:t>Instagram Hashtag Detection | SYM - 2 of 2</a:t>
            </a:r>
          </a:p>
        </p:txBody>
      </p:sp>
      <p:graphicFrame>
        <p:nvGraphicFramePr>
          <p:cNvPr id="5" name="Table Placeholder 4">
            <a:extLst>
              <a:ext uri="{FF2B5EF4-FFF2-40B4-BE49-F238E27FC236}">
                <a16:creationId xmlns:a16="http://schemas.microsoft.com/office/drawing/2014/main" id="{C1480425-251D-414B-AC87-EEA6A4D81580}"/>
              </a:ext>
            </a:extLst>
          </p:cNvPr>
          <p:cNvGraphicFramePr>
            <a:graphicFrameLocks noGrp="1"/>
          </p:cNvGraphicFramePr>
          <p:nvPr>
            <p:ph type="tbl" sz="quarter" idx="13"/>
            <p:extLst>
              <p:ext uri="{D42A27DB-BD31-4B8C-83A1-F6EECF244321}">
                <p14:modId xmlns:p14="http://schemas.microsoft.com/office/powerpoint/2010/main" val="274126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7414068"/>
                    </a:ext>
                  </a:extLst>
                </a:gridCol>
                <a:gridCol w="1399032">
                  <a:extLst>
                    <a:ext uri="{9D8B030D-6E8A-4147-A177-3AD203B41FA5}">
                      <a16:colId xmlns:a16="http://schemas.microsoft.com/office/drawing/2014/main" val="1684526826"/>
                    </a:ext>
                  </a:extLst>
                </a:gridCol>
                <a:gridCol w="1399032">
                  <a:extLst>
                    <a:ext uri="{9D8B030D-6E8A-4147-A177-3AD203B41FA5}">
                      <a16:colId xmlns:a16="http://schemas.microsoft.com/office/drawing/2014/main" val="3961242831"/>
                    </a:ext>
                  </a:extLst>
                </a:gridCol>
                <a:gridCol w="1399032">
                  <a:extLst>
                    <a:ext uri="{9D8B030D-6E8A-4147-A177-3AD203B41FA5}">
                      <a16:colId xmlns:a16="http://schemas.microsoft.com/office/drawing/2014/main" val="415340305"/>
                    </a:ext>
                  </a:extLst>
                </a:gridCol>
                <a:gridCol w="1399032">
                  <a:extLst>
                    <a:ext uri="{9D8B030D-6E8A-4147-A177-3AD203B41FA5}">
                      <a16:colId xmlns:a16="http://schemas.microsoft.com/office/drawing/2014/main" val="2118685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3248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422540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392723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#𝐑𝐊𝟏𝟓𝟎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690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47263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15227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41817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#agility125rs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40882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#agilitynaked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20927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#RK150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534170875"/>
                  </a:ext>
                </a:extLst>
              </a:tr>
            </a:tbl>
          </a:graphicData>
        </a:graphic>
      </p:graphicFrame>
      <p:sp>
        <p:nvSpPr>
          <p:cNvPr id="4" name="Text Placeholder 3">
            <a:extLst>
              <a:ext uri="{FF2B5EF4-FFF2-40B4-BE49-F238E27FC236}">
                <a16:creationId xmlns:a16="http://schemas.microsoft.com/office/drawing/2014/main" id="{086F3E6A-48F9-40AE-8F32-C1082CA3AFD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758857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5677-644A-4D2C-BA24-0477DBC231D0}"/>
              </a:ext>
            </a:extLst>
          </p:cNvPr>
          <p:cNvSpPr>
            <a:spLocks noGrp="1"/>
          </p:cNvSpPr>
          <p:nvPr>
            <p:ph type="title"/>
          </p:nvPr>
        </p:nvSpPr>
        <p:spPr/>
        <p:txBody>
          <a:bodyPr/>
          <a:lstStyle/>
          <a:p>
            <a:r>
              <a:rPr lang="en-US"/>
              <a:t>Instagram Posts Table | SYM - 1 of 10</a:t>
            </a:r>
          </a:p>
        </p:txBody>
      </p:sp>
      <p:graphicFrame>
        <p:nvGraphicFramePr>
          <p:cNvPr id="5" name="Table Placeholder 4">
            <a:extLst>
              <a:ext uri="{FF2B5EF4-FFF2-40B4-BE49-F238E27FC236}">
                <a16:creationId xmlns:a16="http://schemas.microsoft.com/office/drawing/2014/main" id="{BBDEC887-F065-459C-A966-644F1FE7584F}"/>
              </a:ext>
            </a:extLst>
          </p:cNvPr>
          <p:cNvGraphicFramePr>
            <a:graphicFrameLocks noGrp="1"/>
          </p:cNvGraphicFramePr>
          <p:nvPr>
            <p:ph type="tbl" sz="quarter" idx="13"/>
            <p:extLst>
              <p:ext uri="{D42A27DB-BD31-4B8C-83A1-F6EECF244321}">
                <p14:modId xmlns:p14="http://schemas.microsoft.com/office/powerpoint/2010/main" val="3999156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0939030"/>
                    </a:ext>
                  </a:extLst>
                </a:gridCol>
                <a:gridCol w="1810512">
                  <a:extLst>
                    <a:ext uri="{9D8B030D-6E8A-4147-A177-3AD203B41FA5}">
                      <a16:colId xmlns:a16="http://schemas.microsoft.com/office/drawing/2014/main" val="3277416746"/>
                    </a:ext>
                  </a:extLst>
                </a:gridCol>
                <a:gridCol w="822960">
                  <a:extLst>
                    <a:ext uri="{9D8B030D-6E8A-4147-A177-3AD203B41FA5}">
                      <a16:colId xmlns:a16="http://schemas.microsoft.com/office/drawing/2014/main" val="109257354"/>
                    </a:ext>
                  </a:extLst>
                </a:gridCol>
                <a:gridCol w="822960">
                  <a:extLst>
                    <a:ext uri="{9D8B030D-6E8A-4147-A177-3AD203B41FA5}">
                      <a16:colId xmlns:a16="http://schemas.microsoft.com/office/drawing/2014/main" val="442972441"/>
                    </a:ext>
                  </a:extLst>
                </a:gridCol>
                <a:gridCol w="822960">
                  <a:extLst>
                    <a:ext uri="{9D8B030D-6E8A-4147-A177-3AD203B41FA5}">
                      <a16:colId xmlns:a16="http://schemas.microsoft.com/office/drawing/2014/main" val="488540769"/>
                    </a:ext>
                  </a:extLst>
                </a:gridCol>
                <a:gridCol w="822960">
                  <a:extLst>
                    <a:ext uri="{9D8B030D-6E8A-4147-A177-3AD203B41FA5}">
                      <a16:colId xmlns:a16="http://schemas.microsoft.com/office/drawing/2014/main" val="1046103440"/>
                    </a:ext>
                  </a:extLst>
                </a:gridCol>
                <a:gridCol w="822960">
                  <a:extLst>
                    <a:ext uri="{9D8B030D-6E8A-4147-A177-3AD203B41FA5}">
                      <a16:colId xmlns:a16="http://schemas.microsoft.com/office/drawing/2014/main" val="296958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360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- 2021-10-13 15:40:22</a:t>
                      </a:r>
                      <a:r>
                        <a:rPr kumimoji="0" lang="es-ES" sz="1000" b="0" i="0" u="none" strike="noStrike" kern="1200" cap="none" spc="0" normalizeH="0" baseline="0" noProof="0">
                          <a:ln>
                            <a:noFill/>
                          </a:ln>
                          <a:solidFill>
                            <a:prstClr val="black"/>
                          </a:solidFill>
                          <a:effectLst/>
                          <a:uLnTx/>
                          <a:uFillTx/>
                          <a:latin typeface="+mn-lt"/>
                          <a:ea typeface="+mn-ea"/>
                          <a:cs typeface="+mn-cs"/>
                        </a:rPr>
                        <a:t>
 Pensada para riders aventureros, la K-Light 202 convierte cualquier salida en una experiencia emocionante.
Descubrí más acerca de ella en nuestra web oficial.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245781248_567065761231490_7083547244506452188_n.jpg?_nc_cat=102&amp;ccb=1-5&amp;_nc_sid=8ae9d6&amp;_nc_ohc=HCcJJrUDOe8AX8zksHS&amp;_nc_ht=scontent-iad3-2.cdninstagram.com&amp;edm=AL-3X8kEAAAA&amp;oh=77d54b9c2415257508ea5f91e2ca14f5&amp;oe=61739F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678254"/>
                  </a:ext>
                </a:extLst>
              </a:tr>
            </a:tbl>
          </a:graphicData>
        </a:graphic>
      </p:graphicFrame>
      <p:sp>
        <p:nvSpPr>
          <p:cNvPr id="4" name="Text Placeholder 3">
            <a:extLst>
              <a:ext uri="{FF2B5EF4-FFF2-40B4-BE49-F238E27FC236}">
                <a16:creationId xmlns:a16="http://schemas.microsoft.com/office/drawing/2014/main" id="{85AA6DEE-7534-4A58-A66A-CC6040D5A90A}"/>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279300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06D39-2998-48BC-B137-B8A6151C85C4}"/>
              </a:ext>
            </a:extLst>
          </p:cNvPr>
          <p:cNvSpPr>
            <a:spLocks noGrp="1"/>
          </p:cNvSpPr>
          <p:nvPr>
            <p:ph type="title"/>
          </p:nvPr>
        </p:nvSpPr>
        <p:spPr/>
        <p:txBody>
          <a:bodyPr/>
          <a:lstStyle/>
          <a:p>
            <a:r>
              <a:rPr lang="en-US"/>
              <a:t>Instagram Posts Table | SYM - 2 of 10</a:t>
            </a:r>
          </a:p>
        </p:txBody>
      </p:sp>
      <p:graphicFrame>
        <p:nvGraphicFramePr>
          <p:cNvPr id="5" name="Table Placeholder 4">
            <a:extLst>
              <a:ext uri="{FF2B5EF4-FFF2-40B4-BE49-F238E27FC236}">
                <a16:creationId xmlns:a16="http://schemas.microsoft.com/office/drawing/2014/main" id="{07B6E517-DB09-49FA-9821-1786E4DA8F01}"/>
              </a:ext>
            </a:extLst>
          </p:cNvPr>
          <p:cNvGraphicFramePr>
            <a:graphicFrameLocks noGrp="1"/>
          </p:cNvGraphicFramePr>
          <p:nvPr>
            <p:ph type="tbl" sz="quarter" idx="13"/>
            <p:extLst>
              <p:ext uri="{D42A27DB-BD31-4B8C-83A1-F6EECF244321}">
                <p14:modId xmlns:p14="http://schemas.microsoft.com/office/powerpoint/2010/main" val="48860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0050088"/>
                    </a:ext>
                  </a:extLst>
                </a:gridCol>
                <a:gridCol w="1810512">
                  <a:extLst>
                    <a:ext uri="{9D8B030D-6E8A-4147-A177-3AD203B41FA5}">
                      <a16:colId xmlns:a16="http://schemas.microsoft.com/office/drawing/2014/main" val="4001444742"/>
                    </a:ext>
                  </a:extLst>
                </a:gridCol>
                <a:gridCol w="822960">
                  <a:extLst>
                    <a:ext uri="{9D8B030D-6E8A-4147-A177-3AD203B41FA5}">
                      <a16:colId xmlns:a16="http://schemas.microsoft.com/office/drawing/2014/main" val="202389523"/>
                    </a:ext>
                  </a:extLst>
                </a:gridCol>
                <a:gridCol w="822960">
                  <a:extLst>
                    <a:ext uri="{9D8B030D-6E8A-4147-A177-3AD203B41FA5}">
                      <a16:colId xmlns:a16="http://schemas.microsoft.com/office/drawing/2014/main" val="1051978757"/>
                    </a:ext>
                  </a:extLst>
                </a:gridCol>
                <a:gridCol w="822960">
                  <a:extLst>
                    <a:ext uri="{9D8B030D-6E8A-4147-A177-3AD203B41FA5}">
                      <a16:colId xmlns:a16="http://schemas.microsoft.com/office/drawing/2014/main" val="1344811857"/>
                    </a:ext>
                  </a:extLst>
                </a:gridCol>
                <a:gridCol w="822960">
                  <a:extLst>
                    <a:ext uri="{9D8B030D-6E8A-4147-A177-3AD203B41FA5}">
                      <a16:colId xmlns:a16="http://schemas.microsoft.com/office/drawing/2014/main" val="3812543378"/>
                    </a:ext>
                  </a:extLst>
                </a:gridCol>
                <a:gridCol w="822960">
                  <a:extLst>
                    <a:ext uri="{9D8B030D-6E8A-4147-A177-3AD203B41FA5}">
                      <a16:colId xmlns:a16="http://schemas.microsoft.com/office/drawing/2014/main" val="425321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31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- 2021-09-29 16:45:28</a:t>
                      </a:r>
                      <a:r>
                        <a:rPr kumimoji="0" lang="es-ES" sz="1000" b="0" i="0" u="none" strike="noStrike" kern="1200" cap="none" spc="0" normalizeH="0" baseline="0" noProof="0">
                          <a:ln>
                            <a:noFill/>
                          </a:ln>
                          <a:solidFill>
                            <a:prstClr val="black"/>
                          </a:solidFill>
                          <a:effectLst/>
                          <a:uLnTx/>
                          <a:uFillTx/>
                          <a:latin typeface="+mn-lt"/>
                          <a:ea typeface="+mn-ea"/>
                          <a:cs typeface="+mn-cs"/>
                        </a:rPr>
                        <a:t>
 Salí a recorrer todo tipo de tu caminos arriba de tu K-Light. ¿Con quien compartirías esta aventura?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243350299_444601753641431_1777980264735333308_n.jpg?_nc_cat=106&amp;ccb=1-5&amp;_nc_sid=8ae9d6&amp;_nc_ohc=-_fP37TSw3YAX8XUuJc&amp;_nc_ht=scontent-iad3-2.cdninstagram.com&amp;edm=AL-3X8kEAAAA&amp;oh=545bc28cb2c51814417c7bd0939c4bf3&amp;oe=61733344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3049062"/>
                  </a:ext>
                </a:extLst>
              </a:tr>
            </a:tbl>
          </a:graphicData>
        </a:graphic>
      </p:graphicFrame>
      <p:sp>
        <p:nvSpPr>
          <p:cNvPr id="4" name="Text Placeholder 3">
            <a:extLst>
              <a:ext uri="{FF2B5EF4-FFF2-40B4-BE49-F238E27FC236}">
                <a16:creationId xmlns:a16="http://schemas.microsoft.com/office/drawing/2014/main" id="{19CE9CBD-9CF8-4EC0-8E1A-9EEA9E468C6A}"/>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203209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B6D94-D3BB-4166-9856-3C9A2129CD9E}"/>
              </a:ext>
            </a:extLst>
          </p:cNvPr>
          <p:cNvSpPr>
            <a:spLocks noGrp="1"/>
          </p:cNvSpPr>
          <p:nvPr>
            <p:ph type="title"/>
          </p:nvPr>
        </p:nvSpPr>
        <p:spPr/>
        <p:txBody>
          <a:bodyPr/>
          <a:lstStyle/>
          <a:p>
            <a:r>
              <a:rPr lang="en-US"/>
              <a:t>Instagram Posts Table | SYM - 3 of 10</a:t>
            </a:r>
          </a:p>
        </p:txBody>
      </p:sp>
      <p:graphicFrame>
        <p:nvGraphicFramePr>
          <p:cNvPr id="5" name="Table Placeholder 4">
            <a:extLst>
              <a:ext uri="{FF2B5EF4-FFF2-40B4-BE49-F238E27FC236}">
                <a16:creationId xmlns:a16="http://schemas.microsoft.com/office/drawing/2014/main" id="{DEC59E1E-6106-4F48-A34C-6064FE4D6863}"/>
              </a:ext>
            </a:extLst>
          </p:cNvPr>
          <p:cNvGraphicFramePr>
            <a:graphicFrameLocks noGrp="1"/>
          </p:cNvGraphicFramePr>
          <p:nvPr>
            <p:ph type="tbl" sz="quarter" idx="13"/>
            <p:extLst>
              <p:ext uri="{D42A27DB-BD31-4B8C-83A1-F6EECF244321}">
                <p14:modId xmlns:p14="http://schemas.microsoft.com/office/powerpoint/2010/main" val="99457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7167114"/>
                    </a:ext>
                  </a:extLst>
                </a:gridCol>
                <a:gridCol w="1810512">
                  <a:extLst>
                    <a:ext uri="{9D8B030D-6E8A-4147-A177-3AD203B41FA5}">
                      <a16:colId xmlns:a16="http://schemas.microsoft.com/office/drawing/2014/main" val="597257422"/>
                    </a:ext>
                  </a:extLst>
                </a:gridCol>
                <a:gridCol w="822960">
                  <a:extLst>
                    <a:ext uri="{9D8B030D-6E8A-4147-A177-3AD203B41FA5}">
                      <a16:colId xmlns:a16="http://schemas.microsoft.com/office/drawing/2014/main" val="3144403628"/>
                    </a:ext>
                  </a:extLst>
                </a:gridCol>
                <a:gridCol w="822960">
                  <a:extLst>
                    <a:ext uri="{9D8B030D-6E8A-4147-A177-3AD203B41FA5}">
                      <a16:colId xmlns:a16="http://schemas.microsoft.com/office/drawing/2014/main" val="1474427351"/>
                    </a:ext>
                  </a:extLst>
                </a:gridCol>
                <a:gridCol w="822960">
                  <a:extLst>
                    <a:ext uri="{9D8B030D-6E8A-4147-A177-3AD203B41FA5}">
                      <a16:colId xmlns:a16="http://schemas.microsoft.com/office/drawing/2014/main" val="1224814990"/>
                    </a:ext>
                  </a:extLst>
                </a:gridCol>
                <a:gridCol w="822960">
                  <a:extLst>
                    <a:ext uri="{9D8B030D-6E8A-4147-A177-3AD203B41FA5}">
                      <a16:colId xmlns:a16="http://schemas.microsoft.com/office/drawing/2014/main" val="89907683"/>
                    </a:ext>
                  </a:extLst>
                </a:gridCol>
                <a:gridCol w="822960">
                  <a:extLst>
                    <a:ext uri="{9D8B030D-6E8A-4147-A177-3AD203B41FA5}">
                      <a16:colId xmlns:a16="http://schemas.microsoft.com/office/drawing/2014/main" val="141272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35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- 2021-09-29 12:00:52</a:t>
                      </a:r>
                      <a:r>
                        <a:rPr kumimoji="0" lang="es-ES" sz="1000" b="0" i="0" u="none" strike="noStrike" kern="1200" cap="none" spc="0" normalizeH="0" baseline="0" noProof="0">
                          <a:ln>
                            <a:noFill/>
                          </a:ln>
                          <a:solidFill>
                            <a:prstClr val="black"/>
                          </a:solidFill>
                          <a:effectLst/>
                          <a:uLnTx/>
                          <a:uFillTx/>
                          <a:latin typeface="+mn-lt"/>
                          <a:ea typeface="+mn-ea"/>
                          <a:cs typeface="+mn-cs"/>
                        </a:rPr>
                        <a:t>
 Salir a recorrer la ciudad de noche no va a ser un problema ya que la Cyticom cuenta con:
�- �Luces delanteras de doble óptica de gran iluminación
�- Las traseras doble luz de stop con tecnología led.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243608179_336426724900945_4146536560878286118_n.jpg?_nc_cat=107&amp;ccb=1-5&amp;_nc_sid=8ae9d6&amp;_nc_ohc=0xmYq-YaoxMAX8sMzRA&amp;_nc_ht=scontent-atl3-1.cdninstagram.com&amp;edm=AL-3X8kEAAAA&amp;oh=8a0c4819b115db26e961fa9758363b04&amp;oe=61734F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4321878"/>
                  </a:ext>
                </a:extLst>
              </a:tr>
            </a:tbl>
          </a:graphicData>
        </a:graphic>
      </p:graphicFrame>
      <p:sp>
        <p:nvSpPr>
          <p:cNvPr id="4" name="Text Placeholder 3">
            <a:extLst>
              <a:ext uri="{FF2B5EF4-FFF2-40B4-BE49-F238E27FC236}">
                <a16:creationId xmlns:a16="http://schemas.microsoft.com/office/drawing/2014/main" id="{DB652A17-905D-454E-94C4-A2E8BDD7D167}"/>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511543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B62B-E1B0-4C5F-B6C8-1CA213ABDA1A}"/>
              </a:ext>
            </a:extLst>
          </p:cNvPr>
          <p:cNvSpPr>
            <a:spLocks noGrp="1"/>
          </p:cNvSpPr>
          <p:nvPr>
            <p:ph type="title"/>
          </p:nvPr>
        </p:nvSpPr>
        <p:spPr/>
        <p:txBody>
          <a:bodyPr/>
          <a:lstStyle/>
          <a:p>
            <a:r>
              <a:rPr lang="en-US"/>
              <a:t>Instagram Posts Table | SYM - 4 of 10</a:t>
            </a:r>
          </a:p>
        </p:txBody>
      </p:sp>
      <p:graphicFrame>
        <p:nvGraphicFramePr>
          <p:cNvPr id="5" name="Table Placeholder 4">
            <a:extLst>
              <a:ext uri="{FF2B5EF4-FFF2-40B4-BE49-F238E27FC236}">
                <a16:creationId xmlns:a16="http://schemas.microsoft.com/office/drawing/2014/main" id="{6ACEB7C6-CFD2-4CAE-825D-6BC74432446D}"/>
              </a:ext>
            </a:extLst>
          </p:cNvPr>
          <p:cNvGraphicFramePr>
            <a:graphicFrameLocks noGrp="1"/>
          </p:cNvGraphicFramePr>
          <p:nvPr>
            <p:ph type="tbl" sz="quarter" idx="13"/>
            <p:extLst>
              <p:ext uri="{D42A27DB-BD31-4B8C-83A1-F6EECF244321}">
                <p14:modId xmlns:p14="http://schemas.microsoft.com/office/powerpoint/2010/main" val="392684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097778"/>
                    </a:ext>
                  </a:extLst>
                </a:gridCol>
                <a:gridCol w="1810512">
                  <a:extLst>
                    <a:ext uri="{9D8B030D-6E8A-4147-A177-3AD203B41FA5}">
                      <a16:colId xmlns:a16="http://schemas.microsoft.com/office/drawing/2014/main" val="371492829"/>
                    </a:ext>
                  </a:extLst>
                </a:gridCol>
                <a:gridCol w="822960">
                  <a:extLst>
                    <a:ext uri="{9D8B030D-6E8A-4147-A177-3AD203B41FA5}">
                      <a16:colId xmlns:a16="http://schemas.microsoft.com/office/drawing/2014/main" val="1341086359"/>
                    </a:ext>
                  </a:extLst>
                </a:gridCol>
                <a:gridCol w="822960">
                  <a:extLst>
                    <a:ext uri="{9D8B030D-6E8A-4147-A177-3AD203B41FA5}">
                      <a16:colId xmlns:a16="http://schemas.microsoft.com/office/drawing/2014/main" val="1291148804"/>
                    </a:ext>
                  </a:extLst>
                </a:gridCol>
                <a:gridCol w="822960">
                  <a:extLst>
                    <a:ext uri="{9D8B030D-6E8A-4147-A177-3AD203B41FA5}">
                      <a16:colId xmlns:a16="http://schemas.microsoft.com/office/drawing/2014/main" val="2005242302"/>
                    </a:ext>
                  </a:extLst>
                </a:gridCol>
                <a:gridCol w="822960">
                  <a:extLst>
                    <a:ext uri="{9D8B030D-6E8A-4147-A177-3AD203B41FA5}">
                      <a16:colId xmlns:a16="http://schemas.microsoft.com/office/drawing/2014/main" val="191896343"/>
                    </a:ext>
                  </a:extLst>
                </a:gridCol>
                <a:gridCol w="822960">
                  <a:extLst>
                    <a:ext uri="{9D8B030D-6E8A-4147-A177-3AD203B41FA5}">
                      <a16:colId xmlns:a16="http://schemas.microsoft.com/office/drawing/2014/main" val="139609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27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- 2021-10-07 17:00:31</a:t>
                      </a:r>
                      <a:r>
                        <a:rPr kumimoji="0" lang="es-ES" sz="1000" b="0" i="0" u="none" strike="noStrike" kern="1200" cap="none" spc="0" normalizeH="0" baseline="0" noProof="0">
                          <a:ln>
                            <a:noFill/>
                          </a:ln>
                          <a:solidFill>
                            <a:prstClr val="black"/>
                          </a:solidFill>
                          <a:effectLst/>
                          <a:uLnTx/>
                          <a:uFillTx/>
                          <a:latin typeface="+mn-lt"/>
                          <a:ea typeface="+mn-ea"/>
                          <a:cs typeface="+mn-cs"/>
                        </a:rPr>
                        <a:t>
 Con su clásico look inspirado en años 50s y 60s, la K-Light 202 hace que cualquier momento arriba de ella se convierta en una aventura única.
Disponible en 3 colores diferentes. ¿Cuál te define más?
Acercate a tu concesionario más cercano para concerla en persona.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244555019_389829675954655_7393717431335191033_n.jpg?_nc_ht=scontent.cdninstagram.com&amp;_nc_cat=107&amp;_nc_ohc=K4bCRbnpn2UAX9H5J9G&amp;edm=AMO9-JQAAAAA&amp;ccb=7-4&amp;oh=ace978a5f9a6c4425cca635dcded3845&amp;oe=616F4E7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67234267"/>
                  </a:ext>
                </a:extLst>
              </a:tr>
            </a:tbl>
          </a:graphicData>
        </a:graphic>
      </p:graphicFrame>
      <p:sp>
        <p:nvSpPr>
          <p:cNvPr id="4" name="Text Placeholder 3">
            <a:extLst>
              <a:ext uri="{FF2B5EF4-FFF2-40B4-BE49-F238E27FC236}">
                <a16:creationId xmlns:a16="http://schemas.microsoft.com/office/drawing/2014/main" id="{993D4282-F038-4BEC-BBB3-C33A8D9F363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19549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B673-F043-4713-9E70-50DB68D279E2}"/>
              </a:ext>
            </a:extLst>
          </p:cNvPr>
          <p:cNvSpPr>
            <a:spLocks noGrp="1"/>
          </p:cNvSpPr>
          <p:nvPr>
            <p:ph type="title"/>
          </p:nvPr>
        </p:nvSpPr>
        <p:spPr/>
        <p:txBody>
          <a:bodyPr/>
          <a:lstStyle/>
          <a:p>
            <a:r>
              <a:rPr lang="en-US"/>
              <a:t>Instagram Posts Table | SYM - 5 of 10</a:t>
            </a:r>
          </a:p>
        </p:txBody>
      </p:sp>
      <p:graphicFrame>
        <p:nvGraphicFramePr>
          <p:cNvPr id="5" name="Table Placeholder 4">
            <a:extLst>
              <a:ext uri="{FF2B5EF4-FFF2-40B4-BE49-F238E27FC236}">
                <a16:creationId xmlns:a16="http://schemas.microsoft.com/office/drawing/2014/main" id="{A64AC39E-3DB8-4174-91EF-CA87954D0BE1}"/>
              </a:ext>
            </a:extLst>
          </p:cNvPr>
          <p:cNvGraphicFramePr>
            <a:graphicFrameLocks noGrp="1"/>
          </p:cNvGraphicFramePr>
          <p:nvPr>
            <p:ph type="tbl" sz="quarter" idx="13"/>
            <p:extLst>
              <p:ext uri="{D42A27DB-BD31-4B8C-83A1-F6EECF244321}">
                <p14:modId xmlns:p14="http://schemas.microsoft.com/office/powerpoint/2010/main" val="129207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81971574"/>
                    </a:ext>
                  </a:extLst>
                </a:gridCol>
                <a:gridCol w="1810512">
                  <a:extLst>
                    <a:ext uri="{9D8B030D-6E8A-4147-A177-3AD203B41FA5}">
                      <a16:colId xmlns:a16="http://schemas.microsoft.com/office/drawing/2014/main" val="1288288773"/>
                    </a:ext>
                  </a:extLst>
                </a:gridCol>
                <a:gridCol w="822960">
                  <a:extLst>
                    <a:ext uri="{9D8B030D-6E8A-4147-A177-3AD203B41FA5}">
                      <a16:colId xmlns:a16="http://schemas.microsoft.com/office/drawing/2014/main" val="2337643090"/>
                    </a:ext>
                  </a:extLst>
                </a:gridCol>
                <a:gridCol w="822960">
                  <a:extLst>
                    <a:ext uri="{9D8B030D-6E8A-4147-A177-3AD203B41FA5}">
                      <a16:colId xmlns:a16="http://schemas.microsoft.com/office/drawing/2014/main" val="2219155422"/>
                    </a:ext>
                  </a:extLst>
                </a:gridCol>
                <a:gridCol w="822960">
                  <a:extLst>
                    <a:ext uri="{9D8B030D-6E8A-4147-A177-3AD203B41FA5}">
                      <a16:colId xmlns:a16="http://schemas.microsoft.com/office/drawing/2014/main" val="1806947701"/>
                    </a:ext>
                  </a:extLst>
                </a:gridCol>
                <a:gridCol w="822960">
                  <a:extLst>
                    <a:ext uri="{9D8B030D-6E8A-4147-A177-3AD203B41FA5}">
                      <a16:colId xmlns:a16="http://schemas.microsoft.com/office/drawing/2014/main" val="3895629193"/>
                    </a:ext>
                  </a:extLst>
                </a:gridCol>
                <a:gridCol w="822960">
                  <a:extLst>
                    <a:ext uri="{9D8B030D-6E8A-4147-A177-3AD203B41FA5}">
                      <a16:colId xmlns:a16="http://schemas.microsoft.com/office/drawing/2014/main" val="330811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60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- 2021-10-07 09:59:17</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brindar estabilidad, seguridad y un manejo placentero.
"Clickeá el link en la bio, completa el formulario y tené tu Kymco en 12 y 18 cuotas SIN INTERÉS
http://kymco.com.ar/ahora12/
#kymco #ahora12 #ahora18 #financiacion #cuotassininteres #sininteres #cuotas #scooter #agility125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244481343_2933777323528322_4782321797520218524_n.jpg?_nc_cat=109&amp;ccb=1-5&amp;_nc_sid=8ae9d6&amp;_nc_ohc=HpnhL7eXg8MAX9RbDiV&amp;_nc_ht=scontent-iad3-1.cdninstagram.com&amp;edm=AL-3X8kEAAAA&amp;oh=a83cd64dc3971cb3eee09a44845bd4e0&amp;oe=6173F3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477449"/>
                  </a:ext>
                </a:extLst>
              </a:tr>
            </a:tbl>
          </a:graphicData>
        </a:graphic>
      </p:graphicFrame>
      <p:sp>
        <p:nvSpPr>
          <p:cNvPr id="4" name="Text Placeholder 3">
            <a:extLst>
              <a:ext uri="{FF2B5EF4-FFF2-40B4-BE49-F238E27FC236}">
                <a16:creationId xmlns:a16="http://schemas.microsoft.com/office/drawing/2014/main" id="{62038811-2D5E-4438-8277-31633B5E7BF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943782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9121E-2316-4732-9756-144FC47D5DA2}"/>
              </a:ext>
            </a:extLst>
          </p:cNvPr>
          <p:cNvSpPr>
            <a:spLocks noGrp="1"/>
          </p:cNvSpPr>
          <p:nvPr>
            <p:ph type="title"/>
          </p:nvPr>
        </p:nvSpPr>
        <p:spPr/>
        <p:txBody>
          <a:bodyPr/>
          <a:lstStyle/>
          <a:p>
            <a:r>
              <a:rPr lang="en-US"/>
              <a:t>Instagram Posts Table | SYM - 6 of 10</a:t>
            </a:r>
          </a:p>
        </p:txBody>
      </p:sp>
      <p:graphicFrame>
        <p:nvGraphicFramePr>
          <p:cNvPr id="5" name="Table Placeholder 4">
            <a:extLst>
              <a:ext uri="{FF2B5EF4-FFF2-40B4-BE49-F238E27FC236}">
                <a16:creationId xmlns:a16="http://schemas.microsoft.com/office/drawing/2014/main" id="{E42FD0AF-799D-4556-AF9A-8A4B57A8AAAC}"/>
              </a:ext>
            </a:extLst>
          </p:cNvPr>
          <p:cNvGraphicFramePr>
            <a:graphicFrameLocks noGrp="1"/>
          </p:cNvGraphicFramePr>
          <p:nvPr>
            <p:ph type="tbl" sz="quarter" idx="13"/>
            <p:extLst>
              <p:ext uri="{D42A27DB-BD31-4B8C-83A1-F6EECF244321}">
                <p14:modId xmlns:p14="http://schemas.microsoft.com/office/powerpoint/2010/main" val="303211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7057100"/>
                    </a:ext>
                  </a:extLst>
                </a:gridCol>
                <a:gridCol w="1810512">
                  <a:extLst>
                    <a:ext uri="{9D8B030D-6E8A-4147-A177-3AD203B41FA5}">
                      <a16:colId xmlns:a16="http://schemas.microsoft.com/office/drawing/2014/main" val="18256415"/>
                    </a:ext>
                  </a:extLst>
                </a:gridCol>
                <a:gridCol w="822960">
                  <a:extLst>
                    <a:ext uri="{9D8B030D-6E8A-4147-A177-3AD203B41FA5}">
                      <a16:colId xmlns:a16="http://schemas.microsoft.com/office/drawing/2014/main" val="4013646"/>
                    </a:ext>
                  </a:extLst>
                </a:gridCol>
                <a:gridCol w="822960">
                  <a:extLst>
                    <a:ext uri="{9D8B030D-6E8A-4147-A177-3AD203B41FA5}">
                      <a16:colId xmlns:a16="http://schemas.microsoft.com/office/drawing/2014/main" val="434143061"/>
                    </a:ext>
                  </a:extLst>
                </a:gridCol>
                <a:gridCol w="822960">
                  <a:extLst>
                    <a:ext uri="{9D8B030D-6E8A-4147-A177-3AD203B41FA5}">
                      <a16:colId xmlns:a16="http://schemas.microsoft.com/office/drawing/2014/main" val="3525447379"/>
                    </a:ext>
                  </a:extLst>
                </a:gridCol>
                <a:gridCol w="822960">
                  <a:extLst>
                    <a:ext uri="{9D8B030D-6E8A-4147-A177-3AD203B41FA5}">
                      <a16:colId xmlns:a16="http://schemas.microsoft.com/office/drawing/2014/main" val="1290807341"/>
                    </a:ext>
                  </a:extLst>
                </a:gridCol>
                <a:gridCol w="822960">
                  <a:extLst>
                    <a:ext uri="{9D8B030D-6E8A-4147-A177-3AD203B41FA5}">
                      <a16:colId xmlns:a16="http://schemas.microsoft.com/office/drawing/2014/main" val="410299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992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- 2021-10-10 19:53:53</a:t>
                      </a:r>
                      <a:r>
                        <a:rPr kumimoji="0" lang="es-ES" sz="1000" b="0" i="0" u="none" strike="noStrike" kern="1200" cap="none" spc="0" normalizeH="0" baseline="0" noProof="0">
                          <a:ln>
                            <a:noFill/>
                          </a:ln>
                          <a:solidFill>
                            <a:prstClr val="black"/>
                          </a:solidFill>
                          <a:effectLst/>
                          <a:uLnTx/>
                          <a:uFillTx/>
                          <a:latin typeface="+mn-lt"/>
                          <a:ea typeface="+mn-ea"/>
                          <a:cs typeface="+mn-cs"/>
                        </a:rPr>
                        <a:t>
 Práctico, cómodo y con un estilo único: Agility 125 RS Naked te ofrece desplazate de forma segura y cómoda por donde sea y en el momento que lo desees
Hacé click el link en la bio, completa el formulario y tené hoy tu Kymco en 12 y 18 cuotas SIN INTERÉS
http://kymco.com.ar/ahora12/
#kymco #ahora12 #ahora18 #financiacion #cuotassininteres #sininteres #cuotas #scooter" #agility125rs #agilitynaked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245020556_409998347391525_4644005525952289081_n.jpg?_nc_cat=100&amp;ccb=1-5&amp;_nc_sid=8ae9d6&amp;_nc_ohc=M4IBPJdFeXsAX9RcLtw&amp;_nc_ht=scontent-iad3-1.cdninstagram.com&amp;edm=AL-3X8kEAAAA&amp;oh=78300f170d4687943620fa8af30b2018&amp;oe=6174969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970648"/>
                  </a:ext>
                </a:extLst>
              </a:tr>
            </a:tbl>
          </a:graphicData>
        </a:graphic>
      </p:graphicFrame>
      <p:sp>
        <p:nvSpPr>
          <p:cNvPr id="4" name="Text Placeholder 3">
            <a:extLst>
              <a:ext uri="{FF2B5EF4-FFF2-40B4-BE49-F238E27FC236}">
                <a16:creationId xmlns:a16="http://schemas.microsoft.com/office/drawing/2014/main" id="{872458E0-355F-4AD6-97A5-36A55EDA6C25}"/>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4237991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458E5-C53F-4E94-A890-150930EF4C18}"/>
              </a:ext>
            </a:extLst>
          </p:cNvPr>
          <p:cNvSpPr>
            <a:spLocks noGrp="1"/>
          </p:cNvSpPr>
          <p:nvPr>
            <p:ph type="title"/>
          </p:nvPr>
        </p:nvSpPr>
        <p:spPr/>
        <p:txBody>
          <a:bodyPr/>
          <a:lstStyle/>
          <a:p>
            <a:r>
              <a:rPr lang="en-US"/>
              <a:t>Instagram Posts Table | SYM - 7 of 10</a:t>
            </a:r>
          </a:p>
        </p:txBody>
      </p:sp>
      <p:graphicFrame>
        <p:nvGraphicFramePr>
          <p:cNvPr id="5" name="Table Placeholder 4">
            <a:extLst>
              <a:ext uri="{FF2B5EF4-FFF2-40B4-BE49-F238E27FC236}">
                <a16:creationId xmlns:a16="http://schemas.microsoft.com/office/drawing/2014/main" id="{C78515DF-08F5-4A3D-965C-56A065D996B8}"/>
              </a:ext>
            </a:extLst>
          </p:cNvPr>
          <p:cNvGraphicFramePr>
            <a:graphicFrameLocks noGrp="1"/>
          </p:cNvGraphicFramePr>
          <p:nvPr>
            <p:ph type="tbl" sz="quarter" idx="13"/>
            <p:extLst>
              <p:ext uri="{D42A27DB-BD31-4B8C-83A1-F6EECF244321}">
                <p14:modId xmlns:p14="http://schemas.microsoft.com/office/powerpoint/2010/main" val="3057107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0340630"/>
                    </a:ext>
                  </a:extLst>
                </a:gridCol>
                <a:gridCol w="1810512">
                  <a:extLst>
                    <a:ext uri="{9D8B030D-6E8A-4147-A177-3AD203B41FA5}">
                      <a16:colId xmlns:a16="http://schemas.microsoft.com/office/drawing/2014/main" val="1910969729"/>
                    </a:ext>
                  </a:extLst>
                </a:gridCol>
                <a:gridCol w="822960">
                  <a:extLst>
                    <a:ext uri="{9D8B030D-6E8A-4147-A177-3AD203B41FA5}">
                      <a16:colId xmlns:a16="http://schemas.microsoft.com/office/drawing/2014/main" val="111106050"/>
                    </a:ext>
                  </a:extLst>
                </a:gridCol>
                <a:gridCol w="822960">
                  <a:extLst>
                    <a:ext uri="{9D8B030D-6E8A-4147-A177-3AD203B41FA5}">
                      <a16:colId xmlns:a16="http://schemas.microsoft.com/office/drawing/2014/main" val="3733876813"/>
                    </a:ext>
                  </a:extLst>
                </a:gridCol>
                <a:gridCol w="822960">
                  <a:extLst>
                    <a:ext uri="{9D8B030D-6E8A-4147-A177-3AD203B41FA5}">
                      <a16:colId xmlns:a16="http://schemas.microsoft.com/office/drawing/2014/main" val="551617922"/>
                    </a:ext>
                  </a:extLst>
                </a:gridCol>
                <a:gridCol w="822960">
                  <a:extLst>
                    <a:ext uri="{9D8B030D-6E8A-4147-A177-3AD203B41FA5}">
                      <a16:colId xmlns:a16="http://schemas.microsoft.com/office/drawing/2014/main" val="432443665"/>
                    </a:ext>
                  </a:extLst>
                </a:gridCol>
                <a:gridCol w="822960">
                  <a:extLst>
                    <a:ext uri="{9D8B030D-6E8A-4147-A177-3AD203B41FA5}">
                      <a16:colId xmlns:a16="http://schemas.microsoft.com/office/drawing/2014/main" val="2723278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249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- 2021-10-13 18:01:33</a:t>
                      </a:r>
                      <a:r>
                        <a:rPr kumimoji="0" lang="es-ES" sz="1000" b="0" i="0" u="none" strike="noStrike" kern="1200" cap="none" spc="0" normalizeH="0" baseline="0" noProof="0">
                          <a:ln>
                            <a:noFill/>
                          </a:ln>
                          <a:solidFill>
                            <a:prstClr val="black"/>
                          </a:solidFill>
                          <a:effectLst/>
                          <a:uLnTx/>
                          <a:uFillTx/>
                          <a:latin typeface="+mn-lt"/>
                          <a:ea typeface="+mn-ea"/>
                          <a:cs typeface="+mn-cs"/>
                        </a:rPr>
                        <a:t>
 Gracias a su motor de cuatro tiempos, la Symphony 125 es el scooter perfecto para que te muevas con total seguridad en la ciudad.
Además, su freno de disco delantero y trasero, hace que el frenado sea más rápido y preciso, dándote un control absoluto arriba de la moto.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245282795_417769849909662_4396632328576459947_n.jpg?_nc_cat=109&amp;ccb=1-5&amp;_nc_sid=8ae9d6&amp;_nc_ohc=P1onGO8PXjUAX_3WRWi&amp;_nc_ht=scontent-atl3-1.cdninstagram.com&amp;edm=AL-3X8kEAAAA&amp;oh=b54529577e82c45ed98a641088be7217&amp;oe=61749088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0290991"/>
                  </a:ext>
                </a:extLst>
              </a:tr>
            </a:tbl>
          </a:graphicData>
        </a:graphic>
      </p:graphicFrame>
      <p:sp>
        <p:nvSpPr>
          <p:cNvPr id="4" name="Text Placeholder 3">
            <a:extLst>
              <a:ext uri="{FF2B5EF4-FFF2-40B4-BE49-F238E27FC236}">
                <a16:creationId xmlns:a16="http://schemas.microsoft.com/office/drawing/2014/main" id="{19F58141-5BF3-49F2-BC52-44959513D66E}"/>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712355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C9632-643A-46FF-B91F-F2504AF80B51}"/>
              </a:ext>
            </a:extLst>
          </p:cNvPr>
          <p:cNvSpPr>
            <a:spLocks noGrp="1"/>
          </p:cNvSpPr>
          <p:nvPr>
            <p:ph type="title"/>
          </p:nvPr>
        </p:nvSpPr>
        <p:spPr/>
        <p:txBody>
          <a:bodyPr/>
          <a:lstStyle/>
          <a:p>
            <a:r>
              <a:rPr lang="en-US"/>
              <a:t>Instagram Posts Table | SYM - 8 of 10</a:t>
            </a:r>
          </a:p>
        </p:txBody>
      </p:sp>
      <p:graphicFrame>
        <p:nvGraphicFramePr>
          <p:cNvPr id="5" name="Table Placeholder 4">
            <a:extLst>
              <a:ext uri="{FF2B5EF4-FFF2-40B4-BE49-F238E27FC236}">
                <a16:creationId xmlns:a16="http://schemas.microsoft.com/office/drawing/2014/main" id="{60FEA1E8-D989-4DE2-9BA4-BCD6DE94BC0A}"/>
              </a:ext>
            </a:extLst>
          </p:cNvPr>
          <p:cNvGraphicFramePr>
            <a:graphicFrameLocks noGrp="1"/>
          </p:cNvGraphicFramePr>
          <p:nvPr>
            <p:ph type="tbl" sz="quarter" idx="13"/>
            <p:extLst>
              <p:ext uri="{D42A27DB-BD31-4B8C-83A1-F6EECF244321}">
                <p14:modId xmlns:p14="http://schemas.microsoft.com/office/powerpoint/2010/main" val="178330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2695248"/>
                    </a:ext>
                  </a:extLst>
                </a:gridCol>
                <a:gridCol w="1810512">
                  <a:extLst>
                    <a:ext uri="{9D8B030D-6E8A-4147-A177-3AD203B41FA5}">
                      <a16:colId xmlns:a16="http://schemas.microsoft.com/office/drawing/2014/main" val="637854961"/>
                    </a:ext>
                  </a:extLst>
                </a:gridCol>
                <a:gridCol w="822960">
                  <a:extLst>
                    <a:ext uri="{9D8B030D-6E8A-4147-A177-3AD203B41FA5}">
                      <a16:colId xmlns:a16="http://schemas.microsoft.com/office/drawing/2014/main" val="3827943916"/>
                    </a:ext>
                  </a:extLst>
                </a:gridCol>
                <a:gridCol w="822960">
                  <a:extLst>
                    <a:ext uri="{9D8B030D-6E8A-4147-A177-3AD203B41FA5}">
                      <a16:colId xmlns:a16="http://schemas.microsoft.com/office/drawing/2014/main" val="1365648976"/>
                    </a:ext>
                  </a:extLst>
                </a:gridCol>
                <a:gridCol w="822960">
                  <a:extLst>
                    <a:ext uri="{9D8B030D-6E8A-4147-A177-3AD203B41FA5}">
                      <a16:colId xmlns:a16="http://schemas.microsoft.com/office/drawing/2014/main" val="3580495585"/>
                    </a:ext>
                  </a:extLst>
                </a:gridCol>
                <a:gridCol w="822960">
                  <a:extLst>
                    <a:ext uri="{9D8B030D-6E8A-4147-A177-3AD203B41FA5}">
                      <a16:colId xmlns:a16="http://schemas.microsoft.com/office/drawing/2014/main" val="1591604244"/>
                    </a:ext>
                  </a:extLst>
                </a:gridCol>
                <a:gridCol w="822960">
                  <a:extLst>
                    <a:ext uri="{9D8B030D-6E8A-4147-A177-3AD203B41FA5}">
                      <a16:colId xmlns:a16="http://schemas.microsoft.com/office/drawing/2014/main" val="61038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704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- 2021-10-13 12:14:43</a:t>
                      </a:r>
                      <a:r>
                        <a:rPr kumimoji="0" lang="es-ES" sz="1000" b="0" i="0" u="none" strike="noStrike" kern="1200" cap="none" spc="0" normalizeH="0" baseline="0" noProof="0">
                          <a:ln>
                            <a:noFill/>
                          </a:ln>
                          <a:solidFill>
                            <a:prstClr val="black"/>
                          </a:solidFill>
                          <a:effectLst/>
                          <a:uLnTx/>
                          <a:uFillTx/>
                          <a:latin typeface="+mn-lt"/>
                          <a:ea typeface="+mn-ea"/>
                          <a:cs typeface="+mn-cs"/>
                        </a:rPr>
                        <a:t>
 El especialista en scooters a nivel mundial
Te invita a desplazáte de forma segura y cómoda por donde sea y en el momento que lo desees.
INNOVACIÓN
La última tecnología en cada uno de
nuestros vehiculos.
RESPALDO
Con la experiencia que brinda un líder mundial en la fabricación de scooters.
GARANTÍA
Única con garantía de hasta 2 años o 20.000km transferibles según el modelo.
#kymco #kymcoargentina #scooter #agility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244692706_276413114375650_545214273601437614_n.jpg?_nc_cat=108&amp;ccb=1-5&amp;_nc_sid=8ae9d6&amp;_nc_ohc=0HBloCjavSEAX_VP3vo&amp;_nc_ht=scontent-iad3-1.cdninstagram.com&amp;edm=AL-3X8kEAAAA&amp;oh=7393f98120fbc5b6cf2a7c2b45109672&amp;oe=61736D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4215650"/>
                  </a:ext>
                </a:extLst>
              </a:tr>
            </a:tbl>
          </a:graphicData>
        </a:graphic>
      </p:graphicFrame>
      <p:sp>
        <p:nvSpPr>
          <p:cNvPr id="4" name="Text Placeholder 3">
            <a:extLst>
              <a:ext uri="{FF2B5EF4-FFF2-40B4-BE49-F238E27FC236}">
                <a16:creationId xmlns:a16="http://schemas.microsoft.com/office/drawing/2014/main" id="{65AB8935-8A76-41F1-93F4-BB5889E0FD02}"/>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997997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42BE2-3EC3-4720-8FDF-054B8672A47C}"/>
              </a:ext>
            </a:extLst>
          </p:cNvPr>
          <p:cNvSpPr>
            <a:spLocks noGrp="1"/>
          </p:cNvSpPr>
          <p:nvPr>
            <p:ph type="title"/>
          </p:nvPr>
        </p:nvSpPr>
        <p:spPr/>
        <p:txBody>
          <a:bodyPr/>
          <a:lstStyle/>
          <a:p>
            <a:r>
              <a:rPr lang="en-US"/>
              <a:t>Instagram Posts Table | SYM - 9 of 10</a:t>
            </a:r>
          </a:p>
        </p:txBody>
      </p:sp>
      <p:graphicFrame>
        <p:nvGraphicFramePr>
          <p:cNvPr id="5" name="Table Placeholder 4">
            <a:extLst>
              <a:ext uri="{FF2B5EF4-FFF2-40B4-BE49-F238E27FC236}">
                <a16:creationId xmlns:a16="http://schemas.microsoft.com/office/drawing/2014/main" id="{188B7446-3EE9-4133-966F-77B2110177D8}"/>
              </a:ext>
            </a:extLst>
          </p:cNvPr>
          <p:cNvGraphicFramePr>
            <a:graphicFrameLocks noGrp="1"/>
          </p:cNvGraphicFramePr>
          <p:nvPr>
            <p:ph type="tbl" sz="quarter" idx="13"/>
            <p:extLst>
              <p:ext uri="{D42A27DB-BD31-4B8C-83A1-F6EECF244321}">
                <p14:modId xmlns:p14="http://schemas.microsoft.com/office/powerpoint/2010/main" val="209562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8352301"/>
                    </a:ext>
                  </a:extLst>
                </a:gridCol>
                <a:gridCol w="1810512">
                  <a:extLst>
                    <a:ext uri="{9D8B030D-6E8A-4147-A177-3AD203B41FA5}">
                      <a16:colId xmlns:a16="http://schemas.microsoft.com/office/drawing/2014/main" val="1353529706"/>
                    </a:ext>
                  </a:extLst>
                </a:gridCol>
                <a:gridCol w="822960">
                  <a:extLst>
                    <a:ext uri="{9D8B030D-6E8A-4147-A177-3AD203B41FA5}">
                      <a16:colId xmlns:a16="http://schemas.microsoft.com/office/drawing/2014/main" val="1485920502"/>
                    </a:ext>
                  </a:extLst>
                </a:gridCol>
                <a:gridCol w="822960">
                  <a:extLst>
                    <a:ext uri="{9D8B030D-6E8A-4147-A177-3AD203B41FA5}">
                      <a16:colId xmlns:a16="http://schemas.microsoft.com/office/drawing/2014/main" val="1996965908"/>
                    </a:ext>
                  </a:extLst>
                </a:gridCol>
                <a:gridCol w="822960">
                  <a:extLst>
                    <a:ext uri="{9D8B030D-6E8A-4147-A177-3AD203B41FA5}">
                      <a16:colId xmlns:a16="http://schemas.microsoft.com/office/drawing/2014/main" val="710607181"/>
                    </a:ext>
                  </a:extLst>
                </a:gridCol>
                <a:gridCol w="822960">
                  <a:extLst>
                    <a:ext uri="{9D8B030D-6E8A-4147-A177-3AD203B41FA5}">
                      <a16:colId xmlns:a16="http://schemas.microsoft.com/office/drawing/2014/main" val="1515854550"/>
                    </a:ext>
                  </a:extLst>
                </a:gridCol>
                <a:gridCol w="822960">
                  <a:extLst>
                    <a:ext uri="{9D8B030D-6E8A-4147-A177-3AD203B41FA5}">
                      <a16:colId xmlns:a16="http://schemas.microsoft.com/office/drawing/2014/main" val="176226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38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- 2021-10-06 19:05:32</a:t>
                      </a:r>
                      <a:r>
                        <a:rPr kumimoji="0" lang="es-ES" sz="1000" b="0" i="0" u="none" strike="noStrike" kern="1200" cap="none" spc="0" normalizeH="0" baseline="0" noProof="0">
                          <a:ln>
                            <a:noFill/>
                          </a:ln>
                          <a:solidFill>
                            <a:prstClr val="black"/>
                          </a:solidFill>
                          <a:effectLst/>
                          <a:uLnTx/>
                          <a:uFillTx/>
                          <a:latin typeface="+mn-lt"/>
                          <a:ea typeface="+mn-ea"/>
                          <a:cs typeface="+mn-cs"/>
                        </a:rPr>
                        <a:t>
 ��¡Tener la #𝐑𝐊𝟏𝟓𝟎 ahora es más facil!
Con el crédito del Banco Nación accedé a la #𝐑𝐊𝟏𝟓𝟎 en 48 cuotas fijas.
⁣⁣⁣⁣⁣⁣
¿Cómo hacerlo?. ¡Mirá!:
⁣⁣⁣⁣⁣⁣
1. Accedé a la web del Banco Nación y solicitá el préstamo.⁣⁣⁣⁣
⁣⁣⁣⁣⁣⁣
2. El banco analiza el crédito y te confirma cuando está aprobado.⁣⁣⁣⁣⁣⁣
⁣⁣⁣⁣⁣⁣
3. Se aprueba el crédito aprobado vía mail, ⁣⁣⁣recibirás un link que te lleva al marketplace para que puedas seleccionar la Keeway #RK150. ⁣⁣⁣ La reservás en el concesinario que elijas. ⁣
⁣⁣⁣⁣
4. La sucursal del banco coordina para que te acerques a firmar la documentación para cerrar la venta.⁣⁣⁣⁣
⁣⁣⁣⁣
¡Y listo, tu RK 150 ya es tuya!⁣
⁣⁣⁣⁣⁣⁣
⁣⁣⁣⁣⁣⁣
#Keeway#48cuotas #financiacion⁣⁣⁣⁣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Más info en el siguiente link https://www.bna.com.ar/home/mimotointerna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244699634_1037119160162099_5760357911726954533_n.jpg?_nc_ht=scontent.cdninstagram.com&amp;_nc_cat=111&amp;_nc_ohc=iQFm37Cy9LUAX_o2hry&amp;edm=AMO9-JQAAAAA&amp;ccb=7-4&amp;oh=8535d360331c4266ab5aaa981242edf0&amp;oe=616F640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2930445"/>
                  </a:ext>
                </a:extLst>
              </a:tr>
            </a:tbl>
          </a:graphicData>
        </a:graphic>
      </p:graphicFrame>
      <p:sp>
        <p:nvSpPr>
          <p:cNvPr id="4" name="Text Placeholder 3">
            <a:extLst>
              <a:ext uri="{FF2B5EF4-FFF2-40B4-BE49-F238E27FC236}">
                <a16:creationId xmlns:a16="http://schemas.microsoft.com/office/drawing/2014/main" id="{009896C0-2B9C-485E-9ABE-15BB2F2EB653}"/>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303130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9D2A-A355-4780-8257-E9D6B3E6A41C}"/>
              </a:ext>
            </a:extLst>
          </p:cNvPr>
          <p:cNvSpPr>
            <a:spLocks noGrp="1"/>
          </p:cNvSpPr>
          <p:nvPr>
            <p:ph type="title"/>
          </p:nvPr>
        </p:nvSpPr>
        <p:spPr/>
        <p:txBody>
          <a:bodyPr/>
          <a:lstStyle/>
          <a:p>
            <a:r>
              <a:rPr lang="en-US"/>
              <a:t>Instagram Posts Table | SYM - 10 of 10</a:t>
            </a:r>
          </a:p>
        </p:txBody>
      </p:sp>
      <p:graphicFrame>
        <p:nvGraphicFramePr>
          <p:cNvPr id="5" name="Table Placeholder 4">
            <a:extLst>
              <a:ext uri="{FF2B5EF4-FFF2-40B4-BE49-F238E27FC236}">
                <a16:creationId xmlns:a16="http://schemas.microsoft.com/office/drawing/2014/main" id="{EC8A9219-CABA-4FCF-98A7-8354C129592D}"/>
              </a:ext>
            </a:extLst>
          </p:cNvPr>
          <p:cNvGraphicFramePr>
            <a:graphicFrameLocks noGrp="1"/>
          </p:cNvGraphicFramePr>
          <p:nvPr>
            <p:ph type="tbl" sz="quarter" idx="13"/>
            <p:extLst>
              <p:ext uri="{D42A27DB-BD31-4B8C-83A1-F6EECF244321}">
                <p14:modId xmlns:p14="http://schemas.microsoft.com/office/powerpoint/2010/main" val="172032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8485643"/>
                    </a:ext>
                  </a:extLst>
                </a:gridCol>
                <a:gridCol w="1810512">
                  <a:extLst>
                    <a:ext uri="{9D8B030D-6E8A-4147-A177-3AD203B41FA5}">
                      <a16:colId xmlns:a16="http://schemas.microsoft.com/office/drawing/2014/main" val="2491510853"/>
                    </a:ext>
                  </a:extLst>
                </a:gridCol>
                <a:gridCol w="822960">
                  <a:extLst>
                    <a:ext uri="{9D8B030D-6E8A-4147-A177-3AD203B41FA5}">
                      <a16:colId xmlns:a16="http://schemas.microsoft.com/office/drawing/2014/main" val="3711639203"/>
                    </a:ext>
                  </a:extLst>
                </a:gridCol>
                <a:gridCol w="822960">
                  <a:extLst>
                    <a:ext uri="{9D8B030D-6E8A-4147-A177-3AD203B41FA5}">
                      <a16:colId xmlns:a16="http://schemas.microsoft.com/office/drawing/2014/main" val="3759307481"/>
                    </a:ext>
                  </a:extLst>
                </a:gridCol>
                <a:gridCol w="822960">
                  <a:extLst>
                    <a:ext uri="{9D8B030D-6E8A-4147-A177-3AD203B41FA5}">
                      <a16:colId xmlns:a16="http://schemas.microsoft.com/office/drawing/2014/main" val="2173230646"/>
                    </a:ext>
                  </a:extLst>
                </a:gridCol>
                <a:gridCol w="822960">
                  <a:extLst>
                    <a:ext uri="{9D8B030D-6E8A-4147-A177-3AD203B41FA5}">
                      <a16:colId xmlns:a16="http://schemas.microsoft.com/office/drawing/2014/main" val="1884179385"/>
                    </a:ext>
                  </a:extLst>
                </a:gridCol>
                <a:gridCol w="822960">
                  <a:extLst>
                    <a:ext uri="{9D8B030D-6E8A-4147-A177-3AD203B41FA5}">
                      <a16:colId xmlns:a16="http://schemas.microsoft.com/office/drawing/2014/main" val="197912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247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- 2021-10-06 18:06:05</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el scooter urbano ideal para todos los días.
Viene en 3 colores diferentes.
¿Vos con cuál te quedas?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244456494_605058847347393_4627501569502667384_n.jpg?_nc_ht=scontent.cdninstagram.com&amp;_nc_cat=109&amp;_nc_ohc=3693-hGMSrUAX-fMUMM&amp;edm=AMO9-JQAAAAA&amp;ccb=7-4&amp;oh=af96d46f9100ece15395743b4ea98098&amp;oe=616F6005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0197188"/>
                  </a:ext>
                </a:extLst>
              </a:tr>
            </a:tbl>
          </a:graphicData>
        </a:graphic>
      </p:graphicFrame>
      <p:sp>
        <p:nvSpPr>
          <p:cNvPr id="4" name="Text Placeholder 3">
            <a:extLst>
              <a:ext uri="{FF2B5EF4-FFF2-40B4-BE49-F238E27FC236}">
                <a16:creationId xmlns:a16="http://schemas.microsoft.com/office/drawing/2014/main" id="{7133A0AD-B198-4990-93FE-5E9E39D72039}"/>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8826798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1411</Words>
  <Application>Microsoft Office PowerPoint</Application>
  <PresentationFormat>On-screen Show (4:3)</PresentationFormat>
  <Paragraphs>352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SYM</vt:lpstr>
      <vt:lpstr>Instagram Follower Distribution | SYM</vt:lpstr>
      <vt:lpstr>Instagram Key Metrics Radar | SYM</vt:lpstr>
      <vt:lpstr>Instagram Followers Total | SYM</vt:lpstr>
      <vt:lpstr>Instagram Followers Change | SYM</vt:lpstr>
      <vt:lpstr>Instagram Posts By Weekday | SYM</vt:lpstr>
      <vt:lpstr>Instagram Followers Change Per Weekday | SYM</vt:lpstr>
      <vt:lpstr>Instagram Posts By Hour | SYM</vt:lpstr>
      <vt:lpstr>Instagram Interaction Rate By Weekday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 - 1 of 2</vt:lpstr>
      <vt:lpstr>Instagram Hashtag Detection | SYM - 2 of 2</vt:lpstr>
      <vt:lpstr>Instagram Posts Table | SYM - 1 of 10</vt:lpstr>
      <vt:lpstr>Instagram Posts Table | SYM - 2 of 10</vt:lpstr>
      <vt:lpstr>Instagram Posts Table | SYM - 3 of 10</vt:lpstr>
      <vt:lpstr>Instagram Posts Table | SYM - 4 of 10</vt:lpstr>
      <vt:lpstr>Instagram Posts Table | SYM - 5 of 10</vt:lpstr>
      <vt:lpstr>Instagram Posts Table | SYM - 6 of 10</vt:lpstr>
      <vt:lpstr>Instagram Posts Table | SYM - 7 of 10</vt:lpstr>
      <vt:lpstr>Instagram Posts Table | SYM - 8 of 10</vt:lpstr>
      <vt:lpstr>Instagram Posts Table | SYM - 9 of 10</vt:lpstr>
      <vt:lpstr>Instagram Posts Table | SYM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2021-10-19T15:40:25Z</dcterms:created>
  <dcterms:modified xsi:type="dcterms:W3CDTF">2021-10-19T15:41:14Z</dcterms:modified>
</cp:coreProperties>
</file>