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5" r:id="rId19"/>
    <p:sldId id="276" r:id="rId20"/>
    <p:sldId id="277" r:id="rId21"/>
    <p:sldId id="278" r:id="rId22"/>
    <p:sldId id="279" r:id="rId23"/>
    <p:sldId id="280" r:id="rId24"/>
    <p:sldId id="281" r:id="rId25"/>
    <p:sldId id="282" r:id="rId26"/>
    <p:sldId id="283" r:id="rId27"/>
    <p:sldId id="284"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keewayargentina</c:v>
                </c:pt>
                <c:pt idx="1">
                  <c:v>kymcoargentinaoficial</c:v>
                </c:pt>
                <c:pt idx="2">
                  <c:v>symargentina</c:v>
                </c:pt>
              </c:strCache>
            </c:strRef>
          </c:cat>
          <c:val>
            <c:numRef>
              <c:f>Sheet1!$A$2:$C$2</c:f>
              <c:numCache>
                <c:formatCode>General</c:formatCode>
                <c:ptCount val="3"/>
                <c:pt idx="0">
                  <c:v>3892</c:v>
                </c:pt>
                <c:pt idx="1">
                  <c:v>3206</c:v>
                </c:pt>
                <c:pt idx="2">
                  <c:v>2389</c:v>
                </c:pt>
              </c:numCache>
            </c:numRef>
          </c:val>
          <c:extLst>
            <c:ext xmlns:c16="http://schemas.microsoft.com/office/drawing/2014/chart" uri="{C3380CC4-5D6E-409C-BE32-E72D297353CC}">
              <c16:uniqueId val="{00000000-90B7-4E1D-BEB1-323F191E722F}"/>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61.382300000000001</c:v>
                </c:pt>
                <c:pt idx="1">
                  <c:v>33.333300000000001</c:v>
                </c:pt>
                <c:pt idx="2">
                  <c:v>100</c:v>
                </c:pt>
                <c:pt idx="3">
                  <c:v>50</c:v>
                </c:pt>
                <c:pt idx="4">
                  <c:v>75</c:v>
                </c:pt>
                <c:pt idx="5">
                  <c:v>32.258099999999999</c:v>
                </c:pt>
                <c:pt idx="6">
                  <c:v>32.031500000000001</c:v>
                </c:pt>
                <c:pt idx="7">
                  <c:v>60.333599999999997</c:v>
                </c:pt>
              </c:numCache>
            </c:numRef>
          </c:val>
          <c:extLst>
            <c:ext xmlns:c16="http://schemas.microsoft.com/office/drawing/2014/chart" uri="{C3380CC4-5D6E-409C-BE32-E72D297353CC}">
              <c16:uniqueId val="{00000000-88D4-4978-AE3E-1E5DE2FA05EB}"/>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82.374099999999999</c:v>
                </c:pt>
                <c:pt idx="1">
                  <c:v>100</c:v>
                </c:pt>
                <c:pt idx="2">
                  <c:v>0</c:v>
                </c:pt>
                <c:pt idx="3">
                  <c:v>0</c:v>
                </c:pt>
                <c:pt idx="4">
                  <c:v>75</c:v>
                </c:pt>
                <c:pt idx="5">
                  <c:v>29.301100000000002</c:v>
                </c:pt>
                <c:pt idx="6">
                  <c:v>46.492600000000003</c:v>
                </c:pt>
                <c:pt idx="7">
                  <c:v>33.159500000000001</c:v>
                </c:pt>
              </c:numCache>
            </c:numRef>
          </c:val>
          <c:extLst>
            <c:ext xmlns:c16="http://schemas.microsoft.com/office/drawing/2014/chart" uri="{C3380CC4-5D6E-409C-BE32-E72D297353CC}">
              <c16:uniqueId val="{00000001-88D4-4978-AE3E-1E5DE2FA05EB}"/>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100</c:v>
                </c:pt>
                <c:pt idx="1">
                  <c:v>66.666700000000006</c:v>
                </c:pt>
                <c:pt idx="2">
                  <c:v>0</c:v>
                </c:pt>
                <c:pt idx="3">
                  <c:v>100</c:v>
                </c:pt>
                <c:pt idx="4">
                  <c:v>100</c:v>
                </c:pt>
                <c:pt idx="5">
                  <c:v>100</c:v>
                </c:pt>
                <c:pt idx="6">
                  <c:v>100</c:v>
                </c:pt>
                <c:pt idx="7">
                  <c:v>100</c:v>
                </c:pt>
              </c:numCache>
            </c:numRef>
          </c:val>
          <c:extLst>
            <c:ext xmlns:c16="http://schemas.microsoft.com/office/drawing/2014/chart" uri="{C3380CC4-5D6E-409C-BE32-E72D297353CC}">
              <c16:uniqueId val="{00000002-88D4-4978-AE3E-1E5DE2FA05EB}"/>
            </c:ext>
          </c:extLst>
        </c:ser>
        <c:dLbls>
          <c:showLegendKey val="0"/>
          <c:showVal val="0"/>
          <c:showCatName val="0"/>
          <c:showSerName val="0"/>
          <c:showPercent val="0"/>
          <c:showBubbleSize val="0"/>
        </c:dLbls>
        <c:axId val="77668648"/>
        <c:axId val="77668976"/>
      </c:radarChart>
      <c:catAx>
        <c:axId val="77668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668976"/>
        <c:crosses val="autoZero"/>
        <c:auto val="1"/>
        <c:lblAlgn val="ctr"/>
        <c:lblOffset val="100"/>
        <c:noMultiLvlLbl val="0"/>
      </c:catAx>
      <c:valAx>
        <c:axId val="7766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66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Sheet1!$B$2:$B$31</c:f>
              <c:numCache>
                <c:formatCode>General</c:formatCode>
                <c:ptCount val="30"/>
                <c:pt idx="0">
                  <c:v>2305</c:v>
                </c:pt>
                <c:pt idx="1">
                  <c:v>2305</c:v>
                </c:pt>
                <c:pt idx="2">
                  <c:v>2305</c:v>
                </c:pt>
                <c:pt idx="3">
                  <c:v>2304</c:v>
                </c:pt>
                <c:pt idx="4">
                  <c:v>2308</c:v>
                </c:pt>
                <c:pt idx="5">
                  <c:v>2310</c:v>
                </c:pt>
                <c:pt idx="6">
                  <c:v>2311</c:v>
                </c:pt>
                <c:pt idx="7">
                  <c:v>2313</c:v>
                </c:pt>
                <c:pt idx="8">
                  <c:v>2323</c:v>
                </c:pt>
                <c:pt idx="9">
                  <c:v>2326</c:v>
                </c:pt>
                <c:pt idx="10">
                  <c:v>2330</c:v>
                </c:pt>
                <c:pt idx="11">
                  <c:v>2332</c:v>
                </c:pt>
                <c:pt idx="12">
                  <c:v>2333</c:v>
                </c:pt>
                <c:pt idx="13">
                  <c:v>2333</c:v>
                </c:pt>
                <c:pt idx="14">
                  <c:v>2333</c:v>
                </c:pt>
                <c:pt idx="15">
                  <c:v>2332</c:v>
                </c:pt>
                <c:pt idx="16">
                  <c:v>2336</c:v>
                </c:pt>
                <c:pt idx="17">
                  <c:v>2342</c:v>
                </c:pt>
                <c:pt idx="18">
                  <c:v>2351</c:v>
                </c:pt>
                <c:pt idx="19">
                  <c:v>2353</c:v>
                </c:pt>
                <c:pt idx="20">
                  <c:v>2357</c:v>
                </c:pt>
                <c:pt idx="21">
                  <c:v>2360</c:v>
                </c:pt>
                <c:pt idx="22">
                  <c:v>2362</c:v>
                </c:pt>
                <c:pt idx="23">
                  <c:v>2365</c:v>
                </c:pt>
                <c:pt idx="24">
                  <c:v>2367</c:v>
                </c:pt>
                <c:pt idx="25">
                  <c:v>2370</c:v>
                </c:pt>
                <c:pt idx="26">
                  <c:v>2372</c:v>
                </c:pt>
                <c:pt idx="27">
                  <c:v>2376</c:v>
                </c:pt>
                <c:pt idx="28">
                  <c:v>2382</c:v>
                </c:pt>
                <c:pt idx="29">
                  <c:v>2389</c:v>
                </c:pt>
              </c:numCache>
            </c:numRef>
          </c:val>
          <c:smooth val="0"/>
          <c:extLst>
            <c:ext xmlns:c16="http://schemas.microsoft.com/office/drawing/2014/chart" uri="{C3380CC4-5D6E-409C-BE32-E72D297353CC}">
              <c16:uniqueId val="{00000000-AE83-4E1F-AFC0-A1C6C5489B30}"/>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Sheet1!$C$2:$C$31</c:f>
              <c:numCache>
                <c:formatCode>General</c:formatCode>
                <c:ptCount val="30"/>
                <c:pt idx="0">
                  <c:v>3146</c:v>
                </c:pt>
                <c:pt idx="1">
                  <c:v>3147</c:v>
                </c:pt>
                <c:pt idx="2">
                  <c:v>3149</c:v>
                </c:pt>
                <c:pt idx="3">
                  <c:v>3152</c:v>
                </c:pt>
                <c:pt idx="4">
                  <c:v>3158</c:v>
                </c:pt>
                <c:pt idx="5">
                  <c:v>3164</c:v>
                </c:pt>
                <c:pt idx="6">
                  <c:v>3167</c:v>
                </c:pt>
                <c:pt idx="7">
                  <c:v>3172</c:v>
                </c:pt>
                <c:pt idx="8">
                  <c:v>3179</c:v>
                </c:pt>
                <c:pt idx="9">
                  <c:v>3186</c:v>
                </c:pt>
                <c:pt idx="10">
                  <c:v>3190</c:v>
                </c:pt>
                <c:pt idx="11">
                  <c:v>3191</c:v>
                </c:pt>
                <c:pt idx="12">
                  <c:v>3193</c:v>
                </c:pt>
                <c:pt idx="13">
                  <c:v>3193</c:v>
                </c:pt>
                <c:pt idx="14">
                  <c:v>3193</c:v>
                </c:pt>
                <c:pt idx="15">
                  <c:v>3192</c:v>
                </c:pt>
                <c:pt idx="16">
                  <c:v>3196</c:v>
                </c:pt>
                <c:pt idx="17">
                  <c:v>3196</c:v>
                </c:pt>
                <c:pt idx="18">
                  <c:v>3198</c:v>
                </c:pt>
                <c:pt idx="19">
                  <c:v>3199</c:v>
                </c:pt>
                <c:pt idx="20">
                  <c:v>3199</c:v>
                </c:pt>
                <c:pt idx="21">
                  <c:v>3202</c:v>
                </c:pt>
                <c:pt idx="22">
                  <c:v>3203</c:v>
                </c:pt>
                <c:pt idx="23">
                  <c:v>3203</c:v>
                </c:pt>
                <c:pt idx="24">
                  <c:v>3202</c:v>
                </c:pt>
                <c:pt idx="25">
                  <c:v>3199</c:v>
                </c:pt>
                <c:pt idx="26">
                  <c:v>3200</c:v>
                </c:pt>
                <c:pt idx="27">
                  <c:v>3202</c:v>
                </c:pt>
                <c:pt idx="28">
                  <c:v>3204</c:v>
                </c:pt>
                <c:pt idx="29">
                  <c:v>3206</c:v>
                </c:pt>
              </c:numCache>
            </c:numRef>
          </c:val>
          <c:smooth val="0"/>
          <c:extLst>
            <c:ext xmlns:c16="http://schemas.microsoft.com/office/drawing/2014/chart" uri="{C3380CC4-5D6E-409C-BE32-E72D297353CC}">
              <c16:uniqueId val="{00000001-AE83-4E1F-AFC0-A1C6C5489B30}"/>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Sheet1!$D$2:$D$31</c:f>
              <c:numCache>
                <c:formatCode>General</c:formatCode>
                <c:ptCount val="30"/>
                <c:pt idx="0">
                  <c:v>3668</c:v>
                </c:pt>
                <c:pt idx="1">
                  <c:v>3673</c:v>
                </c:pt>
                <c:pt idx="2">
                  <c:v>3680</c:v>
                </c:pt>
                <c:pt idx="3">
                  <c:v>3680</c:v>
                </c:pt>
                <c:pt idx="4">
                  <c:v>3692</c:v>
                </c:pt>
                <c:pt idx="5">
                  <c:v>3697</c:v>
                </c:pt>
                <c:pt idx="6">
                  <c:v>3696</c:v>
                </c:pt>
                <c:pt idx="7">
                  <c:v>3698</c:v>
                </c:pt>
                <c:pt idx="8">
                  <c:v>3705</c:v>
                </c:pt>
                <c:pt idx="9">
                  <c:v>3715</c:v>
                </c:pt>
                <c:pt idx="10">
                  <c:v>3726</c:v>
                </c:pt>
                <c:pt idx="11">
                  <c:v>3740</c:v>
                </c:pt>
                <c:pt idx="12">
                  <c:v>3740</c:v>
                </c:pt>
                <c:pt idx="13">
                  <c:v>3741</c:v>
                </c:pt>
                <c:pt idx="14">
                  <c:v>3739</c:v>
                </c:pt>
                <c:pt idx="15">
                  <c:v>3739</c:v>
                </c:pt>
                <c:pt idx="16">
                  <c:v>3753</c:v>
                </c:pt>
                <c:pt idx="17">
                  <c:v>3775</c:v>
                </c:pt>
                <c:pt idx="18">
                  <c:v>3781</c:v>
                </c:pt>
                <c:pt idx="19">
                  <c:v>3792</c:v>
                </c:pt>
                <c:pt idx="20">
                  <c:v>3801</c:v>
                </c:pt>
                <c:pt idx="21">
                  <c:v>3813</c:v>
                </c:pt>
                <c:pt idx="22">
                  <c:v>3824</c:v>
                </c:pt>
                <c:pt idx="23">
                  <c:v>3831</c:v>
                </c:pt>
                <c:pt idx="24">
                  <c:v>3830</c:v>
                </c:pt>
                <c:pt idx="25">
                  <c:v>3835</c:v>
                </c:pt>
                <c:pt idx="26">
                  <c:v>3842</c:v>
                </c:pt>
                <c:pt idx="27">
                  <c:v>3862</c:v>
                </c:pt>
                <c:pt idx="28">
                  <c:v>3872</c:v>
                </c:pt>
                <c:pt idx="29">
                  <c:v>3892</c:v>
                </c:pt>
              </c:numCache>
            </c:numRef>
          </c:val>
          <c:smooth val="0"/>
          <c:extLst>
            <c:ext xmlns:c16="http://schemas.microsoft.com/office/drawing/2014/chart" uri="{C3380CC4-5D6E-409C-BE32-E72D297353CC}">
              <c16:uniqueId val="{00000002-AE83-4E1F-AFC0-A1C6C5489B30}"/>
            </c:ext>
          </c:extLst>
        </c:ser>
        <c:dLbls>
          <c:showLegendKey val="0"/>
          <c:showVal val="0"/>
          <c:showCatName val="0"/>
          <c:showSerName val="0"/>
          <c:showPercent val="0"/>
          <c:showBubbleSize val="0"/>
        </c:dLbls>
        <c:smooth val="0"/>
        <c:axId val="76445264"/>
        <c:axId val="76445592"/>
      </c:lineChart>
      <c:dateAx>
        <c:axId val="76445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445592"/>
        <c:crosses val="autoZero"/>
        <c:auto val="1"/>
        <c:lblOffset val="100"/>
        <c:baseTimeUnit val="days"/>
      </c:dateAx>
      <c:valAx>
        <c:axId val="7644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445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Sheet1!$B$2:$B$31</c:f>
              <c:numCache>
                <c:formatCode>General</c:formatCode>
                <c:ptCount val="30"/>
                <c:pt idx="0">
                  <c:v>4</c:v>
                </c:pt>
                <c:pt idx="1">
                  <c:v>0</c:v>
                </c:pt>
                <c:pt idx="2">
                  <c:v>0</c:v>
                </c:pt>
                <c:pt idx="3">
                  <c:v>-1</c:v>
                </c:pt>
                <c:pt idx="4">
                  <c:v>4</c:v>
                </c:pt>
                <c:pt idx="5">
                  <c:v>2</c:v>
                </c:pt>
                <c:pt idx="6">
                  <c:v>1</c:v>
                </c:pt>
                <c:pt idx="7">
                  <c:v>2</c:v>
                </c:pt>
                <c:pt idx="8">
                  <c:v>10</c:v>
                </c:pt>
                <c:pt idx="9">
                  <c:v>3</c:v>
                </c:pt>
                <c:pt idx="10">
                  <c:v>4</c:v>
                </c:pt>
                <c:pt idx="11">
                  <c:v>2</c:v>
                </c:pt>
                <c:pt idx="12">
                  <c:v>1</c:v>
                </c:pt>
                <c:pt idx="13">
                  <c:v>0</c:v>
                </c:pt>
                <c:pt idx="14">
                  <c:v>0</c:v>
                </c:pt>
                <c:pt idx="15">
                  <c:v>-1</c:v>
                </c:pt>
                <c:pt idx="16">
                  <c:v>4</c:v>
                </c:pt>
                <c:pt idx="17">
                  <c:v>6</c:v>
                </c:pt>
                <c:pt idx="18">
                  <c:v>9</c:v>
                </c:pt>
                <c:pt idx="19">
                  <c:v>2</c:v>
                </c:pt>
                <c:pt idx="20">
                  <c:v>4</c:v>
                </c:pt>
                <c:pt idx="21">
                  <c:v>3</c:v>
                </c:pt>
                <c:pt idx="22">
                  <c:v>2</c:v>
                </c:pt>
                <c:pt idx="23">
                  <c:v>3</c:v>
                </c:pt>
                <c:pt idx="24">
                  <c:v>2</c:v>
                </c:pt>
                <c:pt idx="25">
                  <c:v>3</c:v>
                </c:pt>
                <c:pt idx="26">
                  <c:v>2</c:v>
                </c:pt>
                <c:pt idx="27">
                  <c:v>4</c:v>
                </c:pt>
                <c:pt idx="28">
                  <c:v>6</c:v>
                </c:pt>
                <c:pt idx="29">
                  <c:v>7</c:v>
                </c:pt>
              </c:numCache>
            </c:numRef>
          </c:val>
          <c:smooth val="0"/>
          <c:extLst>
            <c:ext xmlns:c16="http://schemas.microsoft.com/office/drawing/2014/chart" uri="{C3380CC4-5D6E-409C-BE32-E72D297353CC}">
              <c16:uniqueId val="{00000000-E29A-4D27-9B53-D31B6D67E88F}"/>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Sheet1!$C$2:$C$31</c:f>
              <c:numCache>
                <c:formatCode>General</c:formatCode>
                <c:ptCount val="30"/>
                <c:pt idx="0">
                  <c:v>6</c:v>
                </c:pt>
                <c:pt idx="1">
                  <c:v>1</c:v>
                </c:pt>
                <c:pt idx="2">
                  <c:v>2</c:v>
                </c:pt>
                <c:pt idx="3">
                  <c:v>3</c:v>
                </c:pt>
                <c:pt idx="4">
                  <c:v>6</c:v>
                </c:pt>
                <c:pt idx="5">
                  <c:v>6</c:v>
                </c:pt>
                <c:pt idx="6">
                  <c:v>3</c:v>
                </c:pt>
                <c:pt idx="7">
                  <c:v>5</c:v>
                </c:pt>
                <c:pt idx="8">
                  <c:v>7</c:v>
                </c:pt>
                <c:pt idx="9">
                  <c:v>7</c:v>
                </c:pt>
                <c:pt idx="10">
                  <c:v>4</c:v>
                </c:pt>
                <c:pt idx="11">
                  <c:v>1</c:v>
                </c:pt>
                <c:pt idx="12">
                  <c:v>2</c:v>
                </c:pt>
                <c:pt idx="13">
                  <c:v>0</c:v>
                </c:pt>
                <c:pt idx="14">
                  <c:v>0</c:v>
                </c:pt>
                <c:pt idx="15">
                  <c:v>-1</c:v>
                </c:pt>
                <c:pt idx="16">
                  <c:v>4</c:v>
                </c:pt>
                <c:pt idx="17">
                  <c:v>0</c:v>
                </c:pt>
                <c:pt idx="18">
                  <c:v>2</c:v>
                </c:pt>
                <c:pt idx="19">
                  <c:v>1</c:v>
                </c:pt>
                <c:pt idx="20">
                  <c:v>0</c:v>
                </c:pt>
                <c:pt idx="21">
                  <c:v>3</c:v>
                </c:pt>
                <c:pt idx="22">
                  <c:v>1</c:v>
                </c:pt>
                <c:pt idx="23">
                  <c:v>0</c:v>
                </c:pt>
                <c:pt idx="24">
                  <c:v>-1</c:v>
                </c:pt>
                <c:pt idx="25">
                  <c:v>-3</c:v>
                </c:pt>
                <c:pt idx="26">
                  <c:v>1</c:v>
                </c:pt>
                <c:pt idx="27">
                  <c:v>2</c:v>
                </c:pt>
                <c:pt idx="28">
                  <c:v>2</c:v>
                </c:pt>
                <c:pt idx="29">
                  <c:v>2</c:v>
                </c:pt>
              </c:numCache>
            </c:numRef>
          </c:val>
          <c:smooth val="0"/>
          <c:extLst>
            <c:ext xmlns:c16="http://schemas.microsoft.com/office/drawing/2014/chart" uri="{C3380CC4-5D6E-409C-BE32-E72D297353CC}">
              <c16:uniqueId val="{00000001-E29A-4D27-9B53-D31B6D67E88F}"/>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Sheet1!$A$2:$A$31</c:f>
              <c:numCache>
                <c:formatCode>m/d/yyyy</c:formatCode>
                <c:ptCount val="30"/>
                <c:pt idx="0">
                  <c:v>44458</c:v>
                </c:pt>
                <c:pt idx="1">
                  <c:v>44459</c:v>
                </c:pt>
                <c:pt idx="2">
                  <c:v>44460</c:v>
                </c:pt>
                <c:pt idx="3">
                  <c:v>44461</c:v>
                </c:pt>
                <c:pt idx="4">
                  <c:v>44462</c:v>
                </c:pt>
                <c:pt idx="5">
                  <c:v>44463</c:v>
                </c:pt>
                <c:pt idx="6">
                  <c:v>44464</c:v>
                </c:pt>
                <c:pt idx="7">
                  <c:v>44465</c:v>
                </c:pt>
                <c:pt idx="8">
                  <c:v>44466</c:v>
                </c:pt>
                <c:pt idx="9">
                  <c:v>44467</c:v>
                </c:pt>
                <c:pt idx="10">
                  <c:v>44468</c:v>
                </c:pt>
                <c:pt idx="11">
                  <c:v>44469</c:v>
                </c:pt>
                <c:pt idx="12">
                  <c:v>44470</c:v>
                </c:pt>
                <c:pt idx="13">
                  <c:v>44471</c:v>
                </c:pt>
                <c:pt idx="14">
                  <c:v>44472</c:v>
                </c:pt>
                <c:pt idx="15">
                  <c:v>44473</c:v>
                </c:pt>
                <c:pt idx="16">
                  <c:v>44474</c:v>
                </c:pt>
                <c:pt idx="17">
                  <c:v>44475</c:v>
                </c:pt>
                <c:pt idx="18">
                  <c:v>44476</c:v>
                </c:pt>
                <c:pt idx="19">
                  <c:v>44477</c:v>
                </c:pt>
                <c:pt idx="20">
                  <c:v>44478</c:v>
                </c:pt>
                <c:pt idx="21">
                  <c:v>44479</c:v>
                </c:pt>
                <c:pt idx="22">
                  <c:v>44480</c:v>
                </c:pt>
                <c:pt idx="23">
                  <c:v>44481</c:v>
                </c:pt>
                <c:pt idx="24">
                  <c:v>44482</c:v>
                </c:pt>
                <c:pt idx="25">
                  <c:v>44483</c:v>
                </c:pt>
                <c:pt idx="26">
                  <c:v>44484</c:v>
                </c:pt>
                <c:pt idx="27">
                  <c:v>44485</c:v>
                </c:pt>
                <c:pt idx="28">
                  <c:v>44486</c:v>
                </c:pt>
                <c:pt idx="29">
                  <c:v>44487</c:v>
                </c:pt>
              </c:numCache>
            </c:numRef>
          </c:cat>
          <c:val>
            <c:numRef>
              <c:f>Sheet1!$D$2:$D$31</c:f>
              <c:numCache>
                <c:formatCode>General</c:formatCode>
                <c:ptCount val="30"/>
                <c:pt idx="0">
                  <c:v>8</c:v>
                </c:pt>
                <c:pt idx="1">
                  <c:v>5</c:v>
                </c:pt>
                <c:pt idx="2">
                  <c:v>7</c:v>
                </c:pt>
                <c:pt idx="3">
                  <c:v>0</c:v>
                </c:pt>
                <c:pt idx="4">
                  <c:v>12</c:v>
                </c:pt>
                <c:pt idx="5">
                  <c:v>5</c:v>
                </c:pt>
                <c:pt idx="6">
                  <c:v>-1</c:v>
                </c:pt>
                <c:pt idx="7">
                  <c:v>2</c:v>
                </c:pt>
                <c:pt idx="8">
                  <c:v>7</c:v>
                </c:pt>
                <c:pt idx="9">
                  <c:v>10</c:v>
                </c:pt>
                <c:pt idx="10">
                  <c:v>11</c:v>
                </c:pt>
                <c:pt idx="11">
                  <c:v>14</c:v>
                </c:pt>
                <c:pt idx="12">
                  <c:v>0</c:v>
                </c:pt>
                <c:pt idx="13">
                  <c:v>1</c:v>
                </c:pt>
                <c:pt idx="14">
                  <c:v>-2</c:v>
                </c:pt>
                <c:pt idx="15">
                  <c:v>0</c:v>
                </c:pt>
                <c:pt idx="16">
                  <c:v>14</c:v>
                </c:pt>
                <c:pt idx="17">
                  <c:v>22</c:v>
                </c:pt>
                <c:pt idx="18">
                  <c:v>6</c:v>
                </c:pt>
                <c:pt idx="19">
                  <c:v>11</c:v>
                </c:pt>
                <c:pt idx="20">
                  <c:v>9</c:v>
                </c:pt>
                <c:pt idx="21">
                  <c:v>12</c:v>
                </c:pt>
                <c:pt idx="22">
                  <c:v>11</c:v>
                </c:pt>
                <c:pt idx="23">
                  <c:v>7</c:v>
                </c:pt>
                <c:pt idx="24">
                  <c:v>-1</c:v>
                </c:pt>
                <c:pt idx="25">
                  <c:v>5</c:v>
                </c:pt>
                <c:pt idx="26">
                  <c:v>7</c:v>
                </c:pt>
                <c:pt idx="27">
                  <c:v>20</c:v>
                </c:pt>
                <c:pt idx="28">
                  <c:v>10</c:v>
                </c:pt>
                <c:pt idx="29">
                  <c:v>20</c:v>
                </c:pt>
              </c:numCache>
            </c:numRef>
          </c:val>
          <c:smooth val="0"/>
          <c:extLst>
            <c:ext xmlns:c16="http://schemas.microsoft.com/office/drawing/2014/chart" uri="{C3380CC4-5D6E-409C-BE32-E72D297353CC}">
              <c16:uniqueId val="{00000002-E29A-4D27-9B53-D31B6D67E88F}"/>
            </c:ext>
          </c:extLst>
        </c:ser>
        <c:dLbls>
          <c:showLegendKey val="0"/>
          <c:showVal val="0"/>
          <c:showCatName val="0"/>
          <c:showSerName val="0"/>
          <c:showPercent val="0"/>
          <c:showBubbleSize val="0"/>
        </c:dLbls>
        <c:smooth val="0"/>
        <c:axId val="389666456"/>
        <c:axId val="389666784"/>
      </c:lineChart>
      <c:dateAx>
        <c:axId val="389666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66784"/>
        <c:crosses val="autoZero"/>
        <c:auto val="1"/>
        <c:lblOffset val="100"/>
        <c:baseTimeUnit val="days"/>
      </c:dateAx>
      <c:valAx>
        <c:axId val="389666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66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3</c:v>
                </c:pt>
                <c:pt idx="3">
                  <c:v>0</c:v>
                </c:pt>
                <c:pt idx="4">
                  <c:v>0</c:v>
                </c:pt>
                <c:pt idx="5">
                  <c:v>0</c:v>
                </c:pt>
                <c:pt idx="6">
                  <c:v>0</c:v>
                </c:pt>
              </c:numCache>
            </c:numRef>
          </c:val>
          <c:extLst>
            <c:ext xmlns:c16="http://schemas.microsoft.com/office/drawing/2014/chart" uri="{C3380CC4-5D6E-409C-BE32-E72D297353CC}">
              <c16:uniqueId val="{00000000-B1D1-40A3-9132-2CBCEB436852}"/>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1</c:v>
                </c:pt>
                <c:pt idx="3">
                  <c:v>1</c:v>
                </c:pt>
                <c:pt idx="4">
                  <c:v>0</c:v>
                </c:pt>
                <c:pt idx="5">
                  <c:v>0</c:v>
                </c:pt>
                <c:pt idx="6">
                  <c:v>1</c:v>
                </c:pt>
              </c:numCache>
            </c:numRef>
          </c:val>
          <c:extLst>
            <c:ext xmlns:c16="http://schemas.microsoft.com/office/drawing/2014/chart" uri="{C3380CC4-5D6E-409C-BE32-E72D297353CC}">
              <c16:uniqueId val="{00000001-B1D1-40A3-9132-2CBCEB436852}"/>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3</c:v>
                </c:pt>
                <c:pt idx="3">
                  <c:v>1</c:v>
                </c:pt>
                <c:pt idx="4">
                  <c:v>0</c:v>
                </c:pt>
                <c:pt idx="5">
                  <c:v>0</c:v>
                </c:pt>
                <c:pt idx="6">
                  <c:v>0</c:v>
                </c:pt>
              </c:numCache>
            </c:numRef>
          </c:val>
          <c:extLst>
            <c:ext xmlns:c16="http://schemas.microsoft.com/office/drawing/2014/chart" uri="{C3380CC4-5D6E-409C-BE32-E72D297353CC}">
              <c16:uniqueId val="{00000002-B1D1-40A3-9132-2CBCEB436852}"/>
            </c:ext>
          </c:extLst>
        </c:ser>
        <c:dLbls>
          <c:showLegendKey val="0"/>
          <c:showVal val="0"/>
          <c:showCatName val="0"/>
          <c:showSerName val="0"/>
          <c:showPercent val="0"/>
          <c:showBubbleSize val="0"/>
        </c:dLbls>
        <c:gapWidth val="219"/>
        <c:overlap val="-27"/>
        <c:axId val="389671048"/>
        <c:axId val="389669408"/>
      </c:barChart>
      <c:catAx>
        <c:axId val="3896710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69408"/>
        <c:crosses val="autoZero"/>
        <c:auto val="1"/>
        <c:lblAlgn val="ctr"/>
        <c:lblOffset val="100"/>
        <c:noMultiLvlLbl val="0"/>
      </c:catAx>
      <c:valAx>
        <c:axId val="389669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71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c:v>
                </c:pt>
                <c:pt idx="1">
                  <c:v>3</c:v>
                </c:pt>
                <c:pt idx="2">
                  <c:v>3</c:v>
                </c:pt>
                <c:pt idx="3">
                  <c:v>5</c:v>
                </c:pt>
                <c:pt idx="4">
                  <c:v>2</c:v>
                </c:pt>
                <c:pt idx="5">
                  <c:v>2</c:v>
                </c:pt>
                <c:pt idx="6">
                  <c:v>3</c:v>
                </c:pt>
              </c:numCache>
            </c:numRef>
          </c:val>
          <c:extLst>
            <c:ext xmlns:c16="http://schemas.microsoft.com/office/drawing/2014/chart" uri="{C3380CC4-5D6E-409C-BE32-E72D297353CC}">
              <c16:uniqueId val="{00000000-5D30-499D-A2E5-3858C83555A2}"/>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3</c:v>
                </c:pt>
                <c:pt idx="2">
                  <c:v>2</c:v>
                </c:pt>
                <c:pt idx="3">
                  <c:v>2</c:v>
                </c:pt>
                <c:pt idx="4">
                  <c:v>3</c:v>
                </c:pt>
                <c:pt idx="5">
                  <c:v>1</c:v>
                </c:pt>
                <c:pt idx="6">
                  <c:v>3</c:v>
                </c:pt>
              </c:numCache>
            </c:numRef>
          </c:val>
          <c:extLst>
            <c:ext xmlns:c16="http://schemas.microsoft.com/office/drawing/2014/chart" uri="{C3380CC4-5D6E-409C-BE32-E72D297353CC}">
              <c16:uniqueId val="{00000001-5D30-499D-A2E5-3858C83555A2}"/>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9</c:v>
                </c:pt>
                <c:pt idx="1">
                  <c:v>10</c:v>
                </c:pt>
                <c:pt idx="2">
                  <c:v>8</c:v>
                </c:pt>
                <c:pt idx="3">
                  <c:v>9</c:v>
                </c:pt>
                <c:pt idx="4">
                  <c:v>6</c:v>
                </c:pt>
                <c:pt idx="5">
                  <c:v>7</c:v>
                </c:pt>
                <c:pt idx="6">
                  <c:v>6</c:v>
                </c:pt>
              </c:numCache>
            </c:numRef>
          </c:val>
          <c:extLst>
            <c:ext xmlns:c16="http://schemas.microsoft.com/office/drawing/2014/chart" uri="{C3380CC4-5D6E-409C-BE32-E72D297353CC}">
              <c16:uniqueId val="{00000002-5D30-499D-A2E5-3858C83555A2}"/>
            </c:ext>
          </c:extLst>
        </c:ser>
        <c:dLbls>
          <c:showLegendKey val="0"/>
          <c:showVal val="0"/>
          <c:showCatName val="0"/>
          <c:showSerName val="0"/>
          <c:showPercent val="0"/>
          <c:showBubbleSize val="0"/>
        </c:dLbls>
        <c:gapWidth val="219"/>
        <c:overlap val="-27"/>
        <c:axId val="76450184"/>
        <c:axId val="76442640"/>
      </c:barChart>
      <c:catAx>
        <c:axId val="76450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442640"/>
        <c:crosses val="autoZero"/>
        <c:auto val="1"/>
        <c:lblAlgn val="ctr"/>
        <c:lblOffset val="100"/>
        <c:noMultiLvlLbl val="0"/>
      </c:catAx>
      <c:valAx>
        <c:axId val="76442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450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2</c:v>
                </c:pt>
                <c:pt idx="19">
                  <c:v>0</c:v>
                </c:pt>
                <c:pt idx="20">
                  <c:v>0</c:v>
                </c:pt>
                <c:pt idx="21">
                  <c:v>0</c:v>
                </c:pt>
                <c:pt idx="22">
                  <c:v>0</c:v>
                </c:pt>
                <c:pt idx="23">
                  <c:v>0</c:v>
                </c:pt>
              </c:numCache>
            </c:numRef>
          </c:val>
          <c:smooth val="0"/>
          <c:extLst>
            <c:ext xmlns:c16="http://schemas.microsoft.com/office/drawing/2014/chart" uri="{C3380CC4-5D6E-409C-BE32-E72D297353CC}">
              <c16:uniqueId val="{00000000-418C-474C-A317-A236B569F2C0}"/>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c:v>
                </c:pt>
                <c:pt idx="10">
                  <c:v>0</c:v>
                </c:pt>
                <c:pt idx="11">
                  <c:v>0</c:v>
                </c:pt>
                <c:pt idx="12">
                  <c:v>1</c:v>
                </c:pt>
                <c:pt idx="13">
                  <c:v>0</c:v>
                </c:pt>
                <c:pt idx="14">
                  <c:v>0</c:v>
                </c:pt>
                <c:pt idx="15">
                  <c:v>0</c:v>
                </c:pt>
                <c:pt idx="16">
                  <c:v>0</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1-418C-474C-A317-A236B569F2C0}"/>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1</c:v>
                </c:pt>
                <c:pt idx="17">
                  <c:v>1</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2-418C-474C-A317-A236B569F2C0}"/>
            </c:ext>
          </c:extLst>
        </c:ser>
        <c:dLbls>
          <c:showLegendKey val="0"/>
          <c:showVal val="0"/>
          <c:showCatName val="0"/>
          <c:showSerName val="0"/>
          <c:showPercent val="0"/>
          <c:showBubbleSize val="0"/>
        </c:dLbls>
        <c:smooth val="0"/>
        <c:axId val="389666128"/>
        <c:axId val="389662520"/>
      </c:lineChart>
      <c:catAx>
        <c:axId val="389666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62520"/>
        <c:crosses val="autoZero"/>
        <c:auto val="1"/>
        <c:lblAlgn val="ctr"/>
        <c:lblOffset val="100"/>
        <c:noMultiLvlLbl val="0"/>
      </c:catAx>
      <c:valAx>
        <c:axId val="389662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66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2">
                  <c:v>1.70430336599915</c:v>
                </c:pt>
              </c:numCache>
            </c:numRef>
          </c:val>
          <c:extLst>
            <c:ext xmlns:c16="http://schemas.microsoft.com/office/drawing/2014/chart" uri="{C3380CC4-5D6E-409C-BE32-E72D297353CC}">
              <c16:uniqueId val="{00000000-9096-482F-9412-FB436F1FC23B}"/>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2">
                  <c:v>0.75566750629722901</c:v>
                </c:pt>
                <c:pt idx="3">
                  <c:v>1.3853904282115901</c:v>
                </c:pt>
                <c:pt idx="6">
                  <c:v>1.29093198992443</c:v>
                </c:pt>
              </c:numCache>
            </c:numRef>
          </c:val>
          <c:extLst>
            <c:ext xmlns:c16="http://schemas.microsoft.com/office/drawing/2014/chart" uri="{C3380CC4-5D6E-409C-BE32-E72D297353CC}">
              <c16:uniqueId val="{00000001-9096-482F-9412-FB436F1FC23B}"/>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2">
                  <c:v>2.60141093474427</c:v>
                </c:pt>
                <c:pt idx="3">
                  <c:v>2.0370370370370399</c:v>
                </c:pt>
              </c:numCache>
            </c:numRef>
          </c:val>
          <c:extLst>
            <c:ext xmlns:c16="http://schemas.microsoft.com/office/drawing/2014/chart" uri="{C3380CC4-5D6E-409C-BE32-E72D297353CC}">
              <c16:uniqueId val="{00000002-9096-482F-9412-FB436F1FC23B}"/>
            </c:ext>
          </c:extLst>
        </c:ser>
        <c:dLbls>
          <c:showLegendKey val="0"/>
          <c:showVal val="0"/>
          <c:showCatName val="0"/>
          <c:showSerName val="0"/>
          <c:showPercent val="0"/>
          <c:showBubbleSize val="0"/>
        </c:dLbls>
        <c:gapWidth val="219"/>
        <c:overlap val="-27"/>
        <c:axId val="389664816"/>
        <c:axId val="389665144"/>
      </c:barChart>
      <c:catAx>
        <c:axId val="389664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65144"/>
        <c:crosses val="autoZero"/>
        <c:auto val="1"/>
        <c:lblAlgn val="ctr"/>
        <c:lblOffset val="100"/>
        <c:noMultiLvlLbl val="0"/>
      </c:catAx>
      <c:valAx>
        <c:axId val="38966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66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symargentina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3.53944562899787</c:v>
                </c:pt>
                <c:pt idx="13">
                  <c:v>0</c:v>
                </c:pt>
                <c:pt idx="14">
                  <c:v>0</c:v>
                </c:pt>
                <c:pt idx="15">
                  <c:v>0</c:v>
                </c:pt>
                <c:pt idx="16">
                  <c:v>0</c:v>
                </c:pt>
                <c:pt idx="17">
                  <c:v>0</c:v>
                </c:pt>
                <c:pt idx="18">
                  <c:v>0.78891257995735597</c:v>
                </c:pt>
                <c:pt idx="19">
                  <c:v>0</c:v>
                </c:pt>
                <c:pt idx="20">
                  <c:v>0</c:v>
                </c:pt>
                <c:pt idx="21">
                  <c:v>0</c:v>
                </c:pt>
                <c:pt idx="22">
                  <c:v>0</c:v>
                </c:pt>
                <c:pt idx="23">
                  <c:v>0</c:v>
                </c:pt>
              </c:numCache>
            </c:numRef>
          </c:val>
          <c:smooth val="0"/>
          <c:extLst>
            <c:ext xmlns:c16="http://schemas.microsoft.com/office/drawing/2014/chart" uri="{C3380CC4-5D6E-409C-BE32-E72D297353CC}">
              <c16:uniqueId val="{00000000-03F6-41F6-B853-AF991354484A}"/>
            </c:ext>
          </c:extLst>
        </c:ser>
        <c:ser>
          <c:idx val="1"/>
          <c:order val="1"/>
          <c:tx>
            <c:strRef>
              <c:f>Sheet1!$C$1</c:f>
              <c:strCache>
                <c:ptCount val="1"/>
                <c:pt idx="0">
                  <c:v>kymcoargentinaoficial</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1.3867002836432401</c:v>
                </c:pt>
                <c:pt idx="10">
                  <c:v>0</c:v>
                </c:pt>
                <c:pt idx="11">
                  <c:v>0</c:v>
                </c:pt>
                <c:pt idx="12">
                  <c:v>0.75638197289631304</c:v>
                </c:pt>
                <c:pt idx="13">
                  <c:v>0</c:v>
                </c:pt>
                <c:pt idx="14">
                  <c:v>0</c:v>
                </c:pt>
                <c:pt idx="15">
                  <c:v>0</c:v>
                </c:pt>
                <c:pt idx="16">
                  <c:v>0</c:v>
                </c:pt>
                <c:pt idx="17">
                  <c:v>0</c:v>
                </c:pt>
                <c:pt idx="18">
                  <c:v>0</c:v>
                </c:pt>
                <c:pt idx="19">
                  <c:v>1.2921525370311999</c:v>
                </c:pt>
                <c:pt idx="20">
                  <c:v>0</c:v>
                </c:pt>
                <c:pt idx="21">
                  <c:v>0</c:v>
                </c:pt>
                <c:pt idx="22">
                  <c:v>0</c:v>
                </c:pt>
                <c:pt idx="23">
                  <c:v>0</c:v>
                </c:pt>
              </c:numCache>
            </c:numRef>
          </c:val>
          <c:smooth val="0"/>
          <c:extLst>
            <c:ext xmlns:c16="http://schemas.microsoft.com/office/drawing/2014/chart" uri="{C3380CC4-5D6E-409C-BE32-E72D297353CC}">
              <c16:uniqueId val="{00000001-03F6-41F6-B853-AF991354484A}"/>
            </c:ext>
          </c:extLst>
        </c:ser>
        <c:ser>
          <c:idx val="2"/>
          <c:order val="2"/>
          <c:tx>
            <c:strRef>
              <c:f>Sheet1!$D$1</c:f>
              <c:strCache>
                <c:ptCount val="1"/>
                <c:pt idx="0">
                  <c:v>keewayargentina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4.8186391315859103</c:v>
                </c:pt>
                <c:pt idx="16">
                  <c:v>2.48874768334657</c:v>
                </c:pt>
                <c:pt idx="17">
                  <c:v>2.0386550172094302</c:v>
                </c:pt>
                <c:pt idx="18">
                  <c:v>0</c:v>
                </c:pt>
                <c:pt idx="19">
                  <c:v>0.50304474450622205</c:v>
                </c:pt>
                <c:pt idx="20">
                  <c:v>0</c:v>
                </c:pt>
                <c:pt idx="21">
                  <c:v>0</c:v>
                </c:pt>
                <c:pt idx="22">
                  <c:v>0</c:v>
                </c:pt>
                <c:pt idx="23">
                  <c:v>0</c:v>
                </c:pt>
              </c:numCache>
            </c:numRef>
          </c:val>
          <c:smooth val="0"/>
          <c:extLst>
            <c:ext xmlns:c16="http://schemas.microsoft.com/office/drawing/2014/chart" uri="{C3380CC4-5D6E-409C-BE32-E72D297353CC}">
              <c16:uniqueId val="{00000002-03F6-41F6-B853-AF991354484A}"/>
            </c:ext>
          </c:extLst>
        </c:ser>
        <c:dLbls>
          <c:showLegendKey val="0"/>
          <c:showVal val="0"/>
          <c:showCatName val="0"/>
          <c:showSerName val="0"/>
          <c:showPercent val="0"/>
          <c:showBubbleSize val="0"/>
        </c:dLbls>
        <c:smooth val="0"/>
        <c:axId val="76444936"/>
        <c:axId val="76448216"/>
      </c:lineChart>
      <c:catAx>
        <c:axId val="76444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448216"/>
        <c:crosses val="autoZero"/>
        <c:auto val="1"/>
        <c:lblAlgn val="ctr"/>
        <c:lblOffset val="100"/>
        <c:noMultiLvlLbl val="0"/>
      </c:catAx>
      <c:valAx>
        <c:axId val="76448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44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Sheet1!$A$2:$A$4</c:f>
              <c:strCache>
                <c:ptCount val="3"/>
                <c:pt idx="0">
                  <c:v>symargentina</c:v>
                </c:pt>
                <c:pt idx="1">
                  <c:v>kymcoargentinaoficial</c:v>
                </c:pt>
                <c:pt idx="2">
                  <c:v>keewayargentina</c:v>
                </c:pt>
              </c:strCache>
            </c:strRef>
          </c:cat>
          <c:val>
            <c:numRef>
              <c:f>Sheet1!$B$2:$B$4</c:f>
              <c:numCache>
                <c:formatCode>General</c:formatCode>
                <c:ptCount val="3"/>
                <c:pt idx="0">
                  <c:v>1</c:v>
                </c:pt>
                <c:pt idx="1">
                  <c:v>0</c:v>
                </c:pt>
                <c:pt idx="2">
                  <c:v>0</c:v>
                </c:pt>
              </c:numCache>
            </c:numRef>
          </c:val>
          <c:extLst>
            <c:ext xmlns:c16="http://schemas.microsoft.com/office/drawing/2014/chart" uri="{C3380CC4-5D6E-409C-BE32-E72D297353CC}">
              <c16:uniqueId val="{00000000-A365-4D4A-9E9C-7571B8C37EB6}"/>
            </c:ext>
          </c:extLst>
        </c:ser>
        <c:ser>
          <c:idx val="1"/>
          <c:order val="1"/>
          <c:tx>
            <c:strRef>
              <c:f>Sheet1!$C$1</c:f>
              <c:strCache>
                <c:ptCount val="1"/>
                <c:pt idx="0">
                  <c:v>Images</c:v>
                </c:pt>
              </c:strCache>
            </c:strRef>
          </c:tx>
          <c:spPr>
            <a:solidFill>
              <a:schemeClr val="accent2"/>
            </a:solidFill>
            <a:ln>
              <a:noFill/>
            </a:ln>
            <a:effectLst/>
          </c:spPr>
          <c:invertIfNegative val="0"/>
          <c:cat>
            <c:strRef>
              <c:f>Sheet1!$A$2:$A$4</c:f>
              <c:strCache>
                <c:ptCount val="3"/>
                <c:pt idx="0">
                  <c:v>symargentina</c:v>
                </c:pt>
                <c:pt idx="1">
                  <c:v>kymcoargentinaoficial</c:v>
                </c:pt>
                <c:pt idx="2">
                  <c:v>keewayargentina</c:v>
                </c:pt>
              </c:strCache>
            </c:strRef>
          </c:cat>
          <c:val>
            <c:numRef>
              <c:f>Sheet1!$C$2:$C$4</c:f>
              <c:numCache>
                <c:formatCode>General</c:formatCode>
                <c:ptCount val="3"/>
                <c:pt idx="0">
                  <c:v>1</c:v>
                </c:pt>
                <c:pt idx="1">
                  <c:v>3</c:v>
                </c:pt>
                <c:pt idx="2">
                  <c:v>2</c:v>
                </c:pt>
              </c:numCache>
            </c:numRef>
          </c:val>
          <c:extLst>
            <c:ext xmlns:c16="http://schemas.microsoft.com/office/drawing/2014/chart" uri="{C3380CC4-5D6E-409C-BE32-E72D297353CC}">
              <c16:uniqueId val="{00000001-A365-4D4A-9E9C-7571B8C37EB6}"/>
            </c:ext>
          </c:extLst>
        </c:ser>
        <c:ser>
          <c:idx val="2"/>
          <c:order val="2"/>
          <c:tx>
            <c:strRef>
              <c:f>Sheet1!$D$1</c:f>
              <c:strCache>
                <c:ptCount val="1"/>
                <c:pt idx="0">
                  <c:v>Videos</c:v>
                </c:pt>
              </c:strCache>
            </c:strRef>
          </c:tx>
          <c:spPr>
            <a:solidFill>
              <a:schemeClr val="accent3"/>
            </a:solidFill>
            <a:ln>
              <a:noFill/>
            </a:ln>
            <a:effectLst/>
          </c:spPr>
          <c:invertIfNegative val="0"/>
          <c:cat>
            <c:strRef>
              <c:f>Sheet1!$A$2:$A$4</c:f>
              <c:strCache>
                <c:ptCount val="3"/>
                <c:pt idx="0">
                  <c:v>symargentina</c:v>
                </c:pt>
                <c:pt idx="1">
                  <c:v>kymcoargentinaoficial</c:v>
                </c:pt>
                <c:pt idx="2">
                  <c:v>keewayargentina</c:v>
                </c:pt>
              </c:strCache>
            </c:strRef>
          </c:cat>
          <c:val>
            <c:numRef>
              <c:f>Sheet1!$D$2:$D$4</c:f>
              <c:numCache>
                <c:formatCode>General</c:formatCode>
                <c:ptCount val="3"/>
                <c:pt idx="0">
                  <c:v>1</c:v>
                </c:pt>
                <c:pt idx="1">
                  <c:v>0</c:v>
                </c:pt>
                <c:pt idx="2">
                  <c:v>2</c:v>
                </c:pt>
              </c:numCache>
            </c:numRef>
          </c:val>
          <c:extLst>
            <c:ext xmlns:c16="http://schemas.microsoft.com/office/drawing/2014/chart" uri="{C3380CC4-5D6E-409C-BE32-E72D297353CC}">
              <c16:uniqueId val="{00000002-A365-4D4A-9E9C-7571B8C37EB6}"/>
            </c:ext>
          </c:extLst>
        </c:ser>
        <c:dLbls>
          <c:showLegendKey val="0"/>
          <c:showVal val="0"/>
          <c:showCatName val="0"/>
          <c:showSerName val="0"/>
          <c:showPercent val="0"/>
          <c:showBubbleSize val="0"/>
        </c:dLbls>
        <c:gapWidth val="150"/>
        <c:overlap val="100"/>
        <c:axId val="77672584"/>
        <c:axId val="77674224"/>
      </c:barChart>
      <c:catAx>
        <c:axId val="77672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674224"/>
        <c:crosses val="autoZero"/>
        <c:auto val="1"/>
        <c:lblAlgn val="ctr"/>
        <c:lblOffset val="100"/>
        <c:noMultiLvlLbl val="0"/>
      </c:catAx>
      <c:valAx>
        <c:axId val="77674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767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Sheet1!$A$2:$A$4</c:f>
              <c:strCache>
                <c:ptCount val="3"/>
                <c:pt idx="0">
                  <c:v>symargentina</c:v>
                </c:pt>
                <c:pt idx="1">
                  <c:v>kymcoargentinaoficial</c:v>
                </c:pt>
                <c:pt idx="2">
                  <c:v>keewayargentina</c:v>
                </c:pt>
              </c:strCache>
            </c:strRef>
          </c:cat>
          <c:val>
            <c:numRef>
              <c:f>Sheet1!$B$2:$B$4</c:f>
              <c:numCache>
                <c:formatCode>General</c:formatCode>
                <c:ptCount val="3"/>
                <c:pt idx="0">
                  <c:v>24</c:v>
                </c:pt>
                <c:pt idx="1">
                  <c:v>109</c:v>
                </c:pt>
                <c:pt idx="2">
                  <c:v>276</c:v>
                </c:pt>
              </c:numCache>
            </c:numRef>
          </c:val>
          <c:extLst>
            <c:ext xmlns:c16="http://schemas.microsoft.com/office/drawing/2014/chart" uri="{C3380CC4-5D6E-409C-BE32-E72D297353CC}">
              <c16:uniqueId val="{00000000-250A-459C-92CA-5D76D3F493FA}"/>
            </c:ext>
          </c:extLst>
        </c:ser>
        <c:ser>
          <c:idx val="1"/>
          <c:order val="1"/>
          <c:tx>
            <c:strRef>
              <c:f>Sheet1!$C$1</c:f>
              <c:strCache>
                <c:ptCount val="1"/>
                <c:pt idx="0">
                  <c:v>Videos</c:v>
                </c:pt>
              </c:strCache>
            </c:strRef>
          </c:tx>
          <c:spPr>
            <a:solidFill>
              <a:schemeClr val="accent2"/>
            </a:solidFill>
            <a:ln>
              <a:noFill/>
            </a:ln>
            <a:effectLst/>
          </c:spPr>
          <c:invertIfNegative val="0"/>
          <c:cat>
            <c:strRef>
              <c:f>Sheet1!$A$2:$A$4</c:f>
              <c:strCache>
                <c:ptCount val="3"/>
                <c:pt idx="0">
                  <c:v>symargentina</c:v>
                </c:pt>
                <c:pt idx="1">
                  <c:v>kymcoargentinaoficial</c:v>
                </c:pt>
                <c:pt idx="2">
                  <c:v>keewayargentina</c:v>
                </c:pt>
              </c:strCache>
            </c:strRef>
          </c:cat>
          <c:val>
            <c:numRef>
              <c:f>Sheet1!$C$2:$C$4</c:f>
              <c:numCache>
                <c:formatCode>General</c:formatCode>
                <c:ptCount val="3"/>
                <c:pt idx="0">
                  <c:v>13</c:v>
                </c:pt>
                <c:pt idx="1">
                  <c:v>0</c:v>
                </c:pt>
                <c:pt idx="2">
                  <c:v>96</c:v>
                </c:pt>
              </c:numCache>
            </c:numRef>
          </c:val>
          <c:extLst>
            <c:ext xmlns:c16="http://schemas.microsoft.com/office/drawing/2014/chart" uri="{C3380CC4-5D6E-409C-BE32-E72D297353CC}">
              <c16:uniqueId val="{00000001-250A-459C-92CA-5D76D3F493FA}"/>
            </c:ext>
          </c:extLst>
        </c:ser>
        <c:ser>
          <c:idx val="2"/>
          <c:order val="2"/>
          <c:tx>
            <c:strRef>
              <c:f>Sheet1!$D$1</c:f>
              <c:strCache>
                <c:ptCount val="1"/>
                <c:pt idx="0">
                  <c:v>Carousels</c:v>
                </c:pt>
              </c:strCache>
            </c:strRef>
          </c:tx>
          <c:spPr>
            <a:solidFill>
              <a:schemeClr val="accent3"/>
            </a:solidFill>
            <a:ln>
              <a:noFill/>
            </a:ln>
            <a:effectLst/>
          </c:spPr>
          <c:invertIfNegative val="0"/>
          <c:cat>
            <c:strRef>
              <c:f>Sheet1!$A$2:$A$4</c:f>
              <c:strCache>
                <c:ptCount val="3"/>
                <c:pt idx="0">
                  <c:v>symargentina</c:v>
                </c:pt>
                <c:pt idx="1">
                  <c:v>kymcoargentinaoficial</c:v>
                </c:pt>
                <c:pt idx="2">
                  <c:v>keewayargentina</c:v>
                </c:pt>
              </c:strCache>
            </c:strRef>
          </c:cat>
          <c:val>
            <c:numRef>
              <c:f>Sheet1!$D$2:$D$4</c:f>
              <c:numCache>
                <c:formatCode>General</c:formatCode>
                <c:ptCount val="3"/>
                <c:pt idx="0">
                  <c:v>83</c:v>
                </c:pt>
                <c:pt idx="1">
                  <c:v>0</c:v>
                </c:pt>
                <c:pt idx="2">
                  <c:v>0</c:v>
                </c:pt>
              </c:numCache>
            </c:numRef>
          </c:val>
          <c:extLst>
            <c:ext xmlns:c16="http://schemas.microsoft.com/office/drawing/2014/chart" uri="{C3380CC4-5D6E-409C-BE32-E72D297353CC}">
              <c16:uniqueId val="{00000002-250A-459C-92CA-5D76D3F493FA}"/>
            </c:ext>
          </c:extLst>
        </c:ser>
        <c:dLbls>
          <c:showLegendKey val="0"/>
          <c:showVal val="0"/>
          <c:showCatName val="0"/>
          <c:showSerName val="0"/>
          <c:showPercent val="0"/>
          <c:showBubbleSize val="0"/>
        </c:dLbls>
        <c:gapWidth val="150"/>
        <c:overlap val="100"/>
        <c:axId val="398709824"/>
        <c:axId val="398708512"/>
      </c:barChart>
      <c:catAx>
        <c:axId val="398709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08512"/>
        <c:crosses val="autoZero"/>
        <c:auto val="1"/>
        <c:lblAlgn val="ctr"/>
        <c:lblOffset val="100"/>
        <c:noMultiLvlLbl val="0"/>
      </c:catAx>
      <c:valAx>
        <c:axId val="3987085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09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symargentina</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3.5622317596566999</c:v>
                </c:pt>
                <c:pt idx="1">
                  <c:v>1.0139416983523</c:v>
                </c:pt>
                <c:pt idx="2">
                  <c:v>0.55508112724167002</c:v>
                </c:pt>
              </c:numCache>
            </c:numRef>
          </c:val>
          <c:extLst>
            <c:ext xmlns:c16="http://schemas.microsoft.com/office/drawing/2014/chart" uri="{C3380CC4-5D6E-409C-BE32-E72D297353CC}">
              <c16:uniqueId val="{00000000-E1BB-4F2E-BE55-E9699CC0377A}"/>
            </c:ext>
          </c:extLst>
        </c:ser>
        <c:ser>
          <c:idx val="1"/>
          <c:order val="1"/>
          <c:tx>
            <c:strRef>
              <c:f>Sheet1!$C$1</c:f>
              <c:strCache>
                <c:ptCount val="1"/>
                <c:pt idx="0">
                  <c:v>kymcoargentinaoficial</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1.13528039138559</c:v>
                </c:pt>
                <c:pt idx="2">
                  <c:v>0</c:v>
                </c:pt>
              </c:numCache>
            </c:numRef>
          </c:val>
          <c:extLst>
            <c:ext xmlns:c16="http://schemas.microsoft.com/office/drawing/2014/chart" uri="{C3380CC4-5D6E-409C-BE32-E72D297353CC}">
              <c16:uniqueId val="{00000001-E1BB-4F2E-BE55-E9699CC0377A}"/>
            </c:ext>
          </c:extLst>
        </c:ser>
        <c:ser>
          <c:idx val="2"/>
          <c:order val="2"/>
          <c:tx>
            <c:strRef>
              <c:f>Sheet1!$D$1</c:f>
              <c:strCache>
                <c:ptCount val="1"/>
                <c:pt idx="0">
                  <c:v>keewayargentina</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c:v>
                </c:pt>
                <c:pt idx="1">
                  <c:v>3.6373854461416499</c:v>
                </c:pt>
                <c:pt idx="2">
                  <c:v>1.26990476957812</c:v>
                </c:pt>
              </c:numCache>
            </c:numRef>
          </c:val>
          <c:extLst>
            <c:ext xmlns:c16="http://schemas.microsoft.com/office/drawing/2014/chart" uri="{C3380CC4-5D6E-409C-BE32-E72D297353CC}">
              <c16:uniqueId val="{00000002-E1BB-4F2E-BE55-E9699CC0377A}"/>
            </c:ext>
          </c:extLst>
        </c:ser>
        <c:dLbls>
          <c:showLegendKey val="0"/>
          <c:showVal val="0"/>
          <c:showCatName val="0"/>
          <c:showSerName val="0"/>
          <c:showPercent val="0"/>
          <c:showBubbleSize val="0"/>
        </c:dLbls>
        <c:gapWidth val="219"/>
        <c:overlap val="-27"/>
        <c:axId val="398708840"/>
        <c:axId val="398700312"/>
      </c:barChart>
      <c:catAx>
        <c:axId val="398708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00312"/>
        <c:crosses val="autoZero"/>
        <c:auto val="1"/>
        <c:lblAlgn val="ctr"/>
        <c:lblOffset val="100"/>
        <c:noMultiLvlLbl val="0"/>
      </c:catAx>
      <c:valAx>
        <c:axId val="398700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08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symargentina</c:v>
                </c:pt>
                <c:pt idx="1">
                  <c:v>kymcoargentinaoficial</c:v>
                </c:pt>
                <c:pt idx="2">
                  <c:v>keewayargentina</c:v>
                </c:pt>
              </c:strCache>
            </c:strRef>
          </c:cat>
          <c:val>
            <c:numRef>
              <c:f>Sheet1!$B$2:$B$4</c:f>
              <c:numCache>
                <c:formatCode>General</c:formatCode>
                <c:ptCount val="3"/>
                <c:pt idx="0">
                  <c:v>112</c:v>
                </c:pt>
                <c:pt idx="1">
                  <c:v>95</c:v>
                </c:pt>
                <c:pt idx="2">
                  <c:v>350</c:v>
                </c:pt>
              </c:numCache>
            </c:numRef>
          </c:val>
          <c:extLst>
            <c:ext xmlns:c16="http://schemas.microsoft.com/office/drawing/2014/chart" uri="{C3380CC4-5D6E-409C-BE32-E72D297353CC}">
              <c16:uniqueId val="{00000000-AF95-465E-ABE1-B7A8E2C6ED35}"/>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symargentina</c:v>
                </c:pt>
                <c:pt idx="1">
                  <c:v>kymcoargentinaoficial</c:v>
                </c:pt>
                <c:pt idx="2">
                  <c:v>keewayargentina</c:v>
                </c:pt>
              </c:strCache>
            </c:strRef>
          </c:cat>
          <c:val>
            <c:numRef>
              <c:f>Sheet1!$C$2:$C$4</c:f>
              <c:numCache>
                <c:formatCode>General</c:formatCode>
                <c:ptCount val="3"/>
                <c:pt idx="0">
                  <c:v>8</c:v>
                </c:pt>
                <c:pt idx="1">
                  <c:v>14</c:v>
                </c:pt>
                <c:pt idx="2">
                  <c:v>22</c:v>
                </c:pt>
              </c:numCache>
            </c:numRef>
          </c:val>
          <c:extLst>
            <c:ext xmlns:c16="http://schemas.microsoft.com/office/drawing/2014/chart" uri="{C3380CC4-5D6E-409C-BE32-E72D297353CC}">
              <c16:uniqueId val="{00000001-AF95-465E-ABE1-B7A8E2C6ED35}"/>
            </c:ext>
          </c:extLst>
        </c:ser>
        <c:dLbls>
          <c:showLegendKey val="0"/>
          <c:showVal val="0"/>
          <c:showCatName val="0"/>
          <c:showSerName val="0"/>
          <c:showPercent val="0"/>
          <c:showBubbleSize val="0"/>
        </c:dLbls>
        <c:gapWidth val="150"/>
        <c:overlap val="100"/>
        <c:axId val="398703920"/>
        <c:axId val="398709496"/>
      </c:barChart>
      <c:catAx>
        <c:axId val="398703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09496"/>
        <c:crosses val="autoZero"/>
        <c:auto val="1"/>
        <c:lblAlgn val="ctr"/>
        <c:lblOffset val="100"/>
        <c:noMultiLvlLbl val="0"/>
      </c:catAx>
      <c:valAx>
        <c:axId val="398709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703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10/19/2021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D89478-631B-45AF-8AF1-3D8B1443F1ED}"/>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00D8F5DD-C22B-4D15-B2EC-C31230A47F0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252149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69487D-3BFA-4C0C-826C-501B4AAFE55E}"/>
              </a:ext>
            </a:extLst>
          </p:cNvPr>
          <p:cNvSpPr>
            <a:spLocks noGrp="1"/>
          </p:cNvSpPr>
          <p:nvPr>
            <p:ph type="title"/>
          </p:nvPr>
        </p:nvSpPr>
        <p:spPr/>
        <p:txBody>
          <a:bodyPr/>
          <a:lstStyle/>
          <a:p>
            <a:r>
              <a:rPr lang="en-US"/>
              <a:t>Instagram Key Metrics Table | SYM</a:t>
            </a:r>
          </a:p>
        </p:txBody>
      </p:sp>
      <p:graphicFrame>
        <p:nvGraphicFramePr>
          <p:cNvPr id="5" name="Table Placeholder 4">
            <a:extLst>
              <a:ext uri="{FF2B5EF4-FFF2-40B4-BE49-F238E27FC236}">
                <a16:creationId xmlns:a16="http://schemas.microsoft.com/office/drawing/2014/main" id="{CB5DF647-DA80-4D94-B05F-621E418EFA3D}"/>
              </a:ext>
            </a:extLst>
          </p:cNvPr>
          <p:cNvGraphicFramePr>
            <a:graphicFrameLocks noGrp="1"/>
          </p:cNvGraphicFramePr>
          <p:nvPr>
            <p:ph type="tbl" sz="quarter" idx="13"/>
            <p:extLst>
              <p:ext uri="{D42A27DB-BD31-4B8C-83A1-F6EECF244321}">
                <p14:modId xmlns:p14="http://schemas.microsoft.com/office/powerpoint/2010/main" val="320541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35914157"/>
                    </a:ext>
                  </a:extLst>
                </a:gridCol>
                <a:gridCol w="658368">
                  <a:extLst>
                    <a:ext uri="{9D8B030D-6E8A-4147-A177-3AD203B41FA5}">
                      <a16:colId xmlns:a16="http://schemas.microsoft.com/office/drawing/2014/main" val="3903107463"/>
                    </a:ext>
                  </a:extLst>
                </a:gridCol>
                <a:gridCol w="658368">
                  <a:extLst>
                    <a:ext uri="{9D8B030D-6E8A-4147-A177-3AD203B41FA5}">
                      <a16:colId xmlns:a16="http://schemas.microsoft.com/office/drawing/2014/main" val="3514717139"/>
                    </a:ext>
                  </a:extLst>
                </a:gridCol>
                <a:gridCol w="658368">
                  <a:extLst>
                    <a:ext uri="{9D8B030D-6E8A-4147-A177-3AD203B41FA5}">
                      <a16:colId xmlns:a16="http://schemas.microsoft.com/office/drawing/2014/main" val="2851314558"/>
                    </a:ext>
                  </a:extLst>
                </a:gridCol>
                <a:gridCol w="658368">
                  <a:extLst>
                    <a:ext uri="{9D8B030D-6E8A-4147-A177-3AD203B41FA5}">
                      <a16:colId xmlns:a16="http://schemas.microsoft.com/office/drawing/2014/main" val="3342999787"/>
                    </a:ext>
                  </a:extLst>
                </a:gridCol>
                <a:gridCol w="658368">
                  <a:extLst>
                    <a:ext uri="{9D8B030D-6E8A-4147-A177-3AD203B41FA5}">
                      <a16:colId xmlns:a16="http://schemas.microsoft.com/office/drawing/2014/main" val="827504101"/>
                    </a:ext>
                  </a:extLst>
                </a:gridCol>
                <a:gridCol w="658368">
                  <a:extLst>
                    <a:ext uri="{9D8B030D-6E8A-4147-A177-3AD203B41FA5}">
                      <a16:colId xmlns:a16="http://schemas.microsoft.com/office/drawing/2014/main" val="2559911772"/>
                    </a:ext>
                  </a:extLst>
                </a:gridCol>
                <a:gridCol w="658368">
                  <a:extLst>
                    <a:ext uri="{9D8B030D-6E8A-4147-A177-3AD203B41FA5}">
                      <a16:colId xmlns:a16="http://schemas.microsoft.com/office/drawing/2014/main" val="45373453"/>
                    </a:ext>
                  </a:extLst>
                </a:gridCol>
                <a:gridCol w="658368">
                  <a:extLst>
                    <a:ext uri="{9D8B030D-6E8A-4147-A177-3AD203B41FA5}">
                      <a16:colId xmlns:a16="http://schemas.microsoft.com/office/drawing/2014/main" val="3607033916"/>
                    </a:ext>
                  </a:extLst>
                </a:gridCol>
                <a:gridCol w="658368">
                  <a:extLst>
                    <a:ext uri="{9D8B030D-6E8A-4147-A177-3AD203B41FA5}">
                      <a16:colId xmlns:a16="http://schemas.microsoft.com/office/drawing/2014/main" val="336283541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629854920"/>
                  </a:ext>
                </a:extLst>
              </a:tr>
              <a:tr h="370840">
                <a:tc>
                  <a:txBody>
                    <a:bodyPr/>
                    <a:lstStyle/>
                    <a:p>
                      <a:r>
                        <a:rPr lang="en-US" sz="1000"/>
                        <a:t>keewayargentina</a:t>
                      </a:r>
                    </a:p>
                  </a:txBody>
                  <a:tcPr/>
                </a:tc>
                <a:tc>
                  <a:txBody>
                    <a:bodyPr/>
                    <a:lstStyle/>
                    <a:p>
                      <a:r>
                        <a:rPr lang="en-US" sz="1000"/>
                        <a:t>3892</a:t>
                      </a:r>
                    </a:p>
                  </a:txBody>
                  <a:tcPr/>
                </a:tc>
                <a:tc>
                  <a:txBody>
                    <a:bodyPr/>
                    <a:lstStyle/>
                    <a:p>
                      <a:r>
                        <a:rPr lang="en-US" sz="1000"/>
                        <a:t>232</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4</a:t>
                      </a:r>
                    </a:p>
                  </a:txBody>
                  <a:tcPr/>
                </a:tc>
                <a:tc>
                  <a:txBody>
                    <a:bodyPr/>
                    <a:lstStyle/>
                    <a:p>
                      <a:r>
                        <a:rPr lang="en-US" sz="1000"/>
                        <a:t>350</a:t>
                      </a:r>
                    </a:p>
                  </a:txBody>
                  <a:tcPr/>
                </a:tc>
                <a:tc>
                  <a:txBody>
                    <a:bodyPr/>
                    <a:lstStyle/>
                    <a:p>
                      <a:r>
                        <a:rPr lang="en-US" sz="1000"/>
                        <a:t>22</a:t>
                      </a:r>
                    </a:p>
                  </a:txBody>
                  <a:tcPr/>
                </a:tc>
                <a:tc>
                  <a:txBody>
                    <a:bodyPr/>
                    <a:lstStyle/>
                    <a:p>
                      <a:r>
                        <a:rPr lang="en-US" sz="1000"/>
                        <a:t>2.4629 %</a:t>
                      </a:r>
                    </a:p>
                  </a:txBody>
                  <a:tcPr/>
                </a:tc>
                <a:extLst>
                  <a:ext uri="{0D108BD9-81ED-4DB2-BD59-A6C34878D82A}">
                    <a16:rowId xmlns:a16="http://schemas.microsoft.com/office/drawing/2014/main" val="3836930178"/>
                  </a:ext>
                </a:extLst>
              </a:tr>
              <a:tr h="370840">
                <a:tc>
                  <a:txBody>
                    <a:bodyPr/>
                    <a:lstStyle/>
                    <a:p>
                      <a:r>
                        <a:rPr lang="en-US" sz="1000"/>
                        <a:t>kymcoargentinaoficial</a:t>
                      </a:r>
                    </a:p>
                  </a:txBody>
                  <a:tcPr/>
                </a:tc>
                <a:tc>
                  <a:txBody>
                    <a:bodyPr/>
                    <a:lstStyle/>
                    <a:p>
                      <a:r>
                        <a:rPr lang="en-US" sz="1000"/>
                        <a:t>3206</a:t>
                      </a:r>
                    </a:p>
                  </a:txBody>
                  <a:tcPr/>
                </a:tc>
                <a:tc>
                  <a:txBody>
                    <a:bodyPr/>
                    <a:lstStyle/>
                    <a:p>
                      <a:r>
                        <a:rPr lang="en-US" sz="1000"/>
                        <a:t>66</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95</a:t>
                      </a:r>
                    </a:p>
                  </a:txBody>
                  <a:tcPr/>
                </a:tc>
                <a:tc>
                  <a:txBody>
                    <a:bodyPr/>
                    <a:lstStyle/>
                    <a:p>
                      <a:r>
                        <a:rPr lang="en-US" sz="1000"/>
                        <a:t>14</a:t>
                      </a:r>
                    </a:p>
                  </a:txBody>
                  <a:tcPr/>
                </a:tc>
                <a:tc>
                  <a:txBody>
                    <a:bodyPr/>
                    <a:lstStyle/>
                    <a:p>
                      <a:r>
                        <a:rPr lang="en-US" sz="1000"/>
                        <a:t>1.1451 %</a:t>
                      </a:r>
                    </a:p>
                  </a:txBody>
                  <a:tcPr/>
                </a:tc>
                <a:extLst>
                  <a:ext uri="{0D108BD9-81ED-4DB2-BD59-A6C34878D82A}">
                    <a16:rowId xmlns:a16="http://schemas.microsoft.com/office/drawing/2014/main" val="1404915345"/>
                  </a:ext>
                </a:extLst>
              </a:tr>
              <a:tr h="370840">
                <a:tc>
                  <a:txBody>
                    <a:bodyPr/>
                    <a:lstStyle/>
                    <a:p>
                      <a:r>
                        <a:rPr lang="en-US" sz="1000"/>
                        <a:t>symargentina</a:t>
                      </a:r>
                    </a:p>
                  </a:txBody>
                  <a:tcPr/>
                </a:tc>
                <a:tc>
                  <a:txBody>
                    <a:bodyPr/>
                    <a:lstStyle/>
                    <a:p>
                      <a:r>
                        <a:rPr lang="en-US" sz="1000"/>
                        <a:t>2389</a:t>
                      </a:r>
                    </a:p>
                  </a:txBody>
                  <a:tcPr/>
                </a:tc>
                <a:tc>
                  <a:txBody>
                    <a:bodyPr/>
                    <a:lstStyle/>
                    <a:p>
                      <a:r>
                        <a:rPr lang="en-US" sz="1000"/>
                        <a:t>88</a:t>
                      </a:r>
                    </a:p>
                  </a:txBody>
                  <a:tcPr/>
                </a:tc>
                <a:tc>
                  <a:txBody>
                    <a:bodyPr/>
                    <a:lstStyle/>
                    <a:p>
                      <a:r>
                        <a:rPr lang="en-US" sz="1000"/>
                        <a:t>1</a:t>
                      </a:r>
                    </a:p>
                  </a:txBody>
                  <a:tcPr/>
                </a:tc>
                <a:tc>
                  <a:txBody>
                    <a:bodyPr/>
                    <a:lstStyle/>
                    <a:p>
                      <a:r>
                        <a:rPr lang="en-US" sz="1000"/>
                        <a:t>1</a:t>
                      </a:r>
                    </a:p>
                  </a:txBody>
                  <a:tcPr/>
                </a:tc>
                <a:tc>
                  <a:txBody>
                    <a:bodyPr/>
                    <a:lstStyle/>
                    <a:p>
                      <a:r>
                        <a:rPr lang="en-US" sz="1000"/>
                        <a:t>1</a:t>
                      </a:r>
                    </a:p>
                  </a:txBody>
                  <a:tcPr/>
                </a:tc>
                <a:tc>
                  <a:txBody>
                    <a:bodyPr/>
                    <a:lstStyle/>
                    <a:p>
                      <a:r>
                        <a:rPr lang="en-US" sz="1000"/>
                        <a:t>3</a:t>
                      </a:r>
                    </a:p>
                  </a:txBody>
                  <a:tcPr/>
                </a:tc>
                <a:tc>
                  <a:txBody>
                    <a:bodyPr/>
                    <a:lstStyle/>
                    <a:p>
                      <a:r>
                        <a:rPr lang="en-US" sz="1000"/>
                        <a:t>112</a:t>
                      </a:r>
                    </a:p>
                  </a:txBody>
                  <a:tcPr/>
                </a:tc>
                <a:tc>
                  <a:txBody>
                    <a:bodyPr/>
                    <a:lstStyle/>
                    <a:p>
                      <a:r>
                        <a:rPr lang="en-US" sz="1000"/>
                        <a:t>8</a:t>
                      </a:r>
                    </a:p>
                  </a:txBody>
                  <a:tcPr/>
                </a:tc>
                <a:tc>
                  <a:txBody>
                    <a:bodyPr/>
                    <a:lstStyle/>
                    <a:p>
                      <a:r>
                        <a:rPr lang="en-US" sz="1000"/>
                        <a:t>1.7058 %</a:t>
                      </a:r>
                    </a:p>
                  </a:txBody>
                  <a:tcPr/>
                </a:tc>
                <a:extLst>
                  <a:ext uri="{0D108BD9-81ED-4DB2-BD59-A6C34878D82A}">
                    <a16:rowId xmlns:a16="http://schemas.microsoft.com/office/drawing/2014/main" val="3890183654"/>
                  </a:ext>
                </a:extLst>
              </a:tr>
            </a:tbl>
          </a:graphicData>
        </a:graphic>
      </p:graphicFrame>
      <p:sp>
        <p:nvSpPr>
          <p:cNvPr id="4" name="Text Placeholder 3">
            <a:extLst>
              <a:ext uri="{FF2B5EF4-FFF2-40B4-BE49-F238E27FC236}">
                <a16:creationId xmlns:a16="http://schemas.microsoft.com/office/drawing/2014/main" id="{DB1DD669-B87E-479A-94F7-292598E9AF65}"/>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210806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96229-2C1F-4A9C-9EB4-B102255CDDA9}"/>
              </a:ext>
            </a:extLst>
          </p:cNvPr>
          <p:cNvSpPr>
            <a:spLocks noGrp="1"/>
          </p:cNvSpPr>
          <p:nvPr>
            <p:ph type="title"/>
          </p:nvPr>
        </p:nvSpPr>
        <p:spPr/>
        <p:txBody>
          <a:bodyPr/>
          <a:lstStyle/>
          <a:p>
            <a:r>
              <a:rPr lang="en-US"/>
              <a:t>Instagram Follower Distribution | SYM</a:t>
            </a:r>
          </a:p>
        </p:txBody>
      </p:sp>
      <p:graphicFrame>
        <p:nvGraphicFramePr>
          <p:cNvPr id="6" name="Chart Placeholder 5">
            <a:extLst>
              <a:ext uri="{FF2B5EF4-FFF2-40B4-BE49-F238E27FC236}">
                <a16:creationId xmlns:a16="http://schemas.microsoft.com/office/drawing/2014/main" id="{7DB6FB85-BF1A-4CEC-831D-90A86576A0AC}"/>
              </a:ext>
            </a:extLst>
          </p:cNvPr>
          <p:cNvGraphicFramePr>
            <a:graphicFrameLocks noGrp="1"/>
          </p:cNvGraphicFramePr>
          <p:nvPr>
            <p:ph type="chart" sz="quarter" idx="13"/>
            <p:extLst>
              <p:ext uri="{D42A27DB-BD31-4B8C-83A1-F6EECF244321}">
                <p14:modId xmlns:p14="http://schemas.microsoft.com/office/powerpoint/2010/main" val="15461266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8CB478-4E24-42F9-A0C3-C752A8BAB17C}"/>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95CE7CBA-59B8-4144-B3A9-461D5E9F76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073542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F0081-B87A-4B98-BAAB-33A314694D9C}"/>
              </a:ext>
            </a:extLst>
          </p:cNvPr>
          <p:cNvSpPr>
            <a:spLocks noGrp="1"/>
          </p:cNvSpPr>
          <p:nvPr>
            <p:ph type="title"/>
          </p:nvPr>
        </p:nvSpPr>
        <p:spPr/>
        <p:txBody>
          <a:bodyPr/>
          <a:lstStyle/>
          <a:p>
            <a:r>
              <a:rPr lang="en-US"/>
              <a:t>Instagram Key Metrics Radar | SYM</a:t>
            </a:r>
          </a:p>
        </p:txBody>
      </p:sp>
      <p:graphicFrame>
        <p:nvGraphicFramePr>
          <p:cNvPr id="6" name="Chart Placeholder 5">
            <a:extLst>
              <a:ext uri="{FF2B5EF4-FFF2-40B4-BE49-F238E27FC236}">
                <a16:creationId xmlns:a16="http://schemas.microsoft.com/office/drawing/2014/main" id="{8DD10495-F2B9-4370-B792-0BC46DDCEF21}"/>
              </a:ext>
            </a:extLst>
          </p:cNvPr>
          <p:cNvGraphicFramePr>
            <a:graphicFrameLocks noGrp="1"/>
          </p:cNvGraphicFramePr>
          <p:nvPr>
            <p:ph type="chart" sz="quarter" idx="13"/>
            <p:extLst>
              <p:ext uri="{D42A27DB-BD31-4B8C-83A1-F6EECF244321}">
                <p14:modId xmlns:p14="http://schemas.microsoft.com/office/powerpoint/2010/main" val="38983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67295C-292D-489A-B818-6906B8059FC9}"/>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09FABFD0-6B68-4AAB-82A9-D3C3745478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49759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4B267-7257-4897-90A3-A7BB92E50476}"/>
              </a:ext>
            </a:extLst>
          </p:cNvPr>
          <p:cNvSpPr>
            <a:spLocks noGrp="1"/>
          </p:cNvSpPr>
          <p:nvPr>
            <p:ph type="title"/>
          </p:nvPr>
        </p:nvSpPr>
        <p:spPr/>
        <p:txBody>
          <a:bodyPr/>
          <a:lstStyle/>
          <a:p>
            <a:r>
              <a:rPr lang="en-US"/>
              <a:t>Instagram Followers Total | SYM</a:t>
            </a:r>
          </a:p>
        </p:txBody>
      </p:sp>
      <p:graphicFrame>
        <p:nvGraphicFramePr>
          <p:cNvPr id="6" name="Chart Placeholder 5">
            <a:extLst>
              <a:ext uri="{FF2B5EF4-FFF2-40B4-BE49-F238E27FC236}">
                <a16:creationId xmlns:a16="http://schemas.microsoft.com/office/drawing/2014/main" id="{CA258596-CEFD-4F62-AFA1-F13AE7B535C8}"/>
              </a:ext>
            </a:extLst>
          </p:cNvPr>
          <p:cNvGraphicFramePr>
            <a:graphicFrameLocks noGrp="1"/>
          </p:cNvGraphicFramePr>
          <p:nvPr>
            <p:ph type="chart" sz="quarter" idx="13"/>
            <p:extLst>
              <p:ext uri="{D42A27DB-BD31-4B8C-83A1-F6EECF244321}">
                <p14:modId xmlns:p14="http://schemas.microsoft.com/office/powerpoint/2010/main" val="2636901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86863D-0D71-4221-8705-2249916176D1}"/>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3A47C779-E72D-4D9D-A453-D8DD5BFF96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9285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C3FEC-020E-4DCF-80D0-1DAF52653008}"/>
              </a:ext>
            </a:extLst>
          </p:cNvPr>
          <p:cNvSpPr>
            <a:spLocks noGrp="1"/>
          </p:cNvSpPr>
          <p:nvPr>
            <p:ph type="title"/>
          </p:nvPr>
        </p:nvSpPr>
        <p:spPr/>
        <p:txBody>
          <a:bodyPr/>
          <a:lstStyle/>
          <a:p>
            <a:r>
              <a:rPr lang="en-US"/>
              <a:t>Instagram Followers Change | SYM</a:t>
            </a:r>
          </a:p>
        </p:txBody>
      </p:sp>
      <p:graphicFrame>
        <p:nvGraphicFramePr>
          <p:cNvPr id="6" name="Chart Placeholder 5">
            <a:extLst>
              <a:ext uri="{FF2B5EF4-FFF2-40B4-BE49-F238E27FC236}">
                <a16:creationId xmlns:a16="http://schemas.microsoft.com/office/drawing/2014/main" id="{748E66CE-61FD-474F-BA54-149DB38DB0BD}"/>
              </a:ext>
            </a:extLst>
          </p:cNvPr>
          <p:cNvGraphicFramePr>
            <a:graphicFrameLocks noGrp="1"/>
          </p:cNvGraphicFramePr>
          <p:nvPr>
            <p:ph type="chart" sz="quarter" idx="13"/>
            <p:extLst>
              <p:ext uri="{D42A27DB-BD31-4B8C-83A1-F6EECF244321}">
                <p14:modId xmlns:p14="http://schemas.microsoft.com/office/powerpoint/2010/main" val="7226862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16F2A3-8121-45E1-BBC0-E336F5F36956}"/>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3E47D364-CCCD-4387-9963-1B6CF63D70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667291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9652BE-4944-4B69-B643-171309D6B689}"/>
              </a:ext>
            </a:extLst>
          </p:cNvPr>
          <p:cNvSpPr>
            <a:spLocks noGrp="1"/>
          </p:cNvSpPr>
          <p:nvPr>
            <p:ph type="title"/>
          </p:nvPr>
        </p:nvSpPr>
        <p:spPr/>
        <p:txBody>
          <a:bodyPr/>
          <a:lstStyle/>
          <a:p>
            <a:r>
              <a:rPr lang="en-US"/>
              <a:t>Instagram Posts By Weekday | SYM</a:t>
            </a:r>
          </a:p>
        </p:txBody>
      </p:sp>
      <p:graphicFrame>
        <p:nvGraphicFramePr>
          <p:cNvPr id="6" name="Chart Placeholder 5">
            <a:extLst>
              <a:ext uri="{FF2B5EF4-FFF2-40B4-BE49-F238E27FC236}">
                <a16:creationId xmlns:a16="http://schemas.microsoft.com/office/drawing/2014/main" id="{6CB75180-92FD-4B94-89E1-947183D5F954}"/>
              </a:ext>
            </a:extLst>
          </p:cNvPr>
          <p:cNvGraphicFramePr>
            <a:graphicFrameLocks noGrp="1"/>
          </p:cNvGraphicFramePr>
          <p:nvPr>
            <p:ph type="chart" sz="quarter" idx="13"/>
            <p:extLst>
              <p:ext uri="{D42A27DB-BD31-4B8C-83A1-F6EECF244321}">
                <p14:modId xmlns:p14="http://schemas.microsoft.com/office/powerpoint/2010/main" val="12336168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E82954-4479-453B-867D-50CFAB2D8269}"/>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438EF3F9-E16E-4EE4-9137-D1591DB9846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74794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B7C8E-0998-4F32-8517-004B6FB8D944}"/>
              </a:ext>
            </a:extLst>
          </p:cNvPr>
          <p:cNvSpPr>
            <a:spLocks noGrp="1"/>
          </p:cNvSpPr>
          <p:nvPr>
            <p:ph type="title"/>
          </p:nvPr>
        </p:nvSpPr>
        <p:spPr/>
        <p:txBody>
          <a:bodyPr/>
          <a:lstStyle/>
          <a:p>
            <a:r>
              <a:rPr lang="en-US"/>
              <a:t>Instagram Followers Change Per Weekday | SYM</a:t>
            </a:r>
          </a:p>
        </p:txBody>
      </p:sp>
      <p:graphicFrame>
        <p:nvGraphicFramePr>
          <p:cNvPr id="6" name="Chart Placeholder 5">
            <a:extLst>
              <a:ext uri="{FF2B5EF4-FFF2-40B4-BE49-F238E27FC236}">
                <a16:creationId xmlns:a16="http://schemas.microsoft.com/office/drawing/2014/main" id="{09E2D976-92DE-4DD0-8F57-B9CAE7C6C84C}"/>
              </a:ext>
            </a:extLst>
          </p:cNvPr>
          <p:cNvGraphicFramePr>
            <a:graphicFrameLocks noGrp="1"/>
          </p:cNvGraphicFramePr>
          <p:nvPr>
            <p:ph type="chart" sz="quarter" idx="13"/>
            <p:extLst>
              <p:ext uri="{D42A27DB-BD31-4B8C-83A1-F6EECF244321}">
                <p14:modId xmlns:p14="http://schemas.microsoft.com/office/powerpoint/2010/main" val="38400896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376930-5868-41E8-88E7-318B0E36A6F3}"/>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1049D572-D1C5-44A5-8C0B-7F3CBB2E98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409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6E883-1CDA-48EF-BA77-CDD34AA2EDAB}"/>
              </a:ext>
            </a:extLst>
          </p:cNvPr>
          <p:cNvSpPr>
            <a:spLocks noGrp="1"/>
          </p:cNvSpPr>
          <p:nvPr>
            <p:ph type="title"/>
          </p:nvPr>
        </p:nvSpPr>
        <p:spPr/>
        <p:txBody>
          <a:bodyPr/>
          <a:lstStyle/>
          <a:p>
            <a:r>
              <a:rPr lang="en-US"/>
              <a:t>Instagram Posts By Hour | SYM</a:t>
            </a:r>
          </a:p>
        </p:txBody>
      </p:sp>
      <p:graphicFrame>
        <p:nvGraphicFramePr>
          <p:cNvPr id="6" name="Chart Placeholder 5">
            <a:extLst>
              <a:ext uri="{FF2B5EF4-FFF2-40B4-BE49-F238E27FC236}">
                <a16:creationId xmlns:a16="http://schemas.microsoft.com/office/drawing/2014/main" id="{CADACC23-8220-4E8F-A185-4AAA6C3D65DC}"/>
              </a:ext>
            </a:extLst>
          </p:cNvPr>
          <p:cNvGraphicFramePr>
            <a:graphicFrameLocks noGrp="1"/>
          </p:cNvGraphicFramePr>
          <p:nvPr>
            <p:ph type="chart" sz="quarter" idx="13"/>
            <p:extLst>
              <p:ext uri="{D42A27DB-BD31-4B8C-83A1-F6EECF244321}">
                <p14:modId xmlns:p14="http://schemas.microsoft.com/office/powerpoint/2010/main" val="39333565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F40EBB-6AF4-4671-90AB-67D763BF8375}"/>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F647D731-F692-4855-9D83-6618F975B3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07142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97F59-05FA-4EC7-BB76-3C8251D04911}"/>
              </a:ext>
            </a:extLst>
          </p:cNvPr>
          <p:cNvSpPr>
            <a:spLocks noGrp="1"/>
          </p:cNvSpPr>
          <p:nvPr>
            <p:ph type="title"/>
          </p:nvPr>
        </p:nvSpPr>
        <p:spPr/>
        <p:txBody>
          <a:bodyPr/>
          <a:lstStyle/>
          <a:p>
            <a:r>
              <a:rPr lang="en-US"/>
              <a:t>Instagram Interaction Rate By Weekday | SYM</a:t>
            </a:r>
          </a:p>
        </p:txBody>
      </p:sp>
      <p:graphicFrame>
        <p:nvGraphicFramePr>
          <p:cNvPr id="6" name="Chart Placeholder 5">
            <a:extLst>
              <a:ext uri="{FF2B5EF4-FFF2-40B4-BE49-F238E27FC236}">
                <a16:creationId xmlns:a16="http://schemas.microsoft.com/office/drawing/2014/main" id="{19684C02-9F55-4578-BB30-02AC19DCC33D}"/>
              </a:ext>
            </a:extLst>
          </p:cNvPr>
          <p:cNvGraphicFramePr>
            <a:graphicFrameLocks noGrp="1"/>
          </p:cNvGraphicFramePr>
          <p:nvPr>
            <p:ph type="chart" sz="quarter" idx="13"/>
            <p:extLst>
              <p:ext uri="{D42A27DB-BD31-4B8C-83A1-F6EECF244321}">
                <p14:modId xmlns:p14="http://schemas.microsoft.com/office/powerpoint/2010/main" val="20739084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6DC5CF-AFCD-4803-9B06-83858647973A}"/>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96AFA291-CF15-4218-9103-1EE87060718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54944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6CB27-ECCE-458D-993A-B29AF1F1CF1E}"/>
              </a:ext>
            </a:extLst>
          </p:cNvPr>
          <p:cNvSpPr>
            <a:spLocks noGrp="1"/>
          </p:cNvSpPr>
          <p:nvPr>
            <p:ph type="title"/>
          </p:nvPr>
        </p:nvSpPr>
        <p:spPr/>
        <p:txBody>
          <a:bodyPr/>
          <a:lstStyle/>
          <a:p>
            <a:r>
              <a:rPr lang="en-US"/>
              <a:t>Instagram Interaction Rate By Hour | SYM</a:t>
            </a:r>
          </a:p>
        </p:txBody>
      </p:sp>
      <p:graphicFrame>
        <p:nvGraphicFramePr>
          <p:cNvPr id="6" name="Chart Placeholder 5">
            <a:extLst>
              <a:ext uri="{FF2B5EF4-FFF2-40B4-BE49-F238E27FC236}">
                <a16:creationId xmlns:a16="http://schemas.microsoft.com/office/drawing/2014/main" id="{AE4F0B21-A62C-4C60-8CE7-4C7E911A11E2}"/>
              </a:ext>
            </a:extLst>
          </p:cNvPr>
          <p:cNvGraphicFramePr>
            <a:graphicFrameLocks noGrp="1"/>
          </p:cNvGraphicFramePr>
          <p:nvPr>
            <p:ph type="chart" sz="quarter" idx="13"/>
            <p:extLst>
              <p:ext uri="{D42A27DB-BD31-4B8C-83A1-F6EECF244321}">
                <p14:modId xmlns:p14="http://schemas.microsoft.com/office/powerpoint/2010/main" val="9176803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571581-26C8-4E97-8DAE-1851061DFD49}"/>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DC17A9B6-6AC2-4A79-BBA6-3BE656F935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97526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D1525-8BB6-4E95-AC1C-AE60A4F88D85}"/>
              </a:ext>
            </a:extLst>
          </p:cNvPr>
          <p:cNvSpPr>
            <a:spLocks noGrp="1"/>
          </p:cNvSpPr>
          <p:nvPr>
            <p:ph type="title"/>
          </p:nvPr>
        </p:nvSpPr>
        <p:spPr/>
        <p:txBody>
          <a:bodyPr/>
          <a:lstStyle/>
          <a:p>
            <a:r>
              <a:rPr lang="en-US"/>
              <a:t>Instagram Post Type Distribution Per Profile | SYM</a:t>
            </a:r>
          </a:p>
        </p:txBody>
      </p:sp>
      <p:graphicFrame>
        <p:nvGraphicFramePr>
          <p:cNvPr id="6" name="Chart Placeholder 5">
            <a:extLst>
              <a:ext uri="{FF2B5EF4-FFF2-40B4-BE49-F238E27FC236}">
                <a16:creationId xmlns:a16="http://schemas.microsoft.com/office/drawing/2014/main" id="{F7C24AF3-F44E-483A-B057-DFEAF34685A2}"/>
              </a:ext>
            </a:extLst>
          </p:cNvPr>
          <p:cNvGraphicFramePr>
            <a:graphicFrameLocks noGrp="1"/>
          </p:cNvGraphicFramePr>
          <p:nvPr>
            <p:ph type="chart" sz="quarter" idx="13"/>
            <p:extLst>
              <p:ext uri="{D42A27DB-BD31-4B8C-83A1-F6EECF244321}">
                <p14:modId xmlns:p14="http://schemas.microsoft.com/office/powerpoint/2010/main" val="37824762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ABCC5A-6CA8-4E52-9116-484AE58FC923}"/>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07A477AC-9977-422F-800D-2331ABEE06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0798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F87FA-8260-4A70-BE02-3ED526871787}"/>
              </a:ext>
            </a:extLst>
          </p:cNvPr>
          <p:cNvSpPr>
            <a:spLocks noGrp="1"/>
          </p:cNvSpPr>
          <p:nvPr>
            <p:ph type="title"/>
          </p:nvPr>
        </p:nvSpPr>
        <p:spPr/>
        <p:txBody>
          <a:bodyPr/>
          <a:lstStyle/>
          <a:p>
            <a:r>
              <a:rPr lang="en-US"/>
              <a:t>Instagram Interactions by Post Type | SYM</a:t>
            </a:r>
          </a:p>
        </p:txBody>
      </p:sp>
      <p:graphicFrame>
        <p:nvGraphicFramePr>
          <p:cNvPr id="6" name="Chart Placeholder 5">
            <a:extLst>
              <a:ext uri="{FF2B5EF4-FFF2-40B4-BE49-F238E27FC236}">
                <a16:creationId xmlns:a16="http://schemas.microsoft.com/office/drawing/2014/main" id="{94ADC9C3-074F-48D4-BFA3-C962D162FE64}"/>
              </a:ext>
            </a:extLst>
          </p:cNvPr>
          <p:cNvGraphicFramePr>
            <a:graphicFrameLocks noGrp="1"/>
          </p:cNvGraphicFramePr>
          <p:nvPr>
            <p:ph type="chart" sz="quarter" idx="13"/>
            <p:extLst>
              <p:ext uri="{D42A27DB-BD31-4B8C-83A1-F6EECF244321}">
                <p14:modId xmlns:p14="http://schemas.microsoft.com/office/powerpoint/2010/main" val="718945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93E7F0-8B64-44C3-837F-085D49B66CF5}"/>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A18C1917-6B8F-4156-B668-CF2551E1C4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7774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148DFC-EFBA-46C6-A945-6B21F3D2953C}"/>
              </a:ext>
            </a:extLst>
          </p:cNvPr>
          <p:cNvSpPr>
            <a:spLocks noGrp="1"/>
          </p:cNvSpPr>
          <p:nvPr>
            <p:ph type="title"/>
          </p:nvPr>
        </p:nvSpPr>
        <p:spPr/>
        <p:txBody>
          <a:bodyPr/>
          <a:lstStyle/>
          <a:p>
            <a:r>
              <a:rPr lang="en-US"/>
              <a:t>Instagram Interaction Rate By Post Type | SYM</a:t>
            </a:r>
          </a:p>
        </p:txBody>
      </p:sp>
      <p:graphicFrame>
        <p:nvGraphicFramePr>
          <p:cNvPr id="6" name="Chart Placeholder 5">
            <a:extLst>
              <a:ext uri="{FF2B5EF4-FFF2-40B4-BE49-F238E27FC236}">
                <a16:creationId xmlns:a16="http://schemas.microsoft.com/office/drawing/2014/main" id="{7E104057-D357-4871-988C-53147868DEEA}"/>
              </a:ext>
            </a:extLst>
          </p:cNvPr>
          <p:cNvGraphicFramePr>
            <a:graphicFrameLocks noGrp="1"/>
          </p:cNvGraphicFramePr>
          <p:nvPr>
            <p:ph type="chart" sz="quarter" idx="13"/>
            <p:extLst>
              <p:ext uri="{D42A27DB-BD31-4B8C-83A1-F6EECF244321}">
                <p14:modId xmlns:p14="http://schemas.microsoft.com/office/powerpoint/2010/main" val="1250274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3030E9-7B2E-4CFB-B159-4137265CFCC7}"/>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A55598BD-4885-41CB-864C-E184A3BF1DB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08150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931A6-4E8B-4C0A-BC6E-30097A1D97B6}"/>
              </a:ext>
            </a:extLst>
          </p:cNvPr>
          <p:cNvSpPr>
            <a:spLocks noGrp="1"/>
          </p:cNvSpPr>
          <p:nvPr>
            <p:ph type="title"/>
          </p:nvPr>
        </p:nvSpPr>
        <p:spPr/>
        <p:txBody>
          <a:bodyPr/>
          <a:lstStyle/>
          <a:p>
            <a:r>
              <a:rPr lang="en-US"/>
              <a:t>Instagram Interactions Distribution | SYM</a:t>
            </a:r>
          </a:p>
        </p:txBody>
      </p:sp>
      <p:graphicFrame>
        <p:nvGraphicFramePr>
          <p:cNvPr id="6" name="Chart Placeholder 5">
            <a:extLst>
              <a:ext uri="{FF2B5EF4-FFF2-40B4-BE49-F238E27FC236}">
                <a16:creationId xmlns:a16="http://schemas.microsoft.com/office/drawing/2014/main" id="{9F5213F0-2F1F-4279-B92B-6E8FA752FEAD}"/>
              </a:ext>
            </a:extLst>
          </p:cNvPr>
          <p:cNvGraphicFramePr>
            <a:graphicFrameLocks noGrp="1"/>
          </p:cNvGraphicFramePr>
          <p:nvPr>
            <p:ph type="chart" sz="quarter" idx="13"/>
            <p:extLst>
              <p:ext uri="{D42A27DB-BD31-4B8C-83A1-F6EECF244321}">
                <p14:modId xmlns:p14="http://schemas.microsoft.com/office/powerpoint/2010/main" val="24941359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486D1D0-3020-4D06-9B8D-9CFD43DCD1F1}"/>
              </a:ext>
            </a:extLst>
          </p:cNvPr>
          <p:cNvSpPr>
            <a:spLocks noGrp="1"/>
          </p:cNvSpPr>
          <p:nvPr>
            <p:ph type="body" sz="quarter" idx="14"/>
          </p:nvPr>
        </p:nvSpPr>
        <p:spPr/>
        <p:txBody>
          <a:bodyPr/>
          <a:lstStyle/>
          <a:p>
            <a:r>
              <a:rPr lang="en-US"/>
              <a:t>09/19/2021 - 10/18/2021</a:t>
            </a:r>
          </a:p>
        </p:txBody>
      </p:sp>
      <p:sp>
        <p:nvSpPr>
          <p:cNvPr id="5" name="Footer Placeholder 4">
            <a:extLst>
              <a:ext uri="{FF2B5EF4-FFF2-40B4-BE49-F238E27FC236}">
                <a16:creationId xmlns:a16="http://schemas.microsoft.com/office/drawing/2014/main" id="{D869675D-8BEA-4EBC-9DAD-D8E521943A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9951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DE512E-30D3-4782-B03E-F0096380C5BC}"/>
              </a:ext>
            </a:extLst>
          </p:cNvPr>
          <p:cNvSpPr>
            <a:spLocks noGrp="1"/>
          </p:cNvSpPr>
          <p:nvPr>
            <p:ph type="title"/>
          </p:nvPr>
        </p:nvSpPr>
        <p:spPr/>
        <p:txBody>
          <a:bodyPr/>
          <a:lstStyle/>
          <a:p>
            <a:r>
              <a:rPr lang="en-US"/>
              <a:t>Instagram Hashtag Detection | SYM - 1 of 2</a:t>
            </a:r>
          </a:p>
        </p:txBody>
      </p:sp>
      <p:graphicFrame>
        <p:nvGraphicFramePr>
          <p:cNvPr id="5" name="Table Placeholder 4">
            <a:extLst>
              <a:ext uri="{FF2B5EF4-FFF2-40B4-BE49-F238E27FC236}">
                <a16:creationId xmlns:a16="http://schemas.microsoft.com/office/drawing/2014/main" id="{49718D2E-2B6E-466E-BD70-083D1A696FB0}"/>
              </a:ext>
            </a:extLst>
          </p:cNvPr>
          <p:cNvGraphicFramePr>
            <a:graphicFrameLocks noGrp="1"/>
          </p:cNvGraphicFramePr>
          <p:nvPr>
            <p:ph type="tbl" sz="quarter" idx="13"/>
            <p:extLst>
              <p:ext uri="{D42A27DB-BD31-4B8C-83A1-F6EECF244321}">
                <p14:modId xmlns:p14="http://schemas.microsoft.com/office/powerpoint/2010/main" val="3992052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59894404"/>
                    </a:ext>
                  </a:extLst>
                </a:gridCol>
                <a:gridCol w="1399032">
                  <a:extLst>
                    <a:ext uri="{9D8B030D-6E8A-4147-A177-3AD203B41FA5}">
                      <a16:colId xmlns:a16="http://schemas.microsoft.com/office/drawing/2014/main" val="278084698"/>
                    </a:ext>
                  </a:extLst>
                </a:gridCol>
                <a:gridCol w="1399032">
                  <a:extLst>
                    <a:ext uri="{9D8B030D-6E8A-4147-A177-3AD203B41FA5}">
                      <a16:colId xmlns:a16="http://schemas.microsoft.com/office/drawing/2014/main" val="3156902771"/>
                    </a:ext>
                  </a:extLst>
                </a:gridCol>
                <a:gridCol w="1399032">
                  <a:extLst>
                    <a:ext uri="{9D8B030D-6E8A-4147-A177-3AD203B41FA5}">
                      <a16:colId xmlns:a16="http://schemas.microsoft.com/office/drawing/2014/main" val="2974383469"/>
                    </a:ext>
                  </a:extLst>
                </a:gridCol>
                <a:gridCol w="1399032">
                  <a:extLst>
                    <a:ext uri="{9D8B030D-6E8A-4147-A177-3AD203B41FA5}">
                      <a16:colId xmlns:a16="http://schemas.microsoft.com/office/drawing/2014/main" val="1444714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0682697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#Keeway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92.666666666667</a:t>
                      </a:r>
                    </a:p>
                  </a:txBody>
                  <a:tcPr/>
                </a:tc>
                <a:extLst>
                  <a:ext uri="{0D108BD9-81ED-4DB2-BD59-A6C34878D82A}">
                    <a16:rowId xmlns:a16="http://schemas.microsoft.com/office/drawing/2014/main" val="3913033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#kymco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36.333333333333</a:t>
                      </a:r>
                    </a:p>
                  </a:txBody>
                  <a:tcPr/>
                </a:tc>
                <a:extLst>
                  <a:ext uri="{0D108BD9-81ED-4DB2-BD59-A6C34878D82A}">
                    <a16:rowId xmlns:a16="http://schemas.microsoft.com/office/drawing/2014/main" val="1364467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#financiacion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34.666666666667</a:t>
                      </a:r>
                    </a:p>
                  </a:txBody>
                  <a:tcPr/>
                </a:tc>
                <a:extLst>
                  <a:ext uri="{0D108BD9-81ED-4DB2-BD59-A6C34878D82A}">
                    <a16:rowId xmlns:a16="http://schemas.microsoft.com/office/drawing/2014/main" val="571594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#scooter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36.333333333333</a:t>
                      </a:r>
                    </a:p>
                  </a:txBody>
                  <a:tcPr/>
                </a:tc>
                <a:extLst>
                  <a:ext uri="{0D108BD9-81ED-4DB2-BD59-A6C34878D82A}">
                    <a16:rowId xmlns:a16="http://schemas.microsoft.com/office/drawing/2014/main" val="2581384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extLst>
                  <a:ext uri="{0D108BD9-81ED-4DB2-BD59-A6C34878D82A}">
                    <a16:rowId xmlns:a16="http://schemas.microsoft.com/office/drawing/2014/main" val="209272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#ahora18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extLst>
                  <a:ext uri="{0D108BD9-81ED-4DB2-BD59-A6C34878D82A}">
                    <a16:rowId xmlns:a16="http://schemas.microsoft.com/office/drawing/2014/main" val="2486858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extLst>
                  <a:ext uri="{0D108BD9-81ED-4DB2-BD59-A6C34878D82A}">
                    <a16:rowId xmlns:a16="http://schemas.microsoft.com/office/drawing/2014/main" val="2259304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extLst>
                  <a:ext uri="{0D108BD9-81ED-4DB2-BD59-A6C34878D82A}">
                    <a16:rowId xmlns:a16="http://schemas.microsoft.com/office/drawing/2014/main" val="2937866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#cuotas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extLst>
                  <a:ext uri="{0D108BD9-81ED-4DB2-BD59-A6C34878D82A}">
                    <a16:rowId xmlns:a16="http://schemas.microsoft.com/office/drawing/2014/main" val="2273590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1308932470"/>
                  </a:ext>
                </a:extLst>
              </a:tr>
            </a:tbl>
          </a:graphicData>
        </a:graphic>
      </p:graphicFrame>
      <p:sp>
        <p:nvSpPr>
          <p:cNvPr id="4" name="Text Placeholder 3">
            <a:extLst>
              <a:ext uri="{FF2B5EF4-FFF2-40B4-BE49-F238E27FC236}">
                <a16:creationId xmlns:a16="http://schemas.microsoft.com/office/drawing/2014/main" id="{A496E502-661F-4A4D-92DF-389925435EE9}"/>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021531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70C62C-C045-4289-BC63-D08618DA9202}"/>
              </a:ext>
            </a:extLst>
          </p:cNvPr>
          <p:cNvSpPr>
            <a:spLocks noGrp="1"/>
          </p:cNvSpPr>
          <p:nvPr>
            <p:ph type="title"/>
          </p:nvPr>
        </p:nvSpPr>
        <p:spPr/>
        <p:txBody>
          <a:bodyPr/>
          <a:lstStyle/>
          <a:p>
            <a:r>
              <a:rPr lang="en-US"/>
              <a:t>Instagram Hashtag Detection | SYM - 2 of 2</a:t>
            </a:r>
          </a:p>
        </p:txBody>
      </p:sp>
      <p:graphicFrame>
        <p:nvGraphicFramePr>
          <p:cNvPr id="5" name="Table Placeholder 4">
            <a:extLst>
              <a:ext uri="{FF2B5EF4-FFF2-40B4-BE49-F238E27FC236}">
                <a16:creationId xmlns:a16="http://schemas.microsoft.com/office/drawing/2014/main" id="{FDC1B3CC-91AA-4CB2-A76A-B5A0D4795409}"/>
              </a:ext>
            </a:extLst>
          </p:cNvPr>
          <p:cNvGraphicFramePr>
            <a:graphicFrameLocks noGrp="1"/>
          </p:cNvGraphicFramePr>
          <p:nvPr>
            <p:ph type="tbl" sz="quarter" idx="13"/>
            <p:extLst>
              <p:ext uri="{D42A27DB-BD31-4B8C-83A1-F6EECF244321}">
                <p14:modId xmlns:p14="http://schemas.microsoft.com/office/powerpoint/2010/main" val="1671588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57265922"/>
                    </a:ext>
                  </a:extLst>
                </a:gridCol>
                <a:gridCol w="1399032">
                  <a:extLst>
                    <a:ext uri="{9D8B030D-6E8A-4147-A177-3AD203B41FA5}">
                      <a16:colId xmlns:a16="http://schemas.microsoft.com/office/drawing/2014/main" val="1227755916"/>
                    </a:ext>
                  </a:extLst>
                </a:gridCol>
                <a:gridCol w="1399032">
                  <a:extLst>
                    <a:ext uri="{9D8B030D-6E8A-4147-A177-3AD203B41FA5}">
                      <a16:colId xmlns:a16="http://schemas.microsoft.com/office/drawing/2014/main" val="2803646017"/>
                    </a:ext>
                  </a:extLst>
                </a:gridCol>
                <a:gridCol w="1399032">
                  <a:extLst>
                    <a:ext uri="{9D8B030D-6E8A-4147-A177-3AD203B41FA5}">
                      <a16:colId xmlns:a16="http://schemas.microsoft.com/office/drawing/2014/main" val="1376926474"/>
                    </a:ext>
                  </a:extLst>
                </a:gridCol>
                <a:gridCol w="1399032">
                  <a:extLst>
                    <a:ext uri="{9D8B030D-6E8A-4147-A177-3AD203B41FA5}">
                      <a16:colId xmlns:a16="http://schemas.microsoft.com/office/drawing/2014/main" val="1034755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135005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#Scooter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1157352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#Symphony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extLst>
                  <a:ext uri="{0D108BD9-81ED-4DB2-BD59-A6C34878D82A}">
                    <a16:rowId xmlns:a16="http://schemas.microsoft.com/office/drawing/2014/main" val="1642402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#𝐑𝐊𝟏𝟓𝟎</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4232249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#agility125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extLst>
                  <a:ext uri="{0D108BD9-81ED-4DB2-BD59-A6C34878D82A}">
                    <a16:rowId xmlns:a16="http://schemas.microsoft.com/office/drawing/2014/main" val="1324491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#kymcoargentina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3167501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3099301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#agility125rs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3804437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#agilitynaked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4009387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#RK150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741772967"/>
                  </a:ext>
                </a:extLst>
              </a:tr>
            </a:tbl>
          </a:graphicData>
        </a:graphic>
      </p:graphicFrame>
      <p:sp>
        <p:nvSpPr>
          <p:cNvPr id="4" name="Text Placeholder 3">
            <a:extLst>
              <a:ext uri="{FF2B5EF4-FFF2-40B4-BE49-F238E27FC236}">
                <a16:creationId xmlns:a16="http://schemas.microsoft.com/office/drawing/2014/main" id="{8A4CDD28-0E55-4179-931A-1D1426219711}"/>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5448837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0D76B-7969-432F-BFA4-8704886AC8ED}"/>
              </a:ext>
            </a:extLst>
          </p:cNvPr>
          <p:cNvSpPr>
            <a:spLocks noGrp="1"/>
          </p:cNvSpPr>
          <p:nvPr>
            <p:ph type="title"/>
          </p:nvPr>
        </p:nvSpPr>
        <p:spPr/>
        <p:txBody>
          <a:bodyPr/>
          <a:lstStyle/>
          <a:p>
            <a:r>
              <a:rPr lang="en-US"/>
              <a:t>Instagram Posts Table | SYM - 1 of 10</a:t>
            </a:r>
          </a:p>
        </p:txBody>
      </p:sp>
      <p:graphicFrame>
        <p:nvGraphicFramePr>
          <p:cNvPr id="5" name="Table Placeholder 4">
            <a:extLst>
              <a:ext uri="{FF2B5EF4-FFF2-40B4-BE49-F238E27FC236}">
                <a16:creationId xmlns:a16="http://schemas.microsoft.com/office/drawing/2014/main" id="{2F91CCD9-C8B3-42B0-B11B-9877918AB6DE}"/>
              </a:ext>
            </a:extLst>
          </p:cNvPr>
          <p:cNvGraphicFramePr>
            <a:graphicFrameLocks noGrp="1"/>
          </p:cNvGraphicFramePr>
          <p:nvPr>
            <p:ph type="tbl" sz="quarter" idx="13"/>
            <p:extLst>
              <p:ext uri="{D42A27DB-BD31-4B8C-83A1-F6EECF244321}">
                <p14:modId xmlns:p14="http://schemas.microsoft.com/office/powerpoint/2010/main" val="7842989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170063785"/>
                    </a:ext>
                  </a:extLst>
                </a:gridCol>
                <a:gridCol w="1810512">
                  <a:extLst>
                    <a:ext uri="{9D8B030D-6E8A-4147-A177-3AD203B41FA5}">
                      <a16:colId xmlns:a16="http://schemas.microsoft.com/office/drawing/2014/main" val="1434139559"/>
                    </a:ext>
                  </a:extLst>
                </a:gridCol>
                <a:gridCol w="822960">
                  <a:extLst>
                    <a:ext uri="{9D8B030D-6E8A-4147-A177-3AD203B41FA5}">
                      <a16:colId xmlns:a16="http://schemas.microsoft.com/office/drawing/2014/main" val="48108583"/>
                    </a:ext>
                  </a:extLst>
                </a:gridCol>
                <a:gridCol w="822960">
                  <a:extLst>
                    <a:ext uri="{9D8B030D-6E8A-4147-A177-3AD203B41FA5}">
                      <a16:colId xmlns:a16="http://schemas.microsoft.com/office/drawing/2014/main" val="594341646"/>
                    </a:ext>
                  </a:extLst>
                </a:gridCol>
                <a:gridCol w="822960">
                  <a:extLst>
                    <a:ext uri="{9D8B030D-6E8A-4147-A177-3AD203B41FA5}">
                      <a16:colId xmlns:a16="http://schemas.microsoft.com/office/drawing/2014/main" val="3346267388"/>
                    </a:ext>
                  </a:extLst>
                </a:gridCol>
                <a:gridCol w="822960">
                  <a:extLst>
                    <a:ext uri="{9D8B030D-6E8A-4147-A177-3AD203B41FA5}">
                      <a16:colId xmlns:a16="http://schemas.microsoft.com/office/drawing/2014/main" val="1135793770"/>
                    </a:ext>
                  </a:extLst>
                </a:gridCol>
                <a:gridCol w="822960">
                  <a:extLst>
                    <a:ext uri="{9D8B030D-6E8A-4147-A177-3AD203B41FA5}">
                      <a16:colId xmlns:a16="http://schemas.microsoft.com/office/drawing/2014/main" val="2619341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3077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- 2021-10-13 15:40:22</a:t>
                      </a:r>
                      <a:r>
                        <a:rPr kumimoji="0" lang="es-ES" sz="1000" b="0" i="0" u="none" strike="noStrike" kern="1200" cap="none" spc="0" normalizeH="0" baseline="0" noProof="0">
                          <a:ln>
                            <a:noFill/>
                          </a:ln>
                          <a:solidFill>
                            <a:prstClr val="black"/>
                          </a:solidFill>
                          <a:effectLst/>
                          <a:uLnTx/>
                          <a:uFillTx/>
                          <a:latin typeface="+mn-lt"/>
                          <a:ea typeface="+mn-ea"/>
                          <a:cs typeface="+mn-cs"/>
                        </a:rPr>
                        <a:t>
 Pensada para riders aventureros, la K-Light 202 convierte cualquier salida en una experiencia emocionante.
Descubrí más acerca de ella en nuestra web oficial.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245781248_567065761231490_7083547244506452188_n.jpg?_nc_cat=102&amp;ccb=1-5&amp;_nc_sid=8ae9d6&amp;_nc_ohc=HCcJJrUDOe8AX8zksHS&amp;_nc_ht=scontent-iad3-2.cdninstagram.com&amp;edm=AL-3X8kEAAAA&amp;oh=77d54b9c2415257508ea5f91e2ca14f5&amp;oe=61739FD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36664995"/>
                  </a:ext>
                </a:extLst>
              </a:tr>
            </a:tbl>
          </a:graphicData>
        </a:graphic>
      </p:graphicFrame>
      <p:sp>
        <p:nvSpPr>
          <p:cNvPr id="4" name="Text Placeholder 3">
            <a:extLst>
              <a:ext uri="{FF2B5EF4-FFF2-40B4-BE49-F238E27FC236}">
                <a16:creationId xmlns:a16="http://schemas.microsoft.com/office/drawing/2014/main" id="{42A5F843-C2E3-4D90-B851-055C9E2C00F5}"/>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22486221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616BF-1A58-4E53-99ED-68997840CEDF}"/>
              </a:ext>
            </a:extLst>
          </p:cNvPr>
          <p:cNvSpPr>
            <a:spLocks noGrp="1"/>
          </p:cNvSpPr>
          <p:nvPr>
            <p:ph type="title"/>
          </p:nvPr>
        </p:nvSpPr>
        <p:spPr/>
        <p:txBody>
          <a:bodyPr/>
          <a:lstStyle/>
          <a:p>
            <a:r>
              <a:rPr lang="en-US"/>
              <a:t>Instagram Posts Table | SYM - 2 of 10</a:t>
            </a:r>
          </a:p>
        </p:txBody>
      </p:sp>
      <p:graphicFrame>
        <p:nvGraphicFramePr>
          <p:cNvPr id="5" name="Table Placeholder 4">
            <a:extLst>
              <a:ext uri="{FF2B5EF4-FFF2-40B4-BE49-F238E27FC236}">
                <a16:creationId xmlns:a16="http://schemas.microsoft.com/office/drawing/2014/main" id="{A32F518C-A226-44EF-B48F-FB744F27785B}"/>
              </a:ext>
            </a:extLst>
          </p:cNvPr>
          <p:cNvGraphicFramePr>
            <a:graphicFrameLocks noGrp="1"/>
          </p:cNvGraphicFramePr>
          <p:nvPr>
            <p:ph type="tbl" sz="quarter" idx="13"/>
            <p:extLst>
              <p:ext uri="{D42A27DB-BD31-4B8C-83A1-F6EECF244321}">
                <p14:modId xmlns:p14="http://schemas.microsoft.com/office/powerpoint/2010/main" val="1241936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27976628"/>
                    </a:ext>
                  </a:extLst>
                </a:gridCol>
                <a:gridCol w="1810512">
                  <a:extLst>
                    <a:ext uri="{9D8B030D-6E8A-4147-A177-3AD203B41FA5}">
                      <a16:colId xmlns:a16="http://schemas.microsoft.com/office/drawing/2014/main" val="2759444542"/>
                    </a:ext>
                  </a:extLst>
                </a:gridCol>
                <a:gridCol w="822960">
                  <a:extLst>
                    <a:ext uri="{9D8B030D-6E8A-4147-A177-3AD203B41FA5}">
                      <a16:colId xmlns:a16="http://schemas.microsoft.com/office/drawing/2014/main" val="1543665999"/>
                    </a:ext>
                  </a:extLst>
                </a:gridCol>
                <a:gridCol w="822960">
                  <a:extLst>
                    <a:ext uri="{9D8B030D-6E8A-4147-A177-3AD203B41FA5}">
                      <a16:colId xmlns:a16="http://schemas.microsoft.com/office/drawing/2014/main" val="842518830"/>
                    </a:ext>
                  </a:extLst>
                </a:gridCol>
                <a:gridCol w="822960">
                  <a:extLst>
                    <a:ext uri="{9D8B030D-6E8A-4147-A177-3AD203B41FA5}">
                      <a16:colId xmlns:a16="http://schemas.microsoft.com/office/drawing/2014/main" val="4285089374"/>
                    </a:ext>
                  </a:extLst>
                </a:gridCol>
                <a:gridCol w="822960">
                  <a:extLst>
                    <a:ext uri="{9D8B030D-6E8A-4147-A177-3AD203B41FA5}">
                      <a16:colId xmlns:a16="http://schemas.microsoft.com/office/drawing/2014/main" val="764334514"/>
                    </a:ext>
                  </a:extLst>
                </a:gridCol>
                <a:gridCol w="822960">
                  <a:extLst>
                    <a:ext uri="{9D8B030D-6E8A-4147-A177-3AD203B41FA5}">
                      <a16:colId xmlns:a16="http://schemas.microsoft.com/office/drawing/2014/main" val="1430160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7039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- 2021-09-29 16:45:28</a:t>
                      </a:r>
                      <a:r>
                        <a:rPr kumimoji="0" lang="es-ES" sz="1000" b="0" i="0" u="none" strike="noStrike" kern="1200" cap="none" spc="0" normalizeH="0" baseline="0" noProof="0">
                          <a:ln>
                            <a:noFill/>
                          </a:ln>
                          <a:solidFill>
                            <a:prstClr val="black"/>
                          </a:solidFill>
                          <a:effectLst/>
                          <a:uLnTx/>
                          <a:uFillTx/>
                          <a:latin typeface="+mn-lt"/>
                          <a:ea typeface="+mn-ea"/>
                          <a:cs typeface="+mn-cs"/>
                        </a:rPr>
                        <a:t>
 Salí a recorrer todo tipo de tu caminos arriba de tu K-Light. ¿Con quien compartirías esta aventura?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-2.cdninstagram.com/v/t51.2885-15/243350299_444601753641431_1777980264735333308_n.jpg?_nc_cat=106&amp;ccb=1-5&amp;_nc_sid=8ae9d6&amp;_nc_ohc=-_fP37TSw3YAX8XUuJc&amp;_nc_ht=scontent-iad3-2.cdninstagram.com&amp;edm=AL-3X8kEAAAA&amp;oh=545bc28cb2c51814417c7bd0939c4bf3&amp;oe=61733344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16569591"/>
                  </a:ext>
                </a:extLst>
              </a:tr>
            </a:tbl>
          </a:graphicData>
        </a:graphic>
      </p:graphicFrame>
      <p:sp>
        <p:nvSpPr>
          <p:cNvPr id="4" name="Text Placeholder 3">
            <a:extLst>
              <a:ext uri="{FF2B5EF4-FFF2-40B4-BE49-F238E27FC236}">
                <a16:creationId xmlns:a16="http://schemas.microsoft.com/office/drawing/2014/main" id="{72E30D49-D34C-4AF2-A81A-498F7D04A5EC}"/>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713847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98B8E7-B26C-4172-BDB7-2BF71031AB57}"/>
              </a:ext>
            </a:extLst>
          </p:cNvPr>
          <p:cNvSpPr>
            <a:spLocks noGrp="1"/>
          </p:cNvSpPr>
          <p:nvPr>
            <p:ph type="title"/>
          </p:nvPr>
        </p:nvSpPr>
        <p:spPr/>
        <p:txBody>
          <a:bodyPr/>
          <a:lstStyle/>
          <a:p>
            <a:r>
              <a:rPr lang="en-US"/>
              <a:t>Instagram Posts Table | SYM - 3 of 10</a:t>
            </a:r>
          </a:p>
        </p:txBody>
      </p:sp>
      <p:graphicFrame>
        <p:nvGraphicFramePr>
          <p:cNvPr id="5" name="Table Placeholder 4">
            <a:extLst>
              <a:ext uri="{FF2B5EF4-FFF2-40B4-BE49-F238E27FC236}">
                <a16:creationId xmlns:a16="http://schemas.microsoft.com/office/drawing/2014/main" id="{2A4080AD-6344-4583-842E-DC2749A87B35}"/>
              </a:ext>
            </a:extLst>
          </p:cNvPr>
          <p:cNvGraphicFramePr>
            <a:graphicFrameLocks noGrp="1"/>
          </p:cNvGraphicFramePr>
          <p:nvPr>
            <p:ph type="tbl" sz="quarter" idx="13"/>
            <p:extLst>
              <p:ext uri="{D42A27DB-BD31-4B8C-83A1-F6EECF244321}">
                <p14:modId xmlns:p14="http://schemas.microsoft.com/office/powerpoint/2010/main" val="27175824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272685945"/>
                    </a:ext>
                  </a:extLst>
                </a:gridCol>
                <a:gridCol w="1810512">
                  <a:extLst>
                    <a:ext uri="{9D8B030D-6E8A-4147-A177-3AD203B41FA5}">
                      <a16:colId xmlns:a16="http://schemas.microsoft.com/office/drawing/2014/main" val="2173981533"/>
                    </a:ext>
                  </a:extLst>
                </a:gridCol>
                <a:gridCol w="822960">
                  <a:extLst>
                    <a:ext uri="{9D8B030D-6E8A-4147-A177-3AD203B41FA5}">
                      <a16:colId xmlns:a16="http://schemas.microsoft.com/office/drawing/2014/main" val="1603404840"/>
                    </a:ext>
                  </a:extLst>
                </a:gridCol>
                <a:gridCol w="822960">
                  <a:extLst>
                    <a:ext uri="{9D8B030D-6E8A-4147-A177-3AD203B41FA5}">
                      <a16:colId xmlns:a16="http://schemas.microsoft.com/office/drawing/2014/main" val="739161062"/>
                    </a:ext>
                  </a:extLst>
                </a:gridCol>
                <a:gridCol w="822960">
                  <a:extLst>
                    <a:ext uri="{9D8B030D-6E8A-4147-A177-3AD203B41FA5}">
                      <a16:colId xmlns:a16="http://schemas.microsoft.com/office/drawing/2014/main" val="3054681267"/>
                    </a:ext>
                  </a:extLst>
                </a:gridCol>
                <a:gridCol w="822960">
                  <a:extLst>
                    <a:ext uri="{9D8B030D-6E8A-4147-A177-3AD203B41FA5}">
                      <a16:colId xmlns:a16="http://schemas.microsoft.com/office/drawing/2014/main" val="2089129010"/>
                    </a:ext>
                  </a:extLst>
                </a:gridCol>
                <a:gridCol w="822960">
                  <a:extLst>
                    <a:ext uri="{9D8B030D-6E8A-4147-A177-3AD203B41FA5}">
                      <a16:colId xmlns:a16="http://schemas.microsoft.com/office/drawing/2014/main" val="647401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585450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- 2021-09-29 12:00:52</a:t>
                      </a:r>
                      <a:r>
                        <a:rPr kumimoji="0" lang="es-ES" sz="1000" b="0" i="0" u="none" strike="noStrike" kern="1200" cap="none" spc="0" normalizeH="0" baseline="0" noProof="0">
                          <a:ln>
                            <a:noFill/>
                          </a:ln>
                          <a:solidFill>
                            <a:prstClr val="black"/>
                          </a:solidFill>
                          <a:effectLst/>
                          <a:uLnTx/>
                          <a:uFillTx/>
                          <a:latin typeface="+mn-lt"/>
                          <a:ea typeface="+mn-ea"/>
                          <a:cs typeface="+mn-cs"/>
                        </a:rPr>
                        <a:t>
 Salir a recorrer la ciudad de noche no va a ser un problema ya que la Cyticom cuenta con:
�- �Luces delanteras de doble óptica de gran iluminación
�- Las traseras doble luz de stop con tecnología led.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243608179_336426724900945_4146536560878286118_n.jpg?_nc_cat=107&amp;ccb=1-5&amp;_nc_sid=8ae9d6&amp;_nc_ohc=0xmYq-YaoxMAX8sMzRA&amp;_nc_ht=scontent-atl3-1.cdninstagram.com&amp;edm=AL-3X8kEAAAA&amp;oh=8a0c4819b115db26e961fa9758363b04&amp;oe=61734F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212263315"/>
                  </a:ext>
                </a:extLst>
              </a:tr>
            </a:tbl>
          </a:graphicData>
        </a:graphic>
      </p:graphicFrame>
      <p:sp>
        <p:nvSpPr>
          <p:cNvPr id="4" name="Text Placeholder 3">
            <a:extLst>
              <a:ext uri="{FF2B5EF4-FFF2-40B4-BE49-F238E27FC236}">
                <a16:creationId xmlns:a16="http://schemas.microsoft.com/office/drawing/2014/main" id="{C8FC0942-F4AB-4638-B7EB-D2D97C763739}"/>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9922139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E309F-DCCD-4867-96F9-D303975503F5}"/>
              </a:ext>
            </a:extLst>
          </p:cNvPr>
          <p:cNvSpPr>
            <a:spLocks noGrp="1"/>
          </p:cNvSpPr>
          <p:nvPr>
            <p:ph type="title"/>
          </p:nvPr>
        </p:nvSpPr>
        <p:spPr/>
        <p:txBody>
          <a:bodyPr/>
          <a:lstStyle/>
          <a:p>
            <a:r>
              <a:rPr lang="en-US"/>
              <a:t>Instagram Posts Table | SYM - 4 of 10</a:t>
            </a:r>
          </a:p>
        </p:txBody>
      </p:sp>
      <p:graphicFrame>
        <p:nvGraphicFramePr>
          <p:cNvPr id="5" name="Table Placeholder 4">
            <a:extLst>
              <a:ext uri="{FF2B5EF4-FFF2-40B4-BE49-F238E27FC236}">
                <a16:creationId xmlns:a16="http://schemas.microsoft.com/office/drawing/2014/main" id="{183BBBD1-4EFD-4295-BF5C-37B63661ACF5}"/>
              </a:ext>
            </a:extLst>
          </p:cNvPr>
          <p:cNvGraphicFramePr>
            <a:graphicFrameLocks noGrp="1"/>
          </p:cNvGraphicFramePr>
          <p:nvPr>
            <p:ph type="tbl" sz="quarter" idx="13"/>
            <p:extLst>
              <p:ext uri="{D42A27DB-BD31-4B8C-83A1-F6EECF244321}">
                <p14:modId xmlns:p14="http://schemas.microsoft.com/office/powerpoint/2010/main" val="3071197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20888625"/>
                    </a:ext>
                  </a:extLst>
                </a:gridCol>
                <a:gridCol w="1810512">
                  <a:extLst>
                    <a:ext uri="{9D8B030D-6E8A-4147-A177-3AD203B41FA5}">
                      <a16:colId xmlns:a16="http://schemas.microsoft.com/office/drawing/2014/main" val="1686669313"/>
                    </a:ext>
                  </a:extLst>
                </a:gridCol>
                <a:gridCol w="822960">
                  <a:extLst>
                    <a:ext uri="{9D8B030D-6E8A-4147-A177-3AD203B41FA5}">
                      <a16:colId xmlns:a16="http://schemas.microsoft.com/office/drawing/2014/main" val="1209108369"/>
                    </a:ext>
                  </a:extLst>
                </a:gridCol>
                <a:gridCol w="822960">
                  <a:extLst>
                    <a:ext uri="{9D8B030D-6E8A-4147-A177-3AD203B41FA5}">
                      <a16:colId xmlns:a16="http://schemas.microsoft.com/office/drawing/2014/main" val="2359401912"/>
                    </a:ext>
                  </a:extLst>
                </a:gridCol>
                <a:gridCol w="822960">
                  <a:extLst>
                    <a:ext uri="{9D8B030D-6E8A-4147-A177-3AD203B41FA5}">
                      <a16:colId xmlns:a16="http://schemas.microsoft.com/office/drawing/2014/main" val="2760546881"/>
                    </a:ext>
                  </a:extLst>
                </a:gridCol>
                <a:gridCol w="822960">
                  <a:extLst>
                    <a:ext uri="{9D8B030D-6E8A-4147-A177-3AD203B41FA5}">
                      <a16:colId xmlns:a16="http://schemas.microsoft.com/office/drawing/2014/main" val="444126224"/>
                    </a:ext>
                  </a:extLst>
                </a:gridCol>
                <a:gridCol w="822960">
                  <a:extLst>
                    <a:ext uri="{9D8B030D-6E8A-4147-A177-3AD203B41FA5}">
                      <a16:colId xmlns:a16="http://schemas.microsoft.com/office/drawing/2014/main" val="349134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3360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- 2021-10-07 17:00:31</a:t>
                      </a:r>
                      <a:r>
                        <a:rPr kumimoji="0" lang="es-ES" sz="1000" b="0" i="0" u="none" strike="noStrike" kern="1200" cap="none" spc="0" normalizeH="0" baseline="0" noProof="0">
                          <a:ln>
                            <a:noFill/>
                          </a:ln>
                          <a:solidFill>
                            <a:prstClr val="black"/>
                          </a:solidFill>
                          <a:effectLst/>
                          <a:uLnTx/>
                          <a:uFillTx/>
                          <a:latin typeface="+mn-lt"/>
                          <a:ea typeface="+mn-ea"/>
                          <a:cs typeface="+mn-cs"/>
                        </a:rPr>
                        <a:t>
 Con su clásico look inspirado en años 50s y 60s, la K-Light 202 hace que cualquier momento arriba de ella se convierta en una aventura única.
Disponible en 3 colores diferentes. ¿Cuál te define más?
Acercate a tu concesionario más cercano para concerla en persona.
#Keeway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244555019_389829675954655_7393717431335191033_n.jpg?_nc_ht=scontent.cdninstagram.com&amp;_nc_cat=107&amp;_nc_ohc=K4bCRbnpn2UAX9H5J9G&amp;edm=AMO9-JQAAAAA&amp;ccb=7-4&amp;oh=ace978a5f9a6c4425cca635dcded3845&amp;oe=616F4E7D&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24865382"/>
                  </a:ext>
                </a:extLst>
              </a:tr>
            </a:tbl>
          </a:graphicData>
        </a:graphic>
      </p:graphicFrame>
      <p:sp>
        <p:nvSpPr>
          <p:cNvPr id="4" name="Text Placeholder 3">
            <a:extLst>
              <a:ext uri="{FF2B5EF4-FFF2-40B4-BE49-F238E27FC236}">
                <a16:creationId xmlns:a16="http://schemas.microsoft.com/office/drawing/2014/main" id="{7AF0E0DD-B641-4424-9D73-895A0DC53354}"/>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8258152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F3F3D-7C4F-49A5-AC7D-B4C39C61B385}"/>
              </a:ext>
            </a:extLst>
          </p:cNvPr>
          <p:cNvSpPr>
            <a:spLocks noGrp="1"/>
          </p:cNvSpPr>
          <p:nvPr>
            <p:ph type="title"/>
          </p:nvPr>
        </p:nvSpPr>
        <p:spPr/>
        <p:txBody>
          <a:bodyPr/>
          <a:lstStyle/>
          <a:p>
            <a:r>
              <a:rPr lang="en-US"/>
              <a:t>Instagram Posts Table | SYM - 5 of 10</a:t>
            </a:r>
          </a:p>
        </p:txBody>
      </p:sp>
      <p:graphicFrame>
        <p:nvGraphicFramePr>
          <p:cNvPr id="5" name="Table Placeholder 4">
            <a:extLst>
              <a:ext uri="{FF2B5EF4-FFF2-40B4-BE49-F238E27FC236}">
                <a16:creationId xmlns:a16="http://schemas.microsoft.com/office/drawing/2014/main" id="{215C8FD6-FF97-4982-AC58-7368D12A5059}"/>
              </a:ext>
            </a:extLst>
          </p:cNvPr>
          <p:cNvGraphicFramePr>
            <a:graphicFrameLocks noGrp="1"/>
          </p:cNvGraphicFramePr>
          <p:nvPr>
            <p:ph type="tbl" sz="quarter" idx="13"/>
            <p:extLst>
              <p:ext uri="{D42A27DB-BD31-4B8C-83A1-F6EECF244321}">
                <p14:modId xmlns:p14="http://schemas.microsoft.com/office/powerpoint/2010/main" val="202385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04369560"/>
                    </a:ext>
                  </a:extLst>
                </a:gridCol>
                <a:gridCol w="1810512">
                  <a:extLst>
                    <a:ext uri="{9D8B030D-6E8A-4147-A177-3AD203B41FA5}">
                      <a16:colId xmlns:a16="http://schemas.microsoft.com/office/drawing/2014/main" val="1400279862"/>
                    </a:ext>
                  </a:extLst>
                </a:gridCol>
                <a:gridCol w="822960">
                  <a:extLst>
                    <a:ext uri="{9D8B030D-6E8A-4147-A177-3AD203B41FA5}">
                      <a16:colId xmlns:a16="http://schemas.microsoft.com/office/drawing/2014/main" val="2919730620"/>
                    </a:ext>
                  </a:extLst>
                </a:gridCol>
                <a:gridCol w="822960">
                  <a:extLst>
                    <a:ext uri="{9D8B030D-6E8A-4147-A177-3AD203B41FA5}">
                      <a16:colId xmlns:a16="http://schemas.microsoft.com/office/drawing/2014/main" val="2835633341"/>
                    </a:ext>
                  </a:extLst>
                </a:gridCol>
                <a:gridCol w="822960">
                  <a:extLst>
                    <a:ext uri="{9D8B030D-6E8A-4147-A177-3AD203B41FA5}">
                      <a16:colId xmlns:a16="http://schemas.microsoft.com/office/drawing/2014/main" val="3071643955"/>
                    </a:ext>
                  </a:extLst>
                </a:gridCol>
                <a:gridCol w="822960">
                  <a:extLst>
                    <a:ext uri="{9D8B030D-6E8A-4147-A177-3AD203B41FA5}">
                      <a16:colId xmlns:a16="http://schemas.microsoft.com/office/drawing/2014/main" val="359431872"/>
                    </a:ext>
                  </a:extLst>
                </a:gridCol>
                <a:gridCol w="822960">
                  <a:extLst>
                    <a:ext uri="{9D8B030D-6E8A-4147-A177-3AD203B41FA5}">
                      <a16:colId xmlns:a16="http://schemas.microsoft.com/office/drawing/2014/main" val="35570351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591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- 2021-10-07 09:59:17</a:t>
                      </a:r>
                      <a:r>
                        <a:rPr kumimoji="0" lang="es-ES" sz="1000" b="0" i="0" u="none" strike="noStrike" kern="1200" cap="none" spc="0" normalizeH="0" baseline="0" noProof="0">
                          <a:ln>
                            <a:noFill/>
                          </a:ln>
                          <a:solidFill>
                            <a:prstClr val="black"/>
                          </a:solidFill>
                          <a:effectLst/>
                          <a:uLnTx/>
                          <a:uFillTx/>
                          <a:latin typeface="+mn-lt"/>
                          <a:ea typeface="+mn-ea"/>
                          <a:cs typeface="+mn-cs"/>
                        </a:rPr>
                        <a:t>
 Diseñado para brindar estabilidad, seguridad y un manejo placentero.
"Clickeá el link en la bio, completa el formulario y tené tu Kymco en 12 y 18 cuotas SIN INTERÉS
http://kymco.com.ar/ahora12/
#kymco #ahora12 #ahora18 #financiacion #cuotassininteres #sininteres #cuotas #scooter #agility125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244481343_2933777323528322_4782321797520218524_n.jpg?_nc_cat=109&amp;ccb=1-5&amp;_nc_sid=8ae9d6&amp;_nc_ohc=HpnhL7eXg8MAX9RbDiV&amp;_nc_ht=scontent-iad3-1.cdninstagram.com&amp;edm=AL-3X8kEAAAA&amp;oh=a83cd64dc3971cb3eee09a44845bd4e0&amp;oe=6173F3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16469114"/>
                  </a:ext>
                </a:extLst>
              </a:tr>
            </a:tbl>
          </a:graphicData>
        </a:graphic>
      </p:graphicFrame>
      <p:sp>
        <p:nvSpPr>
          <p:cNvPr id="4" name="Text Placeholder 3">
            <a:extLst>
              <a:ext uri="{FF2B5EF4-FFF2-40B4-BE49-F238E27FC236}">
                <a16:creationId xmlns:a16="http://schemas.microsoft.com/office/drawing/2014/main" id="{3BDEC3DB-CA04-4FB0-BF8A-CC9217EEAECD}"/>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3194020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3D154-A452-45FD-BA97-C65B9500F4F5}"/>
              </a:ext>
            </a:extLst>
          </p:cNvPr>
          <p:cNvSpPr>
            <a:spLocks noGrp="1"/>
          </p:cNvSpPr>
          <p:nvPr>
            <p:ph type="title"/>
          </p:nvPr>
        </p:nvSpPr>
        <p:spPr/>
        <p:txBody>
          <a:bodyPr/>
          <a:lstStyle/>
          <a:p>
            <a:r>
              <a:rPr lang="en-US"/>
              <a:t>Instagram Posts Table | SYM - 6 of 10</a:t>
            </a:r>
          </a:p>
        </p:txBody>
      </p:sp>
      <p:graphicFrame>
        <p:nvGraphicFramePr>
          <p:cNvPr id="5" name="Table Placeholder 4">
            <a:extLst>
              <a:ext uri="{FF2B5EF4-FFF2-40B4-BE49-F238E27FC236}">
                <a16:creationId xmlns:a16="http://schemas.microsoft.com/office/drawing/2014/main" id="{E87E6516-D96E-4B07-9675-5B3DBB1A5F96}"/>
              </a:ext>
            </a:extLst>
          </p:cNvPr>
          <p:cNvGraphicFramePr>
            <a:graphicFrameLocks noGrp="1"/>
          </p:cNvGraphicFramePr>
          <p:nvPr>
            <p:ph type="tbl" sz="quarter" idx="13"/>
            <p:extLst>
              <p:ext uri="{D42A27DB-BD31-4B8C-83A1-F6EECF244321}">
                <p14:modId xmlns:p14="http://schemas.microsoft.com/office/powerpoint/2010/main" val="2533271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110311529"/>
                    </a:ext>
                  </a:extLst>
                </a:gridCol>
                <a:gridCol w="1810512">
                  <a:extLst>
                    <a:ext uri="{9D8B030D-6E8A-4147-A177-3AD203B41FA5}">
                      <a16:colId xmlns:a16="http://schemas.microsoft.com/office/drawing/2014/main" val="1708145227"/>
                    </a:ext>
                  </a:extLst>
                </a:gridCol>
                <a:gridCol w="822960">
                  <a:extLst>
                    <a:ext uri="{9D8B030D-6E8A-4147-A177-3AD203B41FA5}">
                      <a16:colId xmlns:a16="http://schemas.microsoft.com/office/drawing/2014/main" val="2824323287"/>
                    </a:ext>
                  </a:extLst>
                </a:gridCol>
                <a:gridCol w="822960">
                  <a:extLst>
                    <a:ext uri="{9D8B030D-6E8A-4147-A177-3AD203B41FA5}">
                      <a16:colId xmlns:a16="http://schemas.microsoft.com/office/drawing/2014/main" val="1484003763"/>
                    </a:ext>
                  </a:extLst>
                </a:gridCol>
                <a:gridCol w="822960">
                  <a:extLst>
                    <a:ext uri="{9D8B030D-6E8A-4147-A177-3AD203B41FA5}">
                      <a16:colId xmlns:a16="http://schemas.microsoft.com/office/drawing/2014/main" val="1885550284"/>
                    </a:ext>
                  </a:extLst>
                </a:gridCol>
                <a:gridCol w="822960">
                  <a:extLst>
                    <a:ext uri="{9D8B030D-6E8A-4147-A177-3AD203B41FA5}">
                      <a16:colId xmlns:a16="http://schemas.microsoft.com/office/drawing/2014/main" val="3976497653"/>
                    </a:ext>
                  </a:extLst>
                </a:gridCol>
                <a:gridCol w="822960">
                  <a:extLst>
                    <a:ext uri="{9D8B030D-6E8A-4147-A177-3AD203B41FA5}">
                      <a16:colId xmlns:a16="http://schemas.microsoft.com/office/drawing/2014/main" val="4227735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65024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- 2021-10-10 19:53:53</a:t>
                      </a:r>
                      <a:r>
                        <a:rPr kumimoji="0" lang="es-ES" sz="1000" b="0" i="0" u="none" strike="noStrike" kern="1200" cap="none" spc="0" normalizeH="0" baseline="0" noProof="0">
                          <a:ln>
                            <a:noFill/>
                          </a:ln>
                          <a:solidFill>
                            <a:prstClr val="black"/>
                          </a:solidFill>
                          <a:effectLst/>
                          <a:uLnTx/>
                          <a:uFillTx/>
                          <a:latin typeface="+mn-lt"/>
                          <a:ea typeface="+mn-ea"/>
                          <a:cs typeface="+mn-cs"/>
                        </a:rPr>
                        <a:t>
 Práctico, cómodo y con un estilo único: Agility 125 RS Naked te ofrece desplazate de forma segura y cómoda por donde sea y en el momento que lo desees
Hacé click el link en la bio, completa el formulario y tené hoy tu Kymco en 12 y 18 cuotas SIN INTERÉS
http://kymco.com.ar/ahora12/
#kymco #ahora12 #ahora18 #financiacion #cuotassininteres #sininteres #cuotas #scooter" #agility125rs #agilitynaked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51.29350-15/245020556_409998347391525_4644005525952289081_n.jpg?_nc_cat=100&amp;ccb=1-5&amp;_nc_sid=8ae9d6&amp;_nc_ohc=M4IBPJdFeXsAX9RcLtw&amp;_nc_ht=scontent-iad3-1.cdninstagram.com&amp;edm=AL-3X8kEAAAA&amp;oh=78300f170d4687943620fa8af30b2018&amp;oe=6174969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69118303"/>
                  </a:ext>
                </a:extLst>
              </a:tr>
            </a:tbl>
          </a:graphicData>
        </a:graphic>
      </p:graphicFrame>
      <p:sp>
        <p:nvSpPr>
          <p:cNvPr id="4" name="Text Placeholder 3">
            <a:extLst>
              <a:ext uri="{FF2B5EF4-FFF2-40B4-BE49-F238E27FC236}">
                <a16:creationId xmlns:a16="http://schemas.microsoft.com/office/drawing/2014/main" id="{77545E07-492F-4369-85D8-882E75A7B39B}"/>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3441743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15934-B932-4C5E-9053-661882A1D069}"/>
              </a:ext>
            </a:extLst>
          </p:cNvPr>
          <p:cNvSpPr>
            <a:spLocks noGrp="1"/>
          </p:cNvSpPr>
          <p:nvPr>
            <p:ph type="title"/>
          </p:nvPr>
        </p:nvSpPr>
        <p:spPr/>
        <p:txBody>
          <a:bodyPr/>
          <a:lstStyle/>
          <a:p>
            <a:r>
              <a:rPr lang="en-US"/>
              <a:t>Instagram Posts Table | SYM - 7 of 10</a:t>
            </a:r>
          </a:p>
        </p:txBody>
      </p:sp>
      <p:graphicFrame>
        <p:nvGraphicFramePr>
          <p:cNvPr id="5" name="Table Placeholder 4">
            <a:extLst>
              <a:ext uri="{FF2B5EF4-FFF2-40B4-BE49-F238E27FC236}">
                <a16:creationId xmlns:a16="http://schemas.microsoft.com/office/drawing/2014/main" id="{EC78AB53-A6D3-46FE-9236-AB2DA58F7955}"/>
              </a:ext>
            </a:extLst>
          </p:cNvPr>
          <p:cNvGraphicFramePr>
            <a:graphicFrameLocks noGrp="1"/>
          </p:cNvGraphicFramePr>
          <p:nvPr>
            <p:ph type="tbl" sz="quarter" idx="13"/>
            <p:extLst>
              <p:ext uri="{D42A27DB-BD31-4B8C-83A1-F6EECF244321}">
                <p14:modId xmlns:p14="http://schemas.microsoft.com/office/powerpoint/2010/main" val="1655801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78792647"/>
                    </a:ext>
                  </a:extLst>
                </a:gridCol>
                <a:gridCol w="1810512">
                  <a:extLst>
                    <a:ext uri="{9D8B030D-6E8A-4147-A177-3AD203B41FA5}">
                      <a16:colId xmlns:a16="http://schemas.microsoft.com/office/drawing/2014/main" val="1794960989"/>
                    </a:ext>
                  </a:extLst>
                </a:gridCol>
                <a:gridCol w="822960">
                  <a:extLst>
                    <a:ext uri="{9D8B030D-6E8A-4147-A177-3AD203B41FA5}">
                      <a16:colId xmlns:a16="http://schemas.microsoft.com/office/drawing/2014/main" val="3374779166"/>
                    </a:ext>
                  </a:extLst>
                </a:gridCol>
                <a:gridCol w="822960">
                  <a:extLst>
                    <a:ext uri="{9D8B030D-6E8A-4147-A177-3AD203B41FA5}">
                      <a16:colId xmlns:a16="http://schemas.microsoft.com/office/drawing/2014/main" val="2924148098"/>
                    </a:ext>
                  </a:extLst>
                </a:gridCol>
                <a:gridCol w="822960">
                  <a:extLst>
                    <a:ext uri="{9D8B030D-6E8A-4147-A177-3AD203B41FA5}">
                      <a16:colId xmlns:a16="http://schemas.microsoft.com/office/drawing/2014/main" val="1067981728"/>
                    </a:ext>
                  </a:extLst>
                </a:gridCol>
                <a:gridCol w="822960">
                  <a:extLst>
                    <a:ext uri="{9D8B030D-6E8A-4147-A177-3AD203B41FA5}">
                      <a16:colId xmlns:a16="http://schemas.microsoft.com/office/drawing/2014/main" val="2301725497"/>
                    </a:ext>
                  </a:extLst>
                </a:gridCol>
                <a:gridCol w="822960">
                  <a:extLst>
                    <a:ext uri="{9D8B030D-6E8A-4147-A177-3AD203B41FA5}">
                      <a16:colId xmlns:a16="http://schemas.microsoft.com/office/drawing/2014/main" val="3199568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78269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- 2021-10-13 18:01:33</a:t>
                      </a:r>
                      <a:r>
                        <a:rPr kumimoji="0" lang="es-ES" sz="1000" b="0" i="0" u="none" strike="noStrike" kern="1200" cap="none" spc="0" normalizeH="0" baseline="0" noProof="0">
                          <a:ln>
                            <a:noFill/>
                          </a:ln>
                          <a:solidFill>
                            <a:prstClr val="black"/>
                          </a:solidFill>
                          <a:effectLst/>
                          <a:uLnTx/>
                          <a:uFillTx/>
                          <a:latin typeface="+mn-lt"/>
                          <a:ea typeface="+mn-ea"/>
                          <a:cs typeface="+mn-cs"/>
                        </a:rPr>
                        <a:t>
 Gracias a su motor de cuatro tiempos, la Symphony 125 es el scooter perfecto para que te muevas con total seguridad en la ciudad.
Además, su freno de disco delantero y trasero, hace que el frenado sea más rápido y preciso, dándote un control absoluto arriba de la moto.
#Sym #Scooter #Symphony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atl3-1.cdninstagram.com/v/t51.2885-15/245282795_417769849909662_4396632328576459947_n.jpg?_nc_cat=109&amp;ccb=1-5&amp;_nc_sid=8ae9d6&amp;_nc_ohc=P1onGO8PXjUAX_3WRWi&amp;_nc_ht=scontent-atl3-1.cdninstagram.com&amp;edm=AL-3X8kEAAAA&amp;oh=b54529577e82c45ed98a641088be7217&amp;oe=61749088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44482943"/>
                  </a:ext>
                </a:extLst>
              </a:tr>
            </a:tbl>
          </a:graphicData>
        </a:graphic>
      </p:graphicFrame>
      <p:sp>
        <p:nvSpPr>
          <p:cNvPr id="4" name="Text Placeholder 3">
            <a:extLst>
              <a:ext uri="{FF2B5EF4-FFF2-40B4-BE49-F238E27FC236}">
                <a16:creationId xmlns:a16="http://schemas.microsoft.com/office/drawing/2014/main" id="{B3EC17DC-3D6D-4F4F-9745-32CEEAB686FC}"/>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638100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8D6E9-9276-4E17-A376-37B1C9E55D64}"/>
              </a:ext>
            </a:extLst>
          </p:cNvPr>
          <p:cNvSpPr>
            <a:spLocks noGrp="1"/>
          </p:cNvSpPr>
          <p:nvPr>
            <p:ph type="title"/>
          </p:nvPr>
        </p:nvSpPr>
        <p:spPr/>
        <p:txBody>
          <a:bodyPr/>
          <a:lstStyle/>
          <a:p>
            <a:r>
              <a:rPr lang="en-US"/>
              <a:t>Instagram Posts Table | SYM - 8 of 10</a:t>
            </a:r>
          </a:p>
        </p:txBody>
      </p:sp>
      <p:graphicFrame>
        <p:nvGraphicFramePr>
          <p:cNvPr id="5" name="Table Placeholder 4">
            <a:extLst>
              <a:ext uri="{FF2B5EF4-FFF2-40B4-BE49-F238E27FC236}">
                <a16:creationId xmlns:a16="http://schemas.microsoft.com/office/drawing/2014/main" id="{C567ACDC-AC6C-4877-BF09-9980F03BA3F0}"/>
              </a:ext>
            </a:extLst>
          </p:cNvPr>
          <p:cNvGraphicFramePr>
            <a:graphicFrameLocks noGrp="1"/>
          </p:cNvGraphicFramePr>
          <p:nvPr>
            <p:ph type="tbl" sz="quarter" idx="13"/>
            <p:extLst>
              <p:ext uri="{D42A27DB-BD31-4B8C-83A1-F6EECF244321}">
                <p14:modId xmlns:p14="http://schemas.microsoft.com/office/powerpoint/2010/main" val="1930486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81841006"/>
                    </a:ext>
                  </a:extLst>
                </a:gridCol>
                <a:gridCol w="1810512">
                  <a:extLst>
                    <a:ext uri="{9D8B030D-6E8A-4147-A177-3AD203B41FA5}">
                      <a16:colId xmlns:a16="http://schemas.microsoft.com/office/drawing/2014/main" val="1016794528"/>
                    </a:ext>
                  </a:extLst>
                </a:gridCol>
                <a:gridCol w="822960">
                  <a:extLst>
                    <a:ext uri="{9D8B030D-6E8A-4147-A177-3AD203B41FA5}">
                      <a16:colId xmlns:a16="http://schemas.microsoft.com/office/drawing/2014/main" val="3054865363"/>
                    </a:ext>
                  </a:extLst>
                </a:gridCol>
                <a:gridCol w="822960">
                  <a:extLst>
                    <a:ext uri="{9D8B030D-6E8A-4147-A177-3AD203B41FA5}">
                      <a16:colId xmlns:a16="http://schemas.microsoft.com/office/drawing/2014/main" val="2687654021"/>
                    </a:ext>
                  </a:extLst>
                </a:gridCol>
                <a:gridCol w="822960">
                  <a:extLst>
                    <a:ext uri="{9D8B030D-6E8A-4147-A177-3AD203B41FA5}">
                      <a16:colId xmlns:a16="http://schemas.microsoft.com/office/drawing/2014/main" val="3957220483"/>
                    </a:ext>
                  </a:extLst>
                </a:gridCol>
                <a:gridCol w="822960">
                  <a:extLst>
                    <a:ext uri="{9D8B030D-6E8A-4147-A177-3AD203B41FA5}">
                      <a16:colId xmlns:a16="http://schemas.microsoft.com/office/drawing/2014/main" val="214124434"/>
                    </a:ext>
                  </a:extLst>
                </a:gridCol>
                <a:gridCol w="822960">
                  <a:extLst>
                    <a:ext uri="{9D8B030D-6E8A-4147-A177-3AD203B41FA5}">
                      <a16:colId xmlns:a16="http://schemas.microsoft.com/office/drawing/2014/main" val="14037571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71627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kymcoargentinaoficial - 2021-10-13 12:14:43</a:t>
                      </a:r>
                      <a:r>
                        <a:rPr kumimoji="0" lang="es-ES" sz="1000" b="0" i="0" u="none" strike="noStrike" kern="1200" cap="none" spc="0" normalizeH="0" baseline="0" noProof="0">
                          <a:ln>
                            <a:noFill/>
                          </a:ln>
                          <a:solidFill>
                            <a:prstClr val="black"/>
                          </a:solidFill>
                          <a:effectLst/>
                          <a:uLnTx/>
                          <a:uFillTx/>
                          <a:latin typeface="+mn-lt"/>
                          <a:ea typeface="+mn-ea"/>
                          <a:cs typeface="+mn-cs"/>
                        </a:rPr>
                        <a:t>
 El especialista en scooters a nivel mundial
Te invita a desplazáte de forma segura y cómoda por donde sea y en el momento que lo desees.
INNOVACIÓN
La última tecnología en cada uno de
nuestros vehiculos.
RESPALDO
Con la experiencia que brinda un líder mundial en la fabricación de scooters.
GARANTÍA
Única con garantía de hasta 2 años o 20.000km transferibles según el modelo.
#kymco #kymcoargentina #scooter #agility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244692706_276413114375650_545214273601437614_n.jpg?_nc_cat=108&amp;ccb=1-5&amp;_nc_sid=8ae9d6&amp;_nc_ohc=0HBloCjavSEAX_VP3vo&amp;_nc_ht=scontent-iad3-1.cdninstagram.com&amp;edm=AL-3X8kEAAAA&amp;oh=7393f98120fbc5b6cf2a7c2b45109672&amp;oe=61736D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13339527"/>
                  </a:ext>
                </a:extLst>
              </a:tr>
            </a:tbl>
          </a:graphicData>
        </a:graphic>
      </p:graphicFrame>
      <p:sp>
        <p:nvSpPr>
          <p:cNvPr id="4" name="Text Placeholder 3">
            <a:extLst>
              <a:ext uri="{FF2B5EF4-FFF2-40B4-BE49-F238E27FC236}">
                <a16:creationId xmlns:a16="http://schemas.microsoft.com/office/drawing/2014/main" id="{9C68CD27-A0B5-49BD-8105-248AE28BED03}"/>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11273970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09AF3-7217-4FDC-BAC3-0374F3C371BF}"/>
              </a:ext>
            </a:extLst>
          </p:cNvPr>
          <p:cNvSpPr>
            <a:spLocks noGrp="1"/>
          </p:cNvSpPr>
          <p:nvPr>
            <p:ph type="title"/>
          </p:nvPr>
        </p:nvSpPr>
        <p:spPr/>
        <p:txBody>
          <a:bodyPr/>
          <a:lstStyle/>
          <a:p>
            <a:r>
              <a:rPr lang="en-US"/>
              <a:t>Instagram Posts Table | SYM - 9 of 10</a:t>
            </a:r>
          </a:p>
        </p:txBody>
      </p:sp>
      <p:graphicFrame>
        <p:nvGraphicFramePr>
          <p:cNvPr id="5" name="Table Placeholder 4">
            <a:extLst>
              <a:ext uri="{FF2B5EF4-FFF2-40B4-BE49-F238E27FC236}">
                <a16:creationId xmlns:a16="http://schemas.microsoft.com/office/drawing/2014/main" id="{0C6C391A-0109-4570-9A93-2FABD6C8E755}"/>
              </a:ext>
            </a:extLst>
          </p:cNvPr>
          <p:cNvGraphicFramePr>
            <a:graphicFrameLocks noGrp="1"/>
          </p:cNvGraphicFramePr>
          <p:nvPr>
            <p:ph type="tbl" sz="quarter" idx="13"/>
            <p:extLst>
              <p:ext uri="{D42A27DB-BD31-4B8C-83A1-F6EECF244321}">
                <p14:modId xmlns:p14="http://schemas.microsoft.com/office/powerpoint/2010/main" val="589500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139346838"/>
                    </a:ext>
                  </a:extLst>
                </a:gridCol>
                <a:gridCol w="1810512">
                  <a:extLst>
                    <a:ext uri="{9D8B030D-6E8A-4147-A177-3AD203B41FA5}">
                      <a16:colId xmlns:a16="http://schemas.microsoft.com/office/drawing/2014/main" val="3122976739"/>
                    </a:ext>
                  </a:extLst>
                </a:gridCol>
                <a:gridCol w="822960">
                  <a:extLst>
                    <a:ext uri="{9D8B030D-6E8A-4147-A177-3AD203B41FA5}">
                      <a16:colId xmlns:a16="http://schemas.microsoft.com/office/drawing/2014/main" val="3366308306"/>
                    </a:ext>
                  </a:extLst>
                </a:gridCol>
                <a:gridCol w="822960">
                  <a:extLst>
                    <a:ext uri="{9D8B030D-6E8A-4147-A177-3AD203B41FA5}">
                      <a16:colId xmlns:a16="http://schemas.microsoft.com/office/drawing/2014/main" val="1582852082"/>
                    </a:ext>
                  </a:extLst>
                </a:gridCol>
                <a:gridCol w="822960">
                  <a:extLst>
                    <a:ext uri="{9D8B030D-6E8A-4147-A177-3AD203B41FA5}">
                      <a16:colId xmlns:a16="http://schemas.microsoft.com/office/drawing/2014/main" val="499687075"/>
                    </a:ext>
                  </a:extLst>
                </a:gridCol>
                <a:gridCol w="822960">
                  <a:extLst>
                    <a:ext uri="{9D8B030D-6E8A-4147-A177-3AD203B41FA5}">
                      <a16:colId xmlns:a16="http://schemas.microsoft.com/office/drawing/2014/main" val="3368551321"/>
                    </a:ext>
                  </a:extLst>
                </a:gridCol>
                <a:gridCol w="822960">
                  <a:extLst>
                    <a:ext uri="{9D8B030D-6E8A-4147-A177-3AD203B41FA5}">
                      <a16:colId xmlns:a16="http://schemas.microsoft.com/office/drawing/2014/main" val="2739018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83202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keewayargentina - 2021-10-06 19:05:32</a:t>
                      </a:r>
                      <a:r>
                        <a:rPr kumimoji="0" lang="es-ES" sz="1000" b="0" i="0" u="none" strike="noStrike" kern="1200" cap="none" spc="0" normalizeH="0" baseline="0" noProof="0">
                          <a:ln>
                            <a:noFill/>
                          </a:ln>
                          <a:solidFill>
                            <a:prstClr val="black"/>
                          </a:solidFill>
                          <a:effectLst/>
                          <a:uLnTx/>
                          <a:uFillTx/>
                          <a:latin typeface="+mn-lt"/>
                          <a:ea typeface="+mn-ea"/>
                          <a:cs typeface="+mn-cs"/>
                        </a:rPr>
                        <a:t>
 ��¡Tener la #𝐑𝐊𝟏𝟓𝟎 ahora es más facil!
Con el crédito del Banco Nación accedé a la #𝐑𝐊𝟏𝟓𝟎 en 48 cuotas fijas.
⁣⁣⁣⁣⁣⁣
¿Cómo hacerlo?. ¡Mirá!:
⁣⁣⁣⁣⁣⁣
1. Accedé a la web del Banco Nación y solicitá el préstamo.⁣⁣⁣⁣
⁣⁣⁣⁣⁣⁣
2. El banco analiza el crédito y te confirma cuando está aprobado.⁣⁣⁣⁣⁣⁣
⁣⁣⁣⁣⁣⁣
3. Se aprueba el crédito aprobado vía mail, ⁣⁣⁣recibirás un link que te lleva al marketplace para que puedas seleccionar la Keeway #RK150. ⁣⁣⁣ La reservás en el concesinario que elijas. ⁣
⁣⁣⁣⁣
4. La sucursal del banco coordina para que te acerques a firmar la documentación para cerrar la venta.⁣⁣⁣⁣
⁣⁣⁣⁣
¡Y listo, tu RK 150 ya es tuya!⁣
⁣⁣⁣⁣⁣⁣
⁣⁣⁣⁣⁣⁣
#Keeway#48cuotas #financiacion⁣⁣⁣⁣
⁣⁣⁣
Info adicional: El precio de la unidad no incluye los gastos administrativos⁣⁣⁣
ni de patentamiento. El crédito es ortorgado por el Banco Nación en⁣⁣⁣
hasta 48 cuotas fijas a una TNA 46,02% para los no clientes Banco⁣⁣⁣
Nación, y para los clientes a una TNA 34,97%.⁣⁣ Crédito y evaluación⁣⁣⁣
crediticia a cargo del BNA.⁣⁣⁣⁣
⁣⁣⁣Monto máximo del crédito hasta 0.000.- sujeto a aprobación crediticia⁣⁣⁣
Más info en el siguiente link https://www.bna.com.ar/home/mimotointerna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244699634_1037119160162099_5760357911726954533_n.jpg?_nc_ht=scontent.cdninstagram.com&amp;_nc_cat=111&amp;_nc_ohc=iQFm37Cy9LUAX_o2hry&amp;edm=AMO9-JQAAAAA&amp;ccb=7-4&amp;oh=8535d360331c4266ab5aaa981242edf0&amp;oe=616F640E&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80697452"/>
                  </a:ext>
                </a:extLst>
              </a:tr>
            </a:tbl>
          </a:graphicData>
        </a:graphic>
      </p:graphicFrame>
      <p:sp>
        <p:nvSpPr>
          <p:cNvPr id="4" name="Text Placeholder 3">
            <a:extLst>
              <a:ext uri="{FF2B5EF4-FFF2-40B4-BE49-F238E27FC236}">
                <a16:creationId xmlns:a16="http://schemas.microsoft.com/office/drawing/2014/main" id="{A069936E-2281-421D-B494-57CBF5A7AA7C}"/>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23601646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7EEE5-2D3F-46CF-9621-81C91D781036}"/>
              </a:ext>
            </a:extLst>
          </p:cNvPr>
          <p:cNvSpPr>
            <a:spLocks noGrp="1"/>
          </p:cNvSpPr>
          <p:nvPr>
            <p:ph type="title"/>
          </p:nvPr>
        </p:nvSpPr>
        <p:spPr/>
        <p:txBody>
          <a:bodyPr/>
          <a:lstStyle/>
          <a:p>
            <a:r>
              <a:rPr lang="en-US"/>
              <a:t>Instagram Posts Table | SYM - 10 of 10</a:t>
            </a:r>
          </a:p>
        </p:txBody>
      </p:sp>
      <p:graphicFrame>
        <p:nvGraphicFramePr>
          <p:cNvPr id="5" name="Table Placeholder 4">
            <a:extLst>
              <a:ext uri="{FF2B5EF4-FFF2-40B4-BE49-F238E27FC236}">
                <a16:creationId xmlns:a16="http://schemas.microsoft.com/office/drawing/2014/main" id="{C2ECEE05-CBED-445C-A9AE-ABE8D1739620}"/>
              </a:ext>
            </a:extLst>
          </p:cNvPr>
          <p:cNvGraphicFramePr>
            <a:graphicFrameLocks noGrp="1"/>
          </p:cNvGraphicFramePr>
          <p:nvPr>
            <p:ph type="tbl" sz="quarter" idx="13"/>
            <p:extLst>
              <p:ext uri="{D42A27DB-BD31-4B8C-83A1-F6EECF244321}">
                <p14:modId xmlns:p14="http://schemas.microsoft.com/office/powerpoint/2010/main" val="785856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981420963"/>
                    </a:ext>
                  </a:extLst>
                </a:gridCol>
                <a:gridCol w="1810512">
                  <a:extLst>
                    <a:ext uri="{9D8B030D-6E8A-4147-A177-3AD203B41FA5}">
                      <a16:colId xmlns:a16="http://schemas.microsoft.com/office/drawing/2014/main" val="3165683944"/>
                    </a:ext>
                  </a:extLst>
                </a:gridCol>
                <a:gridCol w="822960">
                  <a:extLst>
                    <a:ext uri="{9D8B030D-6E8A-4147-A177-3AD203B41FA5}">
                      <a16:colId xmlns:a16="http://schemas.microsoft.com/office/drawing/2014/main" val="155628492"/>
                    </a:ext>
                  </a:extLst>
                </a:gridCol>
                <a:gridCol w="822960">
                  <a:extLst>
                    <a:ext uri="{9D8B030D-6E8A-4147-A177-3AD203B41FA5}">
                      <a16:colId xmlns:a16="http://schemas.microsoft.com/office/drawing/2014/main" val="1910627476"/>
                    </a:ext>
                  </a:extLst>
                </a:gridCol>
                <a:gridCol w="822960">
                  <a:extLst>
                    <a:ext uri="{9D8B030D-6E8A-4147-A177-3AD203B41FA5}">
                      <a16:colId xmlns:a16="http://schemas.microsoft.com/office/drawing/2014/main" val="738379342"/>
                    </a:ext>
                  </a:extLst>
                </a:gridCol>
                <a:gridCol w="822960">
                  <a:extLst>
                    <a:ext uri="{9D8B030D-6E8A-4147-A177-3AD203B41FA5}">
                      <a16:colId xmlns:a16="http://schemas.microsoft.com/office/drawing/2014/main" val="3518570897"/>
                    </a:ext>
                  </a:extLst>
                </a:gridCol>
                <a:gridCol w="822960">
                  <a:extLst>
                    <a:ext uri="{9D8B030D-6E8A-4147-A177-3AD203B41FA5}">
                      <a16:colId xmlns:a16="http://schemas.microsoft.com/office/drawing/2014/main" val="15649430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37701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symargentina - 2021-10-06 18:06:05</a:t>
                      </a:r>
                      <a:r>
                        <a:rPr kumimoji="0" lang="es-ES" sz="1000" b="0" i="0" u="none" strike="noStrike" kern="1200" cap="none" spc="0" normalizeH="0" baseline="0" noProof="0">
                          <a:ln>
                            <a:noFill/>
                          </a:ln>
                          <a:solidFill>
                            <a:prstClr val="black"/>
                          </a:solidFill>
                          <a:effectLst/>
                          <a:uLnTx/>
                          <a:uFillTx/>
                          <a:latin typeface="+mn-lt"/>
                          <a:ea typeface="+mn-ea"/>
                          <a:cs typeface="+mn-cs"/>
                        </a:rPr>
                        <a:t>
 La #Symphony es el scooter urbano ideal para todos los días.
Viene en 3 colores diferentes.
¿Vos con cuál te quedas?
#Sym #Scooter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244456494_605058847347393_4627501569502667384_n.jpg?_nc_ht=scontent.cdninstagram.com&amp;_nc_cat=109&amp;_nc_ohc=3693-hGMSrUAX-fMUMM&amp;edm=AMO9-JQAAAAA&amp;ccb=7-4&amp;oh=af96d46f9100ece15395743b4ea98098&amp;oe=616F6005&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68438256"/>
                  </a:ext>
                </a:extLst>
              </a:tr>
            </a:tbl>
          </a:graphicData>
        </a:graphic>
      </p:graphicFrame>
      <p:sp>
        <p:nvSpPr>
          <p:cNvPr id="4" name="Text Placeholder 3">
            <a:extLst>
              <a:ext uri="{FF2B5EF4-FFF2-40B4-BE49-F238E27FC236}">
                <a16:creationId xmlns:a16="http://schemas.microsoft.com/office/drawing/2014/main" id="{C7A3A66F-3C7A-4A10-AE8D-8D193DFDE29B}"/>
              </a:ext>
            </a:extLst>
          </p:cNvPr>
          <p:cNvSpPr>
            <a:spLocks noGrp="1"/>
          </p:cNvSpPr>
          <p:nvPr>
            <p:ph type="body" sz="quarter" idx="14"/>
          </p:nvPr>
        </p:nvSpPr>
        <p:spPr/>
        <p:txBody>
          <a:bodyPr/>
          <a:lstStyle/>
          <a:p>
            <a:r>
              <a:rPr lang="en-US"/>
              <a:t>09/19/2021 - 10/18/2021</a:t>
            </a:r>
          </a:p>
        </p:txBody>
      </p:sp>
    </p:spTree>
    <p:extLst>
      <p:ext uri="{BB962C8B-B14F-4D97-AF65-F5344CB8AC3E}">
        <p14:creationId xmlns:p14="http://schemas.microsoft.com/office/powerpoint/2010/main" val="313865619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1411</Words>
  <Application>Microsoft Office PowerPoint</Application>
  <PresentationFormat>On-screen Show (4:3)</PresentationFormat>
  <Paragraphs>352</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Reporte Instagram</vt:lpstr>
      <vt:lpstr>Instagram Key Metrics Table | SYM</vt:lpstr>
      <vt:lpstr>Instagram Follower Distribution | SYM</vt:lpstr>
      <vt:lpstr>Instagram Key Metrics Radar | SYM</vt:lpstr>
      <vt:lpstr>Instagram Followers Total | SYM</vt:lpstr>
      <vt:lpstr>Instagram Followers Change | SYM</vt:lpstr>
      <vt:lpstr>Instagram Posts By Weekday | SYM</vt:lpstr>
      <vt:lpstr>Instagram Followers Change Per Weekday | SYM</vt:lpstr>
      <vt:lpstr>Instagram Posts By Hour | SYM</vt:lpstr>
      <vt:lpstr>Instagram Interaction Rate By Weekday | SYM</vt:lpstr>
      <vt:lpstr>Instagram Interaction Rate By Hour | SYM</vt:lpstr>
      <vt:lpstr>Instagram Post Type Distribution Per Profile | SYM</vt:lpstr>
      <vt:lpstr>Instagram Interactions by Post Type | SYM</vt:lpstr>
      <vt:lpstr>Instagram Interaction Rate By Post Type | SYM</vt:lpstr>
      <vt:lpstr>Instagram Interactions Distribution | SYM</vt:lpstr>
      <vt:lpstr>Instagram Hashtag Detection | SYM - 1 of 2</vt:lpstr>
      <vt:lpstr>Instagram Hashtag Detection | SYM - 2 of 2</vt:lpstr>
      <vt:lpstr>Instagram Posts Table | SYM - 1 of 10</vt:lpstr>
      <vt:lpstr>Instagram Posts Table | SYM - 2 of 10</vt:lpstr>
      <vt:lpstr>Instagram Posts Table | SYM - 3 of 10</vt:lpstr>
      <vt:lpstr>Instagram Posts Table | SYM - 4 of 10</vt:lpstr>
      <vt:lpstr>Instagram Posts Table | SYM - 5 of 10</vt:lpstr>
      <vt:lpstr>Instagram Posts Table | SYM - 6 of 10</vt:lpstr>
      <vt:lpstr>Instagram Posts Table | SYM - 7 of 10</vt:lpstr>
      <vt:lpstr>Instagram Posts Table | SYM - 8 of 10</vt:lpstr>
      <vt:lpstr>Instagram Posts Table | SYM - 9 of 10</vt:lpstr>
      <vt:lpstr>Instagram Posts Table | SYM - 10 of 10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2021-10-19T15:37:02Z</dcterms:created>
  <dcterms:modified xsi:type="dcterms:W3CDTF">2021-10-19T15:37:50Z</dcterms:modified>
</cp:coreProperties>
</file>