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2173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F0-48AB-BE02-88B7753F3C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DD-4DAE-BE37-8E45193B8E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6959096"/>
        <c:axId val="396958440"/>
      </c:radarChart>
      <c:catAx>
        <c:axId val="396959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958440"/>
        <c:crosses val="autoZero"/>
        <c:auto val="1"/>
        <c:lblAlgn val="ctr"/>
        <c:lblOffset val="100"/>
        <c:noMultiLvlLbl val="0"/>
      </c:catAx>
      <c:valAx>
        <c:axId val="39695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95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2134</c:v>
                </c:pt>
                <c:pt idx="1">
                  <c:v>2136</c:v>
                </c:pt>
                <c:pt idx="2">
                  <c:v>2138</c:v>
                </c:pt>
                <c:pt idx="3">
                  <c:v>2138</c:v>
                </c:pt>
                <c:pt idx="4">
                  <c:v>2139</c:v>
                </c:pt>
                <c:pt idx="5">
                  <c:v>2142</c:v>
                </c:pt>
                <c:pt idx="6">
                  <c:v>2141</c:v>
                </c:pt>
                <c:pt idx="7">
                  <c:v>2145</c:v>
                </c:pt>
                <c:pt idx="8">
                  <c:v>2146</c:v>
                </c:pt>
                <c:pt idx="9">
                  <c:v>2146</c:v>
                </c:pt>
                <c:pt idx="10">
                  <c:v>2147</c:v>
                </c:pt>
                <c:pt idx="11">
                  <c:v>2147</c:v>
                </c:pt>
                <c:pt idx="12">
                  <c:v>2147</c:v>
                </c:pt>
                <c:pt idx="13">
                  <c:v>2147</c:v>
                </c:pt>
                <c:pt idx="14">
                  <c:v>2147</c:v>
                </c:pt>
                <c:pt idx="15">
                  <c:v>2151</c:v>
                </c:pt>
                <c:pt idx="16">
                  <c:v>2153</c:v>
                </c:pt>
                <c:pt idx="17">
                  <c:v>2155</c:v>
                </c:pt>
                <c:pt idx="18">
                  <c:v>2160</c:v>
                </c:pt>
                <c:pt idx="19">
                  <c:v>2160</c:v>
                </c:pt>
                <c:pt idx="20">
                  <c:v>2162</c:v>
                </c:pt>
                <c:pt idx="21">
                  <c:v>2163</c:v>
                </c:pt>
                <c:pt idx="22">
                  <c:v>2163</c:v>
                </c:pt>
                <c:pt idx="23">
                  <c:v>2166</c:v>
                </c:pt>
                <c:pt idx="24">
                  <c:v>2167</c:v>
                </c:pt>
                <c:pt idx="25">
                  <c:v>2167</c:v>
                </c:pt>
                <c:pt idx="26">
                  <c:v>2170</c:v>
                </c:pt>
                <c:pt idx="27">
                  <c:v>2174</c:v>
                </c:pt>
                <c:pt idx="28">
                  <c:v>2173</c:v>
                </c:pt>
                <c:pt idx="29">
                  <c:v>2173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91-42EB-BED1-AAC67DF49B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741536"/>
        <c:axId val="400740552"/>
      </c:lineChart>
      <c:dateAx>
        <c:axId val="400741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40552"/>
        <c:crosses val="autoZero"/>
        <c:auto val="1"/>
        <c:lblOffset val="100"/>
        <c:baseTimeUnit val="days"/>
      </c:dateAx>
      <c:valAx>
        <c:axId val="40074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4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-1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-1</c:v>
                </c:pt>
                <c:pt idx="7">
                  <c:v>4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</c:v>
                </c:pt>
                <c:pt idx="16">
                  <c:v>2</c:v>
                </c:pt>
                <c:pt idx="17">
                  <c:v>2</c:v>
                </c:pt>
                <c:pt idx="18">
                  <c:v>5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1</c:v>
                </c:pt>
                <c:pt idx="25">
                  <c:v>0</c:v>
                </c:pt>
                <c:pt idx="26">
                  <c:v>3</c:v>
                </c:pt>
                <c:pt idx="27">
                  <c:v>4</c:v>
                </c:pt>
                <c:pt idx="28">
                  <c:v>-1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42-4B6A-B3C2-D6BF047EB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744488"/>
        <c:axId val="329285368"/>
      </c:lineChart>
      <c:dateAx>
        <c:axId val="400744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285368"/>
        <c:crosses val="autoZero"/>
        <c:auto val="1"/>
        <c:lblOffset val="100"/>
        <c:baseTimeUnit val="days"/>
      </c:dateAx>
      <c:valAx>
        <c:axId val="32928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44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EC-46CE-B52A-520719232F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142704"/>
        <c:axId val="400141720"/>
      </c:barChart>
      <c:catAx>
        <c:axId val="40014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41720"/>
        <c:crosses val="autoZero"/>
        <c:auto val="1"/>
        <c:lblAlgn val="ctr"/>
        <c:lblOffset val="100"/>
        <c:noMultiLvlLbl val="0"/>
      </c:catAx>
      <c:valAx>
        <c:axId val="400141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4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53-4695-A7A5-78EF4E4B9E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139096"/>
        <c:axId val="332207264"/>
      </c:barChart>
      <c:catAx>
        <c:axId val="400139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07264"/>
        <c:crosses val="autoZero"/>
        <c:auto val="1"/>
        <c:lblAlgn val="ctr"/>
        <c:lblOffset val="100"/>
        <c:noMultiLvlLbl val="0"/>
      </c:catAx>
      <c:valAx>
        <c:axId val="33220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3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26-46D2-9831-BD1B1AD9A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837168"/>
        <c:axId val="394836184"/>
      </c:lineChart>
      <c:catAx>
        <c:axId val="39483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36184"/>
        <c:crosses val="autoZero"/>
        <c:auto val="1"/>
        <c:lblAlgn val="ctr"/>
        <c:lblOffset val="100"/>
        <c:noMultiLvlLbl val="0"/>
      </c:catAx>
      <c:valAx>
        <c:axId val="39483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37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0.41802136553646102</c:v>
                </c:pt>
                <c:pt idx="3">
                  <c:v>1.33534602879703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16-4361-B64A-024EAF6C0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839136"/>
        <c:axId val="394844056"/>
      </c:barChart>
      <c:catAx>
        <c:axId val="39483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44056"/>
        <c:crosses val="autoZero"/>
        <c:auto val="1"/>
        <c:lblAlgn val="ctr"/>
        <c:lblOffset val="100"/>
        <c:noMultiLvlLbl val="0"/>
      </c:catAx>
      <c:valAx>
        <c:axId val="394844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3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0.41782729805013902</c:v>
                </c:pt>
                <c:pt idx="12">
                  <c:v>1.5784586815227499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0.60352831940575702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9A-409A-A415-9834A12D2A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849632"/>
        <c:axId val="394847336"/>
      </c:lineChart>
      <c:catAx>
        <c:axId val="39484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47336"/>
        <c:crosses val="autoZero"/>
        <c:auto val="1"/>
        <c:lblAlgn val="ctr"/>
        <c:lblOffset val="100"/>
        <c:noMultiLvlLbl val="0"/>
      </c:catAx>
      <c:valAx>
        <c:axId val="39484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4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3D-43A4-8CB4-39F242942F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3D-43A4-8CB4-39F242942F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4848976"/>
        <c:axId val="394845696"/>
      </c:barChart>
      <c:catAx>
        <c:axId val="39484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45696"/>
        <c:crosses val="autoZero"/>
        <c:auto val="1"/>
        <c:lblAlgn val="ctr"/>
        <c:lblOffset val="100"/>
        <c:noMultiLvlLbl val="0"/>
      </c:catAx>
      <c:valAx>
        <c:axId val="39484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4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6C-4BC9-8C70-1A46170BF7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6C-4BC9-8C70-1A46170BF7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6C-4BC9-8C70-1A46170BF7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7441184"/>
        <c:axId val="397437576"/>
      </c:barChart>
      <c:catAx>
        <c:axId val="39744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37576"/>
        <c:crosses val="autoZero"/>
        <c:auto val="1"/>
        <c:lblAlgn val="ctr"/>
        <c:lblOffset val="100"/>
        <c:noMultiLvlLbl val="0"/>
      </c:catAx>
      <c:valAx>
        <c:axId val="397437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4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Carousel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2.4344569288389999</c:v>
                </c:pt>
                <c:pt idx="1">
                  <c:v>0.83511021265529695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CD-4A92-A3C7-7C7AF63430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439216"/>
        <c:axId val="397438232"/>
      </c:barChart>
      <c:catAx>
        <c:axId val="39743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38232"/>
        <c:crosses val="autoZero"/>
        <c:auto val="1"/>
        <c:lblAlgn val="ctr"/>
        <c:lblOffset val="100"/>
        <c:noMultiLvlLbl val="0"/>
      </c:catAx>
      <c:valAx>
        <c:axId val="39743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3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09-49DE-8985-AEF06BB101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09-49DE-8985-AEF06BB101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0746456"/>
        <c:axId val="400747768"/>
      </c:barChart>
      <c:catAx>
        <c:axId val="400746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47768"/>
        <c:crosses val="autoZero"/>
        <c:auto val="1"/>
        <c:lblAlgn val="ctr"/>
        <c:lblOffset val="100"/>
        <c:noMultiLvlLbl val="0"/>
      </c:catAx>
      <c:valAx>
        <c:axId val="40074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46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EA020-9A59-4482-82C2-FB4D7B1D92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F9DF56-639E-4AB0-8B6B-5BED0E9674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665199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E09D3-E33A-462A-97CF-C4DB643F0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B71A5B-FA70-4B78-874C-66743763AE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3010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49326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0840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2517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3256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8858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3603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824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4537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8075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2760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297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257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55CF7-C922-470F-88A4-06D355F92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239025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94E24-A10F-4341-A43D-3C45CE4E5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E38F86-1307-4FDB-B1EF-57DE6638A9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23484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3B83F-1BBC-46E9-8261-1BBCA24A00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326BD-12A9-4E12-87CD-C69912BAF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928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DDDC3-932D-4451-B057-DA856B136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8C15E1-078E-4B8C-AC55-ED45C211BB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7691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69032-A00F-4240-8090-7018442F53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CE548-5CAB-4953-9833-6A1076034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750A2-F6C7-49DB-9338-77008DD83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B178C5-8B4A-4EC7-A60F-C7F1216203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5019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81915-EEC6-429F-AA31-DA9510E47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A14B5-C3B1-484D-B1BF-C46D0D9BA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747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55FC9-CD4D-4A7E-9E1A-3430D16C6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B321DC-7E35-4CC7-8F46-09766831AD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2958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6DF966-8E59-4D3B-A27A-8D61710169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BE16A-BF4A-40FF-983C-9C68C47C3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216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C0E55-DFD1-4719-99EF-5916C810A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AD9275-476A-491F-9554-6F0673432E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4971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52225-4522-4B79-8F08-00A40A5A3B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0557A-4A84-4299-9C65-E71C45CE6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762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29FC0-EB48-4898-B140-81F3A2642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841960-AEFC-4864-B134-842208DBC6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0494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9E673B-C15C-441D-A602-6CD7FC35E8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6D6B8-D5FE-4237-9B02-C4E8317B5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583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5DEBB-BE54-4FE0-B544-4FFFEE1B2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BF1C4E-0BED-4387-B565-99A8B73C50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4348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AEADD-5C2C-4BC8-9791-380E259E73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46C07-7A6B-4DD0-AE7A-3E3AD2E50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874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E77E9-8E7F-410C-A1E4-9FA090D74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2AE7E6-1DB6-40CA-8609-A86C9B3EC7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1806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C71EA-7919-4C65-A72E-CFBCF13E76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32CAB-3132-4510-AECC-0F312156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325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E9CDC-EF3B-47B7-B00F-29FF579DC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4FD1F9-D74F-4A31-B3DF-2F5784FB2D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0096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C9728-5120-48DA-A33F-2E22F06380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72737-B2F7-47B1-AFE7-0AAED1FCF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216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C27C6-442D-49CD-AF3F-17ACE450E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47EEFB-EB83-4A3D-BC5B-5277E468B7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3137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6A913-9CE7-4467-A1D7-9E63B1B7E5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AA4EA-9C65-4E43-B950-ABE4ED046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038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48874-7CEF-41E4-BE27-BB3D7C402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171361-3AF5-48D7-B162-29E9656090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853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7690F-849B-41C5-A5B3-AE3D564F8B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D8A4F-2EE9-413D-9D44-46EC3830E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798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72B84-B674-460F-8860-944916134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2AB67F-B004-4012-BE06-E66BDAFF84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744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3789A-F258-42F7-B9EF-36A1A04965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E803C-8535-4430-B8FD-D09857FA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752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7F99B-34F5-4E8A-AB38-8A511E3DF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DE7C9E-9F58-4150-8C2A-89E1F36F65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7370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048D1-5862-4542-9D15-E75733E399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59C9D-9631-4275-9E3D-72B8B6AC3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593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57B98-AFDE-4D32-9C38-431E71CAE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06D485-F075-499F-A65F-48757492FE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4725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3603874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9921882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01738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068960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49645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171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099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570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937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104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201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818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41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#21deseptiembre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574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184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883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ED0280-2137-4FF7-9281-1F566524DC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005887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4D53F-003F-406A-AC68-772B871E4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124E1E-47F0-4C07-89E2-A548E6056F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8380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7317673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7565448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7335452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6108143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09941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199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9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340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518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#roadcycling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262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485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42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9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103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CD620-AAA7-4B90-8120-5D459B903D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627019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4058C-5323-4FB2-923F-9BDCCA483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AAA94F-3935-4660-85A9-D43A9DD9C1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4089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1018954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80380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7053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7545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4964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8575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0838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23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- 2021-09-02 12:30:45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mochila de hidratación Camelbak M.U.L.E. LR tiene un diseño basado en reservorio lumbar que ofrece más estabilidad durante los viajes en terrenos más agresivos. 
Su depósito CRUX LR de 3 litros con compresión integrada mantiene tus fluidos para un mejor equilibrio y mayor estabilidad. 
#hidratacion  #camelbak #argentina #ciclismo #cycling #mountainbike #mtb #roadcycling #health #salud #water 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51.2885-15/241107419_2655412054763882_5089151314956749237_n.jpg?_nc_cat=108&amp;ccb=1-5&amp;_nc_sid=8ae9d6&amp;_nc_ohc=-fgapaslU1AAX8-YPxA&amp;_nc_ht=scontent-atl3-2.cdninstagram.com&amp;edm=AL-3X8kEAAAA&amp;oh=638d3834ab0a1292899e1211f1f7dc97&amp;oe=615C272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790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AE9D9-0D4F-460C-B272-A925616423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644887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D05F9-0B45-4115-9D9D-3C866B073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42E18C-85EB-4F51-8598-8FAE14C9E3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7668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2670841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55388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1626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0375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2056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0114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1413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859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- 2021-09-16 12:00:45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Empezamos a palpitar la primavera y no vas a poder salir sin tu caramañola Podium Chill Race Edition 😎⁣
MÁS hidratación y frío por MÁS tiempo 💧💧💧💧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51.2885-15/242109872_532884327815453_2567340228224464531_n.jpg?_nc_cat=110&amp;ccb=1-5&amp;_nc_sid=8ae9d6&amp;_nc_ohc=fcBl9v5b90QAX9qlJeZ&amp;_nc_ht=scontent-atl3-2.cdninstagram.com&amp;edm=AL-3X8kEAAAA&amp;oh=2e7bfa139a5b8244eddfa09e437e0f33&amp;oe=615B71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695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E9609-2E9F-4D90-B784-8CF74492E5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392821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A3260-1FA7-4E0A-A3F3-FB7E3899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0C083B-292E-4872-9A9C-3A820CEF07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5185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0506445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16320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5634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8175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9353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3797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7169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183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- 2021-09-09 16:30:13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¿Sed de MÁS?
Con Camelbak Podium hidratate sin límites.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51.2885-15/241367264_1503581956662481_3654637869409478103_n.jpg?_nc_cat=104&amp;ccb=1-5&amp;_nc_sid=8ae9d6&amp;_nc_ohc=jL1fFuTmuJMAX8MZgcT&amp;_nc_ht=scontent-atl3-2.cdninstagram.com&amp;edm=AL-3X8kEAAAA&amp;oh=5e6f5d245956dde5b749d85ac0a26055&amp;oe=615B7395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8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EE6EC-7E6B-4A0C-BD23-4ABDC62CB3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019383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1755F-82DE-4A5D-B072-CB98C8724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F088A6-4AA2-477B-B402-2FD6B3CC32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1156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2359263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06004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2686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1007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5729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0151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0979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612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- 2021-09-30 12:01:00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hidratación al aire libre aumenta tus ganas de ir por MÁS aventuras. Relajate y empezá a disfrutar tus días 😎
#CamelbakArgentina #Camelbak #agua #hidratacion #deportes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51.2885-15/243364407_680731556650894_9038661212792179125_n.jpg?_nc_cat=105&amp;ccb=1-5&amp;_nc_sid=8ae9d6&amp;_nc_ohc=RepRxqFlJ94AX-lHn_x&amp;_nc_ht=scontent-atl3-2.cdninstagram.com&amp;edm=AL-3X8kEAAAA&amp;oh=4d26ae278fb98d7980994ca8d3f4b63f&amp;oe=615BAB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597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E1CA1-4865-4B71-AB2F-47655D578D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3595696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0F05D-9095-40D6-8B70-D1B23A154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4E5339-E5A2-4870-8C31-339A7EA7EE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8032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9645152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70696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6527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0554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0862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8045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2360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211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- 2021-09-21 11:00:35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recibimos a la primavera. La estación para llenarnos de MÁS energía y MÁS ganas de todo lo que te gusta hacer.
#CamelbakArgentina #21deseptiembre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51.2885-15/242273866_334513725116239_4452877792815817083_n.jpg?_nc_cat=105&amp;ccb=1-5&amp;_nc_sid=8ae9d6&amp;_nc_ohc=GudRG0wdxNYAX86AaVL&amp;_nc_ht=scontent-atl3-2.cdninstagram.com&amp;edm=AL-3X8kEAAAA&amp;oh=f0fb6fd09f843ba115c56d6800a88a7c&amp;oe=615BEB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22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1C165D-F226-4618-A411-A748F6D821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42212064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873</Words>
  <Application>Microsoft Office PowerPoint</Application>
  <PresentationFormat>On-screen Show (4:3)</PresentationFormat>
  <Paragraphs>247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Instagram</vt:lpstr>
      <vt:lpstr>Instagram Key Metrics Table | CamelBak</vt:lpstr>
      <vt:lpstr>Instagram Follower Distribution | CamelBak</vt:lpstr>
      <vt:lpstr>Instagram Key Metrics Radar | CamelBak</vt:lpstr>
      <vt:lpstr>Instagram Followers Total | CamelBak</vt:lpstr>
      <vt:lpstr>Instagram Followers Change | CamelBak</vt:lpstr>
      <vt:lpstr>Instagram Posts By Weekday | CamelBak</vt:lpstr>
      <vt:lpstr>Instagram Followers Change Per Weekday | CamelBak</vt:lpstr>
      <vt:lpstr>Instagram Posts By Hour | CamelBak</vt:lpstr>
      <vt:lpstr>Instagram Interaction Rate By Weekday | CamelBak</vt:lpstr>
      <vt:lpstr>Instagram Interaction Rate By Hour | CamelBak</vt:lpstr>
      <vt:lpstr>Instagram Post Type Distribution Per Profile | CamelBak</vt:lpstr>
      <vt:lpstr>Instagram Interactions by Post Type | CamelBak</vt:lpstr>
      <vt:lpstr>Instagram Interaction Rate By Post Type | CamelBak</vt:lpstr>
      <vt:lpstr>Instagram Interactions Distribution | CamelBak</vt:lpstr>
      <vt:lpstr>Instagram Hashtag Detection | CamelBak - 1 of 2</vt:lpstr>
      <vt:lpstr>Instagram Hashtag Detection | CamelBak - 2 of 2</vt:lpstr>
      <vt:lpstr>Instagram Posts Table | CamelBak - 1 of 5</vt:lpstr>
      <vt:lpstr>Instagram Posts Table | CamelBak - 2 of 5</vt:lpstr>
      <vt:lpstr>Instagram Posts Table | CamelBak - 3 of 5</vt:lpstr>
      <vt:lpstr>Instagram Posts Table | CamelBak - 4 of 5</vt:lpstr>
      <vt:lpstr>Instagram Posts Table | CamelBak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2021-10-01T09:52:10Z</dcterms:created>
  <dcterms:modified xsi:type="dcterms:W3CDTF">2021-10-01T09:52:51Z</dcterms:modified>
</cp:coreProperties>
</file>