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3758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50-4B57-8BC5-49D4B555D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1A-41FA-B7D0-D6C609E71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33-4D31-B603-6E8C79C30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284136"/>
        <c:axId val="71280528"/>
      </c:radarChart>
      <c:catAx>
        <c:axId val="7128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80528"/>
        <c:crosses val="autoZero"/>
        <c:auto val="1"/>
        <c:lblAlgn val="ctr"/>
        <c:lblOffset val="100"/>
        <c:noMultiLvlLbl val="0"/>
      </c:catAx>
      <c:valAx>
        <c:axId val="7128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8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3754</c:v>
                </c:pt>
                <c:pt idx="1">
                  <c:v>3753</c:v>
                </c:pt>
                <c:pt idx="2">
                  <c:v>3753</c:v>
                </c:pt>
                <c:pt idx="3">
                  <c:v>3753</c:v>
                </c:pt>
                <c:pt idx="4">
                  <c:v>3753</c:v>
                </c:pt>
                <c:pt idx="5">
                  <c:v>3753</c:v>
                </c:pt>
                <c:pt idx="6">
                  <c:v>3753</c:v>
                </c:pt>
                <c:pt idx="7">
                  <c:v>3753</c:v>
                </c:pt>
                <c:pt idx="8">
                  <c:v>3753</c:v>
                </c:pt>
                <c:pt idx="9">
                  <c:v>3753</c:v>
                </c:pt>
                <c:pt idx="10">
                  <c:v>3754</c:v>
                </c:pt>
                <c:pt idx="11">
                  <c:v>3754</c:v>
                </c:pt>
                <c:pt idx="12">
                  <c:v>3754</c:v>
                </c:pt>
                <c:pt idx="13">
                  <c:v>3754</c:v>
                </c:pt>
                <c:pt idx="14">
                  <c:v>3754</c:v>
                </c:pt>
                <c:pt idx="15">
                  <c:v>3755</c:v>
                </c:pt>
                <c:pt idx="16">
                  <c:v>3755</c:v>
                </c:pt>
                <c:pt idx="17">
                  <c:v>3754</c:v>
                </c:pt>
                <c:pt idx="18">
                  <c:v>3754</c:v>
                </c:pt>
                <c:pt idx="19">
                  <c:v>3754</c:v>
                </c:pt>
                <c:pt idx="20">
                  <c:v>3755</c:v>
                </c:pt>
                <c:pt idx="21">
                  <c:v>3756</c:v>
                </c:pt>
                <c:pt idx="22">
                  <c:v>3756</c:v>
                </c:pt>
                <c:pt idx="23">
                  <c:v>3757</c:v>
                </c:pt>
                <c:pt idx="24">
                  <c:v>3757</c:v>
                </c:pt>
                <c:pt idx="25">
                  <c:v>3758</c:v>
                </c:pt>
                <c:pt idx="26">
                  <c:v>3758</c:v>
                </c:pt>
                <c:pt idx="27">
                  <c:v>3758</c:v>
                </c:pt>
                <c:pt idx="28">
                  <c:v>3758</c:v>
                </c:pt>
                <c:pt idx="29">
                  <c:v>3758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53-4BC8-942C-23893BA96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58112"/>
        <c:axId val="393226408"/>
      </c:lineChart>
      <c:dateAx>
        <c:axId val="328958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26408"/>
        <c:crosses val="autoZero"/>
        <c:auto val="1"/>
        <c:lblOffset val="100"/>
        <c:baseTimeUnit val="days"/>
      </c:dateAx>
      <c:valAx>
        <c:axId val="39322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5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D1-430D-8955-B7DE27C97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E3-4C4D-A4ED-16FF297DA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-1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-1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18-4212-B84D-4BC598AFA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775888"/>
        <c:axId val="399778840"/>
      </c:lineChart>
      <c:dateAx>
        <c:axId val="39977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8840"/>
        <c:crosses val="autoZero"/>
        <c:auto val="1"/>
        <c:lblOffset val="100"/>
        <c:baseTimeUnit val="days"/>
      </c:dateAx>
      <c:valAx>
        <c:axId val="39977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EE-473F-8E09-EE5FABD4C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780808"/>
        <c:axId val="399780152"/>
      </c:barChart>
      <c:catAx>
        <c:axId val="39978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80152"/>
        <c:crosses val="autoZero"/>
        <c:auto val="1"/>
        <c:lblAlgn val="ctr"/>
        <c:lblOffset val="100"/>
        <c:noMultiLvlLbl val="0"/>
      </c:catAx>
      <c:valAx>
        <c:axId val="39978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8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-2.6638252530634E-2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2.66453503863576E-2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2.6638252530634E-2</c:v>
                </c:pt>
                <c:pt idx="16">
                  <c:v>0</c:v>
                </c:pt>
                <c:pt idx="17">
                  <c:v>-2.6631158455392798E-2</c:v>
                </c:pt>
                <c:pt idx="18">
                  <c:v>0</c:v>
                </c:pt>
                <c:pt idx="19">
                  <c:v>0</c:v>
                </c:pt>
                <c:pt idx="20">
                  <c:v>2.6638252530634E-2</c:v>
                </c:pt>
                <c:pt idx="21">
                  <c:v>2.6631158455392798E-2</c:v>
                </c:pt>
                <c:pt idx="22">
                  <c:v>0</c:v>
                </c:pt>
                <c:pt idx="23">
                  <c:v>2.6624068157614499E-2</c:v>
                </c:pt>
                <c:pt idx="24">
                  <c:v>0</c:v>
                </c:pt>
                <c:pt idx="25">
                  <c:v>2.6616981634282701E-2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43-4D9E-B569-618008D46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263624"/>
        <c:axId val="396261656"/>
      </c:lineChart>
      <c:dateAx>
        <c:axId val="396263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61656"/>
        <c:crosses val="autoZero"/>
        <c:auto val="1"/>
        <c:lblOffset val="100"/>
        <c:baseTimeUnit val="days"/>
      </c:dateAx>
      <c:valAx>
        <c:axId val="39626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6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61-481B-BC61-02DC85F40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262312"/>
        <c:axId val="396261000"/>
      </c:lineChart>
      <c:dateAx>
        <c:axId val="396262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61000"/>
        <c:crosses val="autoZero"/>
        <c:auto val="1"/>
        <c:lblOffset val="100"/>
        <c:baseTimeUnit val="days"/>
      </c:dateAx>
      <c:valAx>
        <c:axId val="39626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6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D9-4E03-8D34-4018373C9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281512"/>
        <c:axId val="71281840"/>
      </c:lineChart>
      <c:catAx>
        <c:axId val="7128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81840"/>
        <c:crosses val="autoZero"/>
        <c:auto val="1"/>
        <c:lblAlgn val="ctr"/>
        <c:lblOffset val="100"/>
        <c:noMultiLvlLbl val="0"/>
      </c:catAx>
      <c:valAx>
        <c:axId val="7128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8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E4-4E9E-A6BC-4001F46BB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774576"/>
        <c:axId val="399776544"/>
      </c:barChart>
      <c:catAx>
        <c:axId val="39977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6544"/>
        <c:crosses val="autoZero"/>
        <c:auto val="1"/>
        <c:lblAlgn val="ctr"/>
        <c:lblOffset val="100"/>
        <c:noMultiLvlLbl val="0"/>
      </c:catAx>
      <c:valAx>
        <c:axId val="39977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FE-4D30-B864-1ACE8D1E39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FE-4D30-B864-1ACE8D1E39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FE-4D30-B864-1ACE8D1E39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FE-4D30-B864-1ACE8D1E39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FE-4D30-B864-1ACE8D1E39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FE-4D30-B864-1ACE8D1E396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FE-4D30-B864-1ACE8D1E396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DFE-4D30-B864-1ACE8D1E3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259976"/>
        <c:axId val="397264568"/>
      </c:barChart>
      <c:catAx>
        <c:axId val="39725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64568"/>
        <c:crosses val="autoZero"/>
        <c:auto val="1"/>
        <c:lblAlgn val="ctr"/>
        <c:lblOffset val="100"/>
        <c:noMultiLvlLbl val="0"/>
      </c:catAx>
      <c:valAx>
        <c:axId val="39726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5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BF-458C-A4FC-81A29767F9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BF-458C-A4FC-81A29767F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267520"/>
        <c:axId val="397265224"/>
      </c:barChart>
      <c:catAx>
        <c:axId val="39726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65224"/>
        <c:crosses val="autoZero"/>
        <c:auto val="1"/>
        <c:lblAlgn val="ctr"/>
        <c:lblOffset val="100"/>
        <c:noMultiLvlLbl val="0"/>
      </c:catAx>
      <c:valAx>
        <c:axId val="39726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6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7.9872204472843406E-2</c:v>
                </c:pt>
                <c:pt idx="3">
                  <c:v>5.3248136315228997E-2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74-416E-AF0B-FA38B7AEB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271456"/>
        <c:axId val="397270144"/>
      </c:barChart>
      <c:catAx>
        <c:axId val="39727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70144"/>
        <c:crosses val="autoZero"/>
        <c:auto val="1"/>
        <c:lblAlgn val="ctr"/>
        <c:lblOffset val="100"/>
        <c:noMultiLvlLbl val="0"/>
      </c:catAx>
      <c:valAx>
        <c:axId val="39727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5.3290700772715201E-2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7.9936051159072694E-2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7.9914757591902003E-2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7.9914757591902003E-2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F9-44ED-924C-EA8711546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270472"/>
        <c:axId val="397271128"/>
      </c:lineChart>
      <c:dateAx>
        <c:axId val="39727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71128"/>
        <c:crosses val="autoZero"/>
        <c:auto val="1"/>
        <c:lblOffset val="100"/>
        <c:baseTimeUnit val="days"/>
      </c:dateAx>
      <c:valAx>
        <c:axId val="39727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7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5.3290700772715201E-2</c:v>
                </c:pt>
                <c:pt idx="1">
                  <c:v>5.9930750472857397E-2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83-414C-A406-871BF2B85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800472"/>
        <c:axId val="394794568"/>
      </c:barChart>
      <c:catAx>
        <c:axId val="39480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94568"/>
        <c:crosses val="autoZero"/>
        <c:auto val="1"/>
        <c:lblAlgn val="ctr"/>
        <c:lblOffset val="100"/>
        <c:noMultiLvlLbl val="0"/>
      </c:catAx>
      <c:valAx>
        <c:axId val="39479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0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7.9872204472843406E-2</c:v>
                </c:pt>
                <c:pt idx="12">
                  <c:v>4.4373446929357498E-2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7.9872204472843406E-2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5F-46C4-A31A-533F9829D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794896"/>
        <c:axId val="394799160"/>
      </c:lineChart>
      <c:catAx>
        <c:axId val="39479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99160"/>
        <c:crosses val="autoZero"/>
        <c:auto val="1"/>
        <c:lblAlgn val="ctr"/>
        <c:lblOffset val="100"/>
        <c:noMultiLvlLbl val="0"/>
      </c:catAx>
      <c:valAx>
        <c:axId val="39479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9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C9-426C-94AB-D7C632491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661808"/>
        <c:axId val="260660496"/>
      </c:lineChart>
      <c:dateAx>
        <c:axId val="260661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660496"/>
        <c:crosses val="autoZero"/>
        <c:auto val="1"/>
        <c:lblOffset val="100"/>
        <c:baseTimeUnit val="days"/>
      </c:dateAx>
      <c:valAx>
        <c:axId val="26066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66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6E279-C15B-497E-B172-000AA59FBC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99F44C-1141-493B-83E6-FC89784E1C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26694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C67A-7FC6-468C-AF4E-2EAE79BFA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77A018-F480-40C6-9F1F-52906F587C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9801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56660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65730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24474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4761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45408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61930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7147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1654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017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0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203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C4DA5-F981-4894-871D-341735781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423060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EF569-5987-41BA-A929-5F3800D21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588DE6-DD00-40CC-AC92-ACA6BD5BA8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5345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EB1BD-6180-44D0-A375-14BF1E2D8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6EB7-D769-4795-8CBD-509BC0274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867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929B6-FC1C-4B34-8EC4-3F469C190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70E69D-2B20-4D7F-93D2-9AEB15E7BB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1842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77B7F-22BE-44C3-A5F2-ACFC98D2E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00631-C5A9-428B-8AA5-F5F5A3876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922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1528F-D2D8-4DDE-AF7E-F82CD1A45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F0E78C-4382-4DEF-BDA4-EA618C84A6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3460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6A972-46CC-494D-B8AA-CFBDBC12E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BD636-A35D-43D9-AB1A-94D89BFDF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507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0CED0-A161-4899-BDCB-52CE07AD9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2DE46-3FA8-427E-B8DF-462220F102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1566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21049-82AC-4121-BB7E-D3C5D8E6A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05241-2AB7-4A9C-92CE-8CF5E5AC3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212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623F3-FCFF-4DF2-81E0-C10A11CDB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BC31D3-82F9-45A1-AF1E-489A99EEA3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3013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8BFC9-DBAD-4125-A1D3-52AECF021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AA7AD-C9E1-4BDC-8E03-F19EA9EE5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06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ED315-1777-4418-93AF-652C16BA1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63DD92-18E5-43DC-A6A1-F64DECFD7C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7440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E21B9-23A7-4205-8230-21F43055B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6D582-2C52-46B7-B142-2478370E5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27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E8871-5813-413F-9940-A1831A43F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85E559-3D90-4A30-A078-9B3AB711CE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026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7C12F-9598-499C-A728-E2FA89DBF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CFBA0-289A-47CA-8D07-914FA2571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89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4EC67-8677-485B-8A12-4BFE2C93F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7C6B35-AFBE-4C41-941D-A4541F5355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4873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483AC-1DFE-499E-B662-C964AC6F5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406CA-9C4D-40B5-BCED-C73BE9003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10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C7E5C-91E6-4476-AD94-55A129D73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71EF3E-16AD-4C32-9D07-45EFF27494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8729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D1E49-33C5-4C6D-8819-C21FB49DF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8EA61-FF5B-41C8-936D-200656649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581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4EBA-0215-426B-B6AD-999CB9824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DD2644-71F0-46F0-AC39-0EB71CF223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6205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31ABD-1129-4BC0-BB63-BA048B167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7FCA1-DA3F-4B14-9726-D5986B3F5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959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884E7-F8E0-44BB-B5CA-3B9A16EA7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9AFD49-D560-4C70-91A0-9E912F8837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9968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4A0BE-763A-4122-9E43-5DA03CFC50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EBAA9-0260-49C8-8479-5EED0EF2B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526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739FB-5531-4A51-9734-A5B2FCBD0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B689E-EDE5-441A-AD96-CDE824A1B2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6216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5E5BA-5CDC-4925-AFC2-94AB0CF6A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CF7C1-0849-4D02-B71F-995A30F62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858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7A184-D6FA-411B-9172-701827325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5E7066-6105-4C07-8360-BBF689497F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1943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61FA5-0100-454E-96B4-6C32A93CC4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33351-35D5-406F-85D9-FDA0E83B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63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1FB03-5DF5-4E2E-AFCF-078FF970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2FC82F-A98F-4B35-B8FA-B3FE0EB49C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3096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CDD07-DD7B-4F43-B393-DCE8C36CB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41A58-AD50-4624-A7DC-BED853433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00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974F6-6AFE-4C18-AA5A-04BE1E3B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E3BDF1-3451-4887-B14E-0CB9E38771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5074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2BAD7-1D5A-4D06-9B0D-928DCE3893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A4078-3CA5-4AA8-AB16-5A918935E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23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FA273-1D68-4585-8867-5440589B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B1B394-25CE-418E-A22A-A07D7D8095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892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AE144-F872-46DB-BBE9-6C3FD4B13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E55F9-8A75-416A-88CF-8DB5E133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985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D68C5-D079-406C-9937-120019578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D7DD47-4E70-434A-9736-277D39DEB5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9064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CE3A3-15EC-435D-B709-4CBD8D9584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5F74A-03E0-4A2C-9762-11315126C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63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B7DD5-F685-4E6C-8A62-F8719ED87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19024F-F6D0-440D-B655-F56DC0F04B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552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3B2CF-6C6C-4BBC-AC07-1347F854D4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704CB-DAFD-451E-B1A2-46F3A3F76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75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8D69-8BB0-449C-8D50-5F2A5EF11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27500F-F6DC-489B-95C1-4123E60E90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7748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02240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53103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23139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853438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938177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67696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60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30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93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97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37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19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02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52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14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03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154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F3729-6F22-4C00-A3E2-5655DB0CB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06029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4E155-703D-4983-98B5-2312F2CC4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80FC63-6130-4431-99F4-06945C9975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327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2102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4597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0531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99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8169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8901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143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381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82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7622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649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0084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02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- 2021-09-09 16:30:11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¿Sed de MÁS?
Con Camelbak Podium hidratate sin límites.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07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- 2021-09-16 12:00:05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Empezamos a palpitar la primavera y no vas a poder salir sin tu caramañola Podium Chill Race Edition 😎⁣
MÁS hidratación y frío por MÁS tiempo 💧💧💧💧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086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62DE0-E85C-4AB2-B1D0-C5DC58B60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359161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4EE8-AE9F-4F6D-8BCD-A004D9BCA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135A1D-2F40-4B30-93AE-A75E864C16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581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4660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5978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6848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646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6810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9461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137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4811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490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8156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4214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617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07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- 2021-09-21 11:00:35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recibimos a la primavera. La estación para llenarnos de MÁS energía y MÁS ganas de itodo lo que te gusta hacer.
#CamelbakArgentina #21deseptiembre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99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BF242-7C43-4041-90D7-37A541DD6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665061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A6A33-416E-451D-9F50-1185EF98D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62BE7-1DDE-42AF-830C-0988D18819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131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8379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144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2770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1430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808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3891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466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558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4713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735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6330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342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56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- 2021-09-02 12:30:44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mochila de hidratación Camelbak M.U.L.E. LR tiene un diseño basado en reservorio lumbar que ofrece más estabilidad durante los viajes en terrenos más agresivos.  
Su depósito CRUX LR de 3 litros con compresión integrada mantiene tus fluidos para un mejor equilibrio y mayor estabilidad. 
#hidratacion  #camelbak #argentina #ciclismo #cycling #mountainbike #mtb #roadcycling #health #salud #water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729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BB104-5D04-468F-B36B-B36087A73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742139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2F17D-4C35-4DF7-8825-16D51B21C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3BA092-CF9C-4161-AF35-0A589B77CA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7489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8508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9691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7972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5803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0844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2287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076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8191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796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733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1554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194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96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- 2021-09-30 12:00:59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hidratación al aire libre aumenta tus ganas de ir por MÁS aventuras. Relajate y empezá a disfrutar tus días 😎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935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E3E63-AFFB-4807-8C7E-261097B73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058283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250D2-A225-4D14-8E06-B2811AA53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9352AE-D0DC-4681-996E-69911F51DF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5399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50642-5B9B-41EF-A755-493DF6A0C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6093E-25ED-4F30-9F66-BDB82B7CC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766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559</Words>
  <Application>Microsoft Office PowerPoint</Application>
  <PresentationFormat>On-screen Show (4:3)</PresentationFormat>
  <Paragraphs>263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Fan Distribution | CamelBak</vt:lpstr>
      <vt:lpstr>Facebook +/- Fan Distribution | CamelBak</vt:lpstr>
      <vt:lpstr>Facebook Key Metrics Radar | CamelBak</vt:lpstr>
      <vt:lpstr>Facebook Page Likes Total | CamelBak</vt:lpstr>
      <vt:lpstr>Facebook Posts Distribution | CamelBak</vt:lpstr>
      <vt:lpstr>Facebook Interactions Distribution | CamelBak</vt:lpstr>
      <vt:lpstr>Facebook Fans Change | CamelBak</vt:lpstr>
      <vt:lpstr>Facebook Fans Change Per Weekday | CamelBak</vt:lpstr>
      <vt:lpstr>Facebook Fans Change Rate | CamelBak</vt:lpstr>
      <vt:lpstr>Facebook Own Posts | CamelBak</vt:lpstr>
      <vt:lpstr>Facebook Own Posts By Hour | CamelBak</vt:lpstr>
      <vt:lpstr>Facebook Own Posts By Weekday | CamelBak</vt:lpstr>
      <vt:lpstr>Facebook Interactions Distribution | CamelBak</vt:lpstr>
      <vt:lpstr>Facebook Post Type Distribution Per Profile | CamelBak</vt:lpstr>
      <vt:lpstr>Facebook Interaction Rate By Weekday | CamelBak</vt:lpstr>
      <vt:lpstr>Facebook Interaction Rate | CamelBak</vt:lpstr>
      <vt:lpstr>Facebook Interaction Rate By Post Type | CamelBak</vt:lpstr>
      <vt:lpstr>Facebook Interaction Rate By Hour | CamelBak</vt:lpstr>
      <vt:lpstr>Facebook Hashtag Detection | CamelBak</vt:lpstr>
      <vt:lpstr>Facebook Post Table + Reactions | CamelBak - 1 of 4</vt:lpstr>
      <vt:lpstr>Facebook Post Table + Reactions | CamelBak - 2 of 4</vt:lpstr>
      <vt:lpstr>Facebook Post Table + Reactions | CamelBak - 3 of 4</vt:lpstr>
      <vt:lpstr>Facebook Post Table + Reactions | CamelBak - 4 of 4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2021-10-01T06:53:49Z</dcterms:created>
  <dcterms:modified xsi:type="dcterms:W3CDTF">2021-10-01T06:54:34Z</dcterms:modified>
</cp:coreProperties>
</file>