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keewayargentina</c:v>
                </c:pt>
                <c:pt idx="1">
                  <c:v>kymcoargentinaoficial</c:v>
                </c:pt>
                <c:pt idx="2">
                  <c:v>symargentina</c:v>
                </c:pt>
              </c:strCache>
            </c:strRef>
          </c:cat>
          <c:val>
            <c:numRef>
              <c:f>Sheet1!$A$2:$C$2</c:f>
              <c:numCache>
                <c:formatCode>General</c:formatCode>
                <c:ptCount val="3"/>
                <c:pt idx="0">
                  <c:v>3660</c:v>
                </c:pt>
                <c:pt idx="1">
                  <c:v>3140</c:v>
                </c:pt>
                <c:pt idx="2">
                  <c:v>2301</c:v>
                </c:pt>
              </c:numCache>
            </c:numRef>
          </c:val>
          <c:extLst>
            <c:ext xmlns:c16="http://schemas.microsoft.com/office/drawing/2014/chart" uri="{C3380CC4-5D6E-409C-BE32-E72D297353CC}">
              <c16:uniqueId val="{00000000-C8DD-4159-AF41-9378A41ED49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62.868899999999996</c:v>
                </c:pt>
                <c:pt idx="1">
                  <c:v>100</c:v>
                </c:pt>
                <c:pt idx="2">
                  <c:v>33.333300000000001</c:v>
                </c:pt>
                <c:pt idx="3">
                  <c:v>0</c:v>
                </c:pt>
                <c:pt idx="4">
                  <c:v>75</c:v>
                </c:pt>
                <c:pt idx="5">
                  <c:v>33.142000000000003</c:v>
                </c:pt>
                <c:pt idx="6">
                  <c:v>60.996299999999998</c:v>
                </c:pt>
                <c:pt idx="7">
                  <c:v>57.571199999999997</c:v>
                </c:pt>
              </c:numCache>
            </c:numRef>
          </c:val>
          <c:extLst>
            <c:ext xmlns:c16="http://schemas.microsoft.com/office/drawing/2014/chart" uri="{C3380CC4-5D6E-409C-BE32-E72D297353CC}">
              <c16:uniqueId val="{00000000-740D-4BC5-B147-734DB059277A}"/>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85.792299999999997</c:v>
                </c:pt>
                <c:pt idx="1">
                  <c:v>60</c:v>
                </c:pt>
                <c:pt idx="2">
                  <c:v>33.333300000000001</c:v>
                </c:pt>
                <c:pt idx="3">
                  <c:v>0</c:v>
                </c:pt>
                <c:pt idx="4">
                  <c:v>50</c:v>
                </c:pt>
                <c:pt idx="5">
                  <c:v>21.807700000000001</c:v>
                </c:pt>
                <c:pt idx="6">
                  <c:v>48.987099999999998</c:v>
                </c:pt>
                <c:pt idx="7">
                  <c:v>54.642699999999998</c:v>
                </c:pt>
              </c:numCache>
            </c:numRef>
          </c:val>
          <c:extLst>
            <c:ext xmlns:c16="http://schemas.microsoft.com/office/drawing/2014/chart" uri="{C3380CC4-5D6E-409C-BE32-E72D297353CC}">
              <c16:uniqueId val="{00000001-740D-4BC5-B147-734DB059277A}"/>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100</c:v>
                </c:pt>
                <c:pt idx="1">
                  <c:v>60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2-740D-4BC5-B147-734DB059277A}"/>
            </c:ext>
          </c:extLst>
        </c:ser>
        <c:dLbls>
          <c:showLegendKey val="0"/>
          <c:showVal val="0"/>
          <c:showCatName val="0"/>
          <c:showSerName val="0"/>
          <c:showPercent val="0"/>
          <c:showBubbleSize val="0"/>
        </c:dLbls>
        <c:axId val="390596144"/>
        <c:axId val="390600408"/>
      </c:radarChart>
      <c:catAx>
        <c:axId val="390596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00408"/>
        <c:crosses val="autoZero"/>
        <c:auto val="1"/>
        <c:lblAlgn val="ctr"/>
        <c:lblOffset val="100"/>
        <c:noMultiLvlLbl val="0"/>
      </c:catAx>
      <c:valAx>
        <c:axId val="390600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59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2221</c:v>
                </c:pt>
                <c:pt idx="1">
                  <c:v>2223</c:v>
                </c:pt>
                <c:pt idx="2">
                  <c:v>2227</c:v>
                </c:pt>
                <c:pt idx="3">
                  <c:v>2229</c:v>
                </c:pt>
                <c:pt idx="4">
                  <c:v>2230</c:v>
                </c:pt>
                <c:pt idx="5">
                  <c:v>2235</c:v>
                </c:pt>
                <c:pt idx="6">
                  <c:v>2236</c:v>
                </c:pt>
                <c:pt idx="7">
                  <c:v>2240</c:v>
                </c:pt>
                <c:pt idx="8">
                  <c:v>2241</c:v>
                </c:pt>
                <c:pt idx="9">
                  <c:v>2241</c:v>
                </c:pt>
                <c:pt idx="10">
                  <c:v>2244</c:v>
                </c:pt>
                <c:pt idx="11">
                  <c:v>2247</c:v>
                </c:pt>
                <c:pt idx="12">
                  <c:v>2248</c:v>
                </c:pt>
                <c:pt idx="13">
                  <c:v>2250</c:v>
                </c:pt>
                <c:pt idx="14">
                  <c:v>2250</c:v>
                </c:pt>
                <c:pt idx="15">
                  <c:v>2251</c:v>
                </c:pt>
                <c:pt idx="16">
                  <c:v>2253</c:v>
                </c:pt>
                <c:pt idx="17">
                  <c:v>2255</c:v>
                </c:pt>
                <c:pt idx="18">
                  <c:v>2260</c:v>
                </c:pt>
                <c:pt idx="19">
                  <c:v>2263</c:v>
                </c:pt>
                <c:pt idx="20">
                  <c:v>2269</c:v>
                </c:pt>
                <c:pt idx="21">
                  <c:v>2272</c:v>
                </c:pt>
                <c:pt idx="22">
                  <c:v>2276</c:v>
                </c:pt>
                <c:pt idx="23">
                  <c:v>2277</c:v>
                </c:pt>
                <c:pt idx="24">
                  <c:v>2280</c:v>
                </c:pt>
                <c:pt idx="25">
                  <c:v>2285</c:v>
                </c:pt>
                <c:pt idx="26">
                  <c:v>2285</c:v>
                </c:pt>
                <c:pt idx="27">
                  <c:v>2291</c:v>
                </c:pt>
                <c:pt idx="28">
                  <c:v>2296</c:v>
                </c:pt>
                <c:pt idx="29">
                  <c:v>2297</c:v>
                </c:pt>
                <c:pt idx="30">
                  <c:v>2301</c:v>
                </c:pt>
                <c:pt idx="31">
                  <c:v>2301</c:v>
                </c:pt>
              </c:numCache>
            </c:numRef>
          </c:val>
          <c:smooth val="0"/>
          <c:extLst>
            <c:ext xmlns:c16="http://schemas.microsoft.com/office/drawing/2014/chart" uri="{C3380CC4-5D6E-409C-BE32-E72D297353CC}">
              <c16:uniqueId val="{00000000-9FBC-44F0-87BC-F1A6D76117D0}"/>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3032</c:v>
                </c:pt>
                <c:pt idx="1">
                  <c:v>3035</c:v>
                </c:pt>
                <c:pt idx="2">
                  <c:v>3037</c:v>
                </c:pt>
                <c:pt idx="3">
                  <c:v>3038</c:v>
                </c:pt>
                <c:pt idx="4">
                  <c:v>3037</c:v>
                </c:pt>
                <c:pt idx="5">
                  <c:v>3039</c:v>
                </c:pt>
                <c:pt idx="6">
                  <c:v>3047</c:v>
                </c:pt>
                <c:pt idx="7">
                  <c:v>3052</c:v>
                </c:pt>
                <c:pt idx="8">
                  <c:v>3054</c:v>
                </c:pt>
                <c:pt idx="9">
                  <c:v>3056</c:v>
                </c:pt>
                <c:pt idx="10">
                  <c:v>3058</c:v>
                </c:pt>
                <c:pt idx="11">
                  <c:v>3060</c:v>
                </c:pt>
                <c:pt idx="12">
                  <c:v>3063</c:v>
                </c:pt>
                <c:pt idx="13">
                  <c:v>3063</c:v>
                </c:pt>
                <c:pt idx="14">
                  <c:v>3070</c:v>
                </c:pt>
                <c:pt idx="15">
                  <c:v>3078</c:v>
                </c:pt>
                <c:pt idx="16">
                  <c:v>3082</c:v>
                </c:pt>
                <c:pt idx="17">
                  <c:v>3087</c:v>
                </c:pt>
                <c:pt idx="18">
                  <c:v>3086</c:v>
                </c:pt>
                <c:pt idx="19">
                  <c:v>3092</c:v>
                </c:pt>
                <c:pt idx="20">
                  <c:v>3098</c:v>
                </c:pt>
                <c:pt idx="21">
                  <c:v>3103</c:v>
                </c:pt>
                <c:pt idx="22">
                  <c:v>3104</c:v>
                </c:pt>
                <c:pt idx="23">
                  <c:v>3105</c:v>
                </c:pt>
                <c:pt idx="24">
                  <c:v>3107</c:v>
                </c:pt>
                <c:pt idx="25">
                  <c:v>3113</c:v>
                </c:pt>
                <c:pt idx="26">
                  <c:v>3121</c:v>
                </c:pt>
                <c:pt idx="27">
                  <c:v>3128</c:v>
                </c:pt>
                <c:pt idx="28">
                  <c:v>3131</c:v>
                </c:pt>
                <c:pt idx="29">
                  <c:v>3135</c:v>
                </c:pt>
                <c:pt idx="30">
                  <c:v>3139</c:v>
                </c:pt>
                <c:pt idx="31">
                  <c:v>3140</c:v>
                </c:pt>
              </c:numCache>
            </c:numRef>
          </c:val>
          <c:smooth val="0"/>
          <c:extLst>
            <c:ext xmlns:c16="http://schemas.microsoft.com/office/drawing/2014/chart" uri="{C3380CC4-5D6E-409C-BE32-E72D297353CC}">
              <c16:uniqueId val="{00000001-9FBC-44F0-87BC-F1A6D76117D0}"/>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3433</c:v>
                </c:pt>
                <c:pt idx="1">
                  <c:v>3438</c:v>
                </c:pt>
                <c:pt idx="2">
                  <c:v>3446</c:v>
                </c:pt>
                <c:pt idx="3">
                  <c:v>3452</c:v>
                </c:pt>
                <c:pt idx="4">
                  <c:v>3452</c:v>
                </c:pt>
                <c:pt idx="5">
                  <c:v>3453</c:v>
                </c:pt>
                <c:pt idx="6">
                  <c:v>3456</c:v>
                </c:pt>
                <c:pt idx="7">
                  <c:v>3458</c:v>
                </c:pt>
                <c:pt idx="8">
                  <c:v>3458</c:v>
                </c:pt>
                <c:pt idx="9">
                  <c:v>3468</c:v>
                </c:pt>
                <c:pt idx="10">
                  <c:v>3476</c:v>
                </c:pt>
                <c:pt idx="11">
                  <c:v>3480</c:v>
                </c:pt>
                <c:pt idx="12">
                  <c:v>3493</c:v>
                </c:pt>
                <c:pt idx="13">
                  <c:v>3496</c:v>
                </c:pt>
                <c:pt idx="14">
                  <c:v>3501</c:v>
                </c:pt>
                <c:pt idx="15">
                  <c:v>3506</c:v>
                </c:pt>
                <c:pt idx="16">
                  <c:v>3517</c:v>
                </c:pt>
                <c:pt idx="17">
                  <c:v>3527</c:v>
                </c:pt>
                <c:pt idx="18">
                  <c:v>3539</c:v>
                </c:pt>
                <c:pt idx="19">
                  <c:v>3557</c:v>
                </c:pt>
                <c:pt idx="20">
                  <c:v>3566</c:v>
                </c:pt>
                <c:pt idx="21">
                  <c:v>3576</c:v>
                </c:pt>
                <c:pt idx="22">
                  <c:v>3587</c:v>
                </c:pt>
                <c:pt idx="23">
                  <c:v>3594</c:v>
                </c:pt>
                <c:pt idx="24">
                  <c:v>3603</c:v>
                </c:pt>
                <c:pt idx="25">
                  <c:v>3618</c:v>
                </c:pt>
                <c:pt idx="26">
                  <c:v>3625</c:v>
                </c:pt>
                <c:pt idx="27">
                  <c:v>3635</c:v>
                </c:pt>
                <c:pt idx="28">
                  <c:v>3641</c:v>
                </c:pt>
                <c:pt idx="29">
                  <c:v>3645</c:v>
                </c:pt>
                <c:pt idx="30">
                  <c:v>3655</c:v>
                </c:pt>
                <c:pt idx="31">
                  <c:v>3660</c:v>
                </c:pt>
              </c:numCache>
            </c:numRef>
          </c:val>
          <c:smooth val="0"/>
          <c:extLst>
            <c:ext xmlns:c16="http://schemas.microsoft.com/office/drawing/2014/chart" uri="{C3380CC4-5D6E-409C-BE32-E72D297353CC}">
              <c16:uniqueId val="{00000002-9FBC-44F0-87BC-F1A6D76117D0}"/>
            </c:ext>
          </c:extLst>
        </c:ser>
        <c:dLbls>
          <c:showLegendKey val="0"/>
          <c:showVal val="0"/>
          <c:showCatName val="0"/>
          <c:showSerName val="0"/>
          <c:showPercent val="0"/>
          <c:showBubbleSize val="0"/>
        </c:dLbls>
        <c:smooth val="0"/>
        <c:axId val="390602376"/>
        <c:axId val="390602704"/>
      </c:lineChart>
      <c:dateAx>
        <c:axId val="390602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02704"/>
        <c:crosses val="autoZero"/>
        <c:auto val="1"/>
        <c:lblOffset val="100"/>
        <c:baseTimeUnit val="days"/>
      </c:dateAx>
      <c:valAx>
        <c:axId val="39060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0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Sheet1!$B$2:$B$33</c:f>
              <c:numCache>
                <c:formatCode>General</c:formatCode>
                <c:ptCount val="32"/>
                <c:pt idx="0">
                  <c:v>4</c:v>
                </c:pt>
                <c:pt idx="1">
                  <c:v>2</c:v>
                </c:pt>
                <c:pt idx="2">
                  <c:v>4</c:v>
                </c:pt>
                <c:pt idx="3">
                  <c:v>2</c:v>
                </c:pt>
                <c:pt idx="4">
                  <c:v>1</c:v>
                </c:pt>
                <c:pt idx="5">
                  <c:v>5</c:v>
                </c:pt>
                <c:pt idx="6">
                  <c:v>1</c:v>
                </c:pt>
                <c:pt idx="7">
                  <c:v>4</c:v>
                </c:pt>
                <c:pt idx="8">
                  <c:v>1</c:v>
                </c:pt>
                <c:pt idx="9">
                  <c:v>0</c:v>
                </c:pt>
                <c:pt idx="10">
                  <c:v>3</c:v>
                </c:pt>
                <c:pt idx="11">
                  <c:v>3</c:v>
                </c:pt>
                <c:pt idx="12">
                  <c:v>1</c:v>
                </c:pt>
                <c:pt idx="13">
                  <c:v>2</c:v>
                </c:pt>
                <c:pt idx="14">
                  <c:v>0</c:v>
                </c:pt>
                <c:pt idx="15">
                  <c:v>1</c:v>
                </c:pt>
                <c:pt idx="16">
                  <c:v>2</c:v>
                </c:pt>
                <c:pt idx="17">
                  <c:v>2</c:v>
                </c:pt>
                <c:pt idx="18">
                  <c:v>5</c:v>
                </c:pt>
                <c:pt idx="19">
                  <c:v>3</c:v>
                </c:pt>
                <c:pt idx="20">
                  <c:v>6</c:v>
                </c:pt>
                <c:pt idx="21">
                  <c:v>3</c:v>
                </c:pt>
                <c:pt idx="22">
                  <c:v>4</c:v>
                </c:pt>
                <c:pt idx="23">
                  <c:v>1</c:v>
                </c:pt>
                <c:pt idx="24">
                  <c:v>3</c:v>
                </c:pt>
                <c:pt idx="25">
                  <c:v>5</c:v>
                </c:pt>
                <c:pt idx="26">
                  <c:v>0</c:v>
                </c:pt>
                <c:pt idx="27">
                  <c:v>6</c:v>
                </c:pt>
                <c:pt idx="28">
                  <c:v>5</c:v>
                </c:pt>
                <c:pt idx="29">
                  <c:v>1</c:v>
                </c:pt>
                <c:pt idx="30">
                  <c:v>4</c:v>
                </c:pt>
                <c:pt idx="31">
                  <c:v>0</c:v>
                </c:pt>
              </c:numCache>
            </c:numRef>
          </c:val>
          <c:smooth val="0"/>
          <c:extLst>
            <c:ext xmlns:c16="http://schemas.microsoft.com/office/drawing/2014/chart" uri="{C3380CC4-5D6E-409C-BE32-E72D297353CC}">
              <c16:uniqueId val="{00000000-A8B1-4D34-AEF2-8E20DE52CF8A}"/>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Sheet1!$C$2:$C$33</c:f>
              <c:numCache>
                <c:formatCode>General</c:formatCode>
                <c:ptCount val="32"/>
                <c:pt idx="0">
                  <c:v>1</c:v>
                </c:pt>
                <c:pt idx="1">
                  <c:v>3</c:v>
                </c:pt>
                <c:pt idx="2">
                  <c:v>2</c:v>
                </c:pt>
                <c:pt idx="3">
                  <c:v>1</c:v>
                </c:pt>
                <c:pt idx="4">
                  <c:v>-1</c:v>
                </c:pt>
                <c:pt idx="5">
                  <c:v>2</c:v>
                </c:pt>
                <c:pt idx="6">
                  <c:v>8</c:v>
                </c:pt>
                <c:pt idx="7">
                  <c:v>5</c:v>
                </c:pt>
                <c:pt idx="8">
                  <c:v>2</c:v>
                </c:pt>
                <c:pt idx="9">
                  <c:v>2</c:v>
                </c:pt>
                <c:pt idx="10">
                  <c:v>2</c:v>
                </c:pt>
                <c:pt idx="11">
                  <c:v>2</c:v>
                </c:pt>
                <c:pt idx="12">
                  <c:v>3</c:v>
                </c:pt>
                <c:pt idx="13">
                  <c:v>0</c:v>
                </c:pt>
                <c:pt idx="14">
                  <c:v>7</c:v>
                </c:pt>
                <c:pt idx="15">
                  <c:v>8</c:v>
                </c:pt>
                <c:pt idx="16">
                  <c:v>4</c:v>
                </c:pt>
                <c:pt idx="17">
                  <c:v>5</c:v>
                </c:pt>
                <c:pt idx="18">
                  <c:v>-1</c:v>
                </c:pt>
                <c:pt idx="19">
                  <c:v>6</c:v>
                </c:pt>
                <c:pt idx="20">
                  <c:v>6</c:v>
                </c:pt>
                <c:pt idx="21">
                  <c:v>5</c:v>
                </c:pt>
                <c:pt idx="22">
                  <c:v>1</c:v>
                </c:pt>
                <c:pt idx="23">
                  <c:v>1</c:v>
                </c:pt>
                <c:pt idx="24">
                  <c:v>2</c:v>
                </c:pt>
                <c:pt idx="25">
                  <c:v>6</c:v>
                </c:pt>
                <c:pt idx="26">
                  <c:v>8</c:v>
                </c:pt>
                <c:pt idx="27">
                  <c:v>7</c:v>
                </c:pt>
                <c:pt idx="28">
                  <c:v>3</c:v>
                </c:pt>
                <c:pt idx="29">
                  <c:v>4</c:v>
                </c:pt>
                <c:pt idx="30">
                  <c:v>4</c:v>
                </c:pt>
                <c:pt idx="31">
                  <c:v>1</c:v>
                </c:pt>
              </c:numCache>
            </c:numRef>
          </c:val>
          <c:smooth val="0"/>
          <c:extLst>
            <c:ext xmlns:c16="http://schemas.microsoft.com/office/drawing/2014/chart" uri="{C3380CC4-5D6E-409C-BE32-E72D297353CC}">
              <c16:uniqueId val="{00000001-A8B1-4D34-AEF2-8E20DE52CF8A}"/>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Sheet1!$A$2:$A$33</c:f>
              <c:numCache>
                <c:formatCode>m/d/yyyy</c:formatCode>
                <c:ptCount val="32"/>
                <c:pt idx="0">
                  <c:v>44426</c:v>
                </c:pt>
                <c:pt idx="1">
                  <c:v>44427</c:v>
                </c:pt>
                <c:pt idx="2">
                  <c:v>44428</c:v>
                </c:pt>
                <c:pt idx="3">
                  <c:v>44429</c:v>
                </c:pt>
                <c:pt idx="4">
                  <c:v>44430</c:v>
                </c:pt>
                <c:pt idx="5">
                  <c:v>44431</c:v>
                </c:pt>
                <c:pt idx="6">
                  <c:v>44432</c:v>
                </c:pt>
                <c:pt idx="7">
                  <c:v>44433</c:v>
                </c:pt>
                <c:pt idx="8">
                  <c:v>44434</c:v>
                </c:pt>
                <c:pt idx="9">
                  <c:v>44435</c:v>
                </c:pt>
                <c:pt idx="10">
                  <c:v>44436</c:v>
                </c:pt>
                <c:pt idx="11">
                  <c:v>44437</c:v>
                </c:pt>
                <c:pt idx="12">
                  <c:v>44438</c:v>
                </c:pt>
                <c:pt idx="13">
                  <c:v>44439</c:v>
                </c:pt>
                <c:pt idx="14">
                  <c:v>44440</c:v>
                </c:pt>
                <c:pt idx="15">
                  <c:v>44441</c:v>
                </c:pt>
                <c:pt idx="16">
                  <c:v>44442</c:v>
                </c:pt>
                <c:pt idx="17">
                  <c:v>44443</c:v>
                </c:pt>
                <c:pt idx="18">
                  <c:v>44444</c:v>
                </c:pt>
                <c:pt idx="19">
                  <c:v>44445</c:v>
                </c:pt>
                <c:pt idx="20">
                  <c:v>44446</c:v>
                </c:pt>
                <c:pt idx="21">
                  <c:v>44447</c:v>
                </c:pt>
                <c:pt idx="22">
                  <c:v>44448</c:v>
                </c:pt>
                <c:pt idx="23">
                  <c:v>44449</c:v>
                </c:pt>
                <c:pt idx="24">
                  <c:v>44450</c:v>
                </c:pt>
                <c:pt idx="25">
                  <c:v>44451</c:v>
                </c:pt>
                <c:pt idx="26">
                  <c:v>44452</c:v>
                </c:pt>
                <c:pt idx="27">
                  <c:v>44453</c:v>
                </c:pt>
                <c:pt idx="28">
                  <c:v>44454</c:v>
                </c:pt>
                <c:pt idx="29">
                  <c:v>44455</c:v>
                </c:pt>
                <c:pt idx="30">
                  <c:v>44456</c:v>
                </c:pt>
                <c:pt idx="31">
                  <c:v>44457</c:v>
                </c:pt>
              </c:numCache>
            </c:numRef>
          </c:cat>
          <c:val>
            <c:numRef>
              <c:f>Sheet1!$D$2:$D$33</c:f>
              <c:numCache>
                <c:formatCode>General</c:formatCode>
                <c:ptCount val="32"/>
                <c:pt idx="0">
                  <c:v>-1</c:v>
                </c:pt>
                <c:pt idx="1">
                  <c:v>5</c:v>
                </c:pt>
                <c:pt idx="2">
                  <c:v>8</c:v>
                </c:pt>
                <c:pt idx="3">
                  <c:v>6</c:v>
                </c:pt>
                <c:pt idx="4">
                  <c:v>0</c:v>
                </c:pt>
                <c:pt idx="5">
                  <c:v>1</c:v>
                </c:pt>
                <c:pt idx="6">
                  <c:v>3</c:v>
                </c:pt>
                <c:pt idx="7">
                  <c:v>2</c:v>
                </c:pt>
                <c:pt idx="8">
                  <c:v>0</c:v>
                </c:pt>
                <c:pt idx="9">
                  <c:v>10</c:v>
                </c:pt>
                <c:pt idx="10">
                  <c:v>8</c:v>
                </c:pt>
                <c:pt idx="11">
                  <c:v>4</c:v>
                </c:pt>
                <c:pt idx="12">
                  <c:v>13</c:v>
                </c:pt>
                <c:pt idx="13">
                  <c:v>3</c:v>
                </c:pt>
                <c:pt idx="14">
                  <c:v>5</c:v>
                </c:pt>
                <c:pt idx="15">
                  <c:v>5</c:v>
                </c:pt>
                <c:pt idx="16">
                  <c:v>11</c:v>
                </c:pt>
                <c:pt idx="17">
                  <c:v>10</c:v>
                </c:pt>
                <c:pt idx="18">
                  <c:v>12</c:v>
                </c:pt>
                <c:pt idx="19">
                  <c:v>18</c:v>
                </c:pt>
                <c:pt idx="20">
                  <c:v>9</c:v>
                </c:pt>
                <c:pt idx="21">
                  <c:v>10</c:v>
                </c:pt>
                <c:pt idx="22">
                  <c:v>11</c:v>
                </c:pt>
                <c:pt idx="23">
                  <c:v>7</c:v>
                </c:pt>
                <c:pt idx="24">
                  <c:v>9</c:v>
                </c:pt>
                <c:pt idx="25">
                  <c:v>15</c:v>
                </c:pt>
                <c:pt idx="26">
                  <c:v>7</c:v>
                </c:pt>
                <c:pt idx="27">
                  <c:v>10</c:v>
                </c:pt>
                <c:pt idx="28">
                  <c:v>6</c:v>
                </c:pt>
                <c:pt idx="29">
                  <c:v>4</c:v>
                </c:pt>
                <c:pt idx="30">
                  <c:v>10</c:v>
                </c:pt>
                <c:pt idx="31">
                  <c:v>5</c:v>
                </c:pt>
              </c:numCache>
            </c:numRef>
          </c:val>
          <c:smooth val="0"/>
          <c:extLst>
            <c:ext xmlns:c16="http://schemas.microsoft.com/office/drawing/2014/chart" uri="{C3380CC4-5D6E-409C-BE32-E72D297353CC}">
              <c16:uniqueId val="{00000002-A8B1-4D34-AEF2-8E20DE52CF8A}"/>
            </c:ext>
          </c:extLst>
        </c:ser>
        <c:dLbls>
          <c:showLegendKey val="0"/>
          <c:showVal val="0"/>
          <c:showCatName val="0"/>
          <c:showSerName val="0"/>
          <c:showPercent val="0"/>
          <c:showBubbleSize val="0"/>
        </c:dLbls>
        <c:smooth val="0"/>
        <c:axId val="389624680"/>
        <c:axId val="389620744"/>
      </c:lineChart>
      <c:dateAx>
        <c:axId val="389624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20744"/>
        <c:crosses val="autoZero"/>
        <c:auto val="1"/>
        <c:lblOffset val="100"/>
        <c:baseTimeUnit val="days"/>
      </c:dateAx>
      <c:valAx>
        <c:axId val="38962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2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0</c:v>
                </c:pt>
                <c:pt idx="3">
                  <c:v>2</c:v>
                </c:pt>
                <c:pt idx="4">
                  <c:v>3</c:v>
                </c:pt>
                <c:pt idx="5">
                  <c:v>0</c:v>
                </c:pt>
                <c:pt idx="6">
                  <c:v>0</c:v>
                </c:pt>
              </c:numCache>
            </c:numRef>
          </c:val>
          <c:extLst>
            <c:ext xmlns:c16="http://schemas.microsoft.com/office/drawing/2014/chart" uri="{C3380CC4-5D6E-409C-BE32-E72D297353CC}">
              <c16:uniqueId val="{00000000-B50D-4A2C-9639-4AAA2C409B0F}"/>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2</c:v>
                </c:pt>
                <c:pt idx="2">
                  <c:v>0</c:v>
                </c:pt>
                <c:pt idx="3">
                  <c:v>2</c:v>
                </c:pt>
                <c:pt idx="4">
                  <c:v>0</c:v>
                </c:pt>
                <c:pt idx="5">
                  <c:v>0</c:v>
                </c:pt>
                <c:pt idx="6">
                  <c:v>0</c:v>
                </c:pt>
              </c:numCache>
            </c:numRef>
          </c:val>
          <c:extLst>
            <c:ext xmlns:c16="http://schemas.microsoft.com/office/drawing/2014/chart" uri="{C3380CC4-5D6E-409C-BE32-E72D297353CC}">
              <c16:uniqueId val="{00000001-B50D-4A2C-9639-4AAA2C409B0F}"/>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1</c:v>
                </c:pt>
                <c:pt idx="3">
                  <c:v>3</c:v>
                </c:pt>
                <c:pt idx="4">
                  <c:v>2</c:v>
                </c:pt>
                <c:pt idx="5">
                  <c:v>0</c:v>
                </c:pt>
                <c:pt idx="6">
                  <c:v>0</c:v>
                </c:pt>
              </c:numCache>
            </c:numRef>
          </c:val>
          <c:extLst>
            <c:ext xmlns:c16="http://schemas.microsoft.com/office/drawing/2014/chart" uri="{C3380CC4-5D6E-409C-BE32-E72D297353CC}">
              <c16:uniqueId val="{00000002-B50D-4A2C-9639-4AAA2C409B0F}"/>
            </c:ext>
          </c:extLst>
        </c:ser>
        <c:dLbls>
          <c:showLegendKey val="0"/>
          <c:showVal val="0"/>
          <c:showCatName val="0"/>
          <c:showSerName val="0"/>
          <c:showPercent val="0"/>
          <c:showBubbleSize val="0"/>
        </c:dLbls>
        <c:gapWidth val="219"/>
        <c:overlap val="-27"/>
        <c:axId val="389623368"/>
        <c:axId val="389623696"/>
      </c:barChart>
      <c:catAx>
        <c:axId val="389623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23696"/>
        <c:crosses val="autoZero"/>
        <c:auto val="1"/>
        <c:lblAlgn val="ctr"/>
        <c:lblOffset val="100"/>
        <c:noMultiLvlLbl val="0"/>
      </c:catAx>
      <c:valAx>
        <c:axId val="389623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23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4</c:v>
                </c:pt>
                <c:pt idx="2">
                  <c:v>3</c:v>
                </c:pt>
                <c:pt idx="3">
                  <c:v>2</c:v>
                </c:pt>
                <c:pt idx="4">
                  <c:v>2</c:v>
                </c:pt>
                <c:pt idx="5">
                  <c:v>2</c:v>
                </c:pt>
                <c:pt idx="6">
                  <c:v>4</c:v>
                </c:pt>
              </c:numCache>
            </c:numRef>
          </c:val>
          <c:extLst>
            <c:ext xmlns:c16="http://schemas.microsoft.com/office/drawing/2014/chart" uri="{C3380CC4-5D6E-409C-BE32-E72D297353CC}">
              <c16:uniqueId val="{00000000-FFF3-4B55-A471-53B008AF890A}"/>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5</c:v>
                </c:pt>
                <c:pt idx="2">
                  <c:v>4</c:v>
                </c:pt>
                <c:pt idx="3">
                  <c:v>4</c:v>
                </c:pt>
                <c:pt idx="4">
                  <c:v>3</c:v>
                </c:pt>
                <c:pt idx="5">
                  <c:v>2</c:v>
                </c:pt>
                <c:pt idx="6">
                  <c:v>2</c:v>
                </c:pt>
              </c:numCache>
            </c:numRef>
          </c:val>
          <c:extLst>
            <c:ext xmlns:c16="http://schemas.microsoft.com/office/drawing/2014/chart" uri="{C3380CC4-5D6E-409C-BE32-E72D297353CC}">
              <c16:uniqueId val="{00000001-FFF3-4B55-A471-53B008AF890A}"/>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c:v>
                </c:pt>
                <c:pt idx="1">
                  <c:v>6</c:v>
                </c:pt>
                <c:pt idx="2">
                  <c:v>4</c:v>
                </c:pt>
                <c:pt idx="3">
                  <c:v>5</c:v>
                </c:pt>
                <c:pt idx="4">
                  <c:v>9</c:v>
                </c:pt>
                <c:pt idx="5">
                  <c:v>8</c:v>
                </c:pt>
                <c:pt idx="6">
                  <c:v>8</c:v>
                </c:pt>
              </c:numCache>
            </c:numRef>
          </c:val>
          <c:extLst>
            <c:ext xmlns:c16="http://schemas.microsoft.com/office/drawing/2014/chart" uri="{C3380CC4-5D6E-409C-BE32-E72D297353CC}">
              <c16:uniqueId val="{00000002-FFF3-4B55-A471-53B008AF890A}"/>
            </c:ext>
          </c:extLst>
        </c:ser>
        <c:dLbls>
          <c:showLegendKey val="0"/>
          <c:showVal val="0"/>
          <c:showCatName val="0"/>
          <c:showSerName val="0"/>
          <c:showPercent val="0"/>
          <c:showBubbleSize val="0"/>
        </c:dLbls>
        <c:gapWidth val="219"/>
        <c:overlap val="-27"/>
        <c:axId val="389629600"/>
        <c:axId val="389633864"/>
      </c:barChart>
      <c:catAx>
        <c:axId val="389629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33864"/>
        <c:crosses val="autoZero"/>
        <c:auto val="1"/>
        <c:lblAlgn val="ctr"/>
        <c:lblOffset val="100"/>
        <c:noMultiLvlLbl val="0"/>
      </c:catAx>
      <c:valAx>
        <c:axId val="389633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29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1</c:v>
                </c:pt>
                <c:pt idx="15">
                  <c:v>1</c:v>
                </c:pt>
                <c:pt idx="16">
                  <c:v>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CC8F-4E96-8CD5-3B641EE30A74}"/>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1</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CC8F-4E96-8CD5-3B641EE30A74}"/>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2</c:v>
                </c:pt>
                <c:pt idx="15">
                  <c:v>1</c:v>
                </c:pt>
                <c:pt idx="16">
                  <c:v>1</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CC8F-4E96-8CD5-3B641EE30A74}"/>
            </c:ext>
          </c:extLst>
        </c:ser>
        <c:dLbls>
          <c:showLegendKey val="0"/>
          <c:showVal val="0"/>
          <c:showCatName val="0"/>
          <c:showSerName val="0"/>
          <c:showPercent val="0"/>
          <c:showBubbleSize val="0"/>
        </c:dLbls>
        <c:smooth val="0"/>
        <c:axId val="389628288"/>
        <c:axId val="389622056"/>
      </c:lineChart>
      <c:catAx>
        <c:axId val="389628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22056"/>
        <c:crosses val="autoZero"/>
        <c:auto val="1"/>
        <c:lblAlgn val="ctr"/>
        <c:lblOffset val="100"/>
        <c:noMultiLvlLbl val="0"/>
      </c:catAx>
      <c:valAx>
        <c:axId val="389622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2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2.52100840336134</c:v>
                </c:pt>
                <c:pt idx="3">
                  <c:v>2.05661211853162</c:v>
                </c:pt>
                <c:pt idx="4">
                  <c:v>1.19416187527643</c:v>
                </c:pt>
              </c:numCache>
            </c:numRef>
          </c:val>
          <c:extLst>
            <c:ext xmlns:c16="http://schemas.microsoft.com/office/drawing/2014/chart" uri="{C3380CC4-5D6E-409C-BE32-E72D297353CC}">
              <c16:uniqueId val="{00000000-E1D1-4299-80F8-2FF98FC6D2F5}"/>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0.98833441348023299</c:v>
                </c:pt>
                <c:pt idx="3">
                  <c:v>1.47440051847051</c:v>
                </c:pt>
              </c:numCache>
            </c:numRef>
          </c:val>
          <c:extLst>
            <c:ext xmlns:c16="http://schemas.microsoft.com/office/drawing/2014/chart" uri="{C3380CC4-5D6E-409C-BE32-E72D297353CC}">
              <c16:uniqueId val="{00000001-E1D1-4299-80F8-2FF98FC6D2F5}"/>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0.76142131979695404</c:v>
                </c:pt>
                <c:pt idx="1">
                  <c:v>1.2690355329949199</c:v>
                </c:pt>
                <c:pt idx="2">
                  <c:v>1.7484489565707799</c:v>
                </c:pt>
                <c:pt idx="3">
                  <c:v>2.4534686971235198</c:v>
                </c:pt>
                <c:pt idx="4">
                  <c:v>4.2583192329385202</c:v>
                </c:pt>
              </c:numCache>
            </c:numRef>
          </c:val>
          <c:extLst>
            <c:ext xmlns:c16="http://schemas.microsoft.com/office/drawing/2014/chart" uri="{C3380CC4-5D6E-409C-BE32-E72D297353CC}">
              <c16:uniqueId val="{00000002-E1D1-4299-80F8-2FF98FC6D2F5}"/>
            </c:ext>
          </c:extLst>
        </c:ser>
        <c:dLbls>
          <c:showLegendKey val="0"/>
          <c:showVal val="0"/>
          <c:showCatName val="0"/>
          <c:showSerName val="0"/>
          <c:showPercent val="0"/>
          <c:showBubbleSize val="0"/>
        </c:dLbls>
        <c:gapWidth val="219"/>
        <c:overlap val="-27"/>
        <c:axId val="388883976"/>
        <c:axId val="388883320"/>
      </c:barChart>
      <c:catAx>
        <c:axId val="38888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83320"/>
        <c:crosses val="autoZero"/>
        <c:auto val="1"/>
        <c:lblAlgn val="ctr"/>
        <c:lblOffset val="100"/>
        <c:noMultiLvlLbl val="0"/>
      </c:catAx>
      <c:valAx>
        <c:axId val="388883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883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2.52324037184595</c:v>
                </c:pt>
                <c:pt idx="13">
                  <c:v>0</c:v>
                </c:pt>
                <c:pt idx="14">
                  <c:v>2.14696768481629</c:v>
                </c:pt>
                <c:pt idx="15">
                  <c:v>0.75254537405931798</c:v>
                </c:pt>
                <c:pt idx="16">
                  <c:v>1.32802124833997</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7909-4FE9-9532-667CBE6B8EDC}"/>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1.6531604538087501</c:v>
                </c:pt>
                <c:pt idx="12">
                  <c:v>0</c:v>
                </c:pt>
                <c:pt idx="13">
                  <c:v>0</c:v>
                </c:pt>
                <c:pt idx="14">
                  <c:v>0</c:v>
                </c:pt>
                <c:pt idx="15">
                  <c:v>0</c:v>
                </c:pt>
                <c:pt idx="16">
                  <c:v>0</c:v>
                </c:pt>
                <c:pt idx="17">
                  <c:v>0.98865478119935202</c:v>
                </c:pt>
                <c:pt idx="18">
                  <c:v>1.29659643435981</c:v>
                </c:pt>
                <c:pt idx="19">
                  <c:v>0</c:v>
                </c:pt>
                <c:pt idx="20">
                  <c:v>0</c:v>
                </c:pt>
                <c:pt idx="21">
                  <c:v>0</c:v>
                </c:pt>
                <c:pt idx="22">
                  <c:v>0</c:v>
                </c:pt>
                <c:pt idx="23">
                  <c:v>0</c:v>
                </c:pt>
              </c:numCache>
            </c:numRef>
          </c:val>
          <c:smooth val="0"/>
          <c:extLst>
            <c:ext xmlns:c16="http://schemas.microsoft.com/office/drawing/2014/chart" uri="{C3380CC4-5D6E-409C-BE32-E72D297353CC}">
              <c16:uniqueId val="{00000001-7909-4FE9-9532-667CBE6B8EDC}"/>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2.8756695799266998</c:v>
                </c:pt>
                <c:pt idx="13">
                  <c:v>0</c:v>
                </c:pt>
                <c:pt idx="14">
                  <c:v>1.0149422046800101</c:v>
                </c:pt>
                <c:pt idx="15">
                  <c:v>2.65012686777558</c:v>
                </c:pt>
                <c:pt idx="16">
                  <c:v>1.6774739216239101</c:v>
                </c:pt>
                <c:pt idx="17">
                  <c:v>5.8641105159289504</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7909-4FE9-9532-667CBE6B8EDC}"/>
            </c:ext>
          </c:extLst>
        </c:ser>
        <c:dLbls>
          <c:showLegendKey val="0"/>
          <c:showVal val="0"/>
          <c:showCatName val="0"/>
          <c:showSerName val="0"/>
          <c:showPercent val="0"/>
          <c:showBubbleSize val="0"/>
        </c:dLbls>
        <c:smooth val="0"/>
        <c:axId val="390596472"/>
        <c:axId val="390597784"/>
      </c:lineChart>
      <c:catAx>
        <c:axId val="390596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597784"/>
        <c:crosses val="autoZero"/>
        <c:auto val="1"/>
        <c:lblAlgn val="ctr"/>
        <c:lblOffset val="100"/>
        <c:noMultiLvlLbl val="0"/>
      </c:catAx>
      <c:valAx>
        <c:axId val="390597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596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Sheet1!$A$2:$A$4</c:f>
              <c:strCache>
                <c:ptCount val="3"/>
                <c:pt idx="0">
                  <c:v>symargentina</c:v>
                </c:pt>
                <c:pt idx="1">
                  <c:v>kymcoargentinaoficial</c:v>
                </c:pt>
                <c:pt idx="2">
                  <c:v>keewayargentina</c:v>
                </c:pt>
              </c:strCache>
            </c:strRef>
          </c:cat>
          <c:val>
            <c:numRef>
              <c:f>Sheet1!$B$2:$B$4</c:f>
              <c:numCache>
                <c:formatCode>General</c:formatCode>
                <c:ptCount val="3"/>
                <c:pt idx="0">
                  <c:v>1</c:v>
                </c:pt>
                <c:pt idx="1">
                  <c:v>1</c:v>
                </c:pt>
                <c:pt idx="2">
                  <c:v>3</c:v>
                </c:pt>
              </c:numCache>
            </c:numRef>
          </c:val>
          <c:extLst>
            <c:ext xmlns:c16="http://schemas.microsoft.com/office/drawing/2014/chart" uri="{C3380CC4-5D6E-409C-BE32-E72D297353CC}">
              <c16:uniqueId val="{00000000-7E5D-4026-A8B9-B2A5AC395446}"/>
            </c:ext>
          </c:extLst>
        </c:ser>
        <c:ser>
          <c:idx val="1"/>
          <c:order val="1"/>
          <c:tx>
            <c:strRef>
              <c:f>Sheet1!$C$1</c:f>
              <c:strCache>
                <c:ptCount val="1"/>
                <c:pt idx="0">
                  <c:v>Images</c:v>
                </c:pt>
              </c:strCache>
            </c:strRef>
          </c:tx>
          <c:spPr>
            <a:solidFill>
              <a:schemeClr val="accent2"/>
            </a:solidFill>
            <a:ln>
              <a:noFill/>
            </a:ln>
            <a:effectLst/>
          </c:spPr>
          <c:invertIfNegative val="0"/>
          <c:cat>
            <c:strRef>
              <c:f>Sheet1!$A$2:$A$4</c:f>
              <c:strCache>
                <c:ptCount val="3"/>
                <c:pt idx="0">
                  <c:v>symargentina</c:v>
                </c:pt>
                <c:pt idx="1">
                  <c:v>kymcoargentinaoficial</c:v>
                </c:pt>
                <c:pt idx="2">
                  <c:v>keewayargentina</c:v>
                </c:pt>
              </c:strCache>
            </c:strRef>
          </c:cat>
          <c:val>
            <c:numRef>
              <c:f>Sheet1!$C$2:$C$4</c:f>
              <c:numCache>
                <c:formatCode>General</c:formatCode>
                <c:ptCount val="3"/>
                <c:pt idx="0">
                  <c:v>5</c:v>
                </c:pt>
                <c:pt idx="1">
                  <c:v>3</c:v>
                </c:pt>
                <c:pt idx="2">
                  <c:v>3</c:v>
                </c:pt>
              </c:numCache>
            </c:numRef>
          </c:val>
          <c:extLst>
            <c:ext xmlns:c16="http://schemas.microsoft.com/office/drawing/2014/chart" uri="{C3380CC4-5D6E-409C-BE32-E72D297353CC}">
              <c16:uniqueId val="{00000001-7E5D-4026-A8B9-B2A5AC395446}"/>
            </c:ext>
          </c:extLst>
        </c:ser>
        <c:ser>
          <c:idx val="2"/>
          <c:order val="2"/>
          <c:tx>
            <c:strRef>
              <c:f>Sheet1!$D$1</c:f>
              <c:strCache>
                <c:ptCount val="1"/>
                <c:pt idx="0">
                  <c:v>Videos</c:v>
                </c:pt>
              </c:strCache>
            </c:strRef>
          </c:tx>
          <c:spPr>
            <a:solidFill>
              <a:schemeClr val="accent3"/>
            </a:solidFill>
            <a:ln>
              <a:noFill/>
            </a:ln>
            <a:effectLst/>
          </c:spPr>
          <c:invertIfNegative val="0"/>
          <c:cat>
            <c:strRef>
              <c:f>Sheet1!$A$2:$A$4</c:f>
              <c:strCache>
                <c:ptCount val="3"/>
                <c:pt idx="0">
                  <c:v>symargentina</c:v>
                </c:pt>
                <c:pt idx="1">
                  <c:v>kymcoargentinaoficial</c:v>
                </c:pt>
                <c:pt idx="2">
                  <c:v>keewayargentina</c:v>
                </c:pt>
              </c:strCache>
            </c:strRef>
          </c:cat>
          <c:val>
            <c:numRef>
              <c:f>Sheet1!$D$2:$D$4</c:f>
              <c:numCache>
                <c:formatCode>General</c:formatCode>
                <c:ptCount val="3"/>
                <c:pt idx="0">
                  <c:v>0</c:v>
                </c:pt>
                <c:pt idx="1">
                  <c:v>0</c:v>
                </c:pt>
                <c:pt idx="2">
                  <c:v>2</c:v>
                </c:pt>
              </c:numCache>
            </c:numRef>
          </c:val>
          <c:extLst>
            <c:ext xmlns:c16="http://schemas.microsoft.com/office/drawing/2014/chart" uri="{C3380CC4-5D6E-409C-BE32-E72D297353CC}">
              <c16:uniqueId val="{00000002-7E5D-4026-A8B9-B2A5AC395446}"/>
            </c:ext>
          </c:extLst>
        </c:ser>
        <c:dLbls>
          <c:showLegendKey val="0"/>
          <c:showVal val="0"/>
          <c:showCatName val="0"/>
          <c:showSerName val="0"/>
          <c:showPercent val="0"/>
          <c:showBubbleSize val="0"/>
        </c:dLbls>
        <c:gapWidth val="150"/>
        <c:overlap val="100"/>
        <c:axId val="324693728"/>
        <c:axId val="330915360"/>
      </c:barChart>
      <c:catAx>
        <c:axId val="324693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915360"/>
        <c:crosses val="autoZero"/>
        <c:auto val="1"/>
        <c:lblAlgn val="ctr"/>
        <c:lblOffset val="100"/>
        <c:noMultiLvlLbl val="0"/>
      </c:catAx>
      <c:valAx>
        <c:axId val="330915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93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Sheet1!$A$2:$A$4</c:f>
              <c:strCache>
                <c:ptCount val="3"/>
                <c:pt idx="0">
                  <c:v>symargentina</c:v>
                </c:pt>
                <c:pt idx="1">
                  <c:v>kymcoargentinaoficial</c:v>
                </c:pt>
                <c:pt idx="2">
                  <c:v>keewayargentina</c:v>
                </c:pt>
              </c:strCache>
            </c:strRef>
          </c:cat>
          <c:val>
            <c:numRef>
              <c:f>Sheet1!$B$2:$B$4</c:f>
              <c:numCache>
                <c:formatCode>General</c:formatCode>
                <c:ptCount val="3"/>
                <c:pt idx="0">
                  <c:v>155</c:v>
                </c:pt>
                <c:pt idx="1">
                  <c:v>102</c:v>
                </c:pt>
                <c:pt idx="2">
                  <c:v>278</c:v>
                </c:pt>
              </c:numCache>
            </c:numRef>
          </c:val>
          <c:extLst>
            <c:ext xmlns:c16="http://schemas.microsoft.com/office/drawing/2014/chart" uri="{C3380CC4-5D6E-409C-BE32-E72D297353CC}">
              <c16:uniqueId val="{00000000-D2D7-4C01-BBC9-99CA4071DA9C}"/>
            </c:ext>
          </c:extLst>
        </c:ser>
        <c:ser>
          <c:idx val="1"/>
          <c:order val="1"/>
          <c:tx>
            <c:strRef>
              <c:f>Sheet1!$C$1</c:f>
              <c:strCache>
                <c:ptCount val="1"/>
                <c:pt idx="0">
                  <c:v>Videos</c:v>
                </c:pt>
              </c:strCache>
            </c:strRef>
          </c:tx>
          <c:spPr>
            <a:solidFill>
              <a:schemeClr val="accent2"/>
            </a:solidFill>
            <a:ln>
              <a:noFill/>
            </a:ln>
            <a:effectLst/>
          </c:spPr>
          <c:invertIfNegative val="0"/>
          <c:cat>
            <c:strRef>
              <c:f>Sheet1!$A$2:$A$4</c:f>
              <c:strCache>
                <c:ptCount val="3"/>
                <c:pt idx="0">
                  <c:v>symargentina</c:v>
                </c:pt>
                <c:pt idx="1">
                  <c:v>kymcoargentinaoficial</c:v>
                </c:pt>
                <c:pt idx="2">
                  <c:v>keewayargentina</c:v>
                </c:pt>
              </c:strCache>
            </c:strRef>
          </c:cat>
          <c:val>
            <c:numRef>
              <c:f>Sheet1!$C$2:$C$4</c:f>
              <c:numCache>
                <c:formatCode>General</c:formatCode>
                <c:ptCount val="3"/>
                <c:pt idx="0">
                  <c:v>0</c:v>
                </c:pt>
                <c:pt idx="1">
                  <c:v>0</c:v>
                </c:pt>
                <c:pt idx="2">
                  <c:v>121</c:v>
                </c:pt>
              </c:numCache>
            </c:numRef>
          </c:val>
          <c:extLst>
            <c:ext xmlns:c16="http://schemas.microsoft.com/office/drawing/2014/chart" uri="{C3380CC4-5D6E-409C-BE32-E72D297353CC}">
              <c16:uniqueId val="{00000001-D2D7-4C01-BBC9-99CA4071DA9C}"/>
            </c:ext>
          </c:extLst>
        </c:ser>
        <c:ser>
          <c:idx val="2"/>
          <c:order val="2"/>
          <c:tx>
            <c:strRef>
              <c:f>Sheet1!$D$1</c:f>
              <c:strCache>
                <c:ptCount val="1"/>
                <c:pt idx="0">
                  <c:v>Carousels</c:v>
                </c:pt>
              </c:strCache>
            </c:strRef>
          </c:tx>
          <c:spPr>
            <a:solidFill>
              <a:schemeClr val="accent3"/>
            </a:solidFill>
            <a:ln>
              <a:noFill/>
            </a:ln>
            <a:effectLst/>
          </c:spPr>
          <c:invertIfNegative val="0"/>
          <c:cat>
            <c:strRef>
              <c:f>Sheet1!$A$2:$A$4</c:f>
              <c:strCache>
                <c:ptCount val="3"/>
                <c:pt idx="0">
                  <c:v>symargentina</c:v>
                </c:pt>
                <c:pt idx="1">
                  <c:v>kymcoargentinaoficial</c:v>
                </c:pt>
                <c:pt idx="2">
                  <c:v>keewayargentina</c:v>
                </c:pt>
              </c:strCache>
            </c:strRef>
          </c:cat>
          <c:val>
            <c:numRef>
              <c:f>Sheet1!$D$2:$D$4</c:f>
              <c:numCache>
                <c:formatCode>General</c:formatCode>
                <c:ptCount val="3"/>
                <c:pt idx="0">
                  <c:v>76</c:v>
                </c:pt>
                <c:pt idx="1">
                  <c:v>50</c:v>
                </c:pt>
                <c:pt idx="2">
                  <c:v>298</c:v>
                </c:pt>
              </c:numCache>
            </c:numRef>
          </c:val>
          <c:extLst>
            <c:ext xmlns:c16="http://schemas.microsoft.com/office/drawing/2014/chart" uri="{C3380CC4-5D6E-409C-BE32-E72D297353CC}">
              <c16:uniqueId val="{00000002-D2D7-4C01-BBC9-99CA4071DA9C}"/>
            </c:ext>
          </c:extLst>
        </c:ser>
        <c:dLbls>
          <c:showLegendKey val="0"/>
          <c:showVal val="0"/>
          <c:showCatName val="0"/>
          <c:showSerName val="0"/>
          <c:showPercent val="0"/>
          <c:showBubbleSize val="0"/>
        </c:dLbls>
        <c:gapWidth val="150"/>
        <c:overlap val="100"/>
        <c:axId val="392726104"/>
        <c:axId val="392727088"/>
      </c:barChart>
      <c:catAx>
        <c:axId val="392726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27088"/>
        <c:crosses val="autoZero"/>
        <c:auto val="1"/>
        <c:lblAlgn val="ctr"/>
        <c:lblOffset val="100"/>
        <c:noMultiLvlLbl val="0"/>
      </c:catAx>
      <c:valAx>
        <c:axId val="392727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2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3.4188034188034</c:v>
                </c:pt>
                <c:pt idx="1">
                  <c:v>1.3737751049484199</c:v>
                </c:pt>
                <c:pt idx="2">
                  <c:v>0</c:v>
                </c:pt>
              </c:numCache>
            </c:numRef>
          </c:val>
          <c:extLst>
            <c:ext xmlns:c16="http://schemas.microsoft.com/office/drawing/2014/chart" uri="{C3380CC4-5D6E-409C-BE32-E72D297353CC}">
              <c16:uniqueId val="{00000000-4880-40D1-9400-7B914E650CE5}"/>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1.6139444803098999</c:v>
                </c:pt>
                <c:pt idx="1">
                  <c:v>1.0999397368111601</c:v>
                </c:pt>
                <c:pt idx="2">
                  <c:v>0</c:v>
                </c:pt>
              </c:numCache>
            </c:numRef>
          </c:val>
          <c:extLst>
            <c:ext xmlns:c16="http://schemas.microsoft.com/office/drawing/2014/chart" uri="{C3380CC4-5D6E-409C-BE32-E72D297353CC}">
              <c16:uniqueId val="{00000001-4880-40D1-9400-7B914E650CE5}"/>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2.8280799679730002</c:v>
                </c:pt>
                <c:pt idx="1">
                  <c:v>2.6477938842743201</c:v>
                </c:pt>
                <c:pt idx="2">
                  <c:v>1.7012515268356001</c:v>
                </c:pt>
              </c:numCache>
            </c:numRef>
          </c:val>
          <c:extLst>
            <c:ext xmlns:c16="http://schemas.microsoft.com/office/drawing/2014/chart" uri="{C3380CC4-5D6E-409C-BE32-E72D297353CC}">
              <c16:uniqueId val="{00000002-4880-40D1-9400-7B914E650CE5}"/>
            </c:ext>
          </c:extLst>
        </c:ser>
        <c:dLbls>
          <c:showLegendKey val="0"/>
          <c:showVal val="0"/>
          <c:showCatName val="0"/>
          <c:showSerName val="0"/>
          <c:showPercent val="0"/>
          <c:showBubbleSize val="0"/>
        </c:dLbls>
        <c:gapWidth val="219"/>
        <c:overlap val="-27"/>
        <c:axId val="392720856"/>
        <c:axId val="392720528"/>
      </c:barChart>
      <c:catAx>
        <c:axId val="392720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20528"/>
        <c:crosses val="autoZero"/>
        <c:auto val="1"/>
        <c:lblAlgn val="ctr"/>
        <c:lblOffset val="100"/>
        <c:noMultiLvlLbl val="0"/>
      </c:catAx>
      <c:valAx>
        <c:axId val="392720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20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Sheet1!$A$2:$A$4</c:f>
              <c:strCache>
                <c:ptCount val="3"/>
                <c:pt idx="0">
                  <c:v>symargentina</c:v>
                </c:pt>
                <c:pt idx="1">
                  <c:v>kymcoargentinaoficial</c:v>
                </c:pt>
                <c:pt idx="2">
                  <c:v>keewayargentina</c:v>
                </c:pt>
              </c:strCache>
            </c:strRef>
          </c:cat>
          <c:val>
            <c:numRef>
              <c:f>Sheet1!$B$2:$B$4</c:f>
              <c:numCache>
                <c:formatCode>General</c:formatCode>
                <c:ptCount val="3"/>
                <c:pt idx="0">
                  <c:v>213</c:v>
                </c:pt>
                <c:pt idx="1">
                  <c:v>147</c:v>
                </c:pt>
                <c:pt idx="2">
                  <c:v>624</c:v>
                </c:pt>
              </c:numCache>
            </c:numRef>
          </c:val>
          <c:extLst>
            <c:ext xmlns:c16="http://schemas.microsoft.com/office/drawing/2014/chart" uri="{C3380CC4-5D6E-409C-BE32-E72D297353CC}">
              <c16:uniqueId val="{00000000-B8D3-400F-8C1A-6207BE2AC87B}"/>
            </c:ext>
          </c:extLst>
        </c:ser>
        <c:ser>
          <c:idx val="1"/>
          <c:order val="1"/>
          <c:tx>
            <c:strRef>
              <c:f>Sheet1!$C$1</c:f>
              <c:strCache>
                <c:ptCount val="1"/>
                <c:pt idx="0">
                  <c:v>Comments</c:v>
                </c:pt>
              </c:strCache>
            </c:strRef>
          </c:tx>
          <c:spPr>
            <a:solidFill>
              <a:schemeClr val="accent2"/>
            </a:solidFill>
            <a:ln>
              <a:noFill/>
            </a:ln>
            <a:effectLst/>
          </c:spPr>
          <c:invertIfNegative val="0"/>
          <c:cat>
            <c:strRef>
              <c:f>Sheet1!$A$2:$A$4</c:f>
              <c:strCache>
                <c:ptCount val="3"/>
                <c:pt idx="0">
                  <c:v>symargentina</c:v>
                </c:pt>
                <c:pt idx="1">
                  <c:v>kymcoargentinaoficial</c:v>
                </c:pt>
                <c:pt idx="2">
                  <c:v>keewayargentina</c:v>
                </c:pt>
              </c:strCache>
            </c:strRef>
          </c:cat>
          <c:val>
            <c:numRef>
              <c:f>Sheet1!$C$2:$C$4</c:f>
              <c:numCache>
                <c:formatCode>General</c:formatCode>
                <c:ptCount val="3"/>
                <c:pt idx="0">
                  <c:v>18</c:v>
                </c:pt>
                <c:pt idx="1">
                  <c:v>5</c:v>
                </c:pt>
                <c:pt idx="2">
                  <c:v>73</c:v>
                </c:pt>
              </c:numCache>
            </c:numRef>
          </c:val>
          <c:extLst>
            <c:ext xmlns:c16="http://schemas.microsoft.com/office/drawing/2014/chart" uri="{C3380CC4-5D6E-409C-BE32-E72D297353CC}">
              <c16:uniqueId val="{00000001-B8D3-400F-8C1A-6207BE2AC87B}"/>
            </c:ext>
          </c:extLst>
        </c:ser>
        <c:dLbls>
          <c:showLegendKey val="0"/>
          <c:showVal val="0"/>
          <c:showCatName val="0"/>
          <c:showSerName val="0"/>
          <c:showPercent val="0"/>
          <c:showBubbleSize val="0"/>
        </c:dLbls>
        <c:gapWidth val="150"/>
        <c:overlap val="100"/>
        <c:axId val="392722168"/>
        <c:axId val="392714296"/>
      </c:barChart>
      <c:catAx>
        <c:axId val="392722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14296"/>
        <c:crosses val="autoZero"/>
        <c:auto val="1"/>
        <c:lblAlgn val="ctr"/>
        <c:lblOffset val="100"/>
        <c:noMultiLvlLbl val="0"/>
      </c:catAx>
      <c:valAx>
        <c:axId val="392714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22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1B7E0-395F-4EC1-B2CB-9C10C8A65BC7}"/>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B379B2CF-B963-42BF-BF54-F54EB2E2F13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040647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47895-E65C-499F-8F1F-39011E26581F}"/>
              </a:ext>
            </a:extLst>
          </p:cNvPr>
          <p:cNvSpPr>
            <a:spLocks noGrp="1"/>
          </p:cNvSpPr>
          <p:nvPr>
            <p:ph type="title"/>
          </p:nvPr>
        </p:nvSpPr>
        <p:spPr/>
        <p:txBody>
          <a:bodyPr/>
          <a:lstStyle/>
          <a:p>
            <a:r>
              <a:rPr lang="en-US"/>
              <a:t>Instagram Key Metrics Table | SYM</a:t>
            </a:r>
          </a:p>
        </p:txBody>
      </p:sp>
      <p:graphicFrame>
        <p:nvGraphicFramePr>
          <p:cNvPr id="5" name="Table Placeholder 4">
            <a:extLst>
              <a:ext uri="{FF2B5EF4-FFF2-40B4-BE49-F238E27FC236}">
                <a16:creationId xmlns:a16="http://schemas.microsoft.com/office/drawing/2014/main" id="{2F4F2C25-789C-4137-BCE6-8D1C66A6E889}"/>
              </a:ext>
            </a:extLst>
          </p:cNvPr>
          <p:cNvGraphicFramePr>
            <a:graphicFrameLocks noGrp="1"/>
          </p:cNvGraphicFramePr>
          <p:nvPr>
            <p:ph type="tbl" sz="quarter" idx="13"/>
            <p:extLst>
              <p:ext uri="{D42A27DB-BD31-4B8C-83A1-F6EECF244321}">
                <p14:modId xmlns:p14="http://schemas.microsoft.com/office/powerpoint/2010/main" val="3928424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45362264"/>
                    </a:ext>
                  </a:extLst>
                </a:gridCol>
                <a:gridCol w="658368">
                  <a:extLst>
                    <a:ext uri="{9D8B030D-6E8A-4147-A177-3AD203B41FA5}">
                      <a16:colId xmlns:a16="http://schemas.microsoft.com/office/drawing/2014/main" val="3237801604"/>
                    </a:ext>
                  </a:extLst>
                </a:gridCol>
                <a:gridCol w="658368">
                  <a:extLst>
                    <a:ext uri="{9D8B030D-6E8A-4147-A177-3AD203B41FA5}">
                      <a16:colId xmlns:a16="http://schemas.microsoft.com/office/drawing/2014/main" val="1320873645"/>
                    </a:ext>
                  </a:extLst>
                </a:gridCol>
                <a:gridCol w="658368">
                  <a:extLst>
                    <a:ext uri="{9D8B030D-6E8A-4147-A177-3AD203B41FA5}">
                      <a16:colId xmlns:a16="http://schemas.microsoft.com/office/drawing/2014/main" val="3446893872"/>
                    </a:ext>
                  </a:extLst>
                </a:gridCol>
                <a:gridCol w="658368">
                  <a:extLst>
                    <a:ext uri="{9D8B030D-6E8A-4147-A177-3AD203B41FA5}">
                      <a16:colId xmlns:a16="http://schemas.microsoft.com/office/drawing/2014/main" val="3087626071"/>
                    </a:ext>
                  </a:extLst>
                </a:gridCol>
                <a:gridCol w="658368">
                  <a:extLst>
                    <a:ext uri="{9D8B030D-6E8A-4147-A177-3AD203B41FA5}">
                      <a16:colId xmlns:a16="http://schemas.microsoft.com/office/drawing/2014/main" val="434056401"/>
                    </a:ext>
                  </a:extLst>
                </a:gridCol>
                <a:gridCol w="658368">
                  <a:extLst>
                    <a:ext uri="{9D8B030D-6E8A-4147-A177-3AD203B41FA5}">
                      <a16:colId xmlns:a16="http://schemas.microsoft.com/office/drawing/2014/main" val="2961361020"/>
                    </a:ext>
                  </a:extLst>
                </a:gridCol>
                <a:gridCol w="658368">
                  <a:extLst>
                    <a:ext uri="{9D8B030D-6E8A-4147-A177-3AD203B41FA5}">
                      <a16:colId xmlns:a16="http://schemas.microsoft.com/office/drawing/2014/main" val="2239174591"/>
                    </a:ext>
                  </a:extLst>
                </a:gridCol>
                <a:gridCol w="658368">
                  <a:extLst>
                    <a:ext uri="{9D8B030D-6E8A-4147-A177-3AD203B41FA5}">
                      <a16:colId xmlns:a16="http://schemas.microsoft.com/office/drawing/2014/main" val="92819455"/>
                    </a:ext>
                  </a:extLst>
                </a:gridCol>
                <a:gridCol w="658368">
                  <a:extLst>
                    <a:ext uri="{9D8B030D-6E8A-4147-A177-3AD203B41FA5}">
                      <a16:colId xmlns:a16="http://schemas.microsoft.com/office/drawing/2014/main" val="263449419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212149684"/>
                  </a:ext>
                </a:extLst>
              </a:tr>
              <a:tr h="370840">
                <a:tc>
                  <a:txBody>
                    <a:bodyPr/>
                    <a:lstStyle/>
                    <a:p>
                      <a:r>
                        <a:rPr lang="en-US" sz="1000"/>
                        <a:t>keewayargentina</a:t>
                      </a:r>
                    </a:p>
                  </a:txBody>
                  <a:tcPr/>
                </a:tc>
                <a:tc>
                  <a:txBody>
                    <a:bodyPr/>
                    <a:lstStyle/>
                    <a:p>
                      <a:r>
                        <a:rPr lang="en-US" sz="1000"/>
                        <a:t>3660</a:t>
                      </a:r>
                    </a:p>
                  </a:txBody>
                  <a:tcPr/>
                </a:tc>
                <a:tc>
                  <a:txBody>
                    <a:bodyPr/>
                    <a:lstStyle/>
                    <a:p>
                      <a:r>
                        <a:rPr lang="en-US" sz="1000"/>
                        <a:t>226</a:t>
                      </a:r>
                    </a:p>
                  </a:txBody>
                  <a:tcPr/>
                </a:tc>
                <a:tc>
                  <a:txBody>
                    <a:bodyPr/>
                    <a:lstStyle/>
                    <a:p>
                      <a:r>
                        <a:rPr lang="en-US" sz="1000"/>
                        <a:t>3</a:t>
                      </a:r>
                    </a:p>
                  </a:txBody>
                  <a:tcPr/>
                </a:tc>
                <a:tc>
                  <a:txBody>
                    <a:bodyPr/>
                    <a:lstStyle/>
                    <a:p>
                      <a:r>
                        <a:rPr lang="en-US" sz="1000"/>
                        <a:t>3</a:t>
                      </a:r>
                    </a:p>
                  </a:txBody>
                  <a:tcPr/>
                </a:tc>
                <a:tc>
                  <a:txBody>
                    <a:bodyPr/>
                    <a:lstStyle/>
                    <a:p>
                      <a:r>
                        <a:rPr lang="en-US" sz="1000"/>
                        <a:t>2</a:t>
                      </a:r>
                    </a:p>
                  </a:txBody>
                  <a:tcPr/>
                </a:tc>
                <a:tc>
                  <a:txBody>
                    <a:bodyPr/>
                    <a:lstStyle/>
                    <a:p>
                      <a:r>
                        <a:rPr lang="en-US" sz="1000"/>
                        <a:t>8</a:t>
                      </a:r>
                    </a:p>
                  </a:txBody>
                  <a:tcPr/>
                </a:tc>
                <a:tc>
                  <a:txBody>
                    <a:bodyPr/>
                    <a:lstStyle/>
                    <a:p>
                      <a:r>
                        <a:rPr lang="en-US" sz="1000"/>
                        <a:t>624</a:t>
                      </a:r>
                    </a:p>
                  </a:txBody>
                  <a:tcPr/>
                </a:tc>
                <a:tc>
                  <a:txBody>
                    <a:bodyPr/>
                    <a:lstStyle/>
                    <a:p>
                      <a:r>
                        <a:rPr lang="en-US" sz="1000"/>
                        <a:t>73</a:t>
                      </a:r>
                    </a:p>
                  </a:txBody>
                  <a:tcPr/>
                </a:tc>
                <a:tc>
                  <a:txBody>
                    <a:bodyPr/>
                    <a:lstStyle/>
                    <a:p>
                      <a:r>
                        <a:rPr lang="en-US" sz="1000"/>
                        <a:t>2.4563 %</a:t>
                      </a:r>
                    </a:p>
                  </a:txBody>
                  <a:tcPr/>
                </a:tc>
                <a:extLst>
                  <a:ext uri="{0D108BD9-81ED-4DB2-BD59-A6C34878D82A}">
                    <a16:rowId xmlns:a16="http://schemas.microsoft.com/office/drawing/2014/main" val="4152740778"/>
                  </a:ext>
                </a:extLst>
              </a:tr>
              <a:tr h="370840">
                <a:tc>
                  <a:txBody>
                    <a:bodyPr/>
                    <a:lstStyle/>
                    <a:p>
                      <a:r>
                        <a:rPr lang="en-US" sz="1000"/>
                        <a:t>kymcoargentinaoficial</a:t>
                      </a:r>
                    </a:p>
                  </a:txBody>
                  <a:tcPr/>
                </a:tc>
                <a:tc>
                  <a:txBody>
                    <a:bodyPr/>
                    <a:lstStyle/>
                    <a:p>
                      <a:r>
                        <a:rPr lang="en-US" sz="1000"/>
                        <a:t>3140</a:t>
                      </a:r>
                    </a:p>
                  </a:txBody>
                  <a:tcPr/>
                </a:tc>
                <a:tc>
                  <a:txBody>
                    <a:bodyPr/>
                    <a:lstStyle/>
                    <a:p>
                      <a:r>
                        <a:rPr lang="en-US" sz="1000"/>
                        <a:t>109</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4</a:t>
                      </a:r>
                    </a:p>
                  </a:txBody>
                  <a:tcPr/>
                </a:tc>
                <a:tc>
                  <a:txBody>
                    <a:bodyPr/>
                    <a:lstStyle/>
                    <a:p>
                      <a:r>
                        <a:rPr lang="en-US" sz="1000"/>
                        <a:t>147</a:t>
                      </a:r>
                    </a:p>
                  </a:txBody>
                  <a:tcPr/>
                </a:tc>
                <a:tc>
                  <a:txBody>
                    <a:bodyPr/>
                    <a:lstStyle/>
                    <a:p>
                      <a:r>
                        <a:rPr lang="en-US" sz="1000"/>
                        <a:t>5</a:t>
                      </a:r>
                    </a:p>
                  </a:txBody>
                  <a:tcPr/>
                </a:tc>
                <a:tc>
                  <a:txBody>
                    <a:bodyPr/>
                    <a:lstStyle/>
                    <a:p>
                      <a:r>
                        <a:rPr lang="en-US" sz="1000"/>
                        <a:t>1.2318 %</a:t>
                      </a:r>
                    </a:p>
                  </a:txBody>
                  <a:tcPr/>
                </a:tc>
                <a:extLst>
                  <a:ext uri="{0D108BD9-81ED-4DB2-BD59-A6C34878D82A}">
                    <a16:rowId xmlns:a16="http://schemas.microsoft.com/office/drawing/2014/main" val="467109940"/>
                  </a:ext>
                </a:extLst>
              </a:tr>
              <a:tr h="370840">
                <a:tc>
                  <a:txBody>
                    <a:bodyPr/>
                    <a:lstStyle/>
                    <a:p>
                      <a:r>
                        <a:rPr lang="en-US" sz="1000"/>
                        <a:t>symargentina</a:t>
                      </a:r>
                    </a:p>
                  </a:txBody>
                  <a:tcPr/>
                </a:tc>
                <a:tc>
                  <a:txBody>
                    <a:bodyPr/>
                    <a:lstStyle/>
                    <a:p>
                      <a:r>
                        <a:rPr lang="en-US" sz="1000"/>
                        <a:t>2301</a:t>
                      </a:r>
                    </a:p>
                  </a:txBody>
                  <a:tcPr/>
                </a:tc>
                <a:tc>
                  <a:txBody>
                    <a:bodyPr/>
                    <a:lstStyle/>
                    <a:p>
                      <a:r>
                        <a:rPr lang="en-US" sz="1000"/>
                        <a:t>84</a:t>
                      </a:r>
                    </a:p>
                  </a:txBody>
                  <a:tcPr/>
                </a:tc>
                <a:tc>
                  <a:txBody>
                    <a:bodyPr/>
                    <a:lstStyle/>
                    <a:p>
                      <a:r>
                        <a:rPr lang="en-US" sz="1000"/>
                        <a:t>5</a:t>
                      </a:r>
                    </a:p>
                  </a:txBody>
                  <a:tcPr/>
                </a:tc>
                <a:tc>
                  <a:txBody>
                    <a:bodyPr/>
                    <a:lstStyle/>
                    <a:p>
                      <a:r>
                        <a:rPr lang="en-US" sz="1000"/>
                        <a:t>1</a:t>
                      </a:r>
                    </a:p>
                  </a:txBody>
                  <a:tcPr/>
                </a:tc>
                <a:tc>
                  <a:txBody>
                    <a:bodyPr/>
                    <a:lstStyle/>
                    <a:p>
                      <a:r>
                        <a:rPr lang="en-US" sz="1000"/>
                        <a:t>0</a:t>
                      </a:r>
                    </a:p>
                  </a:txBody>
                  <a:tcPr/>
                </a:tc>
                <a:tc>
                  <a:txBody>
                    <a:bodyPr/>
                    <a:lstStyle/>
                    <a:p>
                      <a:r>
                        <a:rPr lang="en-US" sz="1000"/>
                        <a:t>6</a:t>
                      </a:r>
                    </a:p>
                  </a:txBody>
                  <a:tcPr/>
                </a:tc>
                <a:tc>
                  <a:txBody>
                    <a:bodyPr/>
                    <a:lstStyle/>
                    <a:p>
                      <a:r>
                        <a:rPr lang="en-US" sz="1000"/>
                        <a:t>213</a:t>
                      </a:r>
                    </a:p>
                  </a:txBody>
                  <a:tcPr/>
                </a:tc>
                <a:tc>
                  <a:txBody>
                    <a:bodyPr/>
                    <a:lstStyle/>
                    <a:p>
                      <a:r>
                        <a:rPr lang="en-US" sz="1000"/>
                        <a:t>18</a:t>
                      </a:r>
                    </a:p>
                  </a:txBody>
                  <a:tcPr/>
                </a:tc>
                <a:tc>
                  <a:txBody>
                    <a:bodyPr/>
                    <a:lstStyle/>
                    <a:p>
                      <a:r>
                        <a:rPr lang="en-US" sz="1000"/>
                        <a:t>1.7043 %</a:t>
                      </a:r>
                    </a:p>
                  </a:txBody>
                  <a:tcPr/>
                </a:tc>
                <a:extLst>
                  <a:ext uri="{0D108BD9-81ED-4DB2-BD59-A6C34878D82A}">
                    <a16:rowId xmlns:a16="http://schemas.microsoft.com/office/drawing/2014/main" val="2592601553"/>
                  </a:ext>
                </a:extLst>
              </a:tr>
            </a:tbl>
          </a:graphicData>
        </a:graphic>
      </p:graphicFrame>
      <p:sp>
        <p:nvSpPr>
          <p:cNvPr id="4" name="Text Placeholder 3">
            <a:extLst>
              <a:ext uri="{FF2B5EF4-FFF2-40B4-BE49-F238E27FC236}">
                <a16:creationId xmlns:a16="http://schemas.microsoft.com/office/drawing/2014/main" id="{F8CFC5C9-E295-48CB-B73B-0CA0E15346DC}"/>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505402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82074-0385-4560-8878-C3F87E05379D}"/>
              </a:ext>
            </a:extLst>
          </p:cNvPr>
          <p:cNvSpPr>
            <a:spLocks noGrp="1"/>
          </p:cNvSpPr>
          <p:nvPr>
            <p:ph type="title"/>
          </p:nvPr>
        </p:nvSpPr>
        <p:spPr/>
        <p:txBody>
          <a:bodyPr/>
          <a:lstStyle/>
          <a:p>
            <a:r>
              <a:rPr lang="en-US"/>
              <a:t>Instagram Follower Distribution | SYM</a:t>
            </a:r>
          </a:p>
        </p:txBody>
      </p:sp>
      <p:graphicFrame>
        <p:nvGraphicFramePr>
          <p:cNvPr id="6" name="Chart Placeholder 5">
            <a:extLst>
              <a:ext uri="{FF2B5EF4-FFF2-40B4-BE49-F238E27FC236}">
                <a16:creationId xmlns:a16="http://schemas.microsoft.com/office/drawing/2014/main" id="{95F6E21D-A8C9-4385-B99A-0ACFC613FBC2}"/>
              </a:ext>
            </a:extLst>
          </p:cNvPr>
          <p:cNvGraphicFramePr>
            <a:graphicFrameLocks noGrp="1"/>
          </p:cNvGraphicFramePr>
          <p:nvPr>
            <p:ph type="chart" sz="quarter" idx="13"/>
            <p:extLst>
              <p:ext uri="{D42A27DB-BD31-4B8C-83A1-F6EECF244321}">
                <p14:modId xmlns:p14="http://schemas.microsoft.com/office/powerpoint/2010/main" val="4235299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70ABC8-3002-40FF-BE31-D8E7C71ED3C8}"/>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B9AAA45C-73AD-4E90-9443-AD3175CC8F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7706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7797A-9244-49DE-806A-1D038EB61671}"/>
              </a:ext>
            </a:extLst>
          </p:cNvPr>
          <p:cNvSpPr>
            <a:spLocks noGrp="1"/>
          </p:cNvSpPr>
          <p:nvPr>
            <p:ph type="title"/>
          </p:nvPr>
        </p:nvSpPr>
        <p:spPr/>
        <p:txBody>
          <a:bodyPr/>
          <a:lstStyle/>
          <a:p>
            <a:r>
              <a:rPr lang="en-US"/>
              <a:t>Instagram Key Metrics Radar | SYM</a:t>
            </a:r>
          </a:p>
        </p:txBody>
      </p:sp>
      <p:graphicFrame>
        <p:nvGraphicFramePr>
          <p:cNvPr id="6" name="Chart Placeholder 5">
            <a:extLst>
              <a:ext uri="{FF2B5EF4-FFF2-40B4-BE49-F238E27FC236}">
                <a16:creationId xmlns:a16="http://schemas.microsoft.com/office/drawing/2014/main" id="{B695EE86-14E8-40DB-80C3-6A5A2A4C0A1A}"/>
              </a:ext>
            </a:extLst>
          </p:cNvPr>
          <p:cNvGraphicFramePr>
            <a:graphicFrameLocks noGrp="1"/>
          </p:cNvGraphicFramePr>
          <p:nvPr>
            <p:ph type="chart" sz="quarter" idx="13"/>
            <p:extLst>
              <p:ext uri="{D42A27DB-BD31-4B8C-83A1-F6EECF244321}">
                <p14:modId xmlns:p14="http://schemas.microsoft.com/office/powerpoint/2010/main" val="10512724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51FBD3-D0B2-4505-9CC6-F53E87E02B12}"/>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4953F0E7-062E-469E-A363-15B5C931AD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904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67B25-24E2-446B-B8FA-73547746FF84}"/>
              </a:ext>
            </a:extLst>
          </p:cNvPr>
          <p:cNvSpPr>
            <a:spLocks noGrp="1"/>
          </p:cNvSpPr>
          <p:nvPr>
            <p:ph type="title"/>
          </p:nvPr>
        </p:nvSpPr>
        <p:spPr/>
        <p:txBody>
          <a:bodyPr/>
          <a:lstStyle/>
          <a:p>
            <a:r>
              <a:rPr lang="en-US"/>
              <a:t>Instagram Followers Total | SYM</a:t>
            </a:r>
          </a:p>
        </p:txBody>
      </p:sp>
      <p:graphicFrame>
        <p:nvGraphicFramePr>
          <p:cNvPr id="6" name="Chart Placeholder 5">
            <a:extLst>
              <a:ext uri="{FF2B5EF4-FFF2-40B4-BE49-F238E27FC236}">
                <a16:creationId xmlns:a16="http://schemas.microsoft.com/office/drawing/2014/main" id="{D8E41C0E-6A3F-4DEC-94A3-45563854EF62}"/>
              </a:ext>
            </a:extLst>
          </p:cNvPr>
          <p:cNvGraphicFramePr>
            <a:graphicFrameLocks noGrp="1"/>
          </p:cNvGraphicFramePr>
          <p:nvPr>
            <p:ph type="chart" sz="quarter" idx="13"/>
            <p:extLst>
              <p:ext uri="{D42A27DB-BD31-4B8C-83A1-F6EECF244321}">
                <p14:modId xmlns:p14="http://schemas.microsoft.com/office/powerpoint/2010/main" val="1020019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7707E6-CD67-4F2F-841F-052348623D05}"/>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12A2BA2C-53CA-4FFA-AAA4-835ADCA2C7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1694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B8469-B781-4921-9952-75EA2C6D741F}"/>
              </a:ext>
            </a:extLst>
          </p:cNvPr>
          <p:cNvSpPr>
            <a:spLocks noGrp="1"/>
          </p:cNvSpPr>
          <p:nvPr>
            <p:ph type="title"/>
          </p:nvPr>
        </p:nvSpPr>
        <p:spPr/>
        <p:txBody>
          <a:bodyPr/>
          <a:lstStyle/>
          <a:p>
            <a:r>
              <a:rPr lang="en-US"/>
              <a:t>Instagram Followers Change | SYM</a:t>
            </a:r>
          </a:p>
        </p:txBody>
      </p:sp>
      <p:graphicFrame>
        <p:nvGraphicFramePr>
          <p:cNvPr id="6" name="Chart Placeholder 5">
            <a:extLst>
              <a:ext uri="{FF2B5EF4-FFF2-40B4-BE49-F238E27FC236}">
                <a16:creationId xmlns:a16="http://schemas.microsoft.com/office/drawing/2014/main" id="{5DF80CC6-C5EB-44C7-8040-8443EC3A8FD5}"/>
              </a:ext>
            </a:extLst>
          </p:cNvPr>
          <p:cNvGraphicFramePr>
            <a:graphicFrameLocks noGrp="1"/>
          </p:cNvGraphicFramePr>
          <p:nvPr>
            <p:ph type="chart" sz="quarter" idx="13"/>
            <p:extLst>
              <p:ext uri="{D42A27DB-BD31-4B8C-83A1-F6EECF244321}">
                <p14:modId xmlns:p14="http://schemas.microsoft.com/office/powerpoint/2010/main" val="3315058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81A118-7CD8-492C-96AD-78A72DB729BA}"/>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8AB2864F-592C-4244-BC50-E28CAA574C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9783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9F673-C626-4D30-A005-47282EA3F270}"/>
              </a:ext>
            </a:extLst>
          </p:cNvPr>
          <p:cNvSpPr>
            <a:spLocks noGrp="1"/>
          </p:cNvSpPr>
          <p:nvPr>
            <p:ph type="title"/>
          </p:nvPr>
        </p:nvSpPr>
        <p:spPr/>
        <p:txBody>
          <a:bodyPr/>
          <a:lstStyle/>
          <a:p>
            <a:r>
              <a:rPr lang="en-US"/>
              <a:t>Instagram Posts By Weekday | SYM</a:t>
            </a:r>
          </a:p>
        </p:txBody>
      </p:sp>
      <p:graphicFrame>
        <p:nvGraphicFramePr>
          <p:cNvPr id="6" name="Chart Placeholder 5">
            <a:extLst>
              <a:ext uri="{FF2B5EF4-FFF2-40B4-BE49-F238E27FC236}">
                <a16:creationId xmlns:a16="http://schemas.microsoft.com/office/drawing/2014/main" id="{F23B7316-15E1-4EBF-AF8F-31195647507C}"/>
              </a:ext>
            </a:extLst>
          </p:cNvPr>
          <p:cNvGraphicFramePr>
            <a:graphicFrameLocks noGrp="1"/>
          </p:cNvGraphicFramePr>
          <p:nvPr>
            <p:ph type="chart" sz="quarter" idx="13"/>
            <p:extLst>
              <p:ext uri="{D42A27DB-BD31-4B8C-83A1-F6EECF244321}">
                <p14:modId xmlns:p14="http://schemas.microsoft.com/office/powerpoint/2010/main" val="40123103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529C36-9508-4AE2-BD9E-4AE7FB70A4E0}"/>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AD046EDC-F4C6-45AA-AA2E-CE8EEAD9A6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1812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05286-B718-4169-8E4E-3F1EC4C7A89B}"/>
              </a:ext>
            </a:extLst>
          </p:cNvPr>
          <p:cNvSpPr>
            <a:spLocks noGrp="1"/>
          </p:cNvSpPr>
          <p:nvPr>
            <p:ph type="title"/>
          </p:nvPr>
        </p:nvSpPr>
        <p:spPr/>
        <p:txBody>
          <a:bodyPr/>
          <a:lstStyle/>
          <a:p>
            <a:r>
              <a:rPr lang="en-US"/>
              <a:t>Instagram Followers Change Per Weekday | SYM</a:t>
            </a:r>
          </a:p>
        </p:txBody>
      </p:sp>
      <p:graphicFrame>
        <p:nvGraphicFramePr>
          <p:cNvPr id="6" name="Chart Placeholder 5">
            <a:extLst>
              <a:ext uri="{FF2B5EF4-FFF2-40B4-BE49-F238E27FC236}">
                <a16:creationId xmlns:a16="http://schemas.microsoft.com/office/drawing/2014/main" id="{94D35EDA-12BC-42DF-B898-ECC5838904F2}"/>
              </a:ext>
            </a:extLst>
          </p:cNvPr>
          <p:cNvGraphicFramePr>
            <a:graphicFrameLocks noGrp="1"/>
          </p:cNvGraphicFramePr>
          <p:nvPr>
            <p:ph type="chart" sz="quarter" idx="13"/>
            <p:extLst>
              <p:ext uri="{D42A27DB-BD31-4B8C-83A1-F6EECF244321}">
                <p14:modId xmlns:p14="http://schemas.microsoft.com/office/powerpoint/2010/main" val="25153317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F69F2D-307D-4D64-BF18-0005EFDC841B}"/>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D21018F2-F15D-4866-ABEF-8AF946DB12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5020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E8EFA-8DB8-40D4-AA7D-381629530B54}"/>
              </a:ext>
            </a:extLst>
          </p:cNvPr>
          <p:cNvSpPr>
            <a:spLocks noGrp="1"/>
          </p:cNvSpPr>
          <p:nvPr>
            <p:ph type="title"/>
          </p:nvPr>
        </p:nvSpPr>
        <p:spPr/>
        <p:txBody>
          <a:bodyPr/>
          <a:lstStyle/>
          <a:p>
            <a:r>
              <a:rPr lang="en-US"/>
              <a:t>Instagram Posts By Hour | SYM</a:t>
            </a:r>
          </a:p>
        </p:txBody>
      </p:sp>
      <p:graphicFrame>
        <p:nvGraphicFramePr>
          <p:cNvPr id="6" name="Chart Placeholder 5">
            <a:extLst>
              <a:ext uri="{FF2B5EF4-FFF2-40B4-BE49-F238E27FC236}">
                <a16:creationId xmlns:a16="http://schemas.microsoft.com/office/drawing/2014/main" id="{0B2D3CA2-FFAB-4F21-8A53-397AA651C204}"/>
              </a:ext>
            </a:extLst>
          </p:cNvPr>
          <p:cNvGraphicFramePr>
            <a:graphicFrameLocks noGrp="1"/>
          </p:cNvGraphicFramePr>
          <p:nvPr>
            <p:ph type="chart" sz="quarter" idx="13"/>
            <p:extLst>
              <p:ext uri="{D42A27DB-BD31-4B8C-83A1-F6EECF244321}">
                <p14:modId xmlns:p14="http://schemas.microsoft.com/office/powerpoint/2010/main" val="1984398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D497F2-A9FD-47A1-B7F3-9AC5C1BEB529}"/>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B9D322EA-A6B8-4A41-8AB0-2B48BE9462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0053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90FFD-9BFB-4045-9927-BCB1027C18D3}"/>
              </a:ext>
            </a:extLst>
          </p:cNvPr>
          <p:cNvSpPr>
            <a:spLocks noGrp="1"/>
          </p:cNvSpPr>
          <p:nvPr>
            <p:ph type="title"/>
          </p:nvPr>
        </p:nvSpPr>
        <p:spPr/>
        <p:txBody>
          <a:bodyPr/>
          <a:lstStyle/>
          <a:p>
            <a:r>
              <a:rPr lang="en-US"/>
              <a:t>Instagram Interaction Rate By Weekday | SYM</a:t>
            </a:r>
          </a:p>
        </p:txBody>
      </p:sp>
      <p:graphicFrame>
        <p:nvGraphicFramePr>
          <p:cNvPr id="6" name="Chart Placeholder 5">
            <a:extLst>
              <a:ext uri="{FF2B5EF4-FFF2-40B4-BE49-F238E27FC236}">
                <a16:creationId xmlns:a16="http://schemas.microsoft.com/office/drawing/2014/main" id="{13706761-C85F-453B-8D3C-B3D8DAED461C}"/>
              </a:ext>
            </a:extLst>
          </p:cNvPr>
          <p:cNvGraphicFramePr>
            <a:graphicFrameLocks noGrp="1"/>
          </p:cNvGraphicFramePr>
          <p:nvPr>
            <p:ph type="chart" sz="quarter" idx="13"/>
            <p:extLst>
              <p:ext uri="{D42A27DB-BD31-4B8C-83A1-F6EECF244321}">
                <p14:modId xmlns:p14="http://schemas.microsoft.com/office/powerpoint/2010/main" val="2193001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982365-A1A9-4094-9B7A-83A088D97D77}"/>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B2C29119-08E8-46D3-BB05-55270FBFED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2668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42D5B-E070-416F-8CB7-127AC4AC8F58}"/>
              </a:ext>
            </a:extLst>
          </p:cNvPr>
          <p:cNvSpPr>
            <a:spLocks noGrp="1"/>
          </p:cNvSpPr>
          <p:nvPr>
            <p:ph type="title"/>
          </p:nvPr>
        </p:nvSpPr>
        <p:spPr/>
        <p:txBody>
          <a:bodyPr/>
          <a:lstStyle/>
          <a:p>
            <a:r>
              <a:rPr lang="en-US"/>
              <a:t>Instagram Interaction Rate By Hour | SYM</a:t>
            </a:r>
          </a:p>
        </p:txBody>
      </p:sp>
      <p:graphicFrame>
        <p:nvGraphicFramePr>
          <p:cNvPr id="6" name="Chart Placeholder 5">
            <a:extLst>
              <a:ext uri="{FF2B5EF4-FFF2-40B4-BE49-F238E27FC236}">
                <a16:creationId xmlns:a16="http://schemas.microsoft.com/office/drawing/2014/main" id="{72076922-AD27-472F-BFD2-C9FF323C690A}"/>
              </a:ext>
            </a:extLst>
          </p:cNvPr>
          <p:cNvGraphicFramePr>
            <a:graphicFrameLocks noGrp="1"/>
          </p:cNvGraphicFramePr>
          <p:nvPr>
            <p:ph type="chart" sz="quarter" idx="13"/>
            <p:extLst>
              <p:ext uri="{D42A27DB-BD31-4B8C-83A1-F6EECF244321}">
                <p14:modId xmlns:p14="http://schemas.microsoft.com/office/powerpoint/2010/main" val="122173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8B34EF-64E3-4726-9EA4-39FC6F111884}"/>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BBCB3E72-04D0-4A41-9430-DC7F845149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6568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BFDF8-DB01-40C2-BF3B-FB840EE6BB93}"/>
              </a:ext>
            </a:extLst>
          </p:cNvPr>
          <p:cNvSpPr>
            <a:spLocks noGrp="1"/>
          </p:cNvSpPr>
          <p:nvPr>
            <p:ph type="title"/>
          </p:nvPr>
        </p:nvSpPr>
        <p:spPr/>
        <p:txBody>
          <a:bodyPr/>
          <a:lstStyle/>
          <a:p>
            <a:r>
              <a:rPr lang="en-US"/>
              <a:t>Instagram Post Type Distribution Per Profile | SYM</a:t>
            </a:r>
          </a:p>
        </p:txBody>
      </p:sp>
      <p:graphicFrame>
        <p:nvGraphicFramePr>
          <p:cNvPr id="6" name="Chart Placeholder 5">
            <a:extLst>
              <a:ext uri="{FF2B5EF4-FFF2-40B4-BE49-F238E27FC236}">
                <a16:creationId xmlns:a16="http://schemas.microsoft.com/office/drawing/2014/main" id="{519A0BFC-BB5B-4882-8AAB-F21291CD7CBF}"/>
              </a:ext>
            </a:extLst>
          </p:cNvPr>
          <p:cNvGraphicFramePr>
            <a:graphicFrameLocks noGrp="1"/>
          </p:cNvGraphicFramePr>
          <p:nvPr>
            <p:ph type="chart" sz="quarter" idx="13"/>
            <p:extLst>
              <p:ext uri="{D42A27DB-BD31-4B8C-83A1-F6EECF244321}">
                <p14:modId xmlns:p14="http://schemas.microsoft.com/office/powerpoint/2010/main" val="374888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D8A4DF-4E08-4F1A-837C-2D0A09B367C4}"/>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BF6A0BCD-3271-41D4-A2AB-E3763DDFF1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43785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C0646-349F-42A4-97F2-3B8174477473}"/>
              </a:ext>
            </a:extLst>
          </p:cNvPr>
          <p:cNvSpPr>
            <a:spLocks noGrp="1"/>
          </p:cNvSpPr>
          <p:nvPr>
            <p:ph type="title"/>
          </p:nvPr>
        </p:nvSpPr>
        <p:spPr/>
        <p:txBody>
          <a:bodyPr/>
          <a:lstStyle/>
          <a:p>
            <a:r>
              <a:rPr lang="en-US"/>
              <a:t>Instagram Interactions by Post Type | SYM</a:t>
            </a:r>
          </a:p>
        </p:txBody>
      </p:sp>
      <p:graphicFrame>
        <p:nvGraphicFramePr>
          <p:cNvPr id="6" name="Chart Placeholder 5">
            <a:extLst>
              <a:ext uri="{FF2B5EF4-FFF2-40B4-BE49-F238E27FC236}">
                <a16:creationId xmlns:a16="http://schemas.microsoft.com/office/drawing/2014/main" id="{CA6DA1A3-0D5A-4197-8E83-B56BC467E6E9}"/>
              </a:ext>
            </a:extLst>
          </p:cNvPr>
          <p:cNvGraphicFramePr>
            <a:graphicFrameLocks noGrp="1"/>
          </p:cNvGraphicFramePr>
          <p:nvPr>
            <p:ph type="chart" sz="quarter" idx="13"/>
            <p:extLst>
              <p:ext uri="{D42A27DB-BD31-4B8C-83A1-F6EECF244321}">
                <p14:modId xmlns:p14="http://schemas.microsoft.com/office/powerpoint/2010/main" val="526738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9EBAC1-C956-4A7A-B1A3-7AD721C67EDC}"/>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89CEF867-0178-49DE-84DC-C94909A834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36215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8203A-9570-40BB-B56A-1B78CFA3383B}"/>
              </a:ext>
            </a:extLst>
          </p:cNvPr>
          <p:cNvSpPr>
            <a:spLocks noGrp="1"/>
          </p:cNvSpPr>
          <p:nvPr>
            <p:ph type="title"/>
          </p:nvPr>
        </p:nvSpPr>
        <p:spPr/>
        <p:txBody>
          <a:bodyPr/>
          <a:lstStyle/>
          <a:p>
            <a:r>
              <a:rPr lang="en-US"/>
              <a:t>Instagram Interaction Rate By Post Type | SYM</a:t>
            </a:r>
          </a:p>
        </p:txBody>
      </p:sp>
      <p:graphicFrame>
        <p:nvGraphicFramePr>
          <p:cNvPr id="6" name="Chart Placeholder 5">
            <a:extLst>
              <a:ext uri="{FF2B5EF4-FFF2-40B4-BE49-F238E27FC236}">
                <a16:creationId xmlns:a16="http://schemas.microsoft.com/office/drawing/2014/main" id="{81B128A2-2303-4445-AD33-D29DB470D66D}"/>
              </a:ext>
            </a:extLst>
          </p:cNvPr>
          <p:cNvGraphicFramePr>
            <a:graphicFrameLocks noGrp="1"/>
          </p:cNvGraphicFramePr>
          <p:nvPr>
            <p:ph type="chart" sz="quarter" idx="13"/>
            <p:extLst>
              <p:ext uri="{D42A27DB-BD31-4B8C-83A1-F6EECF244321}">
                <p14:modId xmlns:p14="http://schemas.microsoft.com/office/powerpoint/2010/main" val="1508119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00262B-3200-4F4C-9E1C-95D35781F6F5}"/>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81051994-B894-4650-BA1E-4DF2EEC01E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262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AAAE6-E7D4-40F5-8E04-FFE46A362602}"/>
              </a:ext>
            </a:extLst>
          </p:cNvPr>
          <p:cNvSpPr>
            <a:spLocks noGrp="1"/>
          </p:cNvSpPr>
          <p:nvPr>
            <p:ph type="title"/>
          </p:nvPr>
        </p:nvSpPr>
        <p:spPr/>
        <p:txBody>
          <a:bodyPr/>
          <a:lstStyle/>
          <a:p>
            <a:r>
              <a:rPr lang="en-US"/>
              <a:t>Instagram Interactions Distribution | SYM</a:t>
            </a:r>
          </a:p>
        </p:txBody>
      </p:sp>
      <p:graphicFrame>
        <p:nvGraphicFramePr>
          <p:cNvPr id="6" name="Chart Placeholder 5">
            <a:extLst>
              <a:ext uri="{FF2B5EF4-FFF2-40B4-BE49-F238E27FC236}">
                <a16:creationId xmlns:a16="http://schemas.microsoft.com/office/drawing/2014/main" id="{697293EE-A9E8-4322-A184-04A9F2C7D28D}"/>
              </a:ext>
            </a:extLst>
          </p:cNvPr>
          <p:cNvGraphicFramePr>
            <a:graphicFrameLocks noGrp="1"/>
          </p:cNvGraphicFramePr>
          <p:nvPr>
            <p:ph type="chart" sz="quarter" idx="13"/>
            <p:extLst>
              <p:ext uri="{D42A27DB-BD31-4B8C-83A1-F6EECF244321}">
                <p14:modId xmlns:p14="http://schemas.microsoft.com/office/powerpoint/2010/main" val="4091775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E421A1-6FF0-43E8-BE1E-1DD6484E3D9B}"/>
              </a:ext>
            </a:extLst>
          </p:cNvPr>
          <p:cNvSpPr>
            <a:spLocks noGrp="1"/>
          </p:cNvSpPr>
          <p:nvPr>
            <p:ph type="body" sz="quarter" idx="14"/>
          </p:nvPr>
        </p:nvSpPr>
        <p:spPr/>
        <p:txBody>
          <a:bodyPr/>
          <a:lstStyle/>
          <a:p>
            <a:r>
              <a:rPr lang="en-US"/>
              <a:t>08/18/2021 - 09/18/2021</a:t>
            </a:r>
          </a:p>
        </p:txBody>
      </p:sp>
      <p:sp>
        <p:nvSpPr>
          <p:cNvPr id="5" name="Footer Placeholder 4">
            <a:extLst>
              <a:ext uri="{FF2B5EF4-FFF2-40B4-BE49-F238E27FC236}">
                <a16:creationId xmlns:a16="http://schemas.microsoft.com/office/drawing/2014/main" id="{867F52CE-B95D-46DD-A574-F2AC8A3346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83366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4D46B-AFDC-47EF-AB54-8CF1FD6F3050}"/>
              </a:ext>
            </a:extLst>
          </p:cNvPr>
          <p:cNvSpPr>
            <a:spLocks noGrp="1"/>
          </p:cNvSpPr>
          <p:nvPr>
            <p:ph type="title"/>
          </p:nvPr>
        </p:nvSpPr>
        <p:spPr/>
        <p:txBody>
          <a:bodyPr/>
          <a:lstStyle/>
          <a:p>
            <a:r>
              <a:rPr lang="en-US"/>
              <a:t>Instagram Hashtag Detection | SYM - 1 of 2</a:t>
            </a:r>
          </a:p>
        </p:txBody>
      </p:sp>
      <p:graphicFrame>
        <p:nvGraphicFramePr>
          <p:cNvPr id="5" name="Table Placeholder 4">
            <a:extLst>
              <a:ext uri="{FF2B5EF4-FFF2-40B4-BE49-F238E27FC236}">
                <a16:creationId xmlns:a16="http://schemas.microsoft.com/office/drawing/2014/main" id="{4AF102B4-4311-475B-8526-2380D2A4C349}"/>
              </a:ext>
            </a:extLst>
          </p:cNvPr>
          <p:cNvGraphicFramePr>
            <a:graphicFrameLocks noGrp="1"/>
          </p:cNvGraphicFramePr>
          <p:nvPr>
            <p:ph type="tbl" sz="quarter" idx="13"/>
            <p:extLst>
              <p:ext uri="{D42A27DB-BD31-4B8C-83A1-F6EECF244321}">
                <p14:modId xmlns:p14="http://schemas.microsoft.com/office/powerpoint/2010/main" val="2371869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06646946"/>
                    </a:ext>
                  </a:extLst>
                </a:gridCol>
                <a:gridCol w="1399032">
                  <a:extLst>
                    <a:ext uri="{9D8B030D-6E8A-4147-A177-3AD203B41FA5}">
                      <a16:colId xmlns:a16="http://schemas.microsoft.com/office/drawing/2014/main" val="570231415"/>
                    </a:ext>
                  </a:extLst>
                </a:gridCol>
                <a:gridCol w="1399032">
                  <a:extLst>
                    <a:ext uri="{9D8B030D-6E8A-4147-A177-3AD203B41FA5}">
                      <a16:colId xmlns:a16="http://schemas.microsoft.com/office/drawing/2014/main" val="2850089461"/>
                    </a:ext>
                  </a:extLst>
                </a:gridCol>
                <a:gridCol w="1399032">
                  <a:extLst>
                    <a:ext uri="{9D8B030D-6E8A-4147-A177-3AD203B41FA5}">
                      <a16:colId xmlns:a16="http://schemas.microsoft.com/office/drawing/2014/main" val="1381451222"/>
                    </a:ext>
                  </a:extLst>
                </a:gridCol>
                <a:gridCol w="1399032">
                  <a:extLst>
                    <a:ext uri="{9D8B030D-6E8A-4147-A177-3AD203B41FA5}">
                      <a16:colId xmlns:a16="http://schemas.microsoft.com/office/drawing/2014/main" val="3589635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973266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#Keeway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57.833333333333</a:t>
                      </a:r>
                    </a:p>
                  </a:txBody>
                  <a:tcPr/>
                </a:tc>
                <a:extLst>
                  <a:ext uri="{0D108BD9-81ED-4DB2-BD59-A6C34878D82A}">
                    <a16:rowId xmlns:a16="http://schemas.microsoft.com/office/drawing/2014/main" val="3503058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#scooter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extLst>
                  <a:ext uri="{0D108BD9-81ED-4DB2-BD59-A6C34878D82A}">
                    <a16:rowId xmlns:a16="http://schemas.microsoft.com/office/drawing/2014/main" val="1080574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#kymco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973171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#kymcoargentina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823696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#Symphony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1266207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#Scooter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extLst>
                  <a:ext uri="{0D108BD9-81ED-4DB2-BD59-A6C34878D82A}">
                    <a16:rowId xmlns:a16="http://schemas.microsoft.com/office/drawing/2014/main" val="2421191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#Citycom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2809007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2030196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#kymcolike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1549559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4032879299"/>
                  </a:ext>
                </a:extLst>
              </a:tr>
            </a:tbl>
          </a:graphicData>
        </a:graphic>
      </p:graphicFrame>
      <p:sp>
        <p:nvSpPr>
          <p:cNvPr id="4" name="Text Placeholder 3">
            <a:extLst>
              <a:ext uri="{FF2B5EF4-FFF2-40B4-BE49-F238E27FC236}">
                <a16:creationId xmlns:a16="http://schemas.microsoft.com/office/drawing/2014/main" id="{4EBDF01D-90F1-465B-8C28-CA8822DAC7B1}"/>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41227081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AC8F3-B369-4BB5-8CBD-3FB2CA86357F}"/>
              </a:ext>
            </a:extLst>
          </p:cNvPr>
          <p:cNvSpPr>
            <a:spLocks noGrp="1"/>
          </p:cNvSpPr>
          <p:nvPr>
            <p:ph type="title"/>
          </p:nvPr>
        </p:nvSpPr>
        <p:spPr/>
        <p:txBody>
          <a:bodyPr/>
          <a:lstStyle/>
          <a:p>
            <a:r>
              <a:rPr lang="en-US"/>
              <a:t>Instagram Hashtag Detection | SYM - 2 of 2</a:t>
            </a:r>
          </a:p>
        </p:txBody>
      </p:sp>
      <p:graphicFrame>
        <p:nvGraphicFramePr>
          <p:cNvPr id="5" name="Table Placeholder 4">
            <a:extLst>
              <a:ext uri="{FF2B5EF4-FFF2-40B4-BE49-F238E27FC236}">
                <a16:creationId xmlns:a16="http://schemas.microsoft.com/office/drawing/2014/main" id="{99AD082F-4BDD-4E1D-BE49-CE59C211664B}"/>
              </a:ext>
            </a:extLst>
          </p:cNvPr>
          <p:cNvGraphicFramePr>
            <a:graphicFrameLocks noGrp="1"/>
          </p:cNvGraphicFramePr>
          <p:nvPr>
            <p:ph type="tbl" sz="quarter" idx="13"/>
            <p:extLst>
              <p:ext uri="{D42A27DB-BD31-4B8C-83A1-F6EECF244321}">
                <p14:modId xmlns:p14="http://schemas.microsoft.com/office/powerpoint/2010/main" val="4088756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33830627"/>
                    </a:ext>
                  </a:extLst>
                </a:gridCol>
                <a:gridCol w="1399032">
                  <a:extLst>
                    <a:ext uri="{9D8B030D-6E8A-4147-A177-3AD203B41FA5}">
                      <a16:colId xmlns:a16="http://schemas.microsoft.com/office/drawing/2014/main" val="577469612"/>
                    </a:ext>
                  </a:extLst>
                </a:gridCol>
                <a:gridCol w="1399032">
                  <a:extLst>
                    <a:ext uri="{9D8B030D-6E8A-4147-A177-3AD203B41FA5}">
                      <a16:colId xmlns:a16="http://schemas.microsoft.com/office/drawing/2014/main" val="2884787684"/>
                    </a:ext>
                  </a:extLst>
                </a:gridCol>
                <a:gridCol w="1399032">
                  <a:extLst>
                    <a:ext uri="{9D8B030D-6E8A-4147-A177-3AD203B41FA5}">
                      <a16:colId xmlns:a16="http://schemas.microsoft.com/office/drawing/2014/main" val="3171293758"/>
                    </a:ext>
                  </a:extLst>
                </a:gridCol>
                <a:gridCol w="1399032">
                  <a:extLst>
                    <a:ext uri="{9D8B030D-6E8A-4147-A177-3AD203B41FA5}">
                      <a16:colId xmlns:a16="http://schemas.microsoft.com/office/drawing/2014/main" val="2524735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686915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1519414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#banconacion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1064975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#agility125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1315613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#CentroDeServicios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092004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#repuestos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027081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#servicios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807004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#cordoba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664311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3195739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#unicomoto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2822995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#concesionario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2352276707"/>
                  </a:ext>
                </a:extLst>
              </a:tr>
            </a:tbl>
          </a:graphicData>
        </a:graphic>
      </p:graphicFrame>
      <p:sp>
        <p:nvSpPr>
          <p:cNvPr id="4" name="Text Placeholder 3">
            <a:extLst>
              <a:ext uri="{FF2B5EF4-FFF2-40B4-BE49-F238E27FC236}">
                <a16:creationId xmlns:a16="http://schemas.microsoft.com/office/drawing/2014/main" id="{39CC7447-8D77-47B1-A847-199001C295BA}"/>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368454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BD4B1-0E8E-49E1-A436-117AD5F94D0D}"/>
              </a:ext>
            </a:extLst>
          </p:cNvPr>
          <p:cNvSpPr>
            <a:spLocks noGrp="1"/>
          </p:cNvSpPr>
          <p:nvPr>
            <p:ph type="title"/>
          </p:nvPr>
        </p:nvSpPr>
        <p:spPr/>
        <p:txBody>
          <a:bodyPr/>
          <a:lstStyle/>
          <a:p>
            <a:r>
              <a:rPr lang="en-US"/>
              <a:t>Instagram Posts Table | SYM - 1 of 7</a:t>
            </a:r>
          </a:p>
        </p:txBody>
      </p:sp>
      <p:graphicFrame>
        <p:nvGraphicFramePr>
          <p:cNvPr id="5" name="Table Placeholder 4">
            <a:extLst>
              <a:ext uri="{FF2B5EF4-FFF2-40B4-BE49-F238E27FC236}">
                <a16:creationId xmlns:a16="http://schemas.microsoft.com/office/drawing/2014/main" id="{BCAF863C-AB48-474E-BD1C-2796BE680790}"/>
              </a:ext>
            </a:extLst>
          </p:cNvPr>
          <p:cNvGraphicFramePr>
            <a:graphicFrameLocks noGrp="1"/>
          </p:cNvGraphicFramePr>
          <p:nvPr>
            <p:ph type="tbl" sz="quarter" idx="13"/>
            <p:extLst>
              <p:ext uri="{D42A27DB-BD31-4B8C-83A1-F6EECF244321}">
                <p14:modId xmlns:p14="http://schemas.microsoft.com/office/powerpoint/2010/main" val="2993673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19150026"/>
                    </a:ext>
                  </a:extLst>
                </a:gridCol>
                <a:gridCol w="987552">
                  <a:extLst>
                    <a:ext uri="{9D8B030D-6E8A-4147-A177-3AD203B41FA5}">
                      <a16:colId xmlns:a16="http://schemas.microsoft.com/office/drawing/2014/main" val="3133629029"/>
                    </a:ext>
                  </a:extLst>
                </a:gridCol>
                <a:gridCol w="987552">
                  <a:extLst>
                    <a:ext uri="{9D8B030D-6E8A-4147-A177-3AD203B41FA5}">
                      <a16:colId xmlns:a16="http://schemas.microsoft.com/office/drawing/2014/main" val="648829875"/>
                    </a:ext>
                  </a:extLst>
                </a:gridCol>
                <a:gridCol w="987552">
                  <a:extLst>
                    <a:ext uri="{9D8B030D-6E8A-4147-A177-3AD203B41FA5}">
                      <a16:colId xmlns:a16="http://schemas.microsoft.com/office/drawing/2014/main" val="2075470332"/>
                    </a:ext>
                  </a:extLst>
                </a:gridCol>
                <a:gridCol w="987552">
                  <a:extLst>
                    <a:ext uri="{9D8B030D-6E8A-4147-A177-3AD203B41FA5}">
                      <a16:colId xmlns:a16="http://schemas.microsoft.com/office/drawing/2014/main" val="2238639537"/>
                    </a:ext>
                  </a:extLst>
                </a:gridCol>
                <a:gridCol w="987552">
                  <a:extLst>
                    <a:ext uri="{9D8B030D-6E8A-4147-A177-3AD203B41FA5}">
                      <a16:colId xmlns:a16="http://schemas.microsoft.com/office/drawing/2014/main" val="2088883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6621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- 2021-09-03 17:03:48</a:t>
                      </a:r>
                      <a:r>
                        <a:rPr kumimoji="0" lang="es-ES" sz="1000" b="0" i="0" u="none" strike="noStrike" kern="1200" cap="none" spc="0" normalizeH="0" baseline="0" noProof="0">
                          <a:ln>
                            <a:noFill/>
                          </a:ln>
                          <a:solidFill>
                            <a:prstClr val="black"/>
                          </a:solidFill>
                          <a:effectLst/>
                          <a:uLnTx/>
                          <a:uFillTx/>
                          <a:latin typeface="+mn-lt"/>
                          <a:ea typeface="+mn-ea"/>
                          <a:cs typeface="+mn-cs"/>
                        </a:rPr>
                        <a:t>
 Que tu viaje se convierta en una aventura arriba de tu K - Light 202.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56299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- 2021-08-26 12:00:47</a:t>
                      </a:r>
                      <a:r>
                        <a:rPr kumimoji="0" lang="es-ES" sz="1000" b="0" i="0" u="none" strike="noStrike" kern="1200" cap="none" spc="0" normalizeH="0" baseline="0" noProof="0">
                          <a:ln>
                            <a:noFill/>
                          </a:ln>
                          <a:solidFill>
                            <a:prstClr val="black"/>
                          </a:solidFill>
                          <a:effectLst/>
                          <a:uLnTx/>
                          <a:uFillTx/>
                          <a:latin typeface="+mn-lt"/>
                          <a:ea typeface="+mn-ea"/>
                          <a:cs typeface="+mn-cs"/>
                        </a:rPr>
                        <a:t>
 Simpleza. Velocidad.
�
�Descubrí la Keeway RK 150.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58059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- 2021-09-17 16:41:01</a:t>
                      </a:r>
                      <a:r>
                        <a:rPr kumimoji="0" lang="es-ES" sz="1000" b="0" i="0" u="none" strike="noStrike" kern="1200" cap="none" spc="0" normalizeH="0" baseline="0" noProof="0">
                          <a:ln>
                            <a:noFill/>
                          </a:ln>
                          <a:solidFill>
                            <a:prstClr val="black"/>
                          </a:solidFill>
                          <a:effectLst/>
                          <a:uLnTx/>
                          <a:uFillTx/>
                          <a:latin typeface="+mn-lt"/>
                          <a:ea typeface="+mn-ea"/>
                          <a:cs typeface="+mn-cs"/>
                        </a:rPr>
                        <a:t>
 #K-Light202 una moto con estilo y componentes de calidad:
�- �Frenos delantero y trasero a disco con caliper de doble pistón.
�- �Suspensión delantera telescópica con recorrido de 55mm. Doble amortiguador trasero progresivo.
�Descubrí la pasión por las dos ruedas.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68053448"/>
                  </a:ext>
                </a:extLst>
              </a:tr>
            </a:tbl>
          </a:graphicData>
        </a:graphic>
      </p:graphicFrame>
      <p:sp>
        <p:nvSpPr>
          <p:cNvPr id="4" name="Text Placeholder 3">
            <a:extLst>
              <a:ext uri="{FF2B5EF4-FFF2-40B4-BE49-F238E27FC236}">
                <a16:creationId xmlns:a16="http://schemas.microsoft.com/office/drawing/2014/main" id="{FA0E8431-49EE-4E42-941C-69623BD3B8D5}"/>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408451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3F9FF-B01B-47D4-A9CE-BF7B20B530F1}"/>
              </a:ext>
            </a:extLst>
          </p:cNvPr>
          <p:cNvSpPr>
            <a:spLocks noGrp="1"/>
          </p:cNvSpPr>
          <p:nvPr>
            <p:ph type="title"/>
          </p:nvPr>
        </p:nvSpPr>
        <p:spPr/>
        <p:txBody>
          <a:bodyPr/>
          <a:lstStyle/>
          <a:p>
            <a:r>
              <a:rPr lang="en-US"/>
              <a:t>Instagram Posts Table | SYM - 2 of 7</a:t>
            </a:r>
          </a:p>
        </p:txBody>
      </p:sp>
      <p:graphicFrame>
        <p:nvGraphicFramePr>
          <p:cNvPr id="5" name="Table Placeholder 4">
            <a:extLst>
              <a:ext uri="{FF2B5EF4-FFF2-40B4-BE49-F238E27FC236}">
                <a16:creationId xmlns:a16="http://schemas.microsoft.com/office/drawing/2014/main" id="{466FE2F8-7AA2-4E8F-8D8B-1A838CB75233}"/>
              </a:ext>
            </a:extLst>
          </p:cNvPr>
          <p:cNvGraphicFramePr>
            <a:graphicFrameLocks noGrp="1"/>
          </p:cNvGraphicFramePr>
          <p:nvPr>
            <p:ph type="tbl" sz="quarter" idx="13"/>
            <p:extLst>
              <p:ext uri="{D42A27DB-BD31-4B8C-83A1-F6EECF244321}">
                <p14:modId xmlns:p14="http://schemas.microsoft.com/office/powerpoint/2010/main" val="1374816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45746138"/>
                    </a:ext>
                  </a:extLst>
                </a:gridCol>
                <a:gridCol w="987552">
                  <a:extLst>
                    <a:ext uri="{9D8B030D-6E8A-4147-A177-3AD203B41FA5}">
                      <a16:colId xmlns:a16="http://schemas.microsoft.com/office/drawing/2014/main" val="1772767925"/>
                    </a:ext>
                  </a:extLst>
                </a:gridCol>
                <a:gridCol w="987552">
                  <a:extLst>
                    <a:ext uri="{9D8B030D-6E8A-4147-A177-3AD203B41FA5}">
                      <a16:colId xmlns:a16="http://schemas.microsoft.com/office/drawing/2014/main" val="4242512247"/>
                    </a:ext>
                  </a:extLst>
                </a:gridCol>
                <a:gridCol w="987552">
                  <a:extLst>
                    <a:ext uri="{9D8B030D-6E8A-4147-A177-3AD203B41FA5}">
                      <a16:colId xmlns:a16="http://schemas.microsoft.com/office/drawing/2014/main" val="999453370"/>
                    </a:ext>
                  </a:extLst>
                </a:gridCol>
                <a:gridCol w="987552">
                  <a:extLst>
                    <a:ext uri="{9D8B030D-6E8A-4147-A177-3AD203B41FA5}">
                      <a16:colId xmlns:a16="http://schemas.microsoft.com/office/drawing/2014/main" val="2518719728"/>
                    </a:ext>
                  </a:extLst>
                </a:gridCol>
                <a:gridCol w="987552">
                  <a:extLst>
                    <a:ext uri="{9D8B030D-6E8A-4147-A177-3AD203B41FA5}">
                      <a16:colId xmlns:a16="http://schemas.microsoft.com/office/drawing/2014/main" val="660089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3017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- 2021-09-09 15:07:50</a:t>
                      </a:r>
                      <a:r>
                        <a:rPr kumimoji="0" lang="es-ES" sz="1000" b="0" i="0" u="none" strike="noStrike" kern="1200" cap="none" spc="0" normalizeH="0" baseline="0" noProof="0">
                          <a:ln>
                            <a:noFill/>
                          </a:ln>
                          <a:solidFill>
                            <a:prstClr val="black"/>
                          </a:solidFill>
                          <a:effectLst/>
                          <a:uLnTx/>
                          <a:uFillTx/>
                          <a:latin typeface="+mn-lt"/>
                          <a:ea typeface="+mn-ea"/>
                          <a:cs typeface="+mn-cs"/>
                        </a:rPr>
                        <a:t>
 �Subirte a una K-Light 202 no es solamente subirte a una moto, es subirte a una aventura. ¿Qué estás esperando?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56550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symargentina - 2021-08-19 14:00:17</a:t>
                      </a:r>
                      <a:r>
                        <a:rPr kumimoji="0" lang="en-US" sz="1000" b="0" i="0" u="none" strike="noStrike" kern="1200" cap="none" spc="0" normalizeH="0" baseline="0" noProof="0">
                          <a:ln>
                            <a:noFill/>
                          </a:ln>
                          <a:solidFill>
                            <a:prstClr val="black"/>
                          </a:solidFill>
                          <a:effectLst/>
                          <a:uLnTx/>
                          <a:uFillTx/>
                          <a:latin typeface="+mn-lt"/>
                          <a:ea typeface="+mn-ea"/>
                          <a:cs typeface="+mn-cs"/>
                        </a:rPr>
                        <a:t>
 Un #scooter de calidad. Descubrí todo lo que  #Citycom 300i tiene para ofrecerte:⁣
✅Stop con tecnología LED⁣
✅Instrumental completo analógico / digital⁣
✅Amortiguadores progresivos regulables⁣
⁣
¡y mucho más!⁣
⁣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553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- 2021-08-18 12:00:24</a:t>
                      </a:r>
                      <a:r>
                        <a:rPr kumimoji="0" lang="es-ES" sz="1000" b="0" i="0" u="none" strike="noStrike" kern="1200" cap="none" spc="0" normalizeH="0" baseline="0" noProof="0">
                          <a:ln>
                            <a:noFill/>
                          </a:ln>
                          <a:solidFill>
                            <a:prstClr val="black"/>
                          </a:solidFill>
                          <a:effectLst/>
                          <a:uLnTx/>
                          <a:uFillTx/>
                          <a:latin typeface="+mn-lt"/>
                          <a:ea typeface="+mn-ea"/>
                          <a:cs typeface="+mn-cs"/>
                        </a:rPr>
                        <a:t>
 La pasión por las dos ruedas es mucho más que el amor a la moto. Es pasión, adrenalina, intuición, aprendizaje. Elegí a la vida #rider.⁣
⁣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72966018"/>
                  </a:ext>
                </a:extLst>
              </a:tr>
            </a:tbl>
          </a:graphicData>
        </a:graphic>
      </p:graphicFrame>
      <p:sp>
        <p:nvSpPr>
          <p:cNvPr id="4" name="Text Placeholder 3">
            <a:extLst>
              <a:ext uri="{FF2B5EF4-FFF2-40B4-BE49-F238E27FC236}">
                <a16:creationId xmlns:a16="http://schemas.microsoft.com/office/drawing/2014/main" id="{F23F42BB-C279-41F8-A704-342AF8BC4072}"/>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512417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6372A-611A-4651-9DE5-9706DAB534F1}"/>
              </a:ext>
            </a:extLst>
          </p:cNvPr>
          <p:cNvSpPr>
            <a:spLocks noGrp="1"/>
          </p:cNvSpPr>
          <p:nvPr>
            <p:ph type="title"/>
          </p:nvPr>
        </p:nvSpPr>
        <p:spPr/>
        <p:txBody>
          <a:bodyPr/>
          <a:lstStyle/>
          <a:p>
            <a:r>
              <a:rPr lang="en-US"/>
              <a:t>Instagram Posts Table | SYM - 3 of 7</a:t>
            </a:r>
          </a:p>
        </p:txBody>
      </p:sp>
      <p:graphicFrame>
        <p:nvGraphicFramePr>
          <p:cNvPr id="5" name="Table Placeholder 4">
            <a:extLst>
              <a:ext uri="{FF2B5EF4-FFF2-40B4-BE49-F238E27FC236}">
                <a16:creationId xmlns:a16="http://schemas.microsoft.com/office/drawing/2014/main" id="{B4408252-E281-4669-9479-5015323ACB53}"/>
              </a:ext>
            </a:extLst>
          </p:cNvPr>
          <p:cNvGraphicFramePr>
            <a:graphicFrameLocks noGrp="1"/>
          </p:cNvGraphicFramePr>
          <p:nvPr>
            <p:ph type="tbl" sz="quarter" idx="13"/>
            <p:extLst>
              <p:ext uri="{D42A27DB-BD31-4B8C-83A1-F6EECF244321}">
                <p14:modId xmlns:p14="http://schemas.microsoft.com/office/powerpoint/2010/main" val="3463349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7320568"/>
                    </a:ext>
                  </a:extLst>
                </a:gridCol>
                <a:gridCol w="987552">
                  <a:extLst>
                    <a:ext uri="{9D8B030D-6E8A-4147-A177-3AD203B41FA5}">
                      <a16:colId xmlns:a16="http://schemas.microsoft.com/office/drawing/2014/main" val="3787141767"/>
                    </a:ext>
                  </a:extLst>
                </a:gridCol>
                <a:gridCol w="987552">
                  <a:extLst>
                    <a:ext uri="{9D8B030D-6E8A-4147-A177-3AD203B41FA5}">
                      <a16:colId xmlns:a16="http://schemas.microsoft.com/office/drawing/2014/main" val="2749994102"/>
                    </a:ext>
                  </a:extLst>
                </a:gridCol>
                <a:gridCol w="987552">
                  <a:extLst>
                    <a:ext uri="{9D8B030D-6E8A-4147-A177-3AD203B41FA5}">
                      <a16:colId xmlns:a16="http://schemas.microsoft.com/office/drawing/2014/main" val="368065192"/>
                    </a:ext>
                  </a:extLst>
                </a:gridCol>
                <a:gridCol w="987552">
                  <a:extLst>
                    <a:ext uri="{9D8B030D-6E8A-4147-A177-3AD203B41FA5}">
                      <a16:colId xmlns:a16="http://schemas.microsoft.com/office/drawing/2014/main" val="1841426103"/>
                    </a:ext>
                  </a:extLst>
                </a:gridCol>
                <a:gridCol w="987552">
                  <a:extLst>
                    <a:ext uri="{9D8B030D-6E8A-4147-A177-3AD203B41FA5}">
                      <a16:colId xmlns:a16="http://schemas.microsoft.com/office/drawing/2014/main" val="2273644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5134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- 2021-09-07 17:24:36</a:t>
                      </a:r>
                      <a:r>
                        <a:rPr kumimoji="0" lang="es-ES" sz="1000" b="0" i="0" u="none" strike="noStrike" kern="1200" cap="none" spc="0" normalizeH="0" baseline="0" noProof="0">
                          <a:ln>
                            <a:noFill/>
                          </a:ln>
                          <a:solidFill>
                            <a:prstClr val="black"/>
                          </a:solidFill>
                          <a:effectLst/>
                          <a:uLnTx/>
                          <a:uFillTx/>
                          <a:latin typeface="+mn-lt"/>
                          <a:ea typeface="+mn-ea"/>
                          <a:cs typeface="+mn-cs"/>
                        </a:rPr>
                        <a:t>
 El pasado Viernes 3 de septiembre en la localidad Bonaerense de Canning, se realizó la inauguración de un nuevo concesionario que comercializa nuestra marca, UNICOMOTOS.
El evento tuvo la participación de Prensa, Influencers, Representantes del concesionario y de la marca.
Dentro de los representantes de la marca se encontraban
Matias Rios, responsable de la Marca
Alejandro Allende, Gerente de repuestos
Clarisa Lopez, responsable de Trade Marketing
No dudes en acercarte para conocer nuestros Scooters
Dirección: Mariano Castex 1416, B1802 Canning, Provincia de Buenos Aires
Telefono: 011 2057-5193
#unicomoto #kymco #concesionario #kymcoargentina #canning #buenosaires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92822935"/>
                  </a:ext>
                </a:extLst>
              </a:tr>
            </a:tbl>
          </a:graphicData>
        </a:graphic>
      </p:graphicFrame>
      <p:sp>
        <p:nvSpPr>
          <p:cNvPr id="4" name="Text Placeholder 3">
            <a:extLst>
              <a:ext uri="{FF2B5EF4-FFF2-40B4-BE49-F238E27FC236}">
                <a16:creationId xmlns:a16="http://schemas.microsoft.com/office/drawing/2014/main" id="{CC79CDF5-389D-4A76-B52D-49194EF632A1}"/>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38164323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20B34-6D9B-4DDF-938F-9F8E96C0862C}"/>
              </a:ext>
            </a:extLst>
          </p:cNvPr>
          <p:cNvSpPr>
            <a:spLocks noGrp="1"/>
          </p:cNvSpPr>
          <p:nvPr>
            <p:ph type="title"/>
          </p:nvPr>
        </p:nvSpPr>
        <p:spPr/>
        <p:txBody>
          <a:bodyPr/>
          <a:lstStyle/>
          <a:p>
            <a:r>
              <a:rPr lang="en-US"/>
              <a:t>Instagram Posts Table | SYM - 4 of 7</a:t>
            </a:r>
          </a:p>
        </p:txBody>
      </p:sp>
      <p:graphicFrame>
        <p:nvGraphicFramePr>
          <p:cNvPr id="5" name="Table Placeholder 4">
            <a:extLst>
              <a:ext uri="{FF2B5EF4-FFF2-40B4-BE49-F238E27FC236}">
                <a16:creationId xmlns:a16="http://schemas.microsoft.com/office/drawing/2014/main" id="{53256CD1-200D-4912-8125-BD37E05CFD9C}"/>
              </a:ext>
            </a:extLst>
          </p:cNvPr>
          <p:cNvGraphicFramePr>
            <a:graphicFrameLocks noGrp="1"/>
          </p:cNvGraphicFramePr>
          <p:nvPr>
            <p:ph type="tbl" sz="quarter" idx="13"/>
            <p:extLst>
              <p:ext uri="{D42A27DB-BD31-4B8C-83A1-F6EECF244321}">
                <p14:modId xmlns:p14="http://schemas.microsoft.com/office/powerpoint/2010/main" val="1052594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97132541"/>
                    </a:ext>
                  </a:extLst>
                </a:gridCol>
                <a:gridCol w="987552">
                  <a:extLst>
                    <a:ext uri="{9D8B030D-6E8A-4147-A177-3AD203B41FA5}">
                      <a16:colId xmlns:a16="http://schemas.microsoft.com/office/drawing/2014/main" val="2647464075"/>
                    </a:ext>
                  </a:extLst>
                </a:gridCol>
                <a:gridCol w="987552">
                  <a:extLst>
                    <a:ext uri="{9D8B030D-6E8A-4147-A177-3AD203B41FA5}">
                      <a16:colId xmlns:a16="http://schemas.microsoft.com/office/drawing/2014/main" val="1225654332"/>
                    </a:ext>
                  </a:extLst>
                </a:gridCol>
                <a:gridCol w="987552">
                  <a:extLst>
                    <a:ext uri="{9D8B030D-6E8A-4147-A177-3AD203B41FA5}">
                      <a16:colId xmlns:a16="http://schemas.microsoft.com/office/drawing/2014/main" val="2468809222"/>
                    </a:ext>
                  </a:extLst>
                </a:gridCol>
                <a:gridCol w="987552">
                  <a:extLst>
                    <a:ext uri="{9D8B030D-6E8A-4147-A177-3AD203B41FA5}">
                      <a16:colId xmlns:a16="http://schemas.microsoft.com/office/drawing/2014/main" val="1604823492"/>
                    </a:ext>
                  </a:extLst>
                </a:gridCol>
                <a:gridCol w="987552">
                  <a:extLst>
                    <a:ext uri="{9D8B030D-6E8A-4147-A177-3AD203B41FA5}">
                      <a16:colId xmlns:a16="http://schemas.microsoft.com/office/drawing/2014/main" val="522875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7004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kymcoargentinaoficial - 2021-09-16 11:08:35</a:t>
                      </a:r>
                      <a:r>
                        <a:rPr kumimoji="0" lang="en-US" sz="1000" b="0" i="0" u="none" strike="noStrike" kern="1200" cap="none" spc="0" normalizeH="0" baseline="0" noProof="0">
                          <a:ln>
                            <a:noFill/>
                          </a:ln>
                          <a:solidFill>
                            <a:prstClr val="black"/>
                          </a:solidFill>
                          <a:effectLst/>
                          <a:uLnTx/>
                          <a:uFillTx/>
                          <a:latin typeface="+mn-lt"/>
                          <a:ea typeface="+mn-ea"/>
                          <a:cs typeface="+mn-cs"/>
                        </a:rPr>
                        <a:t>
 Completá el formulario y tené tu Kymco en 48 cuotas CON BANCO NACIÓN
http://kymco.com.ar/ahora12 en instagram el link lo encontrás en la biografía.☝️🔗
#bna #banconacion #kymco #kymcoargentina #agility125 #scooter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94820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symargentina - 2021-08-24 12:00:56</a:t>
                      </a:r>
                      <a:r>
                        <a:rPr kumimoji="0" lang="es-ES" sz="1000" b="0" i="0" u="none" strike="noStrike" kern="1200" cap="none" spc="0" normalizeH="0" baseline="0" noProof="0">
                          <a:ln>
                            <a:noFill/>
                          </a:ln>
                          <a:solidFill>
                            <a:prstClr val="black"/>
                          </a:solidFill>
                          <a:effectLst/>
                          <a:uLnTx/>
                          <a:uFillTx/>
                          <a:latin typeface="+mn-lt"/>
                          <a:ea typeface="+mn-ea"/>
                          <a:cs typeface="+mn-cs"/>
                        </a:rPr>
                        <a:t>
 El Citycom S 300i tiene una calidad superior, cuenta con ruedas de 16 pulgadas y con una capacidad de almacenamiento bajo el asiento mayor de lo habitual. ⁣
⁣
#SYM es más que un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52252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- 2021-08-24 14:00:31</a:t>
                      </a:r>
                      <a:r>
                        <a:rPr kumimoji="0" lang="es-ES" sz="1000" b="0" i="0" u="none" strike="noStrike" kern="1200" cap="none" spc="0" normalizeH="0" baseline="0" noProof="0">
                          <a:ln>
                            <a:noFill/>
                          </a:ln>
                          <a:solidFill>
                            <a:prstClr val="black"/>
                          </a:solidFill>
                          <a:effectLst/>
                          <a:uLnTx/>
                          <a:uFillTx/>
                          <a:latin typeface="+mn-lt"/>
                          <a:ea typeface="+mn-ea"/>
                          <a:cs typeface="+mn-cs"/>
                        </a:rPr>
                        <a:t>
 ��Más kilómetros en ruta. Más curvas. Más tanques llenos. Más recorrido.⁣
⁣
Más disfrute arriba de tu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06832848"/>
                  </a:ext>
                </a:extLst>
              </a:tr>
            </a:tbl>
          </a:graphicData>
        </a:graphic>
      </p:graphicFrame>
      <p:sp>
        <p:nvSpPr>
          <p:cNvPr id="4" name="Text Placeholder 3">
            <a:extLst>
              <a:ext uri="{FF2B5EF4-FFF2-40B4-BE49-F238E27FC236}">
                <a16:creationId xmlns:a16="http://schemas.microsoft.com/office/drawing/2014/main" id="{65348A9D-B2F5-4C8E-8FB6-C6D20348259D}"/>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2723973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440E3-D14C-4B28-AFBA-BA031549CC0B}"/>
              </a:ext>
            </a:extLst>
          </p:cNvPr>
          <p:cNvSpPr>
            <a:spLocks noGrp="1"/>
          </p:cNvSpPr>
          <p:nvPr>
            <p:ph type="title"/>
          </p:nvPr>
        </p:nvSpPr>
        <p:spPr/>
        <p:txBody>
          <a:bodyPr/>
          <a:lstStyle/>
          <a:p>
            <a:r>
              <a:rPr lang="en-US"/>
              <a:t>Instagram Posts Table | SYM - 5 of 7</a:t>
            </a:r>
          </a:p>
        </p:txBody>
      </p:sp>
      <p:graphicFrame>
        <p:nvGraphicFramePr>
          <p:cNvPr id="5" name="Table Placeholder 4">
            <a:extLst>
              <a:ext uri="{FF2B5EF4-FFF2-40B4-BE49-F238E27FC236}">
                <a16:creationId xmlns:a16="http://schemas.microsoft.com/office/drawing/2014/main" id="{179978D1-8D10-4CF5-96EF-D80F87078549}"/>
              </a:ext>
            </a:extLst>
          </p:cNvPr>
          <p:cNvGraphicFramePr>
            <a:graphicFrameLocks noGrp="1"/>
          </p:cNvGraphicFramePr>
          <p:nvPr>
            <p:ph type="tbl" sz="quarter" idx="13"/>
            <p:extLst>
              <p:ext uri="{D42A27DB-BD31-4B8C-83A1-F6EECF244321}">
                <p14:modId xmlns:p14="http://schemas.microsoft.com/office/powerpoint/2010/main" val="1335548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46574749"/>
                    </a:ext>
                  </a:extLst>
                </a:gridCol>
                <a:gridCol w="987552">
                  <a:extLst>
                    <a:ext uri="{9D8B030D-6E8A-4147-A177-3AD203B41FA5}">
                      <a16:colId xmlns:a16="http://schemas.microsoft.com/office/drawing/2014/main" val="1290445296"/>
                    </a:ext>
                  </a:extLst>
                </a:gridCol>
                <a:gridCol w="987552">
                  <a:extLst>
                    <a:ext uri="{9D8B030D-6E8A-4147-A177-3AD203B41FA5}">
                      <a16:colId xmlns:a16="http://schemas.microsoft.com/office/drawing/2014/main" val="1988354247"/>
                    </a:ext>
                  </a:extLst>
                </a:gridCol>
                <a:gridCol w="987552">
                  <a:extLst>
                    <a:ext uri="{9D8B030D-6E8A-4147-A177-3AD203B41FA5}">
                      <a16:colId xmlns:a16="http://schemas.microsoft.com/office/drawing/2014/main" val="1375943859"/>
                    </a:ext>
                  </a:extLst>
                </a:gridCol>
                <a:gridCol w="987552">
                  <a:extLst>
                    <a:ext uri="{9D8B030D-6E8A-4147-A177-3AD203B41FA5}">
                      <a16:colId xmlns:a16="http://schemas.microsoft.com/office/drawing/2014/main" val="3611838186"/>
                    </a:ext>
                  </a:extLst>
                </a:gridCol>
                <a:gridCol w="987552">
                  <a:extLst>
                    <a:ext uri="{9D8B030D-6E8A-4147-A177-3AD203B41FA5}">
                      <a16:colId xmlns:a16="http://schemas.microsoft.com/office/drawing/2014/main" val="2446401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8473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- 2021-08-19 18:46:44</a:t>
                      </a:r>
                      <a:r>
                        <a:rPr kumimoji="0" lang="es-ES" sz="1000" b="0" i="0" u="none" strike="noStrike" kern="1200" cap="none" spc="0" normalizeH="0" baseline="0" noProof="0">
                          <a:ln>
                            <a:noFill/>
                          </a:ln>
                          <a:solidFill>
                            <a:prstClr val="black"/>
                          </a:solidFill>
                          <a:effectLst/>
                          <a:uLnTx/>
                          <a:uFillTx/>
                          <a:latin typeface="+mn-lt"/>
                          <a:ea typeface="+mn-ea"/>
                          <a:cs typeface="+mn-cs"/>
                        </a:rPr>
                        <a:t>
 COMODIDAD
Su guantera frontal, entrada USB para cargar el teléfono, estribos de aleación con apertura automática al ejercer presión con el pie y su piso casi plano te llevarán a disfrutar de la comodidad de viajar en el Like 125 o 200I.
#kymco #kymcoargentina #kymcolike #usb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73285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symargentina - 2021-09-17 16:38:03</a:t>
                      </a:r>
                      <a:r>
                        <a:rPr kumimoji="0" lang="es-ES" sz="1000" b="0" i="0" u="none" strike="noStrike" kern="1200" cap="none" spc="0" normalizeH="0" baseline="0" noProof="0">
                          <a:ln>
                            <a:noFill/>
                          </a:ln>
                          <a:solidFill>
                            <a:prstClr val="black"/>
                          </a:solidFill>
                          <a:effectLst/>
                          <a:uLnTx/>
                          <a:uFillTx/>
                          <a:latin typeface="+mn-lt"/>
                          <a:ea typeface="+mn-ea"/>
                          <a:cs typeface="+mn-cs"/>
                        </a:rPr>
                        <a:t>
 �Recorré la ciudad con estilo y calidad arriba de tu #Citycom.
�
�#SYM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12699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- 2021-08-23 14:00:30</a:t>
                      </a:r>
                      <a:r>
                        <a:rPr kumimoji="0" lang="es-ES" sz="1000" b="0" i="0" u="none" strike="noStrike" kern="1200" cap="none" spc="0" normalizeH="0" baseline="0" noProof="0">
                          <a:ln>
                            <a:noFill/>
                          </a:ln>
                          <a:solidFill>
                            <a:prstClr val="black"/>
                          </a:solidFill>
                          <a:effectLst/>
                          <a:uLnTx/>
                          <a:uFillTx/>
                          <a:latin typeface="+mn-lt"/>
                          <a:ea typeface="+mn-ea"/>
                          <a:cs typeface="+mn-cs"/>
                        </a:rPr>
                        <a:t>
 Si elegís explorar la ciudad o hacer un viaje de fin de semana la #RK150 es tu máquina.⁣
⁣
⁣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27360285"/>
                  </a:ext>
                </a:extLst>
              </a:tr>
            </a:tbl>
          </a:graphicData>
        </a:graphic>
      </p:graphicFrame>
      <p:sp>
        <p:nvSpPr>
          <p:cNvPr id="4" name="Text Placeholder 3">
            <a:extLst>
              <a:ext uri="{FF2B5EF4-FFF2-40B4-BE49-F238E27FC236}">
                <a16:creationId xmlns:a16="http://schemas.microsoft.com/office/drawing/2014/main" id="{6120BBEF-032C-4DDE-BED0-4E2B36B25CAD}"/>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9961809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DE250-52C5-4BAA-89B9-82A34E50085E}"/>
              </a:ext>
            </a:extLst>
          </p:cNvPr>
          <p:cNvSpPr>
            <a:spLocks noGrp="1"/>
          </p:cNvSpPr>
          <p:nvPr>
            <p:ph type="title"/>
          </p:nvPr>
        </p:nvSpPr>
        <p:spPr/>
        <p:txBody>
          <a:bodyPr/>
          <a:lstStyle/>
          <a:p>
            <a:r>
              <a:rPr lang="en-US"/>
              <a:t>Instagram Posts Table | SYM - 6 of 7</a:t>
            </a:r>
          </a:p>
        </p:txBody>
      </p:sp>
      <p:graphicFrame>
        <p:nvGraphicFramePr>
          <p:cNvPr id="5" name="Table Placeholder 4">
            <a:extLst>
              <a:ext uri="{FF2B5EF4-FFF2-40B4-BE49-F238E27FC236}">
                <a16:creationId xmlns:a16="http://schemas.microsoft.com/office/drawing/2014/main" id="{7B0BD492-BCC8-4E12-A3FC-73A248C9D85C}"/>
              </a:ext>
            </a:extLst>
          </p:cNvPr>
          <p:cNvGraphicFramePr>
            <a:graphicFrameLocks noGrp="1"/>
          </p:cNvGraphicFramePr>
          <p:nvPr>
            <p:ph type="tbl" sz="quarter" idx="13"/>
            <p:extLst>
              <p:ext uri="{D42A27DB-BD31-4B8C-83A1-F6EECF244321}">
                <p14:modId xmlns:p14="http://schemas.microsoft.com/office/powerpoint/2010/main" val="2741321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47065452"/>
                    </a:ext>
                  </a:extLst>
                </a:gridCol>
                <a:gridCol w="987552">
                  <a:extLst>
                    <a:ext uri="{9D8B030D-6E8A-4147-A177-3AD203B41FA5}">
                      <a16:colId xmlns:a16="http://schemas.microsoft.com/office/drawing/2014/main" val="534664088"/>
                    </a:ext>
                  </a:extLst>
                </a:gridCol>
                <a:gridCol w="987552">
                  <a:extLst>
                    <a:ext uri="{9D8B030D-6E8A-4147-A177-3AD203B41FA5}">
                      <a16:colId xmlns:a16="http://schemas.microsoft.com/office/drawing/2014/main" val="2910060202"/>
                    </a:ext>
                  </a:extLst>
                </a:gridCol>
                <a:gridCol w="987552">
                  <a:extLst>
                    <a:ext uri="{9D8B030D-6E8A-4147-A177-3AD203B41FA5}">
                      <a16:colId xmlns:a16="http://schemas.microsoft.com/office/drawing/2014/main" val="3591908128"/>
                    </a:ext>
                  </a:extLst>
                </a:gridCol>
                <a:gridCol w="987552">
                  <a:extLst>
                    <a:ext uri="{9D8B030D-6E8A-4147-A177-3AD203B41FA5}">
                      <a16:colId xmlns:a16="http://schemas.microsoft.com/office/drawing/2014/main" val="253813676"/>
                    </a:ext>
                  </a:extLst>
                </a:gridCol>
                <a:gridCol w="987552">
                  <a:extLst>
                    <a:ext uri="{9D8B030D-6E8A-4147-A177-3AD203B41FA5}">
                      <a16:colId xmlns:a16="http://schemas.microsoft.com/office/drawing/2014/main" val="1376856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7312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symargentina - 2021-09-03 16:40:50</a:t>
                      </a:r>
                      <a:r>
                        <a:rPr kumimoji="0" lang="es-ES" sz="1000" b="0" i="0" u="none" strike="noStrike" kern="1200" cap="none" spc="0" normalizeH="0" baseline="0" noProof="0">
                          <a:ln>
                            <a:noFill/>
                          </a:ln>
                          <a:solidFill>
                            <a:prstClr val="black"/>
                          </a:solidFill>
                          <a:effectLst/>
                          <a:uLnTx/>
                          <a:uFillTx/>
                          <a:latin typeface="+mn-lt"/>
                          <a:ea typeface="+mn-ea"/>
                          <a:cs typeface="+mn-cs"/>
                        </a:rPr>
                        <a:t>
 Salí a disfrutar del fin de semana en tu #scooter SYM.
#Symphony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26454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- 2021-08-19 16:00:21</a:t>
                      </a:r>
                      <a:r>
                        <a:rPr kumimoji="0" lang="es-ES" sz="1000" b="0" i="0" u="none" strike="noStrike" kern="1200" cap="none" spc="0" normalizeH="0" baseline="0" noProof="0">
                          <a:ln>
                            <a:noFill/>
                          </a:ln>
                          <a:solidFill>
                            <a:prstClr val="black"/>
                          </a:solidFill>
                          <a:effectLst/>
                          <a:uLnTx/>
                          <a:uFillTx/>
                          <a:latin typeface="+mn-lt"/>
                          <a:ea typeface="+mn-ea"/>
                          <a:cs typeface="+mn-cs"/>
                        </a:rPr>
                        <a:t>
 Entrá en nuestra web y descubrí todos los modelos #Keeway que tenemos para vos.⁣
⁣
⁣
⁣
#KeewayArgentina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67559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symargentina - 2021-08-20 14:00:49</a:t>
                      </a:r>
                      <a:r>
                        <a:rPr kumimoji="0" lang="es-ES" sz="1000" b="0" i="0" u="none" strike="noStrike" kern="1200" cap="none" spc="0" normalizeH="0" baseline="0" noProof="0">
                          <a:ln>
                            <a:noFill/>
                          </a:ln>
                          <a:solidFill>
                            <a:prstClr val="black"/>
                          </a:solidFill>
                          <a:effectLst/>
                          <a:uLnTx/>
                          <a:uFillTx/>
                          <a:latin typeface="+mn-lt"/>
                          <a:ea typeface="+mn-ea"/>
                          <a:cs typeface="+mn-cs"/>
                        </a:rPr>
                        <a:t>
 En Sym somos eficacia, rapidez, calidad. Tenemos más de 60 años de experiencia, siempre en busca de lo mejor.⁣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14699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symargentina - 2021-09-09 15:40:34</a:t>
                      </a:r>
                      <a:r>
                        <a:rPr kumimoji="0" lang="es-ES" sz="1000" b="0" i="0" u="none" strike="noStrike" kern="1200" cap="none" spc="0" normalizeH="0" baseline="0" noProof="0">
                          <a:ln>
                            <a:noFill/>
                          </a:ln>
                          <a:solidFill>
                            <a:prstClr val="black"/>
                          </a:solidFill>
                          <a:effectLst/>
                          <a:uLnTx/>
                          <a:uFillTx/>
                          <a:latin typeface="+mn-lt"/>
                          <a:ea typeface="+mn-ea"/>
                          <a:cs typeface="+mn-cs"/>
                        </a:rPr>
                        <a:t>
 La #Symphony es una opción ideal para andar por la ciudad, con su suelo plano para apoyar los pies vas a poder viajar con gran confort y agilidad.
#Sym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94208869"/>
                  </a:ext>
                </a:extLst>
              </a:tr>
            </a:tbl>
          </a:graphicData>
        </a:graphic>
      </p:graphicFrame>
      <p:sp>
        <p:nvSpPr>
          <p:cNvPr id="4" name="Text Placeholder 3">
            <a:extLst>
              <a:ext uri="{FF2B5EF4-FFF2-40B4-BE49-F238E27FC236}">
                <a16:creationId xmlns:a16="http://schemas.microsoft.com/office/drawing/2014/main" id="{FE0E6AA4-E092-4F9A-984C-C25494913BE8}"/>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3975051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394E7-1450-4F06-8D9D-30918502C72A}"/>
              </a:ext>
            </a:extLst>
          </p:cNvPr>
          <p:cNvSpPr>
            <a:spLocks noGrp="1"/>
          </p:cNvSpPr>
          <p:nvPr>
            <p:ph type="title"/>
          </p:nvPr>
        </p:nvSpPr>
        <p:spPr/>
        <p:txBody>
          <a:bodyPr/>
          <a:lstStyle/>
          <a:p>
            <a:r>
              <a:rPr lang="en-US"/>
              <a:t>Instagram Posts Table | SYM - 7 of 7</a:t>
            </a:r>
          </a:p>
        </p:txBody>
      </p:sp>
      <p:graphicFrame>
        <p:nvGraphicFramePr>
          <p:cNvPr id="5" name="Table Placeholder 4">
            <a:extLst>
              <a:ext uri="{FF2B5EF4-FFF2-40B4-BE49-F238E27FC236}">
                <a16:creationId xmlns:a16="http://schemas.microsoft.com/office/drawing/2014/main" id="{4E4C7B17-61FA-44FD-9FB3-C7FB8C38D49F}"/>
              </a:ext>
            </a:extLst>
          </p:cNvPr>
          <p:cNvGraphicFramePr>
            <a:graphicFrameLocks noGrp="1"/>
          </p:cNvGraphicFramePr>
          <p:nvPr>
            <p:ph type="tbl" sz="quarter" idx="13"/>
            <p:extLst>
              <p:ext uri="{D42A27DB-BD31-4B8C-83A1-F6EECF244321}">
                <p14:modId xmlns:p14="http://schemas.microsoft.com/office/powerpoint/2010/main" val="3106044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93854350"/>
                    </a:ext>
                  </a:extLst>
                </a:gridCol>
                <a:gridCol w="987552">
                  <a:extLst>
                    <a:ext uri="{9D8B030D-6E8A-4147-A177-3AD203B41FA5}">
                      <a16:colId xmlns:a16="http://schemas.microsoft.com/office/drawing/2014/main" val="3829744565"/>
                    </a:ext>
                  </a:extLst>
                </a:gridCol>
                <a:gridCol w="987552">
                  <a:extLst>
                    <a:ext uri="{9D8B030D-6E8A-4147-A177-3AD203B41FA5}">
                      <a16:colId xmlns:a16="http://schemas.microsoft.com/office/drawing/2014/main" val="1942283749"/>
                    </a:ext>
                  </a:extLst>
                </a:gridCol>
                <a:gridCol w="987552">
                  <a:extLst>
                    <a:ext uri="{9D8B030D-6E8A-4147-A177-3AD203B41FA5}">
                      <a16:colId xmlns:a16="http://schemas.microsoft.com/office/drawing/2014/main" val="1350369615"/>
                    </a:ext>
                  </a:extLst>
                </a:gridCol>
                <a:gridCol w="987552">
                  <a:extLst>
                    <a:ext uri="{9D8B030D-6E8A-4147-A177-3AD203B41FA5}">
                      <a16:colId xmlns:a16="http://schemas.microsoft.com/office/drawing/2014/main" val="4092998377"/>
                    </a:ext>
                  </a:extLst>
                </a:gridCol>
                <a:gridCol w="987552">
                  <a:extLst>
                    <a:ext uri="{9D8B030D-6E8A-4147-A177-3AD203B41FA5}">
                      <a16:colId xmlns:a16="http://schemas.microsoft.com/office/drawing/2014/main" val="2245799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9351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- 2021-09-07 17:05:07</a:t>
                      </a:r>
                      <a:r>
                        <a:rPr kumimoji="0" lang="es-ES" sz="1000" b="0" i="0" u="none" strike="noStrike" kern="1200" cap="none" spc="0" normalizeH="0" baseline="0" noProof="0">
                          <a:ln>
                            <a:noFill/>
                          </a:ln>
                          <a:solidFill>
                            <a:prstClr val="black"/>
                          </a:solidFill>
                          <a:effectLst/>
                          <a:uLnTx/>
                          <a:uFillTx/>
                          <a:latin typeface="+mn-lt"/>
                          <a:ea typeface="+mn-ea"/>
                          <a:cs typeface="+mn-cs"/>
                        </a:rPr>
                        <a:t>
 Descubrí nuestra amplia red de Centros de Servicios.
Para que tu Kymco siga siendo una Kymco. 🛵🔧✅
EN PROVINCIA DE CÓRDOBA
Servicio técnico y venta de repuestos.
Telefono: 035-203-7565
Dirección: Pedro de la Gasca 1706, Barrio Villa Cabrera, Córdoba (5008)
#CentroDeServicios #kymco #repuestos #servicios #kymcoargentina #cordoba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21061802"/>
                  </a:ext>
                </a:extLst>
              </a:tr>
            </a:tbl>
          </a:graphicData>
        </a:graphic>
      </p:graphicFrame>
      <p:sp>
        <p:nvSpPr>
          <p:cNvPr id="4" name="Text Placeholder 3">
            <a:extLst>
              <a:ext uri="{FF2B5EF4-FFF2-40B4-BE49-F238E27FC236}">
                <a16:creationId xmlns:a16="http://schemas.microsoft.com/office/drawing/2014/main" id="{7CC803D3-6FBD-48B8-B4B0-42B0B59BCC59}"/>
              </a:ext>
            </a:extLst>
          </p:cNvPr>
          <p:cNvSpPr>
            <a:spLocks noGrp="1"/>
          </p:cNvSpPr>
          <p:nvPr>
            <p:ph type="body" sz="quarter" idx="14"/>
          </p:nvPr>
        </p:nvSpPr>
        <p:spPr/>
        <p:txBody>
          <a:bodyPr/>
          <a:lstStyle/>
          <a:p>
            <a:r>
              <a:rPr lang="en-US"/>
              <a:t>08/18/2021 - 09/18/2021</a:t>
            </a:r>
          </a:p>
        </p:txBody>
      </p:sp>
    </p:spTree>
    <p:extLst>
      <p:ext uri="{BB962C8B-B14F-4D97-AF65-F5344CB8AC3E}">
        <p14:creationId xmlns:p14="http://schemas.microsoft.com/office/powerpoint/2010/main" val="10511071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783</Words>
  <Application>Microsoft Office PowerPoint</Application>
  <PresentationFormat>On-screen Show (4:3)</PresentationFormat>
  <Paragraphs>361</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Reporte Instagram</vt:lpstr>
      <vt:lpstr>Instagram Key Metrics Table | SYM</vt:lpstr>
      <vt:lpstr>Instagram Follower Distribution | SYM</vt:lpstr>
      <vt:lpstr>Instagram Key Metrics Radar | SYM</vt:lpstr>
      <vt:lpstr>Instagram Followers Total | SYM</vt:lpstr>
      <vt:lpstr>Instagram Followers Change | SYM</vt:lpstr>
      <vt:lpstr>Instagram Posts By Weekday | SYM</vt:lpstr>
      <vt:lpstr>Instagram Followers Change Per Weekday | SYM</vt:lpstr>
      <vt:lpstr>Instagram Posts By Hour | SYM</vt:lpstr>
      <vt:lpstr>Instagram Interaction Rate By Weekday | SYM</vt:lpstr>
      <vt:lpstr>Instagram Interaction Rate By Hour | SYM</vt:lpstr>
      <vt:lpstr>Instagram Post Type Distribution Per Profile | SYM</vt:lpstr>
      <vt:lpstr>Instagram Interactions by Post Type | SYM</vt:lpstr>
      <vt:lpstr>Instagram Interaction Rate By Post Type | SYM</vt:lpstr>
      <vt:lpstr>Instagram Interactions Distribution | SYM</vt:lpstr>
      <vt:lpstr>Instagram Hashtag Detection | SYM - 1 of 2</vt:lpstr>
      <vt:lpstr>Instagram Hashtag Detection | SYM - 2 of 2</vt:lpstr>
      <vt:lpstr>Instagram Posts Table | SYM - 1 of 7</vt:lpstr>
      <vt:lpstr>Instagram Posts Table | SYM - 2 of 7</vt:lpstr>
      <vt:lpstr>Instagram Posts Table | SYM - 3 of 7</vt:lpstr>
      <vt:lpstr>Instagram Posts Table | SYM - 4 of 7</vt:lpstr>
      <vt:lpstr>Instagram Posts Table | SYM - 5 of 7</vt:lpstr>
      <vt:lpstr>Instagram Posts Table | SYM - 6 of 7</vt:lpstr>
      <vt:lpstr>Instagram Posts Table | SYM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2021-09-19T07:06:11Z</dcterms:created>
  <dcterms:modified xsi:type="dcterms:W3CDTF">2021-09-19T07:07:02Z</dcterms:modified>
</cp:coreProperties>
</file>