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2155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0D-4306-8B39-006BAC08F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1D-432E-92EC-52F8D7F6E7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2576128"/>
        <c:axId val="382579080"/>
      </c:radarChart>
      <c:catAx>
        <c:axId val="38257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79080"/>
        <c:crosses val="autoZero"/>
        <c:auto val="1"/>
        <c:lblAlgn val="ctr"/>
        <c:lblOffset val="100"/>
        <c:noMultiLvlLbl val="0"/>
      </c:catAx>
      <c:valAx>
        <c:axId val="38257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7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2130</c:v>
                </c:pt>
                <c:pt idx="1">
                  <c:v>2129</c:v>
                </c:pt>
                <c:pt idx="2">
                  <c:v>2128</c:v>
                </c:pt>
                <c:pt idx="3">
                  <c:v>2129</c:v>
                </c:pt>
                <c:pt idx="4">
                  <c:v>2132</c:v>
                </c:pt>
                <c:pt idx="5">
                  <c:v>2134</c:v>
                </c:pt>
                <c:pt idx="6">
                  <c:v>2134</c:v>
                </c:pt>
                <c:pt idx="7">
                  <c:v>2134</c:v>
                </c:pt>
                <c:pt idx="8">
                  <c:v>2135</c:v>
                </c:pt>
                <c:pt idx="9">
                  <c:v>2134</c:v>
                </c:pt>
                <c:pt idx="10">
                  <c:v>2136</c:v>
                </c:pt>
                <c:pt idx="11">
                  <c:v>2137</c:v>
                </c:pt>
                <c:pt idx="12">
                  <c:v>2136</c:v>
                </c:pt>
                <c:pt idx="13">
                  <c:v>2135</c:v>
                </c:pt>
                <c:pt idx="14">
                  <c:v>2134</c:v>
                </c:pt>
                <c:pt idx="15">
                  <c:v>2136</c:v>
                </c:pt>
                <c:pt idx="16">
                  <c:v>2138</c:v>
                </c:pt>
                <c:pt idx="17">
                  <c:v>2138</c:v>
                </c:pt>
                <c:pt idx="18">
                  <c:v>2139</c:v>
                </c:pt>
                <c:pt idx="19">
                  <c:v>2142</c:v>
                </c:pt>
                <c:pt idx="20">
                  <c:v>2141</c:v>
                </c:pt>
                <c:pt idx="21">
                  <c:v>2145</c:v>
                </c:pt>
                <c:pt idx="22">
                  <c:v>2146</c:v>
                </c:pt>
                <c:pt idx="23">
                  <c:v>2146</c:v>
                </c:pt>
                <c:pt idx="24">
                  <c:v>2147</c:v>
                </c:pt>
                <c:pt idx="25">
                  <c:v>2147</c:v>
                </c:pt>
                <c:pt idx="26">
                  <c:v>2147</c:v>
                </c:pt>
                <c:pt idx="27">
                  <c:v>2147</c:v>
                </c:pt>
                <c:pt idx="28">
                  <c:v>2147</c:v>
                </c:pt>
                <c:pt idx="29">
                  <c:v>2151</c:v>
                </c:pt>
                <c:pt idx="30">
                  <c:v>2153</c:v>
                </c:pt>
                <c:pt idx="31">
                  <c:v>2155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74-431A-A299-B5D76CBFFB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577440"/>
        <c:axId val="382578096"/>
      </c:lineChart>
      <c:dateAx>
        <c:axId val="382577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78096"/>
        <c:crosses val="autoZero"/>
        <c:auto val="1"/>
        <c:lblOffset val="100"/>
        <c:baseTimeUnit val="days"/>
      </c:dateAx>
      <c:valAx>
        <c:axId val="38257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7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-1</c:v>
                </c:pt>
                <c:pt idx="2">
                  <c:v>-1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-1</c:v>
                </c:pt>
                <c:pt idx="10">
                  <c:v>2</c:v>
                </c:pt>
                <c:pt idx="11">
                  <c:v>1</c:v>
                </c:pt>
                <c:pt idx="12">
                  <c:v>-1</c:v>
                </c:pt>
                <c:pt idx="13">
                  <c:v>-1</c:v>
                </c:pt>
                <c:pt idx="14">
                  <c:v>-1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3</c:v>
                </c:pt>
                <c:pt idx="20">
                  <c:v>-1</c:v>
                </c:pt>
                <c:pt idx="21">
                  <c:v>4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4</c:v>
                </c:pt>
                <c:pt idx="30">
                  <c:v>2</c:v>
                </c:pt>
                <c:pt idx="3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1B-4620-8EE5-1564A76C13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747344"/>
        <c:axId val="331748328"/>
      </c:lineChart>
      <c:dateAx>
        <c:axId val="331747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748328"/>
        <c:crosses val="autoZero"/>
        <c:auto val="1"/>
        <c:lblOffset val="100"/>
        <c:baseTimeUnit val="days"/>
      </c:dateAx>
      <c:valAx>
        <c:axId val="33174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74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5C-4BBB-A061-1A8C86BFD1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164088"/>
        <c:axId val="384161136"/>
      </c:barChart>
      <c:catAx>
        <c:axId val="38416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61136"/>
        <c:crosses val="autoZero"/>
        <c:auto val="1"/>
        <c:lblAlgn val="ctr"/>
        <c:lblOffset val="100"/>
        <c:noMultiLvlLbl val="0"/>
      </c:catAx>
      <c:valAx>
        <c:axId val="38416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6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-1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67-47E3-B311-F18615239D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151296"/>
        <c:axId val="384154904"/>
      </c:barChart>
      <c:catAx>
        <c:axId val="38415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54904"/>
        <c:crosses val="autoZero"/>
        <c:auto val="1"/>
        <c:lblAlgn val="ctr"/>
        <c:lblOffset val="100"/>
        <c:noMultiLvlLbl val="0"/>
      </c:catAx>
      <c:valAx>
        <c:axId val="38415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5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4D-49D7-B8C6-2A19C2E6B2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155232"/>
        <c:axId val="384157856"/>
      </c:lineChart>
      <c:catAx>
        <c:axId val="38415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57856"/>
        <c:crosses val="autoZero"/>
        <c:auto val="1"/>
        <c:lblAlgn val="ctr"/>
        <c:lblOffset val="100"/>
        <c:noMultiLvlLbl val="0"/>
      </c:catAx>
      <c:valAx>
        <c:axId val="38415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5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1.4285714285714299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86-4B8F-9314-93D9C5777A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164416"/>
        <c:axId val="384164744"/>
      </c:barChart>
      <c:catAx>
        <c:axId val="38416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64744"/>
        <c:crosses val="autoZero"/>
        <c:auto val="1"/>
        <c:lblAlgn val="ctr"/>
        <c:lblOffset val="100"/>
        <c:noMultiLvlLbl val="0"/>
      </c:catAx>
      <c:valAx>
        <c:axId val="38416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6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1.9919078742608201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0.58356676003734798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C0-4E0E-B66A-0C365186D6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743408"/>
        <c:axId val="331746688"/>
      </c:lineChart>
      <c:catAx>
        <c:axId val="33174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746688"/>
        <c:crosses val="autoZero"/>
        <c:auto val="1"/>
        <c:lblAlgn val="ctr"/>
        <c:lblOffset val="100"/>
        <c:noMultiLvlLbl val="0"/>
      </c:catAx>
      <c:valAx>
        <c:axId val="33174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74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40-4394-A811-1C641B0787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40-4394-A811-1C641B0787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40-4394-A811-1C641B078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1049768"/>
        <c:axId val="331743736"/>
      </c:barChart>
      <c:catAx>
        <c:axId val="381049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743736"/>
        <c:crosses val="autoZero"/>
        <c:auto val="1"/>
        <c:lblAlgn val="ctr"/>
        <c:lblOffset val="100"/>
        <c:noMultiLvlLbl val="0"/>
      </c:catAx>
      <c:valAx>
        <c:axId val="33174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4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A0-43C6-BCEF-0A38C1ADEC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A0-43C6-BCEF-0A38C1ADEC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A0-43C6-BCEF-0A38C1ADEC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998304"/>
        <c:axId val="384006176"/>
      </c:barChart>
      <c:catAx>
        <c:axId val="38399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006176"/>
        <c:crosses val="autoZero"/>
        <c:auto val="1"/>
        <c:lblAlgn val="ctr"/>
        <c:lblOffset val="100"/>
        <c:noMultiLvlLbl val="0"/>
      </c:catAx>
      <c:valAx>
        <c:axId val="38400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9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2.4344569288389999</c:v>
                </c:pt>
                <c:pt idx="1">
                  <c:v>1.13970917967454</c:v>
                </c:pt>
                <c:pt idx="2">
                  <c:v>1.2204386178159701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B1-4B6C-8D0E-D08CB9DC9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998960"/>
        <c:axId val="384002896"/>
      </c:barChart>
      <c:catAx>
        <c:axId val="38399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002896"/>
        <c:crosses val="autoZero"/>
        <c:auto val="1"/>
        <c:lblAlgn val="ctr"/>
        <c:lblOffset val="100"/>
        <c:noMultiLvlLbl val="0"/>
      </c:catAx>
      <c:valAx>
        <c:axId val="38400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9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3D-4A6F-816B-4759B438BA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3D-4A6F-816B-4759B438BA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004536"/>
        <c:axId val="383998632"/>
      </c:barChart>
      <c:catAx>
        <c:axId val="38400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98632"/>
        <c:crosses val="autoZero"/>
        <c:auto val="1"/>
        <c:lblAlgn val="ctr"/>
        <c:lblOffset val="100"/>
        <c:noMultiLvlLbl val="0"/>
      </c:catAx>
      <c:valAx>
        <c:axId val="383998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00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538FE-DA21-41E8-B51B-A4B504D4BC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6AFF17-6993-4756-9E36-35ECCED72C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801559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92ABA-8271-44B5-AC3B-1CDC0431A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76CC6A-F2DB-411B-B884-7A98BD149A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9833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10274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3987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907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9736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5488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2909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3523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7818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9227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5004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370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1.4286 %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151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9FF7D-DDD9-46AB-BF44-C710E22797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817511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5D980-9D2C-4A5A-8DCA-DB41B9DA9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DD28CE-1D60-4693-973D-16A4720204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9741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7D9E7-1A14-472D-AC90-FAFA60D33E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99C83-AD74-4420-89AA-B6348DD43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113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B0428-6483-4DE7-8911-AE818C8DD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ECD02F-F650-4041-9A03-236ED65845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39303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D89CC-179C-4D2B-8321-8A924A3F7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EC9D4-098C-4C40-A069-1DFF1268B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28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EAE9-41C8-44F0-90F3-FC86B1E6B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EE0ABB-AB30-4969-84A4-18924CF2AB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2421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00B50-B51A-45D5-A310-55644353C3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D9881-893A-47F6-8B0E-5F52CB451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184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D7942-81BD-4873-A1B3-F69E983AF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39E3CE-150E-4E96-B0E4-407010FAC1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6115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715113-7F9A-45C1-977B-BD578A9AE9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7190F-BCBF-4B5C-B50B-920C06E7F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315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4240D-6ADD-4D2F-AE9F-0EFAF3906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49B59F-8544-4A59-BD4E-FB61AB3367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51544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3F0BD-1CC7-4E70-BAE4-A612B593DC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6AC13-E6A7-4D01-8EB2-C987F71AF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313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19096-CCD5-4EC4-821D-12E6FA38E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14C969-F9F3-4AE8-99A9-74409B1E6A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2274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C60FAC-E1C2-4C7E-A86A-C566ACE578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0B70C-03D7-4706-8457-4DE8A5491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573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32711-6C28-4FBE-B504-A9E31DA56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51721E-BD36-46DD-92B8-1D0ABE6B4F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5214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45440-7F53-4A14-86A0-DA15E950AA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960F5-16D1-44D1-9038-A5BE5053E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900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525F0-D486-48EE-818E-E62E5CB0B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5D3B52-3EC4-44A7-B559-3EF1CE7128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4036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5A330-48FD-4918-98DA-FED6530990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862BA-FAD1-4DD2-8328-BDB7B1822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605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3255F-E572-47A5-A6F5-571F032CC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CD2597-A20C-43FF-B67C-32AD5E2B5A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7685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46B6B-5553-4694-BD40-164D156C7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DF022-5E08-4982-B92C-7A1A5E29B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023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04243-37C1-46D8-A47D-5D2F8141A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19F98B-1F1C-4C26-A62E-F48AE853F6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42387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8D60C-E67B-4D5D-8F3F-936535ADA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3ED0A-514B-4F42-BAE0-B7F345F28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337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2A967-9B51-45FE-ACB0-91D1F9466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525E22-9F31-4718-AB1F-56DA63D6C1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6343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B596A-3A39-422D-8322-AE1622E20B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AFCF2-7F65-4656-A3E6-94EB84168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770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9C573-4E97-4AE4-A6FA-A15B14489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0B981B-2C38-4244-B13C-6D1318B7EE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0257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C414A-150F-46DA-9F23-F056841D5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280A5-C67A-4CCC-85BF-E8CA6DA2C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22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97FA7-6728-42DE-9EAE-2E7E33F4E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8A2DF1-87FA-4EC2-B3C1-8ED1CC7741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8034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11905-3BC7-473D-A01B-05B9AF4059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CC8AE-374E-4865-A53D-28ADDB8B0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35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0F7CF-44D2-4269-90D6-A2C503CF6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DC3319-8551-4362-8492-B19E82E9BF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7628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654562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310354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188055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5693449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43492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17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786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282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185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80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44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090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329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96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36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220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B59DD-1B50-424D-8386-B548AEDE4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637537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C78ED-D36A-4427-B9CF-376F71213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E9AFEE-6FEE-4FC5-800D-8647DAB1D9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9829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1832541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910862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002543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600411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18885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4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26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5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#roadcycling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11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074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989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727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080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133765-A6C8-4942-B750-C1FE927755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647329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D31F0-7628-4E68-A3EF-4B96A4715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FD5945-2A84-415E-A413-1EF169EDD2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7655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16929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78968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60416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5011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01483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2520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46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- 2021-09-02 12:30:45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mochila de hidratación Camelbak M.U.L.E. LR tiene un diseño basado en reservorio lumbar que ofrece más estabilidad durante los viajes en terrenos más agresivos. 
Su depósito CRUX LR de 3 litros con compresión integrada mantiene tus fluidos para un mejor equilibrio y mayor estabilidad. 
#hidratacion  #camelbak #argentina #ciclismo #cycling #mountainbike #mtb #roadcycling #health #salud #water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241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449DE-0FA9-4543-A81E-DE63B53742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411597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0003C-7B58-4886-B67A-34EB5C8B2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ED6B5F-594C-4F78-B918-5354F882E5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2824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33788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82181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94479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66142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87051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3837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224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- 2021-08-19 12:00:24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¿Podium Chill  Reflective Pink o Reflective Yellow? 
Dos carmañolas de ciclismo con las mejores características:
💧 Construcción de doble pared: mantiene el agua fría el doble de tiempo.
💧 Más agua con menos esfuerzo.
💧 Tapa de alto caudal y autosellado: maximiza la velocidad de flujo mientras elimina salpicaduras y derrames.
💧 Materiales libres de BPA, BPS y BPF.
Elegí tu carmañola de ciclismo preferida.
#CamelbakArgentina #Camelbak #agua #hidratacion #deportes #ciclismo  #podium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768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- 2021-09-16 12:00:45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Empezamos a palpitar la primavera y no vas a poder salir sin tu caramañola Podium Chill Race Edition 😎⁣
MÁS hidratación y frío por MÁS tiempo 💧💧💧💧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166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E9CD26-1EC7-459A-8D72-A270B7E38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839964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E1DA5-667A-4D36-AB54-108826F63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3D8A34-3B5A-4EED-9EF4-098C3E6BB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1268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382158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4454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74431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9902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11100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8735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02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- 2021-09-09 16:30:13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¿Sed de MÁS?
Con Camelbak Podium hidratate sin límites.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870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- 2021-08-26 16:00:10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Camelbak la hidratación es MÁS simple:
❄️ La tapa universal cuenta con una tapa magnética que se guarda de forma segura cuando está abierta.
❄️ Permite un alto flujo de agua sin ensuciar y es a prueba de fugas cuando está cerrada.
❄️ Libre de BPA, BPS y BPF.
#CamelbakArgentina #Camelbak #agua #hidratacion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424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E62A8-CD8B-4AE9-B370-EA9141CFA8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2880320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505</Words>
  <Application>Microsoft Office PowerPoint</Application>
  <PresentationFormat>On-screen Show (4:3)</PresentationFormat>
  <Paragraphs>216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Reporte Instagram</vt:lpstr>
      <vt:lpstr>Instagram Key Metrics Table | CamelBak</vt:lpstr>
      <vt:lpstr>Instagram Follower Distribution | CamelBak</vt:lpstr>
      <vt:lpstr>Instagram Key Metrics Radar | CamelBak</vt:lpstr>
      <vt:lpstr>Instagram Followers Total | CamelBak</vt:lpstr>
      <vt:lpstr>Instagram Followers Change | CamelBak</vt:lpstr>
      <vt:lpstr>Instagram Posts By Weekday | CamelBak</vt:lpstr>
      <vt:lpstr>Instagram Followers Change Per Weekday | CamelBak</vt:lpstr>
      <vt:lpstr>Instagram Posts By Hour | CamelBak</vt:lpstr>
      <vt:lpstr>Instagram Interaction Rate By Weekday | CamelBak</vt:lpstr>
      <vt:lpstr>Instagram Interaction Rate By Hour | CamelBak</vt:lpstr>
      <vt:lpstr>Instagram Post Type Distribution Per Profile | CamelBak</vt:lpstr>
      <vt:lpstr>Instagram Interactions by Post Type | CamelBak</vt:lpstr>
      <vt:lpstr>Instagram Interaction Rate By Post Type | CamelBak</vt:lpstr>
      <vt:lpstr>Instagram Interactions Distribution | CamelBak</vt:lpstr>
      <vt:lpstr>Instagram Hashtag Detection | CamelBak - 1 of 2</vt:lpstr>
      <vt:lpstr>Instagram Hashtag Detection | CamelBak - 2 of 2</vt:lpstr>
      <vt:lpstr>Instagram Posts Table | CamelBak - 1 of 3</vt:lpstr>
      <vt:lpstr>Instagram Posts Table | CamelBak - 2 of 3</vt:lpstr>
      <vt:lpstr>Instagram Posts Table | CamelBak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2021-09-19T06:56:09Z</dcterms:created>
  <dcterms:modified xsi:type="dcterms:W3CDTF">2021-09-19T06:56:38Z</dcterms:modified>
</cp:coreProperties>
</file>