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Lst>
  <p:sldSz cx="9144000" cy="6858000" type="screen4x3"/>
  <p:notesSz cx="6858000" cy="9144000"/>
  <p:embeddedFontLst>
    <p:embeddedFont>
      <p:font typeface="Calibri" panose="020F0502020204030204" pitchFamily="34" charset="0"/>
      <p:regular r:id="rId41"/>
      <p:bold r:id="rId42"/>
      <p:italic r:id="rId43"/>
      <p:boldItalic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dPt>
            <c:idx val="7"/>
            <c:bubble3D val="0"/>
            <c:spPr>
              <a:solidFill>
                <a:schemeClr val="accent2">
                  <a:lumMod val="60000"/>
                </a:schemeClr>
              </a:solidFill>
              <a:ln w="19050">
                <a:solidFill>
                  <a:schemeClr val="lt1"/>
                </a:solidFill>
              </a:ln>
              <a:effectLst/>
            </c:spPr>
          </c:dPt>
          <c:cat>
            <c:strRef>
              <c:f>Sheet1!$A$1:$H$1</c:f>
              <c:strCache>
                <c:ptCount val="8"/>
                <c:pt idx="0">
                  <c:v>trekbicycleargentina</c:v>
                </c:pt>
                <c:pt idx="1">
                  <c:v>specialized_arg</c:v>
                </c:pt>
                <c:pt idx="2">
                  <c:v>scottsportsargentina</c:v>
                </c:pt>
                <c:pt idx="3">
                  <c:v>orbea.argentina</c:v>
                </c:pt>
                <c:pt idx="4">
                  <c:v>giantargentina</c:v>
                </c:pt>
                <c:pt idx="5">
                  <c:v>cannondale.argentina</c:v>
                </c:pt>
                <c:pt idx="6">
                  <c:v>meridabikes_ar</c:v>
                </c:pt>
                <c:pt idx="7">
                  <c:v>cervelo_argentina</c:v>
                </c:pt>
              </c:strCache>
            </c:strRef>
          </c:cat>
          <c:val>
            <c:numRef>
              <c:f>Sheet1!$A$2:$H$2</c:f>
              <c:numCache>
                <c:formatCode>General</c:formatCode>
                <c:ptCount val="8"/>
                <c:pt idx="0">
                  <c:v>45219</c:v>
                </c:pt>
                <c:pt idx="1">
                  <c:v>42575</c:v>
                </c:pt>
                <c:pt idx="2">
                  <c:v>32575</c:v>
                </c:pt>
                <c:pt idx="3">
                  <c:v>19077</c:v>
                </c:pt>
                <c:pt idx="4">
                  <c:v>18506</c:v>
                </c:pt>
                <c:pt idx="5">
                  <c:v>15280</c:v>
                </c:pt>
                <c:pt idx="6">
                  <c:v>5716</c:v>
                </c:pt>
                <c:pt idx="7">
                  <c:v>3537</c:v>
                </c:pt>
              </c:numCache>
            </c:numRef>
          </c:val>
          <c:extLst>
            <c:ext xmlns:c16="http://schemas.microsoft.com/office/drawing/2014/chart" uri="{C3380CC4-5D6E-409C-BE32-E72D297353CC}">
              <c16:uniqueId val="{00000000-3F23-40B0-B1FA-1943464688C3}"/>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scottsportsargentina</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72.038300000000007</c:v>
                </c:pt>
                <c:pt idx="1">
                  <c:v>100</c:v>
                </c:pt>
                <c:pt idx="2">
                  <c:v>68.75</c:v>
                </c:pt>
                <c:pt idx="3">
                  <c:v>100</c:v>
                </c:pt>
                <c:pt idx="4">
                  <c:v>100</c:v>
                </c:pt>
                <c:pt idx="5">
                  <c:v>44.313699999999997</c:v>
                </c:pt>
                <c:pt idx="6">
                  <c:v>22.309000000000001</c:v>
                </c:pt>
                <c:pt idx="7">
                  <c:v>14.6753</c:v>
                </c:pt>
              </c:numCache>
            </c:numRef>
          </c:val>
          <c:extLst>
            <c:ext xmlns:c16="http://schemas.microsoft.com/office/drawing/2014/chart" uri="{C3380CC4-5D6E-409C-BE32-E72D297353CC}">
              <c16:uniqueId val="{00000000-BCEF-4E5E-B9F8-82A4E9E95EC9}"/>
            </c:ext>
          </c:extLst>
        </c:ser>
        <c:ser>
          <c:idx val="1"/>
          <c:order val="1"/>
          <c:tx>
            <c:strRef>
              <c:f>Sheet1!$C$1</c:f>
              <c:strCache>
                <c:ptCount val="1"/>
                <c:pt idx="0">
                  <c:v>specialized_arg</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94.152900000000002</c:v>
                </c:pt>
                <c:pt idx="1">
                  <c:v>62.5</c:v>
                </c:pt>
                <c:pt idx="2">
                  <c:v>25</c:v>
                </c:pt>
                <c:pt idx="3">
                  <c:v>0</c:v>
                </c:pt>
                <c:pt idx="4">
                  <c:v>45.161299999999997</c:v>
                </c:pt>
                <c:pt idx="5">
                  <c:v>50.8566</c:v>
                </c:pt>
                <c:pt idx="6">
                  <c:v>39.212400000000002</c:v>
                </c:pt>
                <c:pt idx="7">
                  <c:v>29.604500000000002</c:v>
                </c:pt>
              </c:numCache>
            </c:numRef>
          </c:val>
          <c:extLst>
            <c:ext xmlns:c16="http://schemas.microsoft.com/office/drawing/2014/chart" uri="{C3380CC4-5D6E-409C-BE32-E72D297353CC}">
              <c16:uniqueId val="{00000001-BCEF-4E5E-B9F8-82A4E9E95EC9}"/>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40.9253</c:v>
                </c:pt>
                <c:pt idx="1">
                  <c:v>18.75</c:v>
                </c:pt>
                <c:pt idx="2">
                  <c:v>31.25</c:v>
                </c:pt>
                <c:pt idx="3">
                  <c:v>25</c:v>
                </c:pt>
                <c:pt idx="4">
                  <c:v>29.032299999999999</c:v>
                </c:pt>
                <c:pt idx="5">
                  <c:v>1.0250999999999999</c:v>
                </c:pt>
                <c:pt idx="6">
                  <c:v>3.8357999999999999</c:v>
                </c:pt>
                <c:pt idx="7">
                  <c:v>26.487100000000002</c:v>
                </c:pt>
              </c:numCache>
            </c:numRef>
          </c:val>
          <c:extLst>
            <c:ext xmlns:c16="http://schemas.microsoft.com/office/drawing/2014/chart" uri="{C3380CC4-5D6E-409C-BE32-E72D297353CC}">
              <c16:uniqueId val="{00000002-BCEF-4E5E-B9F8-82A4E9E95EC9}"/>
            </c:ext>
          </c:extLst>
        </c:ser>
        <c:ser>
          <c:idx val="3"/>
          <c:order val="3"/>
          <c:tx>
            <c:strRef>
              <c:f>Sheet1!$E$1</c:f>
              <c:strCache>
                <c:ptCount val="1"/>
                <c:pt idx="0">
                  <c:v>cannondale.argentina</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33.7911</c:v>
                </c:pt>
                <c:pt idx="1">
                  <c:v>50</c:v>
                </c:pt>
                <c:pt idx="2">
                  <c:v>37.5</c:v>
                </c:pt>
                <c:pt idx="3">
                  <c:v>25</c:v>
                </c:pt>
                <c:pt idx="4">
                  <c:v>48.387099999999997</c:v>
                </c:pt>
                <c:pt idx="5">
                  <c:v>21.8645</c:v>
                </c:pt>
                <c:pt idx="6">
                  <c:v>50.619100000000003</c:v>
                </c:pt>
                <c:pt idx="7">
                  <c:v>14.900700000000001</c:v>
                </c:pt>
              </c:numCache>
            </c:numRef>
          </c:val>
          <c:extLst>
            <c:ext xmlns:c16="http://schemas.microsoft.com/office/drawing/2014/chart" uri="{C3380CC4-5D6E-409C-BE32-E72D297353CC}">
              <c16:uniqueId val="{00000003-BCEF-4E5E-B9F8-82A4E9E95EC9}"/>
            </c:ext>
          </c:extLst>
        </c:ser>
        <c:ser>
          <c:idx val="4"/>
          <c:order val="4"/>
          <c:tx>
            <c:strRef>
              <c:f>Sheet1!$F$1</c:f>
              <c:strCache>
                <c:ptCount val="1"/>
                <c:pt idx="0">
                  <c:v>trekbicycleargentina</c:v>
                </c:pt>
              </c:strCache>
            </c:strRef>
          </c:tx>
          <c:spPr>
            <a:ln w="28575" cap="rnd">
              <a:solidFill>
                <a:schemeClr val="accent5"/>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Sheet1!$F$2:$F$9</c:f>
              <c:numCache>
                <c:formatCode>General</c:formatCode>
                <c:ptCount val="8"/>
                <c:pt idx="0">
                  <c:v>100</c:v>
                </c:pt>
                <c:pt idx="1">
                  <c:v>31.25</c:v>
                </c:pt>
                <c:pt idx="2">
                  <c:v>100</c:v>
                </c:pt>
                <c:pt idx="3">
                  <c:v>100</c:v>
                </c:pt>
                <c:pt idx="4">
                  <c:v>80.645200000000003</c:v>
                </c:pt>
                <c:pt idx="5">
                  <c:v>100</c:v>
                </c:pt>
                <c:pt idx="6">
                  <c:v>19.345300000000002</c:v>
                </c:pt>
                <c:pt idx="7">
                  <c:v>12.564500000000001</c:v>
                </c:pt>
              </c:numCache>
            </c:numRef>
          </c:val>
          <c:extLst>
            <c:ext xmlns:c16="http://schemas.microsoft.com/office/drawing/2014/chart" uri="{C3380CC4-5D6E-409C-BE32-E72D297353CC}">
              <c16:uniqueId val="{00000004-BCEF-4E5E-B9F8-82A4E9E95EC9}"/>
            </c:ext>
          </c:extLst>
        </c:ser>
        <c:ser>
          <c:idx val="5"/>
          <c:order val="5"/>
          <c:tx>
            <c:strRef>
              <c:f>Sheet1!$G$1</c:f>
              <c:strCache>
                <c:ptCount val="1"/>
                <c:pt idx="0">
                  <c:v>orbea.argentina</c:v>
                </c:pt>
              </c:strCache>
            </c:strRef>
          </c:tx>
          <c:spPr>
            <a:ln w="28575" cap="rnd">
              <a:solidFill>
                <a:schemeClr val="accent6"/>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Sheet1!$G$2:$G$9</c:f>
              <c:numCache>
                <c:formatCode>General</c:formatCode>
                <c:ptCount val="8"/>
                <c:pt idx="0">
                  <c:v>42.188000000000002</c:v>
                </c:pt>
                <c:pt idx="1">
                  <c:v>0</c:v>
                </c:pt>
                <c:pt idx="2">
                  <c:v>0</c:v>
                </c:pt>
                <c:pt idx="3">
                  <c:v>0</c:v>
                </c:pt>
                <c:pt idx="4">
                  <c:v>0</c:v>
                </c:pt>
                <c:pt idx="5">
                  <c:v>0</c:v>
                </c:pt>
                <c:pt idx="6">
                  <c:v>0</c:v>
                </c:pt>
                <c:pt idx="7">
                  <c:v>-2.2890999999999999</c:v>
                </c:pt>
              </c:numCache>
            </c:numRef>
          </c:val>
          <c:extLst>
            <c:ext xmlns:c16="http://schemas.microsoft.com/office/drawing/2014/chart" uri="{C3380CC4-5D6E-409C-BE32-E72D297353CC}">
              <c16:uniqueId val="{00000005-BCEF-4E5E-B9F8-82A4E9E95EC9}"/>
            </c:ext>
          </c:extLst>
        </c:ser>
        <c:ser>
          <c:idx val="6"/>
          <c:order val="6"/>
          <c:tx>
            <c:strRef>
              <c:f>Sheet1!$H$1</c:f>
              <c:strCache>
                <c:ptCount val="1"/>
                <c:pt idx="0">
                  <c:v>meridabikes_ar</c:v>
                </c:pt>
              </c:strCache>
            </c:strRef>
          </c:tx>
          <c:spPr>
            <a:ln w="28575" cap="rnd">
              <a:solidFill>
                <a:schemeClr val="accent1">
                  <a:lumMod val="60000"/>
                </a:schemeClr>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Sheet1!$H$2:$H$9</c:f>
              <c:numCache>
                <c:formatCode>General</c:formatCode>
                <c:ptCount val="8"/>
                <c:pt idx="0">
                  <c:v>12.640700000000001</c:v>
                </c:pt>
                <c:pt idx="1">
                  <c:v>0</c:v>
                </c:pt>
                <c:pt idx="2">
                  <c:v>0</c:v>
                </c:pt>
                <c:pt idx="3">
                  <c:v>0</c:v>
                </c:pt>
                <c:pt idx="4">
                  <c:v>0</c:v>
                </c:pt>
                <c:pt idx="5">
                  <c:v>0</c:v>
                </c:pt>
                <c:pt idx="6">
                  <c:v>0</c:v>
                </c:pt>
                <c:pt idx="7">
                  <c:v>28.1753</c:v>
                </c:pt>
              </c:numCache>
            </c:numRef>
          </c:val>
          <c:extLst>
            <c:ext xmlns:c16="http://schemas.microsoft.com/office/drawing/2014/chart" uri="{C3380CC4-5D6E-409C-BE32-E72D297353CC}">
              <c16:uniqueId val="{00000006-BCEF-4E5E-B9F8-82A4E9E95EC9}"/>
            </c:ext>
          </c:extLst>
        </c:ser>
        <c:ser>
          <c:idx val="7"/>
          <c:order val="7"/>
          <c:tx>
            <c:strRef>
              <c:f>Sheet1!$I$1</c:f>
              <c:strCache>
                <c:ptCount val="1"/>
                <c:pt idx="0">
                  <c:v>cervelo_argentina</c:v>
                </c:pt>
              </c:strCache>
            </c:strRef>
          </c:tx>
          <c:spPr>
            <a:ln w="28575" cap="rnd">
              <a:solidFill>
                <a:schemeClr val="accent2">
                  <a:lumMod val="60000"/>
                </a:schemeClr>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Sheet1!$I$2:$I$9</c:f>
              <c:numCache>
                <c:formatCode>General</c:formatCode>
                <c:ptCount val="8"/>
                <c:pt idx="0">
                  <c:v>7.8219000000000003</c:v>
                </c:pt>
                <c:pt idx="1">
                  <c:v>0</c:v>
                </c:pt>
                <c:pt idx="2">
                  <c:v>0</c:v>
                </c:pt>
                <c:pt idx="3">
                  <c:v>50</c:v>
                </c:pt>
                <c:pt idx="4">
                  <c:v>6.4516</c:v>
                </c:pt>
                <c:pt idx="5">
                  <c:v>1.1008</c:v>
                </c:pt>
                <c:pt idx="6">
                  <c:v>100</c:v>
                </c:pt>
                <c:pt idx="7">
                  <c:v>100</c:v>
                </c:pt>
              </c:numCache>
            </c:numRef>
          </c:val>
          <c:extLst>
            <c:ext xmlns:c16="http://schemas.microsoft.com/office/drawing/2014/chart" uri="{C3380CC4-5D6E-409C-BE32-E72D297353CC}">
              <c16:uniqueId val="{00000007-BCEF-4E5E-B9F8-82A4E9E95EC9}"/>
            </c:ext>
          </c:extLst>
        </c:ser>
        <c:dLbls>
          <c:showLegendKey val="0"/>
          <c:showVal val="0"/>
          <c:showCatName val="0"/>
          <c:showSerName val="0"/>
          <c:showPercent val="0"/>
          <c:showBubbleSize val="0"/>
        </c:dLbls>
        <c:axId val="388151648"/>
        <c:axId val="388152304"/>
      </c:radarChart>
      <c:catAx>
        <c:axId val="388151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152304"/>
        <c:crosses val="autoZero"/>
        <c:auto val="1"/>
        <c:lblAlgn val="ctr"/>
        <c:lblOffset val="100"/>
        <c:noMultiLvlLbl val="0"/>
      </c:catAx>
      <c:valAx>
        <c:axId val="388152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151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scottsportsargentina</c:v>
                </c:pt>
              </c:strCache>
            </c:strRef>
          </c:tx>
          <c:spPr>
            <a:ln w="28575" cap="rnd">
              <a:solidFill>
                <a:schemeClr val="accent1"/>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Sheet1!$B$2:$B$33</c:f>
              <c:numCache>
                <c:formatCode>General</c:formatCode>
                <c:ptCount val="32"/>
                <c:pt idx="0">
                  <c:v>32224</c:v>
                </c:pt>
                <c:pt idx="1">
                  <c:v>32241</c:v>
                </c:pt>
                <c:pt idx="2">
                  <c:v>32262</c:v>
                </c:pt>
                <c:pt idx="3">
                  <c:v>32277</c:v>
                </c:pt>
                <c:pt idx="4">
                  <c:v>32297</c:v>
                </c:pt>
                <c:pt idx="5">
                  <c:v>32308</c:v>
                </c:pt>
                <c:pt idx="6">
                  <c:v>32316</c:v>
                </c:pt>
                <c:pt idx="7">
                  <c:v>32326</c:v>
                </c:pt>
                <c:pt idx="8">
                  <c:v>32344</c:v>
                </c:pt>
                <c:pt idx="9">
                  <c:v>32356</c:v>
                </c:pt>
                <c:pt idx="10">
                  <c:v>32360</c:v>
                </c:pt>
                <c:pt idx="11">
                  <c:v>32375</c:v>
                </c:pt>
                <c:pt idx="12">
                  <c:v>32378</c:v>
                </c:pt>
                <c:pt idx="13">
                  <c:v>32394</c:v>
                </c:pt>
                <c:pt idx="14">
                  <c:v>32399</c:v>
                </c:pt>
                <c:pt idx="15">
                  <c:v>32404</c:v>
                </c:pt>
                <c:pt idx="16">
                  <c:v>32408</c:v>
                </c:pt>
                <c:pt idx="17">
                  <c:v>32426</c:v>
                </c:pt>
                <c:pt idx="18">
                  <c:v>32445</c:v>
                </c:pt>
                <c:pt idx="19">
                  <c:v>32444</c:v>
                </c:pt>
                <c:pt idx="20">
                  <c:v>32454</c:v>
                </c:pt>
                <c:pt idx="21">
                  <c:v>32464</c:v>
                </c:pt>
                <c:pt idx="22">
                  <c:v>32471</c:v>
                </c:pt>
                <c:pt idx="23">
                  <c:v>32486</c:v>
                </c:pt>
                <c:pt idx="24">
                  <c:v>32503</c:v>
                </c:pt>
                <c:pt idx="25">
                  <c:v>32522</c:v>
                </c:pt>
                <c:pt idx="26">
                  <c:v>32533</c:v>
                </c:pt>
                <c:pt idx="27">
                  <c:v>32545</c:v>
                </c:pt>
                <c:pt idx="28">
                  <c:v>32553</c:v>
                </c:pt>
                <c:pt idx="29">
                  <c:v>32558</c:v>
                </c:pt>
                <c:pt idx="30">
                  <c:v>32565</c:v>
                </c:pt>
                <c:pt idx="31">
                  <c:v>32575</c:v>
                </c:pt>
              </c:numCache>
            </c:numRef>
          </c:val>
          <c:smooth val="0"/>
          <c:extLst>
            <c:ext xmlns:c16="http://schemas.microsoft.com/office/drawing/2014/chart" uri="{C3380CC4-5D6E-409C-BE32-E72D297353CC}">
              <c16:uniqueId val="{00000000-5FC5-46D8-9C62-6F5EF2F476E0}"/>
            </c:ext>
          </c:extLst>
        </c:ser>
        <c:ser>
          <c:idx val="1"/>
          <c:order val="1"/>
          <c:tx>
            <c:strRef>
              <c:f>Sheet1!$C$1</c:f>
              <c:strCache>
                <c:ptCount val="1"/>
                <c:pt idx="0">
                  <c:v>specialized_arg</c:v>
                </c:pt>
              </c:strCache>
            </c:strRef>
          </c:tx>
          <c:spPr>
            <a:ln w="28575" cap="rnd">
              <a:solidFill>
                <a:schemeClr val="accent2"/>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Sheet1!$C$2:$C$33</c:f>
              <c:numCache>
                <c:formatCode>General</c:formatCode>
                <c:ptCount val="32"/>
                <c:pt idx="0">
                  <c:v>41611</c:v>
                </c:pt>
                <c:pt idx="1">
                  <c:v>41647</c:v>
                </c:pt>
                <c:pt idx="2">
                  <c:v>41702</c:v>
                </c:pt>
                <c:pt idx="3">
                  <c:v>41750</c:v>
                </c:pt>
                <c:pt idx="4">
                  <c:v>41809</c:v>
                </c:pt>
                <c:pt idx="5">
                  <c:v>41868</c:v>
                </c:pt>
                <c:pt idx="6">
                  <c:v>41911</c:v>
                </c:pt>
                <c:pt idx="7">
                  <c:v>41942</c:v>
                </c:pt>
                <c:pt idx="8">
                  <c:v>41998</c:v>
                </c:pt>
                <c:pt idx="9">
                  <c:v>42043</c:v>
                </c:pt>
                <c:pt idx="10">
                  <c:v>42057</c:v>
                </c:pt>
                <c:pt idx="11">
                  <c:v>42077</c:v>
                </c:pt>
                <c:pt idx="12">
                  <c:v>42094</c:v>
                </c:pt>
                <c:pt idx="13">
                  <c:v>42105</c:v>
                </c:pt>
                <c:pt idx="14">
                  <c:v>42120</c:v>
                </c:pt>
                <c:pt idx="15">
                  <c:v>42135</c:v>
                </c:pt>
                <c:pt idx="16">
                  <c:v>42154</c:v>
                </c:pt>
                <c:pt idx="17">
                  <c:v>42165</c:v>
                </c:pt>
                <c:pt idx="18">
                  <c:v>42183</c:v>
                </c:pt>
                <c:pt idx="19">
                  <c:v>42201</c:v>
                </c:pt>
                <c:pt idx="20">
                  <c:v>42220</c:v>
                </c:pt>
                <c:pt idx="21">
                  <c:v>42244</c:v>
                </c:pt>
                <c:pt idx="22">
                  <c:v>42258</c:v>
                </c:pt>
                <c:pt idx="23">
                  <c:v>42277</c:v>
                </c:pt>
                <c:pt idx="24">
                  <c:v>42333</c:v>
                </c:pt>
                <c:pt idx="25">
                  <c:v>42372</c:v>
                </c:pt>
                <c:pt idx="26">
                  <c:v>42400</c:v>
                </c:pt>
                <c:pt idx="27">
                  <c:v>42456</c:v>
                </c:pt>
                <c:pt idx="28">
                  <c:v>42499</c:v>
                </c:pt>
                <c:pt idx="29">
                  <c:v>42533</c:v>
                </c:pt>
                <c:pt idx="30">
                  <c:v>42558</c:v>
                </c:pt>
                <c:pt idx="31">
                  <c:v>42575</c:v>
                </c:pt>
              </c:numCache>
            </c:numRef>
          </c:val>
          <c:smooth val="0"/>
          <c:extLst>
            <c:ext xmlns:c16="http://schemas.microsoft.com/office/drawing/2014/chart" uri="{C3380CC4-5D6E-409C-BE32-E72D297353CC}">
              <c16:uniqueId val="{00000001-5FC5-46D8-9C62-6F5EF2F476E0}"/>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Sheet1!$D$2:$D$33</c:f>
              <c:numCache>
                <c:formatCode>General</c:formatCode>
                <c:ptCount val="32"/>
                <c:pt idx="0">
                  <c:v>18134</c:v>
                </c:pt>
                <c:pt idx="1">
                  <c:v>18156</c:v>
                </c:pt>
                <c:pt idx="2">
                  <c:v>18165</c:v>
                </c:pt>
                <c:pt idx="3">
                  <c:v>18179</c:v>
                </c:pt>
                <c:pt idx="4">
                  <c:v>18188</c:v>
                </c:pt>
                <c:pt idx="5">
                  <c:v>18195</c:v>
                </c:pt>
                <c:pt idx="6">
                  <c:v>18208</c:v>
                </c:pt>
                <c:pt idx="7">
                  <c:v>18228</c:v>
                </c:pt>
                <c:pt idx="8">
                  <c:v>18238</c:v>
                </c:pt>
                <c:pt idx="9">
                  <c:v>18245</c:v>
                </c:pt>
                <c:pt idx="12">
                  <c:v>18239</c:v>
                </c:pt>
                <c:pt idx="13">
                  <c:v>18242</c:v>
                </c:pt>
                <c:pt idx="14">
                  <c:v>18250</c:v>
                </c:pt>
                <c:pt idx="15">
                  <c:v>18250</c:v>
                </c:pt>
                <c:pt idx="16">
                  <c:v>18256</c:v>
                </c:pt>
                <c:pt idx="17">
                  <c:v>18255</c:v>
                </c:pt>
                <c:pt idx="18">
                  <c:v>18263</c:v>
                </c:pt>
                <c:pt idx="19">
                  <c:v>18277</c:v>
                </c:pt>
                <c:pt idx="20">
                  <c:v>18275</c:v>
                </c:pt>
                <c:pt idx="21">
                  <c:v>18291</c:v>
                </c:pt>
                <c:pt idx="22">
                  <c:v>18301</c:v>
                </c:pt>
                <c:pt idx="23">
                  <c:v>18309</c:v>
                </c:pt>
                <c:pt idx="24">
                  <c:v>18321</c:v>
                </c:pt>
                <c:pt idx="25">
                  <c:v>18332</c:v>
                </c:pt>
                <c:pt idx="26">
                  <c:v>18350</c:v>
                </c:pt>
                <c:pt idx="27">
                  <c:v>18458</c:v>
                </c:pt>
                <c:pt idx="29">
                  <c:v>18476</c:v>
                </c:pt>
                <c:pt idx="30">
                  <c:v>18492</c:v>
                </c:pt>
                <c:pt idx="31">
                  <c:v>18506</c:v>
                </c:pt>
              </c:numCache>
            </c:numRef>
          </c:val>
          <c:smooth val="0"/>
          <c:extLst>
            <c:ext xmlns:c16="http://schemas.microsoft.com/office/drawing/2014/chart" uri="{C3380CC4-5D6E-409C-BE32-E72D297353CC}">
              <c16:uniqueId val="{00000002-5FC5-46D8-9C62-6F5EF2F476E0}"/>
            </c:ext>
          </c:extLst>
        </c:ser>
        <c:ser>
          <c:idx val="3"/>
          <c:order val="3"/>
          <c:tx>
            <c:strRef>
              <c:f>Sheet1!$E$1</c:f>
              <c:strCache>
                <c:ptCount val="1"/>
                <c:pt idx="0">
                  <c:v>cannondale.argentina</c:v>
                </c:pt>
              </c:strCache>
            </c:strRef>
          </c:tx>
          <c:spPr>
            <a:ln w="28575" cap="rnd">
              <a:solidFill>
                <a:schemeClr val="accent4"/>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Sheet1!$E$2:$E$33</c:f>
              <c:numCache>
                <c:formatCode>General</c:formatCode>
                <c:ptCount val="32"/>
                <c:pt idx="0">
                  <c:v>15106</c:v>
                </c:pt>
                <c:pt idx="1">
                  <c:v>15108</c:v>
                </c:pt>
                <c:pt idx="2">
                  <c:v>15120</c:v>
                </c:pt>
                <c:pt idx="3">
                  <c:v>15122</c:v>
                </c:pt>
                <c:pt idx="4">
                  <c:v>15125</c:v>
                </c:pt>
                <c:pt idx="5">
                  <c:v>15127</c:v>
                </c:pt>
                <c:pt idx="6">
                  <c:v>15133</c:v>
                </c:pt>
                <c:pt idx="7">
                  <c:v>15138</c:v>
                </c:pt>
                <c:pt idx="8">
                  <c:v>15143</c:v>
                </c:pt>
                <c:pt idx="9">
                  <c:v>15151</c:v>
                </c:pt>
                <c:pt idx="10">
                  <c:v>15156</c:v>
                </c:pt>
                <c:pt idx="11">
                  <c:v>15155</c:v>
                </c:pt>
                <c:pt idx="12">
                  <c:v>15167</c:v>
                </c:pt>
                <c:pt idx="13">
                  <c:v>15173</c:v>
                </c:pt>
                <c:pt idx="14">
                  <c:v>15180</c:v>
                </c:pt>
                <c:pt idx="15">
                  <c:v>15187</c:v>
                </c:pt>
                <c:pt idx="16">
                  <c:v>15187</c:v>
                </c:pt>
                <c:pt idx="17">
                  <c:v>15195</c:v>
                </c:pt>
                <c:pt idx="18">
                  <c:v>15198</c:v>
                </c:pt>
                <c:pt idx="19">
                  <c:v>15201</c:v>
                </c:pt>
                <c:pt idx="20">
                  <c:v>15209</c:v>
                </c:pt>
                <c:pt idx="21">
                  <c:v>15213</c:v>
                </c:pt>
                <c:pt idx="22">
                  <c:v>15228</c:v>
                </c:pt>
                <c:pt idx="23">
                  <c:v>15230</c:v>
                </c:pt>
                <c:pt idx="24">
                  <c:v>15240</c:v>
                </c:pt>
                <c:pt idx="25">
                  <c:v>15247</c:v>
                </c:pt>
                <c:pt idx="26">
                  <c:v>15256</c:v>
                </c:pt>
                <c:pt idx="27">
                  <c:v>15266</c:v>
                </c:pt>
                <c:pt idx="28">
                  <c:v>15273</c:v>
                </c:pt>
                <c:pt idx="29">
                  <c:v>15276</c:v>
                </c:pt>
                <c:pt idx="30">
                  <c:v>15279</c:v>
                </c:pt>
                <c:pt idx="31">
                  <c:v>15280</c:v>
                </c:pt>
              </c:numCache>
            </c:numRef>
          </c:val>
          <c:smooth val="0"/>
          <c:extLst>
            <c:ext xmlns:c16="http://schemas.microsoft.com/office/drawing/2014/chart" uri="{C3380CC4-5D6E-409C-BE32-E72D297353CC}">
              <c16:uniqueId val="{00000003-5FC5-46D8-9C62-6F5EF2F476E0}"/>
            </c:ext>
          </c:extLst>
        </c:ser>
        <c:ser>
          <c:idx val="4"/>
          <c:order val="4"/>
          <c:tx>
            <c:strRef>
              <c:f>Sheet1!$F$1</c:f>
              <c:strCache>
                <c:ptCount val="1"/>
                <c:pt idx="0">
                  <c:v>trekbicycleargentina</c:v>
                </c:pt>
              </c:strCache>
            </c:strRef>
          </c:tx>
          <c:spPr>
            <a:ln w="28575" cap="rnd">
              <a:solidFill>
                <a:schemeClr val="accent5"/>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Sheet1!$F$2:$F$33</c:f>
              <c:numCache>
                <c:formatCode>General</c:formatCode>
                <c:ptCount val="32"/>
                <c:pt idx="0">
                  <c:v>44775</c:v>
                </c:pt>
                <c:pt idx="1">
                  <c:v>44776</c:v>
                </c:pt>
                <c:pt idx="2">
                  <c:v>44780</c:v>
                </c:pt>
                <c:pt idx="3">
                  <c:v>44787</c:v>
                </c:pt>
                <c:pt idx="4">
                  <c:v>44802</c:v>
                </c:pt>
                <c:pt idx="5">
                  <c:v>44806</c:v>
                </c:pt>
                <c:pt idx="6">
                  <c:v>44826</c:v>
                </c:pt>
                <c:pt idx="7">
                  <c:v>44842</c:v>
                </c:pt>
                <c:pt idx="8">
                  <c:v>44855</c:v>
                </c:pt>
                <c:pt idx="9">
                  <c:v>44870</c:v>
                </c:pt>
                <c:pt idx="10">
                  <c:v>44894</c:v>
                </c:pt>
                <c:pt idx="11">
                  <c:v>44898</c:v>
                </c:pt>
                <c:pt idx="12">
                  <c:v>44917</c:v>
                </c:pt>
                <c:pt idx="13">
                  <c:v>44925</c:v>
                </c:pt>
                <c:pt idx="14">
                  <c:v>44940</c:v>
                </c:pt>
                <c:pt idx="15">
                  <c:v>44943</c:v>
                </c:pt>
                <c:pt idx="16">
                  <c:v>44955</c:v>
                </c:pt>
                <c:pt idx="17">
                  <c:v>44970</c:v>
                </c:pt>
                <c:pt idx="18">
                  <c:v>44988</c:v>
                </c:pt>
                <c:pt idx="19">
                  <c:v>44999</c:v>
                </c:pt>
                <c:pt idx="20">
                  <c:v>45013</c:v>
                </c:pt>
                <c:pt idx="21">
                  <c:v>45048</c:v>
                </c:pt>
                <c:pt idx="22">
                  <c:v>45064</c:v>
                </c:pt>
                <c:pt idx="23">
                  <c:v>45075</c:v>
                </c:pt>
                <c:pt idx="24">
                  <c:v>45101</c:v>
                </c:pt>
                <c:pt idx="25">
                  <c:v>45132</c:v>
                </c:pt>
                <c:pt idx="26">
                  <c:v>45152</c:v>
                </c:pt>
                <c:pt idx="27">
                  <c:v>45164</c:v>
                </c:pt>
                <c:pt idx="28">
                  <c:v>45185</c:v>
                </c:pt>
                <c:pt idx="29">
                  <c:v>45200</c:v>
                </c:pt>
                <c:pt idx="30">
                  <c:v>45216</c:v>
                </c:pt>
                <c:pt idx="31">
                  <c:v>45219</c:v>
                </c:pt>
              </c:numCache>
            </c:numRef>
          </c:val>
          <c:smooth val="0"/>
          <c:extLst>
            <c:ext xmlns:c16="http://schemas.microsoft.com/office/drawing/2014/chart" uri="{C3380CC4-5D6E-409C-BE32-E72D297353CC}">
              <c16:uniqueId val="{00000004-5FC5-46D8-9C62-6F5EF2F476E0}"/>
            </c:ext>
          </c:extLst>
        </c:ser>
        <c:ser>
          <c:idx val="5"/>
          <c:order val="5"/>
          <c:tx>
            <c:strRef>
              <c:f>Sheet1!$G$1</c:f>
              <c:strCache>
                <c:ptCount val="1"/>
                <c:pt idx="0">
                  <c:v>orbea.argentina</c:v>
                </c:pt>
              </c:strCache>
            </c:strRef>
          </c:tx>
          <c:spPr>
            <a:ln w="28575" cap="rnd">
              <a:solidFill>
                <a:schemeClr val="accent6"/>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Sheet1!$G$2:$G$33</c:f>
              <c:numCache>
                <c:formatCode>General</c:formatCode>
                <c:ptCount val="32"/>
                <c:pt idx="0">
                  <c:v>19110</c:v>
                </c:pt>
                <c:pt idx="1">
                  <c:v>19105</c:v>
                </c:pt>
                <c:pt idx="2">
                  <c:v>19103</c:v>
                </c:pt>
                <c:pt idx="3">
                  <c:v>19105</c:v>
                </c:pt>
                <c:pt idx="4">
                  <c:v>19107</c:v>
                </c:pt>
                <c:pt idx="5">
                  <c:v>19103</c:v>
                </c:pt>
                <c:pt idx="6">
                  <c:v>19102</c:v>
                </c:pt>
                <c:pt idx="7">
                  <c:v>19102</c:v>
                </c:pt>
                <c:pt idx="8">
                  <c:v>19101</c:v>
                </c:pt>
                <c:pt idx="9">
                  <c:v>19102</c:v>
                </c:pt>
                <c:pt idx="10">
                  <c:v>19098</c:v>
                </c:pt>
                <c:pt idx="11">
                  <c:v>19096</c:v>
                </c:pt>
                <c:pt idx="12">
                  <c:v>19091</c:v>
                </c:pt>
                <c:pt idx="13">
                  <c:v>19087</c:v>
                </c:pt>
                <c:pt idx="14">
                  <c:v>19084</c:v>
                </c:pt>
                <c:pt idx="15">
                  <c:v>19085</c:v>
                </c:pt>
                <c:pt idx="16">
                  <c:v>19093</c:v>
                </c:pt>
                <c:pt idx="17">
                  <c:v>19094</c:v>
                </c:pt>
                <c:pt idx="18">
                  <c:v>19094</c:v>
                </c:pt>
                <c:pt idx="19">
                  <c:v>19097</c:v>
                </c:pt>
                <c:pt idx="20">
                  <c:v>19093</c:v>
                </c:pt>
                <c:pt idx="21">
                  <c:v>19090</c:v>
                </c:pt>
                <c:pt idx="22">
                  <c:v>19089</c:v>
                </c:pt>
                <c:pt idx="23">
                  <c:v>19091</c:v>
                </c:pt>
                <c:pt idx="24">
                  <c:v>19089</c:v>
                </c:pt>
                <c:pt idx="25">
                  <c:v>19092</c:v>
                </c:pt>
                <c:pt idx="26">
                  <c:v>19091</c:v>
                </c:pt>
                <c:pt idx="27">
                  <c:v>19087</c:v>
                </c:pt>
                <c:pt idx="28">
                  <c:v>19081</c:v>
                </c:pt>
                <c:pt idx="29">
                  <c:v>19077</c:v>
                </c:pt>
                <c:pt idx="30">
                  <c:v>19073</c:v>
                </c:pt>
                <c:pt idx="31">
                  <c:v>19077</c:v>
                </c:pt>
              </c:numCache>
            </c:numRef>
          </c:val>
          <c:smooth val="0"/>
          <c:extLst>
            <c:ext xmlns:c16="http://schemas.microsoft.com/office/drawing/2014/chart" uri="{C3380CC4-5D6E-409C-BE32-E72D297353CC}">
              <c16:uniqueId val="{00000005-5FC5-46D8-9C62-6F5EF2F476E0}"/>
            </c:ext>
          </c:extLst>
        </c:ser>
        <c:ser>
          <c:idx val="6"/>
          <c:order val="6"/>
          <c:tx>
            <c:strRef>
              <c:f>Sheet1!$H$1</c:f>
              <c:strCache>
                <c:ptCount val="1"/>
                <c:pt idx="0">
                  <c:v>meridabikes_ar</c:v>
                </c:pt>
              </c:strCache>
            </c:strRef>
          </c:tx>
          <c:spPr>
            <a:ln w="28575" cap="rnd">
              <a:solidFill>
                <a:schemeClr val="accent1">
                  <a:lumMod val="60000"/>
                </a:schemeClr>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Sheet1!$H$2:$H$33</c:f>
              <c:numCache>
                <c:formatCode>General</c:formatCode>
                <c:ptCount val="32"/>
                <c:pt idx="0">
                  <c:v>5601</c:v>
                </c:pt>
                <c:pt idx="1">
                  <c:v>5613</c:v>
                </c:pt>
                <c:pt idx="2">
                  <c:v>5615</c:v>
                </c:pt>
                <c:pt idx="3">
                  <c:v>5617</c:v>
                </c:pt>
                <c:pt idx="4">
                  <c:v>5617</c:v>
                </c:pt>
                <c:pt idx="5">
                  <c:v>5620</c:v>
                </c:pt>
                <c:pt idx="6">
                  <c:v>5625</c:v>
                </c:pt>
                <c:pt idx="7">
                  <c:v>5629</c:v>
                </c:pt>
                <c:pt idx="8">
                  <c:v>5629</c:v>
                </c:pt>
                <c:pt idx="9">
                  <c:v>5637</c:v>
                </c:pt>
                <c:pt idx="10">
                  <c:v>5644</c:v>
                </c:pt>
                <c:pt idx="11">
                  <c:v>5649</c:v>
                </c:pt>
                <c:pt idx="12">
                  <c:v>5654</c:v>
                </c:pt>
                <c:pt idx="13">
                  <c:v>5656</c:v>
                </c:pt>
                <c:pt idx="14">
                  <c:v>5662</c:v>
                </c:pt>
                <c:pt idx="15">
                  <c:v>5663</c:v>
                </c:pt>
                <c:pt idx="16">
                  <c:v>5661</c:v>
                </c:pt>
                <c:pt idx="17">
                  <c:v>5666</c:v>
                </c:pt>
                <c:pt idx="18">
                  <c:v>5671</c:v>
                </c:pt>
                <c:pt idx="19">
                  <c:v>5679</c:v>
                </c:pt>
                <c:pt idx="20">
                  <c:v>5677</c:v>
                </c:pt>
                <c:pt idx="21">
                  <c:v>5688</c:v>
                </c:pt>
                <c:pt idx="22">
                  <c:v>5696</c:v>
                </c:pt>
                <c:pt idx="23">
                  <c:v>5696</c:v>
                </c:pt>
                <c:pt idx="24">
                  <c:v>5700</c:v>
                </c:pt>
                <c:pt idx="25">
                  <c:v>5700</c:v>
                </c:pt>
                <c:pt idx="26">
                  <c:v>5704</c:v>
                </c:pt>
                <c:pt idx="27">
                  <c:v>5706</c:v>
                </c:pt>
                <c:pt idx="28">
                  <c:v>5709</c:v>
                </c:pt>
                <c:pt idx="29">
                  <c:v>5714</c:v>
                </c:pt>
                <c:pt idx="30">
                  <c:v>5714</c:v>
                </c:pt>
                <c:pt idx="31">
                  <c:v>5716</c:v>
                </c:pt>
              </c:numCache>
            </c:numRef>
          </c:val>
          <c:smooth val="0"/>
          <c:extLst>
            <c:ext xmlns:c16="http://schemas.microsoft.com/office/drawing/2014/chart" uri="{C3380CC4-5D6E-409C-BE32-E72D297353CC}">
              <c16:uniqueId val="{00000006-5FC5-46D8-9C62-6F5EF2F476E0}"/>
            </c:ext>
          </c:extLst>
        </c:ser>
        <c:ser>
          <c:idx val="7"/>
          <c:order val="7"/>
          <c:tx>
            <c:strRef>
              <c:f>Sheet1!$I$1</c:f>
              <c:strCache>
                <c:ptCount val="1"/>
                <c:pt idx="0">
                  <c:v>cervelo_argentina</c:v>
                </c:pt>
              </c:strCache>
            </c:strRef>
          </c:tx>
          <c:spPr>
            <a:ln w="28575" cap="rnd">
              <a:solidFill>
                <a:schemeClr val="accent2">
                  <a:lumMod val="60000"/>
                </a:schemeClr>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Sheet1!$I$2:$I$33</c:f>
              <c:numCache>
                <c:formatCode>General</c:formatCode>
                <c:ptCount val="32"/>
                <c:pt idx="0">
                  <c:v>3277</c:v>
                </c:pt>
                <c:pt idx="1">
                  <c:v>3279</c:v>
                </c:pt>
                <c:pt idx="2">
                  <c:v>3279</c:v>
                </c:pt>
                <c:pt idx="3">
                  <c:v>3289</c:v>
                </c:pt>
                <c:pt idx="4">
                  <c:v>3291</c:v>
                </c:pt>
                <c:pt idx="5">
                  <c:v>3337</c:v>
                </c:pt>
                <c:pt idx="6">
                  <c:v>3362</c:v>
                </c:pt>
                <c:pt idx="7">
                  <c:v>3378</c:v>
                </c:pt>
                <c:pt idx="8">
                  <c:v>3388</c:v>
                </c:pt>
                <c:pt idx="9">
                  <c:v>3391</c:v>
                </c:pt>
                <c:pt idx="10">
                  <c:v>3391</c:v>
                </c:pt>
                <c:pt idx="11">
                  <c:v>3392</c:v>
                </c:pt>
                <c:pt idx="12">
                  <c:v>3393</c:v>
                </c:pt>
                <c:pt idx="13">
                  <c:v>3398</c:v>
                </c:pt>
                <c:pt idx="14">
                  <c:v>3399</c:v>
                </c:pt>
                <c:pt idx="15">
                  <c:v>3404</c:v>
                </c:pt>
                <c:pt idx="16">
                  <c:v>3407</c:v>
                </c:pt>
                <c:pt idx="17">
                  <c:v>3415</c:v>
                </c:pt>
                <c:pt idx="18">
                  <c:v>3416</c:v>
                </c:pt>
                <c:pt idx="19">
                  <c:v>3447</c:v>
                </c:pt>
                <c:pt idx="20">
                  <c:v>3467</c:v>
                </c:pt>
                <c:pt idx="21">
                  <c:v>3467</c:v>
                </c:pt>
                <c:pt idx="22">
                  <c:v>3467</c:v>
                </c:pt>
                <c:pt idx="23">
                  <c:v>3479</c:v>
                </c:pt>
                <c:pt idx="24">
                  <c:v>3481</c:v>
                </c:pt>
                <c:pt idx="25">
                  <c:v>3486</c:v>
                </c:pt>
                <c:pt idx="26">
                  <c:v>3486</c:v>
                </c:pt>
                <c:pt idx="27">
                  <c:v>3487</c:v>
                </c:pt>
                <c:pt idx="28">
                  <c:v>3489</c:v>
                </c:pt>
                <c:pt idx="29">
                  <c:v>3491</c:v>
                </c:pt>
                <c:pt idx="30">
                  <c:v>3492</c:v>
                </c:pt>
                <c:pt idx="31">
                  <c:v>3537</c:v>
                </c:pt>
              </c:numCache>
            </c:numRef>
          </c:val>
          <c:smooth val="0"/>
          <c:extLst>
            <c:ext xmlns:c16="http://schemas.microsoft.com/office/drawing/2014/chart" uri="{C3380CC4-5D6E-409C-BE32-E72D297353CC}">
              <c16:uniqueId val="{00000007-5FC5-46D8-9C62-6F5EF2F476E0}"/>
            </c:ext>
          </c:extLst>
        </c:ser>
        <c:dLbls>
          <c:showLegendKey val="0"/>
          <c:showVal val="0"/>
          <c:showCatName val="0"/>
          <c:showSerName val="0"/>
          <c:showPercent val="0"/>
          <c:showBubbleSize val="0"/>
        </c:dLbls>
        <c:smooth val="0"/>
        <c:axId val="388152960"/>
        <c:axId val="388153288"/>
      </c:lineChart>
      <c:dateAx>
        <c:axId val="388152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153288"/>
        <c:crosses val="autoZero"/>
        <c:auto val="1"/>
        <c:lblOffset val="100"/>
        <c:baseTimeUnit val="days"/>
      </c:dateAx>
      <c:valAx>
        <c:axId val="388153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152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scottsportsargentina</c:v>
                </c:pt>
              </c:strCache>
            </c:strRef>
          </c:tx>
          <c:spPr>
            <a:ln w="28575" cap="rnd">
              <a:solidFill>
                <a:schemeClr val="accent1"/>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Sheet1!$B$2:$B$33</c:f>
              <c:numCache>
                <c:formatCode>General</c:formatCode>
                <c:ptCount val="32"/>
                <c:pt idx="0">
                  <c:v>27</c:v>
                </c:pt>
                <c:pt idx="1">
                  <c:v>17</c:v>
                </c:pt>
                <c:pt idx="2">
                  <c:v>21</c:v>
                </c:pt>
                <c:pt idx="3">
                  <c:v>15</c:v>
                </c:pt>
                <c:pt idx="4">
                  <c:v>20</c:v>
                </c:pt>
                <c:pt idx="5">
                  <c:v>11</c:v>
                </c:pt>
                <c:pt idx="6">
                  <c:v>8</c:v>
                </c:pt>
                <c:pt idx="7">
                  <c:v>10</c:v>
                </c:pt>
                <c:pt idx="8">
                  <c:v>18</c:v>
                </c:pt>
                <c:pt idx="9">
                  <c:v>12</c:v>
                </c:pt>
                <c:pt idx="10">
                  <c:v>4</c:v>
                </c:pt>
                <c:pt idx="11">
                  <c:v>15</c:v>
                </c:pt>
                <c:pt idx="12">
                  <c:v>3</c:v>
                </c:pt>
                <c:pt idx="13">
                  <c:v>16</c:v>
                </c:pt>
                <c:pt idx="14">
                  <c:v>5</c:v>
                </c:pt>
                <c:pt idx="15">
                  <c:v>5</c:v>
                </c:pt>
                <c:pt idx="16">
                  <c:v>4</c:v>
                </c:pt>
                <c:pt idx="17">
                  <c:v>18</c:v>
                </c:pt>
                <c:pt idx="18">
                  <c:v>19</c:v>
                </c:pt>
                <c:pt idx="19">
                  <c:v>-1</c:v>
                </c:pt>
                <c:pt idx="20">
                  <c:v>10</c:v>
                </c:pt>
                <c:pt idx="21">
                  <c:v>10</c:v>
                </c:pt>
                <c:pt idx="22">
                  <c:v>7</c:v>
                </c:pt>
                <c:pt idx="23">
                  <c:v>15</c:v>
                </c:pt>
                <c:pt idx="24">
                  <c:v>17</c:v>
                </c:pt>
                <c:pt idx="25">
                  <c:v>19</c:v>
                </c:pt>
                <c:pt idx="26">
                  <c:v>11</c:v>
                </c:pt>
                <c:pt idx="27">
                  <c:v>12</c:v>
                </c:pt>
                <c:pt idx="28">
                  <c:v>8</c:v>
                </c:pt>
                <c:pt idx="29">
                  <c:v>5</c:v>
                </c:pt>
                <c:pt idx="30">
                  <c:v>7</c:v>
                </c:pt>
                <c:pt idx="31">
                  <c:v>10</c:v>
                </c:pt>
              </c:numCache>
            </c:numRef>
          </c:val>
          <c:smooth val="0"/>
          <c:extLst>
            <c:ext xmlns:c16="http://schemas.microsoft.com/office/drawing/2014/chart" uri="{C3380CC4-5D6E-409C-BE32-E72D297353CC}">
              <c16:uniqueId val="{00000000-0193-4875-BAAA-BB294ECA93B9}"/>
            </c:ext>
          </c:extLst>
        </c:ser>
        <c:ser>
          <c:idx val="1"/>
          <c:order val="1"/>
          <c:tx>
            <c:strRef>
              <c:f>Sheet1!$C$1</c:f>
              <c:strCache>
                <c:ptCount val="1"/>
                <c:pt idx="0">
                  <c:v>specialized_arg</c:v>
                </c:pt>
              </c:strCache>
            </c:strRef>
          </c:tx>
          <c:spPr>
            <a:ln w="28575" cap="rnd">
              <a:solidFill>
                <a:schemeClr val="accent2"/>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Sheet1!$C$2:$C$33</c:f>
              <c:numCache>
                <c:formatCode>General</c:formatCode>
                <c:ptCount val="32"/>
                <c:pt idx="0">
                  <c:v>21</c:v>
                </c:pt>
                <c:pt idx="1">
                  <c:v>36</c:v>
                </c:pt>
                <c:pt idx="2">
                  <c:v>55</c:v>
                </c:pt>
                <c:pt idx="3">
                  <c:v>48</c:v>
                </c:pt>
                <c:pt idx="4">
                  <c:v>59</c:v>
                </c:pt>
                <c:pt idx="5">
                  <c:v>59</c:v>
                </c:pt>
                <c:pt idx="6">
                  <c:v>43</c:v>
                </c:pt>
                <c:pt idx="7">
                  <c:v>31</c:v>
                </c:pt>
                <c:pt idx="8">
                  <c:v>56</c:v>
                </c:pt>
                <c:pt idx="9">
                  <c:v>45</c:v>
                </c:pt>
                <c:pt idx="10">
                  <c:v>14</c:v>
                </c:pt>
                <c:pt idx="11">
                  <c:v>20</c:v>
                </c:pt>
                <c:pt idx="12">
                  <c:v>17</c:v>
                </c:pt>
                <c:pt idx="13">
                  <c:v>11</c:v>
                </c:pt>
                <c:pt idx="14">
                  <c:v>15</c:v>
                </c:pt>
                <c:pt idx="15">
                  <c:v>15</c:v>
                </c:pt>
                <c:pt idx="16">
                  <c:v>19</c:v>
                </c:pt>
                <c:pt idx="17">
                  <c:v>11</c:v>
                </c:pt>
                <c:pt idx="18">
                  <c:v>18</c:v>
                </c:pt>
                <c:pt idx="19">
                  <c:v>18</c:v>
                </c:pt>
                <c:pt idx="20">
                  <c:v>19</c:v>
                </c:pt>
                <c:pt idx="21">
                  <c:v>24</c:v>
                </c:pt>
                <c:pt idx="22">
                  <c:v>14</c:v>
                </c:pt>
                <c:pt idx="23">
                  <c:v>19</c:v>
                </c:pt>
                <c:pt idx="24">
                  <c:v>56</c:v>
                </c:pt>
                <c:pt idx="25">
                  <c:v>39</c:v>
                </c:pt>
                <c:pt idx="26">
                  <c:v>28</c:v>
                </c:pt>
                <c:pt idx="27">
                  <c:v>56</c:v>
                </c:pt>
                <c:pt idx="28">
                  <c:v>43</c:v>
                </c:pt>
                <c:pt idx="29">
                  <c:v>34</c:v>
                </c:pt>
                <c:pt idx="30">
                  <c:v>25</c:v>
                </c:pt>
                <c:pt idx="31">
                  <c:v>17</c:v>
                </c:pt>
              </c:numCache>
            </c:numRef>
          </c:val>
          <c:smooth val="0"/>
          <c:extLst>
            <c:ext xmlns:c16="http://schemas.microsoft.com/office/drawing/2014/chart" uri="{C3380CC4-5D6E-409C-BE32-E72D297353CC}">
              <c16:uniqueId val="{00000001-0193-4875-BAAA-BB294ECA93B9}"/>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Sheet1!$D$2:$D$33</c:f>
              <c:numCache>
                <c:formatCode>General</c:formatCode>
                <c:ptCount val="32"/>
                <c:pt idx="0">
                  <c:v>12</c:v>
                </c:pt>
                <c:pt idx="1">
                  <c:v>22</c:v>
                </c:pt>
                <c:pt idx="2">
                  <c:v>9</c:v>
                </c:pt>
                <c:pt idx="3">
                  <c:v>14</c:v>
                </c:pt>
                <c:pt idx="4">
                  <c:v>9</c:v>
                </c:pt>
                <c:pt idx="5">
                  <c:v>7</c:v>
                </c:pt>
                <c:pt idx="6">
                  <c:v>13</c:v>
                </c:pt>
                <c:pt idx="7">
                  <c:v>20</c:v>
                </c:pt>
                <c:pt idx="8">
                  <c:v>10</c:v>
                </c:pt>
                <c:pt idx="9">
                  <c:v>7</c:v>
                </c:pt>
                <c:pt idx="13">
                  <c:v>3</c:v>
                </c:pt>
                <c:pt idx="14">
                  <c:v>8</c:v>
                </c:pt>
                <c:pt idx="15">
                  <c:v>0</c:v>
                </c:pt>
                <c:pt idx="16">
                  <c:v>6</c:v>
                </c:pt>
                <c:pt idx="17">
                  <c:v>-1</c:v>
                </c:pt>
                <c:pt idx="18">
                  <c:v>8</c:v>
                </c:pt>
                <c:pt idx="19">
                  <c:v>14</c:v>
                </c:pt>
                <c:pt idx="20">
                  <c:v>-2</c:v>
                </c:pt>
                <c:pt idx="21">
                  <c:v>16</c:v>
                </c:pt>
                <c:pt idx="22">
                  <c:v>10</c:v>
                </c:pt>
                <c:pt idx="23">
                  <c:v>8</c:v>
                </c:pt>
                <c:pt idx="24">
                  <c:v>12</c:v>
                </c:pt>
                <c:pt idx="25">
                  <c:v>11</c:v>
                </c:pt>
                <c:pt idx="26">
                  <c:v>18</c:v>
                </c:pt>
                <c:pt idx="27">
                  <c:v>108</c:v>
                </c:pt>
                <c:pt idx="30">
                  <c:v>16</c:v>
                </c:pt>
                <c:pt idx="31">
                  <c:v>14</c:v>
                </c:pt>
              </c:numCache>
            </c:numRef>
          </c:val>
          <c:smooth val="0"/>
          <c:extLst>
            <c:ext xmlns:c16="http://schemas.microsoft.com/office/drawing/2014/chart" uri="{C3380CC4-5D6E-409C-BE32-E72D297353CC}">
              <c16:uniqueId val="{00000002-0193-4875-BAAA-BB294ECA93B9}"/>
            </c:ext>
          </c:extLst>
        </c:ser>
        <c:ser>
          <c:idx val="3"/>
          <c:order val="3"/>
          <c:tx>
            <c:strRef>
              <c:f>Sheet1!$E$1</c:f>
              <c:strCache>
                <c:ptCount val="1"/>
                <c:pt idx="0">
                  <c:v>cannondale.argentina</c:v>
                </c:pt>
              </c:strCache>
            </c:strRef>
          </c:tx>
          <c:spPr>
            <a:ln w="28575" cap="rnd">
              <a:solidFill>
                <a:schemeClr val="accent4"/>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Sheet1!$E$2:$E$33</c:f>
              <c:numCache>
                <c:formatCode>General</c:formatCode>
                <c:ptCount val="32"/>
                <c:pt idx="0">
                  <c:v>6</c:v>
                </c:pt>
                <c:pt idx="1">
                  <c:v>2</c:v>
                </c:pt>
                <c:pt idx="2">
                  <c:v>12</c:v>
                </c:pt>
                <c:pt idx="3">
                  <c:v>2</c:v>
                </c:pt>
                <c:pt idx="4">
                  <c:v>3</c:v>
                </c:pt>
                <c:pt idx="5">
                  <c:v>2</c:v>
                </c:pt>
                <c:pt idx="6">
                  <c:v>6</c:v>
                </c:pt>
                <c:pt idx="7">
                  <c:v>5</c:v>
                </c:pt>
                <c:pt idx="8">
                  <c:v>5</c:v>
                </c:pt>
                <c:pt idx="9">
                  <c:v>8</c:v>
                </c:pt>
                <c:pt idx="10">
                  <c:v>5</c:v>
                </c:pt>
                <c:pt idx="11">
                  <c:v>-1</c:v>
                </c:pt>
                <c:pt idx="12">
                  <c:v>12</c:v>
                </c:pt>
                <c:pt idx="13">
                  <c:v>6</c:v>
                </c:pt>
                <c:pt idx="14">
                  <c:v>7</c:v>
                </c:pt>
                <c:pt idx="15">
                  <c:v>7</c:v>
                </c:pt>
                <c:pt idx="16">
                  <c:v>0</c:v>
                </c:pt>
                <c:pt idx="17">
                  <c:v>8</c:v>
                </c:pt>
                <c:pt idx="18">
                  <c:v>3</c:v>
                </c:pt>
                <c:pt idx="19">
                  <c:v>3</c:v>
                </c:pt>
                <c:pt idx="20">
                  <c:v>8</c:v>
                </c:pt>
                <c:pt idx="21">
                  <c:v>4</c:v>
                </c:pt>
                <c:pt idx="22">
                  <c:v>15</c:v>
                </c:pt>
                <c:pt idx="23">
                  <c:v>2</c:v>
                </c:pt>
                <c:pt idx="24">
                  <c:v>10</c:v>
                </c:pt>
                <c:pt idx="25">
                  <c:v>7</c:v>
                </c:pt>
                <c:pt idx="26">
                  <c:v>9</c:v>
                </c:pt>
                <c:pt idx="27">
                  <c:v>10</c:v>
                </c:pt>
                <c:pt idx="28">
                  <c:v>7</c:v>
                </c:pt>
                <c:pt idx="29">
                  <c:v>3</c:v>
                </c:pt>
                <c:pt idx="30">
                  <c:v>3</c:v>
                </c:pt>
                <c:pt idx="31">
                  <c:v>1</c:v>
                </c:pt>
              </c:numCache>
            </c:numRef>
          </c:val>
          <c:smooth val="0"/>
          <c:extLst>
            <c:ext xmlns:c16="http://schemas.microsoft.com/office/drawing/2014/chart" uri="{C3380CC4-5D6E-409C-BE32-E72D297353CC}">
              <c16:uniqueId val="{00000003-0193-4875-BAAA-BB294ECA93B9}"/>
            </c:ext>
          </c:extLst>
        </c:ser>
        <c:ser>
          <c:idx val="4"/>
          <c:order val="4"/>
          <c:tx>
            <c:strRef>
              <c:f>Sheet1!$F$1</c:f>
              <c:strCache>
                <c:ptCount val="1"/>
                <c:pt idx="0">
                  <c:v>trekbicycleargentina</c:v>
                </c:pt>
              </c:strCache>
            </c:strRef>
          </c:tx>
          <c:spPr>
            <a:ln w="28575" cap="rnd">
              <a:solidFill>
                <a:schemeClr val="accent5"/>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Sheet1!$F$2:$F$33</c:f>
              <c:numCache>
                <c:formatCode>General</c:formatCode>
                <c:ptCount val="32"/>
                <c:pt idx="0">
                  <c:v>6</c:v>
                </c:pt>
                <c:pt idx="1">
                  <c:v>1</c:v>
                </c:pt>
                <c:pt idx="2">
                  <c:v>4</c:v>
                </c:pt>
                <c:pt idx="3">
                  <c:v>7</c:v>
                </c:pt>
                <c:pt idx="4">
                  <c:v>15</c:v>
                </c:pt>
                <c:pt idx="5">
                  <c:v>4</c:v>
                </c:pt>
                <c:pt idx="6">
                  <c:v>20</c:v>
                </c:pt>
                <c:pt idx="7">
                  <c:v>16</c:v>
                </c:pt>
                <c:pt idx="8">
                  <c:v>13</c:v>
                </c:pt>
                <c:pt idx="9">
                  <c:v>15</c:v>
                </c:pt>
                <c:pt idx="10">
                  <c:v>24</c:v>
                </c:pt>
                <c:pt idx="11">
                  <c:v>4</c:v>
                </c:pt>
                <c:pt idx="12">
                  <c:v>19</c:v>
                </c:pt>
                <c:pt idx="13">
                  <c:v>8</c:v>
                </c:pt>
                <c:pt idx="14">
                  <c:v>15</c:v>
                </c:pt>
                <c:pt idx="15">
                  <c:v>3</c:v>
                </c:pt>
                <c:pt idx="16">
                  <c:v>12</c:v>
                </c:pt>
                <c:pt idx="17">
                  <c:v>15</c:v>
                </c:pt>
                <c:pt idx="18">
                  <c:v>18</c:v>
                </c:pt>
                <c:pt idx="19">
                  <c:v>11</c:v>
                </c:pt>
                <c:pt idx="20">
                  <c:v>14</c:v>
                </c:pt>
                <c:pt idx="21">
                  <c:v>35</c:v>
                </c:pt>
                <c:pt idx="22">
                  <c:v>16</c:v>
                </c:pt>
                <c:pt idx="23">
                  <c:v>11</c:v>
                </c:pt>
                <c:pt idx="24">
                  <c:v>26</c:v>
                </c:pt>
                <c:pt idx="25">
                  <c:v>31</c:v>
                </c:pt>
                <c:pt idx="26">
                  <c:v>20</c:v>
                </c:pt>
                <c:pt idx="27">
                  <c:v>12</c:v>
                </c:pt>
                <c:pt idx="28">
                  <c:v>21</c:v>
                </c:pt>
                <c:pt idx="29">
                  <c:v>15</c:v>
                </c:pt>
                <c:pt idx="30">
                  <c:v>16</c:v>
                </c:pt>
                <c:pt idx="31">
                  <c:v>3</c:v>
                </c:pt>
              </c:numCache>
            </c:numRef>
          </c:val>
          <c:smooth val="0"/>
          <c:extLst>
            <c:ext xmlns:c16="http://schemas.microsoft.com/office/drawing/2014/chart" uri="{C3380CC4-5D6E-409C-BE32-E72D297353CC}">
              <c16:uniqueId val="{00000004-0193-4875-BAAA-BB294ECA93B9}"/>
            </c:ext>
          </c:extLst>
        </c:ser>
        <c:ser>
          <c:idx val="5"/>
          <c:order val="5"/>
          <c:tx>
            <c:strRef>
              <c:f>Sheet1!$G$1</c:f>
              <c:strCache>
                <c:ptCount val="1"/>
                <c:pt idx="0">
                  <c:v>orbea.argentina</c:v>
                </c:pt>
              </c:strCache>
            </c:strRef>
          </c:tx>
          <c:spPr>
            <a:ln w="28575" cap="rnd">
              <a:solidFill>
                <a:schemeClr val="accent6"/>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Sheet1!$G$2:$G$33</c:f>
              <c:numCache>
                <c:formatCode>General</c:formatCode>
                <c:ptCount val="32"/>
                <c:pt idx="0">
                  <c:v>-2</c:v>
                </c:pt>
                <c:pt idx="1">
                  <c:v>-5</c:v>
                </c:pt>
                <c:pt idx="2">
                  <c:v>-2</c:v>
                </c:pt>
                <c:pt idx="3">
                  <c:v>2</c:v>
                </c:pt>
                <c:pt idx="4">
                  <c:v>2</c:v>
                </c:pt>
                <c:pt idx="5">
                  <c:v>-4</c:v>
                </c:pt>
                <c:pt idx="6">
                  <c:v>-1</c:v>
                </c:pt>
                <c:pt idx="7">
                  <c:v>0</c:v>
                </c:pt>
                <c:pt idx="8">
                  <c:v>-1</c:v>
                </c:pt>
                <c:pt idx="9">
                  <c:v>1</c:v>
                </c:pt>
                <c:pt idx="10">
                  <c:v>-4</c:v>
                </c:pt>
                <c:pt idx="11">
                  <c:v>-2</c:v>
                </c:pt>
                <c:pt idx="12">
                  <c:v>-5</c:v>
                </c:pt>
                <c:pt idx="13">
                  <c:v>-4</c:v>
                </c:pt>
                <c:pt idx="14">
                  <c:v>-3</c:v>
                </c:pt>
                <c:pt idx="15">
                  <c:v>1</c:v>
                </c:pt>
                <c:pt idx="16">
                  <c:v>8</c:v>
                </c:pt>
                <c:pt idx="17">
                  <c:v>1</c:v>
                </c:pt>
                <c:pt idx="18">
                  <c:v>0</c:v>
                </c:pt>
                <c:pt idx="19">
                  <c:v>3</c:v>
                </c:pt>
                <c:pt idx="20">
                  <c:v>-4</c:v>
                </c:pt>
                <c:pt idx="21">
                  <c:v>-3</c:v>
                </c:pt>
                <c:pt idx="22">
                  <c:v>-1</c:v>
                </c:pt>
                <c:pt idx="23">
                  <c:v>2</c:v>
                </c:pt>
                <c:pt idx="24">
                  <c:v>-2</c:v>
                </c:pt>
                <c:pt idx="25">
                  <c:v>3</c:v>
                </c:pt>
                <c:pt idx="26">
                  <c:v>-1</c:v>
                </c:pt>
                <c:pt idx="27">
                  <c:v>-4</c:v>
                </c:pt>
                <c:pt idx="28">
                  <c:v>-6</c:v>
                </c:pt>
                <c:pt idx="29">
                  <c:v>-4</c:v>
                </c:pt>
                <c:pt idx="30">
                  <c:v>-4</c:v>
                </c:pt>
                <c:pt idx="31">
                  <c:v>4</c:v>
                </c:pt>
              </c:numCache>
            </c:numRef>
          </c:val>
          <c:smooth val="0"/>
          <c:extLst>
            <c:ext xmlns:c16="http://schemas.microsoft.com/office/drawing/2014/chart" uri="{C3380CC4-5D6E-409C-BE32-E72D297353CC}">
              <c16:uniqueId val="{00000005-0193-4875-BAAA-BB294ECA93B9}"/>
            </c:ext>
          </c:extLst>
        </c:ser>
        <c:ser>
          <c:idx val="6"/>
          <c:order val="6"/>
          <c:tx>
            <c:strRef>
              <c:f>Sheet1!$H$1</c:f>
              <c:strCache>
                <c:ptCount val="1"/>
                <c:pt idx="0">
                  <c:v>meridabikes_ar</c:v>
                </c:pt>
              </c:strCache>
            </c:strRef>
          </c:tx>
          <c:spPr>
            <a:ln w="28575" cap="rnd">
              <a:solidFill>
                <a:schemeClr val="accent1">
                  <a:lumMod val="60000"/>
                </a:schemeClr>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Sheet1!$H$2:$H$33</c:f>
              <c:numCache>
                <c:formatCode>General</c:formatCode>
                <c:ptCount val="32"/>
                <c:pt idx="0">
                  <c:v>11</c:v>
                </c:pt>
                <c:pt idx="1">
                  <c:v>12</c:v>
                </c:pt>
                <c:pt idx="2">
                  <c:v>2</c:v>
                </c:pt>
                <c:pt idx="3">
                  <c:v>2</c:v>
                </c:pt>
                <c:pt idx="4">
                  <c:v>0</c:v>
                </c:pt>
                <c:pt idx="5">
                  <c:v>3</c:v>
                </c:pt>
                <c:pt idx="6">
                  <c:v>5</c:v>
                </c:pt>
                <c:pt idx="7">
                  <c:v>4</c:v>
                </c:pt>
                <c:pt idx="8">
                  <c:v>0</c:v>
                </c:pt>
                <c:pt idx="9">
                  <c:v>8</c:v>
                </c:pt>
                <c:pt idx="10">
                  <c:v>7</c:v>
                </c:pt>
                <c:pt idx="11">
                  <c:v>5</c:v>
                </c:pt>
                <c:pt idx="12">
                  <c:v>5</c:v>
                </c:pt>
                <c:pt idx="13">
                  <c:v>2</c:v>
                </c:pt>
                <c:pt idx="14">
                  <c:v>6</c:v>
                </c:pt>
                <c:pt idx="15">
                  <c:v>1</c:v>
                </c:pt>
                <c:pt idx="16">
                  <c:v>-2</c:v>
                </c:pt>
                <c:pt idx="17">
                  <c:v>5</c:v>
                </c:pt>
                <c:pt idx="18">
                  <c:v>5</c:v>
                </c:pt>
                <c:pt idx="19">
                  <c:v>8</c:v>
                </c:pt>
                <c:pt idx="20">
                  <c:v>-2</c:v>
                </c:pt>
                <c:pt idx="21">
                  <c:v>11</c:v>
                </c:pt>
                <c:pt idx="22">
                  <c:v>8</c:v>
                </c:pt>
                <c:pt idx="23">
                  <c:v>0</c:v>
                </c:pt>
                <c:pt idx="24">
                  <c:v>4</c:v>
                </c:pt>
                <c:pt idx="25">
                  <c:v>0</c:v>
                </c:pt>
                <c:pt idx="26">
                  <c:v>4</c:v>
                </c:pt>
                <c:pt idx="27">
                  <c:v>2</c:v>
                </c:pt>
                <c:pt idx="28">
                  <c:v>3</c:v>
                </c:pt>
                <c:pt idx="29">
                  <c:v>5</c:v>
                </c:pt>
                <c:pt idx="30">
                  <c:v>0</c:v>
                </c:pt>
                <c:pt idx="31">
                  <c:v>2</c:v>
                </c:pt>
              </c:numCache>
            </c:numRef>
          </c:val>
          <c:smooth val="0"/>
          <c:extLst>
            <c:ext xmlns:c16="http://schemas.microsoft.com/office/drawing/2014/chart" uri="{C3380CC4-5D6E-409C-BE32-E72D297353CC}">
              <c16:uniqueId val="{00000006-0193-4875-BAAA-BB294ECA93B9}"/>
            </c:ext>
          </c:extLst>
        </c:ser>
        <c:ser>
          <c:idx val="7"/>
          <c:order val="7"/>
          <c:tx>
            <c:strRef>
              <c:f>Sheet1!$I$1</c:f>
              <c:strCache>
                <c:ptCount val="1"/>
                <c:pt idx="0">
                  <c:v>cervelo_argentina</c:v>
                </c:pt>
              </c:strCache>
            </c:strRef>
          </c:tx>
          <c:spPr>
            <a:ln w="28575" cap="rnd">
              <a:solidFill>
                <a:schemeClr val="accent2">
                  <a:lumMod val="60000"/>
                </a:schemeClr>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Sheet1!$I$2:$I$33</c:f>
              <c:numCache>
                <c:formatCode>General</c:formatCode>
                <c:ptCount val="32"/>
                <c:pt idx="0">
                  <c:v>2</c:v>
                </c:pt>
                <c:pt idx="1">
                  <c:v>2</c:v>
                </c:pt>
                <c:pt idx="2">
                  <c:v>0</c:v>
                </c:pt>
                <c:pt idx="3">
                  <c:v>10</c:v>
                </c:pt>
                <c:pt idx="4">
                  <c:v>2</c:v>
                </c:pt>
                <c:pt idx="5">
                  <c:v>46</c:v>
                </c:pt>
                <c:pt idx="6">
                  <c:v>25</c:v>
                </c:pt>
                <c:pt idx="7">
                  <c:v>16</c:v>
                </c:pt>
                <c:pt idx="8">
                  <c:v>10</c:v>
                </c:pt>
                <c:pt idx="9">
                  <c:v>3</c:v>
                </c:pt>
                <c:pt idx="10">
                  <c:v>0</c:v>
                </c:pt>
                <c:pt idx="11">
                  <c:v>1</c:v>
                </c:pt>
                <c:pt idx="12">
                  <c:v>1</c:v>
                </c:pt>
                <c:pt idx="13">
                  <c:v>5</c:v>
                </c:pt>
                <c:pt idx="14">
                  <c:v>1</c:v>
                </c:pt>
                <c:pt idx="15">
                  <c:v>5</c:v>
                </c:pt>
                <c:pt idx="16">
                  <c:v>3</c:v>
                </c:pt>
                <c:pt idx="17">
                  <c:v>8</c:v>
                </c:pt>
                <c:pt idx="18">
                  <c:v>1</c:v>
                </c:pt>
                <c:pt idx="19">
                  <c:v>31</c:v>
                </c:pt>
                <c:pt idx="20">
                  <c:v>20</c:v>
                </c:pt>
                <c:pt idx="21">
                  <c:v>0</c:v>
                </c:pt>
                <c:pt idx="22">
                  <c:v>0</c:v>
                </c:pt>
                <c:pt idx="23">
                  <c:v>12</c:v>
                </c:pt>
                <c:pt idx="24">
                  <c:v>2</c:v>
                </c:pt>
                <c:pt idx="25">
                  <c:v>5</c:v>
                </c:pt>
                <c:pt idx="26">
                  <c:v>0</c:v>
                </c:pt>
                <c:pt idx="27">
                  <c:v>1</c:v>
                </c:pt>
                <c:pt idx="28">
                  <c:v>2</c:v>
                </c:pt>
                <c:pt idx="29">
                  <c:v>2</c:v>
                </c:pt>
                <c:pt idx="30">
                  <c:v>1</c:v>
                </c:pt>
                <c:pt idx="31">
                  <c:v>45</c:v>
                </c:pt>
              </c:numCache>
            </c:numRef>
          </c:val>
          <c:smooth val="0"/>
          <c:extLst>
            <c:ext xmlns:c16="http://schemas.microsoft.com/office/drawing/2014/chart" uri="{C3380CC4-5D6E-409C-BE32-E72D297353CC}">
              <c16:uniqueId val="{00000007-0193-4875-BAAA-BB294ECA93B9}"/>
            </c:ext>
          </c:extLst>
        </c:ser>
        <c:dLbls>
          <c:showLegendKey val="0"/>
          <c:showVal val="0"/>
          <c:showCatName val="0"/>
          <c:showSerName val="0"/>
          <c:showPercent val="0"/>
          <c:showBubbleSize val="0"/>
        </c:dLbls>
        <c:smooth val="0"/>
        <c:axId val="388125432"/>
        <c:axId val="388129696"/>
      </c:lineChart>
      <c:dateAx>
        <c:axId val="388125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129696"/>
        <c:crosses val="autoZero"/>
        <c:auto val="1"/>
        <c:lblOffset val="100"/>
        <c:baseTimeUnit val="days"/>
      </c:dateAx>
      <c:valAx>
        <c:axId val="388129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125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scottsportsargentina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c:v>
                </c:pt>
                <c:pt idx="1">
                  <c:v>3</c:v>
                </c:pt>
                <c:pt idx="2">
                  <c:v>4</c:v>
                </c:pt>
                <c:pt idx="3">
                  <c:v>5</c:v>
                </c:pt>
                <c:pt idx="4">
                  <c:v>5</c:v>
                </c:pt>
                <c:pt idx="5">
                  <c:v>6</c:v>
                </c:pt>
                <c:pt idx="6">
                  <c:v>4</c:v>
                </c:pt>
              </c:numCache>
            </c:numRef>
          </c:val>
          <c:extLst>
            <c:ext xmlns:c16="http://schemas.microsoft.com/office/drawing/2014/chart" uri="{C3380CC4-5D6E-409C-BE32-E72D297353CC}">
              <c16:uniqueId val="{00000000-81D6-41DE-94D5-B7D1C7D623FB}"/>
            </c:ext>
          </c:extLst>
        </c:ser>
        <c:ser>
          <c:idx val="1"/>
          <c:order val="1"/>
          <c:tx>
            <c:strRef>
              <c:f>Sheet1!$C$1</c:f>
              <c:strCache>
                <c:ptCount val="1"/>
                <c:pt idx="0">
                  <c:v>specialized_arg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4</c:v>
                </c:pt>
                <c:pt idx="1">
                  <c:v>0</c:v>
                </c:pt>
                <c:pt idx="2">
                  <c:v>5</c:v>
                </c:pt>
                <c:pt idx="3">
                  <c:v>2</c:v>
                </c:pt>
                <c:pt idx="4">
                  <c:v>5</c:v>
                </c:pt>
                <c:pt idx="5">
                  <c:v>0</c:v>
                </c:pt>
                <c:pt idx="6">
                  <c:v>0</c:v>
                </c:pt>
              </c:numCache>
            </c:numRef>
          </c:val>
          <c:extLst>
            <c:ext xmlns:c16="http://schemas.microsoft.com/office/drawing/2014/chart" uri="{C3380CC4-5D6E-409C-BE32-E72D297353CC}">
              <c16:uniqueId val="{00000001-81D6-41DE-94D5-B7D1C7D623FB}"/>
            </c:ext>
          </c:extLst>
        </c:ser>
        <c:ser>
          <c:idx val="2"/>
          <c:order val="2"/>
          <c:tx>
            <c:strRef>
              <c:f>Sheet1!$D$1</c:f>
              <c:strCache>
                <c:ptCount val="1"/>
                <c:pt idx="0">
                  <c:v>giantargentina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4</c:v>
                </c:pt>
                <c:pt idx="1">
                  <c:v>1</c:v>
                </c:pt>
                <c:pt idx="2">
                  <c:v>1</c:v>
                </c:pt>
                <c:pt idx="3">
                  <c:v>2</c:v>
                </c:pt>
                <c:pt idx="4">
                  <c:v>1</c:v>
                </c:pt>
                <c:pt idx="5">
                  <c:v>0</c:v>
                </c:pt>
                <c:pt idx="6">
                  <c:v>0</c:v>
                </c:pt>
              </c:numCache>
            </c:numRef>
          </c:val>
          <c:extLst>
            <c:ext xmlns:c16="http://schemas.microsoft.com/office/drawing/2014/chart" uri="{C3380CC4-5D6E-409C-BE32-E72D297353CC}">
              <c16:uniqueId val="{00000002-81D6-41DE-94D5-B7D1C7D623FB}"/>
            </c:ext>
          </c:extLst>
        </c:ser>
        <c:ser>
          <c:idx val="3"/>
          <c:order val="3"/>
          <c:tx>
            <c:strRef>
              <c:f>Sheet1!$E$1</c:f>
              <c:strCache>
                <c:ptCount val="1"/>
                <c:pt idx="0">
                  <c:v>cannondale.argentina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c:v>
                </c:pt>
                <c:pt idx="1">
                  <c:v>5</c:v>
                </c:pt>
                <c:pt idx="2">
                  <c:v>3</c:v>
                </c:pt>
                <c:pt idx="3">
                  <c:v>1</c:v>
                </c:pt>
                <c:pt idx="4">
                  <c:v>4</c:v>
                </c:pt>
                <c:pt idx="5">
                  <c:v>0</c:v>
                </c:pt>
                <c:pt idx="6">
                  <c:v>0</c:v>
                </c:pt>
              </c:numCache>
            </c:numRef>
          </c:val>
          <c:extLst>
            <c:ext xmlns:c16="http://schemas.microsoft.com/office/drawing/2014/chart" uri="{C3380CC4-5D6E-409C-BE32-E72D297353CC}">
              <c16:uniqueId val="{00000003-81D6-41DE-94D5-B7D1C7D623FB}"/>
            </c:ext>
          </c:extLst>
        </c:ser>
        <c:ser>
          <c:idx val="4"/>
          <c:order val="4"/>
          <c:tx>
            <c:strRef>
              <c:f>Sheet1!$F$1</c:f>
              <c:strCache>
                <c:ptCount val="1"/>
                <c:pt idx="0">
                  <c:v>trekbicycleargentina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5</c:v>
                </c:pt>
                <c:pt idx="1">
                  <c:v>5</c:v>
                </c:pt>
                <c:pt idx="2">
                  <c:v>2</c:v>
                </c:pt>
                <c:pt idx="3">
                  <c:v>4</c:v>
                </c:pt>
                <c:pt idx="4">
                  <c:v>5</c:v>
                </c:pt>
                <c:pt idx="5">
                  <c:v>1</c:v>
                </c:pt>
                <c:pt idx="6">
                  <c:v>3</c:v>
                </c:pt>
              </c:numCache>
            </c:numRef>
          </c:val>
          <c:extLst>
            <c:ext xmlns:c16="http://schemas.microsoft.com/office/drawing/2014/chart" uri="{C3380CC4-5D6E-409C-BE32-E72D297353CC}">
              <c16:uniqueId val="{00000004-81D6-41DE-94D5-B7D1C7D623FB}"/>
            </c:ext>
          </c:extLst>
        </c:ser>
        <c:ser>
          <c:idx val="5"/>
          <c:order val="5"/>
          <c:tx>
            <c:strRef>
              <c:f>Sheet1!$G$1</c:f>
              <c:strCache>
                <c:ptCount val="1"/>
                <c:pt idx="0">
                  <c:v>orbea.argentina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5-81D6-41DE-94D5-B7D1C7D623FB}"/>
            </c:ext>
          </c:extLst>
        </c:ser>
        <c:ser>
          <c:idx val="6"/>
          <c:order val="6"/>
          <c:tx>
            <c:strRef>
              <c:f>Sheet1!$H$1</c:f>
              <c:strCache>
                <c:ptCount val="1"/>
                <c:pt idx="0">
                  <c:v>meridabikes_ar</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6-81D6-41DE-94D5-B7D1C7D623FB}"/>
            </c:ext>
          </c:extLst>
        </c:ser>
        <c:ser>
          <c:idx val="7"/>
          <c:order val="7"/>
          <c:tx>
            <c:strRef>
              <c:f>Sheet1!$I$1</c:f>
              <c:strCache>
                <c:ptCount val="1"/>
                <c:pt idx="0">
                  <c:v>cervelo_argentina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1</c:v>
                </c:pt>
                <c:pt idx="1">
                  <c:v>0</c:v>
                </c:pt>
                <c:pt idx="2">
                  <c:v>0</c:v>
                </c:pt>
                <c:pt idx="3">
                  <c:v>0</c:v>
                </c:pt>
                <c:pt idx="4">
                  <c:v>0</c:v>
                </c:pt>
                <c:pt idx="5">
                  <c:v>0</c:v>
                </c:pt>
                <c:pt idx="6">
                  <c:v>1</c:v>
                </c:pt>
              </c:numCache>
            </c:numRef>
          </c:val>
          <c:extLst>
            <c:ext xmlns:c16="http://schemas.microsoft.com/office/drawing/2014/chart" uri="{C3380CC4-5D6E-409C-BE32-E72D297353CC}">
              <c16:uniqueId val="{00000007-81D6-41DE-94D5-B7D1C7D623FB}"/>
            </c:ext>
          </c:extLst>
        </c:ser>
        <c:dLbls>
          <c:showLegendKey val="0"/>
          <c:showVal val="0"/>
          <c:showCatName val="0"/>
          <c:showSerName val="0"/>
          <c:showPercent val="0"/>
          <c:showBubbleSize val="0"/>
        </c:dLbls>
        <c:gapWidth val="219"/>
        <c:overlap val="-27"/>
        <c:axId val="388156240"/>
        <c:axId val="388149680"/>
      </c:barChart>
      <c:catAx>
        <c:axId val="388156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149680"/>
        <c:crosses val="autoZero"/>
        <c:auto val="1"/>
        <c:lblAlgn val="ctr"/>
        <c:lblOffset val="100"/>
        <c:noMultiLvlLbl val="0"/>
      </c:catAx>
      <c:valAx>
        <c:axId val="388149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156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scottsportsargentina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c:v>
                </c:pt>
                <c:pt idx="1">
                  <c:v>12</c:v>
                </c:pt>
                <c:pt idx="2">
                  <c:v>12</c:v>
                </c:pt>
                <c:pt idx="3">
                  <c:v>10</c:v>
                </c:pt>
                <c:pt idx="4">
                  <c:v>12</c:v>
                </c:pt>
                <c:pt idx="5">
                  <c:v>13</c:v>
                </c:pt>
                <c:pt idx="6">
                  <c:v>18</c:v>
                </c:pt>
              </c:numCache>
            </c:numRef>
          </c:val>
          <c:extLst>
            <c:ext xmlns:c16="http://schemas.microsoft.com/office/drawing/2014/chart" uri="{C3380CC4-5D6E-409C-BE32-E72D297353CC}">
              <c16:uniqueId val="{00000000-640A-4291-A9F9-97E5016C3B7C}"/>
            </c:ext>
          </c:extLst>
        </c:ser>
        <c:ser>
          <c:idx val="1"/>
          <c:order val="1"/>
          <c:tx>
            <c:strRef>
              <c:f>Sheet1!$C$1</c:f>
              <c:strCache>
                <c:ptCount val="1"/>
                <c:pt idx="0">
                  <c:v>specialized_arg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31</c:v>
                </c:pt>
                <c:pt idx="1">
                  <c:v>32</c:v>
                </c:pt>
                <c:pt idx="2">
                  <c:v>27</c:v>
                </c:pt>
                <c:pt idx="3">
                  <c:v>31</c:v>
                </c:pt>
                <c:pt idx="4">
                  <c:v>33</c:v>
                </c:pt>
                <c:pt idx="5">
                  <c:v>29</c:v>
                </c:pt>
                <c:pt idx="6">
                  <c:v>34</c:v>
                </c:pt>
              </c:numCache>
            </c:numRef>
          </c:val>
          <c:extLst>
            <c:ext xmlns:c16="http://schemas.microsoft.com/office/drawing/2014/chart" uri="{C3380CC4-5D6E-409C-BE32-E72D297353CC}">
              <c16:uniqueId val="{00000001-640A-4291-A9F9-97E5016C3B7C}"/>
            </c:ext>
          </c:extLst>
        </c:ser>
        <c:ser>
          <c:idx val="2"/>
          <c:order val="2"/>
          <c:tx>
            <c:strRef>
              <c:f>Sheet1!$D$1</c:f>
              <c:strCache>
                <c:ptCount val="1"/>
                <c:pt idx="0">
                  <c:v>giantargentina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13</c:v>
                </c:pt>
                <c:pt idx="1">
                  <c:v>31</c:v>
                </c:pt>
                <c:pt idx="2">
                  <c:v>14</c:v>
                </c:pt>
                <c:pt idx="3">
                  <c:v>11</c:v>
                </c:pt>
                <c:pt idx="4">
                  <c:v>9</c:v>
                </c:pt>
                <c:pt idx="5">
                  <c:v>10</c:v>
                </c:pt>
                <c:pt idx="6">
                  <c:v>9</c:v>
                </c:pt>
              </c:numCache>
            </c:numRef>
          </c:val>
          <c:extLst>
            <c:ext xmlns:c16="http://schemas.microsoft.com/office/drawing/2014/chart" uri="{C3380CC4-5D6E-409C-BE32-E72D297353CC}">
              <c16:uniqueId val="{00000002-640A-4291-A9F9-97E5016C3B7C}"/>
            </c:ext>
          </c:extLst>
        </c:ser>
        <c:ser>
          <c:idx val="3"/>
          <c:order val="3"/>
          <c:tx>
            <c:strRef>
              <c:f>Sheet1!$E$1</c:f>
              <c:strCache>
                <c:ptCount val="1"/>
                <c:pt idx="0">
                  <c:v>cannondale.argentina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7</c:v>
                </c:pt>
                <c:pt idx="1">
                  <c:v>8</c:v>
                </c:pt>
                <c:pt idx="2">
                  <c:v>6</c:v>
                </c:pt>
                <c:pt idx="3">
                  <c:v>6</c:v>
                </c:pt>
                <c:pt idx="4">
                  <c:v>5</c:v>
                </c:pt>
                <c:pt idx="5">
                  <c:v>5</c:v>
                </c:pt>
                <c:pt idx="6">
                  <c:v>3</c:v>
                </c:pt>
              </c:numCache>
            </c:numRef>
          </c:val>
          <c:extLst>
            <c:ext xmlns:c16="http://schemas.microsoft.com/office/drawing/2014/chart" uri="{C3380CC4-5D6E-409C-BE32-E72D297353CC}">
              <c16:uniqueId val="{00000003-640A-4291-A9F9-97E5016C3B7C}"/>
            </c:ext>
          </c:extLst>
        </c:ser>
        <c:ser>
          <c:idx val="4"/>
          <c:order val="4"/>
          <c:tx>
            <c:strRef>
              <c:f>Sheet1!$F$1</c:f>
              <c:strCache>
                <c:ptCount val="1"/>
                <c:pt idx="0">
                  <c:v>trekbicycleargentina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14</c:v>
                </c:pt>
                <c:pt idx="1">
                  <c:v>14</c:v>
                </c:pt>
                <c:pt idx="2">
                  <c:v>19</c:v>
                </c:pt>
                <c:pt idx="3">
                  <c:v>10</c:v>
                </c:pt>
                <c:pt idx="4">
                  <c:v>12</c:v>
                </c:pt>
                <c:pt idx="5">
                  <c:v>15</c:v>
                </c:pt>
                <c:pt idx="6">
                  <c:v>17</c:v>
                </c:pt>
              </c:numCache>
            </c:numRef>
          </c:val>
          <c:extLst>
            <c:ext xmlns:c16="http://schemas.microsoft.com/office/drawing/2014/chart" uri="{C3380CC4-5D6E-409C-BE32-E72D297353CC}">
              <c16:uniqueId val="{00000004-640A-4291-A9F9-97E5016C3B7C}"/>
            </c:ext>
          </c:extLst>
        </c:ser>
        <c:ser>
          <c:idx val="5"/>
          <c:order val="5"/>
          <c:tx>
            <c:strRef>
              <c:f>Sheet1!$G$1</c:f>
              <c:strCache>
                <c:ptCount val="1"/>
                <c:pt idx="0">
                  <c:v>orbea.argentina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-2</c:v>
                </c:pt>
                <c:pt idx="1">
                  <c:v>-3</c:v>
                </c:pt>
                <c:pt idx="2">
                  <c:v>-3</c:v>
                </c:pt>
                <c:pt idx="3">
                  <c:v>-2</c:v>
                </c:pt>
                <c:pt idx="4">
                  <c:v>1</c:v>
                </c:pt>
                <c:pt idx="5">
                  <c:v>0</c:v>
                </c:pt>
                <c:pt idx="6">
                  <c:v>1</c:v>
                </c:pt>
              </c:numCache>
            </c:numRef>
          </c:val>
          <c:extLst>
            <c:ext xmlns:c16="http://schemas.microsoft.com/office/drawing/2014/chart" uri="{C3380CC4-5D6E-409C-BE32-E72D297353CC}">
              <c16:uniqueId val="{00000005-640A-4291-A9F9-97E5016C3B7C}"/>
            </c:ext>
          </c:extLst>
        </c:ser>
        <c:ser>
          <c:idx val="6"/>
          <c:order val="6"/>
          <c:tx>
            <c:strRef>
              <c:f>Sheet1!$H$1</c:f>
              <c:strCache>
                <c:ptCount val="1"/>
                <c:pt idx="0">
                  <c:v>meridabikes_ar</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5</c:v>
                </c:pt>
                <c:pt idx="1">
                  <c:v>2</c:v>
                </c:pt>
                <c:pt idx="2">
                  <c:v>7</c:v>
                </c:pt>
                <c:pt idx="3">
                  <c:v>5</c:v>
                </c:pt>
                <c:pt idx="4">
                  <c:v>2</c:v>
                </c:pt>
                <c:pt idx="5">
                  <c:v>4</c:v>
                </c:pt>
                <c:pt idx="6">
                  <c:v>3</c:v>
                </c:pt>
              </c:numCache>
            </c:numRef>
          </c:val>
          <c:extLst>
            <c:ext xmlns:c16="http://schemas.microsoft.com/office/drawing/2014/chart" uri="{C3380CC4-5D6E-409C-BE32-E72D297353CC}">
              <c16:uniqueId val="{00000006-640A-4291-A9F9-97E5016C3B7C}"/>
            </c:ext>
          </c:extLst>
        </c:ser>
        <c:ser>
          <c:idx val="7"/>
          <c:order val="7"/>
          <c:tx>
            <c:strRef>
              <c:f>Sheet1!$I$1</c:f>
              <c:strCache>
                <c:ptCount val="1"/>
                <c:pt idx="0">
                  <c:v>cervelo_argentina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20</c:v>
                </c:pt>
                <c:pt idx="1">
                  <c:v>13</c:v>
                </c:pt>
                <c:pt idx="2">
                  <c:v>4</c:v>
                </c:pt>
                <c:pt idx="3">
                  <c:v>4</c:v>
                </c:pt>
                <c:pt idx="4">
                  <c:v>4</c:v>
                </c:pt>
                <c:pt idx="5">
                  <c:v>13</c:v>
                </c:pt>
                <c:pt idx="6">
                  <c:v>2</c:v>
                </c:pt>
              </c:numCache>
            </c:numRef>
          </c:val>
          <c:extLst>
            <c:ext xmlns:c16="http://schemas.microsoft.com/office/drawing/2014/chart" uri="{C3380CC4-5D6E-409C-BE32-E72D297353CC}">
              <c16:uniqueId val="{00000007-640A-4291-A9F9-97E5016C3B7C}"/>
            </c:ext>
          </c:extLst>
        </c:ser>
        <c:dLbls>
          <c:showLegendKey val="0"/>
          <c:showVal val="0"/>
          <c:showCatName val="0"/>
          <c:showSerName val="0"/>
          <c:showPercent val="0"/>
          <c:showBubbleSize val="0"/>
        </c:dLbls>
        <c:gapWidth val="219"/>
        <c:overlap val="-27"/>
        <c:axId val="426616488"/>
        <c:axId val="426614520"/>
      </c:barChart>
      <c:catAx>
        <c:axId val="426616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614520"/>
        <c:crosses val="autoZero"/>
        <c:auto val="1"/>
        <c:lblAlgn val="ctr"/>
        <c:lblOffset val="100"/>
        <c:noMultiLvlLbl val="0"/>
      </c:catAx>
      <c:valAx>
        <c:axId val="426614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616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scottsportsargentina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3</c:v>
                </c:pt>
                <c:pt idx="13">
                  <c:v>0</c:v>
                </c:pt>
                <c:pt idx="14">
                  <c:v>1</c:v>
                </c:pt>
                <c:pt idx="15">
                  <c:v>0</c:v>
                </c:pt>
                <c:pt idx="16">
                  <c:v>0</c:v>
                </c:pt>
                <c:pt idx="17">
                  <c:v>2</c:v>
                </c:pt>
                <c:pt idx="18">
                  <c:v>2</c:v>
                </c:pt>
                <c:pt idx="19">
                  <c:v>3</c:v>
                </c:pt>
                <c:pt idx="20">
                  <c:v>6</c:v>
                </c:pt>
                <c:pt idx="21">
                  <c:v>2</c:v>
                </c:pt>
                <c:pt idx="22">
                  <c:v>1</c:v>
                </c:pt>
                <c:pt idx="23">
                  <c:v>0</c:v>
                </c:pt>
              </c:numCache>
            </c:numRef>
          </c:val>
          <c:smooth val="0"/>
          <c:extLst>
            <c:ext xmlns:c16="http://schemas.microsoft.com/office/drawing/2014/chart" uri="{C3380CC4-5D6E-409C-BE32-E72D297353CC}">
              <c16:uniqueId val="{00000000-5334-4B09-A262-14FC0C0E53D9}"/>
            </c:ext>
          </c:extLst>
        </c:ser>
        <c:ser>
          <c:idx val="1"/>
          <c:order val="1"/>
          <c:tx>
            <c:strRef>
              <c:f>Sheet1!$C$1</c:f>
              <c:strCache>
                <c:ptCount val="1"/>
                <c:pt idx="0">
                  <c:v>specialized_arg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2</c:v>
                </c:pt>
                <c:pt idx="12">
                  <c:v>0</c:v>
                </c:pt>
                <c:pt idx="13">
                  <c:v>0</c:v>
                </c:pt>
                <c:pt idx="14">
                  <c:v>0</c:v>
                </c:pt>
                <c:pt idx="15">
                  <c:v>0</c:v>
                </c:pt>
                <c:pt idx="16">
                  <c:v>2</c:v>
                </c:pt>
                <c:pt idx="17">
                  <c:v>7</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1-5334-4B09-A262-14FC0C0E53D9}"/>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1</c:v>
                </c:pt>
                <c:pt idx="18">
                  <c:v>2</c:v>
                </c:pt>
                <c:pt idx="19">
                  <c:v>1</c:v>
                </c:pt>
                <c:pt idx="20">
                  <c:v>0</c:v>
                </c:pt>
                <c:pt idx="21">
                  <c:v>0</c:v>
                </c:pt>
                <c:pt idx="22">
                  <c:v>0</c:v>
                </c:pt>
                <c:pt idx="23">
                  <c:v>0</c:v>
                </c:pt>
              </c:numCache>
            </c:numRef>
          </c:val>
          <c:smooth val="0"/>
          <c:extLst>
            <c:ext xmlns:c16="http://schemas.microsoft.com/office/drawing/2014/chart" uri="{C3380CC4-5D6E-409C-BE32-E72D297353CC}">
              <c16:uniqueId val="{00000002-5334-4B09-A262-14FC0C0E53D9}"/>
            </c:ext>
          </c:extLst>
        </c:ser>
        <c:ser>
          <c:idx val="3"/>
          <c:order val="3"/>
          <c:tx>
            <c:strRef>
              <c:f>Sheet1!$E$1</c:f>
              <c:strCache>
                <c:ptCount val="1"/>
                <c:pt idx="0">
                  <c:v>cannondale.argentina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1</c:v>
                </c:pt>
                <c:pt idx="9">
                  <c:v>6</c:v>
                </c:pt>
                <c:pt idx="10">
                  <c:v>3</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5334-4B09-A262-14FC0C0E53D9}"/>
            </c:ext>
          </c:extLst>
        </c:ser>
        <c:ser>
          <c:idx val="4"/>
          <c:order val="4"/>
          <c:tx>
            <c:strRef>
              <c:f>Sheet1!$F$1</c:f>
              <c:strCache>
                <c:ptCount val="1"/>
                <c:pt idx="0">
                  <c:v>trekbicycleargentina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1</c:v>
                </c:pt>
                <c:pt idx="16">
                  <c:v>0</c:v>
                </c:pt>
                <c:pt idx="17">
                  <c:v>1</c:v>
                </c:pt>
                <c:pt idx="18">
                  <c:v>0</c:v>
                </c:pt>
                <c:pt idx="19">
                  <c:v>1</c:v>
                </c:pt>
                <c:pt idx="20">
                  <c:v>3</c:v>
                </c:pt>
                <c:pt idx="21">
                  <c:v>1</c:v>
                </c:pt>
                <c:pt idx="22">
                  <c:v>2</c:v>
                </c:pt>
                <c:pt idx="23">
                  <c:v>0</c:v>
                </c:pt>
              </c:numCache>
            </c:numRef>
          </c:val>
          <c:smooth val="0"/>
          <c:extLst>
            <c:ext xmlns:c16="http://schemas.microsoft.com/office/drawing/2014/chart" uri="{C3380CC4-5D6E-409C-BE32-E72D297353CC}">
              <c16:uniqueId val="{00000004-5334-4B09-A262-14FC0C0E53D9}"/>
            </c:ext>
          </c:extLst>
        </c:ser>
        <c:ser>
          <c:idx val="5"/>
          <c:order val="5"/>
          <c:tx>
            <c:strRef>
              <c:f>Sheet1!$G$1</c:f>
              <c:strCache>
                <c:ptCount val="1"/>
                <c:pt idx="0">
                  <c:v>orbea.argentina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5334-4B09-A262-14FC0C0E53D9}"/>
            </c:ext>
          </c:extLst>
        </c:ser>
        <c:ser>
          <c:idx val="6"/>
          <c:order val="6"/>
          <c:tx>
            <c:strRef>
              <c:f>Sheet1!$H$1</c:f>
              <c:strCache>
                <c:ptCount val="1"/>
                <c:pt idx="0">
                  <c:v>meridabikes_ar</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6-5334-4B09-A262-14FC0C0E53D9}"/>
            </c:ext>
          </c:extLst>
        </c:ser>
        <c:ser>
          <c:idx val="7"/>
          <c:order val="7"/>
          <c:tx>
            <c:strRef>
              <c:f>Sheet1!$I$1</c:f>
              <c:strCache>
                <c:ptCount val="1"/>
                <c:pt idx="0">
                  <c:v>cervelo_argentina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1</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7-5334-4B09-A262-14FC0C0E53D9}"/>
            </c:ext>
          </c:extLst>
        </c:ser>
        <c:dLbls>
          <c:showLegendKey val="0"/>
          <c:showVal val="0"/>
          <c:showCatName val="0"/>
          <c:showSerName val="0"/>
          <c:showPercent val="0"/>
          <c:showBubbleSize val="0"/>
        </c:dLbls>
        <c:smooth val="0"/>
        <c:axId val="426614848"/>
        <c:axId val="426607304"/>
      </c:lineChart>
      <c:catAx>
        <c:axId val="426614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607304"/>
        <c:crosses val="autoZero"/>
        <c:auto val="1"/>
        <c:lblAlgn val="ctr"/>
        <c:lblOffset val="100"/>
        <c:noMultiLvlLbl val="0"/>
      </c:catAx>
      <c:valAx>
        <c:axId val="426607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614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scottsportsargentina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0.82101299422821705</c:v>
                </c:pt>
                <c:pt idx="1">
                  <c:v>0.78603249071473402</c:v>
                </c:pt>
                <c:pt idx="2">
                  <c:v>0.50541683385289704</c:v>
                </c:pt>
                <c:pt idx="3">
                  <c:v>0.61606839717275197</c:v>
                </c:pt>
                <c:pt idx="4">
                  <c:v>0.70002160560511095</c:v>
                </c:pt>
                <c:pt idx="5">
                  <c:v>0.57820714631110004</c:v>
                </c:pt>
                <c:pt idx="6">
                  <c:v>0.54168338528966897</c:v>
                </c:pt>
              </c:numCache>
            </c:numRef>
          </c:val>
          <c:extLst>
            <c:ext xmlns:c16="http://schemas.microsoft.com/office/drawing/2014/chart" uri="{C3380CC4-5D6E-409C-BE32-E72D297353CC}">
              <c16:uniqueId val="{00000000-D2FE-4F2E-B285-A8D52A94128A}"/>
            </c:ext>
          </c:extLst>
        </c:ser>
        <c:ser>
          <c:idx val="1"/>
          <c:order val="1"/>
          <c:tx>
            <c:strRef>
              <c:f>Sheet1!$C$1</c:f>
              <c:strCache>
                <c:ptCount val="1"/>
                <c:pt idx="0">
                  <c:v>specialized_arg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2.0312165918323699</c:v>
                </c:pt>
                <c:pt idx="2">
                  <c:v>0.54545886489440099</c:v>
                </c:pt>
                <c:pt idx="3">
                  <c:v>0.56541467702468395</c:v>
                </c:pt>
                <c:pt idx="4">
                  <c:v>1.2605421328962101</c:v>
                </c:pt>
              </c:numCache>
            </c:numRef>
          </c:val>
          <c:extLst>
            <c:ext xmlns:c16="http://schemas.microsoft.com/office/drawing/2014/chart" uri="{C3380CC4-5D6E-409C-BE32-E72D297353CC}">
              <c16:uniqueId val="{00000001-D2FE-4F2E-B285-A8D52A94128A}"/>
            </c:ext>
          </c:extLst>
        </c:ser>
        <c:ser>
          <c:idx val="2"/>
          <c:order val="2"/>
          <c:tx>
            <c:strRef>
              <c:f>Sheet1!$D$1</c:f>
              <c:strCache>
                <c:ptCount val="1"/>
                <c:pt idx="0">
                  <c:v>giantargentina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7.6419213973799097E-2</c:v>
                </c:pt>
                <c:pt idx="1">
                  <c:v>1.6375545851528402E-2</c:v>
                </c:pt>
                <c:pt idx="2">
                  <c:v>0.33842794759825301</c:v>
                </c:pt>
                <c:pt idx="3">
                  <c:v>7.6419213973799097E-2</c:v>
                </c:pt>
                <c:pt idx="4">
                  <c:v>0</c:v>
                </c:pt>
              </c:numCache>
            </c:numRef>
          </c:val>
          <c:extLst>
            <c:ext xmlns:c16="http://schemas.microsoft.com/office/drawing/2014/chart" uri="{C3380CC4-5D6E-409C-BE32-E72D297353CC}">
              <c16:uniqueId val="{00000002-D2FE-4F2E-B285-A8D52A94128A}"/>
            </c:ext>
          </c:extLst>
        </c:ser>
        <c:ser>
          <c:idx val="3"/>
          <c:order val="3"/>
          <c:tx>
            <c:strRef>
              <c:f>Sheet1!$E$1</c:f>
              <c:strCache>
                <c:ptCount val="1"/>
                <c:pt idx="0">
                  <c:v>cannondale.argentina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1.40854340814849</c:v>
                </c:pt>
                <c:pt idx="1">
                  <c:v>1.4796287764101901</c:v>
                </c:pt>
                <c:pt idx="2">
                  <c:v>0.60115404023782903</c:v>
                </c:pt>
                <c:pt idx="3">
                  <c:v>0.697689725531495</c:v>
                </c:pt>
                <c:pt idx="4">
                  <c:v>2.12762456394392</c:v>
                </c:pt>
              </c:numCache>
            </c:numRef>
          </c:val>
          <c:extLst>
            <c:ext xmlns:c16="http://schemas.microsoft.com/office/drawing/2014/chart" uri="{C3380CC4-5D6E-409C-BE32-E72D297353CC}">
              <c16:uniqueId val="{00000003-D2FE-4F2E-B285-A8D52A94128A}"/>
            </c:ext>
          </c:extLst>
        </c:ser>
        <c:ser>
          <c:idx val="4"/>
          <c:order val="4"/>
          <c:tx>
            <c:strRef>
              <c:f>Sheet1!$F$1</c:f>
              <c:strCache>
                <c:ptCount val="1"/>
                <c:pt idx="0">
                  <c:v>trekbicycleargentina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1.6352201257861601</c:v>
                </c:pt>
                <c:pt idx="1">
                  <c:v>1.59477298486566</c:v>
                </c:pt>
                <c:pt idx="2">
                  <c:v>1.81789897104251</c:v>
                </c:pt>
                <c:pt idx="3">
                  <c:v>1.3712025246127499</c:v>
                </c:pt>
                <c:pt idx="4">
                  <c:v>1.0036224637197999</c:v>
                </c:pt>
                <c:pt idx="5">
                  <c:v>0.46225303909149501</c:v>
                </c:pt>
                <c:pt idx="6">
                  <c:v>0.51707150847093497</c:v>
                </c:pt>
              </c:numCache>
            </c:numRef>
          </c:val>
          <c:extLst>
            <c:ext xmlns:c16="http://schemas.microsoft.com/office/drawing/2014/chart" uri="{C3380CC4-5D6E-409C-BE32-E72D297353CC}">
              <c16:uniqueId val="{00000004-D2FE-4F2E-B285-A8D52A94128A}"/>
            </c:ext>
          </c:extLst>
        </c:ser>
        <c:ser>
          <c:idx val="5"/>
          <c:order val="5"/>
          <c:tx>
            <c:strRef>
              <c:f>Sheet1!$G$1</c:f>
              <c:strCache>
                <c:ptCount val="1"/>
                <c:pt idx="0">
                  <c:v>orbea.argentina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numCache>
            </c:numRef>
          </c:val>
          <c:extLst>
            <c:ext xmlns:c16="http://schemas.microsoft.com/office/drawing/2014/chart" uri="{C3380CC4-5D6E-409C-BE32-E72D297353CC}">
              <c16:uniqueId val="{00000005-D2FE-4F2E-B285-A8D52A94128A}"/>
            </c:ext>
          </c:extLst>
        </c:ser>
        <c:ser>
          <c:idx val="6"/>
          <c:order val="6"/>
          <c:tx>
            <c:strRef>
              <c:f>Sheet1!$H$1</c:f>
              <c:strCache>
                <c:ptCount val="1"/>
                <c:pt idx="0">
                  <c:v>meridabikes_ar</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numCache>
            </c:numRef>
          </c:val>
          <c:extLst>
            <c:ext xmlns:c16="http://schemas.microsoft.com/office/drawing/2014/chart" uri="{C3380CC4-5D6E-409C-BE32-E72D297353CC}">
              <c16:uniqueId val="{00000006-D2FE-4F2E-B285-A8D52A94128A}"/>
            </c:ext>
          </c:extLst>
        </c:ser>
        <c:ser>
          <c:idx val="7"/>
          <c:order val="7"/>
          <c:tx>
            <c:strRef>
              <c:f>Sheet1!$I$1</c:f>
              <c:strCache>
                <c:ptCount val="1"/>
                <c:pt idx="0">
                  <c:v>cervelo_argentina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3.5515115937775201</c:v>
                </c:pt>
                <c:pt idx="6">
                  <c:v>1.1447020839448201</c:v>
                </c:pt>
              </c:numCache>
            </c:numRef>
          </c:val>
          <c:extLst>
            <c:ext xmlns:c16="http://schemas.microsoft.com/office/drawing/2014/chart" uri="{C3380CC4-5D6E-409C-BE32-E72D297353CC}">
              <c16:uniqueId val="{00000007-D2FE-4F2E-B285-A8D52A94128A}"/>
            </c:ext>
          </c:extLst>
        </c:ser>
        <c:dLbls>
          <c:showLegendKey val="0"/>
          <c:showVal val="0"/>
          <c:showCatName val="0"/>
          <c:showSerName val="0"/>
          <c:showPercent val="0"/>
          <c:showBubbleSize val="0"/>
        </c:dLbls>
        <c:gapWidth val="219"/>
        <c:overlap val="-27"/>
        <c:axId val="426610256"/>
        <c:axId val="426613536"/>
      </c:barChart>
      <c:catAx>
        <c:axId val="426610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613536"/>
        <c:crosses val="autoZero"/>
        <c:auto val="1"/>
        <c:lblAlgn val="ctr"/>
        <c:lblOffset val="100"/>
        <c:noMultiLvlLbl val="0"/>
      </c:catAx>
      <c:valAx>
        <c:axId val="426613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610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scottsportsargentina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1.0455902027374699</c:v>
                </c:pt>
                <c:pt idx="13">
                  <c:v>0</c:v>
                </c:pt>
                <c:pt idx="14">
                  <c:v>0.59277554800864496</c:v>
                </c:pt>
                <c:pt idx="15">
                  <c:v>0.58351343007100998</c:v>
                </c:pt>
                <c:pt idx="16">
                  <c:v>1.1346094473602999</c:v>
                </c:pt>
                <c:pt idx="17">
                  <c:v>0.43531954306884801</c:v>
                </c:pt>
                <c:pt idx="18">
                  <c:v>0.55161057939693303</c:v>
                </c:pt>
                <c:pt idx="19">
                  <c:v>0.40753318925594301</c:v>
                </c:pt>
                <c:pt idx="20">
                  <c:v>0.54121642482247601</c:v>
                </c:pt>
                <c:pt idx="21">
                  <c:v>0.821241123803643</c:v>
                </c:pt>
                <c:pt idx="22">
                  <c:v>0.27477616548317402</c:v>
                </c:pt>
                <c:pt idx="23">
                  <c:v>0</c:v>
                </c:pt>
              </c:numCache>
            </c:numRef>
          </c:val>
          <c:smooth val="0"/>
          <c:extLst>
            <c:ext xmlns:c16="http://schemas.microsoft.com/office/drawing/2014/chart" uri="{C3380CC4-5D6E-409C-BE32-E72D297353CC}">
              <c16:uniqueId val="{00000000-63F0-4D99-B5B2-E159D1326A02}"/>
            </c:ext>
          </c:extLst>
        </c:ser>
        <c:ser>
          <c:idx val="1"/>
          <c:order val="1"/>
          <c:tx>
            <c:strRef>
              <c:f>Sheet1!$C$1</c:f>
              <c:strCache>
                <c:ptCount val="1"/>
                <c:pt idx="0">
                  <c:v>specialized_arg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0.36237049710103603</c:v>
                </c:pt>
                <c:pt idx="12">
                  <c:v>0</c:v>
                </c:pt>
                <c:pt idx="13">
                  <c:v>0</c:v>
                </c:pt>
                <c:pt idx="14">
                  <c:v>0</c:v>
                </c:pt>
                <c:pt idx="15">
                  <c:v>0</c:v>
                </c:pt>
                <c:pt idx="16">
                  <c:v>0.35167759718657898</c:v>
                </c:pt>
                <c:pt idx="17">
                  <c:v>1.50629476976782</c:v>
                </c:pt>
                <c:pt idx="18">
                  <c:v>0.29227259766181901</c:v>
                </c:pt>
                <c:pt idx="19">
                  <c:v>0</c:v>
                </c:pt>
                <c:pt idx="20">
                  <c:v>0</c:v>
                </c:pt>
                <c:pt idx="21">
                  <c:v>0</c:v>
                </c:pt>
                <c:pt idx="22">
                  <c:v>0</c:v>
                </c:pt>
                <c:pt idx="23">
                  <c:v>0</c:v>
                </c:pt>
              </c:numCache>
            </c:numRef>
          </c:val>
          <c:smooth val="0"/>
          <c:extLst>
            <c:ext xmlns:c16="http://schemas.microsoft.com/office/drawing/2014/chart" uri="{C3380CC4-5D6E-409C-BE32-E72D297353CC}">
              <c16:uniqueId val="{00000001-63F0-4D99-B5B2-E159D1326A02}"/>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1.91100191100191E-2</c:v>
                </c:pt>
                <c:pt idx="15">
                  <c:v>0</c:v>
                </c:pt>
                <c:pt idx="16">
                  <c:v>0</c:v>
                </c:pt>
                <c:pt idx="17">
                  <c:v>6.1880061880061898E-2</c:v>
                </c:pt>
                <c:pt idx="18">
                  <c:v>0.192920192920193</c:v>
                </c:pt>
                <c:pt idx="19">
                  <c:v>1.09200109200109E-2</c:v>
                </c:pt>
                <c:pt idx="20">
                  <c:v>0</c:v>
                </c:pt>
                <c:pt idx="21">
                  <c:v>0</c:v>
                </c:pt>
                <c:pt idx="22">
                  <c:v>0</c:v>
                </c:pt>
                <c:pt idx="23">
                  <c:v>0</c:v>
                </c:pt>
              </c:numCache>
            </c:numRef>
          </c:val>
          <c:smooth val="0"/>
          <c:extLst>
            <c:ext xmlns:c16="http://schemas.microsoft.com/office/drawing/2014/chart" uri="{C3380CC4-5D6E-409C-BE32-E72D297353CC}">
              <c16:uniqueId val="{00000002-63F0-4D99-B5B2-E159D1326A02}"/>
            </c:ext>
          </c:extLst>
        </c:ser>
        <c:ser>
          <c:idx val="3"/>
          <c:order val="3"/>
          <c:tx>
            <c:strRef>
              <c:f>Sheet1!$E$1</c:f>
              <c:strCache>
                <c:ptCount val="1"/>
                <c:pt idx="0">
                  <c:v>cannondale.argentina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1.1059179777499799</c:v>
                </c:pt>
                <c:pt idx="9">
                  <c:v>1.4490487788822299</c:v>
                </c:pt>
                <c:pt idx="10">
                  <c:v>0.94354113181050203</c:v>
                </c:pt>
                <c:pt idx="11">
                  <c:v>2.4948982950431202</c:v>
                </c:pt>
                <c:pt idx="12">
                  <c:v>0</c:v>
                </c:pt>
                <c:pt idx="13">
                  <c:v>0</c:v>
                </c:pt>
                <c:pt idx="14">
                  <c:v>2.4027384635639502</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63F0-4D99-B5B2-E159D1326A02}"/>
            </c:ext>
          </c:extLst>
        </c:ser>
        <c:ser>
          <c:idx val="4"/>
          <c:order val="4"/>
          <c:tx>
            <c:strRef>
              <c:f>Sheet1!$F$1</c:f>
              <c:strCache>
                <c:ptCount val="1"/>
                <c:pt idx="0">
                  <c:v>trekbicycleargentina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2.2469163240359999</c:v>
                </c:pt>
                <c:pt idx="10">
                  <c:v>0</c:v>
                </c:pt>
                <c:pt idx="11">
                  <c:v>0</c:v>
                </c:pt>
                <c:pt idx="12">
                  <c:v>0</c:v>
                </c:pt>
                <c:pt idx="13">
                  <c:v>0</c:v>
                </c:pt>
                <c:pt idx="14">
                  <c:v>0</c:v>
                </c:pt>
                <c:pt idx="15">
                  <c:v>0.46227358595399498</c:v>
                </c:pt>
                <c:pt idx="16">
                  <c:v>0.65785087231914696</c:v>
                </c:pt>
                <c:pt idx="17">
                  <c:v>0.86454050450050002</c:v>
                </c:pt>
                <c:pt idx="18">
                  <c:v>2.6625180575619498</c:v>
                </c:pt>
                <c:pt idx="19">
                  <c:v>1.34522883494992</c:v>
                </c:pt>
                <c:pt idx="20">
                  <c:v>1.4305293180723799</c:v>
                </c:pt>
                <c:pt idx="21">
                  <c:v>1.0490054450494499</c:v>
                </c:pt>
                <c:pt idx="22">
                  <c:v>1.13271845019817</c:v>
                </c:pt>
                <c:pt idx="23">
                  <c:v>0</c:v>
                </c:pt>
              </c:numCache>
            </c:numRef>
          </c:val>
          <c:smooth val="0"/>
          <c:extLst>
            <c:ext xmlns:c16="http://schemas.microsoft.com/office/drawing/2014/chart" uri="{C3380CC4-5D6E-409C-BE32-E72D297353CC}">
              <c16:uniqueId val="{00000004-63F0-4D99-B5B2-E159D1326A02}"/>
            </c:ext>
          </c:extLst>
        </c:ser>
        <c:ser>
          <c:idx val="5"/>
          <c:order val="5"/>
          <c:tx>
            <c:strRef>
              <c:f>Sheet1!$G$1</c:f>
              <c:strCache>
                <c:ptCount val="1"/>
                <c:pt idx="0">
                  <c:v>orbea.argentina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63F0-4D99-B5B2-E159D1326A02}"/>
            </c:ext>
          </c:extLst>
        </c:ser>
        <c:ser>
          <c:idx val="6"/>
          <c:order val="6"/>
          <c:tx>
            <c:strRef>
              <c:f>Sheet1!$H$1</c:f>
              <c:strCache>
                <c:ptCount val="1"/>
                <c:pt idx="0">
                  <c:v>meridabikes_ar</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6-63F0-4D99-B5B2-E159D1326A02}"/>
            </c:ext>
          </c:extLst>
        </c:ser>
        <c:ser>
          <c:idx val="7"/>
          <c:order val="7"/>
          <c:tx>
            <c:strRef>
              <c:f>Sheet1!$I$1</c:f>
              <c:strCache>
                <c:ptCount val="1"/>
                <c:pt idx="0">
                  <c:v>cervelo_argentina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3.5525543159130901</c:v>
                </c:pt>
                <c:pt idx="12">
                  <c:v>1.1450381679389301</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7-63F0-4D99-B5B2-E159D1326A02}"/>
            </c:ext>
          </c:extLst>
        </c:ser>
        <c:dLbls>
          <c:showLegendKey val="0"/>
          <c:showVal val="0"/>
          <c:showCatName val="0"/>
          <c:showSerName val="0"/>
          <c:showPercent val="0"/>
          <c:showBubbleSize val="0"/>
        </c:dLbls>
        <c:smooth val="0"/>
        <c:axId val="427979328"/>
        <c:axId val="427982280"/>
      </c:lineChart>
      <c:catAx>
        <c:axId val="427979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982280"/>
        <c:crosses val="autoZero"/>
        <c:auto val="1"/>
        <c:lblAlgn val="ctr"/>
        <c:lblOffset val="100"/>
        <c:noMultiLvlLbl val="0"/>
      </c:catAx>
      <c:valAx>
        <c:axId val="427982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979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Sheet1!$A$2:$A$9</c:f>
              <c:strCache>
                <c:ptCount val="8"/>
                <c:pt idx="0">
                  <c:v>scottsportsargentina</c:v>
                </c:pt>
                <c:pt idx="1">
                  <c:v>specialized_arg</c:v>
                </c:pt>
                <c:pt idx="2">
                  <c:v>giantargentina</c:v>
                </c:pt>
                <c:pt idx="3">
                  <c:v>cannondale.argentina</c:v>
                </c:pt>
                <c:pt idx="4">
                  <c:v>trekbicycleargentina</c:v>
                </c:pt>
                <c:pt idx="5">
                  <c:v>orbea.argentina</c:v>
                </c:pt>
                <c:pt idx="6">
                  <c:v>meridabikes_ar</c:v>
                </c:pt>
                <c:pt idx="7">
                  <c:v>cervelo_argentina</c:v>
                </c:pt>
              </c:strCache>
            </c:strRef>
          </c:cat>
          <c:val>
            <c:numRef>
              <c:f>Sheet1!$B$2:$B$9</c:f>
              <c:numCache>
                <c:formatCode>General</c:formatCode>
                <c:ptCount val="8"/>
                <c:pt idx="0">
                  <c:v>11</c:v>
                </c:pt>
                <c:pt idx="1">
                  <c:v>4</c:v>
                </c:pt>
                <c:pt idx="2">
                  <c:v>5</c:v>
                </c:pt>
                <c:pt idx="3">
                  <c:v>6</c:v>
                </c:pt>
                <c:pt idx="4">
                  <c:v>16</c:v>
                </c:pt>
                <c:pt idx="5">
                  <c:v>0</c:v>
                </c:pt>
                <c:pt idx="6">
                  <c:v>0</c:v>
                </c:pt>
                <c:pt idx="7">
                  <c:v>0</c:v>
                </c:pt>
              </c:numCache>
            </c:numRef>
          </c:val>
          <c:extLst>
            <c:ext xmlns:c16="http://schemas.microsoft.com/office/drawing/2014/chart" uri="{C3380CC4-5D6E-409C-BE32-E72D297353CC}">
              <c16:uniqueId val="{00000000-8F18-4E43-8CC0-31551578CF80}"/>
            </c:ext>
          </c:extLst>
        </c:ser>
        <c:ser>
          <c:idx val="1"/>
          <c:order val="1"/>
          <c:tx>
            <c:strRef>
              <c:f>Sheet1!$C$1</c:f>
              <c:strCache>
                <c:ptCount val="1"/>
                <c:pt idx="0">
                  <c:v>Images</c:v>
                </c:pt>
              </c:strCache>
            </c:strRef>
          </c:tx>
          <c:spPr>
            <a:solidFill>
              <a:schemeClr val="accent2"/>
            </a:solidFill>
            <a:ln>
              <a:noFill/>
            </a:ln>
            <a:effectLst/>
          </c:spPr>
          <c:invertIfNegative val="0"/>
          <c:cat>
            <c:strRef>
              <c:f>Sheet1!$A$2:$A$9</c:f>
              <c:strCache>
                <c:ptCount val="8"/>
                <c:pt idx="0">
                  <c:v>scottsportsargentina</c:v>
                </c:pt>
                <c:pt idx="1">
                  <c:v>specialized_arg</c:v>
                </c:pt>
                <c:pt idx="2">
                  <c:v>giantargentina</c:v>
                </c:pt>
                <c:pt idx="3">
                  <c:v>cannondale.argentina</c:v>
                </c:pt>
                <c:pt idx="4">
                  <c:v>trekbicycleargentina</c:v>
                </c:pt>
                <c:pt idx="5">
                  <c:v>orbea.argentina</c:v>
                </c:pt>
                <c:pt idx="6">
                  <c:v>meridabikes_ar</c:v>
                </c:pt>
                <c:pt idx="7">
                  <c:v>cervelo_argentina</c:v>
                </c:pt>
              </c:strCache>
            </c:strRef>
          </c:cat>
          <c:val>
            <c:numRef>
              <c:f>Sheet1!$C$2:$C$9</c:f>
              <c:numCache>
                <c:formatCode>General</c:formatCode>
                <c:ptCount val="8"/>
                <c:pt idx="0">
                  <c:v>16</c:v>
                </c:pt>
                <c:pt idx="1">
                  <c:v>10</c:v>
                </c:pt>
                <c:pt idx="2">
                  <c:v>3</c:v>
                </c:pt>
                <c:pt idx="3">
                  <c:v>8</c:v>
                </c:pt>
                <c:pt idx="4">
                  <c:v>5</c:v>
                </c:pt>
                <c:pt idx="5">
                  <c:v>0</c:v>
                </c:pt>
                <c:pt idx="6">
                  <c:v>0</c:v>
                </c:pt>
                <c:pt idx="7">
                  <c:v>0</c:v>
                </c:pt>
              </c:numCache>
            </c:numRef>
          </c:val>
          <c:extLst>
            <c:ext xmlns:c16="http://schemas.microsoft.com/office/drawing/2014/chart" uri="{C3380CC4-5D6E-409C-BE32-E72D297353CC}">
              <c16:uniqueId val="{00000001-8F18-4E43-8CC0-31551578CF80}"/>
            </c:ext>
          </c:extLst>
        </c:ser>
        <c:ser>
          <c:idx val="2"/>
          <c:order val="2"/>
          <c:tx>
            <c:strRef>
              <c:f>Sheet1!$D$1</c:f>
              <c:strCache>
                <c:ptCount val="1"/>
                <c:pt idx="0">
                  <c:v>Videos</c:v>
                </c:pt>
              </c:strCache>
            </c:strRef>
          </c:tx>
          <c:spPr>
            <a:solidFill>
              <a:schemeClr val="accent3"/>
            </a:solidFill>
            <a:ln>
              <a:noFill/>
            </a:ln>
            <a:effectLst/>
          </c:spPr>
          <c:invertIfNegative val="0"/>
          <c:cat>
            <c:strRef>
              <c:f>Sheet1!$A$2:$A$9</c:f>
              <c:strCache>
                <c:ptCount val="8"/>
                <c:pt idx="0">
                  <c:v>scottsportsargentina</c:v>
                </c:pt>
                <c:pt idx="1">
                  <c:v>specialized_arg</c:v>
                </c:pt>
                <c:pt idx="2">
                  <c:v>giantargentina</c:v>
                </c:pt>
                <c:pt idx="3">
                  <c:v>cannondale.argentina</c:v>
                </c:pt>
                <c:pt idx="4">
                  <c:v>trekbicycleargentina</c:v>
                </c:pt>
                <c:pt idx="5">
                  <c:v>orbea.argentina</c:v>
                </c:pt>
                <c:pt idx="6">
                  <c:v>meridabikes_ar</c:v>
                </c:pt>
                <c:pt idx="7">
                  <c:v>cervelo_argentina</c:v>
                </c:pt>
              </c:strCache>
            </c:strRef>
          </c:cat>
          <c:val>
            <c:numRef>
              <c:f>Sheet1!$D$2:$D$9</c:f>
              <c:numCache>
                <c:formatCode>General</c:formatCode>
                <c:ptCount val="8"/>
                <c:pt idx="0">
                  <c:v>4</c:v>
                </c:pt>
                <c:pt idx="1">
                  <c:v>0</c:v>
                </c:pt>
                <c:pt idx="2">
                  <c:v>1</c:v>
                </c:pt>
                <c:pt idx="3">
                  <c:v>1</c:v>
                </c:pt>
                <c:pt idx="4">
                  <c:v>4</c:v>
                </c:pt>
                <c:pt idx="5">
                  <c:v>0</c:v>
                </c:pt>
                <c:pt idx="6">
                  <c:v>0</c:v>
                </c:pt>
                <c:pt idx="7">
                  <c:v>2</c:v>
                </c:pt>
              </c:numCache>
            </c:numRef>
          </c:val>
          <c:extLst>
            <c:ext xmlns:c16="http://schemas.microsoft.com/office/drawing/2014/chart" uri="{C3380CC4-5D6E-409C-BE32-E72D297353CC}">
              <c16:uniqueId val="{00000002-8F18-4E43-8CC0-31551578CF80}"/>
            </c:ext>
          </c:extLst>
        </c:ser>
        <c:dLbls>
          <c:showLegendKey val="0"/>
          <c:showVal val="0"/>
          <c:showCatName val="0"/>
          <c:showSerName val="0"/>
          <c:showPercent val="0"/>
          <c:showBubbleSize val="0"/>
        </c:dLbls>
        <c:gapWidth val="150"/>
        <c:overlap val="100"/>
        <c:axId val="427984904"/>
        <c:axId val="427985232"/>
      </c:barChart>
      <c:catAx>
        <c:axId val="427984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985232"/>
        <c:crosses val="autoZero"/>
        <c:auto val="1"/>
        <c:lblAlgn val="ctr"/>
        <c:lblOffset val="100"/>
        <c:noMultiLvlLbl val="0"/>
      </c:catAx>
      <c:valAx>
        <c:axId val="4279852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984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Sheet1!$A$2:$A$9</c:f>
              <c:strCache>
                <c:ptCount val="8"/>
                <c:pt idx="0">
                  <c:v>scottsportsargentina</c:v>
                </c:pt>
                <c:pt idx="1">
                  <c:v>specialized_arg</c:v>
                </c:pt>
                <c:pt idx="2">
                  <c:v>giantargentina</c:v>
                </c:pt>
                <c:pt idx="3">
                  <c:v>cannondale.argentina</c:v>
                </c:pt>
                <c:pt idx="4">
                  <c:v>trekbicycleargentina</c:v>
                </c:pt>
                <c:pt idx="5">
                  <c:v>orbea.argentina</c:v>
                </c:pt>
                <c:pt idx="6">
                  <c:v>meridabikes_ar</c:v>
                </c:pt>
                <c:pt idx="7">
                  <c:v>cervelo_argentina</c:v>
                </c:pt>
              </c:strCache>
            </c:strRef>
          </c:cat>
          <c:val>
            <c:numRef>
              <c:f>Sheet1!$B$2:$B$9</c:f>
              <c:numCache>
                <c:formatCode>General</c:formatCode>
                <c:ptCount val="8"/>
                <c:pt idx="0">
                  <c:v>2896</c:v>
                </c:pt>
                <c:pt idx="1">
                  <c:v>4346</c:v>
                </c:pt>
                <c:pt idx="2">
                  <c:v>4</c:v>
                </c:pt>
                <c:pt idx="3">
                  <c:v>1503</c:v>
                </c:pt>
                <c:pt idx="4">
                  <c:v>1134</c:v>
                </c:pt>
                <c:pt idx="5">
                  <c:v>0</c:v>
                </c:pt>
                <c:pt idx="6">
                  <c:v>0</c:v>
                </c:pt>
                <c:pt idx="7">
                  <c:v>0</c:v>
                </c:pt>
              </c:numCache>
            </c:numRef>
          </c:val>
          <c:extLst>
            <c:ext xmlns:c16="http://schemas.microsoft.com/office/drawing/2014/chart" uri="{C3380CC4-5D6E-409C-BE32-E72D297353CC}">
              <c16:uniqueId val="{00000000-8577-4ED4-9D9E-F91702483440}"/>
            </c:ext>
          </c:extLst>
        </c:ser>
        <c:ser>
          <c:idx val="1"/>
          <c:order val="1"/>
          <c:tx>
            <c:strRef>
              <c:f>Sheet1!$C$1</c:f>
              <c:strCache>
                <c:ptCount val="1"/>
                <c:pt idx="0">
                  <c:v>Videos</c:v>
                </c:pt>
              </c:strCache>
            </c:strRef>
          </c:tx>
          <c:spPr>
            <a:solidFill>
              <a:schemeClr val="accent2"/>
            </a:solidFill>
            <a:ln>
              <a:noFill/>
            </a:ln>
            <a:effectLst/>
          </c:spPr>
          <c:invertIfNegative val="0"/>
          <c:cat>
            <c:strRef>
              <c:f>Sheet1!$A$2:$A$9</c:f>
              <c:strCache>
                <c:ptCount val="8"/>
                <c:pt idx="0">
                  <c:v>scottsportsargentina</c:v>
                </c:pt>
                <c:pt idx="1">
                  <c:v>specialized_arg</c:v>
                </c:pt>
                <c:pt idx="2">
                  <c:v>giantargentina</c:v>
                </c:pt>
                <c:pt idx="3">
                  <c:v>cannondale.argentina</c:v>
                </c:pt>
                <c:pt idx="4">
                  <c:v>trekbicycleargentina</c:v>
                </c:pt>
                <c:pt idx="5">
                  <c:v>orbea.argentina</c:v>
                </c:pt>
                <c:pt idx="6">
                  <c:v>meridabikes_ar</c:v>
                </c:pt>
                <c:pt idx="7">
                  <c:v>cervelo_argentina</c:v>
                </c:pt>
              </c:strCache>
            </c:strRef>
          </c:cat>
          <c:val>
            <c:numRef>
              <c:f>Sheet1!$C$2:$C$9</c:f>
              <c:numCache>
                <c:formatCode>General</c:formatCode>
                <c:ptCount val="8"/>
                <c:pt idx="0">
                  <c:v>498</c:v>
                </c:pt>
                <c:pt idx="1">
                  <c:v>305</c:v>
                </c:pt>
                <c:pt idx="2">
                  <c:v>62</c:v>
                </c:pt>
                <c:pt idx="3">
                  <c:v>303</c:v>
                </c:pt>
                <c:pt idx="4">
                  <c:v>706</c:v>
                </c:pt>
                <c:pt idx="5">
                  <c:v>0</c:v>
                </c:pt>
                <c:pt idx="6">
                  <c:v>0</c:v>
                </c:pt>
                <c:pt idx="7">
                  <c:v>160</c:v>
                </c:pt>
              </c:numCache>
            </c:numRef>
          </c:val>
          <c:extLst>
            <c:ext xmlns:c16="http://schemas.microsoft.com/office/drawing/2014/chart" uri="{C3380CC4-5D6E-409C-BE32-E72D297353CC}">
              <c16:uniqueId val="{00000001-8577-4ED4-9D9E-F91702483440}"/>
            </c:ext>
          </c:extLst>
        </c:ser>
        <c:ser>
          <c:idx val="2"/>
          <c:order val="2"/>
          <c:tx>
            <c:strRef>
              <c:f>Sheet1!$D$1</c:f>
              <c:strCache>
                <c:ptCount val="1"/>
                <c:pt idx="0">
                  <c:v>Carousels</c:v>
                </c:pt>
              </c:strCache>
            </c:strRef>
          </c:tx>
          <c:spPr>
            <a:solidFill>
              <a:schemeClr val="accent3"/>
            </a:solidFill>
            <a:ln>
              <a:noFill/>
            </a:ln>
            <a:effectLst/>
          </c:spPr>
          <c:invertIfNegative val="0"/>
          <c:cat>
            <c:strRef>
              <c:f>Sheet1!$A$2:$A$9</c:f>
              <c:strCache>
                <c:ptCount val="8"/>
                <c:pt idx="0">
                  <c:v>scottsportsargentina</c:v>
                </c:pt>
                <c:pt idx="1">
                  <c:v>specialized_arg</c:v>
                </c:pt>
                <c:pt idx="2">
                  <c:v>giantargentina</c:v>
                </c:pt>
                <c:pt idx="3">
                  <c:v>cannondale.argentina</c:v>
                </c:pt>
                <c:pt idx="4">
                  <c:v>trekbicycleargentina</c:v>
                </c:pt>
                <c:pt idx="5">
                  <c:v>orbea.argentina</c:v>
                </c:pt>
                <c:pt idx="6">
                  <c:v>meridabikes_ar</c:v>
                </c:pt>
                <c:pt idx="7">
                  <c:v>cervelo_argentina</c:v>
                </c:pt>
              </c:strCache>
            </c:strRef>
          </c:cat>
          <c:val>
            <c:numRef>
              <c:f>Sheet1!$D$2:$D$9</c:f>
              <c:numCache>
                <c:formatCode>General</c:formatCode>
                <c:ptCount val="8"/>
                <c:pt idx="0">
                  <c:v>3047</c:v>
                </c:pt>
                <c:pt idx="1">
                  <c:v>3046</c:v>
                </c:pt>
                <c:pt idx="2">
                  <c:v>83</c:v>
                </c:pt>
                <c:pt idx="3">
                  <c:v>1633</c:v>
                </c:pt>
                <c:pt idx="4">
                  <c:v>12695</c:v>
                </c:pt>
                <c:pt idx="5">
                  <c:v>0</c:v>
                </c:pt>
                <c:pt idx="6">
                  <c:v>0</c:v>
                </c:pt>
                <c:pt idx="7">
                  <c:v>0</c:v>
                </c:pt>
              </c:numCache>
            </c:numRef>
          </c:val>
          <c:extLst>
            <c:ext xmlns:c16="http://schemas.microsoft.com/office/drawing/2014/chart" uri="{C3380CC4-5D6E-409C-BE32-E72D297353CC}">
              <c16:uniqueId val="{00000002-8577-4ED4-9D9E-F91702483440}"/>
            </c:ext>
          </c:extLst>
        </c:ser>
        <c:dLbls>
          <c:showLegendKey val="0"/>
          <c:showVal val="0"/>
          <c:showCatName val="0"/>
          <c:showSerName val="0"/>
          <c:showPercent val="0"/>
          <c:showBubbleSize val="0"/>
        </c:dLbls>
        <c:gapWidth val="150"/>
        <c:overlap val="100"/>
        <c:axId val="427988840"/>
        <c:axId val="427990152"/>
      </c:barChart>
      <c:catAx>
        <c:axId val="427988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990152"/>
        <c:crosses val="autoZero"/>
        <c:auto val="1"/>
        <c:lblAlgn val="ctr"/>
        <c:lblOffset val="100"/>
        <c:noMultiLvlLbl val="0"/>
      </c:catAx>
      <c:valAx>
        <c:axId val="4279901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988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scottsportsargentina</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0.85456760992762104</c:v>
                </c:pt>
                <c:pt idx="1">
                  <c:v>0.55848193198919505</c:v>
                </c:pt>
                <c:pt idx="2">
                  <c:v>0.38374211314476298</c:v>
                </c:pt>
              </c:numCache>
            </c:numRef>
          </c:val>
          <c:extLst>
            <c:ext xmlns:c16="http://schemas.microsoft.com/office/drawing/2014/chart" uri="{C3380CC4-5D6E-409C-BE32-E72D297353CC}">
              <c16:uniqueId val="{00000000-7567-46EA-91F8-0E8C772D1305}"/>
            </c:ext>
          </c:extLst>
        </c:ser>
        <c:ser>
          <c:idx val="1"/>
          <c:order val="1"/>
          <c:tx>
            <c:strRef>
              <c:f>Sheet1!$C$1</c:f>
              <c:strCache>
                <c:ptCount val="1"/>
                <c:pt idx="0">
                  <c:v>specialized_arg</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1.81634730946692</c:v>
                </c:pt>
                <c:pt idx="1">
                  <c:v>1.02835951006394</c:v>
                </c:pt>
                <c:pt idx="2">
                  <c:v>0</c:v>
                </c:pt>
              </c:numCache>
            </c:numRef>
          </c:val>
          <c:extLst>
            <c:ext xmlns:c16="http://schemas.microsoft.com/office/drawing/2014/chart" uri="{C3380CC4-5D6E-409C-BE32-E72D297353CC}">
              <c16:uniqueId val="{00000001-7567-46EA-91F8-0E8C772D1305}"/>
            </c:ext>
          </c:extLst>
        </c:ser>
        <c:ser>
          <c:idx val="2"/>
          <c:order val="2"/>
          <c:tx>
            <c:strRef>
              <c:f>Sheet1!$D$1</c:f>
              <c:strCache>
                <c:ptCount val="1"/>
                <c:pt idx="0">
                  <c:v>giantargentina</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9.1101394019723794E-2</c:v>
                </c:pt>
                <c:pt idx="1">
                  <c:v>7.2806324829573299E-3</c:v>
                </c:pt>
                <c:pt idx="2">
                  <c:v>0.33972602739725999</c:v>
                </c:pt>
              </c:numCache>
            </c:numRef>
          </c:val>
          <c:extLst>
            <c:ext xmlns:c16="http://schemas.microsoft.com/office/drawing/2014/chart" uri="{C3380CC4-5D6E-409C-BE32-E72D297353CC}">
              <c16:uniqueId val="{00000002-7567-46EA-91F8-0E8C772D1305}"/>
            </c:ext>
          </c:extLst>
        </c:ser>
        <c:ser>
          <c:idx val="3"/>
          <c:order val="3"/>
          <c:tx>
            <c:strRef>
              <c:f>Sheet1!$E$1</c:f>
              <c:strCache>
                <c:ptCount val="1"/>
                <c:pt idx="0">
                  <c:v>cannondale.argentina</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1.7929380135492301</c:v>
                </c:pt>
                <c:pt idx="1">
                  <c:v>1.2368227979486199</c:v>
                </c:pt>
                <c:pt idx="2">
                  <c:v>0.2749950893734</c:v>
                </c:pt>
              </c:numCache>
            </c:numRef>
          </c:val>
          <c:extLst>
            <c:ext xmlns:c16="http://schemas.microsoft.com/office/drawing/2014/chart" uri="{C3380CC4-5D6E-409C-BE32-E72D297353CC}">
              <c16:uniqueId val="{00000003-7567-46EA-91F8-0E8C772D1305}"/>
            </c:ext>
          </c:extLst>
        </c:ser>
        <c:ser>
          <c:idx val="4"/>
          <c:order val="4"/>
          <c:tx>
            <c:strRef>
              <c:f>Sheet1!$F$1</c:f>
              <c:strCache>
                <c:ptCount val="1"/>
                <c:pt idx="0">
                  <c:v>trekbicycleargentina</c:v>
                </c:pt>
              </c:strCache>
            </c:strRef>
          </c:tx>
          <c:spPr>
            <a:solidFill>
              <a:schemeClr val="accent5"/>
            </a:solidFill>
            <a:ln>
              <a:noFill/>
            </a:ln>
            <a:effectLst/>
          </c:spPr>
          <c:invertIfNegative val="0"/>
          <c:cat>
            <c:strRef>
              <c:f>Sheet1!$A$2:$A$4</c:f>
              <c:strCache>
                <c:ptCount val="3"/>
                <c:pt idx="0">
                  <c:v>Carousel</c:v>
                </c:pt>
                <c:pt idx="1">
                  <c:v>Image</c:v>
                </c:pt>
                <c:pt idx="2">
                  <c:v>Video</c:v>
                </c:pt>
              </c:strCache>
            </c:strRef>
          </c:cat>
          <c:val>
            <c:numRef>
              <c:f>Sheet1!$F$2:$F$4</c:f>
              <c:numCache>
                <c:formatCode>General</c:formatCode>
                <c:ptCount val="3"/>
                <c:pt idx="0">
                  <c:v>1.7637767614264499</c:v>
                </c:pt>
                <c:pt idx="1">
                  <c:v>0.50441836074137802</c:v>
                </c:pt>
                <c:pt idx="2">
                  <c:v>0.39281813461027998</c:v>
                </c:pt>
              </c:numCache>
            </c:numRef>
          </c:val>
          <c:extLst>
            <c:ext xmlns:c16="http://schemas.microsoft.com/office/drawing/2014/chart" uri="{C3380CC4-5D6E-409C-BE32-E72D297353CC}">
              <c16:uniqueId val="{00000004-7567-46EA-91F8-0E8C772D1305}"/>
            </c:ext>
          </c:extLst>
        </c:ser>
        <c:ser>
          <c:idx val="5"/>
          <c:order val="5"/>
          <c:tx>
            <c:strRef>
              <c:f>Sheet1!$G$1</c:f>
              <c:strCache>
                <c:ptCount val="1"/>
                <c:pt idx="0">
                  <c:v>orbea.argentina</c:v>
                </c:pt>
              </c:strCache>
            </c:strRef>
          </c:tx>
          <c:spPr>
            <a:solidFill>
              <a:schemeClr val="accent6"/>
            </a:solidFill>
            <a:ln>
              <a:noFill/>
            </a:ln>
            <a:effectLst/>
          </c:spPr>
          <c:invertIfNegative val="0"/>
          <c:cat>
            <c:strRef>
              <c:f>Sheet1!$A$2:$A$4</c:f>
              <c:strCache>
                <c:ptCount val="3"/>
                <c:pt idx="0">
                  <c:v>Carousel</c:v>
                </c:pt>
                <c:pt idx="1">
                  <c:v>Image</c:v>
                </c:pt>
                <c:pt idx="2">
                  <c:v>Video</c:v>
                </c:pt>
              </c:strCache>
            </c:strRef>
          </c:cat>
          <c:val>
            <c:numRef>
              <c:f>Sheet1!$G$2:$G$4</c:f>
              <c:numCache>
                <c:formatCode>General</c:formatCode>
                <c:ptCount val="3"/>
                <c:pt idx="0">
                  <c:v>0</c:v>
                </c:pt>
                <c:pt idx="1">
                  <c:v>0</c:v>
                </c:pt>
                <c:pt idx="2">
                  <c:v>0</c:v>
                </c:pt>
              </c:numCache>
            </c:numRef>
          </c:val>
          <c:extLst>
            <c:ext xmlns:c16="http://schemas.microsoft.com/office/drawing/2014/chart" uri="{C3380CC4-5D6E-409C-BE32-E72D297353CC}">
              <c16:uniqueId val="{00000005-7567-46EA-91F8-0E8C772D1305}"/>
            </c:ext>
          </c:extLst>
        </c:ser>
        <c:ser>
          <c:idx val="6"/>
          <c:order val="6"/>
          <c:tx>
            <c:strRef>
              <c:f>Sheet1!$H$1</c:f>
              <c:strCache>
                <c:ptCount val="1"/>
                <c:pt idx="0">
                  <c:v>meridabikes_ar</c:v>
                </c:pt>
              </c:strCache>
            </c:strRef>
          </c:tx>
          <c:spPr>
            <a:solidFill>
              <a:schemeClr val="accent1">
                <a:lumMod val="60000"/>
              </a:schemeClr>
            </a:solidFill>
            <a:ln>
              <a:noFill/>
            </a:ln>
            <a:effectLst/>
          </c:spPr>
          <c:invertIfNegative val="0"/>
          <c:cat>
            <c:strRef>
              <c:f>Sheet1!$A$2:$A$4</c:f>
              <c:strCache>
                <c:ptCount val="3"/>
                <c:pt idx="0">
                  <c:v>Carousel</c:v>
                </c:pt>
                <c:pt idx="1">
                  <c:v>Image</c:v>
                </c:pt>
                <c:pt idx="2">
                  <c:v>Video</c:v>
                </c:pt>
              </c:strCache>
            </c:strRef>
          </c:cat>
          <c:val>
            <c:numRef>
              <c:f>Sheet1!$H$2:$H$4</c:f>
              <c:numCache>
                <c:formatCode>General</c:formatCode>
                <c:ptCount val="3"/>
                <c:pt idx="0">
                  <c:v>0</c:v>
                </c:pt>
                <c:pt idx="1">
                  <c:v>0</c:v>
                </c:pt>
                <c:pt idx="2">
                  <c:v>0</c:v>
                </c:pt>
              </c:numCache>
            </c:numRef>
          </c:val>
          <c:extLst>
            <c:ext xmlns:c16="http://schemas.microsoft.com/office/drawing/2014/chart" uri="{C3380CC4-5D6E-409C-BE32-E72D297353CC}">
              <c16:uniqueId val="{00000006-7567-46EA-91F8-0E8C772D1305}"/>
            </c:ext>
          </c:extLst>
        </c:ser>
        <c:ser>
          <c:idx val="7"/>
          <c:order val="7"/>
          <c:tx>
            <c:strRef>
              <c:f>Sheet1!$I$1</c:f>
              <c:strCache>
                <c:ptCount val="1"/>
                <c:pt idx="0">
                  <c:v>cervelo_argentina</c:v>
                </c:pt>
              </c:strCache>
            </c:strRef>
          </c:tx>
          <c:spPr>
            <a:solidFill>
              <a:schemeClr val="accent2">
                <a:lumMod val="60000"/>
              </a:schemeClr>
            </a:solidFill>
            <a:ln>
              <a:noFill/>
            </a:ln>
            <a:effectLst/>
          </c:spPr>
          <c:invertIfNegative val="0"/>
          <c:cat>
            <c:strRef>
              <c:f>Sheet1!$A$2:$A$4</c:f>
              <c:strCache>
                <c:ptCount val="3"/>
                <c:pt idx="0">
                  <c:v>Carousel</c:v>
                </c:pt>
                <c:pt idx="1">
                  <c:v>Image</c:v>
                </c:pt>
                <c:pt idx="2">
                  <c:v>Video</c:v>
                </c:pt>
              </c:strCache>
            </c:strRef>
          </c:cat>
          <c:val>
            <c:numRef>
              <c:f>Sheet1!$I$2:$I$4</c:f>
              <c:numCache>
                <c:formatCode>General</c:formatCode>
                <c:ptCount val="3"/>
                <c:pt idx="0">
                  <c:v>0</c:v>
                </c:pt>
                <c:pt idx="1">
                  <c:v>0</c:v>
                </c:pt>
                <c:pt idx="2">
                  <c:v>2.3838487850718</c:v>
                </c:pt>
              </c:numCache>
            </c:numRef>
          </c:val>
          <c:extLst>
            <c:ext xmlns:c16="http://schemas.microsoft.com/office/drawing/2014/chart" uri="{C3380CC4-5D6E-409C-BE32-E72D297353CC}">
              <c16:uniqueId val="{00000007-7567-46EA-91F8-0E8C772D1305}"/>
            </c:ext>
          </c:extLst>
        </c:ser>
        <c:dLbls>
          <c:showLegendKey val="0"/>
          <c:showVal val="0"/>
          <c:showCatName val="0"/>
          <c:showSerName val="0"/>
          <c:showPercent val="0"/>
          <c:showBubbleSize val="0"/>
        </c:dLbls>
        <c:gapWidth val="219"/>
        <c:overlap val="-27"/>
        <c:axId val="427962272"/>
        <c:axId val="427967520"/>
      </c:barChart>
      <c:catAx>
        <c:axId val="427962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967520"/>
        <c:crosses val="autoZero"/>
        <c:auto val="1"/>
        <c:lblAlgn val="ctr"/>
        <c:lblOffset val="100"/>
        <c:noMultiLvlLbl val="0"/>
      </c:catAx>
      <c:valAx>
        <c:axId val="427967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962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Sheet1!$A$2:$A$9</c:f>
              <c:strCache>
                <c:ptCount val="8"/>
                <c:pt idx="0">
                  <c:v>scottsportsargentina</c:v>
                </c:pt>
                <c:pt idx="1">
                  <c:v>specialized_arg</c:v>
                </c:pt>
                <c:pt idx="2">
                  <c:v>giantargentina</c:v>
                </c:pt>
                <c:pt idx="3">
                  <c:v>cannondale.argentina</c:v>
                </c:pt>
                <c:pt idx="4">
                  <c:v>trekbicycleargentina</c:v>
                </c:pt>
                <c:pt idx="5">
                  <c:v>orbea.argentina</c:v>
                </c:pt>
                <c:pt idx="6">
                  <c:v>meridabikes_ar</c:v>
                </c:pt>
                <c:pt idx="7">
                  <c:v>cervelo_argentina</c:v>
                </c:pt>
              </c:strCache>
            </c:strRef>
          </c:cat>
          <c:val>
            <c:numRef>
              <c:f>Sheet1!$B$2:$B$9</c:f>
              <c:numCache>
                <c:formatCode>General</c:formatCode>
                <c:ptCount val="8"/>
                <c:pt idx="0">
                  <c:v>6348</c:v>
                </c:pt>
                <c:pt idx="1">
                  <c:v>7399</c:v>
                </c:pt>
                <c:pt idx="2">
                  <c:v>61</c:v>
                </c:pt>
                <c:pt idx="3">
                  <c:v>3387</c:v>
                </c:pt>
                <c:pt idx="4">
                  <c:v>14246</c:v>
                </c:pt>
                <c:pt idx="5">
                  <c:v>0</c:v>
                </c:pt>
                <c:pt idx="6">
                  <c:v>0</c:v>
                </c:pt>
                <c:pt idx="7">
                  <c:v>143</c:v>
                </c:pt>
              </c:numCache>
            </c:numRef>
          </c:val>
          <c:extLst>
            <c:ext xmlns:c16="http://schemas.microsoft.com/office/drawing/2014/chart" uri="{C3380CC4-5D6E-409C-BE32-E72D297353CC}">
              <c16:uniqueId val="{00000000-3517-43BA-9CB9-7B8D1E62082E}"/>
            </c:ext>
          </c:extLst>
        </c:ser>
        <c:ser>
          <c:idx val="1"/>
          <c:order val="1"/>
          <c:tx>
            <c:strRef>
              <c:f>Sheet1!$C$1</c:f>
              <c:strCache>
                <c:ptCount val="1"/>
                <c:pt idx="0">
                  <c:v>Comments</c:v>
                </c:pt>
              </c:strCache>
            </c:strRef>
          </c:tx>
          <c:spPr>
            <a:solidFill>
              <a:schemeClr val="accent2"/>
            </a:solidFill>
            <a:ln>
              <a:noFill/>
            </a:ln>
            <a:effectLst/>
          </c:spPr>
          <c:invertIfNegative val="0"/>
          <c:cat>
            <c:strRef>
              <c:f>Sheet1!$A$2:$A$9</c:f>
              <c:strCache>
                <c:ptCount val="8"/>
                <c:pt idx="0">
                  <c:v>scottsportsargentina</c:v>
                </c:pt>
                <c:pt idx="1">
                  <c:v>specialized_arg</c:v>
                </c:pt>
                <c:pt idx="2">
                  <c:v>giantargentina</c:v>
                </c:pt>
                <c:pt idx="3">
                  <c:v>cannondale.argentina</c:v>
                </c:pt>
                <c:pt idx="4">
                  <c:v>trekbicycleargentina</c:v>
                </c:pt>
                <c:pt idx="5">
                  <c:v>orbea.argentina</c:v>
                </c:pt>
                <c:pt idx="6">
                  <c:v>meridabikes_ar</c:v>
                </c:pt>
                <c:pt idx="7">
                  <c:v>cervelo_argentina</c:v>
                </c:pt>
              </c:strCache>
            </c:strRef>
          </c:cat>
          <c:val>
            <c:numRef>
              <c:f>Sheet1!$C$2:$C$9</c:f>
              <c:numCache>
                <c:formatCode>General</c:formatCode>
                <c:ptCount val="8"/>
                <c:pt idx="0">
                  <c:v>93</c:v>
                </c:pt>
                <c:pt idx="1">
                  <c:v>298</c:v>
                </c:pt>
                <c:pt idx="2">
                  <c:v>88</c:v>
                </c:pt>
                <c:pt idx="3">
                  <c:v>52</c:v>
                </c:pt>
                <c:pt idx="4">
                  <c:v>289</c:v>
                </c:pt>
                <c:pt idx="5">
                  <c:v>0</c:v>
                </c:pt>
                <c:pt idx="6">
                  <c:v>0</c:v>
                </c:pt>
                <c:pt idx="7">
                  <c:v>17</c:v>
                </c:pt>
              </c:numCache>
            </c:numRef>
          </c:val>
          <c:extLst>
            <c:ext xmlns:c16="http://schemas.microsoft.com/office/drawing/2014/chart" uri="{C3380CC4-5D6E-409C-BE32-E72D297353CC}">
              <c16:uniqueId val="{00000001-3517-43BA-9CB9-7B8D1E62082E}"/>
            </c:ext>
          </c:extLst>
        </c:ser>
        <c:dLbls>
          <c:showLegendKey val="0"/>
          <c:showVal val="0"/>
          <c:showCatName val="0"/>
          <c:showSerName val="0"/>
          <c:showPercent val="0"/>
          <c:showBubbleSize val="0"/>
        </c:dLbls>
        <c:gapWidth val="150"/>
        <c:overlap val="100"/>
        <c:axId val="427959976"/>
        <c:axId val="427958664"/>
      </c:barChart>
      <c:catAx>
        <c:axId val="427959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958664"/>
        <c:crosses val="autoZero"/>
        <c:auto val="1"/>
        <c:lblAlgn val="ctr"/>
        <c:lblOffset val="100"/>
        <c:noMultiLvlLbl val="0"/>
      </c:catAx>
      <c:valAx>
        <c:axId val="4279586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959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37289-393B-4C04-AA78-57F2D5443250}"/>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03D5E2EC-7DE5-4B20-9FB0-16DC215A24BC}"/>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1331805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83175-1692-498B-B232-8AC08CAA8442}"/>
              </a:ext>
            </a:extLst>
          </p:cNvPr>
          <p:cNvSpPr>
            <a:spLocks noGrp="1"/>
          </p:cNvSpPr>
          <p:nvPr>
            <p:ph type="title"/>
          </p:nvPr>
        </p:nvSpPr>
        <p:spPr/>
        <p:txBody>
          <a:bodyPr/>
          <a:lstStyle/>
          <a:p>
            <a:r>
              <a:rPr lang="en-US"/>
              <a:t>Instagram Key Metrics Table | Scott</a:t>
            </a:r>
          </a:p>
        </p:txBody>
      </p:sp>
      <p:graphicFrame>
        <p:nvGraphicFramePr>
          <p:cNvPr id="5" name="Table Placeholder 4">
            <a:extLst>
              <a:ext uri="{FF2B5EF4-FFF2-40B4-BE49-F238E27FC236}">
                <a16:creationId xmlns:a16="http://schemas.microsoft.com/office/drawing/2014/main" id="{40DD6BFE-CA26-432A-A1A5-89E7A9B90086}"/>
              </a:ext>
            </a:extLst>
          </p:cNvPr>
          <p:cNvGraphicFramePr>
            <a:graphicFrameLocks noGrp="1"/>
          </p:cNvGraphicFramePr>
          <p:nvPr>
            <p:ph type="tbl" sz="quarter" idx="13"/>
            <p:extLst>
              <p:ext uri="{D42A27DB-BD31-4B8C-83A1-F6EECF244321}">
                <p14:modId xmlns:p14="http://schemas.microsoft.com/office/powerpoint/2010/main" val="20667669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17806188"/>
                    </a:ext>
                  </a:extLst>
                </a:gridCol>
                <a:gridCol w="658368">
                  <a:extLst>
                    <a:ext uri="{9D8B030D-6E8A-4147-A177-3AD203B41FA5}">
                      <a16:colId xmlns:a16="http://schemas.microsoft.com/office/drawing/2014/main" val="1777382607"/>
                    </a:ext>
                  </a:extLst>
                </a:gridCol>
                <a:gridCol w="658368">
                  <a:extLst>
                    <a:ext uri="{9D8B030D-6E8A-4147-A177-3AD203B41FA5}">
                      <a16:colId xmlns:a16="http://schemas.microsoft.com/office/drawing/2014/main" val="2766248882"/>
                    </a:ext>
                  </a:extLst>
                </a:gridCol>
                <a:gridCol w="658368">
                  <a:extLst>
                    <a:ext uri="{9D8B030D-6E8A-4147-A177-3AD203B41FA5}">
                      <a16:colId xmlns:a16="http://schemas.microsoft.com/office/drawing/2014/main" val="1022587659"/>
                    </a:ext>
                  </a:extLst>
                </a:gridCol>
                <a:gridCol w="658368">
                  <a:extLst>
                    <a:ext uri="{9D8B030D-6E8A-4147-A177-3AD203B41FA5}">
                      <a16:colId xmlns:a16="http://schemas.microsoft.com/office/drawing/2014/main" val="3150685438"/>
                    </a:ext>
                  </a:extLst>
                </a:gridCol>
                <a:gridCol w="658368">
                  <a:extLst>
                    <a:ext uri="{9D8B030D-6E8A-4147-A177-3AD203B41FA5}">
                      <a16:colId xmlns:a16="http://schemas.microsoft.com/office/drawing/2014/main" val="2618855758"/>
                    </a:ext>
                  </a:extLst>
                </a:gridCol>
                <a:gridCol w="658368">
                  <a:extLst>
                    <a:ext uri="{9D8B030D-6E8A-4147-A177-3AD203B41FA5}">
                      <a16:colId xmlns:a16="http://schemas.microsoft.com/office/drawing/2014/main" val="1979076733"/>
                    </a:ext>
                  </a:extLst>
                </a:gridCol>
                <a:gridCol w="658368">
                  <a:extLst>
                    <a:ext uri="{9D8B030D-6E8A-4147-A177-3AD203B41FA5}">
                      <a16:colId xmlns:a16="http://schemas.microsoft.com/office/drawing/2014/main" val="857359412"/>
                    </a:ext>
                  </a:extLst>
                </a:gridCol>
                <a:gridCol w="658368">
                  <a:extLst>
                    <a:ext uri="{9D8B030D-6E8A-4147-A177-3AD203B41FA5}">
                      <a16:colId xmlns:a16="http://schemas.microsoft.com/office/drawing/2014/main" val="2655934068"/>
                    </a:ext>
                  </a:extLst>
                </a:gridCol>
                <a:gridCol w="658368">
                  <a:extLst>
                    <a:ext uri="{9D8B030D-6E8A-4147-A177-3AD203B41FA5}">
                      <a16:colId xmlns:a16="http://schemas.microsoft.com/office/drawing/2014/main" val="66733700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863725835"/>
                  </a:ext>
                </a:extLst>
              </a:tr>
              <a:tr h="370840">
                <a:tc>
                  <a:txBody>
                    <a:bodyPr/>
                    <a:lstStyle/>
                    <a:p>
                      <a:r>
                        <a:rPr lang="en-US" sz="1000"/>
                        <a:t>trekbicycleargentina</a:t>
                      </a:r>
                    </a:p>
                  </a:txBody>
                  <a:tcPr/>
                </a:tc>
                <a:tc>
                  <a:txBody>
                    <a:bodyPr/>
                    <a:lstStyle/>
                    <a:p>
                      <a:r>
                        <a:rPr lang="en-US" sz="1000"/>
                        <a:t>45219</a:t>
                      </a:r>
                    </a:p>
                  </a:txBody>
                  <a:tcPr/>
                </a:tc>
                <a:tc>
                  <a:txBody>
                    <a:bodyPr/>
                    <a:lstStyle/>
                    <a:p>
                      <a:r>
                        <a:rPr lang="en-US" sz="1000"/>
                        <a:t>450</a:t>
                      </a:r>
                    </a:p>
                  </a:txBody>
                  <a:tcPr/>
                </a:tc>
                <a:tc>
                  <a:txBody>
                    <a:bodyPr/>
                    <a:lstStyle/>
                    <a:p>
                      <a:r>
                        <a:rPr lang="en-US" sz="1000"/>
                        <a:t>5</a:t>
                      </a:r>
                    </a:p>
                  </a:txBody>
                  <a:tcPr/>
                </a:tc>
                <a:tc>
                  <a:txBody>
                    <a:bodyPr/>
                    <a:lstStyle/>
                    <a:p>
                      <a:r>
                        <a:rPr lang="en-US" sz="1000"/>
                        <a:t>16</a:t>
                      </a:r>
                    </a:p>
                  </a:txBody>
                  <a:tcPr/>
                </a:tc>
                <a:tc>
                  <a:txBody>
                    <a:bodyPr/>
                    <a:lstStyle/>
                    <a:p>
                      <a:r>
                        <a:rPr lang="en-US" sz="1000"/>
                        <a:t>4</a:t>
                      </a:r>
                    </a:p>
                  </a:txBody>
                  <a:tcPr/>
                </a:tc>
                <a:tc>
                  <a:txBody>
                    <a:bodyPr/>
                    <a:lstStyle/>
                    <a:p>
                      <a:r>
                        <a:rPr lang="en-US" sz="1000"/>
                        <a:t>25</a:t>
                      </a:r>
                    </a:p>
                  </a:txBody>
                  <a:tcPr/>
                </a:tc>
                <a:tc>
                  <a:txBody>
                    <a:bodyPr/>
                    <a:lstStyle/>
                    <a:p>
                      <a:r>
                        <a:rPr lang="en-US" sz="1000"/>
                        <a:t>14246</a:t>
                      </a:r>
                    </a:p>
                  </a:txBody>
                  <a:tcPr/>
                </a:tc>
                <a:tc>
                  <a:txBody>
                    <a:bodyPr/>
                    <a:lstStyle/>
                    <a:p>
                      <a:r>
                        <a:rPr lang="en-US" sz="1000"/>
                        <a:t>289</a:t>
                      </a:r>
                    </a:p>
                  </a:txBody>
                  <a:tcPr/>
                </a:tc>
                <a:tc>
                  <a:txBody>
                    <a:bodyPr/>
                    <a:lstStyle/>
                    <a:p>
                      <a:r>
                        <a:rPr lang="en-US" sz="1000"/>
                        <a:t>1.2922 %</a:t>
                      </a:r>
                    </a:p>
                  </a:txBody>
                  <a:tcPr/>
                </a:tc>
                <a:extLst>
                  <a:ext uri="{0D108BD9-81ED-4DB2-BD59-A6C34878D82A}">
                    <a16:rowId xmlns:a16="http://schemas.microsoft.com/office/drawing/2014/main" val="3442291713"/>
                  </a:ext>
                </a:extLst>
              </a:tr>
              <a:tr h="370840">
                <a:tc>
                  <a:txBody>
                    <a:bodyPr/>
                    <a:lstStyle/>
                    <a:p>
                      <a:r>
                        <a:rPr lang="en-US" sz="1000"/>
                        <a:t>specialized_arg</a:t>
                      </a:r>
                    </a:p>
                  </a:txBody>
                  <a:tcPr/>
                </a:tc>
                <a:tc>
                  <a:txBody>
                    <a:bodyPr/>
                    <a:lstStyle/>
                    <a:p>
                      <a:r>
                        <a:rPr lang="en-US" sz="1000"/>
                        <a:t>42575</a:t>
                      </a:r>
                    </a:p>
                  </a:txBody>
                  <a:tcPr/>
                </a:tc>
                <a:tc>
                  <a:txBody>
                    <a:bodyPr/>
                    <a:lstStyle/>
                    <a:p>
                      <a:r>
                        <a:rPr lang="en-US" sz="1000"/>
                        <a:t>985</a:t>
                      </a:r>
                    </a:p>
                  </a:txBody>
                  <a:tcPr/>
                </a:tc>
                <a:tc>
                  <a:txBody>
                    <a:bodyPr/>
                    <a:lstStyle/>
                    <a:p>
                      <a:r>
                        <a:rPr lang="en-US" sz="1000"/>
                        <a:t>10</a:t>
                      </a:r>
                    </a:p>
                  </a:txBody>
                  <a:tcPr/>
                </a:tc>
                <a:tc>
                  <a:txBody>
                    <a:bodyPr/>
                    <a:lstStyle/>
                    <a:p>
                      <a:r>
                        <a:rPr lang="en-US" sz="1000"/>
                        <a:t>4</a:t>
                      </a:r>
                    </a:p>
                  </a:txBody>
                  <a:tcPr/>
                </a:tc>
                <a:tc>
                  <a:txBody>
                    <a:bodyPr/>
                    <a:lstStyle/>
                    <a:p>
                      <a:r>
                        <a:rPr lang="en-US" sz="1000"/>
                        <a:t>2</a:t>
                      </a:r>
                    </a:p>
                  </a:txBody>
                  <a:tcPr/>
                </a:tc>
                <a:tc>
                  <a:txBody>
                    <a:bodyPr/>
                    <a:lstStyle/>
                    <a:p>
                      <a:r>
                        <a:rPr lang="en-US" sz="1000"/>
                        <a:t>16</a:t>
                      </a:r>
                    </a:p>
                  </a:txBody>
                  <a:tcPr/>
                </a:tc>
                <a:tc>
                  <a:txBody>
                    <a:bodyPr/>
                    <a:lstStyle/>
                    <a:p>
                      <a:r>
                        <a:rPr lang="en-US" sz="1000"/>
                        <a:t>7399</a:t>
                      </a:r>
                    </a:p>
                  </a:txBody>
                  <a:tcPr/>
                </a:tc>
                <a:tc>
                  <a:txBody>
                    <a:bodyPr/>
                    <a:lstStyle/>
                    <a:p>
                      <a:r>
                        <a:rPr lang="en-US" sz="1000"/>
                        <a:t>298</a:t>
                      </a:r>
                    </a:p>
                  </a:txBody>
                  <a:tcPr/>
                </a:tc>
                <a:tc>
                  <a:txBody>
                    <a:bodyPr/>
                    <a:lstStyle/>
                    <a:p>
                      <a:r>
                        <a:rPr lang="en-US" sz="1000"/>
                        <a:t>1.1432 %</a:t>
                      </a:r>
                    </a:p>
                  </a:txBody>
                  <a:tcPr/>
                </a:tc>
                <a:extLst>
                  <a:ext uri="{0D108BD9-81ED-4DB2-BD59-A6C34878D82A}">
                    <a16:rowId xmlns:a16="http://schemas.microsoft.com/office/drawing/2014/main" val="2735614400"/>
                  </a:ext>
                </a:extLst>
              </a:tr>
              <a:tr h="370840">
                <a:tc>
                  <a:txBody>
                    <a:bodyPr/>
                    <a:lstStyle/>
                    <a:p>
                      <a:r>
                        <a:rPr lang="en-US" sz="1000"/>
                        <a:t>scottsportsargentina</a:t>
                      </a:r>
                    </a:p>
                  </a:txBody>
                  <a:tcPr/>
                </a:tc>
                <a:tc>
                  <a:txBody>
                    <a:bodyPr/>
                    <a:lstStyle/>
                    <a:p>
                      <a:r>
                        <a:rPr lang="en-US" sz="1000"/>
                        <a:t>32575</a:t>
                      </a:r>
                    </a:p>
                  </a:txBody>
                  <a:tcPr/>
                </a:tc>
                <a:tc>
                  <a:txBody>
                    <a:bodyPr/>
                    <a:lstStyle/>
                    <a:p>
                      <a:r>
                        <a:rPr lang="en-US" sz="1000"/>
                        <a:t>378</a:t>
                      </a:r>
                    </a:p>
                  </a:txBody>
                  <a:tcPr/>
                </a:tc>
                <a:tc>
                  <a:txBody>
                    <a:bodyPr/>
                    <a:lstStyle/>
                    <a:p>
                      <a:r>
                        <a:rPr lang="en-US" sz="1000"/>
                        <a:t>16</a:t>
                      </a:r>
                    </a:p>
                  </a:txBody>
                  <a:tcPr/>
                </a:tc>
                <a:tc>
                  <a:txBody>
                    <a:bodyPr/>
                    <a:lstStyle/>
                    <a:p>
                      <a:r>
                        <a:rPr lang="en-US" sz="1000"/>
                        <a:t>11</a:t>
                      </a:r>
                    </a:p>
                  </a:txBody>
                  <a:tcPr/>
                </a:tc>
                <a:tc>
                  <a:txBody>
                    <a:bodyPr/>
                    <a:lstStyle/>
                    <a:p>
                      <a:r>
                        <a:rPr lang="en-US" sz="1000"/>
                        <a:t>4</a:t>
                      </a:r>
                    </a:p>
                  </a:txBody>
                  <a:tcPr/>
                </a:tc>
                <a:tc>
                  <a:txBody>
                    <a:bodyPr/>
                    <a:lstStyle/>
                    <a:p>
                      <a:r>
                        <a:rPr lang="en-US" sz="1000"/>
                        <a:t>31</a:t>
                      </a:r>
                    </a:p>
                  </a:txBody>
                  <a:tcPr/>
                </a:tc>
                <a:tc>
                  <a:txBody>
                    <a:bodyPr/>
                    <a:lstStyle/>
                    <a:p>
                      <a:r>
                        <a:rPr lang="en-US" sz="1000"/>
                        <a:t>6348</a:t>
                      </a:r>
                    </a:p>
                  </a:txBody>
                  <a:tcPr/>
                </a:tc>
                <a:tc>
                  <a:txBody>
                    <a:bodyPr/>
                    <a:lstStyle/>
                    <a:p>
                      <a:r>
                        <a:rPr lang="en-US" sz="1000"/>
                        <a:t>93</a:t>
                      </a:r>
                    </a:p>
                  </a:txBody>
                  <a:tcPr/>
                </a:tc>
                <a:tc>
                  <a:txBody>
                    <a:bodyPr/>
                    <a:lstStyle/>
                    <a:p>
                      <a:r>
                        <a:rPr lang="en-US" sz="1000"/>
                        <a:t>0.6416 %</a:t>
                      </a:r>
                    </a:p>
                  </a:txBody>
                  <a:tcPr/>
                </a:tc>
                <a:extLst>
                  <a:ext uri="{0D108BD9-81ED-4DB2-BD59-A6C34878D82A}">
                    <a16:rowId xmlns:a16="http://schemas.microsoft.com/office/drawing/2014/main" val="3933560104"/>
                  </a:ext>
                </a:extLst>
              </a:tr>
              <a:tr h="370840">
                <a:tc>
                  <a:txBody>
                    <a:bodyPr/>
                    <a:lstStyle/>
                    <a:p>
                      <a:r>
                        <a:rPr lang="en-US" sz="1000"/>
                        <a:t>orbea.argentina</a:t>
                      </a:r>
                    </a:p>
                  </a:txBody>
                  <a:tcPr/>
                </a:tc>
                <a:tc>
                  <a:txBody>
                    <a:bodyPr/>
                    <a:lstStyle/>
                    <a:p>
                      <a:r>
                        <a:rPr lang="en-US" sz="1000"/>
                        <a:t>19077</a:t>
                      </a:r>
                    </a:p>
                  </a:txBody>
                  <a:tcPr/>
                </a:tc>
                <a:tc>
                  <a:txBody>
                    <a:bodyPr/>
                    <a:lstStyle/>
                    <a:p>
                      <a:r>
                        <a:rPr lang="en-US" sz="1000"/>
                        <a:t>-35</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3333801191"/>
                  </a:ext>
                </a:extLst>
              </a:tr>
              <a:tr h="370840">
                <a:tc>
                  <a:txBody>
                    <a:bodyPr/>
                    <a:lstStyle/>
                    <a:p>
                      <a:r>
                        <a:rPr lang="en-US" sz="1000"/>
                        <a:t>giantargentina</a:t>
                      </a:r>
                    </a:p>
                  </a:txBody>
                  <a:tcPr/>
                </a:tc>
                <a:tc>
                  <a:txBody>
                    <a:bodyPr/>
                    <a:lstStyle/>
                    <a:p>
                      <a:r>
                        <a:rPr lang="en-US" sz="1000"/>
                        <a:t>18506</a:t>
                      </a:r>
                    </a:p>
                  </a:txBody>
                  <a:tcPr/>
                </a:tc>
                <a:tc>
                  <a:txBody>
                    <a:bodyPr/>
                    <a:lstStyle/>
                    <a:p>
                      <a:r>
                        <a:rPr lang="en-US" sz="1000"/>
                        <a:t>372</a:t>
                      </a:r>
                    </a:p>
                  </a:txBody>
                  <a:tcPr/>
                </a:tc>
                <a:tc>
                  <a:txBody>
                    <a:bodyPr/>
                    <a:lstStyle/>
                    <a:p>
                      <a:r>
                        <a:rPr lang="en-US" sz="1000"/>
                        <a:t>3</a:t>
                      </a:r>
                    </a:p>
                  </a:txBody>
                  <a:tcPr/>
                </a:tc>
                <a:tc>
                  <a:txBody>
                    <a:bodyPr/>
                    <a:lstStyle/>
                    <a:p>
                      <a:r>
                        <a:rPr lang="en-US" sz="1000"/>
                        <a:t>5</a:t>
                      </a:r>
                    </a:p>
                  </a:txBody>
                  <a:tcPr/>
                </a:tc>
                <a:tc>
                  <a:txBody>
                    <a:bodyPr/>
                    <a:lstStyle/>
                    <a:p>
                      <a:r>
                        <a:rPr lang="en-US" sz="1000"/>
                        <a:t>1</a:t>
                      </a:r>
                    </a:p>
                  </a:txBody>
                  <a:tcPr/>
                </a:tc>
                <a:tc>
                  <a:txBody>
                    <a:bodyPr/>
                    <a:lstStyle/>
                    <a:p>
                      <a:r>
                        <a:rPr lang="en-US" sz="1000"/>
                        <a:t>9</a:t>
                      </a:r>
                    </a:p>
                  </a:txBody>
                  <a:tcPr/>
                </a:tc>
                <a:tc>
                  <a:txBody>
                    <a:bodyPr/>
                    <a:lstStyle/>
                    <a:p>
                      <a:r>
                        <a:rPr lang="en-US" sz="1000"/>
                        <a:t>61</a:t>
                      </a:r>
                    </a:p>
                  </a:txBody>
                  <a:tcPr/>
                </a:tc>
                <a:tc>
                  <a:txBody>
                    <a:bodyPr/>
                    <a:lstStyle/>
                    <a:p>
                      <a:r>
                        <a:rPr lang="en-US" sz="1000"/>
                        <a:t>88</a:t>
                      </a:r>
                    </a:p>
                  </a:txBody>
                  <a:tcPr/>
                </a:tc>
                <a:tc>
                  <a:txBody>
                    <a:bodyPr/>
                    <a:lstStyle/>
                    <a:p>
                      <a:r>
                        <a:rPr lang="en-US" sz="1000"/>
                        <a:t>0.0904 %</a:t>
                      </a:r>
                    </a:p>
                  </a:txBody>
                  <a:tcPr/>
                </a:tc>
                <a:extLst>
                  <a:ext uri="{0D108BD9-81ED-4DB2-BD59-A6C34878D82A}">
                    <a16:rowId xmlns:a16="http://schemas.microsoft.com/office/drawing/2014/main" val="255117819"/>
                  </a:ext>
                </a:extLst>
              </a:tr>
              <a:tr h="370840">
                <a:tc>
                  <a:txBody>
                    <a:bodyPr/>
                    <a:lstStyle/>
                    <a:p>
                      <a:r>
                        <a:rPr lang="en-US" sz="1000"/>
                        <a:t>cannondale.argentina</a:t>
                      </a:r>
                    </a:p>
                  </a:txBody>
                  <a:tcPr/>
                </a:tc>
                <a:tc>
                  <a:txBody>
                    <a:bodyPr/>
                    <a:lstStyle/>
                    <a:p>
                      <a:r>
                        <a:rPr lang="en-US" sz="1000"/>
                        <a:t>15280</a:t>
                      </a:r>
                    </a:p>
                  </a:txBody>
                  <a:tcPr/>
                </a:tc>
                <a:tc>
                  <a:txBody>
                    <a:bodyPr/>
                    <a:lstStyle/>
                    <a:p>
                      <a:r>
                        <a:rPr lang="en-US" sz="1000"/>
                        <a:t>180</a:t>
                      </a:r>
                    </a:p>
                  </a:txBody>
                  <a:tcPr/>
                </a:tc>
                <a:tc>
                  <a:txBody>
                    <a:bodyPr/>
                    <a:lstStyle/>
                    <a:p>
                      <a:r>
                        <a:rPr lang="en-US" sz="1000"/>
                        <a:t>8</a:t>
                      </a:r>
                    </a:p>
                  </a:txBody>
                  <a:tcPr/>
                </a:tc>
                <a:tc>
                  <a:txBody>
                    <a:bodyPr/>
                    <a:lstStyle/>
                    <a:p>
                      <a:r>
                        <a:rPr lang="en-US" sz="1000"/>
                        <a:t>6</a:t>
                      </a:r>
                    </a:p>
                  </a:txBody>
                  <a:tcPr/>
                </a:tc>
                <a:tc>
                  <a:txBody>
                    <a:bodyPr/>
                    <a:lstStyle/>
                    <a:p>
                      <a:r>
                        <a:rPr lang="en-US" sz="1000"/>
                        <a:t>2</a:t>
                      </a:r>
                    </a:p>
                  </a:txBody>
                  <a:tcPr/>
                </a:tc>
                <a:tc>
                  <a:txBody>
                    <a:bodyPr/>
                    <a:lstStyle/>
                    <a:p>
                      <a:r>
                        <a:rPr lang="en-US" sz="1000"/>
                        <a:t>16</a:t>
                      </a:r>
                    </a:p>
                  </a:txBody>
                  <a:tcPr/>
                </a:tc>
                <a:tc>
                  <a:txBody>
                    <a:bodyPr/>
                    <a:lstStyle/>
                    <a:p>
                      <a:r>
                        <a:rPr lang="en-US" sz="1000"/>
                        <a:t>3387</a:t>
                      </a:r>
                    </a:p>
                  </a:txBody>
                  <a:tcPr/>
                </a:tc>
                <a:tc>
                  <a:txBody>
                    <a:bodyPr/>
                    <a:lstStyle/>
                    <a:p>
                      <a:r>
                        <a:rPr lang="en-US" sz="1000"/>
                        <a:t>52</a:t>
                      </a:r>
                    </a:p>
                  </a:txBody>
                  <a:tcPr/>
                </a:tc>
                <a:tc>
                  <a:txBody>
                    <a:bodyPr/>
                    <a:lstStyle/>
                    <a:p>
                      <a:r>
                        <a:rPr lang="en-US" sz="1000"/>
                        <a:t>1.4150 %</a:t>
                      </a:r>
                    </a:p>
                  </a:txBody>
                  <a:tcPr/>
                </a:tc>
                <a:extLst>
                  <a:ext uri="{0D108BD9-81ED-4DB2-BD59-A6C34878D82A}">
                    <a16:rowId xmlns:a16="http://schemas.microsoft.com/office/drawing/2014/main" val="2308001255"/>
                  </a:ext>
                </a:extLst>
              </a:tr>
              <a:tr h="370840">
                <a:tc>
                  <a:txBody>
                    <a:bodyPr/>
                    <a:lstStyle/>
                    <a:p>
                      <a:r>
                        <a:rPr lang="en-US" sz="1000"/>
                        <a:t>meridabikes_ar</a:t>
                      </a:r>
                    </a:p>
                  </a:txBody>
                  <a:tcPr/>
                </a:tc>
                <a:tc>
                  <a:txBody>
                    <a:bodyPr/>
                    <a:lstStyle/>
                    <a:p>
                      <a:r>
                        <a:rPr lang="en-US" sz="1000"/>
                        <a:t>5716</a:t>
                      </a:r>
                    </a:p>
                  </a:txBody>
                  <a:tcPr/>
                </a:tc>
                <a:tc>
                  <a:txBody>
                    <a:bodyPr/>
                    <a:lstStyle/>
                    <a:p>
                      <a:r>
                        <a:rPr lang="en-US" sz="1000"/>
                        <a:t>126</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4194391547"/>
                  </a:ext>
                </a:extLst>
              </a:tr>
              <a:tr h="370840">
                <a:tc>
                  <a:txBody>
                    <a:bodyPr/>
                    <a:lstStyle/>
                    <a:p>
                      <a:r>
                        <a:rPr lang="en-US" sz="1000"/>
                        <a:t>cervelo_argentina</a:t>
                      </a:r>
                    </a:p>
                  </a:txBody>
                  <a:tcPr/>
                </a:tc>
                <a:tc>
                  <a:txBody>
                    <a:bodyPr/>
                    <a:lstStyle/>
                    <a:p>
                      <a:r>
                        <a:rPr lang="en-US" sz="1000"/>
                        <a:t>3537</a:t>
                      </a:r>
                    </a:p>
                  </a:txBody>
                  <a:tcPr/>
                </a:tc>
                <a:tc>
                  <a:txBody>
                    <a:bodyPr/>
                    <a:lstStyle/>
                    <a:p>
                      <a:r>
                        <a:rPr lang="en-US" sz="1000"/>
                        <a:t>262</a:t>
                      </a:r>
                    </a:p>
                  </a:txBody>
                  <a:tcPr/>
                </a:tc>
                <a:tc>
                  <a:txBody>
                    <a:bodyPr/>
                    <a:lstStyle/>
                    <a:p>
                      <a:r>
                        <a:rPr lang="en-US" sz="1000"/>
                        <a:t>0</a:t>
                      </a:r>
                    </a:p>
                  </a:txBody>
                  <a:tcPr/>
                </a:tc>
                <a:tc>
                  <a:txBody>
                    <a:bodyPr/>
                    <a:lstStyle/>
                    <a:p>
                      <a:r>
                        <a:rPr lang="en-US" sz="1000"/>
                        <a:t>0</a:t>
                      </a:r>
                    </a:p>
                  </a:txBody>
                  <a:tcPr/>
                </a:tc>
                <a:tc>
                  <a:txBody>
                    <a:bodyPr/>
                    <a:lstStyle/>
                    <a:p>
                      <a:r>
                        <a:rPr lang="en-US" sz="1000"/>
                        <a:t>2</a:t>
                      </a:r>
                    </a:p>
                  </a:txBody>
                  <a:tcPr/>
                </a:tc>
                <a:tc>
                  <a:txBody>
                    <a:bodyPr/>
                    <a:lstStyle/>
                    <a:p>
                      <a:r>
                        <a:rPr lang="en-US" sz="1000"/>
                        <a:t>2</a:t>
                      </a:r>
                    </a:p>
                  </a:txBody>
                  <a:tcPr/>
                </a:tc>
                <a:tc>
                  <a:txBody>
                    <a:bodyPr/>
                    <a:lstStyle/>
                    <a:p>
                      <a:r>
                        <a:rPr lang="en-US" sz="1000"/>
                        <a:t>143</a:t>
                      </a:r>
                    </a:p>
                  </a:txBody>
                  <a:tcPr/>
                </a:tc>
                <a:tc>
                  <a:txBody>
                    <a:bodyPr/>
                    <a:lstStyle/>
                    <a:p>
                      <a:r>
                        <a:rPr lang="en-US" sz="1000"/>
                        <a:t>17</a:t>
                      </a:r>
                    </a:p>
                  </a:txBody>
                  <a:tcPr/>
                </a:tc>
                <a:tc>
                  <a:txBody>
                    <a:bodyPr/>
                    <a:lstStyle/>
                    <a:p>
                      <a:r>
                        <a:rPr lang="en-US" sz="1000"/>
                        <a:t>2.3488 %</a:t>
                      </a:r>
                    </a:p>
                  </a:txBody>
                  <a:tcPr/>
                </a:tc>
                <a:extLst>
                  <a:ext uri="{0D108BD9-81ED-4DB2-BD59-A6C34878D82A}">
                    <a16:rowId xmlns:a16="http://schemas.microsoft.com/office/drawing/2014/main" val="166505108"/>
                  </a:ext>
                </a:extLst>
              </a:tr>
            </a:tbl>
          </a:graphicData>
        </a:graphic>
      </p:graphicFrame>
      <p:sp>
        <p:nvSpPr>
          <p:cNvPr id="4" name="Text Placeholder 3">
            <a:extLst>
              <a:ext uri="{FF2B5EF4-FFF2-40B4-BE49-F238E27FC236}">
                <a16:creationId xmlns:a16="http://schemas.microsoft.com/office/drawing/2014/main" id="{FAA1AAF9-21D4-4CB4-A1C7-180AA66FF8CF}"/>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1065498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9B973B-F484-4EC4-9DD5-24032D17D940}"/>
              </a:ext>
            </a:extLst>
          </p:cNvPr>
          <p:cNvSpPr>
            <a:spLocks noGrp="1"/>
          </p:cNvSpPr>
          <p:nvPr>
            <p:ph type="title"/>
          </p:nvPr>
        </p:nvSpPr>
        <p:spPr/>
        <p:txBody>
          <a:bodyPr/>
          <a:lstStyle/>
          <a:p>
            <a:r>
              <a:rPr lang="en-US"/>
              <a:t>Instagram Follower Distribution | Scott</a:t>
            </a:r>
          </a:p>
        </p:txBody>
      </p:sp>
      <p:graphicFrame>
        <p:nvGraphicFramePr>
          <p:cNvPr id="6" name="Chart Placeholder 5">
            <a:extLst>
              <a:ext uri="{FF2B5EF4-FFF2-40B4-BE49-F238E27FC236}">
                <a16:creationId xmlns:a16="http://schemas.microsoft.com/office/drawing/2014/main" id="{0AD85C5A-8302-4968-995E-0061C8660158}"/>
              </a:ext>
            </a:extLst>
          </p:cNvPr>
          <p:cNvGraphicFramePr>
            <a:graphicFrameLocks noGrp="1"/>
          </p:cNvGraphicFramePr>
          <p:nvPr>
            <p:ph type="chart" sz="quarter" idx="13"/>
            <p:extLst>
              <p:ext uri="{D42A27DB-BD31-4B8C-83A1-F6EECF244321}">
                <p14:modId xmlns:p14="http://schemas.microsoft.com/office/powerpoint/2010/main" val="25294420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6BD2A1A-1AAE-4629-BA42-77313A6A5DDC}"/>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D520CEA5-3F11-41C8-9759-6499FD7013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516534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B5291-DFB1-4DB1-BDC7-8745100E98C2}"/>
              </a:ext>
            </a:extLst>
          </p:cNvPr>
          <p:cNvSpPr>
            <a:spLocks noGrp="1"/>
          </p:cNvSpPr>
          <p:nvPr>
            <p:ph type="title"/>
          </p:nvPr>
        </p:nvSpPr>
        <p:spPr/>
        <p:txBody>
          <a:bodyPr/>
          <a:lstStyle/>
          <a:p>
            <a:r>
              <a:rPr lang="en-US"/>
              <a:t>Instagram Key Metrics Radar | Scott</a:t>
            </a:r>
          </a:p>
        </p:txBody>
      </p:sp>
      <p:graphicFrame>
        <p:nvGraphicFramePr>
          <p:cNvPr id="6" name="Chart Placeholder 5">
            <a:extLst>
              <a:ext uri="{FF2B5EF4-FFF2-40B4-BE49-F238E27FC236}">
                <a16:creationId xmlns:a16="http://schemas.microsoft.com/office/drawing/2014/main" id="{F0798D91-771E-4D2F-999A-84C5E7DC419F}"/>
              </a:ext>
            </a:extLst>
          </p:cNvPr>
          <p:cNvGraphicFramePr>
            <a:graphicFrameLocks noGrp="1"/>
          </p:cNvGraphicFramePr>
          <p:nvPr>
            <p:ph type="chart" sz="quarter" idx="13"/>
            <p:extLst>
              <p:ext uri="{D42A27DB-BD31-4B8C-83A1-F6EECF244321}">
                <p14:modId xmlns:p14="http://schemas.microsoft.com/office/powerpoint/2010/main" val="31974203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81296B-A35A-42F5-9593-BAE1A13F2CA8}"/>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E333D5D6-0C31-4B63-8535-CE49F137BA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475948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50F06-E34F-463C-8F36-27F07D3D3D51}"/>
              </a:ext>
            </a:extLst>
          </p:cNvPr>
          <p:cNvSpPr>
            <a:spLocks noGrp="1"/>
          </p:cNvSpPr>
          <p:nvPr>
            <p:ph type="title"/>
          </p:nvPr>
        </p:nvSpPr>
        <p:spPr/>
        <p:txBody>
          <a:bodyPr/>
          <a:lstStyle/>
          <a:p>
            <a:r>
              <a:rPr lang="en-US"/>
              <a:t>Instagram Followers Total | Scott</a:t>
            </a:r>
          </a:p>
        </p:txBody>
      </p:sp>
      <p:graphicFrame>
        <p:nvGraphicFramePr>
          <p:cNvPr id="6" name="Chart Placeholder 5">
            <a:extLst>
              <a:ext uri="{FF2B5EF4-FFF2-40B4-BE49-F238E27FC236}">
                <a16:creationId xmlns:a16="http://schemas.microsoft.com/office/drawing/2014/main" id="{50B0CA7C-41D6-49DB-9170-75A6B01874E1}"/>
              </a:ext>
            </a:extLst>
          </p:cNvPr>
          <p:cNvGraphicFramePr>
            <a:graphicFrameLocks noGrp="1"/>
          </p:cNvGraphicFramePr>
          <p:nvPr>
            <p:ph type="chart" sz="quarter" idx="13"/>
            <p:extLst>
              <p:ext uri="{D42A27DB-BD31-4B8C-83A1-F6EECF244321}">
                <p14:modId xmlns:p14="http://schemas.microsoft.com/office/powerpoint/2010/main" val="10967420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4E9C899-3411-494E-93CA-F5B84D5FF2DA}"/>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2A5606A7-2EFC-456B-A792-14AEA554B4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211072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79EF8-645F-4E4B-B13F-EF15A53A92AF}"/>
              </a:ext>
            </a:extLst>
          </p:cNvPr>
          <p:cNvSpPr>
            <a:spLocks noGrp="1"/>
          </p:cNvSpPr>
          <p:nvPr>
            <p:ph type="title"/>
          </p:nvPr>
        </p:nvSpPr>
        <p:spPr/>
        <p:txBody>
          <a:bodyPr/>
          <a:lstStyle/>
          <a:p>
            <a:r>
              <a:rPr lang="en-US"/>
              <a:t>Instagram Followers Change | Scott</a:t>
            </a:r>
          </a:p>
        </p:txBody>
      </p:sp>
      <p:graphicFrame>
        <p:nvGraphicFramePr>
          <p:cNvPr id="6" name="Chart Placeholder 5">
            <a:extLst>
              <a:ext uri="{FF2B5EF4-FFF2-40B4-BE49-F238E27FC236}">
                <a16:creationId xmlns:a16="http://schemas.microsoft.com/office/drawing/2014/main" id="{E57B9546-9707-4717-90C9-001F20323507}"/>
              </a:ext>
            </a:extLst>
          </p:cNvPr>
          <p:cNvGraphicFramePr>
            <a:graphicFrameLocks noGrp="1"/>
          </p:cNvGraphicFramePr>
          <p:nvPr>
            <p:ph type="chart" sz="quarter" idx="13"/>
            <p:extLst>
              <p:ext uri="{D42A27DB-BD31-4B8C-83A1-F6EECF244321}">
                <p14:modId xmlns:p14="http://schemas.microsoft.com/office/powerpoint/2010/main" val="1908855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DBA5DE-284D-4EDA-A296-7B492F91E45E}"/>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18DBAC22-A557-4C0E-A9CD-CE3A10A669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085778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B969C0-BC32-469D-9125-674FE9F07FE4}"/>
              </a:ext>
            </a:extLst>
          </p:cNvPr>
          <p:cNvSpPr>
            <a:spLocks noGrp="1"/>
          </p:cNvSpPr>
          <p:nvPr>
            <p:ph type="title"/>
          </p:nvPr>
        </p:nvSpPr>
        <p:spPr/>
        <p:txBody>
          <a:bodyPr/>
          <a:lstStyle/>
          <a:p>
            <a:r>
              <a:rPr lang="en-US"/>
              <a:t>Instagram Posts By Weekday | Scott</a:t>
            </a:r>
          </a:p>
        </p:txBody>
      </p:sp>
      <p:graphicFrame>
        <p:nvGraphicFramePr>
          <p:cNvPr id="6" name="Chart Placeholder 5">
            <a:extLst>
              <a:ext uri="{FF2B5EF4-FFF2-40B4-BE49-F238E27FC236}">
                <a16:creationId xmlns:a16="http://schemas.microsoft.com/office/drawing/2014/main" id="{DBD96ED9-5315-4D6D-8977-F00EA19AE09A}"/>
              </a:ext>
            </a:extLst>
          </p:cNvPr>
          <p:cNvGraphicFramePr>
            <a:graphicFrameLocks noGrp="1"/>
          </p:cNvGraphicFramePr>
          <p:nvPr>
            <p:ph type="chart" sz="quarter" idx="13"/>
            <p:extLst>
              <p:ext uri="{D42A27DB-BD31-4B8C-83A1-F6EECF244321}">
                <p14:modId xmlns:p14="http://schemas.microsoft.com/office/powerpoint/2010/main" val="25378007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1408BE-FDE6-442B-BE28-94B16ED69A48}"/>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50A2C607-BE86-4420-AF5F-E69A1A0F16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254349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9A430-771F-4A01-BBA3-59C04A88C977}"/>
              </a:ext>
            </a:extLst>
          </p:cNvPr>
          <p:cNvSpPr>
            <a:spLocks noGrp="1"/>
          </p:cNvSpPr>
          <p:nvPr>
            <p:ph type="title"/>
          </p:nvPr>
        </p:nvSpPr>
        <p:spPr/>
        <p:txBody>
          <a:bodyPr/>
          <a:lstStyle/>
          <a:p>
            <a:r>
              <a:rPr lang="en-US"/>
              <a:t>Instagram Followers Change Per Weekday | Scott</a:t>
            </a:r>
          </a:p>
        </p:txBody>
      </p:sp>
      <p:graphicFrame>
        <p:nvGraphicFramePr>
          <p:cNvPr id="6" name="Chart Placeholder 5">
            <a:extLst>
              <a:ext uri="{FF2B5EF4-FFF2-40B4-BE49-F238E27FC236}">
                <a16:creationId xmlns:a16="http://schemas.microsoft.com/office/drawing/2014/main" id="{97D10494-6E5C-45FC-A49F-575B7A10A850}"/>
              </a:ext>
            </a:extLst>
          </p:cNvPr>
          <p:cNvGraphicFramePr>
            <a:graphicFrameLocks noGrp="1"/>
          </p:cNvGraphicFramePr>
          <p:nvPr>
            <p:ph type="chart" sz="quarter" idx="13"/>
            <p:extLst>
              <p:ext uri="{D42A27DB-BD31-4B8C-83A1-F6EECF244321}">
                <p14:modId xmlns:p14="http://schemas.microsoft.com/office/powerpoint/2010/main" val="8699242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A83272-641D-4EEC-851C-524C6C3034B5}"/>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0D55E191-9BAB-46F6-9081-77111C91DF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718878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CCC3F-33B2-4DB2-89B2-B2073D237707}"/>
              </a:ext>
            </a:extLst>
          </p:cNvPr>
          <p:cNvSpPr>
            <a:spLocks noGrp="1"/>
          </p:cNvSpPr>
          <p:nvPr>
            <p:ph type="title"/>
          </p:nvPr>
        </p:nvSpPr>
        <p:spPr/>
        <p:txBody>
          <a:bodyPr/>
          <a:lstStyle/>
          <a:p>
            <a:r>
              <a:rPr lang="en-US"/>
              <a:t>Instagram Posts By Hour | Scott</a:t>
            </a:r>
          </a:p>
        </p:txBody>
      </p:sp>
      <p:graphicFrame>
        <p:nvGraphicFramePr>
          <p:cNvPr id="6" name="Chart Placeholder 5">
            <a:extLst>
              <a:ext uri="{FF2B5EF4-FFF2-40B4-BE49-F238E27FC236}">
                <a16:creationId xmlns:a16="http://schemas.microsoft.com/office/drawing/2014/main" id="{9E09CEF9-E808-443B-B0CC-6055EF049D02}"/>
              </a:ext>
            </a:extLst>
          </p:cNvPr>
          <p:cNvGraphicFramePr>
            <a:graphicFrameLocks noGrp="1"/>
          </p:cNvGraphicFramePr>
          <p:nvPr>
            <p:ph type="chart" sz="quarter" idx="13"/>
            <p:extLst>
              <p:ext uri="{D42A27DB-BD31-4B8C-83A1-F6EECF244321}">
                <p14:modId xmlns:p14="http://schemas.microsoft.com/office/powerpoint/2010/main" val="25869465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036D4D-39A2-4F9D-9561-23EC7CE57995}"/>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0E6AF08C-20F2-4946-99AE-84AEA03BAE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265774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9ADE4-876B-4E40-BD03-987394253E31}"/>
              </a:ext>
            </a:extLst>
          </p:cNvPr>
          <p:cNvSpPr>
            <a:spLocks noGrp="1"/>
          </p:cNvSpPr>
          <p:nvPr>
            <p:ph type="title"/>
          </p:nvPr>
        </p:nvSpPr>
        <p:spPr/>
        <p:txBody>
          <a:bodyPr/>
          <a:lstStyle/>
          <a:p>
            <a:r>
              <a:rPr lang="en-US"/>
              <a:t>Instagram Interaction Rate By Weekday | Scott</a:t>
            </a:r>
          </a:p>
        </p:txBody>
      </p:sp>
      <p:graphicFrame>
        <p:nvGraphicFramePr>
          <p:cNvPr id="6" name="Chart Placeholder 5">
            <a:extLst>
              <a:ext uri="{FF2B5EF4-FFF2-40B4-BE49-F238E27FC236}">
                <a16:creationId xmlns:a16="http://schemas.microsoft.com/office/drawing/2014/main" id="{D887584E-3095-486D-AB2D-41F7F5B12EBF}"/>
              </a:ext>
            </a:extLst>
          </p:cNvPr>
          <p:cNvGraphicFramePr>
            <a:graphicFrameLocks noGrp="1"/>
          </p:cNvGraphicFramePr>
          <p:nvPr>
            <p:ph type="chart" sz="quarter" idx="13"/>
            <p:extLst>
              <p:ext uri="{D42A27DB-BD31-4B8C-83A1-F6EECF244321}">
                <p14:modId xmlns:p14="http://schemas.microsoft.com/office/powerpoint/2010/main" val="20206401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140A5B6-9C95-4AAA-90A1-246899C2B0EC}"/>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6EDB5AC8-2CD1-4BA4-877D-77EC6C88A2F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497704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E339A-184F-4215-B71A-6E5149C4EB01}"/>
              </a:ext>
            </a:extLst>
          </p:cNvPr>
          <p:cNvSpPr>
            <a:spLocks noGrp="1"/>
          </p:cNvSpPr>
          <p:nvPr>
            <p:ph type="title"/>
          </p:nvPr>
        </p:nvSpPr>
        <p:spPr/>
        <p:txBody>
          <a:bodyPr/>
          <a:lstStyle/>
          <a:p>
            <a:r>
              <a:rPr lang="en-US"/>
              <a:t>Instagram Interaction Rate By Hour | Scott</a:t>
            </a:r>
          </a:p>
        </p:txBody>
      </p:sp>
      <p:graphicFrame>
        <p:nvGraphicFramePr>
          <p:cNvPr id="6" name="Chart Placeholder 5">
            <a:extLst>
              <a:ext uri="{FF2B5EF4-FFF2-40B4-BE49-F238E27FC236}">
                <a16:creationId xmlns:a16="http://schemas.microsoft.com/office/drawing/2014/main" id="{EBCE29FE-BA9A-44FB-9512-384ADB9C110B}"/>
              </a:ext>
            </a:extLst>
          </p:cNvPr>
          <p:cNvGraphicFramePr>
            <a:graphicFrameLocks noGrp="1"/>
          </p:cNvGraphicFramePr>
          <p:nvPr>
            <p:ph type="chart" sz="quarter" idx="13"/>
            <p:extLst>
              <p:ext uri="{D42A27DB-BD31-4B8C-83A1-F6EECF244321}">
                <p14:modId xmlns:p14="http://schemas.microsoft.com/office/powerpoint/2010/main" val="37757720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F2021D-D2A4-4BDD-873F-BF9F7BD87E29}"/>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91A9C0D3-85C4-404E-A7EA-6A4A8C1438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103472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F79F4-EB6B-4C6F-8ED8-6691A911ECD0}"/>
              </a:ext>
            </a:extLst>
          </p:cNvPr>
          <p:cNvSpPr>
            <a:spLocks noGrp="1"/>
          </p:cNvSpPr>
          <p:nvPr>
            <p:ph type="title"/>
          </p:nvPr>
        </p:nvSpPr>
        <p:spPr/>
        <p:txBody>
          <a:bodyPr/>
          <a:lstStyle/>
          <a:p>
            <a:r>
              <a:rPr lang="en-US"/>
              <a:t>Instagram Post Type Distribution Per Profile | Scott</a:t>
            </a:r>
          </a:p>
        </p:txBody>
      </p:sp>
      <p:graphicFrame>
        <p:nvGraphicFramePr>
          <p:cNvPr id="6" name="Chart Placeholder 5">
            <a:extLst>
              <a:ext uri="{FF2B5EF4-FFF2-40B4-BE49-F238E27FC236}">
                <a16:creationId xmlns:a16="http://schemas.microsoft.com/office/drawing/2014/main" id="{426F942B-AD93-4FA9-A952-BBD3522980C8}"/>
              </a:ext>
            </a:extLst>
          </p:cNvPr>
          <p:cNvGraphicFramePr>
            <a:graphicFrameLocks noGrp="1"/>
          </p:cNvGraphicFramePr>
          <p:nvPr>
            <p:ph type="chart" sz="quarter" idx="13"/>
            <p:extLst>
              <p:ext uri="{D42A27DB-BD31-4B8C-83A1-F6EECF244321}">
                <p14:modId xmlns:p14="http://schemas.microsoft.com/office/powerpoint/2010/main" val="24305345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CB962B-1C9E-4614-8105-AAC99F51858B}"/>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875DED82-C2EA-4532-B9C0-AAEF868CAA4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023134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3478B-1184-4990-A22A-149AECE19E5E}"/>
              </a:ext>
            </a:extLst>
          </p:cNvPr>
          <p:cNvSpPr>
            <a:spLocks noGrp="1"/>
          </p:cNvSpPr>
          <p:nvPr>
            <p:ph type="title"/>
          </p:nvPr>
        </p:nvSpPr>
        <p:spPr/>
        <p:txBody>
          <a:bodyPr/>
          <a:lstStyle/>
          <a:p>
            <a:r>
              <a:rPr lang="en-US"/>
              <a:t>Instagram Interactions by Post Type | Scott</a:t>
            </a:r>
          </a:p>
        </p:txBody>
      </p:sp>
      <p:graphicFrame>
        <p:nvGraphicFramePr>
          <p:cNvPr id="6" name="Chart Placeholder 5">
            <a:extLst>
              <a:ext uri="{FF2B5EF4-FFF2-40B4-BE49-F238E27FC236}">
                <a16:creationId xmlns:a16="http://schemas.microsoft.com/office/drawing/2014/main" id="{E407C92F-15DE-4ED7-91E5-F23FE70487AC}"/>
              </a:ext>
            </a:extLst>
          </p:cNvPr>
          <p:cNvGraphicFramePr>
            <a:graphicFrameLocks noGrp="1"/>
          </p:cNvGraphicFramePr>
          <p:nvPr>
            <p:ph type="chart" sz="quarter" idx="13"/>
            <p:extLst>
              <p:ext uri="{D42A27DB-BD31-4B8C-83A1-F6EECF244321}">
                <p14:modId xmlns:p14="http://schemas.microsoft.com/office/powerpoint/2010/main" val="24323263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9CE36A-F04D-4D2D-90DE-0F8C72190BEE}"/>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603A4FFA-1ACB-4A8E-A5C0-FCCAB4485C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165830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390E3-98A7-4F21-A073-68D255869F23}"/>
              </a:ext>
            </a:extLst>
          </p:cNvPr>
          <p:cNvSpPr>
            <a:spLocks noGrp="1"/>
          </p:cNvSpPr>
          <p:nvPr>
            <p:ph type="title"/>
          </p:nvPr>
        </p:nvSpPr>
        <p:spPr/>
        <p:txBody>
          <a:bodyPr/>
          <a:lstStyle/>
          <a:p>
            <a:r>
              <a:rPr lang="en-US"/>
              <a:t>Instagram Interaction Rate By Post Type | Scott</a:t>
            </a:r>
          </a:p>
        </p:txBody>
      </p:sp>
      <p:graphicFrame>
        <p:nvGraphicFramePr>
          <p:cNvPr id="6" name="Chart Placeholder 5">
            <a:extLst>
              <a:ext uri="{FF2B5EF4-FFF2-40B4-BE49-F238E27FC236}">
                <a16:creationId xmlns:a16="http://schemas.microsoft.com/office/drawing/2014/main" id="{7E7A0C7F-58D1-4AB9-BFDC-77F14881AE15}"/>
              </a:ext>
            </a:extLst>
          </p:cNvPr>
          <p:cNvGraphicFramePr>
            <a:graphicFrameLocks noGrp="1"/>
          </p:cNvGraphicFramePr>
          <p:nvPr>
            <p:ph type="chart" sz="quarter" idx="13"/>
            <p:extLst>
              <p:ext uri="{D42A27DB-BD31-4B8C-83A1-F6EECF244321}">
                <p14:modId xmlns:p14="http://schemas.microsoft.com/office/powerpoint/2010/main" val="15460576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5A4FE8-9C1C-49FD-A794-26203BB713DE}"/>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D31AEA91-E74A-41AE-A872-F1BB5A9D78C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125277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3CCCE9-2DCE-40C5-B796-6862C2C7CF23}"/>
              </a:ext>
            </a:extLst>
          </p:cNvPr>
          <p:cNvSpPr>
            <a:spLocks noGrp="1"/>
          </p:cNvSpPr>
          <p:nvPr>
            <p:ph type="title"/>
          </p:nvPr>
        </p:nvSpPr>
        <p:spPr/>
        <p:txBody>
          <a:bodyPr/>
          <a:lstStyle/>
          <a:p>
            <a:r>
              <a:rPr lang="en-US"/>
              <a:t>Instagram Interactions Distribution | Scott</a:t>
            </a:r>
          </a:p>
        </p:txBody>
      </p:sp>
      <p:graphicFrame>
        <p:nvGraphicFramePr>
          <p:cNvPr id="6" name="Chart Placeholder 5">
            <a:extLst>
              <a:ext uri="{FF2B5EF4-FFF2-40B4-BE49-F238E27FC236}">
                <a16:creationId xmlns:a16="http://schemas.microsoft.com/office/drawing/2014/main" id="{64FC32C3-3B53-42F4-A7B5-556B436B5F16}"/>
              </a:ext>
            </a:extLst>
          </p:cNvPr>
          <p:cNvGraphicFramePr>
            <a:graphicFrameLocks noGrp="1"/>
          </p:cNvGraphicFramePr>
          <p:nvPr>
            <p:ph type="chart" sz="quarter" idx="13"/>
            <p:extLst>
              <p:ext uri="{D42A27DB-BD31-4B8C-83A1-F6EECF244321}">
                <p14:modId xmlns:p14="http://schemas.microsoft.com/office/powerpoint/2010/main" val="14458149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DB592A-0F0A-4256-A9FA-5CD3569000AE}"/>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415607EE-A13C-447B-85DB-8CB44874DB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15880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E047B-C422-42A5-A24E-CABC3E009054}"/>
              </a:ext>
            </a:extLst>
          </p:cNvPr>
          <p:cNvSpPr>
            <a:spLocks noGrp="1"/>
          </p:cNvSpPr>
          <p:nvPr>
            <p:ph type="title"/>
          </p:nvPr>
        </p:nvSpPr>
        <p:spPr/>
        <p:txBody>
          <a:bodyPr/>
          <a:lstStyle/>
          <a:p>
            <a:r>
              <a:rPr lang="en-US"/>
              <a:t>Instagram Hashtag Detection | Scott - 1 of 2</a:t>
            </a:r>
          </a:p>
        </p:txBody>
      </p:sp>
      <p:graphicFrame>
        <p:nvGraphicFramePr>
          <p:cNvPr id="5" name="Table Placeholder 4">
            <a:extLst>
              <a:ext uri="{FF2B5EF4-FFF2-40B4-BE49-F238E27FC236}">
                <a16:creationId xmlns:a16="http://schemas.microsoft.com/office/drawing/2014/main" id="{D860FB3B-F0E9-44EC-AA8A-20994F6C4834}"/>
              </a:ext>
            </a:extLst>
          </p:cNvPr>
          <p:cNvGraphicFramePr>
            <a:graphicFrameLocks noGrp="1"/>
          </p:cNvGraphicFramePr>
          <p:nvPr>
            <p:ph type="tbl" sz="quarter" idx="13"/>
            <p:extLst>
              <p:ext uri="{D42A27DB-BD31-4B8C-83A1-F6EECF244321}">
                <p14:modId xmlns:p14="http://schemas.microsoft.com/office/powerpoint/2010/main" val="31458267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958988106"/>
                    </a:ext>
                  </a:extLst>
                </a:gridCol>
                <a:gridCol w="1399032">
                  <a:extLst>
                    <a:ext uri="{9D8B030D-6E8A-4147-A177-3AD203B41FA5}">
                      <a16:colId xmlns:a16="http://schemas.microsoft.com/office/drawing/2014/main" val="4040194876"/>
                    </a:ext>
                  </a:extLst>
                </a:gridCol>
                <a:gridCol w="1399032">
                  <a:extLst>
                    <a:ext uri="{9D8B030D-6E8A-4147-A177-3AD203B41FA5}">
                      <a16:colId xmlns:a16="http://schemas.microsoft.com/office/drawing/2014/main" val="227231538"/>
                    </a:ext>
                  </a:extLst>
                </a:gridCol>
                <a:gridCol w="1399032">
                  <a:extLst>
                    <a:ext uri="{9D8B030D-6E8A-4147-A177-3AD203B41FA5}">
                      <a16:colId xmlns:a16="http://schemas.microsoft.com/office/drawing/2014/main" val="4200006197"/>
                    </a:ext>
                  </a:extLst>
                </a:gridCol>
                <a:gridCol w="1399032">
                  <a:extLst>
                    <a:ext uri="{9D8B030D-6E8A-4147-A177-3AD203B41FA5}">
                      <a16:colId xmlns:a16="http://schemas.microsoft.com/office/drawing/2014/main" val="13417467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907729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207.89655172414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3.0689655172414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210.96551724138</a:t>
                      </a:r>
                    </a:p>
                  </a:txBody>
                  <a:tcPr/>
                </a:tc>
                <a:extLst>
                  <a:ext uri="{0D108BD9-81ED-4DB2-BD59-A6C34878D82A}">
                    <a16:rowId xmlns:a16="http://schemas.microsoft.com/office/drawing/2014/main" val="2406719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207.89655172414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3.0689655172414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210.96551724138</a:t>
                      </a:r>
                    </a:p>
                  </a:txBody>
                  <a:tcPr/>
                </a:tc>
                <a:extLst>
                  <a:ext uri="{0D108BD9-81ED-4DB2-BD59-A6C34878D82A}">
                    <a16:rowId xmlns:a16="http://schemas.microsoft.com/office/drawing/2014/main" val="1474900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#racedtowin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576.1</a:t>
                      </a:r>
                    </a:p>
                  </a:txBody>
                  <a:tcPr/>
                </a:tc>
                <a:extLst>
                  <a:ext uri="{0D108BD9-81ED-4DB2-BD59-A6C34878D82A}">
                    <a16:rowId xmlns:a16="http://schemas.microsoft.com/office/drawing/2014/main" val="3297336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#creemosenlasbicis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529.94736842105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13.526315789474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543.47368421053</a:t>
                      </a:r>
                    </a:p>
                  </a:txBody>
                  <a:tcPr/>
                </a:tc>
                <a:extLst>
                  <a:ext uri="{0D108BD9-81ED-4DB2-BD59-A6C34878D82A}">
                    <a16:rowId xmlns:a16="http://schemas.microsoft.com/office/drawing/2014/main" val="792300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#RideCannondale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215.5</a:t>
                      </a:r>
                    </a:p>
                  </a:txBody>
                  <a:tcPr/>
                </a:tc>
                <a:extLst>
                  <a:ext uri="{0D108BD9-81ED-4DB2-BD59-A6C34878D82A}">
                    <a16:rowId xmlns:a16="http://schemas.microsoft.com/office/drawing/2014/main" val="1552312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667.57142857143</a:t>
                      </a:r>
                    </a:p>
                  </a:txBody>
                  <a:tcPr/>
                </a:tc>
                <a:extLst>
                  <a:ext uri="{0D108BD9-81ED-4DB2-BD59-A6C34878D82A}">
                    <a16:rowId xmlns:a16="http://schemas.microsoft.com/office/drawing/2014/main" val="790059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#IamSpecialized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529.58333333333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552.91666666667</a:t>
                      </a:r>
                    </a:p>
                  </a:txBody>
                  <a:tcPr/>
                </a:tc>
                <a:extLst>
                  <a:ext uri="{0D108BD9-81ED-4DB2-BD59-A6C34878D82A}">
                    <a16:rowId xmlns:a16="http://schemas.microsoft.com/office/drawing/2014/main" val="383764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529.58333333333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552.91666666667</a:t>
                      </a:r>
                    </a:p>
                  </a:txBody>
                  <a:tcPr/>
                </a:tc>
                <a:extLst>
                  <a:ext uri="{0D108BD9-81ED-4DB2-BD59-A6C34878D82A}">
                    <a16:rowId xmlns:a16="http://schemas.microsoft.com/office/drawing/2014/main" val="1688396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522.63636363636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542.63636363636</a:t>
                      </a:r>
                    </a:p>
                  </a:txBody>
                  <a:tcPr/>
                </a:tc>
                <a:extLst>
                  <a:ext uri="{0D108BD9-81ED-4DB2-BD59-A6C34878D82A}">
                    <a16:rowId xmlns:a16="http://schemas.microsoft.com/office/drawing/2014/main" val="3574667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#GoOutside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467.27272727273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4.6363636363636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471.90909090909</a:t>
                      </a:r>
                    </a:p>
                  </a:txBody>
                  <a:tcPr/>
                </a:tc>
                <a:extLst>
                  <a:ext uri="{0D108BD9-81ED-4DB2-BD59-A6C34878D82A}">
                    <a16:rowId xmlns:a16="http://schemas.microsoft.com/office/drawing/2014/main" val="1957033114"/>
                  </a:ext>
                </a:extLst>
              </a:tr>
            </a:tbl>
          </a:graphicData>
        </a:graphic>
      </p:graphicFrame>
      <p:sp>
        <p:nvSpPr>
          <p:cNvPr id="4" name="Text Placeholder 3">
            <a:extLst>
              <a:ext uri="{FF2B5EF4-FFF2-40B4-BE49-F238E27FC236}">
                <a16:creationId xmlns:a16="http://schemas.microsoft.com/office/drawing/2014/main" id="{B7D909B3-32C1-4266-A584-7AB4E4275364}"/>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26368534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FBEE1-49AB-4FC9-AAE3-3BCDB632B40D}"/>
              </a:ext>
            </a:extLst>
          </p:cNvPr>
          <p:cNvSpPr>
            <a:spLocks noGrp="1"/>
          </p:cNvSpPr>
          <p:nvPr>
            <p:ph type="title"/>
          </p:nvPr>
        </p:nvSpPr>
        <p:spPr/>
        <p:txBody>
          <a:bodyPr/>
          <a:lstStyle/>
          <a:p>
            <a:r>
              <a:rPr lang="en-US"/>
              <a:t>Instagram Hashtag Detection | Scott - 2 of 2</a:t>
            </a:r>
          </a:p>
        </p:txBody>
      </p:sp>
      <p:graphicFrame>
        <p:nvGraphicFramePr>
          <p:cNvPr id="5" name="Table Placeholder 4">
            <a:extLst>
              <a:ext uri="{FF2B5EF4-FFF2-40B4-BE49-F238E27FC236}">
                <a16:creationId xmlns:a16="http://schemas.microsoft.com/office/drawing/2014/main" id="{39B2D8DF-525E-4BA6-91A8-BB57F90525D0}"/>
              </a:ext>
            </a:extLst>
          </p:cNvPr>
          <p:cNvGraphicFramePr>
            <a:graphicFrameLocks noGrp="1"/>
          </p:cNvGraphicFramePr>
          <p:nvPr>
            <p:ph type="tbl" sz="quarter" idx="13"/>
            <p:extLst>
              <p:ext uri="{D42A27DB-BD31-4B8C-83A1-F6EECF244321}">
                <p14:modId xmlns:p14="http://schemas.microsoft.com/office/powerpoint/2010/main" val="26234343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058650325"/>
                    </a:ext>
                  </a:extLst>
                </a:gridCol>
                <a:gridCol w="1399032">
                  <a:extLst>
                    <a:ext uri="{9D8B030D-6E8A-4147-A177-3AD203B41FA5}">
                      <a16:colId xmlns:a16="http://schemas.microsoft.com/office/drawing/2014/main" val="1783647509"/>
                    </a:ext>
                  </a:extLst>
                </a:gridCol>
                <a:gridCol w="1399032">
                  <a:extLst>
                    <a:ext uri="{9D8B030D-6E8A-4147-A177-3AD203B41FA5}">
                      <a16:colId xmlns:a16="http://schemas.microsoft.com/office/drawing/2014/main" val="1680631355"/>
                    </a:ext>
                  </a:extLst>
                </a:gridCol>
                <a:gridCol w="1399032">
                  <a:extLst>
                    <a:ext uri="{9D8B030D-6E8A-4147-A177-3AD203B41FA5}">
                      <a16:colId xmlns:a16="http://schemas.microsoft.com/office/drawing/2014/main" val="1197341225"/>
                    </a:ext>
                  </a:extLst>
                </a:gridCol>
                <a:gridCol w="1399032">
                  <a:extLst>
                    <a:ext uri="{9D8B030D-6E8A-4147-A177-3AD203B41FA5}">
                      <a16:colId xmlns:a16="http://schemas.microsoft.com/office/drawing/2014/main" val="4451372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76754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454.45454545455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4.7272727272727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459.18181818182</a:t>
                      </a:r>
                    </a:p>
                  </a:txBody>
                  <a:tcPr/>
                </a:tc>
                <a:extLst>
                  <a:ext uri="{0D108BD9-81ED-4DB2-BD59-A6C34878D82A}">
                    <a16:rowId xmlns:a16="http://schemas.microsoft.com/office/drawing/2014/main" val="697758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576.1</a:t>
                      </a:r>
                    </a:p>
                  </a:txBody>
                  <a:tcPr/>
                </a:tc>
                <a:extLst>
                  <a:ext uri="{0D108BD9-81ED-4DB2-BD59-A6C34878D82A}">
                    <a16:rowId xmlns:a16="http://schemas.microsoft.com/office/drawing/2014/main" val="1075494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#bontragerargentina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576.1</a:t>
                      </a:r>
                    </a:p>
                  </a:txBody>
                  <a:tcPr/>
                </a:tc>
                <a:extLst>
                  <a:ext uri="{0D108BD9-81ED-4DB2-BD59-A6C34878D82A}">
                    <a16:rowId xmlns:a16="http://schemas.microsoft.com/office/drawing/2014/main" val="1611747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#gooutside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576.1</a:t>
                      </a:r>
                    </a:p>
                  </a:txBody>
                  <a:tcPr/>
                </a:tc>
                <a:extLst>
                  <a:ext uri="{0D108BD9-81ED-4DB2-BD59-A6C34878D82A}">
                    <a16:rowId xmlns:a16="http://schemas.microsoft.com/office/drawing/2014/main" val="3160980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509.3</a:t>
                      </a:r>
                    </a:p>
                  </a:txBody>
                  <a:tcPr/>
                </a:tc>
                <a:extLst>
                  <a:ext uri="{0D108BD9-81ED-4DB2-BD59-A6C34878D82A}">
                    <a16:rowId xmlns:a16="http://schemas.microsoft.com/office/drawing/2014/main" val="1304280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509.3</a:t>
                      </a:r>
                    </a:p>
                  </a:txBody>
                  <a:tcPr/>
                </a:tc>
                <a:extLst>
                  <a:ext uri="{0D108BD9-81ED-4DB2-BD59-A6C34878D82A}">
                    <a16:rowId xmlns:a16="http://schemas.microsoft.com/office/drawing/2014/main" val="2636391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#RacedToWin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509.3</a:t>
                      </a:r>
                    </a:p>
                  </a:txBody>
                  <a:tcPr/>
                </a:tc>
                <a:extLst>
                  <a:ext uri="{0D108BD9-81ED-4DB2-BD59-A6C34878D82A}">
                    <a16:rowId xmlns:a16="http://schemas.microsoft.com/office/drawing/2014/main" val="4017828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495.3</a:t>
                      </a:r>
                    </a:p>
                  </a:txBody>
                  <a:tcPr/>
                </a:tc>
                <a:extLst>
                  <a:ext uri="{0D108BD9-81ED-4DB2-BD59-A6C34878D82A}">
                    <a16:rowId xmlns:a16="http://schemas.microsoft.com/office/drawing/2014/main" val="2065968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#RideLefty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255.77777777778</a:t>
                      </a:r>
                    </a:p>
                  </a:txBody>
                  <a:tcPr/>
                </a:tc>
                <a:extLst>
                  <a:ext uri="{0D108BD9-81ED-4DB2-BD59-A6C34878D82A}">
                    <a16:rowId xmlns:a16="http://schemas.microsoft.com/office/drawing/2014/main" val="1532397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#TeamTrekArgentina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507.22222222222</a:t>
                      </a:r>
                    </a:p>
                  </a:txBody>
                  <a:tcPr/>
                </a:tc>
                <a:extLst>
                  <a:ext uri="{0D108BD9-81ED-4DB2-BD59-A6C34878D82A}">
                    <a16:rowId xmlns:a16="http://schemas.microsoft.com/office/drawing/2014/main" val="3906737391"/>
                  </a:ext>
                </a:extLst>
              </a:tr>
            </a:tbl>
          </a:graphicData>
        </a:graphic>
      </p:graphicFrame>
      <p:sp>
        <p:nvSpPr>
          <p:cNvPr id="4" name="Text Placeholder 3">
            <a:extLst>
              <a:ext uri="{FF2B5EF4-FFF2-40B4-BE49-F238E27FC236}">
                <a16:creationId xmlns:a16="http://schemas.microsoft.com/office/drawing/2014/main" id="{4B73699F-C6E7-4E1B-A177-2942DD5E4827}"/>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35869066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4A9D6B-743A-42B2-B87E-657547417EAE}"/>
              </a:ext>
            </a:extLst>
          </p:cNvPr>
          <p:cNvSpPr>
            <a:spLocks noGrp="1"/>
          </p:cNvSpPr>
          <p:nvPr>
            <p:ph type="title"/>
          </p:nvPr>
        </p:nvSpPr>
        <p:spPr/>
        <p:txBody>
          <a:bodyPr/>
          <a:lstStyle/>
          <a:p>
            <a:r>
              <a:rPr lang="en-US"/>
              <a:t>Instagram Posts Table | Scott - 1 of 22</a:t>
            </a:r>
          </a:p>
        </p:txBody>
      </p:sp>
      <p:graphicFrame>
        <p:nvGraphicFramePr>
          <p:cNvPr id="5" name="Table Placeholder 4">
            <a:extLst>
              <a:ext uri="{FF2B5EF4-FFF2-40B4-BE49-F238E27FC236}">
                <a16:creationId xmlns:a16="http://schemas.microsoft.com/office/drawing/2014/main" id="{DE3C7BD5-242E-453E-9DF9-A6E06F4FD77D}"/>
              </a:ext>
            </a:extLst>
          </p:cNvPr>
          <p:cNvGraphicFramePr>
            <a:graphicFrameLocks noGrp="1"/>
          </p:cNvGraphicFramePr>
          <p:nvPr>
            <p:ph type="tbl" sz="quarter" idx="13"/>
            <p:extLst>
              <p:ext uri="{D42A27DB-BD31-4B8C-83A1-F6EECF244321}">
                <p14:modId xmlns:p14="http://schemas.microsoft.com/office/powerpoint/2010/main" val="32053583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26566900"/>
                    </a:ext>
                  </a:extLst>
                </a:gridCol>
                <a:gridCol w="987552">
                  <a:extLst>
                    <a:ext uri="{9D8B030D-6E8A-4147-A177-3AD203B41FA5}">
                      <a16:colId xmlns:a16="http://schemas.microsoft.com/office/drawing/2014/main" val="1657990522"/>
                    </a:ext>
                  </a:extLst>
                </a:gridCol>
                <a:gridCol w="987552">
                  <a:extLst>
                    <a:ext uri="{9D8B030D-6E8A-4147-A177-3AD203B41FA5}">
                      <a16:colId xmlns:a16="http://schemas.microsoft.com/office/drawing/2014/main" val="1807560504"/>
                    </a:ext>
                  </a:extLst>
                </a:gridCol>
                <a:gridCol w="987552">
                  <a:extLst>
                    <a:ext uri="{9D8B030D-6E8A-4147-A177-3AD203B41FA5}">
                      <a16:colId xmlns:a16="http://schemas.microsoft.com/office/drawing/2014/main" val="1263669422"/>
                    </a:ext>
                  </a:extLst>
                </a:gridCol>
                <a:gridCol w="987552">
                  <a:extLst>
                    <a:ext uri="{9D8B030D-6E8A-4147-A177-3AD203B41FA5}">
                      <a16:colId xmlns:a16="http://schemas.microsoft.com/office/drawing/2014/main" val="3023924643"/>
                    </a:ext>
                  </a:extLst>
                </a:gridCol>
                <a:gridCol w="987552">
                  <a:extLst>
                    <a:ext uri="{9D8B030D-6E8A-4147-A177-3AD203B41FA5}">
                      <a16:colId xmlns:a16="http://schemas.microsoft.com/office/drawing/2014/main" val="16676078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75214531"/>
                  </a:ext>
                </a:extLst>
              </a:tr>
            </a:tbl>
          </a:graphicData>
        </a:graphic>
      </p:graphicFrame>
      <p:sp>
        <p:nvSpPr>
          <p:cNvPr id="4" name="Text Placeholder 3">
            <a:extLst>
              <a:ext uri="{FF2B5EF4-FFF2-40B4-BE49-F238E27FC236}">
                <a16:creationId xmlns:a16="http://schemas.microsoft.com/office/drawing/2014/main" id="{B6C1749D-56F2-481E-8607-324365AAE844}"/>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15297966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AF359-5723-430F-A1CC-10BFC6DB54D0}"/>
              </a:ext>
            </a:extLst>
          </p:cNvPr>
          <p:cNvSpPr>
            <a:spLocks noGrp="1"/>
          </p:cNvSpPr>
          <p:nvPr>
            <p:ph type="title"/>
          </p:nvPr>
        </p:nvSpPr>
        <p:spPr/>
        <p:txBody>
          <a:bodyPr/>
          <a:lstStyle/>
          <a:p>
            <a:r>
              <a:rPr lang="en-US"/>
              <a:t>Instagram Posts Table | Scott - 2 of 22</a:t>
            </a:r>
          </a:p>
        </p:txBody>
      </p:sp>
      <p:graphicFrame>
        <p:nvGraphicFramePr>
          <p:cNvPr id="5" name="Table Placeholder 4">
            <a:extLst>
              <a:ext uri="{FF2B5EF4-FFF2-40B4-BE49-F238E27FC236}">
                <a16:creationId xmlns:a16="http://schemas.microsoft.com/office/drawing/2014/main" id="{5EC5C112-15E4-409B-AC30-F380D6DDDB96}"/>
              </a:ext>
            </a:extLst>
          </p:cNvPr>
          <p:cNvGraphicFramePr>
            <a:graphicFrameLocks noGrp="1"/>
          </p:cNvGraphicFramePr>
          <p:nvPr>
            <p:ph type="tbl" sz="quarter" idx="13"/>
            <p:extLst>
              <p:ext uri="{D42A27DB-BD31-4B8C-83A1-F6EECF244321}">
                <p14:modId xmlns:p14="http://schemas.microsoft.com/office/powerpoint/2010/main" val="508268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006062845"/>
                    </a:ext>
                  </a:extLst>
                </a:gridCol>
                <a:gridCol w="987552">
                  <a:extLst>
                    <a:ext uri="{9D8B030D-6E8A-4147-A177-3AD203B41FA5}">
                      <a16:colId xmlns:a16="http://schemas.microsoft.com/office/drawing/2014/main" val="1093232733"/>
                    </a:ext>
                  </a:extLst>
                </a:gridCol>
                <a:gridCol w="987552">
                  <a:extLst>
                    <a:ext uri="{9D8B030D-6E8A-4147-A177-3AD203B41FA5}">
                      <a16:colId xmlns:a16="http://schemas.microsoft.com/office/drawing/2014/main" val="1491596766"/>
                    </a:ext>
                  </a:extLst>
                </a:gridCol>
                <a:gridCol w="987552">
                  <a:extLst>
                    <a:ext uri="{9D8B030D-6E8A-4147-A177-3AD203B41FA5}">
                      <a16:colId xmlns:a16="http://schemas.microsoft.com/office/drawing/2014/main" val="3069329372"/>
                    </a:ext>
                  </a:extLst>
                </a:gridCol>
                <a:gridCol w="987552">
                  <a:extLst>
                    <a:ext uri="{9D8B030D-6E8A-4147-A177-3AD203B41FA5}">
                      <a16:colId xmlns:a16="http://schemas.microsoft.com/office/drawing/2014/main" val="3584140505"/>
                    </a:ext>
                  </a:extLst>
                </a:gridCol>
                <a:gridCol w="987552">
                  <a:extLst>
                    <a:ext uri="{9D8B030D-6E8A-4147-A177-3AD203B41FA5}">
                      <a16:colId xmlns:a16="http://schemas.microsoft.com/office/drawing/2014/main" val="3133202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70497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- 2021-09-13 17:37:56</a:t>
                      </a:r>
                      <a:r>
                        <a:rPr kumimoji="0" lang="en-US" sz="1000" b="0" i="0" u="none" strike="noStrike" kern="1200" cap="none" spc="0" normalizeH="0" baseline="0" noProof="0">
                          <a:ln>
                            <a:noFill/>
                          </a:ln>
                          <a:solidFill>
                            <a:prstClr val="black"/>
                          </a:solidFill>
                          <a:effectLst/>
                          <a:uLnTx/>
                          <a:uFillTx/>
                          <a:latin typeface="+mn-lt"/>
                          <a:ea typeface="+mn-ea"/>
                          <a:cs typeface="+mn-cs"/>
                        </a:rPr>
                        <a:t>
 La Specialized Epic Pro es la compañera más rápida y divertida que puedas tener para rodar senderos.
La nueva Epic fue completamente rediseñada para ofrecer una combinación inigualable de eficiencia, peso y control, gracias a su renovada geometría, su cuadro súper liviano de carbono FACT 11M, su horquilla con suspensión RockShox SID SL BRAIN y su renovado shock RockShox Specialized BRAIN, el más duradero y con la mejor respuesta que jamás se haya fabricado. 
Viene equipada con ruedas Roval Control de carbono y transmisión Sram X01 Eagle AXS.
Con la nueva Epic Pro vas a volar hasta en los senderos más técnicos.🚵‍♂️💨
 ⠀⠀⠀⠀⠀⠀⠀⠀⠀
👉 Conocé más sobre la nueva Specialized Epic en el link de nuestra bio.
🔺 Encontrala en nuestras tiendas autorizadas🔺 
⠀⠀⠀⠀⠀⠀⠀⠀⠀
⠀⠀⠀⠀⠀⠀⠀⠀⠀
⠀⠀⠀⠀⠀⠀⠀⠀⠀
#IamSpecialized #SpecializedEpic #Specialized #Epic #SpecializedArgentina #MTB #Xc #XCMTB #SpecializedBrain #MountainBike
📸  speedwaybudapest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00478313"/>
                  </a:ext>
                </a:extLst>
              </a:tr>
            </a:tbl>
          </a:graphicData>
        </a:graphic>
      </p:graphicFrame>
      <p:sp>
        <p:nvSpPr>
          <p:cNvPr id="4" name="Text Placeholder 3">
            <a:extLst>
              <a:ext uri="{FF2B5EF4-FFF2-40B4-BE49-F238E27FC236}">
                <a16:creationId xmlns:a16="http://schemas.microsoft.com/office/drawing/2014/main" id="{1B79A759-C3E5-4EF8-BFE7-3B69719CCA3F}"/>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4623895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96378-771D-45F6-81AE-53CCC5ED4CF9}"/>
              </a:ext>
            </a:extLst>
          </p:cNvPr>
          <p:cNvSpPr>
            <a:spLocks noGrp="1"/>
          </p:cNvSpPr>
          <p:nvPr>
            <p:ph type="title"/>
          </p:nvPr>
        </p:nvSpPr>
        <p:spPr/>
        <p:txBody>
          <a:bodyPr/>
          <a:lstStyle/>
          <a:p>
            <a:r>
              <a:rPr lang="en-US"/>
              <a:t>Instagram Posts Table | Scott - 3 of 22</a:t>
            </a:r>
          </a:p>
        </p:txBody>
      </p:sp>
      <p:graphicFrame>
        <p:nvGraphicFramePr>
          <p:cNvPr id="5" name="Table Placeholder 4">
            <a:extLst>
              <a:ext uri="{FF2B5EF4-FFF2-40B4-BE49-F238E27FC236}">
                <a16:creationId xmlns:a16="http://schemas.microsoft.com/office/drawing/2014/main" id="{0902F09A-4C02-4032-8B81-86BDC7525B4C}"/>
              </a:ext>
            </a:extLst>
          </p:cNvPr>
          <p:cNvGraphicFramePr>
            <a:graphicFrameLocks noGrp="1"/>
          </p:cNvGraphicFramePr>
          <p:nvPr>
            <p:ph type="tbl" sz="quarter" idx="13"/>
            <p:extLst>
              <p:ext uri="{D42A27DB-BD31-4B8C-83A1-F6EECF244321}">
                <p14:modId xmlns:p14="http://schemas.microsoft.com/office/powerpoint/2010/main" val="36573269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248211859"/>
                    </a:ext>
                  </a:extLst>
                </a:gridCol>
                <a:gridCol w="987552">
                  <a:extLst>
                    <a:ext uri="{9D8B030D-6E8A-4147-A177-3AD203B41FA5}">
                      <a16:colId xmlns:a16="http://schemas.microsoft.com/office/drawing/2014/main" val="1061401709"/>
                    </a:ext>
                  </a:extLst>
                </a:gridCol>
                <a:gridCol w="987552">
                  <a:extLst>
                    <a:ext uri="{9D8B030D-6E8A-4147-A177-3AD203B41FA5}">
                      <a16:colId xmlns:a16="http://schemas.microsoft.com/office/drawing/2014/main" val="1529709812"/>
                    </a:ext>
                  </a:extLst>
                </a:gridCol>
                <a:gridCol w="987552">
                  <a:extLst>
                    <a:ext uri="{9D8B030D-6E8A-4147-A177-3AD203B41FA5}">
                      <a16:colId xmlns:a16="http://schemas.microsoft.com/office/drawing/2014/main" val="3583965696"/>
                    </a:ext>
                  </a:extLst>
                </a:gridCol>
                <a:gridCol w="987552">
                  <a:extLst>
                    <a:ext uri="{9D8B030D-6E8A-4147-A177-3AD203B41FA5}">
                      <a16:colId xmlns:a16="http://schemas.microsoft.com/office/drawing/2014/main" val="4065474158"/>
                    </a:ext>
                  </a:extLst>
                </a:gridCol>
                <a:gridCol w="987552">
                  <a:extLst>
                    <a:ext uri="{9D8B030D-6E8A-4147-A177-3AD203B41FA5}">
                      <a16:colId xmlns:a16="http://schemas.microsoft.com/office/drawing/2014/main" val="2059119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57170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- 2021-08-24 20:24:09</a:t>
                      </a:r>
                      <a:r>
                        <a:rPr kumimoji="0" lang="en-US" sz="1000" b="0" i="0" u="none" strike="noStrike" kern="1200" cap="none" spc="0" normalizeH="0" baseline="0" noProof="0">
                          <a:ln>
                            <a:noFill/>
                          </a:ln>
                          <a:solidFill>
                            <a:prstClr val="black"/>
                          </a:solidFill>
                          <a:effectLst/>
                          <a:uLnTx/>
                          <a:uFillTx/>
                          <a:latin typeface="+mn-lt"/>
                          <a:ea typeface="+mn-ea"/>
                          <a:cs typeface="+mn-cs"/>
                        </a:rPr>
                        <a:t>
 ¡La campeona olímpica jolandaneff ya tiene #Supercaliber para el Mundial 2021! 
¿Qué te parece esta bici personalizada ? 
trekbikes trekbicycleargentina bontragerargentina #trek #Trekargentina #supercaliber #xc #jolandaneff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136531663"/>
                  </a:ext>
                </a:extLst>
              </a:tr>
            </a:tbl>
          </a:graphicData>
        </a:graphic>
      </p:graphicFrame>
      <p:sp>
        <p:nvSpPr>
          <p:cNvPr id="4" name="Text Placeholder 3">
            <a:extLst>
              <a:ext uri="{FF2B5EF4-FFF2-40B4-BE49-F238E27FC236}">
                <a16:creationId xmlns:a16="http://schemas.microsoft.com/office/drawing/2014/main" id="{B066DD75-C239-459A-8053-9E59731D2C36}"/>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18867972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F6BBD0-6B0B-4CD7-B40B-DFCF77E4F39F}"/>
              </a:ext>
            </a:extLst>
          </p:cNvPr>
          <p:cNvSpPr>
            <a:spLocks noGrp="1"/>
          </p:cNvSpPr>
          <p:nvPr>
            <p:ph type="title"/>
          </p:nvPr>
        </p:nvSpPr>
        <p:spPr/>
        <p:txBody>
          <a:bodyPr/>
          <a:lstStyle/>
          <a:p>
            <a:r>
              <a:rPr lang="en-US"/>
              <a:t>Instagram Posts Table | Scott - 4 of 22</a:t>
            </a:r>
          </a:p>
        </p:txBody>
      </p:sp>
      <p:graphicFrame>
        <p:nvGraphicFramePr>
          <p:cNvPr id="5" name="Table Placeholder 4">
            <a:extLst>
              <a:ext uri="{FF2B5EF4-FFF2-40B4-BE49-F238E27FC236}">
                <a16:creationId xmlns:a16="http://schemas.microsoft.com/office/drawing/2014/main" id="{93E7C453-4216-4EE5-B4A3-747DE218FF9B}"/>
              </a:ext>
            </a:extLst>
          </p:cNvPr>
          <p:cNvGraphicFramePr>
            <a:graphicFrameLocks noGrp="1"/>
          </p:cNvGraphicFramePr>
          <p:nvPr>
            <p:ph type="tbl" sz="quarter" idx="13"/>
            <p:extLst>
              <p:ext uri="{D42A27DB-BD31-4B8C-83A1-F6EECF244321}">
                <p14:modId xmlns:p14="http://schemas.microsoft.com/office/powerpoint/2010/main" val="40412927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90215230"/>
                    </a:ext>
                  </a:extLst>
                </a:gridCol>
                <a:gridCol w="987552">
                  <a:extLst>
                    <a:ext uri="{9D8B030D-6E8A-4147-A177-3AD203B41FA5}">
                      <a16:colId xmlns:a16="http://schemas.microsoft.com/office/drawing/2014/main" val="3511980236"/>
                    </a:ext>
                  </a:extLst>
                </a:gridCol>
                <a:gridCol w="987552">
                  <a:extLst>
                    <a:ext uri="{9D8B030D-6E8A-4147-A177-3AD203B41FA5}">
                      <a16:colId xmlns:a16="http://schemas.microsoft.com/office/drawing/2014/main" val="3284473235"/>
                    </a:ext>
                  </a:extLst>
                </a:gridCol>
                <a:gridCol w="987552">
                  <a:extLst>
                    <a:ext uri="{9D8B030D-6E8A-4147-A177-3AD203B41FA5}">
                      <a16:colId xmlns:a16="http://schemas.microsoft.com/office/drawing/2014/main" val="260296548"/>
                    </a:ext>
                  </a:extLst>
                </a:gridCol>
                <a:gridCol w="987552">
                  <a:extLst>
                    <a:ext uri="{9D8B030D-6E8A-4147-A177-3AD203B41FA5}">
                      <a16:colId xmlns:a16="http://schemas.microsoft.com/office/drawing/2014/main" val="3150896934"/>
                    </a:ext>
                  </a:extLst>
                </a:gridCol>
                <a:gridCol w="987552">
                  <a:extLst>
                    <a:ext uri="{9D8B030D-6E8A-4147-A177-3AD203B41FA5}">
                      <a16:colId xmlns:a16="http://schemas.microsoft.com/office/drawing/2014/main" val="3494363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55323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- 2021-08-20 17:04:54</a:t>
                      </a:r>
                      <a:r>
                        <a:rPr kumimoji="0" lang="es-ES" sz="1000" b="0" i="0" u="none" strike="noStrike" kern="1200" cap="none" spc="0" normalizeH="0" baseline="0" noProof="0">
                          <a:ln>
                            <a:noFill/>
                          </a:ln>
                          <a:solidFill>
                            <a:prstClr val="black"/>
                          </a:solidFill>
                          <a:effectLst/>
                          <a:uLnTx/>
                          <a:uFillTx/>
                          <a:latin typeface="+mn-lt"/>
                          <a:ea typeface="+mn-ea"/>
                          <a:cs typeface="+mn-cs"/>
                        </a:rPr>
                        <a:t>
 Liviana, rígida, veloz y divertida. 
La nueva Specialized Epic EVO combina la máxima eficiencia de pedaleo para darte la velocidad característica de las Epic junto a un recorrido de suspensión mayor (120 mm en suspensión delantera y 110 mm en shock) para que te diviertas como nunca en los senderos.
Además, la Epic EVO es más versátil que nunca gracias a un nuevo ajuste por flip-chip que te permite inclinar el ángulo del tubo de dirección y la altura de la caja pedalera para personalizar fácilmente sus características de conducción.
Si querés recorrer kilómetros de senderos con una eficiencia inigualable, la Epic EVO será tu mejor aliada.
👉 Conocé más sobre la nueva Specialized Epic EVO en el link de nuestra bio.
🔺 Encontrala en nuestras tiendas autorizadas🔺 
⠀⠀⠀⠀⠀⠀⠀⠀⠀
⠀⠀⠀⠀⠀⠀⠀⠀⠀
⠀⠀⠀⠀⠀⠀⠀⠀⠀
#IamSpecialized #SpecializedEpic #Specialized #EpicEVO #SpecializedArgentina #MTB #Xc #Trail #SpecializedEpic #MountainBike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490788516"/>
                  </a:ext>
                </a:extLst>
              </a:tr>
            </a:tbl>
          </a:graphicData>
        </a:graphic>
      </p:graphicFrame>
      <p:sp>
        <p:nvSpPr>
          <p:cNvPr id="4" name="Text Placeholder 3">
            <a:extLst>
              <a:ext uri="{FF2B5EF4-FFF2-40B4-BE49-F238E27FC236}">
                <a16:creationId xmlns:a16="http://schemas.microsoft.com/office/drawing/2014/main" id="{8DB2A084-3C8C-4B43-AA23-418C79DF13C7}"/>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29812954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09654-D8D3-47C3-A71F-99A8E2648F7F}"/>
              </a:ext>
            </a:extLst>
          </p:cNvPr>
          <p:cNvSpPr>
            <a:spLocks noGrp="1"/>
          </p:cNvSpPr>
          <p:nvPr>
            <p:ph type="title"/>
          </p:nvPr>
        </p:nvSpPr>
        <p:spPr/>
        <p:txBody>
          <a:bodyPr/>
          <a:lstStyle/>
          <a:p>
            <a:r>
              <a:rPr lang="en-US"/>
              <a:t>Instagram Posts Table | Scott - 5 of 22</a:t>
            </a:r>
          </a:p>
        </p:txBody>
      </p:sp>
      <p:graphicFrame>
        <p:nvGraphicFramePr>
          <p:cNvPr id="5" name="Table Placeholder 4">
            <a:extLst>
              <a:ext uri="{FF2B5EF4-FFF2-40B4-BE49-F238E27FC236}">
                <a16:creationId xmlns:a16="http://schemas.microsoft.com/office/drawing/2014/main" id="{A4666319-6C7C-4CA9-910A-1BF4C5124D37}"/>
              </a:ext>
            </a:extLst>
          </p:cNvPr>
          <p:cNvGraphicFramePr>
            <a:graphicFrameLocks noGrp="1"/>
          </p:cNvGraphicFramePr>
          <p:nvPr>
            <p:ph type="tbl" sz="quarter" idx="13"/>
            <p:extLst>
              <p:ext uri="{D42A27DB-BD31-4B8C-83A1-F6EECF244321}">
                <p14:modId xmlns:p14="http://schemas.microsoft.com/office/powerpoint/2010/main" val="14687869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506121633"/>
                    </a:ext>
                  </a:extLst>
                </a:gridCol>
                <a:gridCol w="987552">
                  <a:extLst>
                    <a:ext uri="{9D8B030D-6E8A-4147-A177-3AD203B41FA5}">
                      <a16:colId xmlns:a16="http://schemas.microsoft.com/office/drawing/2014/main" val="1306292450"/>
                    </a:ext>
                  </a:extLst>
                </a:gridCol>
                <a:gridCol w="987552">
                  <a:extLst>
                    <a:ext uri="{9D8B030D-6E8A-4147-A177-3AD203B41FA5}">
                      <a16:colId xmlns:a16="http://schemas.microsoft.com/office/drawing/2014/main" val="2773745316"/>
                    </a:ext>
                  </a:extLst>
                </a:gridCol>
                <a:gridCol w="987552">
                  <a:extLst>
                    <a:ext uri="{9D8B030D-6E8A-4147-A177-3AD203B41FA5}">
                      <a16:colId xmlns:a16="http://schemas.microsoft.com/office/drawing/2014/main" val="372764872"/>
                    </a:ext>
                  </a:extLst>
                </a:gridCol>
                <a:gridCol w="987552">
                  <a:extLst>
                    <a:ext uri="{9D8B030D-6E8A-4147-A177-3AD203B41FA5}">
                      <a16:colId xmlns:a16="http://schemas.microsoft.com/office/drawing/2014/main" val="2661747070"/>
                    </a:ext>
                  </a:extLst>
                </a:gridCol>
                <a:gridCol w="987552">
                  <a:extLst>
                    <a:ext uri="{9D8B030D-6E8A-4147-A177-3AD203B41FA5}">
                      <a16:colId xmlns:a16="http://schemas.microsoft.com/office/drawing/2014/main" val="6603704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45480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- 2021-09-16 18:03:33</a:t>
                      </a:r>
                      <a:r>
                        <a:rPr kumimoji="0" lang="en-US" sz="1000" b="0" i="0" u="none" strike="noStrike" kern="1200" cap="none" spc="0" normalizeH="0" baseline="0" noProof="0">
                          <a:ln>
                            <a:noFill/>
                          </a:ln>
                          <a:solidFill>
                            <a:prstClr val="black"/>
                          </a:solidFill>
                          <a:effectLst/>
                          <a:uLnTx/>
                          <a:uFillTx/>
                          <a:latin typeface="+mn-lt"/>
                          <a:ea typeface="+mn-ea"/>
                          <a:cs typeface="+mn-cs"/>
                        </a:rPr>
                        <a:t>
 ¡La bici personalizada de la campeona  del mundo eviealicerichards está aquí! 
Mirá todas las fotos y contanos que te parece esta edición especial de la #supercaliber 
trekbikes trekbicycleargentina bontragerargentina #trek #Trekargentina #supercaliber #xc #eviealicerichards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281182523"/>
                  </a:ext>
                </a:extLst>
              </a:tr>
            </a:tbl>
          </a:graphicData>
        </a:graphic>
      </p:graphicFrame>
      <p:sp>
        <p:nvSpPr>
          <p:cNvPr id="4" name="Text Placeholder 3">
            <a:extLst>
              <a:ext uri="{FF2B5EF4-FFF2-40B4-BE49-F238E27FC236}">
                <a16:creationId xmlns:a16="http://schemas.microsoft.com/office/drawing/2014/main" id="{AC5C62C0-9E65-4424-BB4E-F9B71F8B6A8F}"/>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1431174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BC379-E8CD-4432-8D81-4E4D0B6AD008}"/>
              </a:ext>
            </a:extLst>
          </p:cNvPr>
          <p:cNvSpPr>
            <a:spLocks noGrp="1"/>
          </p:cNvSpPr>
          <p:nvPr>
            <p:ph type="title"/>
          </p:nvPr>
        </p:nvSpPr>
        <p:spPr/>
        <p:txBody>
          <a:bodyPr/>
          <a:lstStyle/>
          <a:p>
            <a:r>
              <a:rPr lang="en-US"/>
              <a:t>Instagram Posts Table | Scott - 6 of 22</a:t>
            </a:r>
          </a:p>
        </p:txBody>
      </p:sp>
      <p:graphicFrame>
        <p:nvGraphicFramePr>
          <p:cNvPr id="5" name="Table Placeholder 4">
            <a:extLst>
              <a:ext uri="{FF2B5EF4-FFF2-40B4-BE49-F238E27FC236}">
                <a16:creationId xmlns:a16="http://schemas.microsoft.com/office/drawing/2014/main" id="{927836ED-55EB-4367-AD54-B53015595A60}"/>
              </a:ext>
            </a:extLst>
          </p:cNvPr>
          <p:cNvGraphicFramePr>
            <a:graphicFrameLocks noGrp="1"/>
          </p:cNvGraphicFramePr>
          <p:nvPr>
            <p:ph type="tbl" sz="quarter" idx="13"/>
            <p:extLst>
              <p:ext uri="{D42A27DB-BD31-4B8C-83A1-F6EECF244321}">
                <p14:modId xmlns:p14="http://schemas.microsoft.com/office/powerpoint/2010/main" val="19844469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975486469"/>
                    </a:ext>
                  </a:extLst>
                </a:gridCol>
                <a:gridCol w="987552">
                  <a:extLst>
                    <a:ext uri="{9D8B030D-6E8A-4147-A177-3AD203B41FA5}">
                      <a16:colId xmlns:a16="http://schemas.microsoft.com/office/drawing/2014/main" val="2714312655"/>
                    </a:ext>
                  </a:extLst>
                </a:gridCol>
                <a:gridCol w="987552">
                  <a:extLst>
                    <a:ext uri="{9D8B030D-6E8A-4147-A177-3AD203B41FA5}">
                      <a16:colId xmlns:a16="http://schemas.microsoft.com/office/drawing/2014/main" val="2930357353"/>
                    </a:ext>
                  </a:extLst>
                </a:gridCol>
                <a:gridCol w="987552">
                  <a:extLst>
                    <a:ext uri="{9D8B030D-6E8A-4147-A177-3AD203B41FA5}">
                      <a16:colId xmlns:a16="http://schemas.microsoft.com/office/drawing/2014/main" val="4137365447"/>
                    </a:ext>
                  </a:extLst>
                </a:gridCol>
                <a:gridCol w="987552">
                  <a:extLst>
                    <a:ext uri="{9D8B030D-6E8A-4147-A177-3AD203B41FA5}">
                      <a16:colId xmlns:a16="http://schemas.microsoft.com/office/drawing/2014/main" val="2281614799"/>
                    </a:ext>
                  </a:extLst>
                </a:gridCol>
                <a:gridCol w="987552">
                  <a:extLst>
                    <a:ext uri="{9D8B030D-6E8A-4147-A177-3AD203B41FA5}">
                      <a16:colId xmlns:a16="http://schemas.microsoft.com/office/drawing/2014/main" val="602460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04022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- 2021-09-06 19:48:06</a:t>
                      </a:r>
                      <a:r>
                        <a:rPr kumimoji="0" lang="es-ES" sz="1000" b="0" i="0" u="none" strike="noStrike" kern="1200" cap="none" spc="0" normalizeH="0" baseline="0" noProof="0">
                          <a:ln>
                            <a:noFill/>
                          </a:ln>
                          <a:solidFill>
                            <a:prstClr val="black"/>
                          </a:solidFill>
                          <a:effectLst/>
                          <a:uLnTx/>
                          <a:uFillTx/>
                          <a:latin typeface="+mn-lt"/>
                          <a:ea typeface="+mn-ea"/>
                          <a:cs typeface="+mn-cs"/>
                        </a:rPr>
                        <a:t>
 La X-Caliber es una rígida diseñada para proporcionar velocidad, eficacia de pedaleo y un manejo rápido en senderos, singletrack o en las calles de la ciudad. Es perfecta para los ciclistas novatos, para corredores de cross country y para todo aquel que quiera rodar más kilómetros en menos tiempo.
Toda la información y disponibilidad  trekbicycleargentina en los distribuidores autorizados de todo el país. 
trekbikes trekbicycleargentina bontragerargentina  #trekbikes #trekargentina #bontragerargentina #racedtowin #gooutside #creemosenlasbicis #racedtowin #xcaliber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610558515"/>
                  </a:ext>
                </a:extLst>
              </a:tr>
            </a:tbl>
          </a:graphicData>
        </a:graphic>
      </p:graphicFrame>
      <p:sp>
        <p:nvSpPr>
          <p:cNvPr id="4" name="Text Placeholder 3">
            <a:extLst>
              <a:ext uri="{FF2B5EF4-FFF2-40B4-BE49-F238E27FC236}">
                <a16:creationId xmlns:a16="http://schemas.microsoft.com/office/drawing/2014/main" id="{0E621A03-F65A-4E39-83FC-8B4516AF8A6E}"/>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19468420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EDC21-82FC-4F16-9B5A-2A02F87706AF}"/>
              </a:ext>
            </a:extLst>
          </p:cNvPr>
          <p:cNvSpPr>
            <a:spLocks noGrp="1"/>
          </p:cNvSpPr>
          <p:nvPr>
            <p:ph type="title"/>
          </p:nvPr>
        </p:nvSpPr>
        <p:spPr/>
        <p:txBody>
          <a:bodyPr/>
          <a:lstStyle/>
          <a:p>
            <a:r>
              <a:rPr lang="en-US"/>
              <a:t>Instagram Posts Table | Scott - 7 of 22</a:t>
            </a:r>
          </a:p>
        </p:txBody>
      </p:sp>
      <p:graphicFrame>
        <p:nvGraphicFramePr>
          <p:cNvPr id="5" name="Table Placeholder 4">
            <a:extLst>
              <a:ext uri="{FF2B5EF4-FFF2-40B4-BE49-F238E27FC236}">
                <a16:creationId xmlns:a16="http://schemas.microsoft.com/office/drawing/2014/main" id="{7BEAF252-1791-4047-A001-664C77667BFA}"/>
              </a:ext>
            </a:extLst>
          </p:cNvPr>
          <p:cNvGraphicFramePr>
            <a:graphicFrameLocks noGrp="1"/>
          </p:cNvGraphicFramePr>
          <p:nvPr>
            <p:ph type="tbl" sz="quarter" idx="13"/>
            <p:extLst>
              <p:ext uri="{D42A27DB-BD31-4B8C-83A1-F6EECF244321}">
                <p14:modId xmlns:p14="http://schemas.microsoft.com/office/powerpoint/2010/main" val="19368548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746356355"/>
                    </a:ext>
                  </a:extLst>
                </a:gridCol>
                <a:gridCol w="987552">
                  <a:extLst>
                    <a:ext uri="{9D8B030D-6E8A-4147-A177-3AD203B41FA5}">
                      <a16:colId xmlns:a16="http://schemas.microsoft.com/office/drawing/2014/main" val="1690675264"/>
                    </a:ext>
                  </a:extLst>
                </a:gridCol>
                <a:gridCol w="987552">
                  <a:extLst>
                    <a:ext uri="{9D8B030D-6E8A-4147-A177-3AD203B41FA5}">
                      <a16:colId xmlns:a16="http://schemas.microsoft.com/office/drawing/2014/main" val="1404176273"/>
                    </a:ext>
                  </a:extLst>
                </a:gridCol>
                <a:gridCol w="987552">
                  <a:extLst>
                    <a:ext uri="{9D8B030D-6E8A-4147-A177-3AD203B41FA5}">
                      <a16:colId xmlns:a16="http://schemas.microsoft.com/office/drawing/2014/main" val="4234447614"/>
                    </a:ext>
                  </a:extLst>
                </a:gridCol>
                <a:gridCol w="987552">
                  <a:extLst>
                    <a:ext uri="{9D8B030D-6E8A-4147-A177-3AD203B41FA5}">
                      <a16:colId xmlns:a16="http://schemas.microsoft.com/office/drawing/2014/main" val="1826290752"/>
                    </a:ext>
                  </a:extLst>
                </a:gridCol>
                <a:gridCol w="987552">
                  <a:extLst>
                    <a:ext uri="{9D8B030D-6E8A-4147-A177-3AD203B41FA5}">
                      <a16:colId xmlns:a16="http://schemas.microsoft.com/office/drawing/2014/main" val="23493692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68116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- 2021-09-06 22:05:54</a:t>
                      </a:r>
                      <a:r>
                        <a:rPr kumimoji="0" lang="es-ES" sz="1000" b="0" i="0" u="none" strike="noStrike" kern="1200" cap="none" spc="0" normalizeH="0" baseline="0" noProof="0">
                          <a:ln>
                            <a:noFill/>
                          </a:ln>
                          <a:solidFill>
                            <a:prstClr val="black"/>
                          </a:solidFill>
                          <a:effectLst/>
                          <a:uLnTx/>
                          <a:uFillTx/>
                          <a:latin typeface="+mn-lt"/>
                          <a:ea typeface="+mn-ea"/>
                          <a:cs typeface="+mn-cs"/>
                        </a:rPr>
                        <a:t>
 ¡La X-caliber 8 es ideal para vos! 
Diseñada para disfrutar los senderos más rápidos y los recorridos largos. Se ha fabricado prestando especial atención a la calidad, al precio y a los componentes que marcan realmente una diferencia en el rendimiento. Una transmisión monoplato SRAM, una horquilla RockShox y unos frenos de disco hidráulicos la convierten en una excelente elección para los nuevos ciclistas de montaña y corredores de cross country. 
Encontrá la info y disponibilidad trekbicycleargentina en los distribuidores autorizados de todo el país.
trekbikes trekbicycleargentina bontragerargentina #trekbikes #trekargentina #bontragerargentina #racedtowin #gooutside #creemosenlasbicis #racedtowin #xcaliber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758363835"/>
                  </a:ext>
                </a:extLst>
              </a:tr>
            </a:tbl>
          </a:graphicData>
        </a:graphic>
      </p:graphicFrame>
      <p:sp>
        <p:nvSpPr>
          <p:cNvPr id="4" name="Text Placeholder 3">
            <a:extLst>
              <a:ext uri="{FF2B5EF4-FFF2-40B4-BE49-F238E27FC236}">
                <a16:creationId xmlns:a16="http://schemas.microsoft.com/office/drawing/2014/main" id="{F5E1498C-0A25-4444-ADDB-0AEE7095E6CA}"/>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12927054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0FAF8-C224-4810-AE8D-B79188639310}"/>
              </a:ext>
            </a:extLst>
          </p:cNvPr>
          <p:cNvSpPr>
            <a:spLocks noGrp="1"/>
          </p:cNvSpPr>
          <p:nvPr>
            <p:ph type="title"/>
          </p:nvPr>
        </p:nvSpPr>
        <p:spPr/>
        <p:txBody>
          <a:bodyPr/>
          <a:lstStyle/>
          <a:p>
            <a:r>
              <a:rPr lang="en-US"/>
              <a:t>Instagram Posts Table | Scott - 8 of 22</a:t>
            </a:r>
          </a:p>
        </p:txBody>
      </p:sp>
      <p:graphicFrame>
        <p:nvGraphicFramePr>
          <p:cNvPr id="5" name="Table Placeholder 4">
            <a:extLst>
              <a:ext uri="{FF2B5EF4-FFF2-40B4-BE49-F238E27FC236}">
                <a16:creationId xmlns:a16="http://schemas.microsoft.com/office/drawing/2014/main" id="{58410486-796A-40A2-8299-3DF822D67AF5}"/>
              </a:ext>
            </a:extLst>
          </p:cNvPr>
          <p:cNvGraphicFramePr>
            <a:graphicFrameLocks noGrp="1"/>
          </p:cNvGraphicFramePr>
          <p:nvPr>
            <p:ph type="tbl" sz="quarter" idx="13"/>
            <p:extLst>
              <p:ext uri="{D42A27DB-BD31-4B8C-83A1-F6EECF244321}">
                <p14:modId xmlns:p14="http://schemas.microsoft.com/office/powerpoint/2010/main" val="21034016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250435778"/>
                    </a:ext>
                  </a:extLst>
                </a:gridCol>
                <a:gridCol w="987552">
                  <a:extLst>
                    <a:ext uri="{9D8B030D-6E8A-4147-A177-3AD203B41FA5}">
                      <a16:colId xmlns:a16="http://schemas.microsoft.com/office/drawing/2014/main" val="3810364416"/>
                    </a:ext>
                  </a:extLst>
                </a:gridCol>
                <a:gridCol w="987552">
                  <a:extLst>
                    <a:ext uri="{9D8B030D-6E8A-4147-A177-3AD203B41FA5}">
                      <a16:colId xmlns:a16="http://schemas.microsoft.com/office/drawing/2014/main" val="1083890681"/>
                    </a:ext>
                  </a:extLst>
                </a:gridCol>
                <a:gridCol w="987552">
                  <a:extLst>
                    <a:ext uri="{9D8B030D-6E8A-4147-A177-3AD203B41FA5}">
                      <a16:colId xmlns:a16="http://schemas.microsoft.com/office/drawing/2014/main" val="36665059"/>
                    </a:ext>
                  </a:extLst>
                </a:gridCol>
                <a:gridCol w="987552">
                  <a:extLst>
                    <a:ext uri="{9D8B030D-6E8A-4147-A177-3AD203B41FA5}">
                      <a16:colId xmlns:a16="http://schemas.microsoft.com/office/drawing/2014/main" val="439275300"/>
                    </a:ext>
                  </a:extLst>
                </a:gridCol>
                <a:gridCol w="987552">
                  <a:extLst>
                    <a:ext uri="{9D8B030D-6E8A-4147-A177-3AD203B41FA5}">
                      <a16:colId xmlns:a16="http://schemas.microsoft.com/office/drawing/2014/main" val="10287809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83305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- 2021-09-07 09:31:30</a:t>
                      </a:r>
                      <a:r>
                        <a:rPr kumimoji="0" lang="es-ES" sz="1000" b="0" i="0" u="none" strike="noStrike" kern="1200" cap="none" spc="0" normalizeH="0" baseline="0" noProof="0">
                          <a:ln>
                            <a:noFill/>
                          </a:ln>
                          <a:solidFill>
                            <a:prstClr val="black"/>
                          </a:solidFill>
                          <a:effectLst/>
                          <a:uLnTx/>
                          <a:uFillTx/>
                          <a:latin typeface="+mn-lt"/>
                          <a:ea typeface="+mn-ea"/>
                          <a:cs typeface="+mn-cs"/>
                        </a:rPr>
                        <a:t>
 ¡ X-Caliber 9 preparada para competir! 
La horquilla RockShox Judy Silver con bloqueo remoto, transmisión Shimano XT/SLX 1x12 y con una amplia relación de cambios la convierten en una gran opción para los ciclistas que buscan rodar a toda velocidad por los singletracks y que quieren una gran bici preparada para competir desde el primer momento.
Encontrá la info y disponibilidad trekbicycleargentina en los distribuidores autorizados de todo el país.
trekbikes trekbicycleargentina bontragerargentina #trekbikes #trekargentina #bontragerargentina #racedtowin #gooutside #creemosenlasbicis #racedtowin #xcaliber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93000961"/>
                  </a:ext>
                </a:extLst>
              </a:tr>
            </a:tbl>
          </a:graphicData>
        </a:graphic>
      </p:graphicFrame>
      <p:sp>
        <p:nvSpPr>
          <p:cNvPr id="4" name="Text Placeholder 3">
            <a:extLst>
              <a:ext uri="{FF2B5EF4-FFF2-40B4-BE49-F238E27FC236}">
                <a16:creationId xmlns:a16="http://schemas.microsoft.com/office/drawing/2014/main" id="{C51D7718-6D3D-44CD-958A-BE7D31D328AC}"/>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37596855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381A5-F499-46DA-9CE2-7EF1FE557D8C}"/>
              </a:ext>
            </a:extLst>
          </p:cNvPr>
          <p:cNvSpPr>
            <a:spLocks noGrp="1"/>
          </p:cNvSpPr>
          <p:nvPr>
            <p:ph type="title"/>
          </p:nvPr>
        </p:nvSpPr>
        <p:spPr/>
        <p:txBody>
          <a:bodyPr/>
          <a:lstStyle/>
          <a:p>
            <a:r>
              <a:rPr lang="en-US"/>
              <a:t>Instagram Posts Table | Scott - 9 of 22</a:t>
            </a:r>
          </a:p>
        </p:txBody>
      </p:sp>
      <p:graphicFrame>
        <p:nvGraphicFramePr>
          <p:cNvPr id="5" name="Table Placeholder 4">
            <a:extLst>
              <a:ext uri="{FF2B5EF4-FFF2-40B4-BE49-F238E27FC236}">
                <a16:creationId xmlns:a16="http://schemas.microsoft.com/office/drawing/2014/main" id="{A2104C7C-3C4B-4696-AE87-80DEAB343854}"/>
              </a:ext>
            </a:extLst>
          </p:cNvPr>
          <p:cNvGraphicFramePr>
            <a:graphicFrameLocks noGrp="1"/>
          </p:cNvGraphicFramePr>
          <p:nvPr>
            <p:ph type="tbl" sz="quarter" idx="13"/>
            <p:extLst>
              <p:ext uri="{D42A27DB-BD31-4B8C-83A1-F6EECF244321}">
                <p14:modId xmlns:p14="http://schemas.microsoft.com/office/powerpoint/2010/main" val="7151317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149153001"/>
                    </a:ext>
                  </a:extLst>
                </a:gridCol>
                <a:gridCol w="987552">
                  <a:extLst>
                    <a:ext uri="{9D8B030D-6E8A-4147-A177-3AD203B41FA5}">
                      <a16:colId xmlns:a16="http://schemas.microsoft.com/office/drawing/2014/main" val="1760151377"/>
                    </a:ext>
                  </a:extLst>
                </a:gridCol>
                <a:gridCol w="987552">
                  <a:extLst>
                    <a:ext uri="{9D8B030D-6E8A-4147-A177-3AD203B41FA5}">
                      <a16:colId xmlns:a16="http://schemas.microsoft.com/office/drawing/2014/main" val="263912407"/>
                    </a:ext>
                  </a:extLst>
                </a:gridCol>
                <a:gridCol w="987552">
                  <a:extLst>
                    <a:ext uri="{9D8B030D-6E8A-4147-A177-3AD203B41FA5}">
                      <a16:colId xmlns:a16="http://schemas.microsoft.com/office/drawing/2014/main" val="1601409220"/>
                    </a:ext>
                  </a:extLst>
                </a:gridCol>
                <a:gridCol w="987552">
                  <a:extLst>
                    <a:ext uri="{9D8B030D-6E8A-4147-A177-3AD203B41FA5}">
                      <a16:colId xmlns:a16="http://schemas.microsoft.com/office/drawing/2014/main" val="3298527118"/>
                    </a:ext>
                  </a:extLst>
                </a:gridCol>
                <a:gridCol w="987552">
                  <a:extLst>
                    <a:ext uri="{9D8B030D-6E8A-4147-A177-3AD203B41FA5}">
                      <a16:colId xmlns:a16="http://schemas.microsoft.com/office/drawing/2014/main" val="6178719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58334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- 2021-09-10 20:41:06</a:t>
                      </a:r>
                      <a:r>
                        <a:rPr kumimoji="0" lang="en-US" sz="1000" b="0" i="0" u="none" strike="noStrike" kern="1200" cap="none" spc="0" normalizeH="0" baseline="0" noProof="0">
                          <a:ln>
                            <a:noFill/>
                          </a:ln>
                          <a:solidFill>
                            <a:prstClr val="black"/>
                          </a:solidFill>
                          <a:effectLst/>
                          <a:uLnTx/>
                          <a:uFillTx/>
                          <a:latin typeface="+mn-lt"/>
                          <a:ea typeface="+mn-ea"/>
                          <a:cs typeface="+mn-cs"/>
                        </a:rPr>
                        <a:t>
 La Gama Marlin es el resultado de la combinación de una bici divertida y las mejores características de un rodado de gama alta al mejor precio. 
Descubrí tu primera bici de mtb Trek. 
trekbikes trekbicycleargentina bontragerargentina  #trekbikes #trekargentina #bontragerargentina #racedtowin #gooutside #creemosenlasbicis #racedtowin #Marlin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211714507"/>
                  </a:ext>
                </a:extLst>
              </a:tr>
            </a:tbl>
          </a:graphicData>
        </a:graphic>
      </p:graphicFrame>
      <p:sp>
        <p:nvSpPr>
          <p:cNvPr id="4" name="Text Placeholder 3">
            <a:extLst>
              <a:ext uri="{FF2B5EF4-FFF2-40B4-BE49-F238E27FC236}">
                <a16:creationId xmlns:a16="http://schemas.microsoft.com/office/drawing/2014/main" id="{7FC24756-B6A7-4663-B615-8DE0596C423B}"/>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32198406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B2E50-0D2A-4F1C-A874-F0E862F4C86D}"/>
              </a:ext>
            </a:extLst>
          </p:cNvPr>
          <p:cNvSpPr>
            <a:spLocks noGrp="1"/>
          </p:cNvSpPr>
          <p:nvPr>
            <p:ph type="title"/>
          </p:nvPr>
        </p:nvSpPr>
        <p:spPr/>
        <p:txBody>
          <a:bodyPr/>
          <a:lstStyle/>
          <a:p>
            <a:r>
              <a:rPr lang="en-US"/>
              <a:t>Instagram Posts Table | Scott - 10 of 22</a:t>
            </a:r>
          </a:p>
        </p:txBody>
      </p:sp>
      <p:graphicFrame>
        <p:nvGraphicFramePr>
          <p:cNvPr id="5" name="Table Placeholder 4">
            <a:extLst>
              <a:ext uri="{FF2B5EF4-FFF2-40B4-BE49-F238E27FC236}">
                <a16:creationId xmlns:a16="http://schemas.microsoft.com/office/drawing/2014/main" id="{2342A0FF-F57D-40C0-8DDE-73ABC7FA1B80}"/>
              </a:ext>
            </a:extLst>
          </p:cNvPr>
          <p:cNvGraphicFramePr>
            <a:graphicFrameLocks noGrp="1"/>
          </p:cNvGraphicFramePr>
          <p:nvPr>
            <p:ph type="tbl" sz="quarter" idx="13"/>
            <p:extLst>
              <p:ext uri="{D42A27DB-BD31-4B8C-83A1-F6EECF244321}">
                <p14:modId xmlns:p14="http://schemas.microsoft.com/office/powerpoint/2010/main" val="40758760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225310661"/>
                    </a:ext>
                  </a:extLst>
                </a:gridCol>
                <a:gridCol w="987552">
                  <a:extLst>
                    <a:ext uri="{9D8B030D-6E8A-4147-A177-3AD203B41FA5}">
                      <a16:colId xmlns:a16="http://schemas.microsoft.com/office/drawing/2014/main" val="2423952812"/>
                    </a:ext>
                  </a:extLst>
                </a:gridCol>
                <a:gridCol w="987552">
                  <a:extLst>
                    <a:ext uri="{9D8B030D-6E8A-4147-A177-3AD203B41FA5}">
                      <a16:colId xmlns:a16="http://schemas.microsoft.com/office/drawing/2014/main" val="3569343763"/>
                    </a:ext>
                  </a:extLst>
                </a:gridCol>
                <a:gridCol w="987552">
                  <a:extLst>
                    <a:ext uri="{9D8B030D-6E8A-4147-A177-3AD203B41FA5}">
                      <a16:colId xmlns:a16="http://schemas.microsoft.com/office/drawing/2014/main" val="2652014037"/>
                    </a:ext>
                  </a:extLst>
                </a:gridCol>
                <a:gridCol w="987552">
                  <a:extLst>
                    <a:ext uri="{9D8B030D-6E8A-4147-A177-3AD203B41FA5}">
                      <a16:colId xmlns:a16="http://schemas.microsoft.com/office/drawing/2014/main" val="3309660446"/>
                    </a:ext>
                  </a:extLst>
                </a:gridCol>
                <a:gridCol w="987552">
                  <a:extLst>
                    <a:ext uri="{9D8B030D-6E8A-4147-A177-3AD203B41FA5}">
                      <a16:colId xmlns:a16="http://schemas.microsoft.com/office/drawing/2014/main" val="9845435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04111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- 2021-09-08 21:24:46</a:t>
                      </a:r>
                      <a:r>
                        <a:rPr kumimoji="0" lang="en-US" sz="1000" b="0" i="0" u="none" strike="noStrike" kern="1200" cap="none" spc="0" normalizeH="0" baseline="0" noProof="0">
                          <a:ln>
                            <a:noFill/>
                          </a:ln>
                          <a:solidFill>
                            <a:prstClr val="black"/>
                          </a:solidFill>
                          <a:effectLst/>
                          <a:uLnTx/>
                          <a:uFillTx/>
                          <a:latin typeface="+mn-lt"/>
                          <a:ea typeface="+mn-ea"/>
                          <a:cs typeface="+mn-cs"/>
                        </a:rPr>
                        <a:t>
 ¡El Desafío Camino Real de Villa Totoral fue para facundoperezc !
Facu sigue haciendo historia con los colores del #TeamTrekBontrager esta vez con un compañero de lujo nico_tivani 
trekbikes trekbicycleargentina bontragerargentina santini_arg guargentina OpticaCentralStore microonfactory foxracingargentina
#Trek #TrekArgentina #TeamTrekArgentina #RacedToWin #GoOutside #creemosenlasbicis #gobybike #procaliber #supercaliber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643342591"/>
                  </a:ext>
                </a:extLst>
              </a:tr>
            </a:tbl>
          </a:graphicData>
        </a:graphic>
      </p:graphicFrame>
      <p:sp>
        <p:nvSpPr>
          <p:cNvPr id="4" name="Text Placeholder 3">
            <a:extLst>
              <a:ext uri="{FF2B5EF4-FFF2-40B4-BE49-F238E27FC236}">
                <a16:creationId xmlns:a16="http://schemas.microsoft.com/office/drawing/2014/main" id="{69079BEB-D1AC-47EE-9DC9-7D652F33DE58}"/>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41120907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65B9E-CE14-4798-859A-C53BA7E76D4F}"/>
              </a:ext>
            </a:extLst>
          </p:cNvPr>
          <p:cNvSpPr>
            <a:spLocks noGrp="1"/>
          </p:cNvSpPr>
          <p:nvPr>
            <p:ph type="title"/>
          </p:nvPr>
        </p:nvSpPr>
        <p:spPr/>
        <p:txBody>
          <a:bodyPr/>
          <a:lstStyle/>
          <a:p>
            <a:r>
              <a:rPr lang="en-US"/>
              <a:t>Instagram Posts Table | Scott - 11 of 22</a:t>
            </a:r>
          </a:p>
        </p:txBody>
      </p:sp>
      <p:graphicFrame>
        <p:nvGraphicFramePr>
          <p:cNvPr id="5" name="Table Placeholder 4">
            <a:extLst>
              <a:ext uri="{FF2B5EF4-FFF2-40B4-BE49-F238E27FC236}">
                <a16:creationId xmlns:a16="http://schemas.microsoft.com/office/drawing/2014/main" id="{51FF1714-8BDA-47EC-B851-AFD6FED3734E}"/>
              </a:ext>
            </a:extLst>
          </p:cNvPr>
          <p:cNvGraphicFramePr>
            <a:graphicFrameLocks noGrp="1"/>
          </p:cNvGraphicFramePr>
          <p:nvPr>
            <p:ph type="tbl" sz="quarter" idx="13"/>
            <p:extLst>
              <p:ext uri="{D42A27DB-BD31-4B8C-83A1-F6EECF244321}">
                <p14:modId xmlns:p14="http://schemas.microsoft.com/office/powerpoint/2010/main" val="17016864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609648567"/>
                    </a:ext>
                  </a:extLst>
                </a:gridCol>
                <a:gridCol w="987552">
                  <a:extLst>
                    <a:ext uri="{9D8B030D-6E8A-4147-A177-3AD203B41FA5}">
                      <a16:colId xmlns:a16="http://schemas.microsoft.com/office/drawing/2014/main" val="2620964127"/>
                    </a:ext>
                  </a:extLst>
                </a:gridCol>
                <a:gridCol w="987552">
                  <a:extLst>
                    <a:ext uri="{9D8B030D-6E8A-4147-A177-3AD203B41FA5}">
                      <a16:colId xmlns:a16="http://schemas.microsoft.com/office/drawing/2014/main" val="3524965732"/>
                    </a:ext>
                  </a:extLst>
                </a:gridCol>
                <a:gridCol w="987552">
                  <a:extLst>
                    <a:ext uri="{9D8B030D-6E8A-4147-A177-3AD203B41FA5}">
                      <a16:colId xmlns:a16="http://schemas.microsoft.com/office/drawing/2014/main" val="1880798954"/>
                    </a:ext>
                  </a:extLst>
                </a:gridCol>
                <a:gridCol w="987552">
                  <a:extLst>
                    <a:ext uri="{9D8B030D-6E8A-4147-A177-3AD203B41FA5}">
                      <a16:colId xmlns:a16="http://schemas.microsoft.com/office/drawing/2014/main" val="2080356153"/>
                    </a:ext>
                  </a:extLst>
                </a:gridCol>
                <a:gridCol w="987552">
                  <a:extLst>
                    <a:ext uri="{9D8B030D-6E8A-4147-A177-3AD203B41FA5}">
                      <a16:colId xmlns:a16="http://schemas.microsoft.com/office/drawing/2014/main" val="30419085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44519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- 2021-08-18 19:59:24</a:t>
                      </a:r>
                      <a:r>
                        <a:rPr kumimoji="0" lang="en-US" sz="1000" b="0" i="0" u="none" strike="noStrike" kern="1200" cap="none" spc="0" normalizeH="0" baseline="0" noProof="0">
                          <a:ln>
                            <a:noFill/>
                          </a:ln>
                          <a:solidFill>
                            <a:prstClr val="black"/>
                          </a:solidFill>
                          <a:effectLst/>
                          <a:uLnTx/>
                          <a:uFillTx/>
                          <a:latin typeface="+mn-lt"/>
                          <a:ea typeface="+mn-ea"/>
                          <a:cs typeface="+mn-cs"/>
                        </a:rPr>
                        <a:t>
 ¡La temporada de competencia inicia y los podios vuelven al #TeamTrekBontrager !
🚲 La 1ra fecha del “campeonato del Calden” en Toay, La Pampa, fue para chiquita.cantelmi en la general damas. 
trekbikes trekbicycleargentina bontragerargentina santini_arg guargentina OpticaCentralStore microonfactory foxracingargentina 
📸 federicofaccipieri 📸
#Trek #TrekArgentina #TeamTrekArgentina #RacedToWin #GoOutside #creemosenlasbicis #gobybike #procaliber #supercaliber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949335486"/>
                  </a:ext>
                </a:extLst>
              </a:tr>
            </a:tbl>
          </a:graphicData>
        </a:graphic>
      </p:graphicFrame>
      <p:sp>
        <p:nvSpPr>
          <p:cNvPr id="4" name="Text Placeholder 3">
            <a:extLst>
              <a:ext uri="{FF2B5EF4-FFF2-40B4-BE49-F238E27FC236}">
                <a16:creationId xmlns:a16="http://schemas.microsoft.com/office/drawing/2014/main" id="{3C05F888-250C-488E-9862-2A03B34ABC67}"/>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40472261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A6CB9C-3913-4670-A6A2-B9F38918F90D}"/>
              </a:ext>
            </a:extLst>
          </p:cNvPr>
          <p:cNvSpPr>
            <a:spLocks noGrp="1"/>
          </p:cNvSpPr>
          <p:nvPr>
            <p:ph type="title"/>
          </p:nvPr>
        </p:nvSpPr>
        <p:spPr/>
        <p:txBody>
          <a:bodyPr/>
          <a:lstStyle/>
          <a:p>
            <a:r>
              <a:rPr lang="en-US"/>
              <a:t>Instagram Posts Table | Scott - 12 of 22</a:t>
            </a:r>
          </a:p>
        </p:txBody>
      </p:sp>
      <p:graphicFrame>
        <p:nvGraphicFramePr>
          <p:cNvPr id="5" name="Table Placeholder 4">
            <a:extLst>
              <a:ext uri="{FF2B5EF4-FFF2-40B4-BE49-F238E27FC236}">
                <a16:creationId xmlns:a16="http://schemas.microsoft.com/office/drawing/2014/main" id="{83665371-DD61-4EBA-915D-5E07F3A1249D}"/>
              </a:ext>
            </a:extLst>
          </p:cNvPr>
          <p:cNvGraphicFramePr>
            <a:graphicFrameLocks noGrp="1"/>
          </p:cNvGraphicFramePr>
          <p:nvPr>
            <p:ph type="tbl" sz="quarter" idx="13"/>
            <p:extLst>
              <p:ext uri="{D42A27DB-BD31-4B8C-83A1-F6EECF244321}">
                <p14:modId xmlns:p14="http://schemas.microsoft.com/office/powerpoint/2010/main" val="31511347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624581256"/>
                    </a:ext>
                  </a:extLst>
                </a:gridCol>
                <a:gridCol w="987552">
                  <a:extLst>
                    <a:ext uri="{9D8B030D-6E8A-4147-A177-3AD203B41FA5}">
                      <a16:colId xmlns:a16="http://schemas.microsoft.com/office/drawing/2014/main" val="1618541751"/>
                    </a:ext>
                  </a:extLst>
                </a:gridCol>
                <a:gridCol w="987552">
                  <a:extLst>
                    <a:ext uri="{9D8B030D-6E8A-4147-A177-3AD203B41FA5}">
                      <a16:colId xmlns:a16="http://schemas.microsoft.com/office/drawing/2014/main" val="1426968855"/>
                    </a:ext>
                  </a:extLst>
                </a:gridCol>
                <a:gridCol w="987552">
                  <a:extLst>
                    <a:ext uri="{9D8B030D-6E8A-4147-A177-3AD203B41FA5}">
                      <a16:colId xmlns:a16="http://schemas.microsoft.com/office/drawing/2014/main" val="338614393"/>
                    </a:ext>
                  </a:extLst>
                </a:gridCol>
                <a:gridCol w="987552">
                  <a:extLst>
                    <a:ext uri="{9D8B030D-6E8A-4147-A177-3AD203B41FA5}">
                      <a16:colId xmlns:a16="http://schemas.microsoft.com/office/drawing/2014/main" val="3608120745"/>
                    </a:ext>
                  </a:extLst>
                </a:gridCol>
                <a:gridCol w="987552">
                  <a:extLst>
                    <a:ext uri="{9D8B030D-6E8A-4147-A177-3AD203B41FA5}">
                      <a16:colId xmlns:a16="http://schemas.microsoft.com/office/drawing/2014/main" val="12887922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85355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- 2021-08-30 20:21:26</a:t>
                      </a:r>
                      <a:r>
                        <a:rPr kumimoji="0" lang="en-US" sz="1000" b="0" i="0" u="none" strike="noStrike" kern="1200" cap="none" spc="0" normalizeH="0" baseline="0" noProof="0">
                          <a:ln>
                            <a:noFill/>
                          </a:ln>
                          <a:solidFill>
                            <a:prstClr val="black"/>
                          </a:solidFill>
                          <a:effectLst/>
                          <a:uLnTx/>
                          <a:uFillTx/>
                          <a:latin typeface="+mn-lt"/>
                          <a:ea typeface="+mn-ea"/>
                          <a:cs typeface="+mn-cs"/>
                        </a:rPr>
                        <a:t>
 ¡Una vez más facundoperezc se lleva la general  masculina de quilpo_race ! 
📸 sportsphotographer.arg 📸
trekbikes trekbicycleargentina bontragerargentina santini_arg guargentina OpticaCentralStore microonfactory foxracingargentina
#Trek #TrekArgentina #TeamTrekArgentina #RacedToWin #GoOutside #creemosenlasbicis #gobybike #procaliber #supercaliber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69602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- 2021-08-30 16:48:25</a:t>
                      </a:r>
                      <a:r>
                        <a:rPr kumimoji="0" lang="en-US" sz="1000" b="0" i="0" u="none" strike="noStrike" kern="1200" cap="none" spc="0" normalizeH="0" baseline="0" noProof="0">
                          <a:ln>
                            <a:noFill/>
                          </a:ln>
                          <a:solidFill>
                            <a:prstClr val="black"/>
                          </a:solidFill>
                          <a:effectLst/>
                          <a:uLnTx/>
                          <a:uFillTx/>
                          <a:latin typeface="+mn-lt"/>
                          <a:ea typeface="+mn-ea"/>
                          <a:cs typeface="+mn-cs"/>
                        </a:rPr>
                        <a:t>
 Gran fin de semana para Scott Spark. 
Tres títulos mundiales en XCO:
nschurter  en XCO World Cup, el chileno martin_vidaurre  en U23 XCO y boichisadrien 
  en XCO Junior.
#HaceElClickPorSpark 
#SCOTTbikes 
#SCOTTargentina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232610281"/>
                  </a:ext>
                </a:extLst>
              </a:tr>
            </a:tbl>
          </a:graphicData>
        </a:graphic>
      </p:graphicFrame>
      <p:sp>
        <p:nvSpPr>
          <p:cNvPr id="4" name="Text Placeholder 3">
            <a:extLst>
              <a:ext uri="{FF2B5EF4-FFF2-40B4-BE49-F238E27FC236}">
                <a16:creationId xmlns:a16="http://schemas.microsoft.com/office/drawing/2014/main" id="{0E824EA2-12D0-47C2-824C-E7368598A5FE}"/>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39233915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77BB7-D073-45C9-B58B-33162C97C97B}"/>
              </a:ext>
            </a:extLst>
          </p:cNvPr>
          <p:cNvSpPr>
            <a:spLocks noGrp="1"/>
          </p:cNvSpPr>
          <p:nvPr>
            <p:ph type="title"/>
          </p:nvPr>
        </p:nvSpPr>
        <p:spPr/>
        <p:txBody>
          <a:bodyPr/>
          <a:lstStyle/>
          <a:p>
            <a:r>
              <a:rPr lang="en-US"/>
              <a:t>Instagram Posts Table | Scott - 13 of 22</a:t>
            </a:r>
          </a:p>
        </p:txBody>
      </p:sp>
      <p:graphicFrame>
        <p:nvGraphicFramePr>
          <p:cNvPr id="5" name="Table Placeholder 4">
            <a:extLst>
              <a:ext uri="{FF2B5EF4-FFF2-40B4-BE49-F238E27FC236}">
                <a16:creationId xmlns:a16="http://schemas.microsoft.com/office/drawing/2014/main" id="{8E7D960D-B7A6-4C8C-B2FF-261389D7D916}"/>
              </a:ext>
            </a:extLst>
          </p:cNvPr>
          <p:cNvGraphicFramePr>
            <a:graphicFrameLocks noGrp="1"/>
          </p:cNvGraphicFramePr>
          <p:nvPr>
            <p:ph type="tbl" sz="quarter" idx="13"/>
            <p:extLst>
              <p:ext uri="{D42A27DB-BD31-4B8C-83A1-F6EECF244321}">
                <p14:modId xmlns:p14="http://schemas.microsoft.com/office/powerpoint/2010/main" val="17941097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202616959"/>
                    </a:ext>
                  </a:extLst>
                </a:gridCol>
                <a:gridCol w="987552">
                  <a:extLst>
                    <a:ext uri="{9D8B030D-6E8A-4147-A177-3AD203B41FA5}">
                      <a16:colId xmlns:a16="http://schemas.microsoft.com/office/drawing/2014/main" val="60256136"/>
                    </a:ext>
                  </a:extLst>
                </a:gridCol>
                <a:gridCol w="987552">
                  <a:extLst>
                    <a:ext uri="{9D8B030D-6E8A-4147-A177-3AD203B41FA5}">
                      <a16:colId xmlns:a16="http://schemas.microsoft.com/office/drawing/2014/main" val="3747554942"/>
                    </a:ext>
                  </a:extLst>
                </a:gridCol>
                <a:gridCol w="987552">
                  <a:extLst>
                    <a:ext uri="{9D8B030D-6E8A-4147-A177-3AD203B41FA5}">
                      <a16:colId xmlns:a16="http://schemas.microsoft.com/office/drawing/2014/main" val="1441979030"/>
                    </a:ext>
                  </a:extLst>
                </a:gridCol>
                <a:gridCol w="987552">
                  <a:extLst>
                    <a:ext uri="{9D8B030D-6E8A-4147-A177-3AD203B41FA5}">
                      <a16:colId xmlns:a16="http://schemas.microsoft.com/office/drawing/2014/main" val="2256943846"/>
                    </a:ext>
                  </a:extLst>
                </a:gridCol>
                <a:gridCol w="987552">
                  <a:extLst>
                    <a:ext uri="{9D8B030D-6E8A-4147-A177-3AD203B41FA5}">
                      <a16:colId xmlns:a16="http://schemas.microsoft.com/office/drawing/2014/main" val="11556737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29565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- 2021-08-28 12:54:09</a:t>
                      </a:r>
                      <a:r>
                        <a:rPr kumimoji="0" lang="en-US" sz="1000" b="0" i="0" u="none" strike="noStrike" kern="1200" cap="none" spc="0" normalizeH="0" baseline="0" noProof="0">
                          <a:ln>
                            <a:noFill/>
                          </a:ln>
                          <a:solidFill>
                            <a:prstClr val="black"/>
                          </a:solidFill>
                          <a:effectLst/>
                          <a:uLnTx/>
                          <a:uFillTx/>
                          <a:latin typeface="+mn-lt"/>
                          <a:ea typeface="+mn-ea"/>
                          <a:cs typeface="+mn-cs"/>
                        </a:rPr>
                        <a:t>
 ¡Nino Schurter Campeón!
🎉🎉🎉🎉🎉🎉🎉🎉
nschurter se consagró Campeón Mundial 2021 UCI MTB ELITE XCO 🔥🔥🔥
#SCOTTargentina 
#SCOTTbikes 
scottmtbracing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86798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- 2021-09-13 19:34:58</a:t>
                      </a:r>
                      <a:r>
                        <a:rPr kumimoji="0" lang="en-US" sz="1000" b="0" i="0" u="none" strike="noStrike" kern="1200" cap="none" spc="0" normalizeH="0" baseline="0" noProof="0">
                          <a:ln>
                            <a:noFill/>
                          </a:ln>
                          <a:solidFill>
                            <a:prstClr val="black"/>
                          </a:solidFill>
                          <a:effectLst/>
                          <a:uLnTx/>
                          <a:uFillTx/>
                          <a:latin typeface="+mn-lt"/>
                          <a:ea typeface="+mn-ea"/>
                          <a:cs typeface="+mn-cs"/>
                        </a:rPr>
                        <a:t>
 La Marlin 5 es ideal  para iniciarte en el mundo del MTB o tener una bici versátil para rodar en la ciudad o tus primeras salidas con tus amigos. 
¡Tu primera bici se llama Marlin 5!
Encontrá los mejores modelos de bici en las tiendas oficiales Trek de Argentina. 
trekbikes trekbicycleargentina bontragerargentina  #trekbikes #trekargentina #bontragerargentina #racedtowin #gooutside #creemosenlasbicis #racedtowin #Marlin5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146276920"/>
                  </a:ext>
                </a:extLst>
              </a:tr>
            </a:tbl>
          </a:graphicData>
        </a:graphic>
      </p:graphicFrame>
      <p:sp>
        <p:nvSpPr>
          <p:cNvPr id="4" name="Text Placeholder 3">
            <a:extLst>
              <a:ext uri="{FF2B5EF4-FFF2-40B4-BE49-F238E27FC236}">
                <a16:creationId xmlns:a16="http://schemas.microsoft.com/office/drawing/2014/main" id="{583696A1-7000-4B16-B625-1A7C8626731D}"/>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21394272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62FB9-F751-4C89-9B21-81C598667E4B}"/>
              </a:ext>
            </a:extLst>
          </p:cNvPr>
          <p:cNvSpPr>
            <a:spLocks noGrp="1"/>
          </p:cNvSpPr>
          <p:nvPr>
            <p:ph type="title"/>
          </p:nvPr>
        </p:nvSpPr>
        <p:spPr/>
        <p:txBody>
          <a:bodyPr/>
          <a:lstStyle/>
          <a:p>
            <a:r>
              <a:rPr lang="en-US"/>
              <a:t>Instagram Posts Table | Scott - 14 of 22</a:t>
            </a:r>
          </a:p>
        </p:txBody>
      </p:sp>
      <p:graphicFrame>
        <p:nvGraphicFramePr>
          <p:cNvPr id="5" name="Table Placeholder 4">
            <a:extLst>
              <a:ext uri="{FF2B5EF4-FFF2-40B4-BE49-F238E27FC236}">
                <a16:creationId xmlns:a16="http://schemas.microsoft.com/office/drawing/2014/main" id="{0C13B9DE-0B2E-406F-A6AE-0A0394FE0FEA}"/>
              </a:ext>
            </a:extLst>
          </p:cNvPr>
          <p:cNvGraphicFramePr>
            <a:graphicFrameLocks noGrp="1"/>
          </p:cNvGraphicFramePr>
          <p:nvPr>
            <p:ph type="tbl" sz="quarter" idx="13"/>
            <p:extLst>
              <p:ext uri="{D42A27DB-BD31-4B8C-83A1-F6EECF244321}">
                <p14:modId xmlns:p14="http://schemas.microsoft.com/office/powerpoint/2010/main" val="17764317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807838606"/>
                    </a:ext>
                  </a:extLst>
                </a:gridCol>
                <a:gridCol w="987552">
                  <a:extLst>
                    <a:ext uri="{9D8B030D-6E8A-4147-A177-3AD203B41FA5}">
                      <a16:colId xmlns:a16="http://schemas.microsoft.com/office/drawing/2014/main" val="1713599127"/>
                    </a:ext>
                  </a:extLst>
                </a:gridCol>
                <a:gridCol w="987552">
                  <a:extLst>
                    <a:ext uri="{9D8B030D-6E8A-4147-A177-3AD203B41FA5}">
                      <a16:colId xmlns:a16="http://schemas.microsoft.com/office/drawing/2014/main" val="1331950899"/>
                    </a:ext>
                  </a:extLst>
                </a:gridCol>
                <a:gridCol w="987552">
                  <a:extLst>
                    <a:ext uri="{9D8B030D-6E8A-4147-A177-3AD203B41FA5}">
                      <a16:colId xmlns:a16="http://schemas.microsoft.com/office/drawing/2014/main" val="3381341255"/>
                    </a:ext>
                  </a:extLst>
                </a:gridCol>
                <a:gridCol w="987552">
                  <a:extLst>
                    <a:ext uri="{9D8B030D-6E8A-4147-A177-3AD203B41FA5}">
                      <a16:colId xmlns:a16="http://schemas.microsoft.com/office/drawing/2014/main" val="1285608048"/>
                    </a:ext>
                  </a:extLst>
                </a:gridCol>
                <a:gridCol w="987552">
                  <a:extLst>
                    <a:ext uri="{9D8B030D-6E8A-4147-A177-3AD203B41FA5}">
                      <a16:colId xmlns:a16="http://schemas.microsoft.com/office/drawing/2014/main" val="13963430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55368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- 2021-09-06 17:35:16</a:t>
                      </a:r>
                      <a:r>
                        <a:rPr kumimoji="0" lang="es-ES" sz="1000" b="0" i="0" u="none" strike="noStrike" kern="1200" cap="none" spc="0" normalizeH="0" baseline="0" noProof="0">
                          <a:ln>
                            <a:noFill/>
                          </a:ln>
                          <a:solidFill>
                            <a:prstClr val="black"/>
                          </a:solidFill>
                          <a:effectLst/>
                          <a:uLnTx/>
                          <a:uFillTx/>
                          <a:latin typeface="+mn-lt"/>
                          <a:ea typeface="+mn-ea"/>
                          <a:cs typeface="+mn-cs"/>
                        </a:rPr>
                        <a:t>
 📸 Algunas postales de nuestro último Test the Best en Tucumán.
Test the Best es la oportunidad que brindamos a ciclistas, a través de tiendas autorizadas, para que puedan probar a fondo nuestras bicicletas de pedaleo asistido #Turbo⚡️.
Gracias a todos los ciclistas que estuvieron presentes probando la Specialized Turbo Levo⚡️ , nuestra mountain bike de pedaleo asistido inspirada en la Stumpjumper, diseñada en California y desarrollada con ingeniería suiza, íntegramente por nosotros. Su potente y suave motor y su batería con gran autonomía, junto a la posibilidad de personalizar al máximo los controles de tu experiencia Turbo, te dan el poder de recorrer más y más senderos. 
En el mundo #Turbo sos vos, solo que más rápido💨
#IamSpecialized #SpecializedArgentina #Turbo #TurboLevo #TurboLevoSL #PedaleoAsistido #Emtb #ItsYouOnlyFaster #ModoTurbo #TestTheBest #Tucuman #Argentina
📸  marianodiaz11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971152617"/>
                  </a:ext>
                </a:extLst>
              </a:tr>
            </a:tbl>
          </a:graphicData>
        </a:graphic>
      </p:graphicFrame>
      <p:sp>
        <p:nvSpPr>
          <p:cNvPr id="4" name="Text Placeholder 3">
            <a:extLst>
              <a:ext uri="{FF2B5EF4-FFF2-40B4-BE49-F238E27FC236}">
                <a16:creationId xmlns:a16="http://schemas.microsoft.com/office/drawing/2014/main" id="{B31A64F0-08DB-4D85-8361-252755D27AAE}"/>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17521772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5572A-EABB-421D-9CB1-FFAC4424DF05}"/>
              </a:ext>
            </a:extLst>
          </p:cNvPr>
          <p:cNvSpPr>
            <a:spLocks noGrp="1"/>
          </p:cNvSpPr>
          <p:nvPr>
            <p:ph type="title"/>
          </p:nvPr>
        </p:nvSpPr>
        <p:spPr/>
        <p:txBody>
          <a:bodyPr/>
          <a:lstStyle/>
          <a:p>
            <a:r>
              <a:rPr lang="en-US"/>
              <a:t>Instagram Posts Table | Scott - 15 of 22</a:t>
            </a:r>
          </a:p>
        </p:txBody>
      </p:sp>
      <p:graphicFrame>
        <p:nvGraphicFramePr>
          <p:cNvPr id="5" name="Table Placeholder 4">
            <a:extLst>
              <a:ext uri="{FF2B5EF4-FFF2-40B4-BE49-F238E27FC236}">
                <a16:creationId xmlns:a16="http://schemas.microsoft.com/office/drawing/2014/main" id="{42B8EE3A-4A20-4DB4-8A15-F58429155BAC}"/>
              </a:ext>
            </a:extLst>
          </p:cNvPr>
          <p:cNvGraphicFramePr>
            <a:graphicFrameLocks noGrp="1"/>
          </p:cNvGraphicFramePr>
          <p:nvPr>
            <p:ph type="tbl" sz="quarter" idx="13"/>
            <p:extLst>
              <p:ext uri="{D42A27DB-BD31-4B8C-83A1-F6EECF244321}">
                <p14:modId xmlns:p14="http://schemas.microsoft.com/office/powerpoint/2010/main" val="27665989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38379576"/>
                    </a:ext>
                  </a:extLst>
                </a:gridCol>
                <a:gridCol w="987552">
                  <a:extLst>
                    <a:ext uri="{9D8B030D-6E8A-4147-A177-3AD203B41FA5}">
                      <a16:colId xmlns:a16="http://schemas.microsoft.com/office/drawing/2014/main" val="359567090"/>
                    </a:ext>
                  </a:extLst>
                </a:gridCol>
                <a:gridCol w="987552">
                  <a:extLst>
                    <a:ext uri="{9D8B030D-6E8A-4147-A177-3AD203B41FA5}">
                      <a16:colId xmlns:a16="http://schemas.microsoft.com/office/drawing/2014/main" val="2893619007"/>
                    </a:ext>
                  </a:extLst>
                </a:gridCol>
                <a:gridCol w="987552">
                  <a:extLst>
                    <a:ext uri="{9D8B030D-6E8A-4147-A177-3AD203B41FA5}">
                      <a16:colId xmlns:a16="http://schemas.microsoft.com/office/drawing/2014/main" val="4233769155"/>
                    </a:ext>
                  </a:extLst>
                </a:gridCol>
                <a:gridCol w="987552">
                  <a:extLst>
                    <a:ext uri="{9D8B030D-6E8A-4147-A177-3AD203B41FA5}">
                      <a16:colId xmlns:a16="http://schemas.microsoft.com/office/drawing/2014/main" val="4149838447"/>
                    </a:ext>
                  </a:extLst>
                </a:gridCol>
                <a:gridCol w="987552">
                  <a:extLst>
                    <a:ext uri="{9D8B030D-6E8A-4147-A177-3AD203B41FA5}">
                      <a16:colId xmlns:a16="http://schemas.microsoft.com/office/drawing/2014/main" val="41376169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20153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- 2021-08-26 19:27:40</a:t>
                      </a:r>
                      <a:r>
                        <a:rPr kumimoji="0" lang="es-ES" sz="1000" b="0" i="0" u="none" strike="noStrike" kern="1200" cap="none" spc="0" normalizeH="0" baseline="0" noProof="0">
                          <a:ln>
                            <a:noFill/>
                          </a:ln>
                          <a:solidFill>
                            <a:prstClr val="black"/>
                          </a:solidFill>
                          <a:effectLst/>
                          <a:uLnTx/>
                          <a:uFillTx/>
                          <a:latin typeface="+mn-lt"/>
                          <a:ea typeface="+mn-ea"/>
                          <a:cs typeface="+mn-cs"/>
                        </a:rPr>
                        <a:t>
 ¡Domane AL 2 Disc versátil, cómoda y resistente! 
Su diseño  prioriza la comodidad, es rápida pero estable  e incluye componentes confiables para un buen rendimiento en cualquier tipo de ruta.  Además, está diseñada con frenos de disco que te proporcionan una mejor potencia de frenado en cualquier clima.
trekbicycleargentina bontragerargentina
#Trek #TrekArgentina #RacedToWin #GoOutside #domane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644082146"/>
                  </a:ext>
                </a:extLst>
              </a:tr>
            </a:tbl>
          </a:graphicData>
        </a:graphic>
      </p:graphicFrame>
      <p:sp>
        <p:nvSpPr>
          <p:cNvPr id="4" name="Text Placeholder 3">
            <a:extLst>
              <a:ext uri="{FF2B5EF4-FFF2-40B4-BE49-F238E27FC236}">
                <a16:creationId xmlns:a16="http://schemas.microsoft.com/office/drawing/2014/main" id="{D02DDB9B-808B-482C-BD5F-73AEC3062050}"/>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29770570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8AD9D-8789-4BFC-BE93-D7689BF8D045}"/>
              </a:ext>
            </a:extLst>
          </p:cNvPr>
          <p:cNvSpPr>
            <a:spLocks noGrp="1"/>
          </p:cNvSpPr>
          <p:nvPr>
            <p:ph type="title"/>
          </p:nvPr>
        </p:nvSpPr>
        <p:spPr/>
        <p:txBody>
          <a:bodyPr/>
          <a:lstStyle/>
          <a:p>
            <a:r>
              <a:rPr lang="en-US"/>
              <a:t>Instagram Posts Table | Scott - 16 of 22</a:t>
            </a:r>
          </a:p>
        </p:txBody>
      </p:sp>
      <p:graphicFrame>
        <p:nvGraphicFramePr>
          <p:cNvPr id="5" name="Table Placeholder 4">
            <a:extLst>
              <a:ext uri="{FF2B5EF4-FFF2-40B4-BE49-F238E27FC236}">
                <a16:creationId xmlns:a16="http://schemas.microsoft.com/office/drawing/2014/main" id="{10523843-0863-4768-96D9-5280A60BEA8F}"/>
              </a:ext>
            </a:extLst>
          </p:cNvPr>
          <p:cNvGraphicFramePr>
            <a:graphicFrameLocks noGrp="1"/>
          </p:cNvGraphicFramePr>
          <p:nvPr>
            <p:ph type="tbl" sz="quarter" idx="13"/>
            <p:extLst>
              <p:ext uri="{D42A27DB-BD31-4B8C-83A1-F6EECF244321}">
                <p14:modId xmlns:p14="http://schemas.microsoft.com/office/powerpoint/2010/main" val="21207339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375860979"/>
                    </a:ext>
                  </a:extLst>
                </a:gridCol>
                <a:gridCol w="987552">
                  <a:extLst>
                    <a:ext uri="{9D8B030D-6E8A-4147-A177-3AD203B41FA5}">
                      <a16:colId xmlns:a16="http://schemas.microsoft.com/office/drawing/2014/main" val="3706877170"/>
                    </a:ext>
                  </a:extLst>
                </a:gridCol>
                <a:gridCol w="987552">
                  <a:extLst>
                    <a:ext uri="{9D8B030D-6E8A-4147-A177-3AD203B41FA5}">
                      <a16:colId xmlns:a16="http://schemas.microsoft.com/office/drawing/2014/main" val="1537520177"/>
                    </a:ext>
                  </a:extLst>
                </a:gridCol>
                <a:gridCol w="987552">
                  <a:extLst>
                    <a:ext uri="{9D8B030D-6E8A-4147-A177-3AD203B41FA5}">
                      <a16:colId xmlns:a16="http://schemas.microsoft.com/office/drawing/2014/main" val="4122333891"/>
                    </a:ext>
                  </a:extLst>
                </a:gridCol>
                <a:gridCol w="987552">
                  <a:extLst>
                    <a:ext uri="{9D8B030D-6E8A-4147-A177-3AD203B41FA5}">
                      <a16:colId xmlns:a16="http://schemas.microsoft.com/office/drawing/2014/main" val="1920813206"/>
                    </a:ext>
                  </a:extLst>
                </a:gridCol>
                <a:gridCol w="987552">
                  <a:extLst>
                    <a:ext uri="{9D8B030D-6E8A-4147-A177-3AD203B41FA5}">
                      <a16:colId xmlns:a16="http://schemas.microsoft.com/office/drawing/2014/main" val="37254310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98127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- 2021-09-01 17:40:26</a:t>
                      </a:r>
                      <a:r>
                        <a:rPr kumimoji="0" lang="es-ES" sz="1000" b="0" i="0" u="none" strike="noStrike" kern="1200" cap="none" spc="0" normalizeH="0" baseline="0" noProof="0">
                          <a:ln>
                            <a:noFill/>
                          </a:ln>
                          <a:solidFill>
                            <a:prstClr val="black"/>
                          </a:solidFill>
                          <a:effectLst/>
                          <a:uLnTx/>
                          <a:uFillTx/>
                          <a:latin typeface="+mn-lt"/>
                          <a:ea typeface="+mn-ea"/>
                          <a:cs typeface="+mn-cs"/>
                        </a:rPr>
                        <a:t>
 La obsesión de la gente que conforma el equipo de rovalcomponents se refleja en la atención puesta en cada detalle de sus productos.
Obsesión con cada detalle del diseño, con la selección de materiales de la más alta calidad y la inversión constante en su equipo de desarrollo y su laboratorio de innovación.
Así es como Roval crea productos con las mejores características de manejo, garantía de por vida y un inigualable nivel de soporte de postventa.
Un buen diseño de ruedas es una combinación compleja de varias características: peso, calidad de conducción, durabilidad y rendimiento aerodinámico. 
Los ingenieros y diseñadores que desarrollan cada producto de Roval y los atletas y embajadores que prueban sus ruedas, todos tienen algo en común: ser ciclistas que persiguen mejorar la experiencia arriba de la bici.
#TrueToYourRide #RovalComponents #RideRoval #RovalWheels #RovalControl #RovalControlSL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957811840"/>
                  </a:ext>
                </a:extLst>
              </a:tr>
            </a:tbl>
          </a:graphicData>
        </a:graphic>
      </p:graphicFrame>
      <p:sp>
        <p:nvSpPr>
          <p:cNvPr id="4" name="Text Placeholder 3">
            <a:extLst>
              <a:ext uri="{FF2B5EF4-FFF2-40B4-BE49-F238E27FC236}">
                <a16:creationId xmlns:a16="http://schemas.microsoft.com/office/drawing/2014/main" id="{2E506DFE-14A9-4478-A29B-6ABFD0966B77}"/>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28382868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692EC-2008-4F9D-987D-6409DCA05206}"/>
              </a:ext>
            </a:extLst>
          </p:cNvPr>
          <p:cNvSpPr>
            <a:spLocks noGrp="1"/>
          </p:cNvSpPr>
          <p:nvPr>
            <p:ph type="title"/>
          </p:nvPr>
        </p:nvSpPr>
        <p:spPr/>
        <p:txBody>
          <a:bodyPr/>
          <a:lstStyle/>
          <a:p>
            <a:r>
              <a:rPr lang="en-US"/>
              <a:t>Instagram Posts Table | Scott - 17 of 22</a:t>
            </a:r>
          </a:p>
        </p:txBody>
      </p:sp>
      <p:graphicFrame>
        <p:nvGraphicFramePr>
          <p:cNvPr id="5" name="Table Placeholder 4">
            <a:extLst>
              <a:ext uri="{FF2B5EF4-FFF2-40B4-BE49-F238E27FC236}">
                <a16:creationId xmlns:a16="http://schemas.microsoft.com/office/drawing/2014/main" id="{C69B0607-0D6E-4C27-90CC-7E570BA04E26}"/>
              </a:ext>
            </a:extLst>
          </p:cNvPr>
          <p:cNvGraphicFramePr>
            <a:graphicFrameLocks noGrp="1"/>
          </p:cNvGraphicFramePr>
          <p:nvPr>
            <p:ph type="tbl" sz="quarter" idx="13"/>
            <p:extLst>
              <p:ext uri="{D42A27DB-BD31-4B8C-83A1-F6EECF244321}">
                <p14:modId xmlns:p14="http://schemas.microsoft.com/office/powerpoint/2010/main" val="26031409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23653585"/>
                    </a:ext>
                  </a:extLst>
                </a:gridCol>
                <a:gridCol w="987552">
                  <a:extLst>
                    <a:ext uri="{9D8B030D-6E8A-4147-A177-3AD203B41FA5}">
                      <a16:colId xmlns:a16="http://schemas.microsoft.com/office/drawing/2014/main" val="242671089"/>
                    </a:ext>
                  </a:extLst>
                </a:gridCol>
                <a:gridCol w="987552">
                  <a:extLst>
                    <a:ext uri="{9D8B030D-6E8A-4147-A177-3AD203B41FA5}">
                      <a16:colId xmlns:a16="http://schemas.microsoft.com/office/drawing/2014/main" val="716325376"/>
                    </a:ext>
                  </a:extLst>
                </a:gridCol>
                <a:gridCol w="987552">
                  <a:extLst>
                    <a:ext uri="{9D8B030D-6E8A-4147-A177-3AD203B41FA5}">
                      <a16:colId xmlns:a16="http://schemas.microsoft.com/office/drawing/2014/main" val="1575031259"/>
                    </a:ext>
                  </a:extLst>
                </a:gridCol>
                <a:gridCol w="987552">
                  <a:extLst>
                    <a:ext uri="{9D8B030D-6E8A-4147-A177-3AD203B41FA5}">
                      <a16:colId xmlns:a16="http://schemas.microsoft.com/office/drawing/2014/main" val="3299971271"/>
                    </a:ext>
                  </a:extLst>
                </a:gridCol>
                <a:gridCol w="987552">
                  <a:extLst>
                    <a:ext uri="{9D8B030D-6E8A-4147-A177-3AD203B41FA5}">
                      <a16:colId xmlns:a16="http://schemas.microsoft.com/office/drawing/2014/main" val="36494607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4389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- 2021-09-07 21:05:20</a:t>
                      </a:r>
                      <a:r>
                        <a:rPr kumimoji="0" lang="en-US" sz="1000" b="0" i="0" u="none" strike="noStrike" kern="1200" cap="none" spc="0" normalizeH="0" baseline="0" noProof="0">
                          <a:ln>
                            <a:noFill/>
                          </a:ln>
                          <a:solidFill>
                            <a:prstClr val="black"/>
                          </a:solidFill>
                          <a:effectLst/>
                          <a:uLnTx/>
                          <a:uFillTx/>
                          <a:latin typeface="+mn-lt"/>
                          <a:ea typeface="+mn-ea"/>
                          <a:cs typeface="+mn-cs"/>
                        </a:rPr>
                        <a:t>
 ¡El #TeamTrekBontrager se coronó en el Abierto Argentino de XCO! 
En la cuarta fecha desarrollada en Catamarca “El Cóndor”  alvaritomacias se quedó con el primer puesto ante los mejores exponentes de la disciplina del país. 
facu_cayata  y fernandodiaz532 también lograron el escalón más alto del podio en Juvenil y Cadetes respectivamente. 
Mirá toda la imágenes. 
trekbikes trekbicycleargentina bontragerargentina santini_arg guargentina OpticaCentralStore microonfactory foxracingargentina
#Trek #TrekArgentina #TeamTrekArgentina #RacedToWin #GoOutside #creemosenlasbicis #gobybike #procaliber #supercaliber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9938481"/>
                  </a:ext>
                </a:extLst>
              </a:tr>
            </a:tbl>
          </a:graphicData>
        </a:graphic>
      </p:graphicFrame>
      <p:sp>
        <p:nvSpPr>
          <p:cNvPr id="4" name="Text Placeholder 3">
            <a:extLst>
              <a:ext uri="{FF2B5EF4-FFF2-40B4-BE49-F238E27FC236}">
                <a16:creationId xmlns:a16="http://schemas.microsoft.com/office/drawing/2014/main" id="{589EC000-A731-419D-93E5-D4A246E24AD4}"/>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27176630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EDE1D5-BAA9-4C01-A7DE-73D29B3257BE}"/>
              </a:ext>
            </a:extLst>
          </p:cNvPr>
          <p:cNvSpPr>
            <a:spLocks noGrp="1"/>
          </p:cNvSpPr>
          <p:nvPr>
            <p:ph type="title"/>
          </p:nvPr>
        </p:nvSpPr>
        <p:spPr/>
        <p:txBody>
          <a:bodyPr/>
          <a:lstStyle/>
          <a:p>
            <a:r>
              <a:rPr lang="en-US"/>
              <a:t>Instagram Posts Table | Scott - 18 of 22</a:t>
            </a:r>
          </a:p>
        </p:txBody>
      </p:sp>
      <p:graphicFrame>
        <p:nvGraphicFramePr>
          <p:cNvPr id="5" name="Table Placeholder 4">
            <a:extLst>
              <a:ext uri="{FF2B5EF4-FFF2-40B4-BE49-F238E27FC236}">
                <a16:creationId xmlns:a16="http://schemas.microsoft.com/office/drawing/2014/main" id="{FAC0ADC4-B035-4100-B9B9-61534B8BDEBB}"/>
              </a:ext>
            </a:extLst>
          </p:cNvPr>
          <p:cNvGraphicFramePr>
            <a:graphicFrameLocks noGrp="1"/>
          </p:cNvGraphicFramePr>
          <p:nvPr>
            <p:ph type="tbl" sz="quarter" idx="13"/>
            <p:extLst>
              <p:ext uri="{D42A27DB-BD31-4B8C-83A1-F6EECF244321}">
                <p14:modId xmlns:p14="http://schemas.microsoft.com/office/powerpoint/2010/main" val="26834743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649721535"/>
                    </a:ext>
                  </a:extLst>
                </a:gridCol>
                <a:gridCol w="987552">
                  <a:extLst>
                    <a:ext uri="{9D8B030D-6E8A-4147-A177-3AD203B41FA5}">
                      <a16:colId xmlns:a16="http://schemas.microsoft.com/office/drawing/2014/main" val="988524023"/>
                    </a:ext>
                  </a:extLst>
                </a:gridCol>
                <a:gridCol w="987552">
                  <a:extLst>
                    <a:ext uri="{9D8B030D-6E8A-4147-A177-3AD203B41FA5}">
                      <a16:colId xmlns:a16="http://schemas.microsoft.com/office/drawing/2014/main" val="2403583225"/>
                    </a:ext>
                  </a:extLst>
                </a:gridCol>
                <a:gridCol w="987552">
                  <a:extLst>
                    <a:ext uri="{9D8B030D-6E8A-4147-A177-3AD203B41FA5}">
                      <a16:colId xmlns:a16="http://schemas.microsoft.com/office/drawing/2014/main" val="2269865419"/>
                    </a:ext>
                  </a:extLst>
                </a:gridCol>
                <a:gridCol w="987552">
                  <a:extLst>
                    <a:ext uri="{9D8B030D-6E8A-4147-A177-3AD203B41FA5}">
                      <a16:colId xmlns:a16="http://schemas.microsoft.com/office/drawing/2014/main" val="3702214369"/>
                    </a:ext>
                  </a:extLst>
                </a:gridCol>
                <a:gridCol w="987552">
                  <a:extLst>
                    <a:ext uri="{9D8B030D-6E8A-4147-A177-3AD203B41FA5}">
                      <a16:colId xmlns:a16="http://schemas.microsoft.com/office/drawing/2014/main" val="5124185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07224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- 2021-09-02 21:51:58</a:t>
                      </a:r>
                      <a:r>
                        <a:rPr kumimoji="0" lang="en-US" sz="1000" b="0" i="0" u="none" strike="noStrike" kern="1200" cap="none" spc="0" normalizeH="0" baseline="0" noProof="0">
                          <a:ln>
                            <a:noFill/>
                          </a:ln>
                          <a:solidFill>
                            <a:prstClr val="black"/>
                          </a:solidFill>
                          <a:effectLst/>
                          <a:uLnTx/>
                          <a:uFillTx/>
                          <a:latin typeface="+mn-lt"/>
                          <a:ea typeface="+mn-ea"/>
                          <a:cs typeface="+mn-cs"/>
                        </a:rPr>
                        <a:t>
 #TBT del fin de semana.
valen_carsillo y su SCOTT Scale RC WC 900 N1NO Edition.
La armó con s@syncrosbike Silverston SL, SRAM XX1 AXS, y cubiertas MAXXIS Aspen EXO TR. 
¿Qué te parece?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315624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- 2021-09-10 17:06:25</a:t>
                      </a:r>
                      <a:r>
                        <a:rPr kumimoji="0" lang="en-US" sz="1000" b="0" i="0" u="none" strike="noStrike" kern="1200" cap="none" spc="0" normalizeH="0" baseline="0" noProof="0">
                          <a:ln>
                            <a:noFill/>
                          </a:ln>
                          <a:solidFill>
                            <a:prstClr val="black"/>
                          </a:solidFill>
                          <a:effectLst/>
                          <a:uLnTx/>
                          <a:uFillTx/>
                          <a:latin typeface="+mn-lt"/>
                          <a:ea typeface="+mn-ea"/>
                          <a:cs typeface="+mn-cs"/>
                        </a:rPr>
                        <a:t>
 ¡Las mejores imágenes de bikecarito en su victoria de la Tercera Vuelta a Batan! 
¡Felicitaciones Caro por una nueva victoria general! 
trekbikes trekbicycleargentina bontragerargentina santini_arg guargentina OpticaCentralStore microonfactory foxracingargentina
#Trek #TrekArgentina #TeamTrekArgentina #RacedToWin #GoOutside #creemosenlasbicis #gobybike #procaliber #supercaliber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554561274"/>
                  </a:ext>
                </a:extLst>
              </a:tr>
            </a:tbl>
          </a:graphicData>
        </a:graphic>
      </p:graphicFrame>
      <p:sp>
        <p:nvSpPr>
          <p:cNvPr id="4" name="Text Placeholder 3">
            <a:extLst>
              <a:ext uri="{FF2B5EF4-FFF2-40B4-BE49-F238E27FC236}">
                <a16:creationId xmlns:a16="http://schemas.microsoft.com/office/drawing/2014/main" id="{25ADD6DC-25DE-4818-95AB-7CB17F01FF07}"/>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35870243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C90F5-E606-4B8C-B529-89B71B85E60B}"/>
              </a:ext>
            </a:extLst>
          </p:cNvPr>
          <p:cNvSpPr>
            <a:spLocks noGrp="1"/>
          </p:cNvSpPr>
          <p:nvPr>
            <p:ph type="title"/>
          </p:nvPr>
        </p:nvSpPr>
        <p:spPr/>
        <p:txBody>
          <a:bodyPr/>
          <a:lstStyle/>
          <a:p>
            <a:r>
              <a:rPr lang="en-US"/>
              <a:t>Instagram Posts Table | Scott - 19 of 22</a:t>
            </a:r>
          </a:p>
        </p:txBody>
      </p:sp>
      <p:graphicFrame>
        <p:nvGraphicFramePr>
          <p:cNvPr id="5" name="Table Placeholder 4">
            <a:extLst>
              <a:ext uri="{FF2B5EF4-FFF2-40B4-BE49-F238E27FC236}">
                <a16:creationId xmlns:a16="http://schemas.microsoft.com/office/drawing/2014/main" id="{E1DFA8E7-7FEE-4A6D-93A4-D083D4BC00C6}"/>
              </a:ext>
            </a:extLst>
          </p:cNvPr>
          <p:cNvGraphicFramePr>
            <a:graphicFrameLocks noGrp="1"/>
          </p:cNvGraphicFramePr>
          <p:nvPr>
            <p:ph type="tbl" sz="quarter" idx="13"/>
            <p:extLst>
              <p:ext uri="{D42A27DB-BD31-4B8C-83A1-F6EECF244321}">
                <p14:modId xmlns:p14="http://schemas.microsoft.com/office/powerpoint/2010/main" val="5783501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454216547"/>
                    </a:ext>
                  </a:extLst>
                </a:gridCol>
                <a:gridCol w="987552">
                  <a:extLst>
                    <a:ext uri="{9D8B030D-6E8A-4147-A177-3AD203B41FA5}">
                      <a16:colId xmlns:a16="http://schemas.microsoft.com/office/drawing/2014/main" val="1135896183"/>
                    </a:ext>
                  </a:extLst>
                </a:gridCol>
                <a:gridCol w="987552">
                  <a:extLst>
                    <a:ext uri="{9D8B030D-6E8A-4147-A177-3AD203B41FA5}">
                      <a16:colId xmlns:a16="http://schemas.microsoft.com/office/drawing/2014/main" val="1382808150"/>
                    </a:ext>
                  </a:extLst>
                </a:gridCol>
                <a:gridCol w="987552">
                  <a:extLst>
                    <a:ext uri="{9D8B030D-6E8A-4147-A177-3AD203B41FA5}">
                      <a16:colId xmlns:a16="http://schemas.microsoft.com/office/drawing/2014/main" val="3864387373"/>
                    </a:ext>
                  </a:extLst>
                </a:gridCol>
                <a:gridCol w="987552">
                  <a:extLst>
                    <a:ext uri="{9D8B030D-6E8A-4147-A177-3AD203B41FA5}">
                      <a16:colId xmlns:a16="http://schemas.microsoft.com/office/drawing/2014/main" val="1116556725"/>
                    </a:ext>
                  </a:extLst>
                </a:gridCol>
                <a:gridCol w="987552">
                  <a:extLst>
                    <a:ext uri="{9D8B030D-6E8A-4147-A177-3AD203B41FA5}">
                      <a16:colId xmlns:a16="http://schemas.microsoft.com/office/drawing/2014/main" val="42362116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53090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- 2021-09-03 21:01:25</a:t>
                      </a:r>
                      <a:r>
                        <a:rPr kumimoji="0" lang="es-ES" sz="1000" b="0" i="0" u="none" strike="noStrike" kern="1200" cap="none" spc="0" normalizeH="0" baseline="0" noProof="0">
                          <a:ln>
                            <a:noFill/>
                          </a:ln>
                          <a:solidFill>
                            <a:prstClr val="black"/>
                          </a:solidFill>
                          <a:effectLst/>
                          <a:uLnTx/>
                          <a:uFillTx/>
                          <a:latin typeface="+mn-lt"/>
                          <a:ea typeface="+mn-ea"/>
                          <a:cs typeface="+mn-cs"/>
                        </a:rPr>
                        <a:t>
 La Scale 970 de SCOTT viene equipada con transmisión de 12 velocidades SRAM Eagle y una horquilla Rock Shox, junto con tecnología de bloqueo remoto para permitir diferentes ajustes del recorrido en función de las necesidades de cada momento.
Encontralas en nuestras tiendas. Link en bio.
#SCOTTbikes 
#SCOTTargentina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650788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- 2021-09-07 20:09:38</a:t>
                      </a:r>
                      <a:r>
                        <a:rPr kumimoji="0" lang="es-ES" sz="1000" b="0" i="0" u="none" strike="noStrike" kern="1200" cap="none" spc="0" normalizeH="0" baseline="0" noProof="0">
                          <a:ln>
                            <a:noFill/>
                          </a:ln>
                          <a:solidFill>
                            <a:prstClr val="black"/>
                          </a:solidFill>
                          <a:effectLst/>
                          <a:uLnTx/>
                          <a:uFillTx/>
                          <a:latin typeface="+mn-lt"/>
                          <a:ea typeface="+mn-ea"/>
                          <a:cs typeface="+mn-cs"/>
                        </a:rPr>
                        <a:t>
 La Scale 930 de SCOTT tiene un cuadro de fibra de carbono superligero. La combinación de suspensión FOX, transmisión Shimano de 12 velocidades y componentes Syncros produce una bicicleta de competición ligera y eficiente.
Encontrala en nuestras tiendas. LInk en bio.
#SCOTTbikes 
#SCOTTargentina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525139712"/>
                  </a:ext>
                </a:extLst>
              </a:tr>
            </a:tbl>
          </a:graphicData>
        </a:graphic>
      </p:graphicFrame>
      <p:sp>
        <p:nvSpPr>
          <p:cNvPr id="4" name="Text Placeholder 3">
            <a:extLst>
              <a:ext uri="{FF2B5EF4-FFF2-40B4-BE49-F238E27FC236}">
                <a16:creationId xmlns:a16="http://schemas.microsoft.com/office/drawing/2014/main" id="{0B1B9991-0FFE-40D6-A7D7-7322C21D51A1}"/>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34091730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5D802-7D63-4816-8F43-A8AD7C2B1085}"/>
              </a:ext>
            </a:extLst>
          </p:cNvPr>
          <p:cNvSpPr>
            <a:spLocks noGrp="1"/>
          </p:cNvSpPr>
          <p:nvPr>
            <p:ph type="title"/>
          </p:nvPr>
        </p:nvSpPr>
        <p:spPr/>
        <p:txBody>
          <a:bodyPr/>
          <a:lstStyle/>
          <a:p>
            <a:r>
              <a:rPr lang="en-US"/>
              <a:t>Instagram Posts Table | Scott - 20 of 22</a:t>
            </a:r>
          </a:p>
        </p:txBody>
      </p:sp>
      <p:graphicFrame>
        <p:nvGraphicFramePr>
          <p:cNvPr id="5" name="Table Placeholder 4">
            <a:extLst>
              <a:ext uri="{FF2B5EF4-FFF2-40B4-BE49-F238E27FC236}">
                <a16:creationId xmlns:a16="http://schemas.microsoft.com/office/drawing/2014/main" id="{49374230-1228-4487-B8D7-C44D0CE5FE37}"/>
              </a:ext>
            </a:extLst>
          </p:cNvPr>
          <p:cNvGraphicFramePr>
            <a:graphicFrameLocks noGrp="1"/>
          </p:cNvGraphicFramePr>
          <p:nvPr>
            <p:ph type="tbl" sz="quarter" idx="13"/>
            <p:extLst>
              <p:ext uri="{D42A27DB-BD31-4B8C-83A1-F6EECF244321}">
                <p14:modId xmlns:p14="http://schemas.microsoft.com/office/powerpoint/2010/main" val="24608332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966297088"/>
                    </a:ext>
                  </a:extLst>
                </a:gridCol>
                <a:gridCol w="987552">
                  <a:extLst>
                    <a:ext uri="{9D8B030D-6E8A-4147-A177-3AD203B41FA5}">
                      <a16:colId xmlns:a16="http://schemas.microsoft.com/office/drawing/2014/main" val="1253181716"/>
                    </a:ext>
                  </a:extLst>
                </a:gridCol>
                <a:gridCol w="987552">
                  <a:extLst>
                    <a:ext uri="{9D8B030D-6E8A-4147-A177-3AD203B41FA5}">
                      <a16:colId xmlns:a16="http://schemas.microsoft.com/office/drawing/2014/main" val="3976655766"/>
                    </a:ext>
                  </a:extLst>
                </a:gridCol>
                <a:gridCol w="987552">
                  <a:extLst>
                    <a:ext uri="{9D8B030D-6E8A-4147-A177-3AD203B41FA5}">
                      <a16:colId xmlns:a16="http://schemas.microsoft.com/office/drawing/2014/main" val="4213415189"/>
                    </a:ext>
                  </a:extLst>
                </a:gridCol>
                <a:gridCol w="987552">
                  <a:extLst>
                    <a:ext uri="{9D8B030D-6E8A-4147-A177-3AD203B41FA5}">
                      <a16:colId xmlns:a16="http://schemas.microsoft.com/office/drawing/2014/main" val="2808362061"/>
                    </a:ext>
                  </a:extLst>
                </a:gridCol>
                <a:gridCol w="987552">
                  <a:extLst>
                    <a:ext uri="{9D8B030D-6E8A-4147-A177-3AD203B41FA5}">
                      <a16:colId xmlns:a16="http://schemas.microsoft.com/office/drawing/2014/main" val="35010096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27837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- 2021-08-30 17:43:55</a:t>
                      </a:r>
                      <a:r>
                        <a:rPr kumimoji="0" lang="en-US" sz="1000" b="0" i="0" u="none" strike="noStrike" kern="1200" cap="none" spc="0" normalizeH="0" baseline="0" noProof="0">
                          <a:ln>
                            <a:noFill/>
                          </a:ln>
                          <a:solidFill>
                            <a:prstClr val="black"/>
                          </a:solidFill>
                          <a:effectLst/>
                          <a:uLnTx/>
                          <a:uFillTx/>
                          <a:latin typeface="+mn-lt"/>
                          <a:ea typeface="+mn-ea"/>
                          <a:cs typeface="+mn-cs"/>
                        </a:rPr>
                        <a:t>
 El maridaje perfecto🌿🚲😊
Disfrutar de la naturaleza con una bicicleta con la mejor relación entre calidad, precio y rendimiento. 
La nueva Specialized Rockhopper ha sido rediseñada minuciosamente dando como resultado una bicicleta confiable, liviana y resistente con una geometría moderna, gracias a su cuadro de aluminio Premium A1 con cableado interno y compatible con caño de asiento retráctil (dropper post). Además, la nueva Rockhopper viene con llantas y cubiertas aptas tubeless.
🔺 Encontrala en nuestras tiendas autorizadas🔺
#IamSpecialized #SpecializedArgentina #Mtb #SpecializedRockhopper #Rockhopper #RockhopperElite #RockhopperExpert #Argentina #MountainBikes #Ciclismo #CiclismodeMontaña
📸 thethompsonphoto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69879233"/>
                  </a:ext>
                </a:extLst>
              </a:tr>
            </a:tbl>
          </a:graphicData>
        </a:graphic>
      </p:graphicFrame>
      <p:sp>
        <p:nvSpPr>
          <p:cNvPr id="4" name="Text Placeholder 3">
            <a:extLst>
              <a:ext uri="{FF2B5EF4-FFF2-40B4-BE49-F238E27FC236}">
                <a16:creationId xmlns:a16="http://schemas.microsoft.com/office/drawing/2014/main" id="{0945AFF2-C9CE-4205-AB58-142E5375CBE9}"/>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37528639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A19E5-D071-4A64-ABBF-672EC52EDE8E}"/>
              </a:ext>
            </a:extLst>
          </p:cNvPr>
          <p:cNvSpPr>
            <a:spLocks noGrp="1"/>
          </p:cNvSpPr>
          <p:nvPr>
            <p:ph type="title"/>
          </p:nvPr>
        </p:nvSpPr>
        <p:spPr/>
        <p:txBody>
          <a:bodyPr/>
          <a:lstStyle/>
          <a:p>
            <a:r>
              <a:rPr lang="en-US"/>
              <a:t>Instagram Posts Table | Scott - 21 of 22</a:t>
            </a:r>
          </a:p>
        </p:txBody>
      </p:sp>
      <p:graphicFrame>
        <p:nvGraphicFramePr>
          <p:cNvPr id="5" name="Table Placeholder 4">
            <a:extLst>
              <a:ext uri="{FF2B5EF4-FFF2-40B4-BE49-F238E27FC236}">
                <a16:creationId xmlns:a16="http://schemas.microsoft.com/office/drawing/2014/main" id="{643B747A-EC29-40AB-BE2C-A6D782376FA2}"/>
              </a:ext>
            </a:extLst>
          </p:cNvPr>
          <p:cNvGraphicFramePr>
            <a:graphicFrameLocks noGrp="1"/>
          </p:cNvGraphicFramePr>
          <p:nvPr>
            <p:ph type="tbl" sz="quarter" idx="13"/>
            <p:extLst>
              <p:ext uri="{D42A27DB-BD31-4B8C-83A1-F6EECF244321}">
                <p14:modId xmlns:p14="http://schemas.microsoft.com/office/powerpoint/2010/main" val="32973017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933463519"/>
                    </a:ext>
                  </a:extLst>
                </a:gridCol>
                <a:gridCol w="987552">
                  <a:extLst>
                    <a:ext uri="{9D8B030D-6E8A-4147-A177-3AD203B41FA5}">
                      <a16:colId xmlns:a16="http://schemas.microsoft.com/office/drawing/2014/main" val="2469680546"/>
                    </a:ext>
                  </a:extLst>
                </a:gridCol>
                <a:gridCol w="987552">
                  <a:extLst>
                    <a:ext uri="{9D8B030D-6E8A-4147-A177-3AD203B41FA5}">
                      <a16:colId xmlns:a16="http://schemas.microsoft.com/office/drawing/2014/main" val="1611394922"/>
                    </a:ext>
                  </a:extLst>
                </a:gridCol>
                <a:gridCol w="987552">
                  <a:extLst>
                    <a:ext uri="{9D8B030D-6E8A-4147-A177-3AD203B41FA5}">
                      <a16:colId xmlns:a16="http://schemas.microsoft.com/office/drawing/2014/main" val="3931620663"/>
                    </a:ext>
                  </a:extLst>
                </a:gridCol>
                <a:gridCol w="987552">
                  <a:extLst>
                    <a:ext uri="{9D8B030D-6E8A-4147-A177-3AD203B41FA5}">
                      <a16:colId xmlns:a16="http://schemas.microsoft.com/office/drawing/2014/main" val="146084636"/>
                    </a:ext>
                  </a:extLst>
                </a:gridCol>
                <a:gridCol w="987552">
                  <a:extLst>
                    <a:ext uri="{9D8B030D-6E8A-4147-A177-3AD203B41FA5}">
                      <a16:colId xmlns:a16="http://schemas.microsoft.com/office/drawing/2014/main" val="4652556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88392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- 2021-08-19 19:21:34</a:t>
                      </a:r>
                      <a:r>
                        <a:rPr kumimoji="0" lang="en-US" sz="1000" b="0" i="0" u="none" strike="noStrike" kern="1200" cap="none" spc="0" normalizeH="0" baseline="0" noProof="0">
                          <a:ln>
                            <a:noFill/>
                          </a:ln>
                          <a:solidFill>
                            <a:prstClr val="black"/>
                          </a:solidFill>
                          <a:effectLst/>
                          <a:uLnTx/>
                          <a:uFillTx/>
                          <a:latin typeface="+mn-lt"/>
                          <a:ea typeface="+mn-ea"/>
                          <a:cs typeface="+mn-cs"/>
                        </a:rPr>
                        <a:t>
 ¡A tope los chicos del  #TeamTrekBontrager en todo el país! 
🚲 La 3ra fecha del Abierto Argentino de XCO ubicó a facu_cayata 1ro en juvenil, alvaritomacias 2do en Elite y sebaquiroga.coach 2do en Master B1. 
🚲 En la Copa desarrollada en el Ecoxtreme de Pilar elpumamtb logró el 2do puesto en categoría Pro y carlosbalbarani se subió a lo más alto del podio en C1.
trekbikes trekbicycleargentina bontragerargentina santini_arg guargentina OpticaCentralStore microonfactory foxracingargentina
#Trek #TrekArgentina #TeamTrekArgentina #RacedToWin #GoOutside #creemosenlasbicis #gobybike #procaliber #supercaliber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429355968"/>
                  </a:ext>
                </a:extLst>
              </a:tr>
            </a:tbl>
          </a:graphicData>
        </a:graphic>
      </p:graphicFrame>
      <p:sp>
        <p:nvSpPr>
          <p:cNvPr id="4" name="Text Placeholder 3">
            <a:extLst>
              <a:ext uri="{FF2B5EF4-FFF2-40B4-BE49-F238E27FC236}">
                <a16:creationId xmlns:a16="http://schemas.microsoft.com/office/drawing/2014/main" id="{FC3D56AD-8035-477F-A567-97D1C0D506F0}"/>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1082793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A26E2-3F03-4D2E-937E-DFBA981AD545}"/>
              </a:ext>
            </a:extLst>
          </p:cNvPr>
          <p:cNvSpPr>
            <a:spLocks noGrp="1"/>
          </p:cNvSpPr>
          <p:nvPr>
            <p:ph type="title"/>
          </p:nvPr>
        </p:nvSpPr>
        <p:spPr/>
        <p:txBody>
          <a:bodyPr/>
          <a:lstStyle/>
          <a:p>
            <a:r>
              <a:rPr lang="en-US"/>
              <a:t>Instagram Posts Table | Scott - 22 of 22</a:t>
            </a:r>
          </a:p>
        </p:txBody>
      </p:sp>
      <p:graphicFrame>
        <p:nvGraphicFramePr>
          <p:cNvPr id="5" name="Table Placeholder 4">
            <a:extLst>
              <a:ext uri="{FF2B5EF4-FFF2-40B4-BE49-F238E27FC236}">
                <a16:creationId xmlns:a16="http://schemas.microsoft.com/office/drawing/2014/main" id="{EBF117AB-5EBF-44E7-ABA0-E892372F76B5}"/>
              </a:ext>
            </a:extLst>
          </p:cNvPr>
          <p:cNvGraphicFramePr>
            <a:graphicFrameLocks noGrp="1"/>
          </p:cNvGraphicFramePr>
          <p:nvPr>
            <p:ph type="tbl" sz="quarter" idx="13"/>
            <p:extLst>
              <p:ext uri="{D42A27DB-BD31-4B8C-83A1-F6EECF244321}">
                <p14:modId xmlns:p14="http://schemas.microsoft.com/office/powerpoint/2010/main" val="1312734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409866635"/>
                    </a:ext>
                  </a:extLst>
                </a:gridCol>
                <a:gridCol w="987552">
                  <a:extLst>
                    <a:ext uri="{9D8B030D-6E8A-4147-A177-3AD203B41FA5}">
                      <a16:colId xmlns:a16="http://schemas.microsoft.com/office/drawing/2014/main" val="660732474"/>
                    </a:ext>
                  </a:extLst>
                </a:gridCol>
                <a:gridCol w="987552">
                  <a:extLst>
                    <a:ext uri="{9D8B030D-6E8A-4147-A177-3AD203B41FA5}">
                      <a16:colId xmlns:a16="http://schemas.microsoft.com/office/drawing/2014/main" val="77437305"/>
                    </a:ext>
                  </a:extLst>
                </a:gridCol>
                <a:gridCol w="987552">
                  <a:extLst>
                    <a:ext uri="{9D8B030D-6E8A-4147-A177-3AD203B41FA5}">
                      <a16:colId xmlns:a16="http://schemas.microsoft.com/office/drawing/2014/main" val="157706390"/>
                    </a:ext>
                  </a:extLst>
                </a:gridCol>
                <a:gridCol w="987552">
                  <a:extLst>
                    <a:ext uri="{9D8B030D-6E8A-4147-A177-3AD203B41FA5}">
                      <a16:colId xmlns:a16="http://schemas.microsoft.com/office/drawing/2014/main" val="375462593"/>
                    </a:ext>
                  </a:extLst>
                </a:gridCol>
                <a:gridCol w="987552">
                  <a:extLst>
                    <a:ext uri="{9D8B030D-6E8A-4147-A177-3AD203B41FA5}">
                      <a16:colId xmlns:a16="http://schemas.microsoft.com/office/drawing/2014/main" val="18214461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58948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cannondale.argentina - 2021-09-17 09:08:07</a:t>
                      </a:r>
                      <a:r>
                        <a:rPr kumimoji="0" lang="en-US" sz="1000" b="0" i="0" u="none" strike="noStrike" kern="1200" cap="none" spc="0" normalizeH="0" baseline="0" noProof="0">
                          <a:ln>
                            <a:noFill/>
                          </a:ln>
                          <a:solidFill>
                            <a:prstClr val="black"/>
                          </a:solidFill>
                          <a:effectLst/>
                          <a:uLnTx/>
                          <a:uFillTx/>
                          <a:latin typeface="+mn-lt"/>
                          <a:ea typeface="+mn-ea"/>
                          <a:cs typeface="+mn-cs"/>
                        </a:rPr>
                        <a:t>
 🔥 nunatakbikes ya tiene su Scalpel Si lista...¿vos ya tenés tu Cannondale a punto para salir a rodar? ¡Vamos que se viene el finde! 🙌
#RideCannondale #RideScalpel #RideLefty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936763686"/>
                  </a:ext>
                </a:extLst>
              </a:tr>
            </a:tbl>
          </a:graphicData>
        </a:graphic>
      </p:graphicFrame>
      <p:sp>
        <p:nvSpPr>
          <p:cNvPr id="4" name="Text Placeholder 3">
            <a:extLst>
              <a:ext uri="{FF2B5EF4-FFF2-40B4-BE49-F238E27FC236}">
                <a16:creationId xmlns:a16="http://schemas.microsoft.com/office/drawing/2014/main" id="{2168C3C1-6B06-4D94-A2DE-C53E49267689}"/>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282147106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1383</Words>
  <Application>Microsoft Office PowerPoint</Application>
  <PresentationFormat>On-screen Show (4:3)</PresentationFormat>
  <Paragraphs>573</Paragraphs>
  <Slides>39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Arial</vt:lpstr>
      <vt:lpstr>Calibri</vt:lpstr>
      <vt:lpstr>quintly_template</vt:lpstr>
      <vt:lpstr>Reporte Instagram</vt:lpstr>
      <vt:lpstr>Instagram Key Metrics Table | Scott</vt:lpstr>
      <vt:lpstr>Instagram Follower Distribution | Scott</vt:lpstr>
      <vt:lpstr>Instagram Key Metrics Radar | Scott</vt:lpstr>
      <vt:lpstr>Instagram Followers Total | Scott</vt:lpstr>
      <vt:lpstr>Instagram Followers Change | Scott</vt:lpstr>
      <vt:lpstr>Instagram Posts By Weekday | Scott</vt:lpstr>
      <vt:lpstr>Instagram Followers Change Per Weekday | Scott</vt:lpstr>
      <vt:lpstr>Instagram Posts By Hour | Scott</vt:lpstr>
      <vt:lpstr>Instagram Interaction Rate By Weekday | Scott</vt:lpstr>
      <vt:lpstr>Instagram Interaction Rate By Hour | Scott</vt:lpstr>
      <vt:lpstr>Instagram Post Type Distribution Per Profile | Scott</vt:lpstr>
      <vt:lpstr>Instagram Interactions by Post Type | Scott</vt:lpstr>
      <vt:lpstr>Instagram Interaction Rate By Post Type | Scott</vt:lpstr>
      <vt:lpstr>Instagram Interactions Distribution | Scott</vt:lpstr>
      <vt:lpstr>Instagram Hashtag Detection | Scott - 1 of 2</vt:lpstr>
      <vt:lpstr>Instagram Hashtag Detection | Scott - 2 of 2</vt:lpstr>
      <vt:lpstr>Instagram Posts Table | Scott - 1 of 22</vt:lpstr>
      <vt:lpstr>Instagram Posts Table | Scott - 2 of 22</vt:lpstr>
      <vt:lpstr>Instagram Posts Table | Scott - 3 of 22</vt:lpstr>
      <vt:lpstr>Instagram Posts Table | Scott - 4 of 22</vt:lpstr>
      <vt:lpstr>Instagram Posts Table | Scott - 5 of 22</vt:lpstr>
      <vt:lpstr>Instagram Posts Table | Scott - 6 of 22</vt:lpstr>
      <vt:lpstr>Instagram Posts Table | Scott - 7 of 22</vt:lpstr>
      <vt:lpstr>Instagram Posts Table | Scott - 8 of 22</vt:lpstr>
      <vt:lpstr>Instagram Posts Table | Scott - 9 of 22</vt:lpstr>
      <vt:lpstr>Instagram Posts Table | Scott - 10 of 22</vt:lpstr>
      <vt:lpstr>Instagram Posts Table | Scott - 11 of 22</vt:lpstr>
      <vt:lpstr>Instagram Posts Table | Scott - 12 of 22</vt:lpstr>
      <vt:lpstr>Instagram Posts Table | Scott - 13 of 22</vt:lpstr>
      <vt:lpstr>Instagram Posts Table | Scott - 14 of 22</vt:lpstr>
      <vt:lpstr>Instagram Posts Table | Scott - 15 of 22</vt:lpstr>
      <vt:lpstr>Instagram Posts Table | Scott - 16 of 22</vt:lpstr>
      <vt:lpstr>Instagram Posts Table | Scott - 17 of 22</vt:lpstr>
      <vt:lpstr>Instagram Posts Table | Scott - 18 of 22</vt:lpstr>
      <vt:lpstr>Instagram Posts Table | Scott - 19 of 22</vt:lpstr>
      <vt:lpstr>Instagram Posts Table | Scott - 20 of 22</vt:lpstr>
      <vt:lpstr>Instagram Posts Table | Scott - 21 of 22</vt:lpstr>
      <vt:lpstr>Instagram Posts Table | Scott - 22 of 22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2021-09-19T06:48:59Z</dcterms:created>
  <dcterms:modified xsi:type="dcterms:W3CDTF">2021-09-19T06:50:03Z</dcterms:modified>
</cp:coreProperties>
</file>