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3754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70-4A2C-AD0E-3243F7910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93-4B37-AD23-10D03BC37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6B-4CAD-90E8-BF0F73909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2747968"/>
        <c:axId val="382745344"/>
      </c:radarChart>
      <c:catAx>
        <c:axId val="38274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45344"/>
        <c:crosses val="autoZero"/>
        <c:auto val="1"/>
        <c:lblAlgn val="ctr"/>
        <c:lblOffset val="100"/>
        <c:noMultiLvlLbl val="0"/>
      </c:catAx>
      <c:valAx>
        <c:axId val="38274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4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3750</c:v>
                </c:pt>
                <c:pt idx="1">
                  <c:v>3749</c:v>
                </c:pt>
                <c:pt idx="2">
                  <c:v>3750</c:v>
                </c:pt>
                <c:pt idx="3">
                  <c:v>3750</c:v>
                </c:pt>
                <c:pt idx="4">
                  <c:v>3750</c:v>
                </c:pt>
                <c:pt idx="5">
                  <c:v>3751</c:v>
                </c:pt>
                <c:pt idx="6">
                  <c:v>3752</c:v>
                </c:pt>
                <c:pt idx="7">
                  <c:v>3752</c:v>
                </c:pt>
                <c:pt idx="8">
                  <c:v>3753</c:v>
                </c:pt>
                <c:pt idx="9">
                  <c:v>3753</c:v>
                </c:pt>
                <c:pt idx="10">
                  <c:v>3754</c:v>
                </c:pt>
                <c:pt idx="11">
                  <c:v>3754</c:v>
                </c:pt>
                <c:pt idx="12">
                  <c:v>3753</c:v>
                </c:pt>
                <c:pt idx="13">
                  <c:v>3754</c:v>
                </c:pt>
                <c:pt idx="14">
                  <c:v>3754</c:v>
                </c:pt>
                <c:pt idx="15">
                  <c:v>3753</c:v>
                </c:pt>
                <c:pt idx="16">
                  <c:v>3753</c:v>
                </c:pt>
                <c:pt idx="17">
                  <c:v>3753</c:v>
                </c:pt>
                <c:pt idx="18">
                  <c:v>3753</c:v>
                </c:pt>
                <c:pt idx="19">
                  <c:v>3753</c:v>
                </c:pt>
                <c:pt idx="20">
                  <c:v>3753</c:v>
                </c:pt>
                <c:pt idx="21">
                  <c:v>3753</c:v>
                </c:pt>
                <c:pt idx="22">
                  <c:v>3753</c:v>
                </c:pt>
                <c:pt idx="23">
                  <c:v>3753</c:v>
                </c:pt>
                <c:pt idx="24">
                  <c:v>3754</c:v>
                </c:pt>
                <c:pt idx="25">
                  <c:v>3754</c:v>
                </c:pt>
                <c:pt idx="26">
                  <c:v>3754</c:v>
                </c:pt>
                <c:pt idx="27">
                  <c:v>3754</c:v>
                </c:pt>
                <c:pt idx="28">
                  <c:v>3754</c:v>
                </c:pt>
                <c:pt idx="29">
                  <c:v>3755</c:v>
                </c:pt>
                <c:pt idx="30">
                  <c:v>3755</c:v>
                </c:pt>
                <c:pt idx="31">
                  <c:v>3754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70-4181-8098-500E186E5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116088"/>
        <c:axId val="382117072"/>
      </c:lineChart>
      <c:dateAx>
        <c:axId val="382116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17072"/>
        <c:crosses val="autoZero"/>
        <c:auto val="1"/>
        <c:lblOffset val="100"/>
        <c:baseTimeUnit val="days"/>
      </c:dateAx>
      <c:valAx>
        <c:axId val="38211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13-40E9-8010-66E0F73FC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6-447E-82FC-9B0C208EC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  <c:pt idx="15">
                  <c:v>-1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1E-4EBE-80C6-63FF1B940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71544"/>
        <c:axId val="381570232"/>
      </c:lineChart>
      <c:dateAx>
        <c:axId val="381571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70232"/>
        <c:crosses val="autoZero"/>
        <c:auto val="1"/>
        <c:lblOffset val="100"/>
        <c:baseTimeUnit val="days"/>
      </c:dateAx>
      <c:valAx>
        <c:axId val="38157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7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45-44B4-84D4-2C632BD085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577448"/>
        <c:axId val="381573840"/>
      </c:barChart>
      <c:catAx>
        <c:axId val="38157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73840"/>
        <c:crosses val="autoZero"/>
        <c:auto val="1"/>
        <c:lblAlgn val="ctr"/>
        <c:lblOffset val="100"/>
        <c:noMultiLvlLbl val="0"/>
      </c:catAx>
      <c:valAx>
        <c:axId val="38157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7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-2.66666666666667E-2</c:v>
                </c:pt>
                <c:pt idx="2">
                  <c:v>2.6673779674579901E-2</c:v>
                </c:pt>
                <c:pt idx="3">
                  <c:v>0</c:v>
                </c:pt>
                <c:pt idx="4">
                  <c:v>0</c:v>
                </c:pt>
                <c:pt idx="5">
                  <c:v>2.66666666666667E-2</c:v>
                </c:pt>
                <c:pt idx="6">
                  <c:v>2.6659557451346301E-2</c:v>
                </c:pt>
                <c:pt idx="7">
                  <c:v>0</c:v>
                </c:pt>
                <c:pt idx="8">
                  <c:v>2.6652452025586401E-2</c:v>
                </c:pt>
                <c:pt idx="9">
                  <c:v>0</c:v>
                </c:pt>
                <c:pt idx="10">
                  <c:v>2.66453503863576E-2</c:v>
                </c:pt>
                <c:pt idx="11">
                  <c:v>0</c:v>
                </c:pt>
                <c:pt idx="12">
                  <c:v>-2.6638252530634E-2</c:v>
                </c:pt>
                <c:pt idx="13">
                  <c:v>2.66453503863576E-2</c:v>
                </c:pt>
                <c:pt idx="14">
                  <c:v>0</c:v>
                </c:pt>
                <c:pt idx="15">
                  <c:v>-2.6638252530634E-2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2.66453503863576E-2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2.6638252530634E-2</c:v>
                </c:pt>
                <c:pt idx="30">
                  <c:v>0</c:v>
                </c:pt>
                <c:pt idx="31">
                  <c:v>-2.6631158455392798E-2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50-485D-B587-91D288AC6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153728"/>
        <c:axId val="62149792"/>
      </c:lineChart>
      <c:dateAx>
        <c:axId val="6215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49792"/>
        <c:crosses val="autoZero"/>
        <c:auto val="1"/>
        <c:lblOffset val="100"/>
        <c:baseTimeUnit val="days"/>
      </c:dateAx>
      <c:valAx>
        <c:axId val="6214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5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D0-4EE4-A169-689CB3327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742392"/>
        <c:axId val="315294280"/>
      </c:lineChart>
      <c:dateAx>
        <c:axId val="38274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94280"/>
        <c:crosses val="autoZero"/>
        <c:auto val="1"/>
        <c:lblOffset val="100"/>
        <c:baseTimeUnit val="days"/>
      </c:dateAx>
      <c:valAx>
        <c:axId val="31529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4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67-4D1D-B147-8E268C275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745672"/>
        <c:axId val="313229984"/>
      </c:lineChart>
      <c:catAx>
        <c:axId val="38274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29984"/>
        <c:crosses val="autoZero"/>
        <c:auto val="1"/>
        <c:lblAlgn val="ctr"/>
        <c:lblOffset val="100"/>
        <c:noMultiLvlLbl val="0"/>
      </c:catAx>
      <c:valAx>
        <c:axId val="31322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4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8-4C03-957B-67670001A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174464"/>
        <c:axId val="385178072"/>
      </c:barChart>
      <c:catAx>
        <c:axId val="38517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78072"/>
        <c:crosses val="autoZero"/>
        <c:auto val="1"/>
        <c:lblAlgn val="ctr"/>
        <c:lblOffset val="100"/>
        <c:noMultiLvlLbl val="0"/>
      </c:catAx>
      <c:valAx>
        <c:axId val="38517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7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F7-4163-8C30-47DE08DDA5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F7-4163-8C30-47DE08DDA5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F7-4163-8C30-47DE08DDA5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F7-4163-8C30-47DE08DDA5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F7-4163-8C30-47DE08DDA59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F7-4163-8C30-47DE08DDA59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F7-4163-8C30-47DE08DDA59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CF7-4163-8C30-47DE08DDA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179712"/>
        <c:axId val="385180696"/>
      </c:barChart>
      <c:catAx>
        <c:axId val="38517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80696"/>
        <c:crosses val="autoZero"/>
        <c:auto val="1"/>
        <c:lblAlgn val="ctr"/>
        <c:lblOffset val="100"/>
        <c:noMultiLvlLbl val="0"/>
      </c:catAx>
      <c:valAx>
        <c:axId val="38518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7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EC-4B3F-BDC2-A6989B8B01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EC-4B3F-BDC2-A6989B8B01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EC-4B3F-BDC2-A6989B8B0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183976"/>
        <c:axId val="385185288"/>
      </c:barChart>
      <c:catAx>
        <c:axId val="38518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85288"/>
        <c:crosses val="autoZero"/>
        <c:auto val="1"/>
        <c:lblAlgn val="ctr"/>
        <c:lblOffset val="100"/>
        <c:noMultiLvlLbl val="0"/>
      </c:catAx>
      <c:valAx>
        <c:axId val="3851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8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2.6652452025586401E-2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DC-4951-BA46-A61B9E3C3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186600"/>
        <c:axId val="385184632"/>
      </c:barChart>
      <c:catAx>
        <c:axId val="38518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84632"/>
        <c:crosses val="autoZero"/>
        <c:auto val="1"/>
        <c:lblAlgn val="ctr"/>
        <c:lblOffset val="100"/>
        <c:noMultiLvlLbl val="0"/>
      </c:catAx>
      <c:valAx>
        <c:axId val="38518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8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7.9936051159072694E-2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5.3276505061267999E-2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B8-41EF-AA05-DBDC6A0CFB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360208"/>
        <c:axId val="380356272"/>
      </c:lineChart>
      <c:dateAx>
        <c:axId val="380360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56272"/>
        <c:crosses val="autoZero"/>
        <c:auto val="1"/>
        <c:lblOffset val="100"/>
        <c:baseTimeUnit val="days"/>
      </c:dateAx>
      <c:valAx>
        <c:axId val="38035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6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6.6599184034929204E-2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6-4925-BB30-8A82E96D7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357256"/>
        <c:axId val="380358896"/>
      </c:barChart>
      <c:catAx>
        <c:axId val="38035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58896"/>
        <c:crosses val="autoZero"/>
        <c:auto val="1"/>
        <c:lblAlgn val="ctr"/>
        <c:lblOffset val="100"/>
        <c:noMultiLvlLbl val="0"/>
      </c:catAx>
      <c:valAx>
        <c:axId val="38035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5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1.7768301350390901E-2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3.9978678038379498E-2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53-4E52-BF99-791A3F9FE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354960"/>
        <c:axId val="380353648"/>
      </c:lineChart>
      <c:catAx>
        <c:axId val="38035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53648"/>
        <c:crosses val="autoZero"/>
        <c:auto val="1"/>
        <c:lblAlgn val="ctr"/>
        <c:lblOffset val="100"/>
        <c:noMultiLvlLbl val="0"/>
      </c:catAx>
      <c:valAx>
        <c:axId val="38035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5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50-4A39-9F7C-F45AC29B0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465432"/>
        <c:axId val="255474288"/>
      </c:lineChart>
      <c:dateAx>
        <c:axId val="255465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474288"/>
        <c:crosses val="autoZero"/>
        <c:auto val="1"/>
        <c:lblOffset val="100"/>
        <c:baseTimeUnit val="days"/>
      </c:dateAx>
      <c:valAx>
        <c:axId val="25547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46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27C8F-8E65-4702-9D1C-DC983BC6D1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B929-72E6-48D9-B727-E96A2C8C0A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53705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DFA6D-329A-4379-8D59-05ACDCAF0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DB53D-25EC-433C-8739-903F2BE16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565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7523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2255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0576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1575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1387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2971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6652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1921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498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22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135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1A363-C57F-4A00-AC26-4094B034E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02085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7F1E3-C0D6-43EE-83D5-988C23FA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38FDA9-658C-4211-A272-BBA1DBBDED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2193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51E17-8DD9-42DC-BFFD-5D210132F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78E80-CEE2-47EB-9F7F-865ED0D33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26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3ED1E-0E98-40F9-8E30-449026E43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22F44D-F13E-4270-AAB5-F8407E12BE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1093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BA698-A107-48B0-86BA-427A5EAF6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5BD34-1020-4EC8-B1C8-FCE4D64B1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58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C5424-98E0-47C7-AB8C-9DFB28BAC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E38E9C-5D27-4EED-BA10-A7FA54859C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168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49DE7-3807-4BED-8A21-BB6443D27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85E90-6313-4412-8F7B-2CE59EDD4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195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4780-1D14-49FD-BAD2-AF371CCEC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095BA4-E614-4068-AD8E-9703BD3F06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955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8AB90-ABF1-461D-BCD8-70EE207C7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9E5E9-40BA-4BEA-A299-915ABCF1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04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5CA57-A4FE-4700-B703-DD979194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A4755C-F61A-4CB7-A5CA-53FBB6E109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7897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F3F47-756C-4D47-A45D-11BD701A4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07DFA-DB43-4A7E-89D7-998BD786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062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57685-DA31-4780-AA57-BFE1C7176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C716C1-E331-4AFE-9EC2-74CAF131C5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9982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ECCB8-6D29-4C14-B091-407A891FE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775DA-CF5C-476F-8A09-4AD9CF5FE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916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88E9A-0E46-4FCE-B444-89535A765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A0160-E4A4-4BEE-86AB-04BB2F0089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249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D8B6C-9408-4377-972C-74F72D95C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37B22-D1D4-483A-A552-B7A0A5E41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25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904B-BEFD-4AA6-B660-51C9A88FD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B2D97D-6D12-4743-9D76-F504E51E2F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631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D947A-5119-4CA8-B25F-33F850B7F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BC7F8-684F-4EBC-9BA0-29C3269DA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009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D4476-4AA6-4A63-B619-079CF3104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93C8D-0DD5-44AE-B3BF-223B99E8A5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350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CE430-BF61-4DA5-A4FC-E32F5CB9A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FFB88-0283-4569-B820-1AD5E1F4E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17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1EDF3-6328-4955-A30B-E9CAC0F00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644D28-5D13-4D04-9B19-A66AA47D7E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0537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55AB5-C19A-4790-ADA0-88C947FB8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784C9-AAE8-4B18-8F64-FC40F803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413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20D46-43D4-4179-84B1-352939443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249C2D-DA29-4512-A06E-F85DAF94BF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998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5AAFC-E99B-477C-96B4-DDD78EB25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4A464-9583-4975-BB13-D13E3ABCB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30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71FF0-411D-4DC8-B94A-96362774B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CFF48-4C58-4597-BBB3-03A9D87BE5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663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3694B-040D-48AC-8FD5-54AE00F13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0F55F-EDBB-4858-8074-26DD4AD4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585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837E8-FCC5-4E52-B219-E4466DC44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E076A9-0FE7-49A7-A8EC-CAA6B18BED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049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0EF81-EB99-48B4-876A-CFDC7FF44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7B622-3CCD-461E-B87F-F44BA9CB9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41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50F5B-F13D-4C79-9013-9FE4E4C5F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6D538C-B464-4021-A3EB-D0D9010935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7041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1C02D-54D9-4104-B108-F4B0F24E5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9A295-F239-4D42-AED5-0D118957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806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6394A-A4CB-4DFF-A3D5-6A40A2AF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5ADB34-E90C-4F20-BAA2-667784761F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1699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A4CF0-165B-4EAF-9EE0-D1F180906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ADFA0-D9CE-46D7-AE83-6279D0A9A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761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9F0DC-634D-42BA-8534-3AFF433EA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A16962-8673-46A6-BE64-00BE3DCAF1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3895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67315-E93D-4CC6-88F0-E722995D0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8A075-66DC-40B0-82FD-FF6A6D5D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25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7C065-DDF9-4622-AFB3-E4E09D79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56D3F8-2419-4A0B-9EB1-A75950EC83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693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8FCBA-F6DB-44D0-BE71-02A1FD049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B05EA-C248-4878-99D5-CC53B51C5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74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36F1-3337-4917-A540-2C4DCF7EB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CBE8E4-DFCA-41A4-BE9D-E659AF2D05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834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DAA25-14A5-4150-B434-553C91724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6B6D6-22D6-4501-8BF4-1F824908C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785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0576B-44AA-45A2-8817-CCB35A30B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B8688-510E-4B18-A26C-AADC9B0DA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671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32598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614939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28237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4185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5912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6618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59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74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70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03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2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81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0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52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90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5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848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1A480-5670-4375-995E-69E94DA46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946943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B283C-4599-4E14-AC35-2D640E6A8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040A8-A029-4322-AE87-F1642E59B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102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2174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807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399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725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012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9840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735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983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71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76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5715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111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5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- 2021-09-09 16:30:11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¿Sed de MÁS?
Con Camelbak Podium hidratate sin límites.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31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- 2021-09-16 12:00:05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Empezamos a palpitar la primavera y no vas a poder salir sin tu caramañola Podium Chill Race Edition 😎⁣
MÁS hidratación y frío por MÁS tiempo 💧💧💧💧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369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9A0A6-CE99-42D7-B496-DD5FE9C23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344130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C49CE-CEE1-4F1E-8E1F-FDB118961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2A8AA-4875-4293-A3F3-7ACBAF52C2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16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861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0058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728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00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445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124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726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797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345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71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827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56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753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- 2021-08-19 12:00:07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¿Podium Chill  Reflective Pink o Reflective Yellow? 
Dos carmañolas de ciclismo con las mejores características:
💧 Construcción de doble pared: mantiene el agua fría el doble de tiempo.
💧 Más agua con menos esfuerzo.
💧 Tapa de alto caudal y autosellado: maximiza la velocidad de flujo mientras elimina salpicaduras y derrames.
💧 Materiales libres de BPA, BPS y BPF.
Elegí tu carmañola de ciclismo preferida.
#CamelbakArgentina #Camelbak #agua #hidratacion #deportes #ciclismo  #podium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3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514CD-93AD-4AA1-AB75-420DA97B9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691471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771F9-BBF0-4D95-917E-43167A61A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BEB853-7C9A-4D2A-A5A1-9A79DC17A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595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1627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84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606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74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560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474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169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086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028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847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177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99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9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- 2021-08-26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Camelbak la hidratación es MÁS simple:
❄️ La tapa universal cuenta con una tapa magnética que se guarda de forma segura cuando está abierta.
❄️ Permite un alto flujo de agua sin ensuciar y es a prueba de fugas cuando está cerrada.
❄️ Libre de BPA, BPS y BPF.
#CamelbakArgentina #Camelbak #agua #hidratacion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67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F755B-8F36-4FB8-AA18-4381D30BA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764051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EF6AB-5623-494E-B597-B7B04BD01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69F00-18EB-41EB-9C7B-9EC5EBC34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113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2903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631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5197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033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083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57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954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64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016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832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2111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143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2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- 2021-09-02 12:30:44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mochila de hidratación Camelbak M.U.L.E. LR tiene un diseño basado en reservorio lumbar que ofrece más estabilidad durante los viajes en terrenos más agresivos.  
Su depósito CRUX LR de 3 litros con compresión integrada mantiene tus fluidos para un mejor equilibrio y mayor estabilidad.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137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F10BE-78D6-43C3-89F1-F6C7A7AFF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861453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6FE5-7A0D-4444-943B-6F9969B25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CB98F-4D4B-4F7B-AC2B-9DCD2291D7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1011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C6014-3419-4805-860B-22DDD3712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93F98-30E5-48C8-9C96-BDABCD8E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412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559</Words>
  <Application>Microsoft Office PowerPoint</Application>
  <PresentationFormat>On-screen Show (4:3)</PresentationFormat>
  <Paragraphs>263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Fan Distribution | CamelBak</vt:lpstr>
      <vt:lpstr>Facebook +/- Fan Distribution | CamelBak</vt:lpstr>
      <vt:lpstr>Facebook Key Metrics Radar | CamelBak</vt:lpstr>
      <vt:lpstr>Facebook Page Likes Total | CamelBak</vt:lpstr>
      <vt:lpstr>Facebook Posts Distribution | CamelBak</vt:lpstr>
      <vt:lpstr>Facebook Interactions Distribution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4</vt:lpstr>
      <vt:lpstr>Facebook Post Table + Reactions | CamelBak - 2 of 4</vt:lpstr>
      <vt:lpstr>Facebook Post Table + Reactions | CamelBak - 3 of 4</vt:lpstr>
      <vt:lpstr>Facebook Post Table + Reactions | CamelBak - 4 of 4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2021-09-19T06:41:30Z</dcterms:created>
  <dcterms:modified xsi:type="dcterms:W3CDTF">2021-09-19T06:42:14Z</dcterms:modified>
</cp:coreProperties>
</file>