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ppt/charts/chart18.xml" ContentType="application/vnd.openxmlformats-officedocument.drawingml.chart+xml"/>
  <Override PartName="/ppt/charts/style18.xml" ContentType="application/vnd.ms-office.chartstyle+xml"/>
  <Override PartName="/ppt/charts/colors18.xml" ContentType="application/vnd.ms-office.chartcolorstyle+xml"/>
  <Override PartName="/ppt/charts/chart19.xml" ContentType="application/vnd.openxmlformats-officedocument.drawingml.chart+xml"/>
  <Override PartName="/ppt/charts/style19.xml" ContentType="application/vnd.ms-office.chartstyle+xml"/>
  <Override PartName="/ppt/charts/colors19.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 id="290" r:id="rId35"/>
    <p:sldId id="291" r:id="rId36"/>
    <p:sldId id="292" r:id="rId37"/>
    <p:sldId id="293" r:id="rId38"/>
    <p:sldId id="294" r:id="rId39"/>
    <p:sldId id="295" r:id="rId40"/>
    <p:sldId id="296" r:id="rId41"/>
    <p:sldId id="297" r:id="rId42"/>
    <p:sldId id="298" r:id="rId43"/>
    <p:sldId id="299" r:id="rId44"/>
    <p:sldId id="300" r:id="rId45"/>
    <p:sldId id="301" r:id="rId46"/>
    <p:sldId id="302" r:id="rId47"/>
    <p:sldId id="304" r:id="rId48"/>
    <p:sldId id="305" r:id="rId49"/>
    <p:sldId id="306" r:id="rId50"/>
  </p:sldIdLst>
  <p:sldSz cx="9144000" cy="6858000" type="screen4x3"/>
  <p:notesSz cx="6858000" cy="9144000"/>
  <p:embeddedFontLst>
    <p:embeddedFont>
      <p:font typeface="Calibri" panose="020F0502020204030204" pitchFamily="34" charset="0"/>
      <p:regular r:id="rId51"/>
      <p:bold r:id="rId52"/>
      <p:italic r:id="rId53"/>
      <p:boldItalic r:id="rId5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font" Target="fonts/font3.fntdata"/><Relationship Id="rId58"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font" Target="fonts/font1.fntdata"/><Relationship Id="rId3" Type="http://schemas.openxmlformats.org/officeDocument/2006/relationships/slide" Target="slides/slide2.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_rels/chart17.xml.rels><?xml version="1.0" encoding="UTF-8" standalone="yes"?>
<Relationships xmlns="http://schemas.openxmlformats.org/package/2006/relationships"><Relationship Id="rId3" Type="http://schemas.openxmlformats.org/officeDocument/2006/relationships/package" Target="../embeddings/Microsoft_Excel_Worksheet16.xlsx"/><Relationship Id="rId2" Type="http://schemas.microsoft.com/office/2011/relationships/chartColorStyle" Target="colors17.xml"/><Relationship Id="rId1" Type="http://schemas.microsoft.com/office/2011/relationships/chartStyle" Target="style17.xml"/></Relationships>
</file>

<file path=ppt/charts/_rels/chart18.xml.rels><?xml version="1.0" encoding="UTF-8" standalone="yes"?>
<Relationships xmlns="http://schemas.openxmlformats.org/package/2006/relationships"><Relationship Id="rId3" Type="http://schemas.openxmlformats.org/officeDocument/2006/relationships/package" Target="../embeddings/Microsoft_Excel_Worksheet17.xlsx"/><Relationship Id="rId2" Type="http://schemas.microsoft.com/office/2011/relationships/chartColorStyle" Target="colors18.xml"/><Relationship Id="rId1" Type="http://schemas.microsoft.com/office/2011/relationships/chartStyle" Target="style18.xml"/></Relationships>
</file>

<file path=ppt/charts/_rels/chart19.xml.rels><?xml version="1.0" encoding="UTF-8" standalone="yes"?>
<Relationships xmlns="http://schemas.openxmlformats.org/package/2006/relationships"><Relationship Id="rId3" Type="http://schemas.openxmlformats.org/officeDocument/2006/relationships/package" Target="../embeddings/Microsoft_Excel_Worksheet18.xlsx"/><Relationship Id="rId2" Type="http://schemas.microsoft.com/office/2011/relationships/chartColorStyle" Target="colors19.xml"/><Relationship Id="rId1" Type="http://schemas.microsoft.com/office/2011/relationships/chartStyle" Target="style19.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dPt>
            <c:idx val="4"/>
            <c:bubble3D val="0"/>
            <c:spPr>
              <a:solidFill>
                <a:schemeClr val="accent5"/>
              </a:solidFill>
              <a:ln w="19050">
                <a:solidFill>
                  <a:schemeClr val="lt1"/>
                </a:solidFill>
              </a:ln>
              <a:effectLst/>
            </c:spPr>
          </c:dPt>
          <c:dPt>
            <c:idx val="5"/>
            <c:bubble3D val="0"/>
            <c:spPr>
              <a:solidFill>
                <a:schemeClr val="accent6"/>
              </a:solidFill>
              <a:ln w="19050">
                <a:solidFill>
                  <a:schemeClr val="lt1"/>
                </a:solidFill>
              </a:ln>
              <a:effectLst/>
            </c:spPr>
          </c:dPt>
          <c:dPt>
            <c:idx val="6"/>
            <c:bubble3D val="0"/>
            <c:spPr>
              <a:solidFill>
                <a:schemeClr val="accent1">
                  <a:lumMod val="60000"/>
                </a:schemeClr>
              </a:solidFill>
              <a:ln w="19050">
                <a:solidFill>
                  <a:schemeClr val="lt1"/>
                </a:solidFill>
              </a:ln>
              <a:effectLst/>
            </c:spPr>
          </c:dPt>
          <c:dPt>
            <c:idx val="7"/>
            <c:bubble3D val="0"/>
            <c:spPr>
              <a:solidFill>
                <a:schemeClr val="accent2">
                  <a:lumMod val="60000"/>
                </a:schemeClr>
              </a:solidFill>
              <a:ln w="19050">
                <a:solidFill>
                  <a:schemeClr val="lt1"/>
                </a:solidFill>
              </a:ln>
              <a:effectLst/>
            </c:spPr>
          </c:dPt>
          <c:cat>
            <c:strRef>
              <c:f>Sheet1!$A$1:$H$1</c:f>
              <c:strCache>
                <c:ptCount val="8"/>
                <c:pt idx="0">
                  <c:v>Specialized Bicycles</c:v>
                </c:pt>
                <c:pt idx="1">
                  <c:v>Scott Sports Argentina</c:v>
                </c:pt>
                <c:pt idx="2">
                  <c:v>Orbea Argentina</c:v>
                </c:pt>
                <c:pt idx="3">
                  <c:v>Trek Bicycle Argentina</c:v>
                </c:pt>
                <c:pt idx="4">
                  <c:v>Giant Bicycles Argentina</c:v>
                </c:pt>
                <c:pt idx="5">
                  <c:v>Cannondale Argentina</c:v>
                </c:pt>
                <c:pt idx="6">
                  <c:v>Merida Bikes Argentina</c:v>
                </c:pt>
                <c:pt idx="7">
                  <c:v>Cervelo Argentina</c:v>
                </c:pt>
              </c:strCache>
            </c:strRef>
          </c:cat>
          <c:val>
            <c:numRef>
              <c:f>Sheet1!$A$2:$H$2</c:f>
              <c:numCache>
                <c:formatCode>General</c:formatCode>
                <c:ptCount val="8"/>
                <c:pt idx="0">
                  <c:v>1975894</c:v>
                </c:pt>
                <c:pt idx="1">
                  <c:v>75185</c:v>
                </c:pt>
                <c:pt idx="2">
                  <c:v>62382</c:v>
                </c:pt>
                <c:pt idx="3">
                  <c:v>31101</c:v>
                </c:pt>
                <c:pt idx="4">
                  <c:v>19607</c:v>
                </c:pt>
                <c:pt idx="5">
                  <c:v>10391</c:v>
                </c:pt>
                <c:pt idx="6">
                  <c:v>6505</c:v>
                </c:pt>
                <c:pt idx="7">
                  <c:v>2356</c:v>
                </c:pt>
              </c:numCache>
            </c:numRef>
          </c:val>
          <c:extLst>
            <c:ext xmlns:c16="http://schemas.microsoft.com/office/drawing/2014/chart" uri="{C3380CC4-5D6E-409C-BE32-E72D297353CC}">
              <c16:uniqueId val="{00000000-648F-408A-9EA5-CFA42041F06A}"/>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dPt>
            <c:idx val="4"/>
            <c:bubble3D val="0"/>
            <c:spPr>
              <a:solidFill>
                <a:schemeClr val="accent5"/>
              </a:solidFill>
              <a:ln w="19050">
                <a:solidFill>
                  <a:schemeClr val="lt1"/>
                </a:solidFill>
              </a:ln>
              <a:effectLst/>
            </c:spPr>
          </c:dPt>
          <c:dPt>
            <c:idx val="5"/>
            <c:bubble3D val="0"/>
            <c:spPr>
              <a:solidFill>
                <a:schemeClr val="accent6"/>
              </a:solidFill>
              <a:ln w="19050">
                <a:solidFill>
                  <a:schemeClr val="lt1"/>
                </a:solidFill>
              </a:ln>
              <a:effectLst/>
            </c:spPr>
          </c:dPt>
          <c:dPt>
            <c:idx val="6"/>
            <c:bubble3D val="0"/>
            <c:spPr>
              <a:solidFill>
                <a:schemeClr val="accent1">
                  <a:lumMod val="60000"/>
                </a:schemeClr>
              </a:solidFill>
              <a:ln w="19050">
                <a:solidFill>
                  <a:schemeClr val="lt1"/>
                </a:solidFill>
              </a:ln>
              <a:effectLst/>
            </c:spPr>
          </c:dPt>
          <c:dPt>
            <c:idx val="7"/>
            <c:bubble3D val="0"/>
            <c:spPr>
              <a:solidFill>
                <a:schemeClr val="accent2">
                  <a:lumMod val="60000"/>
                </a:schemeClr>
              </a:solidFill>
              <a:ln w="19050">
                <a:solidFill>
                  <a:schemeClr val="lt1"/>
                </a:solidFill>
              </a:ln>
              <a:effectLst/>
            </c:spPr>
          </c:dPt>
          <c:cat>
            <c:strRef>
              <c:f>Sheet1!$A$1:$H$1</c:f>
              <c:strCache>
                <c:ptCount val="8"/>
                <c:pt idx="0">
                  <c:v>Specialized Bicycles</c:v>
                </c:pt>
                <c:pt idx="1">
                  <c:v>Scott Sports Argentina</c:v>
                </c:pt>
                <c:pt idx="2">
                  <c:v>Orbea Argentina</c:v>
                </c:pt>
                <c:pt idx="3">
                  <c:v>Trek Bicycle Argentina</c:v>
                </c:pt>
                <c:pt idx="4">
                  <c:v>Giant Bicycles Argentina</c:v>
                </c:pt>
                <c:pt idx="5">
                  <c:v>Cannondale Argentina</c:v>
                </c:pt>
                <c:pt idx="6">
                  <c:v>Merida Bikes Argentina</c:v>
                </c:pt>
                <c:pt idx="7">
                  <c:v>Cervelo Argentina</c:v>
                </c:pt>
              </c:strCache>
            </c:strRef>
          </c:cat>
          <c:val>
            <c:numRef>
              <c:f>Sheet1!$A$2:$H$2</c:f>
              <c:numCache>
                <c:formatCode>General</c:formatCode>
                <c:ptCount val="8"/>
                <c:pt idx="0">
                  <c:v>1471</c:v>
                </c:pt>
                <c:pt idx="1">
                  <c:v>986</c:v>
                </c:pt>
                <c:pt idx="2">
                  <c:v>-55</c:v>
                </c:pt>
                <c:pt idx="3">
                  <c:v>22</c:v>
                </c:pt>
                <c:pt idx="4">
                  <c:v>-2</c:v>
                </c:pt>
                <c:pt idx="5">
                  <c:v>51</c:v>
                </c:pt>
                <c:pt idx="6">
                  <c:v>22</c:v>
                </c:pt>
                <c:pt idx="7">
                  <c:v>29</c:v>
                </c:pt>
              </c:numCache>
            </c:numRef>
          </c:val>
          <c:extLst>
            <c:ext xmlns:c16="http://schemas.microsoft.com/office/drawing/2014/chart" uri="{C3380CC4-5D6E-409C-BE32-E72D297353CC}">
              <c16:uniqueId val="{00000000-DDE1-44B8-9C13-A2FAC3AD2197}"/>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Scott Sports Argentina</c:v>
                </c:pt>
              </c:strCache>
            </c:strRef>
          </c:tx>
          <c:spPr>
            <a:ln w="28575" cap="rnd">
              <a:solidFill>
                <a:schemeClr val="accent1"/>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Sheet1!$B$2:$B$7</c:f>
              <c:numCache>
                <c:formatCode>General</c:formatCode>
                <c:ptCount val="6"/>
                <c:pt idx="0">
                  <c:v>3.8050999999999999</c:v>
                </c:pt>
                <c:pt idx="1">
                  <c:v>100</c:v>
                </c:pt>
                <c:pt idx="2">
                  <c:v>100</c:v>
                </c:pt>
                <c:pt idx="3">
                  <c:v>0</c:v>
                </c:pt>
                <c:pt idx="4">
                  <c:v>44.007300000000001</c:v>
                </c:pt>
                <c:pt idx="5">
                  <c:v>100</c:v>
                </c:pt>
              </c:numCache>
            </c:numRef>
          </c:val>
          <c:extLst>
            <c:ext xmlns:c16="http://schemas.microsoft.com/office/drawing/2014/chart" uri="{C3380CC4-5D6E-409C-BE32-E72D297353CC}">
              <c16:uniqueId val="{00000000-9D31-4829-A7C8-A534A10C2EDE}"/>
            </c:ext>
          </c:extLst>
        </c:ser>
        <c:ser>
          <c:idx val="1"/>
          <c:order val="1"/>
          <c:tx>
            <c:strRef>
              <c:f>Sheet1!$C$1</c:f>
              <c:strCache>
                <c:ptCount val="1"/>
                <c:pt idx="0">
                  <c:v>Giant Bicycles Argentina</c:v>
                </c:pt>
              </c:strCache>
            </c:strRef>
          </c:tx>
          <c:spPr>
            <a:ln w="28575" cap="rnd">
              <a:solidFill>
                <a:schemeClr val="accent2"/>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Sheet1!$C$2:$C$7</c:f>
              <c:numCache>
                <c:formatCode>General</c:formatCode>
                <c:ptCount val="6"/>
                <c:pt idx="0">
                  <c:v>0.99229999999999996</c:v>
                </c:pt>
                <c:pt idx="1">
                  <c:v>0</c:v>
                </c:pt>
                <c:pt idx="2">
                  <c:v>0</c:v>
                </c:pt>
                <c:pt idx="3">
                  <c:v>0</c:v>
                </c:pt>
                <c:pt idx="4">
                  <c:v>0</c:v>
                </c:pt>
                <c:pt idx="5">
                  <c:v>-0.76749999999999996</c:v>
                </c:pt>
              </c:numCache>
            </c:numRef>
          </c:val>
          <c:extLst>
            <c:ext xmlns:c16="http://schemas.microsoft.com/office/drawing/2014/chart" uri="{C3380CC4-5D6E-409C-BE32-E72D297353CC}">
              <c16:uniqueId val="{00000001-9D31-4829-A7C8-A534A10C2EDE}"/>
            </c:ext>
          </c:extLst>
        </c:ser>
        <c:ser>
          <c:idx val="2"/>
          <c:order val="2"/>
          <c:tx>
            <c:strRef>
              <c:f>Sheet1!$D$1</c:f>
              <c:strCache>
                <c:ptCount val="1"/>
                <c:pt idx="0">
                  <c:v>Cannondale Argentina</c:v>
                </c:pt>
              </c:strCache>
            </c:strRef>
          </c:tx>
          <c:spPr>
            <a:ln w="28575" cap="rnd">
              <a:solidFill>
                <a:schemeClr val="accent3"/>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Sheet1!$D$2:$D$7</c:f>
              <c:numCache>
                <c:formatCode>General</c:formatCode>
                <c:ptCount val="6"/>
                <c:pt idx="0">
                  <c:v>0.52590000000000003</c:v>
                </c:pt>
                <c:pt idx="1">
                  <c:v>0</c:v>
                </c:pt>
                <c:pt idx="2">
                  <c:v>0</c:v>
                </c:pt>
                <c:pt idx="3">
                  <c:v>0</c:v>
                </c:pt>
                <c:pt idx="4">
                  <c:v>0</c:v>
                </c:pt>
                <c:pt idx="5">
                  <c:v>37.116799999999998</c:v>
                </c:pt>
              </c:numCache>
            </c:numRef>
          </c:val>
          <c:extLst>
            <c:ext xmlns:c16="http://schemas.microsoft.com/office/drawing/2014/chart" uri="{C3380CC4-5D6E-409C-BE32-E72D297353CC}">
              <c16:uniqueId val="{00000002-9D31-4829-A7C8-A534A10C2EDE}"/>
            </c:ext>
          </c:extLst>
        </c:ser>
        <c:ser>
          <c:idx val="3"/>
          <c:order val="3"/>
          <c:tx>
            <c:strRef>
              <c:f>Sheet1!$E$1</c:f>
              <c:strCache>
                <c:ptCount val="1"/>
                <c:pt idx="0">
                  <c:v>Specialized Bicycles</c:v>
                </c:pt>
              </c:strCache>
            </c:strRef>
          </c:tx>
          <c:spPr>
            <a:ln w="28575" cap="rnd">
              <a:solidFill>
                <a:schemeClr val="accent4"/>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Sheet1!$E$2:$E$7</c:f>
              <c:numCache>
                <c:formatCode>General</c:formatCode>
                <c:ptCount val="6"/>
                <c:pt idx="0">
                  <c:v>100</c:v>
                </c:pt>
                <c:pt idx="1">
                  <c:v>60</c:v>
                </c:pt>
                <c:pt idx="2">
                  <c:v>45.072299999999998</c:v>
                </c:pt>
                <c:pt idx="3">
                  <c:v>0</c:v>
                </c:pt>
                <c:pt idx="4">
                  <c:v>1.2501</c:v>
                </c:pt>
                <c:pt idx="5">
                  <c:v>5.6064999999999996</c:v>
                </c:pt>
              </c:numCache>
            </c:numRef>
          </c:val>
          <c:extLst>
            <c:ext xmlns:c16="http://schemas.microsoft.com/office/drawing/2014/chart" uri="{C3380CC4-5D6E-409C-BE32-E72D297353CC}">
              <c16:uniqueId val="{00000003-9D31-4829-A7C8-A534A10C2EDE}"/>
            </c:ext>
          </c:extLst>
        </c:ser>
        <c:ser>
          <c:idx val="4"/>
          <c:order val="4"/>
          <c:tx>
            <c:strRef>
              <c:f>Sheet1!$F$1</c:f>
              <c:strCache>
                <c:ptCount val="1"/>
                <c:pt idx="0">
                  <c:v>Trek Bicycle Argentina</c:v>
                </c:pt>
              </c:strCache>
            </c:strRef>
          </c:tx>
          <c:spPr>
            <a:ln w="28575" cap="rnd">
              <a:solidFill>
                <a:schemeClr val="accent5"/>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Sheet1!$F$2:$F$7</c:f>
              <c:numCache>
                <c:formatCode>General</c:formatCode>
                <c:ptCount val="6"/>
                <c:pt idx="0">
                  <c:v>1.5740000000000001</c:v>
                </c:pt>
                <c:pt idx="1">
                  <c:v>96</c:v>
                </c:pt>
                <c:pt idx="2">
                  <c:v>90.801599999999993</c:v>
                </c:pt>
                <c:pt idx="3">
                  <c:v>0</c:v>
                </c:pt>
                <c:pt idx="4">
                  <c:v>100</c:v>
                </c:pt>
                <c:pt idx="5">
                  <c:v>5.3269000000000002</c:v>
                </c:pt>
              </c:numCache>
            </c:numRef>
          </c:val>
          <c:extLst>
            <c:ext xmlns:c16="http://schemas.microsoft.com/office/drawing/2014/chart" uri="{C3380CC4-5D6E-409C-BE32-E72D297353CC}">
              <c16:uniqueId val="{00000004-9D31-4829-A7C8-A534A10C2EDE}"/>
            </c:ext>
          </c:extLst>
        </c:ser>
        <c:ser>
          <c:idx val="5"/>
          <c:order val="5"/>
          <c:tx>
            <c:strRef>
              <c:f>Sheet1!$G$1</c:f>
              <c:strCache>
                <c:ptCount val="1"/>
                <c:pt idx="0">
                  <c:v>Orbea Argentina</c:v>
                </c:pt>
              </c:strCache>
            </c:strRef>
          </c:tx>
          <c:spPr>
            <a:ln w="28575" cap="rnd">
              <a:solidFill>
                <a:schemeClr val="accent6"/>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Sheet1!$G$2:$G$7</c:f>
              <c:numCache>
                <c:formatCode>General</c:formatCode>
                <c:ptCount val="6"/>
                <c:pt idx="0">
                  <c:v>3.1572</c:v>
                </c:pt>
                <c:pt idx="1">
                  <c:v>0</c:v>
                </c:pt>
                <c:pt idx="2">
                  <c:v>0</c:v>
                </c:pt>
                <c:pt idx="3">
                  <c:v>0</c:v>
                </c:pt>
                <c:pt idx="4">
                  <c:v>0</c:v>
                </c:pt>
                <c:pt idx="5">
                  <c:v>-6.6288999999999998</c:v>
                </c:pt>
              </c:numCache>
            </c:numRef>
          </c:val>
          <c:extLst>
            <c:ext xmlns:c16="http://schemas.microsoft.com/office/drawing/2014/chart" uri="{C3380CC4-5D6E-409C-BE32-E72D297353CC}">
              <c16:uniqueId val="{00000005-9D31-4829-A7C8-A534A10C2EDE}"/>
            </c:ext>
          </c:extLst>
        </c:ser>
        <c:ser>
          <c:idx val="6"/>
          <c:order val="6"/>
          <c:tx>
            <c:strRef>
              <c:f>Sheet1!$H$1</c:f>
              <c:strCache>
                <c:ptCount val="1"/>
                <c:pt idx="0">
                  <c:v>Merida Bikes Argentina</c:v>
                </c:pt>
              </c:strCache>
            </c:strRef>
          </c:tx>
          <c:spPr>
            <a:ln w="28575" cap="rnd">
              <a:solidFill>
                <a:schemeClr val="accent1">
                  <a:lumMod val="60000"/>
                </a:schemeClr>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Sheet1!$H$2:$H$7</c:f>
              <c:numCache>
                <c:formatCode>General</c:formatCode>
                <c:ptCount val="6"/>
                <c:pt idx="0">
                  <c:v>0.32919999999999999</c:v>
                </c:pt>
                <c:pt idx="1">
                  <c:v>0</c:v>
                </c:pt>
                <c:pt idx="2">
                  <c:v>0</c:v>
                </c:pt>
                <c:pt idx="3">
                  <c:v>0</c:v>
                </c:pt>
                <c:pt idx="4">
                  <c:v>0</c:v>
                </c:pt>
                <c:pt idx="5">
                  <c:v>25.536899999999999</c:v>
                </c:pt>
              </c:numCache>
            </c:numRef>
          </c:val>
          <c:extLst>
            <c:ext xmlns:c16="http://schemas.microsoft.com/office/drawing/2014/chart" uri="{C3380CC4-5D6E-409C-BE32-E72D297353CC}">
              <c16:uniqueId val="{00000006-9D31-4829-A7C8-A534A10C2EDE}"/>
            </c:ext>
          </c:extLst>
        </c:ser>
        <c:ser>
          <c:idx val="7"/>
          <c:order val="7"/>
          <c:tx>
            <c:strRef>
              <c:f>Sheet1!$I$1</c:f>
              <c:strCache>
                <c:ptCount val="1"/>
                <c:pt idx="0">
                  <c:v>Cervelo Argentina</c:v>
                </c:pt>
              </c:strCache>
            </c:strRef>
          </c:tx>
          <c:spPr>
            <a:ln w="28575" cap="rnd">
              <a:solidFill>
                <a:schemeClr val="accent2">
                  <a:lumMod val="60000"/>
                </a:schemeClr>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Sheet1!$I$2:$I$7</c:f>
              <c:numCache>
                <c:formatCode>General</c:formatCode>
                <c:ptCount val="6"/>
                <c:pt idx="0">
                  <c:v>0.1192</c:v>
                </c:pt>
                <c:pt idx="1">
                  <c:v>0</c:v>
                </c:pt>
                <c:pt idx="2">
                  <c:v>0</c:v>
                </c:pt>
                <c:pt idx="3">
                  <c:v>0</c:v>
                </c:pt>
                <c:pt idx="4">
                  <c:v>0</c:v>
                </c:pt>
                <c:pt idx="5">
                  <c:v>93.782700000000006</c:v>
                </c:pt>
              </c:numCache>
            </c:numRef>
          </c:val>
          <c:extLst>
            <c:ext xmlns:c16="http://schemas.microsoft.com/office/drawing/2014/chart" uri="{C3380CC4-5D6E-409C-BE32-E72D297353CC}">
              <c16:uniqueId val="{00000007-9D31-4829-A7C8-A534A10C2EDE}"/>
            </c:ext>
          </c:extLst>
        </c:ser>
        <c:dLbls>
          <c:showLegendKey val="0"/>
          <c:showVal val="0"/>
          <c:showCatName val="0"/>
          <c:showSerName val="0"/>
          <c:showPercent val="0"/>
          <c:showBubbleSize val="0"/>
        </c:dLbls>
        <c:axId val="327778656"/>
        <c:axId val="327777672"/>
      </c:radarChart>
      <c:catAx>
        <c:axId val="3277786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7777672"/>
        <c:crosses val="autoZero"/>
        <c:auto val="1"/>
        <c:lblAlgn val="ctr"/>
        <c:lblOffset val="100"/>
        <c:noMultiLvlLbl val="0"/>
      </c:catAx>
      <c:valAx>
        <c:axId val="3277776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77786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Scott Sports Argentina</c:v>
                </c:pt>
              </c:strCache>
            </c:strRef>
          </c:tx>
          <c:spPr>
            <a:ln w="28575" cap="rnd">
              <a:solidFill>
                <a:schemeClr val="accent1"/>
              </a:solidFill>
              <a:round/>
            </a:ln>
            <a:effectLst/>
          </c:spPr>
          <c:marker>
            <c:symbol val="none"/>
          </c:marker>
          <c:cat>
            <c:numRef>
              <c:f>Sheet1!$A$2:$A$33</c:f>
              <c:numCache>
                <c:formatCode>m/d/yyyy</c:formatCode>
                <c:ptCount val="32"/>
                <c:pt idx="0">
                  <c:v>44426</c:v>
                </c:pt>
                <c:pt idx="1">
                  <c:v>44427</c:v>
                </c:pt>
                <c:pt idx="2">
                  <c:v>44428</c:v>
                </c:pt>
                <c:pt idx="3">
                  <c:v>44429</c:v>
                </c:pt>
                <c:pt idx="4">
                  <c:v>44430</c:v>
                </c:pt>
                <c:pt idx="5">
                  <c:v>44431</c:v>
                </c:pt>
                <c:pt idx="6">
                  <c:v>44432</c:v>
                </c:pt>
                <c:pt idx="7">
                  <c:v>44433</c:v>
                </c:pt>
                <c:pt idx="8">
                  <c:v>44434</c:v>
                </c:pt>
                <c:pt idx="9">
                  <c:v>44435</c:v>
                </c:pt>
                <c:pt idx="10">
                  <c:v>44436</c:v>
                </c:pt>
                <c:pt idx="11">
                  <c:v>44437</c:v>
                </c:pt>
                <c:pt idx="12">
                  <c:v>44438</c:v>
                </c:pt>
                <c:pt idx="13">
                  <c:v>44439</c:v>
                </c:pt>
                <c:pt idx="14">
                  <c:v>44440</c:v>
                </c:pt>
                <c:pt idx="15">
                  <c:v>44441</c:v>
                </c:pt>
                <c:pt idx="16">
                  <c:v>44442</c:v>
                </c:pt>
                <c:pt idx="17">
                  <c:v>44443</c:v>
                </c:pt>
                <c:pt idx="18">
                  <c:v>44444</c:v>
                </c:pt>
                <c:pt idx="19">
                  <c:v>44445</c:v>
                </c:pt>
                <c:pt idx="20">
                  <c:v>44446</c:v>
                </c:pt>
                <c:pt idx="21">
                  <c:v>44447</c:v>
                </c:pt>
                <c:pt idx="22">
                  <c:v>44448</c:v>
                </c:pt>
                <c:pt idx="23">
                  <c:v>44449</c:v>
                </c:pt>
                <c:pt idx="24">
                  <c:v>44450</c:v>
                </c:pt>
                <c:pt idx="25">
                  <c:v>44451</c:v>
                </c:pt>
                <c:pt idx="26">
                  <c:v>44452</c:v>
                </c:pt>
                <c:pt idx="27">
                  <c:v>44453</c:v>
                </c:pt>
                <c:pt idx="28">
                  <c:v>44454</c:v>
                </c:pt>
                <c:pt idx="29">
                  <c:v>44455</c:v>
                </c:pt>
                <c:pt idx="30">
                  <c:v>44456</c:v>
                </c:pt>
                <c:pt idx="31">
                  <c:v>44457</c:v>
                </c:pt>
              </c:numCache>
            </c:numRef>
          </c:cat>
          <c:val>
            <c:numRef>
              <c:f>Sheet1!$B$2:$B$33</c:f>
              <c:numCache>
                <c:formatCode>General</c:formatCode>
                <c:ptCount val="32"/>
                <c:pt idx="0">
                  <c:v>74231</c:v>
                </c:pt>
                <c:pt idx="1">
                  <c:v>74265</c:v>
                </c:pt>
                <c:pt idx="2">
                  <c:v>74306</c:v>
                </c:pt>
                <c:pt idx="3">
                  <c:v>74337</c:v>
                </c:pt>
                <c:pt idx="4">
                  <c:v>74377</c:v>
                </c:pt>
                <c:pt idx="5">
                  <c:v>74429</c:v>
                </c:pt>
                <c:pt idx="6">
                  <c:v>74467</c:v>
                </c:pt>
                <c:pt idx="7">
                  <c:v>74508</c:v>
                </c:pt>
                <c:pt idx="8">
                  <c:v>74540</c:v>
                </c:pt>
                <c:pt idx="9">
                  <c:v>74577</c:v>
                </c:pt>
                <c:pt idx="10">
                  <c:v>74608</c:v>
                </c:pt>
                <c:pt idx="11">
                  <c:v>74643</c:v>
                </c:pt>
                <c:pt idx="12">
                  <c:v>74682</c:v>
                </c:pt>
                <c:pt idx="13">
                  <c:v>74730</c:v>
                </c:pt>
                <c:pt idx="14">
                  <c:v>74740</c:v>
                </c:pt>
                <c:pt idx="15">
                  <c:v>74772</c:v>
                </c:pt>
                <c:pt idx="16">
                  <c:v>74804</c:v>
                </c:pt>
                <c:pt idx="17">
                  <c:v>74837</c:v>
                </c:pt>
                <c:pt idx="18">
                  <c:v>74867</c:v>
                </c:pt>
                <c:pt idx="19">
                  <c:v>74894</c:v>
                </c:pt>
                <c:pt idx="20">
                  <c:v>74926</c:v>
                </c:pt>
                <c:pt idx="21">
                  <c:v>74948</c:v>
                </c:pt>
                <c:pt idx="22">
                  <c:v>74982</c:v>
                </c:pt>
                <c:pt idx="23">
                  <c:v>75014</c:v>
                </c:pt>
                <c:pt idx="24">
                  <c:v>75040</c:v>
                </c:pt>
                <c:pt idx="25">
                  <c:v>75074</c:v>
                </c:pt>
                <c:pt idx="26">
                  <c:v>75088</c:v>
                </c:pt>
                <c:pt idx="27">
                  <c:v>75118</c:v>
                </c:pt>
                <c:pt idx="28">
                  <c:v>75140</c:v>
                </c:pt>
                <c:pt idx="29">
                  <c:v>75139</c:v>
                </c:pt>
                <c:pt idx="30">
                  <c:v>75158</c:v>
                </c:pt>
                <c:pt idx="31">
                  <c:v>75185</c:v>
                </c:pt>
              </c:numCache>
            </c:numRef>
          </c:val>
          <c:smooth val="0"/>
          <c:extLst>
            <c:ext xmlns:c16="http://schemas.microsoft.com/office/drawing/2014/chart" uri="{C3380CC4-5D6E-409C-BE32-E72D297353CC}">
              <c16:uniqueId val="{00000000-44D9-4596-A0BD-1F062B34ECBE}"/>
            </c:ext>
          </c:extLst>
        </c:ser>
        <c:ser>
          <c:idx val="1"/>
          <c:order val="1"/>
          <c:tx>
            <c:strRef>
              <c:f>Sheet1!$C$1</c:f>
              <c:strCache>
                <c:ptCount val="1"/>
                <c:pt idx="0">
                  <c:v>Giant Bicycles Argentina</c:v>
                </c:pt>
              </c:strCache>
            </c:strRef>
          </c:tx>
          <c:spPr>
            <a:ln w="28575" cap="rnd">
              <a:solidFill>
                <a:schemeClr val="accent2"/>
              </a:solidFill>
              <a:round/>
            </a:ln>
            <a:effectLst/>
          </c:spPr>
          <c:marker>
            <c:symbol val="none"/>
          </c:marker>
          <c:cat>
            <c:numRef>
              <c:f>Sheet1!$A$2:$A$33</c:f>
              <c:numCache>
                <c:formatCode>m/d/yyyy</c:formatCode>
                <c:ptCount val="32"/>
                <c:pt idx="0">
                  <c:v>44426</c:v>
                </c:pt>
                <c:pt idx="1">
                  <c:v>44427</c:v>
                </c:pt>
                <c:pt idx="2">
                  <c:v>44428</c:v>
                </c:pt>
                <c:pt idx="3">
                  <c:v>44429</c:v>
                </c:pt>
                <c:pt idx="4">
                  <c:v>44430</c:v>
                </c:pt>
                <c:pt idx="5">
                  <c:v>44431</c:v>
                </c:pt>
                <c:pt idx="6">
                  <c:v>44432</c:v>
                </c:pt>
                <c:pt idx="7">
                  <c:v>44433</c:v>
                </c:pt>
                <c:pt idx="8">
                  <c:v>44434</c:v>
                </c:pt>
                <c:pt idx="9">
                  <c:v>44435</c:v>
                </c:pt>
                <c:pt idx="10">
                  <c:v>44436</c:v>
                </c:pt>
                <c:pt idx="11">
                  <c:v>44437</c:v>
                </c:pt>
                <c:pt idx="12">
                  <c:v>44438</c:v>
                </c:pt>
                <c:pt idx="13">
                  <c:v>44439</c:v>
                </c:pt>
                <c:pt idx="14">
                  <c:v>44440</c:v>
                </c:pt>
                <c:pt idx="15">
                  <c:v>44441</c:v>
                </c:pt>
                <c:pt idx="16">
                  <c:v>44442</c:v>
                </c:pt>
                <c:pt idx="17">
                  <c:v>44443</c:v>
                </c:pt>
                <c:pt idx="18">
                  <c:v>44444</c:v>
                </c:pt>
                <c:pt idx="19">
                  <c:v>44445</c:v>
                </c:pt>
                <c:pt idx="20">
                  <c:v>44446</c:v>
                </c:pt>
                <c:pt idx="21">
                  <c:v>44447</c:v>
                </c:pt>
                <c:pt idx="22">
                  <c:v>44448</c:v>
                </c:pt>
                <c:pt idx="23">
                  <c:v>44449</c:v>
                </c:pt>
                <c:pt idx="24">
                  <c:v>44450</c:v>
                </c:pt>
                <c:pt idx="25">
                  <c:v>44451</c:v>
                </c:pt>
                <c:pt idx="26">
                  <c:v>44452</c:v>
                </c:pt>
                <c:pt idx="27">
                  <c:v>44453</c:v>
                </c:pt>
                <c:pt idx="28">
                  <c:v>44454</c:v>
                </c:pt>
                <c:pt idx="29">
                  <c:v>44455</c:v>
                </c:pt>
                <c:pt idx="30">
                  <c:v>44456</c:v>
                </c:pt>
                <c:pt idx="31">
                  <c:v>44457</c:v>
                </c:pt>
              </c:numCache>
            </c:numRef>
          </c:cat>
          <c:val>
            <c:numRef>
              <c:f>Sheet1!$C$2:$C$33</c:f>
              <c:numCache>
                <c:formatCode>General</c:formatCode>
                <c:ptCount val="32"/>
                <c:pt idx="0">
                  <c:v>19609</c:v>
                </c:pt>
                <c:pt idx="1">
                  <c:v>19609</c:v>
                </c:pt>
                <c:pt idx="2">
                  <c:v>19608</c:v>
                </c:pt>
                <c:pt idx="3">
                  <c:v>19607</c:v>
                </c:pt>
                <c:pt idx="4">
                  <c:v>19609</c:v>
                </c:pt>
                <c:pt idx="5">
                  <c:v>19609</c:v>
                </c:pt>
                <c:pt idx="6">
                  <c:v>19611</c:v>
                </c:pt>
                <c:pt idx="7">
                  <c:v>19609</c:v>
                </c:pt>
                <c:pt idx="8">
                  <c:v>19609</c:v>
                </c:pt>
                <c:pt idx="9">
                  <c:v>19609</c:v>
                </c:pt>
                <c:pt idx="10">
                  <c:v>19611</c:v>
                </c:pt>
                <c:pt idx="11">
                  <c:v>19609</c:v>
                </c:pt>
                <c:pt idx="12">
                  <c:v>19606</c:v>
                </c:pt>
                <c:pt idx="13">
                  <c:v>19604</c:v>
                </c:pt>
                <c:pt idx="14">
                  <c:v>19600</c:v>
                </c:pt>
                <c:pt idx="15">
                  <c:v>19599</c:v>
                </c:pt>
                <c:pt idx="16">
                  <c:v>19599</c:v>
                </c:pt>
                <c:pt idx="17">
                  <c:v>19600</c:v>
                </c:pt>
                <c:pt idx="18">
                  <c:v>19599</c:v>
                </c:pt>
                <c:pt idx="19">
                  <c:v>19599</c:v>
                </c:pt>
                <c:pt idx="20">
                  <c:v>19601</c:v>
                </c:pt>
                <c:pt idx="21">
                  <c:v>19601</c:v>
                </c:pt>
                <c:pt idx="22">
                  <c:v>19601</c:v>
                </c:pt>
                <c:pt idx="23">
                  <c:v>19602</c:v>
                </c:pt>
                <c:pt idx="24">
                  <c:v>19603</c:v>
                </c:pt>
                <c:pt idx="25">
                  <c:v>19605</c:v>
                </c:pt>
                <c:pt idx="26">
                  <c:v>19604</c:v>
                </c:pt>
                <c:pt idx="27">
                  <c:v>19606</c:v>
                </c:pt>
                <c:pt idx="28">
                  <c:v>19606</c:v>
                </c:pt>
                <c:pt idx="29">
                  <c:v>19606</c:v>
                </c:pt>
                <c:pt idx="30">
                  <c:v>19606</c:v>
                </c:pt>
                <c:pt idx="31">
                  <c:v>19607</c:v>
                </c:pt>
              </c:numCache>
            </c:numRef>
          </c:val>
          <c:smooth val="0"/>
          <c:extLst>
            <c:ext xmlns:c16="http://schemas.microsoft.com/office/drawing/2014/chart" uri="{C3380CC4-5D6E-409C-BE32-E72D297353CC}">
              <c16:uniqueId val="{00000001-44D9-4596-A0BD-1F062B34ECBE}"/>
            </c:ext>
          </c:extLst>
        </c:ser>
        <c:ser>
          <c:idx val="2"/>
          <c:order val="2"/>
          <c:tx>
            <c:strRef>
              <c:f>Sheet1!$D$1</c:f>
              <c:strCache>
                <c:ptCount val="1"/>
                <c:pt idx="0">
                  <c:v>Cannondale Argentina</c:v>
                </c:pt>
              </c:strCache>
            </c:strRef>
          </c:tx>
          <c:spPr>
            <a:ln w="28575" cap="rnd">
              <a:solidFill>
                <a:schemeClr val="accent3"/>
              </a:solidFill>
              <a:round/>
            </a:ln>
            <a:effectLst/>
          </c:spPr>
          <c:marker>
            <c:symbol val="none"/>
          </c:marker>
          <c:cat>
            <c:numRef>
              <c:f>Sheet1!$A$2:$A$33</c:f>
              <c:numCache>
                <c:formatCode>m/d/yyyy</c:formatCode>
                <c:ptCount val="32"/>
                <c:pt idx="0">
                  <c:v>44426</c:v>
                </c:pt>
                <c:pt idx="1">
                  <c:v>44427</c:v>
                </c:pt>
                <c:pt idx="2">
                  <c:v>44428</c:v>
                </c:pt>
                <c:pt idx="3">
                  <c:v>44429</c:v>
                </c:pt>
                <c:pt idx="4">
                  <c:v>44430</c:v>
                </c:pt>
                <c:pt idx="5">
                  <c:v>44431</c:v>
                </c:pt>
                <c:pt idx="6">
                  <c:v>44432</c:v>
                </c:pt>
                <c:pt idx="7">
                  <c:v>44433</c:v>
                </c:pt>
                <c:pt idx="8">
                  <c:v>44434</c:v>
                </c:pt>
                <c:pt idx="9">
                  <c:v>44435</c:v>
                </c:pt>
                <c:pt idx="10">
                  <c:v>44436</c:v>
                </c:pt>
                <c:pt idx="11">
                  <c:v>44437</c:v>
                </c:pt>
                <c:pt idx="12">
                  <c:v>44438</c:v>
                </c:pt>
                <c:pt idx="13">
                  <c:v>44439</c:v>
                </c:pt>
                <c:pt idx="14">
                  <c:v>44440</c:v>
                </c:pt>
                <c:pt idx="15">
                  <c:v>44441</c:v>
                </c:pt>
                <c:pt idx="16">
                  <c:v>44442</c:v>
                </c:pt>
                <c:pt idx="17">
                  <c:v>44443</c:v>
                </c:pt>
                <c:pt idx="18">
                  <c:v>44444</c:v>
                </c:pt>
                <c:pt idx="19">
                  <c:v>44445</c:v>
                </c:pt>
                <c:pt idx="20">
                  <c:v>44446</c:v>
                </c:pt>
                <c:pt idx="21">
                  <c:v>44447</c:v>
                </c:pt>
                <c:pt idx="22">
                  <c:v>44448</c:v>
                </c:pt>
                <c:pt idx="23">
                  <c:v>44449</c:v>
                </c:pt>
                <c:pt idx="24">
                  <c:v>44450</c:v>
                </c:pt>
                <c:pt idx="25">
                  <c:v>44451</c:v>
                </c:pt>
                <c:pt idx="26">
                  <c:v>44452</c:v>
                </c:pt>
                <c:pt idx="27">
                  <c:v>44453</c:v>
                </c:pt>
                <c:pt idx="28">
                  <c:v>44454</c:v>
                </c:pt>
                <c:pt idx="29">
                  <c:v>44455</c:v>
                </c:pt>
                <c:pt idx="30">
                  <c:v>44456</c:v>
                </c:pt>
                <c:pt idx="31">
                  <c:v>44457</c:v>
                </c:pt>
              </c:numCache>
            </c:numRef>
          </c:cat>
          <c:val>
            <c:numRef>
              <c:f>Sheet1!$D$2:$D$33</c:f>
              <c:numCache>
                <c:formatCode>General</c:formatCode>
                <c:ptCount val="32"/>
                <c:pt idx="0">
                  <c:v>10342</c:v>
                </c:pt>
                <c:pt idx="1">
                  <c:v>10340</c:v>
                </c:pt>
                <c:pt idx="2">
                  <c:v>10342</c:v>
                </c:pt>
                <c:pt idx="3">
                  <c:v>10343</c:v>
                </c:pt>
                <c:pt idx="4">
                  <c:v>10343</c:v>
                </c:pt>
                <c:pt idx="5">
                  <c:v>10344</c:v>
                </c:pt>
                <c:pt idx="6">
                  <c:v>10344</c:v>
                </c:pt>
                <c:pt idx="7">
                  <c:v>10347</c:v>
                </c:pt>
                <c:pt idx="8">
                  <c:v>10346</c:v>
                </c:pt>
                <c:pt idx="9">
                  <c:v>10348</c:v>
                </c:pt>
                <c:pt idx="10">
                  <c:v>10351</c:v>
                </c:pt>
                <c:pt idx="11">
                  <c:v>10352</c:v>
                </c:pt>
                <c:pt idx="12">
                  <c:v>10353</c:v>
                </c:pt>
                <c:pt idx="13">
                  <c:v>10357</c:v>
                </c:pt>
                <c:pt idx="14">
                  <c:v>10360</c:v>
                </c:pt>
                <c:pt idx="15">
                  <c:v>10364</c:v>
                </c:pt>
                <c:pt idx="16">
                  <c:v>10365</c:v>
                </c:pt>
                <c:pt idx="17">
                  <c:v>10366</c:v>
                </c:pt>
                <c:pt idx="18">
                  <c:v>10367</c:v>
                </c:pt>
                <c:pt idx="19">
                  <c:v>10368</c:v>
                </c:pt>
                <c:pt idx="20">
                  <c:v>10371</c:v>
                </c:pt>
                <c:pt idx="21">
                  <c:v>10376</c:v>
                </c:pt>
                <c:pt idx="22">
                  <c:v>10379</c:v>
                </c:pt>
                <c:pt idx="23">
                  <c:v>10380</c:v>
                </c:pt>
                <c:pt idx="24">
                  <c:v>10380</c:v>
                </c:pt>
                <c:pt idx="25">
                  <c:v>10385</c:v>
                </c:pt>
                <c:pt idx="26">
                  <c:v>10387</c:v>
                </c:pt>
                <c:pt idx="27">
                  <c:v>10388</c:v>
                </c:pt>
                <c:pt idx="28">
                  <c:v>10392</c:v>
                </c:pt>
                <c:pt idx="29">
                  <c:v>10392</c:v>
                </c:pt>
                <c:pt idx="30">
                  <c:v>10391</c:v>
                </c:pt>
                <c:pt idx="31">
                  <c:v>10391</c:v>
                </c:pt>
              </c:numCache>
            </c:numRef>
          </c:val>
          <c:smooth val="0"/>
          <c:extLst>
            <c:ext xmlns:c16="http://schemas.microsoft.com/office/drawing/2014/chart" uri="{C3380CC4-5D6E-409C-BE32-E72D297353CC}">
              <c16:uniqueId val="{00000002-44D9-4596-A0BD-1F062B34ECBE}"/>
            </c:ext>
          </c:extLst>
        </c:ser>
        <c:ser>
          <c:idx val="3"/>
          <c:order val="3"/>
          <c:tx>
            <c:strRef>
              <c:f>Sheet1!$E$1</c:f>
              <c:strCache>
                <c:ptCount val="1"/>
                <c:pt idx="0">
                  <c:v>Specialized Bicycles</c:v>
                </c:pt>
              </c:strCache>
            </c:strRef>
          </c:tx>
          <c:spPr>
            <a:ln w="28575" cap="rnd">
              <a:solidFill>
                <a:schemeClr val="accent4"/>
              </a:solidFill>
              <a:round/>
            </a:ln>
            <a:effectLst/>
          </c:spPr>
          <c:marker>
            <c:symbol val="none"/>
          </c:marker>
          <c:cat>
            <c:numRef>
              <c:f>Sheet1!$A$2:$A$33</c:f>
              <c:numCache>
                <c:formatCode>m/d/yyyy</c:formatCode>
                <c:ptCount val="32"/>
                <c:pt idx="0">
                  <c:v>44426</c:v>
                </c:pt>
                <c:pt idx="1">
                  <c:v>44427</c:v>
                </c:pt>
                <c:pt idx="2">
                  <c:v>44428</c:v>
                </c:pt>
                <c:pt idx="3">
                  <c:v>44429</c:v>
                </c:pt>
                <c:pt idx="4">
                  <c:v>44430</c:v>
                </c:pt>
                <c:pt idx="5">
                  <c:v>44431</c:v>
                </c:pt>
                <c:pt idx="6">
                  <c:v>44432</c:v>
                </c:pt>
                <c:pt idx="7">
                  <c:v>44433</c:v>
                </c:pt>
                <c:pt idx="8">
                  <c:v>44434</c:v>
                </c:pt>
                <c:pt idx="9">
                  <c:v>44435</c:v>
                </c:pt>
                <c:pt idx="10">
                  <c:v>44436</c:v>
                </c:pt>
                <c:pt idx="11">
                  <c:v>44437</c:v>
                </c:pt>
                <c:pt idx="12">
                  <c:v>44438</c:v>
                </c:pt>
                <c:pt idx="13">
                  <c:v>44439</c:v>
                </c:pt>
                <c:pt idx="14">
                  <c:v>44440</c:v>
                </c:pt>
                <c:pt idx="15">
                  <c:v>44441</c:v>
                </c:pt>
                <c:pt idx="16">
                  <c:v>44442</c:v>
                </c:pt>
                <c:pt idx="17">
                  <c:v>44443</c:v>
                </c:pt>
                <c:pt idx="18">
                  <c:v>44444</c:v>
                </c:pt>
                <c:pt idx="19">
                  <c:v>44445</c:v>
                </c:pt>
                <c:pt idx="20">
                  <c:v>44446</c:v>
                </c:pt>
                <c:pt idx="21">
                  <c:v>44447</c:v>
                </c:pt>
                <c:pt idx="22">
                  <c:v>44448</c:v>
                </c:pt>
                <c:pt idx="23">
                  <c:v>44449</c:v>
                </c:pt>
                <c:pt idx="24">
                  <c:v>44450</c:v>
                </c:pt>
                <c:pt idx="25">
                  <c:v>44451</c:v>
                </c:pt>
                <c:pt idx="26">
                  <c:v>44452</c:v>
                </c:pt>
                <c:pt idx="27">
                  <c:v>44453</c:v>
                </c:pt>
                <c:pt idx="28">
                  <c:v>44454</c:v>
                </c:pt>
                <c:pt idx="29">
                  <c:v>44455</c:v>
                </c:pt>
                <c:pt idx="30">
                  <c:v>44456</c:v>
                </c:pt>
                <c:pt idx="31">
                  <c:v>44457</c:v>
                </c:pt>
              </c:numCache>
            </c:numRef>
          </c:cat>
          <c:val>
            <c:numRef>
              <c:f>Sheet1!$E$2:$E$33</c:f>
              <c:numCache>
                <c:formatCode>General</c:formatCode>
                <c:ptCount val="32"/>
                <c:pt idx="0">
                  <c:v>1974861</c:v>
                </c:pt>
                <c:pt idx="1">
                  <c:v>1975101</c:v>
                </c:pt>
                <c:pt idx="2">
                  <c:v>1974956</c:v>
                </c:pt>
                <c:pt idx="3">
                  <c:v>1975319</c:v>
                </c:pt>
                <c:pt idx="4">
                  <c:v>1975281</c:v>
                </c:pt>
                <c:pt idx="5">
                  <c:v>1975637</c:v>
                </c:pt>
                <c:pt idx="6">
                  <c:v>1975912</c:v>
                </c:pt>
                <c:pt idx="7">
                  <c:v>1976398</c:v>
                </c:pt>
                <c:pt idx="8">
                  <c:v>1976163</c:v>
                </c:pt>
                <c:pt idx="9">
                  <c:v>1974197</c:v>
                </c:pt>
                <c:pt idx="10">
                  <c:v>1974363</c:v>
                </c:pt>
                <c:pt idx="11">
                  <c:v>1974505</c:v>
                </c:pt>
                <c:pt idx="12">
                  <c:v>1974923</c:v>
                </c:pt>
                <c:pt idx="13">
                  <c:v>1975017</c:v>
                </c:pt>
                <c:pt idx="14">
                  <c:v>1974873</c:v>
                </c:pt>
                <c:pt idx="15">
                  <c:v>1974715</c:v>
                </c:pt>
                <c:pt idx="16">
                  <c:v>1974956</c:v>
                </c:pt>
                <c:pt idx="17">
                  <c:v>1974963</c:v>
                </c:pt>
                <c:pt idx="18">
                  <c:v>1975133</c:v>
                </c:pt>
                <c:pt idx="19">
                  <c:v>1975248</c:v>
                </c:pt>
                <c:pt idx="20">
                  <c:v>1975370</c:v>
                </c:pt>
                <c:pt idx="21">
                  <c:v>1975495</c:v>
                </c:pt>
                <c:pt idx="22">
                  <c:v>1975680</c:v>
                </c:pt>
                <c:pt idx="23">
                  <c:v>1975921</c:v>
                </c:pt>
                <c:pt idx="24">
                  <c:v>1974650</c:v>
                </c:pt>
                <c:pt idx="25">
                  <c:v>1974900</c:v>
                </c:pt>
                <c:pt idx="26">
                  <c:v>1974672</c:v>
                </c:pt>
                <c:pt idx="27">
                  <c:v>1974978</c:v>
                </c:pt>
                <c:pt idx="28">
                  <c:v>1974985</c:v>
                </c:pt>
                <c:pt idx="29">
                  <c:v>1975407</c:v>
                </c:pt>
                <c:pt idx="30">
                  <c:v>1975455</c:v>
                </c:pt>
                <c:pt idx="31">
                  <c:v>1975894</c:v>
                </c:pt>
              </c:numCache>
            </c:numRef>
          </c:val>
          <c:smooth val="0"/>
          <c:extLst>
            <c:ext xmlns:c16="http://schemas.microsoft.com/office/drawing/2014/chart" uri="{C3380CC4-5D6E-409C-BE32-E72D297353CC}">
              <c16:uniqueId val="{00000003-44D9-4596-A0BD-1F062B34ECBE}"/>
            </c:ext>
          </c:extLst>
        </c:ser>
        <c:ser>
          <c:idx val="4"/>
          <c:order val="4"/>
          <c:tx>
            <c:strRef>
              <c:f>Sheet1!$F$1</c:f>
              <c:strCache>
                <c:ptCount val="1"/>
                <c:pt idx="0">
                  <c:v>Trek Bicycle Argentina</c:v>
                </c:pt>
              </c:strCache>
            </c:strRef>
          </c:tx>
          <c:spPr>
            <a:ln w="28575" cap="rnd">
              <a:solidFill>
                <a:schemeClr val="accent5"/>
              </a:solidFill>
              <a:round/>
            </a:ln>
            <a:effectLst/>
          </c:spPr>
          <c:marker>
            <c:symbol val="none"/>
          </c:marker>
          <c:cat>
            <c:numRef>
              <c:f>Sheet1!$A$2:$A$33</c:f>
              <c:numCache>
                <c:formatCode>m/d/yyyy</c:formatCode>
                <c:ptCount val="32"/>
                <c:pt idx="0">
                  <c:v>44426</c:v>
                </c:pt>
                <c:pt idx="1">
                  <c:v>44427</c:v>
                </c:pt>
                <c:pt idx="2">
                  <c:v>44428</c:v>
                </c:pt>
                <c:pt idx="3">
                  <c:v>44429</c:v>
                </c:pt>
                <c:pt idx="4">
                  <c:v>44430</c:v>
                </c:pt>
                <c:pt idx="5">
                  <c:v>44431</c:v>
                </c:pt>
                <c:pt idx="6">
                  <c:v>44432</c:v>
                </c:pt>
                <c:pt idx="7">
                  <c:v>44433</c:v>
                </c:pt>
                <c:pt idx="8">
                  <c:v>44434</c:v>
                </c:pt>
                <c:pt idx="9">
                  <c:v>44435</c:v>
                </c:pt>
                <c:pt idx="10">
                  <c:v>44436</c:v>
                </c:pt>
                <c:pt idx="11">
                  <c:v>44437</c:v>
                </c:pt>
                <c:pt idx="12">
                  <c:v>44438</c:v>
                </c:pt>
                <c:pt idx="13">
                  <c:v>44439</c:v>
                </c:pt>
                <c:pt idx="14">
                  <c:v>44440</c:v>
                </c:pt>
                <c:pt idx="15">
                  <c:v>44441</c:v>
                </c:pt>
                <c:pt idx="16">
                  <c:v>44442</c:v>
                </c:pt>
                <c:pt idx="17">
                  <c:v>44443</c:v>
                </c:pt>
                <c:pt idx="18">
                  <c:v>44444</c:v>
                </c:pt>
                <c:pt idx="19">
                  <c:v>44445</c:v>
                </c:pt>
                <c:pt idx="20">
                  <c:v>44446</c:v>
                </c:pt>
                <c:pt idx="21">
                  <c:v>44447</c:v>
                </c:pt>
                <c:pt idx="22">
                  <c:v>44448</c:v>
                </c:pt>
                <c:pt idx="23">
                  <c:v>44449</c:v>
                </c:pt>
                <c:pt idx="24">
                  <c:v>44450</c:v>
                </c:pt>
                <c:pt idx="25">
                  <c:v>44451</c:v>
                </c:pt>
                <c:pt idx="26">
                  <c:v>44452</c:v>
                </c:pt>
                <c:pt idx="27">
                  <c:v>44453</c:v>
                </c:pt>
                <c:pt idx="28">
                  <c:v>44454</c:v>
                </c:pt>
                <c:pt idx="29">
                  <c:v>44455</c:v>
                </c:pt>
                <c:pt idx="30">
                  <c:v>44456</c:v>
                </c:pt>
                <c:pt idx="31">
                  <c:v>44457</c:v>
                </c:pt>
              </c:numCache>
            </c:numRef>
          </c:cat>
          <c:val>
            <c:numRef>
              <c:f>Sheet1!$F$2:$F$33</c:f>
              <c:numCache>
                <c:formatCode>General</c:formatCode>
                <c:ptCount val="32"/>
                <c:pt idx="0">
                  <c:v>31077</c:v>
                </c:pt>
                <c:pt idx="1">
                  <c:v>31082</c:v>
                </c:pt>
                <c:pt idx="2">
                  <c:v>31085</c:v>
                </c:pt>
                <c:pt idx="3">
                  <c:v>31083</c:v>
                </c:pt>
                <c:pt idx="4">
                  <c:v>31083</c:v>
                </c:pt>
                <c:pt idx="5">
                  <c:v>31083</c:v>
                </c:pt>
                <c:pt idx="6">
                  <c:v>31082</c:v>
                </c:pt>
                <c:pt idx="7">
                  <c:v>31082</c:v>
                </c:pt>
                <c:pt idx="8">
                  <c:v>31080</c:v>
                </c:pt>
                <c:pt idx="9">
                  <c:v>31081</c:v>
                </c:pt>
                <c:pt idx="10">
                  <c:v>31079</c:v>
                </c:pt>
                <c:pt idx="11">
                  <c:v>31077</c:v>
                </c:pt>
                <c:pt idx="12">
                  <c:v>31075</c:v>
                </c:pt>
                <c:pt idx="13">
                  <c:v>31072</c:v>
                </c:pt>
                <c:pt idx="14">
                  <c:v>31071</c:v>
                </c:pt>
                <c:pt idx="15">
                  <c:v>31069</c:v>
                </c:pt>
                <c:pt idx="16">
                  <c:v>31071</c:v>
                </c:pt>
                <c:pt idx="17">
                  <c:v>31072</c:v>
                </c:pt>
                <c:pt idx="18">
                  <c:v>31071</c:v>
                </c:pt>
                <c:pt idx="19">
                  <c:v>31069</c:v>
                </c:pt>
                <c:pt idx="20">
                  <c:v>31073</c:v>
                </c:pt>
                <c:pt idx="21">
                  <c:v>31075</c:v>
                </c:pt>
                <c:pt idx="22">
                  <c:v>31085</c:v>
                </c:pt>
                <c:pt idx="23">
                  <c:v>31087</c:v>
                </c:pt>
                <c:pt idx="24">
                  <c:v>31090</c:v>
                </c:pt>
                <c:pt idx="25">
                  <c:v>31095</c:v>
                </c:pt>
                <c:pt idx="26">
                  <c:v>31094</c:v>
                </c:pt>
                <c:pt idx="27">
                  <c:v>31097</c:v>
                </c:pt>
                <c:pt idx="28">
                  <c:v>31097</c:v>
                </c:pt>
                <c:pt idx="29">
                  <c:v>31102</c:v>
                </c:pt>
                <c:pt idx="30">
                  <c:v>31101</c:v>
                </c:pt>
                <c:pt idx="31">
                  <c:v>31101</c:v>
                </c:pt>
              </c:numCache>
            </c:numRef>
          </c:val>
          <c:smooth val="0"/>
          <c:extLst>
            <c:ext xmlns:c16="http://schemas.microsoft.com/office/drawing/2014/chart" uri="{C3380CC4-5D6E-409C-BE32-E72D297353CC}">
              <c16:uniqueId val="{00000004-44D9-4596-A0BD-1F062B34ECBE}"/>
            </c:ext>
          </c:extLst>
        </c:ser>
        <c:ser>
          <c:idx val="5"/>
          <c:order val="5"/>
          <c:tx>
            <c:strRef>
              <c:f>Sheet1!$G$1</c:f>
              <c:strCache>
                <c:ptCount val="1"/>
                <c:pt idx="0">
                  <c:v>Orbea Argentina</c:v>
                </c:pt>
              </c:strCache>
            </c:strRef>
          </c:tx>
          <c:spPr>
            <a:ln w="28575" cap="rnd">
              <a:solidFill>
                <a:schemeClr val="accent6"/>
              </a:solidFill>
              <a:round/>
            </a:ln>
            <a:effectLst/>
          </c:spPr>
          <c:marker>
            <c:symbol val="none"/>
          </c:marker>
          <c:cat>
            <c:numRef>
              <c:f>Sheet1!$A$2:$A$33</c:f>
              <c:numCache>
                <c:formatCode>m/d/yyyy</c:formatCode>
                <c:ptCount val="32"/>
                <c:pt idx="0">
                  <c:v>44426</c:v>
                </c:pt>
                <c:pt idx="1">
                  <c:v>44427</c:v>
                </c:pt>
                <c:pt idx="2">
                  <c:v>44428</c:v>
                </c:pt>
                <c:pt idx="3">
                  <c:v>44429</c:v>
                </c:pt>
                <c:pt idx="4">
                  <c:v>44430</c:v>
                </c:pt>
                <c:pt idx="5">
                  <c:v>44431</c:v>
                </c:pt>
                <c:pt idx="6">
                  <c:v>44432</c:v>
                </c:pt>
                <c:pt idx="7">
                  <c:v>44433</c:v>
                </c:pt>
                <c:pt idx="8">
                  <c:v>44434</c:v>
                </c:pt>
                <c:pt idx="9">
                  <c:v>44435</c:v>
                </c:pt>
                <c:pt idx="10">
                  <c:v>44436</c:v>
                </c:pt>
                <c:pt idx="11">
                  <c:v>44437</c:v>
                </c:pt>
                <c:pt idx="12">
                  <c:v>44438</c:v>
                </c:pt>
                <c:pt idx="13">
                  <c:v>44439</c:v>
                </c:pt>
                <c:pt idx="14">
                  <c:v>44440</c:v>
                </c:pt>
                <c:pt idx="15">
                  <c:v>44441</c:v>
                </c:pt>
                <c:pt idx="16">
                  <c:v>44442</c:v>
                </c:pt>
                <c:pt idx="17">
                  <c:v>44443</c:v>
                </c:pt>
                <c:pt idx="18">
                  <c:v>44444</c:v>
                </c:pt>
                <c:pt idx="19">
                  <c:v>44445</c:v>
                </c:pt>
                <c:pt idx="20">
                  <c:v>44446</c:v>
                </c:pt>
                <c:pt idx="21">
                  <c:v>44447</c:v>
                </c:pt>
                <c:pt idx="22">
                  <c:v>44448</c:v>
                </c:pt>
                <c:pt idx="23">
                  <c:v>44449</c:v>
                </c:pt>
                <c:pt idx="24">
                  <c:v>44450</c:v>
                </c:pt>
                <c:pt idx="25">
                  <c:v>44451</c:v>
                </c:pt>
                <c:pt idx="26">
                  <c:v>44452</c:v>
                </c:pt>
                <c:pt idx="27">
                  <c:v>44453</c:v>
                </c:pt>
                <c:pt idx="28">
                  <c:v>44454</c:v>
                </c:pt>
                <c:pt idx="29">
                  <c:v>44455</c:v>
                </c:pt>
                <c:pt idx="30">
                  <c:v>44456</c:v>
                </c:pt>
                <c:pt idx="31">
                  <c:v>44457</c:v>
                </c:pt>
              </c:numCache>
            </c:numRef>
          </c:cat>
          <c:val>
            <c:numRef>
              <c:f>Sheet1!$G$2:$G$33</c:f>
              <c:numCache>
                <c:formatCode>General</c:formatCode>
                <c:ptCount val="32"/>
                <c:pt idx="0">
                  <c:v>62436</c:v>
                </c:pt>
                <c:pt idx="1">
                  <c:v>62433</c:v>
                </c:pt>
                <c:pt idx="2">
                  <c:v>62431</c:v>
                </c:pt>
                <c:pt idx="3">
                  <c:v>62431</c:v>
                </c:pt>
                <c:pt idx="4">
                  <c:v>62430</c:v>
                </c:pt>
                <c:pt idx="5">
                  <c:v>62431</c:v>
                </c:pt>
                <c:pt idx="6">
                  <c:v>62431</c:v>
                </c:pt>
                <c:pt idx="7">
                  <c:v>62432</c:v>
                </c:pt>
                <c:pt idx="8">
                  <c:v>62426</c:v>
                </c:pt>
                <c:pt idx="9">
                  <c:v>62426</c:v>
                </c:pt>
                <c:pt idx="10">
                  <c:v>62423</c:v>
                </c:pt>
                <c:pt idx="11">
                  <c:v>62420</c:v>
                </c:pt>
                <c:pt idx="12">
                  <c:v>62421</c:v>
                </c:pt>
                <c:pt idx="13">
                  <c:v>62417</c:v>
                </c:pt>
                <c:pt idx="14">
                  <c:v>62416</c:v>
                </c:pt>
                <c:pt idx="15">
                  <c:v>62415</c:v>
                </c:pt>
                <c:pt idx="16">
                  <c:v>62410</c:v>
                </c:pt>
                <c:pt idx="17">
                  <c:v>62406</c:v>
                </c:pt>
                <c:pt idx="18">
                  <c:v>62405</c:v>
                </c:pt>
                <c:pt idx="19">
                  <c:v>62405</c:v>
                </c:pt>
                <c:pt idx="20">
                  <c:v>62405</c:v>
                </c:pt>
                <c:pt idx="21">
                  <c:v>62400</c:v>
                </c:pt>
                <c:pt idx="22">
                  <c:v>62398</c:v>
                </c:pt>
                <c:pt idx="23">
                  <c:v>62398</c:v>
                </c:pt>
                <c:pt idx="24">
                  <c:v>62394</c:v>
                </c:pt>
                <c:pt idx="25">
                  <c:v>62395</c:v>
                </c:pt>
                <c:pt idx="26">
                  <c:v>62393</c:v>
                </c:pt>
                <c:pt idx="27">
                  <c:v>62393</c:v>
                </c:pt>
                <c:pt idx="28">
                  <c:v>62393</c:v>
                </c:pt>
                <c:pt idx="29">
                  <c:v>62394</c:v>
                </c:pt>
                <c:pt idx="30">
                  <c:v>62386</c:v>
                </c:pt>
                <c:pt idx="31">
                  <c:v>62382</c:v>
                </c:pt>
              </c:numCache>
            </c:numRef>
          </c:val>
          <c:smooth val="0"/>
          <c:extLst>
            <c:ext xmlns:c16="http://schemas.microsoft.com/office/drawing/2014/chart" uri="{C3380CC4-5D6E-409C-BE32-E72D297353CC}">
              <c16:uniqueId val="{00000005-44D9-4596-A0BD-1F062B34ECBE}"/>
            </c:ext>
          </c:extLst>
        </c:ser>
        <c:ser>
          <c:idx val="6"/>
          <c:order val="6"/>
          <c:tx>
            <c:strRef>
              <c:f>Sheet1!$H$1</c:f>
              <c:strCache>
                <c:ptCount val="1"/>
                <c:pt idx="0">
                  <c:v>Merida Bikes Argentina</c:v>
                </c:pt>
              </c:strCache>
            </c:strRef>
          </c:tx>
          <c:spPr>
            <a:ln w="28575" cap="rnd">
              <a:solidFill>
                <a:schemeClr val="accent1">
                  <a:lumMod val="60000"/>
                </a:schemeClr>
              </a:solidFill>
              <a:round/>
            </a:ln>
            <a:effectLst/>
          </c:spPr>
          <c:marker>
            <c:symbol val="none"/>
          </c:marker>
          <c:cat>
            <c:numRef>
              <c:f>Sheet1!$A$2:$A$33</c:f>
              <c:numCache>
                <c:formatCode>m/d/yyyy</c:formatCode>
                <c:ptCount val="32"/>
                <c:pt idx="0">
                  <c:v>44426</c:v>
                </c:pt>
                <c:pt idx="1">
                  <c:v>44427</c:v>
                </c:pt>
                <c:pt idx="2">
                  <c:v>44428</c:v>
                </c:pt>
                <c:pt idx="3">
                  <c:v>44429</c:v>
                </c:pt>
                <c:pt idx="4">
                  <c:v>44430</c:v>
                </c:pt>
                <c:pt idx="5">
                  <c:v>44431</c:v>
                </c:pt>
                <c:pt idx="6">
                  <c:v>44432</c:v>
                </c:pt>
                <c:pt idx="7">
                  <c:v>44433</c:v>
                </c:pt>
                <c:pt idx="8">
                  <c:v>44434</c:v>
                </c:pt>
                <c:pt idx="9">
                  <c:v>44435</c:v>
                </c:pt>
                <c:pt idx="10">
                  <c:v>44436</c:v>
                </c:pt>
                <c:pt idx="11">
                  <c:v>44437</c:v>
                </c:pt>
                <c:pt idx="12">
                  <c:v>44438</c:v>
                </c:pt>
                <c:pt idx="13">
                  <c:v>44439</c:v>
                </c:pt>
                <c:pt idx="14">
                  <c:v>44440</c:v>
                </c:pt>
                <c:pt idx="15">
                  <c:v>44441</c:v>
                </c:pt>
                <c:pt idx="16">
                  <c:v>44442</c:v>
                </c:pt>
                <c:pt idx="17">
                  <c:v>44443</c:v>
                </c:pt>
                <c:pt idx="18">
                  <c:v>44444</c:v>
                </c:pt>
                <c:pt idx="19">
                  <c:v>44445</c:v>
                </c:pt>
                <c:pt idx="20">
                  <c:v>44446</c:v>
                </c:pt>
                <c:pt idx="21">
                  <c:v>44447</c:v>
                </c:pt>
                <c:pt idx="22">
                  <c:v>44448</c:v>
                </c:pt>
                <c:pt idx="23">
                  <c:v>44449</c:v>
                </c:pt>
                <c:pt idx="24">
                  <c:v>44450</c:v>
                </c:pt>
                <c:pt idx="25">
                  <c:v>44451</c:v>
                </c:pt>
                <c:pt idx="26">
                  <c:v>44452</c:v>
                </c:pt>
                <c:pt idx="27">
                  <c:v>44453</c:v>
                </c:pt>
                <c:pt idx="28">
                  <c:v>44454</c:v>
                </c:pt>
                <c:pt idx="29">
                  <c:v>44455</c:v>
                </c:pt>
                <c:pt idx="30">
                  <c:v>44456</c:v>
                </c:pt>
                <c:pt idx="31">
                  <c:v>44457</c:v>
                </c:pt>
              </c:numCache>
            </c:numRef>
          </c:cat>
          <c:val>
            <c:numRef>
              <c:f>Sheet1!$H$2:$H$33</c:f>
              <c:numCache>
                <c:formatCode>General</c:formatCode>
                <c:ptCount val="32"/>
                <c:pt idx="0">
                  <c:v>6485</c:v>
                </c:pt>
                <c:pt idx="1">
                  <c:v>6485</c:v>
                </c:pt>
                <c:pt idx="2">
                  <c:v>6486</c:v>
                </c:pt>
                <c:pt idx="3">
                  <c:v>6487</c:v>
                </c:pt>
                <c:pt idx="4">
                  <c:v>6489</c:v>
                </c:pt>
                <c:pt idx="5">
                  <c:v>6491</c:v>
                </c:pt>
                <c:pt idx="6">
                  <c:v>6492</c:v>
                </c:pt>
                <c:pt idx="7">
                  <c:v>6493</c:v>
                </c:pt>
                <c:pt idx="8">
                  <c:v>6495</c:v>
                </c:pt>
                <c:pt idx="9">
                  <c:v>6500</c:v>
                </c:pt>
                <c:pt idx="10">
                  <c:v>6500</c:v>
                </c:pt>
                <c:pt idx="11">
                  <c:v>6500</c:v>
                </c:pt>
                <c:pt idx="12">
                  <c:v>6499</c:v>
                </c:pt>
                <c:pt idx="13">
                  <c:v>6499</c:v>
                </c:pt>
                <c:pt idx="14">
                  <c:v>6499</c:v>
                </c:pt>
                <c:pt idx="15">
                  <c:v>6498</c:v>
                </c:pt>
                <c:pt idx="16">
                  <c:v>6499</c:v>
                </c:pt>
                <c:pt idx="17">
                  <c:v>6499</c:v>
                </c:pt>
                <c:pt idx="18">
                  <c:v>6499</c:v>
                </c:pt>
                <c:pt idx="19">
                  <c:v>6500</c:v>
                </c:pt>
                <c:pt idx="20">
                  <c:v>6501</c:v>
                </c:pt>
                <c:pt idx="21">
                  <c:v>6502</c:v>
                </c:pt>
                <c:pt idx="22">
                  <c:v>6503</c:v>
                </c:pt>
                <c:pt idx="23">
                  <c:v>6504</c:v>
                </c:pt>
                <c:pt idx="24">
                  <c:v>6504</c:v>
                </c:pt>
                <c:pt idx="25">
                  <c:v>6504</c:v>
                </c:pt>
                <c:pt idx="26">
                  <c:v>6504</c:v>
                </c:pt>
                <c:pt idx="27">
                  <c:v>6504</c:v>
                </c:pt>
                <c:pt idx="28">
                  <c:v>6504</c:v>
                </c:pt>
                <c:pt idx="29">
                  <c:v>6504</c:v>
                </c:pt>
                <c:pt idx="30">
                  <c:v>6504</c:v>
                </c:pt>
                <c:pt idx="31">
                  <c:v>6505</c:v>
                </c:pt>
              </c:numCache>
            </c:numRef>
          </c:val>
          <c:smooth val="0"/>
          <c:extLst>
            <c:ext xmlns:c16="http://schemas.microsoft.com/office/drawing/2014/chart" uri="{C3380CC4-5D6E-409C-BE32-E72D297353CC}">
              <c16:uniqueId val="{00000006-44D9-4596-A0BD-1F062B34ECBE}"/>
            </c:ext>
          </c:extLst>
        </c:ser>
        <c:ser>
          <c:idx val="7"/>
          <c:order val="7"/>
          <c:tx>
            <c:strRef>
              <c:f>Sheet1!$I$1</c:f>
              <c:strCache>
                <c:ptCount val="1"/>
                <c:pt idx="0">
                  <c:v>Cervelo Argentina</c:v>
                </c:pt>
              </c:strCache>
            </c:strRef>
          </c:tx>
          <c:spPr>
            <a:ln w="28575" cap="rnd">
              <a:solidFill>
                <a:schemeClr val="accent2">
                  <a:lumMod val="60000"/>
                </a:schemeClr>
              </a:solidFill>
              <a:round/>
            </a:ln>
            <a:effectLst/>
          </c:spPr>
          <c:marker>
            <c:symbol val="none"/>
          </c:marker>
          <c:cat>
            <c:numRef>
              <c:f>Sheet1!$A$2:$A$33</c:f>
              <c:numCache>
                <c:formatCode>m/d/yyyy</c:formatCode>
                <c:ptCount val="32"/>
                <c:pt idx="0">
                  <c:v>44426</c:v>
                </c:pt>
                <c:pt idx="1">
                  <c:v>44427</c:v>
                </c:pt>
                <c:pt idx="2">
                  <c:v>44428</c:v>
                </c:pt>
                <c:pt idx="3">
                  <c:v>44429</c:v>
                </c:pt>
                <c:pt idx="4">
                  <c:v>44430</c:v>
                </c:pt>
                <c:pt idx="5">
                  <c:v>44431</c:v>
                </c:pt>
                <c:pt idx="6">
                  <c:v>44432</c:v>
                </c:pt>
                <c:pt idx="7">
                  <c:v>44433</c:v>
                </c:pt>
                <c:pt idx="8">
                  <c:v>44434</c:v>
                </c:pt>
                <c:pt idx="9">
                  <c:v>44435</c:v>
                </c:pt>
                <c:pt idx="10">
                  <c:v>44436</c:v>
                </c:pt>
                <c:pt idx="11">
                  <c:v>44437</c:v>
                </c:pt>
                <c:pt idx="12">
                  <c:v>44438</c:v>
                </c:pt>
                <c:pt idx="13">
                  <c:v>44439</c:v>
                </c:pt>
                <c:pt idx="14">
                  <c:v>44440</c:v>
                </c:pt>
                <c:pt idx="15">
                  <c:v>44441</c:v>
                </c:pt>
                <c:pt idx="16">
                  <c:v>44442</c:v>
                </c:pt>
                <c:pt idx="17">
                  <c:v>44443</c:v>
                </c:pt>
                <c:pt idx="18">
                  <c:v>44444</c:v>
                </c:pt>
                <c:pt idx="19">
                  <c:v>44445</c:v>
                </c:pt>
                <c:pt idx="20">
                  <c:v>44446</c:v>
                </c:pt>
                <c:pt idx="21">
                  <c:v>44447</c:v>
                </c:pt>
                <c:pt idx="22">
                  <c:v>44448</c:v>
                </c:pt>
                <c:pt idx="23">
                  <c:v>44449</c:v>
                </c:pt>
                <c:pt idx="24">
                  <c:v>44450</c:v>
                </c:pt>
                <c:pt idx="25">
                  <c:v>44451</c:v>
                </c:pt>
                <c:pt idx="26">
                  <c:v>44452</c:v>
                </c:pt>
                <c:pt idx="27">
                  <c:v>44453</c:v>
                </c:pt>
                <c:pt idx="28">
                  <c:v>44454</c:v>
                </c:pt>
                <c:pt idx="29">
                  <c:v>44455</c:v>
                </c:pt>
                <c:pt idx="30">
                  <c:v>44456</c:v>
                </c:pt>
                <c:pt idx="31">
                  <c:v>44457</c:v>
                </c:pt>
              </c:numCache>
            </c:numRef>
          </c:cat>
          <c:val>
            <c:numRef>
              <c:f>Sheet1!$I$2:$I$33</c:f>
              <c:numCache>
                <c:formatCode>General</c:formatCode>
                <c:ptCount val="32"/>
                <c:pt idx="0">
                  <c:v>2329</c:v>
                </c:pt>
                <c:pt idx="1">
                  <c:v>2330</c:v>
                </c:pt>
                <c:pt idx="2">
                  <c:v>2330</c:v>
                </c:pt>
                <c:pt idx="3">
                  <c:v>2332</c:v>
                </c:pt>
                <c:pt idx="4">
                  <c:v>2332</c:v>
                </c:pt>
                <c:pt idx="5">
                  <c:v>2333</c:v>
                </c:pt>
                <c:pt idx="6">
                  <c:v>2334</c:v>
                </c:pt>
                <c:pt idx="7">
                  <c:v>2334</c:v>
                </c:pt>
                <c:pt idx="8">
                  <c:v>2336</c:v>
                </c:pt>
                <c:pt idx="9">
                  <c:v>2340</c:v>
                </c:pt>
                <c:pt idx="10">
                  <c:v>2340</c:v>
                </c:pt>
                <c:pt idx="11">
                  <c:v>2343</c:v>
                </c:pt>
                <c:pt idx="12">
                  <c:v>2343</c:v>
                </c:pt>
                <c:pt idx="13">
                  <c:v>2346</c:v>
                </c:pt>
                <c:pt idx="14">
                  <c:v>2347</c:v>
                </c:pt>
                <c:pt idx="15">
                  <c:v>2348</c:v>
                </c:pt>
                <c:pt idx="16">
                  <c:v>2349</c:v>
                </c:pt>
                <c:pt idx="17">
                  <c:v>2350</c:v>
                </c:pt>
                <c:pt idx="18">
                  <c:v>2350</c:v>
                </c:pt>
                <c:pt idx="19">
                  <c:v>2350</c:v>
                </c:pt>
                <c:pt idx="20">
                  <c:v>2351</c:v>
                </c:pt>
                <c:pt idx="21">
                  <c:v>2351</c:v>
                </c:pt>
                <c:pt idx="22">
                  <c:v>2351</c:v>
                </c:pt>
                <c:pt idx="23">
                  <c:v>2351</c:v>
                </c:pt>
                <c:pt idx="24">
                  <c:v>2351</c:v>
                </c:pt>
                <c:pt idx="25">
                  <c:v>2353</c:v>
                </c:pt>
                <c:pt idx="26">
                  <c:v>2353</c:v>
                </c:pt>
                <c:pt idx="27">
                  <c:v>2354</c:v>
                </c:pt>
                <c:pt idx="28">
                  <c:v>2354</c:v>
                </c:pt>
                <c:pt idx="29">
                  <c:v>2356</c:v>
                </c:pt>
                <c:pt idx="30">
                  <c:v>2356</c:v>
                </c:pt>
                <c:pt idx="31">
                  <c:v>2356</c:v>
                </c:pt>
              </c:numCache>
            </c:numRef>
          </c:val>
          <c:smooth val="0"/>
          <c:extLst>
            <c:ext xmlns:c16="http://schemas.microsoft.com/office/drawing/2014/chart" uri="{C3380CC4-5D6E-409C-BE32-E72D297353CC}">
              <c16:uniqueId val="{00000007-44D9-4596-A0BD-1F062B34ECBE}"/>
            </c:ext>
          </c:extLst>
        </c:ser>
        <c:dLbls>
          <c:showLegendKey val="0"/>
          <c:showVal val="0"/>
          <c:showCatName val="0"/>
          <c:showSerName val="0"/>
          <c:showPercent val="0"/>
          <c:showBubbleSize val="0"/>
        </c:dLbls>
        <c:smooth val="0"/>
        <c:axId val="406171224"/>
        <c:axId val="406170896"/>
      </c:lineChart>
      <c:dateAx>
        <c:axId val="4061712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6170896"/>
        <c:crosses val="autoZero"/>
        <c:auto val="1"/>
        <c:lblOffset val="100"/>
        <c:baseTimeUnit val="days"/>
      </c:dateAx>
      <c:valAx>
        <c:axId val="4061708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61712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dPt>
            <c:idx val="4"/>
            <c:bubble3D val="0"/>
            <c:spPr>
              <a:solidFill>
                <a:schemeClr val="accent5"/>
              </a:solidFill>
              <a:ln w="19050">
                <a:solidFill>
                  <a:schemeClr val="lt1"/>
                </a:solidFill>
              </a:ln>
              <a:effectLst/>
            </c:spPr>
          </c:dPt>
          <c:dPt>
            <c:idx val="5"/>
            <c:bubble3D val="0"/>
            <c:spPr>
              <a:solidFill>
                <a:schemeClr val="accent6"/>
              </a:solidFill>
              <a:ln w="19050">
                <a:solidFill>
                  <a:schemeClr val="lt1"/>
                </a:solidFill>
              </a:ln>
              <a:effectLst/>
            </c:spPr>
          </c:dPt>
          <c:dPt>
            <c:idx val="6"/>
            <c:bubble3D val="0"/>
            <c:spPr>
              <a:solidFill>
                <a:schemeClr val="accent1">
                  <a:lumMod val="60000"/>
                </a:schemeClr>
              </a:solidFill>
              <a:ln w="19050">
                <a:solidFill>
                  <a:schemeClr val="lt1"/>
                </a:solidFill>
              </a:ln>
              <a:effectLst/>
            </c:spPr>
          </c:dPt>
          <c:dPt>
            <c:idx val="7"/>
            <c:bubble3D val="0"/>
            <c:spPr>
              <a:solidFill>
                <a:schemeClr val="accent2">
                  <a:lumMod val="60000"/>
                </a:schemeClr>
              </a:solidFill>
              <a:ln w="19050">
                <a:solidFill>
                  <a:schemeClr val="lt1"/>
                </a:solidFill>
              </a:ln>
              <a:effectLst/>
            </c:spPr>
          </c:dPt>
          <c:cat>
            <c:strRef>
              <c:f>Sheet1!$A$1:$H$1</c:f>
              <c:strCache>
                <c:ptCount val="8"/>
                <c:pt idx="0">
                  <c:v>Specialized Bicycles</c:v>
                </c:pt>
                <c:pt idx="1">
                  <c:v>Scott Sports Argentina</c:v>
                </c:pt>
                <c:pt idx="2">
                  <c:v>Orbea Argentina</c:v>
                </c:pt>
                <c:pt idx="3">
                  <c:v>Trek Bicycle Argentina</c:v>
                </c:pt>
                <c:pt idx="4">
                  <c:v>Giant Bicycles Argentina</c:v>
                </c:pt>
                <c:pt idx="5">
                  <c:v>Cannondale Argentina</c:v>
                </c:pt>
                <c:pt idx="6">
                  <c:v>Merida Bikes Argentina</c:v>
                </c:pt>
                <c:pt idx="7">
                  <c:v>Cervelo Argentina</c:v>
                </c:pt>
              </c:strCache>
            </c:strRef>
          </c:cat>
          <c:val>
            <c:numRef>
              <c:f>Sheet1!$A$2:$H$2</c:f>
              <c:numCache>
                <c:formatCode>General</c:formatCode>
                <c:ptCount val="8"/>
                <c:pt idx="0">
                  <c:v>15</c:v>
                </c:pt>
                <c:pt idx="1">
                  <c:v>25</c:v>
                </c:pt>
                <c:pt idx="2">
                  <c:v>0</c:v>
                </c:pt>
                <c:pt idx="3">
                  <c:v>24</c:v>
                </c:pt>
                <c:pt idx="4">
                  <c:v>0</c:v>
                </c:pt>
                <c:pt idx="5">
                  <c:v>0</c:v>
                </c:pt>
                <c:pt idx="6">
                  <c:v>0</c:v>
                </c:pt>
                <c:pt idx="7">
                  <c:v>0</c:v>
                </c:pt>
              </c:numCache>
            </c:numRef>
          </c:val>
          <c:extLst>
            <c:ext xmlns:c16="http://schemas.microsoft.com/office/drawing/2014/chart" uri="{C3380CC4-5D6E-409C-BE32-E72D297353CC}">
              <c16:uniqueId val="{00000000-0AD8-419D-8AF5-6FE898751035}"/>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dPt>
            <c:idx val="4"/>
            <c:bubble3D val="0"/>
            <c:spPr>
              <a:solidFill>
                <a:schemeClr val="accent5"/>
              </a:solidFill>
              <a:ln w="19050">
                <a:solidFill>
                  <a:schemeClr val="lt1"/>
                </a:solidFill>
              </a:ln>
              <a:effectLst/>
            </c:spPr>
          </c:dPt>
          <c:dPt>
            <c:idx val="5"/>
            <c:bubble3D val="0"/>
            <c:spPr>
              <a:solidFill>
                <a:schemeClr val="accent6"/>
              </a:solidFill>
              <a:ln w="19050">
                <a:solidFill>
                  <a:schemeClr val="lt1"/>
                </a:solidFill>
              </a:ln>
              <a:effectLst/>
            </c:spPr>
          </c:dPt>
          <c:dPt>
            <c:idx val="6"/>
            <c:bubble3D val="0"/>
            <c:spPr>
              <a:solidFill>
                <a:schemeClr val="accent1">
                  <a:lumMod val="60000"/>
                </a:schemeClr>
              </a:solidFill>
              <a:ln w="19050">
                <a:solidFill>
                  <a:schemeClr val="lt1"/>
                </a:solidFill>
              </a:ln>
              <a:effectLst/>
            </c:spPr>
          </c:dPt>
          <c:dPt>
            <c:idx val="7"/>
            <c:bubble3D val="0"/>
            <c:spPr>
              <a:solidFill>
                <a:schemeClr val="accent2">
                  <a:lumMod val="60000"/>
                </a:schemeClr>
              </a:solidFill>
              <a:ln w="19050">
                <a:solidFill>
                  <a:schemeClr val="lt1"/>
                </a:solidFill>
              </a:ln>
              <a:effectLst/>
            </c:spPr>
          </c:dPt>
          <c:cat>
            <c:strRef>
              <c:f>Sheet1!$A$1:$H$1</c:f>
              <c:strCache>
                <c:ptCount val="8"/>
                <c:pt idx="0">
                  <c:v>Specialized Bicycles</c:v>
                </c:pt>
                <c:pt idx="1">
                  <c:v>Scott Sports Argentina</c:v>
                </c:pt>
                <c:pt idx="2">
                  <c:v>Orbea Argentina</c:v>
                </c:pt>
                <c:pt idx="3">
                  <c:v>Trek Bicycle Argentina</c:v>
                </c:pt>
                <c:pt idx="4">
                  <c:v>Giant Bicycles Argentina</c:v>
                </c:pt>
                <c:pt idx="5">
                  <c:v>Cannondale Argentina</c:v>
                </c:pt>
                <c:pt idx="6">
                  <c:v>Merida Bikes Argentina</c:v>
                </c:pt>
                <c:pt idx="7">
                  <c:v>Cervelo Argentina</c:v>
                </c:pt>
              </c:strCache>
            </c:strRef>
          </c:cat>
          <c:val>
            <c:numRef>
              <c:f>Sheet1!$A$2:$H$2</c:f>
              <c:numCache>
                <c:formatCode>General</c:formatCode>
                <c:ptCount val="8"/>
                <c:pt idx="0">
                  <c:v>343</c:v>
                </c:pt>
                <c:pt idx="1">
                  <c:v>761</c:v>
                </c:pt>
                <c:pt idx="2">
                  <c:v>0</c:v>
                </c:pt>
                <c:pt idx="3">
                  <c:v>691</c:v>
                </c:pt>
                <c:pt idx="4">
                  <c:v>0</c:v>
                </c:pt>
                <c:pt idx="5">
                  <c:v>0</c:v>
                </c:pt>
                <c:pt idx="6">
                  <c:v>0</c:v>
                </c:pt>
                <c:pt idx="7">
                  <c:v>0</c:v>
                </c:pt>
              </c:numCache>
            </c:numRef>
          </c:val>
          <c:extLst>
            <c:ext xmlns:c16="http://schemas.microsoft.com/office/drawing/2014/chart" uri="{C3380CC4-5D6E-409C-BE32-E72D297353CC}">
              <c16:uniqueId val="{00000000-DF97-4577-9470-9E6BEE76A622}"/>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Scott Sports Argentina</c:v>
                </c:pt>
              </c:strCache>
            </c:strRef>
          </c:tx>
          <c:spPr>
            <a:ln w="28575" cap="rnd">
              <a:solidFill>
                <a:schemeClr val="accent1"/>
              </a:solidFill>
              <a:round/>
            </a:ln>
            <a:effectLst/>
          </c:spPr>
          <c:marker>
            <c:symbol val="none"/>
          </c:marker>
          <c:cat>
            <c:numRef>
              <c:f>Sheet1!$A$2:$A$33</c:f>
              <c:numCache>
                <c:formatCode>m/d/yyyy</c:formatCode>
                <c:ptCount val="32"/>
                <c:pt idx="0">
                  <c:v>44426</c:v>
                </c:pt>
                <c:pt idx="1">
                  <c:v>44427</c:v>
                </c:pt>
                <c:pt idx="2">
                  <c:v>44428</c:v>
                </c:pt>
                <c:pt idx="3">
                  <c:v>44429</c:v>
                </c:pt>
                <c:pt idx="4">
                  <c:v>44430</c:v>
                </c:pt>
                <c:pt idx="5">
                  <c:v>44431</c:v>
                </c:pt>
                <c:pt idx="6">
                  <c:v>44432</c:v>
                </c:pt>
                <c:pt idx="7">
                  <c:v>44433</c:v>
                </c:pt>
                <c:pt idx="8">
                  <c:v>44434</c:v>
                </c:pt>
                <c:pt idx="9">
                  <c:v>44435</c:v>
                </c:pt>
                <c:pt idx="10">
                  <c:v>44436</c:v>
                </c:pt>
                <c:pt idx="11">
                  <c:v>44437</c:v>
                </c:pt>
                <c:pt idx="12">
                  <c:v>44438</c:v>
                </c:pt>
                <c:pt idx="13">
                  <c:v>44439</c:v>
                </c:pt>
                <c:pt idx="14">
                  <c:v>44440</c:v>
                </c:pt>
                <c:pt idx="15">
                  <c:v>44441</c:v>
                </c:pt>
                <c:pt idx="16">
                  <c:v>44442</c:v>
                </c:pt>
                <c:pt idx="17">
                  <c:v>44443</c:v>
                </c:pt>
                <c:pt idx="18">
                  <c:v>44444</c:v>
                </c:pt>
                <c:pt idx="19">
                  <c:v>44445</c:v>
                </c:pt>
                <c:pt idx="20">
                  <c:v>44446</c:v>
                </c:pt>
                <c:pt idx="21">
                  <c:v>44447</c:v>
                </c:pt>
                <c:pt idx="22">
                  <c:v>44448</c:v>
                </c:pt>
                <c:pt idx="23">
                  <c:v>44449</c:v>
                </c:pt>
                <c:pt idx="24">
                  <c:v>44450</c:v>
                </c:pt>
                <c:pt idx="25">
                  <c:v>44451</c:v>
                </c:pt>
                <c:pt idx="26">
                  <c:v>44452</c:v>
                </c:pt>
                <c:pt idx="27">
                  <c:v>44453</c:v>
                </c:pt>
                <c:pt idx="28">
                  <c:v>44454</c:v>
                </c:pt>
                <c:pt idx="29">
                  <c:v>44455</c:v>
                </c:pt>
                <c:pt idx="30">
                  <c:v>44456</c:v>
                </c:pt>
                <c:pt idx="31">
                  <c:v>44457</c:v>
                </c:pt>
              </c:numCache>
            </c:numRef>
          </c:cat>
          <c:val>
            <c:numRef>
              <c:f>Sheet1!$B$2:$B$33</c:f>
              <c:numCache>
                <c:formatCode>General</c:formatCode>
                <c:ptCount val="32"/>
                <c:pt idx="0">
                  <c:v>32</c:v>
                </c:pt>
                <c:pt idx="1">
                  <c:v>34</c:v>
                </c:pt>
                <c:pt idx="2">
                  <c:v>41</c:v>
                </c:pt>
                <c:pt idx="3">
                  <c:v>31</c:v>
                </c:pt>
                <c:pt idx="4">
                  <c:v>40</c:v>
                </c:pt>
                <c:pt idx="5">
                  <c:v>52</c:v>
                </c:pt>
                <c:pt idx="6">
                  <c:v>38</c:v>
                </c:pt>
                <c:pt idx="7">
                  <c:v>41</c:v>
                </c:pt>
                <c:pt idx="8">
                  <c:v>32</c:v>
                </c:pt>
                <c:pt idx="9">
                  <c:v>37</c:v>
                </c:pt>
                <c:pt idx="10">
                  <c:v>31</c:v>
                </c:pt>
                <c:pt idx="11">
                  <c:v>35</c:v>
                </c:pt>
                <c:pt idx="12">
                  <c:v>39</c:v>
                </c:pt>
                <c:pt idx="13">
                  <c:v>48</c:v>
                </c:pt>
                <c:pt idx="14">
                  <c:v>10</c:v>
                </c:pt>
                <c:pt idx="15">
                  <c:v>32</c:v>
                </c:pt>
                <c:pt idx="16">
                  <c:v>32</c:v>
                </c:pt>
                <c:pt idx="17">
                  <c:v>33</c:v>
                </c:pt>
                <c:pt idx="18">
                  <c:v>30</c:v>
                </c:pt>
                <c:pt idx="19">
                  <c:v>27</c:v>
                </c:pt>
                <c:pt idx="20">
                  <c:v>32</c:v>
                </c:pt>
                <c:pt idx="21">
                  <c:v>22</c:v>
                </c:pt>
                <c:pt idx="22">
                  <c:v>34</c:v>
                </c:pt>
                <c:pt idx="23">
                  <c:v>32</c:v>
                </c:pt>
                <c:pt idx="24">
                  <c:v>26</c:v>
                </c:pt>
                <c:pt idx="25">
                  <c:v>34</c:v>
                </c:pt>
                <c:pt idx="26">
                  <c:v>14</c:v>
                </c:pt>
                <c:pt idx="27">
                  <c:v>30</c:v>
                </c:pt>
                <c:pt idx="28">
                  <c:v>22</c:v>
                </c:pt>
                <c:pt idx="29">
                  <c:v>-1</c:v>
                </c:pt>
                <c:pt idx="30">
                  <c:v>19</c:v>
                </c:pt>
                <c:pt idx="31">
                  <c:v>27</c:v>
                </c:pt>
              </c:numCache>
            </c:numRef>
          </c:val>
          <c:smooth val="0"/>
          <c:extLst>
            <c:ext xmlns:c16="http://schemas.microsoft.com/office/drawing/2014/chart" uri="{C3380CC4-5D6E-409C-BE32-E72D297353CC}">
              <c16:uniqueId val="{00000000-F3FE-4A25-BD80-747695761B46}"/>
            </c:ext>
          </c:extLst>
        </c:ser>
        <c:ser>
          <c:idx val="1"/>
          <c:order val="1"/>
          <c:tx>
            <c:strRef>
              <c:f>Sheet1!$C$1</c:f>
              <c:strCache>
                <c:ptCount val="1"/>
                <c:pt idx="0">
                  <c:v>Giant Bicycles Argentina</c:v>
                </c:pt>
              </c:strCache>
            </c:strRef>
          </c:tx>
          <c:spPr>
            <a:ln w="28575" cap="rnd">
              <a:solidFill>
                <a:schemeClr val="accent2"/>
              </a:solidFill>
              <a:round/>
            </a:ln>
            <a:effectLst/>
          </c:spPr>
          <c:marker>
            <c:symbol val="none"/>
          </c:marker>
          <c:cat>
            <c:numRef>
              <c:f>Sheet1!$A$2:$A$33</c:f>
              <c:numCache>
                <c:formatCode>m/d/yyyy</c:formatCode>
                <c:ptCount val="32"/>
                <c:pt idx="0">
                  <c:v>44426</c:v>
                </c:pt>
                <c:pt idx="1">
                  <c:v>44427</c:v>
                </c:pt>
                <c:pt idx="2">
                  <c:v>44428</c:v>
                </c:pt>
                <c:pt idx="3">
                  <c:v>44429</c:v>
                </c:pt>
                <c:pt idx="4">
                  <c:v>44430</c:v>
                </c:pt>
                <c:pt idx="5">
                  <c:v>44431</c:v>
                </c:pt>
                <c:pt idx="6">
                  <c:v>44432</c:v>
                </c:pt>
                <c:pt idx="7">
                  <c:v>44433</c:v>
                </c:pt>
                <c:pt idx="8">
                  <c:v>44434</c:v>
                </c:pt>
                <c:pt idx="9">
                  <c:v>44435</c:v>
                </c:pt>
                <c:pt idx="10">
                  <c:v>44436</c:v>
                </c:pt>
                <c:pt idx="11">
                  <c:v>44437</c:v>
                </c:pt>
                <c:pt idx="12">
                  <c:v>44438</c:v>
                </c:pt>
                <c:pt idx="13">
                  <c:v>44439</c:v>
                </c:pt>
                <c:pt idx="14">
                  <c:v>44440</c:v>
                </c:pt>
                <c:pt idx="15">
                  <c:v>44441</c:v>
                </c:pt>
                <c:pt idx="16">
                  <c:v>44442</c:v>
                </c:pt>
                <c:pt idx="17">
                  <c:v>44443</c:v>
                </c:pt>
                <c:pt idx="18">
                  <c:v>44444</c:v>
                </c:pt>
                <c:pt idx="19">
                  <c:v>44445</c:v>
                </c:pt>
                <c:pt idx="20">
                  <c:v>44446</c:v>
                </c:pt>
                <c:pt idx="21">
                  <c:v>44447</c:v>
                </c:pt>
                <c:pt idx="22">
                  <c:v>44448</c:v>
                </c:pt>
                <c:pt idx="23">
                  <c:v>44449</c:v>
                </c:pt>
                <c:pt idx="24">
                  <c:v>44450</c:v>
                </c:pt>
                <c:pt idx="25">
                  <c:v>44451</c:v>
                </c:pt>
                <c:pt idx="26">
                  <c:v>44452</c:v>
                </c:pt>
                <c:pt idx="27">
                  <c:v>44453</c:v>
                </c:pt>
                <c:pt idx="28">
                  <c:v>44454</c:v>
                </c:pt>
                <c:pt idx="29">
                  <c:v>44455</c:v>
                </c:pt>
                <c:pt idx="30">
                  <c:v>44456</c:v>
                </c:pt>
                <c:pt idx="31">
                  <c:v>44457</c:v>
                </c:pt>
              </c:numCache>
            </c:numRef>
          </c:cat>
          <c:val>
            <c:numRef>
              <c:f>Sheet1!$C$2:$C$33</c:f>
              <c:numCache>
                <c:formatCode>General</c:formatCode>
                <c:ptCount val="32"/>
                <c:pt idx="0">
                  <c:v>0</c:v>
                </c:pt>
                <c:pt idx="1">
                  <c:v>0</c:v>
                </c:pt>
                <c:pt idx="2">
                  <c:v>-1</c:v>
                </c:pt>
                <c:pt idx="3">
                  <c:v>-1</c:v>
                </c:pt>
                <c:pt idx="4">
                  <c:v>2</c:v>
                </c:pt>
                <c:pt idx="5">
                  <c:v>0</c:v>
                </c:pt>
                <c:pt idx="6">
                  <c:v>2</c:v>
                </c:pt>
                <c:pt idx="7">
                  <c:v>-2</c:v>
                </c:pt>
                <c:pt idx="8">
                  <c:v>0</c:v>
                </c:pt>
                <c:pt idx="9">
                  <c:v>0</c:v>
                </c:pt>
                <c:pt idx="10">
                  <c:v>2</c:v>
                </c:pt>
                <c:pt idx="11">
                  <c:v>-2</c:v>
                </c:pt>
                <c:pt idx="12">
                  <c:v>-3</c:v>
                </c:pt>
                <c:pt idx="13">
                  <c:v>-2</c:v>
                </c:pt>
                <c:pt idx="14">
                  <c:v>-4</c:v>
                </c:pt>
                <c:pt idx="15">
                  <c:v>-1</c:v>
                </c:pt>
                <c:pt idx="16">
                  <c:v>0</c:v>
                </c:pt>
                <c:pt idx="17">
                  <c:v>1</c:v>
                </c:pt>
                <c:pt idx="18">
                  <c:v>-1</c:v>
                </c:pt>
                <c:pt idx="19">
                  <c:v>0</c:v>
                </c:pt>
                <c:pt idx="20">
                  <c:v>2</c:v>
                </c:pt>
                <c:pt idx="21">
                  <c:v>0</c:v>
                </c:pt>
                <c:pt idx="22">
                  <c:v>0</c:v>
                </c:pt>
                <c:pt idx="23">
                  <c:v>1</c:v>
                </c:pt>
                <c:pt idx="24">
                  <c:v>1</c:v>
                </c:pt>
                <c:pt idx="25">
                  <c:v>2</c:v>
                </c:pt>
                <c:pt idx="26">
                  <c:v>-1</c:v>
                </c:pt>
                <c:pt idx="27">
                  <c:v>2</c:v>
                </c:pt>
                <c:pt idx="28">
                  <c:v>0</c:v>
                </c:pt>
                <c:pt idx="29">
                  <c:v>0</c:v>
                </c:pt>
                <c:pt idx="30">
                  <c:v>0</c:v>
                </c:pt>
                <c:pt idx="31">
                  <c:v>1</c:v>
                </c:pt>
              </c:numCache>
            </c:numRef>
          </c:val>
          <c:smooth val="0"/>
          <c:extLst>
            <c:ext xmlns:c16="http://schemas.microsoft.com/office/drawing/2014/chart" uri="{C3380CC4-5D6E-409C-BE32-E72D297353CC}">
              <c16:uniqueId val="{00000001-F3FE-4A25-BD80-747695761B46}"/>
            </c:ext>
          </c:extLst>
        </c:ser>
        <c:ser>
          <c:idx val="2"/>
          <c:order val="2"/>
          <c:tx>
            <c:strRef>
              <c:f>Sheet1!$D$1</c:f>
              <c:strCache>
                <c:ptCount val="1"/>
                <c:pt idx="0">
                  <c:v>Cannondale Argentina</c:v>
                </c:pt>
              </c:strCache>
            </c:strRef>
          </c:tx>
          <c:spPr>
            <a:ln w="28575" cap="rnd">
              <a:solidFill>
                <a:schemeClr val="accent3"/>
              </a:solidFill>
              <a:round/>
            </a:ln>
            <a:effectLst/>
          </c:spPr>
          <c:marker>
            <c:symbol val="none"/>
          </c:marker>
          <c:cat>
            <c:numRef>
              <c:f>Sheet1!$A$2:$A$33</c:f>
              <c:numCache>
                <c:formatCode>m/d/yyyy</c:formatCode>
                <c:ptCount val="32"/>
                <c:pt idx="0">
                  <c:v>44426</c:v>
                </c:pt>
                <c:pt idx="1">
                  <c:v>44427</c:v>
                </c:pt>
                <c:pt idx="2">
                  <c:v>44428</c:v>
                </c:pt>
                <c:pt idx="3">
                  <c:v>44429</c:v>
                </c:pt>
                <c:pt idx="4">
                  <c:v>44430</c:v>
                </c:pt>
                <c:pt idx="5">
                  <c:v>44431</c:v>
                </c:pt>
                <c:pt idx="6">
                  <c:v>44432</c:v>
                </c:pt>
                <c:pt idx="7">
                  <c:v>44433</c:v>
                </c:pt>
                <c:pt idx="8">
                  <c:v>44434</c:v>
                </c:pt>
                <c:pt idx="9">
                  <c:v>44435</c:v>
                </c:pt>
                <c:pt idx="10">
                  <c:v>44436</c:v>
                </c:pt>
                <c:pt idx="11">
                  <c:v>44437</c:v>
                </c:pt>
                <c:pt idx="12">
                  <c:v>44438</c:v>
                </c:pt>
                <c:pt idx="13">
                  <c:v>44439</c:v>
                </c:pt>
                <c:pt idx="14">
                  <c:v>44440</c:v>
                </c:pt>
                <c:pt idx="15">
                  <c:v>44441</c:v>
                </c:pt>
                <c:pt idx="16">
                  <c:v>44442</c:v>
                </c:pt>
                <c:pt idx="17">
                  <c:v>44443</c:v>
                </c:pt>
                <c:pt idx="18">
                  <c:v>44444</c:v>
                </c:pt>
                <c:pt idx="19">
                  <c:v>44445</c:v>
                </c:pt>
                <c:pt idx="20">
                  <c:v>44446</c:v>
                </c:pt>
                <c:pt idx="21">
                  <c:v>44447</c:v>
                </c:pt>
                <c:pt idx="22">
                  <c:v>44448</c:v>
                </c:pt>
                <c:pt idx="23">
                  <c:v>44449</c:v>
                </c:pt>
                <c:pt idx="24">
                  <c:v>44450</c:v>
                </c:pt>
                <c:pt idx="25">
                  <c:v>44451</c:v>
                </c:pt>
                <c:pt idx="26">
                  <c:v>44452</c:v>
                </c:pt>
                <c:pt idx="27">
                  <c:v>44453</c:v>
                </c:pt>
                <c:pt idx="28">
                  <c:v>44454</c:v>
                </c:pt>
                <c:pt idx="29">
                  <c:v>44455</c:v>
                </c:pt>
                <c:pt idx="30">
                  <c:v>44456</c:v>
                </c:pt>
                <c:pt idx="31">
                  <c:v>44457</c:v>
                </c:pt>
              </c:numCache>
            </c:numRef>
          </c:cat>
          <c:val>
            <c:numRef>
              <c:f>Sheet1!$D$2:$D$33</c:f>
              <c:numCache>
                <c:formatCode>General</c:formatCode>
                <c:ptCount val="32"/>
                <c:pt idx="0">
                  <c:v>2</c:v>
                </c:pt>
                <c:pt idx="1">
                  <c:v>-2</c:v>
                </c:pt>
                <c:pt idx="2">
                  <c:v>2</c:v>
                </c:pt>
                <c:pt idx="3">
                  <c:v>1</c:v>
                </c:pt>
                <c:pt idx="4">
                  <c:v>0</c:v>
                </c:pt>
                <c:pt idx="5">
                  <c:v>1</c:v>
                </c:pt>
                <c:pt idx="6">
                  <c:v>0</c:v>
                </c:pt>
                <c:pt idx="7">
                  <c:v>3</c:v>
                </c:pt>
                <c:pt idx="8">
                  <c:v>-1</c:v>
                </c:pt>
                <c:pt idx="9">
                  <c:v>2</c:v>
                </c:pt>
                <c:pt idx="10">
                  <c:v>3</c:v>
                </c:pt>
                <c:pt idx="11">
                  <c:v>1</c:v>
                </c:pt>
                <c:pt idx="12">
                  <c:v>1</c:v>
                </c:pt>
                <c:pt idx="13">
                  <c:v>4</c:v>
                </c:pt>
                <c:pt idx="14">
                  <c:v>3</c:v>
                </c:pt>
                <c:pt idx="15">
                  <c:v>4</c:v>
                </c:pt>
                <c:pt idx="16">
                  <c:v>1</c:v>
                </c:pt>
                <c:pt idx="17">
                  <c:v>1</c:v>
                </c:pt>
                <c:pt idx="18">
                  <c:v>1</c:v>
                </c:pt>
                <c:pt idx="19">
                  <c:v>1</c:v>
                </c:pt>
                <c:pt idx="20">
                  <c:v>3</c:v>
                </c:pt>
                <c:pt idx="21">
                  <c:v>5</c:v>
                </c:pt>
                <c:pt idx="22">
                  <c:v>3</c:v>
                </c:pt>
                <c:pt idx="23">
                  <c:v>1</c:v>
                </c:pt>
                <c:pt idx="24">
                  <c:v>0</c:v>
                </c:pt>
                <c:pt idx="25">
                  <c:v>5</c:v>
                </c:pt>
                <c:pt idx="26">
                  <c:v>2</c:v>
                </c:pt>
                <c:pt idx="27">
                  <c:v>1</c:v>
                </c:pt>
                <c:pt idx="28">
                  <c:v>4</c:v>
                </c:pt>
                <c:pt idx="29">
                  <c:v>0</c:v>
                </c:pt>
                <c:pt idx="30">
                  <c:v>-1</c:v>
                </c:pt>
                <c:pt idx="31">
                  <c:v>0</c:v>
                </c:pt>
              </c:numCache>
            </c:numRef>
          </c:val>
          <c:smooth val="0"/>
          <c:extLst>
            <c:ext xmlns:c16="http://schemas.microsoft.com/office/drawing/2014/chart" uri="{C3380CC4-5D6E-409C-BE32-E72D297353CC}">
              <c16:uniqueId val="{00000002-F3FE-4A25-BD80-747695761B46}"/>
            </c:ext>
          </c:extLst>
        </c:ser>
        <c:ser>
          <c:idx val="3"/>
          <c:order val="3"/>
          <c:tx>
            <c:strRef>
              <c:f>Sheet1!$E$1</c:f>
              <c:strCache>
                <c:ptCount val="1"/>
                <c:pt idx="0">
                  <c:v>Specialized Bicycles</c:v>
                </c:pt>
              </c:strCache>
            </c:strRef>
          </c:tx>
          <c:spPr>
            <a:ln w="28575" cap="rnd">
              <a:solidFill>
                <a:schemeClr val="accent4"/>
              </a:solidFill>
              <a:round/>
            </a:ln>
            <a:effectLst/>
          </c:spPr>
          <c:marker>
            <c:symbol val="none"/>
          </c:marker>
          <c:cat>
            <c:numRef>
              <c:f>Sheet1!$A$2:$A$33</c:f>
              <c:numCache>
                <c:formatCode>m/d/yyyy</c:formatCode>
                <c:ptCount val="32"/>
                <c:pt idx="0">
                  <c:v>44426</c:v>
                </c:pt>
                <c:pt idx="1">
                  <c:v>44427</c:v>
                </c:pt>
                <c:pt idx="2">
                  <c:v>44428</c:v>
                </c:pt>
                <c:pt idx="3">
                  <c:v>44429</c:v>
                </c:pt>
                <c:pt idx="4">
                  <c:v>44430</c:v>
                </c:pt>
                <c:pt idx="5">
                  <c:v>44431</c:v>
                </c:pt>
                <c:pt idx="6">
                  <c:v>44432</c:v>
                </c:pt>
                <c:pt idx="7">
                  <c:v>44433</c:v>
                </c:pt>
                <c:pt idx="8">
                  <c:v>44434</c:v>
                </c:pt>
                <c:pt idx="9">
                  <c:v>44435</c:v>
                </c:pt>
                <c:pt idx="10">
                  <c:v>44436</c:v>
                </c:pt>
                <c:pt idx="11">
                  <c:v>44437</c:v>
                </c:pt>
                <c:pt idx="12">
                  <c:v>44438</c:v>
                </c:pt>
                <c:pt idx="13">
                  <c:v>44439</c:v>
                </c:pt>
                <c:pt idx="14">
                  <c:v>44440</c:v>
                </c:pt>
                <c:pt idx="15">
                  <c:v>44441</c:v>
                </c:pt>
                <c:pt idx="16">
                  <c:v>44442</c:v>
                </c:pt>
                <c:pt idx="17">
                  <c:v>44443</c:v>
                </c:pt>
                <c:pt idx="18">
                  <c:v>44444</c:v>
                </c:pt>
                <c:pt idx="19">
                  <c:v>44445</c:v>
                </c:pt>
                <c:pt idx="20">
                  <c:v>44446</c:v>
                </c:pt>
                <c:pt idx="21">
                  <c:v>44447</c:v>
                </c:pt>
                <c:pt idx="22">
                  <c:v>44448</c:v>
                </c:pt>
                <c:pt idx="23">
                  <c:v>44449</c:v>
                </c:pt>
                <c:pt idx="24">
                  <c:v>44450</c:v>
                </c:pt>
                <c:pt idx="25">
                  <c:v>44451</c:v>
                </c:pt>
                <c:pt idx="26">
                  <c:v>44452</c:v>
                </c:pt>
                <c:pt idx="27">
                  <c:v>44453</c:v>
                </c:pt>
                <c:pt idx="28">
                  <c:v>44454</c:v>
                </c:pt>
                <c:pt idx="29">
                  <c:v>44455</c:v>
                </c:pt>
                <c:pt idx="30">
                  <c:v>44456</c:v>
                </c:pt>
                <c:pt idx="31">
                  <c:v>44457</c:v>
                </c:pt>
              </c:numCache>
            </c:numRef>
          </c:cat>
          <c:val>
            <c:numRef>
              <c:f>Sheet1!$E$2:$E$33</c:f>
              <c:numCache>
                <c:formatCode>General</c:formatCode>
                <c:ptCount val="32"/>
                <c:pt idx="0">
                  <c:v>438</c:v>
                </c:pt>
                <c:pt idx="1">
                  <c:v>240</c:v>
                </c:pt>
                <c:pt idx="2">
                  <c:v>-145</c:v>
                </c:pt>
                <c:pt idx="3">
                  <c:v>363</c:v>
                </c:pt>
                <c:pt idx="4">
                  <c:v>-38</c:v>
                </c:pt>
                <c:pt idx="5">
                  <c:v>356</c:v>
                </c:pt>
                <c:pt idx="6">
                  <c:v>275</c:v>
                </c:pt>
                <c:pt idx="7">
                  <c:v>486</c:v>
                </c:pt>
                <c:pt idx="8">
                  <c:v>-235</c:v>
                </c:pt>
                <c:pt idx="9">
                  <c:v>-1966</c:v>
                </c:pt>
                <c:pt idx="10">
                  <c:v>166</c:v>
                </c:pt>
                <c:pt idx="11">
                  <c:v>142</c:v>
                </c:pt>
                <c:pt idx="12">
                  <c:v>418</c:v>
                </c:pt>
                <c:pt idx="13">
                  <c:v>94</c:v>
                </c:pt>
                <c:pt idx="14">
                  <c:v>-144</c:v>
                </c:pt>
                <c:pt idx="15">
                  <c:v>-158</c:v>
                </c:pt>
                <c:pt idx="16">
                  <c:v>241</c:v>
                </c:pt>
                <c:pt idx="17">
                  <c:v>7</c:v>
                </c:pt>
                <c:pt idx="18">
                  <c:v>170</c:v>
                </c:pt>
                <c:pt idx="19">
                  <c:v>115</c:v>
                </c:pt>
                <c:pt idx="20">
                  <c:v>122</c:v>
                </c:pt>
                <c:pt idx="21">
                  <c:v>125</c:v>
                </c:pt>
                <c:pt idx="22">
                  <c:v>185</c:v>
                </c:pt>
                <c:pt idx="23">
                  <c:v>241</c:v>
                </c:pt>
                <c:pt idx="24">
                  <c:v>-1271</c:v>
                </c:pt>
                <c:pt idx="25">
                  <c:v>250</c:v>
                </c:pt>
                <c:pt idx="26">
                  <c:v>-228</c:v>
                </c:pt>
                <c:pt idx="27">
                  <c:v>306</c:v>
                </c:pt>
                <c:pt idx="28">
                  <c:v>7</c:v>
                </c:pt>
                <c:pt idx="29">
                  <c:v>422</c:v>
                </c:pt>
                <c:pt idx="30">
                  <c:v>48</c:v>
                </c:pt>
                <c:pt idx="31">
                  <c:v>439</c:v>
                </c:pt>
              </c:numCache>
            </c:numRef>
          </c:val>
          <c:smooth val="0"/>
          <c:extLst>
            <c:ext xmlns:c16="http://schemas.microsoft.com/office/drawing/2014/chart" uri="{C3380CC4-5D6E-409C-BE32-E72D297353CC}">
              <c16:uniqueId val="{00000003-F3FE-4A25-BD80-747695761B46}"/>
            </c:ext>
          </c:extLst>
        </c:ser>
        <c:ser>
          <c:idx val="4"/>
          <c:order val="4"/>
          <c:tx>
            <c:strRef>
              <c:f>Sheet1!$F$1</c:f>
              <c:strCache>
                <c:ptCount val="1"/>
                <c:pt idx="0">
                  <c:v>Trek Bicycle Argentina</c:v>
                </c:pt>
              </c:strCache>
            </c:strRef>
          </c:tx>
          <c:spPr>
            <a:ln w="28575" cap="rnd">
              <a:solidFill>
                <a:schemeClr val="accent5"/>
              </a:solidFill>
              <a:round/>
            </a:ln>
            <a:effectLst/>
          </c:spPr>
          <c:marker>
            <c:symbol val="none"/>
          </c:marker>
          <c:cat>
            <c:numRef>
              <c:f>Sheet1!$A$2:$A$33</c:f>
              <c:numCache>
                <c:formatCode>m/d/yyyy</c:formatCode>
                <c:ptCount val="32"/>
                <c:pt idx="0">
                  <c:v>44426</c:v>
                </c:pt>
                <c:pt idx="1">
                  <c:v>44427</c:v>
                </c:pt>
                <c:pt idx="2">
                  <c:v>44428</c:v>
                </c:pt>
                <c:pt idx="3">
                  <c:v>44429</c:v>
                </c:pt>
                <c:pt idx="4">
                  <c:v>44430</c:v>
                </c:pt>
                <c:pt idx="5">
                  <c:v>44431</c:v>
                </c:pt>
                <c:pt idx="6">
                  <c:v>44432</c:v>
                </c:pt>
                <c:pt idx="7">
                  <c:v>44433</c:v>
                </c:pt>
                <c:pt idx="8">
                  <c:v>44434</c:v>
                </c:pt>
                <c:pt idx="9">
                  <c:v>44435</c:v>
                </c:pt>
                <c:pt idx="10">
                  <c:v>44436</c:v>
                </c:pt>
                <c:pt idx="11">
                  <c:v>44437</c:v>
                </c:pt>
                <c:pt idx="12">
                  <c:v>44438</c:v>
                </c:pt>
                <c:pt idx="13">
                  <c:v>44439</c:v>
                </c:pt>
                <c:pt idx="14">
                  <c:v>44440</c:v>
                </c:pt>
                <c:pt idx="15">
                  <c:v>44441</c:v>
                </c:pt>
                <c:pt idx="16">
                  <c:v>44442</c:v>
                </c:pt>
                <c:pt idx="17">
                  <c:v>44443</c:v>
                </c:pt>
                <c:pt idx="18">
                  <c:v>44444</c:v>
                </c:pt>
                <c:pt idx="19">
                  <c:v>44445</c:v>
                </c:pt>
                <c:pt idx="20">
                  <c:v>44446</c:v>
                </c:pt>
                <c:pt idx="21">
                  <c:v>44447</c:v>
                </c:pt>
                <c:pt idx="22">
                  <c:v>44448</c:v>
                </c:pt>
                <c:pt idx="23">
                  <c:v>44449</c:v>
                </c:pt>
                <c:pt idx="24">
                  <c:v>44450</c:v>
                </c:pt>
                <c:pt idx="25">
                  <c:v>44451</c:v>
                </c:pt>
                <c:pt idx="26">
                  <c:v>44452</c:v>
                </c:pt>
                <c:pt idx="27">
                  <c:v>44453</c:v>
                </c:pt>
                <c:pt idx="28">
                  <c:v>44454</c:v>
                </c:pt>
                <c:pt idx="29">
                  <c:v>44455</c:v>
                </c:pt>
                <c:pt idx="30">
                  <c:v>44456</c:v>
                </c:pt>
                <c:pt idx="31">
                  <c:v>44457</c:v>
                </c:pt>
              </c:numCache>
            </c:numRef>
          </c:cat>
          <c:val>
            <c:numRef>
              <c:f>Sheet1!$F$2:$F$33</c:f>
              <c:numCache>
                <c:formatCode>General</c:formatCode>
                <c:ptCount val="32"/>
                <c:pt idx="0">
                  <c:v>-2</c:v>
                </c:pt>
                <c:pt idx="1">
                  <c:v>5</c:v>
                </c:pt>
                <c:pt idx="2">
                  <c:v>3</c:v>
                </c:pt>
                <c:pt idx="3">
                  <c:v>-2</c:v>
                </c:pt>
                <c:pt idx="4">
                  <c:v>0</c:v>
                </c:pt>
                <c:pt idx="5">
                  <c:v>0</c:v>
                </c:pt>
                <c:pt idx="6">
                  <c:v>-1</c:v>
                </c:pt>
                <c:pt idx="7">
                  <c:v>0</c:v>
                </c:pt>
                <c:pt idx="8">
                  <c:v>-2</c:v>
                </c:pt>
                <c:pt idx="9">
                  <c:v>1</c:v>
                </c:pt>
                <c:pt idx="10">
                  <c:v>-2</c:v>
                </c:pt>
                <c:pt idx="11">
                  <c:v>-2</c:v>
                </c:pt>
                <c:pt idx="12">
                  <c:v>-2</c:v>
                </c:pt>
                <c:pt idx="13">
                  <c:v>-3</c:v>
                </c:pt>
                <c:pt idx="14">
                  <c:v>-1</c:v>
                </c:pt>
                <c:pt idx="15">
                  <c:v>-2</c:v>
                </c:pt>
                <c:pt idx="16">
                  <c:v>2</c:v>
                </c:pt>
                <c:pt idx="17">
                  <c:v>1</c:v>
                </c:pt>
                <c:pt idx="18">
                  <c:v>-1</c:v>
                </c:pt>
                <c:pt idx="19">
                  <c:v>-2</c:v>
                </c:pt>
                <c:pt idx="20">
                  <c:v>4</c:v>
                </c:pt>
                <c:pt idx="21">
                  <c:v>2</c:v>
                </c:pt>
                <c:pt idx="22">
                  <c:v>10</c:v>
                </c:pt>
                <c:pt idx="23">
                  <c:v>2</c:v>
                </c:pt>
                <c:pt idx="24">
                  <c:v>3</c:v>
                </c:pt>
                <c:pt idx="25">
                  <c:v>5</c:v>
                </c:pt>
                <c:pt idx="26">
                  <c:v>-1</c:v>
                </c:pt>
                <c:pt idx="27">
                  <c:v>3</c:v>
                </c:pt>
                <c:pt idx="28">
                  <c:v>0</c:v>
                </c:pt>
                <c:pt idx="29">
                  <c:v>5</c:v>
                </c:pt>
                <c:pt idx="30">
                  <c:v>-1</c:v>
                </c:pt>
                <c:pt idx="31">
                  <c:v>0</c:v>
                </c:pt>
              </c:numCache>
            </c:numRef>
          </c:val>
          <c:smooth val="0"/>
          <c:extLst>
            <c:ext xmlns:c16="http://schemas.microsoft.com/office/drawing/2014/chart" uri="{C3380CC4-5D6E-409C-BE32-E72D297353CC}">
              <c16:uniqueId val="{00000004-F3FE-4A25-BD80-747695761B46}"/>
            </c:ext>
          </c:extLst>
        </c:ser>
        <c:ser>
          <c:idx val="5"/>
          <c:order val="5"/>
          <c:tx>
            <c:strRef>
              <c:f>Sheet1!$G$1</c:f>
              <c:strCache>
                <c:ptCount val="1"/>
                <c:pt idx="0">
                  <c:v>Orbea Argentina</c:v>
                </c:pt>
              </c:strCache>
            </c:strRef>
          </c:tx>
          <c:spPr>
            <a:ln w="28575" cap="rnd">
              <a:solidFill>
                <a:schemeClr val="accent6"/>
              </a:solidFill>
              <a:round/>
            </a:ln>
            <a:effectLst/>
          </c:spPr>
          <c:marker>
            <c:symbol val="none"/>
          </c:marker>
          <c:cat>
            <c:numRef>
              <c:f>Sheet1!$A$2:$A$33</c:f>
              <c:numCache>
                <c:formatCode>m/d/yyyy</c:formatCode>
                <c:ptCount val="32"/>
                <c:pt idx="0">
                  <c:v>44426</c:v>
                </c:pt>
                <c:pt idx="1">
                  <c:v>44427</c:v>
                </c:pt>
                <c:pt idx="2">
                  <c:v>44428</c:v>
                </c:pt>
                <c:pt idx="3">
                  <c:v>44429</c:v>
                </c:pt>
                <c:pt idx="4">
                  <c:v>44430</c:v>
                </c:pt>
                <c:pt idx="5">
                  <c:v>44431</c:v>
                </c:pt>
                <c:pt idx="6">
                  <c:v>44432</c:v>
                </c:pt>
                <c:pt idx="7">
                  <c:v>44433</c:v>
                </c:pt>
                <c:pt idx="8">
                  <c:v>44434</c:v>
                </c:pt>
                <c:pt idx="9">
                  <c:v>44435</c:v>
                </c:pt>
                <c:pt idx="10">
                  <c:v>44436</c:v>
                </c:pt>
                <c:pt idx="11">
                  <c:v>44437</c:v>
                </c:pt>
                <c:pt idx="12">
                  <c:v>44438</c:v>
                </c:pt>
                <c:pt idx="13">
                  <c:v>44439</c:v>
                </c:pt>
                <c:pt idx="14">
                  <c:v>44440</c:v>
                </c:pt>
                <c:pt idx="15">
                  <c:v>44441</c:v>
                </c:pt>
                <c:pt idx="16">
                  <c:v>44442</c:v>
                </c:pt>
                <c:pt idx="17">
                  <c:v>44443</c:v>
                </c:pt>
                <c:pt idx="18">
                  <c:v>44444</c:v>
                </c:pt>
                <c:pt idx="19">
                  <c:v>44445</c:v>
                </c:pt>
                <c:pt idx="20">
                  <c:v>44446</c:v>
                </c:pt>
                <c:pt idx="21">
                  <c:v>44447</c:v>
                </c:pt>
                <c:pt idx="22">
                  <c:v>44448</c:v>
                </c:pt>
                <c:pt idx="23">
                  <c:v>44449</c:v>
                </c:pt>
                <c:pt idx="24">
                  <c:v>44450</c:v>
                </c:pt>
                <c:pt idx="25">
                  <c:v>44451</c:v>
                </c:pt>
                <c:pt idx="26">
                  <c:v>44452</c:v>
                </c:pt>
                <c:pt idx="27">
                  <c:v>44453</c:v>
                </c:pt>
                <c:pt idx="28">
                  <c:v>44454</c:v>
                </c:pt>
                <c:pt idx="29">
                  <c:v>44455</c:v>
                </c:pt>
                <c:pt idx="30">
                  <c:v>44456</c:v>
                </c:pt>
                <c:pt idx="31">
                  <c:v>44457</c:v>
                </c:pt>
              </c:numCache>
            </c:numRef>
          </c:cat>
          <c:val>
            <c:numRef>
              <c:f>Sheet1!$G$2:$G$33</c:f>
              <c:numCache>
                <c:formatCode>General</c:formatCode>
                <c:ptCount val="32"/>
                <c:pt idx="0">
                  <c:v>-1</c:v>
                </c:pt>
                <c:pt idx="1">
                  <c:v>-3</c:v>
                </c:pt>
                <c:pt idx="2">
                  <c:v>-2</c:v>
                </c:pt>
                <c:pt idx="3">
                  <c:v>0</c:v>
                </c:pt>
                <c:pt idx="4">
                  <c:v>-1</c:v>
                </c:pt>
                <c:pt idx="5">
                  <c:v>1</c:v>
                </c:pt>
                <c:pt idx="6">
                  <c:v>0</c:v>
                </c:pt>
                <c:pt idx="7">
                  <c:v>1</c:v>
                </c:pt>
                <c:pt idx="8">
                  <c:v>-6</c:v>
                </c:pt>
                <c:pt idx="9">
                  <c:v>0</c:v>
                </c:pt>
                <c:pt idx="10">
                  <c:v>-3</c:v>
                </c:pt>
                <c:pt idx="11">
                  <c:v>-3</c:v>
                </c:pt>
                <c:pt idx="12">
                  <c:v>1</c:v>
                </c:pt>
                <c:pt idx="13">
                  <c:v>-4</c:v>
                </c:pt>
                <c:pt idx="14">
                  <c:v>-1</c:v>
                </c:pt>
                <c:pt idx="15">
                  <c:v>-1</c:v>
                </c:pt>
                <c:pt idx="16">
                  <c:v>-5</c:v>
                </c:pt>
                <c:pt idx="17">
                  <c:v>-4</c:v>
                </c:pt>
                <c:pt idx="18">
                  <c:v>-1</c:v>
                </c:pt>
                <c:pt idx="19">
                  <c:v>0</c:v>
                </c:pt>
                <c:pt idx="20">
                  <c:v>0</c:v>
                </c:pt>
                <c:pt idx="21">
                  <c:v>-5</c:v>
                </c:pt>
                <c:pt idx="22">
                  <c:v>-2</c:v>
                </c:pt>
                <c:pt idx="23">
                  <c:v>0</c:v>
                </c:pt>
                <c:pt idx="24">
                  <c:v>-4</c:v>
                </c:pt>
                <c:pt idx="25">
                  <c:v>1</c:v>
                </c:pt>
                <c:pt idx="26">
                  <c:v>-2</c:v>
                </c:pt>
                <c:pt idx="27">
                  <c:v>0</c:v>
                </c:pt>
                <c:pt idx="28">
                  <c:v>0</c:v>
                </c:pt>
                <c:pt idx="29">
                  <c:v>1</c:v>
                </c:pt>
                <c:pt idx="30">
                  <c:v>-8</c:v>
                </c:pt>
                <c:pt idx="31">
                  <c:v>-4</c:v>
                </c:pt>
              </c:numCache>
            </c:numRef>
          </c:val>
          <c:smooth val="0"/>
          <c:extLst>
            <c:ext xmlns:c16="http://schemas.microsoft.com/office/drawing/2014/chart" uri="{C3380CC4-5D6E-409C-BE32-E72D297353CC}">
              <c16:uniqueId val="{00000005-F3FE-4A25-BD80-747695761B46}"/>
            </c:ext>
          </c:extLst>
        </c:ser>
        <c:ser>
          <c:idx val="6"/>
          <c:order val="6"/>
          <c:tx>
            <c:strRef>
              <c:f>Sheet1!$H$1</c:f>
              <c:strCache>
                <c:ptCount val="1"/>
                <c:pt idx="0">
                  <c:v>Merida Bikes Argentina</c:v>
                </c:pt>
              </c:strCache>
            </c:strRef>
          </c:tx>
          <c:spPr>
            <a:ln w="28575" cap="rnd">
              <a:solidFill>
                <a:schemeClr val="accent1">
                  <a:lumMod val="60000"/>
                </a:schemeClr>
              </a:solidFill>
              <a:round/>
            </a:ln>
            <a:effectLst/>
          </c:spPr>
          <c:marker>
            <c:symbol val="none"/>
          </c:marker>
          <c:cat>
            <c:numRef>
              <c:f>Sheet1!$A$2:$A$33</c:f>
              <c:numCache>
                <c:formatCode>m/d/yyyy</c:formatCode>
                <c:ptCount val="32"/>
                <c:pt idx="0">
                  <c:v>44426</c:v>
                </c:pt>
                <c:pt idx="1">
                  <c:v>44427</c:v>
                </c:pt>
                <c:pt idx="2">
                  <c:v>44428</c:v>
                </c:pt>
                <c:pt idx="3">
                  <c:v>44429</c:v>
                </c:pt>
                <c:pt idx="4">
                  <c:v>44430</c:v>
                </c:pt>
                <c:pt idx="5">
                  <c:v>44431</c:v>
                </c:pt>
                <c:pt idx="6">
                  <c:v>44432</c:v>
                </c:pt>
                <c:pt idx="7">
                  <c:v>44433</c:v>
                </c:pt>
                <c:pt idx="8">
                  <c:v>44434</c:v>
                </c:pt>
                <c:pt idx="9">
                  <c:v>44435</c:v>
                </c:pt>
                <c:pt idx="10">
                  <c:v>44436</c:v>
                </c:pt>
                <c:pt idx="11">
                  <c:v>44437</c:v>
                </c:pt>
                <c:pt idx="12">
                  <c:v>44438</c:v>
                </c:pt>
                <c:pt idx="13">
                  <c:v>44439</c:v>
                </c:pt>
                <c:pt idx="14">
                  <c:v>44440</c:v>
                </c:pt>
                <c:pt idx="15">
                  <c:v>44441</c:v>
                </c:pt>
                <c:pt idx="16">
                  <c:v>44442</c:v>
                </c:pt>
                <c:pt idx="17">
                  <c:v>44443</c:v>
                </c:pt>
                <c:pt idx="18">
                  <c:v>44444</c:v>
                </c:pt>
                <c:pt idx="19">
                  <c:v>44445</c:v>
                </c:pt>
                <c:pt idx="20">
                  <c:v>44446</c:v>
                </c:pt>
                <c:pt idx="21">
                  <c:v>44447</c:v>
                </c:pt>
                <c:pt idx="22">
                  <c:v>44448</c:v>
                </c:pt>
                <c:pt idx="23">
                  <c:v>44449</c:v>
                </c:pt>
                <c:pt idx="24">
                  <c:v>44450</c:v>
                </c:pt>
                <c:pt idx="25">
                  <c:v>44451</c:v>
                </c:pt>
                <c:pt idx="26">
                  <c:v>44452</c:v>
                </c:pt>
                <c:pt idx="27">
                  <c:v>44453</c:v>
                </c:pt>
                <c:pt idx="28">
                  <c:v>44454</c:v>
                </c:pt>
                <c:pt idx="29">
                  <c:v>44455</c:v>
                </c:pt>
                <c:pt idx="30">
                  <c:v>44456</c:v>
                </c:pt>
                <c:pt idx="31">
                  <c:v>44457</c:v>
                </c:pt>
              </c:numCache>
            </c:numRef>
          </c:cat>
          <c:val>
            <c:numRef>
              <c:f>Sheet1!$H$2:$H$33</c:f>
              <c:numCache>
                <c:formatCode>General</c:formatCode>
                <c:ptCount val="32"/>
                <c:pt idx="0">
                  <c:v>2</c:v>
                </c:pt>
                <c:pt idx="1">
                  <c:v>0</c:v>
                </c:pt>
                <c:pt idx="2">
                  <c:v>1</c:v>
                </c:pt>
                <c:pt idx="3">
                  <c:v>1</c:v>
                </c:pt>
                <c:pt idx="4">
                  <c:v>2</c:v>
                </c:pt>
                <c:pt idx="5">
                  <c:v>2</c:v>
                </c:pt>
                <c:pt idx="6">
                  <c:v>1</c:v>
                </c:pt>
                <c:pt idx="7">
                  <c:v>1</c:v>
                </c:pt>
                <c:pt idx="8">
                  <c:v>2</c:v>
                </c:pt>
                <c:pt idx="9">
                  <c:v>5</c:v>
                </c:pt>
                <c:pt idx="10">
                  <c:v>0</c:v>
                </c:pt>
                <c:pt idx="11">
                  <c:v>0</c:v>
                </c:pt>
                <c:pt idx="12">
                  <c:v>-1</c:v>
                </c:pt>
                <c:pt idx="13">
                  <c:v>0</c:v>
                </c:pt>
                <c:pt idx="14">
                  <c:v>0</c:v>
                </c:pt>
                <c:pt idx="15">
                  <c:v>-1</c:v>
                </c:pt>
                <c:pt idx="16">
                  <c:v>1</c:v>
                </c:pt>
                <c:pt idx="17">
                  <c:v>0</c:v>
                </c:pt>
                <c:pt idx="18">
                  <c:v>0</c:v>
                </c:pt>
                <c:pt idx="19">
                  <c:v>1</c:v>
                </c:pt>
                <c:pt idx="20">
                  <c:v>1</c:v>
                </c:pt>
                <c:pt idx="21">
                  <c:v>1</c:v>
                </c:pt>
                <c:pt idx="22">
                  <c:v>1</c:v>
                </c:pt>
                <c:pt idx="23">
                  <c:v>1</c:v>
                </c:pt>
                <c:pt idx="24">
                  <c:v>0</c:v>
                </c:pt>
                <c:pt idx="25">
                  <c:v>0</c:v>
                </c:pt>
                <c:pt idx="26">
                  <c:v>0</c:v>
                </c:pt>
                <c:pt idx="27">
                  <c:v>0</c:v>
                </c:pt>
                <c:pt idx="28">
                  <c:v>0</c:v>
                </c:pt>
                <c:pt idx="29">
                  <c:v>0</c:v>
                </c:pt>
                <c:pt idx="30">
                  <c:v>0</c:v>
                </c:pt>
                <c:pt idx="31">
                  <c:v>1</c:v>
                </c:pt>
              </c:numCache>
            </c:numRef>
          </c:val>
          <c:smooth val="0"/>
          <c:extLst>
            <c:ext xmlns:c16="http://schemas.microsoft.com/office/drawing/2014/chart" uri="{C3380CC4-5D6E-409C-BE32-E72D297353CC}">
              <c16:uniqueId val="{00000006-F3FE-4A25-BD80-747695761B46}"/>
            </c:ext>
          </c:extLst>
        </c:ser>
        <c:ser>
          <c:idx val="7"/>
          <c:order val="7"/>
          <c:tx>
            <c:strRef>
              <c:f>Sheet1!$I$1</c:f>
              <c:strCache>
                <c:ptCount val="1"/>
                <c:pt idx="0">
                  <c:v>Cervelo Argentina</c:v>
                </c:pt>
              </c:strCache>
            </c:strRef>
          </c:tx>
          <c:spPr>
            <a:ln w="28575" cap="rnd">
              <a:solidFill>
                <a:schemeClr val="accent2">
                  <a:lumMod val="60000"/>
                </a:schemeClr>
              </a:solidFill>
              <a:round/>
            </a:ln>
            <a:effectLst/>
          </c:spPr>
          <c:marker>
            <c:symbol val="none"/>
          </c:marker>
          <c:cat>
            <c:numRef>
              <c:f>Sheet1!$A$2:$A$33</c:f>
              <c:numCache>
                <c:formatCode>m/d/yyyy</c:formatCode>
                <c:ptCount val="32"/>
                <c:pt idx="0">
                  <c:v>44426</c:v>
                </c:pt>
                <c:pt idx="1">
                  <c:v>44427</c:v>
                </c:pt>
                <c:pt idx="2">
                  <c:v>44428</c:v>
                </c:pt>
                <c:pt idx="3">
                  <c:v>44429</c:v>
                </c:pt>
                <c:pt idx="4">
                  <c:v>44430</c:v>
                </c:pt>
                <c:pt idx="5">
                  <c:v>44431</c:v>
                </c:pt>
                <c:pt idx="6">
                  <c:v>44432</c:v>
                </c:pt>
                <c:pt idx="7">
                  <c:v>44433</c:v>
                </c:pt>
                <c:pt idx="8">
                  <c:v>44434</c:v>
                </c:pt>
                <c:pt idx="9">
                  <c:v>44435</c:v>
                </c:pt>
                <c:pt idx="10">
                  <c:v>44436</c:v>
                </c:pt>
                <c:pt idx="11">
                  <c:v>44437</c:v>
                </c:pt>
                <c:pt idx="12">
                  <c:v>44438</c:v>
                </c:pt>
                <c:pt idx="13">
                  <c:v>44439</c:v>
                </c:pt>
                <c:pt idx="14">
                  <c:v>44440</c:v>
                </c:pt>
                <c:pt idx="15">
                  <c:v>44441</c:v>
                </c:pt>
                <c:pt idx="16">
                  <c:v>44442</c:v>
                </c:pt>
                <c:pt idx="17">
                  <c:v>44443</c:v>
                </c:pt>
                <c:pt idx="18">
                  <c:v>44444</c:v>
                </c:pt>
                <c:pt idx="19">
                  <c:v>44445</c:v>
                </c:pt>
                <c:pt idx="20">
                  <c:v>44446</c:v>
                </c:pt>
                <c:pt idx="21">
                  <c:v>44447</c:v>
                </c:pt>
                <c:pt idx="22">
                  <c:v>44448</c:v>
                </c:pt>
                <c:pt idx="23">
                  <c:v>44449</c:v>
                </c:pt>
                <c:pt idx="24">
                  <c:v>44450</c:v>
                </c:pt>
                <c:pt idx="25">
                  <c:v>44451</c:v>
                </c:pt>
                <c:pt idx="26">
                  <c:v>44452</c:v>
                </c:pt>
                <c:pt idx="27">
                  <c:v>44453</c:v>
                </c:pt>
                <c:pt idx="28">
                  <c:v>44454</c:v>
                </c:pt>
                <c:pt idx="29">
                  <c:v>44455</c:v>
                </c:pt>
                <c:pt idx="30">
                  <c:v>44456</c:v>
                </c:pt>
                <c:pt idx="31">
                  <c:v>44457</c:v>
                </c:pt>
              </c:numCache>
            </c:numRef>
          </c:cat>
          <c:val>
            <c:numRef>
              <c:f>Sheet1!$I$2:$I$33</c:f>
              <c:numCache>
                <c:formatCode>General</c:formatCode>
                <c:ptCount val="32"/>
                <c:pt idx="0">
                  <c:v>2</c:v>
                </c:pt>
                <c:pt idx="1">
                  <c:v>1</c:v>
                </c:pt>
                <c:pt idx="2">
                  <c:v>0</c:v>
                </c:pt>
                <c:pt idx="3">
                  <c:v>2</c:v>
                </c:pt>
                <c:pt idx="4">
                  <c:v>0</c:v>
                </c:pt>
                <c:pt idx="5">
                  <c:v>1</c:v>
                </c:pt>
                <c:pt idx="6">
                  <c:v>1</c:v>
                </c:pt>
                <c:pt idx="7">
                  <c:v>0</c:v>
                </c:pt>
                <c:pt idx="8">
                  <c:v>2</c:v>
                </c:pt>
                <c:pt idx="9">
                  <c:v>4</c:v>
                </c:pt>
                <c:pt idx="10">
                  <c:v>0</c:v>
                </c:pt>
                <c:pt idx="11">
                  <c:v>3</c:v>
                </c:pt>
                <c:pt idx="12">
                  <c:v>0</c:v>
                </c:pt>
                <c:pt idx="13">
                  <c:v>3</c:v>
                </c:pt>
                <c:pt idx="14">
                  <c:v>1</c:v>
                </c:pt>
                <c:pt idx="15">
                  <c:v>1</c:v>
                </c:pt>
                <c:pt idx="16">
                  <c:v>1</c:v>
                </c:pt>
                <c:pt idx="17">
                  <c:v>1</c:v>
                </c:pt>
                <c:pt idx="18">
                  <c:v>0</c:v>
                </c:pt>
                <c:pt idx="19">
                  <c:v>0</c:v>
                </c:pt>
                <c:pt idx="20">
                  <c:v>1</c:v>
                </c:pt>
                <c:pt idx="21">
                  <c:v>0</c:v>
                </c:pt>
                <c:pt idx="22">
                  <c:v>0</c:v>
                </c:pt>
                <c:pt idx="23">
                  <c:v>0</c:v>
                </c:pt>
                <c:pt idx="24">
                  <c:v>0</c:v>
                </c:pt>
                <c:pt idx="25">
                  <c:v>2</c:v>
                </c:pt>
                <c:pt idx="26">
                  <c:v>0</c:v>
                </c:pt>
                <c:pt idx="27">
                  <c:v>1</c:v>
                </c:pt>
                <c:pt idx="28">
                  <c:v>0</c:v>
                </c:pt>
                <c:pt idx="29">
                  <c:v>2</c:v>
                </c:pt>
                <c:pt idx="30">
                  <c:v>0</c:v>
                </c:pt>
                <c:pt idx="31">
                  <c:v>0</c:v>
                </c:pt>
              </c:numCache>
            </c:numRef>
          </c:val>
          <c:smooth val="0"/>
          <c:extLst>
            <c:ext xmlns:c16="http://schemas.microsoft.com/office/drawing/2014/chart" uri="{C3380CC4-5D6E-409C-BE32-E72D297353CC}">
              <c16:uniqueId val="{00000007-F3FE-4A25-BD80-747695761B46}"/>
            </c:ext>
          </c:extLst>
        </c:ser>
        <c:dLbls>
          <c:showLegendKey val="0"/>
          <c:showVal val="0"/>
          <c:showCatName val="0"/>
          <c:showSerName val="0"/>
          <c:showPercent val="0"/>
          <c:showBubbleSize val="0"/>
        </c:dLbls>
        <c:smooth val="0"/>
        <c:axId val="432451128"/>
        <c:axId val="432450472"/>
      </c:lineChart>
      <c:dateAx>
        <c:axId val="4324511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2450472"/>
        <c:crosses val="autoZero"/>
        <c:auto val="1"/>
        <c:lblOffset val="100"/>
        <c:baseTimeUnit val="days"/>
      </c:dateAx>
      <c:valAx>
        <c:axId val="4324504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24511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Scott Sports 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33</c:v>
                </c:pt>
                <c:pt idx="1">
                  <c:v>37</c:v>
                </c:pt>
                <c:pt idx="2">
                  <c:v>25</c:v>
                </c:pt>
                <c:pt idx="3">
                  <c:v>26</c:v>
                </c:pt>
                <c:pt idx="4">
                  <c:v>32</c:v>
                </c:pt>
                <c:pt idx="5">
                  <c:v>30</c:v>
                </c:pt>
                <c:pt idx="6">
                  <c:v>35</c:v>
                </c:pt>
              </c:numCache>
            </c:numRef>
          </c:val>
          <c:extLst>
            <c:ext xmlns:c16="http://schemas.microsoft.com/office/drawing/2014/chart" uri="{C3380CC4-5D6E-409C-BE32-E72D297353CC}">
              <c16:uniqueId val="{00000000-9CE4-4FB0-860C-ADC92E4E7DAC}"/>
            </c:ext>
          </c:extLst>
        </c:ser>
        <c:ser>
          <c:idx val="1"/>
          <c:order val="1"/>
          <c:tx>
            <c:strRef>
              <c:f>Sheet1!$C$1</c:f>
              <c:strCache>
                <c:ptCount val="1"/>
                <c:pt idx="0">
                  <c:v>Giant Bicycles Argentina</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-1</c:v>
                </c:pt>
                <c:pt idx="1">
                  <c:v>1</c:v>
                </c:pt>
                <c:pt idx="2">
                  <c:v>-1</c:v>
                </c:pt>
                <c:pt idx="3">
                  <c:v>0</c:v>
                </c:pt>
                <c:pt idx="4">
                  <c:v>0</c:v>
                </c:pt>
                <c:pt idx="5">
                  <c:v>1</c:v>
                </c:pt>
                <c:pt idx="6">
                  <c:v>0</c:v>
                </c:pt>
              </c:numCache>
            </c:numRef>
          </c:val>
          <c:extLst>
            <c:ext xmlns:c16="http://schemas.microsoft.com/office/drawing/2014/chart" uri="{C3380CC4-5D6E-409C-BE32-E72D297353CC}">
              <c16:uniqueId val="{00000001-9CE4-4FB0-860C-ADC92E4E7DAC}"/>
            </c:ext>
          </c:extLst>
        </c:ser>
        <c:ser>
          <c:idx val="2"/>
          <c:order val="2"/>
          <c:tx>
            <c:strRef>
              <c:f>Sheet1!$D$1</c:f>
              <c:strCache>
                <c:ptCount val="1"/>
                <c:pt idx="0">
                  <c:v>Cannondale Argentina</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1</c:v>
                </c:pt>
                <c:pt idx="1">
                  <c:v>2</c:v>
                </c:pt>
                <c:pt idx="2">
                  <c:v>3</c:v>
                </c:pt>
                <c:pt idx="3">
                  <c:v>1</c:v>
                </c:pt>
                <c:pt idx="4">
                  <c:v>1</c:v>
                </c:pt>
                <c:pt idx="5">
                  <c:v>1</c:v>
                </c:pt>
                <c:pt idx="6">
                  <c:v>2</c:v>
                </c:pt>
              </c:numCache>
            </c:numRef>
          </c:val>
          <c:extLst>
            <c:ext xmlns:c16="http://schemas.microsoft.com/office/drawing/2014/chart" uri="{C3380CC4-5D6E-409C-BE32-E72D297353CC}">
              <c16:uniqueId val="{00000002-9CE4-4FB0-860C-ADC92E4E7DAC}"/>
            </c:ext>
          </c:extLst>
        </c:ser>
        <c:ser>
          <c:idx val="3"/>
          <c:order val="3"/>
          <c:tx>
            <c:strRef>
              <c:f>Sheet1!$E$1</c:f>
              <c:strCache>
                <c:ptCount val="1"/>
                <c:pt idx="0">
                  <c:v>Specialized Bicycles</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165</c:v>
                </c:pt>
                <c:pt idx="1">
                  <c:v>199</c:v>
                </c:pt>
                <c:pt idx="2">
                  <c:v>182</c:v>
                </c:pt>
                <c:pt idx="3">
                  <c:v>91</c:v>
                </c:pt>
                <c:pt idx="4">
                  <c:v>-316</c:v>
                </c:pt>
                <c:pt idx="5">
                  <c:v>-59</c:v>
                </c:pt>
                <c:pt idx="6">
                  <c:v>131</c:v>
                </c:pt>
              </c:numCache>
            </c:numRef>
          </c:val>
          <c:extLst>
            <c:ext xmlns:c16="http://schemas.microsoft.com/office/drawing/2014/chart" uri="{C3380CC4-5D6E-409C-BE32-E72D297353CC}">
              <c16:uniqueId val="{00000003-9CE4-4FB0-860C-ADC92E4E7DAC}"/>
            </c:ext>
          </c:extLst>
        </c:ser>
        <c:ser>
          <c:idx val="4"/>
          <c:order val="4"/>
          <c:tx>
            <c:strRef>
              <c:f>Sheet1!$F$1</c:f>
              <c:strCache>
                <c:ptCount val="1"/>
                <c:pt idx="0">
                  <c:v>Trek Bicycle Argentina</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-1</c:v>
                </c:pt>
                <c:pt idx="1">
                  <c:v>1</c:v>
                </c:pt>
                <c:pt idx="2">
                  <c:v>0</c:v>
                </c:pt>
                <c:pt idx="3">
                  <c:v>3</c:v>
                </c:pt>
                <c:pt idx="4">
                  <c:v>1</c:v>
                </c:pt>
                <c:pt idx="5">
                  <c:v>0</c:v>
                </c:pt>
                <c:pt idx="6">
                  <c:v>1</c:v>
                </c:pt>
              </c:numCache>
            </c:numRef>
          </c:val>
          <c:extLst>
            <c:ext xmlns:c16="http://schemas.microsoft.com/office/drawing/2014/chart" uri="{C3380CC4-5D6E-409C-BE32-E72D297353CC}">
              <c16:uniqueId val="{00000004-9CE4-4FB0-860C-ADC92E4E7DAC}"/>
            </c:ext>
          </c:extLst>
        </c:ser>
        <c:ser>
          <c:idx val="5"/>
          <c:order val="5"/>
          <c:tx>
            <c:strRef>
              <c:f>Sheet1!$G$1</c:f>
              <c:strCache>
                <c:ptCount val="1"/>
                <c:pt idx="0">
                  <c:v>Orbea Argentina</c:v>
                </c:pt>
              </c:strCache>
            </c:strRef>
          </c:tx>
          <c:spPr>
            <a:solidFill>
              <a:schemeClr val="accent6"/>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Sheet1!$G$2:$G$8</c:f>
              <c:numCache>
                <c:formatCode>General</c:formatCode>
                <c:ptCount val="7"/>
                <c:pt idx="0">
                  <c:v>0</c:v>
                </c:pt>
                <c:pt idx="1">
                  <c:v>-1</c:v>
                </c:pt>
                <c:pt idx="2">
                  <c:v>-1</c:v>
                </c:pt>
                <c:pt idx="3">
                  <c:v>-2</c:v>
                </c:pt>
                <c:pt idx="4">
                  <c:v>-3</c:v>
                </c:pt>
                <c:pt idx="5">
                  <c:v>-3</c:v>
                </c:pt>
                <c:pt idx="6">
                  <c:v>-1</c:v>
                </c:pt>
              </c:numCache>
            </c:numRef>
          </c:val>
          <c:extLst>
            <c:ext xmlns:c16="http://schemas.microsoft.com/office/drawing/2014/chart" uri="{C3380CC4-5D6E-409C-BE32-E72D297353CC}">
              <c16:uniqueId val="{00000005-9CE4-4FB0-860C-ADC92E4E7DAC}"/>
            </c:ext>
          </c:extLst>
        </c:ser>
        <c:ser>
          <c:idx val="6"/>
          <c:order val="6"/>
          <c:tx>
            <c:strRef>
              <c:f>Sheet1!$H$1</c:f>
              <c:strCache>
                <c:ptCount val="1"/>
                <c:pt idx="0">
                  <c:v>Merida Bikes Argentina</c:v>
                </c:pt>
              </c:strCache>
            </c:strRef>
          </c:tx>
          <c:spPr>
            <a:solidFill>
              <a:schemeClr val="accent1">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Sheet1!$H$2:$H$8</c:f>
              <c:numCache>
                <c:formatCode>General</c:formatCode>
                <c:ptCount val="7"/>
                <c:pt idx="0">
                  <c:v>1</c:v>
                </c:pt>
                <c:pt idx="1">
                  <c:v>1</c:v>
                </c:pt>
                <c:pt idx="2">
                  <c:v>1</c:v>
                </c:pt>
                <c:pt idx="3">
                  <c:v>0</c:v>
                </c:pt>
                <c:pt idx="4">
                  <c:v>2</c:v>
                </c:pt>
                <c:pt idx="5">
                  <c:v>0</c:v>
                </c:pt>
                <c:pt idx="6">
                  <c:v>1</c:v>
                </c:pt>
              </c:numCache>
            </c:numRef>
          </c:val>
          <c:extLst>
            <c:ext xmlns:c16="http://schemas.microsoft.com/office/drawing/2014/chart" uri="{C3380CC4-5D6E-409C-BE32-E72D297353CC}">
              <c16:uniqueId val="{00000006-9CE4-4FB0-860C-ADC92E4E7DAC}"/>
            </c:ext>
          </c:extLst>
        </c:ser>
        <c:ser>
          <c:idx val="7"/>
          <c:order val="7"/>
          <c:tx>
            <c:strRef>
              <c:f>Sheet1!$I$1</c:f>
              <c:strCache>
                <c:ptCount val="1"/>
                <c:pt idx="0">
                  <c:v>Cervelo Argentina</c:v>
                </c:pt>
              </c:strCache>
            </c:strRef>
          </c:tx>
          <c:spPr>
            <a:solidFill>
              <a:schemeClr val="accent2">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Sheet1!$I$2:$I$8</c:f>
              <c:numCache>
                <c:formatCode>General</c:formatCode>
                <c:ptCount val="7"/>
                <c:pt idx="0">
                  <c:v>0</c:v>
                </c:pt>
                <c:pt idx="1">
                  <c:v>2</c:v>
                </c:pt>
                <c:pt idx="2">
                  <c:v>1</c:v>
                </c:pt>
                <c:pt idx="3">
                  <c:v>1</c:v>
                </c:pt>
                <c:pt idx="4">
                  <c:v>1</c:v>
                </c:pt>
                <c:pt idx="5">
                  <c:v>1</c:v>
                </c:pt>
                <c:pt idx="6">
                  <c:v>1</c:v>
                </c:pt>
              </c:numCache>
            </c:numRef>
          </c:val>
          <c:extLst>
            <c:ext xmlns:c16="http://schemas.microsoft.com/office/drawing/2014/chart" uri="{C3380CC4-5D6E-409C-BE32-E72D297353CC}">
              <c16:uniqueId val="{00000007-9CE4-4FB0-860C-ADC92E4E7DAC}"/>
            </c:ext>
          </c:extLst>
        </c:ser>
        <c:dLbls>
          <c:showLegendKey val="0"/>
          <c:showVal val="0"/>
          <c:showCatName val="0"/>
          <c:showSerName val="0"/>
          <c:showPercent val="0"/>
          <c:showBubbleSize val="0"/>
        </c:dLbls>
        <c:gapWidth val="219"/>
        <c:overlap val="-27"/>
        <c:axId val="432445552"/>
        <c:axId val="432445880"/>
      </c:barChart>
      <c:catAx>
        <c:axId val="4324455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2445880"/>
        <c:crosses val="autoZero"/>
        <c:auto val="1"/>
        <c:lblAlgn val="ctr"/>
        <c:lblOffset val="100"/>
        <c:noMultiLvlLbl val="0"/>
      </c:catAx>
      <c:valAx>
        <c:axId val="4324458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24455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Scott Sports Argentina</c:v>
                </c:pt>
              </c:strCache>
            </c:strRef>
          </c:tx>
          <c:spPr>
            <a:ln w="28575" cap="rnd">
              <a:solidFill>
                <a:schemeClr val="accent1"/>
              </a:solidFill>
              <a:round/>
            </a:ln>
            <a:effectLst/>
          </c:spPr>
          <c:marker>
            <c:symbol val="none"/>
          </c:marker>
          <c:cat>
            <c:numRef>
              <c:f>Sheet1!$A$2:$A$33</c:f>
              <c:numCache>
                <c:formatCode>m/d/yyyy</c:formatCode>
                <c:ptCount val="32"/>
                <c:pt idx="0">
                  <c:v>44426</c:v>
                </c:pt>
                <c:pt idx="1">
                  <c:v>44427</c:v>
                </c:pt>
                <c:pt idx="2">
                  <c:v>44428</c:v>
                </c:pt>
                <c:pt idx="3">
                  <c:v>44429</c:v>
                </c:pt>
                <c:pt idx="4">
                  <c:v>44430</c:v>
                </c:pt>
                <c:pt idx="5">
                  <c:v>44431</c:v>
                </c:pt>
                <c:pt idx="6">
                  <c:v>44432</c:v>
                </c:pt>
                <c:pt idx="7">
                  <c:v>44433</c:v>
                </c:pt>
                <c:pt idx="8">
                  <c:v>44434</c:v>
                </c:pt>
                <c:pt idx="9">
                  <c:v>44435</c:v>
                </c:pt>
                <c:pt idx="10">
                  <c:v>44436</c:v>
                </c:pt>
                <c:pt idx="11">
                  <c:v>44437</c:v>
                </c:pt>
                <c:pt idx="12">
                  <c:v>44438</c:v>
                </c:pt>
                <c:pt idx="13">
                  <c:v>44439</c:v>
                </c:pt>
                <c:pt idx="14">
                  <c:v>44440</c:v>
                </c:pt>
                <c:pt idx="15">
                  <c:v>44441</c:v>
                </c:pt>
                <c:pt idx="16">
                  <c:v>44442</c:v>
                </c:pt>
                <c:pt idx="17">
                  <c:v>44443</c:v>
                </c:pt>
                <c:pt idx="18">
                  <c:v>44444</c:v>
                </c:pt>
                <c:pt idx="19">
                  <c:v>44445</c:v>
                </c:pt>
                <c:pt idx="20">
                  <c:v>44446</c:v>
                </c:pt>
                <c:pt idx="21">
                  <c:v>44447</c:v>
                </c:pt>
                <c:pt idx="22">
                  <c:v>44448</c:v>
                </c:pt>
                <c:pt idx="23">
                  <c:v>44449</c:v>
                </c:pt>
                <c:pt idx="24">
                  <c:v>44450</c:v>
                </c:pt>
                <c:pt idx="25">
                  <c:v>44451</c:v>
                </c:pt>
                <c:pt idx="26">
                  <c:v>44452</c:v>
                </c:pt>
                <c:pt idx="27">
                  <c:v>44453</c:v>
                </c:pt>
                <c:pt idx="28">
                  <c:v>44454</c:v>
                </c:pt>
                <c:pt idx="29">
                  <c:v>44455</c:v>
                </c:pt>
                <c:pt idx="30">
                  <c:v>44456</c:v>
                </c:pt>
                <c:pt idx="31">
                  <c:v>44457</c:v>
                </c:pt>
              </c:numCache>
            </c:numRef>
          </c:cat>
          <c:val>
            <c:numRef>
              <c:f>Sheet1!$B$2:$B$33</c:f>
              <c:numCache>
                <c:formatCode>General</c:formatCode>
                <c:ptCount val="32"/>
                <c:pt idx="0">
                  <c:v>4.3127265866116801E-2</c:v>
                </c:pt>
                <c:pt idx="1">
                  <c:v>4.5802966415648398E-2</c:v>
                </c:pt>
                <c:pt idx="2">
                  <c:v>5.5207702147714303E-2</c:v>
                </c:pt>
                <c:pt idx="3">
                  <c:v>4.1719376631765899E-2</c:v>
                </c:pt>
                <c:pt idx="4">
                  <c:v>5.3809004936976199E-2</c:v>
                </c:pt>
                <c:pt idx="5">
                  <c:v>6.9914086343896606E-2</c:v>
                </c:pt>
                <c:pt idx="6">
                  <c:v>5.1055368203254098E-2</c:v>
                </c:pt>
                <c:pt idx="7">
                  <c:v>5.5057945130057601E-2</c:v>
                </c:pt>
                <c:pt idx="8">
                  <c:v>4.2948408224620198E-2</c:v>
                </c:pt>
                <c:pt idx="9">
                  <c:v>4.96377783740274E-2</c:v>
                </c:pt>
                <c:pt idx="10">
                  <c:v>4.1567775587647703E-2</c:v>
                </c:pt>
                <c:pt idx="11">
                  <c:v>4.6911859318035598E-2</c:v>
                </c:pt>
                <c:pt idx="12">
                  <c:v>5.2248703830231898E-2</c:v>
                </c:pt>
                <c:pt idx="13">
                  <c:v>6.4272515465573998E-2</c:v>
                </c:pt>
                <c:pt idx="14">
                  <c:v>1.3381506757660901E-2</c:v>
                </c:pt>
                <c:pt idx="15">
                  <c:v>4.2815092320042797E-2</c:v>
                </c:pt>
                <c:pt idx="16">
                  <c:v>4.2796768843952303E-2</c:v>
                </c:pt>
                <c:pt idx="17">
                  <c:v>4.4115287952515903E-2</c:v>
                </c:pt>
                <c:pt idx="18">
                  <c:v>4.0087122679957801E-2</c:v>
                </c:pt>
                <c:pt idx="19">
                  <c:v>3.6063953410714999E-2</c:v>
                </c:pt>
                <c:pt idx="20">
                  <c:v>4.2727054236654502E-2</c:v>
                </c:pt>
                <c:pt idx="21">
                  <c:v>2.9362304140084901E-2</c:v>
                </c:pt>
                <c:pt idx="22">
                  <c:v>4.5364786251801299E-2</c:v>
                </c:pt>
                <c:pt idx="23">
                  <c:v>4.2676909124856603E-2</c:v>
                </c:pt>
                <c:pt idx="24">
                  <c:v>3.4660196763270902E-2</c:v>
                </c:pt>
                <c:pt idx="25">
                  <c:v>4.5309168443496799E-2</c:v>
                </c:pt>
                <c:pt idx="26">
                  <c:v>1.8648267043184098E-2</c:v>
                </c:pt>
                <c:pt idx="27">
                  <c:v>3.9953121670573202E-2</c:v>
                </c:pt>
                <c:pt idx="28">
                  <c:v>2.92872547192417E-2</c:v>
                </c:pt>
                <c:pt idx="29">
                  <c:v>-1.3308490817141301E-3</c:v>
                </c:pt>
                <c:pt idx="30">
                  <c:v>2.5286469077310102E-2</c:v>
                </c:pt>
                <c:pt idx="31">
                  <c:v>3.5924319433726301E-2</c:v>
                </c:pt>
              </c:numCache>
            </c:numRef>
          </c:val>
          <c:smooth val="0"/>
          <c:extLst>
            <c:ext xmlns:c16="http://schemas.microsoft.com/office/drawing/2014/chart" uri="{C3380CC4-5D6E-409C-BE32-E72D297353CC}">
              <c16:uniqueId val="{00000000-27F9-4FCA-B780-3E26B9F70391}"/>
            </c:ext>
          </c:extLst>
        </c:ser>
        <c:ser>
          <c:idx val="1"/>
          <c:order val="1"/>
          <c:tx>
            <c:strRef>
              <c:f>Sheet1!$C$1</c:f>
              <c:strCache>
                <c:ptCount val="1"/>
                <c:pt idx="0">
                  <c:v>Giant Bicycles Argentina</c:v>
                </c:pt>
              </c:strCache>
            </c:strRef>
          </c:tx>
          <c:spPr>
            <a:ln w="28575" cap="rnd">
              <a:solidFill>
                <a:schemeClr val="accent2"/>
              </a:solidFill>
              <a:round/>
            </a:ln>
            <a:effectLst/>
          </c:spPr>
          <c:marker>
            <c:symbol val="none"/>
          </c:marker>
          <c:cat>
            <c:numRef>
              <c:f>Sheet1!$A$2:$A$33</c:f>
              <c:numCache>
                <c:formatCode>m/d/yyyy</c:formatCode>
                <c:ptCount val="32"/>
                <c:pt idx="0">
                  <c:v>44426</c:v>
                </c:pt>
                <c:pt idx="1">
                  <c:v>44427</c:v>
                </c:pt>
                <c:pt idx="2">
                  <c:v>44428</c:v>
                </c:pt>
                <c:pt idx="3">
                  <c:v>44429</c:v>
                </c:pt>
                <c:pt idx="4">
                  <c:v>44430</c:v>
                </c:pt>
                <c:pt idx="5">
                  <c:v>44431</c:v>
                </c:pt>
                <c:pt idx="6">
                  <c:v>44432</c:v>
                </c:pt>
                <c:pt idx="7">
                  <c:v>44433</c:v>
                </c:pt>
                <c:pt idx="8">
                  <c:v>44434</c:v>
                </c:pt>
                <c:pt idx="9">
                  <c:v>44435</c:v>
                </c:pt>
                <c:pt idx="10">
                  <c:v>44436</c:v>
                </c:pt>
                <c:pt idx="11">
                  <c:v>44437</c:v>
                </c:pt>
                <c:pt idx="12">
                  <c:v>44438</c:v>
                </c:pt>
                <c:pt idx="13">
                  <c:v>44439</c:v>
                </c:pt>
                <c:pt idx="14">
                  <c:v>44440</c:v>
                </c:pt>
                <c:pt idx="15">
                  <c:v>44441</c:v>
                </c:pt>
                <c:pt idx="16">
                  <c:v>44442</c:v>
                </c:pt>
                <c:pt idx="17">
                  <c:v>44443</c:v>
                </c:pt>
                <c:pt idx="18">
                  <c:v>44444</c:v>
                </c:pt>
                <c:pt idx="19">
                  <c:v>44445</c:v>
                </c:pt>
                <c:pt idx="20">
                  <c:v>44446</c:v>
                </c:pt>
                <c:pt idx="21">
                  <c:v>44447</c:v>
                </c:pt>
                <c:pt idx="22">
                  <c:v>44448</c:v>
                </c:pt>
                <c:pt idx="23">
                  <c:v>44449</c:v>
                </c:pt>
                <c:pt idx="24">
                  <c:v>44450</c:v>
                </c:pt>
                <c:pt idx="25">
                  <c:v>44451</c:v>
                </c:pt>
                <c:pt idx="26">
                  <c:v>44452</c:v>
                </c:pt>
                <c:pt idx="27">
                  <c:v>44453</c:v>
                </c:pt>
                <c:pt idx="28">
                  <c:v>44454</c:v>
                </c:pt>
                <c:pt idx="29">
                  <c:v>44455</c:v>
                </c:pt>
                <c:pt idx="30">
                  <c:v>44456</c:v>
                </c:pt>
                <c:pt idx="31">
                  <c:v>44457</c:v>
                </c:pt>
              </c:numCache>
            </c:numRef>
          </c:cat>
          <c:val>
            <c:numRef>
              <c:f>Sheet1!$C$2:$C$33</c:f>
              <c:numCache>
                <c:formatCode>General</c:formatCode>
                <c:ptCount val="32"/>
                <c:pt idx="0">
                  <c:v>0</c:v>
                </c:pt>
                <c:pt idx="1">
                  <c:v>0</c:v>
                </c:pt>
                <c:pt idx="2">
                  <c:v>-5.0996991177520504E-3</c:v>
                </c:pt>
                <c:pt idx="3">
                  <c:v>-5.0999592003263998E-3</c:v>
                </c:pt>
                <c:pt idx="4">
                  <c:v>1.0200438618860601E-2</c:v>
                </c:pt>
                <c:pt idx="5">
                  <c:v>0</c:v>
                </c:pt>
                <c:pt idx="6">
                  <c:v>1.0199398235504101E-2</c:v>
                </c:pt>
                <c:pt idx="7">
                  <c:v>-1.01983580643516E-2</c:v>
                </c:pt>
                <c:pt idx="8">
                  <c:v>0</c:v>
                </c:pt>
                <c:pt idx="9">
                  <c:v>0</c:v>
                </c:pt>
                <c:pt idx="10">
                  <c:v>1.0199398235504101E-2</c:v>
                </c:pt>
                <c:pt idx="11">
                  <c:v>-1.01983580643516E-2</c:v>
                </c:pt>
                <c:pt idx="12">
                  <c:v>-1.52990973532562E-2</c:v>
                </c:pt>
                <c:pt idx="13">
                  <c:v>-1.0200958890135701E-2</c:v>
                </c:pt>
                <c:pt idx="14">
                  <c:v>-2.0403999183840001E-2</c:v>
                </c:pt>
                <c:pt idx="15">
                  <c:v>-5.1020408163265302E-3</c:v>
                </c:pt>
                <c:pt idx="16">
                  <c:v>0</c:v>
                </c:pt>
                <c:pt idx="17">
                  <c:v>5.1023011378131498E-3</c:v>
                </c:pt>
                <c:pt idx="18">
                  <c:v>-5.1020408163265302E-3</c:v>
                </c:pt>
                <c:pt idx="19">
                  <c:v>0</c:v>
                </c:pt>
                <c:pt idx="20">
                  <c:v>1.02046022756263E-2</c:v>
                </c:pt>
                <c:pt idx="21">
                  <c:v>0</c:v>
                </c:pt>
                <c:pt idx="22">
                  <c:v>0</c:v>
                </c:pt>
                <c:pt idx="23">
                  <c:v>5.1017805214019704E-3</c:v>
                </c:pt>
                <c:pt idx="24">
                  <c:v>5.1015202530353999E-3</c:v>
                </c:pt>
                <c:pt idx="25">
                  <c:v>1.02025200224455E-2</c:v>
                </c:pt>
                <c:pt idx="26">
                  <c:v>-5.1007396072430501E-3</c:v>
                </c:pt>
                <c:pt idx="27">
                  <c:v>1.0201999591920001E-2</c:v>
                </c:pt>
                <c:pt idx="28">
                  <c:v>0</c:v>
                </c:pt>
                <c:pt idx="29">
                  <c:v>0</c:v>
                </c:pt>
                <c:pt idx="30">
                  <c:v>0</c:v>
                </c:pt>
                <c:pt idx="31">
                  <c:v>5.10047944506784E-3</c:v>
                </c:pt>
              </c:numCache>
            </c:numRef>
          </c:val>
          <c:smooth val="0"/>
          <c:extLst>
            <c:ext xmlns:c16="http://schemas.microsoft.com/office/drawing/2014/chart" uri="{C3380CC4-5D6E-409C-BE32-E72D297353CC}">
              <c16:uniqueId val="{00000001-27F9-4FCA-B780-3E26B9F70391}"/>
            </c:ext>
          </c:extLst>
        </c:ser>
        <c:ser>
          <c:idx val="2"/>
          <c:order val="2"/>
          <c:tx>
            <c:strRef>
              <c:f>Sheet1!$D$1</c:f>
              <c:strCache>
                <c:ptCount val="1"/>
                <c:pt idx="0">
                  <c:v>Cannondale Argentina</c:v>
                </c:pt>
              </c:strCache>
            </c:strRef>
          </c:tx>
          <c:spPr>
            <a:ln w="28575" cap="rnd">
              <a:solidFill>
                <a:schemeClr val="accent3"/>
              </a:solidFill>
              <a:round/>
            </a:ln>
            <a:effectLst/>
          </c:spPr>
          <c:marker>
            <c:symbol val="none"/>
          </c:marker>
          <c:cat>
            <c:numRef>
              <c:f>Sheet1!$A$2:$A$33</c:f>
              <c:numCache>
                <c:formatCode>m/d/yyyy</c:formatCode>
                <c:ptCount val="32"/>
                <c:pt idx="0">
                  <c:v>44426</c:v>
                </c:pt>
                <c:pt idx="1">
                  <c:v>44427</c:v>
                </c:pt>
                <c:pt idx="2">
                  <c:v>44428</c:v>
                </c:pt>
                <c:pt idx="3">
                  <c:v>44429</c:v>
                </c:pt>
                <c:pt idx="4">
                  <c:v>44430</c:v>
                </c:pt>
                <c:pt idx="5">
                  <c:v>44431</c:v>
                </c:pt>
                <c:pt idx="6">
                  <c:v>44432</c:v>
                </c:pt>
                <c:pt idx="7">
                  <c:v>44433</c:v>
                </c:pt>
                <c:pt idx="8">
                  <c:v>44434</c:v>
                </c:pt>
                <c:pt idx="9">
                  <c:v>44435</c:v>
                </c:pt>
                <c:pt idx="10">
                  <c:v>44436</c:v>
                </c:pt>
                <c:pt idx="11">
                  <c:v>44437</c:v>
                </c:pt>
                <c:pt idx="12">
                  <c:v>44438</c:v>
                </c:pt>
                <c:pt idx="13">
                  <c:v>44439</c:v>
                </c:pt>
                <c:pt idx="14">
                  <c:v>44440</c:v>
                </c:pt>
                <c:pt idx="15">
                  <c:v>44441</c:v>
                </c:pt>
                <c:pt idx="16">
                  <c:v>44442</c:v>
                </c:pt>
                <c:pt idx="17">
                  <c:v>44443</c:v>
                </c:pt>
                <c:pt idx="18">
                  <c:v>44444</c:v>
                </c:pt>
                <c:pt idx="19">
                  <c:v>44445</c:v>
                </c:pt>
                <c:pt idx="20">
                  <c:v>44446</c:v>
                </c:pt>
                <c:pt idx="21">
                  <c:v>44447</c:v>
                </c:pt>
                <c:pt idx="22">
                  <c:v>44448</c:v>
                </c:pt>
                <c:pt idx="23">
                  <c:v>44449</c:v>
                </c:pt>
                <c:pt idx="24">
                  <c:v>44450</c:v>
                </c:pt>
                <c:pt idx="25">
                  <c:v>44451</c:v>
                </c:pt>
                <c:pt idx="26">
                  <c:v>44452</c:v>
                </c:pt>
                <c:pt idx="27">
                  <c:v>44453</c:v>
                </c:pt>
                <c:pt idx="28">
                  <c:v>44454</c:v>
                </c:pt>
                <c:pt idx="29">
                  <c:v>44455</c:v>
                </c:pt>
                <c:pt idx="30">
                  <c:v>44456</c:v>
                </c:pt>
                <c:pt idx="31">
                  <c:v>44457</c:v>
                </c:pt>
              </c:numCache>
            </c:numRef>
          </c:cat>
          <c:val>
            <c:numRef>
              <c:f>Sheet1!$D$2:$D$33</c:f>
              <c:numCache>
                <c:formatCode>General</c:formatCode>
                <c:ptCount val="32"/>
                <c:pt idx="0">
                  <c:v>1.9342359767891702E-2</c:v>
                </c:pt>
                <c:pt idx="1">
                  <c:v>-1.9338619222587498E-2</c:v>
                </c:pt>
                <c:pt idx="2">
                  <c:v>1.9342359767891702E-2</c:v>
                </c:pt>
                <c:pt idx="3">
                  <c:v>9.6693096112937492E-3</c:v>
                </c:pt>
                <c:pt idx="4">
                  <c:v>0</c:v>
                </c:pt>
                <c:pt idx="5">
                  <c:v>9.6683747462051606E-3</c:v>
                </c:pt>
                <c:pt idx="6">
                  <c:v>0</c:v>
                </c:pt>
                <c:pt idx="7">
                  <c:v>2.9002320185614799E-2</c:v>
                </c:pt>
                <c:pt idx="8">
                  <c:v>-9.6646370928771593E-3</c:v>
                </c:pt>
                <c:pt idx="9">
                  <c:v>1.9331142470520001E-2</c:v>
                </c:pt>
                <c:pt idx="10">
                  <c:v>2.8991109393119399E-2</c:v>
                </c:pt>
                <c:pt idx="11">
                  <c:v>9.6609023282774598E-3</c:v>
                </c:pt>
                <c:pt idx="12">
                  <c:v>9.6599690880989197E-3</c:v>
                </c:pt>
                <c:pt idx="13">
                  <c:v>3.8636144112817503E-2</c:v>
                </c:pt>
                <c:pt idx="14">
                  <c:v>2.8965916771265799E-2</c:v>
                </c:pt>
                <c:pt idx="15">
                  <c:v>3.8610038610038602E-2</c:v>
                </c:pt>
                <c:pt idx="16">
                  <c:v>9.6487842531840992E-3</c:v>
                </c:pt>
                <c:pt idx="17">
                  <c:v>9.6478533526290402E-3</c:v>
                </c:pt>
                <c:pt idx="18">
                  <c:v>9.6469226316804896E-3</c:v>
                </c:pt>
                <c:pt idx="19">
                  <c:v>9.6459920902864892E-3</c:v>
                </c:pt>
                <c:pt idx="20">
                  <c:v>2.8935185185185199E-2</c:v>
                </c:pt>
                <c:pt idx="21">
                  <c:v>4.8211358596085198E-2</c:v>
                </c:pt>
                <c:pt idx="22">
                  <c:v>2.8912875867386299E-2</c:v>
                </c:pt>
                <c:pt idx="23">
                  <c:v>9.6348395799209906E-3</c:v>
                </c:pt>
                <c:pt idx="24">
                  <c:v>0</c:v>
                </c:pt>
                <c:pt idx="25">
                  <c:v>4.81695568400771E-2</c:v>
                </c:pt>
                <c:pt idx="26">
                  <c:v>1.92585459797785E-2</c:v>
                </c:pt>
                <c:pt idx="27">
                  <c:v>9.62741888899586E-3</c:v>
                </c:pt>
                <c:pt idx="28">
                  <c:v>3.8505968425105903E-2</c:v>
                </c:pt>
                <c:pt idx="29">
                  <c:v>0</c:v>
                </c:pt>
                <c:pt idx="30">
                  <c:v>-9.6227867590454198E-3</c:v>
                </c:pt>
                <c:pt idx="31">
                  <c:v>0</c:v>
                </c:pt>
              </c:numCache>
            </c:numRef>
          </c:val>
          <c:smooth val="0"/>
          <c:extLst>
            <c:ext xmlns:c16="http://schemas.microsoft.com/office/drawing/2014/chart" uri="{C3380CC4-5D6E-409C-BE32-E72D297353CC}">
              <c16:uniqueId val="{00000002-27F9-4FCA-B780-3E26B9F70391}"/>
            </c:ext>
          </c:extLst>
        </c:ser>
        <c:ser>
          <c:idx val="3"/>
          <c:order val="3"/>
          <c:tx>
            <c:strRef>
              <c:f>Sheet1!$E$1</c:f>
              <c:strCache>
                <c:ptCount val="1"/>
                <c:pt idx="0">
                  <c:v>Specialized Bicycles</c:v>
                </c:pt>
              </c:strCache>
            </c:strRef>
          </c:tx>
          <c:spPr>
            <a:ln w="28575" cap="rnd">
              <a:solidFill>
                <a:schemeClr val="accent4"/>
              </a:solidFill>
              <a:round/>
            </a:ln>
            <a:effectLst/>
          </c:spPr>
          <c:marker>
            <c:symbol val="none"/>
          </c:marker>
          <c:cat>
            <c:numRef>
              <c:f>Sheet1!$A$2:$A$33</c:f>
              <c:numCache>
                <c:formatCode>m/d/yyyy</c:formatCode>
                <c:ptCount val="32"/>
                <c:pt idx="0">
                  <c:v>44426</c:v>
                </c:pt>
                <c:pt idx="1">
                  <c:v>44427</c:v>
                </c:pt>
                <c:pt idx="2">
                  <c:v>44428</c:v>
                </c:pt>
                <c:pt idx="3">
                  <c:v>44429</c:v>
                </c:pt>
                <c:pt idx="4">
                  <c:v>44430</c:v>
                </c:pt>
                <c:pt idx="5">
                  <c:v>44431</c:v>
                </c:pt>
                <c:pt idx="6">
                  <c:v>44432</c:v>
                </c:pt>
                <c:pt idx="7">
                  <c:v>44433</c:v>
                </c:pt>
                <c:pt idx="8">
                  <c:v>44434</c:v>
                </c:pt>
                <c:pt idx="9">
                  <c:v>44435</c:v>
                </c:pt>
                <c:pt idx="10">
                  <c:v>44436</c:v>
                </c:pt>
                <c:pt idx="11">
                  <c:v>44437</c:v>
                </c:pt>
                <c:pt idx="12">
                  <c:v>44438</c:v>
                </c:pt>
                <c:pt idx="13">
                  <c:v>44439</c:v>
                </c:pt>
                <c:pt idx="14">
                  <c:v>44440</c:v>
                </c:pt>
                <c:pt idx="15">
                  <c:v>44441</c:v>
                </c:pt>
                <c:pt idx="16">
                  <c:v>44442</c:v>
                </c:pt>
                <c:pt idx="17">
                  <c:v>44443</c:v>
                </c:pt>
                <c:pt idx="18">
                  <c:v>44444</c:v>
                </c:pt>
                <c:pt idx="19">
                  <c:v>44445</c:v>
                </c:pt>
                <c:pt idx="20">
                  <c:v>44446</c:v>
                </c:pt>
                <c:pt idx="21">
                  <c:v>44447</c:v>
                </c:pt>
                <c:pt idx="22">
                  <c:v>44448</c:v>
                </c:pt>
                <c:pt idx="23">
                  <c:v>44449</c:v>
                </c:pt>
                <c:pt idx="24">
                  <c:v>44450</c:v>
                </c:pt>
                <c:pt idx="25">
                  <c:v>44451</c:v>
                </c:pt>
                <c:pt idx="26">
                  <c:v>44452</c:v>
                </c:pt>
                <c:pt idx="27">
                  <c:v>44453</c:v>
                </c:pt>
                <c:pt idx="28">
                  <c:v>44454</c:v>
                </c:pt>
                <c:pt idx="29">
                  <c:v>44455</c:v>
                </c:pt>
                <c:pt idx="30">
                  <c:v>44456</c:v>
                </c:pt>
                <c:pt idx="31">
                  <c:v>44457</c:v>
                </c:pt>
              </c:numCache>
            </c:numRef>
          </c:cat>
          <c:val>
            <c:numRef>
              <c:f>Sheet1!$E$2:$E$33</c:f>
              <c:numCache>
                <c:formatCode>General</c:formatCode>
                <c:ptCount val="32"/>
                <c:pt idx="0">
                  <c:v>2.2183696198838899E-2</c:v>
                </c:pt>
                <c:pt idx="1">
                  <c:v>1.2152754041929999E-2</c:v>
                </c:pt>
                <c:pt idx="2">
                  <c:v>-7.3413967184462999E-3</c:v>
                </c:pt>
                <c:pt idx="3">
                  <c:v>1.8380156317406599E-2</c:v>
                </c:pt>
                <c:pt idx="4">
                  <c:v>-1.9237399123888299E-3</c:v>
                </c:pt>
                <c:pt idx="5">
                  <c:v>1.8022752205888701E-2</c:v>
                </c:pt>
                <c:pt idx="6">
                  <c:v>1.39195611339533E-2</c:v>
                </c:pt>
                <c:pt idx="7">
                  <c:v>2.45962370793841E-2</c:v>
                </c:pt>
                <c:pt idx="8">
                  <c:v>-1.18903176384514E-2</c:v>
                </c:pt>
                <c:pt idx="9">
                  <c:v>-9.9485720560500299E-2</c:v>
                </c:pt>
                <c:pt idx="10">
                  <c:v>8.4084820309219405E-3</c:v>
                </c:pt>
                <c:pt idx="11">
                  <c:v>7.1921931276062202E-3</c:v>
                </c:pt>
                <c:pt idx="12">
                  <c:v>2.1169862826379299E-2</c:v>
                </c:pt>
                <c:pt idx="13">
                  <c:v>4.7596792381272603E-3</c:v>
                </c:pt>
                <c:pt idx="14">
                  <c:v>-7.2910764818733204E-3</c:v>
                </c:pt>
                <c:pt idx="15">
                  <c:v>-8.0005144634616998E-3</c:v>
                </c:pt>
                <c:pt idx="16">
                  <c:v>1.22042927713619E-2</c:v>
                </c:pt>
                <c:pt idx="17">
                  <c:v>3.5443827609324001E-4</c:v>
                </c:pt>
                <c:pt idx="18">
                  <c:v>8.60775619593886E-3</c:v>
                </c:pt>
                <c:pt idx="19">
                  <c:v>5.8223927198826596E-3</c:v>
                </c:pt>
                <c:pt idx="20">
                  <c:v>6.1764396166962303E-3</c:v>
                </c:pt>
                <c:pt idx="21">
                  <c:v>6.3279284387228697E-3</c:v>
                </c:pt>
                <c:pt idx="22">
                  <c:v>9.3647414951695592E-3</c:v>
                </c:pt>
                <c:pt idx="23">
                  <c:v>1.21983317136378E-2</c:v>
                </c:pt>
                <c:pt idx="24">
                  <c:v>-6.4324434023424998E-2</c:v>
                </c:pt>
                <c:pt idx="25">
                  <c:v>1.26604714759578E-2</c:v>
                </c:pt>
                <c:pt idx="26">
                  <c:v>-1.15448883487772E-2</c:v>
                </c:pt>
                <c:pt idx="27">
                  <c:v>1.5496244439582901E-2</c:v>
                </c:pt>
                <c:pt idx="28">
                  <c:v>3.5443432787605702E-4</c:v>
                </c:pt>
                <c:pt idx="29">
                  <c:v>2.1367250890513102E-2</c:v>
                </c:pt>
                <c:pt idx="30">
                  <c:v>2.4298790072121799E-3</c:v>
                </c:pt>
                <c:pt idx="31">
                  <c:v>2.2222728434715001E-2</c:v>
                </c:pt>
              </c:numCache>
            </c:numRef>
          </c:val>
          <c:smooth val="0"/>
          <c:extLst>
            <c:ext xmlns:c16="http://schemas.microsoft.com/office/drawing/2014/chart" uri="{C3380CC4-5D6E-409C-BE32-E72D297353CC}">
              <c16:uniqueId val="{00000003-27F9-4FCA-B780-3E26B9F70391}"/>
            </c:ext>
          </c:extLst>
        </c:ser>
        <c:ser>
          <c:idx val="4"/>
          <c:order val="4"/>
          <c:tx>
            <c:strRef>
              <c:f>Sheet1!$F$1</c:f>
              <c:strCache>
                <c:ptCount val="1"/>
                <c:pt idx="0">
                  <c:v>Trek Bicycle Argentina</c:v>
                </c:pt>
              </c:strCache>
            </c:strRef>
          </c:tx>
          <c:spPr>
            <a:ln w="28575" cap="rnd">
              <a:solidFill>
                <a:schemeClr val="accent5"/>
              </a:solidFill>
              <a:round/>
            </a:ln>
            <a:effectLst/>
          </c:spPr>
          <c:marker>
            <c:symbol val="none"/>
          </c:marker>
          <c:cat>
            <c:numRef>
              <c:f>Sheet1!$A$2:$A$33</c:f>
              <c:numCache>
                <c:formatCode>m/d/yyyy</c:formatCode>
                <c:ptCount val="32"/>
                <c:pt idx="0">
                  <c:v>44426</c:v>
                </c:pt>
                <c:pt idx="1">
                  <c:v>44427</c:v>
                </c:pt>
                <c:pt idx="2">
                  <c:v>44428</c:v>
                </c:pt>
                <c:pt idx="3">
                  <c:v>44429</c:v>
                </c:pt>
                <c:pt idx="4">
                  <c:v>44430</c:v>
                </c:pt>
                <c:pt idx="5">
                  <c:v>44431</c:v>
                </c:pt>
                <c:pt idx="6">
                  <c:v>44432</c:v>
                </c:pt>
                <c:pt idx="7">
                  <c:v>44433</c:v>
                </c:pt>
                <c:pt idx="8">
                  <c:v>44434</c:v>
                </c:pt>
                <c:pt idx="9">
                  <c:v>44435</c:v>
                </c:pt>
                <c:pt idx="10">
                  <c:v>44436</c:v>
                </c:pt>
                <c:pt idx="11">
                  <c:v>44437</c:v>
                </c:pt>
                <c:pt idx="12">
                  <c:v>44438</c:v>
                </c:pt>
                <c:pt idx="13">
                  <c:v>44439</c:v>
                </c:pt>
                <c:pt idx="14">
                  <c:v>44440</c:v>
                </c:pt>
                <c:pt idx="15">
                  <c:v>44441</c:v>
                </c:pt>
                <c:pt idx="16">
                  <c:v>44442</c:v>
                </c:pt>
                <c:pt idx="17">
                  <c:v>44443</c:v>
                </c:pt>
                <c:pt idx="18">
                  <c:v>44444</c:v>
                </c:pt>
                <c:pt idx="19">
                  <c:v>44445</c:v>
                </c:pt>
                <c:pt idx="20">
                  <c:v>44446</c:v>
                </c:pt>
                <c:pt idx="21">
                  <c:v>44447</c:v>
                </c:pt>
                <c:pt idx="22">
                  <c:v>44448</c:v>
                </c:pt>
                <c:pt idx="23">
                  <c:v>44449</c:v>
                </c:pt>
                <c:pt idx="24">
                  <c:v>44450</c:v>
                </c:pt>
                <c:pt idx="25">
                  <c:v>44451</c:v>
                </c:pt>
                <c:pt idx="26">
                  <c:v>44452</c:v>
                </c:pt>
                <c:pt idx="27">
                  <c:v>44453</c:v>
                </c:pt>
                <c:pt idx="28">
                  <c:v>44454</c:v>
                </c:pt>
                <c:pt idx="29">
                  <c:v>44455</c:v>
                </c:pt>
                <c:pt idx="30">
                  <c:v>44456</c:v>
                </c:pt>
                <c:pt idx="31">
                  <c:v>44457</c:v>
                </c:pt>
              </c:numCache>
            </c:numRef>
          </c:cat>
          <c:val>
            <c:numRef>
              <c:f>Sheet1!$F$2:$F$33</c:f>
              <c:numCache>
                <c:formatCode>General</c:formatCode>
                <c:ptCount val="32"/>
                <c:pt idx="0">
                  <c:v>-6.4352134882074696E-3</c:v>
                </c:pt>
                <c:pt idx="1">
                  <c:v>1.6089069086462699E-2</c:v>
                </c:pt>
                <c:pt idx="2">
                  <c:v>9.6518885528601803E-3</c:v>
                </c:pt>
                <c:pt idx="3">
                  <c:v>-6.4339713688274097E-3</c:v>
                </c:pt>
                <c:pt idx="4">
                  <c:v>0</c:v>
                </c:pt>
                <c:pt idx="5">
                  <c:v>0</c:v>
                </c:pt>
                <c:pt idx="6">
                  <c:v>-3.2171926776694698E-3</c:v>
                </c:pt>
                <c:pt idx="7">
                  <c:v>0</c:v>
                </c:pt>
                <c:pt idx="8">
                  <c:v>-6.4345923685734498E-3</c:v>
                </c:pt>
                <c:pt idx="9">
                  <c:v>3.2175032175032199E-3</c:v>
                </c:pt>
                <c:pt idx="10">
                  <c:v>-6.4347993951288599E-3</c:v>
                </c:pt>
                <c:pt idx="11">
                  <c:v>-6.4352134882074696E-3</c:v>
                </c:pt>
                <c:pt idx="12">
                  <c:v>-6.43562763458506E-3</c:v>
                </c:pt>
                <c:pt idx="13">
                  <c:v>-9.6540627514078905E-3</c:v>
                </c:pt>
                <c:pt idx="14">
                  <c:v>-3.2183316168898001E-3</c:v>
                </c:pt>
                <c:pt idx="15">
                  <c:v>-6.4368703936146304E-3</c:v>
                </c:pt>
                <c:pt idx="16">
                  <c:v>6.4372847532910603E-3</c:v>
                </c:pt>
                <c:pt idx="17">
                  <c:v>3.21843519680731E-3</c:v>
                </c:pt>
                <c:pt idx="18">
                  <c:v>-3.2183316168898001E-3</c:v>
                </c:pt>
                <c:pt idx="19">
                  <c:v>-6.4368703936146304E-3</c:v>
                </c:pt>
                <c:pt idx="20">
                  <c:v>1.28745695065821E-2</c:v>
                </c:pt>
                <c:pt idx="21">
                  <c:v>6.4364560872783401E-3</c:v>
                </c:pt>
                <c:pt idx="22">
                  <c:v>3.2180209171359601E-2</c:v>
                </c:pt>
                <c:pt idx="23">
                  <c:v>6.4339713688274097E-3</c:v>
                </c:pt>
                <c:pt idx="24">
                  <c:v>9.6503361533760105E-3</c:v>
                </c:pt>
                <c:pt idx="25">
                  <c:v>1.60823415889353E-2</c:v>
                </c:pt>
                <c:pt idx="26">
                  <c:v>-3.2159511175430099E-3</c:v>
                </c:pt>
                <c:pt idx="27">
                  <c:v>9.6481636328552105E-3</c:v>
                </c:pt>
                <c:pt idx="28">
                  <c:v>0</c:v>
                </c:pt>
                <c:pt idx="29">
                  <c:v>1.60787214200727E-2</c:v>
                </c:pt>
                <c:pt idx="30">
                  <c:v>-3.2152273165712798E-3</c:v>
                </c:pt>
                <c:pt idx="31">
                  <c:v>0</c:v>
                </c:pt>
              </c:numCache>
            </c:numRef>
          </c:val>
          <c:smooth val="0"/>
          <c:extLst>
            <c:ext xmlns:c16="http://schemas.microsoft.com/office/drawing/2014/chart" uri="{C3380CC4-5D6E-409C-BE32-E72D297353CC}">
              <c16:uniqueId val="{00000004-27F9-4FCA-B780-3E26B9F70391}"/>
            </c:ext>
          </c:extLst>
        </c:ser>
        <c:ser>
          <c:idx val="5"/>
          <c:order val="5"/>
          <c:tx>
            <c:strRef>
              <c:f>Sheet1!$G$1</c:f>
              <c:strCache>
                <c:ptCount val="1"/>
                <c:pt idx="0">
                  <c:v>Orbea Argentina</c:v>
                </c:pt>
              </c:strCache>
            </c:strRef>
          </c:tx>
          <c:spPr>
            <a:ln w="28575" cap="rnd">
              <a:solidFill>
                <a:schemeClr val="accent6"/>
              </a:solidFill>
              <a:round/>
            </a:ln>
            <a:effectLst/>
          </c:spPr>
          <c:marker>
            <c:symbol val="none"/>
          </c:marker>
          <c:cat>
            <c:numRef>
              <c:f>Sheet1!$A$2:$A$33</c:f>
              <c:numCache>
                <c:formatCode>m/d/yyyy</c:formatCode>
                <c:ptCount val="32"/>
                <c:pt idx="0">
                  <c:v>44426</c:v>
                </c:pt>
                <c:pt idx="1">
                  <c:v>44427</c:v>
                </c:pt>
                <c:pt idx="2">
                  <c:v>44428</c:v>
                </c:pt>
                <c:pt idx="3">
                  <c:v>44429</c:v>
                </c:pt>
                <c:pt idx="4">
                  <c:v>44430</c:v>
                </c:pt>
                <c:pt idx="5">
                  <c:v>44431</c:v>
                </c:pt>
                <c:pt idx="6">
                  <c:v>44432</c:v>
                </c:pt>
                <c:pt idx="7">
                  <c:v>44433</c:v>
                </c:pt>
                <c:pt idx="8">
                  <c:v>44434</c:v>
                </c:pt>
                <c:pt idx="9">
                  <c:v>44435</c:v>
                </c:pt>
                <c:pt idx="10">
                  <c:v>44436</c:v>
                </c:pt>
                <c:pt idx="11">
                  <c:v>44437</c:v>
                </c:pt>
                <c:pt idx="12">
                  <c:v>44438</c:v>
                </c:pt>
                <c:pt idx="13">
                  <c:v>44439</c:v>
                </c:pt>
                <c:pt idx="14">
                  <c:v>44440</c:v>
                </c:pt>
                <c:pt idx="15">
                  <c:v>44441</c:v>
                </c:pt>
                <c:pt idx="16">
                  <c:v>44442</c:v>
                </c:pt>
                <c:pt idx="17">
                  <c:v>44443</c:v>
                </c:pt>
                <c:pt idx="18">
                  <c:v>44444</c:v>
                </c:pt>
                <c:pt idx="19">
                  <c:v>44445</c:v>
                </c:pt>
                <c:pt idx="20">
                  <c:v>44446</c:v>
                </c:pt>
                <c:pt idx="21">
                  <c:v>44447</c:v>
                </c:pt>
                <c:pt idx="22">
                  <c:v>44448</c:v>
                </c:pt>
                <c:pt idx="23">
                  <c:v>44449</c:v>
                </c:pt>
                <c:pt idx="24">
                  <c:v>44450</c:v>
                </c:pt>
                <c:pt idx="25">
                  <c:v>44451</c:v>
                </c:pt>
                <c:pt idx="26">
                  <c:v>44452</c:v>
                </c:pt>
                <c:pt idx="27">
                  <c:v>44453</c:v>
                </c:pt>
                <c:pt idx="28">
                  <c:v>44454</c:v>
                </c:pt>
                <c:pt idx="29">
                  <c:v>44455</c:v>
                </c:pt>
                <c:pt idx="30">
                  <c:v>44456</c:v>
                </c:pt>
                <c:pt idx="31">
                  <c:v>44457</c:v>
                </c:pt>
              </c:numCache>
            </c:numRef>
          </c:cat>
          <c:val>
            <c:numRef>
              <c:f>Sheet1!$G$2:$G$33</c:f>
              <c:numCache>
                <c:formatCode>General</c:formatCode>
                <c:ptCount val="32"/>
                <c:pt idx="0">
                  <c:v>-1.60161442734276E-3</c:v>
                </c:pt>
                <c:pt idx="1">
                  <c:v>-4.80492023832404E-3</c:v>
                </c:pt>
                <c:pt idx="2">
                  <c:v>-3.2034340813351901E-3</c:v>
                </c:pt>
                <c:pt idx="3">
                  <c:v>0</c:v>
                </c:pt>
                <c:pt idx="4">
                  <c:v>-1.6017683522609001E-3</c:v>
                </c:pt>
                <c:pt idx="5">
                  <c:v>1.6017940092904099E-3</c:v>
                </c:pt>
                <c:pt idx="6">
                  <c:v>0</c:v>
                </c:pt>
                <c:pt idx="7">
                  <c:v>1.6017683522609001E-3</c:v>
                </c:pt>
                <c:pt idx="8">
                  <c:v>-9.6104561763198405E-3</c:v>
                </c:pt>
                <c:pt idx="9">
                  <c:v>0</c:v>
                </c:pt>
                <c:pt idx="10">
                  <c:v>-4.80568993688527E-3</c:v>
                </c:pt>
                <c:pt idx="11">
                  <c:v>-4.8059208945420802E-3</c:v>
                </c:pt>
                <c:pt idx="12">
                  <c:v>1.60205062479974E-3</c:v>
                </c:pt>
                <c:pt idx="13">
                  <c:v>-6.4080998381954796E-3</c:v>
                </c:pt>
                <c:pt idx="14">
                  <c:v>-1.60212762548665E-3</c:v>
                </c:pt>
                <c:pt idx="15">
                  <c:v>-1.6021532940271701E-3</c:v>
                </c:pt>
                <c:pt idx="16">
                  <c:v>-8.0108948169510495E-3</c:v>
                </c:pt>
                <c:pt idx="17">
                  <c:v>-6.4092292901778598E-3</c:v>
                </c:pt>
                <c:pt idx="18">
                  <c:v>-1.60241002467711E-3</c:v>
                </c:pt>
                <c:pt idx="19">
                  <c:v>0</c:v>
                </c:pt>
                <c:pt idx="20">
                  <c:v>0</c:v>
                </c:pt>
                <c:pt idx="21">
                  <c:v>-8.0121785113372295E-3</c:v>
                </c:pt>
                <c:pt idx="22">
                  <c:v>-3.2051282051282098E-3</c:v>
                </c:pt>
                <c:pt idx="23">
                  <c:v>0</c:v>
                </c:pt>
                <c:pt idx="24">
                  <c:v>-6.4104618737780101E-3</c:v>
                </c:pt>
                <c:pt idx="25">
                  <c:v>1.6027182100842999E-3</c:v>
                </c:pt>
                <c:pt idx="26">
                  <c:v>-3.2053850468787598E-3</c:v>
                </c:pt>
                <c:pt idx="27">
                  <c:v>0</c:v>
                </c:pt>
                <c:pt idx="28">
                  <c:v>0</c:v>
                </c:pt>
                <c:pt idx="29">
                  <c:v>1.6027438975526099E-3</c:v>
                </c:pt>
                <c:pt idx="30">
                  <c:v>-1.28217456806744E-2</c:v>
                </c:pt>
                <c:pt idx="31">
                  <c:v>-6.4116949315551602E-3</c:v>
                </c:pt>
              </c:numCache>
            </c:numRef>
          </c:val>
          <c:smooth val="0"/>
          <c:extLst>
            <c:ext xmlns:c16="http://schemas.microsoft.com/office/drawing/2014/chart" uri="{C3380CC4-5D6E-409C-BE32-E72D297353CC}">
              <c16:uniqueId val="{00000005-27F9-4FCA-B780-3E26B9F70391}"/>
            </c:ext>
          </c:extLst>
        </c:ser>
        <c:ser>
          <c:idx val="6"/>
          <c:order val="6"/>
          <c:tx>
            <c:strRef>
              <c:f>Sheet1!$H$1</c:f>
              <c:strCache>
                <c:ptCount val="1"/>
                <c:pt idx="0">
                  <c:v>Merida Bikes Argentina</c:v>
                </c:pt>
              </c:strCache>
            </c:strRef>
          </c:tx>
          <c:spPr>
            <a:ln w="28575" cap="rnd">
              <a:solidFill>
                <a:schemeClr val="accent1">
                  <a:lumMod val="60000"/>
                </a:schemeClr>
              </a:solidFill>
              <a:round/>
            </a:ln>
            <a:effectLst/>
          </c:spPr>
          <c:marker>
            <c:symbol val="none"/>
          </c:marker>
          <c:cat>
            <c:numRef>
              <c:f>Sheet1!$A$2:$A$33</c:f>
              <c:numCache>
                <c:formatCode>m/d/yyyy</c:formatCode>
                <c:ptCount val="32"/>
                <c:pt idx="0">
                  <c:v>44426</c:v>
                </c:pt>
                <c:pt idx="1">
                  <c:v>44427</c:v>
                </c:pt>
                <c:pt idx="2">
                  <c:v>44428</c:v>
                </c:pt>
                <c:pt idx="3">
                  <c:v>44429</c:v>
                </c:pt>
                <c:pt idx="4">
                  <c:v>44430</c:v>
                </c:pt>
                <c:pt idx="5">
                  <c:v>44431</c:v>
                </c:pt>
                <c:pt idx="6">
                  <c:v>44432</c:v>
                </c:pt>
                <c:pt idx="7">
                  <c:v>44433</c:v>
                </c:pt>
                <c:pt idx="8">
                  <c:v>44434</c:v>
                </c:pt>
                <c:pt idx="9">
                  <c:v>44435</c:v>
                </c:pt>
                <c:pt idx="10">
                  <c:v>44436</c:v>
                </c:pt>
                <c:pt idx="11">
                  <c:v>44437</c:v>
                </c:pt>
                <c:pt idx="12">
                  <c:v>44438</c:v>
                </c:pt>
                <c:pt idx="13">
                  <c:v>44439</c:v>
                </c:pt>
                <c:pt idx="14">
                  <c:v>44440</c:v>
                </c:pt>
                <c:pt idx="15">
                  <c:v>44441</c:v>
                </c:pt>
                <c:pt idx="16">
                  <c:v>44442</c:v>
                </c:pt>
                <c:pt idx="17">
                  <c:v>44443</c:v>
                </c:pt>
                <c:pt idx="18">
                  <c:v>44444</c:v>
                </c:pt>
                <c:pt idx="19">
                  <c:v>44445</c:v>
                </c:pt>
                <c:pt idx="20">
                  <c:v>44446</c:v>
                </c:pt>
                <c:pt idx="21">
                  <c:v>44447</c:v>
                </c:pt>
                <c:pt idx="22">
                  <c:v>44448</c:v>
                </c:pt>
                <c:pt idx="23">
                  <c:v>44449</c:v>
                </c:pt>
                <c:pt idx="24">
                  <c:v>44450</c:v>
                </c:pt>
                <c:pt idx="25">
                  <c:v>44451</c:v>
                </c:pt>
                <c:pt idx="26">
                  <c:v>44452</c:v>
                </c:pt>
                <c:pt idx="27">
                  <c:v>44453</c:v>
                </c:pt>
                <c:pt idx="28">
                  <c:v>44454</c:v>
                </c:pt>
                <c:pt idx="29">
                  <c:v>44455</c:v>
                </c:pt>
                <c:pt idx="30">
                  <c:v>44456</c:v>
                </c:pt>
                <c:pt idx="31">
                  <c:v>44457</c:v>
                </c:pt>
              </c:numCache>
            </c:numRef>
          </c:cat>
          <c:val>
            <c:numRef>
              <c:f>Sheet1!$H$2:$H$33</c:f>
              <c:numCache>
                <c:formatCode>General</c:formatCode>
                <c:ptCount val="32"/>
                <c:pt idx="0">
                  <c:v>3.0849915162733301E-2</c:v>
                </c:pt>
                <c:pt idx="1">
                  <c:v>0</c:v>
                </c:pt>
                <c:pt idx="2">
                  <c:v>1.5420200462606001E-2</c:v>
                </c:pt>
                <c:pt idx="3">
                  <c:v>1.54178230033919E-2</c:v>
                </c:pt>
                <c:pt idx="4">
                  <c:v>3.08308925543395E-2</c:v>
                </c:pt>
                <c:pt idx="5">
                  <c:v>3.0821390044691001E-2</c:v>
                </c:pt>
                <c:pt idx="6">
                  <c:v>1.5405946695424401E-2</c:v>
                </c:pt>
                <c:pt idx="7">
                  <c:v>1.54035736290819E-2</c:v>
                </c:pt>
                <c:pt idx="8">
                  <c:v>3.08024025874018E-2</c:v>
                </c:pt>
                <c:pt idx="9">
                  <c:v>7.69822940723634E-2</c:v>
                </c:pt>
                <c:pt idx="10">
                  <c:v>0</c:v>
                </c:pt>
                <c:pt idx="11">
                  <c:v>0</c:v>
                </c:pt>
                <c:pt idx="12">
                  <c:v>-1.5384615384615399E-2</c:v>
                </c:pt>
                <c:pt idx="13">
                  <c:v>0</c:v>
                </c:pt>
                <c:pt idx="14">
                  <c:v>0</c:v>
                </c:pt>
                <c:pt idx="15">
                  <c:v>-1.5386982612709601E-2</c:v>
                </c:pt>
                <c:pt idx="16">
                  <c:v>1.5389350569405999E-2</c:v>
                </c:pt>
                <c:pt idx="17">
                  <c:v>0</c:v>
                </c:pt>
                <c:pt idx="18">
                  <c:v>0</c:v>
                </c:pt>
                <c:pt idx="19">
                  <c:v>1.5386982612709601E-2</c:v>
                </c:pt>
                <c:pt idx="20">
                  <c:v>1.5384615384615399E-2</c:v>
                </c:pt>
                <c:pt idx="21">
                  <c:v>1.5382248884787E-2</c:v>
                </c:pt>
                <c:pt idx="22">
                  <c:v>1.53798831128883E-2</c:v>
                </c:pt>
                <c:pt idx="23">
                  <c:v>1.5377518068583699E-2</c:v>
                </c:pt>
                <c:pt idx="24">
                  <c:v>0</c:v>
                </c:pt>
                <c:pt idx="25">
                  <c:v>0</c:v>
                </c:pt>
                <c:pt idx="26">
                  <c:v>0</c:v>
                </c:pt>
                <c:pt idx="27">
                  <c:v>0</c:v>
                </c:pt>
                <c:pt idx="28">
                  <c:v>0</c:v>
                </c:pt>
                <c:pt idx="29">
                  <c:v>0</c:v>
                </c:pt>
                <c:pt idx="30">
                  <c:v>0</c:v>
                </c:pt>
                <c:pt idx="31">
                  <c:v>1.53751537515375E-2</c:v>
                </c:pt>
              </c:numCache>
            </c:numRef>
          </c:val>
          <c:smooth val="0"/>
          <c:extLst>
            <c:ext xmlns:c16="http://schemas.microsoft.com/office/drawing/2014/chart" uri="{C3380CC4-5D6E-409C-BE32-E72D297353CC}">
              <c16:uniqueId val="{00000006-27F9-4FCA-B780-3E26B9F70391}"/>
            </c:ext>
          </c:extLst>
        </c:ser>
        <c:ser>
          <c:idx val="7"/>
          <c:order val="7"/>
          <c:tx>
            <c:strRef>
              <c:f>Sheet1!$I$1</c:f>
              <c:strCache>
                <c:ptCount val="1"/>
                <c:pt idx="0">
                  <c:v>Cervelo Argentina</c:v>
                </c:pt>
              </c:strCache>
            </c:strRef>
          </c:tx>
          <c:spPr>
            <a:ln w="28575" cap="rnd">
              <a:solidFill>
                <a:schemeClr val="accent2">
                  <a:lumMod val="60000"/>
                </a:schemeClr>
              </a:solidFill>
              <a:round/>
            </a:ln>
            <a:effectLst/>
          </c:spPr>
          <c:marker>
            <c:symbol val="none"/>
          </c:marker>
          <c:cat>
            <c:numRef>
              <c:f>Sheet1!$A$2:$A$33</c:f>
              <c:numCache>
                <c:formatCode>m/d/yyyy</c:formatCode>
                <c:ptCount val="32"/>
                <c:pt idx="0">
                  <c:v>44426</c:v>
                </c:pt>
                <c:pt idx="1">
                  <c:v>44427</c:v>
                </c:pt>
                <c:pt idx="2">
                  <c:v>44428</c:v>
                </c:pt>
                <c:pt idx="3">
                  <c:v>44429</c:v>
                </c:pt>
                <c:pt idx="4">
                  <c:v>44430</c:v>
                </c:pt>
                <c:pt idx="5">
                  <c:v>44431</c:v>
                </c:pt>
                <c:pt idx="6">
                  <c:v>44432</c:v>
                </c:pt>
                <c:pt idx="7">
                  <c:v>44433</c:v>
                </c:pt>
                <c:pt idx="8">
                  <c:v>44434</c:v>
                </c:pt>
                <c:pt idx="9">
                  <c:v>44435</c:v>
                </c:pt>
                <c:pt idx="10">
                  <c:v>44436</c:v>
                </c:pt>
                <c:pt idx="11">
                  <c:v>44437</c:v>
                </c:pt>
                <c:pt idx="12">
                  <c:v>44438</c:v>
                </c:pt>
                <c:pt idx="13">
                  <c:v>44439</c:v>
                </c:pt>
                <c:pt idx="14">
                  <c:v>44440</c:v>
                </c:pt>
                <c:pt idx="15">
                  <c:v>44441</c:v>
                </c:pt>
                <c:pt idx="16">
                  <c:v>44442</c:v>
                </c:pt>
                <c:pt idx="17">
                  <c:v>44443</c:v>
                </c:pt>
                <c:pt idx="18">
                  <c:v>44444</c:v>
                </c:pt>
                <c:pt idx="19">
                  <c:v>44445</c:v>
                </c:pt>
                <c:pt idx="20">
                  <c:v>44446</c:v>
                </c:pt>
                <c:pt idx="21">
                  <c:v>44447</c:v>
                </c:pt>
                <c:pt idx="22">
                  <c:v>44448</c:v>
                </c:pt>
                <c:pt idx="23">
                  <c:v>44449</c:v>
                </c:pt>
                <c:pt idx="24">
                  <c:v>44450</c:v>
                </c:pt>
                <c:pt idx="25">
                  <c:v>44451</c:v>
                </c:pt>
                <c:pt idx="26">
                  <c:v>44452</c:v>
                </c:pt>
                <c:pt idx="27">
                  <c:v>44453</c:v>
                </c:pt>
                <c:pt idx="28">
                  <c:v>44454</c:v>
                </c:pt>
                <c:pt idx="29">
                  <c:v>44455</c:v>
                </c:pt>
                <c:pt idx="30">
                  <c:v>44456</c:v>
                </c:pt>
                <c:pt idx="31">
                  <c:v>44457</c:v>
                </c:pt>
              </c:numCache>
            </c:numRef>
          </c:cat>
          <c:val>
            <c:numRef>
              <c:f>Sheet1!$I$2:$I$33</c:f>
              <c:numCache>
                <c:formatCode>General</c:formatCode>
                <c:ptCount val="32"/>
                <c:pt idx="0">
                  <c:v>8.59475719810915E-2</c:v>
                </c:pt>
                <c:pt idx="1">
                  <c:v>4.2936882782309997E-2</c:v>
                </c:pt>
                <c:pt idx="2">
                  <c:v>0</c:v>
                </c:pt>
                <c:pt idx="3">
                  <c:v>8.5836909871244593E-2</c:v>
                </c:pt>
                <c:pt idx="4">
                  <c:v>0</c:v>
                </c:pt>
                <c:pt idx="5">
                  <c:v>4.2881646655231601E-2</c:v>
                </c:pt>
                <c:pt idx="6">
                  <c:v>4.2863266180883E-2</c:v>
                </c:pt>
                <c:pt idx="7">
                  <c:v>0</c:v>
                </c:pt>
                <c:pt idx="8">
                  <c:v>8.5689802913453295E-2</c:v>
                </c:pt>
                <c:pt idx="9">
                  <c:v>0.17123287671232901</c:v>
                </c:pt>
                <c:pt idx="10">
                  <c:v>0</c:v>
                </c:pt>
                <c:pt idx="11">
                  <c:v>0.128205128205128</c:v>
                </c:pt>
                <c:pt idx="12">
                  <c:v>0</c:v>
                </c:pt>
                <c:pt idx="13">
                  <c:v>0.12804097311139601</c:v>
                </c:pt>
                <c:pt idx="14">
                  <c:v>4.26257459505541E-2</c:v>
                </c:pt>
                <c:pt idx="15">
                  <c:v>4.26075841499787E-2</c:v>
                </c:pt>
                <c:pt idx="16">
                  <c:v>4.2589437819420803E-2</c:v>
                </c:pt>
                <c:pt idx="17">
                  <c:v>4.2571306939122998E-2</c:v>
                </c:pt>
                <c:pt idx="18">
                  <c:v>0</c:v>
                </c:pt>
                <c:pt idx="19">
                  <c:v>0</c:v>
                </c:pt>
                <c:pt idx="20">
                  <c:v>4.2553191489361701E-2</c:v>
                </c:pt>
                <c:pt idx="21">
                  <c:v>0</c:v>
                </c:pt>
                <c:pt idx="22">
                  <c:v>0</c:v>
                </c:pt>
                <c:pt idx="23">
                  <c:v>0</c:v>
                </c:pt>
                <c:pt idx="24">
                  <c:v>0</c:v>
                </c:pt>
                <c:pt idx="25">
                  <c:v>8.5070182900893201E-2</c:v>
                </c:pt>
                <c:pt idx="26">
                  <c:v>0</c:v>
                </c:pt>
                <c:pt idx="27">
                  <c:v>4.2498937526561802E-2</c:v>
                </c:pt>
                <c:pt idx="28">
                  <c:v>0</c:v>
                </c:pt>
                <c:pt idx="29">
                  <c:v>8.4961767204757899E-2</c:v>
                </c:pt>
                <c:pt idx="30">
                  <c:v>0</c:v>
                </c:pt>
                <c:pt idx="31">
                  <c:v>0</c:v>
                </c:pt>
              </c:numCache>
            </c:numRef>
          </c:val>
          <c:smooth val="0"/>
          <c:extLst>
            <c:ext xmlns:c16="http://schemas.microsoft.com/office/drawing/2014/chart" uri="{C3380CC4-5D6E-409C-BE32-E72D297353CC}">
              <c16:uniqueId val="{00000007-27F9-4FCA-B780-3E26B9F70391}"/>
            </c:ext>
          </c:extLst>
        </c:ser>
        <c:dLbls>
          <c:showLegendKey val="0"/>
          <c:showVal val="0"/>
          <c:showCatName val="0"/>
          <c:showSerName val="0"/>
          <c:showPercent val="0"/>
          <c:showBubbleSize val="0"/>
        </c:dLbls>
        <c:smooth val="0"/>
        <c:axId val="404614464"/>
        <c:axId val="404613808"/>
      </c:lineChart>
      <c:dateAx>
        <c:axId val="4046144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4613808"/>
        <c:crosses val="autoZero"/>
        <c:auto val="1"/>
        <c:lblOffset val="100"/>
        <c:baseTimeUnit val="days"/>
      </c:dateAx>
      <c:valAx>
        <c:axId val="4046138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46144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Scott Sports Argentina</c:v>
                </c:pt>
              </c:strCache>
            </c:strRef>
          </c:tx>
          <c:spPr>
            <a:ln w="28575" cap="rnd">
              <a:solidFill>
                <a:schemeClr val="accent1"/>
              </a:solidFill>
              <a:round/>
            </a:ln>
            <a:effectLst/>
          </c:spPr>
          <c:marker>
            <c:symbol val="none"/>
          </c:marker>
          <c:cat>
            <c:numRef>
              <c:f>Sheet1!$A$2:$A$33</c:f>
              <c:numCache>
                <c:formatCode>m/d/yyyy</c:formatCode>
                <c:ptCount val="32"/>
                <c:pt idx="0">
                  <c:v>44426</c:v>
                </c:pt>
                <c:pt idx="1">
                  <c:v>44427</c:v>
                </c:pt>
                <c:pt idx="2">
                  <c:v>44428</c:v>
                </c:pt>
                <c:pt idx="3">
                  <c:v>44429</c:v>
                </c:pt>
                <c:pt idx="4">
                  <c:v>44430</c:v>
                </c:pt>
                <c:pt idx="5">
                  <c:v>44431</c:v>
                </c:pt>
                <c:pt idx="6">
                  <c:v>44432</c:v>
                </c:pt>
                <c:pt idx="7">
                  <c:v>44433</c:v>
                </c:pt>
                <c:pt idx="8">
                  <c:v>44434</c:v>
                </c:pt>
                <c:pt idx="9">
                  <c:v>44435</c:v>
                </c:pt>
                <c:pt idx="10">
                  <c:v>44436</c:v>
                </c:pt>
                <c:pt idx="11">
                  <c:v>44437</c:v>
                </c:pt>
                <c:pt idx="12">
                  <c:v>44438</c:v>
                </c:pt>
                <c:pt idx="13">
                  <c:v>44439</c:v>
                </c:pt>
                <c:pt idx="14">
                  <c:v>44440</c:v>
                </c:pt>
                <c:pt idx="15">
                  <c:v>44441</c:v>
                </c:pt>
                <c:pt idx="16">
                  <c:v>44442</c:v>
                </c:pt>
                <c:pt idx="17">
                  <c:v>44443</c:v>
                </c:pt>
                <c:pt idx="18">
                  <c:v>44444</c:v>
                </c:pt>
                <c:pt idx="19">
                  <c:v>44445</c:v>
                </c:pt>
                <c:pt idx="20">
                  <c:v>44446</c:v>
                </c:pt>
                <c:pt idx="21">
                  <c:v>44447</c:v>
                </c:pt>
                <c:pt idx="22">
                  <c:v>44448</c:v>
                </c:pt>
                <c:pt idx="23">
                  <c:v>44449</c:v>
                </c:pt>
                <c:pt idx="24">
                  <c:v>44450</c:v>
                </c:pt>
                <c:pt idx="25">
                  <c:v>44451</c:v>
                </c:pt>
                <c:pt idx="26">
                  <c:v>44452</c:v>
                </c:pt>
                <c:pt idx="27">
                  <c:v>44453</c:v>
                </c:pt>
                <c:pt idx="28">
                  <c:v>44454</c:v>
                </c:pt>
                <c:pt idx="29">
                  <c:v>44455</c:v>
                </c:pt>
                <c:pt idx="30">
                  <c:v>44456</c:v>
                </c:pt>
                <c:pt idx="31">
                  <c:v>44457</c:v>
                </c:pt>
              </c:numCache>
            </c:numRef>
          </c:cat>
          <c:val>
            <c:numRef>
              <c:f>Sheet1!$B$2:$B$33</c:f>
              <c:numCache>
                <c:formatCode>General</c:formatCode>
                <c:ptCount val="32"/>
                <c:pt idx="0">
                  <c:v>1</c:v>
                </c:pt>
                <c:pt idx="1">
                  <c:v>0</c:v>
                </c:pt>
                <c:pt idx="2">
                  <c:v>0</c:v>
                </c:pt>
                <c:pt idx="3">
                  <c:v>0</c:v>
                </c:pt>
                <c:pt idx="4">
                  <c:v>1</c:v>
                </c:pt>
                <c:pt idx="5">
                  <c:v>1</c:v>
                </c:pt>
                <c:pt idx="6">
                  <c:v>0</c:v>
                </c:pt>
                <c:pt idx="7">
                  <c:v>1</c:v>
                </c:pt>
                <c:pt idx="8">
                  <c:v>1</c:v>
                </c:pt>
                <c:pt idx="9">
                  <c:v>1</c:v>
                </c:pt>
                <c:pt idx="10">
                  <c:v>1</c:v>
                </c:pt>
                <c:pt idx="11">
                  <c:v>0</c:v>
                </c:pt>
                <c:pt idx="12">
                  <c:v>2</c:v>
                </c:pt>
                <c:pt idx="13">
                  <c:v>1</c:v>
                </c:pt>
                <c:pt idx="14">
                  <c:v>1</c:v>
                </c:pt>
                <c:pt idx="15">
                  <c:v>1</c:v>
                </c:pt>
                <c:pt idx="16">
                  <c:v>1</c:v>
                </c:pt>
                <c:pt idx="17">
                  <c:v>0</c:v>
                </c:pt>
                <c:pt idx="18">
                  <c:v>0</c:v>
                </c:pt>
                <c:pt idx="19">
                  <c:v>1</c:v>
                </c:pt>
                <c:pt idx="20">
                  <c:v>1</c:v>
                </c:pt>
                <c:pt idx="21">
                  <c:v>1</c:v>
                </c:pt>
                <c:pt idx="22">
                  <c:v>1</c:v>
                </c:pt>
                <c:pt idx="23">
                  <c:v>1</c:v>
                </c:pt>
                <c:pt idx="24">
                  <c:v>1</c:v>
                </c:pt>
                <c:pt idx="25">
                  <c:v>0</c:v>
                </c:pt>
                <c:pt idx="26">
                  <c:v>1</c:v>
                </c:pt>
                <c:pt idx="27">
                  <c:v>1</c:v>
                </c:pt>
                <c:pt idx="28">
                  <c:v>1</c:v>
                </c:pt>
                <c:pt idx="29">
                  <c:v>1</c:v>
                </c:pt>
                <c:pt idx="30">
                  <c:v>1</c:v>
                </c:pt>
                <c:pt idx="31">
                  <c:v>1</c:v>
                </c:pt>
              </c:numCache>
            </c:numRef>
          </c:val>
          <c:smooth val="0"/>
          <c:extLst>
            <c:ext xmlns:c16="http://schemas.microsoft.com/office/drawing/2014/chart" uri="{C3380CC4-5D6E-409C-BE32-E72D297353CC}">
              <c16:uniqueId val="{00000000-6148-44D7-9E59-DC3D63300CAA}"/>
            </c:ext>
          </c:extLst>
        </c:ser>
        <c:ser>
          <c:idx val="1"/>
          <c:order val="1"/>
          <c:tx>
            <c:strRef>
              <c:f>Sheet1!$C$1</c:f>
              <c:strCache>
                <c:ptCount val="1"/>
                <c:pt idx="0">
                  <c:v>Giant Bicycles Argentina</c:v>
                </c:pt>
              </c:strCache>
            </c:strRef>
          </c:tx>
          <c:spPr>
            <a:ln w="28575" cap="rnd">
              <a:solidFill>
                <a:schemeClr val="accent2"/>
              </a:solidFill>
              <a:round/>
            </a:ln>
            <a:effectLst/>
          </c:spPr>
          <c:marker>
            <c:symbol val="none"/>
          </c:marker>
          <c:cat>
            <c:numRef>
              <c:f>Sheet1!$A$2:$A$33</c:f>
              <c:numCache>
                <c:formatCode>m/d/yyyy</c:formatCode>
                <c:ptCount val="32"/>
                <c:pt idx="0">
                  <c:v>44426</c:v>
                </c:pt>
                <c:pt idx="1">
                  <c:v>44427</c:v>
                </c:pt>
                <c:pt idx="2">
                  <c:v>44428</c:v>
                </c:pt>
                <c:pt idx="3">
                  <c:v>44429</c:v>
                </c:pt>
                <c:pt idx="4">
                  <c:v>44430</c:v>
                </c:pt>
                <c:pt idx="5">
                  <c:v>44431</c:v>
                </c:pt>
                <c:pt idx="6">
                  <c:v>44432</c:v>
                </c:pt>
                <c:pt idx="7">
                  <c:v>44433</c:v>
                </c:pt>
                <c:pt idx="8">
                  <c:v>44434</c:v>
                </c:pt>
                <c:pt idx="9">
                  <c:v>44435</c:v>
                </c:pt>
                <c:pt idx="10">
                  <c:v>44436</c:v>
                </c:pt>
                <c:pt idx="11">
                  <c:v>44437</c:v>
                </c:pt>
                <c:pt idx="12">
                  <c:v>44438</c:v>
                </c:pt>
                <c:pt idx="13">
                  <c:v>44439</c:v>
                </c:pt>
                <c:pt idx="14">
                  <c:v>44440</c:v>
                </c:pt>
                <c:pt idx="15">
                  <c:v>44441</c:v>
                </c:pt>
                <c:pt idx="16">
                  <c:v>44442</c:v>
                </c:pt>
                <c:pt idx="17">
                  <c:v>44443</c:v>
                </c:pt>
                <c:pt idx="18">
                  <c:v>44444</c:v>
                </c:pt>
                <c:pt idx="19">
                  <c:v>44445</c:v>
                </c:pt>
                <c:pt idx="20">
                  <c:v>44446</c:v>
                </c:pt>
                <c:pt idx="21">
                  <c:v>44447</c:v>
                </c:pt>
                <c:pt idx="22">
                  <c:v>44448</c:v>
                </c:pt>
                <c:pt idx="23">
                  <c:v>44449</c:v>
                </c:pt>
                <c:pt idx="24">
                  <c:v>44450</c:v>
                </c:pt>
                <c:pt idx="25">
                  <c:v>44451</c:v>
                </c:pt>
                <c:pt idx="26">
                  <c:v>44452</c:v>
                </c:pt>
                <c:pt idx="27">
                  <c:v>44453</c:v>
                </c:pt>
                <c:pt idx="28">
                  <c:v>44454</c:v>
                </c:pt>
                <c:pt idx="29">
                  <c:v>44455</c:v>
                </c:pt>
                <c:pt idx="30">
                  <c:v>44456</c:v>
                </c:pt>
                <c:pt idx="31">
                  <c:v>44457</c:v>
                </c:pt>
              </c:numCache>
            </c:numRef>
          </c:cat>
          <c:val>
            <c:numRef>
              <c:f>Sheet1!$C$2:$C$33</c:f>
              <c:numCache>
                <c:formatCode>General</c:formatCode>
                <c:ptCount val="32"/>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numCache>
            </c:numRef>
          </c:val>
          <c:smooth val="0"/>
          <c:extLst>
            <c:ext xmlns:c16="http://schemas.microsoft.com/office/drawing/2014/chart" uri="{C3380CC4-5D6E-409C-BE32-E72D297353CC}">
              <c16:uniqueId val="{00000001-6148-44D7-9E59-DC3D63300CAA}"/>
            </c:ext>
          </c:extLst>
        </c:ser>
        <c:ser>
          <c:idx val="2"/>
          <c:order val="2"/>
          <c:tx>
            <c:strRef>
              <c:f>Sheet1!$D$1</c:f>
              <c:strCache>
                <c:ptCount val="1"/>
                <c:pt idx="0">
                  <c:v>Cannondale Argentina</c:v>
                </c:pt>
              </c:strCache>
            </c:strRef>
          </c:tx>
          <c:spPr>
            <a:ln w="28575" cap="rnd">
              <a:solidFill>
                <a:schemeClr val="accent3"/>
              </a:solidFill>
              <a:round/>
            </a:ln>
            <a:effectLst/>
          </c:spPr>
          <c:marker>
            <c:symbol val="none"/>
          </c:marker>
          <c:cat>
            <c:numRef>
              <c:f>Sheet1!$A$2:$A$33</c:f>
              <c:numCache>
                <c:formatCode>m/d/yyyy</c:formatCode>
                <c:ptCount val="32"/>
                <c:pt idx="0">
                  <c:v>44426</c:v>
                </c:pt>
                <c:pt idx="1">
                  <c:v>44427</c:v>
                </c:pt>
                <c:pt idx="2">
                  <c:v>44428</c:v>
                </c:pt>
                <c:pt idx="3">
                  <c:v>44429</c:v>
                </c:pt>
                <c:pt idx="4">
                  <c:v>44430</c:v>
                </c:pt>
                <c:pt idx="5">
                  <c:v>44431</c:v>
                </c:pt>
                <c:pt idx="6">
                  <c:v>44432</c:v>
                </c:pt>
                <c:pt idx="7">
                  <c:v>44433</c:v>
                </c:pt>
                <c:pt idx="8">
                  <c:v>44434</c:v>
                </c:pt>
                <c:pt idx="9">
                  <c:v>44435</c:v>
                </c:pt>
                <c:pt idx="10">
                  <c:v>44436</c:v>
                </c:pt>
                <c:pt idx="11">
                  <c:v>44437</c:v>
                </c:pt>
                <c:pt idx="12">
                  <c:v>44438</c:v>
                </c:pt>
                <c:pt idx="13">
                  <c:v>44439</c:v>
                </c:pt>
                <c:pt idx="14">
                  <c:v>44440</c:v>
                </c:pt>
                <c:pt idx="15">
                  <c:v>44441</c:v>
                </c:pt>
                <c:pt idx="16">
                  <c:v>44442</c:v>
                </c:pt>
                <c:pt idx="17">
                  <c:v>44443</c:v>
                </c:pt>
                <c:pt idx="18">
                  <c:v>44444</c:v>
                </c:pt>
                <c:pt idx="19">
                  <c:v>44445</c:v>
                </c:pt>
                <c:pt idx="20">
                  <c:v>44446</c:v>
                </c:pt>
                <c:pt idx="21">
                  <c:v>44447</c:v>
                </c:pt>
                <c:pt idx="22">
                  <c:v>44448</c:v>
                </c:pt>
                <c:pt idx="23">
                  <c:v>44449</c:v>
                </c:pt>
                <c:pt idx="24">
                  <c:v>44450</c:v>
                </c:pt>
                <c:pt idx="25">
                  <c:v>44451</c:v>
                </c:pt>
                <c:pt idx="26">
                  <c:v>44452</c:v>
                </c:pt>
                <c:pt idx="27">
                  <c:v>44453</c:v>
                </c:pt>
                <c:pt idx="28">
                  <c:v>44454</c:v>
                </c:pt>
                <c:pt idx="29">
                  <c:v>44455</c:v>
                </c:pt>
                <c:pt idx="30">
                  <c:v>44456</c:v>
                </c:pt>
                <c:pt idx="31">
                  <c:v>44457</c:v>
                </c:pt>
              </c:numCache>
            </c:numRef>
          </c:cat>
          <c:val>
            <c:numRef>
              <c:f>Sheet1!$D$2:$D$33</c:f>
              <c:numCache>
                <c:formatCode>General</c:formatCode>
                <c:ptCount val="32"/>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numCache>
            </c:numRef>
          </c:val>
          <c:smooth val="0"/>
          <c:extLst>
            <c:ext xmlns:c16="http://schemas.microsoft.com/office/drawing/2014/chart" uri="{C3380CC4-5D6E-409C-BE32-E72D297353CC}">
              <c16:uniqueId val="{00000002-6148-44D7-9E59-DC3D63300CAA}"/>
            </c:ext>
          </c:extLst>
        </c:ser>
        <c:ser>
          <c:idx val="3"/>
          <c:order val="3"/>
          <c:tx>
            <c:strRef>
              <c:f>Sheet1!$E$1</c:f>
              <c:strCache>
                <c:ptCount val="1"/>
                <c:pt idx="0">
                  <c:v>Specialized Bicycles</c:v>
                </c:pt>
              </c:strCache>
            </c:strRef>
          </c:tx>
          <c:spPr>
            <a:ln w="28575" cap="rnd">
              <a:solidFill>
                <a:schemeClr val="accent4"/>
              </a:solidFill>
              <a:round/>
            </a:ln>
            <a:effectLst/>
          </c:spPr>
          <c:marker>
            <c:symbol val="none"/>
          </c:marker>
          <c:cat>
            <c:numRef>
              <c:f>Sheet1!$A$2:$A$33</c:f>
              <c:numCache>
                <c:formatCode>m/d/yyyy</c:formatCode>
                <c:ptCount val="32"/>
                <c:pt idx="0">
                  <c:v>44426</c:v>
                </c:pt>
                <c:pt idx="1">
                  <c:v>44427</c:v>
                </c:pt>
                <c:pt idx="2">
                  <c:v>44428</c:v>
                </c:pt>
                <c:pt idx="3">
                  <c:v>44429</c:v>
                </c:pt>
                <c:pt idx="4">
                  <c:v>44430</c:v>
                </c:pt>
                <c:pt idx="5">
                  <c:v>44431</c:v>
                </c:pt>
                <c:pt idx="6">
                  <c:v>44432</c:v>
                </c:pt>
                <c:pt idx="7">
                  <c:v>44433</c:v>
                </c:pt>
                <c:pt idx="8">
                  <c:v>44434</c:v>
                </c:pt>
                <c:pt idx="9">
                  <c:v>44435</c:v>
                </c:pt>
                <c:pt idx="10">
                  <c:v>44436</c:v>
                </c:pt>
                <c:pt idx="11">
                  <c:v>44437</c:v>
                </c:pt>
                <c:pt idx="12">
                  <c:v>44438</c:v>
                </c:pt>
                <c:pt idx="13">
                  <c:v>44439</c:v>
                </c:pt>
                <c:pt idx="14">
                  <c:v>44440</c:v>
                </c:pt>
                <c:pt idx="15">
                  <c:v>44441</c:v>
                </c:pt>
                <c:pt idx="16">
                  <c:v>44442</c:v>
                </c:pt>
                <c:pt idx="17">
                  <c:v>44443</c:v>
                </c:pt>
                <c:pt idx="18">
                  <c:v>44444</c:v>
                </c:pt>
                <c:pt idx="19">
                  <c:v>44445</c:v>
                </c:pt>
                <c:pt idx="20">
                  <c:v>44446</c:v>
                </c:pt>
                <c:pt idx="21">
                  <c:v>44447</c:v>
                </c:pt>
                <c:pt idx="22">
                  <c:v>44448</c:v>
                </c:pt>
                <c:pt idx="23">
                  <c:v>44449</c:v>
                </c:pt>
                <c:pt idx="24">
                  <c:v>44450</c:v>
                </c:pt>
                <c:pt idx="25">
                  <c:v>44451</c:v>
                </c:pt>
                <c:pt idx="26">
                  <c:v>44452</c:v>
                </c:pt>
                <c:pt idx="27">
                  <c:v>44453</c:v>
                </c:pt>
                <c:pt idx="28">
                  <c:v>44454</c:v>
                </c:pt>
                <c:pt idx="29">
                  <c:v>44455</c:v>
                </c:pt>
                <c:pt idx="30">
                  <c:v>44456</c:v>
                </c:pt>
                <c:pt idx="31">
                  <c:v>44457</c:v>
                </c:pt>
              </c:numCache>
            </c:numRef>
          </c:cat>
          <c:val>
            <c:numRef>
              <c:f>Sheet1!$E$2:$E$33</c:f>
              <c:numCache>
                <c:formatCode>General</c:formatCode>
                <c:ptCount val="32"/>
                <c:pt idx="0">
                  <c:v>1</c:v>
                </c:pt>
                <c:pt idx="1">
                  <c:v>0</c:v>
                </c:pt>
                <c:pt idx="2">
                  <c:v>1</c:v>
                </c:pt>
                <c:pt idx="3">
                  <c:v>0</c:v>
                </c:pt>
                <c:pt idx="4">
                  <c:v>0</c:v>
                </c:pt>
                <c:pt idx="5">
                  <c:v>1</c:v>
                </c:pt>
                <c:pt idx="6">
                  <c:v>0</c:v>
                </c:pt>
                <c:pt idx="7">
                  <c:v>1</c:v>
                </c:pt>
                <c:pt idx="8">
                  <c:v>0</c:v>
                </c:pt>
                <c:pt idx="9">
                  <c:v>1</c:v>
                </c:pt>
                <c:pt idx="10">
                  <c:v>0</c:v>
                </c:pt>
                <c:pt idx="11">
                  <c:v>0</c:v>
                </c:pt>
                <c:pt idx="12">
                  <c:v>1</c:v>
                </c:pt>
                <c:pt idx="13">
                  <c:v>0</c:v>
                </c:pt>
                <c:pt idx="14">
                  <c:v>1</c:v>
                </c:pt>
                <c:pt idx="15">
                  <c:v>0</c:v>
                </c:pt>
                <c:pt idx="16">
                  <c:v>1</c:v>
                </c:pt>
                <c:pt idx="17">
                  <c:v>0</c:v>
                </c:pt>
                <c:pt idx="18">
                  <c:v>0</c:v>
                </c:pt>
                <c:pt idx="19">
                  <c:v>1</c:v>
                </c:pt>
                <c:pt idx="20">
                  <c:v>0</c:v>
                </c:pt>
                <c:pt idx="21">
                  <c:v>1</c:v>
                </c:pt>
                <c:pt idx="22">
                  <c:v>0</c:v>
                </c:pt>
                <c:pt idx="23">
                  <c:v>1</c:v>
                </c:pt>
                <c:pt idx="24">
                  <c:v>0</c:v>
                </c:pt>
                <c:pt idx="25">
                  <c:v>0</c:v>
                </c:pt>
                <c:pt idx="26">
                  <c:v>1</c:v>
                </c:pt>
                <c:pt idx="27">
                  <c:v>0</c:v>
                </c:pt>
                <c:pt idx="28">
                  <c:v>1</c:v>
                </c:pt>
                <c:pt idx="29">
                  <c:v>1</c:v>
                </c:pt>
                <c:pt idx="30">
                  <c:v>1</c:v>
                </c:pt>
                <c:pt idx="31">
                  <c:v>0</c:v>
                </c:pt>
              </c:numCache>
            </c:numRef>
          </c:val>
          <c:smooth val="0"/>
          <c:extLst>
            <c:ext xmlns:c16="http://schemas.microsoft.com/office/drawing/2014/chart" uri="{C3380CC4-5D6E-409C-BE32-E72D297353CC}">
              <c16:uniqueId val="{00000003-6148-44D7-9E59-DC3D63300CAA}"/>
            </c:ext>
          </c:extLst>
        </c:ser>
        <c:ser>
          <c:idx val="4"/>
          <c:order val="4"/>
          <c:tx>
            <c:strRef>
              <c:f>Sheet1!$F$1</c:f>
              <c:strCache>
                <c:ptCount val="1"/>
                <c:pt idx="0">
                  <c:v>Trek Bicycle Argentina</c:v>
                </c:pt>
              </c:strCache>
            </c:strRef>
          </c:tx>
          <c:spPr>
            <a:ln w="28575" cap="rnd">
              <a:solidFill>
                <a:schemeClr val="accent5"/>
              </a:solidFill>
              <a:round/>
            </a:ln>
            <a:effectLst/>
          </c:spPr>
          <c:marker>
            <c:symbol val="none"/>
          </c:marker>
          <c:cat>
            <c:numRef>
              <c:f>Sheet1!$A$2:$A$33</c:f>
              <c:numCache>
                <c:formatCode>m/d/yyyy</c:formatCode>
                <c:ptCount val="32"/>
                <c:pt idx="0">
                  <c:v>44426</c:v>
                </c:pt>
                <c:pt idx="1">
                  <c:v>44427</c:v>
                </c:pt>
                <c:pt idx="2">
                  <c:v>44428</c:v>
                </c:pt>
                <c:pt idx="3">
                  <c:v>44429</c:v>
                </c:pt>
                <c:pt idx="4">
                  <c:v>44430</c:v>
                </c:pt>
                <c:pt idx="5">
                  <c:v>44431</c:v>
                </c:pt>
                <c:pt idx="6">
                  <c:v>44432</c:v>
                </c:pt>
                <c:pt idx="7">
                  <c:v>44433</c:v>
                </c:pt>
                <c:pt idx="8">
                  <c:v>44434</c:v>
                </c:pt>
                <c:pt idx="9">
                  <c:v>44435</c:v>
                </c:pt>
                <c:pt idx="10">
                  <c:v>44436</c:v>
                </c:pt>
                <c:pt idx="11">
                  <c:v>44437</c:v>
                </c:pt>
                <c:pt idx="12">
                  <c:v>44438</c:v>
                </c:pt>
                <c:pt idx="13">
                  <c:v>44439</c:v>
                </c:pt>
                <c:pt idx="14">
                  <c:v>44440</c:v>
                </c:pt>
                <c:pt idx="15">
                  <c:v>44441</c:v>
                </c:pt>
                <c:pt idx="16">
                  <c:v>44442</c:v>
                </c:pt>
                <c:pt idx="17">
                  <c:v>44443</c:v>
                </c:pt>
                <c:pt idx="18">
                  <c:v>44444</c:v>
                </c:pt>
                <c:pt idx="19">
                  <c:v>44445</c:v>
                </c:pt>
                <c:pt idx="20">
                  <c:v>44446</c:v>
                </c:pt>
                <c:pt idx="21">
                  <c:v>44447</c:v>
                </c:pt>
                <c:pt idx="22">
                  <c:v>44448</c:v>
                </c:pt>
                <c:pt idx="23">
                  <c:v>44449</c:v>
                </c:pt>
                <c:pt idx="24">
                  <c:v>44450</c:v>
                </c:pt>
                <c:pt idx="25">
                  <c:v>44451</c:v>
                </c:pt>
                <c:pt idx="26">
                  <c:v>44452</c:v>
                </c:pt>
                <c:pt idx="27">
                  <c:v>44453</c:v>
                </c:pt>
                <c:pt idx="28">
                  <c:v>44454</c:v>
                </c:pt>
                <c:pt idx="29">
                  <c:v>44455</c:v>
                </c:pt>
                <c:pt idx="30">
                  <c:v>44456</c:v>
                </c:pt>
                <c:pt idx="31">
                  <c:v>44457</c:v>
                </c:pt>
              </c:numCache>
            </c:numRef>
          </c:cat>
          <c:val>
            <c:numRef>
              <c:f>Sheet1!$F$2:$F$33</c:f>
              <c:numCache>
                <c:formatCode>General</c:formatCode>
                <c:ptCount val="32"/>
                <c:pt idx="0">
                  <c:v>1</c:v>
                </c:pt>
                <c:pt idx="1">
                  <c:v>1</c:v>
                </c:pt>
                <c:pt idx="2">
                  <c:v>0</c:v>
                </c:pt>
                <c:pt idx="3">
                  <c:v>0</c:v>
                </c:pt>
                <c:pt idx="4">
                  <c:v>1</c:v>
                </c:pt>
                <c:pt idx="5">
                  <c:v>1</c:v>
                </c:pt>
                <c:pt idx="6">
                  <c:v>1</c:v>
                </c:pt>
                <c:pt idx="7">
                  <c:v>0</c:v>
                </c:pt>
                <c:pt idx="8">
                  <c:v>1</c:v>
                </c:pt>
                <c:pt idx="9">
                  <c:v>1</c:v>
                </c:pt>
                <c:pt idx="10">
                  <c:v>1</c:v>
                </c:pt>
                <c:pt idx="11">
                  <c:v>1</c:v>
                </c:pt>
                <c:pt idx="12">
                  <c:v>1</c:v>
                </c:pt>
                <c:pt idx="13">
                  <c:v>1</c:v>
                </c:pt>
                <c:pt idx="14">
                  <c:v>0</c:v>
                </c:pt>
                <c:pt idx="15">
                  <c:v>1</c:v>
                </c:pt>
                <c:pt idx="16">
                  <c:v>0</c:v>
                </c:pt>
                <c:pt idx="17">
                  <c:v>0</c:v>
                </c:pt>
                <c:pt idx="18">
                  <c:v>1</c:v>
                </c:pt>
                <c:pt idx="19">
                  <c:v>2</c:v>
                </c:pt>
                <c:pt idx="20">
                  <c:v>2</c:v>
                </c:pt>
                <c:pt idx="21">
                  <c:v>1</c:v>
                </c:pt>
                <c:pt idx="22">
                  <c:v>0</c:v>
                </c:pt>
                <c:pt idx="23">
                  <c:v>2</c:v>
                </c:pt>
                <c:pt idx="24">
                  <c:v>0</c:v>
                </c:pt>
                <c:pt idx="25">
                  <c:v>0</c:v>
                </c:pt>
                <c:pt idx="26">
                  <c:v>1</c:v>
                </c:pt>
                <c:pt idx="27">
                  <c:v>1</c:v>
                </c:pt>
                <c:pt idx="28">
                  <c:v>0</c:v>
                </c:pt>
                <c:pt idx="29">
                  <c:v>1</c:v>
                </c:pt>
                <c:pt idx="30">
                  <c:v>1</c:v>
                </c:pt>
                <c:pt idx="31">
                  <c:v>0</c:v>
                </c:pt>
              </c:numCache>
            </c:numRef>
          </c:val>
          <c:smooth val="0"/>
          <c:extLst>
            <c:ext xmlns:c16="http://schemas.microsoft.com/office/drawing/2014/chart" uri="{C3380CC4-5D6E-409C-BE32-E72D297353CC}">
              <c16:uniqueId val="{00000004-6148-44D7-9E59-DC3D63300CAA}"/>
            </c:ext>
          </c:extLst>
        </c:ser>
        <c:ser>
          <c:idx val="5"/>
          <c:order val="5"/>
          <c:tx>
            <c:strRef>
              <c:f>Sheet1!$G$1</c:f>
              <c:strCache>
                <c:ptCount val="1"/>
                <c:pt idx="0">
                  <c:v>Orbea Argentina</c:v>
                </c:pt>
              </c:strCache>
            </c:strRef>
          </c:tx>
          <c:spPr>
            <a:ln w="28575" cap="rnd">
              <a:solidFill>
                <a:schemeClr val="accent6"/>
              </a:solidFill>
              <a:round/>
            </a:ln>
            <a:effectLst/>
          </c:spPr>
          <c:marker>
            <c:symbol val="none"/>
          </c:marker>
          <c:cat>
            <c:numRef>
              <c:f>Sheet1!$A$2:$A$33</c:f>
              <c:numCache>
                <c:formatCode>m/d/yyyy</c:formatCode>
                <c:ptCount val="32"/>
                <c:pt idx="0">
                  <c:v>44426</c:v>
                </c:pt>
                <c:pt idx="1">
                  <c:v>44427</c:v>
                </c:pt>
                <c:pt idx="2">
                  <c:v>44428</c:v>
                </c:pt>
                <c:pt idx="3">
                  <c:v>44429</c:v>
                </c:pt>
                <c:pt idx="4">
                  <c:v>44430</c:v>
                </c:pt>
                <c:pt idx="5">
                  <c:v>44431</c:v>
                </c:pt>
                <c:pt idx="6">
                  <c:v>44432</c:v>
                </c:pt>
                <c:pt idx="7">
                  <c:v>44433</c:v>
                </c:pt>
                <c:pt idx="8">
                  <c:v>44434</c:v>
                </c:pt>
                <c:pt idx="9">
                  <c:v>44435</c:v>
                </c:pt>
                <c:pt idx="10">
                  <c:v>44436</c:v>
                </c:pt>
                <c:pt idx="11">
                  <c:v>44437</c:v>
                </c:pt>
                <c:pt idx="12">
                  <c:v>44438</c:v>
                </c:pt>
                <c:pt idx="13">
                  <c:v>44439</c:v>
                </c:pt>
                <c:pt idx="14">
                  <c:v>44440</c:v>
                </c:pt>
                <c:pt idx="15">
                  <c:v>44441</c:v>
                </c:pt>
                <c:pt idx="16">
                  <c:v>44442</c:v>
                </c:pt>
                <c:pt idx="17">
                  <c:v>44443</c:v>
                </c:pt>
                <c:pt idx="18">
                  <c:v>44444</c:v>
                </c:pt>
                <c:pt idx="19">
                  <c:v>44445</c:v>
                </c:pt>
                <c:pt idx="20">
                  <c:v>44446</c:v>
                </c:pt>
                <c:pt idx="21">
                  <c:v>44447</c:v>
                </c:pt>
                <c:pt idx="22">
                  <c:v>44448</c:v>
                </c:pt>
                <c:pt idx="23">
                  <c:v>44449</c:v>
                </c:pt>
                <c:pt idx="24">
                  <c:v>44450</c:v>
                </c:pt>
                <c:pt idx="25">
                  <c:v>44451</c:v>
                </c:pt>
                <c:pt idx="26">
                  <c:v>44452</c:v>
                </c:pt>
                <c:pt idx="27">
                  <c:v>44453</c:v>
                </c:pt>
                <c:pt idx="28">
                  <c:v>44454</c:v>
                </c:pt>
                <c:pt idx="29">
                  <c:v>44455</c:v>
                </c:pt>
                <c:pt idx="30">
                  <c:v>44456</c:v>
                </c:pt>
                <c:pt idx="31">
                  <c:v>44457</c:v>
                </c:pt>
              </c:numCache>
            </c:numRef>
          </c:cat>
          <c:val>
            <c:numRef>
              <c:f>Sheet1!$G$2:$G$33</c:f>
              <c:numCache>
                <c:formatCode>General</c:formatCode>
                <c:ptCount val="32"/>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numCache>
            </c:numRef>
          </c:val>
          <c:smooth val="0"/>
          <c:extLst>
            <c:ext xmlns:c16="http://schemas.microsoft.com/office/drawing/2014/chart" uri="{C3380CC4-5D6E-409C-BE32-E72D297353CC}">
              <c16:uniqueId val="{00000005-6148-44D7-9E59-DC3D63300CAA}"/>
            </c:ext>
          </c:extLst>
        </c:ser>
        <c:ser>
          <c:idx val="6"/>
          <c:order val="6"/>
          <c:tx>
            <c:strRef>
              <c:f>Sheet1!$H$1</c:f>
              <c:strCache>
                <c:ptCount val="1"/>
                <c:pt idx="0">
                  <c:v>Merida Bikes Argentina</c:v>
                </c:pt>
              </c:strCache>
            </c:strRef>
          </c:tx>
          <c:spPr>
            <a:ln w="28575" cap="rnd">
              <a:solidFill>
                <a:schemeClr val="accent1">
                  <a:lumMod val="60000"/>
                </a:schemeClr>
              </a:solidFill>
              <a:round/>
            </a:ln>
            <a:effectLst/>
          </c:spPr>
          <c:marker>
            <c:symbol val="none"/>
          </c:marker>
          <c:cat>
            <c:numRef>
              <c:f>Sheet1!$A$2:$A$33</c:f>
              <c:numCache>
                <c:formatCode>m/d/yyyy</c:formatCode>
                <c:ptCount val="32"/>
                <c:pt idx="0">
                  <c:v>44426</c:v>
                </c:pt>
                <c:pt idx="1">
                  <c:v>44427</c:v>
                </c:pt>
                <c:pt idx="2">
                  <c:v>44428</c:v>
                </c:pt>
                <c:pt idx="3">
                  <c:v>44429</c:v>
                </c:pt>
                <c:pt idx="4">
                  <c:v>44430</c:v>
                </c:pt>
                <c:pt idx="5">
                  <c:v>44431</c:v>
                </c:pt>
                <c:pt idx="6">
                  <c:v>44432</c:v>
                </c:pt>
                <c:pt idx="7">
                  <c:v>44433</c:v>
                </c:pt>
                <c:pt idx="8">
                  <c:v>44434</c:v>
                </c:pt>
                <c:pt idx="9">
                  <c:v>44435</c:v>
                </c:pt>
                <c:pt idx="10">
                  <c:v>44436</c:v>
                </c:pt>
                <c:pt idx="11">
                  <c:v>44437</c:v>
                </c:pt>
                <c:pt idx="12">
                  <c:v>44438</c:v>
                </c:pt>
                <c:pt idx="13">
                  <c:v>44439</c:v>
                </c:pt>
                <c:pt idx="14">
                  <c:v>44440</c:v>
                </c:pt>
                <c:pt idx="15">
                  <c:v>44441</c:v>
                </c:pt>
                <c:pt idx="16">
                  <c:v>44442</c:v>
                </c:pt>
                <c:pt idx="17">
                  <c:v>44443</c:v>
                </c:pt>
                <c:pt idx="18">
                  <c:v>44444</c:v>
                </c:pt>
                <c:pt idx="19">
                  <c:v>44445</c:v>
                </c:pt>
                <c:pt idx="20">
                  <c:v>44446</c:v>
                </c:pt>
                <c:pt idx="21">
                  <c:v>44447</c:v>
                </c:pt>
                <c:pt idx="22">
                  <c:v>44448</c:v>
                </c:pt>
                <c:pt idx="23">
                  <c:v>44449</c:v>
                </c:pt>
                <c:pt idx="24">
                  <c:v>44450</c:v>
                </c:pt>
                <c:pt idx="25">
                  <c:v>44451</c:v>
                </c:pt>
                <c:pt idx="26">
                  <c:v>44452</c:v>
                </c:pt>
                <c:pt idx="27">
                  <c:v>44453</c:v>
                </c:pt>
                <c:pt idx="28">
                  <c:v>44454</c:v>
                </c:pt>
                <c:pt idx="29">
                  <c:v>44455</c:v>
                </c:pt>
                <c:pt idx="30">
                  <c:v>44456</c:v>
                </c:pt>
                <c:pt idx="31">
                  <c:v>44457</c:v>
                </c:pt>
              </c:numCache>
            </c:numRef>
          </c:cat>
          <c:val>
            <c:numRef>
              <c:f>Sheet1!$H$2:$H$33</c:f>
              <c:numCache>
                <c:formatCode>General</c:formatCode>
                <c:ptCount val="32"/>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numCache>
            </c:numRef>
          </c:val>
          <c:smooth val="0"/>
          <c:extLst>
            <c:ext xmlns:c16="http://schemas.microsoft.com/office/drawing/2014/chart" uri="{C3380CC4-5D6E-409C-BE32-E72D297353CC}">
              <c16:uniqueId val="{00000006-6148-44D7-9E59-DC3D63300CAA}"/>
            </c:ext>
          </c:extLst>
        </c:ser>
        <c:ser>
          <c:idx val="7"/>
          <c:order val="7"/>
          <c:tx>
            <c:strRef>
              <c:f>Sheet1!$I$1</c:f>
              <c:strCache>
                <c:ptCount val="1"/>
                <c:pt idx="0">
                  <c:v>Cervelo Argentina</c:v>
                </c:pt>
              </c:strCache>
            </c:strRef>
          </c:tx>
          <c:spPr>
            <a:ln w="28575" cap="rnd">
              <a:solidFill>
                <a:schemeClr val="accent2">
                  <a:lumMod val="60000"/>
                </a:schemeClr>
              </a:solidFill>
              <a:round/>
            </a:ln>
            <a:effectLst/>
          </c:spPr>
          <c:marker>
            <c:symbol val="none"/>
          </c:marker>
          <c:cat>
            <c:numRef>
              <c:f>Sheet1!$A$2:$A$33</c:f>
              <c:numCache>
                <c:formatCode>m/d/yyyy</c:formatCode>
                <c:ptCount val="32"/>
                <c:pt idx="0">
                  <c:v>44426</c:v>
                </c:pt>
                <c:pt idx="1">
                  <c:v>44427</c:v>
                </c:pt>
                <c:pt idx="2">
                  <c:v>44428</c:v>
                </c:pt>
                <c:pt idx="3">
                  <c:v>44429</c:v>
                </c:pt>
                <c:pt idx="4">
                  <c:v>44430</c:v>
                </c:pt>
                <c:pt idx="5">
                  <c:v>44431</c:v>
                </c:pt>
                <c:pt idx="6">
                  <c:v>44432</c:v>
                </c:pt>
                <c:pt idx="7">
                  <c:v>44433</c:v>
                </c:pt>
                <c:pt idx="8">
                  <c:v>44434</c:v>
                </c:pt>
                <c:pt idx="9">
                  <c:v>44435</c:v>
                </c:pt>
                <c:pt idx="10">
                  <c:v>44436</c:v>
                </c:pt>
                <c:pt idx="11">
                  <c:v>44437</c:v>
                </c:pt>
                <c:pt idx="12">
                  <c:v>44438</c:v>
                </c:pt>
                <c:pt idx="13">
                  <c:v>44439</c:v>
                </c:pt>
                <c:pt idx="14">
                  <c:v>44440</c:v>
                </c:pt>
                <c:pt idx="15">
                  <c:v>44441</c:v>
                </c:pt>
                <c:pt idx="16">
                  <c:v>44442</c:v>
                </c:pt>
                <c:pt idx="17">
                  <c:v>44443</c:v>
                </c:pt>
                <c:pt idx="18">
                  <c:v>44444</c:v>
                </c:pt>
                <c:pt idx="19">
                  <c:v>44445</c:v>
                </c:pt>
                <c:pt idx="20">
                  <c:v>44446</c:v>
                </c:pt>
                <c:pt idx="21">
                  <c:v>44447</c:v>
                </c:pt>
                <c:pt idx="22">
                  <c:v>44448</c:v>
                </c:pt>
                <c:pt idx="23">
                  <c:v>44449</c:v>
                </c:pt>
                <c:pt idx="24">
                  <c:v>44450</c:v>
                </c:pt>
                <c:pt idx="25">
                  <c:v>44451</c:v>
                </c:pt>
                <c:pt idx="26">
                  <c:v>44452</c:v>
                </c:pt>
                <c:pt idx="27">
                  <c:v>44453</c:v>
                </c:pt>
                <c:pt idx="28">
                  <c:v>44454</c:v>
                </c:pt>
                <c:pt idx="29">
                  <c:v>44455</c:v>
                </c:pt>
                <c:pt idx="30">
                  <c:v>44456</c:v>
                </c:pt>
                <c:pt idx="31">
                  <c:v>44457</c:v>
                </c:pt>
              </c:numCache>
            </c:numRef>
          </c:cat>
          <c:val>
            <c:numRef>
              <c:f>Sheet1!$I$2:$I$33</c:f>
              <c:numCache>
                <c:formatCode>General</c:formatCode>
                <c:ptCount val="32"/>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numCache>
            </c:numRef>
          </c:val>
          <c:smooth val="0"/>
          <c:extLst>
            <c:ext xmlns:c16="http://schemas.microsoft.com/office/drawing/2014/chart" uri="{C3380CC4-5D6E-409C-BE32-E72D297353CC}">
              <c16:uniqueId val="{00000007-6148-44D7-9E59-DC3D63300CAA}"/>
            </c:ext>
          </c:extLst>
        </c:ser>
        <c:dLbls>
          <c:showLegendKey val="0"/>
          <c:showVal val="0"/>
          <c:showCatName val="0"/>
          <c:showSerName val="0"/>
          <c:showPercent val="0"/>
          <c:showBubbleSize val="0"/>
        </c:dLbls>
        <c:smooth val="0"/>
        <c:axId val="404609216"/>
        <c:axId val="404609544"/>
      </c:lineChart>
      <c:dateAx>
        <c:axId val="4046092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4609544"/>
        <c:crosses val="autoZero"/>
        <c:auto val="1"/>
        <c:lblOffset val="100"/>
        <c:baseTimeUnit val="days"/>
      </c:dateAx>
      <c:valAx>
        <c:axId val="4046095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46092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Scott Sports Argentina</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2</c:v>
                </c:pt>
                <c:pt idx="13">
                  <c:v>1</c:v>
                </c:pt>
                <c:pt idx="14">
                  <c:v>1</c:v>
                </c:pt>
                <c:pt idx="15">
                  <c:v>2</c:v>
                </c:pt>
                <c:pt idx="16">
                  <c:v>1</c:v>
                </c:pt>
                <c:pt idx="17">
                  <c:v>2</c:v>
                </c:pt>
                <c:pt idx="18">
                  <c:v>3</c:v>
                </c:pt>
                <c:pt idx="19">
                  <c:v>3</c:v>
                </c:pt>
                <c:pt idx="20">
                  <c:v>5</c:v>
                </c:pt>
                <c:pt idx="21">
                  <c:v>4</c:v>
                </c:pt>
                <c:pt idx="22">
                  <c:v>1</c:v>
                </c:pt>
                <c:pt idx="23">
                  <c:v>0</c:v>
                </c:pt>
              </c:numCache>
            </c:numRef>
          </c:val>
          <c:smooth val="0"/>
          <c:extLst>
            <c:ext xmlns:c16="http://schemas.microsoft.com/office/drawing/2014/chart" uri="{C3380CC4-5D6E-409C-BE32-E72D297353CC}">
              <c16:uniqueId val="{00000000-D9C2-4F32-85C3-E81EBFEBDCB1}"/>
            </c:ext>
          </c:extLst>
        </c:ser>
        <c:ser>
          <c:idx val="1"/>
          <c:order val="1"/>
          <c:tx>
            <c:strRef>
              <c:f>Sheet1!$C$1</c:f>
              <c:strCache>
                <c:ptCount val="1"/>
                <c:pt idx="0">
                  <c:v>Giant Bicycles Argentina</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1-D9C2-4F32-85C3-E81EBFEBDCB1}"/>
            </c:ext>
          </c:extLst>
        </c:ser>
        <c:ser>
          <c:idx val="2"/>
          <c:order val="2"/>
          <c:tx>
            <c:strRef>
              <c:f>Sheet1!$D$1</c:f>
              <c:strCache>
                <c:ptCount val="1"/>
                <c:pt idx="0">
                  <c:v>Cannondale Argentina</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2-D9C2-4F32-85C3-E81EBFEBDCB1}"/>
            </c:ext>
          </c:extLst>
        </c:ser>
        <c:ser>
          <c:idx val="3"/>
          <c:order val="3"/>
          <c:tx>
            <c:strRef>
              <c:f>Sheet1!$E$1</c:f>
              <c:strCache>
                <c:ptCount val="1"/>
                <c:pt idx="0">
                  <c:v>Specialized Bicycles</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1</c:v>
                </c:pt>
                <c:pt idx="12">
                  <c:v>0</c:v>
                </c:pt>
                <c:pt idx="13">
                  <c:v>0</c:v>
                </c:pt>
                <c:pt idx="14">
                  <c:v>0</c:v>
                </c:pt>
                <c:pt idx="15">
                  <c:v>0</c:v>
                </c:pt>
                <c:pt idx="16">
                  <c:v>2</c:v>
                </c:pt>
                <c:pt idx="17">
                  <c:v>12</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3-D9C2-4F32-85C3-E81EBFEBDCB1}"/>
            </c:ext>
          </c:extLst>
        </c:ser>
        <c:ser>
          <c:idx val="4"/>
          <c:order val="4"/>
          <c:tx>
            <c:strRef>
              <c:f>Sheet1!$F$1</c:f>
              <c:strCache>
                <c:ptCount val="1"/>
                <c:pt idx="0">
                  <c:v>Trek Bicycle Argentina</c:v>
                </c:pt>
              </c:strCache>
            </c:strRef>
          </c:tx>
          <c:spPr>
            <a:ln w="28575" cap="rnd">
              <a:solidFill>
                <a:schemeClr val="accent5"/>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Sheet1!$F$2:$F$25</c:f>
              <c:numCache>
                <c:formatCode>General</c:formatCode>
                <c:ptCount val="24"/>
                <c:pt idx="0">
                  <c:v>0</c:v>
                </c:pt>
                <c:pt idx="1">
                  <c:v>0</c:v>
                </c:pt>
                <c:pt idx="2">
                  <c:v>0</c:v>
                </c:pt>
                <c:pt idx="3">
                  <c:v>0</c:v>
                </c:pt>
                <c:pt idx="4">
                  <c:v>0</c:v>
                </c:pt>
                <c:pt idx="5">
                  <c:v>0</c:v>
                </c:pt>
                <c:pt idx="6">
                  <c:v>0</c:v>
                </c:pt>
                <c:pt idx="7">
                  <c:v>0</c:v>
                </c:pt>
                <c:pt idx="8">
                  <c:v>0</c:v>
                </c:pt>
                <c:pt idx="9">
                  <c:v>1</c:v>
                </c:pt>
                <c:pt idx="10">
                  <c:v>0</c:v>
                </c:pt>
                <c:pt idx="11">
                  <c:v>0</c:v>
                </c:pt>
                <c:pt idx="12">
                  <c:v>0</c:v>
                </c:pt>
                <c:pt idx="13">
                  <c:v>0</c:v>
                </c:pt>
                <c:pt idx="14">
                  <c:v>0</c:v>
                </c:pt>
                <c:pt idx="15">
                  <c:v>1</c:v>
                </c:pt>
                <c:pt idx="16">
                  <c:v>1</c:v>
                </c:pt>
                <c:pt idx="17">
                  <c:v>2</c:v>
                </c:pt>
                <c:pt idx="18">
                  <c:v>1</c:v>
                </c:pt>
                <c:pt idx="19">
                  <c:v>7</c:v>
                </c:pt>
                <c:pt idx="20">
                  <c:v>5</c:v>
                </c:pt>
                <c:pt idx="21">
                  <c:v>3</c:v>
                </c:pt>
                <c:pt idx="22">
                  <c:v>3</c:v>
                </c:pt>
                <c:pt idx="23">
                  <c:v>0</c:v>
                </c:pt>
              </c:numCache>
            </c:numRef>
          </c:val>
          <c:smooth val="0"/>
          <c:extLst>
            <c:ext xmlns:c16="http://schemas.microsoft.com/office/drawing/2014/chart" uri="{C3380CC4-5D6E-409C-BE32-E72D297353CC}">
              <c16:uniqueId val="{00000004-D9C2-4F32-85C3-E81EBFEBDCB1}"/>
            </c:ext>
          </c:extLst>
        </c:ser>
        <c:ser>
          <c:idx val="5"/>
          <c:order val="5"/>
          <c:tx>
            <c:strRef>
              <c:f>Sheet1!$G$1</c:f>
              <c:strCache>
                <c:ptCount val="1"/>
                <c:pt idx="0">
                  <c:v>Orbea Argentina</c:v>
                </c:pt>
              </c:strCache>
            </c:strRef>
          </c:tx>
          <c:spPr>
            <a:ln w="28575" cap="rnd">
              <a:solidFill>
                <a:schemeClr val="accent6"/>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Sheet1!$G$2:$G$25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5-D9C2-4F32-85C3-E81EBFEBDCB1}"/>
            </c:ext>
          </c:extLst>
        </c:ser>
        <c:ser>
          <c:idx val="6"/>
          <c:order val="6"/>
          <c:tx>
            <c:strRef>
              <c:f>Sheet1!$H$1</c:f>
              <c:strCache>
                <c:ptCount val="1"/>
                <c:pt idx="0">
                  <c:v>Merida Bikes Argentina</c:v>
                </c:pt>
              </c:strCache>
            </c:strRef>
          </c:tx>
          <c:spPr>
            <a:ln w="28575" cap="rnd">
              <a:solidFill>
                <a:schemeClr val="accent1">
                  <a:lumMod val="60000"/>
                </a:schemeClr>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Sheet1!$H$2:$H$25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6-D9C2-4F32-85C3-E81EBFEBDCB1}"/>
            </c:ext>
          </c:extLst>
        </c:ser>
        <c:ser>
          <c:idx val="7"/>
          <c:order val="7"/>
          <c:tx>
            <c:strRef>
              <c:f>Sheet1!$I$1</c:f>
              <c:strCache>
                <c:ptCount val="1"/>
                <c:pt idx="0">
                  <c:v>Cervelo Argentina</c:v>
                </c:pt>
              </c:strCache>
            </c:strRef>
          </c:tx>
          <c:spPr>
            <a:ln w="28575" cap="rnd">
              <a:solidFill>
                <a:schemeClr val="accent2">
                  <a:lumMod val="60000"/>
                </a:schemeClr>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Sheet1!$I$2:$I$25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7-D9C2-4F32-85C3-E81EBFEBDCB1}"/>
            </c:ext>
          </c:extLst>
        </c:ser>
        <c:dLbls>
          <c:showLegendKey val="0"/>
          <c:showVal val="0"/>
          <c:showCatName val="0"/>
          <c:showSerName val="0"/>
          <c:showPercent val="0"/>
          <c:showBubbleSize val="0"/>
        </c:dLbls>
        <c:smooth val="0"/>
        <c:axId val="405491496"/>
        <c:axId val="405496088"/>
      </c:lineChart>
      <c:catAx>
        <c:axId val="4054914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5496088"/>
        <c:crosses val="autoZero"/>
        <c:auto val="1"/>
        <c:lblAlgn val="ctr"/>
        <c:lblOffset val="100"/>
        <c:noMultiLvlLbl val="0"/>
      </c:catAx>
      <c:valAx>
        <c:axId val="4054960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54914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Scott Sports 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5</c:v>
                </c:pt>
                <c:pt idx="1">
                  <c:v>3</c:v>
                </c:pt>
                <c:pt idx="2">
                  <c:v>5</c:v>
                </c:pt>
                <c:pt idx="3">
                  <c:v>4</c:v>
                </c:pt>
                <c:pt idx="4">
                  <c:v>4</c:v>
                </c:pt>
                <c:pt idx="5">
                  <c:v>3</c:v>
                </c:pt>
                <c:pt idx="6">
                  <c:v>1</c:v>
                </c:pt>
              </c:numCache>
            </c:numRef>
          </c:val>
          <c:extLst>
            <c:ext xmlns:c16="http://schemas.microsoft.com/office/drawing/2014/chart" uri="{C3380CC4-5D6E-409C-BE32-E72D297353CC}">
              <c16:uniqueId val="{00000000-4D91-49EF-A775-5F7FA90E7D52}"/>
            </c:ext>
          </c:extLst>
        </c:ser>
        <c:ser>
          <c:idx val="1"/>
          <c:order val="1"/>
          <c:tx>
            <c:strRef>
              <c:f>Sheet1!$C$1</c:f>
              <c:strCache>
                <c:ptCount val="1"/>
                <c:pt idx="0">
                  <c:v>Giant Bicycles Argentina</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0</c:v>
                </c:pt>
                <c:pt idx="1">
                  <c:v>0</c:v>
                </c:pt>
                <c:pt idx="2">
                  <c:v>0</c:v>
                </c:pt>
                <c:pt idx="3">
                  <c:v>0</c:v>
                </c:pt>
                <c:pt idx="4">
                  <c:v>0</c:v>
                </c:pt>
                <c:pt idx="5">
                  <c:v>0</c:v>
                </c:pt>
                <c:pt idx="6">
                  <c:v>0</c:v>
                </c:pt>
              </c:numCache>
            </c:numRef>
          </c:val>
          <c:extLst>
            <c:ext xmlns:c16="http://schemas.microsoft.com/office/drawing/2014/chart" uri="{C3380CC4-5D6E-409C-BE32-E72D297353CC}">
              <c16:uniqueId val="{00000001-4D91-49EF-A775-5F7FA90E7D52}"/>
            </c:ext>
          </c:extLst>
        </c:ser>
        <c:ser>
          <c:idx val="2"/>
          <c:order val="2"/>
          <c:tx>
            <c:strRef>
              <c:f>Sheet1!$D$1</c:f>
              <c:strCache>
                <c:ptCount val="1"/>
                <c:pt idx="0">
                  <c:v>Cannondale Argentina</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0</c:v>
                </c:pt>
                <c:pt idx="1">
                  <c:v>0</c:v>
                </c:pt>
                <c:pt idx="2">
                  <c:v>0</c:v>
                </c:pt>
                <c:pt idx="3">
                  <c:v>0</c:v>
                </c:pt>
                <c:pt idx="4">
                  <c:v>0</c:v>
                </c:pt>
                <c:pt idx="5">
                  <c:v>0</c:v>
                </c:pt>
                <c:pt idx="6">
                  <c:v>0</c:v>
                </c:pt>
              </c:numCache>
            </c:numRef>
          </c:val>
          <c:extLst>
            <c:ext xmlns:c16="http://schemas.microsoft.com/office/drawing/2014/chart" uri="{C3380CC4-5D6E-409C-BE32-E72D297353CC}">
              <c16:uniqueId val="{00000002-4D91-49EF-A775-5F7FA90E7D52}"/>
            </c:ext>
          </c:extLst>
        </c:ser>
        <c:ser>
          <c:idx val="3"/>
          <c:order val="3"/>
          <c:tx>
            <c:strRef>
              <c:f>Sheet1!$E$1</c:f>
              <c:strCache>
                <c:ptCount val="1"/>
                <c:pt idx="0">
                  <c:v>Specialized Bicycles</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4</c:v>
                </c:pt>
                <c:pt idx="1">
                  <c:v>0</c:v>
                </c:pt>
                <c:pt idx="2">
                  <c:v>5</c:v>
                </c:pt>
                <c:pt idx="3">
                  <c:v>1</c:v>
                </c:pt>
                <c:pt idx="4">
                  <c:v>5</c:v>
                </c:pt>
                <c:pt idx="5">
                  <c:v>0</c:v>
                </c:pt>
                <c:pt idx="6">
                  <c:v>0</c:v>
                </c:pt>
              </c:numCache>
            </c:numRef>
          </c:val>
          <c:extLst>
            <c:ext xmlns:c16="http://schemas.microsoft.com/office/drawing/2014/chart" uri="{C3380CC4-5D6E-409C-BE32-E72D297353CC}">
              <c16:uniqueId val="{00000003-4D91-49EF-A775-5F7FA90E7D52}"/>
            </c:ext>
          </c:extLst>
        </c:ser>
        <c:ser>
          <c:idx val="4"/>
          <c:order val="4"/>
          <c:tx>
            <c:strRef>
              <c:f>Sheet1!$F$1</c:f>
              <c:strCache>
                <c:ptCount val="1"/>
                <c:pt idx="0">
                  <c:v>Trek Bicycle Argentina</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5</c:v>
                </c:pt>
                <c:pt idx="1">
                  <c:v>5</c:v>
                </c:pt>
                <c:pt idx="2">
                  <c:v>2</c:v>
                </c:pt>
                <c:pt idx="3">
                  <c:v>4</c:v>
                </c:pt>
                <c:pt idx="4">
                  <c:v>4</c:v>
                </c:pt>
                <c:pt idx="5">
                  <c:v>1</c:v>
                </c:pt>
                <c:pt idx="6">
                  <c:v>3</c:v>
                </c:pt>
              </c:numCache>
            </c:numRef>
          </c:val>
          <c:extLst>
            <c:ext xmlns:c16="http://schemas.microsoft.com/office/drawing/2014/chart" uri="{C3380CC4-5D6E-409C-BE32-E72D297353CC}">
              <c16:uniqueId val="{00000004-4D91-49EF-A775-5F7FA90E7D52}"/>
            </c:ext>
          </c:extLst>
        </c:ser>
        <c:ser>
          <c:idx val="5"/>
          <c:order val="5"/>
          <c:tx>
            <c:strRef>
              <c:f>Sheet1!$G$1</c:f>
              <c:strCache>
                <c:ptCount val="1"/>
                <c:pt idx="0">
                  <c:v>Orbea Argentina</c:v>
                </c:pt>
              </c:strCache>
            </c:strRef>
          </c:tx>
          <c:spPr>
            <a:solidFill>
              <a:schemeClr val="accent6"/>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Sheet1!$G$2:$G$8</c:f>
              <c:numCache>
                <c:formatCode>General</c:formatCode>
                <c:ptCount val="7"/>
                <c:pt idx="0">
                  <c:v>0</c:v>
                </c:pt>
                <c:pt idx="1">
                  <c:v>0</c:v>
                </c:pt>
                <c:pt idx="2">
                  <c:v>0</c:v>
                </c:pt>
                <c:pt idx="3">
                  <c:v>0</c:v>
                </c:pt>
                <c:pt idx="4">
                  <c:v>0</c:v>
                </c:pt>
                <c:pt idx="5">
                  <c:v>0</c:v>
                </c:pt>
                <c:pt idx="6">
                  <c:v>0</c:v>
                </c:pt>
              </c:numCache>
            </c:numRef>
          </c:val>
          <c:extLst>
            <c:ext xmlns:c16="http://schemas.microsoft.com/office/drawing/2014/chart" uri="{C3380CC4-5D6E-409C-BE32-E72D297353CC}">
              <c16:uniqueId val="{00000005-4D91-49EF-A775-5F7FA90E7D52}"/>
            </c:ext>
          </c:extLst>
        </c:ser>
        <c:ser>
          <c:idx val="6"/>
          <c:order val="6"/>
          <c:tx>
            <c:strRef>
              <c:f>Sheet1!$H$1</c:f>
              <c:strCache>
                <c:ptCount val="1"/>
                <c:pt idx="0">
                  <c:v>Merida Bikes Argentina</c:v>
                </c:pt>
              </c:strCache>
            </c:strRef>
          </c:tx>
          <c:spPr>
            <a:solidFill>
              <a:schemeClr val="accent1">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Sheet1!$H$2:$H$8</c:f>
              <c:numCache>
                <c:formatCode>General</c:formatCode>
                <c:ptCount val="7"/>
                <c:pt idx="0">
                  <c:v>0</c:v>
                </c:pt>
                <c:pt idx="1">
                  <c:v>0</c:v>
                </c:pt>
                <c:pt idx="2">
                  <c:v>0</c:v>
                </c:pt>
                <c:pt idx="3">
                  <c:v>0</c:v>
                </c:pt>
                <c:pt idx="4">
                  <c:v>0</c:v>
                </c:pt>
                <c:pt idx="5">
                  <c:v>0</c:v>
                </c:pt>
                <c:pt idx="6">
                  <c:v>0</c:v>
                </c:pt>
              </c:numCache>
            </c:numRef>
          </c:val>
          <c:extLst>
            <c:ext xmlns:c16="http://schemas.microsoft.com/office/drawing/2014/chart" uri="{C3380CC4-5D6E-409C-BE32-E72D297353CC}">
              <c16:uniqueId val="{00000006-4D91-49EF-A775-5F7FA90E7D52}"/>
            </c:ext>
          </c:extLst>
        </c:ser>
        <c:ser>
          <c:idx val="7"/>
          <c:order val="7"/>
          <c:tx>
            <c:strRef>
              <c:f>Sheet1!$I$1</c:f>
              <c:strCache>
                <c:ptCount val="1"/>
                <c:pt idx="0">
                  <c:v>Cervelo Argentina</c:v>
                </c:pt>
              </c:strCache>
            </c:strRef>
          </c:tx>
          <c:spPr>
            <a:solidFill>
              <a:schemeClr val="accent2">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Sheet1!$I$2:$I$8</c:f>
              <c:numCache>
                <c:formatCode>General</c:formatCode>
                <c:ptCount val="7"/>
                <c:pt idx="0">
                  <c:v>0</c:v>
                </c:pt>
                <c:pt idx="1">
                  <c:v>0</c:v>
                </c:pt>
                <c:pt idx="2">
                  <c:v>0</c:v>
                </c:pt>
                <c:pt idx="3">
                  <c:v>0</c:v>
                </c:pt>
                <c:pt idx="4">
                  <c:v>0</c:v>
                </c:pt>
                <c:pt idx="5">
                  <c:v>0</c:v>
                </c:pt>
                <c:pt idx="6">
                  <c:v>0</c:v>
                </c:pt>
              </c:numCache>
            </c:numRef>
          </c:val>
          <c:extLst>
            <c:ext xmlns:c16="http://schemas.microsoft.com/office/drawing/2014/chart" uri="{C3380CC4-5D6E-409C-BE32-E72D297353CC}">
              <c16:uniqueId val="{00000007-4D91-49EF-A775-5F7FA90E7D52}"/>
            </c:ext>
          </c:extLst>
        </c:ser>
        <c:dLbls>
          <c:showLegendKey val="0"/>
          <c:showVal val="0"/>
          <c:showCatName val="0"/>
          <c:showSerName val="0"/>
          <c:showPercent val="0"/>
          <c:showBubbleSize val="0"/>
        </c:dLbls>
        <c:gapWidth val="219"/>
        <c:overlap val="-27"/>
        <c:axId val="405494120"/>
        <c:axId val="405496416"/>
      </c:barChart>
      <c:catAx>
        <c:axId val="4054941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5496416"/>
        <c:crosses val="autoZero"/>
        <c:auto val="1"/>
        <c:lblAlgn val="ctr"/>
        <c:lblOffset val="100"/>
        <c:noMultiLvlLbl val="0"/>
      </c:catAx>
      <c:valAx>
        <c:axId val="4054964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54941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Sheet1!$A$2:$A$9</c:f>
              <c:strCache>
                <c:ptCount val="8"/>
                <c:pt idx="0">
                  <c:v>Scott Sports Argentina</c:v>
                </c:pt>
                <c:pt idx="1">
                  <c:v>Giant Bicycles Argentina</c:v>
                </c:pt>
                <c:pt idx="2">
                  <c:v>Cannondale Argentina</c:v>
                </c:pt>
                <c:pt idx="3">
                  <c:v>Specialized Bicycles</c:v>
                </c:pt>
                <c:pt idx="4">
                  <c:v>Trek Bicycle Argentina</c:v>
                </c:pt>
                <c:pt idx="5">
                  <c:v>Orbea Argentina</c:v>
                </c:pt>
                <c:pt idx="6">
                  <c:v>Merida Bikes Argentina</c:v>
                </c:pt>
                <c:pt idx="7">
                  <c:v>Cervelo Argentina</c:v>
                </c:pt>
              </c:strCache>
            </c:strRef>
          </c:cat>
          <c:val>
            <c:numRef>
              <c:f>Sheet1!$B$2:$B$9</c:f>
              <c:numCache>
                <c:formatCode>General</c:formatCode>
                <c:ptCount val="8"/>
                <c:pt idx="0">
                  <c:v>638</c:v>
                </c:pt>
                <c:pt idx="1">
                  <c:v>0</c:v>
                </c:pt>
                <c:pt idx="2">
                  <c:v>0</c:v>
                </c:pt>
                <c:pt idx="3">
                  <c:v>264</c:v>
                </c:pt>
                <c:pt idx="4">
                  <c:v>568</c:v>
                </c:pt>
                <c:pt idx="5">
                  <c:v>0</c:v>
                </c:pt>
                <c:pt idx="6">
                  <c:v>0</c:v>
                </c:pt>
                <c:pt idx="7">
                  <c:v>0</c:v>
                </c:pt>
              </c:numCache>
            </c:numRef>
          </c:val>
          <c:extLst>
            <c:ext xmlns:c16="http://schemas.microsoft.com/office/drawing/2014/chart" uri="{C3380CC4-5D6E-409C-BE32-E72D297353CC}">
              <c16:uniqueId val="{00000000-D2D5-4024-A669-D8F9DC87B600}"/>
            </c:ext>
          </c:extLst>
        </c:ser>
        <c:ser>
          <c:idx val="1"/>
          <c:order val="1"/>
          <c:tx>
            <c:strRef>
              <c:f>Sheet1!$C$1</c:f>
              <c:strCache>
                <c:ptCount val="1"/>
                <c:pt idx="0">
                  <c:v>Love</c:v>
                </c:pt>
              </c:strCache>
            </c:strRef>
          </c:tx>
          <c:spPr>
            <a:solidFill>
              <a:schemeClr val="accent2"/>
            </a:solidFill>
            <a:ln>
              <a:noFill/>
            </a:ln>
            <a:effectLst/>
          </c:spPr>
          <c:invertIfNegative val="0"/>
          <c:cat>
            <c:strRef>
              <c:f>Sheet1!$A$2:$A$9</c:f>
              <c:strCache>
                <c:ptCount val="8"/>
                <c:pt idx="0">
                  <c:v>Scott Sports Argentina</c:v>
                </c:pt>
                <c:pt idx="1">
                  <c:v>Giant Bicycles Argentina</c:v>
                </c:pt>
                <c:pt idx="2">
                  <c:v>Cannondale Argentina</c:v>
                </c:pt>
                <c:pt idx="3">
                  <c:v>Specialized Bicycles</c:v>
                </c:pt>
                <c:pt idx="4">
                  <c:v>Trek Bicycle Argentina</c:v>
                </c:pt>
                <c:pt idx="5">
                  <c:v>Orbea Argentina</c:v>
                </c:pt>
                <c:pt idx="6">
                  <c:v>Merida Bikes Argentina</c:v>
                </c:pt>
                <c:pt idx="7">
                  <c:v>Cervelo Argentina</c:v>
                </c:pt>
              </c:strCache>
            </c:strRef>
          </c:cat>
          <c:val>
            <c:numRef>
              <c:f>Sheet1!$C$2:$C$9</c:f>
              <c:numCache>
                <c:formatCode>General</c:formatCode>
                <c:ptCount val="8"/>
                <c:pt idx="0">
                  <c:v>69</c:v>
                </c:pt>
                <c:pt idx="1">
                  <c:v>0</c:v>
                </c:pt>
                <c:pt idx="2">
                  <c:v>0</c:v>
                </c:pt>
                <c:pt idx="3">
                  <c:v>52</c:v>
                </c:pt>
                <c:pt idx="4">
                  <c:v>46</c:v>
                </c:pt>
                <c:pt idx="5">
                  <c:v>0</c:v>
                </c:pt>
                <c:pt idx="6">
                  <c:v>0</c:v>
                </c:pt>
                <c:pt idx="7">
                  <c:v>0</c:v>
                </c:pt>
              </c:numCache>
            </c:numRef>
          </c:val>
          <c:extLst>
            <c:ext xmlns:c16="http://schemas.microsoft.com/office/drawing/2014/chart" uri="{C3380CC4-5D6E-409C-BE32-E72D297353CC}">
              <c16:uniqueId val="{00000001-D2D5-4024-A669-D8F9DC87B600}"/>
            </c:ext>
          </c:extLst>
        </c:ser>
        <c:ser>
          <c:idx val="2"/>
          <c:order val="2"/>
          <c:tx>
            <c:strRef>
              <c:f>Sheet1!$D$1</c:f>
              <c:strCache>
                <c:ptCount val="1"/>
                <c:pt idx="0">
                  <c:v>Haha</c:v>
                </c:pt>
              </c:strCache>
            </c:strRef>
          </c:tx>
          <c:spPr>
            <a:solidFill>
              <a:schemeClr val="accent3"/>
            </a:solidFill>
            <a:ln>
              <a:noFill/>
            </a:ln>
            <a:effectLst/>
          </c:spPr>
          <c:invertIfNegative val="0"/>
          <c:cat>
            <c:strRef>
              <c:f>Sheet1!$A$2:$A$9</c:f>
              <c:strCache>
                <c:ptCount val="8"/>
                <c:pt idx="0">
                  <c:v>Scott Sports Argentina</c:v>
                </c:pt>
                <c:pt idx="1">
                  <c:v>Giant Bicycles Argentina</c:v>
                </c:pt>
                <c:pt idx="2">
                  <c:v>Cannondale Argentina</c:v>
                </c:pt>
                <c:pt idx="3">
                  <c:v>Specialized Bicycles</c:v>
                </c:pt>
                <c:pt idx="4">
                  <c:v>Trek Bicycle Argentina</c:v>
                </c:pt>
                <c:pt idx="5">
                  <c:v>Orbea Argentina</c:v>
                </c:pt>
                <c:pt idx="6">
                  <c:v>Merida Bikes Argentina</c:v>
                </c:pt>
                <c:pt idx="7">
                  <c:v>Cervelo Argentina</c:v>
                </c:pt>
              </c:strCache>
            </c:strRef>
          </c:cat>
          <c:val>
            <c:numRef>
              <c:f>Sheet1!$D$2:$D$9</c:f>
              <c:numCache>
                <c:formatCode>General</c:formatCode>
                <c:ptCount val="8"/>
                <c:pt idx="0">
                  <c:v>0</c:v>
                </c:pt>
                <c:pt idx="1">
                  <c:v>0</c:v>
                </c:pt>
                <c:pt idx="2">
                  <c:v>0</c:v>
                </c:pt>
                <c:pt idx="3">
                  <c:v>0</c:v>
                </c:pt>
                <c:pt idx="4">
                  <c:v>0</c:v>
                </c:pt>
                <c:pt idx="5">
                  <c:v>0</c:v>
                </c:pt>
                <c:pt idx="6">
                  <c:v>0</c:v>
                </c:pt>
                <c:pt idx="7">
                  <c:v>0</c:v>
                </c:pt>
              </c:numCache>
            </c:numRef>
          </c:val>
          <c:extLst>
            <c:ext xmlns:c16="http://schemas.microsoft.com/office/drawing/2014/chart" uri="{C3380CC4-5D6E-409C-BE32-E72D297353CC}">
              <c16:uniqueId val="{00000002-D2D5-4024-A669-D8F9DC87B600}"/>
            </c:ext>
          </c:extLst>
        </c:ser>
        <c:ser>
          <c:idx val="3"/>
          <c:order val="3"/>
          <c:tx>
            <c:strRef>
              <c:f>Sheet1!$E$1</c:f>
              <c:strCache>
                <c:ptCount val="1"/>
                <c:pt idx="0">
                  <c:v>Wow</c:v>
                </c:pt>
              </c:strCache>
            </c:strRef>
          </c:tx>
          <c:spPr>
            <a:solidFill>
              <a:schemeClr val="accent4"/>
            </a:solidFill>
            <a:ln>
              <a:noFill/>
            </a:ln>
            <a:effectLst/>
          </c:spPr>
          <c:invertIfNegative val="0"/>
          <c:cat>
            <c:strRef>
              <c:f>Sheet1!$A$2:$A$9</c:f>
              <c:strCache>
                <c:ptCount val="8"/>
                <c:pt idx="0">
                  <c:v>Scott Sports Argentina</c:v>
                </c:pt>
                <c:pt idx="1">
                  <c:v>Giant Bicycles Argentina</c:v>
                </c:pt>
                <c:pt idx="2">
                  <c:v>Cannondale Argentina</c:v>
                </c:pt>
                <c:pt idx="3">
                  <c:v>Specialized Bicycles</c:v>
                </c:pt>
                <c:pt idx="4">
                  <c:v>Trek Bicycle Argentina</c:v>
                </c:pt>
                <c:pt idx="5">
                  <c:v>Orbea Argentina</c:v>
                </c:pt>
                <c:pt idx="6">
                  <c:v>Merida Bikes Argentina</c:v>
                </c:pt>
                <c:pt idx="7">
                  <c:v>Cervelo Argentina</c:v>
                </c:pt>
              </c:strCache>
            </c:strRef>
          </c:cat>
          <c:val>
            <c:numRef>
              <c:f>Sheet1!$E$2:$E$9</c:f>
              <c:numCache>
                <c:formatCode>General</c:formatCode>
                <c:ptCount val="8"/>
                <c:pt idx="0">
                  <c:v>1</c:v>
                </c:pt>
                <c:pt idx="1">
                  <c:v>0</c:v>
                </c:pt>
                <c:pt idx="2">
                  <c:v>0</c:v>
                </c:pt>
                <c:pt idx="3">
                  <c:v>0</c:v>
                </c:pt>
                <c:pt idx="4">
                  <c:v>1</c:v>
                </c:pt>
                <c:pt idx="5">
                  <c:v>0</c:v>
                </c:pt>
                <c:pt idx="6">
                  <c:v>0</c:v>
                </c:pt>
                <c:pt idx="7">
                  <c:v>0</c:v>
                </c:pt>
              </c:numCache>
            </c:numRef>
          </c:val>
          <c:extLst>
            <c:ext xmlns:c16="http://schemas.microsoft.com/office/drawing/2014/chart" uri="{C3380CC4-5D6E-409C-BE32-E72D297353CC}">
              <c16:uniqueId val="{00000003-D2D5-4024-A669-D8F9DC87B600}"/>
            </c:ext>
          </c:extLst>
        </c:ser>
        <c:ser>
          <c:idx val="4"/>
          <c:order val="4"/>
          <c:tx>
            <c:strRef>
              <c:f>Sheet1!$F$1</c:f>
              <c:strCache>
                <c:ptCount val="1"/>
                <c:pt idx="0">
                  <c:v>Sad</c:v>
                </c:pt>
              </c:strCache>
            </c:strRef>
          </c:tx>
          <c:spPr>
            <a:solidFill>
              <a:schemeClr val="accent5"/>
            </a:solidFill>
            <a:ln>
              <a:noFill/>
            </a:ln>
            <a:effectLst/>
          </c:spPr>
          <c:invertIfNegative val="0"/>
          <c:cat>
            <c:strRef>
              <c:f>Sheet1!$A$2:$A$9</c:f>
              <c:strCache>
                <c:ptCount val="8"/>
                <c:pt idx="0">
                  <c:v>Scott Sports Argentina</c:v>
                </c:pt>
                <c:pt idx="1">
                  <c:v>Giant Bicycles Argentina</c:v>
                </c:pt>
                <c:pt idx="2">
                  <c:v>Cannondale Argentina</c:v>
                </c:pt>
                <c:pt idx="3">
                  <c:v>Specialized Bicycles</c:v>
                </c:pt>
                <c:pt idx="4">
                  <c:v>Trek Bicycle Argentina</c:v>
                </c:pt>
                <c:pt idx="5">
                  <c:v>Orbea Argentina</c:v>
                </c:pt>
                <c:pt idx="6">
                  <c:v>Merida Bikes Argentina</c:v>
                </c:pt>
                <c:pt idx="7">
                  <c:v>Cervelo Argentina</c:v>
                </c:pt>
              </c:strCache>
            </c:strRef>
          </c:cat>
          <c:val>
            <c:numRef>
              <c:f>Sheet1!$F$2:$F$9</c:f>
              <c:numCache>
                <c:formatCode>General</c:formatCode>
                <c:ptCount val="8"/>
                <c:pt idx="0">
                  <c:v>0</c:v>
                </c:pt>
                <c:pt idx="1">
                  <c:v>0</c:v>
                </c:pt>
                <c:pt idx="2">
                  <c:v>0</c:v>
                </c:pt>
                <c:pt idx="3">
                  <c:v>0</c:v>
                </c:pt>
                <c:pt idx="4">
                  <c:v>1</c:v>
                </c:pt>
                <c:pt idx="5">
                  <c:v>0</c:v>
                </c:pt>
                <c:pt idx="6">
                  <c:v>0</c:v>
                </c:pt>
                <c:pt idx="7">
                  <c:v>0</c:v>
                </c:pt>
              </c:numCache>
            </c:numRef>
          </c:val>
          <c:extLst>
            <c:ext xmlns:c16="http://schemas.microsoft.com/office/drawing/2014/chart" uri="{C3380CC4-5D6E-409C-BE32-E72D297353CC}">
              <c16:uniqueId val="{00000004-D2D5-4024-A669-D8F9DC87B600}"/>
            </c:ext>
          </c:extLst>
        </c:ser>
        <c:ser>
          <c:idx val="5"/>
          <c:order val="5"/>
          <c:tx>
            <c:strRef>
              <c:f>Sheet1!$G$1</c:f>
              <c:strCache>
                <c:ptCount val="1"/>
                <c:pt idx="0">
                  <c:v>Angry</c:v>
                </c:pt>
              </c:strCache>
            </c:strRef>
          </c:tx>
          <c:spPr>
            <a:solidFill>
              <a:schemeClr val="accent6"/>
            </a:solidFill>
            <a:ln>
              <a:noFill/>
            </a:ln>
            <a:effectLst/>
          </c:spPr>
          <c:invertIfNegative val="0"/>
          <c:cat>
            <c:strRef>
              <c:f>Sheet1!$A$2:$A$9</c:f>
              <c:strCache>
                <c:ptCount val="8"/>
                <c:pt idx="0">
                  <c:v>Scott Sports Argentina</c:v>
                </c:pt>
                <c:pt idx="1">
                  <c:v>Giant Bicycles Argentina</c:v>
                </c:pt>
                <c:pt idx="2">
                  <c:v>Cannondale Argentina</c:v>
                </c:pt>
                <c:pt idx="3">
                  <c:v>Specialized Bicycles</c:v>
                </c:pt>
                <c:pt idx="4">
                  <c:v>Trek Bicycle Argentina</c:v>
                </c:pt>
                <c:pt idx="5">
                  <c:v>Orbea Argentina</c:v>
                </c:pt>
                <c:pt idx="6">
                  <c:v>Merida Bikes Argentina</c:v>
                </c:pt>
                <c:pt idx="7">
                  <c:v>Cervelo Argentina</c:v>
                </c:pt>
              </c:strCache>
            </c:strRef>
          </c:cat>
          <c:val>
            <c:numRef>
              <c:f>Sheet1!$G$2:$G$9</c:f>
              <c:numCache>
                <c:formatCode>General</c:formatCode>
                <c:ptCount val="8"/>
                <c:pt idx="0">
                  <c:v>0</c:v>
                </c:pt>
                <c:pt idx="1">
                  <c:v>0</c:v>
                </c:pt>
                <c:pt idx="2">
                  <c:v>0</c:v>
                </c:pt>
                <c:pt idx="3">
                  <c:v>0</c:v>
                </c:pt>
                <c:pt idx="4">
                  <c:v>1</c:v>
                </c:pt>
                <c:pt idx="5">
                  <c:v>0</c:v>
                </c:pt>
                <c:pt idx="6">
                  <c:v>0</c:v>
                </c:pt>
                <c:pt idx="7">
                  <c:v>0</c:v>
                </c:pt>
              </c:numCache>
            </c:numRef>
          </c:val>
          <c:extLst>
            <c:ext xmlns:c16="http://schemas.microsoft.com/office/drawing/2014/chart" uri="{C3380CC4-5D6E-409C-BE32-E72D297353CC}">
              <c16:uniqueId val="{00000005-D2D5-4024-A669-D8F9DC87B600}"/>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Sheet1!$A$2:$A$9</c:f>
              <c:strCache>
                <c:ptCount val="8"/>
                <c:pt idx="0">
                  <c:v>Scott Sports Argentina</c:v>
                </c:pt>
                <c:pt idx="1">
                  <c:v>Giant Bicycles Argentina</c:v>
                </c:pt>
                <c:pt idx="2">
                  <c:v>Cannondale Argentina</c:v>
                </c:pt>
                <c:pt idx="3">
                  <c:v>Specialized Bicycles</c:v>
                </c:pt>
                <c:pt idx="4">
                  <c:v>Trek Bicycle Argentina</c:v>
                </c:pt>
                <c:pt idx="5">
                  <c:v>Orbea Argentina</c:v>
                </c:pt>
                <c:pt idx="6">
                  <c:v>Merida Bikes Argentina</c:v>
                </c:pt>
                <c:pt idx="7">
                  <c:v>Cervelo Argentina</c:v>
                </c:pt>
              </c:strCache>
            </c:strRef>
          </c:cat>
          <c:val>
            <c:numRef>
              <c:f>Sheet1!$H$2:$H$9</c:f>
              <c:numCache>
                <c:formatCode>General</c:formatCode>
                <c:ptCount val="8"/>
                <c:pt idx="0">
                  <c:v>26</c:v>
                </c:pt>
                <c:pt idx="1">
                  <c:v>0</c:v>
                </c:pt>
                <c:pt idx="2">
                  <c:v>0</c:v>
                </c:pt>
                <c:pt idx="3">
                  <c:v>17</c:v>
                </c:pt>
                <c:pt idx="4">
                  <c:v>12</c:v>
                </c:pt>
                <c:pt idx="5">
                  <c:v>0</c:v>
                </c:pt>
                <c:pt idx="6">
                  <c:v>0</c:v>
                </c:pt>
                <c:pt idx="7">
                  <c:v>0</c:v>
                </c:pt>
              </c:numCache>
            </c:numRef>
          </c:val>
          <c:extLst>
            <c:ext xmlns:c16="http://schemas.microsoft.com/office/drawing/2014/chart" uri="{C3380CC4-5D6E-409C-BE32-E72D297353CC}">
              <c16:uniqueId val="{00000006-D2D5-4024-A669-D8F9DC87B600}"/>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Sheet1!$A$2:$A$9</c:f>
              <c:strCache>
                <c:ptCount val="8"/>
                <c:pt idx="0">
                  <c:v>Scott Sports Argentina</c:v>
                </c:pt>
                <c:pt idx="1">
                  <c:v>Giant Bicycles Argentina</c:v>
                </c:pt>
                <c:pt idx="2">
                  <c:v>Cannondale Argentina</c:v>
                </c:pt>
                <c:pt idx="3">
                  <c:v>Specialized Bicycles</c:v>
                </c:pt>
                <c:pt idx="4">
                  <c:v>Trek Bicycle Argentina</c:v>
                </c:pt>
                <c:pt idx="5">
                  <c:v>Orbea Argentina</c:v>
                </c:pt>
                <c:pt idx="6">
                  <c:v>Merida Bikes Argentina</c:v>
                </c:pt>
                <c:pt idx="7">
                  <c:v>Cervelo Argentina</c:v>
                </c:pt>
              </c:strCache>
            </c:strRef>
          </c:cat>
          <c:val>
            <c:numRef>
              <c:f>Sheet1!$I$2:$I$9</c:f>
              <c:numCache>
                <c:formatCode>General</c:formatCode>
                <c:ptCount val="8"/>
                <c:pt idx="0">
                  <c:v>27</c:v>
                </c:pt>
                <c:pt idx="1">
                  <c:v>0</c:v>
                </c:pt>
                <c:pt idx="2">
                  <c:v>0</c:v>
                </c:pt>
                <c:pt idx="3">
                  <c:v>10</c:v>
                </c:pt>
                <c:pt idx="4">
                  <c:v>62</c:v>
                </c:pt>
                <c:pt idx="5">
                  <c:v>0</c:v>
                </c:pt>
                <c:pt idx="6">
                  <c:v>0</c:v>
                </c:pt>
                <c:pt idx="7">
                  <c:v>0</c:v>
                </c:pt>
              </c:numCache>
            </c:numRef>
          </c:val>
          <c:extLst>
            <c:ext xmlns:c16="http://schemas.microsoft.com/office/drawing/2014/chart" uri="{C3380CC4-5D6E-409C-BE32-E72D297353CC}">
              <c16:uniqueId val="{00000007-D2D5-4024-A669-D8F9DC87B600}"/>
            </c:ext>
          </c:extLst>
        </c:ser>
        <c:dLbls>
          <c:showLegendKey val="0"/>
          <c:showVal val="0"/>
          <c:showCatName val="0"/>
          <c:showSerName val="0"/>
          <c:showPercent val="0"/>
          <c:showBubbleSize val="0"/>
        </c:dLbls>
        <c:gapWidth val="150"/>
        <c:overlap val="100"/>
        <c:axId val="406298624"/>
        <c:axId val="406303544"/>
      </c:barChart>
      <c:catAx>
        <c:axId val="4062986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6303544"/>
        <c:crosses val="autoZero"/>
        <c:auto val="1"/>
        <c:lblAlgn val="ctr"/>
        <c:lblOffset val="100"/>
        <c:noMultiLvlLbl val="0"/>
      </c:catAx>
      <c:valAx>
        <c:axId val="40630354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62986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Album</c:v>
                </c:pt>
              </c:strCache>
            </c:strRef>
          </c:tx>
          <c:spPr>
            <a:solidFill>
              <a:schemeClr val="accent1"/>
            </a:solidFill>
            <a:ln>
              <a:noFill/>
            </a:ln>
            <a:effectLst/>
          </c:spPr>
          <c:invertIfNegative val="0"/>
          <c:cat>
            <c:strRef>
              <c:f>Sheet1!$A$2:$A$9</c:f>
              <c:strCache>
                <c:ptCount val="8"/>
                <c:pt idx="0">
                  <c:v>Scott Sports Argentina</c:v>
                </c:pt>
                <c:pt idx="1">
                  <c:v>Giant Bicycles Argentina</c:v>
                </c:pt>
                <c:pt idx="2">
                  <c:v>Cannondale Argentina</c:v>
                </c:pt>
                <c:pt idx="3">
                  <c:v>Specialized Bicycles</c:v>
                </c:pt>
                <c:pt idx="4">
                  <c:v>Trek Bicycle Argentina</c:v>
                </c:pt>
                <c:pt idx="5">
                  <c:v>Orbea Argentina</c:v>
                </c:pt>
                <c:pt idx="6">
                  <c:v>Merida Bikes Argentina</c:v>
                </c:pt>
                <c:pt idx="7">
                  <c:v>Cervelo Argentina</c:v>
                </c:pt>
              </c:strCache>
            </c:strRef>
          </c:cat>
          <c:val>
            <c:numRef>
              <c:f>Sheet1!$B$2:$B$9</c:f>
              <c:numCache>
                <c:formatCode>General</c:formatCode>
                <c:ptCount val="8"/>
                <c:pt idx="0">
                  <c:v>6</c:v>
                </c:pt>
                <c:pt idx="1">
                  <c:v>0</c:v>
                </c:pt>
                <c:pt idx="2">
                  <c:v>0</c:v>
                </c:pt>
                <c:pt idx="3">
                  <c:v>4</c:v>
                </c:pt>
                <c:pt idx="4">
                  <c:v>16</c:v>
                </c:pt>
                <c:pt idx="5">
                  <c:v>0</c:v>
                </c:pt>
                <c:pt idx="6">
                  <c:v>0</c:v>
                </c:pt>
                <c:pt idx="7">
                  <c:v>0</c:v>
                </c:pt>
              </c:numCache>
            </c:numRef>
          </c:val>
          <c:extLst>
            <c:ext xmlns:c16="http://schemas.microsoft.com/office/drawing/2014/chart" uri="{C3380CC4-5D6E-409C-BE32-E72D297353CC}">
              <c16:uniqueId val="{00000000-E7FF-470B-A809-379A085C51D8}"/>
            </c:ext>
          </c:extLst>
        </c:ser>
        <c:ser>
          <c:idx val="1"/>
          <c:order val="1"/>
          <c:tx>
            <c:strRef>
              <c:f>Sheet1!$C$1</c:f>
              <c:strCache>
                <c:ptCount val="1"/>
                <c:pt idx="0">
                  <c:v>Link</c:v>
                </c:pt>
              </c:strCache>
            </c:strRef>
          </c:tx>
          <c:spPr>
            <a:solidFill>
              <a:schemeClr val="accent2"/>
            </a:solidFill>
            <a:ln>
              <a:noFill/>
            </a:ln>
            <a:effectLst/>
          </c:spPr>
          <c:invertIfNegative val="0"/>
          <c:cat>
            <c:strRef>
              <c:f>Sheet1!$A$2:$A$9</c:f>
              <c:strCache>
                <c:ptCount val="8"/>
                <c:pt idx="0">
                  <c:v>Scott Sports Argentina</c:v>
                </c:pt>
                <c:pt idx="1">
                  <c:v>Giant Bicycles Argentina</c:v>
                </c:pt>
                <c:pt idx="2">
                  <c:v>Cannondale Argentina</c:v>
                </c:pt>
                <c:pt idx="3">
                  <c:v>Specialized Bicycles</c:v>
                </c:pt>
                <c:pt idx="4">
                  <c:v>Trek Bicycle Argentina</c:v>
                </c:pt>
                <c:pt idx="5">
                  <c:v>Orbea Argentina</c:v>
                </c:pt>
                <c:pt idx="6">
                  <c:v>Merida Bikes Argentina</c:v>
                </c:pt>
                <c:pt idx="7">
                  <c:v>Cervelo Argentina</c:v>
                </c:pt>
              </c:strCache>
            </c:strRef>
          </c:cat>
          <c:val>
            <c:numRef>
              <c:f>Sheet1!$C$2:$C$9</c:f>
              <c:numCache>
                <c:formatCode>General</c:formatCode>
                <c:ptCount val="8"/>
                <c:pt idx="0">
                  <c:v>1</c:v>
                </c:pt>
                <c:pt idx="1">
                  <c:v>0</c:v>
                </c:pt>
                <c:pt idx="2">
                  <c:v>0</c:v>
                </c:pt>
                <c:pt idx="3">
                  <c:v>0</c:v>
                </c:pt>
                <c:pt idx="4">
                  <c:v>0</c:v>
                </c:pt>
                <c:pt idx="5">
                  <c:v>0</c:v>
                </c:pt>
                <c:pt idx="6">
                  <c:v>0</c:v>
                </c:pt>
                <c:pt idx="7">
                  <c:v>0</c:v>
                </c:pt>
              </c:numCache>
            </c:numRef>
          </c:val>
          <c:extLst>
            <c:ext xmlns:c16="http://schemas.microsoft.com/office/drawing/2014/chart" uri="{C3380CC4-5D6E-409C-BE32-E72D297353CC}">
              <c16:uniqueId val="{00000001-E7FF-470B-A809-379A085C51D8}"/>
            </c:ext>
          </c:extLst>
        </c:ser>
        <c:ser>
          <c:idx val="2"/>
          <c:order val="2"/>
          <c:tx>
            <c:strRef>
              <c:f>Sheet1!$D$1</c:f>
              <c:strCache>
                <c:ptCount val="1"/>
                <c:pt idx="0">
                  <c:v>Photo</c:v>
                </c:pt>
              </c:strCache>
            </c:strRef>
          </c:tx>
          <c:spPr>
            <a:solidFill>
              <a:schemeClr val="accent3"/>
            </a:solidFill>
            <a:ln>
              <a:noFill/>
            </a:ln>
            <a:effectLst/>
          </c:spPr>
          <c:invertIfNegative val="0"/>
          <c:cat>
            <c:strRef>
              <c:f>Sheet1!$A$2:$A$9</c:f>
              <c:strCache>
                <c:ptCount val="8"/>
                <c:pt idx="0">
                  <c:v>Scott Sports Argentina</c:v>
                </c:pt>
                <c:pt idx="1">
                  <c:v>Giant Bicycles Argentina</c:v>
                </c:pt>
                <c:pt idx="2">
                  <c:v>Cannondale Argentina</c:v>
                </c:pt>
                <c:pt idx="3">
                  <c:v>Specialized Bicycles</c:v>
                </c:pt>
                <c:pt idx="4">
                  <c:v>Trek Bicycle Argentina</c:v>
                </c:pt>
                <c:pt idx="5">
                  <c:v>Orbea Argentina</c:v>
                </c:pt>
                <c:pt idx="6">
                  <c:v>Merida Bikes Argentina</c:v>
                </c:pt>
                <c:pt idx="7">
                  <c:v>Cervelo Argentina</c:v>
                </c:pt>
              </c:strCache>
            </c:strRef>
          </c:cat>
          <c:val>
            <c:numRef>
              <c:f>Sheet1!$D$2:$D$9</c:f>
              <c:numCache>
                <c:formatCode>General</c:formatCode>
                <c:ptCount val="8"/>
                <c:pt idx="0">
                  <c:v>14</c:v>
                </c:pt>
                <c:pt idx="1">
                  <c:v>0</c:v>
                </c:pt>
                <c:pt idx="2">
                  <c:v>0</c:v>
                </c:pt>
                <c:pt idx="3">
                  <c:v>10</c:v>
                </c:pt>
                <c:pt idx="4">
                  <c:v>5</c:v>
                </c:pt>
                <c:pt idx="5">
                  <c:v>0</c:v>
                </c:pt>
                <c:pt idx="6">
                  <c:v>0</c:v>
                </c:pt>
                <c:pt idx="7">
                  <c:v>0</c:v>
                </c:pt>
              </c:numCache>
            </c:numRef>
          </c:val>
          <c:extLst>
            <c:ext xmlns:c16="http://schemas.microsoft.com/office/drawing/2014/chart" uri="{C3380CC4-5D6E-409C-BE32-E72D297353CC}">
              <c16:uniqueId val="{00000002-E7FF-470B-A809-379A085C51D8}"/>
            </c:ext>
          </c:extLst>
        </c:ser>
        <c:ser>
          <c:idx val="3"/>
          <c:order val="3"/>
          <c:tx>
            <c:strRef>
              <c:f>Sheet1!$E$1</c:f>
              <c:strCache>
                <c:ptCount val="1"/>
                <c:pt idx="0">
                  <c:v>Video</c:v>
                </c:pt>
              </c:strCache>
            </c:strRef>
          </c:tx>
          <c:spPr>
            <a:solidFill>
              <a:schemeClr val="accent4"/>
            </a:solidFill>
            <a:ln>
              <a:noFill/>
            </a:ln>
            <a:effectLst/>
          </c:spPr>
          <c:invertIfNegative val="0"/>
          <c:cat>
            <c:strRef>
              <c:f>Sheet1!$A$2:$A$9</c:f>
              <c:strCache>
                <c:ptCount val="8"/>
                <c:pt idx="0">
                  <c:v>Scott Sports Argentina</c:v>
                </c:pt>
                <c:pt idx="1">
                  <c:v>Giant Bicycles Argentina</c:v>
                </c:pt>
                <c:pt idx="2">
                  <c:v>Cannondale Argentina</c:v>
                </c:pt>
                <c:pt idx="3">
                  <c:v>Specialized Bicycles</c:v>
                </c:pt>
                <c:pt idx="4">
                  <c:v>Trek Bicycle Argentina</c:v>
                </c:pt>
                <c:pt idx="5">
                  <c:v>Orbea Argentina</c:v>
                </c:pt>
                <c:pt idx="6">
                  <c:v>Merida Bikes Argentina</c:v>
                </c:pt>
                <c:pt idx="7">
                  <c:v>Cervelo Argentina</c:v>
                </c:pt>
              </c:strCache>
            </c:strRef>
          </c:cat>
          <c:val>
            <c:numRef>
              <c:f>Sheet1!$E$2:$E$9</c:f>
              <c:numCache>
                <c:formatCode>General</c:formatCode>
                <c:ptCount val="8"/>
                <c:pt idx="0">
                  <c:v>4</c:v>
                </c:pt>
                <c:pt idx="1">
                  <c:v>0</c:v>
                </c:pt>
                <c:pt idx="2">
                  <c:v>0</c:v>
                </c:pt>
                <c:pt idx="3">
                  <c:v>1</c:v>
                </c:pt>
                <c:pt idx="4">
                  <c:v>3</c:v>
                </c:pt>
                <c:pt idx="5">
                  <c:v>0</c:v>
                </c:pt>
                <c:pt idx="6">
                  <c:v>0</c:v>
                </c:pt>
                <c:pt idx="7">
                  <c:v>0</c:v>
                </c:pt>
              </c:numCache>
            </c:numRef>
          </c:val>
          <c:extLst>
            <c:ext xmlns:c16="http://schemas.microsoft.com/office/drawing/2014/chart" uri="{C3380CC4-5D6E-409C-BE32-E72D297353CC}">
              <c16:uniqueId val="{00000003-E7FF-470B-A809-379A085C51D8}"/>
            </c:ext>
          </c:extLst>
        </c:ser>
        <c:dLbls>
          <c:showLegendKey val="0"/>
          <c:showVal val="0"/>
          <c:showCatName val="0"/>
          <c:showSerName val="0"/>
          <c:showPercent val="0"/>
          <c:showBubbleSize val="0"/>
        </c:dLbls>
        <c:gapWidth val="150"/>
        <c:overlap val="100"/>
        <c:axId val="406299608"/>
        <c:axId val="406304200"/>
      </c:barChart>
      <c:catAx>
        <c:axId val="4062996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6304200"/>
        <c:crosses val="autoZero"/>
        <c:auto val="1"/>
        <c:lblAlgn val="ctr"/>
        <c:lblOffset val="100"/>
        <c:noMultiLvlLbl val="0"/>
      </c:catAx>
      <c:valAx>
        <c:axId val="40630420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62996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Scott Sports 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3.5069872035123399E-2</c:v>
                </c:pt>
                <c:pt idx="1">
                  <c:v>4.4618157805500498E-2</c:v>
                </c:pt>
                <c:pt idx="2">
                  <c:v>4.9793864110938599E-2</c:v>
                </c:pt>
                <c:pt idx="3">
                  <c:v>1.74010815441452E-2</c:v>
                </c:pt>
                <c:pt idx="4">
                  <c:v>5.0530063714729297E-2</c:v>
                </c:pt>
                <c:pt idx="5">
                  <c:v>5.3541789366600603E-2</c:v>
                </c:pt>
                <c:pt idx="6">
                  <c:v>2.8109439417465298E-2</c:v>
                </c:pt>
              </c:numCache>
            </c:numRef>
          </c:val>
          <c:extLst>
            <c:ext xmlns:c16="http://schemas.microsoft.com/office/drawing/2014/chart" uri="{C3380CC4-5D6E-409C-BE32-E72D297353CC}">
              <c16:uniqueId val="{00000000-D48C-4248-9D75-3EB375831172}"/>
            </c:ext>
          </c:extLst>
        </c:ser>
        <c:ser>
          <c:idx val="1"/>
          <c:order val="1"/>
          <c:tx>
            <c:strRef>
              <c:f>Sheet1!$C$1</c:f>
              <c:strCache>
                <c:ptCount val="1"/>
                <c:pt idx="0">
                  <c:v>Giant Bicycles Argentina</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numCache>
            </c:numRef>
          </c:val>
          <c:extLst>
            <c:ext xmlns:c16="http://schemas.microsoft.com/office/drawing/2014/chart" uri="{C3380CC4-5D6E-409C-BE32-E72D297353CC}">
              <c16:uniqueId val="{00000001-D48C-4248-9D75-3EB375831172}"/>
            </c:ext>
          </c:extLst>
        </c:ser>
        <c:ser>
          <c:idx val="2"/>
          <c:order val="2"/>
          <c:tx>
            <c:strRef>
              <c:f>Sheet1!$D$1</c:f>
              <c:strCache>
                <c:ptCount val="1"/>
                <c:pt idx="0">
                  <c:v>Cannondale Argentina</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numCache>
            </c:numRef>
          </c:val>
          <c:extLst>
            <c:ext xmlns:c16="http://schemas.microsoft.com/office/drawing/2014/chart" uri="{C3380CC4-5D6E-409C-BE32-E72D297353CC}">
              <c16:uniqueId val="{00000002-D48C-4248-9D75-3EB375831172}"/>
            </c:ext>
          </c:extLst>
        </c:ser>
        <c:ser>
          <c:idx val="3"/>
          <c:order val="3"/>
          <c:tx>
            <c:strRef>
              <c:f>Sheet1!$E$1</c:f>
              <c:strCache>
                <c:ptCount val="1"/>
                <c:pt idx="0">
                  <c:v>Specialized Bicycles</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1.5313532556064E-3</c:v>
                </c:pt>
                <c:pt idx="2">
                  <c:v>5.5685572931141799E-4</c:v>
                </c:pt>
                <c:pt idx="3">
                  <c:v>7.0872547366907705E-4</c:v>
                </c:pt>
                <c:pt idx="4">
                  <c:v>1.5490713924481299E-3</c:v>
                </c:pt>
              </c:numCache>
            </c:numRef>
          </c:val>
          <c:extLst>
            <c:ext xmlns:c16="http://schemas.microsoft.com/office/drawing/2014/chart" uri="{C3380CC4-5D6E-409C-BE32-E72D297353CC}">
              <c16:uniqueId val="{00000003-D48C-4248-9D75-3EB375831172}"/>
            </c:ext>
          </c:extLst>
        </c:ser>
        <c:ser>
          <c:idx val="4"/>
          <c:order val="4"/>
          <c:tx>
            <c:strRef>
              <c:f>Sheet1!$F$1</c:f>
              <c:strCache>
                <c:ptCount val="1"/>
                <c:pt idx="0">
                  <c:v>Trek Bicycle Argentina</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9.9070410756216004E-2</c:v>
                </c:pt>
                <c:pt idx="1">
                  <c:v>0.102930296889575</c:v>
                </c:pt>
                <c:pt idx="2">
                  <c:v>0.17691144777895701</c:v>
                </c:pt>
                <c:pt idx="3">
                  <c:v>0.102930296889575</c:v>
                </c:pt>
                <c:pt idx="4">
                  <c:v>6.35272926115346E-2</c:v>
                </c:pt>
                <c:pt idx="5">
                  <c:v>4.8248576666988299E-2</c:v>
                </c:pt>
                <c:pt idx="6">
                  <c:v>4.8248576666988299E-2</c:v>
                </c:pt>
              </c:numCache>
            </c:numRef>
          </c:val>
          <c:extLst>
            <c:ext xmlns:c16="http://schemas.microsoft.com/office/drawing/2014/chart" uri="{C3380CC4-5D6E-409C-BE32-E72D297353CC}">
              <c16:uniqueId val="{00000004-D48C-4248-9D75-3EB375831172}"/>
            </c:ext>
          </c:extLst>
        </c:ser>
        <c:ser>
          <c:idx val="5"/>
          <c:order val="5"/>
          <c:tx>
            <c:strRef>
              <c:f>Sheet1!$G$1</c:f>
              <c:strCache>
                <c:ptCount val="1"/>
                <c:pt idx="0">
                  <c:v>Orbea Argentina</c:v>
                </c:pt>
              </c:strCache>
            </c:strRef>
          </c:tx>
          <c:spPr>
            <a:solidFill>
              <a:schemeClr val="accent6"/>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Sheet1!$G$2:$G$8</c:f>
              <c:numCache>
                <c:formatCode>General</c:formatCode>
                <c:ptCount val="7"/>
              </c:numCache>
            </c:numRef>
          </c:val>
          <c:extLst>
            <c:ext xmlns:c16="http://schemas.microsoft.com/office/drawing/2014/chart" uri="{C3380CC4-5D6E-409C-BE32-E72D297353CC}">
              <c16:uniqueId val="{00000005-D48C-4248-9D75-3EB375831172}"/>
            </c:ext>
          </c:extLst>
        </c:ser>
        <c:ser>
          <c:idx val="6"/>
          <c:order val="6"/>
          <c:tx>
            <c:strRef>
              <c:f>Sheet1!$H$1</c:f>
              <c:strCache>
                <c:ptCount val="1"/>
                <c:pt idx="0">
                  <c:v>Merida Bikes Argentina</c:v>
                </c:pt>
              </c:strCache>
            </c:strRef>
          </c:tx>
          <c:spPr>
            <a:solidFill>
              <a:schemeClr val="accent1">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Sheet1!$H$2:$H$8</c:f>
              <c:numCache>
                <c:formatCode>General</c:formatCode>
                <c:ptCount val="7"/>
              </c:numCache>
            </c:numRef>
          </c:val>
          <c:extLst>
            <c:ext xmlns:c16="http://schemas.microsoft.com/office/drawing/2014/chart" uri="{C3380CC4-5D6E-409C-BE32-E72D297353CC}">
              <c16:uniqueId val="{00000006-D48C-4248-9D75-3EB375831172}"/>
            </c:ext>
          </c:extLst>
        </c:ser>
        <c:ser>
          <c:idx val="7"/>
          <c:order val="7"/>
          <c:tx>
            <c:strRef>
              <c:f>Sheet1!$I$1</c:f>
              <c:strCache>
                <c:ptCount val="1"/>
                <c:pt idx="0">
                  <c:v>Cervelo Argentina</c:v>
                </c:pt>
              </c:strCache>
            </c:strRef>
          </c:tx>
          <c:spPr>
            <a:solidFill>
              <a:schemeClr val="accent2">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Sheet1!$I$2:$I$8</c:f>
              <c:numCache>
                <c:formatCode>General</c:formatCode>
                <c:ptCount val="7"/>
              </c:numCache>
            </c:numRef>
          </c:val>
          <c:extLst>
            <c:ext xmlns:c16="http://schemas.microsoft.com/office/drawing/2014/chart" uri="{C3380CC4-5D6E-409C-BE32-E72D297353CC}">
              <c16:uniqueId val="{00000007-D48C-4248-9D75-3EB375831172}"/>
            </c:ext>
          </c:extLst>
        </c:ser>
        <c:dLbls>
          <c:showLegendKey val="0"/>
          <c:showVal val="0"/>
          <c:showCatName val="0"/>
          <c:showSerName val="0"/>
          <c:showPercent val="0"/>
          <c:showBubbleSize val="0"/>
        </c:dLbls>
        <c:gapWidth val="219"/>
        <c:overlap val="-27"/>
        <c:axId val="404733832"/>
        <c:axId val="404738752"/>
      </c:barChart>
      <c:catAx>
        <c:axId val="4047338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4738752"/>
        <c:crosses val="autoZero"/>
        <c:auto val="1"/>
        <c:lblAlgn val="ctr"/>
        <c:lblOffset val="100"/>
        <c:noMultiLvlLbl val="0"/>
      </c:catAx>
      <c:valAx>
        <c:axId val="4047387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47338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Scott Sports Argentina</c:v>
                </c:pt>
              </c:strCache>
            </c:strRef>
          </c:tx>
          <c:spPr>
            <a:ln w="28575" cap="rnd">
              <a:solidFill>
                <a:schemeClr val="accent1"/>
              </a:solidFill>
              <a:round/>
            </a:ln>
            <a:effectLst/>
          </c:spPr>
          <c:marker>
            <c:symbol val="none"/>
          </c:marker>
          <c:cat>
            <c:numRef>
              <c:f>Sheet1!$A$2:$A$33</c:f>
              <c:numCache>
                <c:formatCode>m/d/yyyy</c:formatCode>
                <c:ptCount val="32"/>
                <c:pt idx="0">
                  <c:v>44426</c:v>
                </c:pt>
                <c:pt idx="1">
                  <c:v>44427</c:v>
                </c:pt>
                <c:pt idx="2">
                  <c:v>44428</c:v>
                </c:pt>
                <c:pt idx="3">
                  <c:v>44429</c:v>
                </c:pt>
                <c:pt idx="4">
                  <c:v>44430</c:v>
                </c:pt>
                <c:pt idx="5">
                  <c:v>44431</c:v>
                </c:pt>
                <c:pt idx="6">
                  <c:v>44432</c:v>
                </c:pt>
                <c:pt idx="7">
                  <c:v>44433</c:v>
                </c:pt>
                <c:pt idx="8">
                  <c:v>44434</c:v>
                </c:pt>
                <c:pt idx="9">
                  <c:v>44435</c:v>
                </c:pt>
                <c:pt idx="10">
                  <c:v>44436</c:v>
                </c:pt>
                <c:pt idx="11">
                  <c:v>44437</c:v>
                </c:pt>
                <c:pt idx="12">
                  <c:v>44438</c:v>
                </c:pt>
                <c:pt idx="13">
                  <c:v>44439</c:v>
                </c:pt>
                <c:pt idx="14">
                  <c:v>44440</c:v>
                </c:pt>
                <c:pt idx="15">
                  <c:v>44441</c:v>
                </c:pt>
                <c:pt idx="16">
                  <c:v>44442</c:v>
                </c:pt>
                <c:pt idx="17">
                  <c:v>44443</c:v>
                </c:pt>
                <c:pt idx="18">
                  <c:v>44444</c:v>
                </c:pt>
                <c:pt idx="19">
                  <c:v>44445</c:v>
                </c:pt>
                <c:pt idx="20">
                  <c:v>44446</c:v>
                </c:pt>
                <c:pt idx="21">
                  <c:v>44447</c:v>
                </c:pt>
                <c:pt idx="22">
                  <c:v>44448</c:v>
                </c:pt>
                <c:pt idx="23">
                  <c:v>44449</c:v>
                </c:pt>
                <c:pt idx="24">
                  <c:v>44450</c:v>
                </c:pt>
                <c:pt idx="25">
                  <c:v>44451</c:v>
                </c:pt>
                <c:pt idx="26">
                  <c:v>44452</c:v>
                </c:pt>
                <c:pt idx="27">
                  <c:v>44453</c:v>
                </c:pt>
                <c:pt idx="28">
                  <c:v>44454</c:v>
                </c:pt>
                <c:pt idx="29">
                  <c:v>44455</c:v>
                </c:pt>
                <c:pt idx="30">
                  <c:v>44456</c:v>
                </c:pt>
                <c:pt idx="31">
                  <c:v>44457</c:v>
                </c:pt>
              </c:numCache>
            </c:numRef>
          </c:cat>
          <c:val>
            <c:numRef>
              <c:f>Sheet1!$B$2:$B$33</c:f>
              <c:numCache>
                <c:formatCode>General</c:formatCode>
                <c:ptCount val="32"/>
                <c:pt idx="0">
                  <c:v>0.136091086707539</c:v>
                </c:pt>
                <c:pt idx="1">
                  <c:v>0</c:v>
                </c:pt>
                <c:pt idx="2">
                  <c:v>0</c:v>
                </c:pt>
                <c:pt idx="3">
                  <c:v>0</c:v>
                </c:pt>
                <c:pt idx="4">
                  <c:v>2.8242129187568101E-2</c:v>
                </c:pt>
                <c:pt idx="5">
                  <c:v>2.15045092267785E-2</c:v>
                </c:pt>
                <c:pt idx="6">
                  <c:v>0</c:v>
                </c:pt>
                <c:pt idx="7">
                  <c:v>2.81928390188892E-2</c:v>
                </c:pt>
                <c:pt idx="8">
                  <c:v>1.0734796843969699E-2</c:v>
                </c:pt>
                <c:pt idx="9">
                  <c:v>6.0355696236486997E-2</c:v>
                </c:pt>
                <c:pt idx="10">
                  <c:v>0.12601887601887601</c:v>
                </c:pt>
                <c:pt idx="11">
                  <c:v>0</c:v>
                </c:pt>
                <c:pt idx="12">
                  <c:v>3.3484235621869203E-2</c:v>
                </c:pt>
                <c:pt idx="13">
                  <c:v>7.8976253580702996E-2</c:v>
                </c:pt>
                <c:pt idx="14">
                  <c:v>2.0070917240917901E-2</c:v>
                </c:pt>
                <c:pt idx="15">
                  <c:v>2.0065279041147199E-2</c:v>
                </c:pt>
                <c:pt idx="16">
                  <c:v>5.0810290420923103E-2</c:v>
                </c:pt>
                <c:pt idx="17">
                  <c:v>0</c:v>
                </c:pt>
                <c:pt idx="18">
                  <c:v>0</c:v>
                </c:pt>
                <c:pt idx="19">
                  <c:v>2.2702991452991501E-2</c:v>
                </c:pt>
                <c:pt idx="20">
                  <c:v>3.6043251902282698E-2</c:v>
                </c:pt>
                <c:pt idx="21">
                  <c:v>1.8682359848939799E-2</c:v>
                </c:pt>
                <c:pt idx="22">
                  <c:v>1.2005602614553501E-2</c:v>
                </c:pt>
                <c:pt idx="23">
                  <c:v>7.6002026720712504E-2</c:v>
                </c:pt>
                <c:pt idx="24">
                  <c:v>2.6657070121423002E-2</c:v>
                </c:pt>
                <c:pt idx="25">
                  <c:v>0</c:v>
                </c:pt>
                <c:pt idx="26">
                  <c:v>6.3930954569065404E-2</c:v>
                </c:pt>
                <c:pt idx="27">
                  <c:v>1.8641066268990598E-2</c:v>
                </c:pt>
                <c:pt idx="28">
                  <c:v>4.6586537821613497E-2</c:v>
                </c:pt>
                <c:pt idx="29">
                  <c:v>2.6617335870852701E-2</c:v>
                </c:pt>
                <c:pt idx="30">
                  <c:v>1.4637781444615999E-2</c:v>
                </c:pt>
                <c:pt idx="31">
                  <c:v>7.9818014925968801E-3</c:v>
                </c:pt>
              </c:numCache>
            </c:numRef>
          </c:val>
          <c:smooth val="0"/>
          <c:extLst>
            <c:ext xmlns:c16="http://schemas.microsoft.com/office/drawing/2014/chart" uri="{C3380CC4-5D6E-409C-BE32-E72D297353CC}">
              <c16:uniqueId val="{00000000-CAA5-4F75-9437-90ACD81CAD75}"/>
            </c:ext>
          </c:extLst>
        </c:ser>
        <c:ser>
          <c:idx val="1"/>
          <c:order val="1"/>
          <c:tx>
            <c:strRef>
              <c:f>Sheet1!$C$1</c:f>
              <c:strCache>
                <c:ptCount val="1"/>
                <c:pt idx="0">
                  <c:v>Giant Bicycles Argentina</c:v>
                </c:pt>
              </c:strCache>
            </c:strRef>
          </c:tx>
          <c:spPr>
            <a:ln w="28575" cap="rnd">
              <a:solidFill>
                <a:schemeClr val="accent2"/>
              </a:solidFill>
              <a:round/>
            </a:ln>
            <a:effectLst/>
          </c:spPr>
          <c:marker>
            <c:symbol val="none"/>
          </c:marker>
          <c:cat>
            <c:numRef>
              <c:f>Sheet1!$A$2:$A$33</c:f>
              <c:numCache>
                <c:formatCode>m/d/yyyy</c:formatCode>
                <c:ptCount val="32"/>
                <c:pt idx="0">
                  <c:v>44426</c:v>
                </c:pt>
                <c:pt idx="1">
                  <c:v>44427</c:v>
                </c:pt>
                <c:pt idx="2">
                  <c:v>44428</c:v>
                </c:pt>
                <c:pt idx="3">
                  <c:v>44429</c:v>
                </c:pt>
                <c:pt idx="4">
                  <c:v>44430</c:v>
                </c:pt>
                <c:pt idx="5">
                  <c:v>44431</c:v>
                </c:pt>
                <c:pt idx="6">
                  <c:v>44432</c:v>
                </c:pt>
                <c:pt idx="7">
                  <c:v>44433</c:v>
                </c:pt>
                <c:pt idx="8">
                  <c:v>44434</c:v>
                </c:pt>
                <c:pt idx="9">
                  <c:v>44435</c:v>
                </c:pt>
                <c:pt idx="10">
                  <c:v>44436</c:v>
                </c:pt>
                <c:pt idx="11">
                  <c:v>44437</c:v>
                </c:pt>
                <c:pt idx="12">
                  <c:v>44438</c:v>
                </c:pt>
                <c:pt idx="13">
                  <c:v>44439</c:v>
                </c:pt>
                <c:pt idx="14">
                  <c:v>44440</c:v>
                </c:pt>
                <c:pt idx="15">
                  <c:v>44441</c:v>
                </c:pt>
                <c:pt idx="16">
                  <c:v>44442</c:v>
                </c:pt>
                <c:pt idx="17">
                  <c:v>44443</c:v>
                </c:pt>
                <c:pt idx="18">
                  <c:v>44444</c:v>
                </c:pt>
                <c:pt idx="19">
                  <c:v>44445</c:v>
                </c:pt>
                <c:pt idx="20">
                  <c:v>44446</c:v>
                </c:pt>
                <c:pt idx="21">
                  <c:v>44447</c:v>
                </c:pt>
                <c:pt idx="22">
                  <c:v>44448</c:v>
                </c:pt>
                <c:pt idx="23">
                  <c:v>44449</c:v>
                </c:pt>
                <c:pt idx="24">
                  <c:v>44450</c:v>
                </c:pt>
                <c:pt idx="25">
                  <c:v>44451</c:v>
                </c:pt>
                <c:pt idx="26">
                  <c:v>44452</c:v>
                </c:pt>
                <c:pt idx="27">
                  <c:v>44453</c:v>
                </c:pt>
                <c:pt idx="28">
                  <c:v>44454</c:v>
                </c:pt>
                <c:pt idx="29">
                  <c:v>44455</c:v>
                </c:pt>
                <c:pt idx="30">
                  <c:v>44456</c:v>
                </c:pt>
                <c:pt idx="31">
                  <c:v>44457</c:v>
                </c:pt>
              </c:numCache>
            </c:numRef>
          </c:cat>
          <c:val>
            <c:numRef>
              <c:f>Sheet1!$C$2:$C$33</c:f>
              <c:numCache>
                <c:formatCode>General</c:formatCode>
                <c:ptCount val="32"/>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numCache>
            </c:numRef>
          </c:val>
          <c:smooth val="0"/>
          <c:extLst>
            <c:ext xmlns:c16="http://schemas.microsoft.com/office/drawing/2014/chart" uri="{C3380CC4-5D6E-409C-BE32-E72D297353CC}">
              <c16:uniqueId val="{00000001-CAA5-4F75-9437-90ACD81CAD75}"/>
            </c:ext>
          </c:extLst>
        </c:ser>
        <c:ser>
          <c:idx val="2"/>
          <c:order val="2"/>
          <c:tx>
            <c:strRef>
              <c:f>Sheet1!$D$1</c:f>
              <c:strCache>
                <c:ptCount val="1"/>
                <c:pt idx="0">
                  <c:v>Cannondale Argentina</c:v>
                </c:pt>
              </c:strCache>
            </c:strRef>
          </c:tx>
          <c:spPr>
            <a:ln w="28575" cap="rnd">
              <a:solidFill>
                <a:schemeClr val="accent3"/>
              </a:solidFill>
              <a:round/>
            </a:ln>
            <a:effectLst/>
          </c:spPr>
          <c:marker>
            <c:symbol val="none"/>
          </c:marker>
          <c:cat>
            <c:numRef>
              <c:f>Sheet1!$A$2:$A$33</c:f>
              <c:numCache>
                <c:formatCode>m/d/yyyy</c:formatCode>
                <c:ptCount val="32"/>
                <c:pt idx="0">
                  <c:v>44426</c:v>
                </c:pt>
                <c:pt idx="1">
                  <c:v>44427</c:v>
                </c:pt>
                <c:pt idx="2">
                  <c:v>44428</c:v>
                </c:pt>
                <c:pt idx="3">
                  <c:v>44429</c:v>
                </c:pt>
                <c:pt idx="4">
                  <c:v>44430</c:v>
                </c:pt>
                <c:pt idx="5">
                  <c:v>44431</c:v>
                </c:pt>
                <c:pt idx="6">
                  <c:v>44432</c:v>
                </c:pt>
                <c:pt idx="7">
                  <c:v>44433</c:v>
                </c:pt>
                <c:pt idx="8">
                  <c:v>44434</c:v>
                </c:pt>
                <c:pt idx="9">
                  <c:v>44435</c:v>
                </c:pt>
                <c:pt idx="10">
                  <c:v>44436</c:v>
                </c:pt>
                <c:pt idx="11">
                  <c:v>44437</c:v>
                </c:pt>
                <c:pt idx="12">
                  <c:v>44438</c:v>
                </c:pt>
                <c:pt idx="13">
                  <c:v>44439</c:v>
                </c:pt>
                <c:pt idx="14">
                  <c:v>44440</c:v>
                </c:pt>
                <c:pt idx="15">
                  <c:v>44441</c:v>
                </c:pt>
                <c:pt idx="16">
                  <c:v>44442</c:v>
                </c:pt>
                <c:pt idx="17">
                  <c:v>44443</c:v>
                </c:pt>
                <c:pt idx="18">
                  <c:v>44444</c:v>
                </c:pt>
                <c:pt idx="19">
                  <c:v>44445</c:v>
                </c:pt>
                <c:pt idx="20">
                  <c:v>44446</c:v>
                </c:pt>
                <c:pt idx="21">
                  <c:v>44447</c:v>
                </c:pt>
                <c:pt idx="22">
                  <c:v>44448</c:v>
                </c:pt>
                <c:pt idx="23">
                  <c:v>44449</c:v>
                </c:pt>
                <c:pt idx="24">
                  <c:v>44450</c:v>
                </c:pt>
                <c:pt idx="25">
                  <c:v>44451</c:v>
                </c:pt>
                <c:pt idx="26">
                  <c:v>44452</c:v>
                </c:pt>
                <c:pt idx="27">
                  <c:v>44453</c:v>
                </c:pt>
                <c:pt idx="28">
                  <c:v>44454</c:v>
                </c:pt>
                <c:pt idx="29">
                  <c:v>44455</c:v>
                </c:pt>
                <c:pt idx="30">
                  <c:v>44456</c:v>
                </c:pt>
                <c:pt idx="31">
                  <c:v>44457</c:v>
                </c:pt>
              </c:numCache>
            </c:numRef>
          </c:cat>
          <c:val>
            <c:numRef>
              <c:f>Sheet1!$D$2:$D$33</c:f>
              <c:numCache>
                <c:formatCode>General</c:formatCode>
                <c:ptCount val="32"/>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numCache>
            </c:numRef>
          </c:val>
          <c:smooth val="0"/>
          <c:extLst>
            <c:ext xmlns:c16="http://schemas.microsoft.com/office/drawing/2014/chart" uri="{C3380CC4-5D6E-409C-BE32-E72D297353CC}">
              <c16:uniqueId val="{00000002-CAA5-4F75-9437-90ACD81CAD75}"/>
            </c:ext>
          </c:extLst>
        </c:ser>
        <c:ser>
          <c:idx val="3"/>
          <c:order val="3"/>
          <c:tx>
            <c:strRef>
              <c:f>Sheet1!$E$1</c:f>
              <c:strCache>
                <c:ptCount val="1"/>
                <c:pt idx="0">
                  <c:v>Specialized Bicycles</c:v>
                </c:pt>
              </c:strCache>
            </c:strRef>
          </c:tx>
          <c:spPr>
            <a:ln w="28575" cap="rnd">
              <a:solidFill>
                <a:schemeClr val="accent4"/>
              </a:solidFill>
              <a:round/>
            </a:ln>
            <a:effectLst/>
          </c:spPr>
          <c:marker>
            <c:symbol val="none"/>
          </c:marker>
          <c:cat>
            <c:numRef>
              <c:f>Sheet1!$A$2:$A$33</c:f>
              <c:numCache>
                <c:formatCode>m/d/yyyy</c:formatCode>
                <c:ptCount val="32"/>
                <c:pt idx="0">
                  <c:v>44426</c:v>
                </c:pt>
                <c:pt idx="1">
                  <c:v>44427</c:v>
                </c:pt>
                <c:pt idx="2">
                  <c:v>44428</c:v>
                </c:pt>
                <c:pt idx="3">
                  <c:v>44429</c:v>
                </c:pt>
                <c:pt idx="4">
                  <c:v>44430</c:v>
                </c:pt>
                <c:pt idx="5">
                  <c:v>44431</c:v>
                </c:pt>
                <c:pt idx="6">
                  <c:v>44432</c:v>
                </c:pt>
                <c:pt idx="7">
                  <c:v>44433</c:v>
                </c:pt>
                <c:pt idx="8">
                  <c:v>44434</c:v>
                </c:pt>
                <c:pt idx="9">
                  <c:v>44435</c:v>
                </c:pt>
                <c:pt idx="10">
                  <c:v>44436</c:v>
                </c:pt>
                <c:pt idx="11">
                  <c:v>44437</c:v>
                </c:pt>
                <c:pt idx="12">
                  <c:v>44438</c:v>
                </c:pt>
                <c:pt idx="13">
                  <c:v>44439</c:v>
                </c:pt>
                <c:pt idx="14">
                  <c:v>44440</c:v>
                </c:pt>
                <c:pt idx="15">
                  <c:v>44441</c:v>
                </c:pt>
                <c:pt idx="16">
                  <c:v>44442</c:v>
                </c:pt>
                <c:pt idx="17">
                  <c:v>44443</c:v>
                </c:pt>
                <c:pt idx="18">
                  <c:v>44444</c:v>
                </c:pt>
                <c:pt idx="19">
                  <c:v>44445</c:v>
                </c:pt>
                <c:pt idx="20">
                  <c:v>44446</c:v>
                </c:pt>
                <c:pt idx="21">
                  <c:v>44447</c:v>
                </c:pt>
                <c:pt idx="22">
                  <c:v>44448</c:v>
                </c:pt>
                <c:pt idx="23">
                  <c:v>44449</c:v>
                </c:pt>
                <c:pt idx="24">
                  <c:v>44450</c:v>
                </c:pt>
                <c:pt idx="25">
                  <c:v>44451</c:v>
                </c:pt>
                <c:pt idx="26">
                  <c:v>44452</c:v>
                </c:pt>
                <c:pt idx="27">
                  <c:v>44453</c:v>
                </c:pt>
                <c:pt idx="28">
                  <c:v>44454</c:v>
                </c:pt>
                <c:pt idx="29">
                  <c:v>44455</c:v>
                </c:pt>
                <c:pt idx="30">
                  <c:v>44456</c:v>
                </c:pt>
                <c:pt idx="31">
                  <c:v>44457</c:v>
                </c:pt>
              </c:numCache>
            </c:numRef>
          </c:cat>
          <c:val>
            <c:numRef>
              <c:f>Sheet1!$E$2:$E$33</c:f>
              <c:numCache>
                <c:formatCode>General</c:formatCode>
                <c:ptCount val="32"/>
                <c:pt idx="0">
                  <c:v>6.5834718394524195E-4</c:v>
                </c:pt>
                <c:pt idx="1">
                  <c:v>0</c:v>
                </c:pt>
                <c:pt idx="2">
                  <c:v>5.0125871633212296E-3</c:v>
                </c:pt>
                <c:pt idx="3">
                  <c:v>0</c:v>
                </c:pt>
                <c:pt idx="4">
                  <c:v>0</c:v>
                </c:pt>
                <c:pt idx="5">
                  <c:v>9.1118064206850095E-4</c:v>
                </c:pt>
                <c:pt idx="6">
                  <c:v>0</c:v>
                </c:pt>
                <c:pt idx="7">
                  <c:v>1.0120663611913001E-4</c:v>
                </c:pt>
                <c:pt idx="8">
                  <c:v>0</c:v>
                </c:pt>
                <c:pt idx="9">
                  <c:v>5.5691126884638395E-4</c:v>
                </c:pt>
                <c:pt idx="10">
                  <c:v>0</c:v>
                </c:pt>
                <c:pt idx="11">
                  <c:v>0</c:v>
                </c:pt>
                <c:pt idx="12">
                  <c:v>1.4685670937664901E-3</c:v>
                </c:pt>
                <c:pt idx="13">
                  <c:v>0</c:v>
                </c:pt>
                <c:pt idx="14">
                  <c:v>9.1141778631810002E-4</c:v>
                </c:pt>
                <c:pt idx="15">
                  <c:v>0</c:v>
                </c:pt>
                <c:pt idx="16">
                  <c:v>8.6083141123182404E-4</c:v>
                </c:pt>
                <c:pt idx="17">
                  <c:v>0</c:v>
                </c:pt>
                <c:pt idx="18">
                  <c:v>0</c:v>
                </c:pt>
                <c:pt idx="19">
                  <c:v>1.1138168986274701E-3</c:v>
                </c:pt>
                <c:pt idx="20">
                  <c:v>0</c:v>
                </c:pt>
                <c:pt idx="21">
                  <c:v>7.0870574132645401E-4</c:v>
                </c:pt>
                <c:pt idx="22">
                  <c:v>0</c:v>
                </c:pt>
                <c:pt idx="23">
                  <c:v>8.6041097277052303E-4</c:v>
                </c:pt>
                <c:pt idx="24">
                  <c:v>0</c:v>
                </c:pt>
                <c:pt idx="25">
                  <c:v>0</c:v>
                </c:pt>
                <c:pt idx="26">
                  <c:v>2.6331967109347498E-3</c:v>
                </c:pt>
                <c:pt idx="27">
                  <c:v>0</c:v>
                </c:pt>
                <c:pt idx="28">
                  <c:v>4.0506718798813803E-4</c:v>
                </c:pt>
                <c:pt idx="29">
                  <c:v>7.0879041877363095E-4</c:v>
                </c:pt>
                <c:pt idx="30">
                  <c:v>4.5559677862704398E-4</c:v>
                </c:pt>
                <c:pt idx="31">
                  <c:v>0</c:v>
                </c:pt>
              </c:numCache>
            </c:numRef>
          </c:val>
          <c:smooth val="0"/>
          <c:extLst>
            <c:ext xmlns:c16="http://schemas.microsoft.com/office/drawing/2014/chart" uri="{C3380CC4-5D6E-409C-BE32-E72D297353CC}">
              <c16:uniqueId val="{00000003-CAA5-4F75-9437-90ACD81CAD75}"/>
            </c:ext>
          </c:extLst>
        </c:ser>
        <c:ser>
          <c:idx val="4"/>
          <c:order val="4"/>
          <c:tx>
            <c:strRef>
              <c:f>Sheet1!$F$1</c:f>
              <c:strCache>
                <c:ptCount val="1"/>
                <c:pt idx="0">
                  <c:v>Trek Bicycle Argentina</c:v>
                </c:pt>
              </c:strCache>
            </c:strRef>
          </c:tx>
          <c:spPr>
            <a:ln w="28575" cap="rnd">
              <a:solidFill>
                <a:schemeClr val="accent5"/>
              </a:solidFill>
              <a:round/>
            </a:ln>
            <a:effectLst/>
          </c:spPr>
          <c:marker>
            <c:symbol val="none"/>
          </c:marker>
          <c:cat>
            <c:numRef>
              <c:f>Sheet1!$A$2:$A$33</c:f>
              <c:numCache>
                <c:formatCode>m/d/yyyy</c:formatCode>
                <c:ptCount val="32"/>
                <c:pt idx="0">
                  <c:v>44426</c:v>
                </c:pt>
                <c:pt idx="1">
                  <c:v>44427</c:v>
                </c:pt>
                <c:pt idx="2">
                  <c:v>44428</c:v>
                </c:pt>
                <c:pt idx="3">
                  <c:v>44429</c:v>
                </c:pt>
                <c:pt idx="4">
                  <c:v>44430</c:v>
                </c:pt>
                <c:pt idx="5">
                  <c:v>44431</c:v>
                </c:pt>
                <c:pt idx="6">
                  <c:v>44432</c:v>
                </c:pt>
                <c:pt idx="7">
                  <c:v>44433</c:v>
                </c:pt>
                <c:pt idx="8">
                  <c:v>44434</c:v>
                </c:pt>
                <c:pt idx="9">
                  <c:v>44435</c:v>
                </c:pt>
                <c:pt idx="10">
                  <c:v>44436</c:v>
                </c:pt>
                <c:pt idx="11">
                  <c:v>44437</c:v>
                </c:pt>
                <c:pt idx="12">
                  <c:v>44438</c:v>
                </c:pt>
                <c:pt idx="13">
                  <c:v>44439</c:v>
                </c:pt>
                <c:pt idx="14">
                  <c:v>44440</c:v>
                </c:pt>
                <c:pt idx="15">
                  <c:v>44441</c:v>
                </c:pt>
                <c:pt idx="16">
                  <c:v>44442</c:v>
                </c:pt>
                <c:pt idx="17">
                  <c:v>44443</c:v>
                </c:pt>
                <c:pt idx="18">
                  <c:v>44444</c:v>
                </c:pt>
                <c:pt idx="19">
                  <c:v>44445</c:v>
                </c:pt>
                <c:pt idx="20">
                  <c:v>44446</c:v>
                </c:pt>
                <c:pt idx="21">
                  <c:v>44447</c:v>
                </c:pt>
                <c:pt idx="22">
                  <c:v>44448</c:v>
                </c:pt>
                <c:pt idx="23">
                  <c:v>44449</c:v>
                </c:pt>
                <c:pt idx="24">
                  <c:v>44450</c:v>
                </c:pt>
                <c:pt idx="25">
                  <c:v>44451</c:v>
                </c:pt>
                <c:pt idx="26">
                  <c:v>44452</c:v>
                </c:pt>
                <c:pt idx="27">
                  <c:v>44453</c:v>
                </c:pt>
                <c:pt idx="28">
                  <c:v>44454</c:v>
                </c:pt>
                <c:pt idx="29">
                  <c:v>44455</c:v>
                </c:pt>
                <c:pt idx="30">
                  <c:v>44456</c:v>
                </c:pt>
                <c:pt idx="31">
                  <c:v>44457</c:v>
                </c:pt>
              </c:numCache>
            </c:numRef>
          </c:cat>
          <c:val>
            <c:numRef>
              <c:f>Sheet1!$F$2:$F$33</c:f>
              <c:numCache>
                <c:formatCode>General</c:formatCode>
                <c:ptCount val="32"/>
                <c:pt idx="0">
                  <c:v>0.17697406525516399</c:v>
                </c:pt>
                <c:pt idx="1">
                  <c:v>8.0440168602593398E-2</c:v>
                </c:pt>
                <c:pt idx="2">
                  <c:v>0</c:v>
                </c:pt>
                <c:pt idx="3">
                  <c:v>0</c:v>
                </c:pt>
                <c:pt idx="4">
                  <c:v>7.0778238908728294E-2</c:v>
                </c:pt>
                <c:pt idx="5">
                  <c:v>6.4343853553389299E-2</c:v>
                </c:pt>
                <c:pt idx="6">
                  <c:v>7.7215108422881401E-2</c:v>
                </c:pt>
                <c:pt idx="7">
                  <c:v>0</c:v>
                </c:pt>
                <c:pt idx="8">
                  <c:v>9.3304591229368405E-2</c:v>
                </c:pt>
                <c:pt idx="9">
                  <c:v>0.119047619047619</c:v>
                </c:pt>
                <c:pt idx="10">
                  <c:v>4.8262548262548298E-2</c:v>
                </c:pt>
                <c:pt idx="11">
                  <c:v>6.4354205547332496E-3</c:v>
                </c:pt>
                <c:pt idx="12">
                  <c:v>9.6537520916462893E-3</c:v>
                </c:pt>
                <c:pt idx="13">
                  <c:v>1.2872912174556699E-2</c:v>
                </c:pt>
                <c:pt idx="14">
                  <c:v>0</c:v>
                </c:pt>
                <c:pt idx="15">
                  <c:v>3.86224654007081E-2</c:v>
                </c:pt>
                <c:pt idx="16">
                  <c:v>0</c:v>
                </c:pt>
                <c:pt idx="17">
                  <c:v>0</c:v>
                </c:pt>
                <c:pt idx="18">
                  <c:v>6.7587139132953597E-2</c:v>
                </c:pt>
                <c:pt idx="19">
                  <c:v>0.16253620856131301</c:v>
                </c:pt>
                <c:pt idx="20">
                  <c:v>0.13839271346271401</c:v>
                </c:pt>
                <c:pt idx="21">
                  <c:v>0.17699684623801201</c:v>
                </c:pt>
                <c:pt idx="22">
                  <c:v>0</c:v>
                </c:pt>
                <c:pt idx="23">
                  <c:v>4.9861674065495701E-2</c:v>
                </c:pt>
                <c:pt idx="24">
                  <c:v>0</c:v>
                </c:pt>
                <c:pt idx="25">
                  <c:v>0</c:v>
                </c:pt>
                <c:pt idx="26">
                  <c:v>9.6481636328552098E-2</c:v>
                </c:pt>
                <c:pt idx="27">
                  <c:v>0.14793375140697901</c:v>
                </c:pt>
                <c:pt idx="28">
                  <c:v>0</c:v>
                </c:pt>
                <c:pt idx="29">
                  <c:v>0.19936332357953601</c:v>
                </c:pt>
                <c:pt idx="30">
                  <c:v>3.5368637664383799E-2</c:v>
                </c:pt>
                <c:pt idx="31">
                  <c:v>0</c:v>
                </c:pt>
              </c:numCache>
            </c:numRef>
          </c:val>
          <c:smooth val="0"/>
          <c:extLst>
            <c:ext xmlns:c16="http://schemas.microsoft.com/office/drawing/2014/chart" uri="{C3380CC4-5D6E-409C-BE32-E72D297353CC}">
              <c16:uniqueId val="{00000004-CAA5-4F75-9437-90ACD81CAD75}"/>
            </c:ext>
          </c:extLst>
        </c:ser>
        <c:ser>
          <c:idx val="5"/>
          <c:order val="5"/>
          <c:tx>
            <c:strRef>
              <c:f>Sheet1!$G$1</c:f>
              <c:strCache>
                <c:ptCount val="1"/>
                <c:pt idx="0">
                  <c:v>Orbea Argentina</c:v>
                </c:pt>
              </c:strCache>
            </c:strRef>
          </c:tx>
          <c:spPr>
            <a:ln w="28575" cap="rnd">
              <a:solidFill>
                <a:schemeClr val="accent6"/>
              </a:solidFill>
              <a:round/>
            </a:ln>
            <a:effectLst/>
          </c:spPr>
          <c:marker>
            <c:symbol val="none"/>
          </c:marker>
          <c:cat>
            <c:numRef>
              <c:f>Sheet1!$A$2:$A$33</c:f>
              <c:numCache>
                <c:formatCode>m/d/yyyy</c:formatCode>
                <c:ptCount val="32"/>
                <c:pt idx="0">
                  <c:v>44426</c:v>
                </c:pt>
                <c:pt idx="1">
                  <c:v>44427</c:v>
                </c:pt>
                <c:pt idx="2">
                  <c:v>44428</c:v>
                </c:pt>
                <c:pt idx="3">
                  <c:v>44429</c:v>
                </c:pt>
                <c:pt idx="4">
                  <c:v>44430</c:v>
                </c:pt>
                <c:pt idx="5">
                  <c:v>44431</c:v>
                </c:pt>
                <c:pt idx="6">
                  <c:v>44432</c:v>
                </c:pt>
                <c:pt idx="7">
                  <c:v>44433</c:v>
                </c:pt>
                <c:pt idx="8">
                  <c:v>44434</c:v>
                </c:pt>
                <c:pt idx="9">
                  <c:v>44435</c:v>
                </c:pt>
                <c:pt idx="10">
                  <c:v>44436</c:v>
                </c:pt>
                <c:pt idx="11">
                  <c:v>44437</c:v>
                </c:pt>
                <c:pt idx="12">
                  <c:v>44438</c:v>
                </c:pt>
                <c:pt idx="13">
                  <c:v>44439</c:v>
                </c:pt>
                <c:pt idx="14">
                  <c:v>44440</c:v>
                </c:pt>
                <c:pt idx="15">
                  <c:v>44441</c:v>
                </c:pt>
                <c:pt idx="16">
                  <c:v>44442</c:v>
                </c:pt>
                <c:pt idx="17">
                  <c:v>44443</c:v>
                </c:pt>
                <c:pt idx="18">
                  <c:v>44444</c:v>
                </c:pt>
                <c:pt idx="19">
                  <c:v>44445</c:v>
                </c:pt>
                <c:pt idx="20">
                  <c:v>44446</c:v>
                </c:pt>
                <c:pt idx="21">
                  <c:v>44447</c:v>
                </c:pt>
                <c:pt idx="22">
                  <c:v>44448</c:v>
                </c:pt>
                <c:pt idx="23">
                  <c:v>44449</c:v>
                </c:pt>
                <c:pt idx="24">
                  <c:v>44450</c:v>
                </c:pt>
                <c:pt idx="25">
                  <c:v>44451</c:v>
                </c:pt>
                <c:pt idx="26">
                  <c:v>44452</c:v>
                </c:pt>
                <c:pt idx="27">
                  <c:v>44453</c:v>
                </c:pt>
                <c:pt idx="28">
                  <c:v>44454</c:v>
                </c:pt>
                <c:pt idx="29">
                  <c:v>44455</c:v>
                </c:pt>
                <c:pt idx="30">
                  <c:v>44456</c:v>
                </c:pt>
                <c:pt idx="31">
                  <c:v>44457</c:v>
                </c:pt>
              </c:numCache>
            </c:numRef>
          </c:cat>
          <c:val>
            <c:numRef>
              <c:f>Sheet1!$G$2:$G$33</c:f>
              <c:numCache>
                <c:formatCode>General</c:formatCode>
                <c:ptCount val="32"/>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numCache>
            </c:numRef>
          </c:val>
          <c:smooth val="0"/>
          <c:extLst>
            <c:ext xmlns:c16="http://schemas.microsoft.com/office/drawing/2014/chart" uri="{C3380CC4-5D6E-409C-BE32-E72D297353CC}">
              <c16:uniqueId val="{00000005-CAA5-4F75-9437-90ACD81CAD75}"/>
            </c:ext>
          </c:extLst>
        </c:ser>
        <c:ser>
          <c:idx val="6"/>
          <c:order val="6"/>
          <c:tx>
            <c:strRef>
              <c:f>Sheet1!$H$1</c:f>
              <c:strCache>
                <c:ptCount val="1"/>
                <c:pt idx="0">
                  <c:v>Merida Bikes Argentina</c:v>
                </c:pt>
              </c:strCache>
            </c:strRef>
          </c:tx>
          <c:spPr>
            <a:ln w="28575" cap="rnd">
              <a:solidFill>
                <a:schemeClr val="accent1">
                  <a:lumMod val="60000"/>
                </a:schemeClr>
              </a:solidFill>
              <a:round/>
            </a:ln>
            <a:effectLst/>
          </c:spPr>
          <c:marker>
            <c:symbol val="none"/>
          </c:marker>
          <c:cat>
            <c:numRef>
              <c:f>Sheet1!$A$2:$A$33</c:f>
              <c:numCache>
                <c:formatCode>m/d/yyyy</c:formatCode>
                <c:ptCount val="32"/>
                <c:pt idx="0">
                  <c:v>44426</c:v>
                </c:pt>
                <c:pt idx="1">
                  <c:v>44427</c:v>
                </c:pt>
                <c:pt idx="2">
                  <c:v>44428</c:v>
                </c:pt>
                <c:pt idx="3">
                  <c:v>44429</c:v>
                </c:pt>
                <c:pt idx="4">
                  <c:v>44430</c:v>
                </c:pt>
                <c:pt idx="5">
                  <c:v>44431</c:v>
                </c:pt>
                <c:pt idx="6">
                  <c:v>44432</c:v>
                </c:pt>
                <c:pt idx="7">
                  <c:v>44433</c:v>
                </c:pt>
                <c:pt idx="8">
                  <c:v>44434</c:v>
                </c:pt>
                <c:pt idx="9">
                  <c:v>44435</c:v>
                </c:pt>
                <c:pt idx="10">
                  <c:v>44436</c:v>
                </c:pt>
                <c:pt idx="11">
                  <c:v>44437</c:v>
                </c:pt>
                <c:pt idx="12">
                  <c:v>44438</c:v>
                </c:pt>
                <c:pt idx="13">
                  <c:v>44439</c:v>
                </c:pt>
                <c:pt idx="14">
                  <c:v>44440</c:v>
                </c:pt>
                <c:pt idx="15">
                  <c:v>44441</c:v>
                </c:pt>
                <c:pt idx="16">
                  <c:v>44442</c:v>
                </c:pt>
                <c:pt idx="17">
                  <c:v>44443</c:v>
                </c:pt>
                <c:pt idx="18">
                  <c:v>44444</c:v>
                </c:pt>
                <c:pt idx="19">
                  <c:v>44445</c:v>
                </c:pt>
                <c:pt idx="20">
                  <c:v>44446</c:v>
                </c:pt>
                <c:pt idx="21">
                  <c:v>44447</c:v>
                </c:pt>
                <c:pt idx="22">
                  <c:v>44448</c:v>
                </c:pt>
                <c:pt idx="23">
                  <c:v>44449</c:v>
                </c:pt>
                <c:pt idx="24">
                  <c:v>44450</c:v>
                </c:pt>
                <c:pt idx="25">
                  <c:v>44451</c:v>
                </c:pt>
                <c:pt idx="26">
                  <c:v>44452</c:v>
                </c:pt>
                <c:pt idx="27">
                  <c:v>44453</c:v>
                </c:pt>
                <c:pt idx="28">
                  <c:v>44454</c:v>
                </c:pt>
                <c:pt idx="29">
                  <c:v>44455</c:v>
                </c:pt>
                <c:pt idx="30">
                  <c:v>44456</c:v>
                </c:pt>
                <c:pt idx="31">
                  <c:v>44457</c:v>
                </c:pt>
              </c:numCache>
            </c:numRef>
          </c:cat>
          <c:val>
            <c:numRef>
              <c:f>Sheet1!$H$2:$H$33</c:f>
              <c:numCache>
                <c:formatCode>General</c:formatCode>
                <c:ptCount val="32"/>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numCache>
            </c:numRef>
          </c:val>
          <c:smooth val="0"/>
          <c:extLst>
            <c:ext xmlns:c16="http://schemas.microsoft.com/office/drawing/2014/chart" uri="{C3380CC4-5D6E-409C-BE32-E72D297353CC}">
              <c16:uniqueId val="{00000006-CAA5-4F75-9437-90ACD81CAD75}"/>
            </c:ext>
          </c:extLst>
        </c:ser>
        <c:ser>
          <c:idx val="7"/>
          <c:order val="7"/>
          <c:tx>
            <c:strRef>
              <c:f>Sheet1!$I$1</c:f>
              <c:strCache>
                <c:ptCount val="1"/>
                <c:pt idx="0">
                  <c:v>Cervelo Argentina</c:v>
                </c:pt>
              </c:strCache>
            </c:strRef>
          </c:tx>
          <c:spPr>
            <a:ln w="28575" cap="rnd">
              <a:solidFill>
                <a:schemeClr val="accent2">
                  <a:lumMod val="60000"/>
                </a:schemeClr>
              </a:solidFill>
              <a:round/>
            </a:ln>
            <a:effectLst/>
          </c:spPr>
          <c:marker>
            <c:symbol val="none"/>
          </c:marker>
          <c:cat>
            <c:numRef>
              <c:f>Sheet1!$A$2:$A$33</c:f>
              <c:numCache>
                <c:formatCode>m/d/yyyy</c:formatCode>
                <c:ptCount val="32"/>
                <c:pt idx="0">
                  <c:v>44426</c:v>
                </c:pt>
                <c:pt idx="1">
                  <c:v>44427</c:v>
                </c:pt>
                <c:pt idx="2">
                  <c:v>44428</c:v>
                </c:pt>
                <c:pt idx="3">
                  <c:v>44429</c:v>
                </c:pt>
                <c:pt idx="4">
                  <c:v>44430</c:v>
                </c:pt>
                <c:pt idx="5">
                  <c:v>44431</c:v>
                </c:pt>
                <c:pt idx="6">
                  <c:v>44432</c:v>
                </c:pt>
                <c:pt idx="7">
                  <c:v>44433</c:v>
                </c:pt>
                <c:pt idx="8">
                  <c:v>44434</c:v>
                </c:pt>
                <c:pt idx="9">
                  <c:v>44435</c:v>
                </c:pt>
                <c:pt idx="10">
                  <c:v>44436</c:v>
                </c:pt>
                <c:pt idx="11">
                  <c:v>44437</c:v>
                </c:pt>
                <c:pt idx="12">
                  <c:v>44438</c:v>
                </c:pt>
                <c:pt idx="13">
                  <c:v>44439</c:v>
                </c:pt>
                <c:pt idx="14">
                  <c:v>44440</c:v>
                </c:pt>
                <c:pt idx="15">
                  <c:v>44441</c:v>
                </c:pt>
                <c:pt idx="16">
                  <c:v>44442</c:v>
                </c:pt>
                <c:pt idx="17">
                  <c:v>44443</c:v>
                </c:pt>
                <c:pt idx="18">
                  <c:v>44444</c:v>
                </c:pt>
                <c:pt idx="19">
                  <c:v>44445</c:v>
                </c:pt>
                <c:pt idx="20">
                  <c:v>44446</c:v>
                </c:pt>
                <c:pt idx="21">
                  <c:v>44447</c:v>
                </c:pt>
                <c:pt idx="22">
                  <c:v>44448</c:v>
                </c:pt>
                <c:pt idx="23">
                  <c:v>44449</c:v>
                </c:pt>
                <c:pt idx="24">
                  <c:v>44450</c:v>
                </c:pt>
                <c:pt idx="25">
                  <c:v>44451</c:v>
                </c:pt>
                <c:pt idx="26">
                  <c:v>44452</c:v>
                </c:pt>
                <c:pt idx="27">
                  <c:v>44453</c:v>
                </c:pt>
                <c:pt idx="28">
                  <c:v>44454</c:v>
                </c:pt>
                <c:pt idx="29">
                  <c:v>44455</c:v>
                </c:pt>
                <c:pt idx="30">
                  <c:v>44456</c:v>
                </c:pt>
                <c:pt idx="31">
                  <c:v>44457</c:v>
                </c:pt>
              </c:numCache>
            </c:numRef>
          </c:cat>
          <c:val>
            <c:numRef>
              <c:f>Sheet1!$I$2:$I$33</c:f>
              <c:numCache>
                <c:formatCode>General</c:formatCode>
                <c:ptCount val="32"/>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numCache>
            </c:numRef>
          </c:val>
          <c:smooth val="0"/>
          <c:extLst>
            <c:ext xmlns:c16="http://schemas.microsoft.com/office/drawing/2014/chart" uri="{C3380CC4-5D6E-409C-BE32-E72D297353CC}">
              <c16:uniqueId val="{00000007-CAA5-4F75-9437-90ACD81CAD75}"/>
            </c:ext>
          </c:extLst>
        </c:ser>
        <c:dLbls>
          <c:showLegendKey val="0"/>
          <c:showVal val="0"/>
          <c:showCatName val="0"/>
          <c:showSerName val="0"/>
          <c:showPercent val="0"/>
          <c:showBubbleSize val="0"/>
        </c:dLbls>
        <c:smooth val="0"/>
        <c:axId val="404737768"/>
        <c:axId val="404738096"/>
      </c:lineChart>
      <c:dateAx>
        <c:axId val="4047377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4738096"/>
        <c:crosses val="autoZero"/>
        <c:auto val="1"/>
        <c:lblOffset val="100"/>
        <c:baseTimeUnit val="days"/>
      </c:dateAx>
      <c:valAx>
        <c:axId val="4047380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47377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Scott Sports Argentina</c:v>
                </c:pt>
              </c:strCache>
            </c:strRef>
          </c:tx>
          <c:spPr>
            <a:solidFill>
              <a:schemeClr val="accent1"/>
            </a:solidFill>
            <a:ln>
              <a:noFill/>
            </a:ln>
            <a:effectLst/>
          </c:spPr>
          <c:invertIfNegative val="0"/>
          <c:cat>
            <c:strRef>
              <c:f>Sheet1!$A$2:$A$5</c:f>
              <c:strCache>
                <c:ptCount val="4"/>
                <c:pt idx="0">
                  <c:v>Album</c:v>
                </c:pt>
                <c:pt idx="1">
                  <c:v>Link</c:v>
                </c:pt>
                <c:pt idx="2">
                  <c:v>Photo</c:v>
                </c:pt>
                <c:pt idx="3">
                  <c:v>Video</c:v>
                </c:pt>
              </c:strCache>
            </c:strRef>
          </c:cat>
          <c:val>
            <c:numRef>
              <c:f>Sheet1!$B$2:$B$5</c:f>
              <c:numCache>
                <c:formatCode>General</c:formatCode>
                <c:ptCount val="4"/>
                <c:pt idx="0">
                  <c:v>3.3410639296925101E-2</c:v>
                </c:pt>
                <c:pt idx="1">
                  <c:v>2.8184892897406999E-2</c:v>
                </c:pt>
                <c:pt idx="2">
                  <c:v>4.5999064451957998E-2</c:v>
                </c:pt>
                <c:pt idx="3">
                  <c:v>3.6417307413706898E-2</c:v>
                </c:pt>
              </c:numCache>
            </c:numRef>
          </c:val>
          <c:extLst>
            <c:ext xmlns:c16="http://schemas.microsoft.com/office/drawing/2014/chart" uri="{C3380CC4-5D6E-409C-BE32-E72D297353CC}">
              <c16:uniqueId val="{00000000-FD62-4A86-BD6D-F24A6AE91E97}"/>
            </c:ext>
          </c:extLst>
        </c:ser>
        <c:ser>
          <c:idx val="1"/>
          <c:order val="1"/>
          <c:tx>
            <c:strRef>
              <c:f>Sheet1!$C$1</c:f>
              <c:strCache>
                <c:ptCount val="1"/>
                <c:pt idx="0">
                  <c:v>Giant Bicycles Argentina</c:v>
                </c:pt>
              </c:strCache>
            </c:strRef>
          </c:tx>
          <c:spPr>
            <a:solidFill>
              <a:schemeClr val="accent2"/>
            </a:solidFill>
            <a:ln>
              <a:noFill/>
            </a:ln>
            <a:effectLst/>
          </c:spPr>
          <c:invertIfNegative val="0"/>
          <c:cat>
            <c:strRef>
              <c:f>Sheet1!$A$2:$A$5</c:f>
              <c:strCache>
                <c:ptCount val="4"/>
                <c:pt idx="0">
                  <c:v>Album</c:v>
                </c:pt>
                <c:pt idx="1">
                  <c:v>Link</c:v>
                </c:pt>
                <c:pt idx="2">
                  <c:v>Photo</c:v>
                </c:pt>
                <c:pt idx="3">
                  <c:v>Video</c:v>
                </c:pt>
              </c:strCache>
            </c:strRef>
          </c:cat>
          <c:val>
            <c:numRef>
              <c:f>Sheet1!$C$2:$C$5</c:f>
              <c:numCache>
                <c:formatCode>General</c:formatCode>
                <c:ptCount val="4"/>
                <c:pt idx="0">
                  <c:v>0</c:v>
                </c:pt>
                <c:pt idx="1">
                  <c:v>0</c:v>
                </c:pt>
                <c:pt idx="2">
                  <c:v>0</c:v>
                </c:pt>
                <c:pt idx="3">
                  <c:v>0</c:v>
                </c:pt>
              </c:numCache>
            </c:numRef>
          </c:val>
          <c:extLst>
            <c:ext xmlns:c16="http://schemas.microsoft.com/office/drawing/2014/chart" uri="{C3380CC4-5D6E-409C-BE32-E72D297353CC}">
              <c16:uniqueId val="{00000001-FD62-4A86-BD6D-F24A6AE91E97}"/>
            </c:ext>
          </c:extLst>
        </c:ser>
        <c:ser>
          <c:idx val="2"/>
          <c:order val="2"/>
          <c:tx>
            <c:strRef>
              <c:f>Sheet1!$D$1</c:f>
              <c:strCache>
                <c:ptCount val="1"/>
                <c:pt idx="0">
                  <c:v>Cannondale Argentina</c:v>
                </c:pt>
              </c:strCache>
            </c:strRef>
          </c:tx>
          <c:spPr>
            <a:solidFill>
              <a:schemeClr val="accent3"/>
            </a:solidFill>
            <a:ln>
              <a:noFill/>
            </a:ln>
            <a:effectLst/>
          </c:spPr>
          <c:invertIfNegative val="0"/>
          <c:cat>
            <c:strRef>
              <c:f>Sheet1!$A$2:$A$5</c:f>
              <c:strCache>
                <c:ptCount val="4"/>
                <c:pt idx="0">
                  <c:v>Album</c:v>
                </c:pt>
                <c:pt idx="1">
                  <c:v>Link</c:v>
                </c:pt>
                <c:pt idx="2">
                  <c:v>Photo</c:v>
                </c:pt>
                <c:pt idx="3">
                  <c:v>Video</c:v>
                </c:pt>
              </c:strCache>
            </c:strRef>
          </c:cat>
          <c:val>
            <c:numRef>
              <c:f>Sheet1!$D$2:$D$5</c:f>
              <c:numCache>
                <c:formatCode>General</c:formatCode>
                <c:ptCount val="4"/>
                <c:pt idx="0">
                  <c:v>0</c:v>
                </c:pt>
                <c:pt idx="1">
                  <c:v>0</c:v>
                </c:pt>
                <c:pt idx="2">
                  <c:v>0</c:v>
                </c:pt>
                <c:pt idx="3">
                  <c:v>0</c:v>
                </c:pt>
              </c:numCache>
            </c:numRef>
          </c:val>
          <c:extLst>
            <c:ext xmlns:c16="http://schemas.microsoft.com/office/drawing/2014/chart" uri="{C3380CC4-5D6E-409C-BE32-E72D297353CC}">
              <c16:uniqueId val="{00000002-FD62-4A86-BD6D-F24A6AE91E97}"/>
            </c:ext>
          </c:extLst>
        </c:ser>
        <c:ser>
          <c:idx val="3"/>
          <c:order val="3"/>
          <c:tx>
            <c:strRef>
              <c:f>Sheet1!$E$1</c:f>
              <c:strCache>
                <c:ptCount val="1"/>
                <c:pt idx="0">
                  <c:v>Specialized Bicycles</c:v>
                </c:pt>
              </c:strCache>
            </c:strRef>
          </c:tx>
          <c:spPr>
            <a:solidFill>
              <a:schemeClr val="accent4"/>
            </a:solidFill>
            <a:ln>
              <a:noFill/>
            </a:ln>
            <a:effectLst/>
          </c:spPr>
          <c:invertIfNegative val="0"/>
          <c:cat>
            <c:strRef>
              <c:f>Sheet1!$A$2:$A$5</c:f>
              <c:strCache>
                <c:ptCount val="4"/>
                <c:pt idx="0">
                  <c:v>Album</c:v>
                </c:pt>
                <c:pt idx="1">
                  <c:v>Link</c:v>
                </c:pt>
                <c:pt idx="2">
                  <c:v>Photo</c:v>
                </c:pt>
                <c:pt idx="3">
                  <c:v>Video</c:v>
                </c:pt>
              </c:strCache>
            </c:strRef>
          </c:cat>
          <c:val>
            <c:numRef>
              <c:f>Sheet1!$E$2:$E$5</c:f>
              <c:numCache>
                <c:formatCode>General</c:formatCode>
                <c:ptCount val="4"/>
                <c:pt idx="0">
                  <c:v>1.9745908490753999E-3</c:v>
                </c:pt>
                <c:pt idx="1">
                  <c:v>0</c:v>
                </c:pt>
                <c:pt idx="2">
                  <c:v>9.0632836580058901E-4</c:v>
                </c:pt>
                <c:pt idx="3">
                  <c:v>4.0506636759266501E-4</c:v>
                </c:pt>
              </c:numCache>
            </c:numRef>
          </c:val>
          <c:extLst>
            <c:ext xmlns:c16="http://schemas.microsoft.com/office/drawing/2014/chart" uri="{C3380CC4-5D6E-409C-BE32-E72D297353CC}">
              <c16:uniqueId val="{00000003-FD62-4A86-BD6D-F24A6AE91E97}"/>
            </c:ext>
          </c:extLst>
        </c:ser>
        <c:ser>
          <c:idx val="4"/>
          <c:order val="4"/>
          <c:tx>
            <c:strRef>
              <c:f>Sheet1!$F$1</c:f>
              <c:strCache>
                <c:ptCount val="1"/>
                <c:pt idx="0">
                  <c:v>Trek Bicycle Argentina</c:v>
                </c:pt>
              </c:strCache>
            </c:strRef>
          </c:tx>
          <c:spPr>
            <a:solidFill>
              <a:schemeClr val="accent5"/>
            </a:solidFill>
            <a:ln>
              <a:noFill/>
            </a:ln>
            <a:effectLst/>
          </c:spPr>
          <c:invertIfNegative val="0"/>
          <c:cat>
            <c:strRef>
              <c:f>Sheet1!$A$2:$A$5</c:f>
              <c:strCache>
                <c:ptCount val="4"/>
                <c:pt idx="0">
                  <c:v>Album</c:v>
                </c:pt>
                <c:pt idx="1">
                  <c:v>Link</c:v>
                </c:pt>
                <c:pt idx="2">
                  <c:v>Photo</c:v>
                </c:pt>
                <c:pt idx="3">
                  <c:v>Video</c:v>
                </c:pt>
              </c:strCache>
            </c:strRef>
          </c:cat>
          <c:val>
            <c:numRef>
              <c:f>Sheet1!$F$2:$F$5</c:f>
              <c:numCache>
                <c:formatCode>General</c:formatCode>
                <c:ptCount val="4"/>
                <c:pt idx="0">
                  <c:v>0.107382707378589</c:v>
                </c:pt>
                <c:pt idx="1">
                  <c:v>0</c:v>
                </c:pt>
                <c:pt idx="2">
                  <c:v>6.4980137699288607E-2</c:v>
                </c:pt>
                <c:pt idx="3">
                  <c:v>6.0065031282632998E-2</c:v>
                </c:pt>
              </c:numCache>
            </c:numRef>
          </c:val>
          <c:extLst>
            <c:ext xmlns:c16="http://schemas.microsoft.com/office/drawing/2014/chart" uri="{C3380CC4-5D6E-409C-BE32-E72D297353CC}">
              <c16:uniqueId val="{00000004-FD62-4A86-BD6D-F24A6AE91E97}"/>
            </c:ext>
          </c:extLst>
        </c:ser>
        <c:ser>
          <c:idx val="5"/>
          <c:order val="5"/>
          <c:tx>
            <c:strRef>
              <c:f>Sheet1!$G$1</c:f>
              <c:strCache>
                <c:ptCount val="1"/>
                <c:pt idx="0">
                  <c:v>Orbea Argentina</c:v>
                </c:pt>
              </c:strCache>
            </c:strRef>
          </c:tx>
          <c:spPr>
            <a:solidFill>
              <a:schemeClr val="accent6"/>
            </a:solidFill>
            <a:ln>
              <a:noFill/>
            </a:ln>
            <a:effectLst/>
          </c:spPr>
          <c:invertIfNegative val="0"/>
          <c:cat>
            <c:strRef>
              <c:f>Sheet1!$A$2:$A$5</c:f>
              <c:strCache>
                <c:ptCount val="4"/>
                <c:pt idx="0">
                  <c:v>Album</c:v>
                </c:pt>
                <c:pt idx="1">
                  <c:v>Link</c:v>
                </c:pt>
                <c:pt idx="2">
                  <c:v>Photo</c:v>
                </c:pt>
                <c:pt idx="3">
                  <c:v>Video</c:v>
                </c:pt>
              </c:strCache>
            </c:strRef>
          </c:cat>
          <c:val>
            <c:numRef>
              <c:f>Sheet1!$G$2:$G$5</c:f>
              <c:numCache>
                <c:formatCode>General</c:formatCode>
                <c:ptCount val="4"/>
                <c:pt idx="0">
                  <c:v>0</c:v>
                </c:pt>
                <c:pt idx="1">
                  <c:v>0</c:v>
                </c:pt>
                <c:pt idx="2">
                  <c:v>0</c:v>
                </c:pt>
                <c:pt idx="3">
                  <c:v>0</c:v>
                </c:pt>
              </c:numCache>
            </c:numRef>
          </c:val>
          <c:extLst>
            <c:ext xmlns:c16="http://schemas.microsoft.com/office/drawing/2014/chart" uri="{C3380CC4-5D6E-409C-BE32-E72D297353CC}">
              <c16:uniqueId val="{00000005-FD62-4A86-BD6D-F24A6AE91E97}"/>
            </c:ext>
          </c:extLst>
        </c:ser>
        <c:ser>
          <c:idx val="6"/>
          <c:order val="6"/>
          <c:tx>
            <c:strRef>
              <c:f>Sheet1!$H$1</c:f>
              <c:strCache>
                <c:ptCount val="1"/>
                <c:pt idx="0">
                  <c:v>Merida Bikes Argentina</c:v>
                </c:pt>
              </c:strCache>
            </c:strRef>
          </c:tx>
          <c:spPr>
            <a:solidFill>
              <a:schemeClr val="accent1">
                <a:lumMod val="60000"/>
              </a:schemeClr>
            </a:solidFill>
            <a:ln>
              <a:noFill/>
            </a:ln>
            <a:effectLst/>
          </c:spPr>
          <c:invertIfNegative val="0"/>
          <c:cat>
            <c:strRef>
              <c:f>Sheet1!$A$2:$A$5</c:f>
              <c:strCache>
                <c:ptCount val="4"/>
                <c:pt idx="0">
                  <c:v>Album</c:v>
                </c:pt>
                <c:pt idx="1">
                  <c:v>Link</c:v>
                </c:pt>
                <c:pt idx="2">
                  <c:v>Photo</c:v>
                </c:pt>
                <c:pt idx="3">
                  <c:v>Video</c:v>
                </c:pt>
              </c:strCache>
            </c:strRef>
          </c:cat>
          <c:val>
            <c:numRef>
              <c:f>Sheet1!$H$2:$H$5</c:f>
              <c:numCache>
                <c:formatCode>General</c:formatCode>
                <c:ptCount val="4"/>
                <c:pt idx="0">
                  <c:v>0</c:v>
                </c:pt>
                <c:pt idx="1">
                  <c:v>0</c:v>
                </c:pt>
                <c:pt idx="2">
                  <c:v>0</c:v>
                </c:pt>
                <c:pt idx="3">
                  <c:v>0</c:v>
                </c:pt>
              </c:numCache>
            </c:numRef>
          </c:val>
          <c:extLst>
            <c:ext xmlns:c16="http://schemas.microsoft.com/office/drawing/2014/chart" uri="{C3380CC4-5D6E-409C-BE32-E72D297353CC}">
              <c16:uniqueId val="{00000006-FD62-4A86-BD6D-F24A6AE91E97}"/>
            </c:ext>
          </c:extLst>
        </c:ser>
        <c:ser>
          <c:idx val="7"/>
          <c:order val="7"/>
          <c:tx>
            <c:strRef>
              <c:f>Sheet1!$I$1</c:f>
              <c:strCache>
                <c:ptCount val="1"/>
                <c:pt idx="0">
                  <c:v>Cervelo Argentina</c:v>
                </c:pt>
              </c:strCache>
            </c:strRef>
          </c:tx>
          <c:spPr>
            <a:solidFill>
              <a:schemeClr val="accent2">
                <a:lumMod val="60000"/>
              </a:schemeClr>
            </a:solidFill>
            <a:ln>
              <a:noFill/>
            </a:ln>
            <a:effectLst/>
          </c:spPr>
          <c:invertIfNegative val="0"/>
          <c:cat>
            <c:strRef>
              <c:f>Sheet1!$A$2:$A$5</c:f>
              <c:strCache>
                <c:ptCount val="4"/>
                <c:pt idx="0">
                  <c:v>Album</c:v>
                </c:pt>
                <c:pt idx="1">
                  <c:v>Link</c:v>
                </c:pt>
                <c:pt idx="2">
                  <c:v>Photo</c:v>
                </c:pt>
                <c:pt idx="3">
                  <c:v>Video</c:v>
                </c:pt>
              </c:strCache>
            </c:strRef>
          </c:cat>
          <c:val>
            <c:numRef>
              <c:f>Sheet1!$I$2:$I$5</c:f>
              <c:numCache>
                <c:formatCode>General</c:formatCode>
                <c:ptCount val="4"/>
                <c:pt idx="0">
                  <c:v>0</c:v>
                </c:pt>
                <c:pt idx="1">
                  <c:v>0</c:v>
                </c:pt>
                <c:pt idx="2">
                  <c:v>0</c:v>
                </c:pt>
                <c:pt idx="3">
                  <c:v>0</c:v>
                </c:pt>
              </c:numCache>
            </c:numRef>
          </c:val>
          <c:extLst>
            <c:ext xmlns:c16="http://schemas.microsoft.com/office/drawing/2014/chart" uri="{C3380CC4-5D6E-409C-BE32-E72D297353CC}">
              <c16:uniqueId val="{00000007-FD62-4A86-BD6D-F24A6AE91E97}"/>
            </c:ext>
          </c:extLst>
        </c:ser>
        <c:dLbls>
          <c:showLegendKey val="0"/>
          <c:showVal val="0"/>
          <c:showCatName val="0"/>
          <c:showSerName val="0"/>
          <c:showPercent val="0"/>
          <c:showBubbleSize val="0"/>
        </c:dLbls>
        <c:gapWidth val="219"/>
        <c:overlap val="-27"/>
        <c:axId val="404723336"/>
        <c:axId val="404724648"/>
      </c:barChart>
      <c:catAx>
        <c:axId val="4047233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4724648"/>
        <c:crosses val="autoZero"/>
        <c:auto val="1"/>
        <c:lblAlgn val="ctr"/>
        <c:lblOffset val="100"/>
        <c:noMultiLvlLbl val="0"/>
      </c:catAx>
      <c:valAx>
        <c:axId val="4047246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47233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Scott Sports Argentina</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4.41790725072293E-2</c:v>
                </c:pt>
                <c:pt idx="13">
                  <c:v>0.125843418656956</c:v>
                </c:pt>
                <c:pt idx="14">
                  <c:v>4.6856592053122002E-2</c:v>
                </c:pt>
                <c:pt idx="15">
                  <c:v>1.9412016707722E-2</c:v>
                </c:pt>
                <c:pt idx="16">
                  <c:v>5.4889150690799998E-2</c:v>
                </c:pt>
                <c:pt idx="17">
                  <c:v>3.61465138695512E-2</c:v>
                </c:pt>
                <c:pt idx="18">
                  <c:v>3.5700260611902498E-2</c:v>
                </c:pt>
                <c:pt idx="19">
                  <c:v>3.7039020384848798E-2</c:v>
                </c:pt>
                <c:pt idx="20">
                  <c:v>4.6588840098532702E-2</c:v>
                </c:pt>
                <c:pt idx="21">
                  <c:v>2.8113955231873201E-2</c:v>
                </c:pt>
                <c:pt idx="22">
                  <c:v>2.8113955231873201E-2</c:v>
                </c:pt>
                <c:pt idx="23">
                  <c:v>0</c:v>
                </c:pt>
              </c:numCache>
            </c:numRef>
          </c:val>
          <c:smooth val="0"/>
          <c:extLst>
            <c:ext xmlns:c16="http://schemas.microsoft.com/office/drawing/2014/chart" uri="{C3380CC4-5D6E-409C-BE32-E72D297353CC}">
              <c16:uniqueId val="{00000000-9DA3-4741-A6B6-3901E91904FD}"/>
            </c:ext>
          </c:extLst>
        </c:ser>
        <c:ser>
          <c:idx val="1"/>
          <c:order val="1"/>
          <c:tx>
            <c:strRef>
              <c:f>Sheet1!$C$1</c:f>
              <c:strCache>
                <c:ptCount val="1"/>
                <c:pt idx="0">
                  <c:v>Giant Bicycles Argentina</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1-9DA3-4741-A6B6-3901E91904FD}"/>
            </c:ext>
          </c:extLst>
        </c:ser>
        <c:ser>
          <c:idx val="2"/>
          <c:order val="2"/>
          <c:tx>
            <c:strRef>
              <c:f>Sheet1!$D$1</c:f>
              <c:strCache>
                <c:ptCount val="1"/>
                <c:pt idx="0">
                  <c:v>Cannondale Argentina</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2-9DA3-4741-A6B6-3901E91904FD}"/>
            </c:ext>
          </c:extLst>
        </c:ser>
        <c:ser>
          <c:idx val="3"/>
          <c:order val="3"/>
          <c:tx>
            <c:strRef>
              <c:f>Sheet1!$E$1</c:f>
              <c:strCache>
                <c:ptCount val="1"/>
                <c:pt idx="0">
                  <c:v>Specialized Bicycles</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4.0498167964126699E-4</c:v>
                </c:pt>
                <c:pt idx="12">
                  <c:v>0</c:v>
                </c:pt>
                <c:pt idx="13">
                  <c:v>0</c:v>
                </c:pt>
                <c:pt idx="14">
                  <c:v>0</c:v>
                </c:pt>
                <c:pt idx="15">
                  <c:v>0</c:v>
                </c:pt>
                <c:pt idx="16">
                  <c:v>2.7842490475337101E-4</c:v>
                </c:pt>
                <c:pt idx="17">
                  <c:v>1.36681316878928E-3</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3-9DA3-4741-A6B6-3901E91904FD}"/>
            </c:ext>
          </c:extLst>
        </c:ser>
        <c:ser>
          <c:idx val="4"/>
          <c:order val="4"/>
          <c:tx>
            <c:strRef>
              <c:f>Sheet1!$F$1</c:f>
              <c:strCache>
                <c:ptCount val="1"/>
                <c:pt idx="0">
                  <c:v>Trek Bicycle Argentina</c:v>
                </c:pt>
              </c:strCache>
            </c:strRef>
          </c:tx>
          <c:spPr>
            <a:ln w="28575" cap="rnd">
              <a:solidFill>
                <a:schemeClr val="accent5"/>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Sheet1!$F$2:$F$25</c:f>
              <c:numCache>
                <c:formatCode>General</c:formatCode>
                <c:ptCount val="24"/>
                <c:pt idx="0">
                  <c:v>0</c:v>
                </c:pt>
                <c:pt idx="1">
                  <c:v>0</c:v>
                </c:pt>
                <c:pt idx="2">
                  <c:v>0</c:v>
                </c:pt>
                <c:pt idx="3">
                  <c:v>0</c:v>
                </c:pt>
                <c:pt idx="4">
                  <c:v>0</c:v>
                </c:pt>
                <c:pt idx="5">
                  <c:v>0</c:v>
                </c:pt>
                <c:pt idx="6">
                  <c:v>0</c:v>
                </c:pt>
                <c:pt idx="7">
                  <c:v>0</c:v>
                </c:pt>
                <c:pt idx="8">
                  <c:v>0</c:v>
                </c:pt>
                <c:pt idx="9">
                  <c:v>0.151174010935992</c:v>
                </c:pt>
                <c:pt idx="10">
                  <c:v>0</c:v>
                </c:pt>
                <c:pt idx="11">
                  <c:v>0</c:v>
                </c:pt>
                <c:pt idx="12">
                  <c:v>0</c:v>
                </c:pt>
                <c:pt idx="13">
                  <c:v>0</c:v>
                </c:pt>
                <c:pt idx="14">
                  <c:v>0</c:v>
                </c:pt>
                <c:pt idx="15">
                  <c:v>4.8247024766806E-2</c:v>
                </c:pt>
                <c:pt idx="16">
                  <c:v>7.0762302991315501E-2</c:v>
                </c:pt>
                <c:pt idx="17">
                  <c:v>3.6989385654551302E-2</c:v>
                </c:pt>
                <c:pt idx="18">
                  <c:v>0.19942103570279801</c:v>
                </c:pt>
                <c:pt idx="19">
                  <c:v>0.10844093185682099</c:v>
                </c:pt>
                <c:pt idx="20">
                  <c:v>6.1112898037954298E-2</c:v>
                </c:pt>
                <c:pt idx="21">
                  <c:v>0.105071298381044</c:v>
                </c:pt>
                <c:pt idx="22">
                  <c:v>9.97105178513992E-2</c:v>
                </c:pt>
                <c:pt idx="23">
                  <c:v>0</c:v>
                </c:pt>
              </c:numCache>
            </c:numRef>
          </c:val>
          <c:smooth val="0"/>
          <c:extLst>
            <c:ext xmlns:c16="http://schemas.microsoft.com/office/drawing/2014/chart" uri="{C3380CC4-5D6E-409C-BE32-E72D297353CC}">
              <c16:uniqueId val="{00000004-9DA3-4741-A6B6-3901E91904FD}"/>
            </c:ext>
          </c:extLst>
        </c:ser>
        <c:ser>
          <c:idx val="5"/>
          <c:order val="5"/>
          <c:tx>
            <c:strRef>
              <c:f>Sheet1!$G$1</c:f>
              <c:strCache>
                <c:ptCount val="1"/>
                <c:pt idx="0">
                  <c:v>Orbea Argentina</c:v>
                </c:pt>
              </c:strCache>
            </c:strRef>
          </c:tx>
          <c:spPr>
            <a:ln w="28575" cap="rnd">
              <a:solidFill>
                <a:schemeClr val="accent6"/>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Sheet1!$G$2:$G$25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5-9DA3-4741-A6B6-3901E91904FD}"/>
            </c:ext>
          </c:extLst>
        </c:ser>
        <c:ser>
          <c:idx val="6"/>
          <c:order val="6"/>
          <c:tx>
            <c:strRef>
              <c:f>Sheet1!$H$1</c:f>
              <c:strCache>
                <c:ptCount val="1"/>
                <c:pt idx="0">
                  <c:v>Merida Bikes Argentina</c:v>
                </c:pt>
              </c:strCache>
            </c:strRef>
          </c:tx>
          <c:spPr>
            <a:ln w="28575" cap="rnd">
              <a:solidFill>
                <a:schemeClr val="accent1">
                  <a:lumMod val="60000"/>
                </a:schemeClr>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Sheet1!$H$2:$H$25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6-9DA3-4741-A6B6-3901E91904FD}"/>
            </c:ext>
          </c:extLst>
        </c:ser>
        <c:ser>
          <c:idx val="7"/>
          <c:order val="7"/>
          <c:tx>
            <c:strRef>
              <c:f>Sheet1!$I$1</c:f>
              <c:strCache>
                <c:ptCount val="1"/>
                <c:pt idx="0">
                  <c:v>Cervelo Argentina</c:v>
                </c:pt>
              </c:strCache>
            </c:strRef>
          </c:tx>
          <c:spPr>
            <a:ln w="28575" cap="rnd">
              <a:solidFill>
                <a:schemeClr val="accent2">
                  <a:lumMod val="60000"/>
                </a:schemeClr>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Sheet1!$I$2:$I$25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7-9DA3-4741-A6B6-3901E91904FD}"/>
            </c:ext>
          </c:extLst>
        </c:ser>
        <c:dLbls>
          <c:showLegendKey val="0"/>
          <c:showVal val="0"/>
          <c:showCatName val="0"/>
          <c:showSerName val="0"/>
          <c:showPercent val="0"/>
          <c:showBubbleSize val="0"/>
        </c:dLbls>
        <c:smooth val="0"/>
        <c:axId val="404731536"/>
        <c:axId val="404729896"/>
      </c:lineChart>
      <c:catAx>
        <c:axId val="4047315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4729896"/>
        <c:crosses val="autoZero"/>
        <c:auto val="1"/>
        <c:lblAlgn val="ctr"/>
        <c:lblOffset val="100"/>
        <c:noMultiLvlLbl val="0"/>
      </c:catAx>
      <c:valAx>
        <c:axId val="4047298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47315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Scott Sports Argentina</c:v>
                </c:pt>
              </c:strCache>
            </c:strRef>
          </c:tx>
          <c:spPr>
            <a:ln w="28575" cap="rnd">
              <a:solidFill>
                <a:schemeClr val="accent1"/>
              </a:solidFill>
              <a:round/>
            </a:ln>
            <a:effectLst/>
          </c:spPr>
          <c:marker>
            <c:symbol val="none"/>
          </c:marker>
          <c:cat>
            <c:numRef>
              <c:f>Sheet1!$A$2:$A$33</c:f>
              <c:numCache>
                <c:formatCode>m/d/yyyy</c:formatCode>
                <c:ptCount val="32"/>
                <c:pt idx="0">
                  <c:v>44426</c:v>
                </c:pt>
                <c:pt idx="1">
                  <c:v>44427</c:v>
                </c:pt>
                <c:pt idx="2">
                  <c:v>44428</c:v>
                </c:pt>
                <c:pt idx="3">
                  <c:v>44429</c:v>
                </c:pt>
                <c:pt idx="4">
                  <c:v>44430</c:v>
                </c:pt>
                <c:pt idx="5">
                  <c:v>44431</c:v>
                </c:pt>
                <c:pt idx="6">
                  <c:v>44432</c:v>
                </c:pt>
                <c:pt idx="7">
                  <c:v>44433</c:v>
                </c:pt>
                <c:pt idx="8">
                  <c:v>44434</c:v>
                </c:pt>
                <c:pt idx="9">
                  <c:v>44435</c:v>
                </c:pt>
                <c:pt idx="10">
                  <c:v>44436</c:v>
                </c:pt>
                <c:pt idx="11">
                  <c:v>44437</c:v>
                </c:pt>
                <c:pt idx="12">
                  <c:v>44438</c:v>
                </c:pt>
                <c:pt idx="13">
                  <c:v>44439</c:v>
                </c:pt>
                <c:pt idx="14">
                  <c:v>44440</c:v>
                </c:pt>
                <c:pt idx="15">
                  <c:v>44441</c:v>
                </c:pt>
                <c:pt idx="16">
                  <c:v>44442</c:v>
                </c:pt>
                <c:pt idx="17">
                  <c:v>44443</c:v>
                </c:pt>
                <c:pt idx="18">
                  <c:v>44444</c:v>
                </c:pt>
                <c:pt idx="19">
                  <c:v>44445</c:v>
                </c:pt>
                <c:pt idx="20">
                  <c:v>44446</c:v>
                </c:pt>
                <c:pt idx="21">
                  <c:v>44447</c:v>
                </c:pt>
                <c:pt idx="22">
                  <c:v>44448</c:v>
                </c:pt>
                <c:pt idx="23">
                  <c:v>44449</c:v>
                </c:pt>
                <c:pt idx="24">
                  <c:v>44450</c:v>
                </c:pt>
                <c:pt idx="25">
                  <c:v>44451</c:v>
                </c:pt>
                <c:pt idx="26">
                  <c:v>44452</c:v>
                </c:pt>
                <c:pt idx="27">
                  <c:v>44453</c:v>
                </c:pt>
                <c:pt idx="28">
                  <c:v>44454</c:v>
                </c:pt>
                <c:pt idx="29">
                  <c:v>44455</c:v>
                </c:pt>
                <c:pt idx="30">
                  <c:v>44456</c:v>
                </c:pt>
                <c:pt idx="31">
                  <c:v>44457</c:v>
                </c:pt>
              </c:numCache>
            </c:numRef>
          </c:cat>
          <c:val>
            <c:numRef>
              <c:f>Sheet1!$B$2:$B$33</c:f>
              <c:numCache>
                <c:formatCode>General</c:formatCode>
                <c:ptCount val="32"/>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numCache>
            </c:numRef>
          </c:val>
          <c:smooth val="0"/>
          <c:extLst>
            <c:ext xmlns:c16="http://schemas.microsoft.com/office/drawing/2014/chart" uri="{C3380CC4-5D6E-409C-BE32-E72D297353CC}">
              <c16:uniqueId val="{00000000-4239-4929-A697-C40637B6D5C7}"/>
            </c:ext>
          </c:extLst>
        </c:ser>
        <c:ser>
          <c:idx val="1"/>
          <c:order val="1"/>
          <c:tx>
            <c:strRef>
              <c:f>Sheet1!$C$1</c:f>
              <c:strCache>
                <c:ptCount val="1"/>
                <c:pt idx="0">
                  <c:v>Giant Bicycles Argentina</c:v>
                </c:pt>
              </c:strCache>
            </c:strRef>
          </c:tx>
          <c:spPr>
            <a:ln w="28575" cap="rnd">
              <a:solidFill>
                <a:schemeClr val="accent2"/>
              </a:solidFill>
              <a:round/>
            </a:ln>
            <a:effectLst/>
          </c:spPr>
          <c:marker>
            <c:symbol val="none"/>
          </c:marker>
          <c:cat>
            <c:numRef>
              <c:f>Sheet1!$A$2:$A$33</c:f>
              <c:numCache>
                <c:formatCode>m/d/yyyy</c:formatCode>
                <c:ptCount val="32"/>
                <c:pt idx="0">
                  <c:v>44426</c:v>
                </c:pt>
                <c:pt idx="1">
                  <c:v>44427</c:v>
                </c:pt>
                <c:pt idx="2">
                  <c:v>44428</c:v>
                </c:pt>
                <c:pt idx="3">
                  <c:v>44429</c:v>
                </c:pt>
                <c:pt idx="4">
                  <c:v>44430</c:v>
                </c:pt>
                <c:pt idx="5">
                  <c:v>44431</c:v>
                </c:pt>
                <c:pt idx="6">
                  <c:v>44432</c:v>
                </c:pt>
                <c:pt idx="7">
                  <c:v>44433</c:v>
                </c:pt>
                <c:pt idx="8">
                  <c:v>44434</c:v>
                </c:pt>
                <c:pt idx="9">
                  <c:v>44435</c:v>
                </c:pt>
                <c:pt idx="10">
                  <c:v>44436</c:v>
                </c:pt>
                <c:pt idx="11">
                  <c:v>44437</c:v>
                </c:pt>
                <c:pt idx="12">
                  <c:v>44438</c:v>
                </c:pt>
                <c:pt idx="13">
                  <c:v>44439</c:v>
                </c:pt>
                <c:pt idx="14">
                  <c:v>44440</c:v>
                </c:pt>
                <c:pt idx="15">
                  <c:v>44441</c:v>
                </c:pt>
                <c:pt idx="16">
                  <c:v>44442</c:v>
                </c:pt>
                <c:pt idx="17">
                  <c:v>44443</c:v>
                </c:pt>
                <c:pt idx="18">
                  <c:v>44444</c:v>
                </c:pt>
                <c:pt idx="19">
                  <c:v>44445</c:v>
                </c:pt>
                <c:pt idx="20">
                  <c:v>44446</c:v>
                </c:pt>
                <c:pt idx="21">
                  <c:v>44447</c:v>
                </c:pt>
                <c:pt idx="22">
                  <c:v>44448</c:v>
                </c:pt>
                <c:pt idx="23">
                  <c:v>44449</c:v>
                </c:pt>
                <c:pt idx="24">
                  <c:v>44450</c:v>
                </c:pt>
                <c:pt idx="25">
                  <c:v>44451</c:v>
                </c:pt>
                <c:pt idx="26">
                  <c:v>44452</c:v>
                </c:pt>
                <c:pt idx="27">
                  <c:v>44453</c:v>
                </c:pt>
                <c:pt idx="28">
                  <c:v>44454</c:v>
                </c:pt>
                <c:pt idx="29">
                  <c:v>44455</c:v>
                </c:pt>
                <c:pt idx="30">
                  <c:v>44456</c:v>
                </c:pt>
                <c:pt idx="31">
                  <c:v>44457</c:v>
                </c:pt>
              </c:numCache>
            </c:numRef>
          </c:cat>
          <c:val>
            <c:numRef>
              <c:f>Sheet1!$C$2:$C$33</c:f>
              <c:numCache>
                <c:formatCode>General</c:formatCode>
                <c:ptCount val="32"/>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numCache>
            </c:numRef>
          </c:val>
          <c:smooth val="0"/>
          <c:extLst>
            <c:ext xmlns:c16="http://schemas.microsoft.com/office/drawing/2014/chart" uri="{C3380CC4-5D6E-409C-BE32-E72D297353CC}">
              <c16:uniqueId val="{00000001-4239-4929-A697-C40637B6D5C7}"/>
            </c:ext>
          </c:extLst>
        </c:ser>
        <c:ser>
          <c:idx val="2"/>
          <c:order val="2"/>
          <c:tx>
            <c:strRef>
              <c:f>Sheet1!$D$1</c:f>
              <c:strCache>
                <c:ptCount val="1"/>
                <c:pt idx="0">
                  <c:v>Cannondale Argentina</c:v>
                </c:pt>
              </c:strCache>
            </c:strRef>
          </c:tx>
          <c:spPr>
            <a:ln w="28575" cap="rnd">
              <a:solidFill>
                <a:schemeClr val="accent3"/>
              </a:solidFill>
              <a:round/>
            </a:ln>
            <a:effectLst/>
          </c:spPr>
          <c:marker>
            <c:symbol val="none"/>
          </c:marker>
          <c:cat>
            <c:numRef>
              <c:f>Sheet1!$A$2:$A$33</c:f>
              <c:numCache>
                <c:formatCode>m/d/yyyy</c:formatCode>
                <c:ptCount val="32"/>
                <c:pt idx="0">
                  <c:v>44426</c:v>
                </c:pt>
                <c:pt idx="1">
                  <c:v>44427</c:v>
                </c:pt>
                <c:pt idx="2">
                  <c:v>44428</c:v>
                </c:pt>
                <c:pt idx="3">
                  <c:v>44429</c:v>
                </c:pt>
                <c:pt idx="4">
                  <c:v>44430</c:v>
                </c:pt>
                <c:pt idx="5">
                  <c:v>44431</c:v>
                </c:pt>
                <c:pt idx="6">
                  <c:v>44432</c:v>
                </c:pt>
                <c:pt idx="7">
                  <c:v>44433</c:v>
                </c:pt>
                <c:pt idx="8">
                  <c:v>44434</c:v>
                </c:pt>
                <c:pt idx="9">
                  <c:v>44435</c:v>
                </c:pt>
                <c:pt idx="10">
                  <c:v>44436</c:v>
                </c:pt>
                <c:pt idx="11">
                  <c:v>44437</c:v>
                </c:pt>
                <c:pt idx="12">
                  <c:v>44438</c:v>
                </c:pt>
                <c:pt idx="13">
                  <c:v>44439</c:v>
                </c:pt>
                <c:pt idx="14">
                  <c:v>44440</c:v>
                </c:pt>
                <c:pt idx="15">
                  <c:v>44441</c:v>
                </c:pt>
                <c:pt idx="16">
                  <c:v>44442</c:v>
                </c:pt>
                <c:pt idx="17">
                  <c:v>44443</c:v>
                </c:pt>
                <c:pt idx="18">
                  <c:v>44444</c:v>
                </c:pt>
                <c:pt idx="19">
                  <c:v>44445</c:v>
                </c:pt>
                <c:pt idx="20">
                  <c:v>44446</c:v>
                </c:pt>
                <c:pt idx="21">
                  <c:v>44447</c:v>
                </c:pt>
                <c:pt idx="22">
                  <c:v>44448</c:v>
                </c:pt>
                <c:pt idx="23">
                  <c:v>44449</c:v>
                </c:pt>
                <c:pt idx="24">
                  <c:v>44450</c:v>
                </c:pt>
                <c:pt idx="25">
                  <c:v>44451</c:v>
                </c:pt>
                <c:pt idx="26">
                  <c:v>44452</c:v>
                </c:pt>
                <c:pt idx="27">
                  <c:v>44453</c:v>
                </c:pt>
                <c:pt idx="28">
                  <c:v>44454</c:v>
                </c:pt>
                <c:pt idx="29">
                  <c:v>44455</c:v>
                </c:pt>
                <c:pt idx="30">
                  <c:v>44456</c:v>
                </c:pt>
                <c:pt idx="31">
                  <c:v>44457</c:v>
                </c:pt>
              </c:numCache>
            </c:numRef>
          </c:cat>
          <c:val>
            <c:numRef>
              <c:f>Sheet1!$D$2:$D$33</c:f>
              <c:numCache>
                <c:formatCode>General</c:formatCode>
                <c:ptCount val="32"/>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numCache>
            </c:numRef>
          </c:val>
          <c:smooth val="0"/>
          <c:extLst>
            <c:ext xmlns:c16="http://schemas.microsoft.com/office/drawing/2014/chart" uri="{C3380CC4-5D6E-409C-BE32-E72D297353CC}">
              <c16:uniqueId val="{00000002-4239-4929-A697-C40637B6D5C7}"/>
            </c:ext>
          </c:extLst>
        </c:ser>
        <c:ser>
          <c:idx val="3"/>
          <c:order val="3"/>
          <c:tx>
            <c:strRef>
              <c:f>Sheet1!$E$1</c:f>
              <c:strCache>
                <c:ptCount val="1"/>
                <c:pt idx="0">
                  <c:v>Specialized Bicycles</c:v>
                </c:pt>
              </c:strCache>
            </c:strRef>
          </c:tx>
          <c:spPr>
            <a:ln w="28575" cap="rnd">
              <a:solidFill>
                <a:schemeClr val="accent4"/>
              </a:solidFill>
              <a:round/>
            </a:ln>
            <a:effectLst/>
          </c:spPr>
          <c:marker>
            <c:symbol val="none"/>
          </c:marker>
          <c:cat>
            <c:numRef>
              <c:f>Sheet1!$A$2:$A$33</c:f>
              <c:numCache>
                <c:formatCode>m/d/yyyy</c:formatCode>
                <c:ptCount val="32"/>
                <c:pt idx="0">
                  <c:v>44426</c:v>
                </c:pt>
                <c:pt idx="1">
                  <c:v>44427</c:v>
                </c:pt>
                <c:pt idx="2">
                  <c:v>44428</c:v>
                </c:pt>
                <c:pt idx="3">
                  <c:v>44429</c:v>
                </c:pt>
                <c:pt idx="4">
                  <c:v>44430</c:v>
                </c:pt>
                <c:pt idx="5">
                  <c:v>44431</c:v>
                </c:pt>
                <c:pt idx="6">
                  <c:v>44432</c:v>
                </c:pt>
                <c:pt idx="7">
                  <c:v>44433</c:v>
                </c:pt>
                <c:pt idx="8">
                  <c:v>44434</c:v>
                </c:pt>
                <c:pt idx="9">
                  <c:v>44435</c:v>
                </c:pt>
                <c:pt idx="10">
                  <c:v>44436</c:v>
                </c:pt>
                <c:pt idx="11">
                  <c:v>44437</c:v>
                </c:pt>
                <c:pt idx="12">
                  <c:v>44438</c:v>
                </c:pt>
                <c:pt idx="13">
                  <c:v>44439</c:v>
                </c:pt>
                <c:pt idx="14">
                  <c:v>44440</c:v>
                </c:pt>
                <c:pt idx="15">
                  <c:v>44441</c:v>
                </c:pt>
                <c:pt idx="16">
                  <c:v>44442</c:v>
                </c:pt>
                <c:pt idx="17">
                  <c:v>44443</c:v>
                </c:pt>
                <c:pt idx="18">
                  <c:v>44444</c:v>
                </c:pt>
                <c:pt idx="19">
                  <c:v>44445</c:v>
                </c:pt>
                <c:pt idx="20">
                  <c:v>44446</c:v>
                </c:pt>
                <c:pt idx="21">
                  <c:v>44447</c:v>
                </c:pt>
                <c:pt idx="22">
                  <c:v>44448</c:v>
                </c:pt>
                <c:pt idx="23">
                  <c:v>44449</c:v>
                </c:pt>
                <c:pt idx="24">
                  <c:v>44450</c:v>
                </c:pt>
                <c:pt idx="25">
                  <c:v>44451</c:v>
                </c:pt>
                <c:pt idx="26">
                  <c:v>44452</c:v>
                </c:pt>
                <c:pt idx="27">
                  <c:v>44453</c:v>
                </c:pt>
                <c:pt idx="28">
                  <c:v>44454</c:v>
                </c:pt>
                <c:pt idx="29">
                  <c:v>44455</c:v>
                </c:pt>
                <c:pt idx="30">
                  <c:v>44456</c:v>
                </c:pt>
                <c:pt idx="31">
                  <c:v>44457</c:v>
                </c:pt>
              </c:numCache>
            </c:numRef>
          </c:cat>
          <c:val>
            <c:numRef>
              <c:f>Sheet1!$E$2:$E$33</c:f>
              <c:numCache>
                <c:formatCode>General</c:formatCode>
                <c:ptCount val="32"/>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numCache>
            </c:numRef>
          </c:val>
          <c:smooth val="0"/>
          <c:extLst>
            <c:ext xmlns:c16="http://schemas.microsoft.com/office/drawing/2014/chart" uri="{C3380CC4-5D6E-409C-BE32-E72D297353CC}">
              <c16:uniqueId val="{00000003-4239-4929-A697-C40637B6D5C7}"/>
            </c:ext>
          </c:extLst>
        </c:ser>
        <c:ser>
          <c:idx val="4"/>
          <c:order val="4"/>
          <c:tx>
            <c:strRef>
              <c:f>Sheet1!$F$1</c:f>
              <c:strCache>
                <c:ptCount val="1"/>
                <c:pt idx="0">
                  <c:v>Trek Bicycle Argentina</c:v>
                </c:pt>
              </c:strCache>
            </c:strRef>
          </c:tx>
          <c:spPr>
            <a:ln w="28575" cap="rnd">
              <a:solidFill>
                <a:schemeClr val="accent5"/>
              </a:solidFill>
              <a:round/>
            </a:ln>
            <a:effectLst/>
          </c:spPr>
          <c:marker>
            <c:symbol val="none"/>
          </c:marker>
          <c:cat>
            <c:numRef>
              <c:f>Sheet1!$A$2:$A$33</c:f>
              <c:numCache>
                <c:formatCode>m/d/yyyy</c:formatCode>
                <c:ptCount val="32"/>
                <c:pt idx="0">
                  <c:v>44426</c:v>
                </c:pt>
                <c:pt idx="1">
                  <c:v>44427</c:v>
                </c:pt>
                <c:pt idx="2">
                  <c:v>44428</c:v>
                </c:pt>
                <c:pt idx="3">
                  <c:v>44429</c:v>
                </c:pt>
                <c:pt idx="4">
                  <c:v>44430</c:v>
                </c:pt>
                <c:pt idx="5">
                  <c:v>44431</c:v>
                </c:pt>
                <c:pt idx="6">
                  <c:v>44432</c:v>
                </c:pt>
                <c:pt idx="7">
                  <c:v>44433</c:v>
                </c:pt>
                <c:pt idx="8">
                  <c:v>44434</c:v>
                </c:pt>
                <c:pt idx="9">
                  <c:v>44435</c:v>
                </c:pt>
                <c:pt idx="10">
                  <c:v>44436</c:v>
                </c:pt>
                <c:pt idx="11">
                  <c:v>44437</c:v>
                </c:pt>
                <c:pt idx="12">
                  <c:v>44438</c:v>
                </c:pt>
                <c:pt idx="13">
                  <c:v>44439</c:v>
                </c:pt>
                <c:pt idx="14">
                  <c:v>44440</c:v>
                </c:pt>
                <c:pt idx="15">
                  <c:v>44441</c:v>
                </c:pt>
                <c:pt idx="16">
                  <c:v>44442</c:v>
                </c:pt>
                <c:pt idx="17">
                  <c:v>44443</c:v>
                </c:pt>
                <c:pt idx="18">
                  <c:v>44444</c:v>
                </c:pt>
                <c:pt idx="19">
                  <c:v>44445</c:v>
                </c:pt>
                <c:pt idx="20">
                  <c:v>44446</c:v>
                </c:pt>
                <c:pt idx="21">
                  <c:v>44447</c:v>
                </c:pt>
                <c:pt idx="22">
                  <c:v>44448</c:v>
                </c:pt>
                <c:pt idx="23">
                  <c:v>44449</c:v>
                </c:pt>
                <c:pt idx="24">
                  <c:v>44450</c:v>
                </c:pt>
                <c:pt idx="25">
                  <c:v>44451</c:v>
                </c:pt>
                <c:pt idx="26">
                  <c:v>44452</c:v>
                </c:pt>
                <c:pt idx="27">
                  <c:v>44453</c:v>
                </c:pt>
                <c:pt idx="28">
                  <c:v>44454</c:v>
                </c:pt>
                <c:pt idx="29">
                  <c:v>44455</c:v>
                </c:pt>
                <c:pt idx="30">
                  <c:v>44456</c:v>
                </c:pt>
                <c:pt idx="31">
                  <c:v>44457</c:v>
                </c:pt>
              </c:numCache>
            </c:numRef>
          </c:cat>
          <c:val>
            <c:numRef>
              <c:f>Sheet1!$F$2:$F$33</c:f>
              <c:numCache>
                <c:formatCode>General</c:formatCode>
                <c:ptCount val="32"/>
                <c:pt idx="0">
                  <c:v>0</c:v>
                </c:pt>
                <c:pt idx="1">
                  <c:v>0</c:v>
                </c:pt>
                <c:pt idx="2">
                  <c:v>0</c:v>
                </c:pt>
                <c:pt idx="3">
                  <c:v>0</c:v>
                </c:pt>
                <c:pt idx="4">
                  <c:v>1</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numCache>
            </c:numRef>
          </c:val>
          <c:smooth val="0"/>
          <c:extLst>
            <c:ext xmlns:c16="http://schemas.microsoft.com/office/drawing/2014/chart" uri="{C3380CC4-5D6E-409C-BE32-E72D297353CC}">
              <c16:uniqueId val="{00000004-4239-4929-A697-C40637B6D5C7}"/>
            </c:ext>
          </c:extLst>
        </c:ser>
        <c:ser>
          <c:idx val="5"/>
          <c:order val="5"/>
          <c:tx>
            <c:strRef>
              <c:f>Sheet1!$G$1</c:f>
              <c:strCache>
                <c:ptCount val="1"/>
                <c:pt idx="0">
                  <c:v>Orbea Argentina</c:v>
                </c:pt>
              </c:strCache>
            </c:strRef>
          </c:tx>
          <c:spPr>
            <a:ln w="28575" cap="rnd">
              <a:solidFill>
                <a:schemeClr val="accent6"/>
              </a:solidFill>
              <a:round/>
            </a:ln>
            <a:effectLst/>
          </c:spPr>
          <c:marker>
            <c:symbol val="none"/>
          </c:marker>
          <c:cat>
            <c:numRef>
              <c:f>Sheet1!$A$2:$A$33</c:f>
              <c:numCache>
                <c:formatCode>m/d/yyyy</c:formatCode>
                <c:ptCount val="32"/>
                <c:pt idx="0">
                  <c:v>44426</c:v>
                </c:pt>
                <c:pt idx="1">
                  <c:v>44427</c:v>
                </c:pt>
                <c:pt idx="2">
                  <c:v>44428</c:v>
                </c:pt>
                <c:pt idx="3">
                  <c:v>44429</c:v>
                </c:pt>
                <c:pt idx="4">
                  <c:v>44430</c:v>
                </c:pt>
                <c:pt idx="5">
                  <c:v>44431</c:v>
                </c:pt>
                <c:pt idx="6">
                  <c:v>44432</c:v>
                </c:pt>
                <c:pt idx="7">
                  <c:v>44433</c:v>
                </c:pt>
                <c:pt idx="8">
                  <c:v>44434</c:v>
                </c:pt>
                <c:pt idx="9">
                  <c:v>44435</c:v>
                </c:pt>
                <c:pt idx="10">
                  <c:v>44436</c:v>
                </c:pt>
                <c:pt idx="11">
                  <c:v>44437</c:v>
                </c:pt>
                <c:pt idx="12">
                  <c:v>44438</c:v>
                </c:pt>
                <c:pt idx="13">
                  <c:v>44439</c:v>
                </c:pt>
                <c:pt idx="14">
                  <c:v>44440</c:v>
                </c:pt>
                <c:pt idx="15">
                  <c:v>44441</c:v>
                </c:pt>
                <c:pt idx="16">
                  <c:v>44442</c:v>
                </c:pt>
                <c:pt idx="17">
                  <c:v>44443</c:v>
                </c:pt>
                <c:pt idx="18">
                  <c:v>44444</c:v>
                </c:pt>
                <c:pt idx="19">
                  <c:v>44445</c:v>
                </c:pt>
                <c:pt idx="20">
                  <c:v>44446</c:v>
                </c:pt>
                <c:pt idx="21">
                  <c:v>44447</c:v>
                </c:pt>
                <c:pt idx="22">
                  <c:v>44448</c:v>
                </c:pt>
                <c:pt idx="23">
                  <c:v>44449</c:v>
                </c:pt>
                <c:pt idx="24">
                  <c:v>44450</c:v>
                </c:pt>
                <c:pt idx="25">
                  <c:v>44451</c:v>
                </c:pt>
                <c:pt idx="26">
                  <c:v>44452</c:v>
                </c:pt>
                <c:pt idx="27">
                  <c:v>44453</c:v>
                </c:pt>
                <c:pt idx="28">
                  <c:v>44454</c:v>
                </c:pt>
                <c:pt idx="29">
                  <c:v>44455</c:v>
                </c:pt>
                <c:pt idx="30">
                  <c:v>44456</c:v>
                </c:pt>
                <c:pt idx="31">
                  <c:v>44457</c:v>
                </c:pt>
              </c:numCache>
            </c:numRef>
          </c:cat>
          <c:val>
            <c:numRef>
              <c:f>Sheet1!$G$2:$G$33</c:f>
              <c:numCache>
                <c:formatCode>General</c:formatCode>
                <c:ptCount val="32"/>
                <c:pt idx="0">
                  <c:v>0</c:v>
                </c:pt>
                <c:pt idx="1">
                  <c:v>0</c:v>
                </c:pt>
                <c:pt idx="2">
                  <c:v>0</c:v>
                </c:pt>
                <c:pt idx="3">
                  <c:v>0</c:v>
                </c:pt>
                <c:pt idx="4">
                  <c:v>1</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numCache>
            </c:numRef>
          </c:val>
          <c:smooth val="0"/>
          <c:extLst>
            <c:ext xmlns:c16="http://schemas.microsoft.com/office/drawing/2014/chart" uri="{C3380CC4-5D6E-409C-BE32-E72D297353CC}">
              <c16:uniqueId val="{00000005-4239-4929-A697-C40637B6D5C7}"/>
            </c:ext>
          </c:extLst>
        </c:ser>
        <c:ser>
          <c:idx val="6"/>
          <c:order val="6"/>
          <c:tx>
            <c:strRef>
              <c:f>Sheet1!$H$1</c:f>
              <c:strCache>
                <c:ptCount val="1"/>
                <c:pt idx="0">
                  <c:v>Merida Bikes Argentina</c:v>
                </c:pt>
              </c:strCache>
            </c:strRef>
          </c:tx>
          <c:spPr>
            <a:ln w="28575" cap="rnd">
              <a:solidFill>
                <a:schemeClr val="accent1">
                  <a:lumMod val="60000"/>
                </a:schemeClr>
              </a:solidFill>
              <a:round/>
            </a:ln>
            <a:effectLst/>
          </c:spPr>
          <c:marker>
            <c:symbol val="none"/>
          </c:marker>
          <c:cat>
            <c:numRef>
              <c:f>Sheet1!$A$2:$A$33</c:f>
              <c:numCache>
                <c:formatCode>m/d/yyyy</c:formatCode>
                <c:ptCount val="32"/>
                <c:pt idx="0">
                  <c:v>44426</c:v>
                </c:pt>
                <c:pt idx="1">
                  <c:v>44427</c:v>
                </c:pt>
                <c:pt idx="2">
                  <c:v>44428</c:v>
                </c:pt>
                <c:pt idx="3">
                  <c:v>44429</c:v>
                </c:pt>
                <c:pt idx="4">
                  <c:v>44430</c:v>
                </c:pt>
                <c:pt idx="5">
                  <c:v>44431</c:v>
                </c:pt>
                <c:pt idx="6">
                  <c:v>44432</c:v>
                </c:pt>
                <c:pt idx="7">
                  <c:v>44433</c:v>
                </c:pt>
                <c:pt idx="8">
                  <c:v>44434</c:v>
                </c:pt>
                <c:pt idx="9">
                  <c:v>44435</c:v>
                </c:pt>
                <c:pt idx="10">
                  <c:v>44436</c:v>
                </c:pt>
                <c:pt idx="11">
                  <c:v>44437</c:v>
                </c:pt>
                <c:pt idx="12">
                  <c:v>44438</c:v>
                </c:pt>
                <c:pt idx="13">
                  <c:v>44439</c:v>
                </c:pt>
                <c:pt idx="14">
                  <c:v>44440</c:v>
                </c:pt>
                <c:pt idx="15">
                  <c:v>44441</c:v>
                </c:pt>
                <c:pt idx="16">
                  <c:v>44442</c:v>
                </c:pt>
                <c:pt idx="17">
                  <c:v>44443</c:v>
                </c:pt>
                <c:pt idx="18">
                  <c:v>44444</c:v>
                </c:pt>
                <c:pt idx="19">
                  <c:v>44445</c:v>
                </c:pt>
                <c:pt idx="20">
                  <c:v>44446</c:v>
                </c:pt>
                <c:pt idx="21">
                  <c:v>44447</c:v>
                </c:pt>
                <c:pt idx="22">
                  <c:v>44448</c:v>
                </c:pt>
                <c:pt idx="23">
                  <c:v>44449</c:v>
                </c:pt>
                <c:pt idx="24">
                  <c:v>44450</c:v>
                </c:pt>
                <c:pt idx="25">
                  <c:v>44451</c:v>
                </c:pt>
                <c:pt idx="26">
                  <c:v>44452</c:v>
                </c:pt>
                <c:pt idx="27">
                  <c:v>44453</c:v>
                </c:pt>
                <c:pt idx="28">
                  <c:v>44454</c:v>
                </c:pt>
                <c:pt idx="29">
                  <c:v>44455</c:v>
                </c:pt>
                <c:pt idx="30">
                  <c:v>44456</c:v>
                </c:pt>
                <c:pt idx="31">
                  <c:v>44457</c:v>
                </c:pt>
              </c:numCache>
            </c:numRef>
          </c:cat>
          <c:val>
            <c:numRef>
              <c:f>Sheet1!$H$2:$H$33</c:f>
              <c:numCache>
                <c:formatCode>General</c:formatCode>
                <c:ptCount val="32"/>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numCache>
            </c:numRef>
          </c:val>
          <c:smooth val="0"/>
          <c:extLst>
            <c:ext xmlns:c16="http://schemas.microsoft.com/office/drawing/2014/chart" uri="{C3380CC4-5D6E-409C-BE32-E72D297353CC}">
              <c16:uniqueId val="{00000006-4239-4929-A697-C40637B6D5C7}"/>
            </c:ext>
          </c:extLst>
        </c:ser>
        <c:ser>
          <c:idx val="7"/>
          <c:order val="7"/>
          <c:tx>
            <c:strRef>
              <c:f>Sheet1!$I$1</c:f>
              <c:strCache>
                <c:ptCount val="1"/>
                <c:pt idx="0">
                  <c:v>Cervelo Argentina</c:v>
                </c:pt>
              </c:strCache>
            </c:strRef>
          </c:tx>
          <c:spPr>
            <a:ln w="28575" cap="rnd">
              <a:solidFill>
                <a:schemeClr val="accent2">
                  <a:lumMod val="60000"/>
                </a:schemeClr>
              </a:solidFill>
              <a:round/>
            </a:ln>
            <a:effectLst/>
          </c:spPr>
          <c:marker>
            <c:symbol val="none"/>
          </c:marker>
          <c:cat>
            <c:numRef>
              <c:f>Sheet1!$A$2:$A$33</c:f>
              <c:numCache>
                <c:formatCode>m/d/yyyy</c:formatCode>
                <c:ptCount val="32"/>
                <c:pt idx="0">
                  <c:v>44426</c:v>
                </c:pt>
                <c:pt idx="1">
                  <c:v>44427</c:v>
                </c:pt>
                <c:pt idx="2">
                  <c:v>44428</c:v>
                </c:pt>
                <c:pt idx="3">
                  <c:v>44429</c:v>
                </c:pt>
                <c:pt idx="4">
                  <c:v>44430</c:v>
                </c:pt>
                <c:pt idx="5">
                  <c:v>44431</c:v>
                </c:pt>
                <c:pt idx="6">
                  <c:v>44432</c:v>
                </c:pt>
                <c:pt idx="7">
                  <c:v>44433</c:v>
                </c:pt>
                <c:pt idx="8">
                  <c:v>44434</c:v>
                </c:pt>
                <c:pt idx="9">
                  <c:v>44435</c:v>
                </c:pt>
                <c:pt idx="10">
                  <c:v>44436</c:v>
                </c:pt>
                <c:pt idx="11">
                  <c:v>44437</c:v>
                </c:pt>
                <c:pt idx="12">
                  <c:v>44438</c:v>
                </c:pt>
                <c:pt idx="13">
                  <c:v>44439</c:v>
                </c:pt>
                <c:pt idx="14">
                  <c:v>44440</c:v>
                </c:pt>
                <c:pt idx="15">
                  <c:v>44441</c:v>
                </c:pt>
                <c:pt idx="16">
                  <c:v>44442</c:v>
                </c:pt>
                <c:pt idx="17">
                  <c:v>44443</c:v>
                </c:pt>
                <c:pt idx="18">
                  <c:v>44444</c:v>
                </c:pt>
                <c:pt idx="19">
                  <c:v>44445</c:v>
                </c:pt>
                <c:pt idx="20">
                  <c:v>44446</c:v>
                </c:pt>
                <c:pt idx="21">
                  <c:v>44447</c:v>
                </c:pt>
                <c:pt idx="22">
                  <c:v>44448</c:v>
                </c:pt>
                <c:pt idx="23">
                  <c:v>44449</c:v>
                </c:pt>
                <c:pt idx="24">
                  <c:v>44450</c:v>
                </c:pt>
                <c:pt idx="25">
                  <c:v>44451</c:v>
                </c:pt>
                <c:pt idx="26">
                  <c:v>44452</c:v>
                </c:pt>
                <c:pt idx="27">
                  <c:v>44453</c:v>
                </c:pt>
                <c:pt idx="28">
                  <c:v>44454</c:v>
                </c:pt>
                <c:pt idx="29">
                  <c:v>44455</c:v>
                </c:pt>
                <c:pt idx="30">
                  <c:v>44456</c:v>
                </c:pt>
                <c:pt idx="31">
                  <c:v>44457</c:v>
                </c:pt>
              </c:numCache>
            </c:numRef>
          </c:cat>
          <c:val>
            <c:numRef>
              <c:f>Sheet1!$I$2:$I$33</c:f>
              <c:numCache>
                <c:formatCode>General</c:formatCode>
                <c:ptCount val="32"/>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numCache>
            </c:numRef>
          </c:val>
          <c:smooth val="0"/>
          <c:extLst>
            <c:ext xmlns:c16="http://schemas.microsoft.com/office/drawing/2014/chart" uri="{C3380CC4-5D6E-409C-BE32-E72D297353CC}">
              <c16:uniqueId val="{00000007-4239-4929-A697-C40637B6D5C7}"/>
            </c:ext>
          </c:extLst>
        </c:ser>
        <c:dLbls>
          <c:showLegendKey val="0"/>
          <c:showVal val="0"/>
          <c:showCatName val="0"/>
          <c:showSerName val="0"/>
          <c:showPercent val="0"/>
          <c:showBubbleSize val="0"/>
        </c:dLbls>
        <c:smooth val="0"/>
        <c:axId val="522561104"/>
        <c:axId val="522563072"/>
      </c:lineChart>
      <c:dateAx>
        <c:axId val="5225611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22563072"/>
        <c:crosses val="autoZero"/>
        <c:auto val="1"/>
        <c:lblOffset val="100"/>
        <c:baseTimeUnit val="days"/>
      </c:dateAx>
      <c:valAx>
        <c:axId val="5225630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225611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9/19/2021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9/19/2021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9/19/2021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9/19/2021</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9/19/2021</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9/19/2021</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9/19/2021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9/19/2021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9/19/2021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9/19/2021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1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18.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2" Type="http://schemas.openxmlformats.org/officeDocument/2006/relationships/chart" Target="../charts/chart19.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3B93B6-88AD-4623-8892-B9D6D75EB4B4}"/>
              </a:ext>
            </a:extLst>
          </p:cNvPr>
          <p:cNvSpPr>
            <a:spLocks noGrp="1"/>
          </p:cNvSpPr>
          <p:nvPr>
            <p:ph type="ctrTitle"/>
          </p:nvPr>
        </p:nvSpPr>
        <p:spPr/>
        <p:txBody>
          <a:bodyPr/>
          <a:lstStyle/>
          <a:p>
            <a:r>
              <a:rPr lang="es-ES"/>
              <a:t>FACEBOOK NUEVO - La emilia usar</a:t>
            </a:r>
            <a:endParaRPr lang="en-US"/>
          </a:p>
        </p:txBody>
      </p:sp>
      <p:sp>
        <p:nvSpPr>
          <p:cNvPr id="3" name="Subtitle 2">
            <a:extLst>
              <a:ext uri="{FF2B5EF4-FFF2-40B4-BE49-F238E27FC236}">
                <a16:creationId xmlns:a16="http://schemas.microsoft.com/office/drawing/2014/main" id="{5FFCC812-D64B-44D8-A51B-3A90B9207F2D}"/>
              </a:ext>
            </a:extLst>
          </p:cNvPr>
          <p:cNvSpPr>
            <a:spLocks noGrp="1"/>
          </p:cNvSpPr>
          <p:nvPr>
            <p:ph type="subTitle" idx="1"/>
          </p:nvPr>
        </p:nvSpPr>
        <p:spPr/>
        <p:txBody>
          <a:bodyPr/>
          <a:lstStyle/>
          <a:p>
            <a:r>
              <a:rPr lang="en-US"/>
              <a:t>Socialad</a:t>
            </a:r>
          </a:p>
        </p:txBody>
      </p:sp>
    </p:spTree>
    <p:extLst>
      <p:ext uri="{BB962C8B-B14F-4D97-AF65-F5344CB8AC3E}">
        <p14:creationId xmlns:p14="http://schemas.microsoft.com/office/powerpoint/2010/main" val="263181864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AE264B-DE76-4BCC-A794-C5728FCF0E0E}"/>
              </a:ext>
            </a:extLst>
          </p:cNvPr>
          <p:cNvSpPr>
            <a:spLocks noGrp="1"/>
          </p:cNvSpPr>
          <p:nvPr>
            <p:ph type="title"/>
          </p:nvPr>
        </p:nvSpPr>
        <p:spPr/>
        <p:txBody>
          <a:bodyPr/>
          <a:lstStyle/>
          <a:p>
            <a:r>
              <a:rPr lang="en-US"/>
              <a:t>Facebook Key Metrics Table | Scott</a:t>
            </a:r>
          </a:p>
        </p:txBody>
      </p:sp>
      <p:graphicFrame>
        <p:nvGraphicFramePr>
          <p:cNvPr id="5" name="Table Placeholder 4">
            <a:extLst>
              <a:ext uri="{FF2B5EF4-FFF2-40B4-BE49-F238E27FC236}">
                <a16:creationId xmlns:a16="http://schemas.microsoft.com/office/drawing/2014/main" id="{84D9EA03-2F37-4F8E-B627-41D6F8D8374E}"/>
              </a:ext>
            </a:extLst>
          </p:cNvPr>
          <p:cNvGraphicFramePr>
            <a:graphicFrameLocks noGrp="1"/>
          </p:cNvGraphicFramePr>
          <p:nvPr>
            <p:ph type="tbl" sz="quarter" idx="13"/>
            <p:extLst>
              <p:ext uri="{D42A27DB-BD31-4B8C-83A1-F6EECF244321}">
                <p14:modId xmlns:p14="http://schemas.microsoft.com/office/powerpoint/2010/main" val="31220294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4128589437"/>
                    </a:ext>
                  </a:extLst>
                </a:gridCol>
                <a:gridCol w="740664">
                  <a:extLst>
                    <a:ext uri="{9D8B030D-6E8A-4147-A177-3AD203B41FA5}">
                      <a16:colId xmlns:a16="http://schemas.microsoft.com/office/drawing/2014/main" val="3596591434"/>
                    </a:ext>
                  </a:extLst>
                </a:gridCol>
                <a:gridCol w="740664">
                  <a:extLst>
                    <a:ext uri="{9D8B030D-6E8A-4147-A177-3AD203B41FA5}">
                      <a16:colId xmlns:a16="http://schemas.microsoft.com/office/drawing/2014/main" val="3227342934"/>
                    </a:ext>
                  </a:extLst>
                </a:gridCol>
                <a:gridCol w="740664">
                  <a:extLst>
                    <a:ext uri="{9D8B030D-6E8A-4147-A177-3AD203B41FA5}">
                      <a16:colId xmlns:a16="http://schemas.microsoft.com/office/drawing/2014/main" val="3374420346"/>
                    </a:ext>
                  </a:extLst>
                </a:gridCol>
                <a:gridCol w="740664">
                  <a:extLst>
                    <a:ext uri="{9D8B030D-6E8A-4147-A177-3AD203B41FA5}">
                      <a16:colId xmlns:a16="http://schemas.microsoft.com/office/drawing/2014/main" val="4173135807"/>
                    </a:ext>
                  </a:extLst>
                </a:gridCol>
                <a:gridCol w="740664">
                  <a:extLst>
                    <a:ext uri="{9D8B030D-6E8A-4147-A177-3AD203B41FA5}">
                      <a16:colId xmlns:a16="http://schemas.microsoft.com/office/drawing/2014/main" val="1409869884"/>
                    </a:ext>
                  </a:extLst>
                </a:gridCol>
                <a:gridCol w="740664">
                  <a:extLst>
                    <a:ext uri="{9D8B030D-6E8A-4147-A177-3AD203B41FA5}">
                      <a16:colId xmlns:a16="http://schemas.microsoft.com/office/drawing/2014/main" val="1559648863"/>
                    </a:ext>
                  </a:extLst>
                </a:gridCol>
                <a:gridCol w="740664">
                  <a:extLst>
                    <a:ext uri="{9D8B030D-6E8A-4147-A177-3AD203B41FA5}">
                      <a16:colId xmlns:a16="http://schemas.microsoft.com/office/drawing/2014/main" val="4120882652"/>
                    </a:ext>
                  </a:extLst>
                </a:gridCol>
                <a:gridCol w="740664">
                  <a:extLst>
                    <a:ext uri="{9D8B030D-6E8A-4147-A177-3AD203B41FA5}">
                      <a16:colId xmlns:a16="http://schemas.microsoft.com/office/drawing/2014/main" val="826858421"/>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extLst>
                  <a:ext uri="{0D108BD9-81ED-4DB2-BD59-A6C34878D82A}">
                    <a16:rowId xmlns:a16="http://schemas.microsoft.com/office/drawing/2014/main" val="101892939"/>
                  </a:ext>
                </a:extLst>
              </a:tr>
              <a:tr h="370840">
                <a:tc>
                  <a:txBody>
                    <a:bodyPr/>
                    <a:lstStyle/>
                    <a:p>
                      <a:r>
                        <a:rPr lang="en-US" sz="1000"/>
                        <a:t>Specialized Bicycles</a:t>
                      </a:r>
                    </a:p>
                  </a:txBody>
                  <a:tcPr/>
                </a:tc>
                <a:tc>
                  <a:txBody>
                    <a:bodyPr/>
                    <a:lstStyle/>
                    <a:p>
                      <a:r>
                        <a:rPr lang="en-US" sz="1000"/>
                        <a:t>1975894</a:t>
                      </a:r>
                    </a:p>
                  </a:txBody>
                  <a:tcPr/>
                </a:tc>
                <a:tc>
                  <a:txBody>
                    <a:bodyPr/>
                    <a:lstStyle/>
                    <a:p>
                      <a:r>
                        <a:rPr lang="en-US" sz="1000"/>
                        <a:t>1471</a:t>
                      </a:r>
                    </a:p>
                  </a:txBody>
                  <a:tcPr/>
                </a:tc>
                <a:tc>
                  <a:txBody>
                    <a:bodyPr/>
                    <a:lstStyle/>
                    <a:p>
                      <a:r>
                        <a:rPr lang="en-US" sz="1000"/>
                        <a:t>15</a:t>
                      </a:r>
                    </a:p>
                  </a:txBody>
                  <a:tcPr/>
                </a:tc>
                <a:tc>
                  <a:txBody>
                    <a:bodyPr/>
                    <a:lstStyle/>
                    <a:p>
                      <a:r>
                        <a:rPr lang="en-US" sz="1000"/>
                        <a:t>316</a:t>
                      </a:r>
                    </a:p>
                  </a:txBody>
                  <a:tcPr/>
                </a:tc>
                <a:tc>
                  <a:txBody>
                    <a:bodyPr/>
                    <a:lstStyle/>
                    <a:p>
                      <a:r>
                        <a:rPr lang="en-US" sz="1000"/>
                        <a:t>17</a:t>
                      </a:r>
                    </a:p>
                  </a:txBody>
                  <a:tcPr/>
                </a:tc>
                <a:tc>
                  <a:txBody>
                    <a:bodyPr/>
                    <a:lstStyle/>
                    <a:p>
                      <a:r>
                        <a:rPr lang="en-US" sz="1000"/>
                        <a:t>10</a:t>
                      </a:r>
                    </a:p>
                  </a:txBody>
                  <a:tcPr/>
                </a:tc>
                <a:tc>
                  <a:txBody>
                    <a:bodyPr/>
                    <a:lstStyle/>
                    <a:p>
                      <a:r>
                        <a:rPr lang="en-US" sz="1000"/>
                        <a:t>0</a:t>
                      </a:r>
                    </a:p>
                  </a:txBody>
                  <a:tcPr/>
                </a:tc>
                <a:tc>
                  <a:txBody>
                    <a:bodyPr/>
                    <a:lstStyle/>
                    <a:p>
                      <a:r>
                        <a:rPr lang="en-US" sz="1000"/>
                        <a:t>0.0012 %</a:t>
                      </a:r>
                    </a:p>
                  </a:txBody>
                  <a:tcPr/>
                </a:tc>
                <a:extLst>
                  <a:ext uri="{0D108BD9-81ED-4DB2-BD59-A6C34878D82A}">
                    <a16:rowId xmlns:a16="http://schemas.microsoft.com/office/drawing/2014/main" val="671703747"/>
                  </a:ext>
                </a:extLst>
              </a:tr>
              <a:tr h="370840">
                <a:tc>
                  <a:txBody>
                    <a:bodyPr/>
                    <a:lstStyle/>
                    <a:p>
                      <a:r>
                        <a:rPr lang="en-US" sz="1000"/>
                        <a:t>Scott Sports Argentina</a:t>
                      </a:r>
                    </a:p>
                  </a:txBody>
                  <a:tcPr/>
                </a:tc>
                <a:tc>
                  <a:txBody>
                    <a:bodyPr/>
                    <a:lstStyle/>
                    <a:p>
                      <a:r>
                        <a:rPr lang="en-US" sz="1000"/>
                        <a:t>75185</a:t>
                      </a:r>
                    </a:p>
                  </a:txBody>
                  <a:tcPr/>
                </a:tc>
                <a:tc>
                  <a:txBody>
                    <a:bodyPr/>
                    <a:lstStyle/>
                    <a:p>
                      <a:r>
                        <a:rPr lang="en-US" sz="1000"/>
                        <a:t>986</a:t>
                      </a:r>
                    </a:p>
                  </a:txBody>
                  <a:tcPr/>
                </a:tc>
                <a:tc>
                  <a:txBody>
                    <a:bodyPr/>
                    <a:lstStyle/>
                    <a:p>
                      <a:r>
                        <a:rPr lang="en-US" sz="1000"/>
                        <a:t>25</a:t>
                      </a:r>
                    </a:p>
                  </a:txBody>
                  <a:tcPr/>
                </a:tc>
                <a:tc>
                  <a:txBody>
                    <a:bodyPr/>
                    <a:lstStyle/>
                    <a:p>
                      <a:r>
                        <a:rPr lang="en-US" sz="1000"/>
                        <a:t>708</a:t>
                      </a:r>
                    </a:p>
                  </a:txBody>
                  <a:tcPr/>
                </a:tc>
                <a:tc>
                  <a:txBody>
                    <a:bodyPr/>
                    <a:lstStyle/>
                    <a:p>
                      <a:r>
                        <a:rPr lang="en-US" sz="1000"/>
                        <a:t>26</a:t>
                      </a:r>
                    </a:p>
                  </a:txBody>
                  <a:tcPr/>
                </a:tc>
                <a:tc>
                  <a:txBody>
                    <a:bodyPr/>
                    <a:lstStyle/>
                    <a:p>
                      <a:r>
                        <a:rPr lang="en-US" sz="1000"/>
                        <a:t>27</a:t>
                      </a:r>
                    </a:p>
                  </a:txBody>
                  <a:tcPr/>
                </a:tc>
                <a:tc>
                  <a:txBody>
                    <a:bodyPr/>
                    <a:lstStyle/>
                    <a:p>
                      <a:r>
                        <a:rPr lang="en-US" sz="1000"/>
                        <a:t>0</a:t>
                      </a:r>
                    </a:p>
                  </a:txBody>
                  <a:tcPr/>
                </a:tc>
                <a:tc>
                  <a:txBody>
                    <a:bodyPr/>
                    <a:lstStyle/>
                    <a:p>
                      <a:r>
                        <a:rPr lang="en-US" sz="1000"/>
                        <a:t>0.0408 %</a:t>
                      </a:r>
                    </a:p>
                  </a:txBody>
                  <a:tcPr/>
                </a:tc>
                <a:extLst>
                  <a:ext uri="{0D108BD9-81ED-4DB2-BD59-A6C34878D82A}">
                    <a16:rowId xmlns:a16="http://schemas.microsoft.com/office/drawing/2014/main" val="3505908514"/>
                  </a:ext>
                </a:extLst>
              </a:tr>
              <a:tr h="370840">
                <a:tc>
                  <a:txBody>
                    <a:bodyPr/>
                    <a:lstStyle/>
                    <a:p>
                      <a:r>
                        <a:rPr lang="en-US" sz="1000"/>
                        <a:t>Orbea Argentina</a:t>
                      </a:r>
                    </a:p>
                  </a:txBody>
                  <a:tcPr/>
                </a:tc>
                <a:tc>
                  <a:txBody>
                    <a:bodyPr/>
                    <a:lstStyle/>
                    <a:p>
                      <a:r>
                        <a:rPr lang="en-US" sz="1000"/>
                        <a:t>62382</a:t>
                      </a:r>
                    </a:p>
                  </a:txBody>
                  <a:tcPr/>
                </a:tc>
                <a:tc>
                  <a:txBody>
                    <a:bodyPr/>
                    <a:lstStyle/>
                    <a:p>
                      <a:r>
                        <a:rPr lang="en-US" sz="1000"/>
                        <a:t>-55</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1</a:t>
                      </a:r>
                    </a:p>
                  </a:txBody>
                  <a:tcPr/>
                </a:tc>
                <a:tc>
                  <a:txBody>
                    <a:bodyPr/>
                    <a:lstStyle/>
                    <a:p>
                      <a:r>
                        <a:rPr lang="en-US" sz="1000"/>
                        <a:t>n/a</a:t>
                      </a:r>
                    </a:p>
                  </a:txBody>
                  <a:tcPr/>
                </a:tc>
                <a:extLst>
                  <a:ext uri="{0D108BD9-81ED-4DB2-BD59-A6C34878D82A}">
                    <a16:rowId xmlns:a16="http://schemas.microsoft.com/office/drawing/2014/main" val="1927517751"/>
                  </a:ext>
                </a:extLst>
              </a:tr>
              <a:tr h="370840">
                <a:tc>
                  <a:txBody>
                    <a:bodyPr/>
                    <a:lstStyle/>
                    <a:p>
                      <a:r>
                        <a:rPr lang="en-US" sz="1000"/>
                        <a:t>Trek Bicycle Argentina</a:t>
                      </a:r>
                    </a:p>
                  </a:txBody>
                  <a:tcPr/>
                </a:tc>
                <a:tc>
                  <a:txBody>
                    <a:bodyPr/>
                    <a:lstStyle/>
                    <a:p>
                      <a:r>
                        <a:rPr lang="en-US" sz="1000"/>
                        <a:t>31101</a:t>
                      </a:r>
                    </a:p>
                  </a:txBody>
                  <a:tcPr/>
                </a:tc>
                <a:tc>
                  <a:txBody>
                    <a:bodyPr/>
                    <a:lstStyle/>
                    <a:p>
                      <a:r>
                        <a:rPr lang="en-US" sz="1000"/>
                        <a:t>22</a:t>
                      </a:r>
                    </a:p>
                  </a:txBody>
                  <a:tcPr/>
                </a:tc>
                <a:tc>
                  <a:txBody>
                    <a:bodyPr/>
                    <a:lstStyle/>
                    <a:p>
                      <a:r>
                        <a:rPr lang="en-US" sz="1000"/>
                        <a:t>24</a:t>
                      </a:r>
                    </a:p>
                  </a:txBody>
                  <a:tcPr/>
                </a:tc>
                <a:tc>
                  <a:txBody>
                    <a:bodyPr/>
                    <a:lstStyle/>
                    <a:p>
                      <a:r>
                        <a:rPr lang="en-US" sz="1000"/>
                        <a:t>617</a:t>
                      </a:r>
                    </a:p>
                  </a:txBody>
                  <a:tcPr/>
                </a:tc>
                <a:tc>
                  <a:txBody>
                    <a:bodyPr/>
                    <a:lstStyle/>
                    <a:p>
                      <a:r>
                        <a:rPr lang="en-US" sz="1000"/>
                        <a:t>12</a:t>
                      </a:r>
                    </a:p>
                  </a:txBody>
                  <a:tcPr/>
                </a:tc>
                <a:tc>
                  <a:txBody>
                    <a:bodyPr/>
                    <a:lstStyle/>
                    <a:p>
                      <a:r>
                        <a:rPr lang="en-US" sz="1000"/>
                        <a:t>62</a:t>
                      </a:r>
                    </a:p>
                  </a:txBody>
                  <a:tcPr/>
                </a:tc>
                <a:tc>
                  <a:txBody>
                    <a:bodyPr/>
                    <a:lstStyle/>
                    <a:p>
                      <a:r>
                        <a:rPr lang="en-US" sz="1000"/>
                        <a:t>1</a:t>
                      </a:r>
                    </a:p>
                  </a:txBody>
                  <a:tcPr/>
                </a:tc>
                <a:tc>
                  <a:txBody>
                    <a:bodyPr/>
                    <a:lstStyle/>
                    <a:p>
                      <a:r>
                        <a:rPr lang="en-US" sz="1000"/>
                        <a:t>0.0926 %</a:t>
                      </a:r>
                    </a:p>
                  </a:txBody>
                  <a:tcPr/>
                </a:tc>
                <a:extLst>
                  <a:ext uri="{0D108BD9-81ED-4DB2-BD59-A6C34878D82A}">
                    <a16:rowId xmlns:a16="http://schemas.microsoft.com/office/drawing/2014/main" val="3938430041"/>
                  </a:ext>
                </a:extLst>
              </a:tr>
              <a:tr h="370840">
                <a:tc>
                  <a:txBody>
                    <a:bodyPr/>
                    <a:lstStyle/>
                    <a:p>
                      <a:r>
                        <a:rPr lang="en-US" sz="1000"/>
                        <a:t>Giant Bicycles Argentina</a:t>
                      </a:r>
                    </a:p>
                  </a:txBody>
                  <a:tcPr/>
                </a:tc>
                <a:tc>
                  <a:txBody>
                    <a:bodyPr/>
                    <a:lstStyle/>
                    <a:p>
                      <a:r>
                        <a:rPr lang="en-US" sz="1000"/>
                        <a:t>19607</a:t>
                      </a:r>
                    </a:p>
                  </a:txBody>
                  <a:tcPr/>
                </a:tc>
                <a:tc>
                  <a:txBody>
                    <a:bodyPr/>
                    <a:lstStyle/>
                    <a:p>
                      <a:r>
                        <a:rPr lang="en-US" sz="1000"/>
                        <a:t>-2</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n/a</a:t>
                      </a:r>
                    </a:p>
                  </a:txBody>
                  <a:tcPr/>
                </a:tc>
                <a:extLst>
                  <a:ext uri="{0D108BD9-81ED-4DB2-BD59-A6C34878D82A}">
                    <a16:rowId xmlns:a16="http://schemas.microsoft.com/office/drawing/2014/main" val="1958694823"/>
                  </a:ext>
                </a:extLst>
              </a:tr>
              <a:tr h="370840">
                <a:tc>
                  <a:txBody>
                    <a:bodyPr/>
                    <a:lstStyle/>
                    <a:p>
                      <a:r>
                        <a:rPr lang="en-US" sz="1000"/>
                        <a:t>Cannondale Argentina</a:t>
                      </a:r>
                    </a:p>
                  </a:txBody>
                  <a:tcPr/>
                </a:tc>
                <a:tc>
                  <a:txBody>
                    <a:bodyPr/>
                    <a:lstStyle/>
                    <a:p>
                      <a:r>
                        <a:rPr lang="en-US" sz="1000"/>
                        <a:t>10391</a:t>
                      </a:r>
                    </a:p>
                  </a:txBody>
                  <a:tcPr/>
                </a:tc>
                <a:tc>
                  <a:txBody>
                    <a:bodyPr/>
                    <a:lstStyle/>
                    <a:p>
                      <a:r>
                        <a:rPr lang="en-US" sz="1000"/>
                        <a:t>51</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n/a</a:t>
                      </a:r>
                    </a:p>
                  </a:txBody>
                  <a:tcPr/>
                </a:tc>
                <a:extLst>
                  <a:ext uri="{0D108BD9-81ED-4DB2-BD59-A6C34878D82A}">
                    <a16:rowId xmlns:a16="http://schemas.microsoft.com/office/drawing/2014/main" val="3734753813"/>
                  </a:ext>
                </a:extLst>
              </a:tr>
              <a:tr h="370840">
                <a:tc>
                  <a:txBody>
                    <a:bodyPr/>
                    <a:lstStyle/>
                    <a:p>
                      <a:r>
                        <a:rPr lang="en-US" sz="1000"/>
                        <a:t>Merida Bikes Argentina</a:t>
                      </a:r>
                    </a:p>
                  </a:txBody>
                  <a:tcPr/>
                </a:tc>
                <a:tc>
                  <a:txBody>
                    <a:bodyPr/>
                    <a:lstStyle/>
                    <a:p>
                      <a:r>
                        <a:rPr lang="en-US" sz="1000"/>
                        <a:t>6505</a:t>
                      </a:r>
                    </a:p>
                  </a:txBody>
                  <a:tcPr/>
                </a:tc>
                <a:tc>
                  <a:txBody>
                    <a:bodyPr/>
                    <a:lstStyle/>
                    <a:p>
                      <a:r>
                        <a:rPr lang="en-US" sz="1000"/>
                        <a:t>22</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n/a</a:t>
                      </a:r>
                    </a:p>
                  </a:txBody>
                  <a:tcPr/>
                </a:tc>
                <a:extLst>
                  <a:ext uri="{0D108BD9-81ED-4DB2-BD59-A6C34878D82A}">
                    <a16:rowId xmlns:a16="http://schemas.microsoft.com/office/drawing/2014/main" val="2302354032"/>
                  </a:ext>
                </a:extLst>
              </a:tr>
              <a:tr h="370840">
                <a:tc>
                  <a:txBody>
                    <a:bodyPr/>
                    <a:lstStyle/>
                    <a:p>
                      <a:r>
                        <a:rPr lang="en-US" sz="1000"/>
                        <a:t>Cervelo Argentina</a:t>
                      </a:r>
                    </a:p>
                  </a:txBody>
                  <a:tcPr/>
                </a:tc>
                <a:tc>
                  <a:txBody>
                    <a:bodyPr/>
                    <a:lstStyle/>
                    <a:p>
                      <a:r>
                        <a:rPr lang="en-US" sz="1000"/>
                        <a:t>2356</a:t>
                      </a:r>
                    </a:p>
                  </a:txBody>
                  <a:tcPr/>
                </a:tc>
                <a:tc>
                  <a:txBody>
                    <a:bodyPr/>
                    <a:lstStyle/>
                    <a:p>
                      <a:r>
                        <a:rPr lang="en-US" sz="1000"/>
                        <a:t>29</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n/a</a:t>
                      </a:r>
                    </a:p>
                  </a:txBody>
                  <a:tcPr/>
                </a:tc>
                <a:extLst>
                  <a:ext uri="{0D108BD9-81ED-4DB2-BD59-A6C34878D82A}">
                    <a16:rowId xmlns:a16="http://schemas.microsoft.com/office/drawing/2014/main" val="2676531908"/>
                  </a:ext>
                </a:extLst>
              </a:tr>
            </a:tbl>
          </a:graphicData>
        </a:graphic>
      </p:graphicFrame>
      <p:sp>
        <p:nvSpPr>
          <p:cNvPr id="4" name="Text Placeholder 3">
            <a:extLst>
              <a:ext uri="{FF2B5EF4-FFF2-40B4-BE49-F238E27FC236}">
                <a16:creationId xmlns:a16="http://schemas.microsoft.com/office/drawing/2014/main" id="{84CDAE83-7181-4431-8E9D-22C9EF878DEA}"/>
              </a:ext>
            </a:extLst>
          </p:cNvPr>
          <p:cNvSpPr>
            <a:spLocks noGrp="1"/>
          </p:cNvSpPr>
          <p:nvPr>
            <p:ph type="body" sz="quarter" idx="14"/>
          </p:nvPr>
        </p:nvSpPr>
        <p:spPr/>
        <p:txBody>
          <a:bodyPr/>
          <a:lstStyle/>
          <a:p>
            <a:r>
              <a:rPr lang="en-US"/>
              <a:t>08/18/2021 - 09/18/2021</a:t>
            </a:r>
          </a:p>
        </p:txBody>
      </p:sp>
    </p:spTree>
    <p:extLst>
      <p:ext uri="{BB962C8B-B14F-4D97-AF65-F5344CB8AC3E}">
        <p14:creationId xmlns:p14="http://schemas.microsoft.com/office/powerpoint/2010/main" val="287428058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00393E-1FDF-4AE0-B385-231680B59024}"/>
              </a:ext>
            </a:extLst>
          </p:cNvPr>
          <p:cNvSpPr>
            <a:spLocks noGrp="1"/>
          </p:cNvSpPr>
          <p:nvPr>
            <p:ph type="title"/>
          </p:nvPr>
        </p:nvSpPr>
        <p:spPr/>
        <p:txBody>
          <a:bodyPr/>
          <a:lstStyle/>
          <a:p>
            <a:r>
              <a:rPr lang="en-US"/>
              <a:t>Facebook Fan Distribution | Scott</a:t>
            </a:r>
          </a:p>
        </p:txBody>
      </p:sp>
      <p:graphicFrame>
        <p:nvGraphicFramePr>
          <p:cNvPr id="6" name="Chart Placeholder 5">
            <a:extLst>
              <a:ext uri="{FF2B5EF4-FFF2-40B4-BE49-F238E27FC236}">
                <a16:creationId xmlns:a16="http://schemas.microsoft.com/office/drawing/2014/main" id="{C17AA4D4-9196-42A0-91DF-ADD3313A2EB2}"/>
              </a:ext>
            </a:extLst>
          </p:cNvPr>
          <p:cNvGraphicFramePr>
            <a:graphicFrameLocks noGrp="1"/>
          </p:cNvGraphicFramePr>
          <p:nvPr>
            <p:ph type="chart" sz="quarter" idx="13"/>
            <p:extLst>
              <p:ext uri="{D42A27DB-BD31-4B8C-83A1-F6EECF244321}">
                <p14:modId xmlns:p14="http://schemas.microsoft.com/office/powerpoint/2010/main" val="74241688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63570FC-63A6-4517-9BD7-1E9EB960E7EA}"/>
              </a:ext>
            </a:extLst>
          </p:cNvPr>
          <p:cNvSpPr>
            <a:spLocks noGrp="1"/>
          </p:cNvSpPr>
          <p:nvPr>
            <p:ph type="body" sz="quarter" idx="14"/>
          </p:nvPr>
        </p:nvSpPr>
        <p:spPr/>
        <p:txBody>
          <a:bodyPr/>
          <a:lstStyle/>
          <a:p>
            <a:r>
              <a:rPr lang="en-US"/>
              <a:t>08/18/2021 - 09/18/2021</a:t>
            </a:r>
          </a:p>
        </p:txBody>
      </p:sp>
      <p:sp>
        <p:nvSpPr>
          <p:cNvPr id="5" name="Footer Placeholder 4">
            <a:extLst>
              <a:ext uri="{FF2B5EF4-FFF2-40B4-BE49-F238E27FC236}">
                <a16:creationId xmlns:a16="http://schemas.microsoft.com/office/drawing/2014/main" id="{32F84C17-19A0-4ECA-8F76-7CA2F4EF2DC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9948632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A212C3-4387-4FD4-B5C3-AFC15BF7E9C7}"/>
              </a:ext>
            </a:extLst>
          </p:cNvPr>
          <p:cNvSpPr>
            <a:spLocks noGrp="1"/>
          </p:cNvSpPr>
          <p:nvPr>
            <p:ph type="title"/>
          </p:nvPr>
        </p:nvSpPr>
        <p:spPr/>
        <p:txBody>
          <a:bodyPr/>
          <a:lstStyle/>
          <a:p>
            <a:r>
              <a:rPr lang="en-US"/>
              <a:t>Facebook +/- Fan Distribution | Scott</a:t>
            </a:r>
          </a:p>
        </p:txBody>
      </p:sp>
      <p:graphicFrame>
        <p:nvGraphicFramePr>
          <p:cNvPr id="6" name="Chart Placeholder 5">
            <a:extLst>
              <a:ext uri="{FF2B5EF4-FFF2-40B4-BE49-F238E27FC236}">
                <a16:creationId xmlns:a16="http://schemas.microsoft.com/office/drawing/2014/main" id="{DC7CABCB-0FA7-4C89-9C38-6AD321B7F874}"/>
              </a:ext>
            </a:extLst>
          </p:cNvPr>
          <p:cNvGraphicFramePr>
            <a:graphicFrameLocks noGrp="1"/>
          </p:cNvGraphicFramePr>
          <p:nvPr>
            <p:ph type="chart" sz="quarter" idx="13"/>
            <p:extLst>
              <p:ext uri="{D42A27DB-BD31-4B8C-83A1-F6EECF244321}">
                <p14:modId xmlns:p14="http://schemas.microsoft.com/office/powerpoint/2010/main" val="376899794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1327CAC-38AD-477C-BA2D-9E23DCFC5D73}"/>
              </a:ext>
            </a:extLst>
          </p:cNvPr>
          <p:cNvSpPr>
            <a:spLocks noGrp="1"/>
          </p:cNvSpPr>
          <p:nvPr>
            <p:ph type="body" sz="quarter" idx="14"/>
          </p:nvPr>
        </p:nvSpPr>
        <p:spPr/>
        <p:txBody>
          <a:bodyPr/>
          <a:lstStyle/>
          <a:p>
            <a:r>
              <a:rPr lang="en-US"/>
              <a:t>08/18/2021 - 09/18/2021</a:t>
            </a:r>
          </a:p>
        </p:txBody>
      </p:sp>
      <p:sp>
        <p:nvSpPr>
          <p:cNvPr id="5" name="Footer Placeholder 4">
            <a:extLst>
              <a:ext uri="{FF2B5EF4-FFF2-40B4-BE49-F238E27FC236}">
                <a16:creationId xmlns:a16="http://schemas.microsoft.com/office/drawing/2014/main" id="{A362E70C-BF39-444A-B0AA-CF07EDE1462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7123059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F98A04-966F-40A1-B87F-236067C14526}"/>
              </a:ext>
            </a:extLst>
          </p:cNvPr>
          <p:cNvSpPr>
            <a:spLocks noGrp="1"/>
          </p:cNvSpPr>
          <p:nvPr>
            <p:ph type="title"/>
          </p:nvPr>
        </p:nvSpPr>
        <p:spPr/>
        <p:txBody>
          <a:bodyPr/>
          <a:lstStyle/>
          <a:p>
            <a:r>
              <a:rPr lang="en-US"/>
              <a:t>Facebook Key Metrics Radar | Scott</a:t>
            </a:r>
          </a:p>
        </p:txBody>
      </p:sp>
      <p:graphicFrame>
        <p:nvGraphicFramePr>
          <p:cNvPr id="6" name="Chart Placeholder 5">
            <a:extLst>
              <a:ext uri="{FF2B5EF4-FFF2-40B4-BE49-F238E27FC236}">
                <a16:creationId xmlns:a16="http://schemas.microsoft.com/office/drawing/2014/main" id="{E5E155EC-7E32-4CA7-9141-2C94B0B0CC3C}"/>
              </a:ext>
            </a:extLst>
          </p:cNvPr>
          <p:cNvGraphicFramePr>
            <a:graphicFrameLocks noGrp="1"/>
          </p:cNvGraphicFramePr>
          <p:nvPr>
            <p:ph type="chart" sz="quarter" idx="13"/>
            <p:extLst>
              <p:ext uri="{D42A27DB-BD31-4B8C-83A1-F6EECF244321}">
                <p14:modId xmlns:p14="http://schemas.microsoft.com/office/powerpoint/2010/main" val="252194217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B2FCBF6-E9F1-4447-B341-AFEA9F17567B}"/>
              </a:ext>
            </a:extLst>
          </p:cNvPr>
          <p:cNvSpPr>
            <a:spLocks noGrp="1"/>
          </p:cNvSpPr>
          <p:nvPr>
            <p:ph type="body" sz="quarter" idx="14"/>
          </p:nvPr>
        </p:nvSpPr>
        <p:spPr/>
        <p:txBody>
          <a:bodyPr/>
          <a:lstStyle/>
          <a:p>
            <a:r>
              <a:rPr lang="en-US"/>
              <a:t>08/18/2021 - 09/18/2021</a:t>
            </a:r>
          </a:p>
        </p:txBody>
      </p:sp>
      <p:sp>
        <p:nvSpPr>
          <p:cNvPr id="5" name="Footer Placeholder 4">
            <a:extLst>
              <a:ext uri="{FF2B5EF4-FFF2-40B4-BE49-F238E27FC236}">
                <a16:creationId xmlns:a16="http://schemas.microsoft.com/office/drawing/2014/main" id="{DFED1104-D706-4C0D-9570-4F9C69FCE13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1775068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BEC15B-14D9-4C7D-9A06-0CF0E1ED468E}"/>
              </a:ext>
            </a:extLst>
          </p:cNvPr>
          <p:cNvSpPr>
            <a:spLocks noGrp="1"/>
          </p:cNvSpPr>
          <p:nvPr>
            <p:ph type="title"/>
          </p:nvPr>
        </p:nvSpPr>
        <p:spPr/>
        <p:txBody>
          <a:bodyPr/>
          <a:lstStyle/>
          <a:p>
            <a:r>
              <a:rPr lang="en-US"/>
              <a:t>Facebook Page Likes Total | Scott</a:t>
            </a:r>
          </a:p>
        </p:txBody>
      </p:sp>
      <p:graphicFrame>
        <p:nvGraphicFramePr>
          <p:cNvPr id="6" name="Chart Placeholder 5">
            <a:extLst>
              <a:ext uri="{FF2B5EF4-FFF2-40B4-BE49-F238E27FC236}">
                <a16:creationId xmlns:a16="http://schemas.microsoft.com/office/drawing/2014/main" id="{F92D672D-7184-4131-B5B2-17E8CCD2CCE2}"/>
              </a:ext>
            </a:extLst>
          </p:cNvPr>
          <p:cNvGraphicFramePr>
            <a:graphicFrameLocks noGrp="1"/>
          </p:cNvGraphicFramePr>
          <p:nvPr>
            <p:ph type="chart" sz="quarter" idx="13"/>
            <p:extLst>
              <p:ext uri="{D42A27DB-BD31-4B8C-83A1-F6EECF244321}">
                <p14:modId xmlns:p14="http://schemas.microsoft.com/office/powerpoint/2010/main" val="263827404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9CC2806-B28F-40F0-9798-CF42CCED0A11}"/>
              </a:ext>
            </a:extLst>
          </p:cNvPr>
          <p:cNvSpPr>
            <a:spLocks noGrp="1"/>
          </p:cNvSpPr>
          <p:nvPr>
            <p:ph type="body" sz="quarter" idx="14"/>
          </p:nvPr>
        </p:nvSpPr>
        <p:spPr/>
        <p:txBody>
          <a:bodyPr/>
          <a:lstStyle/>
          <a:p>
            <a:r>
              <a:rPr lang="en-US"/>
              <a:t>08/18/2021 - 09/18/2021</a:t>
            </a:r>
          </a:p>
        </p:txBody>
      </p:sp>
      <p:sp>
        <p:nvSpPr>
          <p:cNvPr id="5" name="Footer Placeholder 4">
            <a:extLst>
              <a:ext uri="{FF2B5EF4-FFF2-40B4-BE49-F238E27FC236}">
                <a16:creationId xmlns:a16="http://schemas.microsoft.com/office/drawing/2014/main" id="{CB3A9680-C128-4721-A287-328605C81BB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1019819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D74CBB-1724-4611-901A-8C23EF2B9464}"/>
              </a:ext>
            </a:extLst>
          </p:cNvPr>
          <p:cNvSpPr>
            <a:spLocks noGrp="1"/>
          </p:cNvSpPr>
          <p:nvPr>
            <p:ph type="title"/>
          </p:nvPr>
        </p:nvSpPr>
        <p:spPr/>
        <p:txBody>
          <a:bodyPr/>
          <a:lstStyle/>
          <a:p>
            <a:r>
              <a:rPr lang="en-US"/>
              <a:t>Facebook Posts Distribution | Scott</a:t>
            </a:r>
          </a:p>
        </p:txBody>
      </p:sp>
      <p:graphicFrame>
        <p:nvGraphicFramePr>
          <p:cNvPr id="6" name="Chart Placeholder 5">
            <a:extLst>
              <a:ext uri="{FF2B5EF4-FFF2-40B4-BE49-F238E27FC236}">
                <a16:creationId xmlns:a16="http://schemas.microsoft.com/office/drawing/2014/main" id="{F2866FD1-03B3-46F5-947E-056582EDADC1}"/>
              </a:ext>
            </a:extLst>
          </p:cNvPr>
          <p:cNvGraphicFramePr>
            <a:graphicFrameLocks noGrp="1"/>
          </p:cNvGraphicFramePr>
          <p:nvPr>
            <p:ph type="chart" sz="quarter" idx="13"/>
            <p:extLst>
              <p:ext uri="{D42A27DB-BD31-4B8C-83A1-F6EECF244321}">
                <p14:modId xmlns:p14="http://schemas.microsoft.com/office/powerpoint/2010/main" val="301300240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E76431A-9AF7-4C5A-B7CF-7A0867B600C4}"/>
              </a:ext>
            </a:extLst>
          </p:cNvPr>
          <p:cNvSpPr>
            <a:spLocks noGrp="1"/>
          </p:cNvSpPr>
          <p:nvPr>
            <p:ph type="body" sz="quarter" idx="14"/>
          </p:nvPr>
        </p:nvSpPr>
        <p:spPr/>
        <p:txBody>
          <a:bodyPr/>
          <a:lstStyle/>
          <a:p>
            <a:r>
              <a:rPr lang="en-US"/>
              <a:t>08/18/2021 - 09/18/2021</a:t>
            </a:r>
          </a:p>
        </p:txBody>
      </p:sp>
      <p:sp>
        <p:nvSpPr>
          <p:cNvPr id="5" name="Footer Placeholder 4">
            <a:extLst>
              <a:ext uri="{FF2B5EF4-FFF2-40B4-BE49-F238E27FC236}">
                <a16:creationId xmlns:a16="http://schemas.microsoft.com/office/drawing/2014/main" id="{47667008-35B6-4775-BDCD-F943FA6B06D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5958789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666F40-A6E9-473E-BD2D-7960594E9F55}"/>
              </a:ext>
            </a:extLst>
          </p:cNvPr>
          <p:cNvSpPr>
            <a:spLocks noGrp="1"/>
          </p:cNvSpPr>
          <p:nvPr>
            <p:ph type="title"/>
          </p:nvPr>
        </p:nvSpPr>
        <p:spPr/>
        <p:txBody>
          <a:bodyPr/>
          <a:lstStyle/>
          <a:p>
            <a:r>
              <a:rPr lang="en-US"/>
              <a:t>Facebook Interactions Distribution | Scott</a:t>
            </a:r>
          </a:p>
        </p:txBody>
      </p:sp>
      <p:graphicFrame>
        <p:nvGraphicFramePr>
          <p:cNvPr id="6" name="Chart Placeholder 5">
            <a:extLst>
              <a:ext uri="{FF2B5EF4-FFF2-40B4-BE49-F238E27FC236}">
                <a16:creationId xmlns:a16="http://schemas.microsoft.com/office/drawing/2014/main" id="{356E2CC9-11EA-4182-8439-0310384CB203}"/>
              </a:ext>
            </a:extLst>
          </p:cNvPr>
          <p:cNvGraphicFramePr>
            <a:graphicFrameLocks noGrp="1"/>
          </p:cNvGraphicFramePr>
          <p:nvPr>
            <p:ph type="chart" sz="quarter" idx="13"/>
            <p:extLst>
              <p:ext uri="{D42A27DB-BD31-4B8C-83A1-F6EECF244321}">
                <p14:modId xmlns:p14="http://schemas.microsoft.com/office/powerpoint/2010/main" val="93373761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3B1103F-E183-43CD-B07B-7BD18E060151}"/>
              </a:ext>
            </a:extLst>
          </p:cNvPr>
          <p:cNvSpPr>
            <a:spLocks noGrp="1"/>
          </p:cNvSpPr>
          <p:nvPr>
            <p:ph type="body" sz="quarter" idx="14"/>
          </p:nvPr>
        </p:nvSpPr>
        <p:spPr/>
        <p:txBody>
          <a:bodyPr/>
          <a:lstStyle/>
          <a:p>
            <a:r>
              <a:rPr lang="en-US"/>
              <a:t>08/18/2021 - 09/18/2021</a:t>
            </a:r>
          </a:p>
        </p:txBody>
      </p:sp>
      <p:sp>
        <p:nvSpPr>
          <p:cNvPr id="5" name="Footer Placeholder 4">
            <a:extLst>
              <a:ext uri="{FF2B5EF4-FFF2-40B4-BE49-F238E27FC236}">
                <a16:creationId xmlns:a16="http://schemas.microsoft.com/office/drawing/2014/main" id="{EAB1210B-0254-4DBA-822E-A01BEC78BBD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6141174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15F42A-FB73-49A0-9ACE-384934F6E488}"/>
              </a:ext>
            </a:extLst>
          </p:cNvPr>
          <p:cNvSpPr>
            <a:spLocks noGrp="1"/>
          </p:cNvSpPr>
          <p:nvPr>
            <p:ph type="title"/>
          </p:nvPr>
        </p:nvSpPr>
        <p:spPr/>
        <p:txBody>
          <a:bodyPr/>
          <a:lstStyle/>
          <a:p>
            <a:r>
              <a:rPr lang="en-US"/>
              <a:t>Facebook Fans Change | Scott</a:t>
            </a:r>
          </a:p>
        </p:txBody>
      </p:sp>
      <p:graphicFrame>
        <p:nvGraphicFramePr>
          <p:cNvPr id="6" name="Chart Placeholder 5">
            <a:extLst>
              <a:ext uri="{FF2B5EF4-FFF2-40B4-BE49-F238E27FC236}">
                <a16:creationId xmlns:a16="http://schemas.microsoft.com/office/drawing/2014/main" id="{842A88FC-C1BE-4193-9854-ED6FC290CA36}"/>
              </a:ext>
            </a:extLst>
          </p:cNvPr>
          <p:cNvGraphicFramePr>
            <a:graphicFrameLocks noGrp="1"/>
          </p:cNvGraphicFramePr>
          <p:nvPr>
            <p:ph type="chart" sz="quarter" idx="13"/>
            <p:extLst>
              <p:ext uri="{D42A27DB-BD31-4B8C-83A1-F6EECF244321}">
                <p14:modId xmlns:p14="http://schemas.microsoft.com/office/powerpoint/2010/main" val="211359184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2FA8FAC-DB14-4C73-8775-4655EEB15957}"/>
              </a:ext>
            </a:extLst>
          </p:cNvPr>
          <p:cNvSpPr>
            <a:spLocks noGrp="1"/>
          </p:cNvSpPr>
          <p:nvPr>
            <p:ph type="body" sz="quarter" idx="14"/>
          </p:nvPr>
        </p:nvSpPr>
        <p:spPr/>
        <p:txBody>
          <a:bodyPr/>
          <a:lstStyle/>
          <a:p>
            <a:r>
              <a:rPr lang="en-US"/>
              <a:t>08/18/2021 - 09/18/2021</a:t>
            </a:r>
          </a:p>
        </p:txBody>
      </p:sp>
      <p:sp>
        <p:nvSpPr>
          <p:cNvPr id="5" name="Footer Placeholder 4">
            <a:extLst>
              <a:ext uri="{FF2B5EF4-FFF2-40B4-BE49-F238E27FC236}">
                <a16:creationId xmlns:a16="http://schemas.microsoft.com/office/drawing/2014/main" id="{89F48925-502C-4452-BC3A-F7E4C2DFA3D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7333139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5B3BF8-AC7B-4CB9-BE39-F8D6B31965D2}"/>
              </a:ext>
            </a:extLst>
          </p:cNvPr>
          <p:cNvSpPr>
            <a:spLocks noGrp="1"/>
          </p:cNvSpPr>
          <p:nvPr>
            <p:ph type="title"/>
          </p:nvPr>
        </p:nvSpPr>
        <p:spPr/>
        <p:txBody>
          <a:bodyPr/>
          <a:lstStyle/>
          <a:p>
            <a:r>
              <a:rPr lang="en-US"/>
              <a:t>Facebook Fans Change Per Weekday | Scott</a:t>
            </a:r>
          </a:p>
        </p:txBody>
      </p:sp>
      <p:graphicFrame>
        <p:nvGraphicFramePr>
          <p:cNvPr id="6" name="Chart Placeholder 5">
            <a:extLst>
              <a:ext uri="{FF2B5EF4-FFF2-40B4-BE49-F238E27FC236}">
                <a16:creationId xmlns:a16="http://schemas.microsoft.com/office/drawing/2014/main" id="{594745B7-C941-4985-AF07-FDC24F19D4E6}"/>
              </a:ext>
            </a:extLst>
          </p:cNvPr>
          <p:cNvGraphicFramePr>
            <a:graphicFrameLocks noGrp="1"/>
          </p:cNvGraphicFramePr>
          <p:nvPr>
            <p:ph type="chart" sz="quarter" idx="13"/>
            <p:extLst>
              <p:ext uri="{D42A27DB-BD31-4B8C-83A1-F6EECF244321}">
                <p14:modId xmlns:p14="http://schemas.microsoft.com/office/powerpoint/2010/main" val="388456330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E7D285B-AB03-430A-8A82-DEFAB7DC3180}"/>
              </a:ext>
            </a:extLst>
          </p:cNvPr>
          <p:cNvSpPr>
            <a:spLocks noGrp="1"/>
          </p:cNvSpPr>
          <p:nvPr>
            <p:ph type="body" sz="quarter" idx="14"/>
          </p:nvPr>
        </p:nvSpPr>
        <p:spPr/>
        <p:txBody>
          <a:bodyPr/>
          <a:lstStyle/>
          <a:p>
            <a:r>
              <a:rPr lang="en-US"/>
              <a:t>08/18/2021 - 09/18/2021</a:t>
            </a:r>
          </a:p>
        </p:txBody>
      </p:sp>
      <p:sp>
        <p:nvSpPr>
          <p:cNvPr id="5" name="Footer Placeholder 4">
            <a:extLst>
              <a:ext uri="{FF2B5EF4-FFF2-40B4-BE49-F238E27FC236}">
                <a16:creationId xmlns:a16="http://schemas.microsoft.com/office/drawing/2014/main" id="{196AD9C7-369B-4F1F-B674-04FD7D52DEC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4933253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069F07-D294-4B6D-B072-28BFBC6C4145}"/>
              </a:ext>
            </a:extLst>
          </p:cNvPr>
          <p:cNvSpPr>
            <a:spLocks noGrp="1"/>
          </p:cNvSpPr>
          <p:nvPr>
            <p:ph type="title"/>
          </p:nvPr>
        </p:nvSpPr>
        <p:spPr/>
        <p:txBody>
          <a:bodyPr/>
          <a:lstStyle/>
          <a:p>
            <a:r>
              <a:rPr lang="en-US"/>
              <a:t>Facebook Fans Change Rate | Scott</a:t>
            </a:r>
          </a:p>
        </p:txBody>
      </p:sp>
      <p:graphicFrame>
        <p:nvGraphicFramePr>
          <p:cNvPr id="6" name="Chart Placeholder 5">
            <a:extLst>
              <a:ext uri="{FF2B5EF4-FFF2-40B4-BE49-F238E27FC236}">
                <a16:creationId xmlns:a16="http://schemas.microsoft.com/office/drawing/2014/main" id="{E7CB8997-504A-4A37-B9E1-1860A9B813E5}"/>
              </a:ext>
            </a:extLst>
          </p:cNvPr>
          <p:cNvGraphicFramePr>
            <a:graphicFrameLocks noGrp="1"/>
          </p:cNvGraphicFramePr>
          <p:nvPr>
            <p:ph type="chart" sz="quarter" idx="13"/>
            <p:extLst>
              <p:ext uri="{D42A27DB-BD31-4B8C-83A1-F6EECF244321}">
                <p14:modId xmlns:p14="http://schemas.microsoft.com/office/powerpoint/2010/main" val="183279161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E4A424D-A253-49B2-B99F-BD2E8BBA3E81}"/>
              </a:ext>
            </a:extLst>
          </p:cNvPr>
          <p:cNvSpPr>
            <a:spLocks noGrp="1"/>
          </p:cNvSpPr>
          <p:nvPr>
            <p:ph type="body" sz="quarter" idx="14"/>
          </p:nvPr>
        </p:nvSpPr>
        <p:spPr/>
        <p:txBody>
          <a:bodyPr/>
          <a:lstStyle/>
          <a:p>
            <a:r>
              <a:rPr lang="en-US"/>
              <a:t>08/18/2021 - 09/18/2021</a:t>
            </a:r>
          </a:p>
        </p:txBody>
      </p:sp>
      <p:sp>
        <p:nvSpPr>
          <p:cNvPr id="5" name="Footer Placeholder 4">
            <a:extLst>
              <a:ext uri="{FF2B5EF4-FFF2-40B4-BE49-F238E27FC236}">
                <a16:creationId xmlns:a16="http://schemas.microsoft.com/office/drawing/2014/main" id="{24D7E8DB-7C6A-4F0B-970C-22B109201B4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1918345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5AFC60-9E85-4952-849B-1EFED8E67AAF}"/>
              </a:ext>
            </a:extLst>
          </p:cNvPr>
          <p:cNvSpPr>
            <a:spLocks noGrp="1"/>
          </p:cNvSpPr>
          <p:nvPr>
            <p:ph type="title"/>
          </p:nvPr>
        </p:nvSpPr>
        <p:spPr/>
        <p:txBody>
          <a:bodyPr/>
          <a:lstStyle/>
          <a:p>
            <a:r>
              <a:rPr lang="en-US"/>
              <a:t>Facebook Own Posts | Scott</a:t>
            </a:r>
          </a:p>
        </p:txBody>
      </p:sp>
      <p:graphicFrame>
        <p:nvGraphicFramePr>
          <p:cNvPr id="6" name="Chart Placeholder 5">
            <a:extLst>
              <a:ext uri="{FF2B5EF4-FFF2-40B4-BE49-F238E27FC236}">
                <a16:creationId xmlns:a16="http://schemas.microsoft.com/office/drawing/2014/main" id="{4C955E83-05A4-4CD3-9EA4-D21BAB355DC3}"/>
              </a:ext>
            </a:extLst>
          </p:cNvPr>
          <p:cNvGraphicFramePr>
            <a:graphicFrameLocks noGrp="1"/>
          </p:cNvGraphicFramePr>
          <p:nvPr>
            <p:ph type="chart" sz="quarter" idx="13"/>
            <p:extLst>
              <p:ext uri="{D42A27DB-BD31-4B8C-83A1-F6EECF244321}">
                <p14:modId xmlns:p14="http://schemas.microsoft.com/office/powerpoint/2010/main" val="191200811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8829CD5-43B4-43E9-90D2-E3C536D6FD7E}"/>
              </a:ext>
            </a:extLst>
          </p:cNvPr>
          <p:cNvSpPr>
            <a:spLocks noGrp="1"/>
          </p:cNvSpPr>
          <p:nvPr>
            <p:ph type="body" sz="quarter" idx="14"/>
          </p:nvPr>
        </p:nvSpPr>
        <p:spPr/>
        <p:txBody>
          <a:bodyPr/>
          <a:lstStyle/>
          <a:p>
            <a:r>
              <a:rPr lang="en-US"/>
              <a:t>08/18/2021 - 09/18/2021</a:t>
            </a:r>
          </a:p>
        </p:txBody>
      </p:sp>
      <p:sp>
        <p:nvSpPr>
          <p:cNvPr id="5" name="Footer Placeholder 4">
            <a:extLst>
              <a:ext uri="{FF2B5EF4-FFF2-40B4-BE49-F238E27FC236}">
                <a16:creationId xmlns:a16="http://schemas.microsoft.com/office/drawing/2014/main" id="{7D95D2F7-C134-441B-8793-49FACCF5E64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2801921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8E84F5-DCCD-4CD4-BC58-835D7619D960}"/>
              </a:ext>
            </a:extLst>
          </p:cNvPr>
          <p:cNvSpPr>
            <a:spLocks noGrp="1"/>
          </p:cNvSpPr>
          <p:nvPr>
            <p:ph type="title"/>
          </p:nvPr>
        </p:nvSpPr>
        <p:spPr/>
        <p:txBody>
          <a:bodyPr/>
          <a:lstStyle/>
          <a:p>
            <a:r>
              <a:rPr lang="en-US"/>
              <a:t>Facebook Own Posts By Hour | Scott</a:t>
            </a:r>
          </a:p>
        </p:txBody>
      </p:sp>
      <p:graphicFrame>
        <p:nvGraphicFramePr>
          <p:cNvPr id="6" name="Chart Placeholder 5">
            <a:extLst>
              <a:ext uri="{FF2B5EF4-FFF2-40B4-BE49-F238E27FC236}">
                <a16:creationId xmlns:a16="http://schemas.microsoft.com/office/drawing/2014/main" id="{8973F710-8F6E-433B-9BD3-2FCCE1B1D0AB}"/>
              </a:ext>
            </a:extLst>
          </p:cNvPr>
          <p:cNvGraphicFramePr>
            <a:graphicFrameLocks noGrp="1"/>
          </p:cNvGraphicFramePr>
          <p:nvPr>
            <p:ph type="chart" sz="quarter" idx="13"/>
            <p:extLst>
              <p:ext uri="{D42A27DB-BD31-4B8C-83A1-F6EECF244321}">
                <p14:modId xmlns:p14="http://schemas.microsoft.com/office/powerpoint/2010/main" val="263750254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F734CD9-9CE0-4CD7-92E2-25678EC5F7C4}"/>
              </a:ext>
            </a:extLst>
          </p:cNvPr>
          <p:cNvSpPr>
            <a:spLocks noGrp="1"/>
          </p:cNvSpPr>
          <p:nvPr>
            <p:ph type="body" sz="quarter" idx="14"/>
          </p:nvPr>
        </p:nvSpPr>
        <p:spPr/>
        <p:txBody>
          <a:bodyPr/>
          <a:lstStyle/>
          <a:p>
            <a:r>
              <a:rPr lang="en-US"/>
              <a:t>08/18/2021 - 09/18/2021</a:t>
            </a:r>
          </a:p>
        </p:txBody>
      </p:sp>
      <p:sp>
        <p:nvSpPr>
          <p:cNvPr id="5" name="Footer Placeholder 4">
            <a:extLst>
              <a:ext uri="{FF2B5EF4-FFF2-40B4-BE49-F238E27FC236}">
                <a16:creationId xmlns:a16="http://schemas.microsoft.com/office/drawing/2014/main" id="{30812FC6-2FD7-46C1-819A-00CD71B0AC1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4360040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255463-8399-40E2-A4E9-372781C5F09F}"/>
              </a:ext>
            </a:extLst>
          </p:cNvPr>
          <p:cNvSpPr>
            <a:spLocks noGrp="1"/>
          </p:cNvSpPr>
          <p:nvPr>
            <p:ph type="title"/>
          </p:nvPr>
        </p:nvSpPr>
        <p:spPr/>
        <p:txBody>
          <a:bodyPr/>
          <a:lstStyle/>
          <a:p>
            <a:r>
              <a:rPr lang="en-US"/>
              <a:t>Facebook Own Posts By Weekday | Scott</a:t>
            </a:r>
          </a:p>
        </p:txBody>
      </p:sp>
      <p:graphicFrame>
        <p:nvGraphicFramePr>
          <p:cNvPr id="6" name="Chart Placeholder 5">
            <a:extLst>
              <a:ext uri="{FF2B5EF4-FFF2-40B4-BE49-F238E27FC236}">
                <a16:creationId xmlns:a16="http://schemas.microsoft.com/office/drawing/2014/main" id="{0025E314-E694-4451-A5F3-490088F49DDB}"/>
              </a:ext>
            </a:extLst>
          </p:cNvPr>
          <p:cNvGraphicFramePr>
            <a:graphicFrameLocks noGrp="1"/>
          </p:cNvGraphicFramePr>
          <p:nvPr>
            <p:ph type="chart" sz="quarter" idx="13"/>
            <p:extLst>
              <p:ext uri="{D42A27DB-BD31-4B8C-83A1-F6EECF244321}">
                <p14:modId xmlns:p14="http://schemas.microsoft.com/office/powerpoint/2010/main" val="311125270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F1A6F29-AB4D-4A52-97FD-5979BF0DA38B}"/>
              </a:ext>
            </a:extLst>
          </p:cNvPr>
          <p:cNvSpPr>
            <a:spLocks noGrp="1"/>
          </p:cNvSpPr>
          <p:nvPr>
            <p:ph type="body" sz="quarter" idx="14"/>
          </p:nvPr>
        </p:nvSpPr>
        <p:spPr/>
        <p:txBody>
          <a:bodyPr/>
          <a:lstStyle/>
          <a:p>
            <a:r>
              <a:rPr lang="en-US"/>
              <a:t>08/18/2021 - 09/18/2021</a:t>
            </a:r>
          </a:p>
        </p:txBody>
      </p:sp>
      <p:sp>
        <p:nvSpPr>
          <p:cNvPr id="5" name="Footer Placeholder 4">
            <a:extLst>
              <a:ext uri="{FF2B5EF4-FFF2-40B4-BE49-F238E27FC236}">
                <a16:creationId xmlns:a16="http://schemas.microsoft.com/office/drawing/2014/main" id="{EAE11326-9C7E-4546-9C85-EF53C23D4E1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5155491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BD22B6-EF01-426E-AFFD-ADA82302B511}"/>
              </a:ext>
            </a:extLst>
          </p:cNvPr>
          <p:cNvSpPr>
            <a:spLocks noGrp="1"/>
          </p:cNvSpPr>
          <p:nvPr>
            <p:ph type="title"/>
          </p:nvPr>
        </p:nvSpPr>
        <p:spPr/>
        <p:txBody>
          <a:bodyPr/>
          <a:lstStyle/>
          <a:p>
            <a:r>
              <a:rPr lang="en-US"/>
              <a:t>Facebook Interactions Distribution | Scott</a:t>
            </a:r>
          </a:p>
        </p:txBody>
      </p:sp>
      <p:graphicFrame>
        <p:nvGraphicFramePr>
          <p:cNvPr id="6" name="Chart Placeholder 5">
            <a:extLst>
              <a:ext uri="{FF2B5EF4-FFF2-40B4-BE49-F238E27FC236}">
                <a16:creationId xmlns:a16="http://schemas.microsoft.com/office/drawing/2014/main" id="{7A749037-BDCD-486F-870A-392113ABB148}"/>
              </a:ext>
            </a:extLst>
          </p:cNvPr>
          <p:cNvGraphicFramePr>
            <a:graphicFrameLocks noGrp="1"/>
          </p:cNvGraphicFramePr>
          <p:nvPr>
            <p:ph type="chart" sz="quarter" idx="13"/>
            <p:extLst>
              <p:ext uri="{D42A27DB-BD31-4B8C-83A1-F6EECF244321}">
                <p14:modId xmlns:p14="http://schemas.microsoft.com/office/powerpoint/2010/main" val="205316117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1F47BA2-B22E-4199-A308-E4F7C0F4B46C}"/>
              </a:ext>
            </a:extLst>
          </p:cNvPr>
          <p:cNvSpPr>
            <a:spLocks noGrp="1"/>
          </p:cNvSpPr>
          <p:nvPr>
            <p:ph type="body" sz="quarter" idx="14"/>
          </p:nvPr>
        </p:nvSpPr>
        <p:spPr/>
        <p:txBody>
          <a:bodyPr/>
          <a:lstStyle/>
          <a:p>
            <a:r>
              <a:rPr lang="en-US"/>
              <a:t>08/18/2021 - 09/18/2021</a:t>
            </a:r>
          </a:p>
        </p:txBody>
      </p:sp>
      <p:sp>
        <p:nvSpPr>
          <p:cNvPr id="5" name="Footer Placeholder 4">
            <a:extLst>
              <a:ext uri="{FF2B5EF4-FFF2-40B4-BE49-F238E27FC236}">
                <a16:creationId xmlns:a16="http://schemas.microsoft.com/office/drawing/2014/main" id="{A7405CEE-349A-4BA1-8353-F48BC47F919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7431713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47E2AA-B27A-4457-95E9-210AEEF3635C}"/>
              </a:ext>
            </a:extLst>
          </p:cNvPr>
          <p:cNvSpPr>
            <a:spLocks noGrp="1"/>
          </p:cNvSpPr>
          <p:nvPr>
            <p:ph type="title"/>
          </p:nvPr>
        </p:nvSpPr>
        <p:spPr/>
        <p:txBody>
          <a:bodyPr/>
          <a:lstStyle/>
          <a:p>
            <a:r>
              <a:rPr lang="en-US"/>
              <a:t>Facebook Post Type Distribution Per Profile | Scott</a:t>
            </a:r>
          </a:p>
        </p:txBody>
      </p:sp>
      <p:graphicFrame>
        <p:nvGraphicFramePr>
          <p:cNvPr id="6" name="Chart Placeholder 5">
            <a:extLst>
              <a:ext uri="{FF2B5EF4-FFF2-40B4-BE49-F238E27FC236}">
                <a16:creationId xmlns:a16="http://schemas.microsoft.com/office/drawing/2014/main" id="{AE729BC9-726B-4D97-8FB5-F3F9F5E7C4FB}"/>
              </a:ext>
            </a:extLst>
          </p:cNvPr>
          <p:cNvGraphicFramePr>
            <a:graphicFrameLocks noGrp="1"/>
          </p:cNvGraphicFramePr>
          <p:nvPr>
            <p:ph type="chart" sz="quarter" idx="13"/>
            <p:extLst>
              <p:ext uri="{D42A27DB-BD31-4B8C-83A1-F6EECF244321}">
                <p14:modId xmlns:p14="http://schemas.microsoft.com/office/powerpoint/2010/main" val="253121338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C9C6A82-FB84-4251-BA5D-3CC3DA7B3293}"/>
              </a:ext>
            </a:extLst>
          </p:cNvPr>
          <p:cNvSpPr>
            <a:spLocks noGrp="1"/>
          </p:cNvSpPr>
          <p:nvPr>
            <p:ph type="body" sz="quarter" idx="14"/>
          </p:nvPr>
        </p:nvSpPr>
        <p:spPr/>
        <p:txBody>
          <a:bodyPr/>
          <a:lstStyle/>
          <a:p>
            <a:r>
              <a:rPr lang="en-US"/>
              <a:t>08/18/2021 - 09/18/2021</a:t>
            </a:r>
          </a:p>
        </p:txBody>
      </p:sp>
      <p:sp>
        <p:nvSpPr>
          <p:cNvPr id="5" name="Footer Placeholder 4">
            <a:extLst>
              <a:ext uri="{FF2B5EF4-FFF2-40B4-BE49-F238E27FC236}">
                <a16:creationId xmlns:a16="http://schemas.microsoft.com/office/drawing/2014/main" id="{E95CD2E5-BC1D-43ED-B6C1-7338FF0E467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310836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7658E2-03EC-4110-85C5-6064DD54E9BC}"/>
              </a:ext>
            </a:extLst>
          </p:cNvPr>
          <p:cNvSpPr>
            <a:spLocks noGrp="1"/>
          </p:cNvSpPr>
          <p:nvPr>
            <p:ph type="title"/>
          </p:nvPr>
        </p:nvSpPr>
        <p:spPr/>
        <p:txBody>
          <a:bodyPr/>
          <a:lstStyle/>
          <a:p>
            <a:r>
              <a:rPr lang="en-US"/>
              <a:t>Facebook Interaction Rate By Weekday | Scott</a:t>
            </a:r>
          </a:p>
        </p:txBody>
      </p:sp>
      <p:graphicFrame>
        <p:nvGraphicFramePr>
          <p:cNvPr id="6" name="Chart Placeholder 5">
            <a:extLst>
              <a:ext uri="{FF2B5EF4-FFF2-40B4-BE49-F238E27FC236}">
                <a16:creationId xmlns:a16="http://schemas.microsoft.com/office/drawing/2014/main" id="{BBD1F4F3-26FE-4F51-B50F-A3F1C8887301}"/>
              </a:ext>
            </a:extLst>
          </p:cNvPr>
          <p:cNvGraphicFramePr>
            <a:graphicFrameLocks noGrp="1"/>
          </p:cNvGraphicFramePr>
          <p:nvPr>
            <p:ph type="chart" sz="quarter" idx="13"/>
            <p:extLst>
              <p:ext uri="{D42A27DB-BD31-4B8C-83A1-F6EECF244321}">
                <p14:modId xmlns:p14="http://schemas.microsoft.com/office/powerpoint/2010/main" val="93747058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42658C8-C88A-4E4C-890A-B95EF4828622}"/>
              </a:ext>
            </a:extLst>
          </p:cNvPr>
          <p:cNvSpPr>
            <a:spLocks noGrp="1"/>
          </p:cNvSpPr>
          <p:nvPr>
            <p:ph type="body" sz="quarter" idx="14"/>
          </p:nvPr>
        </p:nvSpPr>
        <p:spPr/>
        <p:txBody>
          <a:bodyPr/>
          <a:lstStyle/>
          <a:p>
            <a:r>
              <a:rPr lang="en-US"/>
              <a:t>08/18/2021 - 09/18/2021</a:t>
            </a:r>
          </a:p>
        </p:txBody>
      </p:sp>
      <p:sp>
        <p:nvSpPr>
          <p:cNvPr id="5" name="Footer Placeholder 4">
            <a:extLst>
              <a:ext uri="{FF2B5EF4-FFF2-40B4-BE49-F238E27FC236}">
                <a16:creationId xmlns:a16="http://schemas.microsoft.com/office/drawing/2014/main" id="{1EC3736F-411F-425E-896E-BB5EAA2CE8B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4074791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B46F78-33D3-4D3D-A7D3-FE49A9BE8A74}"/>
              </a:ext>
            </a:extLst>
          </p:cNvPr>
          <p:cNvSpPr>
            <a:spLocks noGrp="1"/>
          </p:cNvSpPr>
          <p:nvPr>
            <p:ph type="title"/>
          </p:nvPr>
        </p:nvSpPr>
        <p:spPr/>
        <p:txBody>
          <a:bodyPr/>
          <a:lstStyle/>
          <a:p>
            <a:r>
              <a:rPr lang="en-US"/>
              <a:t>Facebook Interaction Rate | Scott</a:t>
            </a:r>
          </a:p>
        </p:txBody>
      </p:sp>
      <p:graphicFrame>
        <p:nvGraphicFramePr>
          <p:cNvPr id="6" name="Chart Placeholder 5">
            <a:extLst>
              <a:ext uri="{FF2B5EF4-FFF2-40B4-BE49-F238E27FC236}">
                <a16:creationId xmlns:a16="http://schemas.microsoft.com/office/drawing/2014/main" id="{2DCEB4AF-FF11-4D1C-8A99-05387B43B3B9}"/>
              </a:ext>
            </a:extLst>
          </p:cNvPr>
          <p:cNvGraphicFramePr>
            <a:graphicFrameLocks noGrp="1"/>
          </p:cNvGraphicFramePr>
          <p:nvPr>
            <p:ph type="chart" sz="quarter" idx="13"/>
            <p:extLst>
              <p:ext uri="{D42A27DB-BD31-4B8C-83A1-F6EECF244321}">
                <p14:modId xmlns:p14="http://schemas.microsoft.com/office/powerpoint/2010/main" val="335875371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EED169A-B51D-4B49-9CDF-000247AB257D}"/>
              </a:ext>
            </a:extLst>
          </p:cNvPr>
          <p:cNvSpPr>
            <a:spLocks noGrp="1"/>
          </p:cNvSpPr>
          <p:nvPr>
            <p:ph type="body" sz="quarter" idx="14"/>
          </p:nvPr>
        </p:nvSpPr>
        <p:spPr/>
        <p:txBody>
          <a:bodyPr/>
          <a:lstStyle/>
          <a:p>
            <a:r>
              <a:rPr lang="en-US"/>
              <a:t>08/18/2021 - 09/18/2021</a:t>
            </a:r>
          </a:p>
        </p:txBody>
      </p:sp>
      <p:sp>
        <p:nvSpPr>
          <p:cNvPr id="5" name="Footer Placeholder 4">
            <a:extLst>
              <a:ext uri="{FF2B5EF4-FFF2-40B4-BE49-F238E27FC236}">
                <a16:creationId xmlns:a16="http://schemas.microsoft.com/office/drawing/2014/main" id="{93BD8BE4-F025-4F6D-A6E9-27EFE676F44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54413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FFB7CF-4689-45D1-A69E-C235B8774F98}"/>
              </a:ext>
            </a:extLst>
          </p:cNvPr>
          <p:cNvSpPr>
            <a:spLocks noGrp="1"/>
          </p:cNvSpPr>
          <p:nvPr>
            <p:ph type="title"/>
          </p:nvPr>
        </p:nvSpPr>
        <p:spPr/>
        <p:txBody>
          <a:bodyPr/>
          <a:lstStyle/>
          <a:p>
            <a:r>
              <a:rPr lang="en-US"/>
              <a:t>Facebook Interaction Rate By Post Type | Scott</a:t>
            </a:r>
          </a:p>
        </p:txBody>
      </p:sp>
      <p:graphicFrame>
        <p:nvGraphicFramePr>
          <p:cNvPr id="6" name="Chart Placeholder 5">
            <a:extLst>
              <a:ext uri="{FF2B5EF4-FFF2-40B4-BE49-F238E27FC236}">
                <a16:creationId xmlns:a16="http://schemas.microsoft.com/office/drawing/2014/main" id="{15867D30-A071-49B0-AEDD-F413D697F0B6}"/>
              </a:ext>
            </a:extLst>
          </p:cNvPr>
          <p:cNvGraphicFramePr>
            <a:graphicFrameLocks noGrp="1"/>
          </p:cNvGraphicFramePr>
          <p:nvPr>
            <p:ph type="chart" sz="quarter" idx="13"/>
            <p:extLst>
              <p:ext uri="{D42A27DB-BD31-4B8C-83A1-F6EECF244321}">
                <p14:modId xmlns:p14="http://schemas.microsoft.com/office/powerpoint/2010/main" val="4590134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946F54A-2D46-45FF-AB7B-07F5522B2B44}"/>
              </a:ext>
            </a:extLst>
          </p:cNvPr>
          <p:cNvSpPr>
            <a:spLocks noGrp="1"/>
          </p:cNvSpPr>
          <p:nvPr>
            <p:ph type="body" sz="quarter" idx="14"/>
          </p:nvPr>
        </p:nvSpPr>
        <p:spPr/>
        <p:txBody>
          <a:bodyPr/>
          <a:lstStyle/>
          <a:p>
            <a:r>
              <a:rPr lang="en-US"/>
              <a:t>08/18/2021 - 09/18/2021</a:t>
            </a:r>
          </a:p>
        </p:txBody>
      </p:sp>
      <p:sp>
        <p:nvSpPr>
          <p:cNvPr id="5" name="Footer Placeholder 4">
            <a:extLst>
              <a:ext uri="{FF2B5EF4-FFF2-40B4-BE49-F238E27FC236}">
                <a16:creationId xmlns:a16="http://schemas.microsoft.com/office/drawing/2014/main" id="{24E4D7B0-DE59-45F6-8A16-6E11C34DF50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2011719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3F6D6C-7676-4EE3-AB99-ECDB544B633E}"/>
              </a:ext>
            </a:extLst>
          </p:cNvPr>
          <p:cNvSpPr>
            <a:spLocks noGrp="1"/>
          </p:cNvSpPr>
          <p:nvPr>
            <p:ph type="title"/>
          </p:nvPr>
        </p:nvSpPr>
        <p:spPr/>
        <p:txBody>
          <a:bodyPr/>
          <a:lstStyle/>
          <a:p>
            <a:r>
              <a:rPr lang="en-US"/>
              <a:t>Facebook Interaction Rate By Hour | Scott</a:t>
            </a:r>
          </a:p>
        </p:txBody>
      </p:sp>
      <p:graphicFrame>
        <p:nvGraphicFramePr>
          <p:cNvPr id="6" name="Chart Placeholder 5">
            <a:extLst>
              <a:ext uri="{FF2B5EF4-FFF2-40B4-BE49-F238E27FC236}">
                <a16:creationId xmlns:a16="http://schemas.microsoft.com/office/drawing/2014/main" id="{9C8E959A-0B87-4265-A1B9-7D266D27C92C}"/>
              </a:ext>
            </a:extLst>
          </p:cNvPr>
          <p:cNvGraphicFramePr>
            <a:graphicFrameLocks noGrp="1"/>
          </p:cNvGraphicFramePr>
          <p:nvPr>
            <p:ph type="chart" sz="quarter" idx="13"/>
            <p:extLst>
              <p:ext uri="{D42A27DB-BD31-4B8C-83A1-F6EECF244321}">
                <p14:modId xmlns:p14="http://schemas.microsoft.com/office/powerpoint/2010/main" val="72731297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0F454D9-DFAD-425F-AFE6-9F921CBC2F71}"/>
              </a:ext>
            </a:extLst>
          </p:cNvPr>
          <p:cNvSpPr>
            <a:spLocks noGrp="1"/>
          </p:cNvSpPr>
          <p:nvPr>
            <p:ph type="body" sz="quarter" idx="14"/>
          </p:nvPr>
        </p:nvSpPr>
        <p:spPr/>
        <p:txBody>
          <a:bodyPr/>
          <a:lstStyle/>
          <a:p>
            <a:r>
              <a:rPr lang="en-US"/>
              <a:t>08/18/2021 - 09/18/2021</a:t>
            </a:r>
          </a:p>
        </p:txBody>
      </p:sp>
      <p:sp>
        <p:nvSpPr>
          <p:cNvPr id="5" name="Footer Placeholder 4">
            <a:extLst>
              <a:ext uri="{FF2B5EF4-FFF2-40B4-BE49-F238E27FC236}">
                <a16:creationId xmlns:a16="http://schemas.microsoft.com/office/drawing/2014/main" id="{67A4DB39-0DB6-46DC-84B0-09C89414582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5576185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C6D360-6DAC-4282-A7FD-8BF7A5160DC0}"/>
              </a:ext>
            </a:extLst>
          </p:cNvPr>
          <p:cNvSpPr>
            <a:spLocks noGrp="1"/>
          </p:cNvSpPr>
          <p:nvPr>
            <p:ph type="title"/>
          </p:nvPr>
        </p:nvSpPr>
        <p:spPr/>
        <p:txBody>
          <a:bodyPr/>
          <a:lstStyle/>
          <a:p>
            <a:r>
              <a:rPr lang="en-US"/>
              <a:t>Facebook Hashtag Detection | Scott</a:t>
            </a:r>
          </a:p>
        </p:txBody>
      </p:sp>
      <p:graphicFrame>
        <p:nvGraphicFramePr>
          <p:cNvPr id="5" name="Table Placeholder 4">
            <a:extLst>
              <a:ext uri="{FF2B5EF4-FFF2-40B4-BE49-F238E27FC236}">
                <a16:creationId xmlns:a16="http://schemas.microsoft.com/office/drawing/2014/main" id="{405418B6-7455-4952-A1E3-3F55ECC8EBCE}"/>
              </a:ext>
            </a:extLst>
          </p:cNvPr>
          <p:cNvGraphicFramePr>
            <a:graphicFrameLocks noGrp="1"/>
          </p:cNvGraphicFramePr>
          <p:nvPr>
            <p:ph type="tbl" sz="quarter" idx="13"/>
            <p:extLst>
              <p:ext uri="{D42A27DB-BD31-4B8C-83A1-F6EECF244321}">
                <p14:modId xmlns:p14="http://schemas.microsoft.com/office/powerpoint/2010/main" val="18401173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660843336"/>
                    </a:ext>
                  </a:extLst>
                </a:gridCol>
                <a:gridCol w="1152144">
                  <a:extLst>
                    <a:ext uri="{9D8B030D-6E8A-4147-A177-3AD203B41FA5}">
                      <a16:colId xmlns:a16="http://schemas.microsoft.com/office/drawing/2014/main" val="2604879603"/>
                    </a:ext>
                  </a:extLst>
                </a:gridCol>
                <a:gridCol w="1152144">
                  <a:extLst>
                    <a:ext uri="{9D8B030D-6E8A-4147-A177-3AD203B41FA5}">
                      <a16:colId xmlns:a16="http://schemas.microsoft.com/office/drawing/2014/main" val="2919260074"/>
                    </a:ext>
                  </a:extLst>
                </a:gridCol>
                <a:gridCol w="1152144">
                  <a:extLst>
                    <a:ext uri="{9D8B030D-6E8A-4147-A177-3AD203B41FA5}">
                      <a16:colId xmlns:a16="http://schemas.microsoft.com/office/drawing/2014/main" val="1795486497"/>
                    </a:ext>
                  </a:extLst>
                </a:gridCol>
                <a:gridCol w="1152144">
                  <a:extLst>
                    <a:ext uri="{9D8B030D-6E8A-4147-A177-3AD203B41FA5}">
                      <a16:colId xmlns:a16="http://schemas.microsoft.com/office/drawing/2014/main" val="3886002195"/>
                    </a:ext>
                  </a:extLst>
                </a:gridCol>
                <a:gridCol w="1152144">
                  <a:extLst>
                    <a:ext uri="{9D8B030D-6E8A-4147-A177-3AD203B41FA5}">
                      <a16:colId xmlns:a16="http://schemas.microsoft.com/office/drawing/2014/main" val="4259196714"/>
                    </a:ext>
                  </a:extLst>
                </a:gridCol>
              </a:tblGrid>
              <a:tr h="370840">
                <a:tc>
                  <a:txBody>
                    <a:bodyPr/>
                    <a:lstStyle/>
                    <a:p>
                      <a:r>
                        <a:rPr lang="en-US" sz="1000"/>
                        <a:t>Hashtag</a:t>
                      </a:r>
                    </a:p>
                  </a:txBody>
                  <a:tcPr/>
                </a:tc>
                <a:tc>
                  <a:txBody>
                    <a:bodyPr/>
                    <a:lstStyle/>
                    <a:p>
                      <a:r>
                        <a:rPr lang="en-US" sz="1000"/>
                        <a:t>Posts</a:t>
                      </a:r>
                    </a:p>
                  </a:txBody>
                  <a:tcPr/>
                </a:tc>
                <a:tc>
                  <a:txBody>
                    <a:bodyPr/>
                    <a:lstStyle/>
                    <a:p>
                      <a:r>
                        <a:rPr lang="en-US" sz="1000"/>
                        <a:t>Avg. Reactions per Post</a:t>
                      </a:r>
                    </a:p>
                  </a:txBody>
                  <a:tcPr/>
                </a:tc>
                <a:tc>
                  <a:txBody>
                    <a:bodyPr/>
                    <a:lstStyle/>
                    <a:p>
                      <a:r>
                        <a:rPr lang="en-US" sz="1000"/>
                        <a:t>Avg. Comments per Post</a:t>
                      </a:r>
                    </a:p>
                  </a:txBody>
                  <a:tcPr/>
                </a:tc>
                <a:tc>
                  <a:txBody>
                    <a:bodyPr/>
                    <a:lstStyle/>
                    <a:p>
                      <a:r>
                        <a:rPr lang="en-US" sz="1000"/>
                        <a:t>Avg. Shares per Post</a:t>
                      </a:r>
                    </a:p>
                  </a:txBody>
                  <a:tcPr/>
                </a:tc>
                <a:tc>
                  <a:txBody>
                    <a:bodyPr/>
                    <a:lstStyle/>
                    <a:p>
                      <a:r>
                        <a:rPr lang="en-US" sz="1000"/>
                        <a:t>Avg. Interactions per Post</a:t>
                      </a:r>
                    </a:p>
                  </a:txBody>
                  <a:tcPr/>
                </a:tc>
                <a:extLst>
                  <a:ext uri="{0D108BD9-81ED-4DB2-BD59-A6C34878D82A}">
                    <a16:rowId xmlns:a16="http://schemas.microsoft.com/office/drawing/2014/main" val="331384806"/>
                  </a:ext>
                </a:extLst>
              </a:tr>
              <a:tr h="370840">
                <a:tc>
                  <a:txBody>
                    <a:bodyPr/>
                    <a:lstStyle/>
                    <a:p>
                      <a:r>
                        <a:rPr lang="en-US" sz="1000"/>
                        <a:t>#SCOTTargentina</a:t>
                      </a:r>
                    </a:p>
                  </a:txBody>
                  <a:tcPr/>
                </a:tc>
                <a:tc>
                  <a:txBody>
                    <a:bodyPr/>
                    <a:lstStyle/>
                    <a:p>
                      <a:r>
                        <a:rPr lang="en-US" sz="1000"/>
                        <a:t>22</a:t>
                      </a:r>
                    </a:p>
                  </a:txBody>
                  <a:tcPr/>
                </a:tc>
                <a:tc>
                  <a:txBody>
                    <a:bodyPr/>
                    <a:lstStyle/>
                    <a:p>
                      <a:r>
                        <a:rPr lang="en-US" sz="1000"/>
                        <a:t>25.681818181818</a:t>
                      </a:r>
                    </a:p>
                  </a:txBody>
                  <a:tcPr/>
                </a:tc>
                <a:tc>
                  <a:txBody>
                    <a:bodyPr/>
                    <a:lstStyle/>
                    <a:p>
                      <a:r>
                        <a:rPr lang="en-US" sz="1000"/>
                        <a:t>1.0909090909091</a:t>
                      </a:r>
                    </a:p>
                  </a:txBody>
                  <a:tcPr/>
                </a:tc>
                <a:tc>
                  <a:txBody>
                    <a:bodyPr/>
                    <a:lstStyle/>
                    <a:p>
                      <a:r>
                        <a:rPr lang="en-US" sz="1000"/>
                        <a:t>0.68181818181818</a:t>
                      </a:r>
                    </a:p>
                  </a:txBody>
                  <a:tcPr/>
                </a:tc>
                <a:tc>
                  <a:txBody>
                    <a:bodyPr/>
                    <a:lstStyle/>
                    <a:p>
                      <a:r>
                        <a:rPr lang="en-US" sz="1000"/>
                        <a:t>27.454545454545</a:t>
                      </a:r>
                    </a:p>
                  </a:txBody>
                  <a:tcPr/>
                </a:tc>
                <a:extLst>
                  <a:ext uri="{0D108BD9-81ED-4DB2-BD59-A6C34878D82A}">
                    <a16:rowId xmlns:a16="http://schemas.microsoft.com/office/drawing/2014/main" val="1322481415"/>
                  </a:ext>
                </a:extLst>
              </a:tr>
              <a:tr h="370840">
                <a:tc>
                  <a:txBody>
                    <a:bodyPr/>
                    <a:lstStyle/>
                    <a:p>
                      <a:r>
                        <a:rPr lang="en-US" sz="1000"/>
                        <a:t>#SCOTTbikes</a:t>
                      </a:r>
                    </a:p>
                  </a:txBody>
                  <a:tcPr/>
                </a:tc>
                <a:tc>
                  <a:txBody>
                    <a:bodyPr/>
                    <a:lstStyle/>
                    <a:p>
                      <a:r>
                        <a:rPr lang="en-US" sz="1000"/>
                        <a:t>22</a:t>
                      </a:r>
                    </a:p>
                  </a:txBody>
                  <a:tcPr/>
                </a:tc>
                <a:tc>
                  <a:txBody>
                    <a:bodyPr/>
                    <a:lstStyle/>
                    <a:p>
                      <a:r>
                        <a:rPr lang="en-US" sz="1000"/>
                        <a:t>25.681818181818</a:t>
                      </a:r>
                    </a:p>
                  </a:txBody>
                  <a:tcPr/>
                </a:tc>
                <a:tc>
                  <a:txBody>
                    <a:bodyPr/>
                    <a:lstStyle/>
                    <a:p>
                      <a:r>
                        <a:rPr lang="en-US" sz="1000"/>
                        <a:t>1.0909090909091</a:t>
                      </a:r>
                    </a:p>
                  </a:txBody>
                  <a:tcPr/>
                </a:tc>
                <a:tc>
                  <a:txBody>
                    <a:bodyPr/>
                    <a:lstStyle/>
                    <a:p>
                      <a:r>
                        <a:rPr lang="en-US" sz="1000"/>
                        <a:t>0.68181818181818</a:t>
                      </a:r>
                    </a:p>
                  </a:txBody>
                  <a:tcPr/>
                </a:tc>
                <a:tc>
                  <a:txBody>
                    <a:bodyPr/>
                    <a:lstStyle/>
                    <a:p>
                      <a:r>
                        <a:rPr lang="en-US" sz="1000"/>
                        <a:t>27.454545454545</a:t>
                      </a:r>
                    </a:p>
                  </a:txBody>
                  <a:tcPr/>
                </a:tc>
                <a:extLst>
                  <a:ext uri="{0D108BD9-81ED-4DB2-BD59-A6C34878D82A}">
                    <a16:rowId xmlns:a16="http://schemas.microsoft.com/office/drawing/2014/main" val="3890648709"/>
                  </a:ext>
                </a:extLst>
              </a:tr>
              <a:tr h="370840">
                <a:tc>
                  <a:txBody>
                    <a:bodyPr/>
                    <a:lstStyle/>
                    <a:p>
                      <a:r>
                        <a:rPr lang="en-US" sz="1000"/>
                        <a:t>#creemosenlasbicis</a:t>
                      </a:r>
                    </a:p>
                  </a:txBody>
                  <a:tcPr/>
                </a:tc>
                <a:tc>
                  <a:txBody>
                    <a:bodyPr/>
                    <a:lstStyle/>
                    <a:p>
                      <a:r>
                        <a:rPr lang="en-US" sz="1000"/>
                        <a:t>18</a:t>
                      </a:r>
                    </a:p>
                  </a:txBody>
                  <a:tcPr/>
                </a:tc>
                <a:tc>
                  <a:txBody>
                    <a:bodyPr/>
                    <a:lstStyle/>
                    <a:p>
                      <a:r>
                        <a:rPr lang="en-US" sz="1000"/>
                        <a:t>27.166666666667</a:t>
                      </a:r>
                    </a:p>
                  </a:txBody>
                  <a:tcPr/>
                </a:tc>
                <a:tc>
                  <a:txBody>
                    <a:bodyPr/>
                    <a:lstStyle/>
                    <a:p>
                      <a:r>
                        <a:rPr lang="en-US" sz="1000"/>
                        <a:t>0.66666666666667</a:t>
                      </a:r>
                    </a:p>
                  </a:txBody>
                  <a:tcPr/>
                </a:tc>
                <a:tc>
                  <a:txBody>
                    <a:bodyPr/>
                    <a:lstStyle/>
                    <a:p>
                      <a:r>
                        <a:rPr lang="en-US" sz="1000"/>
                        <a:t>2.6111111111111</a:t>
                      </a:r>
                    </a:p>
                  </a:txBody>
                  <a:tcPr/>
                </a:tc>
                <a:tc>
                  <a:txBody>
                    <a:bodyPr/>
                    <a:lstStyle/>
                    <a:p>
                      <a:r>
                        <a:rPr lang="en-US" sz="1000"/>
                        <a:t>30.444444444444</a:t>
                      </a:r>
                    </a:p>
                  </a:txBody>
                  <a:tcPr/>
                </a:tc>
                <a:extLst>
                  <a:ext uri="{0D108BD9-81ED-4DB2-BD59-A6C34878D82A}">
                    <a16:rowId xmlns:a16="http://schemas.microsoft.com/office/drawing/2014/main" val="1747637624"/>
                  </a:ext>
                </a:extLst>
              </a:tr>
              <a:tr h="370840">
                <a:tc>
                  <a:txBody>
                    <a:bodyPr/>
                    <a:lstStyle/>
                    <a:p>
                      <a:r>
                        <a:rPr lang="en-US" sz="1000"/>
                        <a:t>#racedtowin</a:t>
                      </a:r>
                    </a:p>
                  </a:txBody>
                  <a:tcPr/>
                </a:tc>
                <a:tc>
                  <a:txBody>
                    <a:bodyPr/>
                    <a:lstStyle/>
                    <a:p>
                      <a:r>
                        <a:rPr lang="en-US" sz="1000"/>
                        <a:t>18</a:t>
                      </a:r>
                    </a:p>
                  </a:txBody>
                  <a:tcPr/>
                </a:tc>
                <a:tc>
                  <a:txBody>
                    <a:bodyPr/>
                    <a:lstStyle/>
                    <a:p>
                      <a:r>
                        <a:rPr lang="en-US" sz="1000"/>
                        <a:t>30.333333333333</a:t>
                      </a:r>
                    </a:p>
                  </a:txBody>
                  <a:tcPr/>
                </a:tc>
                <a:tc>
                  <a:txBody>
                    <a:bodyPr/>
                    <a:lstStyle/>
                    <a:p>
                      <a:r>
                        <a:rPr lang="en-US" sz="1000"/>
                        <a:t>1.2222222222222</a:t>
                      </a:r>
                    </a:p>
                  </a:txBody>
                  <a:tcPr/>
                </a:tc>
                <a:tc>
                  <a:txBody>
                    <a:bodyPr/>
                    <a:lstStyle/>
                    <a:p>
                      <a:r>
                        <a:rPr lang="en-US" sz="1000"/>
                        <a:t>2.3333333333333</a:t>
                      </a:r>
                    </a:p>
                  </a:txBody>
                  <a:tcPr/>
                </a:tc>
                <a:tc>
                  <a:txBody>
                    <a:bodyPr/>
                    <a:lstStyle/>
                    <a:p>
                      <a:r>
                        <a:rPr lang="en-US" sz="1000"/>
                        <a:t>33.888888888889</a:t>
                      </a:r>
                    </a:p>
                  </a:txBody>
                  <a:tcPr/>
                </a:tc>
                <a:extLst>
                  <a:ext uri="{0D108BD9-81ED-4DB2-BD59-A6C34878D82A}">
                    <a16:rowId xmlns:a16="http://schemas.microsoft.com/office/drawing/2014/main" val="222581887"/>
                  </a:ext>
                </a:extLst>
              </a:tr>
              <a:tr h="370840">
                <a:tc>
                  <a:txBody>
                    <a:bodyPr/>
                    <a:lstStyle/>
                    <a:p>
                      <a:r>
                        <a:rPr lang="en-US" sz="1000"/>
                        <a:t>#supercaliber</a:t>
                      </a:r>
                    </a:p>
                  </a:txBody>
                  <a:tcPr/>
                </a:tc>
                <a:tc>
                  <a:txBody>
                    <a:bodyPr/>
                    <a:lstStyle/>
                    <a:p>
                      <a:r>
                        <a:rPr lang="en-US" sz="1000"/>
                        <a:t>14</a:t>
                      </a:r>
                    </a:p>
                  </a:txBody>
                  <a:tcPr/>
                </a:tc>
                <a:tc>
                  <a:txBody>
                    <a:bodyPr/>
                    <a:lstStyle/>
                    <a:p>
                      <a:r>
                        <a:rPr lang="en-US" sz="1000"/>
                        <a:t>26.5</a:t>
                      </a:r>
                    </a:p>
                  </a:txBody>
                  <a:tcPr/>
                </a:tc>
                <a:tc>
                  <a:txBody>
                    <a:bodyPr/>
                    <a:lstStyle/>
                    <a:p>
                      <a:r>
                        <a:rPr lang="en-US" sz="1000"/>
                        <a:t>0.071428571428571</a:t>
                      </a:r>
                    </a:p>
                  </a:txBody>
                  <a:tcPr/>
                </a:tc>
                <a:tc>
                  <a:txBody>
                    <a:bodyPr/>
                    <a:lstStyle/>
                    <a:p>
                      <a:r>
                        <a:rPr lang="en-US" sz="1000"/>
                        <a:t>3.2142857142857</a:t>
                      </a:r>
                    </a:p>
                  </a:txBody>
                  <a:tcPr/>
                </a:tc>
                <a:tc>
                  <a:txBody>
                    <a:bodyPr/>
                    <a:lstStyle/>
                    <a:p>
                      <a:r>
                        <a:rPr lang="en-US" sz="1000"/>
                        <a:t>29.785714285714</a:t>
                      </a:r>
                    </a:p>
                  </a:txBody>
                  <a:tcPr/>
                </a:tc>
                <a:extLst>
                  <a:ext uri="{0D108BD9-81ED-4DB2-BD59-A6C34878D82A}">
                    <a16:rowId xmlns:a16="http://schemas.microsoft.com/office/drawing/2014/main" val="1129073547"/>
                  </a:ext>
                </a:extLst>
              </a:tr>
              <a:tr h="370840">
                <a:tc>
                  <a:txBody>
                    <a:bodyPr/>
                    <a:lstStyle/>
                    <a:p>
                      <a:r>
                        <a:rPr lang="en-US" sz="1000"/>
                        <a:t>#IamSpecialized</a:t>
                      </a:r>
                    </a:p>
                  </a:txBody>
                  <a:tcPr/>
                </a:tc>
                <a:tc>
                  <a:txBody>
                    <a:bodyPr/>
                    <a:lstStyle/>
                    <a:p>
                      <a:r>
                        <a:rPr lang="en-US" sz="1000"/>
                        <a:t>11</a:t>
                      </a:r>
                    </a:p>
                  </a:txBody>
                  <a:tcPr/>
                </a:tc>
                <a:tc>
                  <a:txBody>
                    <a:bodyPr/>
                    <a:lstStyle/>
                    <a:p>
                      <a:r>
                        <a:rPr lang="en-US" sz="1000"/>
                        <a:t>24.636363636364</a:t>
                      </a:r>
                    </a:p>
                  </a:txBody>
                  <a:tcPr/>
                </a:tc>
                <a:tc>
                  <a:txBody>
                    <a:bodyPr/>
                    <a:lstStyle/>
                    <a:p>
                      <a:r>
                        <a:rPr lang="en-US" sz="1000"/>
                        <a:t>1.3636363636364</a:t>
                      </a:r>
                    </a:p>
                  </a:txBody>
                  <a:tcPr/>
                </a:tc>
                <a:tc>
                  <a:txBody>
                    <a:bodyPr/>
                    <a:lstStyle/>
                    <a:p>
                      <a:r>
                        <a:rPr lang="en-US" sz="1000"/>
                        <a:t>0.81818181818182</a:t>
                      </a:r>
                    </a:p>
                  </a:txBody>
                  <a:tcPr/>
                </a:tc>
                <a:tc>
                  <a:txBody>
                    <a:bodyPr/>
                    <a:lstStyle/>
                    <a:p>
                      <a:r>
                        <a:rPr lang="en-US" sz="1000"/>
                        <a:t>26.818181818182</a:t>
                      </a:r>
                    </a:p>
                  </a:txBody>
                  <a:tcPr/>
                </a:tc>
                <a:extLst>
                  <a:ext uri="{0D108BD9-81ED-4DB2-BD59-A6C34878D82A}">
                    <a16:rowId xmlns:a16="http://schemas.microsoft.com/office/drawing/2014/main" val="3123732637"/>
                  </a:ext>
                </a:extLst>
              </a:tr>
              <a:tr h="370840">
                <a:tc>
                  <a:txBody>
                    <a:bodyPr/>
                    <a:lstStyle/>
                    <a:p>
                      <a:r>
                        <a:rPr lang="en-US" sz="1000"/>
                        <a:t>#SpecializedArgentina</a:t>
                      </a:r>
                    </a:p>
                  </a:txBody>
                  <a:tcPr/>
                </a:tc>
                <a:tc>
                  <a:txBody>
                    <a:bodyPr/>
                    <a:lstStyle/>
                    <a:p>
                      <a:r>
                        <a:rPr lang="en-US" sz="1000"/>
                        <a:t>11</a:t>
                      </a:r>
                    </a:p>
                  </a:txBody>
                  <a:tcPr/>
                </a:tc>
                <a:tc>
                  <a:txBody>
                    <a:bodyPr/>
                    <a:lstStyle/>
                    <a:p>
                      <a:r>
                        <a:rPr lang="en-US" sz="1000"/>
                        <a:t>24.636363636364</a:t>
                      </a:r>
                    </a:p>
                  </a:txBody>
                  <a:tcPr/>
                </a:tc>
                <a:tc>
                  <a:txBody>
                    <a:bodyPr/>
                    <a:lstStyle/>
                    <a:p>
                      <a:r>
                        <a:rPr lang="en-US" sz="1000"/>
                        <a:t>1.3636363636364</a:t>
                      </a:r>
                    </a:p>
                  </a:txBody>
                  <a:tcPr/>
                </a:tc>
                <a:tc>
                  <a:txBody>
                    <a:bodyPr/>
                    <a:lstStyle/>
                    <a:p>
                      <a:r>
                        <a:rPr lang="en-US" sz="1000"/>
                        <a:t>0.81818181818182</a:t>
                      </a:r>
                    </a:p>
                  </a:txBody>
                  <a:tcPr/>
                </a:tc>
                <a:tc>
                  <a:txBody>
                    <a:bodyPr/>
                    <a:lstStyle/>
                    <a:p>
                      <a:r>
                        <a:rPr lang="en-US" sz="1000"/>
                        <a:t>26.818181818182</a:t>
                      </a:r>
                    </a:p>
                  </a:txBody>
                  <a:tcPr/>
                </a:tc>
                <a:extLst>
                  <a:ext uri="{0D108BD9-81ED-4DB2-BD59-A6C34878D82A}">
                    <a16:rowId xmlns:a16="http://schemas.microsoft.com/office/drawing/2014/main" val="613793239"/>
                  </a:ext>
                </a:extLst>
              </a:tr>
              <a:tr h="370840">
                <a:tc>
                  <a:txBody>
                    <a:bodyPr/>
                    <a:lstStyle/>
                    <a:p>
                      <a:r>
                        <a:rPr lang="en-US" sz="1000"/>
                        <a:t>#GoOutside</a:t>
                      </a:r>
                    </a:p>
                  </a:txBody>
                  <a:tcPr/>
                </a:tc>
                <a:tc>
                  <a:txBody>
                    <a:bodyPr/>
                    <a:lstStyle/>
                    <a:p>
                      <a:r>
                        <a:rPr lang="en-US" sz="1000"/>
                        <a:t>11</a:t>
                      </a:r>
                    </a:p>
                  </a:txBody>
                  <a:tcPr/>
                </a:tc>
                <a:tc>
                  <a:txBody>
                    <a:bodyPr/>
                    <a:lstStyle/>
                    <a:p>
                      <a:r>
                        <a:rPr lang="en-US" sz="1000"/>
                        <a:t>22.090909090909</a:t>
                      </a:r>
                    </a:p>
                  </a:txBody>
                  <a:tcPr/>
                </a:tc>
                <a:tc>
                  <a:txBody>
                    <a:bodyPr/>
                    <a:lstStyle/>
                    <a:p>
                      <a:r>
                        <a:rPr lang="en-US" sz="1000"/>
                        <a:t>0.090909090909091</a:t>
                      </a:r>
                    </a:p>
                  </a:txBody>
                  <a:tcPr/>
                </a:tc>
                <a:tc>
                  <a:txBody>
                    <a:bodyPr/>
                    <a:lstStyle/>
                    <a:p>
                      <a:r>
                        <a:rPr lang="en-US" sz="1000"/>
                        <a:t>2.7272727272727</a:t>
                      </a:r>
                    </a:p>
                  </a:txBody>
                  <a:tcPr/>
                </a:tc>
                <a:tc>
                  <a:txBody>
                    <a:bodyPr/>
                    <a:lstStyle/>
                    <a:p>
                      <a:r>
                        <a:rPr lang="en-US" sz="1000"/>
                        <a:t>24.909090909091</a:t>
                      </a:r>
                    </a:p>
                  </a:txBody>
                  <a:tcPr/>
                </a:tc>
                <a:extLst>
                  <a:ext uri="{0D108BD9-81ED-4DB2-BD59-A6C34878D82A}">
                    <a16:rowId xmlns:a16="http://schemas.microsoft.com/office/drawing/2014/main" val="538004886"/>
                  </a:ext>
                </a:extLst>
              </a:tr>
              <a:tr h="370840">
                <a:tc>
                  <a:txBody>
                    <a:bodyPr/>
                    <a:lstStyle/>
                    <a:p>
                      <a:r>
                        <a:rPr lang="en-US" sz="1000"/>
                        <a:t>#gobybike</a:t>
                      </a:r>
                    </a:p>
                  </a:txBody>
                  <a:tcPr/>
                </a:tc>
                <a:tc>
                  <a:txBody>
                    <a:bodyPr/>
                    <a:lstStyle/>
                    <a:p>
                      <a:r>
                        <a:rPr lang="en-US" sz="1000"/>
                        <a:t>11</a:t>
                      </a:r>
                    </a:p>
                  </a:txBody>
                  <a:tcPr/>
                </a:tc>
                <a:tc>
                  <a:txBody>
                    <a:bodyPr/>
                    <a:lstStyle/>
                    <a:p>
                      <a:r>
                        <a:rPr lang="en-US" sz="1000"/>
                        <a:t>23.181818181818</a:t>
                      </a:r>
                    </a:p>
                  </a:txBody>
                  <a:tcPr/>
                </a:tc>
                <a:tc>
                  <a:txBody>
                    <a:bodyPr/>
                    <a:lstStyle/>
                    <a:p>
                      <a:r>
                        <a:rPr lang="en-US" sz="1000"/>
                        <a:t>0.090909090909091</a:t>
                      </a:r>
                    </a:p>
                  </a:txBody>
                  <a:tcPr/>
                </a:tc>
                <a:tc>
                  <a:txBody>
                    <a:bodyPr/>
                    <a:lstStyle/>
                    <a:p>
                      <a:r>
                        <a:rPr lang="en-US" sz="1000"/>
                        <a:t>2.3636363636364</a:t>
                      </a:r>
                    </a:p>
                  </a:txBody>
                  <a:tcPr/>
                </a:tc>
                <a:tc>
                  <a:txBody>
                    <a:bodyPr/>
                    <a:lstStyle/>
                    <a:p>
                      <a:r>
                        <a:rPr lang="en-US" sz="1000"/>
                        <a:t>25.636363636364</a:t>
                      </a:r>
                    </a:p>
                  </a:txBody>
                  <a:tcPr/>
                </a:tc>
                <a:extLst>
                  <a:ext uri="{0D108BD9-81ED-4DB2-BD59-A6C34878D82A}">
                    <a16:rowId xmlns:a16="http://schemas.microsoft.com/office/drawing/2014/main" val="455646970"/>
                  </a:ext>
                </a:extLst>
              </a:tr>
              <a:tr h="370840">
                <a:tc>
                  <a:txBody>
                    <a:bodyPr/>
                    <a:lstStyle/>
                    <a:p>
                      <a:r>
                        <a:rPr lang="en-US" sz="1000"/>
                        <a:t>#Trek</a:t>
                      </a:r>
                    </a:p>
                  </a:txBody>
                  <a:tcPr/>
                </a:tc>
                <a:tc>
                  <a:txBody>
                    <a:bodyPr/>
                    <a:lstStyle/>
                    <a:p>
                      <a:r>
                        <a:rPr lang="en-US" sz="1000"/>
                        <a:t>10</a:t>
                      </a:r>
                    </a:p>
                  </a:txBody>
                  <a:tcPr/>
                </a:tc>
                <a:tc>
                  <a:txBody>
                    <a:bodyPr/>
                    <a:lstStyle/>
                    <a:p>
                      <a:r>
                        <a:rPr lang="en-US" sz="1000"/>
                        <a:t>24.1</a:t>
                      </a:r>
                    </a:p>
                  </a:txBody>
                  <a:tcPr/>
                </a:tc>
                <a:tc>
                  <a:txBody>
                    <a:bodyPr/>
                    <a:lstStyle/>
                    <a:p>
                      <a:r>
                        <a:rPr lang="en-US" sz="1000"/>
                        <a:t>0.1</a:t>
                      </a:r>
                    </a:p>
                  </a:txBody>
                  <a:tcPr/>
                </a:tc>
                <a:tc>
                  <a:txBody>
                    <a:bodyPr/>
                    <a:lstStyle/>
                    <a:p>
                      <a:r>
                        <a:rPr lang="en-US" sz="1000"/>
                        <a:t>3</a:t>
                      </a:r>
                    </a:p>
                  </a:txBody>
                  <a:tcPr/>
                </a:tc>
                <a:tc>
                  <a:txBody>
                    <a:bodyPr/>
                    <a:lstStyle/>
                    <a:p>
                      <a:r>
                        <a:rPr lang="en-US" sz="1000"/>
                        <a:t>27.2</a:t>
                      </a:r>
                    </a:p>
                  </a:txBody>
                  <a:tcPr/>
                </a:tc>
                <a:extLst>
                  <a:ext uri="{0D108BD9-81ED-4DB2-BD59-A6C34878D82A}">
                    <a16:rowId xmlns:a16="http://schemas.microsoft.com/office/drawing/2014/main" val="2390065659"/>
                  </a:ext>
                </a:extLst>
              </a:tr>
            </a:tbl>
          </a:graphicData>
        </a:graphic>
      </p:graphicFrame>
      <p:sp>
        <p:nvSpPr>
          <p:cNvPr id="4" name="Text Placeholder 3">
            <a:extLst>
              <a:ext uri="{FF2B5EF4-FFF2-40B4-BE49-F238E27FC236}">
                <a16:creationId xmlns:a16="http://schemas.microsoft.com/office/drawing/2014/main" id="{E0F8D445-1F97-4E6E-B998-51EBA8594301}"/>
              </a:ext>
            </a:extLst>
          </p:cNvPr>
          <p:cNvSpPr>
            <a:spLocks noGrp="1"/>
          </p:cNvSpPr>
          <p:nvPr>
            <p:ph type="body" sz="quarter" idx="14"/>
          </p:nvPr>
        </p:nvSpPr>
        <p:spPr/>
        <p:txBody>
          <a:bodyPr/>
          <a:lstStyle/>
          <a:p>
            <a:r>
              <a:rPr lang="en-US"/>
              <a:t>08/18/2021 - 09/18/2021</a:t>
            </a:r>
          </a:p>
        </p:txBody>
      </p:sp>
    </p:spTree>
    <p:extLst>
      <p:ext uri="{BB962C8B-B14F-4D97-AF65-F5344CB8AC3E}">
        <p14:creationId xmlns:p14="http://schemas.microsoft.com/office/powerpoint/2010/main" val="333307534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0381BF-0546-4850-819E-06D142093CCD}"/>
              </a:ext>
            </a:extLst>
          </p:cNvPr>
          <p:cNvSpPr>
            <a:spLocks noGrp="1"/>
          </p:cNvSpPr>
          <p:nvPr>
            <p:ph type="title"/>
          </p:nvPr>
        </p:nvSpPr>
        <p:spPr/>
        <p:txBody>
          <a:bodyPr/>
          <a:lstStyle/>
          <a:p>
            <a:r>
              <a:rPr lang="en-US"/>
              <a:t>Facebook Post Table + Reactions | Scott - 1 of 24</a:t>
            </a:r>
          </a:p>
        </p:txBody>
      </p:sp>
      <p:graphicFrame>
        <p:nvGraphicFramePr>
          <p:cNvPr id="5" name="Table Placeholder 4">
            <a:extLst>
              <a:ext uri="{FF2B5EF4-FFF2-40B4-BE49-F238E27FC236}">
                <a16:creationId xmlns:a16="http://schemas.microsoft.com/office/drawing/2014/main" id="{E23A5AA8-216C-46A3-A69A-B0CCAEF99777}"/>
              </a:ext>
            </a:extLst>
          </p:cNvPr>
          <p:cNvGraphicFramePr>
            <a:graphicFrameLocks noGrp="1"/>
          </p:cNvGraphicFramePr>
          <p:nvPr>
            <p:ph type="tbl" sz="quarter" idx="13"/>
            <p:extLst>
              <p:ext uri="{D42A27DB-BD31-4B8C-83A1-F6EECF244321}">
                <p14:modId xmlns:p14="http://schemas.microsoft.com/office/powerpoint/2010/main" val="27286072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34499291"/>
                    </a:ext>
                  </a:extLst>
                </a:gridCol>
                <a:gridCol w="493776">
                  <a:extLst>
                    <a:ext uri="{9D8B030D-6E8A-4147-A177-3AD203B41FA5}">
                      <a16:colId xmlns:a16="http://schemas.microsoft.com/office/drawing/2014/main" val="2218950830"/>
                    </a:ext>
                  </a:extLst>
                </a:gridCol>
                <a:gridCol w="493776">
                  <a:extLst>
                    <a:ext uri="{9D8B030D-6E8A-4147-A177-3AD203B41FA5}">
                      <a16:colId xmlns:a16="http://schemas.microsoft.com/office/drawing/2014/main" val="2302214066"/>
                    </a:ext>
                  </a:extLst>
                </a:gridCol>
                <a:gridCol w="493776">
                  <a:extLst>
                    <a:ext uri="{9D8B030D-6E8A-4147-A177-3AD203B41FA5}">
                      <a16:colId xmlns:a16="http://schemas.microsoft.com/office/drawing/2014/main" val="2813502245"/>
                    </a:ext>
                  </a:extLst>
                </a:gridCol>
                <a:gridCol w="493776">
                  <a:extLst>
                    <a:ext uri="{9D8B030D-6E8A-4147-A177-3AD203B41FA5}">
                      <a16:colId xmlns:a16="http://schemas.microsoft.com/office/drawing/2014/main" val="1437748512"/>
                    </a:ext>
                  </a:extLst>
                </a:gridCol>
                <a:gridCol w="493776">
                  <a:extLst>
                    <a:ext uri="{9D8B030D-6E8A-4147-A177-3AD203B41FA5}">
                      <a16:colId xmlns:a16="http://schemas.microsoft.com/office/drawing/2014/main" val="3643738817"/>
                    </a:ext>
                  </a:extLst>
                </a:gridCol>
                <a:gridCol w="493776">
                  <a:extLst>
                    <a:ext uri="{9D8B030D-6E8A-4147-A177-3AD203B41FA5}">
                      <a16:colId xmlns:a16="http://schemas.microsoft.com/office/drawing/2014/main" val="4247587374"/>
                    </a:ext>
                  </a:extLst>
                </a:gridCol>
                <a:gridCol w="493776">
                  <a:extLst>
                    <a:ext uri="{9D8B030D-6E8A-4147-A177-3AD203B41FA5}">
                      <a16:colId xmlns:a16="http://schemas.microsoft.com/office/drawing/2014/main" val="3739958256"/>
                    </a:ext>
                  </a:extLst>
                </a:gridCol>
                <a:gridCol w="493776">
                  <a:extLst>
                    <a:ext uri="{9D8B030D-6E8A-4147-A177-3AD203B41FA5}">
                      <a16:colId xmlns:a16="http://schemas.microsoft.com/office/drawing/2014/main" val="74961292"/>
                    </a:ext>
                  </a:extLst>
                </a:gridCol>
                <a:gridCol w="493776">
                  <a:extLst>
                    <a:ext uri="{9D8B030D-6E8A-4147-A177-3AD203B41FA5}">
                      <a16:colId xmlns:a16="http://schemas.microsoft.com/office/drawing/2014/main" val="1618759818"/>
                    </a:ext>
                  </a:extLst>
                </a:gridCol>
                <a:gridCol w="493776">
                  <a:extLst>
                    <a:ext uri="{9D8B030D-6E8A-4147-A177-3AD203B41FA5}">
                      <a16:colId xmlns:a16="http://schemas.microsoft.com/office/drawing/2014/main" val="1040903065"/>
                    </a:ext>
                  </a:extLst>
                </a:gridCol>
                <a:gridCol w="493776">
                  <a:extLst>
                    <a:ext uri="{9D8B030D-6E8A-4147-A177-3AD203B41FA5}">
                      <a16:colId xmlns:a16="http://schemas.microsoft.com/office/drawing/2014/main" val="14228180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2314494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Scott Sports Argentina - 2021-08-18 20:00:29</a:t>
                      </a:r>
                      <a:r>
                        <a:rPr kumimoji="0" lang="en-US" sz="1000" b="0" i="0" u="none" strike="noStrike" kern="1200" cap="none" spc="0" normalizeH="0" baseline="0" noProof="0">
                          <a:ln>
                            <a:noFill/>
                          </a:ln>
                          <a:solidFill>
                            <a:prstClr val="black"/>
                          </a:solidFill>
                          <a:effectLst/>
                          <a:uLnTx/>
                          <a:uFillTx/>
                          <a:latin typeface="+mn-lt"/>
                          <a:ea typeface="+mn-ea"/>
                          <a:cs typeface="+mn-cs"/>
                        </a:rPr>
                        <a:t>
 La Scott Scale RC 900 World Cup Axs está montada sobre un cuadro de carbono HMX, con horquilla de suspensión RockShox Sid Ultimate, grupo de transmisión SRAM Eagle AXS, frenos SRAM Level TLM Disc, y ruedas y componentes Syncros de carbono.
Encontrala en nuestras tiendas. Link en bio.
#SCOTTargentina  
#SCOTTbikes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0.1361 %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089846303"/>
                  </a:ext>
                </a:extLst>
              </a:tr>
            </a:tbl>
          </a:graphicData>
        </a:graphic>
      </p:graphicFrame>
      <p:sp>
        <p:nvSpPr>
          <p:cNvPr id="4" name="Text Placeholder 3">
            <a:extLst>
              <a:ext uri="{FF2B5EF4-FFF2-40B4-BE49-F238E27FC236}">
                <a16:creationId xmlns:a16="http://schemas.microsoft.com/office/drawing/2014/main" id="{4206A27B-1950-4407-9EAC-6348BD163818}"/>
              </a:ext>
            </a:extLst>
          </p:cNvPr>
          <p:cNvSpPr>
            <a:spLocks noGrp="1"/>
          </p:cNvSpPr>
          <p:nvPr>
            <p:ph type="body" sz="quarter" idx="14"/>
          </p:nvPr>
        </p:nvSpPr>
        <p:spPr/>
        <p:txBody>
          <a:bodyPr/>
          <a:lstStyle/>
          <a:p>
            <a:r>
              <a:rPr lang="en-US"/>
              <a:t>08/18/2021 - 09/18/2021</a:t>
            </a:r>
          </a:p>
        </p:txBody>
      </p:sp>
    </p:spTree>
    <p:extLst>
      <p:ext uri="{BB962C8B-B14F-4D97-AF65-F5344CB8AC3E}">
        <p14:creationId xmlns:p14="http://schemas.microsoft.com/office/powerpoint/2010/main" val="2310777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43E368-18F7-41CE-809F-4FC84DDF244C}"/>
              </a:ext>
            </a:extLst>
          </p:cNvPr>
          <p:cNvSpPr>
            <a:spLocks noGrp="1"/>
          </p:cNvSpPr>
          <p:nvPr>
            <p:ph type="title"/>
          </p:nvPr>
        </p:nvSpPr>
        <p:spPr/>
        <p:txBody>
          <a:bodyPr/>
          <a:lstStyle/>
          <a:p>
            <a:r>
              <a:rPr lang="en-US"/>
              <a:t>Facebook Post Table + Reactions | Scott - 2 of 24</a:t>
            </a:r>
          </a:p>
        </p:txBody>
      </p:sp>
      <p:graphicFrame>
        <p:nvGraphicFramePr>
          <p:cNvPr id="5" name="Table Placeholder 4">
            <a:extLst>
              <a:ext uri="{FF2B5EF4-FFF2-40B4-BE49-F238E27FC236}">
                <a16:creationId xmlns:a16="http://schemas.microsoft.com/office/drawing/2014/main" id="{86709836-4C18-414E-8798-7ACF07A62C0A}"/>
              </a:ext>
            </a:extLst>
          </p:cNvPr>
          <p:cNvGraphicFramePr>
            <a:graphicFrameLocks noGrp="1"/>
          </p:cNvGraphicFramePr>
          <p:nvPr>
            <p:ph type="tbl" sz="quarter" idx="13"/>
            <p:extLst>
              <p:ext uri="{D42A27DB-BD31-4B8C-83A1-F6EECF244321}">
                <p14:modId xmlns:p14="http://schemas.microsoft.com/office/powerpoint/2010/main" val="23570918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681686050"/>
                    </a:ext>
                  </a:extLst>
                </a:gridCol>
                <a:gridCol w="493776">
                  <a:extLst>
                    <a:ext uri="{9D8B030D-6E8A-4147-A177-3AD203B41FA5}">
                      <a16:colId xmlns:a16="http://schemas.microsoft.com/office/drawing/2014/main" val="2259319113"/>
                    </a:ext>
                  </a:extLst>
                </a:gridCol>
                <a:gridCol w="493776">
                  <a:extLst>
                    <a:ext uri="{9D8B030D-6E8A-4147-A177-3AD203B41FA5}">
                      <a16:colId xmlns:a16="http://schemas.microsoft.com/office/drawing/2014/main" val="2322013383"/>
                    </a:ext>
                  </a:extLst>
                </a:gridCol>
                <a:gridCol w="493776">
                  <a:extLst>
                    <a:ext uri="{9D8B030D-6E8A-4147-A177-3AD203B41FA5}">
                      <a16:colId xmlns:a16="http://schemas.microsoft.com/office/drawing/2014/main" val="3060911668"/>
                    </a:ext>
                  </a:extLst>
                </a:gridCol>
                <a:gridCol w="493776">
                  <a:extLst>
                    <a:ext uri="{9D8B030D-6E8A-4147-A177-3AD203B41FA5}">
                      <a16:colId xmlns:a16="http://schemas.microsoft.com/office/drawing/2014/main" val="526970068"/>
                    </a:ext>
                  </a:extLst>
                </a:gridCol>
                <a:gridCol w="493776">
                  <a:extLst>
                    <a:ext uri="{9D8B030D-6E8A-4147-A177-3AD203B41FA5}">
                      <a16:colId xmlns:a16="http://schemas.microsoft.com/office/drawing/2014/main" val="3770432642"/>
                    </a:ext>
                  </a:extLst>
                </a:gridCol>
                <a:gridCol w="493776">
                  <a:extLst>
                    <a:ext uri="{9D8B030D-6E8A-4147-A177-3AD203B41FA5}">
                      <a16:colId xmlns:a16="http://schemas.microsoft.com/office/drawing/2014/main" val="2522207399"/>
                    </a:ext>
                  </a:extLst>
                </a:gridCol>
                <a:gridCol w="493776">
                  <a:extLst>
                    <a:ext uri="{9D8B030D-6E8A-4147-A177-3AD203B41FA5}">
                      <a16:colId xmlns:a16="http://schemas.microsoft.com/office/drawing/2014/main" val="3612933195"/>
                    </a:ext>
                  </a:extLst>
                </a:gridCol>
                <a:gridCol w="493776">
                  <a:extLst>
                    <a:ext uri="{9D8B030D-6E8A-4147-A177-3AD203B41FA5}">
                      <a16:colId xmlns:a16="http://schemas.microsoft.com/office/drawing/2014/main" val="218454482"/>
                    </a:ext>
                  </a:extLst>
                </a:gridCol>
                <a:gridCol w="493776">
                  <a:extLst>
                    <a:ext uri="{9D8B030D-6E8A-4147-A177-3AD203B41FA5}">
                      <a16:colId xmlns:a16="http://schemas.microsoft.com/office/drawing/2014/main" val="2224780483"/>
                    </a:ext>
                  </a:extLst>
                </a:gridCol>
                <a:gridCol w="493776">
                  <a:extLst>
                    <a:ext uri="{9D8B030D-6E8A-4147-A177-3AD203B41FA5}">
                      <a16:colId xmlns:a16="http://schemas.microsoft.com/office/drawing/2014/main" val="2217367789"/>
                    </a:ext>
                  </a:extLst>
                </a:gridCol>
                <a:gridCol w="493776">
                  <a:extLst>
                    <a:ext uri="{9D8B030D-6E8A-4147-A177-3AD203B41FA5}">
                      <a16:colId xmlns:a16="http://schemas.microsoft.com/office/drawing/2014/main" val="34455592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3513514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Specialized Bicycles - 2021-08-20 17:05:06</a:t>
                      </a:r>
                      <a:r>
                        <a:rPr kumimoji="0" lang="es-ES" sz="1000" b="0" i="0" u="none" strike="noStrike" kern="1200" cap="none" spc="0" normalizeH="0" baseline="0" noProof="0">
                          <a:ln>
                            <a:noFill/>
                          </a:ln>
                          <a:solidFill>
                            <a:prstClr val="black"/>
                          </a:solidFill>
                          <a:effectLst/>
                          <a:uLnTx/>
                          <a:uFillTx/>
                          <a:latin typeface="+mn-lt"/>
                          <a:ea typeface="+mn-ea"/>
                          <a:cs typeface="+mn-cs"/>
                        </a:rPr>
                        <a:t>
 Liviana, rígida, veloz y divertida. 
La nueva Specialized Epic EVO combina la máxima eficiencia de pedaleo para darte la velocidad característica de las Epic junto a un recorrido de suspensión mayor (120 mm en suspensión delantera y 110 mm en shock) para que te diviertas como nunca en los senderos.
Además, la Epic EVO es más versátil que nunca gracias a un nuevo ajuste por flip-chip que te permite inclinar el ángulo del tubo de dirección y la altura de la caja pedalera para personalizar fácilmente sus características de conducción.
Si querés recorrer kilómetros de senderos con una eficiencia inigualable, la Epic EVO será tu mejor aliada.
👉 Conocé más sobre la nueva Specialized Epic EVO en el link de nuestra bio.
🔺 Encontrala en nuestras tiendas autorizadas🔺 
⠀⠀⠀⠀⠀⠀⠀⠀⠀
⠀⠀⠀⠀⠀⠀⠀⠀⠀
⠀⠀⠀⠀⠀⠀⠀⠀⠀
#IamSpecialized #SpecializedEpic #Specialized #EpicEVO #SpecializedArgentina #MTB #Xc #Trail #SpecializedEpic #MountainBike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1424321274"/>
                  </a:ext>
                </a:extLst>
              </a:tr>
            </a:tbl>
          </a:graphicData>
        </a:graphic>
      </p:graphicFrame>
      <p:sp>
        <p:nvSpPr>
          <p:cNvPr id="4" name="Text Placeholder 3">
            <a:extLst>
              <a:ext uri="{FF2B5EF4-FFF2-40B4-BE49-F238E27FC236}">
                <a16:creationId xmlns:a16="http://schemas.microsoft.com/office/drawing/2014/main" id="{EAB7C75C-D189-4AFE-A2F7-100144353C59}"/>
              </a:ext>
            </a:extLst>
          </p:cNvPr>
          <p:cNvSpPr>
            <a:spLocks noGrp="1"/>
          </p:cNvSpPr>
          <p:nvPr>
            <p:ph type="body" sz="quarter" idx="14"/>
          </p:nvPr>
        </p:nvSpPr>
        <p:spPr/>
        <p:txBody>
          <a:bodyPr/>
          <a:lstStyle/>
          <a:p>
            <a:r>
              <a:rPr lang="en-US"/>
              <a:t>08/18/2021 - 09/18/2021</a:t>
            </a:r>
          </a:p>
        </p:txBody>
      </p:sp>
    </p:spTree>
    <p:extLst>
      <p:ext uri="{BB962C8B-B14F-4D97-AF65-F5344CB8AC3E}">
        <p14:creationId xmlns:p14="http://schemas.microsoft.com/office/powerpoint/2010/main" val="131558818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0836E6-F120-4619-84CB-1B6F56A43763}"/>
              </a:ext>
            </a:extLst>
          </p:cNvPr>
          <p:cNvSpPr>
            <a:spLocks noGrp="1"/>
          </p:cNvSpPr>
          <p:nvPr>
            <p:ph type="title"/>
          </p:nvPr>
        </p:nvSpPr>
        <p:spPr/>
        <p:txBody>
          <a:bodyPr/>
          <a:lstStyle/>
          <a:p>
            <a:r>
              <a:rPr lang="en-US"/>
              <a:t>Facebook Post Table + Reactions | Scott - 3 of 24</a:t>
            </a:r>
          </a:p>
        </p:txBody>
      </p:sp>
      <p:graphicFrame>
        <p:nvGraphicFramePr>
          <p:cNvPr id="5" name="Table Placeholder 4">
            <a:extLst>
              <a:ext uri="{FF2B5EF4-FFF2-40B4-BE49-F238E27FC236}">
                <a16:creationId xmlns:a16="http://schemas.microsoft.com/office/drawing/2014/main" id="{A217A9F0-1B4D-4342-80BE-3A19F7B573C6}"/>
              </a:ext>
            </a:extLst>
          </p:cNvPr>
          <p:cNvGraphicFramePr>
            <a:graphicFrameLocks noGrp="1"/>
          </p:cNvGraphicFramePr>
          <p:nvPr>
            <p:ph type="tbl" sz="quarter" idx="13"/>
            <p:extLst>
              <p:ext uri="{D42A27DB-BD31-4B8C-83A1-F6EECF244321}">
                <p14:modId xmlns:p14="http://schemas.microsoft.com/office/powerpoint/2010/main" val="33330452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847466726"/>
                    </a:ext>
                  </a:extLst>
                </a:gridCol>
                <a:gridCol w="493776">
                  <a:extLst>
                    <a:ext uri="{9D8B030D-6E8A-4147-A177-3AD203B41FA5}">
                      <a16:colId xmlns:a16="http://schemas.microsoft.com/office/drawing/2014/main" val="624620929"/>
                    </a:ext>
                  </a:extLst>
                </a:gridCol>
                <a:gridCol w="493776">
                  <a:extLst>
                    <a:ext uri="{9D8B030D-6E8A-4147-A177-3AD203B41FA5}">
                      <a16:colId xmlns:a16="http://schemas.microsoft.com/office/drawing/2014/main" val="2790369016"/>
                    </a:ext>
                  </a:extLst>
                </a:gridCol>
                <a:gridCol w="493776">
                  <a:extLst>
                    <a:ext uri="{9D8B030D-6E8A-4147-A177-3AD203B41FA5}">
                      <a16:colId xmlns:a16="http://schemas.microsoft.com/office/drawing/2014/main" val="160809210"/>
                    </a:ext>
                  </a:extLst>
                </a:gridCol>
                <a:gridCol w="493776">
                  <a:extLst>
                    <a:ext uri="{9D8B030D-6E8A-4147-A177-3AD203B41FA5}">
                      <a16:colId xmlns:a16="http://schemas.microsoft.com/office/drawing/2014/main" val="3870768641"/>
                    </a:ext>
                  </a:extLst>
                </a:gridCol>
                <a:gridCol w="493776">
                  <a:extLst>
                    <a:ext uri="{9D8B030D-6E8A-4147-A177-3AD203B41FA5}">
                      <a16:colId xmlns:a16="http://schemas.microsoft.com/office/drawing/2014/main" val="3940909911"/>
                    </a:ext>
                  </a:extLst>
                </a:gridCol>
                <a:gridCol w="493776">
                  <a:extLst>
                    <a:ext uri="{9D8B030D-6E8A-4147-A177-3AD203B41FA5}">
                      <a16:colId xmlns:a16="http://schemas.microsoft.com/office/drawing/2014/main" val="3629869489"/>
                    </a:ext>
                  </a:extLst>
                </a:gridCol>
                <a:gridCol w="493776">
                  <a:extLst>
                    <a:ext uri="{9D8B030D-6E8A-4147-A177-3AD203B41FA5}">
                      <a16:colId xmlns:a16="http://schemas.microsoft.com/office/drawing/2014/main" val="3473629109"/>
                    </a:ext>
                  </a:extLst>
                </a:gridCol>
                <a:gridCol w="493776">
                  <a:extLst>
                    <a:ext uri="{9D8B030D-6E8A-4147-A177-3AD203B41FA5}">
                      <a16:colId xmlns:a16="http://schemas.microsoft.com/office/drawing/2014/main" val="2156138005"/>
                    </a:ext>
                  </a:extLst>
                </a:gridCol>
                <a:gridCol w="493776">
                  <a:extLst>
                    <a:ext uri="{9D8B030D-6E8A-4147-A177-3AD203B41FA5}">
                      <a16:colId xmlns:a16="http://schemas.microsoft.com/office/drawing/2014/main" val="3010997823"/>
                    </a:ext>
                  </a:extLst>
                </a:gridCol>
                <a:gridCol w="493776">
                  <a:extLst>
                    <a:ext uri="{9D8B030D-6E8A-4147-A177-3AD203B41FA5}">
                      <a16:colId xmlns:a16="http://schemas.microsoft.com/office/drawing/2014/main" val="1380502466"/>
                    </a:ext>
                  </a:extLst>
                </a:gridCol>
                <a:gridCol w="493776">
                  <a:extLst>
                    <a:ext uri="{9D8B030D-6E8A-4147-A177-3AD203B41FA5}">
                      <a16:colId xmlns:a16="http://schemas.microsoft.com/office/drawing/2014/main" val="24913817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7649633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Scott Sports Argentina - 2021-08-28 13:02:46</a:t>
                      </a:r>
                      <a:r>
                        <a:rPr kumimoji="0" lang="en-US" sz="1000" b="0" i="0" u="none" strike="noStrike" kern="1200" cap="none" spc="0" normalizeH="0" baseline="0" noProof="0">
                          <a:ln>
                            <a:noFill/>
                          </a:ln>
                          <a:solidFill>
                            <a:prstClr val="black"/>
                          </a:solidFill>
                          <a:effectLst/>
                          <a:uLnTx/>
                          <a:uFillTx/>
                          <a:latin typeface="+mn-lt"/>
                          <a:ea typeface="+mn-ea"/>
                          <a:cs typeface="+mn-cs"/>
                        </a:rPr>
                        <a:t>
 9️⃣ x UCI MTB WORLD CHAMPION! Nino Schurter  🇨🇭 
The GOAT 🔥 #ValdiSole2021 📷 @swpix_cycling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0.1260 %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1431484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Trek Bicycle Argentina - 2021-09-16 18:03:37</a:t>
                      </a:r>
                      <a:r>
                        <a:rPr kumimoji="0" lang="es-ES" sz="1000" b="0" i="0" u="none" strike="noStrike" kern="1200" cap="none" spc="0" normalizeH="0" baseline="0" noProof="0">
                          <a:ln>
                            <a:noFill/>
                          </a:ln>
                          <a:solidFill>
                            <a:prstClr val="black"/>
                          </a:solidFill>
                          <a:effectLst/>
                          <a:uLnTx/>
                          <a:uFillTx/>
                          <a:latin typeface="+mn-lt"/>
                          <a:ea typeface="+mn-ea"/>
                          <a:cs typeface="+mn-cs"/>
                        </a:rPr>
                        <a:t>
 ¡La bici personalizada de la campeona  del mundo @eviealicerichards está aquí!  
Mirá todas las fotos y contanos que te parece esta edición especial de la #supercaliber 
@trekbikes @trekbicycleargentina @bontragerargentina #trek #Trekargentina #supercaliber #xc #eviealicerichards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0.1993 %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2780079496"/>
                  </a:ext>
                </a:extLst>
              </a:tr>
            </a:tbl>
          </a:graphicData>
        </a:graphic>
      </p:graphicFrame>
      <p:sp>
        <p:nvSpPr>
          <p:cNvPr id="4" name="Text Placeholder 3">
            <a:extLst>
              <a:ext uri="{FF2B5EF4-FFF2-40B4-BE49-F238E27FC236}">
                <a16:creationId xmlns:a16="http://schemas.microsoft.com/office/drawing/2014/main" id="{8D0CD67F-B9E9-4F06-BF13-D7F0E3625209}"/>
              </a:ext>
            </a:extLst>
          </p:cNvPr>
          <p:cNvSpPr>
            <a:spLocks noGrp="1"/>
          </p:cNvSpPr>
          <p:nvPr>
            <p:ph type="body" sz="quarter" idx="14"/>
          </p:nvPr>
        </p:nvSpPr>
        <p:spPr/>
        <p:txBody>
          <a:bodyPr/>
          <a:lstStyle/>
          <a:p>
            <a:r>
              <a:rPr lang="en-US"/>
              <a:t>08/18/2021 - 09/18/2021</a:t>
            </a:r>
          </a:p>
        </p:txBody>
      </p:sp>
    </p:spTree>
    <p:extLst>
      <p:ext uri="{BB962C8B-B14F-4D97-AF65-F5344CB8AC3E}">
        <p14:creationId xmlns:p14="http://schemas.microsoft.com/office/powerpoint/2010/main" val="417534740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574380-038E-4F10-AA34-4ECA151DF82D}"/>
              </a:ext>
            </a:extLst>
          </p:cNvPr>
          <p:cNvSpPr>
            <a:spLocks noGrp="1"/>
          </p:cNvSpPr>
          <p:nvPr>
            <p:ph type="title"/>
          </p:nvPr>
        </p:nvSpPr>
        <p:spPr/>
        <p:txBody>
          <a:bodyPr/>
          <a:lstStyle/>
          <a:p>
            <a:r>
              <a:rPr lang="en-US"/>
              <a:t>Facebook Post Table + Reactions | Scott - 4 of 24</a:t>
            </a:r>
          </a:p>
        </p:txBody>
      </p:sp>
      <p:graphicFrame>
        <p:nvGraphicFramePr>
          <p:cNvPr id="5" name="Table Placeholder 4">
            <a:extLst>
              <a:ext uri="{FF2B5EF4-FFF2-40B4-BE49-F238E27FC236}">
                <a16:creationId xmlns:a16="http://schemas.microsoft.com/office/drawing/2014/main" id="{C9E424AA-4A2F-4CC6-923F-A9142FB0DFEB}"/>
              </a:ext>
            </a:extLst>
          </p:cNvPr>
          <p:cNvGraphicFramePr>
            <a:graphicFrameLocks noGrp="1"/>
          </p:cNvGraphicFramePr>
          <p:nvPr>
            <p:ph type="tbl" sz="quarter" idx="13"/>
            <p:extLst>
              <p:ext uri="{D42A27DB-BD31-4B8C-83A1-F6EECF244321}">
                <p14:modId xmlns:p14="http://schemas.microsoft.com/office/powerpoint/2010/main" val="22301571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501298754"/>
                    </a:ext>
                  </a:extLst>
                </a:gridCol>
                <a:gridCol w="493776">
                  <a:extLst>
                    <a:ext uri="{9D8B030D-6E8A-4147-A177-3AD203B41FA5}">
                      <a16:colId xmlns:a16="http://schemas.microsoft.com/office/drawing/2014/main" val="238293111"/>
                    </a:ext>
                  </a:extLst>
                </a:gridCol>
                <a:gridCol w="493776">
                  <a:extLst>
                    <a:ext uri="{9D8B030D-6E8A-4147-A177-3AD203B41FA5}">
                      <a16:colId xmlns:a16="http://schemas.microsoft.com/office/drawing/2014/main" val="2464219162"/>
                    </a:ext>
                  </a:extLst>
                </a:gridCol>
                <a:gridCol w="493776">
                  <a:extLst>
                    <a:ext uri="{9D8B030D-6E8A-4147-A177-3AD203B41FA5}">
                      <a16:colId xmlns:a16="http://schemas.microsoft.com/office/drawing/2014/main" val="4254024607"/>
                    </a:ext>
                  </a:extLst>
                </a:gridCol>
                <a:gridCol w="493776">
                  <a:extLst>
                    <a:ext uri="{9D8B030D-6E8A-4147-A177-3AD203B41FA5}">
                      <a16:colId xmlns:a16="http://schemas.microsoft.com/office/drawing/2014/main" val="1580402891"/>
                    </a:ext>
                  </a:extLst>
                </a:gridCol>
                <a:gridCol w="493776">
                  <a:extLst>
                    <a:ext uri="{9D8B030D-6E8A-4147-A177-3AD203B41FA5}">
                      <a16:colId xmlns:a16="http://schemas.microsoft.com/office/drawing/2014/main" val="741009728"/>
                    </a:ext>
                  </a:extLst>
                </a:gridCol>
                <a:gridCol w="493776">
                  <a:extLst>
                    <a:ext uri="{9D8B030D-6E8A-4147-A177-3AD203B41FA5}">
                      <a16:colId xmlns:a16="http://schemas.microsoft.com/office/drawing/2014/main" val="3012525265"/>
                    </a:ext>
                  </a:extLst>
                </a:gridCol>
                <a:gridCol w="493776">
                  <a:extLst>
                    <a:ext uri="{9D8B030D-6E8A-4147-A177-3AD203B41FA5}">
                      <a16:colId xmlns:a16="http://schemas.microsoft.com/office/drawing/2014/main" val="151181131"/>
                    </a:ext>
                  </a:extLst>
                </a:gridCol>
                <a:gridCol w="493776">
                  <a:extLst>
                    <a:ext uri="{9D8B030D-6E8A-4147-A177-3AD203B41FA5}">
                      <a16:colId xmlns:a16="http://schemas.microsoft.com/office/drawing/2014/main" val="3020846075"/>
                    </a:ext>
                  </a:extLst>
                </a:gridCol>
                <a:gridCol w="493776">
                  <a:extLst>
                    <a:ext uri="{9D8B030D-6E8A-4147-A177-3AD203B41FA5}">
                      <a16:colId xmlns:a16="http://schemas.microsoft.com/office/drawing/2014/main" val="3247481286"/>
                    </a:ext>
                  </a:extLst>
                </a:gridCol>
                <a:gridCol w="493776">
                  <a:extLst>
                    <a:ext uri="{9D8B030D-6E8A-4147-A177-3AD203B41FA5}">
                      <a16:colId xmlns:a16="http://schemas.microsoft.com/office/drawing/2014/main" val="1452457472"/>
                    </a:ext>
                  </a:extLst>
                </a:gridCol>
                <a:gridCol w="493776">
                  <a:extLst>
                    <a:ext uri="{9D8B030D-6E8A-4147-A177-3AD203B41FA5}">
                      <a16:colId xmlns:a16="http://schemas.microsoft.com/office/drawing/2014/main" val="22428187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7041872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Scott Sports Argentina - 2021-08-31 19:20:17</a:t>
                      </a:r>
                      <a:r>
                        <a:rPr kumimoji="0" lang="en-US" sz="1000" b="0" i="0" u="none" strike="noStrike" kern="1200" cap="none" spc="0" normalizeH="0" baseline="0" noProof="0">
                          <a:ln>
                            <a:noFill/>
                          </a:ln>
                          <a:solidFill>
                            <a:prstClr val="black"/>
                          </a:solidFill>
                          <a:effectLst/>
                          <a:uLnTx/>
                          <a:uFillTx/>
                          <a:latin typeface="+mn-lt"/>
                          <a:ea typeface="+mn-ea"/>
                          <a:cs typeface="+mn-cs"/>
                        </a:rPr>
                        <a:t>
 #HaceElClickPorSpark  
¿Ya te decidiste?
✅ Cuadro Spark RC de carbono HMX
✅ RockShox SID Ult. RD3 110 mm
✅ RS Nude RLC3, TwinLoc, 100 mm
✅ SRAM XX1 AXS Eagle, 12 velocidades
✅ Frenos de disco SRAM Level TLM
✅ Ruedas de carbono Syncros Silverton 1.0
✅ Cubiertas Maxxis Rekon Race Folding
✅ Componentes de carbono Syncros
Encontrala en nuestras tiendas. Link en bio.
#SCOTTbikes  
#SCOTTargentina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0.0790 %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775399394"/>
                  </a:ext>
                </a:extLst>
              </a:tr>
            </a:tbl>
          </a:graphicData>
        </a:graphic>
      </p:graphicFrame>
      <p:sp>
        <p:nvSpPr>
          <p:cNvPr id="4" name="Text Placeholder 3">
            <a:extLst>
              <a:ext uri="{FF2B5EF4-FFF2-40B4-BE49-F238E27FC236}">
                <a16:creationId xmlns:a16="http://schemas.microsoft.com/office/drawing/2014/main" id="{0D9DE763-7CF8-44F6-A1AE-9A91AD1FB9AC}"/>
              </a:ext>
            </a:extLst>
          </p:cNvPr>
          <p:cNvSpPr>
            <a:spLocks noGrp="1"/>
          </p:cNvSpPr>
          <p:nvPr>
            <p:ph type="body" sz="quarter" idx="14"/>
          </p:nvPr>
        </p:nvSpPr>
        <p:spPr/>
        <p:txBody>
          <a:bodyPr/>
          <a:lstStyle/>
          <a:p>
            <a:r>
              <a:rPr lang="en-US"/>
              <a:t>08/18/2021 - 09/18/2021</a:t>
            </a:r>
          </a:p>
        </p:txBody>
      </p:sp>
    </p:spTree>
    <p:extLst>
      <p:ext uri="{BB962C8B-B14F-4D97-AF65-F5344CB8AC3E}">
        <p14:creationId xmlns:p14="http://schemas.microsoft.com/office/powerpoint/2010/main" val="405026663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1D48FE-0B5A-41D0-AFFE-CB229262E534}"/>
              </a:ext>
            </a:extLst>
          </p:cNvPr>
          <p:cNvSpPr>
            <a:spLocks noGrp="1"/>
          </p:cNvSpPr>
          <p:nvPr>
            <p:ph type="title"/>
          </p:nvPr>
        </p:nvSpPr>
        <p:spPr/>
        <p:txBody>
          <a:bodyPr/>
          <a:lstStyle/>
          <a:p>
            <a:r>
              <a:rPr lang="en-US"/>
              <a:t>Facebook Post Table + Reactions | Scott - 5 of 24</a:t>
            </a:r>
          </a:p>
        </p:txBody>
      </p:sp>
      <p:graphicFrame>
        <p:nvGraphicFramePr>
          <p:cNvPr id="5" name="Table Placeholder 4">
            <a:extLst>
              <a:ext uri="{FF2B5EF4-FFF2-40B4-BE49-F238E27FC236}">
                <a16:creationId xmlns:a16="http://schemas.microsoft.com/office/drawing/2014/main" id="{2424BDCF-C9B9-428F-BC4E-D643A160292E}"/>
              </a:ext>
            </a:extLst>
          </p:cNvPr>
          <p:cNvGraphicFramePr>
            <a:graphicFrameLocks noGrp="1"/>
          </p:cNvGraphicFramePr>
          <p:nvPr>
            <p:ph type="tbl" sz="quarter" idx="13"/>
            <p:extLst>
              <p:ext uri="{D42A27DB-BD31-4B8C-83A1-F6EECF244321}">
                <p14:modId xmlns:p14="http://schemas.microsoft.com/office/powerpoint/2010/main" val="113360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441065874"/>
                    </a:ext>
                  </a:extLst>
                </a:gridCol>
                <a:gridCol w="493776">
                  <a:extLst>
                    <a:ext uri="{9D8B030D-6E8A-4147-A177-3AD203B41FA5}">
                      <a16:colId xmlns:a16="http://schemas.microsoft.com/office/drawing/2014/main" val="3721156443"/>
                    </a:ext>
                  </a:extLst>
                </a:gridCol>
                <a:gridCol w="493776">
                  <a:extLst>
                    <a:ext uri="{9D8B030D-6E8A-4147-A177-3AD203B41FA5}">
                      <a16:colId xmlns:a16="http://schemas.microsoft.com/office/drawing/2014/main" val="95551154"/>
                    </a:ext>
                  </a:extLst>
                </a:gridCol>
                <a:gridCol w="493776">
                  <a:extLst>
                    <a:ext uri="{9D8B030D-6E8A-4147-A177-3AD203B41FA5}">
                      <a16:colId xmlns:a16="http://schemas.microsoft.com/office/drawing/2014/main" val="1380655141"/>
                    </a:ext>
                  </a:extLst>
                </a:gridCol>
                <a:gridCol w="493776">
                  <a:extLst>
                    <a:ext uri="{9D8B030D-6E8A-4147-A177-3AD203B41FA5}">
                      <a16:colId xmlns:a16="http://schemas.microsoft.com/office/drawing/2014/main" val="1772361798"/>
                    </a:ext>
                  </a:extLst>
                </a:gridCol>
                <a:gridCol w="493776">
                  <a:extLst>
                    <a:ext uri="{9D8B030D-6E8A-4147-A177-3AD203B41FA5}">
                      <a16:colId xmlns:a16="http://schemas.microsoft.com/office/drawing/2014/main" val="722586156"/>
                    </a:ext>
                  </a:extLst>
                </a:gridCol>
                <a:gridCol w="493776">
                  <a:extLst>
                    <a:ext uri="{9D8B030D-6E8A-4147-A177-3AD203B41FA5}">
                      <a16:colId xmlns:a16="http://schemas.microsoft.com/office/drawing/2014/main" val="2152039265"/>
                    </a:ext>
                  </a:extLst>
                </a:gridCol>
                <a:gridCol w="493776">
                  <a:extLst>
                    <a:ext uri="{9D8B030D-6E8A-4147-A177-3AD203B41FA5}">
                      <a16:colId xmlns:a16="http://schemas.microsoft.com/office/drawing/2014/main" val="975650520"/>
                    </a:ext>
                  </a:extLst>
                </a:gridCol>
                <a:gridCol w="493776">
                  <a:extLst>
                    <a:ext uri="{9D8B030D-6E8A-4147-A177-3AD203B41FA5}">
                      <a16:colId xmlns:a16="http://schemas.microsoft.com/office/drawing/2014/main" val="3045030798"/>
                    </a:ext>
                  </a:extLst>
                </a:gridCol>
                <a:gridCol w="493776">
                  <a:extLst>
                    <a:ext uri="{9D8B030D-6E8A-4147-A177-3AD203B41FA5}">
                      <a16:colId xmlns:a16="http://schemas.microsoft.com/office/drawing/2014/main" val="4097282296"/>
                    </a:ext>
                  </a:extLst>
                </a:gridCol>
                <a:gridCol w="493776">
                  <a:extLst>
                    <a:ext uri="{9D8B030D-6E8A-4147-A177-3AD203B41FA5}">
                      <a16:colId xmlns:a16="http://schemas.microsoft.com/office/drawing/2014/main" val="3515948076"/>
                    </a:ext>
                  </a:extLst>
                </a:gridCol>
                <a:gridCol w="493776">
                  <a:extLst>
                    <a:ext uri="{9D8B030D-6E8A-4147-A177-3AD203B41FA5}">
                      <a16:colId xmlns:a16="http://schemas.microsoft.com/office/drawing/2014/main" val="4489254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1643945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Scott Sports Argentina - 2021-09-10 12:18:27</a:t>
                      </a:r>
                      <a:r>
                        <a:rPr kumimoji="0" lang="en-US" sz="1000" b="0" i="0" u="none" strike="noStrike" kern="1200" cap="none" spc="0" normalizeH="0" baseline="0" noProof="0">
                          <a:ln>
                            <a:noFill/>
                          </a:ln>
                          <a:solidFill>
                            <a:prstClr val="black"/>
                          </a:solidFill>
                          <a:effectLst/>
                          <a:uLnTx/>
                          <a:uFillTx/>
                          <a:latin typeface="+mn-lt"/>
                          <a:ea typeface="+mn-ea"/>
                          <a:cs typeface="+mn-cs"/>
                        </a:rPr>
                        <a:t>
 Scott Scale 940, la combinación perfecta para poner en tus manos la velocidad de la élite.
✅ Cuadro Scale en carbono HMF
✅ RockShox Judy 100 mm
✅ Control remoto RideLoc con 2 posiciones
✅ SRAM NX-SX Eagle, 12 velocidades
✅ Frenos de disco Shimano
✅ Llantas Syncros X-25
✅ Cubiertas Schwalbe Rapid Rob
✅ Componentes Syncros
#SCOTTargentina  
#SCOTTbikes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0.0760 %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462489002"/>
                  </a:ext>
                </a:extLst>
              </a:tr>
            </a:tbl>
          </a:graphicData>
        </a:graphic>
      </p:graphicFrame>
      <p:sp>
        <p:nvSpPr>
          <p:cNvPr id="4" name="Text Placeholder 3">
            <a:extLst>
              <a:ext uri="{FF2B5EF4-FFF2-40B4-BE49-F238E27FC236}">
                <a16:creationId xmlns:a16="http://schemas.microsoft.com/office/drawing/2014/main" id="{6DCCDB3E-538B-4FFD-BDCE-1E7DBA7424A1}"/>
              </a:ext>
            </a:extLst>
          </p:cNvPr>
          <p:cNvSpPr>
            <a:spLocks noGrp="1"/>
          </p:cNvSpPr>
          <p:nvPr>
            <p:ph type="body" sz="quarter" idx="14"/>
          </p:nvPr>
        </p:nvSpPr>
        <p:spPr/>
        <p:txBody>
          <a:bodyPr/>
          <a:lstStyle/>
          <a:p>
            <a:r>
              <a:rPr lang="en-US"/>
              <a:t>08/18/2021 - 09/18/2021</a:t>
            </a:r>
          </a:p>
        </p:txBody>
      </p:sp>
    </p:spTree>
    <p:extLst>
      <p:ext uri="{BB962C8B-B14F-4D97-AF65-F5344CB8AC3E}">
        <p14:creationId xmlns:p14="http://schemas.microsoft.com/office/powerpoint/2010/main" val="322570775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5F2B83-9AA3-4566-858C-3FDF48DBC4C8}"/>
              </a:ext>
            </a:extLst>
          </p:cNvPr>
          <p:cNvSpPr>
            <a:spLocks noGrp="1"/>
          </p:cNvSpPr>
          <p:nvPr>
            <p:ph type="title"/>
          </p:nvPr>
        </p:nvSpPr>
        <p:spPr/>
        <p:txBody>
          <a:bodyPr/>
          <a:lstStyle/>
          <a:p>
            <a:r>
              <a:rPr lang="en-US"/>
              <a:t>Facebook Post Table + Reactions | Scott - 6 of 24</a:t>
            </a:r>
          </a:p>
        </p:txBody>
      </p:sp>
      <p:graphicFrame>
        <p:nvGraphicFramePr>
          <p:cNvPr id="5" name="Table Placeholder 4">
            <a:extLst>
              <a:ext uri="{FF2B5EF4-FFF2-40B4-BE49-F238E27FC236}">
                <a16:creationId xmlns:a16="http://schemas.microsoft.com/office/drawing/2014/main" id="{C8CAA874-C09A-4B02-BF20-4CBF82CACD54}"/>
              </a:ext>
            </a:extLst>
          </p:cNvPr>
          <p:cNvGraphicFramePr>
            <a:graphicFrameLocks noGrp="1"/>
          </p:cNvGraphicFramePr>
          <p:nvPr>
            <p:ph type="tbl" sz="quarter" idx="13"/>
            <p:extLst>
              <p:ext uri="{D42A27DB-BD31-4B8C-83A1-F6EECF244321}">
                <p14:modId xmlns:p14="http://schemas.microsoft.com/office/powerpoint/2010/main" val="19229606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539261121"/>
                    </a:ext>
                  </a:extLst>
                </a:gridCol>
                <a:gridCol w="493776">
                  <a:extLst>
                    <a:ext uri="{9D8B030D-6E8A-4147-A177-3AD203B41FA5}">
                      <a16:colId xmlns:a16="http://schemas.microsoft.com/office/drawing/2014/main" val="3122843647"/>
                    </a:ext>
                  </a:extLst>
                </a:gridCol>
                <a:gridCol w="493776">
                  <a:extLst>
                    <a:ext uri="{9D8B030D-6E8A-4147-A177-3AD203B41FA5}">
                      <a16:colId xmlns:a16="http://schemas.microsoft.com/office/drawing/2014/main" val="3728916353"/>
                    </a:ext>
                  </a:extLst>
                </a:gridCol>
                <a:gridCol w="493776">
                  <a:extLst>
                    <a:ext uri="{9D8B030D-6E8A-4147-A177-3AD203B41FA5}">
                      <a16:colId xmlns:a16="http://schemas.microsoft.com/office/drawing/2014/main" val="1255631100"/>
                    </a:ext>
                  </a:extLst>
                </a:gridCol>
                <a:gridCol w="493776">
                  <a:extLst>
                    <a:ext uri="{9D8B030D-6E8A-4147-A177-3AD203B41FA5}">
                      <a16:colId xmlns:a16="http://schemas.microsoft.com/office/drawing/2014/main" val="1416793286"/>
                    </a:ext>
                  </a:extLst>
                </a:gridCol>
                <a:gridCol w="493776">
                  <a:extLst>
                    <a:ext uri="{9D8B030D-6E8A-4147-A177-3AD203B41FA5}">
                      <a16:colId xmlns:a16="http://schemas.microsoft.com/office/drawing/2014/main" val="1494524217"/>
                    </a:ext>
                  </a:extLst>
                </a:gridCol>
                <a:gridCol w="493776">
                  <a:extLst>
                    <a:ext uri="{9D8B030D-6E8A-4147-A177-3AD203B41FA5}">
                      <a16:colId xmlns:a16="http://schemas.microsoft.com/office/drawing/2014/main" val="774106275"/>
                    </a:ext>
                  </a:extLst>
                </a:gridCol>
                <a:gridCol w="493776">
                  <a:extLst>
                    <a:ext uri="{9D8B030D-6E8A-4147-A177-3AD203B41FA5}">
                      <a16:colId xmlns:a16="http://schemas.microsoft.com/office/drawing/2014/main" val="2352752018"/>
                    </a:ext>
                  </a:extLst>
                </a:gridCol>
                <a:gridCol w="493776">
                  <a:extLst>
                    <a:ext uri="{9D8B030D-6E8A-4147-A177-3AD203B41FA5}">
                      <a16:colId xmlns:a16="http://schemas.microsoft.com/office/drawing/2014/main" val="368163161"/>
                    </a:ext>
                  </a:extLst>
                </a:gridCol>
                <a:gridCol w="493776">
                  <a:extLst>
                    <a:ext uri="{9D8B030D-6E8A-4147-A177-3AD203B41FA5}">
                      <a16:colId xmlns:a16="http://schemas.microsoft.com/office/drawing/2014/main" val="2391904363"/>
                    </a:ext>
                  </a:extLst>
                </a:gridCol>
                <a:gridCol w="493776">
                  <a:extLst>
                    <a:ext uri="{9D8B030D-6E8A-4147-A177-3AD203B41FA5}">
                      <a16:colId xmlns:a16="http://schemas.microsoft.com/office/drawing/2014/main" val="2889012361"/>
                    </a:ext>
                  </a:extLst>
                </a:gridCol>
                <a:gridCol w="493776">
                  <a:extLst>
                    <a:ext uri="{9D8B030D-6E8A-4147-A177-3AD203B41FA5}">
                      <a16:colId xmlns:a16="http://schemas.microsoft.com/office/drawing/2014/main" val="790390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9797683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Trek Bicycle Argentina - 2021-08-18 19:59:28</a:t>
                      </a:r>
                      <a:r>
                        <a:rPr kumimoji="0" lang="en-US" sz="1000" b="0" i="0" u="none" strike="noStrike" kern="1200" cap="none" spc="0" normalizeH="0" baseline="0" noProof="0">
                          <a:ln>
                            <a:noFill/>
                          </a:ln>
                          <a:solidFill>
                            <a:prstClr val="black"/>
                          </a:solidFill>
                          <a:effectLst/>
                          <a:uLnTx/>
                          <a:uFillTx/>
                          <a:latin typeface="+mn-lt"/>
                          <a:ea typeface="+mn-ea"/>
                          <a:cs typeface="+mn-cs"/>
                        </a:rPr>
                        <a:t>
 ¡La temporada de competencia inicia y los podios vuelven al #TeamTrekBontrager !
🚲 La 1ra fecha del “campeonato del Calden” en Toay, La Pampa, fue para @chiquita.cantelmi en la general damas. 
@trekbikes @trekbicycleargentina @bontragerargentina @santini_arg @guargentina @OpticaCentralStore @microonfactory @foxracingargentina 
📸 @federicofaccipieri 📸
#Trek #TrekArgentina #TeamTrekArgentina #RacedToWin #GoOutside #creemosenlasbicis #gobybike #procaliber #supercaliber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0.1770 %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1783023254"/>
                  </a:ext>
                </a:extLst>
              </a:tr>
            </a:tbl>
          </a:graphicData>
        </a:graphic>
      </p:graphicFrame>
      <p:sp>
        <p:nvSpPr>
          <p:cNvPr id="4" name="Text Placeholder 3">
            <a:extLst>
              <a:ext uri="{FF2B5EF4-FFF2-40B4-BE49-F238E27FC236}">
                <a16:creationId xmlns:a16="http://schemas.microsoft.com/office/drawing/2014/main" id="{9EDCF788-1589-42E9-BBFC-DCE01A366DD0}"/>
              </a:ext>
            </a:extLst>
          </p:cNvPr>
          <p:cNvSpPr>
            <a:spLocks noGrp="1"/>
          </p:cNvSpPr>
          <p:nvPr>
            <p:ph type="body" sz="quarter" idx="14"/>
          </p:nvPr>
        </p:nvSpPr>
        <p:spPr/>
        <p:txBody>
          <a:bodyPr/>
          <a:lstStyle/>
          <a:p>
            <a:r>
              <a:rPr lang="en-US"/>
              <a:t>08/18/2021 - 09/18/2021</a:t>
            </a:r>
          </a:p>
        </p:txBody>
      </p:sp>
    </p:spTree>
    <p:extLst>
      <p:ext uri="{BB962C8B-B14F-4D97-AF65-F5344CB8AC3E}">
        <p14:creationId xmlns:p14="http://schemas.microsoft.com/office/powerpoint/2010/main" val="366248164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C02CD9-E2C0-4C68-B772-96CA7060573D}"/>
              </a:ext>
            </a:extLst>
          </p:cNvPr>
          <p:cNvSpPr>
            <a:spLocks noGrp="1"/>
          </p:cNvSpPr>
          <p:nvPr>
            <p:ph type="title"/>
          </p:nvPr>
        </p:nvSpPr>
        <p:spPr/>
        <p:txBody>
          <a:bodyPr/>
          <a:lstStyle/>
          <a:p>
            <a:r>
              <a:rPr lang="en-US"/>
              <a:t>Facebook Post Table + Reactions | Scott - 7 of 24</a:t>
            </a:r>
          </a:p>
        </p:txBody>
      </p:sp>
      <p:graphicFrame>
        <p:nvGraphicFramePr>
          <p:cNvPr id="5" name="Table Placeholder 4">
            <a:extLst>
              <a:ext uri="{FF2B5EF4-FFF2-40B4-BE49-F238E27FC236}">
                <a16:creationId xmlns:a16="http://schemas.microsoft.com/office/drawing/2014/main" id="{D9EE9E67-EF08-4A07-802A-265B9DB3799C}"/>
              </a:ext>
            </a:extLst>
          </p:cNvPr>
          <p:cNvGraphicFramePr>
            <a:graphicFrameLocks noGrp="1"/>
          </p:cNvGraphicFramePr>
          <p:nvPr>
            <p:ph type="tbl" sz="quarter" idx="13"/>
            <p:extLst>
              <p:ext uri="{D42A27DB-BD31-4B8C-83A1-F6EECF244321}">
                <p14:modId xmlns:p14="http://schemas.microsoft.com/office/powerpoint/2010/main" val="2479749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636629089"/>
                    </a:ext>
                  </a:extLst>
                </a:gridCol>
                <a:gridCol w="493776">
                  <a:extLst>
                    <a:ext uri="{9D8B030D-6E8A-4147-A177-3AD203B41FA5}">
                      <a16:colId xmlns:a16="http://schemas.microsoft.com/office/drawing/2014/main" val="1643805019"/>
                    </a:ext>
                  </a:extLst>
                </a:gridCol>
                <a:gridCol w="493776">
                  <a:extLst>
                    <a:ext uri="{9D8B030D-6E8A-4147-A177-3AD203B41FA5}">
                      <a16:colId xmlns:a16="http://schemas.microsoft.com/office/drawing/2014/main" val="2042658244"/>
                    </a:ext>
                  </a:extLst>
                </a:gridCol>
                <a:gridCol w="493776">
                  <a:extLst>
                    <a:ext uri="{9D8B030D-6E8A-4147-A177-3AD203B41FA5}">
                      <a16:colId xmlns:a16="http://schemas.microsoft.com/office/drawing/2014/main" val="1568825464"/>
                    </a:ext>
                  </a:extLst>
                </a:gridCol>
                <a:gridCol w="493776">
                  <a:extLst>
                    <a:ext uri="{9D8B030D-6E8A-4147-A177-3AD203B41FA5}">
                      <a16:colId xmlns:a16="http://schemas.microsoft.com/office/drawing/2014/main" val="478518431"/>
                    </a:ext>
                  </a:extLst>
                </a:gridCol>
                <a:gridCol w="493776">
                  <a:extLst>
                    <a:ext uri="{9D8B030D-6E8A-4147-A177-3AD203B41FA5}">
                      <a16:colId xmlns:a16="http://schemas.microsoft.com/office/drawing/2014/main" val="1536580208"/>
                    </a:ext>
                  </a:extLst>
                </a:gridCol>
                <a:gridCol w="493776">
                  <a:extLst>
                    <a:ext uri="{9D8B030D-6E8A-4147-A177-3AD203B41FA5}">
                      <a16:colId xmlns:a16="http://schemas.microsoft.com/office/drawing/2014/main" val="3488442007"/>
                    </a:ext>
                  </a:extLst>
                </a:gridCol>
                <a:gridCol w="493776">
                  <a:extLst>
                    <a:ext uri="{9D8B030D-6E8A-4147-A177-3AD203B41FA5}">
                      <a16:colId xmlns:a16="http://schemas.microsoft.com/office/drawing/2014/main" val="1736816081"/>
                    </a:ext>
                  </a:extLst>
                </a:gridCol>
                <a:gridCol w="493776">
                  <a:extLst>
                    <a:ext uri="{9D8B030D-6E8A-4147-A177-3AD203B41FA5}">
                      <a16:colId xmlns:a16="http://schemas.microsoft.com/office/drawing/2014/main" val="3901055368"/>
                    </a:ext>
                  </a:extLst>
                </a:gridCol>
                <a:gridCol w="493776">
                  <a:extLst>
                    <a:ext uri="{9D8B030D-6E8A-4147-A177-3AD203B41FA5}">
                      <a16:colId xmlns:a16="http://schemas.microsoft.com/office/drawing/2014/main" val="1131686862"/>
                    </a:ext>
                  </a:extLst>
                </a:gridCol>
                <a:gridCol w="493776">
                  <a:extLst>
                    <a:ext uri="{9D8B030D-6E8A-4147-A177-3AD203B41FA5}">
                      <a16:colId xmlns:a16="http://schemas.microsoft.com/office/drawing/2014/main" val="1770092739"/>
                    </a:ext>
                  </a:extLst>
                </a:gridCol>
                <a:gridCol w="493776">
                  <a:extLst>
                    <a:ext uri="{9D8B030D-6E8A-4147-A177-3AD203B41FA5}">
                      <a16:colId xmlns:a16="http://schemas.microsoft.com/office/drawing/2014/main" val="36990869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8617897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Trek Bicycle Argentina - 2021-09-08 21:24:51</a:t>
                      </a:r>
                      <a:r>
                        <a:rPr kumimoji="0" lang="en-US" sz="1000" b="0" i="0" u="none" strike="noStrike" kern="1200" cap="none" spc="0" normalizeH="0" baseline="0" noProof="0">
                          <a:ln>
                            <a:noFill/>
                          </a:ln>
                          <a:solidFill>
                            <a:prstClr val="black"/>
                          </a:solidFill>
                          <a:effectLst/>
                          <a:uLnTx/>
                          <a:uFillTx/>
                          <a:latin typeface="+mn-lt"/>
                          <a:ea typeface="+mn-ea"/>
                          <a:cs typeface="+mn-cs"/>
                        </a:rPr>
                        <a:t>
 ¡El Desafío Camino Real de Villa Totoral fue para @facundoperezc !
Facu sigue haciendo historia con los colores del #TeamTrekBontrager esta vez con un compañero de lujo @nico_tivani 
@trekbikes @trekbicycleargentina @bontragerargentina @santini_arg @guargentina @OpticaCentralStore @microonfactory @foxracingargentina
#Trek #TrekArgentina #TeamTrekArgentina #RacedToWin #GoOutside #creemosenlasbicis #gobybike #procaliber #supercaliber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0.1770 %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912416478"/>
                  </a:ext>
                </a:extLst>
              </a:tr>
            </a:tbl>
          </a:graphicData>
        </a:graphic>
      </p:graphicFrame>
      <p:sp>
        <p:nvSpPr>
          <p:cNvPr id="4" name="Text Placeholder 3">
            <a:extLst>
              <a:ext uri="{FF2B5EF4-FFF2-40B4-BE49-F238E27FC236}">
                <a16:creationId xmlns:a16="http://schemas.microsoft.com/office/drawing/2014/main" id="{0BCD1318-A3D5-49C6-95D9-1EC81B18A3C6}"/>
              </a:ext>
            </a:extLst>
          </p:cNvPr>
          <p:cNvSpPr>
            <a:spLocks noGrp="1"/>
          </p:cNvSpPr>
          <p:nvPr>
            <p:ph type="body" sz="quarter" idx="14"/>
          </p:nvPr>
        </p:nvSpPr>
        <p:spPr/>
        <p:txBody>
          <a:bodyPr/>
          <a:lstStyle/>
          <a:p>
            <a:r>
              <a:rPr lang="en-US"/>
              <a:t>08/18/2021 - 09/18/2021</a:t>
            </a:r>
          </a:p>
        </p:txBody>
      </p:sp>
    </p:spTree>
    <p:extLst>
      <p:ext uri="{BB962C8B-B14F-4D97-AF65-F5344CB8AC3E}">
        <p14:creationId xmlns:p14="http://schemas.microsoft.com/office/powerpoint/2010/main" val="147168768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BB5D36-3664-4D71-974F-D3121D6069FB}"/>
              </a:ext>
            </a:extLst>
          </p:cNvPr>
          <p:cNvSpPr>
            <a:spLocks noGrp="1"/>
          </p:cNvSpPr>
          <p:nvPr>
            <p:ph type="title"/>
          </p:nvPr>
        </p:nvSpPr>
        <p:spPr/>
        <p:txBody>
          <a:bodyPr/>
          <a:lstStyle/>
          <a:p>
            <a:r>
              <a:rPr lang="en-US"/>
              <a:t>Facebook Post Table + Reactions | Scott - 8 of 24</a:t>
            </a:r>
          </a:p>
        </p:txBody>
      </p:sp>
      <p:graphicFrame>
        <p:nvGraphicFramePr>
          <p:cNvPr id="5" name="Table Placeholder 4">
            <a:extLst>
              <a:ext uri="{FF2B5EF4-FFF2-40B4-BE49-F238E27FC236}">
                <a16:creationId xmlns:a16="http://schemas.microsoft.com/office/drawing/2014/main" id="{DB658B03-1BB0-4DB7-B03A-A713C04B18DD}"/>
              </a:ext>
            </a:extLst>
          </p:cNvPr>
          <p:cNvGraphicFramePr>
            <a:graphicFrameLocks noGrp="1"/>
          </p:cNvGraphicFramePr>
          <p:nvPr>
            <p:ph type="tbl" sz="quarter" idx="13"/>
            <p:extLst>
              <p:ext uri="{D42A27DB-BD31-4B8C-83A1-F6EECF244321}">
                <p14:modId xmlns:p14="http://schemas.microsoft.com/office/powerpoint/2010/main" val="37918449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941403109"/>
                    </a:ext>
                  </a:extLst>
                </a:gridCol>
                <a:gridCol w="493776">
                  <a:extLst>
                    <a:ext uri="{9D8B030D-6E8A-4147-A177-3AD203B41FA5}">
                      <a16:colId xmlns:a16="http://schemas.microsoft.com/office/drawing/2014/main" val="3152125068"/>
                    </a:ext>
                  </a:extLst>
                </a:gridCol>
                <a:gridCol w="493776">
                  <a:extLst>
                    <a:ext uri="{9D8B030D-6E8A-4147-A177-3AD203B41FA5}">
                      <a16:colId xmlns:a16="http://schemas.microsoft.com/office/drawing/2014/main" val="2719560563"/>
                    </a:ext>
                  </a:extLst>
                </a:gridCol>
                <a:gridCol w="493776">
                  <a:extLst>
                    <a:ext uri="{9D8B030D-6E8A-4147-A177-3AD203B41FA5}">
                      <a16:colId xmlns:a16="http://schemas.microsoft.com/office/drawing/2014/main" val="2807173217"/>
                    </a:ext>
                  </a:extLst>
                </a:gridCol>
                <a:gridCol w="493776">
                  <a:extLst>
                    <a:ext uri="{9D8B030D-6E8A-4147-A177-3AD203B41FA5}">
                      <a16:colId xmlns:a16="http://schemas.microsoft.com/office/drawing/2014/main" val="862453400"/>
                    </a:ext>
                  </a:extLst>
                </a:gridCol>
                <a:gridCol w="493776">
                  <a:extLst>
                    <a:ext uri="{9D8B030D-6E8A-4147-A177-3AD203B41FA5}">
                      <a16:colId xmlns:a16="http://schemas.microsoft.com/office/drawing/2014/main" val="3433833081"/>
                    </a:ext>
                  </a:extLst>
                </a:gridCol>
                <a:gridCol w="493776">
                  <a:extLst>
                    <a:ext uri="{9D8B030D-6E8A-4147-A177-3AD203B41FA5}">
                      <a16:colId xmlns:a16="http://schemas.microsoft.com/office/drawing/2014/main" val="3925642160"/>
                    </a:ext>
                  </a:extLst>
                </a:gridCol>
                <a:gridCol w="493776">
                  <a:extLst>
                    <a:ext uri="{9D8B030D-6E8A-4147-A177-3AD203B41FA5}">
                      <a16:colId xmlns:a16="http://schemas.microsoft.com/office/drawing/2014/main" val="1250230780"/>
                    </a:ext>
                  </a:extLst>
                </a:gridCol>
                <a:gridCol w="493776">
                  <a:extLst>
                    <a:ext uri="{9D8B030D-6E8A-4147-A177-3AD203B41FA5}">
                      <a16:colId xmlns:a16="http://schemas.microsoft.com/office/drawing/2014/main" val="2007874387"/>
                    </a:ext>
                  </a:extLst>
                </a:gridCol>
                <a:gridCol w="493776">
                  <a:extLst>
                    <a:ext uri="{9D8B030D-6E8A-4147-A177-3AD203B41FA5}">
                      <a16:colId xmlns:a16="http://schemas.microsoft.com/office/drawing/2014/main" val="3449994025"/>
                    </a:ext>
                  </a:extLst>
                </a:gridCol>
                <a:gridCol w="493776">
                  <a:extLst>
                    <a:ext uri="{9D8B030D-6E8A-4147-A177-3AD203B41FA5}">
                      <a16:colId xmlns:a16="http://schemas.microsoft.com/office/drawing/2014/main" val="3253232705"/>
                    </a:ext>
                  </a:extLst>
                </a:gridCol>
                <a:gridCol w="493776">
                  <a:extLst>
                    <a:ext uri="{9D8B030D-6E8A-4147-A177-3AD203B41FA5}">
                      <a16:colId xmlns:a16="http://schemas.microsoft.com/office/drawing/2014/main" val="41690033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978007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Specialized Bicycles - 2021-09-13 17:38:32</a:t>
                      </a:r>
                      <a:r>
                        <a:rPr kumimoji="0" lang="en-US" sz="1000" b="0" i="0" u="none" strike="noStrike" kern="1200" cap="none" spc="0" normalizeH="0" baseline="0" noProof="0">
                          <a:ln>
                            <a:noFill/>
                          </a:ln>
                          <a:solidFill>
                            <a:prstClr val="black"/>
                          </a:solidFill>
                          <a:effectLst/>
                          <a:uLnTx/>
                          <a:uFillTx/>
                          <a:latin typeface="+mn-lt"/>
                          <a:ea typeface="+mn-ea"/>
                          <a:cs typeface="+mn-cs"/>
                        </a:rPr>
                        <a:t>
 La Specialized Epic Pro es la compañera más rápida y divertida que puedas tener para rodar senderos.
La nueva Epic fue completamente rediseñada para ofrecer una combinación inigualable de eficiencia, peso y control, gracias a su renovada geometría, su cuadro súper liviano de carbono FACT 11M, su horquilla con suspensión RockShox SID SL BRAIN y su renovado shock RockShox Specialized BRAIN, el más duradero y con la mejor respuesta que jamás se haya fabricado. 
Viene equipada con ruedas Roval Control de carbono y transmisión Sram X01 Eagle AXS.
Con la nueva Epic Pro vas a volar hasta en los senderos más técnicos.🚵‍♂️💨
                   ⠀⠀⠀⠀⠀⠀⠀⠀⠀
👉 Conocé más sobre la nueva Specialized Epic en el link de nuestra bio.
🔺 Encontrala en nuestras tiendas autorizadas🔺 
⠀⠀⠀⠀⠀⠀⠀⠀⠀
⠀⠀⠀⠀⠀⠀⠀⠀⠀
⠀⠀⠀⠀⠀⠀⠀⠀⠀
#IamSpecialized #SpecializedEpic #Specialized #Epic #SpecializedArgentina #MTB #Xc #XCMTB #SpecializedBrain #MountainBike
📸  @speedwaybudapest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987967833"/>
                  </a:ext>
                </a:extLst>
              </a:tr>
            </a:tbl>
          </a:graphicData>
        </a:graphic>
      </p:graphicFrame>
      <p:sp>
        <p:nvSpPr>
          <p:cNvPr id="4" name="Text Placeholder 3">
            <a:extLst>
              <a:ext uri="{FF2B5EF4-FFF2-40B4-BE49-F238E27FC236}">
                <a16:creationId xmlns:a16="http://schemas.microsoft.com/office/drawing/2014/main" id="{1A5DFF2D-BABA-45A5-BE62-B1034F7CBE37}"/>
              </a:ext>
            </a:extLst>
          </p:cNvPr>
          <p:cNvSpPr>
            <a:spLocks noGrp="1"/>
          </p:cNvSpPr>
          <p:nvPr>
            <p:ph type="body" sz="quarter" idx="14"/>
          </p:nvPr>
        </p:nvSpPr>
        <p:spPr/>
        <p:txBody>
          <a:bodyPr/>
          <a:lstStyle/>
          <a:p>
            <a:r>
              <a:rPr lang="en-US"/>
              <a:t>08/18/2021 - 09/18/2021</a:t>
            </a:r>
          </a:p>
        </p:txBody>
      </p:sp>
    </p:spTree>
    <p:extLst>
      <p:ext uri="{BB962C8B-B14F-4D97-AF65-F5344CB8AC3E}">
        <p14:creationId xmlns:p14="http://schemas.microsoft.com/office/powerpoint/2010/main" val="294025919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8C4253-51AF-4E58-BC93-6C68A93C4364}"/>
              </a:ext>
            </a:extLst>
          </p:cNvPr>
          <p:cNvSpPr>
            <a:spLocks noGrp="1"/>
          </p:cNvSpPr>
          <p:nvPr>
            <p:ph type="title"/>
          </p:nvPr>
        </p:nvSpPr>
        <p:spPr/>
        <p:txBody>
          <a:bodyPr/>
          <a:lstStyle/>
          <a:p>
            <a:r>
              <a:rPr lang="en-US"/>
              <a:t>Facebook Post Table + Reactions | Scott - 9 of 24</a:t>
            </a:r>
          </a:p>
        </p:txBody>
      </p:sp>
      <p:graphicFrame>
        <p:nvGraphicFramePr>
          <p:cNvPr id="5" name="Table Placeholder 4">
            <a:extLst>
              <a:ext uri="{FF2B5EF4-FFF2-40B4-BE49-F238E27FC236}">
                <a16:creationId xmlns:a16="http://schemas.microsoft.com/office/drawing/2014/main" id="{9954BB99-997A-468E-8061-FD32B33A804E}"/>
              </a:ext>
            </a:extLst>
          </p:cNvPr>
          <p:cNvGraphicFramePr>
            <a:graphicFrameLocks noGrp="1"/>
          </p:cNvGraphicFramePr>
          <p:nvPr>
            <p:ph type="tbl" sz="quarter" idx="13"/>
            <p:extLst>
              <p:ext uri="{D42A27DB-BD31-4B8C-83A1-F6EECF244321}">
                <p14:modId xmlns:p14="http://schemas.microsoft.com/office/powerpoint/2010/main" val="11805868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665667912"/>
                    </a:ext>
                  </a:extLst>
                </a:gridCol>
                <a:gridCol w="493776">
                  <a:extLst>
                    <a:ext uri="{9D8B030D-6E8A-4147-A177-3AD203B41FA5}">
                      <a16:colId xmlns:a16="http://schemas.microsoft.com/office/drawing/2014/main" val="3836265909"/>
                    </a:ext>
                  </a:extLst>
                </a:gridCol>
                <a:gridCol w="493776">
                  <a:extLst>
                    <a:ext uri="{9D8B030D-6E8A-4147-A177-3AD203B41FA5}">
                      <a16:colId xmlns:a16="http://schemas.microsoft.com/office/drawing/2014/main" val="2147861575"/>
                    </a:ext>
                  </a:extLst>
                </a:gridCol>
                <a:gridCol w="493776">
                  <a:extLst>
                    <a:ext uri="{9D8B030D-6E8A-4147-A177-3AD203B41FA5}">
                      <a16:colId xmlns:a16="http://schemas.microsoft.com/office/drawing/2014/main" val="1946861988"/>
                    </a:ext>
                  </a:extLst>
                </a:gridCol>
                <a:gridCol w="493776">
                  <a:extLst>
                    <a:ext uri="{9D8B030D-6E8A-4147-A177-3AD203B41FA5}">
                      <a16:colId xmlns:a16="http://schemas.microsoft.com/office/drawing/2014/main" val="3275179383"/>
                    </a:ext>
                  </a:extLst>
                </a:gridCol>
                <a:gridCol w="493776">
                  <a:extLst>
                    <a:ext uri="{9D8B030D-6E8A-4147-A177-3AD203B41FA5}">
                      <a16:colId xmlns:a16="http://schemas.microsoft.com/office/drawing/2014/main" val="956867625"/>
                    </a:ext>
                  </a:extLst>
                </a:gridCol>
                <a:gridCol w="493776">
                  <a:extLst>
                    <a:ext uri="{9D8B030D-6E8A-4147-A177-3AD203B41FA5}">
                      <a16:colId xmlns:a16="http://schemas.microsoft.com/office/drawing/2014/main" val="4223992177"/>
                    </a:ext>
                  </a:extLst>
                </a:gridCol>
                <a:gridCol w="493776">
                  <a:extLst>
                    <a:ext uri="{9D8B030D-6E8A-4147-A177-3AD203B41FA5}">
                      <a16:colId xmlns:a16="http://schemas.microsoft.com/office/drawing/2014/main" val="3299905123"/>
                    </a:ext>
                  </a:extLst>
                </a:gridCol>
                <a:gridCol w="493776">
                  <a:extLst>
                    <a:ext uri="{9D8B030D-6E8A-4147-A177-3AD203B41FA5}">
                      <a16:colId xmlns:a16="http://schemas.microsoft.com/office/drawing/2014/main" val="832619499"/>
                    </a:ext>
                  </a:extLst>
                </a:gridCol>
                <a:gridCol w="493776">
                  <a:extLst>
                    <a:ext uri="{9D8B030D-6E8A-4147-A177-3AD203B41FA5}">
                      <a16:colId xmlns:a16="http://schemas.microsoft.com/office/drawing/2014/main" val="4039786351"/>
                    </a:ext>
                  </a:extLst>
                </a:gridCol>
                <a:gridCol w="493776">
                  <a:extLst>
                    <a:ext uri="{9D8B030D-6E8A-4147-A177-3AD203B41FA5}">
                      <a16:colId xmlns:a16="http://schemas.microsoft.com/office/drawing/2014/main" val="518976177"/>
                    </a:ext>
                  </a:extLst>
                </a:gridCol>
                <a:gridCol w="493776">
                  <a:extLst>
                    <a:ext uri="{9D8B030D-6E8A-4147-A177-3AD203B41FA5}">
                      <a16:colId xmlns:a16="http://schemas.microsoft.com/office/drawing/2014/main" val="27050281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5847340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Trek Bicycle Argentina - 2021-09-06 22:05:58</a:t>
                      </a:r>
                      <a:r>
                        <a:rPr kumimoji="0" lang="es-ES" sz="1000" b="0" i="0" u="none" strike="noStrike" kern="1200" cap="none" spc="0" normalizeH="0" baseline="0" noProof="0">
                          <a:ln>
                            <a:noFill/>
                          </a:ln>
                          <a:solidFill>
                            <a:prstClr val="black"/>
                          </a:solidFill>
                          <a:effectLst/>
                          <a:uLnTx/>
                          <a:uFillTx/>
                          <a:latin typeface="+mn-lt"/>
                          <a:ea typeface="+mn-ea"/>
                          <a:cs typeface="+mn-cs"/>
                        </a:rPr>
                        <a:t>
 ¡La X-caliber 8 es ideal para vos! 
Diseñada para disfrutar los senderos más rápidos y los recorridos largos. Se ha fabricado prestando especial atención a la calidad, al precio y a los componentes que marcan realmente una diferencia en el rendimiento. Una transmisión monoplato SRAM, una horquilla RockShox y unos frenos de disco hidráulicos la convierten en una excelente elección para los nuevos ciclistas de montaña y corredores de cross country. 
Encontrá la info y disponibilidad @trekbicycleargentina en los distribuidores autorizados de todo el país.
@trekbikes @trekbicycleargentina @bontragerargentina #trekbikes #trekargentina #bontragerargentina #racedtowin #gooutside #creemosenlasbicis #racedtowin #xcaliber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0.1674 %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1833530547"/>
                  </a:ext>
                </a:extLst>
              </a:tr>
            </a:tbl>
          </a:graphicData>
        </a:graphic>
      </p:graphicFrame>
      <p:sp>
        <p:nvSpPr>
          <p:cNvPr id="4" name="Text Placeholder 3">
            <a:extLst>
              <a:ext uri="{FF2B5EF4-FFF2-40B4-BE49-F238E27FC236}">
                <a16:creationId xmlns:a16="http://schemas.microsoft.com/office/drawing/2014/main" id="{D59B2D9D-9846-475D-9A90-EFFFD163F493}"/>
              </a:ext>
            </a:extLst>
          </p:cNvPr>
          <p:cNvSpPr>
            <a:spLocks noGrp="1"/>
          </p:cNvSpPr>
          <p:nvPr>
            <p:ph type="body" sz="quarter" idx="14"/>
          </p:nvPr>
        </p:nvSpPr>
        <p:spPr/>
        <p:txBody>
          <a:bodyPr/>
          <a:lstStyle/>
          <a:p>
            <a:r>
              <a:rPr lang="en-US"/>
              <a:t>08/18/2021 - 09/18/2021</a:t>
            </a:r>
          </a:p>
        </p:txBody>
      </p:sp>
    </p:spTree>
    <p:extLst>
      <p:ext uri="{BB962C8B-B14F-4D97-AF65-F5344CB8AC3E}">
        <p14:creationId xmlns:p14="http://schemas.microsoft.com/office/powerpoint/2010/main" val="31396146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2F6C0E-2087-4144-ADCD-37AC93F6E1FF}"/>
              </a:ext>
            </a:extLst>
          </p:cNvPr>
          <p:cNvSpPr>
            <a:spLocks noGrp="1"/>
          </p:cNvSpPr>
          <p:nvPr>
            <p:ph type="title"/>
          </p:nvPr>
        </p:nvSpPr>
        <p:spPr/>
        <p:txBody>
          <a:bodyPr/>
          <a:lstStyle/>
          <a:p>
            <a:r>
              <a:rPr lang="en-US"/>
              <a:t>Facebook Post Table + Reactions | Scott - 10 of 24</a:t>
            </a:r>
          </a:p>
        </p:txBody>
      </p:sp>
      <p:graphicFrame>
        <p:nvGraphicFramePr>
          <p:cNvPr id="5" name="Table Placeholder 4">
            <a:extLst>
              <a:ext uri="{FF2B5EF4-FFF2-40B4-BE49-F238E27FC236}">
                <a16:creationId xmlns:a16="http://schemas.microsoft.com/office/drawing/2014/main" id="{71A968D1-7498-460C-AF41-060E93CF0669}"/>
              </a:ext>
            </a:extLst>
          </p:cNvPr>
          <p:cNvGraphicFramePr>
            <a:graphicFrameLocks noGrp="1"/>
          </p:cNvGraphicFramePr>
          <p:nvPr>
            <p:ph type="tbl" sz="quarter" idx="13"/>
            <p:extLst>
              <p:ext uri="{D42A27DB-BD31-4B8C-83A1-F6EECF244321}">
                <p14:modId xmlns:p14="http://schemas.microsoft.com/office/powerpoint/2010/main" val="14418060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441196325"/>
                    </a:ext>
                  </a:extLst>
                </a:gridCol>
                <a:gridCol w="493776">
                  <a:extLst>
                    <a:ext uri="{9D8B030D-6E8A-4147-A177-3AD203B41FA5}">
                      <a16:colId xmlns:a16="http://schemas.microsoft.com/office/drawing/2014/main" val="1010653900"/>
                    </a:ext>
                  </a:extLst>
                </a:gridCol>
                <a:gridCol w="493776">
                  <a:extLst>
                    <a:ext uri="{9D8B030D-6E8A-4147-A177-3AD203B41FA5}">
                      <a16:colId xmlns:a16="http://schemas.microsoft.com/office/drawing/2014/main" val="81874684"/>
                    </a:ext>
                  </a:extLst>
                </a:gridCol>
                <a:gridCol w="493776">
                  <a:extLst>
                    <a:ext uri="{9D8B030D-6E8A-4147-A177-3AD203B41FA5}">
                      <a16:colId xmlns:a16="http://schemas.microsoft.com/office/drawing/2014/main" val="2910244591"/>
                    </a:ext>
                  </a:extLst>
                </a:gridCol>
                <a:gridCol w="493776">
                  <a:extLst>
                    <a:ext uri="{9D8B030D-6E8A-4147-A177-3AD203B41FA5}">
                      <a16:colId xmlns:a16="http://schemas.microsoft.com/office/drawing/2014/main" val="1101926066"/>
                    </a:ext>
                  </a:extLst>
                </a:gridCol>
                <a:gridCol w="493776">
                  <a:extLst>
                    <a:ext uri="{9D8B030D-6E8A-4147-A177-3AD203B41FA5}">
                      <a16:colId xmlns:a16="http://schemas.microsoft.com/office/drawing/2014/main" val="2716586564"/>
                    </a:ext>
                  </a:extLst>
                </a:gridCol>
                <a:gridCol w="493776">
                  <a:extLst>
                    <a:ext uri="{9D8B030D-6E8A-4147-A177-3AD203B41FA5}">
                      <a16:colId xmlns:a16="http://schemas.microsoft.com/office/drawing/2014/main" val="1863692229"/>
                    </a:ext>
                  </a:extLst>
                </a:gridCol>
                <a:gridCol w="493776">
                  <a:extLst>
                    <a:ext uri="{9D8B030D-6E8A-4147-A177-3AD203B41FA5}">
                      <a16:colId xmlns:a16="http://schemas.microsoft.com/office/drawing/2014/main" val="1327085575"/>
                    </a:ext>
                  </a:extLst>
                </a:gridCol>
                <a:gridCol w="493776">
                  <a:extLst>
                    <a:ext uri="{9D8B030D-6E8A-4147-A177-3AD203B41FA5}">
                      <a16:colId xmlns:a16="http://schemas.microsoft.com/office/drawing/2014/main" val="3386155054"/>
                    </a:ext>
                  </a:extLst>
                </a:gridCol>
                <a:gridCol w="493776">
                  <a:extLst>
                    <a:ext uri="{9D8B030D-6E8A-4147-A177-3AD203B41FA5}">
                      <a16:colId xmlns:a16="http://schemas.microsoft.com/office/drawing/2014/main" val="3810298916"/>
                    </a:ext>
                  </a:extLst>
                </a:gridCol>
                <a:gridCol w="493776">
                  <a:extLst>
                    <a:ext uri="{9D8B030D-6E8A-4147-A177-3AD203B41FA5}">
                      <a16:colId xmlns:a16="http://schemas.microsoft.com/office/drawing/2014/main" val="4222032968"/>
                    </a:ext>
                  </a:extLst>
                </a:gridCol>
                <a:gridCol w="493776">
                  <a:extLst>
                    <a:ext uri="{9D8B030D-6E8A-4147-A177-3AD203B41FA5}">
                      <a16:colId xmlns:a16="http://schemas.microsoft.com/office/drawing/2014/main" val="5644413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593276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Trek Bicycle Argentina - 2021-09-06 19:48:10</a:t>
                      </a:r>
                      <a:r>
                        <a:rPr kumimoji="0" lang="es-ES" sz="1000" b="0" i="0" u="none" strike="noStrike" kern="1200" cap="none" spc="0" normalizeH="0" baseline="0" noProof="0">
                          <a:ln>
                            <a:noFill/>
                          </a:ln>
                          <a:solidFill>
                            <a:prstClr val="black"/>
                          </a:solidFill>
                          <a:effectLst/>
                          <a:uLnTx/>
                          <a:uFillTx/>
                          <a:latin typeface="+mn-lt"/>
                          <a:ea typeface="+mn-ea"/>
                          <a:cs typeface="+mn-cs"/>
                        </a:rPr>
                        <a:t>
 La X-Caliber es una rígida diseñada para proporcionar velocidad, eficacia de pedaleo y un manejo rápido en senderos, singletrack o en las calles de la ciudad. Es perfecta para los ciclistas novatos, para corredores de cross country y para todo aquel que quiera rodar más kilómetros en menos tiempo.
Toda la información y disponibilidad  @trekbicycleargentina en los distribuidores autorizados de todo el país. 
@trekbikes @trekbicycleargentina @bontragerargentina  #trekbikes #trekargentina #bontragerargentina #racedtowin #gooutside #creemosenlasbicis #racedtowin #xcaliber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0.1577 %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1516111032"/>
                  </a:ext>
                </a:extLst>
              </a:tr>
            </a:tbl>
          </a:graphicData>
        </a:graphic>
      </p:graphicFrame>
      <p:sp>
        <p:nvSpPr>
          <p:cNvPr id="4" name="Text Placeholder 3">
            <a:extLst>
              <a:ext uri="{FF2B5EF4-FFF2-40B4-BE49-F238E27FC236}">
                <a16:creationId xmlns:a16="http://schemas.microsoft.com/office/drawing/2014/main" id="{E044E97B-ECFB-452B-91F0-FAF1B1F89637}"/>
              </a:ext>
            </a:extLst>
          </p:cNvPr>
          <p:cNvSpPr>
            <a:spLocks noGrp="1"/>
          </p:cNvSpPr>
          <p:nvPr>
            <p:ph type="body" sz="quarter" idx="14"/>
          </p:nvPr>
        </p:nvSpPr>
        <p:spPr/>
        <p:txBody>
          <a:bodyPr/>
          <a:lstStyle/>
          <a:p>
            <a:r>
              <a:rPr lang="en-US"/>
              <a:t>08/18/2021 - 09/18/2021</a:t>
            </a:r>
          </a:p>
        </p:txBody>
      </p:sp>
    </p:spTree>
    <p:extLst>
      <p:ext uri="{BB962C8B-B14F-4D97-AF65-F5344CB8AC3E}">
        <p14:creationId xmlns:p14="http://schemas.microsoft.com/office/powerpoint/2010/main" val="309267099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72BDFD-5D1F-4693-83C6-5FFF7C1F7892}"/>
              </a:ext>
            </a:extLst>
          </p:cNvPr>
          <p:cNvSpPr>
            <a:spLocks noGrp="1"/>
          </p:cNvSpPr>
          <p:nvPr>
            <p:ph type="title"/>
          </p:nvPr>
        </p:nvSpPr>
        <p:spPr/>
        <p:txBody>
          <a:bodyPr/>
          <a:lstStyle/>
          <a:p>
            <a:r>
              <a:rPr lang="en-US"/>
              <a:t>Facebook Post Table + Reactions | Scott - 11 of 24</a:t>
            </a:r>
          </a:p>
        </p:txBody>
      </p:sp>
      <p:graphicFrame>
        <p:nvGraphicFramePr>
          <p:cNvPr id="5" name="Table Placeholder 4">
            <a:extLst>
              <a:ext uri="{FF2B5EF4-FFF2-40B4-BE49-F238E27FC236}">
                <a16:creationId xmlns:a16="http://schemas.microsoft.com/office/drawing/2014/main" id="{D0F895A8-9F1A-477A-87CF-31ABE0D9A1F0}"/>
              </a:ext>
            </a:extLst>
          </p:cNvPr>
          <p:cNvGraphicFramePr>
            <a:graphicFrameLocks noGrp="1"/>
          </p:cNvGraphicFramePr>
          <p:nvPr>
            <p:ph type="tbl" sz="quarter" idx="13"/>
            <p:extLst>
              <p:ext uri="{D42A27DB-BD31-4B8C-83A1-F6EECF244321}">
                <p14:modId xmlns:p14="http://schemas.microsoft.com/office/powerpoint/2010/main" val="14063073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624353254"/>
                    </a:ext>
                  </a:extLst>
                </a:gridCol>
                <a:gridCol w="493776">
                  <a:extLst>
                    <a:ext uri="{9D8B030D-6E8A-4147-A177-3AD203B41FA5}">
                      <a16:colId xmlns:a16="http://schemas.microsoft.com/office/drawing/2014/main" val="248104675"/>
                    </a:ext>
                  </a:extLst>
                </a:gridCol>
                <a:gridCol w="493776">
                  <a:extLst>
                    <a:ext uri="{9D8B030D-6E8A-4147-A177-3AD203B41FA5}">
                      <a16:colId xmlns:a16="http://schemas.microsoft.com/office/drawing/2014/main" val="2182277499"/>
                    </a:ext>
                  </a:extLst>
                </a:gridCol>
                <a:gridCol w="493776">
                  <a:extLst>
                    <a:ext uri="{9D8B030D-6E8A-4147-A177-3AD203B41FA5}">
                      <a16:colId xmlns:a16="http://schemas.microsoft.com/office/drawing/2014/main" val="2517882950"/>
                    </a:ext>
                  </a:extLst>
                </a:gridCol>
                <a:gridCol w="493776">
                  <a:extLst>
                    <a:ext uri="{9D8B030D-6E8A-4147-A177-3AD203B41FA5}">
                      <a16:colId xmlns:a16="http://schemas.microsoft.com/office/drawing/2014/main" val="3543060578"/>
                    </a:ext>
                  </a:extLst>
                </a:gridCol>
                <a:gridCol w="493776">
                  <a:extLst>
                    <a:ext uri="{9D8B030D-6E8A-4147-A177-3AD203B41FA5}">
                      <a16:colId xmlns:a16="http://schemas.microsoft.com/office/drawing/2014/main" val="2960887107"/>
                    </a:ext>
                  </a:extLst>
                </a:gridCol>
                <a:gridCol w="493776">
                  <a:extLst>
                    <a:ext uri="{9D8B030D-6E8A-4147-A177-3AD203B41FA5}">
                      <a16:colId xmlns:a16="http://schemas.microsoft.com/office/drawing/2014/main" val="3586557254"/>
                    </a:ext>
                  </a:extLst>
                </a:gridCol>
                <a:gridCol w="493776">
                  <a:extLst>
                    <a:ext uri="{9D8B030D-6E8A-4147-A177-3AD203B41FA5}">
                      <a16:colId xmlns:a16="http://schemas.microsoft.com/office/drawing/2014/main" val="681326465"/>
                    </a:ext>
                  </a:extLst>
                </a:gridCol>
                <a:gridCol w="493776">
                  <a:extLst>
                    <a:ext uri="{9D8B030D-6E8A-4147-A177-3AD203B41FA5}">
                      <a16:colId xmlns:a16="http://schemas.microsoft.com/office/drawing/2014/main" val="1042014628"/>
                    </a:ext>
                  </a:extLst>
                </a:gridCol>
                <a:gridCol w="493776">
                  <a:extLst>
                    <a:ext uri="{9D8B030D-6E8A-4147-A177-3AD203B41FA5}">
                      <a16:colId xmlns:a16="http://schemas.microsoft.com/office/drawing/2014/main" val="3353915336"/>
                    </a:ext>
                  </a:extLst>
                </a:gridCol>
                <a:gridCol w="493776">
                  <a:extLst>
                    <a:ext uri="{9D8B030D-6E8A-4147-A177-3AD203B41FA5}">
                      <a16:colId xmlns:a16="http://schemas.microsoft.com/office/drawing/2014/main" val="3770002490"/>
                    </a:ext>
                  </a:extLst>
                </a:gridCol>
                <a:gridCol w="493776">
                  <a:extLst>
                    <a:ext uri="{9D8B030D-6E8A-4147-A177-3AD203B41FA5}">
                      <a16:colId xmlns:a16="http://schemas.microsoft.com/office/drawing/2014/main" val="32168337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295532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Scott Sports Argentina - 2021-09-13 17:05:36</a:t>
                      </a:r>
                      <a:r>
                        <a:rPr kumimoji="0" lang="es-ES" sz="1000" b="0" i="0" u="none" strike="noStrike" kern="1200" cap="none" spc="0" normalizeH="0" baseline="0" noProof="0">
                          <a:ln>
                            <a:noFill/>
                          </a:ln>
                          <a:solidFill>
                            <a:prstClr val="black"/>
                          </a:solidFill>
                          <a:effectLst/>
                          <a:uLnTx/>
                          <a:uFillTx/>
                          <a:latin typeface="+mn-lt"/>
                          <a:ea typeface="+mn-ea"/>
                          <a:cs typeface="+mn-cs"/>
                        </a:rPr>
                        <a:t>
 La Scale 930 de SCOTT tiene un cuadro de fibra de carbono superligero. La combinación de suspensión FOX, transmisión Shimano de 12 velocidades y componentes Syncros produce una bicicleta de competición ligera y eficiente.
Encontrala en nuestras tiendas. Link en bio y en Stories destacadas.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418394055"/>
                  </a:ext>
                </a:extLst>
              </a:tr>
            </a:tbl>
          </a:graphicData>
        </a:graphic>
      </p:graphicFrame>
      <p:sp>
        <p:nvSpPr>
          <p:cNvPr id="4" name="Text Placeholder 3">
            <a:extLst>
              <a:ext uri="{FF2B5EF4-FFF2-40B4-BE49-F238E27FC236}">
                <a16:creationId xmlns:a16="http://schemas.microsoft.com/office/drawing/2014/main" id="{2EDE7804-C316-4264-A294-311B595E01EC}"/>
              </a:ext>
            </a:extLst>
          </p:cNvPr>
          <p:cNvSpPr>
            <a:spLocks noGrp="1"/>
          </p:cNvSpPr>
          <p:nvPr>
            <p:ph type="body" sz="quarter" idx="14"/>
          </p:nvPr>
        </p:nvSpPr>
        <p:spPr/>
        <p:txBody>
          <a:bodyPr/>
          <a:lstStyle/>
          <a:p>
            <a:r>
              <a:rPr lang="en-US"/>
              <a:t>08/18/2021 - 09/18/2021</a:t>
            </a:r>
          </a:p>
        </p:txBody>
      </p:sp>
    </p:spTree>
    <p:extLst>
      <p:ext uri="{BB962C8B-B14F-4D97-AF65-F5344CB8AC3E}">
        <p14:creationId xmlns:p14="http://schemas.microsoft.com/office/powerpoint/2010/main" val="233262752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837F0F-E46C-47C2-8C53-2C9C42E1597E}"/>
              </a:ext>
            </a:extLst>
          </p:cNvPr>
          <p:cNvSpPr>
            <a:spLocks noGrp="1"/>
          </p:cNvSpPr>
          <p:nvPr>
            <p:ph type="title"/>
          </p:nvPr>
        </p:nvSpPr>
        <p:spPr/>
        <p:txBody>
          <a:bodyPr/>
          <a:lstStyle/>
          <a:p>
            <a:r>
              <a:rPr lang="en-US"/>
              <a:t>Facebook Post Table + Reactions | Scott - 12 of 24</a:t>
            </a:r>
          </a:p>
        </p:txBody>
      </p:sp>
      <p:graphicFrame>
        <p:nvGraphicFramePr>
          <p:cNvPr id="5" name="Table Placeholder 4">
            <a:extLst>
              <a:ext uri="{FF2B5EF4-FFF2-40B4-BE49-F238E27FC236}">
                <a16:creationId xmlns:a16="http://schemas.microsoft.com/office/drawing/2014/main" id="{50EB0C70-6525-4613-960C-B0D900D93AE2}"/>
              </a:ext>
            </a:extLst>
          </p:cNvPr>
          <p:cNvGraphicFramePr>
            <a:graphicFrameLocks noGrp="1"/>
          </p:cNvGraphicFramePr>
          <p:nvPr>
            <p:ph type="tbl" sz="quarter" idx="13"/>
            <p:extLst>
              <p:ext uri="{D42A27DB-BD31-4B8C-83A1-F6EECF244321}">
                <p14:modId xmlns:p14="http://schemas.microsoft.com/office/powerpoint/2010/main" val="13991602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490334529"/>
                    </a:ext>
                  </a:extLst>
                </a:gridCol>
                <a:gridCol w="493776">
                  <a:extLst>
                    <a:ext uri="{9D8B030D-6E8A-4147-A177-3AD203B41FA5}">
                      <a16:colId xmlns:a16="http://schemas.microsoft.com/office/drawing/2014/main" val="25267224"/>
                    </a:ext>
                  </a:extLst>
                </a:gridCol>
                <a:gridCol w="493776">
                  <a:extLst>
                    <a:ext uri="{9D8B030D-6E8A-4147-A177-3AD203B41FA5}">
                      <a16:colId xmlns:a16="http://schemas.microsoft.com/office/drawing/2014/main" val="3423403623"/>
                    </a:ext>
                  </a:extLst>
                </a:gridCol>
                <a:gridCol w="493776">
                  <a:extLst>
                    <a:ext uri="{9D8B030D-6E8A-4147-A177-3AD203B41FA5}">
                      <a16:colId xmlns:a16="http://schemas.microsoft.com/office/drawing/2014/main" val="2410183749"/>
                    </a:ext>
                  </a:extLst>
                </a:gridCol>
                <a:gridCol w="493776">
                  <a:extLst>
                    <a:ext uri="{9D8B030D-6E8A-4147-A177-3AD203B41FA5}">
                      <a16:colId xmlns:a16="http://schemas.microsoft.com/office/drawing/2014/main" val="3822321362"/>
                    </a:ext>
                  </a:extLst>
                </a:gridCol>
                <a:gridCol w="493776">
                  <a:extLst>
                    <a:ext uri="{9D8B030D-6E8A-4147-A177-3AD203B41FA5}">
                      <a16:colId xmlns:a16="http://schemas.microsoft.com/office/drawing/2014/main" val="247249022"/>
                    </a:ext>
                  </a:extLst>
                </a:gridCol>
                <a:gridCol w="493776">
                  <a:extLst>
                    <a:ext uri="{9D8B030D-6E8A-4147-A177-3AD203B41FA5}">
                      <a16:colId xmlns:a16="http://schemas.microsoft.com/office/drawing/2014/main" val="622657336"/>
                    </a:ext>
                  </a:extLst>
                </a:gridCol>
                <a:gridCol w="493776">
                  <a:extLst>
                    <a:ext uri="{9D8B030D-6E8A-4147-A177-3AD203B41FA5}">
                      <a16:colId xmlns:a16="http://schemas.microsoft.com/office/drawing/2014/main" val="495436545"/>
                    </a:ext>
                  </a:extLst>
                </a:gridCol>
                <a:gridCol w="493776">
                  <a:extLst>
                    <a:ext uri="{9D8B030D-6E8A-4147-A177-3AD203B41FA5}">
                      <a16:colId xmlns:a16="http://schemas.microsoft.com/office/drawing/2014/main" val="3993641525"/>
                    </a:ext>
                  </a:extLst>
                </a:gridCol>
                <a:gridCol w="493776">
                  <a:extLst>
                    <a:ext uri="{9D8B030D-6E8A-4147-A177-3AD203B41FA5}">
                      <a16:colId xmlns:a16="http://schemas.microsoft.com/office/drawing/2014/main" val="3594156769"/>
                    </a:ext>
                  </a:extLst>
                </a:gridCol>
                <a:gridCol w="493776">
                  <a:extLst>
                    <a:ext uri="{9D8B030D-6E8A-4147-A177-3AD203B41FA5}">
                      <a16:colId xmlns:a16="http://schemas.microsoft.com/office/drawing/2014/main" val="2883673130"/>
                    </a:ext>
                  </a:extLst>
                </a:gridCol>
                <a:gridCol w="493776">
                  <a:extLst>
                    <a:ext uri="{9D8B030D-6E8A-4147-A177-3AD203B41FA5}">
                      <a16:colId xmlns:a16="http://schemas.microsoft.com/office/drawing/2014/main" val="18111905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0666872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Trek Bicycle Argentina - 2021-09-07 09:31:34</a:t>
                      </a:r>
                      <a:r>
                        <a:rPr kumimoji="0" lang="es-ES" sz="1000" b="0" i="0" u="none" strike="noStrike" kern="1200" cap="none" spc="0" normalizeH="0" baseline="0" noProof="0">
                          <a:ln>
                            <a:noFill/>
                          </a:ln>
                          <a:solidFill>
                            <a:prstClr val="black"/>
                          </a:solidFill>
                          <a:effectLst/>
                          <a:uLnTx/>
                          <a:uFillTx/>
                          <a:latin typeface="+mn-lt"/>
                          <a:ea typeface="+mn-ea"/>
                          <a:cs typeface="+mn-cs"/>
                        </a:rPr>
                        <a:t>
 ¡ X-Caliber 9 preparada para competir! 
La horquilla RockShox Judy Silver con bloqueo remoto, transmisión Shimano XT/SLX 1x12 y con una amplia relación de cambios la convierten en una gran opción para los ciclistas que buscan rodar a toda velocidad por los singletracks y que quieren una gran bici preparada para competir desde el primer momento.
Encontrá la info y disponibilidad @trekbicycleargentina en los distribuidores autorizados de todo el país.
@trekbikes @trekbicycleargentina @bontragerargentina #trekbikes #trekargentina #bontragerargentina #racedtowin #gooutside #creemosenlasbicis #racedtowin #xcaliber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4006774489"/>
                  </a:ext>
                </a:extLst>
              </a:tr>
            </a:tbl>
          </a:graphicData>
        </a:graphic>
      </p:graphicFrame>
      <p:sp>
        <p:nvSpPr>
          <p:cNvPr id="4" name="Text Placeholder 3">
            <a:extLst>
              <a:ext uri="{FF2B5EF4-FFF2-40B4-BE49-F238E27FC236}">
                <a16:creationId xmlns:a16="http://schemas.microsoft.com/office/drawing/2014/main" id="{EEC316ED-29C3-4F37-9035-086EB94FF9AA}"/>
              </a:ext>
            </a:extLst>
          </p:cNvPr>
          <p:cNvSpPr>
            <a:spLocks noGrp="1"/>
          </p:cNvSpPr>
          <p:nvPr>
            <p:ph type="body" sz="quarter" idx="14"/>
          </p:nvPr>
        </p:nvSpPr>
        <p:spPr/>
        <p:txBody>
          <a:bodyPr/>
          <a:lstStyle/>
          <a:p>
            <a:r>
              <a:rPr lang="en-US"/>
              <a:t>08/18/2021 - 09/18/2021</a:t>
            </a:r>
          </a:p>
        </p:txBody>
      </p:sp>
    </p:spTree>
    <p:extLst>
      <p:ext uri="{BB962C8B-B14F-4D97-AF65-F5344CB8AC3E}">
        <p14:creationId xmlns:p14="http://schemas.microsoft.com/office/powerpoint/2010/main" val="259074476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DB65BD-9CFE-4606-A406-8136BF3FFCCC}"/>
              </a:ext>
            </a:extLst>
          </p:cNvPr>
          <p:cNvSpPr>
            <a:spLocks noGrp="1"/>
          </p:cNvSpPr>
          <p:nvPr>
            <p:ph type="title"/>
          </p:nvPr>
        </p:nvSpPr>
        <p:spPr/>
        <p:txBody>
          <a:bodyPr/>
          <a:lstStyle/>
          <a:p>
            <a:r>
              <a:rPr lang="en-US"/>
              <a:t>Facebook Post Table + Reactions | Scott - 13 of 24</a:t>
            </a:r>
          </a:p>
        </p:txBody>
      </p:sp>
      <p:graphicFrame>
        <p:nvGraphicFramePr>
          <p:cNvPr id="5" name="Table Placeholder 4">
            <a:extLst>
              <a:ext uri="{FF2B5EF4-FFF2-40B4-BE49-F238E27FC236}">
                <a16:creationId xmlns:a16="http://schemas.microsoft.com/office/drawing/2014/main" id="{97911429-C708-4506-A845-6EDCBE8356D4}"/>
              </a:ext>
            </a:extLst>
          </p:cNvPr>
          <p:cNvGraphicFramePr>
            <a:graphicFrameLocks noGrp="1"/>
          </p:cNvGraphicFramePr>
          <p:nvPr>
            <p:ph type="tbl" sz="quarter" idx="13"/>
            <p:extLst>
              <p:ext uri="{D42A27DB-BD31-4B8C-83A1-F6EECF244321}">
                <p14:modId xmlns:p14="http://schemas.microsoft.com/office/powerpoint/2010/main" val="38111360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679894317"/>
                    </a:ext>
                  </a:extLst>
                </a:gridCol>
                <a:gridCol w="493776">
                  <a:extLst>
                    <a:ext uri="{9D8B030D-6E8A-4147-A177-3AD203B41FA5}">
                      <a16:colId xmlns:a16="http://schemas.microsoft.com/office/drawing/2014/main" val="896308954"/>
                    </a:ext>
                  </a:extLst>
                </a:gridCol>
                <a:gridCol w="493776">
                  <a:extLst>
                    <a:ext uri="{9D8B030D-6E8A-4147-A177-3AD203B41FA5}">
                      <a16:colId xmlns:a16="http://schemas.microsoft.com/office/drawing/2014/main" val="2559745548"/>
                    </a:ext>
                  </a:extLst>
                </a:gridCol>
                <a:gridCol w="493776">
                  <a:extLst>
                    <a:ext uri="{9D8B030D-6E8A-4147-A177-3AD203B41FA5}">
                      <a16:colId xmlns:a16="http://schemas.microsoft.com/office/drawing/2014/main" val="1224810714"/>
                    </a:ext>
                  </a:extLst>
                </a:gridCol>
                <a:gridCol w="493776">
                  <a:extLst>
                    <a:ext uri="{9D8B030D-6E8A-4147-A177-3AD203B41FA5}">
                      <a16:colId xmlns:a16="http://schemas.microsoft.com/office/drawing/2014/main" val="3918014865"/>
                    </a:ext>
                  </a:extLst>
                </a:gridCol>
                <a:gridCol w="493776">
                  <a:extLst>
                    <a:ext uri="{9D8B030D-6E8A-4147-A177-3AD203B41FA5}">
                      <a16:colId xmlns:a16="http://schemas.microsoft.com/office/drawing/2014/main" val="601917577"/>
                    </a:ext>
                  </a:extLst>
                </a:gridCol>
                <a:gridCol w="493776">
                  <a:extLst>
                    <a:ext uri="{9D8B030D-6E8A-4147-A177-3AD203B41FA5}">
                      <a16:colId xmlns:a16="http://schemas.microsoft.com/office/drawing/2014/main" val="3477173141"/>
                    </a:ext>
                  </a:extLst>
                </a:gridCol>
                <a:gridCol w="493776">
                  <a:extLst>
                    <a:ext uri="{9D8B030D-6E8A-4147-A177-3AD203B41FA5}">
                      <a16:colId xmlns:a16="http://schemas.microsoft.com/office/drawing/2014/main" val="2228011554"/>
                    </a:ext>
                  </a:extLst>
                </a:gridCol>
                <a:gridCol w="493776">
                  <a:extLst>
                    <a:ext uri="{9D8B030D-6E8A-4147-A177-3AD203B41FA5}">
                      <a16:colId xmlns:a16="http://schemas.microsoft.com/office/drawing/2014/main" val="245992268"/>
                    </a:ext>
                  </a:extLst>
                </a:gridCol>
                <a:gridCol w="493776">
                  <a:extLst>
                    <a:ext uri="{9D8B030D-6E8A-4147-A177-3AD203B41FA5}">
                      <a16:colId xmlns:a16="http://schemas.microsoft.com/office/drawing/2014/main" val="336680339"/>
                    </a:ext>
                  </a:extLst>
                </a:gridCol>
                <a:gridCol w="493776">
                  <a:extLst>
                    <a:ext uri="{9D8B030D-6E8A-4147-A177-3AD203B41FA5}">
                      <a16:colId xmlns:a16="http://schemas.microsoft.com/office/drawing/2014/main" val="132117603"/>
                    </a:ext>
                  </a:extLst>
                </a:gridCol>
                <a:gridCol w="493776">
                  <a:extLst>
                    <a:ext uri="{9D8B030D-6E8A-4147-A177-3AD203B41FA5}">
                      <a16:colId xmlns:a16="http://schemas.microsoft.com/office/drawing/2014/main" val="32666193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7061340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Trek Bicycle Argentina - 2021-09-14 20:44:55</a:t>
                      </a:r>
                      <a:r>
                        <a:rPr kumimoji="0" lang="es-ES" sz="1000" b="0" i="0" u="none" strike="noStrike" kern="1200" cap="none" spc="0" normalizeH="0" baseline="0" noProof="0">
                          <a:ln>
                            <a:noFill/>
                          </a:ln>
                          <a:solidFill>
                            <a:prstClr val="black"/>
                          </a:solidFill>
                          <a:effectLst/>
                          <a:uLnTx/>
                          <a:uFillTx/>
                          <a:latin typeface="+mn-lt"/>
                          <a:ea typeface="+mn-ea"/>
                          <a:cs typeface="+mn-cs"/>
                        </a:rPr>
                        <a:t>
 La Marlin 6 es ideal para rodar en cualquier superficie de montaña o ciudad. Además está preparada para la instalación rápida de accesorios que la catalogan como una gran opción para la ciudad.
Descubrí todos los detalles y precio en las tiendas oficiales Trek más cercana. 
@trekbikes @trekbicycleargentina @bontragerargentina  #trekbikes #trekargentina #bontragerargentina #racedtowin #gooutside #creemosenlasbicis #racedtowin #Marlin6</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0.1479 %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459157767"/>
                  </a:ext>
                </a:extLst>
              </a:tr>
            </a:tbl>
          </a:graphicData>
        </a:graphic>
      </p:graphicFrame>
      <p:sp>
        <p:nvSpPr>
          <p:cNvPr id="4" name="Text Placeholder 3">
            <a:extLst>
              <a:ext uri="{FF2B5EF4-FFF2-40B4-BE49-F238E27FC236}">
                <a16:creationId xmlns:a16="http://schemas.microsoft.com/office/drawing/2014/main" id="{84F12F85-8867-44BA-A5ED-E09EFC11B893}"/>
              </a:ext>
            </a:extLst>
          </p:cNvPr>
          <p:cNvSpPr>
            <a:spLocks noGrp="1"/>
          </p:cNvSpPr>
          <p:nvPr>
            <p:ph type="body" sz="quarter" idx="14"/>
          </p:nvPr>
        </p:nvSpPr>
        <p:spPr/>
        <p:txBody>
          <a:bodyPr/>
          <a:lstStyle/>
          <a:p>
            <a:r>
              <a:rPr lang="en-US"/>
              <a:t>08/18/2021 - 09/18/2021</a:t>
            </a:r>
          </a:p>
        </p:txBody>
      </p:sp>
    </p:spTree>
    <p:extLst>
      <p:ext uri="{BB962C8B-B14F-4D97-AF65-F5344CB8AC3E}">
        <p14:creationId xmlns:p14="http://schemas.microsoft.com/office/powerpoint/2010/main" val="4950542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042DD5-DCEC-4A89-9302-BCFFD2D67689}"/>
              </a:ext>
            </a:extLst>
          </p:cNvPr>
          <p:cNvSpPr>
            <a:spLocks noGrp="1"/>
          </p:cNvSpPr>
          <p:nvPr>
            <p:ph type="title"/>
          </p:nvPr>
        </p:nvSpPr>
        <p:spPr/>
        <p:txBody>
          <a:bodyPr/>
          <a:lstStyle/>
          <a:p>
            <a:r>
              <a:rPr lang="en-US"/>
              <a:t>Facebook Post Table + Reactions | Scott - 14 of 24</a:t>
            </a:r>
          </a:p>
        </p:txBody>
      </p:sp>
      <p:graphicFrame>
        <p:nvGraphicFramePr>
          <p:cNvPr id="5" name="Table Placeholder 4">
            <a:extLst>
              <a:ext uri="{FF2B5EF4-FFF2-40B4-BE49-F238E27FC236}">
                <a16:creationId xmlns:a16="http://schemas.microsoft.com/office/drawing/2014/main" id="{3079399B-02E0-4647-9A86-01150D2FCC83}"/>
              </a:ext>
            </a:extLst>
          </p:cNvPr>
          <p:cNvGraphicFramePr>
            <a:graphicFrameLocks noGrp="1"/>
          </p:cNvGraphicFramePr>
          <p:nvPr>
            <p:ph type="tbl" sz="quarter" idx="13"/>
            <p:extLst>
              <p:ext uri="{D42A27DB-BD31-4B8C-83A1-F6EECF244321}">
                <p14:modId xmlns:p14="http://schemas.microsoft.com/office/powerpoint/2010/main" val="14388993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911918197"/>
                    </a:ext>
                  </a:extLst>
                </a:gridCol>
                <a:gridCol w="493776">
                  <a:extLst>
                    <a:ext uri="{9D8B030D-6E8A-4147-A177-3AD203B41FA5}">
                      <a16:colId xmlns:a16="http://schemas.microsoft.com/office/drawing/2014/main" val="196742324"/>
                    </a:ext>
                  </a:extLst>
                </a:gridCol>
                <a:gridCol w="493776">
                  <a:extLst>
                    <a:ext uri="{9D8B030D-6E8A-4147-A177-3AD203B41FA5}">
                      <a16:colId xmlns:a16="http://schemas.microsoft.com/office/drawing/2014/main" val="158611634"/>
                    </a:ext>
                  </a:extLst>
                </a:gridCol>
                <a:gridCol w="493776">
                  <a:extLst>
                    <a:ext uri="{9D8B030D-6E8A-4147-A177-3AD203B41FA5}">
                      <a16:colId xmlns:a16="http://schemas.microsoft.com/office/drawing/2014/main" val="2876407407"/>
                    </a:ext>
                  </a:extLst>
                </a:gridCol>
                <a:gridCol w="493776">
                  <a:extLst>
                    <a:ext uri="{9D8B030D-6E8A-4147-A177-3AD203B41FA5}">
                      <a16:colId xmlns:a16="http://schemas.microsoft.com/office/drawing/2014/main" val="152140356"/>
                    </a:ext>
                  </a:extLst>
                </a:gridCol>
                <a:gridCol w="493776">
                  <a:extLst>
                    <a:ext uri="{9D8B030D-6E8A-4147-A177-3AD203B41FA5}">
                      <a16:colId xmlns:a16="http://schemas.microsoft.com/office/drawing/2014/main" val="345651470"/>
                    </a:ext>
                  </a:extLst>
                </a:gridCol>
                <a:gridCol w="493776">
                  <a:extLst>
                    <a:ext uri="{9D8B030D-6E8A-4147-A177-3AD203B41FA5}">
                      <a16:colId xmlns:a16="http://schemas.microsoft.com/office/drawing/2014/main" val="3461323405"/>
                    </a:ext>
                  </a:extLst>
                </a:gridCol>
                <a:gridCol w="493776">
                  <a:extLst>
                    <a:ext uri="{9D8B030D-6E8A-4147-A177-3AD203B41FA5}">
                      <a16:colId xmlns:a16="http://schemas.microsoft.com/office/drawing/2014/main" val="268296314"/>
                    </a:ext>
                  </a:extLst>
                </a:gridCol>
                <a:gridCol w="493776">
                  <a:extLst>
                    <a:ext uri="{9D8B030D-6E8A-4147-A177-3AD203B41FA5}">
                      <a16:colId xmlns:a16="http://schemas.microsoft.com/office/drawing/2014/main" val="2611962238"/>
                    </a:ext>
                  </a:extLst>
                </a:gridCol>
                <a:gridCol w="493776">
                  <a:extLst>
                    <a:ext uri="{9D8B030D-6E8A-4147-A177-3AD203B41FA5}">
                      <a16:colId xmlns:a16="http://schemas.microsoft.com/office/drawing/2014/main" val="2313441044"/>
                    </a:ext>
                  </a:extLst>
                </a:gridCol>
                <a:gridCol w="493776">
                  <a:extLst>
                    <a:ext uri="{9D8B030D-6E8A-4147-A177-3AD203B41FA5}">
                      <a16:colId xmlns:a16="http://schemas.microsoft.com/office/drawing/2014/main" val="3265755846"/>
                    </a:ext>
                  </a:extLst>
                </a:gridCol>
                <a:gridCol w="493776">
                  <a:extLst>
                    <a:ext uri="{9D8B030D-6E8A-4147-A177-3AD203B41FA5}">
                      <a16:colId xmlns:a16="http://schemas.microsoft.com/office/drawing/2014/main" val="9714198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959466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Scott Sports Argentina - 2021-08-27 18:22:25</a:t>
                      </a:r>
                      <a:r>
                        <a:rPr kumimoji="0" lang="en-US" sz="1000" b="0" i="0" u="none" strike="noStrike" kern="1200" cap="none" spc="0" normalizeH="0" baseline="0" noProof="0">
                          <a:ln>
                            <a:noFill/>
                          </a:ln>
                          <a:solidFill>
                            <a:prstClr val="black"/>
                          </a:solidFill>
                          <a:effectLst/>
                          <a:uLnTx/>
                          <a:uFillTx/>
                          <a:latin typeface="+mn-lt"/>
                          <a:ea typeface="+mn-ea"/>
                          <a:cs typeface="+mn-cs"/>
                        </a:rPr>
                        <a:t>
 Cambiá tu bici para la montaña por una Aspect 960.
✅ Cuadro de aleación Aspect 900
✅ Suntour XCE28 100 mm
✅ Shimano TX800 16, velocidades
✅ Frenos de disco hidráulicos Tektro
✅ Kenda Booster
Consultá a nuestras tiendas.
#SCOTTbikes  
#SCOTTargentina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932502992"/>
                  </a:ext>
                </a:extLst>
              </a:tr>
            </a:tbl>
          </a:graphicData>
        </a:graphic>
      </p:graphicFrame>
      <p:sp>
        <p:nvSpPr>
          <p:cNvPr id="4" name="Text Placeholder 3">
            <a:extLst>
              <a:ext uri="{FF2B5EF4-FFF2-40B4-BE49-F238E27FC236}">
                <a16:creationId xmlns:a16="http://schemas.microsoft.com/office/drawing/2014/main" id="{D1EA8ABC-41B4-48C9-ABDC-7CEC5FE83753}"/>
              </a:ext>
            </a:extLst>
          </p:cNvPr>
          <p:cNvSpPr>
            <a:spLocks noGrp="1"/>
          </p:cNvSpPr>
          <p:nvPr>
            <p:ph type="body" sz="quarter" idx="14"/>
          </p:nvPr>
        </p:nvSpPr>
        <p:spPr/>
        <p:txBody>
          <a:bodyPr/>
          <a:lstStyle/>
          <a:p>
            <a:r>
              <a:rPr lang="en-US"/>
              <a:t>08/18/2021 - 09/18/2021</a:t>
            </a:r>
          </a:p>
        </p:txBody>
      </p:sp>
    </p:spTree>
    <p:extLst>
      <p:ext uri="{BB962C8B-B14F-4D97-AF65-F5344CB8AC3E}">
        <p14:creationId xmlns:p14="http://schemas.microsoft.com/office/powerpoint/2010/main" val="391553719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895208-96DF-48F1-A8B5-AD649593DF1A}"/>
              </a:ext>
            </a:extLst>
          </p:cNvPr>
          <p:cNvSpPr>
            <a:spLocks noGrp="1"/>
          </p:cNvSpPr>
          <p:nvPr>
            <p:ph type="title"/>
          </p:nvPr>
        </p:nvSpPr>
        <p:spPr/>
        <p:txBody>
          <a:bodyPr/>
          <a:lstStyle/>
          <a:p>
            <a:r>
              <a:rPr lang="en-US"/>
              <a:t>Facebook Post Table + Reactions | Scott - 15 of 24</a:t>
            </a:r>
          </a:p>
        </p:txBody>
      </p:sp>
      <p:graphicFrame>
        <p:nvGraphicFramePr>
          <p:cNvPr id="5" name="Table Placeholder 4">
            <a:extLst>
              <a:ext uri="{FF2B5EF4-FFF2-40B4-BE49-F238E27FC236}">
                <a16:creationId xmlns:a16="http://schemas.microsoft.com/office/drawing/2014/main" id="{050F7F94-7FA4-41D3-AFEA-D5CE3CB0C643}"/>
              </a:ext>
            </a:extLst>
          </p:cNvPr>
          <p:cNvGraphicFramePr>
            <a:graphicFrameLocks noGrp="1"/>
          </p:cNvGraphicFramePr>
          <p:nvPr>
            <p:ph type="tbl" sz="quarter" idx="13"/>
            <p:extLst>
              <p:ext uri="{D42A27DB-BD31-4B8C-83A1-F6EECF244321}">
                <p14:modId xmlns:p14="http://schemas.microsoft.com/office/powerpoint/2010/main" val="40263289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68252629"/>
                    </a:ext>
                  </a:extLst>
                </a:gridCol>
                <a:gridCol w="493776">
                  <a:extLst>
                    <a:ext uri="{9D8B030D-6E8A-4147-A177-3AD203B41FA5}">
                      <a16:colId xmlns:a16="http://schemas.microsoft.com/office/drawing/2014/main" val="1833228257"/>
                    </a:ext>
                  </a:extLst>
                </a:gridCol>
                <a:gridCol w="493776">
                  <a:extLst>
                    <a:ext uri="{9D8B030D-6E8A-4147-A177-3AD203B41FA5}">
                      <a16:colId xmlns:a16="http://schemas.microsoft.com/office/drawing/2014/main" val="451451581"/>
                    </a:ext>
                  </a:extLst>
                </a:gridCol>
                <a:gridCol w="493776">
                  <a:extLst>
                    <a:ext uri="{9D8B030D-6E8A-4147-A177-3AD203B41FA5}">
                      <a16:colId xmlns:a16="http://schemas.microsoft.com/office/drawing/2014/main" val="2682438610"/>
                    </a:ext>
                  </a:extLst>
                </a:gridCol>
                <a:gridCol w="493776">
                  <a:extLst>
                    <a:ext uri="{9D8B030D-6E8A-4147-A177-3AD203B41FA5}">
                      <a16:colId xmlns:a16="http://schemas.microsoft.com/office/drawing/2014/main" val="1151233751"/>
                    </a:ext>
                  </a:extLst>
                </a:gridCol>
                <a:gridCol w="493776">
                  <a:extLst>
                    <a:ext uri="{9D8B030D-6E8A-4147-A177-3AD203B41FA5}">
                      <a16:colId xmlns:a16="http://schemas.microsoft.com/office/drawing/2014/main" val="3423150669"/>
                    </a:ext>
                  </a:extLst>
                </a:gridCol>
                <a:gridCol w="493776">
                  <a:extLst>
                    <a:ext uri="{9D8B030D-6E8A-4147-A177-3AD203B41FA5}">
                      <a16:colId xmlns:a16="http://schemas.microsoft.com/office/drawing/2014/main" val="4076918048"/>
                    </a:ext>
                  </a:extLst>
                </a:gridCol>
                <a:gridCol w="493776">
                  <a:extLst>
                    <a:ext uri="{9D8B030D-6E8A-4147-A177-3AD203B41FA5}">
                      <a16:colId xmlns:a16="http://schemas.microsoft.com/office/drawing/2014/main" val="3597151142"/>
                    </a:ext>
                  </a:extLst>
                </a:gridCol>
                <a:gridCol w="493776">
                  <a:extLst>
                    <a:ext uri="{9D8B030D-6E8A-4147-A177-3AD203B41FA5}">
                      <a16:colId xmlns:a16="http://schemas.microsoft.com/office/drawing/2014/main" val="3736784278"/>
                    </a:ext>
                  </a:extLst>
                </a:gridCol>
                <a:gridCol w="493776">
                  <a:extLst>
                    <a:ext uri="{9D8B030D-6E8A-4147-A177-3AD203B41FA5}">
                      <a16:colId xmlns:a16="http://schemas.microsoft.com/office/drawing/2014/main" val="2454469954"/>
                    </a:ext>
                  </a:extLst>
                </a:gridCol>
                <a:gridCol w="493776">
                  <a:extLst>
                    <a:ext uri="{9D8B030D-6E8A-4147-A177-3AD203B41FA5}">
                      <a16:colId xmlns:a16="http://schemas.microsoft.com/office/drawing/2014/main" val="1759360682"/>
                    </a:ext>
                  </a:extLst>
                </a:gridCol>
                <a:gridCol w="493776">
                  <a:extLst>
                    <a:ext uri="{9D8B030D-6E8A-4147-A177-3AD203B41FA5}">
                      <a16:colId xmlns:a16="http://schemas.microsoft.com/office/drawing/2014/main" val="6305361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3527163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Scott Sports Argentina - 2021-08-30 16:48:39</a:t>
                      </a:r>
                      <a:r>
                        <a:rPr kumimoji="0" lang="en-US" sz="1000" b="0" i="0" u="none" strike="noStrike" kern="1200" cap="none" spc="0" normalizeH="0" baseline="0" noProof="0">
                          <a:ln>
                            <a:noFill/>
                          </a:ln>
                          <a:solidFill>
                            <a:prstClr val="black"/>
                          </a:solidFill>
                          <a:effectLst/>
                          <a:uLnTx/>
                          <a:uFillTx/>
                          <a:latin typeface="+mn-lt"/>
                          <a:ea typeface="+mn-ea"/>
                          <a:cs typeface="+mn-cs"/>
                        </a:rPr>
                        <a:t>
 Gran fin de semana para Scott Spark. 
Tres títulos mundiales en XCO:
@nschurter  en XCO World Cup, el chileno @martin_vidaurre  en U23 XCO y @boichisadrien 
  en XCO Junior.
#HaceElClickPorSpark  
#SCOTTbikes  
#SCOTTargentina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0.0549 %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2893430166"/>
                  </a:ext>
                </a:extLst>
              </a:tr>
            </a:tbl>
          </a:graphicData>
        </a:graphic>
      </p:graphicFrame>
      <p:sp>
        <p:nvSpPr>
          <p:cNvPr id="4" name="Text Placeholder 3">
            <a:extLst>
              <a:ext uri="{FF2B5EF4-FFF2-40B4-BE49-F238E27FC236}">
                <a16:creationId xmlns:a16="http://schemas.microsoft.com/office/drawing/2014/main" id="{94B726C9-5DB1-46EF-B226-9E93ACAB7A0F}"/>
              </a:ext>
            </a:extLst>
          </p:cNvPr>
          <p:cNvSpPr>
            <a:spLocks noGrp="1"/>
          </p:cNvSpPr>
          <p:nvPr>
            <p:ph type="body" sz="quarter" idx="14"/>
          </p:nvPr>
        </p:nvSpPr>
        <p:spPr/>
        <p:txBody>
          <a:bodyPr/>
          <a:lstStyle/>
          <a:p>
            <a:r>
              <a:rPr lang="en-US"/>
              <a:t>08/18/2021 - 09/18/2021</a:t>
            </a:r>
          </a:p>
        </p:txBody>
      </p:sp>
    </p:spTree>
    <p:extLst>
      <p:ext uri="{BB962C8B-B14F-4D97-AF65-F5344CB8AC3E}">
        <p14:creationId xmlns:p14="http://schemas.microsoft.com/office/powerpoint/2010/main" val="223874416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5A6B78-616D-4D7A-BE5C-DE753134F049}"/>
              </a:ext>
            </a:extLst>
          </p:cNvPr>
          <p:cNvSpPr>
            <a:spLocks noGrp="1"/>
          </p:cNvSpPr>
          <p:nvPr>
            <p:ph type="title"/>
          </p:nvPr>
        </p:nvSpPr>
        <p:spPr/>
        <p:txBody>
          <a:bodyPr/>
          <a:lstStyle/>
          <a:p>
            <a:r>
              <a:rPr lang="en-US"/>
              <a:t>Facebook Post Table + Reactions | Scott - 16 of 24</a:t>
            </a:r>
          </a:p>
        </p:txBody>
      </p:sp>
      <p:graphicFrame>
        <p:nvGraphicFramePr>
          <p:cNvPr id="5" name="Table Placeholder 4">
            <a:extLst>
              <a:ext uri="{FF2B5EF4-FFF2-40B4-BE49-F238E27FC236}">
                <a16:creationId xmlns:a16="http://schemas.microsoft.com/office/drawing/2014/main" id="{91626AA2-C991-4C07-9E3B-2548268638BD}"/>
              </a:ext>
            </a:extLst>
          </p:cNvPr>
          <p:cNvGraphicFramePr>
            <a:graphicFrameLocks noGrp="1"/>
          </p:cNvGraphicFramePr>
          <p:nvPr>
            <p:ph type="tbl" sz="quarter" idx="13"/>
            <p:extLst>
              <p:ext uri="{D42A27DB-BD31-4B8C-83A1-F6EECF244321}">
                <p14:modId xmlns:p14="http://schemas.microsoft.com/office/powerpoint/2010/main" val="33433310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927262433"/>
                    </a:ext>
                  </a:extLst>
                </a:gridCol>
                <a:gridCol w="493776">
                  <a:extLst>
                    <a:ext uri="{9D8B030D-6E8A-4147-A177-3AD203B41FA5}">
                      <a16:colId xmlns:a16="http://schemas.microsoft.com/office/drawing/2014/main" val="337087443"/>
                    </a:ext>
                  </a:extLst>
                </a:gridCol>
                <a:gridCol w="493776">
                  <a:extLst>
                    <a:ext uri="{9D8B030D-6E8A-4147-A177-3AD203B41FA5}">
                      <a16:colId xmlns:a16="http://schemas.microsoft.com/office/drawing/2014/main" val="1508028445"/>
                    </a:ext>
                  </a:extLst>
                </a:gridCol>
                <a:gridCol w="493776">
                  <a:extLst>
                    <a:ext uri="{9D8B030D-6E8A-4147-A177-3AD203B41FA5}">
                      <a16:colId xmlns:a16="http://schemas.microsoft.com/office/drawing/2014/main" val="4183709671"/>
                    </a:ext>
                  </a:extLst>
                </a:gridCol>
                <a:gridCol w="493776">
                  <a:extLst>
                    <a:ext uri="{9D8B030D-6E8A-4147-A177-3AD203B41FA5}">
                      <a16:colId xmlns:a16="http://schemas.microsoft.com/office/drawing/2014/main" val="1711810021"/>
                    </a:ext>
                  </a:extLst>
                </a:gridCol>
                <a:gridCol w="493776">
                  <a:extLst>
                    <a:ext uri="{9D8B030D-6E8A-4147-A177-3AD203B41FA5}">
                      <a16:colId xmlns:a16="http://schemas.microsoft.com/office/drawing/2014/main" val="1723681047"/>
                    </a:ext>
                  </a:extLst>
                </a:gridCol>
                <a:gridCol w="493776">
                  <a:extLst>
                    <a:ext uri="{9D8B030D-6E8A-4147-A177-3AD203B41FA5}">
                      <a16:colId xmlns:a16="http://schemas.microsoft.com/office/drawing/2014/main" val="1652402507"/>
                    </a:ext>
                  </a:extLst>
                </a:gridCol>
                <a:gridCol w="493776">
                  <a:extLst>
                    <a:ext uri="{9D8B030D-6E8A-4147-A177-3AD203B41FA5}">
                      <a16:colId xmlns:a16="http://schemas.microsoft.com/office/drawing/2014/main" val="2332499486"/>
                    </a:ext>
                  </a:extLst>
                </a:gridCol>
                <a:gridCol w="493776">
                  <a:extLst>
                    <a:ext uri="{9D8B030D-6E8A-4147-A177-3AD203B41FA5}">
                      <a16:colId xmlns:a16="http://schemas.microsoft.com/office/drawing/2014/main" val="2729313337"/>
                    </a:ext>
                  </a:extLst>
                </a:gridCol>
                <a:gridCol w="493776">
                  <a:extLst>
                    <a:ext uri="{9D8B030D-6E8A-4147-A177-3AD203B41FA5}">
                      <a16:colId xmlns:a16="http://schemas.microsoft.com/office/drawing/2014/main" val="1981618866"/>
                    </a:ext>
                  </a:extLst>
                </a:gridCol>
                <a:gridCol w="493776">
                  <a:extLst>
                    <a:ext uri="{9D8B030D-6E8A-4147-A177-3AD203B41FA5}">
                      <a16:colId xmlns:a16="http://schemas.microsoft.com/office/drawing/2014/main" val="3243470125"/>
                    </a:ext>
                  </a:extLst>
                </a:gridCol>
                <a:gridCol w="493776">
                  <a:extLst>
                    <a:ext uri="{9D8B030D-6E8A-4147-A177-3AD203B41FA5}">
                      <a16:colId xmlns:a16="http://schemas.microsoft.com/office/drawing/2014/main" val="17335463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7479819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Trek Bicycle Argentina - 2021-09-07 21:05:26</a:t>
                      </a:r>
                      <a:r>
                        <a:rPr kumimoji="0" lang="es-ES" sz="1000" b="0" i="0" u="none" strike="noStrike" kern="1200" cap="none" spc="0" normalizeH="0" baseline="0" noProof="0">
                          <a:ln>
                            <a:noFill/>
                          </a:ln>
                          <a:solidFill>
                            <a:prstClr val="black"/>
                          </a:solidFill>
                          <a:effectLst/>
                          <a:uLnTx/>
                          <a:uFillTx/>
                          <a:latin typeface="+mn-lt"/>
                          <a:ea typeface="+mn-ea"/>
                          <a:cs typeface="+mn-cs"/>
                        </a:rPr>
                        <a:t>
 ¡El #TeamTrekBontrager se coronó en el Abierto Argentino de XCO!  
En la cuarta fecha desarrollada en Catamarca “El Cóndor”  @alvaritomacias se quedó con el primer puesto ante los mejores exponentes de la disciplina del país. 
@facu_cayata  y @fernandodiaz532 también lograron el escalón más alto del podio en Juvenil y Cadetes respectivamente. 
Mirá toda la imágenes. 
@trekbikes @trekbicycleargentina @bontragerargentina @santini_arg @guargentina @OpticaCentralStore @microonfactory @foxracingargentina
#Trek #TrekArgentina #TeamTrekArgentina #RacedToWin #GoOutside #creemosenlasbicis #gobybike #procaliber #supercaliber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0.1255 %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2296570652"/>
                  </a:ext>
                </a:extLst>
              </a:tr>
            </a:tbl>
          </a:graphicData>
        </a:graphic>
      </p:graphicFrame>
      <p:sp>
        <p:nvSpPr>
          <p:cNvPr id="4" name="Text Placeholder 3">
            <a:extLst>
              <a:ext uri="{FF2B5EF4-FFF2-40B4-BE49-F238E27FC236}">
                <a16:creationId xmlns:a16="http://schemas.microsoft.com/office/drawing/2014/main" id="{1EB8EC1B-5F9C-4F9A-978F-0332C149D8F2}"/>
              </a:ext>
            </a:extLst>
          </p:cNvPr>
          <p:cNvSpPr>
            <a:spLocks noGrp="1"/>
          </p:cNvSpPr>
          <p:nvPr>
            <p:ph type="body" sz="quarter" idx="14"/>
          </p:nvPr>
        </p:nvSpPr>
        <p:spPr/>
        <p:txBody>
          <a:bodyPr/>
          <a:lstStyle/>
          <a:p>
            <a:r>
              <a:rPr lang="en-US"/>
              <a:t>08/18/2021 - 09/18/2021</a:t>
            </a:r>
          </a:p>
        </p:txBody>
      </p:sp>
    </p:spTree>
    <p:extLst>
      <p:ext uri="{BB962C8B-B14F-4D97-AF65-F5344CB8AC3E}">
        <p14:creationId xmlns:p14="http://schemas.microsoft.com/office/powerpoint/2010/main" val="423064978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B228A0-F72B-452D-9A07-286F550FB7B6}"/>
              </a:ext>
            </a:extLst>
          </p:cNvPr>
          <p:cNvSpPr>
            <a:spLocks noGrp="1"/>
          </p:cNvSpPr>
          <p:nvPr>
            <p:ph type="title"/>
          </p:nvPr>
        </p:nvSpPr>
        <p:spPr/>
        <p:txBody>
          <a:bodyPr/>
          <a:lstStyle/>
          <a:p>
            <a:r>
              <a:rPr lang="en-US"/>
              <a:t>Facebook Post Table + Reactions | Scott - 17 of 24</a:t>
            </a:r>
          </a:p>
        </p:txBody>
      </p:sp>
      <p:graphicFrame>
        <p:nvGraphicFramePr>
          <p:cNvPr id="5" name="Table Placeholder 4">
            <a:extLst>
              <a:ext uri="{FF2B5EF4-FFF2-40B4-BE49-F238E27FC236}">
                <a16:creationId xmlns:a16="http://schemas.microsoft.com/office/drawing/2014/main" id="{BDDECDF5-D1C3-4AC9-8CA3-F4E5F20B5917}"/>
              </a:ext>
            </a:extLst>
          </p:cNvPr>
          <p:cNvGraphicFramePr>
            <a:graphicFrameLocks noGrp="1"/>
          </p:cNvGraphicFramePr>
          <p:nvPr>
            <p:ph type="tbl" sz="quarter" idx="13"/>
            <p:extLst>
              <p:ext uri="{D42A27DB-BD31-4B8C-83A1-F6EECF244321}">
                <p14:modId xmlns:p14="http://schemas.microsoft.com/office/powerpoint/2010/main" val="19979833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999112064"/>
                    </a:ext>
                  </a:extLst>
                </a:gridCol>
                <a:gridCol w="493776">
                  <a:extLst>
                    <a:ext uri="{9D8B030D-6E8A-4147-A177-3AD203B41FA5}">
                      <a16:colId xmlns:a16="http://schemas.microsoft.com/office/drawing/2014/main" val="800917878"/>
                    </a:ext>
                  </a:extLst>
                </a:gridCol>
                <a:gridCol w="493776">
                  <a:extLst>
                    <a:ext uri="{9D8B030D-6E8A-4147-A177-3AD203B41FA5}">
                      <a16:colId xmlns:a16="http://schemas.microsoft.com/office/drawing/2014/main" val="2493077622"/>
                    </a:ext>
                  </a:extLst>
                </a:gridCol>
                <a:gridCol w="493776">
                  <a:extLst>
                    <a:ext uri="{9D8B030D-6E8A-4147-A177-3AD203B41FA5}">
                      <a16:colId xmlns:a16="http://schemas.microsoft.com/office/drawing/2014/main" val="2557193940"/>
                    </a:ext>
                  </a:extLst>
                </a:gridCol>
                <a:gridCol w="493776">
                  <a:extLst>
                    <a:ext uri="{9D8B030D-6E8A-4147-A177-3AD203B41FA5}">
                      <a16:colId xmlns:a16="http://schemas.microsoft.com/office/drawing/2014/main" val="3669314180"/>
                    </a:ext>
                  </a:extLst>
                </a:gridCol>
                <a:gridCol w="493776">
                  <a:extLst>
                    <a:ext uri="{9D8B030D-6E8A-4147-A177-3AD203B41FA5}">
                      <a16:colId xmlns:a16="http://schemas.microsoft.com/office/drawing/2014/main" val="2898538189"/>
                    </a:ext>
                  </a:extLst>
                </a:gridCol>
                <a:gridCol w="493776">
                  <a:extLst>
                    <a:ext uri="{9D8B030D-6E8A-4147-A177-3AD203B41FA5}">
                      <a16:colId xmlns:a16="http://schemas.microsoft.com/office/drawing/2014/main" val="2628923870"/>
                    </a:ext>
                  </a:extLst>
                </a:gridCol>
                <a:gridCol w="493776">
                  <a:extLst>
                    <a:ext uri="{9D8B030D-6E8A-4147-A177-3AD203B41FA5}">
                      <a16:colId xmlns:a16="http://schemas.microsoft.com/office/drawing/2014/main" val="1209613037"/>
                    </a:ext>
                  </a:extLst>
                </a:gridCol>
                <a:gridCol w="493776">
                  <a:extLst>
                    <a:ext uri="{9D8B030D-6E8A-4147-A177-3AD203B41FA5}">
                      <a16:colId xmlns:a16="http://schemas.microsoft.com/office/drawing/2014/main" val="2468632399"/>
                    </a:ext>
                  </a:extLst>
                </a:gridCol>
                <a:gridCol w="493776">
                  <a:extLst>
                    <a:ext uri="{9D8B030D-6E8A-4147-A177-3AD203B41FA5}">
                      <a16:colId xmlns:a16="http://schemas.microsoft.com/office/drawing/2014/main" val="112275224"/>
                    </a:ext>
                  </a:extLst>
                </a:gridCol>
                <a:gridCol w="493776">
                  <a:extLst>
                    <a:ext uri="{9D8B030D-6E8A-4147-A177-3AD203B41FA5}">
                      <a16:colId xmlns:a16="http://schemas.microsoft.com/office/drawing/2014/main" val="3159760998"/>
                    </a:ext>
                  </a:extLst>
                </a:gridCol>
                <a:gridCol w="493776">
                  <a:extLst>
                    <a:ext uri="{9D8B030D-6E8A-4147-A177-3AD203B41FA5}">
                      <a16:colId xmlns:a16="http://schemas.microsoft.com/office/drawing/2014/main" val="41474670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5318391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Scott Sports Argentina - 2021-09-03 21:01:25</a:t>
                      </a:r>
                      <a:r>
                        <a:rPr kumimoji="0" lang="es-ES" sz="1000" b="0" i="0" u="none" strike="noStrike" kern="1200" cap="none" spc="0" normalizeH="0" baseline="0" noProof="0">
                          <a:ln>
                            <a:noFill/>
                          </a:ln>
                          <a:solidFill>
                            <a:prstClr val="black"/>
                          </a:solidFill>
                          <a:effectLst/>
                          <a:uLnTx/>
                          <a:uFillTx/>
                          <a:latin typeface="+mn-lt"/>
                          <a:ea typeface="+mn-ea"/>
                          <a:cs typeface="+mn-cs"/>
                        </a:rPr>
                        <a:t>
 La Scale 970 de SCOTT viene equipada con transmisión de 12 velocidades SRAM Eagle y una horquilla Rock Shox, junto con tecnología de bloqueo remoto para permitir diferentes ajustes del recorrido en función de las necesidades de cada momento.
Encontralas en nuestras tiendas. Link en bio.
#SCOTTbikes  
#SCOTTargentina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2584419431"/>
                  </a:ext>
                </a:extLst>
              </a:tr>
            </a:tbl>
          </a:graphicData>
        </a:graphic>
      </p:graphicFrame>
      <p:sp>
        <p:nvSpPr>
          <p:cNvPr id="4" name="Text Placeholder 3">
            <a:extLst>
              <a:ext uri="{FF2B5EF4-FFF2-40B4-BE49-F238E27FC236}">
                <a16:creationId xmlns:a16="http://schemas.microsoft.com/office/drawing/2014/main" id="{8429107F-88A3-4B18-A3EA-4BD20C532A4E}"/>
              </a:ext>
            </a:extLst>
          </p:cNvPr>
          <p:cNvSpPr>
            <a:spLocks noGrp="1"/>
          </p:cNvSpPr>
          <p:nvPr>
            <p:ph type="body" sz="quarter" idx="14"/>
          </p:nvPr>
        </p:nvSpPr>
        <p:spPr/>
        <p:txBody>
          <a:bodyPr/>
          <a:lstStyle/>
          <a:p>
            <a:r>
              <a:rPr lang="en-US"/>
              <a:t>08/18/2021 - 09/18/2021</a:t>
            </a:r>
          </a:p>
        </p:txBody>
      </p:sp>
    </p:spTree>
    <p:extLst>
      <p:ext uri="{BB962C8B-B14F-4D97-AF65-F5344CB8AC3E}">
        <p14:creationId xmlns:p14="http://schemas.microsoft.com/office/powerpoint/2010/main" val="163005488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0F4C64-700E-49F1-8574-DE8DCF065EF4}"/>
              </a:ext>
            </a:extLst>
          </p:cNvPr>
          <p:cNvSpPr>
            <a:spLocks noGrp="1"/>
          </p:cNvSpPr>
          <p:nvPr>
            <p:ph type="title"/>
          </p:nvPr>
        </p:nvSpPr>
        <p:spPr/>
        <p:txBody>
          <a:bodyPr/>
          <a:lstStyle/>
          <a:p>
            <a:r>
              <a:rPr lang="en-US"/>
              <a:t>Facebook Post Table + Reactions | Scott - 18 of 24</a:t>
            </a:r>
          </a:p>
        </p:txBody>
      </p:sp>
      <p:graphicFrame>
        <p:nvGraphicFramePr>
          <p:cNvPr id="5" name="Table Placeholder 4">
            <a:extLst>
              <a:ext uri="{FF2B5EF4-FFF2-40B4-BE49-F238E27FC236}">
                <a16:creationId xmlns:a16="http://schemas.microsoft.com/office/drawing/2014/main" id="{894977EE-37C4-4323-880F-81EB9C8EE182}"/>
              </a:ext>
            </a:extLst>
          </p:cNvPr>
          <p:cNvGraphicFramePr>
            <a:graphicFrameLocks noGrp="1"/>
          </p:cNvGraphicFramePr>
          <p:nvPr>
            <p:ph type="tbl" sz="quarter" idx="13"/>
            <p:extLst>
              <p:ext uri="{D42A27DB-BD31-4B8C-83A1-F6EECF244321}">
                <p14:modId xmlns:p14="http://schemas.microsoft.com/office/powerpoint/2010/main" val="30386107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767644485"/>
                    </a:ext>
                  </a:extLst>
                </a:gridCol>
                <a:gridCol w="493776">
                  <a:extLst>
                    <a:ext uri="{9D8B030D-6E8A-4147-A177-3AD203B41FA5}">
                      <a16:colId xmlns:a16="http://schemas.microsoft.com/office/drawing/2014/main" val="2252382661"/>
                    </a:ext>
                  </a:extLst>
                </a:gridCol>
                <a:gridCol w="493776">
                  <a:extLst>
                    <a:ext uri="{9D8B030D-6E8A-4147-A177-3AD203B41FA5}">
                      <a16:colId xmlns:a16="http://schemas.microsoft.com/office/drawing/2014/main" val="3843247103"/>
                    </a:ext>
                  </a:extLst>
                </a:gridCol>
                <a:gridCol w="493776">
                  <a:extLst>
                    <a:ext uri="{9D8B030D-6E8A-4147-A177-3AD203B41FA5}">
                      <a16:colId xmlns:a16="http://schemas.microsoft.com/office/drawing/2014/main" val="3737442099"/>
                    </a:ext>
                  </a:extLst>
                </a:gridCol>
                <a:gridCol w="493776">
                  <a:extLst>
                    <a:ext uri="{9D8B030D-6E8A-4147-A177-3AD203B41FA5}">
                      <a16:colId xmlns:a16="http://schemas.microsoft.com/office/drawing/2014/main" val="1991092305"/>
                    </a:ext>
                  </a:extLst>
                </a:gridCol>
                <a:gridCol w="493776">
                  <a:extLst>
                    <a:ext uri="{9D8B030D-6E8A-4147-A177-3AD203B41FA5}">
                      <a16:colId xmlns:a16="http://schemas.microsoft.com/office/drawing/2014/main" val="87602007"/>
                    </a:ext>
                  </a:extLst>
                </a:gridCol>
                <a:gridCol w="493776">
                  <a:extLst>
                    <a:ext uri="{9D8B030D-6E8A-4147-A177-3AD203B41FA5}">
                      <a16:colId xmlns:a16="http://schemas.microsoft.com/office/drawing/2014/main" val="3670244102"/>
                    </a:ext>
                  </a:extLst>
                </a:gridCol>
                <a:gridCol w="493776">
                  <a:extLst>
                    <a:ext uri="{9D8B030D-6E8A-4147-A177-3AD203B41FA5}">
                      <a16:colId xmlns:a16="http://schemas.microsoft.com/office/drawing/2014/main" val="3648639499"/>
                    </a:ext>
                  </a:extLst>
                </a:gridCol>
                <a:gridCol w="493776">
                  <a:extLst>
                    <a:ext uri="{9D8B030D-6E8A-4147-A177-3AD203B41FA5}">
                      <a16:colId xmlns:a16="http://schemas.microsoft.com/office/drawing/2014/main" val="3707690883"/>
                    </a:ext>
                  </a:extLst>
                </a:gridCol>
                <a:gridCol w="493776">
                  <a:extLst>
                    <a:ext uri="{9D8B030D-6E8A-4147-A177-3AD203B41FA5}">
                      <a16:colId xmlns:a16="http://schemas.microsoft.com/office/drawing/2014/main" val="530690172"/>
                    </a:ext>
                  </a:extLst>
                </a:gridCol>
                <a:gridCol w="493776">
                  <a:extLst>
                    <a:ext uri="{9D8B030D-6E8A-4147-A177-3AD203B41FA5}">
                      <a16:colId xmlns:a16="http://schemas.microsoft.com/office/drawing/2014/main" val="2043741895"/>
                    </a:ext>
                  </a:extLst>
                </a:gridCol>
                <a:gridCol w="493776">
                  <a:extLst>
                    <a:ext uri="{9D8B030D-6E8A-4147-A177-3AD203B41FA5}">
                      <a16:colId xmlns:a16="http://schemas.microsoft.com/office/drawing/2014/main" val="35938731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892391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Trek Bicycle Argentina - 2021-08-27 19:16:17</a:t>
                      </a:r>
                      <a:r>
                        <a:rPr kumimoji="0" lang="en-US" sz="1000" b="0" i="0" u="none" strike="noStrike" kern="1200" cap="none" spc="0" normalizeH="0" baseline="0" noProof="0">
                          <a:ln>
                            <a:noFill/>
                          </a:ln>
                          <a:solidFill>
                            <a:prstClr val="black"/>
                          </a:solidFill>
                          <a:effectLst/>
                          <a:uLnTx/>
                          <a:uFillTx/>
                          <a:latin typeface="+mn-lt"/>
                          <a:ea typeface="+mn-ea"/>
                          <a:cs typeface="+mn-cs"/>
                        </a:rPr>
                        <a:t>
 ¡El #TeamTrekBontrager celebra el cumple de @hernanjais !
 ¡Que tengas un excelente año lleno de éxitos! 
@trekbicycleargentina @bontragerargentina @opticacentralstore @guargentina @foxracingargentina @santini_arg @microonfactory #trekbikes #trekargentina #bontragerargentina #Supercaliber #procaliber #topfuel #racedtowin #gooutside #creemosenlasbicis #racedtowin #felizcumplehernan #gobybike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0.1190 %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796805332"/>
                  </a:ext>
                </a:extLst>
              </a:tr>
            </a:tbl>
          </a:graphicData>
        </a:graphic>
      </p:graphicFrame>
      <p:sp>
        <p:nvSpPr>
          <p:cNvPr id="4" name="Text Placeholder 3">
            <a:extLst>
              <a:ext uri="{FF2B5EF4-FFF2-40B4-BE49-F238E27FC236}">
                <a16:creationId xmlns:a16="http://schemas.microsoft.com/office/drawing/2014/main" id="{365F7AD3-3B7B-434B-8781-9AD5D93640BA}"/>
              </a:ext>
            </a:extLst>
          </p:cNvPr>
          <p:cNvSpPr>
            <a:spLocks noGrp="1"/>
          </p:cNvSpPr>
          <p:nvPr>
            <p:ph type="body" sz="quarter" idx="14"/>
          </p:nvPr>
        </p:nvSpPr>
        <p:spPr/>
        <p:txBody>
          <a:bodyPr/>
          <a:lstStyle/>
          <a:p>
            <a:r>
              <a:rPr lang="en-US"/>
              <a:t>08/18/2021 - 09/18/2021</a:t>
            </a:r>
          </a:p>
        </p:txBody>
      </p:sp>
    </p:spTree>
    <p:extLst>
      <p:ext uri="{BB962C8B-B14F-4D97-AF65-F5344CB8AC3E}">
        <p14:creationId xmlns:p14="http://schemas.microsoft.com/office/powerpoint/2010/main" val="224901686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04F2B4-11B7-43A7-BF27-609343DF955A}"/>
              </a:ext>
            </a:extLst>
          </p:cNvPr>
          <p:cNvSpPr>
            <a:spLocks noGrp="1"/>
          </p:cNvSpPr>
          <p:nvPr>
            <p:ph type="title"/>
          </p:nvPr>
        </p:nvSpPr>
        <p:spPr/>
        <p:txBody>
          <a:bodyPr/>
          <a:lstStyle/>
          <a:p>
            <a:r>
              <a:rPr lang="en-US"/>
              <a:t>Facebook Post Table + Reactions | Scott - 19 of 24</a:t>
            </a:r>
          </a:p>
        </p:txBody>
      </p:sp>
      <p:graphicFrame>
        <p:nvGraphicFramePr>
          <p:cNvPr id="5" name="Table Placeholder 4">
            <a:extLst>
              <a:ext uri="{FF2B5EF4-FFF2-40B4-BE49-F238E27FC236}">
                <a16:creationId xmlns:a16="http://schemas.microsoft.com/office/drawing/2014/main" id="{EB0D865C-DAD8-4362-9063-1169C2B3DABD}"/>
              </a:ext>
            </a:extLst>
          </p:cNvPr>
          <p:cNvGraphicFramePr>
            <a:graphicFrameLocks noGrp="1"/>
          </p:cNvGraphicFramePr>
          <p:nvPr>
            <p:ph type="tbl" sz="quarter" idx="13"/>
            <p:extLst>
              <p:ext uri="{D42A27DB-BD31-4B8C-83A1-F6EECF244321}">
                <p14:modId xmlns:p14="http://schemas.microsoft.com/office/powerpoint/2010/main" val="5180240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547489799"/>
                    </a:ext>
                  </a:extLst>
                </a:gridCol>
                <a:gridCol w="493776">
                  <a:extLst>
                    <a:ext uri="{9D8B030D-6E8A-4147-A177-3AD203B41FA5}">
                      <a16:colId xmlns:a16="http://schemas.microsoft.com/office/drawing/2014/main" val="1168120580"/>
                    </a:ext>
                  </a:extLst>
                </a:gridCol>
                <a:gridCol w="493776">
                  <a:extLst>
                    <a:ext uri="{9D8B030D-6E8A-4147-A177-3AD203B41FA5}">
                      <a16:colId xmlns:a16="http://schemas.microsoft.com/office/drawing/2014/main" val="1349621861"/>
                    </a:ext>
                  </a:extLst>
                </a:gridCol>
                <a:gridCol w="493776">
                  <a:extLst>
                    <a:ext uri="{9D8B030D-6E8A-4147-A177-3AD203B41FA5}">
                      <a16:colId xmlns:a16="http://schemas.microsoft.com/office/drawing/2014/main" val="1784939409"/>
                    </a:ext>
                  </a:extLst>
                </a:gridCol>
                <a:gridCol w="493776">
                  <a:extLst>
                    <a:ext uri="{9D8B030D-6E8A-4147-A177-3AD203B41FA5}">
                      <a16:colId xmlns:a16="http://schemas.microsoft.com/office/drawing/2014/main" val="1401947989"/>
                    </a:ext>
                  </a:extLst>
                </a:gridCol>
                <a:gridCol w="493776">
                  <a:extLst>
                    <a:ext uri="{9D8B030D-6E8A-4147-A177-3AD203B41FA5}">
                      <a16:colId xmlns:a16="http://schemas.microsoft.com/office/drawing/2014/main" val="2188374344"/>
                    </a:ext>
                  </a:extLst>
                </a:gridCol>
                <a:gridCol w="493776">
                  <a:extLst>
                    <a:ext uri="{9D8B030D-6E8A-4147-A177-3AD203B41FA5}">
                      <a16:colId xmlns:a16="http://schemas.microsoft.com/office/drawing/2014/main" val="2278957453"/>
                    </a:ext>
                  </a:extLst>
                </a:gridCol>
                <a:gridCol w="493776">
                  <a:extLst>
                    <a:ext uri="{9D8B030D-6E8A-4147-A177-3AD203B41FA5}">
                      <a16:colId xmlns:a16="http://schemas.microsoft.com/office/drawing/2014/main" val="3796136634"/>
                    </a:ext>
                  </a:extLst>
                </a:gridCol>
                <a:gridCol w="493776">
                  <a:extLst>
                    <a:ext uri="{9D8B030D-6E8A-4147-A177-3AD203B41FA5}">
                      <a16:colId xmlns:a16="http://schemas.microsoft.com/office/drawing/2014/main" val="3903801749"/>
                    </a:ext>
                  </a:extLst>
                </a:gridCol>
                <a:gridCol w="493776">
                  <a:extLst>
                    <a:ext uri="{9D8B030D-6E8A-4147-A177-3AD203B41FA5}">
                      <a16:colId xmlns:a16="http://schemas.microsoft.com/office/drawing/2014/main" val="814028158"/>
                    </a:ext>
                  </a:extLst>
                </a:gridCol>
                <a:gridCol w="493776">
                  <a:extLst>
                    <a:ext uri="{9D8B030D-6E8A-4147-A177-3AD203B41FA5}">
                      <a16:colId xmlns:a16="http://schemas.microsoft.com/office/drawing/2014/main" val="1317975404"/>
                    </a:ext>
                  </a:extLst>
                </a:gridCol>
                <a:gridCol w="493776">
                  <a:extLst>
                    <a:ext uri="{9D8B030D-6E8A-4147-A177-3AD203B41FA5}">
                      <a16:colId xmlns:a16="http://schemas.microsoft.com/office/drawing/2014/main" val="17429416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7716476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Scott Sports Argentina - 2021-09-15 14:56:39</a:t>
                      </a:r>
                      <a:r>
                        <a:rPr kumimoji="0" lang="es-ES" sz="1000" b="0" i="0" u="none" strike="noStrike" kern="1200" cap="none" spc="0" normalizeH="0" baseline="0" noProof="0">
                          <a:ln>
                            <a:noFill/>
                          </a:ln>
                          <a:solidFill>
                            <a:prstClr val="black"/>
                          </a:solidFill>
                          <a:effectLst/>
                          <a:uLnTx/>
                          <a:uFillTx/>
                          <a:latin typeface="+mn-lt"/>
                          <a:ea typeface="+mn-ea"/>
                          <a:cs typeface="+mn-cs"/>
                        </a:rPr>
                        <a:t>
 Si estás pensando que es hora de pasar al carbono, la Scale 940 Granite Black es la bicicleta que estás buscando.
Acercate a nuestras tiendas y probala.
#SCOTTbikes  
#SCOTTargentina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0.0466 %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363191405"/>
                  </a:ext>
                </a:extLst>
              </a:tr>
            </a:tbl>
          </a:graphicData>
        </a:graphic>
      </p:graphicFrame>
      <p:sp>
        <p:nvSpPr>
          <p:cNvPr id="4" name="Text Placeholder 3">
            <a:extLst>
              <a:ext uri="{FF2B5EF4-FFF2-40B4-BE49-F238E27FC236}">
                <a16:creationId xmlns:a16="http://schemas.microsoft.com/office/drawing/2014/main" id="{FAA78ECD-2688-4CC4-BDF2-2D76CA3FA23E}"/>
              </a:ext>
            </a:extLst>
          </p:cNvPr>
          <p:cNvSpPr>
            <a:spLocks noGrp="1"/>
          </p:cNvSpPr>
          <p:nvPr>
            <p:ph type="body" sz="quarter" idx="14"/>
          </p:nvPr>
        </p:nvSpPr>
        <p:spPr/>
        <p:txBody>
          <a:bodyPr/>
          <a:lstStyle/>
          <a:p>
            <a:r>
              <a:rPr lang="en-US"/>
              <a:t>08/18/2021 - 09/18/2021</a:t>
            </a:r>
          </a:p>
        </p:txBody>
      </p:sp>
    </p:spTree>
    <p:extLst>
      <p:ext uri="{BB962C8B-B14F-4D97-AF65-F5344CB8AC3E}">
        <p14:creationId xmlns:p14="http://schemas.microsoft.com/office/powerpoint/2010/main" val="218218223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8FD5CF-A8F3-444F-AE19-D9371F566580}"/>
              </a:ext>
            </a:extLst>
          </p:cNvPr>
          <p:cNvSpPr>
            <a:spLocks noGrp="1"/>
          </p:cNvSpPr>
          <p:nvPr>
            <p:ph type="title"/>
          </p:nvPr>
        </p:nvSpPr>
        <p:spPr/>
        <p:txBody>
          <a:bodyPr/>
          <a:lstStyle/>
          <a:p>
            <a:r>
              <a:rPr lang="en-US"/>
              <a:t>Facebook Post Table + Reactions | Scott - 20 of 24</a:t>
            </a:r>
          </a:p>
        </p:txBody>
      </p:sp>
      <p:graphicFrame>
        <p:nvGraphicFramePr>
          <p:cNvPr id="5" name="Table Placeholder 4">
            <a:extLst>
              <a:ext uri="{FF2B5EF4-FFF2-40B4-BE49-F238E27FC236}">
                <a16:creationId xmlns:a16="http://schemas.microsoft.com/office/drawing/2014/main" id="{F9531672-46A4-4275-BCE1-37A07EB05BEF}"/>
              </a:ext>
            </a:extLst>
          </p:cNvPr>
          <p:cNvGraphicFramePr>
            <a:graphicFrameLocks noGrp="1"/>
          </p:cNvGraphicFramePr>
          <p:nvPr>
            <p:ph type="tbl" sz="quarter" idx="13"/>
            <p:extLst>
              <p:ext uri="{D42A27DB-BD31-4B8C-83A1-F6EECF244321}">
                <p14:modId xmlns:p14="http://schemas.microsoft.com/office/powerpoint/2010/main" val="41265052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646614926"/>
                    </a:ext>
                  </a:extLst>
                </a:gridCol>
                <a:gridCol w="493776">
                  <a:extLst>
                    <a:ext uri="{9D8B030D-6E8A-4147-A177-3AD203B41FA5}">
                      <a16:colId xmlns:a16="http://schemas.microsoft.com/office/drawing/2014/main" val="2561405777"/>
                    </a:ext>
                  </a:extLst>
                </a:gridCol>
                <a:gridCol w="493776">
                  <a:extLst>
                    <a:ext uri="{9D8B030D-6E8A-4147-A177-3AD203B41FA5}">
                      <a16:colId xmlns:a16="http://schemas.microsoft.com/office/drawing/2014/main" val="941349266"/>
                    </a:ext>
                  </a:extLst>
                </a:gridCol>
                <a:gridCol w="493776">
                  <a:extLst>
                    <a:ext uri="{9D8B030D-6E8A-4147-A177-3AD203B41FA5}">
                      <a16:colId xmlns:a16="http://schemas.microsoft.com/office/drawing/2014/main" val="1358927897"/>
                    </a:ext>
                  </a:extLst>
                </a:gridCol>
                <a:gridCol w="493776">
                  <a:extLst>
                    <a:ext uri="{9D8B030D-6E8A-4147-A177-3AD203B41FA5}">
                      <a16:colId xmlns:a16="http://schemas.microsoft.com/office/drawing/2014/main" val="1651775027"/>
                    </a:ext>
                  </a:extLst>
                </a:gridCol>
                <a:gridCol w="493776">
                  <a:extLst>
                    <a:ext uri="{9D8B030D-6E8A-4147-A177-3AD203B41FA5}">
                      <a16:colId xmlns:a16="http://schemas.microsoft.com/office/drawing/2014/main" val="1204893329"/>
                    </a:ext>
                  </a:extLst>
                </a:gridCol>
                <a:gridCol w="493776">
                  <a:extLst>
                    <a:ext uri="{9D8B030D-6E8A-4147-A177-3AD203B41FA5}">
                      <a16:colId xmlns:a16="http://schemas.microsoft.com/office/drawing/2014/main" val="137371092"/>
                    </a:ext>
                  </a:extLst>
                </a:gridCol>
                <a:gridCol w="493776">
                  <a:extLst>
                    <a:ext uri="{9D8B030D-6E8A-4147-A177-3AD203B41FA5}">
                      <a16:colId xmlns:a16="http://schemas.microsoft.com/office/drawing/2014/main" val="2422687750"/>
                    </a:ext>
                  </a:extLst>
                </a:gridCol>
                <a:gridCol w="493776">
                  <a:extLst>
                    <a:ext uri="{9D8B030D-6E8A-4147-A177-3AD203B41FA5}">
                      <a16:colId xmlns:a16="http://schemas.microsoft.com/office/drawing/2014/main" val="3162281206"/>
                    </a:ext>
                  </a:extLst>
                </a:gridCol>
                <a:gridCol w="493776">
                  <a:extLst>
                    <a:ext uri="{9D8B030D-6E8A-4147-A177-3AD203B41FA5}">
                      <a16:colId xmlns:a16="http://schemas.microsoft.com/office/drawing/2014/main" val="3149257183"/>
                    </a:ext>
                  </a:extLst>
                </a:gridCol>
                <a:gridCol w="493776">
                  <a:extLst>
                    <a:ext uri="{9D8B030D-6E8A-4147-A177-3AD203B41FA5}">
                      <a16:colId xmlns:a16="http://schemas.microsoft.com/office/drawing/2014/main" val="2407893637"/>
                    </a:ext>
                  </a:extLst>
                </a:gridCol>
                <a:gridCol w="493776">
                  <a:extLst>
                    <a:ext uri="{9D8B030D-6E8A-4147-A177-3AD203B41FA5}">
                      <a16:colId xmlns:a16="http://schemas.microsoft.com/office/drawing/2014/main" val="7494433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5645504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Trek Bicycle Argentina - 2021-09-13 19:35:01</a:t>
                      </a:r>
                      <a:r>
                        <a:rPr kumimoji="0" lang="en-US" sz="1000" b="0" i="0" u="none" strike="noStrike" kern="1200" cap="none" spc="0" normalizeH="0" baseline="0" noProof="0">
                          <a:ln>
                            <a:noFill/>
                          </a:ln>
                          <a:solidFill>
                            <a:prstClr val="black"/>
                          </a:solidFill>
                          <a:effectLst/>
                          <a:uLnTx/>
                          <a:uFillTx/>
                          <a:latin typeface="+mn-lt"/>
                          <a:ea typeface="+mn-ea"/>
                          <a:cs typeface="+mn-cs"/>
                        </a:rPr>
                        <a:t>
 La Marlin 5 es ideal  para iniciarte en el mundo del MTB o tener una bici versátil para rodar en la ciudad o tus primeras salidas con tus amigos. 
¡Tu primera bici se llama Marlin 5!
Encontrá los mejores modelos de bici en las tiendas oficiales Trek de Argentina. 
@trekbikes @trekbicycleargentina @bontragerargentina  #trekbikes #trekargentina #bontragerargentina #racedtowin #gooutside #creemosenlasbicis #racedtowin #Marlin5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0.0965 %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590698176"/>
                  </a:ext>
                </a:extLst>
              </a:tr>
            </a:tbl>
          </a:graphicData>
        </a:graphic>
      </p:graphicFrame>
      <p:sp>
        <p:nvSpPr>
          <p:cNvPr id="4" name="Text Placeholder 3">
            <a:extLst>
              <a:ext uri="{FF2B5EF4-FFF2-40B4-BE49-F238E27FC236}">
                <a16:creationId xmlns:a16="http://schemas.microsoft.com/office/drawing/2014/main" id="{15E6C5DF-93AE-4D43-BA1C-2C4574F806BA}"/>
              </a:ext>
            </a:extLst>
          </p:cNvPr>
          <p:cNvSpPr>
            <a:spLocks noGrp="1"/>
          </p:cNvSpPr>
          <p:nvPr>
            <p:ph type="body" sz="quarter" idx="14"/>
          </p:nvPr>
        </p:nvSpPr>
        <p:spPr/>
        <p:txBody>
          <a:bodyPr/>
          <a:lstStyle/>
          <a:p>
            <a:r>
              <a:rPr lang="en-US"/>
              <a:t>08/18/2021 - 09/18/2021</a:t>
            </a:r>
          </a:p>
        </p:txBody>
      </p:sp>
    </p:spTree>
    <p:extLst>
      <p:ext uri="{BB962C8B-B14F-4D97-AF65-F5344CB8AC3E}">
        <p14:creationId xmlns:p14="http://schemas.microsoft.com/office/powerpoint/2010/main" val="201232664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10DE19-583A-402E-AD07-08F220346617}"/>
              </a:ext>
            </a:extLst>
          </p:cNvPr>
          <p:cNvSpPr>
            <a:spLocks noGrp="1"/>
          </p:cNvSpPr>
          <p:nvPr>
            <p:ph type="title"/>
          </p:nvPr>
        </p:nvSpPr>
        <p:spPr/>
        <p:txBody>
          <a:bodyPr/>
          <a:lstStyle/>
          <a:p>
            <a:r>
              <a:rPr lang="en-US"/>
              <a:t>Facebook Post Table + Reactions | Scott - 21 of 24</a:t>
            </a:r>
          </a:p>
        </p:txBody>
      </p:sp>
      <p:graphicFrame>
        <p:nvGraphicFramePr>
          <p:cNvPr id="5" name="Table Placeholder 4">
            <a:extLst>
              <a:ext uri="{FF2B5EF4-FFF2-40B4-BE49-F238E27FC236}">
                <a16:creationId xmlns:a16="http://schemas.microsoft.com/office/drawing/2014/main" id="{C60DE870-7900-4DCD-87C0-EABA87F605F2}"/>
              </a:ext>
            </a:extLst>
          </p:cNvPr>
          <p:cNvGraphicFramePr>
            <a:graphicFrameLocks noGrp="1"/>
          </p:cNvGraphicFramePr>
          <p:nvPr>
            <p:ph type="tbl" sz="quarter" idx="13"/>
            <p:extLst>
              <p:ext uri="{D42A27DB-BD31-4B8C-83A1-F6EECF244321}">
                <p14:modId xmlns:p14="http://schemas.microsoft.com/office/powerpoint/2010/main" val="24259184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992044337"/>
                    </a:ext>
                  </a:extLst>
                </a:gridCol>
                <a:gridCol w="493776">
                  <a:extLst>
                    <a:ext uri="{9D8B030D-6E8A-4147-A177-3AD203B41FA5}">
                      <a16:colId xmlns:a16="http://schemas.microsoft.com/office/drawing/2014/main" val="4077615015"/>
                    </a:ext>
                  </a:extLst>
                </a:gridCol>
                <a:gridCol w="493776">
                  <a:extLst>
                    <a:ext uri="{9D8B030D-6E8A-4147-A177-3AD203B41FA5}">
                      <a16:colId xmlns:a16="http://schemas.microsoft.com/office/drawing/2014/main" val="47289840"/>
                    </a:ext>
                  </a:extLst>
                </a:gridCol>
                <a:gridCol w="493776">
                  <a:extLst>
                    <a:ext uri="{9D8B030D-6E8A-4147-A177-3AD203B41FA5}">
                      <a16:colId xmlns:a16="http://schemas.microsoft.com/office/drawing/2014/main" val="3269749252"/>
                    </a:ext>
                  </a:extLst>
                </a:gridCol>
                <a:gridCol w="493776">
                  <a:extLst>
                    <a:ext uri="{9D8B030D-6E8A-4147-A177-3AD203B41FA5}">
                      <a16:colId xmlns:a16="http://schemas.microsoft.com/office/drawing/2014/main" val="2064524069"/>
                    </a:ext>
                  </a:extLst>
                </a:gridCol>
                <a:gridCol w="493776">
                  <a:extLst>
                    <a:ext uri="{9D8B030D-6E8A-4147-A177-3AD203B41FA5}">
                      <a16:colId xmlns:a16="http://schemas.microsoft.com/office/drawing/2014/main" val="1385927744"/>
                    </a:ext>
                  </a:extLst>
                </a:gridCol>
                <a:gridCol w="493776">
                  <a:extLst>
                    <a:ext uri="{9D8B030D-6E8A-4147-A177-3AD203B41FA5}">
                      <a16:colId xmlns:a16="http://schemas.microsoft.com/office/drawing/2014/main" val="100650069"/>
                    </a:ext>
                  </a:extLst>
                </a:gridCol>
                <a:gridCol w="493776">
                  <a:extLst>
                    <a:ext uri="{9D8B030D-6E8A-4147-A177-3AD203B41FA5}">
                      <a16:colId xmlns:a16="http://schemas.microsoft.com/office/drawing/2014/main" val="4202289183"/>
                    </a:ext>
                  </a:extLst>
                </a:gridCol>
                <a:gridCol w="493776">
                  <a:extLst>
                    <a:ext uri="{9D8B030D-6E8A-4147-A177-3AD203B41FA5}">
                      <a16:colId xmlns:a16="http://schemas.microsoft.com/office/drawing/2014/main" val="3021426872"/>
                    </a:ext>
                  </a:extLst>
                </a:gridCol>
                <a:gridCol w="493776">
                  <a:extLst>
                    <a:ext uri="{9D8B030D-6E8A-4147-A177-3AD203B41FA5}">
                      <a16:colId xmlns:a16="http://schemas.microsoft.com/office/drawing/2014/main" val="869606086"/>
                    </a:ext>
                  </a:extLst>
                </a:gridCol>
                <a:gridCol w="493776">
                  <a:extLst>
                    <a:ext uri="{9D8B030D-6E8A-4147-A177-3AD203B41FA5}">
                      <a16:colId xmlns:a16="http://schemas.microsoft.com/office/drawing/2014/main" val="3946311039"/>
                    </a:ext>
                  </a:extLst>
                </a:gridCol>
                <a:gridCol w="493776">
                  <a:extLst>
                    <a:ext uri="{9D8B030D-6E8A-4147-A177-3AD203B41FA5}">
                      <a16:colId xmlns:a16="http://schemas.microsoft.com/office/drawing/2014/main" val="21925996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9341876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Specialized Bicycles - 2021-08-30 17:43:56</a:t>
                      </a:r>
                      <a:r>
                        <a:rPr kumimoji="0" lang="en-US" sz="1000" b="0" i="0" u="none" strike="noStrike" kern="1200" cap="none" spc="0" normalizeH="0" baseline="0" noProof="0">
                          <a:ln>
                            <a:noFill/>
                          </a:ln>
                          <a:solidFill>
                            <a:prstClr val="black"/>
                          </a:solidFill>
                          <a:effectLst/>
                          <a:uLnTx/>
                          <a:uFillTx/>
                          <a:latin typeface="+mn-lt"/>
                          <a:ea typeface="+mn-ea"/>
                          <a:cs typeface="+mn-cs"/>
                        </a:rPr>
                        <a:t>
 El maridaje perfecto🌿🚲😊
Disfrutar de la naturaleza con una bicicleta con la mejor relación entre calidad, precio y rendimiento. 
La nueva Specialized Rockhopper ha sido rediseñada minuciosamente dando como resultado una bicicleta confiable, liviana y resistente con una geometría moderna, gracias a su cuadro de aluminio Premium A1 con cableado interno y compatible con caño de asiento retráctil (dropper post). Además, la nueva Rockhopper viene con llantas y cubiertas aptas tubeless.
🔺 Encontrala en nuestras tiendas autorizadas🔺
#IamSpecialized #SpecializedArgentina #Mtb #SpecializedRockhopper #Rockhopper #RockhopperElite #RockhopperExpert #Argentina #MountainBikes #Ciclismo #CiclismodeMontaña
📸 @thethompsonphoto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326602429"/>
                  </a:ext>
                </a:extLst>
              </a:tr>
            </a:tbl>
          </a:graphicData>
        </a:graphic>
      </p:graphicFrame>
      <p:sp>
        <p:nvSpPr>
          <p:cNvPr id="4" name="Text Placeholder 3">
            <a:extLst>
              <a:ext uri="{FF2B5EF4-FFF2-40B4-BE49-F238E27FC236}">
                <a16:creationId xmlns:a16="http://schemas.microsoft.com/office/drawing/2014/main" id="{D86D3D1C-C2C8-403B-AAB2-88298C2B0E9F}"/>
              </a:ext>
            </a:extLst>
          </p:cNvPr>
          <p:cNvSpPr>
            <a:spLocks noGrp="1"/>
          </p:cNvSpPr>
          <p:nvPr>
            <p:ph type="body" sz="quarter" idx="14"/>
          </p:nvPr>
        </p:nvSpPr>
        <p:spPr/>
        <p:txBody>
          <a:bodyPr/>
          <a:lstStyle/>
          <a:p>
            <a:r>
              <a:rPr lang="en-US"/>
              <a:t>08/18/2021 - 09/18/2021</a:t>
            </a:r>
          </a:p>
        </p:txBody>
      </p:sp>
    </p:spTree>
    <p:extLst>
      <p:ext uri="{BB962C8B-B14F-4D97-AF65-F5344CB8AC3E}">
        <p14:creationId xmlns:p14="http://schemas.microsoft.com/office/powerpoint/2010/main" val="268481178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A9F048-40C6-4307-BB8C-452B989CC9A5}"/>
              </a:ext>
            </a:extLst>
          </p:cNvPr>
          <p:cNvSpPr>
            <a:spLocks noGrp="1"/>
          </p:cNvSpPr>
          <p:nvPr>
            <p:ph type="title"/>
          </p:nvPr>
        </p:nvSpPr>
        <p:spPr/>
        <p:txBody>
          <a:bodyPr/>
          <a:lstStyle/>
          <a:p>
            <a:r>
              <a:rPr lang="en-US"/>
              <a:t>Facebook Post Table + Reactions | Scott - 22 of 24</a:t>
            </a:r>
          </a:p>
        </p:txBody>
      </p:sp>
      <p:graphicFrame>
        <p:nvGraphicFramePr>
          <p:cNvPr id="5" name="Table Placeholder 4">
            <a:extLst>
              <a:ext uri="{FF2B5EF4-FFF2-40B4-BE49-F238E27FC236}">
                <a16:creationId xmlns:a16="http://schemas.microsoft.com/office/drawing/2014/main" id="{0F45ACE6-3F73-4C16-A887-2E7D86F783B4}"/>
              </a:ext>
            </a:extLst>
          </p:cNvPr>
          <p:cNvGraphicFramePr>
            <a:graphicFrameLocks noGrp="1"/>
          </p:cNvGraphicFramePr>
          <p:nvPr>
            <p:ph type="tbl" sz="quarter" idx="13"/>
            <p:extLst>
              <p:ext uri="{D42A27DB-BD31-4B8C-83A1-F6EECF244321}">
                <p14:modId xmlns:p14="http://schemas.microsoft.com/office/powerpoint/2010/main" val="6742552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34345159"/>
                    </a:ext>
                  </a:extLst>
                </a:gridCol>
                <a:gridCol w="493776">
                  <a:extLst>
                    <a:ext uri="{9D8B030D-6E8A-4147-A177-3AD203B41FA5}">
                      <a16:colId xmlns:a16="http://schemas.microsoft.com/office/drawing/2014/main" val="1101982878"/>
                    </a:ext>
                  </a:extLst>
                </a:gridCol>
                <a:gridCol w="493776">
                  <a:extLst>
                    <a:ext uri="{9D8B030D-6E8A-4147-A177-3AD203B41FA5}">
                      <a16:colId xmlns:a16="http://schemas.microsoft.com/office/drawing/2014/main" val="155908222"/>
                    </a:ext>
                  </a:extLst>
                </a:gridCol>
                <a:gridCol w="493776">
                  <a:extLst>
                    <a:ext uri="{9D8B030D-6E8A-4147-A177-3AD203B41FA5}">
                      <a16:colId xmlns:a16="http://schemas.microsoft.com/office/drawing/2014/main" val="1779026794"/>
                    </a:ext>
                  </a:extLst>
                </a:gridCol>
                <a:gridCol w="493776">
                  <a:extLst>
                    <a:ext uri="{9D8B030D-6E8A-4147-A177-3AD203B41FA5}">
                      <a16:colId xmlns:a16="http://schemas.microsoft.com/office/drawing/2014/main" val="2110639047"/>
                    </a:ext>
                  </a:extLst>
                </a:gridCol>
                <a:gridCol w="493776">
                  <a:extLst>
                    <a:ext uri="{9D8B030D-6E8A-4147-A177-3AD203B41FA5}">
                      <a16:colId xmlns:a16="http://schemas.microsoft.com/office/drawing/2014/main" val="4178515363"/>
                    </a:ext>
                  </a:extLst>
                </a:gridCol>
                <a:gridCol w="493776">
                  <a:extLst>
                    <a:ext uri="{9D8B030D-6E8A-4147-A177-3AD203B41FA5}">
                      <a16:colId xmlns:a16="http://schemas.microsoft.com/office/drawing/2014/main" val="1114862184"/>
                    </a:ext>
                  </a:extLst>
                </a:gridCol>
                <a:gridCol w="493776">
                  <a:extLst>
                    <a:ext uri="{9D8B030D-6E8A-4147-A177-3AD203B41FA5}">
                      <a16:colId xmlns:a16="http://schemas.microsoft.com/office/drawing/2014/main" val="1332157458"/>
                    </a:ext>
                  </a:extLst>
                </a:gridCol>
                <a:gridCol w="493776">
                  <a:extLst>
                    <a:ext uri="{9D8B030D-6E8A-4147-A177-3AD203B41FA5}">
                      <a16:colId xmlns:a16="http://schemas.microsoft.com/office/drawing/2014/main" val="4057925756"/>
                    </a:ext>
                  </a:extLst>
                </a:gridCol>
                <a:gridCol w="493776">
                  <a:extLst>
                    <a:ext uri="{9D8B030D-6E8A-4147-A177-3AD203B41FA5}">
                      <a16:colId xmlns:a16="http://schemas.microsoft.com/office/drawing/2014/main" val="2241856170"/>
                    </a:ext>
                  </a:extLst>
                </a:gridCol>
                <a:gridCol w="493776">
                  <a:extLst>
                    <a:ext uri="{9D8B030D-6E8A-4147-A177-3AD203B41FA5}">
                      <a16:colId xmlns:a16="http://schemas.microsoft.com/office/drawing/2014/main" val="379665512"/>
                    </a:ext>
                  </a:extLst>
                </a:gridCol>
                <a:gridCol w="493776">
                  <a:extLst>
                    <a:ext uri="{9D8B030D-6E8A-4147-A177-3AD203B41FA5}">
                      <a16:colId xmlns:a16="http://schemas.microsoft.com/office/drawing/2014/main" val="27817717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6038224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Trek Bicycle Argentina - 2021-08-26 19:27:36</a:t>
                      </a:r>
                      <a:r>
                        <a:rPr kumimoji="0" lang="es-ES" sz="1000" b="0" i="0" u="none" strike="noStrike" kern="1200" cap="none" spc="0" normalizeH="0" baseline="0" noProof="0">
                          <a:ln>
                            <a:noFill/>
                          </a:ln>
                          <a:solidFill>
                            <a:prstClr val="black"/>
                          </a:solidFill>
                          <a:effectLst/>
                          <a:uLnTx/>
                          <a:uFillTx/>
                          <a:latin typeface="+mn-lt"/>
                          <a:ea typeface="+mn-ea"/>
                          <a:cs typeface="+mn-cs"/>
                        </a:rPr>
                        <a:t>
 ¡Domane AL 2 Disc versátil, cómoda y resistente! 
Su diseño  prioriza la comodidad, es rápida pero estable  e incluye componentes confiables para un buen rendimiento en cualquier tipo de ruta.  Además, está diseñada con frenos de disco que te proporcionan una mejor potencia de frenado en cualquier clima.
@trekbicycleargentina @bontragerargentina
#Trek #TrekArgentina #RacedToWin #GoOutside #domane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3303567380"/>
                  </a:ext>
                </a:extLst>
              </a:tr>
            </a:tbl>
          </a:graphicData>
        </a:graphic>
      </p:graphicFrame>
      <p:sp>
        <p:nvSpPr>
          <p:cNvPr id="4" name="Text Placeholder 3">
            <a:extLst>
              <a:ext uri="{FF2B5EF4-FFF2-40B4-BE49-F238E27FC236}">
                <a16:creationId xmlns:a16="http://schemas.microsoft.com/office/drawing/2014/main" id="{5019E907-7F1F-452A-AD54-25E0B9961BF0}"/>
              </a:ext>
            </a:extLst>
          </p:cNvPr>
          <p:cNvSpPr>
            <a:spLocks noGrp="1"/>
          </p:cNvSpPr>
          <p:nvPr>
            <p:ph type="body" sz="quarter" idx="14"/>
          </p:nvPr>
        </p:nvSpPr>
        <p:spPr/>
        <p:txBody>
          <a:bodyPr/>
          <a:lstStyle/>
          <a:p>
            <a:r>
              <a:rPr lang="en-US"/>
              <a:t>08/18/2021 - 09/18/2021</a:t>
            </a:r>
          </a:p>
        </p:txBody>
      </p:sp>
    </p:spTree>
    <p:extLst>
      <p:ext uri="{BB962C8B-B14F-4D97-AF65-F5344CB8AC3E}">
        <p14:creationId xmlns:p14="http://schemas.microsoft.com/office/powerpoint/2010/main" val="82220017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D2464D-41C9-4195-AC34-2E8BDE57CDB0}"/>
              </a:ext>
            </a:extLst>
          </p:cNvPr>
          <p:cNvSpPr>
            <a:spLocks noGrp="1"/>
          </p:cNvSpPr>
          <p:nvPr>
            <p:ph type="title"/>
          </p:nvPr>
        </p:nvSpPr>
        <p:spPr/>
        <p:txBody>
          <a:bodyPr/>
          <a:lstStyle/>
          <a:p>
            <a:r>
              <a:rPr lang="en-US"/>
              <a:t>Facebook Post Table + Reactions | Scott - 23 of 24</a:t>
            </a:r>
          </a:p>
        </p:txBody>
      </p:sp>
      <p:graphicFrame>
        <p:nvGraphicFramePr>
          <p:cNvPr id="5" name="Table Placeholder 4">
            <a:extLst>
              <a:ext uri="{FF2B5EF4-FFF2-40B4-BE49-F238E27FC236}">
                <a16:creationId xmlns:a16="http://schemas.microsoft.com/office/drawing/2014/main" id="{8F33B719-7050-4246-96B4-47DF5EB1228C}"/>
              </a:ext>
            </a:extLst>
          </p:cNvPr>
          <p:cNvGraphicFramePr>
            <a:graphicFrameLocks noGrp="1"/>
          </p:cNvGraphicFramePr>
          <p:nvPr>
            <p:ph type="tbl" sz="quarter" idx="13"/>
            <p:extLst>
              <p:ext uri="{D42A27DB-BD31-4B8C-83A1-F6EECF244321}">
                <p14:modId xmlns:p14="http://schemas.microsoft.com/office/powerpoint/2010/main" val="37759197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137656942"/>
                    </a:ext>
                  </a:extLst>
                </a:gridCol>
                <a:gridCol w="493776">
                  <a:extLst>
                    <a:ext uri="{9D8B030D-6E8A-4147-A177-3AD203B41FA5}">
                      <a16:colId xmlns:a16="http://schemas.microsoft.com/office/drawing/2014/main" val="3118605182"/>
                    </a:ext>
                  </a:extLst>
                </a:gridCol>
                <a:gridCol w="493776">
                  <a:extLst>
                    <a:ext uri="{9D8B030D-6E8A-4147-A177-3AD203B41FA5}">
                      <a16:colId xmlns:a16="http://schemas.microsoft.com/office/drawing/2014/main" val="1017668492"/>
                    </a:ext>
                  </a:extLst>
                </a:gridCol>
                <a:gridCol w="493776">
                  <a:extLst>
                    <a:ext uri="{9D8B030D-6E8A-4147-A177-3AD203B41FA5}">
                      <a16:colId xmlns:a16="http://schemas.microsoft.com/office/drawing/2014/main" val="2344962760"/>
                    </a:ext>
                  </a:extLst>
                </a:gridCol>
                <a:gridCol w="493776">
                  <a:extLst>
                    <a:ext uri="{9D8B030D-6E8A-4147-A177-3AD203B41FA5}">
                      <a16:colId xmlns:a16="http://schemas.microsoft.com/office/drawing/2014/main" val="2941218382"/>
                    </a:ext>
                  </a:extLst>
                </a:gridCol>
                <a:gridCol w="493776">
                  <a:extLst>
                    <a:ext uri="{9D8B030D-6E8A-4147-A177-3AD203B41FA5}">
                      <a16:colId xmlns:a16="http://schemas.microsoft.com/office/drawing/2014/main" val="4216237742"/>
                    </a:ext>
                  </a:extLst>
                </a:gridCol>
                <a:gridCol w="493776">
                  <a:extLst>
                    <a:ext uri="{9D8B030D-6E8A-4147-A177-3AD203B41FA5}">
                      <a16:colId xmlns:a16="http://schemas.microsoft.com/office/drawing/2014/main" val="2988852166"/>
                    </a:ext>
                  </a:extLst>
                </a:gridCol>
                <a:gridCol w="493776">
                  <a:extLst>
                    <a:ext uri="{9D8B030D-6E8A-4147-A177-3AD203B41FA5}">
                      <a16:colId xmlns:a16="http://schemas.microsoft.com/office/drawing/2014/main" val="3852037779"/>
                    </a:ext>
                  </a:extLst>
                </a:gridCol>
                <a:gridCol w="493776">
                  <a:extLst>
                    <a:ext uri="{9D8B030D-6E8A-4147-A177-3AD203B41FA5}">
                      <a16:colId xmlns:a16="http://schemas.microsoft.com/office/drawing/2014/main" val="3733285049"/>
                    </a:ext>
                  </a:extLst>
                </a:gridCol>
                <a:gridCol w="493776">
                  <a:extLst>
                    <a:ext uri="{9D8B030D-6E8A-4147-A177-3AD203B41FA5}">
                      <a16:colId xmlns:a16="http://schemas.microsoft.com/office/drawing/2014/main" val="889437716"/>
                    </a:ext>
                  </a:extLst>
                </a:gridCol>
                <a:gridCol w="493776">
                  <a:extLst>
                    <a:ext uri="{9D8B030D-6E8A-4147-A177-3AD203B41FA5}">
                      <a16:colId xmlns:a16="http://schemas.microsoft.com/office/drawing/2014/main" val="1468684718"/>
                    </a:ext>
                  </a:extLst>
                </a:gridCol>
                <a:gridCol w="493776">
                  <a:extLst>
                    <a:ext uri="{9D8B030D-6E8A-4147-A177-3AD203B41FA5}">
                      <a16:colId xmlns:a16="http://schemas.microsoft.com/office/drawing/2014/main" val="6359614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5852027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Scott Sports Argentina - 2021-09-07 20:09:38</a:t>
                      </a:r>
                      <a:r>
                        <a:rPr kumimoji="0" lang="es-ES" sz="1000" b="0" i="0" u="none" strike="noStrike" kern="1200" cap="none" spc="0" normalizeH="0" baseline="0" noProof="0">
                          <a:ln>
                            <a:noFill/>
                          </a:ln>
                          <a:solidFill>
                            <a:prstClr val="black"/>
                          </a:solidFill>
                          <a:effectLst/>
                          <a:uLnTx/>
                          <a:uFillTx/>
                          <a:latin typeface="+mn-lt"/>
                          <a:ea typeface="+mn-ea"/>
                          <a:cs typeface="+mn-cs"/>
                        </a:rPr>
                        <a:t>
 La Scale 930 de SCOTT tiene un cuadro de fibra de carbono superligero. La combinación de suspensión FOX, transmisión Shimano de 12 velocidades y componentes Syncros produce una bicicleta de competición ligera y eficiente.
Encontrala en nuestras tiendas. LInk en bio.
#SCOTTbikes  
#SCOTTargentina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0.0360 %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255505136"/>
                  </a:ext>
                </a:extLst>
              </a:tr>
            </a:tbl>
          </a:graphicData>
        </a:graphic>
      </p:graphicFrame>
      <p:sp>
        <p:nvSpPr>
          <p:cNvPr id="4" name="Text Placeholder 3">
            <a:extLst>
              <a:ext uri="{FF2B5EF4-FFF2-40B4-BE49-F238E27FC236}">
                <a16:creationId xmlns:a16="http://schemas.microsoft.com/office/drawing/2014/main" id="{CFAB55B3-EBE6-4ABC-984D-3030A208AAED}"/>
              </a:ext>
            </a:extLst>
          </p:cNvPr>
          <p:cNvSpPr>
            <a:spLocks noGrp="1"/>
          </p:cNvSpPr>
          <p:nvPr>
            <p:ph type="body" sz="quarter" idx="14"/>
          </p:nvPr>
        </p:nvSpPr>
        <p:spPr/>
        <p:txBody>
          <a:bodyPr/>
          <a:lstStyle/>
          <a:p>
            <a:r>
              <a:rPr lang="en-US"/>
              <a:t>08/18/2021 - 09/18/2021</a:t>
            </a:r>
          </a:p>
        </p:txBody>
      </p:sp>
    </p:spTree>
    <p:extLst>
      <p:ext uri="{BB962C8B-B14F-4D97-AF65-F5344CB8AC3E}">
        <p14:creationId xmlns:p14="http://schemas.microsoft.com/office/powerpoint/2010/main" val="129515210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A2F902-13E9-4456-809E-DE1F821C30C1}"/>
              </a:ext>
            </a:extLst>
          </p:cNvPr>
          <p:cNvSpPr>
            <a:spLocks noGrp="1"/>
          </p:cNvSpPr>
          <p:nvPr>
            <p:ph type="title"/>
          </p:nvPr>
        </p:nvSpPr>
        <p:spPr/>
        <p:txBody>
          <a:bodyPr/>
          <a:lstStyle/>
          <a:p>
            <a:r>
              <a:rPr lang="en-US"/>
              <a:t>Facebook Post Table + Reactions | Scott - 24 of 24</a:t>
            </a:r>
          </a:p>
        </p:txBody>
      </p:sp>
      <p:graphicFrame>
        <p:nvGraphicFramePr>
          <p:cNvPr id="5" name="Table Placeholder 4">
            <a:extLst>
              <a:ext uri="{FF2B5EF4-FFF2-40B4-BE49-F238E27FC236}">
                <a16:creationId xmlns:a16="http://schemas.microsoft.com/office/drawing/2014/main" id="{EDEF2098-8612-4564-AC4C-56D2E1BC9A12}"/>
              </a:ext>
            </a:extLst>
          </p:cNvPr>
          <p:cNvGraphicFramePr>
            <a:graphicFrameLocks noGrp="1"/>
          </p:cNvGraphicFramePr>
          <p:nvPr>
            <p:ph type="tbl" sz="quarter" idx="13"/>
            <p:extLst>
              <p:ext uri="{D42A27DB-BD31-4B8C-83A1-F6EECF244321}">
                <p14:modId xmlns:p14="http://schemas.microsoft.com/office/powerpoint/2010/main" val="23686130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561757080"/>
                    </a:ext>
                  </a:extLst>
                </a:gridCol>
                <a:gridCol w="493776">
                  <a:extLst>
                    <a:ext uri="{9D8B030D-6E8A-4147-A177-3AD203B41FA5}">
                      <a16:colId xmlns:a16="http://schemas.microsoft.com/office/drawing/2014/main" val="92507820"/>
                    </a:ext>
                  </a:extLst>
                </a:gridCol>
                <a:gridCol w="493776">
                  <a:extLst>
                    <a:ext uri="{9D8B030D-6E8A-4147-A177-3AD203B41FA5}">
                      <a16:colId xmlns:a16="http://schemas.microsoft.com/office/drawing/2014/main" val="4236716615"/>
                    </a:ext>
                  </a:extLst>
                </a:gridCol>
                <a:gridCol w="493776">
                  <a:extLst>
                    <a:ext uri="{9D8B030D-6E8A-4147-A177-3AD203B41FA5}">
                      <a16:colId xmlns:a16="http://schemas.microsoft.com/office/drawing/2014/main" val="1830832366"/>
                    </a:ext>
                  </a:extLst>
                </a:gridCol>
                <a:gridCol w="493776">
                  <a:extLst>
                    <a:ext uri="{9D8B030D-6E8A-4147-A177-3AD203B41FA5}">
                      <a16:colId xmlns:a16="http://schemas.microsoft.com/office/drawing/2014/main" val="2453802244"/>
                    </a:ext>
                  </a:extLst>
                </a:gridCol>
                <a:gridCol w="493776">
                  <a:extLst>
                    <a:ext uri="{9D8B030D-6E8A-4147-A177-3AD203B41FA5}">
                      <a16:colId xmlns:a16="http://schemas.microsoft.com/office/drawing/2014/main" val="974748155"/>
                    </a:ext>
                  </a:extLst>
                </a:gridCol>
                <a:gridCol w="493776">
                  <a:extLst>
                    <a:ext uri="{9D8B030D-6E8A-4147-A177-3AD203B41FA5}">
                      <a16:colId xmlns:a16="http://schemas.microsoft.com/office/drawing/2014/main" val="1944465934"/>
                    </a:ext>
                  </a:extLst>
                </a:gridCol>
                <a:gridCol w="493776">
                  <a:extLst>
                    <a:ext uri="{9D8B030D-6E8A-4147-A177-3AD203B41FA5}">
                      <a16:colId xmlns:a16="http://schemas.microsoft.com/office/drawing/2014/main" val="1236129248"/>
                    </a:ext>
                  </a:extLst>
                </a:gridCol>
                <a:gridCol w="493776">
                  <a:extLst>
                    <a:ext uri="{9D8B030D-6E8A-4147-A177-3AD203B41FA5}">
                      <a16:colId xmlns:a16="http://schemas.microsoft.com/office/drawing/2014/main" val="1911731741"/>
                    </a:ext>
                  </a:extLst>
                </a:gridCol>
                <a:gridCol w="493776">
                  <a:extLst>
                    <a:ext uri="{9D8B030D-6E8A-4147-A177-3AD203B41FA5}">
                      <a16:colId xmlns:a16="http://schemas.microsoft.com/office/drawing/2014/main" val="1417719166"/>
                    </a:ext>
                  </a:extLst>
                </a:gridCol>
                <a:gridCol w="493776">
                  <a:extLst>
                    <a:ext uri="{9D8B030D-6E8A-4147-A177-3AD203B41FA5}">
                      <a16:colId xmlns:a16="http://schemas.microsoft.com/office/drawing/2014/main" val="1289730026"/>
                    </a:ext>
                  </a:extLst>
                </a:gridCol>
                <a:gridCol w="493776">
                  <a:extLst>
                    <a:ext uri="{9D8B030D-6E8A-4147-A177-3AD203B41FA5}">
                      <a16:colId xmlns:a16="http://schemas.microsoft.com/office/drawing/2014/main" val="10625341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6299226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Trek Bicycle Argentina - 2021-08-19 19:21:38</a:t>
                      </a:r>
                      <a:r>
                        <a:rPr kumimoji="0" lang="es-ES" sz="1000" b="0" i="0" u="none" strike="noStrike" kern="1200" cap="none" spc="0" normalizeH="0" baseline="0" noProof="0">
                          <a:ln>
                            <a:noFill/>
                          </a:ln>
                          <a:solidFill>
                            <a:prstClr val="black"/>
                          </a:solidFill>
                          <a:effectLst/>
                          <a:uLnTx/>
                          <a:uFillTx/>
                          <a:latin typeface="+mn-lt"/>
                          <a:ea typeface="+mn-ea"/>
                          <a:cs typeface="+mn-cs"/>
                        </a:rPr>
                        <a:t>
 ¡A tope los chicos del  #TeamTrekBontrager en todo el país! 
🚲 La 3ra fecha del Abierto Argentino de XCO ubicó a @facu_cayata 1ro en juvenil, @alvaritomacias 2do en Elite y @sebaquiroga.coach 2do en Master B1. 
🚲 En la Copa desarrollada en el Ecoxtreme de Pilar @elpumamtb logró el 2do puesto en categoría Pro y @carlosbalbarani se subió a lo más alto del podio en C1.
@trekbikes @trekbicycleargentina @bontragerargentina @santini_arg @guargentina @OpticaCentralStore @microonfactory @foxracingargentina
#Trek #TrekArgentina #TeamTrekArgentina #RacedToWin #GoOutside #creemosenlasbicis #gobybike #procaliber #supercaliber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1030504011"/>
                  </a:ext>
                </a:extLst>
              </a:tr>
            </a:tbl>
          </a:graphicData>
        </a:graphic>
      </p:graphicFrame>
      <p:sp>
        <p:nvSpPr>
          <p:cNvPr id="4" name="Text Placeholder 3">
            <a:extLst>
              <a:ext uri="{FF2B5EF4-FFF2-40B4-BE49-F238E27FC236}">
                <a16:creationId xmlns:a16="http://schemas.microsoft.com/office/drawing/2014/main" id="{8960AD6A-83EF-4D8F-8741-C08142B7ED0C}"/>
              </a:ext>
            </a:extLst>
          </p:cNvPr>
          <p:cNvSpPr>
            <a:spLocks noGrp="1"/>
          </p:cNvSpPr>
          <p:nvPr>
            <p:ph type="body" sz="quarter" idx="14"/>
          </p:nvPr>
        </p:nvSpPr>
        <p:spPr/>
        <p:txBody>
          <a:bodyPr/>
          <a:lstStyle/>
          <a:p>
            <a:r>
              <a:rPr lang="en-US"/>
              <a:t>08/18/2021 - 09/18/2021</a:t>
            </a:r>
          </a:p>
        </p:txBody>
      </p:sp>
    </p:spTree>
    <p:extLst>
      <p:ext uri="{BB962C8B-B14F-4D97-AF65-F5344CB8AC3E}">
        <p14:creationId xmlns:p14="http://schemas.microsoft.com/office/powerpoint/2010/main" val="34886570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E88BE2-BE27-468F-BB01-D2AC228874F2}"/>
              </a:ext>
            </a:extLst>
          </p:cNvPr>
          <p:cNvSpPr>
            <a:spLocks noGrp="1"/>
          </p:cNvSpPr>
          <p:nvPr>
            <p:ph type="title"/>
          </p:nvPr>
        </p:nvSpPr>
        <p:spPr/>
        <p:txBody>
          <a:bodyPr/>
          <a:lstStyle/>
          <a:p>
            <a:r>
              <a:rPr lang="en-US"/>
              <a:t>Facebook User Posts | Scott</a:t>
            </a:r>
          </a:p>
        </p:txBody>
      </p:sp>
      <p:graphicFrame>
        <p:nvGraphicFramePr>
          <p:cNvPr id="6" name="Chart Placeholder 5">
            <a:extLst>
              <a:ext uri="{FF2B5EF4-FFF2-40B4-BE49-F238E27FC236}">
                <a16:creationId xmlns:a16="http://schemas.microsoft.com/office/drawing/2014/main" id="{32756986-10F3-45C7-B956-50BB36E023AE}"/>
              </a:ext>
            </a:extLst>
          </p:cNvPr>
          <p:cNvGraphicFramePr>
            <a:graphicFrameLocks noGrp="1"/>
          </p:cNvGraphicFramePr>
          <p:nvPr>
            <p:ph type="chart" sz="quarter" idx="13"/>
            <p:extLst>
              <p:ext uri="{D42A27DB-BD31-4B8C-83A1-F6EECF244321}">
                <p14:modId xmlns:p14="http://schemas.microsoft.com/office/powerpoint/2010/main" val="62676325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6E16CCF-AD7F-4AC7-A978-792F77E965AD}"/>
              </a:ext>
            </a:extLst>
          </p:cNvPr>
          <p:cNvSpPr>
            <a:spLocks noGrp="1"/>
          </p:cNvSpPr>
          <p:nvPr>
            <p:ph type="body" sz="quarter" idx="14"/>
          </p:nvPr>
        </p:nvSpPr>
        <p:spPr/>
        <p:txBody>
          <a:bodyPr/>
          <a:lstStyle/>
          <a:p>
            <a:r>
              <a:rPr lang="en-US"/>
              <a:t>08/18/2021 - 09/18/2021</a:t>
            </a:r>
          </a:p>
        </p:txBody>
      </p:sp>
      <p:sp>
        <p:nvSpPr>
          <p:cNvPr id="5" name="Footer Placeholder 4">
            <a:extLst>
              <a:ext uri="{FF2B5EF4-FFF2-40B4-BE49-F238E27FC236}">
                <a16:creationId xmlns:a16="http://schemas.microsoft.com/office/drawing/2014/main" id="{4D7D6418-F3E5-4727-AC53-EBAF02E3D79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1601395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C65FDD-45C3-488E-9887-1DDFC4BAB08C}"/>
              </a:ext>
            </a:extLst>
          </p:cNvPr>
          <p:cNvSpPr>
            <a:spLocks noGrp="1"/>
          </p:cNvSpPr>
          <p:nvPr>
            <p:ph type="title"/>
          </p:nvPr>
        </p:nvSpPr>
        <p:spPr/>
        <p:txBody>
          <a:bodyPr/>
          <a:lstStyle/>
          <a:p>
            <a:r>
              <a:rPr lang="en-US"/>
              <a:t>Facebook User Posts Table | Scott - 1 of 3</a:t>
            </a:r>
          </a:p>
        </p:txBody>
      </p:sp>
      <p:graphicFrame>
        <p:nvGraphicFramePr>
          <p:cNvPr id="5" name="Table Placeholder 4">
            <a:extLst>
              <a:ext uri="{FF2B5EF4-FFF2-40B4-BE49-F238E27FC236}">
                <a16:creationId xmlns:a16="http://schemas.microsoft.com/office/drawing/2014/main" id="{8F358B6E-2771-48B1-B720-2F7DEF0A5C56}"/>
              </a:ext>
            </a:extLst>
          </p:cNvPr>
          <p:cNvGraphicFramePr>
            <a:graphicFrameLocks noGrp="1"/>
          </p:cNvGraphicFramePr>
          <p:nvPr>
            <p:ph type="tbl" sz="quarter" idx="13"/>
            <p:extLst>
              <p:ext uri="{D42A27DB-BD31-4B8C-83A1-F6EECF244321}">
                <p14:modId xmlns:p14="http://schemas.microsoft.com/office/powerpoint/2010/main" val="14338768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456432">
                  <a:extLst>
                    <a:ext uri="{9D8B030D-6E8A-4147-A177-3AD203B41FA5}">
                      <a16:colId xmlns:a16="http://schemas.microsoft.com/office/drawing/2014/main" val="1182932639"/>
                    </a:ext>
                  </a:extLst>
                </a:gridCol>
                <a:gridCol w="1152144">
                  <a:extLst>
                    <a:ext uri="{9D8B030D-6E8A-4147-A177-3AD203B41FA5}">
                      <a16:colId xmlns:a16="http://schemas.microsoft.com/office/drawing/2014/main" val="3190297363"/>
                    </a:ext>
                  </a:extLst>
                </a:gridCol>
                <a:gridCol w="1152144">
                  <a:extLst>
                    <a:ext uri="{9D8B030D-6E8A-4147-A177-3AD203B41FA5}">
                      <a16:colId xmlns:a16="http://schemas.microsoft.com/office/drawing/2014/main" val="111729420"/>
                    </a:ext>
                  </a:extLst>
                </a:gridCol>
                <a:gridCol w="1152144">
                  <a:extLst>
                    <a:ext uri="{9D8B030D-6E8A-4147-A177-3AD203B41FA5}">
                      <a16:colId xmlns:a16="http://schemas.microsoft.com/office/drawing/2014/main" val="3028268513"/>
                    </a:ext>
                  </a:extLst>
                </a:gridCol>
                <a:gridCol w="1152144">
                  <a:extLst>
                    <a:ext uri="{9D8B030D-6E8A-4147-A177-3AD203B41FA5}">
                      <a16:colId xmlns:a16="http://schemas.microsoft.com/office/drawing/2014/main" val="12003154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008760040"/>
                  </a:ext>
                </a:extLst>
              </a:tr>
            </a:tbl>
          </a:graphicData>
        </a:graphic>
      </p:graphicFrame>
      <p:sp>
        <p:nvSpPr>
          <p:cNvPr id="4" name="Text Placeholder 3">
            <a:extLst>
              <a:ext uri="{FF2B5EF4-FFF2-40B4-BE49-F238E27FC236}">
                <a16:creationId xmlns:a16="http://schemas.microsoft.com/office/drawing/2014/main" id="{AC73E9B6-949B-4B0C-B38C-26B20BE3F956}"/>
              </a:ext>
            </a:extLst>
          </p:cNvPr>
          <p:cNvSpPr>
            <a:spLocks noGrp="1"/>
          </p:cNvSpPr>
          <p:nvPr>
            <p:ph type="body" sz="quarter" idx="14"/>
          </p:nvPr>
        </p:nvSpPr>
        <p:spPr/>
        <p:txBody>
          <a:bodyPr/>
          <a:lstStyle/>
          <a:p>
            <a:r>
              <a:rPr lang="en-US"/>
              <a:t>08/18/2021 - 09/18/2021</a:t>
            </a:r>
          </a:p>
        </p:txBody>
      </p:sp>
    </p:spTree>
    <p:extLst>
      <p:ext uri="{BB962C8B-B14F-4D97-AF65-F5344CB8AC3E}">
        <p14:creationId xmlns:p14="http://schemas.microsoft.com/office/powerpoint/2010/main" val="201137323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7BFF9E-D1C1-4B1C-9F47-99D8785381F7}"/>
              </a:ext>
            </a:extLst>
          </p:cNvPr>
          <p:cNvSpPr>
            <a:spLocks noGrp="1"/>
          </p:cNvSpPr>
          <p:nvPr>
            <p:ph type="title"/>
          </p:nvPr>
        </p:nvSpPr>
        <p:spPr/>
        <p:txBody>
          <a:bodyPr/>
          <a:lstStyle/>
          <a:p>
            <a:r>
              <a:rPr lang="en-US"/>
              <a:t>Facebook User Posts Table | Scott - 2 of 3</a:t>
            </a:r>
          </a:p>
        </p:txBody>
      </p:sp>
      <p:graphicFrame>
        <p:nvGraphicFramePr>
          <p:cNvPr id="5" name="Table Placeholder 4">
            <a:extLst>
              <a:ext uri="{FF2B5EF4-FFF2-40B4-BE49-F238E27FC236}">
                <a16:creationId xmlns:a16="http://schemas.microsoft.com/office/drawing/2014/main" id="{5357A9E8-040B-4FA3-9504-DA96EAC7F518}"/>
              </a:ext>
            </a:extLst>
          </p:cNvPr>
          <p:cNvGraphicFramePr>
            <a:graphicFrameLocks noGrp="1"/>
          </p:cNvGraphicFramePr>
          <p:nvPr>
            <p:ph type="tbl" sz="quarter" idx="13"/>
            <p:extLst>
              <p:ext uri="{D42A27DB-BD31-4B8C-83A1-F6EECF244321}">
                <p14:modId xmlns:p14="http://schemas.microsoft.com/office/powerpoint/2010/main" val="38993772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456432">
                  <a:extLst>
                    <a:ext uri="{9D8B030D-6E8A-4147-A177-3AD203B41FA5}">
                      <a16:colId xmlns:a16="http://schemas.microsoft.com/office/drawing/2014/main" val="3116318268"/>
                    </a:ext>
                  </a:extLst>
                </a:gridCol>
                <a:gridCol w="1152144">
                  <a:extLst>
                    <a:ext uri="{9D8B030D-6E8A-4147-A177-3AD203B41FA5}">
                      <a16:colId xmlns:a16="http://schemas.microsoft.com/office/drawing/2014/main" val="2355235881"/>
                    </a:ext>
                  </a:extLst>
                </a:gridCol>
                <a:gridCol w="1152144">
                  <a:extLst>
                    <a:ext uri="{9D8B030D-6E8A-4147-A177-3AD203B41FA5}">
                      <a16:colId xmlns:a16="http://schemas.microsoft.com/office/drawing/2014/main" val="419064204"/>
                    </a:ext>
                  </a:extLst>
                </a:gridCol>
                <a:gridCol w="1152144">
                  <a:extLst>
                    <a:ext uri="{9D8B030D-6E8A-4147-A177-3AD203B41FA5}">
                      <a16:colId xmlns:a16="http://schemas.microsoft.com/office/drawing/2014/main" val="3332581492"/>
                    </a:ext>
                  </a:extLst>
                </a:gridCol>
                <a:gridCol w="1152144">
                  <a:extLst>
                    <a:ext uri="{9D8B030D-6E8A-4147-A177-3AD203B41FA5}">
                      <a16:colId xmlns:a16="http://schemas.microsoft.com/office/drawing/2014/main" val="15743931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6537227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Orbea Argentina - 2021-08-22 21:04:21</a:t>
                      </a:r>
                      <a:r>
                        <a:rPr kumimoji="0" lang="en-US" sz="1000" b="0" i="0" u="none" strike="noStrike" kern="1200" cap="none" spc="0" normalizeH="0" baseline="0" noProof="0">
                          <a:ln>
                            <a:noFill/>
                          </a:ln>
                          <a:solidFill>
                            <a:prstClr val="black"/>
                          </a:solidFill>
                          <a:effectLst/>
                          <a:uLnTx/>
                          <a:uFillTx/>
                          <a:latin typeface="+mn-lt"/>
                          <a:ea typeface="+mn-ea"/>
                          <a:cs typeface="+mn-cs"/>
                        </a:rPr>
                        <a:t>
 #ushuaiaepic paisajes que enamoran 🥰
Se parte de la competencia de MTB en parejas más austral del mundo, por senderos y caminos impresionantes  ‼️‼️
▶TODAS LAS CATEGORIAS 
🚴🚴
🚴‍♀️🚴‍♀️
🚴🚴‍♀️
.
.
.
.
.
@oestemtblujan
#mtb
#ciclismo
#findelmundo
@infuetur
@deportesextremosenushuaia
Ushuaia Online
Conocer Ushuaia
Turismo Ushuaia
Mundo Bike Argentina
Club de Ciclismo Amigos del Pedal@clubamigosdelpedal_
Specialized Bicycles
Kokuen cycling
Magenta Cycling
Scott Sports Argentina
BIKESERVICE
Giant Bicycles
Guía Urbana
Ena Suplementos Deportivos
Orbea Argentina
Orbea Factory Team
Orbea
Ibon Zugasti
SCOTT-SRAM MTB Racing
Trek Bicycle Argentina
ChicasTrek Lanus
ProResistencia
Instituto Fueguino de Turismo
Info de Ushuaia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1975177934"/>
                  </a:ext>
                </a:extLst>
              </a:tr>
            </a:tbl>
          </a:graphicData>
        </a:graphic>
      </p:graphicFrame>
      <p:sp>
        <p:nvSpPr>
          <p:cNvPr id="4" name="Text Placeholder 3">
            <a:extLst>
              <a:ext uri="{FF2B5EF4-FFF2-40B4-BE49-F238E27FC236}">
                <a16:creationId xmlns:a16="http://schemas.microsoft.com/office/drawing/2014/main" id="{DFD2C459-6990-4820-971E-C0730E1AA263}"/>
              </a:ext>
            </a:extLst>
          </p:cNvPr>
          <p:cNvSpPr>
            <a:spLocks noGrp="1"/>
          </p:cNvSpPr>
          <p:nvPr>
            <p:ph type="body" sz="quarter" idx="14"/>
          </p:nvPr>
        </p:nvSpPr>
        <p:spPr/>
        <p:txBody>
          <a:bodyPr/>
          <a:lstStyle/>
          <a:p>
            <a:r>
              <a:rPr lang="en-US"/>
              <a:t>08/18/2021 - 09/18/2021</a:t>
            </a:r>
          </a:p>
        </p:txBody>
      </p:sp>
    </p:spTree>
    <p:extLst>
      <p:ext uri="{BB962C8B-B14F-4D97-AF65-F5344CB8AC3E}">
        <p14:creationId xmlns:p14="http://schemas.microsoft.com/office/powerpoint/2010/main" val="78991631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F70F8B-303A-419F-B2DE-A06FDCCE5B11}"/>
              </a:ext>
            </a:extLst>
          </p:cNvPr>
          <p:cNvSpPr>
            <a:spLocks noGrp="1"/>
          </p:cNvSpPr>
          <p:nvPr>
            <p:ph type="title"/>
          </p:nvPr>
        </p:nvSpPr>
        <p:spPr/>
        <p:txBody>
          <a:bodyPr/>
          <a:lstStyle/>
          <a:p>
            <a:r>
              <a:rPr lang="en-US"/>
              <a:t>Facebook User Posts Table | Scott - 3 of 3</a:t>
            </a:r>
          </a:p>
        </p:txBody>
      </p:sp>
      <p:graphicFrame>
        <p:nvGraphicFramePr>
          <p:cNvPr id="5" name="Table Placeholder 4">
            <a:extLst>
              <a:ext uri="{FF2B5EF4-FFF2-40B4-BE49-F238E27FC236}">
                <a16:creationId xmlns:a16="http://schemas.microsoft.com/office/drawing/2014/main" id="{54006BE5-6CF6-449D-8F68-03666111FC11}"/>
              </a:ext>
            </a:extLst>
          </p:cNvPr>
          <p:cNvGraphicFramePr>
            <a:graphicFrameLocks noGrp="1"/>
          </p:cNvGraphicFramePr>
          <p:nvPr>
            <p:ph type="tbl" sz="quarter" idx="13"/>
            <p:extLst>
              <p:ext uri="{D42A27DB-BD31-4B8C-83A1-F6EECF244321}">
                <p14:modId xmlns:p14="http://schemas.microsoft.com/office/powerpoint/2010/main" val="3247357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456432">
                  <a:extLst>
                    <a:ext uri="{9D8B030D-6E8A-4147-A177-3AD203B41FA5}">
                      <a16:colId xmlns:a16="http://schemas.microsoft.com/office/drawing/2014/main" val="1853213296"/>
                    </a:ext>
                  </a:extLst>
                </a:gridCol>
                <a:gridCol w="1152144">
                  <a:extLst>
                    <a:ext uri="{9D8B030D-6E8A-4147-A177-3AD203B41FA5}">
                      <a16:colId xmlns:a16="http://schemas.microsoft.com/office/drawing/2014/main" val="3869071148"/>
                    </a:ext>
                  </a:extLst>
                </a:gridCol>
                <a:gridCol w="1152144">
                  <a:extLst>
                    <a:ext uri="{9D8B030D-6E8A-4147-A177-3AD203B41FA5}">
                      <a16:colId xmlns:a16="http://schemas.microsoft.com/office/drawing/2014/main" val="947264160"/>
                    </a:ext>
                  </a:extLst>
                </a:gridCol>
                <a:gridCol w="1152144">
                  <a:extLst>
                    <a:ext uri="{9D8B030D-6E8A-4147-A177-3AD203B41FA5}">
                      <a16:colId xmlns:a16="http://schemas.microsoft.com/office/drawing/2014/main" val="35141443"/>
                    </a:ext>
                  </a:extLst>
                </a:gridCol>
                <a:gridCol w="1152144">
                  <a:extLst>
                    <a:ext uri="{9D8B030D-6E8A-4147-A177-3AD203B41FA5}">
                      <a16:colId xmlns:a16="http://schemas.microsoft.com/office/drawing/2014/main" val="18224752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5645765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Trek Bicycle Argentina - 2021-08-22 21:04:21</a:t>
                      </a:r>
                      <a:r>
                        <a:rPr kumimoji="0" lang="en-US" sz="1000" b="0" i="0" u="none" strike="noStrike" kern="1200" cap="none" spc="0" normalizeH="0" baseline="0" noProof="0">
                          <a:ln>
                            <a:noFill/>
                          </a:ln>
                          <a:solidFill>
                            <a:prstClr val="black"/>
                          </a:solidFill>
                          <a:effectLst/>
                          <a:uLnTx/>
                          <a:uFillTx/>
                          <a:latin typeface="+mn-lt"/>
                          <a:ea typeface="+mn-ea"/>
                          <a:cs typeface="+mn-cs"/>
                        </a:rPr>
                        <a:t>
 #ushuaiaepic paisajes que enamoran 🥰
Se parte de la competencia de MTB en parejas más austral del mundo, por senderos y caminos impresionantes  ‼️‼️
▶TODAS LAS CATEGORIAS 
🚴🚴
🚴‍♀️🚴‍♀️
🚴🚴‍♀️
.
.
.
.
.
@oestemtblujan
#mtb
#ciclismo
#findelmundo
@infuetur
@deportesextremosenushuaia
Ushuaia Online
Conocer Ushuaia
Turismo Ushuaia
Mundo Bike Argentina
Club de Ciclismo Amigos del Pedal@clubamigosdelpedal_
Specialized Bicycles
Kokuen cycling
Magenta Cycling
Scott Sports Argentina
BIKESERVICE
Giant Bicycles
Guía Urbana
Ena Suplementos Deportivos
Orbea Argentina
Orbea Factory Team
Orbea
Ibon Zugasti
SCOTT-SRAM MTB Racing
Trek Bicycle Argentina
ChicasTrek Lanus
ProResistencia
Instituto Fueguino de Turismo
Info de Ushuaia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1139686660"/>
                  </a:ext>
                </a:extLst>
              </a:tr>
            </a:tbl>
          </a:graphicData>
        </a:graphic>
      </p:graphicFrame>
      <p:sp>
        <p:nvSpPr>
          <p:cNvPr id="4" name="Text Placeholder 3">
            <a:extLst>
              <a:ext uri="{FF2B5EF4-FFF2-40B4-BE49-F238E27FC236}">
                <a16:creationId xmlns:a16="http://schemas.microsoft.com/office/drawing/2014/main" id="{D987FE54-C947-47F5-A03B-6FD670B16A24}"/>
              </a:ext>
            </a:extLst>
          </p:cNvPr>
          <p:cNvSpPr>
            <a:spLocks noGrp="1"/>
          </p:cNvSpPr>
          <p:nvPr>
            <p:ph type="body" sz="quarter" idx="14"/>
          </p:nvPr>
        </p:nvSpPr>
        <p:spPr/>
        <p:txBody>
          <a:bodyPr/>
          <a:lstStyle/>
          <a:p>
            <a:r>
              <a:rPr lang="en-US"/>
              <a:t>08/18/2021 - 09/18/2021</a:t>
            </a:r>
          </a:p>
        </p:txBody>
      </p:sp>
    </p:spTree>
    <p:extLst>
      <p:ext uri="{BB962C8B-B14F-4D97-AF65-F5344CB8AC3E}">
        <p14:creationId xmlns:p14="http://schemas.microsoft.com/office/powerpoint/2010/main" val="51237416"/>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1622</Words>
  <Application>Microsoft Office PowerPoint</Application>
  <PresentationFormat>On-screen Show (4:3)</PresentationFormat>
  <Paragraphs>877</Paragraphs>
  <Slides>49</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49</vt:i4>
      </vt:variant>
    </vt:vector>
  </HeadingPairs>
  <TitlesOfParts>
    <vt:vector size="52" baseType="lpstr">
      <vt:lpstr>Arial</vt:lpstr>
      <vt:lpstr>Calibri</vt:lpstr>
      <vt:lpstr>quintly_template</vt:lpstr>
      <vt:lpstr>FACEBOOK NUEVO - La emilia usar</vt:lpstr>
      <vt:lpstr>Facebook Key Metrics Table | Scott</vt:lpstr>
      <vt:lpstr>Facebook Fan Distribution | Scott</vt:lpstr>
      <vt:lpstr>Facebook +/- Fan Distribution | Scott</vt:lpstr>
      <vt:lpstr>Facebook Key Metrics Radar | Scott</vt:lpstr>
      <vt:lpstr>Facebook Page Likes Total | Scott</vt:lpstr>
      <vt:lpstr>Facebook Posts Distribution | Scott</vt:lpstr>
      <vt:lpstr>Facebook Interactions Distribution | Scott</vt:lpstr>
      <vt:lpstr>Facebook Fans Change | Scott</vt:lpstr>
      <vt:lpstr>Facebook Fans Change Per Weekday | Scott</vt:lpstr>
      <vt:lpstr>Facebook Fans Change Rate | Scott</vt:lpstr>
      <vt:lpstr>Facebook Own Posts | Scott</vt:lpstr>
      <vt:lpstr>Facebook Own Posts By Hour | Scott</vt:lpstr>
      <vt:lpstr>Facebook Own Posts By Weekday | Scott</vt:lpstr>
      <vt:lpstr>Facebook Interactions Distribution | Scott</vt:lpstr>
      <vt:lpstr>Facebook Post Type Distribution Per Profile | Scott</vt:lpstr>
      <vt:lpstr>Facebook Interaction Rate By Weekday | Scott</vt:lpstr>
      <vt:lpstr>Facebook Interaction Rate | Scott</vt:lpstr>
      <vt:lpstr>Facebook Interaction Rate By Post Type | Scott</vt:lpstr>
      <vt:lpstr>Facebook Interaction Rate By Hour | Scott</vt:lpstr>
      <vt:lpstr>Facebook Hashtag Detection | Scott</vt:lpstr>
      <vt:lpstr>Facebook Post Table + Reactions | Scott - 1 of 24</vt:lpstr>
      <vt:lpstr>Facebook Post Table + Reactions | Scott - 2 of 24</vt:lpstr>
      <vt:lpstr>Facebook Post Table + Reactions | Scott - 3 of 24</vt:lpstr>
      <vt:lpstr>Facebook Post Table + Reactions | Scott - 4 of 24</vt:lpstr>
      <vt:lpstr>Facebook Post Table + Reactions | Scott - 5 of 24</vt:lpstr>
      <vt:lpstr>Facebook Post Table + Reactions | Scott - 6 of 24</vt:lpstr>
      <vt:lpstr>Facebook Post Table + Reactions | Scott - 7 of 24</vt:lpstr>
      <vt:lpstr>Facebook Post Table + Reactions | Scott - 8 of 24</vt:lpstr>
      <vt:lpstr>Facebook Post Table + Reactions | Scott - 9 of 24</vt:lpstr>
      <vt:lpstr>Facebook Post Table + Reactions | Scott - 10 of 24</vt:lpstr>
      <vt:lpstr>Facebook Post Table + Reactions | Scott - 11 of 24</vt:lpstr>
      <vt:lpstr>Facebook Post Table + Reactions | Scott - 12 of 24</vt:lpstr>
      <vt:lpstr>Facebook Post Table + Reactions | Scott - 13 of 24</vt:lpstr>
      <vt:lpstr>Facebook Post Table + Reactions | Scott - 14 of 24</vt:lpstr>
      <vt:lpstr>Facebook Post Table + Reactions | Scott - 15 of 24</vt:lpstr>
      <vt:lpstr>Facebook Post Table + Reactions | Scott - 16 of 24</vt:lpstr>
      <vt:lpstr>Facebook Post Table + Reactions | Scott - 17 of 24</vt:lpstr>
      <vt:lpstr>Facebook Post Table + Reactions | Scott - 18 of 24</vt:lpstr>
      <vt:lpstr>Facebook Post Table + Reactions | Scott - 19 of 24</vt:lpstr>
      <vt:lpstr>Facebook Post Table + Reactions | Scott - 20 of 24</vt:lpstr>
      <vt:lpstr>Facebook Post Table + Reactions | Scott - 21 of 24</vt:lpstr>
      <vt:lpstr>Facebook Post Table + Reactions | Scott - 22 of 24</vt:lpstr>
      <vt:lpstr>Facebook Post Table + Reactions | Scott - 23 of 24</vt:lpstr>
      <vt:lpstr>Facebook Post Table + Reactions | Scott - 24 of 24</vt:lpstr>
      <vt:lpstr>Facebook User Posts | Scott</vt:lpstr>
      <vt:lpstr>Facebook User Posts Table | Scott - 1 of 3</vt:lpstr>
      <vt:lpstr>Facebook User Posts Table | Scott - 2 of 3</vt:lpstr>
      <vt:lpstr>Facebook User Posts Table | Scott - 3 of 3</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NUEVO - La emilia usar</dc:title>
  <dc:creator>Frederik Peiniger</dc:creator>
  <cp:lastModifiedBy>Frederik Peiniger</cp:lastModifiedBy>
  <cp:revision>1</cp:revision>
  <dcterms:created xsi:type="dcterms:W3CDTF">2021-09-19T06:38:02Z</dcterms:created>
  <dcterms:modified xsi:type="dcterms:W3CDTF">2021-09-19T06:39:20Z</dcterms:modified>
</cp:coreProperties>
</file>