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294331</c:v>
                </c:pt>
                <c:pt idx="1">
                  <c:v>161148</c:v>
                </c:pt>
                <c:pt idx="2">
                  <c:v>75030</c:v>
                </c:pt>
              </c:numCache>
            </c:numRef>
          </c:val>
          <c:extLst>
            <c:ext xmlns:c16="http://schemas.microsoft.com/office/drawing/2014/chart" uri="{C3380CC4-5D6E-409C-BE32-E72D297353CC}">
              <c16:uniqueId val="{00000000-C078-4D35-A440-8F62E31F840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-6</c:v>
                </c:pt>
                <c:pt idx="1">
                  <c:v>-50</c:v>
                </c:pt>
                <c:pt idx="2">
                  <c:v>12</c:v>
                </c:pt>
              </c:numCache>
            </c:numRef>
          </c:val>
          <c:extLst>
            <c:ext xmlns:c16="http://schemas.microsoft.com/office/drawing/2014/chart" uri="{C3380CC4-5D6E-409C-BE32-E72D297353CC}">
              <c16:uniqueId val="{00000000-213F-44F3-BEA5-48A3B316ED7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54.750599999999999</c:v>
                </c:pt>
                <c:pt idx="1">
                  <c:v>66.666700000000006</c:v>
                </c:pt>
                <c:pt idx="2">
                  <c:v>20.537500000000001</c:v>
                </c:pt>
                <c:pt idx="3">
                  <c:v>0</c:v>
                </c:pt>
                <c:pt idx="4">
                  <c:v>45.313499999999998</c:v>
                </c:pt>
                <c:pt idx="5">
                  <c:v>-193.9075</c:v>
                </c:pt>
              </c:numCache>
            </c:numRef>
          </c:val>
          <c:extLst>
            <c:ext xmlns:c16="http://schemas.microsoft.com/office/drawing/2014/chart" uri="{C3380CC4-5D6E-409C-BE32-E72D297353CC}">
              <c16:uniqueId val="{00000000-1F3F-4A67-9A40-BBBDA8F5A44B}"/>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25.491700000000002</c:v>
                </c:pt>
                <c:pt idx="1">
                  <c:v>96.666700000000006</c:v>
                </c:pt>
                <c:pt idx="2">
                  <c:v>30.591100000000001</c:v>
                </c:pt>
                <c:pt idx="3">
                  <c:v>0</c:v>
                </c:pt>
                <c:pt idx="4">
                  <c:v>100</c:v>
                </c:pt>
                <c:pt idx="5">
                  <c:v>100</c:v>
                </c:pt>
              </c:numCache>
            </c:numRef>
          </c:val>
          <c:extLst>
            <c:ext xmlns:c16="http://schemas.microsoft.com/office/drawing/2014/chart" uri="{C3380CC4-5D6E-409C-BE32-E72D297353CC}">
              <c16:uniqueId val="{00000001-1F3F-4A67-9A40-BBBDA8F5A44B}"/>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100</c:v>
                </c:pt>
                <c:pt idx="2">
                  <c:v>100</c:v>
                </c:pt>
                <c:pt idx="3">
                  <c:v>0</c:v>
                </c:pt>
                <c:pt idx="4">
                  <c:v>80.545599999999993</c:v>
                </c:pt>
                <c:pt idx="5">
                  <c:v>-12.743600000000001</c:v>
                </c:pt>
              </c:numCache>
            </c:numRef>
          </c:val>
          <c:extLst>
            <c:ext xmlns:c16="http://schemas.microsoft.com/office/drawing/2014/chart" uri="{C3380CC4-5D6E-409C-BE32-E72D297353CC}">
              <c16:uniqueId val="{00000002-1F3F-4A67-9A40-BBBDA8F5A44B}"/>
            </c:ext>
          </c:extLst>
        </c:ser>
        <c:dLbls>
          <c:showLegendKey val="0"/>
          <c:showVal val="0"/>
          <c:showCatName val="0"/>
          <c:showSerName val="0"/>
          <c:showPercent val="0"/>
          <c:showBubbleSize val="0"/>
        </c:dLbls>
        <c:axId val="348091384"/>
        <c:axId val="348091712"/>
      </c:radarChart>
      <c:catAx>
        <c:axId val="34809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91712"/>
        <c:crosses val="autoZero"/>
        <c:auto val="1"/>
        <c:lblAlgn val="ctr"/>
        <c:lblOffset val="100"/>
        <c:noMultiLvlLbl val="0"/>
      </c:catAx>
      <c:valAx>
        <c:axId val="34809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9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161200</c:v>
                </c:pt>
                <c:pt idx="1">
                  <c:v>161200</c:v>
                </c:pt>
                <c:pt idx="2">
                  <c:v>161192</c:v>
                </c:pt>
                <c:pt idx="3">
                  <c:v>161183</c:v>
                </c:pt>
                <c:pt idx="4">
                  <c:v>161177</c:v>
                </c:pt>
                <c:pt idx="5">
                  <c:v>161174</c:v>
                </c:pt>
                <c:pt idx="6">
                  <c:v>161167</c:v>
                </c:pt>
                <c:pt idx="7">
                  <c:v>161168</c:v>
                </c:pt>
                <c:pt idx="8">
                  <c:v>161171</c:v>
                </c:pt>
                <c:pt idx="9">
                  <c:v>161169</c:v>
                </c:pt>
                <c:pt idx="10">
                  <c:v>161166</c:v>
                </c:pt>
                <c:pt idx="11">
                  <c:v>161165</c:v>
                </c:pt>
                <c:pt idx="12">
                  <c:v>161158</c:v>
                </c:pt>
                <c:pt idx="13">
                  <c:v>161153</c:v>
                </c:pt>
                <c:pt idx="14">
                  <c:v>161148</c:v>
                </c:pt>
                <c:pt idx="15">
                  <c:v>161148</c:v>
                </c:pt>
              </c:numCache>
            </c:numRef>
          </c:val>
          <c:smooth val="0"/>
          <c:extLst>
            <c:ext xmlns:c16="http://schemas.microsoft.com/office/drawing/2014/chart" uri="{C3380CC4-5D6E-409C-BE32-E72D297353CC}">
              <c16:uniqueId val="{00000000-DCF4-43F5-AA83-99CD9DFF749F}"/>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75013</c:v>
                </c:pt>
                <c:pt idx="1">
                  <c:v>75016</c:v>
                </c:pt>
                <c:pt idx="2">
                  <c:v>75019</c:v>
                </c:pt>
                <c:pt idx="3">
                  <c:v>75015</c:v>
                </c:pt>
                <c:pt idx="4">
                  <c:v>75017</c:v>
                </c:pt>
                <c:pt idx="5">
                  <c:v>75021</c:v>
                </c:pt>
                <c:pt idx="6">
                  <c:v>75019</c:v>
                </c:pt>
                <c:pt idx="7">
                  <c:v>75015</c:v>
                </c:pt>
                <c:pt idx="8">
                  <c:v>75016</c:v>
                </c:pt>
                <c:pt idx="9">
                  <c:v>75013</c:v>
                </c:pt>
                <c:pt idx="10">
                  <c:v>75013</c:v>
                </c:pt>
                <c:pt idx="11">
                  <c:v>75013</c:v>
                </c:pt>
                <c:pt idx="12">
                  <c:v>75016</c:v>
                </c:pt>
                <c:pt idx="13">
                  <c:v>75024</c:v>
                </c:pt>
                <c:pt idx="14">
                  <c:v>75025</c:v>
                </c:pt>
                <c:pt idx="15">
                  <c:v>75030</c:v>
                </c:pt>
              </c:numCache>
            </c:numRef>
          </c:val>
          <c:smooth val="0"/>
          <c:extLst>
            <c:ext xmlns:c16="http://schemas.microsoft.com/office/drawing/2014/chart" uri="{C3380CC4-5D6E-409C-BE32-E72D297353CC}">
              <c16:uniqueId val="{00000001-DCF4-43F5-AA83-99CD9DFF749F}"/>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294324</c:v>
                </c:pt>
                <c:pt idx="1">
                  <c:v>294316</c:v>
                </c:pt>
                <c:pt idx="2">
                  <c:v>294310</c:v>
                </c:pt>
                <c:pt idx="3">
                  <c:v>294308</c:v>
                </c:pt>
                <c:pt idx="4">
                  <c:v>294316</c:v>
                </c:pt>
                <c:pt idx="5">
                  <c:v>294323</c:v>
                </c:pt>
                <c:pt idx="6">
                  <c:v>294328</c:v>
                </c:pt>
                <c:pt idx="7">
                  <c:v>294326</c:v>
                </c:pt>
                <c:pt idx="8">
                  <c:v>294330</c:v>
                </c:pt>
                <c:pt idx="9">
                  <c:v>294347</c:v>
                </c:pt>
                <c:pt idx="10">
                  <c:v>294346</c:v>
                </c:pt>
                <c:pt idx="11">
                  <c:v>294339</c:v>
                </c:pt>
                <c:pt idx="12">
                  <c:v>294335</c:v>
                </c:pt>
                <c:pt idx="13">
                  <c:v>294338</c:v>
                </c:pt>
                <c:pt idx="14">
                  <c:v>294330</c:v>
                </c:pt>
                <c:pt idx="15">
                  <c:v>294331</c:v>
                </c:pt>
              </c:numCache>
            </c:numRef>
          </c:val>
          <c:smooth val="0"/>
          <c:extLst>
            <c:ext xmlns:c16="http://schemas.microsoft.com/office/drawing/2014/chart" uri="{C3380CC4-5D6E-409C-BE32-E72D297353CC}">
              <c16:uniqueId val="{00000002-DCF4-43F5-AA83-99CD9DFF749F}"/>
            </c:ext>
          </c:extLst>
        </c:ser>
        <c:dLbls>
          <c:showLegendKey val="0"/>
          <c:showVal val="0"/>
          <c:showCatName val="0"/>
          <c:showSerName val="0"/>
          <c:showPercent val="0"/>
          <c:showBubbleSize val="0"/>
        </c:dLbls>
        <c:smooth val="0"/>
        <c:axId val="357758304"/>
        <c:axId val="357755352"/>
      </c:lineChart>
      <c:dateAx>
        <c:axId val="357758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55352"/>
        <c:crosses val="autoZero"/>
        <c:auto val="1"/>
        <c:lblOffset val="100"/>
        <c:baseTimeUnit val="days"/>
      </c:dateAx>
      <c:valAx>
        <c:axId val="357755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5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30</c:v>
                </c:pt>
                <c:pt idx="1">
                  <c:v>20</c:v>
                </c:pt>
                <c:pt idx="2">
                  <c:v>29</c:v>
                </c:pt>
              </c:numCache>
            </c:numRef>
          </c:val>
          <c:extLst>
            <c:ext xmlns:c16="http://schemas.microsoft.com/office/drawing/2014/chart" uri="{C3380CC4-5D6E-409C-BE32-E72D297353CC}">
              <c16:uniqueId val="{00000000-D6E8-41A3-9E0C-23E2539EAD7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33938</c:v>
                </c:pt>
                <c:pt idx="1">
                  <c:v>6970</c:v>
                </c:pt>
                <c:pt idx="2">
                  <c:v>10382</c:v>
                </c:pt>
              </c:numCache>
            </c:numRef>
          </c:val>
          <c:extLst>
            <c:ext xmlns:c16="http://schemas.microsoft.com/office/drawing/2014/chart" uri="{C3380CC4-5D6E-409C-BE32-E72D297353CC}">
              <c16:uniqueId val="{00000000-4A44-4DAF-9AFF-63BC3DFFC6C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2</c:v>
                </c:pt>
                <c:pt idx="1">
                  <c:v>0</c:v>
                </c:pt>
                <c:pt idx="2">
                  <c:v>-8</c:v>
                </c:pt>
                <c:pt idx="3">
                  <c:v>-9</c:v>
                </c:pt>
                <c:pt idx="4">
                  <c:v>-6</c:v>
                </c:pt>
                <c:pt idx="5">
                  <c:v>-3</c:v>
                </c:pt>
                <c:pt idx="6">
                  <c:v>-7</c:v>
                </c:pt>
                <c:pt idx="7">
                  <c:v>1</c:v>
                </c:pt>
                <c:pt idx="8">
                  <c:v>3</c:v>
                </c:pt>
                <c:pt idx="9">
                  <c:v>-2</c:v>
                </c:pt>
                <c:pt idx="10">
                  <c:v>-3</c:v>
                </c:pt>
                <c:pt idx="11">
                  <c:v>-1</c:v>
                </c:pt>
                <c:pt idx="12">
                  <c:v>-7</c:v>
                </c:pt>
                <c:pt idx="13">
                  <c:v>-5</c:v>
                </c:pt>
                <c:pt idx="14">
                  <c:v>-5</c:v>
                </c:pt>
                <c:pt idx="15">
                  <c:v>0</c:v>
                </c:pt>
              </c:numCache>
            </c:numRef>
          </c:val>
          <c:smooth val="0"/>
          <c:extLst>
            <c:ext xmlns:c16="http://schemas.microsoft.com/office/drawing/2014/chart" uri="{C3380CC4-5D6E-409C-BE32-E72D297353CC}">
              <c16:uniqueId val="{00000000-91F5-461A-A6D7-80B04F953763}"/>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-5</c:v>
                </c:pt>
                <c:pt idx="1">
                  <c:v>3</c:v>
                </c:pt>
                <c:pt idx="2">
                  <c:v>3</c:v>
                </c:pt>
                <c:pt idx="3">
                  <c:v>-4</c:v>
                </c:pt>
                <c:pt idx="4">
                  <c:v>2</c:v>
                </c:pt>
                <c:pt idx="5">
                  <c:v>4</c:v>
                </c:pt>
                <c:pt idx="6">
                  <c:v>-2</c:v>
                </c:pt>
                <c:pt idx="7">
                  <c:v>-4</c:v>
                </c:pt>
                <c:pt idx="8">
                  <c:v>1</c:v>
                </c:pt>
                <c:pt idx="9">
                  <c:v>-3</c:v>
                </c:pt>
                <c:pt idx="10">
                  <c:v>0</c:v>
                </c:pt>
                <c:pt idx="11">
                  <c:v>0</c:v>
                </c:pt>
                <c:pt idx="12">
                  <c:v>3</c:v>
                </c:pt>
                <c:pt idx="13">
                  <c:v>8</c:v>
                </c:pt>
                <c:pt idx="14">
                  <c:v>1</c:v>
                </c:pt>
                <c:pt idx="15">
                  <c:v>5</c:v>
                </c:pt>
              </c:numCache>
            </c:numRef>
          </c:val>
          <c:smooth val="0"/>
          <c:extLst>
            <c:ext xmlns:c16="http://schemas.microsoft.com/office/drawing/2014/chart" uri="{C3380CC4-5D6E-409C-BE32-E72D297353CC}">
              <c16:uniqueId val="{00000001-91F5-461A-A6D7-80B04F953763}"/>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-13</c:v>
                </c:pt>
                <c:pt idx="1">
                  <c:v>-8</c:v>
                </c:pt>
                <c:pt idx="2">
                  <c:v>-6</c:v>
                </c:pt>
                <c:pt idx="3">
                  <c:v>-2</c:v>
                </c:pt>
                <c:pt idx="4">
                  <c:v>8</c:v>
                </c:pt>
                <c:pt idx="5">
                  <c:v>7</c:v>
                </c:pt>
                <c:pt idx="6">
                  <c:v>5</c:v>
                </c:pt>
                <c:pt idx="7">
                  <c:v>-2</c:v>
                </c:pt>
                <c:pt idx="8">
                  <c:v>4</c:v>
                </c:pt>
                <c:pt idx="9">
                  <c:v>17</c:v>
                </c:pt>
                <c:pt idx="10">
                  <c:v>-1</c:v>
                </c:pt>
                <c:pt idx="11">
                  <c:v>-7</c:v>
                </c:pt>
                <c:pt idx="12">
                  <c:v>-4</c:v>
                </c:pt>
                <c:pt idx="13">
                  <c:v>3</c:v>
                </c:pt>
                <c:pt idx="14">
                  <c:v>-8</c:v>
                </c:pt>
                <c:pt idx="15">
                  <c:v>1</c:v>
                </c:pt>
              </c:numCache>
            </c:numRef>
          </c:val>
          <c:smooth val="0"/>
          <c:extLst>
            <c:ext xmlns:c16="http://schemas.microsoft.com/office/drawing/2014/chart" uri="{C3380CC4-5D6E-409C-BE32-E72D297353CC}">
              <c16:uniqueId val="{00000002-91F5-461A-A6D7-80B04F953763}"/>
            </c:ext>
          </c:extLst>
        </c:ser>
        <c:dLbls>
          <c:showLegendKey val="0"/>
          <c:showVal val="0"/>
          <c:showCatName val="0"/>
          <c:showSerName val="0"/>
          <c:showPercent val="0"/>
          <c:showBubbleSize val="0"/>
        </c:dLbls>
        <c:smooth val="0"/>
        <c:axId val="357754040"/>
        <c:axId val="357750432"/>
      </c:lineChart>
      <c:dateAx>
        <c:axId val="357754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50432"/>
        <c:crosses val="autoZero"/>
        <c:auto val="1"/>
        <c:lblOffset val="100"/>
        <c:baseTimeUnit val="days"/>
      </c:dateAx>
      <c:valAx>
        <c:axId val="35775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54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-5</c:v>
                </c:pt>
                <c:pt idx="3">
                  <c:v>-6</c:v>
                </c:pt>
                <c:pt idx="4">
                  <c:v>-4</c:v>
                </c:pt>
                <c:pt idx="5">
                  <c:v>-5</c:v>
                </c:pt>
                <c:pt idx="6">
                  <c:v>-6</c:v>
                </c:pt>
              </c:numCache>
            </c:numRef>
          </c:val>
          <c:extLst>
            <c:ext xmlns:c16="http://schemas.microsoft.com/office/drawing/2014/chart" uri="{C3380CC4-5D6E-409C-BE32-E72D297353CC}">
              <c16:uniqueId val="{00000000-65A3-4C98-B8A9-2035DF9BFE24}"/>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3</c:v>
                </c:pt>
                <c:pt idx="2">
                  <c:v>0</c:v>
                </c:pt>
                <c:pt idx="3">
                  <c:v>-2</c:v>
                </c:pt>
                <c:pt idx="4">
                  <c:v>1</c:v>
                </c:pt>
                <c:pt idx="5">
                  <c:v>4</c:v>
                </c:pt>
                <c:pt idx="6">
                  <c:v>3</c:v>
                </c:pt>
              </c:numCache>
            </c:numRef>
          </c:val>
          <c:extLst>
            <c:ext xmlns:c16="http://schemas.microsoft.com/office/drawing/2014/chart" uri="{C3380CC4-5D6E-409C-BE32-E72D297353CC}">
              <c16:uniqueId val="{00000001-65A3-4C98-B8A9-2035DF9BFE24}"/>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c:v>
                </c:pt>
                <c:pt idx="1">
                  <c:v>-1</c:v>
                </c:pt>
                <c:pt idx="2">
                  <c:v>6</c:v>
                </c:pt>
                <c:pt idx="3">
                  <c:v>-2</c:v>
                </c:pt>
                <c:pt idx="4">
                  <c:v>1</c:v>
                </c:pt>
                <c:pt idx="5">
                  <c:v>2</c:v>
                </c:pt>
                <c:pt idx="6">
                  <c:v>4</c:v>
                </c:pt>
              </c:numCache>
            </c:numRef>
          </c:val>
          <c:extLst>
            <c:ext xmlns:c16="http://schemas.microsoft.com/office/drawing/2014/chart" uri="{C3380CC4-5D6E-409C-BE32-E72D297353CC}">
              <c16:uniqueId val="{00000002-65A3-4C98-B8A9-2035DF9BFE24}"/>
            </c:ext>
          </c:extLst>
        </c:ser>
        <c:dLbls>
          <c:showLegendKey val="0"/>
          <c:showVal val="0"/>
          <c:showCatName val="0"/>
          <c:showSerName val="0"/>
          <c:showPercent val="0"/>
          <c:showBubbleSize val="0"/>
        </c:dLbls>
        <c:gapWidth val="219"/>
        <c:overlap val="-27"/>
        <c:axId val="356851272"/>
        <c:axId val="356848648"/>
      </c:barChart>
      <c:catAx>
        <c:axId val="35685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48648"/>
        <c:crosses val="autoZero"/>
        <c:auto val="1"/>
        <c:lblAlgn val="ctr"/>
        <c:lblOffset val="100"/>
        <c:noMultiLvlLbl val="0"/>
      </c:catAx>
      <c:valAx>
        <c:axId val="35684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5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1.24071018250847E-3</c:v>
                </c:pt>
                <c:pt idx="1">
                  <c:v>0</c:v>
                </c:pt>
                <c:pt idx="2">
                  <c:v>-4.96277915632754E-3</c:v>
                </c:pt>
                <c:pt idx="3">
                  <c:v>-5.5834036428606898E-3</c:v>
                </c:pt>
                <c:pt idx="4">
                  <c:v>-3.72247693615332E-3</c:v>
                </c:pt>
                <c:pt idx="5">
                  <c:v>-1.8613077548285399E-3</c:v>
                </c:pt>
                <c:pt idx="6">
                  <c:v>-4.3431322669909497E-3</c:v>
                </c:pt>
                <c:pt idx="7">
                  <c:v>6.2047441473750799E-4</c:v>
                </c:pt>
                <c:pt idx="8">
                  <c:v>1.8614116946292099E-3</c:v>
                </c:pt>
                <c:pt idx="9">
                  <c:v>-1.2409180311594499E-3</c:v>
                </c:pt>
                <c:pt idx="10">
                  <c:v>-1.8614001451892101E-3</c:v>
                </c:pt>
                <c:pt idx="11">
                  <c:v>-6.2047826464638905E-4</c:v>
                </c:pt>
                <c:pt idx="12">
                  <c:v>-4.3433748022213298E-3</c:v>
                </c:pt>
                <c:pt idx="13">
                  <c:v>-3.1025453281872399E-3</c:v>
                </c:pt>
                <c:pt idx="14">
                  <c:v>-3.1026415890489201E-3</c:v>
                </c:pt>
                <c:pt idx="15">
                  <c:v>0</c:v>
                </c:pt>
              </c:numCache>
            </c:numRef>
          </c:val>
          <c:smooth val="0"/>
          <c:extLst>
            <c:ext xmlns:c16="http://schemas.microsoft.com/office/drawing/2014/chart" uri="{C3380CC4-5D6E-409C-BE32-E72D297353CC}">
              <c16:uniqueId val="{00000000-069D-4F78-94C0-F83BAC6AD3CD}"/>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-6.66506705057453E-3</c:v>
                </c:pt>
                <c:pt idx="1">
                  <c:v>3.9993067868236204E-3</c:v>
                </c:pt>
                <c:pt idx="2">
                  <c:v>3.9991468486722803E-3</c:v>
                </c:pt>
                <c:pt idx="3">
                  <c:v>-5.3319825644170104E-3</c:v>
                </c:pt>
                <c:pt idx="4">
                  <c:v>2.66613343997867E-3</c:v>
                </c:pt>
                <c:pt idx="5">
                  <c:v>5.3321247183971601E-3</c:v>
                </c:pt>
                <c:pt idx="6">
                  <c:v>-2.6659202090081398E-3</c:v>
                </c:pt>
                <c:pt idx="7">
                  <c:v>-5.3319825644170104E-3</c:v>
                </c:pt>
                <c:pt idx="8">
                  <c:v>1.33306671998934E-3</c:v>
                </c:pt>
                <c:pt idx="9">
                  <c:v>-3.9991468486722803E-3</c:v>
                </c:pt>
                <c:pt idx="10">
                  <c:v>0</c:v>
                </c:pt>
                <c:pt idx="11">
                  <c:v>0</c:v>
                </c:pt>
                <c:pt idx="12">
                  <c:v>3.9993067868236204E-3</c:v>
                </c:pt>
                <c:pt idx="13">
                  <c:v>1.06643915964594E-2</c:v>
                </c:pt>
                <c:pt idx="14">
                  <c:v>1.3329068031563199E-3</c:v>
                </c:pt>
                <c:pt idx="15">
                  <c:v>6.66444518493835E-3</c:v>
                </c:pt>
              </c:numCache>
            </c:numRef>
          </c:val>
          <c:smooth val="0"/>
          <c:extLst>
            <c:ext xmlns:c16="http://schemas.microsoft.com/office/drawing/2014/chart" uri="{C3380CC4-5D6E-409C-BE32-E72D297353CC}">
              <c16:uniqueId val="{00000001-069D-4F78-94C0-F83BAC6AD3CD}"/>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-4.4167060206497999E-3</c:v>
                </c:pt>
                <c:pt idx="1">
                  <c:v>-2.7180929859610499E-3</c:v>
                </c:pt>
                <c:pt idx="2">
                  <c:v>-2.0386251511980299E-3</c:v>
                </c:pt>
                <c:pt idx="3">
                  <c:v>-6.7955557065679003E-4</c:v>
                </c:pt>
                <c:pt idx="4">
                  <c:v>2.7182407545836302E-3</c:v>
                </c:pt>
                <c:pt idx="5">
                  <c:v>2.3783960097310398E-3</c:v>
                </c:pt>
                <c:pt idx="6">
                  <c:v>1.6988138881433E-3</c:v>
                </c:pt>
                <c:pt idx="7">
                  <c:v>-6.7951401157891902E-4</c:v>
                </c:pt>
                <c:pt idx="8">
                  <c:v>1.35903725800643E-3</c:v>
                </c:pt>
                <c:pt idx="9">
                  <c:v>5.7758298508476897E-3</c:v>
                </c:pt>
                <c:pt idx="10">
                  <c:v>-3.39735074588836E-4</c:v>
                </c:pt>
                <c:pt idx="11">
                  <c:v>-2.3781536015437602E-3</c:v>
                </c:pt>
                <c:pt idx="12">
                  <c:v>-1.35897723373389E-3</c:v>
                </c:pt>
                <c:pt idx="13">
                  <c:v>1.01924677663207E-3</c:v>
                </c:pt>
                <c:pt idx="14">
                  <c:v>-2.71796370159477E-3</c:v>
                </c:pt>
                <c:pt idx="15">
                  <c:v>3.3975469710868799E-4</c:v>
                </c:pt>
              </c:numCache>
            </c:numRef>
          </c:val>
          <c:smooth val="0"/>
          <c:extLst>
            <c:ext xmlns:c16="http://schemas.microsoft.com/office/drawing/2014/chart" uri="{C3380CC4-5D6E-409C-BE32-E72D297353CC}">
              <c16:uniqueId val="{00000002-069D-4F78-94C0-F83BAC6AD3CD}"/>
            </c:ext>
          </c:extLst>
        </c:ser>
        <c:dLbls>
          <c:showLegendKey val="0"/>
          <c:showVal val="0"/>
          <c:showCatName val="0"/>
          <c:showSerName val="0"/>
          <c:showPercent val="0"/>
          <c:showBubbleSize val="0"/>
        </c:dLbls>
        <c:smooth val="0"/>
        <c:axId val="351829424"/>
        <c:axId val="325864736"/>
      </c:lineChart>
      <c:dateAx>
        <c:axId val="351829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864736"/>
        <c:crosses val="autoZero"/>
        <c:auto val="1"/>
        <c:lblOffset val="100"/>
        <c:baseTimeUnit val="days"/>
      </c:dateAx>
      <c:valAx>
        <c:axId val="325864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2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2</c:v>
                </c:pt>
                <c:pt idx="1">
                  <c:v>2</c:v>
                </c:pt>
                <c:pt idx="2">
                  <c:v>1</c:v>
                </c:pt>
                <c:pt idx="3">
                  <c:v>2</c:v>
                </c:pt>
                <c:pt idx="4">
                  <c:v>2</c:v>
                </c:pt>
                <c:pt idx="5">
                  <c:v>1</c:v>
                </c:pt>
                <c:pt idx="6">
                  <c:v>0</c:v>
                </c:pt>
                <c:pt idx="7">
                  <c:v>1</c:v>
                </c:pt>
                <c:pt idx="8">
                  <c:v>0</c:v>
                </c:pt>
                <c:pt idx="9">
                  <c:v>2</c:v>
                </c:pt>
                <c:pt idx="10">
                  <c:v>2</c:v>
                </c:pt>
                <c:pt idx="11">
                  <c:v>1</c:v>
                </c:pt>
                <c:pt idx="12">
                  <c:v>1</c:v>
                </c:pt>
                <c:pt idx="13">
                  <c:v>0</c:v>
                </c:pt>
                <c:pt idx="14">
                  <c:v>1</c:v>
                </c:pt>
                <c:pt idx="15">
                  <c:v>2</c:v>
                </c:pt>
              </c:numCache>
            </c:numRef>
          </c:val>
          <c:smooth val="0"/>
          <c:extLst>
            <c:ext xmlns:c16="http://schemas.microsoft.com/office/drawing/2014/chart" uri="{C3380CC4-5D6E-409C-BE32-E72D297353CC}">
              <c16:uniqueId val="{00000000-A1FF-41AB-91BC-B0440673F6BD}"/>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0</c:v>
                </c:pt>
                <c:pt idx="1">
                  <c:v>3</c:v>
                </c:pt>
                <c:pt idx="2">
                  <c:v>1</c:v>
                </c:pt>
                <c:pt idx="3">
                  <c:v>1</c:v>
                </c:pt>
                <c:pt idx="4">
                  <c:v>3</c:v>
                </c:pt>
                <c:pt idx="5">
                  <c:v>3</c:v>
                </c:pt>
                <c:pt idx="6">
                  <c:v>0</c:v>
                </c:pt>
                <c:pt idx="7">
                  <c:v>2</c:v>
                </c:pt>
                <c:pt idx="8">
                  <c:v>2</c:v>
                </c:pt>
                <c:pt idx="9">
                  <c:v>3</c:v>
                </c:pt>
                <c:pt idx="10">
                  <c:v>1</c:v>
                </c:pt>
                <c:pt idx="11">
                  <c:v>2</c:v>
                </c:pt>
                <c:pt idx="12">
                  <c:v>1</c:v>
                </c:pt>
                <c:pt idx="13">
                  <c:v>0</c:v>
                </c:pt>
                <c:pt idx="14">
                  <c:v>3</c:v>
                </c:pt>
                <c:pt idx="15">
                  <c:v>4</c:v>
                </c:pt>
              </c:numCache>
            </c:numRef>
          </c:val>
          <c:smooth val="0"/>
          <c:extLst>
            <c:ext xmlns:c16="http://schemas.microsoft.com/office/drawing/2014/chart" uri="{C3380CC4-5D6E-409C-BE32-E72D297353CC}">
              <c16:uniqueId val="{00000001-A1FF-41AB-91BC-B0440673F6BD}"/>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2</c:v>
                </c:pt>
                <c:pt idx="1">
                  <c:v>3</c:v>
                </c:pt>
                <c:pt idx="2">
                  <c:v>1</c:v>
                </c:pt>
                <c:pt idx="3">
                  <c:v>2</c:v>
                </c:pt>
                <c:pt idx="4">
                  <c:v>3</c:v>
                </c:pt>
                <c:pt idx="5">
                  <c:v>1</c:v>
                </c:pt>
                <c:pt idx="6">
                  <c:v>1</c:v>
                </c:pt>
                <c:pt idx="7">
                  <c:v>2</c:v>
                </c:pt>
                <c:pt idx="8">
                  <c:v>2</c:v>
                </c:pt>
                <c:pt idx="9">
                  <c:v>2</c:v>
                </c:pt>
                <c:pt idx="10">
                  <c:v>2</c:v>
                </c:pt>
                <c:pt idx="11">
                  <c:v>1</c:v>
                </c:pt>
                <c:pt idx="12">
                  <c:v>2</c:v>
                </c:pt>
                <c:pt idx="13">
                  <c:v>1</c:v>
                </c:pt>
                <c:pt idx="14">
                  <c:v>2</c:v>
                </c:pt>
                <c:pt idx="15">
                  <c:v>3</c:v>
                </c:pt>
              </c:numCache>
            </c:numRef>
          </c:val>
          <c:smooth val="0"/>
          <c:extLst>
            <c:ext xmlns:c16="http://schemas.microsoft.com/office/drawing/2014/chart" uri="{C3380CC4-5D6E-409C-BE32-E72D297353CC}">
              <c16:uniqueId val="{00000002-A1FF-41AB-91BC-B0440673F6BD}"/>
            </c:ext>
          </c:extLst>
        </c:ser>
        <c:dLbls>
          <c:showLegendKey val="0"/>
          <c:showVal val="0"/>
          <c:showCatName val="0"/>
          <c:showSerName val="0"/>
          <c:showPercent val="0"/>
          <c:showBubbleSize val="0"/>
        </c:dLbls>
        <c:smooth val="0"/>
        <c:axId val="358946024"/>
        <c:axId val="358943728"/>
      </c:lineChart>
      <c:dateAx>
        <c:axId val="358946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43728"/>
        <c:crosses val="autoZero"/>
        <c:auto val="1"/>
        <c:lblOffset val="100"/>
        <c:baseTimeUnit val="days"/>
      </c:dateAx>
      <c:valAx>
        <c:axId val="35894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4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c:v>
                </c:pt>
                <c:pt idx="8">
                  <c:v>1</c:v>
                </c:pt>
                <c:pt idx="9">
                  <c:v>1</c:v>
                </c:pt>
                <c:pt idx="10">
                  <c:v>0</c:v>
                </c:pt>
                <c:pt idx="11">
                  <c:v>0</c:v>
                </c:pt>
                <c:pt idx="12">
                  <c:v>3</c:v>
                </c:pt>
                <c:pt idx="13">
                  <c:v>1</c:v>
                </c:pt>
                <c:pt idx="14">
                  <c:v>2</c:v>
                </c:pt>
                <c:pt idx="15">
                  <c:v>2</c:v>
                </c:pt>
                <c:pt idx="16">
                  <c:v>1</c:v>
                </c:pt>
                <c:pt idx="17">
                  <c:v>0</c:v>
                </c:pt>
                <c:pt idx="18">
                  <c:v>0</c:v>
                </c:pt>
                <c:pt idx="19">
                  <c:v>3</c:v>
                </c:pt>
                <c:pt idx="20">
                  <c:v>4</c:v>
                </c:pt>
                <c:pt idx="21">
                  <c:v>1</c:v>
                </c:pt>
                <c:pt idx="22">
                  <c:v>0</c:v>
                </c:pt>
                <c:pt idx="23">
                  <c:v>0</c:v>
                </c:pt>
              </c:numCache>
            </c:numRef>
          </c:val>
          <c:smooth val="0"/>
          <c:extLst>
            <c:ext xmlns:c16="http://schemas.microsoft.com/office/drawing/2014/chart" uri="{C3380CC4-5D6E-409C-BE32-E72D297353CC}">
              <c16:uniqueId val="{00000000-FA83-48D3-B3A8-B2BF760755A1}"/>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3</c:v>
                </c:pt>
                <c:pt idx="12">
                  <c:v>6</c:v>
                </c:pt>
                <c:pt idx="13">
                  <c:v>1</c:v>
                </c:pt>
                <c:pt idx="14">
                  <c:v>2</c:v>
                </c:pt>
                <c:pt idx="15">
                  <c:v>5</c:v>
                </c:pt>
                <c:pt idx="16">
                  <c:v>3</c:v>
                </c:pt>
                <c:pt idx="17">
                  <c:v>2</c:v>
                </c:pt>
                <c:pt idx="18">
                  <c:v>0</c:v>
                </c:pt>
                <c:pt idx="19">
                  <c:v>1</c:v>
                </c:pt>
                <c:pt idx="20">
                  <c:v>2</c:v>
                </c:pt>
                <c:pt idx="21">
                  <c:v>1</c:v>
                </c:pt>
                <c:pt idx="22">
                  <c:v>0</c:v>
                </c:pt>
                <c:pt idx="23">
                  <c:v>0</c:v>
                </c:pt>
              </c:numCache>
            </c:numRef>
          </c:val>
          <c:smooth val="0"/>
          <c:extLst>
            <c:ext xmlns:c16="http://schemas.microsoft.com/office/drawing/2014/chart" uri="{C3380CC4-5D6E-409C-BE32-E72D297353CC}">
              <c16:uniqueId val="{00000001-FA83-48D3-B3A8-B2BF760755A1}"/>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4</c:v>
                </c:pt>
                <c:pt idx="11">
                  <c:v>3</c:v>
                </c:pt>
                <c:pt idx="12">
                  <c:v>1</c:v>
                </c:pt>
                <c:pt idx="13">
                  <c:v>2</c:v>
                </c:pt>
                <c:pt idx="14">
                  <c:v>2</c:v>
                </c:pt>
                <c:pt idx="15">
                  <c:v>3</c:v>
                </c:pt>
                <c:pt idx="16">
                  <c:v>2</c:v>
                </c:pt>
                <c:pt idx="17">
                  <c:v>4</c:v>
                </c:pt>
                <c:pt idx="18">
                  <c:v>3</c:v>
                </c:pt>
                <c:pt idx="19">
                  <c:v>3</c:v>
                </c:pt>
                <c:pt idx="20">
                  <c:v>2</c:v>
                </c:pt>
                <c:pt idx="21">
                  <c:v>0</c:v>
                </c:pt>
                <c:pt idx="22">
                  <c:v>0</c:v>
                </c:pt>
                <c:pt idx="23">
                  <c:v>0</c:v>
                </c:pt>
              </c:numCache>
            </c:numRef>
          </c:val>
          <c:smooth val="0"/>
          <c:extLst>
            <c:ext xmlns:c16="http://schemas.microsoft.com/office/drawing/2014/chart" uri="{C3380CC4-5D6E-409C-BE32-E72D297353CC}">
              <c16:uniqueId val="{00000002-FA83-48D3-B3A8-B2BF760755A1}"/>
            </c:ext>
          </c:extLst>
        </c:ser>
        <c:dLbls>
          <c:showLegendKey val="0"/>
          <c:showVal val="0"/>
          <c:showCatName val="0"/>
          <c:showSerName val="0"/>
          <c:showPercent val="0"/>
          <c:showBubbleSize val="0"/>
        </c:dLbls>
        <c:smooth val="0"/>
        <c:axId val="358948648"/>
        <c:axId val="358948976"/>
      </c:lineChart>
      <c:catAx>
        <c:axId val="358948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48976"/>
        <c:crosses val="autoZero"/>
        <c:auto val="1"/>
        <c:lblAlgn val="ctr"/>
        <c:lblOffset val="100"/>
        <c:noMultiLvlLbl val="0"/>
      </c:catAx>
      <c:valAx>
        <c:axId val="35894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4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3</c:v>
                </c:pt>
                <c:pt idx="3">
                  <c:v>4</c:v>
                </c:pt>
                <c:pt idx="4">
                  <c:v>3</c:v>
                </c:pt>
                <c:pt idx="5">
                  <c:v>2</c:v>
                </c:pt>
                <c:pt idx="6">
                  <c:v>0</c:v>
                </c:pt>
              </c:numCache>
            </c:numRef>
          </c:val>
          <c:extLst>
            <c:ext xmlns:c16="http://schemas.microsoft.com/office/drawing/2014/chart" uri="{C3380CC4-5D6E-409C-BE32-E72D297353CC}">
              <c16:uniqueId val="{00000000-49AC-4298-A19B-44481807B64E}"/>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9</c:v>
                </c:pt>
                <c:pt idx="2">
                  <c:v>4</c:v>
                </c:pt>
                <c:pt idx="3">
                  <c:v>2</c:v>
                </c:pt>
                <c:pt idx="4">
                  <c:v>5</c:v>
                </c:pt>
                <c:pt idx="5">
                  <c:v>4</c:v>
                </c:pt>
                <c:pt idx="6">
                  <c:v>0</c:v>
                </c:pt>
              </c:numCache>
            </c:numRef>
          </c:val>
          <c:extLst>
            <c:ext xmlns:c16="http://schemas.microsoft.com/office/drawing/2014/chart" uri="{C3380CC4-5D6E-409C-BE32-E72D297353CC}">
              <c16:uniqueId val="{00000001-49AC-4298-A19B-44481807B64E}"/>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c:v>
                </c:pt>
                <c:pt idx="1">
                  <c:v>8</c:v>
                </c:pt>
                <c:pt idx="2">
                  <c:v>3</c:v>
                </c:pt>
                <c:pt idx="3">
                  <c:v>4</c:v>
                </c:pt>
                <c:pt idx="4">
                  <c:v>4</c:v>
                </c:pt>
                <c:pt idx="5">
                  <c:v>3</c:v>
                </c:pt>
                <c:pt idx="6">
                  <c:v>2</c:v>
                </c:pt>
              </c:numCache>
            </c:numRef>
          </c:val>
          <c:extLst>
            <c:ext xmlns:c16="http://schemas.microsoft.com/office/drawing/2014/chart" uri="{C3380CC4-5D6E-409C-BE32-E72D297353CC}">
              <c16:uniqueId val="{00000002-49AC-4298-A19B-44481807B64E}"/>
            </c:ext>
          </c:extLst>
        </c:ser>
        <c:dLbls>
          <c:showLegendKey val="0"/>
          <c:showVal val="0"/>
          <c:showCatName val="0"/>
          <c:showSerName val="0"/>
          <c:showPercent val="0"/>
          <c:showBubbleSize val="0"/>
        </c:dLbls>
        <c:gapWidth val="219"/>
        <c:overlap val="-27"/>
        <c:axId val="358956520"/>
        <c:axId val="358957832"/>
      </c:barChart>
      <c:catAx>
        <c:axId val="358956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57832"/>
        <c:crosses val="autoZero"/>
        <c:auto val="1"/>
        <c:lblAlgn val="ctr"/>
        <c:lblOffset val="100"/>
        <c:noMultiLvlLbl val="0"/>
      </c:catAx>
      <c:valAx>
        <c:axId val="35895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5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Gustavo Posse</c:v>
                </c:pt>
                <c:pt idx="1">
                  <c:v>Nestor Grindetti</c:v>
                </c:pt>
                <c:pt idx="2">
                  <c:v>Jorge Macri</c:v>
                </c:pt>
              </c:strCache>
            </c:strRef>
          </c:cat>
          <c:val>
            <c:numRef>
              <c:f>Sheet1!$B$2:$B$4</c:f>
              <c:numCache>
                <c:formatCode>General</c:formatCode>
                <c:ptCount val="3"/>
                <c:pt idx="0">
                  <c:v>4529</c:v>
                </c:pt>
                <c:pt idx="1">
                  <c:v>6330</c:v>
                </c:pt>
                <c:pt idx="2">
                  <c:v>24911</c:v>
                </c:pt>
              </c:numCache>
            </c:numRef>
          </c:val>
          <c:extLst>
            <c:ext xmlns:c16="http://schemas.microsoft.com/office/drawing/2014/chart" uri="{C3380CC4-5D6E-409C-BE32-E72D297353CC}">
              <c16:uniqueId val="{00000000-D509-4F92-8FEA-3B461F972DE8}"/>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Gustavo Posse</c:v>
                </c:pt>
                <c:pt idx="1">
                  <c:v>Nestor Grindetti</c:v>
                </c:pt>
                <c:pt idx="2">
                  <c:v>Jorge Macri</c:v>
                </c:pt>
              </c:strCache>
            </c:strRef>
          </c:cat>
          <c:val>
            <c:numRef>
              <c:f>Sheet1!$C$2:$C$4</c:f>
              <c:numCache>
                <c:formatCode>General</c:formatCode>
                <c:ptCount val="3"/>
                <c:pt idx="0">
                  <c:v>575</c:v>
                </c:pt>
                <c:pt idx="1">
                  <c:v>935</c:v>
                </c:pt>
                <c:pt idx="2">
                  <c:v>3350</c:v>
                </c:pt>
              </c:numCache>
            </c:numRef>
          </c:val>
          <c:extLst>
            <c:ext xmlns:c16="http://schemas.microsoft.com/office/drawing/2014/chart" uri="{C3380CC4-5D6E-409C-BE32-E72D297353CC}">
              <c16:uniqueId val="{00000001-D509-4F92-8FEA-3B461F972DE8}"/>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Gustavo Posse</c:v>
                </c:pt>
                <c:pt idx="1">
                  <c:v>Nestor Grindetti</c:v>
                </c:pt>
                <c:pt idx="2">
                  <c:v>Jorge Macri</c:v>
                </c:pt>
              </c:strCache>
            </c:strRef>
          </c:cat>
          <c:val>
            <c:numRef>
              <c:f>Sheet1!$D$2:$D$4</c:f>
              <c:numCache>
                <c:formatCode>General</c:formatCode>
                <c:ptCount val="3"/>
                <c:pt idx="0">
                  <c:v>44</c:v>
                </c:pt>
                <c:pt idx="1">
                  <c:v>44</c:v>
                </c:pt>
                <c:pt idx="2">
                  <c:v>86</c:v>
                </c:pt>
              </c:numCache>
            </c:numRef>
          </c:val>
          <c:extLst>
            <c:ext xmlns:c16="http://schemas.microsoft.com/office/drawing/2014/chart" uri="{C3380CC4-5D6E-409C-BE32-E72D297353CC}">
              <c16:uniqueId val="{00000002-D509-4F92-8FEA-3B461F972DE8}"/>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Gustavo Posse</c:v>
                </c:pt>
                <c:pt idx="1">
                  <c:v>Nestor Grindetti</c:v>
                </c:pt>
                <c:pt idx="2">
                  <c:v>Jorge Macri</c:v>
                </c:pt>
              </c:strCache>
            </c:strRef>
          </c:cat>
          <c:val>
            <c:numRef>
              <c:f>Sheet1!$E$2:$E$4</c:f>
              <c:numCache>
                <c:formatCode>General</c:formatCode>
                <c:ptCount val="3"/>
                <c:pt idx="0">
                  <c:v>3</c:v>
                </c:pt>
                <c:pt idx="1">
                  <c:v>5</c:v>
                </c:pt>
                <c:pt idx="2">
                  <c:v>14</c:v>
                </c:pt>
              </c:numCache>
            </c:numRef>
          </c:val>
          <c:extLst>
            <c:ext xmlns:c16="http://schemas.microsoft.com/office/drawing/2014/chart" uri="{C3380CC4-5D6E-409C-BE32-E72D297353CC}">
              <c16:uniqueId val="{00000003-D509-4F92-8FEA-3B461F972DE8}"/>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Gustavo Posse</c:v>
                </c:pt>
                <c:pt idx="1">
                  <c:v>Nestor Grindetti</c:v>
                </c:pt>
                <c:pt idx="2">
                  <c:v>Jorge Macri</c:v>
                </c:pt>
              </c:strCache>
            </c:strRef>
          </c:cat>
          <c:val>
            <c:numRef>
              <c:f>Sheet1!$F$2:$F$4</c:f>
              <c:numCache>
                <c:formatCode>General</c:formatCode>
                <c:ptCount val="3"/>
                <c:pt idx="0">
                  <c:v>5</c:v>
                </c:pt>
                <c:pt idx="1">
                  <c:v>108</c:v>
                </c:pt>
                <c:pt idx="2">
                  <c:v>613</c:v>
                </c:pt>
              </c:numCache>
            </c:numRef>
          </c:val>
          <c:extLst>
            <c:ext xmlns:c16="http://schemas.microsoft.com/office/drawing/2014/chart" uri="{C3380CC4-5D6E-409C-BE32-E72D297353CC}">
              <c16:uniqueId val="{00000004-D509-4F92-8FEA-3B461F972DE8}"/>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Gustavo Posse</c:v>
                </c:pt>
                <c:pt idx="1">
                  <c:v>Nestor Grindetti</c:v>
                </c:pt>
                <c:pt idx="2">
                  <c:v>Jorge Macri</c:v>
                </c:pt>
              </c:strCache>
            </c:strRef>
          </c:cat>
          <c:val>
            <c:numRef>
              <c:f>Sheet1!$G$2:$G$4</c:f>
              <c:numCache>
                <c:formatCode>General</c:formatCode>
                <c:ptCount val="3"/>
                <c:pt idx="0">
                  <c:v>11</c:v>
                </c:pt>
                <c:pt idx="1">
                  <c:v>470</c:v>
                </c:pt>
                <c:pt idx="2">
                  <c:v>47</c:v>
                </c:pt>
              </c:numCache>
            </c:numRef>
          </c:val>
          <c:extLst>
            <c:ext xmlns:c16="http://schemas.microsoft.com/office/drawing/2014/chart" uri="{C3380CC4-5D6E-409C-BE32-E72D297353CC}">
              <c16:uniqueId val="{00000005-D509-4F92-8FEA-3B461F972DE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Gustavo Posse</c:v>
                </c:pt>
                <c:pt idx="1">
                  <c:v>Nestor Grindetti</c:v>
                </c:pt>
                <c:pt idx="2">
                  <c:v>Jorge Macri</c:v>
                </c:pt>
              </c:strCache>
            </c:strRef>
          </c:cat>
          <c:val>
            <c:numRef>
              <c:f>Sheet1!$H$2:$H$4</c:f>
              <c:numCache>
                <c:formatCode>General</c:formatCode>
                <c:ptCount val="3"/>
                <c:pt idx="0">
                  <c:v>740</c:v>
                </c:pt>
                <c:pt idx="1">
                  <c:v>1337</c:v>
                </c:pt>
                <c:pt idx="2">
                  <c:v>2584</c:v>
                </c:pt>
              </c:numCache>
            </c:numRef>
          </c:val>
          <c:extLst>
            <c:ext xmlns:c16="http://schemas.microsoft.com/office/drawing/2014/chart" uri="{C3380CC4-5D6E-409C-BE32-E72D297353CC}">
              <c16:uniqueId val="{00000006-D509-4F92-8FEA-3B461F972DE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Gustavo Posse</c:v>
                </c:pt>
                <c:pt idx="1">
                  <c:v>Nestor Grindetti</c:v>
                </c:pt>
                <c:pt idx="2">
                  <c:v>Jorge Macri</c:v>
                </c:pt>
              </c:strCache>
            </c:strRef>
          </c:cat>
          <c:val>
            <c:numRef>
              <c:f>Sheet1!$I$2:$I$4</c:f>
              <c:numCache>
                <c:formatCode>General</c:formatCode>
                <c:ptCount val="3"/>
                <c:pt idx="0">
                  <c:v>1063</c:v>
                </c:pt>
                <c:pt idx="1">
                  <c:v>1153</c:v>
                </c:pt>
                <c:pt idx="2">
                  <c:v>2333</c:v>
                </c:pt>
              </c:numCache>
            </c:numRef>
          </c:val>
          <c:extLst>
            <c:ext xmlns:c16="http://schemas.microsoft.com/office/drawing/2014/chart" uri="{C3380CC4-5D6E-409C-BE32-E72D297353CC}">
              <c16:uniqueId val="{00000007-D509-4F92-8FEA-3B461F972DE8}"/>
            </c:ext>
          </c:extLst>
        </c:ser>
        <c:dLbls>
          <c:showLegendKey val="0"/>
          <c:showVal val="0"/>
          <c:showCatName val="0"/>
          <c:showSerName val="0"/>
          <c:showPercent val="0"/>
          <c:showBubbleSize val="0"/>
        </c:dLbls>
        <c:gapWidth val="150"/>
        <c:overlap val="100"/>
        <c:axId val="358958160"/>
        <c:axId val="358954880"/>
      </c:barChart>
      <c:catAx>
        <c:axId val="358958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54880"/>
        <c:crosses val="autoZero"/>
        <c:auto val="1"/>
        <c:lblAlgn val="ctr"/>
        <c:lblOffset val="100"/>
        <c:noMultiLvlLbl val="0"/>
      </c:catAx>
      <c:valAx>
        <c:axId val="358954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5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Gustavo Posse</c:v>
                </c:pt>
                <c:pt idx="1">
                  <c:v>Nestor Grindetti</c:v>
                </c:pt>
                <c:pt idx="2">
                  <c:v>Jorge Macri</c:v>
                </c:pt>
              </c:strCache>
            </c:strRef>
          </c:cat>
          <c:val>
            <c:numRef>
              <c:f>Sheet1!$B$2:$B$4</c:f>
              <c:numCache>
                <c:formatCode>General</c:formatCode>
                <c:ptCount val="3"/>
                <c:pt idx="0">
                  <c:v>6</c:v>
                </c:pt>
                <c:pt idx="1">
                  <c:v>17</c:v>
                </c:pt>
                <c:pt idx="2">
                  <c:v>15</c:v>
                </c:pt>
              </c:numCache>
            </c:numRef>
          </c:val>
          <c:extLst>
            <c:ext xmlns:c16="http://schemas.microsoft.com/office/drawing/2014/chart" uri="{C3380CC4-5D6E-409C-BE32-E72D297353CC}">
              <c16:uniqueId val="{00000000-53F3-46A2-9DD7-75CC5DF7116C}"/>
            </c:ext>
          </c:extLst>
        </c:ser>
        <c:ser>
          <c:idx val="1"/>
          <c:order val="1"/>
          <c:tx>
            <c:strRef>
              <c:f>Sheet1!$C$1</c:f>
              <c:strCache>
                <c:ptCount val="1"/>
                <c:pt idx="0">
                  <c:v>Link</c:v>
                </c:pt>
              </c:strCache>
            </c:strRef>
          </c:tx>
          <c:spPr>
            <a:solidFill>
              <a:schemeClr val="accent2"/>
            </a:solidFill>
            <a:ln>
              <a:noFill/>
            </a:ln>
            <a:effectLst/>
          </c:spPr>
          <c:invertIfNegative val="0"/>
          <c:cat>
            <c:strRef>
              <c:f>Sheet1!$A$2:$A$4</c:f>
              <c:strCache>
                <c:ptCount val="3"/>
                <c:pt idx="0">
                  <c:v>Gustavo Posse</c:v>
                </c:pt>
                <c:pt idx="1">
                  <c:v>Nestor Grindetti</c:v>
                </c:pt>
                <c:pt idx="2">
                  <c:v>Jorge Macri</c:v>
                </c:pt>
              </c:strCache>
            </c:strRef>
          </c:cat>
          <c:val>
            <c:numRef>
              <c:f>Sheet1!$C$2:$C$4</c:f>
              <c:numCache>
                <c:formatCode>General</c:formatCode>
                <c:ptCount val="3"/>
                <c:pt idx="0">
                  <c:v>1</c:v>
                </c:pt>
                <c:pt idx="1">
                  <c:v>1</c:v>
                </c:pt>
                <c:pt idx="2">
                  <c:v>0</c:v>
                </c:pt>
              </c:numCache>
            </c:numRef>
          </c:val>
          <c:extLst>
            <c:ext xmlns:c16="http://schemas.microsoft.com/office/drawing/2014/chart" uri="{C3380CC4-5D6E-409C-BE32-E72D297353CC}">
              <c16:uniqueId val="{00000001-53F3-46A2-9DD7-75CC5DF7116C}"/>
            </c:ext>
          </c:extLst>
        </c:ser>
        <c:ser>
          <c:idx val="2"/>
          <c:order val="2"/>
          <c:tx>
            <c:strRef>
              <c:f>Sheet1!$D$1</c:f>
              <c:strCache>
                <c:ptCount val="1"/>
                <c:pt idx="0">
                  <c:v>Photo</c:v>
                </c:pt>
              </c:strCache>
            </c:strRef>
          </c:tx>
          <c:spPr>
            <a:solidFill>
              <a:schemeClr val="accent3"/>
            </a:solidFill>
            <a:ln>
              <a:noFill/>
            </a:ln>
            <a:effectLst/>
          </c:spPr>
          <c:invertIfNegative val="0"/>
          <c:cat>
            <c:strRef>
              <c:f>Sheet1!$A$2:$A$4</c:f>
              <c:strCache>
                <c:ptCount val="3"/>
                <c:pt idx="0">
                  <c:v>Gustavo Posse</c:v>
                </c:pt>
                <c:pt idx="1">
                  <c:v>Nestor Grindetti</c:v>
                </c:pt>
                <c:pt idx="2">
                  <c:v>Jorge Macri</c:v>
                </c:pt>
              </c:strCache>
            </c:strRef>
          </c:cat>
          <c:val>
            <c:numRef>
              <c:f>Sheet1!$D$2:$D$4</c:f>
              <c:numCache>
                <c:formatCode>General</c:formatCode>
                <c:ptCount val="3"/>
                <c:pt idx="0">
                  <c:v>2</c:v>
                </c:pt>
                <c:pt idx="1">
                  <c:v>1</c:v>
                </c:pt>
                <c:pt idx="2">
                  <c:v>2</c:v>
                </c:pt>
              </c:numCache>
            </c:numRef>
          </c:val>
          <c:extLst>
            <c:ext xmlns:c16="http://schemas.microsoft.com/office/drawing/2014/chart" uri="{C3380CC4-5D6E-409C-BE32-E72D297353CC}">
              <c16:uniqueId val="{00000002-53F3-46A2-9DD7-75CC5DF7116C}"/>
            </c:ext>
          </c:extLst>
        </c:ser>
        <c:ser>
          <c:idx val="3"/>
          <c:order val="3"/>
          <c:tx>
            <c:strRef>
              <c:f>Sheet1!$E$1</c:f>
              <c:strCache>
                <c:ptCount val="1"/>
                <c:pt idx="0">
                  <c:v>Video</c:v>
                </c:pt>
              </c:strCache>
            </c:strRef>
          </c:tx>
          <c:spPr>
            <a:solidFill>
              <a:schemeClr val="accent4"/>
            </a:solidFill>
            <a:ln>
              <a:noFill/>
            </a:ln>
            <a:effectLst/>
          </c:spPr>
          <c:invertIfNegative val="0"/>
          <c:cat>
            <c:strRef>
              <c:f>Sheet1!$A$2:$A$4</c:f>
              <c:strCache>
                <c:ptCount val="3"/>
                <c:pt idx="0">
                  <c:v>Gustavo Posse</c:v>
                </c:pt>
                <c:pt idx="1">
                  <c:v>Nestor Grindetti</c:v>
                </c:pt>
                <c:pt idx="2">
                  <c:v>Jorge Macri</c:v>
                </c:pt>
              </c:strCache>
            </c:strRef>
          </c:cat>
          <c:val>
            <c:numRef>
              <c:f>Sheet1!$E$2:$E$4</c:f>
              <c:numCache>
                <c:formatCode>General</c:formatCode>
                <c:ptCount val="3"/>
                <c:pt idx="0">
                  <c:v>8</c:v>
                </c:pt>
                <c:pt idx="1">
                  <c:v>10</c:v>
                </c:pt>
                <c:pt idx="2">
                  <c:v>13</c:v>
                </c:pt>
              </c:numCache>
            </c:numRef>
          </c:val>
          <c:extLst>
            <c:ext xmlns:c16="http://schemas.microsoft.com/office/drawing/2014/chart" uri="{C3380CC4-5D6E-409C-BE32-E72D297353CC}">
              <c16:uniqueId val="{00000003-53F3-46A2-9DD7-75CC5DF7116C}"/>
            </c:ext>
          </c:extLst>
        </c:ser>
        <c:ser>
          <c:idx val="4"/>
          <c:order val="4"/>
          <c:tx>
            <c:strRef>
              <c:f>Sheet1!$F$1</c:f>
              <c:strCache>
                <c:ptCount val="1"/>
                <c:pt idx="0">
                  <c:v>Live Video</c:v>
                </c:pt>
              </c:strCache>
            </c:strRef>
          </c:tx>
          <c:spPr>
            <a:solidFill>
              <a:schemeClr val="accent5"/>
            </a:solidFill>
            <a:ln>
              <a:noFill/>
            </a:ln>
            <a:effectLst/>
          </c:spPr>
          <c:invertIfNegative val="0"/>
          <c:cat>
            <c:strRef>
              <c:f>Sheet1!$A$2:$A$4</c:f>
              <c:strCache>
                <c:ptCount val="3"/>
                <c:pt idx="0">
                  <c:v>Gustavo Posse</c:v>
                </c:pt>
                <c:pt idx="1">
                  <c:v>Nestor Grindetti</c:v>
                </c:pt>
                <c:pt idx="2">
                  <c:v>Jorge Macri</c:v>
                </c:pt>
              </c:strCache>
            </c:strRef>
          </c:cat>
          <c:val>
            <c:numRef>
              <c:f>Sheet1!$F$2:$F$4</c:f>
              <c:numCache>
                <c:formatCode>General</c:formatCode>
                <c:ptCount val="3"/>
                <c:pt idx="0">
                  <c:v>3</c:v>
                </c:pt>
                <c:pt idx="1">
                  <c:v>0</c:v>
                </c:pt>
                <c:pt idx="2">
                  <c:v>0</c:v>
                </c:pt>
              </c:numCache>
            </c:numRef>
          </c:val>
          <c:extLst>
            <c:ext xmlns:c16="http://schemas.microsoft.com/office/drawing/2014/chart" uri="{C3380CC4-5D6E-409C-BE32-E72D297353CC}">
              <c16:uniqueId val="{00000004-53F3-46A2-9DD7-75CC5DF7116C}"/>
            </c:ext>
          </c:extLst>
        </c:ser>
        <c:dLbls>
          <c:showLegendKey val="0"/>
          <c:showVal val="0"/>
          <c:showCatName val="0"/>
          <c:showSerName val="0"/>
          <c:showPercent val="0"/>
          <c:showBubbleSize val="0"/>
        </c:dLbls>
        <c:gapWidth val="150"/>
        <c:overlap val="100"/>
        <c:axId val="63662384"/>
        <c:axId val="63662056"/>
      </c:barChart>
      <c:catAx>
        <c:axId val="63662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662056"/>
        <c:crosses val="autoZero"/>
        <c:auto val="1"/>
        <c:lblAlgn val="ctr"/>
        <c:lblOffset val="100"/>
        <c:noMultiLvlLbl val="0"/>
      </c:catAx>
      <c:valAx>
        <c:axId val="636620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66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0.130914415476442</c:v>
                </c:pt>
                <c:pt idx="1">
                  <c:v>0.33535185575837301</c:v>
                </c:pt>
                <c:pt idx="2">
                  <c:v>0.34269381744781002</c:v>
                </c:pt>
                <c:pt idx="3">
                  <c:v>0.17201906014617699</c:v>
                </c:pt>
                <c:pt idx="4">
                  <c:v>0.154905050856011</c:v>
                </c:pt>
                <c:pt idx="5">
                  <c:v>0.13929045627706699</c:v>
                </c:pt>
              </c:numCache>
            </c:numRef>
          </c:val>
          <c:extLst>
            <c:ext xmlns:c16="http://schemas.microsoft.com/office/drawing/2014/chart" uri="{C3380CC4-5D6E-409C-BE32-E72D297353CC}">
              <c16:uniqueId val="{00000000-7478-422C-AE77-56979FB672D3}"/>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0.42788019354580697</c:v>
                </c:pt>
                <c:pt idx="1">
                  <c:v>0.35664088129397797</c:v>
                </c:pt>
                <c:pt idx="2">
                  <c:v>0.61049572786286499</c:v>
                </c:pt>
                <c:pt idx="3">
                  <c:v>0.695805174551126</c:v>
                </c:pt>
                <c:pt idx="4">
                  <c:v>0.37562815744924799</c:v>
                </c:pt>
                <c:pt idx="5">
                  <c:v>0.69447221444662199</c:v>
                </c:pt>
              </c:numCache>
            </c:numRef>
          </c:val>
          <c:extLst>
            <c:ext xmlns:c16="http://schemas.microsoft.com/office/drawing/2014/chart" uri="{C3380CC4-5D6E-409C-BE32-E72D297353CC}">
              <c16:uniqueId val="{00000001-7478-422C-AE77-56979FB672D3}"/>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0.31286063913040002</c:v>
                </c:pt>
                <c:pt idx="1">
                  <c:v>0.38859839566196802</c:v>
                </c:pt>
                <c:pt idx="2">
                  <c:v>0.25889571802790801</c:v>
                </c:pt>
                <c:pt idx="3">
                  <c:v>0.244710814841995</c:v>
                </c:pt>
                <c:pt idx="4">
                  <c:v>0.24122829370054399</c:v>
                </c:pt>
                <c:pt idx="5">
                  <c:v>0.38777731344162603</c:v>
                </c:pt>
                <c:pt idx="6">
                  <c:v>1.3304929551145499</c:v>
                </c:pt>
              </c:numCache>
            </c:numRef>
          </c:val>
          <c:extLst>
            <c:ext xmlns:c16="http://schemas.microsoft.com/office/drawing/2014/chart" uri="{C3380CC4-5D6E-409C-BE32-E72D297353CC}">
              <c16:uniqueId val="{00000002-7478-422C-AE77-56979FB672D3}"/>
            </c:ext>
          </c:extLst>
        </c:ser>
        <c:dLbls>
          <c:showLegendKey val="0"/>
          <c:showVal val="0"/>
          <c:showCatName val="0"/>
          <c:showSerName val="0"/>
          <c:showPercent val="0"/>
          <c:showBubbleSize val="0"/>
        </c:dLbls>
        <c:gapWidth val="219"/>
        <c:overlap val="-27"/>
        <c:axId val="63665664"/>
        <c:axId val="63664024"/>
      </c:barChart>
      <c:catAx>
        <c:axId val="6366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664024"/>
        <c:crosses val="autoZero"/>
        <c:auto val="1"/>
        <c:lblAlgn val="ctr"/>
        <c:lblOffset val="100"/>
        <c:noMultiLvlLbl val="0"/>
      </c:catAx>
      <c:valAx>
        <c:axId val="63664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66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0.118797263010316</c:v>
                </c:pt>
                <c:pt idx="1">
                  <c:v>0.43858560794044699</c:v>
                </c:pt>
                <c:pt idx="2">
                  <c:v>0.34057917069902499</c:v>
                </c:pt>
                <c:pt idx="3">
                  <c:v>0.19666598422949699</c:v>
                </c:pt>
                <c:pt idx="4">
                  <c:v>0.18209455267402899</c:v>
                </c:pt>
                <c:pt idx="5">
                  <c:v>0.17186288196060201</c:v>
                </c:pt>
                <c:pt idx="6">
                  <c:v>0</c:v>
                </c:pt>
                <c:pt idx="7">
                  <c:v>0.18800374766546499</c:v>
                </c:pt>
                <c:pt idx="8">
                  <c:v>0</c:v>
                </c:pt>
                <c:pt idx="9">
                  <c:v>0.34373642737482202</c:v>
                </c:pt>
                <c:pt idx="10">
                  <c:v>0.147362673500158</c:v>
                </c:pt>
                <c:pt idx="11">
                  <c:v>0.100518102565694</c:v>
                </c:pt>
                <c:pt idx="12">
                  <c:v>0.10672557256408199</c:v>
                </c:pt>
                <c:pt idx="13">
                  <c:v>0</c:v>
                </c:pt>
                <c:pt idx="14">
                  <c:v>9.8045299410487105E-2</c:v>
                </c:pt>
                <c:pt idx="15">
                  <c:v>0.23208479162012599</c:v>
                </c:pt>
              </c:numCache>
            </c:numRef>
          </c:val>
          <c:smooth val="0"/>
          <c:extLst>
            <c:ext xmlns:c16="http://schemas.microsoft.com/office/drawing/2014/chart" uri="{C3380CC4-5D6E-409C-BE32-E72D297353CC}">
              <c16:uniqueId val="{00000000-B8AC-450C-8370-48928A83DEC3}"/>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0</c:v>
                </c:pt>
                <c:pt idx="1">
                  <c:v>0.363487704517379</c:v>
                </c:pt>
                <c:pt idx="2">
                  <c:v>1.3743551461668699</c:v>
                </c:pt>
                <c:pt idx="3">
                  <c:v>0.41590572803497899</c:v>
                </c:pt>
                <c:pt idx="4">
                  <c:v>0.48745156588816602</c:v>
                </c:pt>
                <c:pt idx="5">
                  <c:v>0.45810616865949499</c:v>
                </c:pt>
                <c:pt idx="6">
                  <c:v>0</c:v>
                </c:pt>
                <c:pt idx="7">
                  <c:v>0.27260487622805502</c:v>
                </c:pt>
                <c:pt idx="8">
                  <c:v>0.25394921015796801</c:v>
                </c:pt>
                <c:pt idx="9">
                  <c:v>0.355933559068974</c:v>
                </c:pt>
                <c:pt idx="10">
                  <c:v>0.975830855984963</c:v>
                </c:pt>
                <c:pt idx="11">
                  <c:v>0.207963952914828</c:v>
                </c:pt>
                <c:pt idx="12">
                  <c:v>1.40373796891247</c:v>
                </c:pt>
                <c:pt idx="13">
                  <c:v>0</c:v>
                </c:pt>
                <c:pt idx="14">
                  <c:v>0.53138551219165397</c:v>
                </c:pt>
                <c:pt idx="15">
                  <c:v>0.40285497221000399</c:v>
                </c:pt>
              </c:numCache>
            </c:numRef>
          </c:val>
          <c:smooth val="0"/>
          <c:extLst>
            <c:ext xmlns:c16="http://schemas.microsoft.com/office/drawing/2014/chart" uri="{C3380CC4-5D6E-409C-BE32-E72D297353CC}">
              <c16:uniqueId val="{00000001-B8AC-450C-8370-48928A83DEC3}"/>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0.23850779737029901</c:v>
                </c:pt>
                <c:pt idx="1">
                  <c:v>0.64159191809368499</c:v>
                </c:pt>
                <c:pt idx="2">
                  <c:v>9.5136810130711194E-2</c:v>
                </c:pt>
                <c:pt idx="3">
                  <c:v>0.26910492033882799</c:v>
                </c:pt>
                <c:pt idx="4">
                  <c:v>0.23886215988474799</c:v>
                </c:pt>
                <c:pt idx="5">
                  <c:v>0.26433903349766802</c:v>
                </c:pt>
                <c:pt idx="6">
                  <c:v>1.58871995243353</c:v>
                </c:pt>
                <c:pt idx="7">
                  <c:v>0.29100286416129001</c:v>
                </c:pt>
                <c:pt idx="8">
                  <c:v>0.265859857030252</c:v>
                </c:pt>
                <c:pt idx="9">
                  <c:v>0.340764699087444</c:v>
                </c:pt>
                <c:pt idx="10">
                  <c:v>0.22031894437159</c:v>
                </c:pt>
                <c:pt idx="11">
                  <c:v>0.24835055819420901</c:v>
                </c:pt>
                <c:pt idx="12">
                  <c:v>0.44948477425535999</c:v>
                </c:pt>
                <c:pt idx="13">
                  <c:v>1.0722439660795799</c:v>
                </c:pt>
                <c:pt idx="14">
                  <c:v>0.40905909612888802</c:v>
                </c:pt>
                <c:pt idx="15">
                  <c:v>0.21744300614956</c:v>
                </c:pt>
              </c:numCache>
            </c:numRef>
          </c:val>
          <c:smooth val="0"/>
          <c:extLst>
            <c:ext xmlns:c16="http://schemas.microsoft.com/office/drawing/2014/chart" uri="{C3380CC4-5D6E-409C-BE32-E72D297353CC}">
              <c16:uniqueId val="{00000002-B8AC-450C-8370-48928A83DEC3}"/>
            </c:ext>
          </c:extLst>
        </c:ser>
        <c:dLbls>
          <c:showLegendKey val="0"/>
          <c:showVal val="0"/>
          <c:showCatName val="0"/>
          <c:showSerName val="0"/>
          <c:showPercent val="0"/>
          <c:showBubbleSize val="0"/>
        </c:dLbls>
        <c:smooth val="0"/>
        <c:axId val="327487480"/>
        <c:axId val="357472880"/>
      </c:lineChart>
      <c:dateAx>
        <c:axId val="327487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72880"/>
        <c:crosses val="autoZero"/>
        <c:auto val="1"/>
        <c:lblOffset val="100"/>
        <c:baseTimeUnit val="days"/>
      </c:dateAx>
      <c:valAx>
        <c:axId val="35747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8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Sheet1!$A$2:$A$6</c:f>
              <c:strCache>
                <c:ptCount val="5"/>
                <c:pt idx="0">
                  <c:v>Album</c:v>
                </c:pt>
                <c:pt idx="1">
                  <c:v>Link</c:v>
                </c:pt>
                <c:pt idx="2">
                  <c:v>Photo</c:v>
                </c:pt>
                <c:pt idx="3">
                  <c:v>Video</c:v>
                </c:pt>
                <c:pt idx="4">
                  <c:v>Live Video</c:v>
                </c:pt>
              </c:strCache>
            </c:strRef>
          </c:cat>
          <c:val>
            <c:numRef>
              <c:f>Sheet1!$B$2:$B$6</c:f>
              <c:numCache>
                <c:formatCode>General</c:formatCode>
                <c:ptCount val="5"/>
                <c:pt idx="0">
                  <c:v>0.152635479327731</c:v>
                </c:pt>
                <c:pt idx="1">
                  <c:v>0.558420043556763</c:v>
                </c:pt>
                <c:pt idx="2">
                  <c:v>0.14426034186162201</c:v>
                </c:pt>
                <c:pt idx="3">
                  <c:v>0.27430285372255198</c:v>
                </c:pt>
                <c:pt idx="4">
                  <c:v>0.122415219189413</c:v>
                </c:pt>
              </c:numCache>
            </c:numRef>
          </c:val>
          <c:extLst>
            <c:ext xmlns:c16="http://schemas.microsoft.com/office/drawing/2014/chart" uri="{C3380CC4-5D6E-409C-BE32-E72D297353CC}">
              <c16:uniqueId val="{00000000-1B5D-4FC6-A894-BE08BEDC0CCA}"/>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Sheet1!$A$2:$A$6</c:f>
              <c:strCache>
                <c:ptCount val="5"/>
                <c:pt idx="0">
                  <c:v>Album</c:v>
                </c:pt>
                <c:pt idx="1">
                  <c:v>Link</c:v>
                </c:pt>
                <c:pt idx="2">
                  <c:v>Photo</c:v>
                </c:pt>
                <c:pt idx="3">
                  <c:v>Video</c:v>
                </c:pt>
                <c:pt idx="4">
                  <c:v>Live Video</c:v>
                </c:pt>
              </c:strCache>
            </c:strRef>
          </c:cat>
          <c:val>
            <c:numRef>
              <c:f>Sheet1!$C$2:$C$6</c:f>
              <c:numCache>
                <c:formatCode>General</c:formatCode>
                <c:ptCount val="5"/>
                <c:pt idx="0">
                  <c:v>0.42663028127237002</c:v>
                </c:pt>
                <c:pt idx="1">
                  <c:v>0.297273878557622</c:v>
                </c:pt>
                <c:pt idx="2">
                  <c:v>0.50789164978138002</c:v>
                </c:pt>
                <c:pt idx="3">
                  <c:v>0.578128702723961</c:v>
                </c:pt>
                <c:pt idx="4">
                  <c:v>0</c:v>
                </c:pt>
              </c:numCache>
            </c:numRef>
          </c:val>
          <c:extLst>
            <c:ext xmlns:c16="http://schemas.microsoft.com/office/drawing/2014/chart" uri="{C3380CC4-5D6E-409C-BE32-E72D297353CC}">
              <c16:uniqueId val="{00000001-1B5D-4FC6-A894-BE08BEDC0CCA}"/>
            </c:ext>
          </c:extLst>
        </c:ser>
        <c:ser>
          <c:idx val="2"/>
          <c:order val="2"/>
          <c:tx>
            <c:strRef>
              <c:f>Sheet1!$D$1</c:f>
              <c:strCache>
                <c:ptCount val="1"/>
                <c:pt idx="0">
                  <c:v>Jorge Macri</c:v>
                </c:pt>
              </c:strCache>
            </c:strRef>
          </c:tx>
          <c:spPr>
            <a:solidFill>
              <a:schemeClr val="accent3"/>
            </a:solidFill>
            <a:ln>
              <a:noFill/>
            </a:ln>
            <a:effectLst/>
          </c:spPr>
          <c:invertIfNegative val="0"/>
          <c:cat>
            <c:strRef>
              <c:f>Sheet1!$A$2:$A$6</c:f>
              <c:strCache>
                <c:ptCount val="5"/>
                <c:pt idx="0">
                  <c:v>Album</c:v>
                </c:pt>
                <c:pt idx="1">
                  <c:v>Link</c:v>
                </c:pt>
                <c:pt idx="2">
                  <c:v>Photo</c:v>
                </c:pt>
                <c:pt idx="3">
                  <c:v>Video</c:v>
                </c:pt>
                <c:pt idx="4">
                  <c:v>Live Video</c:v>
                </c:pt>
              </c:strCache>
            </c:strRef>
          </c:cat>
          <c:val>
            <c:numRef>
              <c:f>Sheet1!$D$2:$D$6</c:f>
              <c:numCache>
                <c:formatCode>General</c:formatCode>
                <c:ptCount val="5"/>
                <c:pt idx="0">
                  <c:v>0.265802416360577</c:v>
                </c:pt>
                <c:pt idx="1">
                  <c:v>0</c:v>
                </c:pt>
                <c:pt idx="2">
                  <c:v>0.91991438349711696</c:v>
                </c:pt>
                <c:pt idx="3">
                  <c:v>0.43875533883297302</c:v>
                </c:pt>
                <c:pt idx="4">
                  <c:v>0</c:v>
                </c:pt>
              </c:numCache>
            </c:numRef>
          </c:val>
          <c:extLst>
            <c:ext xmlns:c16="http://schemas.microsoft.com/office/drawing/2014/chart" uri="{C3380CC4-5D6E-409C-BE32-E72D297353CC}">
              <c16:uniqueId val="{00000002-1B5D-4FC6-A894-BE08BEDC0CCA}"/>
            </c:ext>
          </c:extLst>
        </c:ser>
        <c:dLbls>
          <c:showLegendKey val="0"/>
          <c:showVal val="0"/>
          <c:showCatName val="0"/>
          <c:showSerName val="0"/>
          <c:showPercent val="0"/>
          <c:showBubbleSize val="0"/>
        </c:dLbls>
        <c:gapWidth val="219"/>
        <c:overlap val="-27"/>
        <c:axId val="357473208"/>
        <c:axId val="357471896"/>
      </c:barChart>
      <c:catAx>
        <c:axId val="357473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71896"/>
        <c:crosses val="autoZero"/>
        <c:auto val="1"/>
        <c:lblAlgn val="ctr"/>
        <c:lblOffset val="100"/>
        <c:noMultiLvlLbl val="0"/>
      </c:catAx>
      <c:valAx>
        <c:axId val="35747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7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0.12905387378779301</c:v>
                </c:pt>
                <c:pt idx="8">
                  <c:v>0.209712544905164</c:v>
                </c:pt>
                <c:pt idx="9">
                  <c:v>0.129674325104081</c:v>
                </c:pt>
                <c:pt idx="10">
                  <c:v>0</c:v>
                </c:pt>
                <c:pt idx="11">
                  <c:v>0</c:v>
                </c:pt>
                <c:pt idx="12">
                  <c:v>0.16276506197274601</c:v>
                </c:pt>
                <c:pt idx="13">
                  <c:v>9.8031307973419898E-2</c:v>
                </c:pt>
                <c:pt idx="14">
                  <c:v>0.222121571230913</c:v>
                </c:pt>
                <c:pt idx="15">
                  <c:v>0.10609717508515699</c:v>
                </c:pt>
                <c:pt idx="16">
                  <c:v>0.10051311323857</c:v>
                </c:pt>
                <c:pt idx="17">
                  <c:v>0</c:v>
                </c:pt>
                <c:pt idx="18">
                  <c:v>0</c:v>
                </c:pt>
                <c:pt idx="19">
                  <c:v>0.21715796070061399</c:v>
                </c:pt>
                <c:pt idx="20">
                  <c:v>0.44362269114553898</c:v>
                </c:pt>
                <c:pt idx="21">
                  <c:v>8.6863184280245406E-2</c:v>
                </c:pt>
                <c:pt idx="22">
                  <c:v>0</c:v>
                </c:pt>
                <c:pt idx="23">
                  <c:v>0</c:v>
                </c:pt>
              </c:numCache>
            </c:numRef>
          </c:val>
          <c:smooth val="0"/>
          <c:extLst>
            <c:ext xmlns:c16="http://schemas.microsoft.com/office/drawing/2014/chart" uri="{C3380CC4-5D6E-409C-BE32-E72D297353CC}">
              <c16:uniqueId val="{00000000-BB37-4D98-9720-BEDCCF3ED9E4}"/>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0.56915120494774996</c:v>
                </c:pt>
                <c:pt idx="11">
                  <c:v>0.59758655008175199</c:v>
                </c:pt>
                <c:pt idx="12">
                  <c:v>0.34166844387573803</c:v>
                </c:pt>
                <c:pt idx="13">
                  <c:v>0.46385156749840101</c:v>
                </c:pt>
                <c:pt idx="14">
                  <c:v>1.0110098101940701</c:v>
                </c:pt>
                <c:pt idx="15">
                  <c:v>0.40600341224141601</c:v>
                </c:pt>
                <c:pt idx="16">
                  <c:v>0.35588611644273799</c:v>
                </c:pt>
                <c:pt idx="17">
                  <c:v>0.119295158882491</c:v>
                </c:pt>
                <c:pt idx="18">
                  <c:v>0</c:v>
                </c:pt>
                <c:pt idx="19">
                  <c:v>0.23459159735551299</c:v>
                </c:pt>
                <c:pt idx="20">
                  <c:v>0.41386756238003802</c:v>
                </c:pt>
                <c:pt idx="21">
                  <c:v>1.40355086372361</c:v>
                </c:pt>
                <c:pt idx="22">
                  <c:v>0</c:v>
                </c:pt>
                <c:pt idx="23">
                  <c:v>0</c:v>
                </c:pt>
              </c:numCache>
            </c:numRef>
          </c:val>
          <c:smooth val="0"/>
          <c:extLst>
            <c:ext xmlns:c16="http://schemas.microsoft.com/office/drawing/2014/chart" uri="{C3380CC4-5D6E-409C-BE32-E72D297353CC}">
              <c16:uniqueId val="{00000001-BB37-4D98-9720-BEDCCF3ED9E4}"/>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0.227974627205425</c:v>
                </c:pt>
                <c:pt idx="10">
                  <c:v>0.47709891244891001</c:v>
                </c:pt>
                <c:pt idx="11">
                  <c:v>0.25775968778914399</c:v>
                </c:pt>
                <c:pt idx="12">
                  <c:v>0.23748772640326701</c:v>
                </c:pt>
                <c:pt idx="13">
                  <c:v>0.73573629689023601</c:v>
                </c:pt>
                <c:pt idx="14">
                  <c:v>0.23765760317465701</c:v>
                </c:pt>
                <c:pt idx="15">
                  <c:v>0.37757943720958098</c:v>
                </c:pt>
                <c:pt idx="16">
                  <c:v>0.26449813305428199</c:v>
                </c:pt>
                <c:pt idx="17">
                  <c:v>0.28131593342189598</c:v>
                </c:pt>
                <c:pt idx="18">
                  <c:v>0.73307489413845905</c:v>
                </c:pt>
                <c:pt idx="19">
                  <c:v>0.24677432323925599</c:v>
                </c:pt>
                <c:pt idx="20">
                  <c:v>0.35504245220517</c:v>
                </c:pt>
                <c:pt idx="21">
                  <c:v>0</c:v>
                </c:pt>
                <c:pt idx="22">
                  <c:v>0</c:v>
                </c:pt>
                <c:pt idx="23">
                  <c:v>0</c:v>
                </c:pt>
              </c:numCache>
            </c:numRef>
          </c:val>
          <c:smooth val="0"/>
          <c:extLst>
            <c:ext xmlns:c16="http://schemas.microsoft.com/office/drawing/2014/chart" uri="{C3380CC4-5D6E-409C-BE32-E72D297353CC}">
              <c16:uniqueId val="{00000002-BB37-4D98-9720-BEDCCF3ED9E4}"/>
            </c:ext>
          </c:extLst>
        </c:ser>
        <c:dLbls>
          <c:showLegendKey val="0"/>
          <c:showVal val="0"/>
          <c:showCatName val="0"/>
          <c:showSerName val="0"/>
          <c:showPercent val="0"/>
          <c:showBubbleSize val="0"/>
        </c:dLbls>
        <c:smooth val="0"/>
        <c:axId val="357477800"/>
        <c:axId val="357471568"/>
      </c:lineChart>
      <c:catAx>
        <c:axId val="357477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71568"/>
        <c:crosses val="autoZero"/>
        <c:auto val="1"/>
        <c:lblAlgn val="ctr"/>
        <c:lblOffset val="100"/>
        <c:noMultiLvlLbl val="0"/>
      </c:catAx>
      <c:valAx>
        <c:axId val="35747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7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Sheet1!$B$2:$B$17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0-9175-41B6-95A3-88D11784BBFC}"/>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Sheet1!$C$2:$C$17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1-9175-41B6-95A3-88D11784BBFC}"/>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Sheet1!$A$2:$A$17</c:f>
              <c:numCache>
                <c:formatCode>m/d/yyyy</c:formatCode>
                <c:ptCount val="16"/>
                <c:pt idx="0">
                  <c:v>44424</c:v>
                </c:pt>
                <c:pt idx="1">
                  <c:v>44425</c:v>
                </c:pt>
                <c:pt idx="2">
                  <c:v>44426</c:v>
                </c:pt>
                <c:pt idx="3">
                  <c:v>44427</c:v>
                </c:pt>
                <c:pt idx="4">
                  <c:v>44428</c:v>
                </c:pt>
                <c:pt idx="5">
                  <c:v>44429</c:v>
                </c:pt>
                <c:pt idx="6">
                  <c:v>44430</c:v>
                </c:pt>
                <c:pt idx="7">
                  <c:v>44431</c:v>
                </c:pt>
                <c:pt idx="8">
                  <c:v>44432</c:v>
                </c:pt>
                <c:pt idx="9">
                  <c:v>44433</c:v>
                </c:pt>
                <c:pt idx="10">
                  <c:v>44434</c:v>
                </c:pt>
                <c:pt idx="11">
                  <c:v>44435</c:v>
                </c:pt>
                <c:pt idx="12">
                  <c:v>44436</c:v>
                </c:pt>
                <c:pt idx="13">
                  <c:v>44437</c:v>
                </c:pt>
                <c:pt idx="14">
                  <c:v>44438</c:v>
                </c:pt>
                <c:pt idx="15">
                  <c:v>44439</c:v>
                </c:pt>
              </c:numCache>
            </c:numRef>
          </c:cat>
          <c:val>
            <c:numRef>
              <c:f>Sheet1!$D$2:$D$17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2-9175-41B6-95A3-88D11784BBFC}"/>
            </c:ext>
          </c:extLst>
        </c:ser>
        <c:dLbls>
          <c:showLegendKey val="0"/>
          <c:showVal val="0"/>
          <c:showCatName val="0"/>
          <c:showSerName val="0"/>
          <c:showPercent val="0"/>
          <c:showBubbleSize val="0"/>
        </c:dLbls>
        <c:smooth val="0"/>
        <c:axId val="535197280"/>
        <c:axId val="535199248"/>
      </c:lineChart>
      <c:dateAx>
        <c:axId val="535197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199248"/>
        <c:crosses val="autoZero"/>
        <c:auto val="1"/>
        <c:lblOffset val="100"/>
        <c:baseTimeUnit val="days"/>
      </c:dateAx>
      <c:valAx>
        <c:axId val="53519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519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F8AC3-F2B5-4577-95A8-E6C2AE6B2B41}"/>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7E8D1996-E0BA-4E2B-9E68-E61AA101477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868223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393D8-BBFC-489B-B57A-B0FB9AA2EFDF}"/>
              </a:ext>
            </a:extLst>
          </p:cNvPr>
          <p:cNvSpPr>
            <a:spLocks noGrp="1"/>
          </p:cNvSpPr>
          <p:nvPr>
            <p:ph type="title"/>
          </p:nvPr>
        </p:nvSpPr>
        <p:spPr/>
        <p:txBody>
          <a:bodyPr/>
          <a:lstStyle/>
          <a:p>
            <a:r>
              <a:rPr lang="en-US"/>
              <a:t>Facebook Key Metrics Table | POSSE</a:t>
            </a:r>
          </a:p>
        </p:txBody>
      </p:sp>
      <p:graphicFrame>
        <p:nvGraphicFramePr>
          <p:cNvPr id="5" name="Table Placeholder 4">
            <a:extLst>
              <a:ext uri="{FF2B5EF4-FFF2-40B4-BE49-F238E27FC236}">
                <a16:creationId xmlns:a16="http://schemas.microsoft.com/office/drawing/2014/main" id="{EA114978-39E5-4934-A616-F69316639DFA}"/>
              </a:ext>
            </a:extLst>
          </p:cNvPr>
          <p:cNvGraphicFramePr>
            <a:graphicFrameLocks noGrp="1"/>
          </p:cNvGraphicFramePr>
          <p:nvPr>
            <p:ph type="tbl" sz="quarter" idx="13"/>
            <p:extLst>
              <p:ext uri="{D42A27DB-BD31-4B8C-83A1-F6EECF244321}">
                <p14:modId xmlns:p14="http://schemas.microsoft.com/office/powerpoint/2010/main" val="3596233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0271041"/>
                    </a:ext>
                  </a:extLst>
                </a:gridCol>
                <a:gridCol w="740664">
                  <a:extLst>
                    <a:ext uri="{9D8B030D-6E8A-4147-A177-3AD203B41FA5}">
                      <a16:colId xmlns:a16="http://schemas.microsoft.com/office/drawing/2014/main" val="3551654648"/>
                    </a:ext>
                  </a:extLst>
                </a:gridCol>
                <a:gridCol w="740664">
                  <a:extLst>
                    <a:ext uri="{9D8B030D-6E8A-4147-A177-3AD203B41FA5}">
                      <a16:colId xmlns:a16="http://schemas.microsoft.com/office/drawing/2014/main" val="2763164310"/>
                    </a:ext>
                  </a:extLst>
                </a:gridCol>
                <a:gridCol w="740664">
                  <a:extLst>
                    <a:ext uri="{9D8B030D-6E8A-4147-A177-3AD203B41FA5}">
                      <a16:colId xmlns:a16="http://schemas.microsoft.com/office/drawing/2014/main" val="3614800827"/>
                    </a:ext>
                  </a:extLst>
                </a:gridCol>
                <a:gridCol w="740664">
                  <a:extLst>
                    <a:ext uri="{9D8B030D-6E8A-4147-A177-3AD203B41FA5}">
                      <a16:colId xmlns:a16="http://schemas.microsoft.com/office/drawing/2014/main" val="1865359772"/>
                    </a:ext>
                  </a:extLst>
                </a:gridCol>
                <a:gridCol w="740664">
                  <a:extLst>
                    <a:ext uri="{9D8B030D-6E8A-4147-A177-3AD203B41FA5}">
                      <a16:colId xmlns:a16="http://schemas.microsoft.com/office/drawing/2014/main" val="2861732073"/>
                    </a:ext>
                  </a:extLst>
                </a:gridCol>
                <a:gridCol w="740664">
                  <a:extLst>
                    <a:ext uri="{9D8B030D-6E8A-4147-A177-3AD203B41FA5}">
                      <a16:colId xmlns:a16="http://schemas.microsoft.com/office/drawing/2014/main" val="883553140"/>
                    </a:ext>
                  </a:extLst>
                </a:gridCol>
                <a:gridCol w="740664">
                  <a:extLst>
                    <a:ext uri="{9D8B030D-6E8A-4147-A177-3AD203B41FA5}">
                      <a16:colId xmlns:a16="http://schemas.microsoft.com/office/drawing/2014/main" val="355529164"/>
                    </a:ext>
                  </a:extLst>
                </a:gridCol>
                <a:gridCol w="740664">
                  <a:extLst>
                    <a:ext uri="{9D8B030D-6E8A-4147-A177-3AD203B41FA5}">
                      <a16:colId xmlns:a16="http://schemas.microsoft.com/office/drawing/2014/main" val="9117350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768974836"/>
                  </a:ext>
                </a:extLst>
              </a:tr>
              <a:tr h="370840">
                <a:tc>
                  <a:txBody>
                    <a:bodyPr/>
                    <a:lstStyle/>
                    <a:p>
                      <a:r>
                        <a:rPr lang="en-US" sz="1000"/>
                        <a:t>Jorge Macri</a:t>
                      </a:r>
                    </a:p>
                  </a:txBody>
                  <a:tcPr/>
                </a:tc>
                <a:tc>
                  <a:txBody>
                    <a:bodyPr/>
                    <a:lstStyle/>
                    <a:p>
                      <a:r>
                        <a:rPr lang="en-US" sz="1000"/>
                        <a:t>294331</a:t>
                      </a:r>
                    </a:p>
                  </a:txBody>
                  <a:tcPr/>
                </a:tc>
                <a:tc>
                  <a:txBody>
                    <a:bodyPr/>
                    <a:lstStyle/>
                    <a:p>
                      <a:r>
                        <a:rPr lang="en-US" sz="1000"/>
                        <a:t>-6</a:t>
                      </a:r>
                    </a:p>
                  </a:txBody>
                  <a:tcPr/>
                </a:tc>
                <a:tc>
                  <a:txBody>
                    <a:bodyPr/>
                    <a:lstStyle/>
                    <a:p>
                      <a:r>
                        <a:rPr lang="en-US" sz="1000"/>
                        <a:t>30</a:t>
                      </a:r>
                    </a:p>
                  </a:txBody>
                  <a:tcPr/>
                </a:tc>
                <a:tc>
                  <a:txBody>
                    <a:bodyPr/>
                    <a:lstStyle/>
                    <a:p>
                      <a:r>
                        <a:rPr lang="en-US" sz="1000"/>
                        <a:t>29021</a:t>
                      </a:r>
                    </a:p>
                  </a:txBody>
                  <a:tcPr/>
                </a:tc>
                <a:tc>
                  <a:txBody>
                    <a:bodyPr/>
                    <a:lstStyle/>
                    <a:p>
                      <a:r>
                        <a:rPr lang="en-US" sz="1000"/>
                        <a:t>2584</a:t>
                      </a:r>
                    </a:p>
                  </a:txBody>
                  <a:tcPr/>
                </a:tc>
                <a:tc>
                  <a:txBody>
                    <a:bodyPr/>
                    <a:lstStyle/>
                    <a:p>
                      <a:r>
                        <a:rPr lang="en-US" sz="1000"/>
                        <a:t>2333</a:t>
                      </a:r>
                    </a:p>
                  </a:txBody>
                  <a:tcPr/>
                </a:tc>
                <a:tc>
                  <a:txBody>
                    <a:bodyPr/>
                    <a:lstStyle/>
                    <a:p>
                      <a:r>
                        <a:rPr lang="en-US" sz="1000"/>
                        <a:t>0</a:t>
                      </a:r>
                    </a:p>
                  </a:txBody>
                  <a:tcPr/>
                </a:tc>
                <a:tc>
                  <a:txBody>
                    <a:bodyPr/>
                    <a:lstStyle/>
                    <a:p>
                      <a:r>
                        <a:rPr lang="en-US" sz="1000"/>
                        <a:t>0.3843 %</a:t>
                      </a:r>
                    </a:p>
                  </a:txBody>
                  <a:tcPr/>
                </a:tc>
                <a:extLst>
                  <a:ext uri="{0D108BD9-81ED-4DB2-BD59-A6C34878D82A}">
                    <a16:rowId xmlns:a16="http://schemas.microsoft.com/office/drawing/2014/main" val="4055045131"/>
                  </a:ext>
                </a:extLst>
              </a:tr>
              <a:tr h="370840">
                <a:tc>
                  <a:txBody>
                    <a:bodyPr/>
                    <a:lstStyle/>
                    <a:p>
                      <a:r>
                        <a:rPr lang="en-US" sz="1000"/>
                        <a:t>Gustavo Posse</a:t>
                      </a:r>
                    </a:p>
                  </a:txBody>
                  <a:tcPr/>
                </a:tc>
                <a:tc>
                  <a:txBody>
                    <a:bodyPr/>
                    <a:lstStyle/>
                    <a:p>
                      <a:r>
                        <a:rPr lang="en-US" sz="1000"/>
                        <a:t>161148</a:t>
                      </a:r>
                    </a:p>
                  </a:txBody>
                  <a:tcPr/>
                </a:tc>
                <a:tc>
                  <a:txBody>
                    <a:bodyPr/>
                    <a:lstStyle/>
                    <a:p>
                      <a:r>
                        <a:rPr lang="en-US" sz="1000"/>
                        <a:t>-50</a:t>
                      </a:r>
                    </a:p>
                  </a:txBody>
                  <a:tcPr/>
                </a:tc>
                <a:tc>
                  <a:txBody>
                    <a:bodyPr/>
                    <a:lstStyle/>
                    <a:p>
                      <a:r>
                        <a:rPr lang="en-US" sz="1000"/>
                        <a:t>20</a:t>
                      </a:r>
                    </a:p>
                  </a:txBody>
                  <a:tcPr/>
                </a:tc>
                <a:tc>
                  <a:txBody>
                    <a:bodyPr/>
                    <a:lstStyle/>
                    <a:p>
                      <a:r>
                        <a:rPr lang="en-US" sz="1000"/>
                        <a:t>5167</a:t>
                      </a:r>
                    </a:p>
                  </a:txBody>
                  <a:tcPr/>
                </a:tc>
                <a:tc>
                  <a:txBody>
                    <a:bodyPr/>
                    <a:lstStyle/>
                    <a:p>
                      <a:r>
                        <a:rPr lang="en-US" sz="1000"/>
                        <a:t>740</a:t>
                      </a:r>
                    </a:p>
                  </a:txBody>
                  <a:tcPr/>
                </a:tc>
                <a:tc>
                  <a:txBody>
                    <a:bodyPr/>
                    <a:lstStyle/>
                    <a:p>
                      <a:r>
                        <a:rPr lang="en-US" sz="1000"/>
                        <a:t>1063</a:t>
                      </a:r>
                    </a:p>
                  </a:txBody>
                  <a:tcPr/>
                </a:tc>
                <a:tc>
                  <a:txBody>
                    <a:bodyPr/>
                    <a:lstStyle/>
                    <a:p>
                      <a:r>
                        <a:rPr lang="en-US" sz="1000"/>
                        <a:t>0</a:t>
                      </a:r>
                    </a:p>
                  </a:txBody>
                  <a:tcPr/>
                </a:tc>
                <a:tc>
                  <a:txBody>
                    <a:bodyPr/>
                    <a:lstStyle/>
                    <a:p>
                      <a:r>
                        <a:rPr lang="en-US" sz="1000"/>
                        <a:t>0.2162 %</a:t>
                      </a:r>
                    </a:p>
                  </a:txBody>
                  <a:tcPr/>
                </a:tc>
                <a:extLst>
                  <a:ext uri="{0D108BD9-81ED-4DB2-BD59-A6C34878D82A}">
                    <a16:rowId xmlns:a16="http://schemas.microsoft.com/office/drawing/2014/main" val="2616203823"/>
                  </a:ext>
                </a:extLst>
              </a:tr>
              <a:tr h="370840">
                <a:tc>
                  <a:txBody>
                    <a:bodyPr/>
                    <a:lstStyle/>
                    <a:p>
                      <a:r>
                        <a:rPr lang="en-US" sz="1000"/>
                        <a:t>Nestor Grindetti</a:t>
                      </a:r>
                    </a:p>
                  </a:txBody>
                  <a:tcPr/>
                </a:tc>
                <a:tc>
                  <a:txBody>
                    <a:bodyPr/>
                    <a:lstStyle/>
                    <a:p>
                      <a:r>
                        <a:rPr lang="en-US" sz="1000"/>
                        <a:t>75030</a:t>
                      </a:r>
                    </a:p>
                  </a:txBody>
                  <a:tcPr/>
                </a:tc>
                <a:tc>
                  <a:txBody>
                    <a:bodyPr/>
                    <a:lstStyle/>
                    <a:p>
                      <a:r>
                        <a:rPr lang="en-US" sz="1000"/>
                        <a:t>12</a:t>
                      </a:r>
                    </a:p>
                  </a:txBody>
                  <a:tcPr/>
                </a:tc>
                <a:tc>
                  <a:txBody>
                    <a:bodyPr/>
                    <a:lstStyle/>
                    <a:p>
                      <a:r>
                        <a:rPr lang="en-US" sz="1000"/>
                        <a:t>29</a:t>
                      </a:r>
                    </a:p>
                  </a:txBody>
                  <a:tcPr/>
                </a:tc>
                <a:tc>
                  <a:txBody>
                    <a:bodyPr/>
                    <a:lstStyle/>
                    <a:p>
                      <a:r>
                        <a:rPr lang="en-US" sz="1000"/>
                        <a:t>7892</a:t>
                      </a:r>
                    </a:p>
                  </a:txBody>
                  <a:tcPr/>
                </a:tc>
                <a:tc>
                  <a:txBody>
                    <a:bodyPr/>
                    <a:lstStyle/>
                    <a:p>
                      <a:r>
                        <a:rPr lang="en-US" sz="1000"/>
                        <a:t>1337</a:t>
                      </a:r>
                    </a:p>
                  </a:txBody>
                  <a:tcPr/>
                </a:tc>
                <a:tc>
                  <a:txBody>
                    <a:bodyPr/>
                    <a:lstStyle/>
                    <a:p>
                      <a:r>
                        <a:rPr lang="en-US" sz="1000"/>
                        <a:t>1153</a:t>
                      </a:r>
                    </a:p>
                  </a:txBody>
                  <a:tcPr/>
                </a:tc>
                <a:tc>
                  <a:txBody>
                    <a:bodyPr/>
                    <a:lstStyle/>
                    <a:p>
                      <a:r>
                        <a:rPr lang="en-US" sz="1000"/>
                        <a:t>0</a:t>
                      </a:r>
                    </a:p>
                  </a:txBody>
                  <a:tcPr/>
                </a:tc>
                <a:tc>
                  <a:txBody>
                    <a:bodyPr/>
                    <a:lstStyle/>
                    <a:p>
                      <a:r>
                        <a:rPr lang="en-US" sz="1000"/>
                        <a:t>0.4772 %</a:t>
                      </a:r>
                    </a:p>
                  </a:txBody>
                  <a:tcPr/>
                </a:tc>
                <a:extLst>
                  <a:ext uri="{0D108BD9-81ED-4DB2-BD59-A6C34878D82A}">
                    <a16:rowId xmlns:a16="http://schemas.microsoft.com/office/drawing/2014/main" val="3832919483"/>
                  </a:ext>
                </a:extLst>
              </a:tr>
            </a:tbl>
          </a:graphicData>
        </a:graphic>
      </p:graphicFrame>
      <p:sp>
        <p:nvSpPr>
          <p:cNvPr id="4" name="Text Placeholder 3">
            <a:extLst>
              <a:ext uri="{FF2B5EF4-FFF2-40B4-BE49-F238E27FC236}">
                <a16:creationId xmlns:a16="http://schemas.microsoft.com/office/drawing/2014/main" id="{25C7C0D0-7CD7-45D9-9F79-3FB67109B945}"/>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527078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77C94-1B61-4AEC-A2E2-05AC5A91AD1F}"/>
              </a:ext>
            </a:extLst>
          </p:cNvPr>
          <p:cNvSpPr>
            <a:spLocks noGrp="1"/>
          </p:cNvSpPr>
          <p:nvPr>
            <p:ph type="title"/>
          </p:nvPr>
        </p:nvSpPr>
        <p:spPr/>
        <p:txBody>
          <a:bodyPr/>
          <a:lstStyle/>
          <a:p>
            <a:r>
              <a:rPr lang="en-US"/>
              <a:t>Facebook Fan Distribution | POSSE</a:t>
            </a:r>
          </a:p>
        </p:txBody>
      </p:sp>
      <p:graphicFrame>
        <p:nvGraphicFramePr>
          <p:cNvPr id="6" name="Chart Placeholder 5">
            <a:extLst>
              <a:ext uri="{FF2B5EF4-FFF2-40B4-BE49-F238E27FC236}">
                <a16:creationId xmlns:a16="http://schemas.microsoft.com/office/drawing/2014/main" id="{818007A8-8673-45B4-81DE-1BD2CA462B6D}"/>
              </a:ext>
            </a:extLst>
          </p:cNvPr>
          <p:cNvGraphicFramePr>
            <a:graphicFrameLocks noGrp="1"/>
          </p:cNvGraphicFramePr>
          <p:nvPr>
            <p:ph type="chart" sz="quarter" idx="13"/>
            <p:extLst>
              <p:ext uri="{D42A27DB-BD31-4B8C-83A1-F6EECF244321}">
                <p14:modId xmlns:p14="http://schemas.microsoft.com/office/powerpoint/2010/main" val="3748150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C7CB4C-485A-4658-8FE0-6FB1A5216DCB}"/>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C919173E-E587-4540-9F49-3E694DE8BE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3375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4D0A8-E230-48DC-8AC5-920EED2E2A36}"/>
              </a:ext>
            </a:extLst>
          </p:cNvPr>
          <p:cNvSpPr>
            <a:spLocks noGrp="1"/>
          </p:cNvSpPr>
          <p:nvPr>
            <p:ph type="title"/>
          </p:nvPr>
        </p:nvSpPr>
        <p:spPr/>
        <p:txBody>
          <a:bodyPr/>
          <a:lstStyle/>
          <a:p>
            <a:r>
              <a:rPr lang="en-US"/>
              <a:t>Facebook +/- Fan Distribution | POSSE</a:t>
            </a:r>
          </a:p>
        </p:txBody>
      </p:sp>
      <p:graphicFrame>
        <p:nvGraphicFramePr>
          <p:cNvPr id="6" name="Chart Placeholder 5">
            <a:extLst>
              <a:ext uri="{FF2B5EF4-FFF2-40B4-BE49-F238E27FC236}">
                <a16:creationId xmlns:a16="http://schemas.microsoft.com/office/drawing/2014/main" id="{E655CE53-4C79-46DD-92BE-6C3A4993397F}"/>
              </a:ext>
            </a:extLst>
          </p:cNvPr>
          <p:cNvGraphicFramePr>
            <a:graphicFrameLocks noGrp="1"/>
          </p:cNvGraphicFramePr>
          <p:nvPr>
            <p:ph type="chart" sz="quarter" idx="13"/>
            <p:extLst>
              <p:ext uri="{D42A27DB-BD31-4B8C-83A1-F6EECF244321}">
                <p14:modId xmlns:p14="http://schemas.microsoft.com/office/powerpoint/2010/main" val="18151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909A16-6A3C-45AA-9ABA-1BDFAF6C1135}"/>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E6E01B82-27C9-4C38-878F-1554D079F2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4413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210FF-D754-46CA-BA6E-1261C820277B}"/>
              </a:ext>
            </a:extLst>
          </p:cNvPr>
          <p:cNvSpPr>
            <a:spLocks noGrp="1"/>
          </p:cNvSpPr>
          <p:nvPr>
            <p:ph type="title"/>
          </p:nvPr>
        </p:nvSpPr>
        <p:spPr/>
        <p:txBody>
          <a:bodyPr/>
          <a:lstStyle/>
          <a:p>
            <a:r>
              <a:rPr lang="en-US"/>
              <a:t>Facebook Key Metrics Radar | POSSE</a:t>
            </a:r>
          </a:p>
        </p:txBody>
      </p:sp>
      <p:graphicFrame>
        <p:nvGraphicFramePr>
          <p:cNvPr id="6" name="Chart Placeholder 5">
            <a:extLst>
              <a:ext uri="{FF2B5EF4-FFF2-40B4-BE49-F238E27FC236}">
                <a16:creationId xmlns:a16="http://schemas.microsoft.com/office/drawing/2014/main" id="{0289C5FA-D459-4DEE-B800-081B9F1A5059}"/>
              </a:ext>
            </a:extLst>
          </p:cNvPr>
          <p:cNvGraphicFramePr>
            <a:graphicFrameLocks noGrp="1"/>
          </p:cNvGraphicFramePr>
          <p:nvPr>
            <p:ph type="chart" sz="quarter" idx="13"/>
            <p:extLst>
              <p:ext uri="{D42A27DB-BD31-4B8C-83A1-F6EECF244321}">
                <p14:modId xmlns:p14="http://schemas.microsoft.com/office/powerpoint/2010/main" val="811477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02DA4A-9C5E-45A7-8DB3-D5FAB770B49C}"/>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C0446456-943D-4CD4-B28B-F357803AEE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5168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27FFD-8FB8-4DB8-9413-F5C3EAAD120D}"/>
              </a:ext>
            </a:extLst>
          </p:cNvPr>
          <p:cNvSpPr>
            <a:spLocks noGrp="1"/>
          </p:cNvSpPr>
          <p:nvPr>
            <p:ph type="title"/>
          </p:nvPr>
        </p:nvSpPr>
        <p:spPr/>
        <p:txBody>
          <a:bodyPr/>
          <a:lstStyle/>
          <a:p>
            <a:r>
              <a:rPr lang="en-US"/>
              <a:t>Facebook Page Likes Total | POSSE</a:t>
            </a:r>
          </a:p>
        </p:txBody>
      </p:sp>
      <p:graphicFrame>
        <p:nvGraphicFramePr>
          <p:cNvPr id="6" name="Chart Placeholder 5">
            <a:extLst>
              <a:ext uri="{FF2B5EF4-FFF2-40B4-BE49-F238E27FC236}">
                <a16:creationId xmlns:a16="http://schemas.microsoft.com/office/drawing/2014/main" id="{E28C54C4-6C22-4339-8D66-8698F424C28E}"/>
              </a:ext>
            </a:extLst>
          </p:cNvPr>
          <p:cNvGraphicFramePr>
            <a:graphicFrameLocks noGrp="1"/>
          </p:cNvGraphicFramePr>
          <p:nvPr>
            <p:ph type="chart" sz="quarter" idx="13"/>
            <p:extLst>
              <p:ext uri="{D42A27DB-BD31-4B8C-83A1-F6EECF244321}">
                <p14:modId xmlns:p14="http://schemas.microsoft.com/office/powerpoint/2010/main" val="4075405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A89B32-C122-4B25-BC73-77FD4BEADBC8}"/>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29B64EB4-D3A4-4A81-AA60-4E54AECA13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4382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A35FD-E32A-41FA-A658-3D0BFDD7A769}"/>
              </a:ext>
            </a:extLst>
          </p:cNvPr>
          <p:cNvSpPr>
            <a:spLocks noGrp="1"/>
          </p:cNvSpPr>
          <p:nvPr>
            <p:ph type="title"/>
          </p:nvPr>
        </p:nvSpPr>
        <p:spPr/>
        <p:txBody>
          <a:bodyPr/>
          <a:lstStyle/>
          <a:p>
            <a:r>
              <a:rPr lang="en-US"/>
              <a:t>Facebook Posts Distribution | POSSE</a:t>
            </a:r>
          </a:p>
        </p:txBody>
      </p:sp>
      <p:graphicFrame>
        <p:nvGraphicFramePr>
          <p:cNvPr id="6" name="Chart Placeholder 5">
            <a:extLst>
              <a:ext uri="{FF2B5EF4-FFF2-40B4-BE49-F238E27FC236}">
                <a16:creationId xmlns:a16="http://schemas.microsoft.com/office/drawing/2014/main" id="{D4AFF6DC-4A5B-4312-AA8D-E1B5C285B1CC}"/>
              </a:ext>
            </a:extLst>
          </p:cNvPr>
          <p:cNvGraphicFramePr>
            <a:graphicFrameLocks noGrp="1"/>
          </p:cNvGraphicFramePr>
          <p:nvPr>
            <p:ph type="chart" sz="quarter" idx="13"/>
            <p:extLst>
              <p:ext uri="{D42A27DB-BD31-4B8C-83A1-F6EECF244321}">
                <p14:modId xmlns:p14="http://schemas.microsoft.com/office/powerpoint/2010/main" val="3474846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630B54-C622-4112-A665-6BEA771CB706}"/>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B14B04CC-5446-4755-A550-A30CDF3B76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2676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E13BE-FD0B-473F-B846-EB9C0B69BDE7}"/>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3BA14336-7FFB-43ED-98FA-DF4A6210E8C6}"/>
              </a:ext>
            </a:extLst>
          </p:cNvPr>
          <p:cNvGraphicFramePr>
            <a:graphicFrameLocks noGrp="1"/>
          </p:cNvGraphicFramePr>
          <p:nvPr>
            <p:ph type="chart" sz="quarter" idx="13"/>
            <p:extLst>
              <p:ext uri="{D42A27DB-BD31-4B8C-83A1-F6EECF244321}">
                <p14:modId xmlns:p14="http://schemas.microsoft.com/office/powerpoint/2010/main" val="3718960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B2C146-8AD6-4D58-87B5-2DBB0294A604}"/>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EB11F616-79DE-4A18-84ED-DD016263AF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2960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8C1F2-A1C9-4CF7-9E5E-F185A4D6C57A}"/>
              </a:ext>
            </a:extLst>
          </p:cNvPr>
          <p:cNvSpPr>
            <a:spLocks noGrp="1"/>
          </p:cNvSpPr>
          <p:nvPr>
            <p:ph type="title"/>
          </p:nvPr>
        </p:nvSpPr>
        <p:spPr/>
        <p:txBody>
          <a:bodyPr/>
          <a:lstStyle/>
          <a:p>
            <a:r>
              <a:rPr lang="en-US"/>
              <a:t>Facebook Fans Change | POSSE</a:t>
            </a:r>
          </a:p>
        </p:txBody>
      </p:sp>
      <p:graphicFrame>
        <p:nvGraphicFramePr>
          <p:cNvPr id="6" name="Chart Placeholder 5">
            <a:extLst>
              <a:ext uri="{FF2B5EF4-FFF2-40B4-BE49-F238E27FC236}">
                <a16:creationId xmlns:a16="http://schemas.microsoft.com/office/drawing/2014/main" id="{AC328697-F209-476A-8867-3ADA5422C5A1}"/>
              </a:ext>
            </a:extLst>
          </p:cNvPr>
          <p:cNvGraphicFramePr>
            <a:graphicFrameLocks noGrp="1"/>
          </p:cNvGraphicFramePr>
          <p:nvPr>
            <p:ph type="chart" sz="quarter" idx="13"/>
            <p:extLst>
              <p:ext uri="{D42A27DB-BD31-4B8C-83A1-F6EECF244321}">
                <p14:modId xmlns:p14="http://schemas.microsoft.com/office/powerpoint/2010/main" val="1162655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7F755D-3915-45BF-A8FF-6752D3377D32}"/>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AA447736-7548-4F01-9F5C-CF7D1C80A2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4948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57FAF-B28B-4454-B72C-1DFD0A86DE03}"/>
              </a:ext>
            </a:extLst>
          </p:cNvPr>
          <p:cNvSpPr>
            <a:spLocks noGrp="1"/>
          </p:cNvSpPr>
          <p:nvPr>
            <p:ph type="title"/>
          </p:nvPr>
        </p:nvSpPr>
        <p:spPr/>
        <p:txBody>
          <a:bodyPr/>
          <a:lstStyle/>
          <a:p>
            <a:r>
              <a:rPr lang="en-US"/>
              <a:t>Facebook Fans Change Per Weekday | POSSE</a:t>
            </a:r>
          </a:p>
        </p:txBody>
      </p:sp>
      <p:graphicFrame>
        <p:nvGraphicFramePr>
          <p:cNvPr id="6" name="Chart Placeholder 5">
            <a:extLst>
              <a:ext uri="{FF2B5EF4-FFF2-40B4-BE49-F238E27FC236}">
                <a16:creationId xmlns:a16="http://schemas.microsoft.com/office/drawing/2014/main" id="{42D1B706-C791-4F37-BCB7-E068D9F116E2}"/>
              </a:ext>
            </a:extLst>
          </p:cNvPr>
          <p:cNvGraphicFramePr>
            <a:graphicFrameLocks noGrp="1"/>
          </p:cNvGraphicFramePr>
          <p:nvPr>
            <p:ph type="chart" sz="quarter" idx="13"/>
            <p:extLst>
              <p:ext uri="{D42A27DB-BD31-4B8C-83A1-F6EECF244321}">
                <p14:modId xmlns:p14="http://schemas.microsoft.com/office/powerpoint/2010/main" val="4143362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94C69F-E339-472C-ACC8-5B7500B6B48C}"/>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DFCB2F0E-BCCF-4BAE-A1F7-82D8CD8AD9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210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F2D93-ED39-468A-AC12-47E1DF48E4E2}"/>
              </a:ext>
            </a:extLst>
          </p:cNvPr>
          <p:cNvSpPr>
            <a:spLocks noGrp="1"/>
          </p:cNvSpPr>
          <p:nvPr>
            <p:ph type="title"/>
          </p:nvPr>
        </p:nvSpPr>
        <p:spPr/>
        <p:txBody>
          <a:bodyPr/>
          <a:lstStyle/>
          <a:p>
            <a:r>
              <a:rPr lang="en-US"/>
              <a:t>Facebook Fans Change Rate | POSSE</a:t>
            </a:r>
          </a:p>
        </p:txBody>
      </p:sp>
      <p:graphicFrame>
        <p:nvGraphicFramePr>
          <p:cNvPr id="6" name="Chart Placeholder 5">
            <a:extLst>
              <a:ext uri="{FF2B5EF4-FFF2-40B4-BE49-F238E27FC236}">
                <a16:creationId xmlns:a16="http://schemas.microsoft.com/office/drawing/2014/main" id="{802D9B27-F19D-47AB-9138-6D551A7AC318}"/>
              </a:ext>
            </a:extLst>
          </p:cNvPr>
          <p:cNvGraphicFramePr>
            <a:graphicFrameLocks noGrp="1"/>
          </p:cNvGraphicFramePr>
          <p:nvPr>
            <p:ph type="chart" sz="quarter" idx="13"/>
            <p:extLst>
              <p:ext uri="{D42A27DB-BD31-4B8C-83A1-F6EECF244321}">
                <p14:modId xmlns:p14="http://schemas.microsoft.com/office/powerpoint/2010/main" val="2079013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AF725B-7B53-4ED4-AC0C-339048CC31BA}"/>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8509DC69-5491-4F19-9AEF-42D9514DEC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5413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197CD-0DDC-49C0-9C6B-4FF5D4C27023}"/>
              </a:ext>
            </a:extLst>
          </p:cNvPr>
          <p:cNvSpPr>
            <a:spLocks noGrp="1"/>
          </p:cNvSpPr>
          <p:nvPr>
            <p:ph type="title"/>
          </p:nvPr>
        </p:nvSpPr>
        <p:spPr/>
        <p:txBody>
          <a:bodyPr/>
          <a:lstStyle/>
          <a:p>
            <a:r>
              <a:rPr lang="en-US"/>
              <a:t>Facebook Own Posts | POSSE</a:t>
            </a:r>
          </a:p>
        </p:txBody>
      </p:sp>
      <p:graphicFrame>
        <p:nvGraphicFramePr>
          <p:cNvPr id="6" name="Chart Placeholder 5">
            <a:extLst>
              <a:ext uri="{FF2B5EF4-FFF2-40B4-BE49-F238E27FC236}">
                <a16:creationId xmlns:a16="http://schemas.microsoft.com/office/drawing/2014/main" id="{6DE404A8-AE09-463B-9ADE-D076D05F8A7E}"/>
              </a:ext>
            </a:extLst>
          </p:cNvPr>
          <p:cNvGraphicFramePr>
            <a:graphicFrameLocks noGrp="1"/>
          </p:cNvGraphicFramePr>
          <p:nvPr>
            <p:ph type="chart" sz="quarter" idx="13"/>
            <p:extLst>
              <p:ext uri="{D42A27DB-BD31-4B8C-83A1-F6EECF244321}">
                <p14:modId xmlns:p14="http://schemas.microsoft.com/office/powerpoint/2010/main" val="356339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358E4C-58A5-4CB1-80BC-AA4863B86DCD}"/>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3127FF6B-FB2E-4DE8-9AA7-F3105A49E7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0465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06FA6-E457-4D27-BFA1-689A661DCCBE}"/>
              </a:ext>
            </a:extLst>
          </p:cNvPr>
          <p:cNvSpPr>
            <a:spLocks noGrp="1"/>
          </p:cNvSpPr>
          <p:nvPr>
            <p:ph type="title"/>
          </p:nvPr>
        </p:nvSpPr>
        <p:spPr/>
        <p:txBody>
          <a:bodyPr/>
          <a:lstStyle/>
          <a:p>
            <a:r>
              <a:rPr lang="en-US"/>
              <a:t>Facebook Own Posts By Hour | POSSE</a:t>
            </a:r>
          </a:p>
        </p:txBody>
      </p:sp>
      <p:graphicFrame>
        <p:nvGraphicFramePr>
          <p:cNvPr id="6" name="Chart Placeholder 5">
            <a:extLst>
              <a:ext uri="{FF2B5EF4-FFF2-40B4-BE49-F238E27FC236}">
                <a16:creationId xmlns:a16="http://schemas.microsoft.com/office/drawing/2014/main" id="{7E39A4D5-97D7-4268-8B94-A24F1EDF1CF0}"/>
              </a:ext>
            </a:extLst>
          </p:cNvPr>
          <p:cNvGraphicFramePr>
            <a:graphicFrameLocks noGrp="1"/>
          </p:cNvGraphicFramePr>
          <p:nvPr>
            <p:ph type="chart" sz="quarter" idx="13"/>
            <p:extLst>
              <p:ext uri="{D42A27DB-BD31-4B8C-83A1-F6EECF244321}">
                <p14:modId xmlns:p14="http://schemas.microsoft.com/office/powerpoint/2010/main" val="702323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D1AB9E-9419-42C0-8644-685002F9661A}"/>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19870E11-61CF-45D6-9415-1CBBCC45AD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3958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C578B-F6AD-4606-A0D9-4221DAF62E5C}"/>
              </a:ext>
            </a:extLst>
          </p:cNvPr>
          <p:cNvSpPr>
            <a:spLocks noGrp="1"/>
          </p:cNvSpPr>
          <p:nvPr>
            <p:ph type="title"/>
          </p:nvPr>
        </p:nvSpPr>
        <p:spPr/>
        <p:txBody>
          <a:bodyPr/>
          <a:lstStyle/>
          <a:p>
            <a:r>
              <a:rPr lang="en-US"/>
              <a:t>Facebook Own Posts By Weekday | POSSE</a:t>
            </a:r>
          </a:p>
        </p:txBody>
      </p:sp>
      <p:graphicFrame>
        <p:nvGraphicFramePr>
          <p:cNvPr id="6" name="Chart Placeholder 5">
            <a:extLst>
              <a:ext uri="{FF2B5EF4-FFF2-40B4-BE49-F238E27FC236}">
                <a16:creationId xmlns:a16="http://schemas.microsoft.com/office/drawing/2014/main" id="{1323BF4A-F1D7-46E2-A7B4-CCB4FD9AD374}"/>
              </a:ext>
            </a:extLst>
          </p:cNvPr>
          <p:cNvGraphicFramePr>
            <a:graphicFrameLocks noGrp="1"/>
          </p:cNvGraphicFramePr>
          <p:nvPr>
            <p:ph type="chart" sz="quarter" idx="13"/>
            <p:extLst>
              <p:ext uri="{D42A27DB-BD31-4B8C-83A1-F6EECF244321}">
                <p14:modId xmlns:p14="http://schemas.microsoft.com/office/powerpoint/2010/main" val="680494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D0477C-6FA1-4FE8-A404-15A1C32659A5}"/>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5703F688-CC04-48D7-93CD-EB9DDD74E4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2062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630DA-BDAD-4EC0-B668-999A2FCBC970}"/>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ADCE3A61-9147-4DA5-89E3-566134C9B871}"/>
              </a:ext>
            </a:extLst>
          </p:cNvPr>
          <p:cNvGraphicFramePr>
            <a:graphicFrameLocks noGrp="1"/>
          </p:cNvGraphicFramePr>
          <p:nvPr>
            <p:ph type="chart" sz="quarter" idx="13"/>
            <p:extLst>
              <p:ext uri="{D42A27DB-BD31-4B8C-83A1-F6EECF244321}">
                <p14:modId xmlns:p14="http://schemas.microsoft.com/office/powerpoint/2010/main" val="3613063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E5D23B-051E-444F-B9FB-F7598C3D32FF}"/>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356D2723-3071-43A9-98A1-AE0EE65F91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5806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472BA-7986-4C51-9040-59D6E924284C}"/>
              </a:ext>
            </a:extLst>
          </p:cNvPr>
          <p:cNvSpPr>
            <a:spLocks noGrp="1"/>
          </p:cNvSpPr>
          <p:nvPr>
            <p:ph type="title"/>
          </p:nvPr>
        </p:nvSpPr>
        <p:spPr/>
        <p:txBody>
          <a:bodyPr/>
          <a:lstStyle/>
          <a:p>
            <a:r>
              <a:rPr lang="en-US"/>
              <a:t>Facebook Post Type Distribution Per Profile | POSSE</a:t>
            </a:r>
          </a:p>
        </p:txBody>
      </p:sp>
      <p:graphicFrame>
        <p:nvGraphicFramePr>
          <p:cNvPr id="6" name="Chart Placeholder 5">
            <a:extLst>
              <a:ext uri="{FF2B5EF4-FFF2-40B4-BE49-F238E27FC236}">
                <a16:creationId xmlns:a16="http://schemas.microsoft.com/office/drawing/2014/main" id="{EE7A42E0-6A47-44AA-ABA2-AB204CA23DA4}"/>
              </a:ext>
            </a:extLst>
          </p:cNvPr>
          <p:cNvGraphicFramePr>
            <a:graphicFrameLocks noGrp="1"/>
          </p:cNvGraphicFramePr>
          <p:nvPr>
            <p:ph type="chart" sz="quarter" idx="13"/>
            <p:extLst>
              <p:ext uri="{D42A27DB-BD31-4B8C-83A1-F6EECF244321}">
                <p14:modId xmlns:p14="http://schemas.microsoft.com/office/powerpoint/2010/main" val="1559282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0E9193-0AF7-4D46-9B52-9FF5EE202E7E}"/>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6FCC6112-2CC0-44E2-B00A-013B314202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0496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1CDB6-FDC1-4010-BC8F-E3A765C65677}"/>
              </a:ext>
            </a:extLst>
          </p:cNvPr>
          <p:cNvSpPr>
            <a:spLocks noGrp="1"/>
          </p:cNvSpPr>
          <p:nvPr>
            <p:ph type="title"/>
          </p:nvPr>
        </p:nvSpPr>
        <p:spPr/>
        <p:txBody>
          <a:bodyPr/>
          <a:lstStyle/>
          <a:p>
            <a:r>
              <a:rPr lang="en-US"/>
              <a:t>Facebook Interaction Rate By Weekday | POSSE</a:t>
            </a:r>
          </a:p>
        </p:txBody>
      </p:sp>
      <p:graphicFrame>
        <p:nvGraphicFramePr>
          <p:cNvPr id="6" name="Chart Placeholder 5">
            <a:extLst>
              <a:ext uri="{FF2B5EF4-FFF2-40B4-BE49-F238E27FC236}">
                <a16:creationId xmlns:a16="http://schemas.microsoft.com/office/drawing/2014/main" id="{CFDF4548-5A26-46D2-9CE2-846CD0A3BAAC}"/>
              </a:ext>
            </a:extLst>
          </p:cNvPr>
          <p:cNvGraphicFramePr>
            <a:graphicFrameLocks noGrp="1"/>
          </p:cNvGraphicFramePr>
          <p:nvPr>
            <p:ph type="chart" sz="quarter" idx="13"/>
            <p:extLst>
              <p:ext uri="{D42A27DB-BD31-4B8C-83A1-F6EECF244321}">
                <p14:modId xmlns:p14="http://schemas.microsoft.com/office/powerpoint/2010/main" val="4089241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A1288A-6177-4F93-AF5F-70977AA533C3}"/>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908C6A69-D48E-43B4-B977-B79B6354BB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5131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8FF49-95F9-4207-842A-8843F84451D5}"/>
              </a:ext>
            </a:extLst>
          </p:cNvPr>
          <p:cNvSpPr>
            <a:spLocks noGrp="1"/>
          </p:cNvSpPr>
          <p:nvPr>
            <p:ph type="title"/>
          </p:nvPr>
        </p:nvSpPr>
        <p:spPr/>
        <p:txBody>
          <a:bodyPr/>
          <a:lstStyle/>
          <a:p>
            <a:r>
              <a:rPr lang="en-US"/>
              <a:t>Facebook Interaction Rate | POSSE</a:t>
            </a:r>
          </a:p>
        </p:txBody>
      </p:sp>
      <p:graphicFrame>
        <p:nvGraphicFramePr>
          <p:cNvPr id="6" name="Chart Placeholder 5">
            <a:extLst>
              <a:ext uri="{FF2B5EF4-FFF2-40B4-BE49-F238E27FC236}">
                <a16:creationId xmlns:a16="http://schemas.microsoft.com/office/drawing/2014/main" id="{914C35ED-52CE-47C7-9A37-7E49196C0062}"/>
              </a:ext>
            </a:extLst>
          </p:cNvPr>
          <p:cNvGraphicFramePr>
            <a:graphicFrameLocks noGrp="1"/>
          </p:cNvGraphicFramePr>
          <p:nvPr>
            <p:ph type="chart" sz="quarter" idx="13"/>
            <p:extLst>
              <p:ext uri="{D42A27DB-BD31-4B8C-83A1-F6EECF244321}">
                <p14:modId xmlns:p14="http://schemas.microsoft.com/office/powerpoint/2010/main" val="4004694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A8FAC6-8E2A-44B5-8C7F-7AF1476FE34E}"/>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6808E584-5E83-47D2-8C7E-7FA7E9F122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70028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32F5F-97CF-423A-8A16-60169DDC7932}"/>
              </a:ext>
            </a:extLst>
          </p:cNvPr>
          <p:cNvSpPr>
            <a:spLocks noGrp="1"/>
          </p:cNvSpPr>
          <p:nvPr>
            <p:ph type="title"/>
          </p:nvPr>
        </p:nvSpPr>
        <p:spPr/>
        <p:txBody>
          <a:bodyPr/>
          <a:lstStyle/>
          <a:p>
            <a:r>
              <a:rPr lang="en-US"/>
              <a:t>Facebook Interaction Rate By Post Type | POSSE</a:t>
            </a:r>
          </a:p>
        </p:txBody>
      </p:sp>
      <p:graphicFrame>
        <p:nvGraphicFramePr>
          <p:cNvPr id="6" name="Chart Placeholder 5">
            <a:extLst>
              <a:ext uri="{FF2B5EF4-FFF2-40B4-BE49-F238E27FC236}">
                <a16:creationId xmlns:a16="http://schemas.microsoft.com/office/drawing/2014/main" id="{025531C7-1149-4373-B2E4-1B035D67F607}"/>
              </a:ext>
            </a:extLst>
          </p:cNvPr>
          <p:cNvGraphicFramePr>
            <a:graphicFrameLocks noGrp="1"/>
          </p:cNvGraphicFramePr>
          <p:nvPr>
            <p:ph type="chart" sz="quarter" idx="13"/>
            <p:extLst>
              <p:ext uri="{D42A27DB-BD31-4B8C-83A1-F6EECF244321}">
                <p14:modId xmlns:p14="http://schemas.microsoft.com/office/powerpoint/2010/main" val="1049835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1E905B-F811-49B2-9FFE-A4C8F3209599}"/>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4B12CE3D-37C3-4629-8008-E005D866F7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9977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640CD-6553-472D-986A-3C900F0F2F81}"/>
              </a:ext>
            </a:extLst>
          </p:cNvPr>
          <p:cNvSpPr>
            <a:spLocks noGrp="1"/>
          </p:cNvSpPr>
          <p:nvPr>
            <p:ph type="title"/>
          </p:nvPr>
        </p:nvSpPr>
        <p:spPr/>
        <p:txBody>
          <a:bodyPr/>
          <a:lstStyle/>
          <a:p>
            <a:r>
              <a:rPr lang="en-US"/>
              <a:t>Facebook Interaction Rate By Hour | POSSE</a:t>
            </a:r>
          </a:p>
        </p:txBody>
      </p:sp>
      <p:graphicFrame>
        <p:nvGraphicFramePr>
          <p:cNvPr id="6" name="Chart Placeholder 5">
            <a:extLst>
              <a:ext uri="{FF2B5EF4-FFF2-40B4-BE49-F238E27FC236}">
                <a16:creationId xmlns:a16="http://schemas.microsoft.com/office/drawing/2014/main" id="{EF4105FD-7AB1-41BF-A832-2FE42B0211DD}"/>
              </a:ext>
            </a:extLst>
          </p:cNvPr>
          <p:cNvGraphicFramePr>
            <a:graphicFrameLocks noGrp="1"/>
          </p:cNvGraphicFramePr>
          <p:nvPr>
            <p:ph type="chart" sz="quarter" idx="13"/>
            <p:extLst>
              <p:ext uri="{D42A27DB-BD31-4B8C-83A1-F6EECF244321}">
                <p14:modId xmlns:p14="http://schemas.microsoft.com/office/powerpoint/2010/main" val="1982944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A9B769-141C-4182-B1FC-4DC4112F6764}"/>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19F64F1A-DDF9-4897-BE7A-17FA052611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87197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A681A-17C2-49B8-9DCA-BE1649D0C116}"/>
              </a:ext>
            </a:extLst>
          </p:cNvPr>
          <p:cNvSpPr>
            <a:spLocks noGrp="1"/>
          </p:cNvSpPr>
          <p:nvPr>
            <p:ph type="title"/>
          </p:nvPr>
        </p:nvSpPr>
        <p:spPr/>
        <p:txBody>
          <a:bodyPr/>
          <a:lstStyle/>
          <a:p>
            <a:r>
              <a:rPr lang="en-US"/>
              <a:t>Facebook Hashtag Detection | POSSE</a:t>
            </a:r>
          </a:p>
        </p:txBody>
      </p:sp>
      <p:graphicFrame>
        <p:nvGraphicFramePr>
          <p:cNvPr id="5" name="Table Placeholder 4">
            <a:extLst>
              <a:ext uri="{FF2B5EF4-FFF2-40B4-BE49-F238E27FC236}">
                <a16:creationId xmlns:a16="http://schemas.microsoft.com/office/drawing/2014/main" id="{9820E59D-1C06-484F-812F-C7C3F717F332}"/>
              </a:ext>
            </a:extLst>
          </p:cNvPr>
          <p:cNvGraphicFramePr>
            <a:graphicFrameLocks noGrp="1"/>
          </p:cNvGraphicFramePr>
          <p:nvPr>
            <p:ph type="tbl" sz="quarter" idx="13"/>
            <p:extLst>
              <p:ext uri="{D42A27DB-BD31-4B8C-83A1-F6EECF244321}">
                <p14:modId xmlns:p14="http://schemas.microsoft.com/office/powerpoint/2010/main" val="337437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2607602"/>
                    </a:ext>
                  </a:extLst>
                </a:gridCol>
                <a:gridCol w="1152144">
                  <a:extLst>
                    <a:ext uri="{9D8B030D-6E8A-4147-A177-3AD203B41FA5}">
                      <a16:colId xmlns:a16="http://schemas.microsoft.com/office/drawing/2014/main" val="3453956874"/>
                    </a:ext>
                  </a:extLst>
                </a:gridCol>
                <a:gridCol w="1152144">
                  <a:extLst>
                    <a:ext uri="{9D8B030D-6E8A-4147-A177-3AD203B41FA5}">
                      <a16:colId xmlns:a16="http://schemas.microsoft.com/office/drawing/2014/main" val="84634007"/>
                    </a:ext>
                  </a:extLst>
                </a:gridCol>
                <a:gridCol w="1152144">
                  <a:extLst>
                    <a:ext uri="{9D8B030D-6E8A-4147-A177-3AD203B41FA5}">
                      <a16:colId xmlns:a16="http://schemas.microsoft.com/office/drawing/2014/main" val="842866927"/>
                    </a:ext>
                  </a:extLst>
                </a:gridCol>
                <a:gridCol w="1152144">
                  <a:extLst>
                    <a:ext uri="{9D8B030D-6E8A-4147-A177-3AD203B41FA5}">
                      <a16:colId xmlns:a16="http://schemas.microsoft.com/office/drawing/2014/main" val="1367057901"/>
                    </a:ext>
                  </a:extLst>
                </a:gridCol>
                <a:gridCol w="1152144">
                  <a:extLst>
                    <a:ext uri="{9D8B030D-6E8A-4147-A177-3AD203B41FA5}">
                      <a16:colId xmlns:a16="http://schemas.microsoft.com/office/drawing/2014/main" val="140005101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799665002"/>
                  </a:ext>
                </a:extLst>
              </a:tr>
              <a:tr h="370840">
                <a:tc>
                  <a:txBody>
                    <a:bodyPr/>
                    <a:lstStyle/>
                    <a:p>
                      <a:r>
                        <a:rPr lang="en-US" sz="1000"/>
                        <a:t>#sanisidro</a:t>
                      </a:r>
                    </a:p>
                  </a:txBody>
                  <a:tcPr/>
                </a:tc>
                <a:tc>
                  <a:txBody>
                    <a:bodyPr/>
                    <a:lstStyle/>
                    <a:p>
                      <a:r>
                        <a:rPr lang="en-US" sz="1000"/>
                        <a:t>7</a:t>
                      </a:r>
                    </a:p>
                  </a:txBody>
                  <a:tcPr/>
                </a:tc>
                <a:tc>
                  <a:txBody>
                    <a:bodyPr/>
                    <a:lstStyle/>
                    <a:p>
                      <a:r>
                        <a:rPr lang="en-US" sz="1000"/>
                        <a:t>291.28571428571</a:t>
                      </a:r>
                    </a:p>
                  </a:txBody>
                  <a:tcPr/>
                </a:tc>
                <a:tc>
                  <a:txBody>
                    <a:bodyPr/>
                    <a:lstStyle/>
                    <a:p>
                      <a:r>
                        <a:rPr lang="en-US" sz="1000"/>
                        <a:t>33.142857142857</a:t>
                      </a:r>
                    </a:p>
                  </a:txBody>
                  <a:tcPr/>
                </a:tc>
                <a:tc>
                  <a:txBody>
                    <a:bodyPr/>
                    <a:lstStyle/>
                    <a:p>
                      <a:r>
                        <a:rPr lang="en-US" sz="1000"/>
                        <a:t>59.142857142857</a:t>
                      </a:r>
                    </a:p>
                  </a:txBody>
                  <a:tcPr/>
                </a:tc>
                <a:tc>
                  <a:txBody>
                    <a:bodyPr/>
                    <a:lstStyle/>
                    <a:p>
                      <a:r>
                        <a:rPr lang="en-US" sz="1000"/>
                        <a:t>383.57142857143</a:t>
                      </a:r>
                    </a:p>
                  </a:txBody>
                  <a:tcPr/>
                </a:tc>
                <a:extLst>
                  <a:ext uri="{0D108BD9-81ED-4DB2-BD59-A6C34878D82A}">
                    <a16:rowId xmlns:a16="http://schemas.microsoft.com/office/drawing/2014/main" val="217655220"/>
                  </a:ext>
                </a:extLst>
              </a:tr>
              <a:tr h="370840">
                <a:tc>
                  <a:txBody>
                    <a:bodyPr/>
                    <a:lstStyle/>
                    <a:p>
                      <a:r>
                        <a:rPr lang="en-US" sz="1000"/>
                        <a:t>#EsJuntos</a:t>
                      </a:r>
                    </a:p>
                  </a:txBody>
                  <a:tcPr/>
                </a:tc>
                <a:tc>
                  <a:txBody>
                    <a:bodyPr/>
                    <a:lstStyle/>
                    <a:p>
                      <a:r>
                        <a:rPr lang="en-US" sz="1000"/>
                        <a:t>7</a:t>
                      </a:r>
                    </a:p>
                  </a:txBody>
                  <a:tcPr/>
                </a:tc>
                <a:tc>
                  <a:txBody>
                    <a:bodyPr/>
                    <a:lstStyle/>
                    <a:p>
                      <a:r>
                        <a:rPr lang="en-US" sz="1000"/>
                        <a:t>240.71428571429</a:t>
                      </a:r>
                    </a:p>
                  </a:txBody>
                  <a:tcPr/>
                </a:tc>
                <a:tc>
                  <a:txBody>
                    <a:bodyPr/>
                    <a:lstStyle/>
                    <a:p>
                      <a:r>
                        <a:rPr lang="en-US" sz="1000"/>
                        <a:t>18.285714285714</a:t>
                      </a:r>
                    </a:p>
                  </a:txBody>
                  <a:tcPr/>
                </a:tc>
                <a:tc>
                  <a:txBody>
                    <a:bodyPr/>
                    <a:lstStyle/>
                    <a:p>
                      <a:r>
                        <a:rPr lang="en-US" sz="1000"/>
                        <a:t>35</a:t>
                      </a:r>
                    </a:p>
                  </a:txBody>
                  <a:tcPr/>
                </a:tc>
                <a:tc>
                  <a:txBody>
                    <a:bodyPr/>
                    <a:lstStyle/>
                    <a:p>
                      <a:r>
                        <a:rPr lang="en-US" sz="1000"/>
                        <a:t>294</a:t>
                      </a:r>
                    </a:p>
                  </a:txBody>
                  <a:tcPr/>
                </a:tc>
                <a:extLst>
                  <a:ext uri="{0D108BD9-81ED-4DB2-BD59-A6C34878D82A}">
                    <a16:rowId xmlns:a16="http://schemas.microsoft.com/office/drawing/2014/main" val="758645151"/>
                  </a:ext>
                </a:extLst>
              </a:tr>
              <a:tr h="370840">
                <a:tc>
                  <a:txBody>
                    <a:bodyPr/>
                    <a:lstStyle/>
                    <a:p>
                      <a:r>
                        <a:rPr lang="en-US" sz="1000"/>
                        <a:t>#EsElColoSantilli</a:t>
                      </a:r>
                    </a:p>
                  </a:txBody>
                  <a:tcPr/>
                </a:tc>
                <a:tc>
                  <a:txBody>
                    <a:bodyPr/>
                    <a:lstStyle/>
                    <a:p>
                      <a:r>
                        <a:rPr lang="en-US" sz="1000"/>
                        <a:t>4</a:t>
                      </a:r>
                    </a:p>
                  </a:txBody>
                  <a:tcPr/>
                </a:tc>
                <a:tc>
                  <a:txBody>
                    <a:bodyPr/>
                    <a:lstStyle/>
                    <a:p>
                      <a:r>
                        <a:rPr lang="en-US" sz="1000"/>
                        <a:t>132.25</a:t>
                      </a:r>
                    </a:p>
                  </a:txBody>
                  <a:tcPr/>
                </a:tc>
                <a:tc>
                  <a:txBody>
                    <a:bodyPr/>
                    <a:lstStyle/>
                    <a:p>
                      <a:r>
                        <a:rPr lang="en-US" sz="1000"/>
                        <a:t>8.25</a:t>
                      </a:r>
                    </a:p>
                  </a:txBody>
                  <a:tcPr/>
                </a:tc>
                <a:tc>
                  <a:txBody>
                    <a:bodyPr/>
                    <a:lstStyle/>
                    <a:p>
                      <a:r>
                        <a:rPr lang="en-US" sz="1000"/>
                        <a:t>31.5</a:t>
                      </a:r>
                    </a:p>
                  </a:txBody>
                  <a:tcPr/>
                </a:tc>
                <a:tc>
                  <a:txBody>
                    <a:bodyPr/>
                    <a:lstStyle/>
                    <a:p>
                      <a:r>
                        <a:rPr lang="en-US" sz="1000"/>
                        <a:t>172</a:t>
                      </a:r>
                    </a:p>
                  </a:txBody>
                  <a:tcPr/>
                </a:tc>
                <a:extLst>
                  <a:ext uri="{0D108BD9-81ED-4DB2-BD59-A6C34878D82A}">
                    <a16:rowId xmlns:a16="http://schemas.microsoft.com/office/drawing/2014/main" val="3708801856"/>
                  </a:ext>
                </a:extLst>
              </a:tr>
              <a:tr h="370840">
                <a:tc>
                  <a:txBody>
                    <a:bodyPr/>
                    <a:lstStyle/>
                    <a:p>
                      <a:r>
                        <a:rPr lang="en-US" sz="1000"/>
                        <a:t>#obras</a:t>
                      </a:r>
                    </a:p>
                  </a:txBody>
                  <a:tcPr/>
                </a:tc>
                <a:tc>
                  <a:txBody>
                    <a:bodyPr/>
                    <a:lstStyle/>
                    <a:p>
                      <a:r>
                        <a:rPr lang="en-US" sz="1000"/>
                        <a:t>3</a:t>
                      </a:r>
                    </a:p>
                  </a:txBody>
                  <a:tcPr/>
                </a:tc>
                <a:tc>
                  <a:txBody>
                    <a:bodyPr/>
                    <a:lstStyle/>
                    <a:p>
                      <a:r>
                        <a:rPr lang="en-US" sz="1000"/>
                        <a:t>171</a:t>
                      </a:r>
                    </a:p>
                  </a:txBody>
                  <a:tcPr/>
                </a:tc>
                <a:tc>
                  <a:txBody>
                    <a:bodyPr/>
                    <a:lstStyle/>
                    <a:p>
                      <a:r>
                        <a:rPr lang="en-US" sz="1000"/>
                        <a:t>17.666666666667</a:t>
                      </a:r>
                    </a:p>
                  </a:txBody>
                  <a:tcPr/>
                </a:tc>
                <a:tc>
                  <a:txBody>
                    <a:bodyPr/>
                    <a:lstStyle/>
                    <a:p>
                      <a:r>
                        <a:rPr lang="en-US" sz="1000"/>
                        <a:t>33.666666666667</a:t>
                      </a:r>
                    </a:p>
                  </a:txBody>
                  <a:tcPr/>
                </a:tc>
                <a:tc>
                  <a:txBody>
                    <a:bodyPr/>
                    <a:lstStyle/>
                    <a:p>
                      <a:r>
                        <a:rPr lang="en-US" sz="1000"/>
                        <a:t>222.33333333333</a:t>
                      </a:r>
                    </a:p>
                  </a:txBody>
                  <a:tcPr/>
                </a:tc>
                <a:extLst>
                  <a:ext uri="{0D108BD9-81ED-4DB2-BD59-A6C34878D82A}">
                    <a16:rowId xmlns:a16="http://schemas.microsoft.com/office/drawing/2014/main" val="589870147"/>
                  </a:ext>
                </a:extLst>
              </a:tr>
              <a:tr h="370840">
                <a:tc>
                  <a:txBody>
                    <a:bodyPr/>
                    <a:lstStyle/>
                    <a:p>
                      <a:r>
                        <a:rPr lang="en-US" sz="1000"/>
                        <a:t>#SanIsidro</a:t>
                      </a:r>
                    </a:p>
                  </a:txBody>
                  <a:tcPr/>
                </a:tc>
                <a:tc>
                  <a:txBody>
                    <a:bodyPr/>
                    <a:lstStyle/>
                    <a:p>
                      <a:r>
                        <a:rPr lang="en-US" sz="1000"/>
                        <a:t>2</a:t>
                      </a:r>
                    </a:p>
                  </a:txBody>
                  <a:tcPr/>
                </a:tc>
                <a:tc>
                  <a:txBody>
                    <a:bodyPr/>
                    <a:lstStyle/>
                    <a:p>
                      <a:r>
                        <a:rPr lang="en-US" sz="1000"/>
                        <a:t>294.5</a:t>
                      </a:r>
                    </a:p>
                  </a:txBody>
                  <a:tcPr/>
                </a:tc>
                <a:tc>
                  <a:txBody>
                    <a:bodyPr/>
                    <a:lstStyle/>
                    <a:p>
                      <a:r>
                        <a:rPr lang="en-US" sz="1000"/>
                        <a:t>26</a:t>
                      </a:r>
                    </a:p>
                  </a:txBody>
                  <a:tcPr/>
                </a:tc>
                <a:tc>
                  <a:txBody>
                    <a:bodyPr/>
                    <a:lstStyle/>
                    <a:p>
                      <a:r>
                        <a:rPr lang="en-US" sz="1000"/>
                        <a:t>54.5</a:t>
                      </a:r>
                    </a:p>
                  </a:txBody>
                  <a:tcPr/>
                </a:tc>
                <a:tc>
                  <a:txBody>
                    <a:bodyPr/>
                    <a:lstStyle/>
                    <a:p>
                      <a:r>
                        <a:rPr lang="en-US" sz="1000"/>
                        <a:t>375</a:t>
                      </a:r>
                    </a:p>
                  </a:txBody>
                  <a:tcPr/>
                </a:tc>
                <a:extLst>
                  <a:ext uri="{0D108BD9-81ED-4DB2-BD59-A6C34878D82A}">
                    <a16:rowId xmlns:a16="http://schemas.microsoft.com/office/drawing/2014/main" val="2547989454"/>
                  </a:ext>
                </a:extLst>
              </a:tr>
              <a:tr h="370840">
                <a:tc>
                  <a:txBody>
                    <a:bodyPr/>
                    <a:lstStyle/>
                    <a:p>
                      <a:r>
                        <a:rPr lang="en-US" sz="1000"/>
                        <a:t>#mantenimiento</a:t>
                      </a:r>
                    </a:p>
                  </a:txBody>
                  <a:tcPr/>
                </a:tc>
                <a:tc>
                  <a:txBody>
                    <a:bodyPr/>
                    <a:lstStyle/>
                    <a:p>
                      <a:r>
                        <a:rPr lang="en-US" sz="1000"/>
                        <a:t>2</a:t>
                      </a:r>
                    </a:p>
                  </a:txBody>
                  <a:tcPr/>
                </a:tc>
                <a:tc>
                  <a:txBody>
                    <a:bodyPr/>
                    <a:lstStyle/>
                    <a:p>
                      <a:r>
                        <a:rPr lang="en-US" sz="1000"/>
                        <a:t>138</a:t>
                      </a:r>
                    </a:p>
                  </a:txBody>
                  <a:tcPr/>
                </a:tc>
                <a:tc>
                  <a:txBody>
                    <a:bodyPr/>
                    <a:lstStyle/>
                    <a:p>
                      <a:r>
                        <a:rPr lang="en-US" sz="1000"/>
                        <a:t>18</a:t>
                      </a:r>
                    </a:p>
                  </a:txBody>
                  <a:tcPr/>
                </a:tc>
                <a:tc>
                  <a:txBody>
                    <a:bodyPr/>
                    <a:lstStyle/>
                    <a:p>
                      <a:r>
                        <a:rPr lang="en-US" sz="1000"/>
                        <a:t>26</a:t>
                      </a:r>
                    </a:p>
                  </a:txBody>
                  <a:tcPr/>
                </a:tc>
                <a:tc>
                  <a:txBody>
                    <a:bodyPr/>
                    <a:lstStyle/>
                    <a:p>
                      <a:r>
                        <a:rPr lang="en-US" sz="1000"/>
                        <a:t>182</a:t>
                      </a:r>
                    </a:p>
                  </a:txBody>
                  <a:tcPr/>
                </a:tc>
                <a:extLst>
                  <a:ext uri="{0D108BD9-81ED-4DB2-BD59-A6C34878D82A}">
                    <a16:rowId xmlns:a16="http://schemas.microsoft.com/office/drawing/2014/main" val="3697216326"/>
                  </a:ext>
                </a:extLst>
              </a:tr>
              <a:tr h="370840">
                <a:tc>
                  <a:txBody>
                    <a:bodyPr/>
                    <a:lstStyle/>
                    <a:p>
                      <a:r>
                        <a:rPr lang="en-US" sz="1000"/>
                        <a:t>#mejoras</a:t>
                      </a:r>
                    </a:p>
                  </a:txBody>
                  <a:tcPr/>
                </a:tc>
                <a:tc>
                  <a:txBody>
                    <a:bodyPr/>
                    <a:lstStyle/>
                    <a:p>
                      <a:r>
                        <a:rPr lang="en-US" sz="1000"/>
                        <a:t>2</a:t>
                      </a:r>
                    </a:p>
                  </a:txBody>
                  <a:tcPr/>
                </a:tc>
                <a:tc>
                  <a:txBody>
                    <a:bodyPr/>
                    <a:lstStyle/>
                    <a:p>
                      <a:r>
                        <a:rPr lang="en-US" sz="1000"/>
                        <a:t>138</a:t>
                      </a:r>
                    </a:p>
                  </a:txBody>
                  <a:tcPr/>
                </a:tc>
                <a:tc>
                  <a:txBody>
                    <a:bodyPr/>
                    <a:lstStyle/>
                    <a:p>
                      <a:r>
                        <a:rPr lang="en-US" sz="1000"/>
                        <a:t>18</a:t>
                      </a:r>
                    </a:p>
                  </a:txBody>
                  <a:tcPr/>
                </a:tc>
                <a:tc>
                  <a:txBody>
                    <a:bodyPr/>
                    <a:lstStyle/>
                    <a:p>
                      <a:r>
                        <a:rPr lang="en-US" sz="1000"/>
                        <a:t>26</a:t>
                      </a:r>
                    </a:p>
                  </a:txBody>
                  <a:tcPr/>
                </a:tc>
                <a:tc>
                  <a:txBody>
                    <a:bodyPr/>
                    <a:lstStyle/>
                    <a:p>
                      <a:r>
                        <a:rPr lang="en-US" sz="1000"/>
                        <a:t>182</a:t>
                      </a:r>
                    </a:p>
                  </a:txBody>
                  <a:tcPr/>
                </a:tc>
                <a:extLst>
                  <a:ext uri="{0D108BD9-81ED-4DB2-BD59-A6C34878D82A}">
                    <a16:rowId xmlns:a16="http://schemas.microsoft.com/office/drawing/2014/main" val="2860929631"/>
                  </a:ext>
                </a:extLst>
              </a:tr>
              <a:tr h="370840">
                <a:tc>
                  <a:txBody>
                    <a:bodyPr/>
                    <a:lstStyle/>
                    <a:p>
                      <a:r>
                        <a:rPr lang="en-US" sz="1000"/>
                        <a:t>#repavimentación</a:t>
                      </a:r>
                    </a:p>
                  </a:txBody>
                  <a:tcPr/>
                </a:tc>
                <a:tc>
                  <a:txBody>
                    <a:bodyPr/>
                    <a:lstStyle/>
                    <a:p>
                      <a:r>
                        <a:rPr lang="en-US" sz="1000"/>
                        <a:t>2</a:t>
                      </a:r>
                    </a:p>
                  </a:txBody>
                  <a:tcPr/>
                </a:tc>
                <a:tc>
                  <a:txBody>
                    <a:bodyPr/>
                    <a:lstStyle/>
                    <a:p>
                      <a:r>
                        <a:rPr lang="en-US" sz="1000"/>
                        <a:t>138</a:t>
                      </a:r>
                    </a:p>
                  </a:txBody>
                  <a:tcPr/>
                </a:tc>
                <a:tc>
                  <a:txBody>
                    <a:bodyPr/>
                    <a:lstStyle/>
                    <a:p>
                      <a:r>
                        <a:rPr lang="en-US" sz="1000"/>
                        <a:t>18</a:t>
                      </a:r>
                    </a:p>
                  </a:txBody>
                  <a:tcPr/>
                </a:tc>
                <a:tc>
                  <a:txBody>
                    <a:bodyPr/>
                    <a:lstStyle/>
                    <a:p>
                      <a:r>
                        <a:rPr lang="en-US" sz="1000"/>
                        <a:t>26</a:t>
                      </a:r>
                    </a:p>
                  </a:txBody>
                  <a:tcPr/>
                </a:tc>
                <a:tc>
                  <a:txBody>
                    <a:bodyPr/>
                    <a:lstStyle/>
                    <a:p>
                      <a:r>
                        <a:rPr lang="en-US" sz="1000"/>
                        <a:t>182</a:t>
                      </a:r>
                    </a:p>
                  </a:txBody>
                  <a:tcPr/>
                </a:tc>
                <a:extLst>
                  <a:ext uri="{0D108BD9-81ED-4DB2-BD59-A6C34878D82A}">
                    <a16:rowId xmlns:a16="http://schemas.microsoft.com/office/drawing/2014/main" val="898201232"/>
                  </a:ext>
                </a:extLst>
              </a:tr>
              <a:tr h="370840">
                <a:tc>
                  <a:txBody>
                    <a:bodyPr/>
                    <a:lstStyle/>
                    <a:p>
                      <a:r>
                        <a:rPr lang="en-US" sz="1000"/>
                        <a:t>#ElEquipoDelColo</a:t>
                      </a:r>
                    </a:p>
                  </a:txBody>
                  <a:tcPr/>
                </a:tc>
                <a:tc>
                  <a:txBody>
                    <a:bodyPr/>
                    <a:lstStyle/>
                    <a:p>
                      <a:r>
                        <a:rPr lang="en-US" sz="1000"/>
                        <a:t>2</a:t>
                      </a:r>
                    </a:p>
                  </a:txBody>
                  <a:tcPr/>
                </a:tc>
                <a:tc>
                  <a:txBody>
                    <a:bodyPr/>
                    <a:lstStyle/>
                    <a:p>
                      <a:r>
                        <a:rPr lang="en-US" sz="1000"/>
                        <a:t>295</a:t>
                      </a:r>
                    </a:p>
                  </a:txBody>
                  <a:tcPr/>
                </a:tc>
                <a:tc>
                  <a:txBody>
                    <a:bodyPr/>
                    <a:lstStyle/>
                    <a:p>
                      <a:r>
                        <a:rPr lang="en-US" sz="1000"/>
                        <a:t>33.5</a:t>
                      </a:r>
                    </a:p>
                  </a:txBody>
                  <a:tcPr/>
                </a:tc>
                <a:tc>
                  <a:txBody>
                    <a:bodyPr/>
                    <a:lstStyle/>
                    <a:p>
                      <a:r>
                        <a:rPr lang="en-US" sz="1000"/>
                        <a:t>18.5</a:t>
                      </a:r>
                    </a:p>
                  </a:txBody>
                  <a:tcPr/>
                </a:tc>
                <a:tc>
                  <a:txBody>
                    <a:bodyPr/>
                    <a:lstStyle/>
                    <a:p>
                      <a:r>
                        <a:rPr lang="en-US" sz="1000"/>
                        <a:t>347</a:t>
                      </a:r>
                    </a:p>
                  </a:txBody>
                  <a:tcPr/>
                </a:tc>
                <a:extLst>
                  <a:ext uri="{0D108BD9-81ED-4DB2-BD59-A6C34878D82A}">
                    <a16:rowId xmlns:a16="http://schemas.microsoft.com/office/drawing/2014/main" val="2499249984"/>
                  </a:ext>
                </a:extLst>
              </a:tr>
              <a:tr h="370840">
                <a:tc>
                  <a:txBody>
                    <a:bodyPr/>
                    <a:lstStyle/>
                    <a:p>
                      <a:r>
                        <a:rPr lang="en-US" sz="1000"/>
                        <a:t>#parquepúblicodelpuerto</a:t>
                      </a:r>
                    </a:p>
                  </a:txBody>
                  <a:tcPr/>
                </a:tc>
                <a:tc>
                  <a:txBody>
                    <a:bodyPr/>
                    <a:lstStyle/>
                    <a:p>
                      <a:r>
                        <a:rPr lang="en-US" sz="1000"/>
                        <a:t>1</a:t>
                      </a:r>
                    </a:p>
                  </a:txBody>
                  <a:tcPr/>
                </a:tc>
                <a:tc>
                  <a:txBody>
                    <a:bodyPr/>
                    <a:lstStyle/>
                    <a:p>
                      <a:r>
                        <a:rPr lang="en-US" sz="1000"/>
                        <a:t>915</a:t>
                      </a:r>
                    </a:p>
                  </a:txBody>
                  <a:tcPr/>
                </a:tc>
                <a:tc>
                  <a:txBody>
                    <a:bodyPr/>
                    <a:lstStyle/>
                    <a:p>
                      <a:r>
                        <a:rPr lang="en-US" sz="1000"/>
                        <a:t>116</a:t>
                      </a:r>
                    </a:p>
                  </a:txBody>
                  <a:tcPr/>
                </a:tc>
                <a:tc>
                  <a:txBody>
                    <a:bodyPr/>
                    <a:lstStyle/>
                    <a:p>
                      <a:r>
                        <a:rPr lang="en-US" sz="1000"/>
                        <a:t>174</a:t>
                      </a:r>
                    </a:p>
                  </a:txBody>
                  <a:tcPr/>
                </a:tc>
                <a:tc>
                  <a:txBody>
                    <a:bodyPr/>
                    <a:lstStyle/>
                    <a:p>
                      <a:r>
                        <a:rPr lang="en-US" sz="1000"/>
                        <a:t>1205</a:t>
                      </a:r>
                    </a:p>
                  </a:txBody>
                  <a:tcPr/>
                </a:tc>
                <a:extLst>
                  <a:ext uri="{0D108BD9-81ED-4DB2-BD59-A6C34878D82A}">
                    <a16:rowId xmlns:a16="http://schemas.microsoft.com/office/drawing/2014/main" val="4150600732"/>
                  </a:ext>
                </a:extLst>
              </a:tr>
            </a:tbl>
          </a:graphicData>
        </a:graphic>
      </p:graphicFrame>
      <p:sp>
        <p:nvSpPr>
          <p:cNvPr id="4" name="Text Placeholder 3">
            <a:extLst>
              <a:ext uri="{FF2B5EF4-FFF2-40B4-BE49-F238E27FC236}">
                <a16:creationId xmlns:a16="http://schemas.microsoft.com/office/drawing/2014/main" id="{D444B865-C33E-424D-B3E1-A7FFA81425D6}"/>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8440341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FEFFE-61D4-4A68-BC07-3167C0D0CA96}"/>
              </a:ext>
            </a:extLst>
          </p:cNvPr>
          <p:cNvSpPr>
            <a:spLocks noGrp="1"/>
          </p:cNvSpPr>
          <p:nvPr>
            <p:ph type="title"/>
          </p:nvPr>
        </p:nvSpPr>
        <p:spPr/>
        <p:txBody>
          <a:bodyPr/>
          <a:lstStyle/>
          <a:p>
            <a:r>
              <a:rPr lang="en-US"/>
              <a:t>Facebook Post Table + Reactions | POSSE - 1 of 22</a:t>
            </a:r>
          </a:p>
        </p:txBody>
      </p:sp>
      <p:graphicFrame>
        <p:nvGraphicFramePr>
          <p:cNvPr id="5" name="Table Placeholder 4">
            <a:extLst>
              <a:ext uri="{FF2B5EF4-FFF2-40B4-BE49-F238E27FC236}">
                <a16:creationId xmlns:a16="http://schemas.microsoft.com/office/drawing/2014/main" id="{A29E2EA9-CC04-4B0A-BAF4-061319DF3A6E}"/>
              </a:ext>
            </a:extLst>
          </p:cNvPr>
          <p:cNvGraphicFramePr>
            <a:graphicFrameLocks noGrp="1"/>
          </p:cNvGraphicFramePr>
          <p:nvPr>
            <p:ph type="tbl" sz="quarter" idx="13"/>
            <p:extLst>
              <p:ext uri="{D42A27DB-BD31-4B8C-83A1-F6EECF244321}">
                <p14:modId xmlns:p14="http://schemas.microsoft.com/office/powerpoint/2010/main" val="806178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3842280"/>
                    </a:ext>
                  </a:extLst>
                </a:gridCol>
                <a:gridCol w="493776">
                  <a:extLst>
                    <a:ext uri="{9D8B030D-6E8A-4147-A177-3AD203B41FA5}">
                      <a16:colId xmlns:a16="http://schemas.microsoft.com/office/drawing/2014/main" val="3373547577"/>
                    </a:ext>
                  </a:extLst>
                </a:gridCol>
                <a:gridCol w="493776">
                  <a:extLst>
                    <a:ext uri="{9D8B030D-6E8A-4147-A177-3AD203B41FA5}">
                      <a16:colId xmlns:a16="http://schemas.microsoft.com/office/drawing/2014/main" val="640839764"/>
                    </a:ext>
                  </a:extLst>
                </a:gridCol>
                <a:gridCol w="493776">
                  <a:extLst>
                    <a:ext uri="{9D8B030D-6E8A-4147-A177-3AD203B41FA5}">
                      <a16:colId xmlns:a16="http://schemas.microsoft.com/office/drawing/2014/main" val="1774002845"/>
                    </a:ext>
                  </a:extLst>
                </a:gridCol>
                <a:gridCol w="493776">
                  <a:extLst>
                    <a:ext uri="{9D8B030D-6E8A-4147-A177-3AD203B41FA5}">
                      <a16:colId xmlns:a16="http://schemas.microsoft.com/office/drawing/2014/main" val="3395920440"/>
                    </a:ext>
                  </a:extLst>
                </a:gridCol>
                <a:gridCol w="493776">
                  <a:extLst>
                    <a:ext uri="{9D8B030D-6E8A-4147-A177-3AD203B41FA5}">
                      <a16:colId xmlns:a16="http://schemas.microsoft.com/office/drawing/2014/main" val="1666661684"/>
                    </a:ext>
                  </a:extLst>
                </a:gridCol>
                <a:gridCol w="493776">
                  <a:extLst>
                    <a:ext uri="{9D8B030D-6E8A-4147-A177-3AD203B41FA5}">
                      <a16:colId xmlns:a16="http://schemas.microsoft.com/office/drawing/2014/main" val="2847061211"/>
                    </a:ext>
                  </a:extLst>
                </a:gridCol>
                <a:gridCol w="493776">
                  <a:extLst>
                    <a:ext uri="{9D8B030D-6E8A-4147-A177-3AD203B41FA5}">
                      <a16:colId xmlns:a16="http://schemas.microsoft.com/office/drawing/2014/main" val="784874965"/>
                    </a:ext>
                  </a:extLst>
                </a:gridCol>
                <a:gridCol w="493776">
                  <a:extLst>
                    <a:ext uri="{9D8B030D-6E8A-4147-A177-3AD203B41FA5}">
                      <a16:colId xmlns:a16="http://schemas.microsoft.com/office/drawing/2014/main" val="2030179504"/>
                    </a:ext>
                  </a:extLst>
                </a:gridCol>
                <a:gridCol w="493776">
                  <a:extLst>
                    <a:ext uri="{9D8B030D-6E8A-4147-A177-3AD203B41FA5}">
                      <a16:colId xmlns:a16="http://schemas.microsoft.com/office/drawing/2014/main" val="1554814250"/>
                    </a:ext>
                  </a:extLst>
                </a:gridCol>
                <a:gridCol w="493776">
                  <a:extLst>
                    <a:ext uri="{9D8B030D-6E8A-4147-A177-3AD203B41FA5}">
                      <a16:colId xmlns:a16="http://schemas.microsoft.com/office/drawing/2014/main" val="546994209"/>
                    </a:ext>
                  </a:extLst>
                </a:gridCol>
                <a:gridCol w="493776">
                  <a:extLst>
                    <a:ext uri="{9D8B030D-6E8A-4147-A177-3AD203B41FA5}">
                      <a16:colId xmlns:a16="http://schemas.microsoft.com/office/drawing/2014/main" val="1192436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4720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- 2021-08-22 18:00:00</a:t>
                      </a:r>
                      <a:r>
                        <a:rPr kumimoji="0" lang="es-ES" sz="1000" b="0" i="0" u="none" strike="noStrike" kern="1200" cap="none" spc="0" normalizeH="0" baseline="0" noProof="0">
                          <a:ln>
                            <a:noFill/>
                          </a:ln>
                          <a:solidFill>
                            <a:prstClr val="black"/>
                          </a:solidFill>
                          <a:effectLst/>
                          <a:uLnTx/>
                          <a:uFillTx/>
                          <a:latin typeface="+mn-lt"/>
                          <a:ea typeface="+mn-ea"/>
                          <a:cs typeface="+mn-cs"/>
                        </a:rPr>
                        <a:t>
 ¡Volvió la cocina 👩‍🍳 👨‍🍳 con María Belén Ludueña!
Preparamos salchichas parrilleras con papas🥔 al horno, más conocido como salchipapa, una receta fácil de hacer y sobre todo muy rica. Muchas gracias a MOYRU JEANS, Tallo Verde Huerta Orgánica &amp; Delivery, Don Eguer y Fiambrería Nino. 
👉 Sigamos promoviendo el consumo en los comercios de barrio para ayudar a quienes siempre están cerca y más lo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39187772"/>
                  </a:ext>
                </a:extLst>
              </a:tr>
            </a:tbl>
          </a:graphicData>
        </a:graphic>
      </p:graphicFrame>
      <p:sp>
        <p:nvSpPr>
          <p:cNvPr id="4" name="Text Placeholder 3">
            <a:extLst>
              <a:ext uri="{FF2B5EF4-FFF2-40B4-BE49-F238E27FC236}">
                <a16:creationId xmlns:a16="http://schemas.microsoft.com/office/drawing/2014/main" id="{E38837C2-7D1D-44D1-90AD-DB8CA8A6215C}"/>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362219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AE7DD-7419-49B9-AAB8-D49F139F8795}"/>
              </a:ext>
            </a:extLst>
          </p:cNvPr>
          <p:cNvSpPr>
            <a:spLocks noGrp="1"/>
          </p:cNvSpPr>
          <p:nvPr>
            <p:ph type="title"/>
          </p:nvPr>
        </p:nvSpPr>
        <p:spPr/>
        <p:txBody>
          <a:bodyPr/>
          <a:lstStyle/>
          <a:p>
            <a:r>
              <a:rPr lang="en-US"/>
              <a:t>Facebook Post Table + Reactions | POSSE - 2 of 22</a:t>
            </a:r>
          </a:p>
        </p:txBody>
      </p:sp>
      <p:graphicFrame>
        <p:nvGraphicFramePr>
          <p:cNvPr id="5" name="Table Placeholder 4">
            <a:extLst>
              <a:ext uri="{FF2B5EF4-FFF2-40B4-BE49-F238E27FC236}">
                <a16:creationId xmlns:a16="http://schemas.microsoft.com/office/drawing/2014/main" id="{3AAB68EB-C62C-4184-96A2-4588A76F8823}"/>
              </a:ext>
            </a:extLst>
          </p:cNvPr>
          <p:cNvGraphicFramePr>
            <a:graphicFrameLocks noGrp="1"/>
          </p:cNvGraphicFramePr>
          <p:nvPr>
            <p:ph type="tbl" sz="quarter" idx="13"/>
            <p:extLst>
              <p:ext uri="{D42A27DB-BD31-4B8C-83A1-F6EECF244321}">
                <p14:modId xmlns:p14="http://schemas.microsoft.com/office/powerpoint/2010/main" val="2911532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2702177"/>
                    </a:ext>
                  </a:extLst>
                </a:gridCol>
                <a:gridCol w="493776">
                  <a:extLst>
                    <a:ext uri="{9D8B030D-6E8A-4147-A177-3AD203B41FA5}">
                      <a16:colId xmlns:a16="http://schemas.microsoft.com/office/drawing/2014/main" val="1915783797"/>
                    </a:ext>
                  </a:extLst>
                </a:gridCol>
                <a:gridCol w="493776">
                  <a:extLst>
                    <a:ext uri="{9D8B030D-6E8A-4147-A177-3AD203B41FA5}">
                      <a16:colId xmlns:a16="http://schemas.microsoft.com/office/drawing/2014/main" val="1322610894"/>
                    </a:ext>
                  </a:extLst>
                </a:gridCol>
                <a:gridCol w="493776">
                  <a:extLst>
                    <a:ext uri="{9D8B030D-6E8A-4147-A177-3AD203B41FA5}">
                      <a16:colId xmlns:a16="http://schemas.microsoft.com/office/drawing/2014/main" val="1767869622"/>
                    </a:ext>
                  </a:extLst>
                </a:gridCol>
                <a:gridCol w="493776">
                  <a:extLst>
                    <a:ext uri="{9D8B030D-6E8A-4147-A177-3AD203B41FA5}">
                      <a16:colId xmlns:a16="http://schemas.microsoft.com/office/drawing/2014/main" val="1624828128"/>
                    </a:ext>
                  </a:extLst>
                </a:gridCol>
                <a:gridCol w="493776">
                  <a:extLst>
                    <a:ext uri="{9D8B030D-6E8A-4147-A177-3AD203B41FA5}">
                      <a16:colId xmlns:a16="http://schemas.microsoft.com/office/drawing/2014/main" val="2760697510"/>
                    </a:ext>
                  </a:extLst>
                </a:gridCol>
                <a:gridCol w="493776">
                  <a:extLst>
                    <a:ext uri="{9D8B030D-6E8A-4147-A177-3AD203B41FA5}">
                      <a16:colId xmlns:a16="http://schemas.microsoft.com/office/drawing/2014/main" val="4132951190"/>
                    </a:ext>
                  </a:extLst>
                </a:gridCol>
                <a:gridCol w="493776">
                  <a:extLst>
                    <a:ext uri="{9D8B030D-6E8A-4147-A177-3AD203B41FA5}">
                      <a16:colId xmlns:a16="http://schemas.microsoft.com/office/drawing/2014/main" val="1816938376"/>
                    </a:ext>
                  </a:extLst>
                </a:gridCol>
                <a:gridCol w="493776">
                  <a:extLst>
                    <a:ext uri="{9D8B030D-6E8A-4147-A177-3AD203B41FA5}">
                      <a16:colId xmlns:a16="http://schemas.microsoft.com/office/drawing/2014/main" val="2456325125"/>
                    </a:ext>
                  </a:extLst>
                </a:gridCol>
                <a:gridCol w="493776">
                  <a:extLst>
                    <a:ext uri="{9D8B030D-6E8A-4147-A177-3AD203B41FA5}">
                      <a16:colId xmlns:a16="http://schemas.microsoft.com/office/drawing/2014/main" val="3725497525"/>
                    </a:ext>
                  </a:extLst>
                </a:gridCol>
                <a:gridCol w="493776">
                  <a:extLst>
                    <a:ext uri="{9D8B030D-6E8A-4147-A177-3AD203B41FA5}">
                      <a16:colId xmlns:a16="http://schemas.microsoft.com/office/drawing/2014/main" val="2774595891"/>
                    </a:ext>
                  </a:extLst>
                </a:gridCol>
                <a:gridCol w="493776">
                  <a:extLst>
                    <a:ext uri="{9D8B030D-6E8A-4147-A177-3AD203B41FA5}">
                      <a16:colId xmlns:a16="http://schemas.microsoft.com/office/drawing/2014/main" val="1988601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3787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- 2021-08-17 10:53:38</a:t>
                      </a:r>
                      <a:r>
                        <a:rPr kumimoji="0" lang="es-ES" sz="1000" b="0" i="0" u="none" strike="noStrike" kern="1200" cap="none" spc="0" normalizeH="0" baseline="0" noProof="0">
                          <a:ln>
                            <a:noFill/>
                          </a:ln>
                          <a:solidFill>
                            <a:prstClr val="black"/>
                          </a:solidFill>
                          <a:effectLst/>
                          <a:uLnTx/>
                          <a:uFillTx/>
                          <a:latin typeface="+mn-lt"/>
                          <a:ea typeface="+mn-ea"/>
                          <a:cs typeface="+mn-cs"/>
                        </a:rPr>
                        <a:t>
 Viejo querido, el gran Tonino, se cumplen hoy 19 años de tu partida. Se te extraña y mucho. Tus valores y compromiso social nos guían. Gracias por dejar tu huella y darnos libertad.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9348653"/>
                  </a:ext>
                </a:extLst>
              </a:tr>
            </a:tbl>
          </a:graphicData>
        </a:graphic>
      </p:graphicFrame>
      <p:sp>
        <p:nvSpPr>
          <p:cNvPr id="4" name="Text Placeholder 3">
            <a:extLst>
              <a:ext uri="{FF2B5EF4-FFF2-40B4-BE49-F238E27FC236}">
                <a16:creationId xmlns:a16="http://schemas.microsoft.com/office/drawing/2014/main" id="{76A1E6FD-CBCF-4DFF-81F5-28B3C3482359}"/>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133805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6CADF-D58F-4C54-9287-B91842DBB6E9}"/>
              </a:ext>
            </a:extLst>
          </p:cNvPr>
          <p:cNvSpPr>
            <a:spLocks noGrp="1"/>
          </p:cNvSpPr>
          <p:nvPr>
            <p:ph type="title"/>
          </p:nvPr>
        </p:nvSpPr>
        <p:spPr/>
        <p:txBody>
          <a:bodyPr/>
          <a:lstStyle/>
          <a:p>
            <a:r>
              <a:rPr lang="en-US"/>
              <a:t>Facebook Post Table + Reactions | POSSE - 3 of 22</a:t>
            </a:r>
          </a:p>
        </p:txBody>
      </p:sp>
      <p:graphicFrame>
        <p:nvGraphicFramePr>
          <p:cNvPr id="5" name="Table Placeholder 4">
            <a:extLst>
              <a:ext uri="{FF2B5EF4-FFF2-40B4-BE49-F238E27FC236}">
                <a16:creationId xmlns:a16="http://schemas.microsoft.com/office/drawing/2014/main" id="{B86A24CC-AB75-4762-9F73-D25CA7DF7DDF}"/>
              </a:ext>
            </a:extLst>
          </p:cNvPr>
          <p:cNvGraphicFramePr>
            <a:graphicFrameLocks noGrp="1"/>
          </p:cNvGraphicFramePr>
          <p:nvPr>
            <p:ph type="tbl" sz="quarter" idx="13"/>
            <p:extLst>
              <p:ext uri="{D42A27DB-BD31-4B8C-83A1-F6EECF244321}">
                <p14:modId xmlns:p14="http://schemas.microsoft.com/office/powerpoint/2010/main" val="3247010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15300703"/>
                    </a:ext>
                  </a:extLst>
                </a:gridCol>
                <a:gridCol w="493776">
                  <a:extLst>
                    <a:ext uri="{9D8B030D-6E8A-4147-A177-3AD203B41FA5}">
                      <a16:colId xmlns:a16="http://schemas.microsoft.com/office/drawing/2014/main" val="830821830"/>
                    </a:ext>
                  </a:extLst>
                </a:gridCol>
                <a:gridCol w="493776">
                  <a:extLst>
                    <a:ext uri="{9D8B030D-6E8A-4147-A177-3AD203B41FA5}">
                      <a16:colId xmlns:a16="http://schemas.microsoft.com/office/drawing/2014/main" val="875943495"/>
                    </a:ext>
                  </a:extLst>
                </a:gridCol>
                <a:gridCol w="493776">
                  <a:extLst>
                    <a:ext uri="{9D8B030D-6E8A-4147-A177-3AD203B41FA5}">
                      <a16:colId xmlns:a16="http://schemas.microsoft.com/office/drawing/2014/main" val="2663813764"/>
                    </a:ext>
                  </a:extLst>
                </a:gridCol>
                <a:gridCol w="493776">
                  <a:extLst>
                    <a:ext uri="{9D8B030D-6E8A-4147-A177-3AD203B41FA5}">
                      <a16:colId xmlns:a16="http://schemas.microsoft.com/office/drawing/2014/main" val="1462517131"/>
                    </a:ext>
                  </a:extLst>
                </a:gridCol>
                <a:gridCol w="493776">
                  <a:extLst>
                    <a:ext uri="{9D8B030D-6E8A-4147-A177-3AD203B41FA5}">
                      <a16:colId xmlns:a16="http://schemas.microsoft.com/office/drawing/2014/main" val="4122860218"/>
                    </a:ext>
                  </a:extLst>
                </a:gridCol>
                <a:gridCol w="493776">
                  <a:extLst>
                    <a:ext uri="{9D8B030D-6E8A-4147-A177-3AD203B41FA5}">
                      <a16:colId xmlns:a16="http://schemas.microsoft.com/office/drawing/2014/main" val="684475185"/>
                    </a:ext>
                  </a:extLst>
                </a:gridCol>
                <a:gridCol w="493776">
                  <a:extLst>
                    <a:ext uri="{9D8B030D-6E8A-4147-A177-3AD203B41FA5}">
                      <a16:colId xmlns:a16="http://schemas.microsoft.com/office/drawing/2014/main" val="174352337"/>
                    </a:ext>
                  </a:extLst>
                </a:gridCol>
                <a:gridCol w="493776">
                  <a:extLst>
                    <a:ext uri="{9D8B030D-6E8A-4147-A177-3AD203B41FA5}">
                      <a16:colId xmlns:a16="http://schemas.microsoft.com/office/drawing/2014/main" val="2132163530"/>
                    </a:ext>
                  </a:extLst>
                </a:gridCol>
                <a:gridCol w="493776">
                  <a:extLst>
                    <a:ext uri="{9D8B030D-6E8A-4147-A177-3AD203B41FA5}">
                      <a16:colId xmlns:a16="http://schemas.microsoft.com/office/drawing/2014/main" val="4158460100"/>
                    </a:ext>
                  </a:extLst>
                </a:gridCol>
                <a:gridCol w="493776">
                  <a:extLst>
                    <a:ext uri="{9D8B030D-6E8A-4147-A177-3AD203B41FA5}">
                      <a16:colId xmlns:a16="http://schemas.microsoft.com/office/drawing/2014/main" val="397404208"/>
                    </a:ext>
                  </a:extLst>
                </a:gridCol>
                <a:gridCol w="493776">
                  <a:extLst>
                    <a:ext uri="{9D8B030D-6E8A-4147-A177-3AD203B41FA5}">
                      <a16:colId xmlns:a16="http://schemas.microsoft.com/office/drawing/2014/main" val="979353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9860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- 2021-08-29 13:03:56</a:t>
                      </a:r>
                      <a:r>
                        <a:rPr kumimoji="0" lang="es-ES" sz="1000" b="0" i="0" u="none" strike="noStrike" kern="1200" cap="none" spc="0" normalizeH="0" baseline="0" noProof="0">
                          <a:ln>
                            <a:noFill/>
                          </a:ln>
                          <a:solidFill>
                            <a:prstClr val="black"/>
                          </a:solidFill>
                          <a:effectLst/>
                          <a:uLnTx/>
                          <a:uFillTx/>
                          <a:latin typeface="+mn-lt"/>
                          <a:ea typeface="+mn-ea"/>
                          <a:cs typeface="+mn-cs"/>
                        </a:rPr>
                        <a:t>
 El sábado a la noche con María Belén Ludueña participamos de la noche de la gastronomía. Primero vimos un hermoso show de tango en La Bola de Oro. Luego en CUT restaurant nos deleitamos con la especialidad de la casa que son las carnes y presenciamos el show de Nicolás Pauls. Nos alegra poder acompañar a los gastronómicos en este momento tan importante y haber disfrutado de esta noche junto a tantos vecinos.
👉Sigamos promoviendo el consumo en los comercios de barrio para ayudar a quienes siempre están cerca y más lo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93625500"/>
                  </a:ext>
                </a:extLst>
              </a:tr>
            </a:tbl>
          </a:graphicData>
        </a:graphic>
      </p:graphicFrame>
      <p:sp>
        <p:nvSpPr>
          <p:cNvPr id="4" name="Text Placeholder 3">
            <a:extLst>
              <a:ext uri="{FF2B5EF4-FFF2-40B4-BE49-F238E27FC236}">
                <a16:creationId xmlns:a16="http://schemas.microsoft.com/office/drawing/2014/main" id="{BD5A447E-5855-44E6-9723-F18F7EEA050E}"/>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7864025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EF4BD-C09C-4213-A335-C0F997F690DE}"/>
              </a:ext>
            </a:extLst>
          </p:cNvPr>
          <p:cNvSpPr>
            <a:spLocks noGrp="1"/>
          </p:cNvSpPr>
          <p:nvPr>
            <p:ph type="title"/>
          </p:nvPr>
        </p:nvSpPr>
        <p:spPr/>
        <p:txBody>
          <a:bodyPr/>
          <a:lstStyle/>
          <a:p>
            <a:r>
              <a:rPr lang="en-US"/>
              <a:t>Facebook Post Table + Reactions | POSSE - 4 of 22</a:t>
            </a:r>
          </a:p>
        </p:txBody>
      </p:sp>
      <p:graphicFrame>
        <p:nvGraphicFramePr>
          <p:cNvPr id="5" name="Table Placeholder 4">
            <a:extLst>
              <a:ext uri="{FF2B5EF4-FFF2-40B4-BE49-F238E27FC236}">
                <a16:creationId xmlns:a16="http://schemas.microsoft.com/office/drawing/2014/main" id="{1A233787-FB72-4AE6-9C59-F4813704668B}"/>
              </a:ext>
            </a:extLst>
          </p:cNvPr>
          <p:cNvGraphicFramePr>
            <a:graphicFrameLocks noGrp="1"/>
          </p:cNvGraphicFramePr>
          <p:nvPr>
            <p:ph type="tbl" sz="quarter" idx="13"/>
            <p:extLst>
              <p:ext uri="{D42A27DB-BD31-4B8C-83A1-F6EECF244321}">
                <p14:modId xmlns:p14="http://schemas.microsoft.com/office/powerpoint/2010/main" val="1767182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21264670"/>
                    </a:ext>
                  </a:extLst>
                </a:gridCol>
                <a:gridCol w="493776">
                  <a:extLst>
                    <a:ext uri="{9D8B030D-6E8A-4147-A177-3AD203B41FA5}">
                      <a16:colId xmlns:a16="http://schemas.microsoft.com/office/drawing/2014/main" val="3471298269"/>
                    </a:ext>
                  </a:extLst>
                </a:gridCol>
                <a:gridCol w="493776">
                  <a:extLst>
                    <a:ext uri="{9D8B030D-6E8A-4147-A177-3AD203B41FA5}">
                      <a16:colId xmlns:a16="http://schemas.microsoft.com/office/drawing/2014/main" val="1218811978"/>
                    </a:ext>
                  </a:extLst>
                </a:gridCol>
                <a:gridCol w="493776">
                  <a:extLst>
                    <a:ext uri="{9D8B030D-6E8A-4147-A177-3AD203B41FA5}">
                      <a16:colId xmlns:a16="http://schemas.microsoft.com/office/drawing/2014/main" val="1016948423"/>
                    </a:ext>
                  </a:extLst>
                </a:gridCol>
                <a:gridCol w="493776">
                  <a:extLst>
                    <a:ext uri="{9D8B030D-6E8A-4147-A177-3AD203B41FA5}">
                      <a16:colId xmlns:a16="http://schemas.microsoft.com/office/drawing/2014/main" val="1836117487"/>
                    </a:ext>
                  </a:extLst>
                </a:gridCol>
                <a:gridCol w="493776">
                  <a:extLst>
                    <a:ext uri="{9D8B030D-6E8A-4147-A177-3AD203B41FA5}">
                      <a16:colId xmlns:a16="http://schemas.microsoft.com/office/drawing/2014/main" val="1464194310"/>
                    </a:ext>
                  </a:extLst>
                </a:gridCol>
                <a:gridCol w="493776">
                  <a:extLst>
                    <a:ext uri="{9D8B030D-6E8A-4147-A177-3AD203B41FA5}">
                      <a16:colId xmlns:a16="http://schemas.microsoft.com/office/drawing/2014/main" val="3112989410"/>
                    </a:ext>
                  </a:extLst>
                </a:gridCol>
                <a:gridCol w="493776">
                  <a:extLst>
                    <a:ext uri="{9D8B030D-6E8A-4147-A177-3AD203B41FA5}">
                      <a16:colId xmlns:a16="http://schemas.microsoft.com/office/drawing/2014/main" val="2852137713"/>
                    </a:ext>
                  </a:extLst>
                </a:gridCol>
                <a:gridCol w="493776">
                  <a:extLst>
                    <a:ext uri="{9D8B030D-6E8A-4147-A177-3AD203B41FA5}">
                      <a16:colId xmlns:a16="http://schemas.microsoft.com/office/drawing/2014/main" val="1658621606"/>
                    </a:ext>
                  </a:extLst>
                </a:gridCol>
                <a:gridCol w="493776">
                  <a:extLst>
                    <a:ext uri="{9D8B030D-6E8A-4147-A177-3AD203B41FA5}">
                      <a16:colId xmlns:a16="http://schemas.microsoft.com/office/drawing/2014/main" val="446130084"/>
                    </a:ext>
                  </a:extLst>
                </a:gridCol>
                <a:gridCol w="493776">
                  <a:extLst>
                    <a:ext uri="{9D8B030D-6E8A-4147-A177-3AD203B41FA5}">
                      <a16:colId xmlns:a16="http://schemas.microsoft.com/office/drawing/2014/main" val="3044044409"/>
                    </a:ext>
                  </a:extLst>
                </a:gridCol>
                <a:gridCol w="493776">
                  <a:extLst>
                    <a:ext uri="{9D8B030D-6E8A-4147-A177-3AD203B41FA5}">
                      <a16:colId xmlns:a16="http://schemas.microsoft.com/office/drawing/2014/main" val="3996286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6041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- 2021-08-30 15:58:41</a:t>
                      </a:r>
                      <a:r>
                        <a:rPr kumimoji="0" lang="es-ES" sz="1000" b="0" i="0" u="none" strike="noStrike" kern="1200" cap="none" spc="0" normalizeH="0" baseline="0" noProof="0">
                          <a:ln>
                            <a:noFill/>
                          </a:ln>
                          <a:solidFill>
                            <a:prstClr val="black"/>
                          </a:solidFill>
                          <a:effectLst/>
                          <a:uLnTx/>
                          <a:uFillTx/>
                          <a:latin typeface="+mn-lt"/>
                          <a:ea typeface="+mn-ea"/>
                          <a:cs typeface="+mn-cs"/>
                        </a:rPr>
                        <a:t>
 En Juntos por el Cambio trabajamos por la unión de los argentinos para que tengan la posibilidad de una vida mejor, donde se valore su talento y esfuerzo. Por eso, el 12 de septiembre tenemos una gran oportunidad para empezar JUNTOS la transformación que necesitamos.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22181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- 2021-08-28 11:00:02</a:t>
                      </a:r>
                      <a:r>
                        <a:rPr kumimoji="0" lang="es-ES" sz="1000" b="0" i="0" u="none" strike="noStrike" kern="1200" cap="none" spc="0" normalizeH="0" baseline="0" noProof="0">
                          <a:ln>
                            <a:noFill/>
                          </a:ln>
                          <a:solidFill>
                            <a:prstClr val="black"/>
                          </a:solidFill>
                          <a:effectLst/>
                          <a:uLnTx/>
                          <a:uFillTx/>
                          <a:latin typeface="+mn-lt"/>
                          <a:ea typeface="+mn-ea"/>
                          <a:cs typeface="+mn-cs"/>
                        </a:rPr>
                        <a:t>
 En estas elecciones tenés la gran oportunidad de elegir por vos, por los tuyos, por tus sueños, por tus ganas de hacer. El 12 de septiembre votá por todo eso. Votate. Votá por tu equipo. #ElEquipodeJorge #JuntosVL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6038767"/>
                  </a:ext>
                </a:extLst>
              </a:tr>
            </a:tbl>
          </a:graphicData>
        </a:graphic>
      </p:graphicFrame>
      <p:sp>
        <p:nvSpPr>
          <p:cNvPr id="4" name="Text Placeholder 3">
            <a:extLst>
              <a:ext uri="{FF2B5EF4-FFF2-40B4-BE49-F238E27FC236}">
                <a16:creationId xmlns:a16="http://schemas.microsoft.com/office/drawing/2014/main" id="{9771AC8F-9C52-4202-9CCD-70351032E865}"/>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7290270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0FA76-DCF0-4099-9715-53B7D737B04C}"/>
              </a:ext>
            </a:extLst>
          </p:cNvPr>
          <p:cNvSpPr>
            <a:spLocks noGrp="1"/>
          </p:cNvSpPr>
          <p:nvPr>
            <p:ph type="title"/>
          </p:nvPr>
        </p:nvSpPr>
        <p:spPr/>
        <p:txBody>
          <a:bodyPr/>
          <a:lstStyle/>
          <a:p>
            <a:r>
              <a:rPr lang="en-US"/>
              <a:t>Facebook Post Table + Reactions | POSSE - 5 of 22</a:t>
            </a:r>
          </a:p>
        </p:txBody>
      </p:sp>
      <p:graphicFrame>
        <p:nvGraphicFramePr>
          <p:cNvPr id="5" name="Table Placeholder 4">
            <a:extLst>
              <a:ext uri="{FF2B5EF4-FFF2-40B4-BE49-F238E27FC236}">
                <a16:creationId xmlns:a16="http://schemas.microsoft.com/office/drawing/2014/main" id="{F743E1CD-C56F-4001-A9DD-D561EA183A09}"/>
              </a:ext>
            </a:extLst>
          </p:cNvPr>
          <p:cNvGraphicFramePr>
            <a:graphicFrameLocks noGrp="1"/>
          </p:cNvGraphicFramePr>
          <p:nvPr>
            <p:ph type="tbl" sz="quarter" idx="13"/>
            <p:extLst>
              <p:ext uri="{D42A27DB-BD31-4B8C-83A1-F6EECF244321}">
                <p14:modId xmlns:p14="http://schemas.microsoft.com/office/powerpoint/2010/main" val="3090409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1863609"/>
                    </a:ext>
                  </a:extLst>
                </a:gridCol>
                <a:gridCol w="493776">
                  <a:extLst>
                    <a:ext uri="{9D8B030D-6E8A-4147-A177-3AD203B41FA5}">
                      <a16:colId xmlns:a16="http://schemas.microsoft.com/office/drawing/2014/main" val="3705275064"/>
                    </a:ext>
                  </a:extLst>
                </a:gridCol>
                <a:gridCol w="493776">
                  <a:extLst>
                    <a:ext uri="{9D8B030D-6E8A-4147-A177-3AD203B41FA5}">
                      <a16:colId xmlns:a16="http://schemas.microsoft.com/office/drawing/2014/main" val="1726660494"/>
                    </a:ext>
                  </a:extLst>
                </a:gridCol>
                <a:gridCol w="493776">
                  <a:extLst>
                    <a:ext uri="{9D8B030D-6E8A-4147-A177-3AD203B41FA5}">
                      <a16:colId xmlns:a16="http://schemas.microsoft.com/office/drawing/2014/main" val="848790950"/>
                    </a:ext>
                  </a:extLst>
                </a:gridCol>
                <a:gridCol w="493776">
                  <a:extLst>
                    <a:ext uri="{9D8B030D-6E8A-4147-A177-3AD203B41FA5}">
                      <a16:colId xmlns:a16="http://schemas.microsoft.com/office/drawing/2014/main" val="1017729825"/>
                    </a:ext>
                  </a:extLst>
                </a:gridCol>
                <a:gridCol w="493776">
                  <a:extLst>
                    <a:ext uri="{9D8B030D-6E8A-4147-A177-3AD203B41FA5}">
                      <a16:colId xmlns:a16="http://schemas.microsoft.com/office/drawing/2014/main" val="1065261091"/>
                    </a:ext>
                  </a:extLst>
                </a:gridCol>
                <a:gridCol w="493776">
                  <a:extLst>
                    <a:ext uri="{9D8B030D-6E8A-4147-A177-3AD203B41FA5}">
                      <a16:colId xmlns:a16="http://schemas.microsoft.com/office/drawing/2014/main" val="4089019536"/>
                    </a:ext>
                  </a:extLst>
                </a:gridCol>
                <a:gridCol w="493776">
                  <a:extLst>
                    <a:ext uri="{9D8B030D-6E8A-4147-A177-3AD203B41FA5}">
                      <a16:colId xmlns:a16="http://schemas.microsoft.com/office/drawing/2014/main" val="3185284764"/>
                    </a:ext>
                  </a:extLst>
                </a:gridCol>
                <a:gridCol w="493776">
                  <a:extLst>
                    <a:ext uri="{9D8B030D-6E8A-4147-A177-3AD203B41FA5}">
                      <a16:colId xmlns:a16="http://schemas.microsoft.com/office/drawing/2014/main" val="4254627449"/>
                    </a:ext>
                  </a:extLst>
                </a:gridCol>
                <a:gridCol w="493776">
                  <a:extLst>
                    <a:ext uri="{9D8B030D-6E8A-4147-A177-3AD203B41FA5}">
                      <a16:colId xmlns:a16="http://schemas.microsoft.com/office/drawing/2014/main" val="1553226517"/>
                    </a:ext>
                  </a:extLst>
                </a:gridCol>
                <a:gridCol w="493776">
                  <a:extLst>
                    <a:ext uri="{9D8B030D-6E8A-4147-A177-3AD203B41FA5}">
                      <a16:colId xmlns:a16="http://schemas.microsoft.com/office/drawing/2014/main" val="1511084918"/>
                    </a:ext>
                  </a:extLst>
                </a:gridCol>
                <a:gridCol w="493776">
                  <a:extLst>
                    <a:ext uri="{9D8B030D-6E8A-4147-A177-3AD203B41FA5}">
                      <a16:colId xmlns:a16="http://schemas.microsoft.com/office/drawing/2014/main" val="3842012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0226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- 2021-08-17 20:04:27</a:t>
                      </a:r>
                      <a:r>
                        <a:rPr kumimoji="0" lang="es-ES" sz="1000" b="0" i="0" u="none" strike="noStrike" kern="1200" cap="none" spc="0" normalizeH="0" baseline="0" noProof="0">
                          <a:ln>
                            <a:noFill/>
                          </a:ln>
                          <a:solidFill>
                            <a:prstClr val="black"/>
                          </a:solidFill>
                          <a:effectLst/>
                          <a:uLnTx/>
                          <a:uFillTx/>
                          <a:latin typeface="+mn-lt"/>
                          <a:ea typeface="+mn-ea"/>
                          <a:cs typeface="+mn-cs"/>
                        </a:rPr>
                        <a:t>
 Estuvimos en San Martín con Andrés Petrillo, visitando a Horacio y Adriana de Amutz que se dedica a la fabricación de ropa interior sin costuras y medias. Nos reunimos también en ALEM Resto con Silvia, Sandra, Claudio, Eli, y Nancy, de la asociación de familiares de víctimas de la inseguridad, para ver cómo podemos ayudarlos y asistirlos. Siempre es bueno escucharlos y contarles cuáles son las políticas que llevamos adelante en materia de seguridad en Vicente López y qué se podrían estar aplicando en San Martín y en otros municipios. 
El esfuerzo y el trabajo son los valores que debemos recuperar para construir entre todos la Provincia que nos merecemos.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46618375"/>
                  </a:ext>
                </a:extLst>
              </a:tr>
            </a:tbl>
          </a:graphicData>
        </a:graphic>
      </p:graphicFrame>
      <p:sp>
        <p:nvSpPr>
          <p:cNvPr id="4" name="Text Placeholder 3">
            <a:extLst>
              <a:ext uri="{FF2B5EF4-FFF2-40B4-BE49-F238E27FC236}">
                <a16:creationId xmlns:a16="http://schemas.microsoft.com/office/drawing/2014/main" id="{4F20FD94-A7B3-4A85-8632-166B5C760AC7}"/>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0030104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6B617-8BB3-44BC-BAD2-2416943ABDC0}"/>
              </a:ext>
            </a:extLst>
          </p:cNvPr>
          <p:cNvSpPr>
            <a:spLocks noGrp="1"/>
          </p:cNvSpPr>
          <p:nvPr>
            <p:ph type="title"/>
          </p:nvPr>
        </p:nvSpPr>
        <p:spPr/>
        <p:txBody>
          <a:bodyPr/>
          <a:lstStyle/>
          <a:p>
            <a:r>
              <a:rPr lang="en-US"/>
              <a:t>Facebook Post Table + Reactions | POSSE - 6 of 22</a:t>
            </a:r>
          </a:p>
        </p:txBody>
      </p:sp>
      <p:graphicFrame>
        <p:nvGraphicFramePr>
          <p:cNvPr id="5" name="Table Placeholder 4">
            <a:extLst>
              <a:ext uri="{FF2B5EF4-FFF2-40B4-BE49-F238E27FC236}">
                <a16:creationId xmlns:a16="http://schemas.microsoft.com/office/drawing/2014/main" id="{A0932CDD-9547-4DF0-A34C-46B9FA751CF3}"/>
              </a:ext>
            </a:extLst>
          </p:cNvPr>
          <p:cNvGraphicFramePr>
            <a:graphicFrameLocks noGrp="1"/>
          </p:cNvGraphicFramePr>
          <p:nvPr>
            <p:ph type="tbl" sz="quarter" idx="13"/>
            <p:extLst>
              <p:ext uri="{D42A27DB-BD31-4B8C-83A1-F6EECF244321}">
                <p14:modId xmlns:p14="http://schemas.microsoft.com/office/powerpoint/2010/main" val="3192234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9838368"/>
                    </a:ext>
                  </a:extLst>
                </a:gridCol>
                <a:gridCol w="493776">
                  <a:extLst>
                    <a:ext uri="{9D8B030D-6E8A-4147-A177-3AD203B41FA5}">
                      <a16:colId xmlns:a16="http://schemas.microsoft.com/office/drawing/2014/main" val="1556528602"/>
                    </a:ext>
                  </a:extLst>
                </a:gridCol>
                <a:gridCol w="493776">
                  <a:extLst>
                    <a:ext uri="{9D8B030D-6E8A-4147-A177-3AD203B41FA5}">
                      <a16:colId xmlns:a16="http://schemas.microsoft.com/office/drawing/2014/main" val="721636627"/>
                    </a:ext>
                  </a:extLst>
                </a:gridCol>
                <a:gridCol w="493776">
                  <a:extLst>
                    <a:ext uri="{9D8B030D-6E8A-4147-A177-3AD203B41FA5}">
                      <a16:colId xmlns:a16="http://schemas.microsoft.com/office/drawing/2014/main" val="197718535"/>
                    </a:ext>
                  </a:extLst>
                </a:gridCol>
                <a:gridCol w="493776">
                  <a:extLst>
                    <a:ext uri="{9D8B030D-6E8A-4147-A177-3AD203B41FA5}">
                      <a16:colId xmlns:a16="http://schemas.microsoft.com/office/drawing/2014/main" val="3819425614"/>
                    </a:ext>
                  </a:extLst>
                </a:gridCol>
                <a:gridCol w="493776">
                  <a:extLst>
                    <a:ext uri="{9D8B030D-6E8A-4147-A177-3AD203B41FA5}">
                      <a16:colId xmlns:a16="http://schemas.microsoft.com/office/drawing/2014/main" val="975521326"/>
                    </a:ext>
                  </a:extLst>
                </a:gridCol>
                <a:gridCol w="493776">
                  <a:extLst>
                    <a:ext uri="{9D8B030D-6E8A-4147-A177-3AD203B41FA5}">
                      <a16:colId xmlns:a16="http://schemas.microsoft.com/office/drawing/2014/main" val="2869896595"/>
                    </a:ext>
                  </a:extLst>
                </a:gridCol>
                <a:gridCol w="493776">
                  <a:extLst>
                    <a:ext uri="{9D8B030D-6E8A-4147-A177-3AD203B41FA5}">
                      <a16:colId xmlns:a16="http://schemas.microsoft.com/office/drawing/2014/main" val="4280838124"/>
                    </a:ext>
                  </a:extLst>
                </a:gridCol>
                <a:gridCol w="493776">
                  <a:extLst>
                    <a:ext uri="{9D8B030D-6E8A-4147-A177-3AD203B41FA5}">
                      <a16:colId xmlns:a16="http://schemas.microsoft.com/office/drawing/2014/main" val="171183767"/>
                    </a:ext>
                  </a:extLst>
                </a:gridCol>
                <a:gridCol w="493776">
                  <a:extLst>
                    <a:ext uri="{9D8B030D-6E8A-4147-A177-3AD203B41FA5}">
                      <a16:colId xmlns:a16="http://schemas.microsoft.com/office/drawing/2014/main" val="315949166"/>
                    </a:ext>
                  </a:extLst>
                </a:gridCol>
                <a:gridCol w="493776">
                  <a:extLst>
                    <a:ext uri="{9D8B030D-6E8A-4147-A177-3AD203B41FA5}">
                      <a16:colId xmlns:a16="http://schemas.microsoft.com/office/drawing/2014/main" val="1493468032"/>
                    </a:ext>
                  </a:extLst>
                </a:gridCol>
                <a:gridCol w="493776">
                  <a:extLst>
                    <a:ext uri="{9D8B030D-6E8A-4147-A177-3AD203B41FA5}">
                      <a16:colId xmlns:a16="http://schemas.microsoft.com/office/drawing/2014/main" val="558234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2046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- 2021-08-17 20:13:12</a:t>
                      </a:r>
                      <a:r>
                        <a:rPr kumimoji="0" lang="es-ES" sz="1000" b="0" i="0" u="none" strike="noStrike" kern="1200" cap="none" spc="0" normalizeH="0" baseline="0" noProof="0">
                          <a:ln>
                            <a:noFill/>
                          </a:ln>
                          <a:solidFill>
                            <a:prstClr val="black"/>
                          </a:solidFill>
                          <a:effectLst/>
                          <a:uLnTx/>
                          <a:uFillTx/>
                          <a:latin typeface="+mn-lt"/>
                          <a:ea typeface="+mn-ea"/>
                          <a:cs typeface="+mn-cs"/>
                        </a:rPr>
                        <a:t>
 El Parque Público del Puerto es un amplio pulmón verde en el bajo de San Isidro que estamos recuperando para disfrutar al aire libre.
En el nuevo ingreso, sobre Tiscornia y Primera Junta, hicimos una gran escalera con rampa para que puedan acceder todos.
Estoy muy contento con las obras que venimos realizando, juntos a los vecinos, para que disfruten las familias y las futuras generaciones. 
#parquepúblicodelpuerto #rio #airelibre #deportes #naturaleza #diversion #entretenimiento #descanso #relax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9104405"/>
                  </a:ext>
                </a:extLst>
              </a:tr>
            </a:tbl>
          </a:graphicData>
        </a:graphic>
      </p:graphicFrame>
      <p:sp>
        <p:nvSpPr>
          <p:cNvPr id="4" name="Text Placeholder 3">
            <a:extLst>
              <a:ext uri="{FF2B5EF4-FFF2-40B4-BE49-F238E27FC236}">
                <a16:creationId xmlns:a16="http://schemas.microsoft.com/office/drawing/2014/main" id="{150F7713-74F4-414F-9C6A-C9D7D7DE0FDC}"/>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594287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BFBEB-A7CE-4B05-8698-B4A543E9A876}"/>
              </a:ext>
            </a:extLst>
          </p:cNvPr>
          <p:cNvSpPr>
            <a:spLocks noGrp="1"/>
          </p:cNvSpPr>
          <p:nvPr>
            <p:ph type="title"/>
          </p:nvPr>
        </p:nvSpPr>
        <p:spPr/>
        <p:txBody>
          <a:bodyPr/>
          <a:lstStyle/>
          <a:p>
            <a:r>
              <a:rPr lang="en-US"/>
              <a:t>Facebook Post Table + Reactions | POSSE - 7 of 22</a:t>
            </a:r>
          </a:p>
        </p:txBody>
      </p:sp>
      <p:graphicFrame>
        <p:nvGraphicFramePr>
          <p:cNvPr id="5" name="Table Placeholder 4">
            <a:extLst>
              <a:ext uri="{FF2B5EF4-FFF2-40B4-BE49-F238E27FC236}">
                <a16:creationId xmlns:a16="http://schemas.microsoft.com/office/drawing/2014/main" id="{D4BCCA4C-C683-487F-B2B3-0399C9443273}"/>
              </a:ext>
            </a:extLst>
          </p:cNvPr>
          <p:cNvGraphicFramePr>
            <a:graphicFrameLocks noGrp="1"/>
          </p:cNvGraphicFramePr>
          <p:nvPr>
            <p:ph type="tbl" sz="quarter" idx="13"/>
            <p:extLst>
              <p:ext uri="{D42A27DB-BD31-4B8C-83A1-F6EECF244321}">
                <p14:modId xmlns:p14="http://schemas.microsoft.com/office/powerpoint/2010/main" val="3458091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5716196"/>
                    </a:ext>
                  </a:extLst>
                </a:gridCol>
                <a:gridCol w="493776">
                  <a:extLst>
                    <a:ext uri="{9D8B030D-6E8A-4147-A177-3AD203B41FA5}">
                      <a16:colId xmlns:a16="http://schemas.microsoft.com/office/drawing/2014/main" val="2200064925"/>
                    </a:ext>
                  </a:extLst>
                </a:gridCol>
                <a:gridCol w="493776">
                  <a:extLst>
                    <a:ext uri="{9D8B030D-6E8A-4147-A177-3AD203B41FA5}">
                      <a16:colId xmlns:a16="http://schemas.microsoft.com/office/drawing/2014/main" val="4026207518"/>
                    </a:ext>
                  </a:extLst>
                </a:gridCol>
                <a:gridCol w="493776">
                  <a:extLst>
                    <a:ext uri="{9D8B030D-6E8A-4147-A177-3AD203B41FA5}">
                      <a16:colId xmlns:a16="http://schemas.microsoft.com/office/drawing/2014/main" val="2817836261"/>
                    </a:ext>
                  </a:extLst>
                </a:gridCol>
                <a:gridCol w="493776">
                  <a:extLst>
                    <a:ext uri="{9D8B030D-6E8A-4147-A177-3AD203B41FA5}">
                      <a16:colId xmlns:a16="http://schemas.microsoft.com/office/drawing/2014/main" val="2595140263"/>
                    </a:ext>
                  </a:extLst>
                </a:gridCol>
                <a:gridCol w="493776">
                  <a:extLst>
                    <a:ext uri="{9D8B030D-6E8A-4147-A177-3AD203B41FA5}">
                      <a16:colId xmlns:a16="http://schemas.microsoft.com/office/drawing/2014/main" val="4119120296"/>
                    </a:ext>
                  </a:extLst>
                </a:gridCol>
                <a:gridCol w="493776">
                  <a:extLst>
                    <a:ext uri="{9D8B030D-6E8A-4147-A177-3AD203B41FA5}">
                      <a16:colId xmlns:a16="http://schemas.microsoft.com/office/drawing/2014/main" val="1260873776"/>
                    </a:ext>
                  </a:extLst>
                </a:gridCol>
                <a:gridCol w="493776">
                  <a:extLst>
                    <a:ext uri="{9D8B030D-6E8A-4147-A177-3AD203B41FA5}">
                      <a16:colId xmlns:a16="http://schemas.microsoft.com/office/drawing/2014/main" val="1380186851"/>
                    </a:ext>
                  </a:extLst>
                </a:gridCol>
                <a:gridCol w="493776">
                  <a:extLst>
                    <a:ext uri="{9D8B030D-6E8A-4147-A177-3AD203B41FA5}">
                      <a16:colId xmlns:a16="http://schemas.microsoft.com/office/drawing/2014/main" val="3918624601"/>
                    </a:ext>
                  </a:extLst>
                </a:gridCol>
                <a:gridCol w="493776">
                  <a:extLst>
                    <a:ext uri="{9D8B030D-6E8A-4147-A177-3AD203B41FA5}">
                      <a16:colId xmlns:a16="http://schemas.microsoft.com/office/drawing/2014/main" val="2990828758"/>
                    </a:ext>
                  </a:extLst>
                </a:gridCol>
                <a:gridCol w="493776">
                  <a:extLst>
                    <a:ext uri="{9D8B030D-6E8A-4147-A177-3AD203B41FA5}">
                      <a16:colId xmlns:a16="http://schemas.microsoft.com/office/drawing/2014/main" val="2146352140"/>
                    </a:ext>
                  </a:extLst>
                </a:gridCol>
                <a:gridCol w="493776">
                  <a:extLst>
                    <a:ext uri="{9D8B030D-6E8A-4147-A177-3AD203B41FA5}">
                      <a16:colId xmlns:a16="http://schemas.microsoft.com/office/drawing/2014/main" val="2716266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6819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- 2021-08-28 13:38:53</a:t>
                      </a:r>
                      <a:r>
                        <a:rPr kumimoji="0" lang="es-ES" sz="1000" b="0" i="0" u="none" strike="noStrike" kern="1200" cap="none" spc="0" normalizeH="0" baseline="0" noProof="0">
                          <a:ln>
                            <a:noFill/>
                          </a:ln>
                          <a:solidFill>
                            <a:prstClr val="black"/>
                          </a:solidFill>
                          <a:effectLst/>
                          <a:uLnTx/>
                          <a:uFillTx/>
                          <a:latin typeface="+mn-lt"/>
                          <a:ea typeface="+mn-ea"/>
                          <a:cs typeface="+mn-cs"/>
                        </a:rPr>
                        <a:t>
 Esta mañana en Malvinas Argentinas junto a Carlos Kambourian y Carolina Podlesker en Cafe del Roble compartimos un café con vecinos, charlamos sobre las problemáticas que viven a diario en materia de inseguridad, trabajo y educación. Escuchar sus ideas y preocupaciones nos ayuda a seguir construyendo la Provincia que todos nos merecemos. 
Después nos encontramos con militantes de la Juventud PRO. Es muy lindo recorrer y ver el entusiasmo de los vecinos que sueñan con un futuro mejor. Por eso, es importante que el próximo 12 de septiembre no aflojes y nos apoyes en las urnas. ¡Juntos y en equipo lo vamos a lograr!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36853121"/>
                  </a:ext>
                </a:extLst>
              </a:tr>
            </a:tbl>
          </a:graphicData>
        </a:graphic>
      </p:graphicFrame>
      <p:sp>
        <p:nvSpPr>
          <p:cNvPr id="4" name="Text Placeholder 3">
            <a:extLst>
              <a:ext uri="{FF2B5EF4-FFF2-40B4-BE49-F238E27FC236}">
                <a16:creationId xmlns:a16="http://schemas.microsoft.com/office/drawing/2014/main" id="{1FAF48AB-62FD-4C96-809C-079D613E8BE4}"/>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364683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5A63B-F754-4128-BEAF-F3CEE73C59BB}"/>
              </a:ext>
            </a:extLst>
          </p:cNvPr>
          <p:cNvSpPr>
            <a:spLocks noGrp="1"/>
          </p:cNvSpPr>
          <p:nvPr>
            <p:ph type="title"/>
          </p:nvPr>
        </p:nvSpPr>
        <p:spPr/>
        <p:txBody>
          <a:bodyPr/>
          <a:lstStyle/>
          <a:p>
            <a:r>
              <a:rPr lang="en-US"/>
              <a:t>Facebook Post Table + Reactions | POSSE - 8 of 22</a:t>
            </a:r>
          </a:p>
        </p:txBody>
      </p:sp>
      <p:graphicFrame>
        <p:nvGraphicFramePr>
          <p:cNvPr id="5" name="Table Placeholder 4">
            <a:extLst>
              <a:ext uri="{FF2B5EF4-FFF2-40B4-BE49-F238E27FC236}">
                <a16:creationId xmlns:a16="http://schemas.microsoft.com/office/drawing/2014/main" id="{88E3055B-EDB9-44D3-A9BE-6D0ADB74FAB9}"/>
              </a:ext>
            </a:extLst>
          </p:cNvPr>
          <p:cNvGraphicFramePr>
            <a:graphicFrameLocks noGrp="1"/>
          </p:cNvGraphicFramePr>
          <p:nvPr>
            <p:ph type="tbl" sz="quarter" idx="13"/>
            <p:extLst>
              <p:ext uri="{D42A27DB-BD31-4B8C-83A1-F6EECF244321}">
                <p14:modId xmlns:p14="http://schemas.microsoft.com/office/powerpoint/2010/main" val="888950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9173037"/>
                    </a:ext>
                  </a:extLst>
                </a:gridCol>
                <a:gridCol w="493776">
                  <a:extLst>
                    <a:ext uri="{9D8B030D-6E8A-4147-A177-3AD203B41FA5}">
                      <a16:colId xmlns:a16="http://schemas.microsoft.com/office/drawing/2014/main" val="2265602891"/>
                    </a:ext>
                  </a:extLst>
                </a:gridCol>
                <a:gridCol w="493776">
                  <a:extLst>
                    <a:ext uri="{9D8B030D-6E8A-4147-A177-3AD203B41FA5}">
                      <a16:colId xmlns:a16="http://schemas.microsoft.com/office/drawing/2014/main" val="2098606748"/>
                    </a:ext>
                  </a:extLst>
                </a:gridCol>
                <a:gridCol w="493776">
                  <a:extLst>
                    <a:ext uri="{9D8B030D-6E8A-4147-A177-3AD203B41FA5}">
                      <a16:colId xmlns:a16="http://schemas.microsoft.com/office/drawing/2014/main" val="2222048167"/>
                    </a:ext>
                  </a:extLst>
                </a:gridCol>
                <a:gridCol w="493776">
                  <a:extLst>
                    <a:ext uri="{9D8B030D-6E8A-4147-A177-3AD203B41FA5}">
                      <a16:colId xmlns:a16="http://schemas.microsoft.com/office/drawing/2014/main" val="862316309"/>
                    </a:ext>
                  </a:extLst>
                </a:gridCol>
                <a:gridCol w="493776">
                  <a:extLst>
                    <a:ext uri="{9D8B030D-6E8A-4147-A177-3AD203B41FA5}">
                      <a16:colId xmlns:a16="http://schemas.microsoft.com/office/drawing/2014/main" val="2115369836"/>
                    </a:ext>
                  </a:extLst>
                </a:gridCol>
                <a:gridCol w="493776">
                  <a:extLst>
                    <a:ext uri="{9D8B030D-6E8A-4147-A177-3AD203B41FA5}">
                      <a16:colId xmlns:a16="http://schemas.microsoft.com/office/drawing/2014/main" val="2300960541"/>
                    </a:ext>
                  </a:extLst>
                </a:gridCol>
                <a:gridCol w="493776">
                  <a:extLst>
                    <a:ext uri="{9D8B030D-6E8A-4147-A177-3AD203B41FA5}">
                      <a16:colId xmlns:a16="http://schemas.microsoft.com/office/drawing/2014/main" val="1811742901"/>
                    </a:ext>
                  </a:extLst>
                </a:gridCol>
                <a:gridCol w="493776">
                  <a:extLst>
                    <a:ext uri="{9D8B030D-6E8A-4147-A177-3AD203B41FA5}">
                      <a16:colId xmlns:a16="http://schemas.microsoft.com/office/drawing/2014/main" val="799061335"/>
                    </a:ext>
                  </a:extLst>
                </a:gridCol>
                <a:gridCol w="493776">
                  <a:extLst>
                    <a:ext uri="{9D8B030D-6E8A-4147-A177-3AD203B41FA5}">
                      <a16:colId xmlns:a16="http://schemas.microsoft.com/office/drawing/2014/main" val="3527979400"/>
                    </a:ext>
                  </a:extLst>
                </a:gridCol>
                <a:gridCol w="493776">
                  <a:extLst>
                    <a:ext uri="{9D8B030D-6E8A-4147-A177-3AD203B41FA5}">
                      <a16:colId xmlns:a16="http://schemas.microsoft.com/office/drawing/2014/main" val="1761265157"/>
                    </a:ext>
                  </a:extLst>
                </a:gridCol>
                <a:gridCol w="493776">
                  <a:extLst>
                    <a:ext uri="{9D8B030D-6E8A-4147-A177-3AD203B41FA5}">
                      <a16:colId xmlns:a16="http://schemas.microsoft.com/office/drawing/2014/main" val="731606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553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- 2021-08-25 17:44:11</a:t>
                      </a:r>
                      <a:r>
                        <a:rPr kumimoji="0" lang="es-ES" sz="1000" b="0" i="0" u="none" strike="noStrike" kern="1200" cap="none" spc="0" normalizeH="0" baseline="0" noProof="0">
                          <a:ln>
                            <a:noFill/>
                          </a:ln>
                          <a:solidFill>
                            <a:prstClr val="black"/>
                          </a:solidFill>
                          <a:effectLst/>
                          <a:uLnTx/>
                          <a:uFillTx/>
                          <a:latin typeface="+mn-lt"/>
                          <a:ea typeface="+mn-ea"/>
                          <a:cs typeface="+mn-cs"/>
                        </a:rPr>
                        <a:t>
 RECORRIENDO LA PROVINCIA 💪
Comenzamos el día en General Belgrano con Gregorio Aurelio Ordoñez, María José Fandiño, Ariel Nuñez y Pepe Basko, visitando a Pablo de Grupo Barbero, que se dedican, hace más de 25 años, a la comercialización de combustibles y lubricantes en estaciones de servicio YPF. Y a Laura y Mauro de Manos a la Obra que tienen un emprendimiento que fabrican y venden juguetes. También pasamos por el Palacio Municipal a saludar al Intendente Osvaldo Dinápoli. 
Luego en Ranchos con Pedro Gerbelli, Lorena Pretti y Gigi Saavedra mantuvimos un encuentro con precandidatos, referentes y concejales. Para finalizar, fuimos a conocer a Mauro de Lácteos Hilario, una pyme familiar que comenzó hace dos años con la producción de lácteos naturales y artesanales. Charlamos sobre la realidad del país y sobre sus expectativas.
Seguimos trabajando JUNTOS para transformar la Provincia. ¡Muchas gracias General Belgrano y Ranchos por recibirnos!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55699030"/>
                  </a:ext>
                </a:extLst>
              </a:tr>
            </a:tbl>
          </a:graphicData>
        </a:graphic>
      </p:graphicFrame>
      <p:sp>
        <p:nvSpPr>
          <p:cNvPr id="4" name="Text Placeholder 3">
            <a:extLst>
              <a:ext uri="{FF2B5EF4-FFF2-40B4-BE49-F238E27FC236}">
                <a16:creationId xmlns:a16="http://schemas.microsoft.com/office/drawing/2014/main" id="{9540308F-6F31-41AB-980F-331EF5870EBE}"/>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4185993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3211F-0889-447F-AAB7-1A20BF08835E}"/>
              </a:ext>
            </a:extLst>
          </p:cNvPr>
          <p:cNvSpPr>
            <a:spLocks noGrp="1"/>
          </p:cNvSpPr>
          <p:nvPr>
            <p:ph type="title"/>
          </p:nvPr>
        </p:nvSpPr>
        <p:spPr/>
        <p:txBody>
          <a:bodyPr/>
          <a:lstStyle/>
          <a:p>
            <a:r>
              <a:rPr lang="en-US"/>
              <a:t>Facebook Post Table + Reactions | POSSE - 9 of 22</a:t>
            </a:r>
          </a:p>
        </p:txBody>
      </p:sp>
      <p:graphicFrame>
        <p:nvGraphicFramePr>
          <p:cNvPr id="5" name="Table Placeholder 4">
            <a:extLst>
              <a:ext uri="{FF2B5EF4-FFF2-40B4-BE49-F238E27FC236}">
                <a16:creationId xmlns:a16="http://schemas.microsoft.com/office/drawing/2014/main" id="{6625953B-F022-4C0D-8696-6483ED977CE7}"/>
              </a:ext>
            </a:extLst>
          </p:cNvPr>
          <p:cNvGraphicFramePr>
            <a:graphicFrameLocks noGrp="1"/>
          </p:cNvGraphicFramePr>
          <p:nvPr>
            <p:ph type="tbl" sz="quarter" idx="13"/>
            <p:extLst>
              <p:ext uri="{D42A27DB-BD31-4B8C-83A1-F6EECF244321}">
                <p14:modId xmlns:p14="http://schemas.microsoft.com/office/powerpoint/2010/main" val="2474797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3450657"/>
                    </a:ext>
                  </a:extLst>
                </a:gridCol>
                <a:gridCol w="493776">
                  <a:extLst>
                    <a:ext uri="{9D8B030D-6E8A-4147-A177-3AD203B41FA5}">
                      <a16:colId xmlns:a16="http://schemas.microsoft.com/office/drawing/2014/main" val="2298542940"/>
                    </a:ext>
                  </a:extLst>
                </a:gridCol>
                <a:gridCol w="493776">
                  <a:extLst>
                    <a:ext uri="{9D8B030D-6E8A-4147-A177-3AD203B41FA5}">
                      <a16:colId xmlns:a16="http://schemas.microsoft.com/office/drawing/2014/main" val="1295744421"/>
                    </a:ext>
                  </a:extLst>
                </a:gridCol>
                <a:gridCol w="493776">
                  <a:extLst>
                    <a:ext uri="{9D8B030D-6E8A-4147-A177-3AD203B41FA5}">
                      <a16:colId xmlns:a16="http://schemas.microsoft.com/office/drawing/2014/main" val="2023447729"/>
                    </a:ext>
                  </a:extLst>
                </a:gridCol>
                <a:gridCol w="493776">
                  <a:extLst>
                    <a:ext uri="{9D8B030D-6E8A-4147-A177-3AD203B41FA5}">
                      <a16:colId xmlns:a16="http://schemas.microsoft.com/office/drawing/2014/main" val="791263878"/>
                    </a:ext>
                  </a:extLst>
                </a:gridCol>
                <a:gridCol w="493776">
                  <a:extLst>
                    <a:ext uri="{9D8B030D-6E8A-4147-A177-3AD203B41FA5}">
                      <a16:colId xmlns:a16="http://schemas.microsoft.com/office/drawing/2014/main" val="378405297"/>
                    </a:ext>
                  </a:extLst>
                </a:gridCol>
                <a:gridCol w="493776">
                  <a:extLst>
                    <a:ext uri="{9D8B030D-6E8A-4147-A177-3AD203B41FA5}">
                      <a16:colId xmlns:a16="http://schemas.microsoft.com/office/drawing/2014/main" val="2770936962"/>
                    </a:ext>
                  </a:extLst>
                </a:gridCol>
                <a:gridCol w="493776">
                  <a:extLst>
                    <a:ext uri="{9D8B030D-6E8A-4147-A177-3AD203B41FA5}">
                      <a16:colId xmlns:a16="http://schemas.microsoft.com/office/drawing/2014/main" val="525852601"/>
                    </a:ext>
                  </a:extLst>
                </a:gridCol>
                <a:gridCol w="493776">
                  <a:extLst>
                    <a:ext uri="{9D8B030D-6E8A-4147-A177-3AD203B41FA5}">
                      <a16:colId xmlns:a16="http://schemas.microsoft.com/office/drawing/2014/main" val="665807989"/>
                    </a:ext>
                  </a:extLst>
                </a:gridCol>
                <a:gridCol w="493776">
                  <a:extLst>
                    <a:ext uri="{9D8B030D-6E8A-4147-A177-3AD203B41FA5}">
                      <a16:colId xmlns:a16="http://schemas.microsoft.com/office/drawing/2014/main" val="2370668498"/>
                    </a:ext>
                  </a:extLst>
                </a:gridCol>
                <a:gridCol w="493776">
                  <a:extLst>
                    <a:ext uri="{9D8B030D-6E8A-4147-A177-3AD203B41FA5}">
                      <a16:colId xmlns:a16="http://schemas.microsoft.com/office/drawing/2014/main" val="2710629988"/>
                    </a:ext>
                  </a:extLst>
                </a:gridCol>
                <a:gridCol w="493776">
                  <a:extLst>
                    <a:ext uri="{9D8B030D-6E8A-4147-A177-3AD203B41FA5}">
                      <a16:colId xmlns:a16="http://schemas.microsoft.com/office/drawing/2014/main" val="312985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749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- 2021-08-28 21:07:30</a:t>
                      </a:r>
                      <a:r>
                        <a:rPr kumimoji="0" lang="es-ES" sz="1000" b="0" i="0" u="none" strike="noStrike" kern="1200" cap="none" spc="0" normalizeH="0" baseline="0" noProof="0">
                          <a:ln>
                            <a:noFill/>
                          </a:ln>
                          <a:solidFill>
                            <a:prstClr val="black"/>
                          </a:solidFill>
                          <a:effectLst/>
                          <a:uLnTx/>
                          <a:uFillTx/>
                          <a:latin typeface="+mn-lt"/>
                          <a:ea typeface="+mn-ea"/>
                          <a:cs typeface="+mn-cs"/>
                        </a:rPr>
                        <a:t>
 Estoy caliente y triste a la vez. 
Hoy recibí la desagradable noticia de parte de los trabajadores municipales que cuidan a nuestro querido Parque Eva Perón, que un grupo de militantes de un sector de la oposición en Lanús rompieron los baños.
Es paradójico querer representar a los vecinos para mejorar nuestra ciudad pero a la vez destruir un patrimonio que es de todos los lanusenses.
Justo cuando estamos ampliando nuestro Parque para tener más espacios verdes que tanto necesitamos.
A los que hacen estas cosas les digo: pueden mentir, pueden repartir volantes donde quieran, pero sepan que nunca van a doblegar mi voluntad, ni la de todos los lanusenses de vivir en un lugar cada día mejor. La ciudadanía juzgará esas acciones en las urnas. No nos van a parar!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58681668"/>
                  </a:ext>
                </a:extLst>
              </a:tr>
            </a:tbl>
          </a:graphicData>
        </a:graphic>
      </p:graphicFrame>
      <p:sp>
        <p:nvSpPr>
          <p:cNvPr id="4" name="Text Placeholder 3">
            <a:extLst>
              <a:ext uri="{FF2B5EF4-FFF2-40B4-BE49-F238E27FC236}">
                <a16:creationId xmlns:a16="http://schemas.microsoft.com/office/drawing/2014/main" id="{E3047CB2-F21D-4BDE-8465-F8FA84EA76D6}"/>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7642824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9C96D-802E-4069-B71E-D0D2943F7BA2}"/>
              </a:ext>
            </a:extLst>
          </p:cNvPr>
          <p:cNvSpPr>
            <a:spLocks noGrp="1"/>
          </p:cNvSpPr>
          <p:nvPr>
            <p:ph type="title"/>
          </p:nvPr>
        </p:nvSpPr>
        <p:spPr/>
        <p:txBody>
          <a:bodyPr/>
          <a:lstStyle/>
          <a:p>
            <a:r>
              <a:rPr lang="en-US"/>
              <a:t>Facebook Post Table + Reactions | POSSE - 10 of 22</a:t>
            </a:r>
          </a:p>
        </p:txBody>
      </p:sp>
      <p:graphicFrame>
        <p:nvGraphicFramePr>
          <p:cNvPr id="5" name="Table Placeholder 4">
            <a:extLst>
              <a:ext uri="{FF2B5EF4-FFF2-40B4-BE49-F238E27FC236}">
                <a16:creationId xmlns:a16="http://schemas.microsoft.com/office/drawing/2014/main" id="{57CD35DC-D06B-444E-B2C7-7A47EFBFECCF}"/>
              </a:ext>
            </a:extLst>
          </p:cNvPr>
          <p:cNvGraphicFramePr>
            <a:graphicFrameLocks noGrp="1"/>
          </p:cNvGraphicFramePr>
          <p:nvPr>
            <p:ph type="tbl" sz="quarter" idx="13"/>
            <p:extLst>
              <p:ext uri="{D42A27DB-BD31-4B8C-83A1-F6EECF244321}">
                <p14:modId xmlns:p14="http://schemas.microsoft.com/office/powerpoint/2010/main" val="3045074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3812852"/>
                    </a:ext>
                  </a:extLst>
                </a:gridCol>
                <a:gridCol w="493776">
                  <a:extLst>
                    <a:ext uri="{9D8B030D-6E8A-4147-A177-3AD203B41FA5}">
                      <a16:colId xmlns:a16="http://schemas.microsoft.com/office/drawing/2014/main" val="2775627382"/>
                    </a:ext>
                  </a:extLst>
                </a:gridCol>
                <a:gridCol w="493776">
                  <a:extLst>
                    <a:ext uri="{9D8B030D-6E8A-4147-A177-3AD203B41FA5}">
                      <a16:colId xmlns:a16="http://schemas.microsoft.com/office/drawing/2014/main" val="4285141398"/>
                    </a:ext>
                  </a:extLst>
                </a:gridCol>
                <a:gridCol w="493776">
                  <a:extLst>
                    <a:ext uri="{9D8B030D-6E8A-4147-A177-3AD203B41FA5}">
                      <a16:colId xmlns:a16="http://schemas.microsoft.com/office/drawing/2014/main" val="495905191"/>
                    </a:ext>
                  </a:extLst>
                </a:gridCol>
                <a:gridCol w="493776">
                  <a:extLst>
                    <a:ext uri="{9D8B030D-6E8A-4147-A177-3AD203B41FA5}">
                      <a16:colId xmlns:a16="http://schemas.microsoft.com/office/drawing/2014/main" val="3916473721"/>
                    </a:ext>
                  </a:extLst>
                </a:gridCol>
                <a:gridCol w="493776">
                  <a:extLst>
                    <a:ext uri="{9D8B030D-6E8A-4147-A177-3AD203B41FA5}">
                      <a16:colId xmlns:a16="http://schemas.microsoft.com/office/drawing/2014/main" val="404250570"/>
                    </a:ext>
                  </a:extLst>
                </a:gridCol>
                <a:gridCol w="493776">
                  <a:extLst>
                    <a:ext uri="{9D8B030D-6E8A-4147-A177-3AD203B41FA5}">
                      <a16:colId xmlns:a16="http://schemas.microsoft.com/office/drawing/2014/main" val="2424592504"/>
                    </a:ext>
                  </a:extLst>
                </a:gridCol>
                <a:gridCol w="493776">
                  <a:extLst>
                    <a:ext uri="{9D8B030D-6E8A-4147-A177-3AD203B41FA5}">
                      <a16:colId xmlns:a16="http://schemas.microsoft.com/office/drawing/2014/main" val="1277455208"/>
                    </a:ext>
                  </a:extLst>
                </a:gridCol>
                <a:gridCol w="493776">
                  <a:extLst>
                    <a:ext uri="{9D8B030D-6E8A-4147-A177-3AD203B41FA5}">
                      <a16:colId xmlns:a16="http://schemas.microsoft.com/office/drawing/2014/main" val="4232344202"/>
                    </a:ext>
                  </a:extLst>
                </a:gridCol>
                <a:gridCol w="493776">
                  <a:extLst>
                    <a:ext uri="{9D8B030D-6E8A-4147-A177-3AD203B41FA5}">
                      <a16:colId xmlns:a16="http://schemas.microsoft.com/office/drawing/2014/main" val="1226265985"/>
                    </a:ext>
                  </a:extLst>
                </a:gridCol>
                <a:gridCol w="493776">
                  <a:extLst>
                    <a:ext uri="{9D8B030D-6E8A-4147-A177-3AD203B41FA5}">
                      <a16:colId xmlns:a16="http://schemas.microsoft.com/office/drawing/2014/main" val="2855202609"/>
                    </a:ext>
                  </a:extLst>
                </a:gridCol>
                <a:gridCol w="493776">
                  <a:extLst>
                    <a:ext uri="{9D8B030D-6E8A-4147-A177-3AD203B41FA5}">
                      <a16:colId xmlns:a16="http://schemas.microsoft.com/office/drawing/2014/main" val="192093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8521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- 2021-08-18 14:44:48</a:t>
                      </a:r>
                      <a:r>
                        <a:rPr kumimoji="0" lang="es-ES" sz="1000" b="0" i="0" u="none" strike="noStrike" kern="1200" cap="none" spc="0" normalizeH="0" baseline="0" noProof="0">
                          <a:ln>
                            <a:noFill/>
                          </a:ln>
                          <a:solidFill>
                            <a:prstClr val="black"/>
                          </a:solidFill>
                          <a:effectLst/>
                          <a:uLnTx/>
                          <a:uFillTx/>
                          <a:latin typeface="+mn-lt"/>
                          <a:ea typeface="+mn-ea"/>
                          <a:cs typeface="+mn-cs"/>
                        </a:rPr>
                        <a:t>
 Estas elecciones definen nuestro futuro. Por eso acompaño al Diego Santilli para que todos los lanusenses y los bonaerenses podamos vivir mejor.
Hoy presentamos las propuestas en base a todo lo que estuvimos escuchando de vos estas semanas. Te invito a que te sumes y participes.
Tenemos la oportunidad de cambiar la historia. Vota la lista 506. Vota a Diego “El Colo” Santilli.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49315502"/>
                  </a:ext>
                </a:extLst>
              </a:tr>
            </a:tbl>
          </a:graphicData>
        </a:graphic>
      </p:graphicFrame>
      <p:sp>
        <p:nvSpPr>
          <p:cNvPr id="4" name="Text Placeholder 3">
            <a:extLst>
              <a:ext uri="{FF2B5EF4-FFF2-40B4-BE49-F238E27FC236}">
                <a16:creationId xmlns:a16="http://schemas.microsoft.com/office/drawing/2014/main" id="{E355093C-FDB7-4605-A44D-A1CF57C85907}"/>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3794775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05C54-3413-46A4-80FE-93A1B42AE901}"/>
              </a:ext>
            </a:extLst>
          </p:cNvPr>
          <p:cNvSpPr>
            <a:spLocks noGrp="1"/>
          </p:cNvSpPr>
          <p:nvPr>
            <p:ph type="title"/>
          </p:nvPr>
        </p:nvSpPr>
        <p:spPr/>
        <p:txBody>
          <a:bodyPr/>
          <a:lstStyle/>
          <a:p>
            <a:r>
              <a:rPr lang="en-US"/>
              <a:t>Facebook Post Table + Reactions | POSSE - 11 of 22</a:t>
            </a:r>
          </a:p>
        </p:txBody>
      </p:sp>
      <p:graphicFrame>
        <p:nvGraphicFramePr>
          <p:cNvPr id="5" name="Table Placeholder 4">
            <a:extLst>
              <a:ext uri="{FF2B5EF4-FFF2-40B4-BE49-F238E27FC236}">
                <a16:creationId xmlns:a16="http://schemas.microsoft.com/office/drawing/2014/main" id="{2E961B4C-7EEC-4AB9-A6AF-157C9250D3EA}"/>
              </a:ext>
            </a:extLst>
          </p:cNvPr>
          <p:cNvGraphicFramePr>
            <a:graphicFrameLocks noGrp="1"/>
          </p:cNvGraphicFramePr>
          <p:nvPr>
            <p:ph type="tbl" sz="quarter" idx="13"/>
            <p:extLst>
              <p:ext uri="{D42A27DB-BD31-4B8C-83A1-F6EECF244321}">
                <p14:modId xmlns:p14="http://schemas.microsoft.com/office/powerpoint/2010/main" val="3058042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9096805"/>
                    </a:ext>
                  </a:extLst>
                </a:gridCol>
                <a:gridCol w="493776">
                  <a:extLst>
                    <a:ext uri="{9D8B030D-6E8A-4147-A177-3AD203B41FA5}">
                      <a16:colId xmlns:a16="http://schemas.microsoft.com/office/drawing/2014/main" val="2587396007"/>
                    </a:ext>
                  </a:extLst>
                </a:gridCol>
                <a:gridCol w="493776">
                  <a:extLst>
                    <a:ext uri="{9D8B030D-6E8A-4147-A177-3AD203B41FA5}">
                      <a16:colId xmlns:a16="http://schemas.microsoft.com/office/drawing/2014/main" val="1586554694"/>
                    </a:ext>
                  </a:extLst>
                </a:gridCol>
                <a:gridCol w="493776">
                  <a:extLst>
                    <a:ext uri="{9D8B030D-6E8A-4147-A177-3AD203B41FA5}">
                      <a16:colId xmlns:a16="http://schemas.microsoft.com/office/drawing/2014/main" val="333619940"/>
                    </a:ext>
                  </a:extLst>
                </a:gridCol>
                <a:gridCol w="493776">
                  <a:extLst>
                    <a:ext uri="{9D8B030D-6E8A-4147-A177-3AD203B41FA5}">
                      <a16:colId xmlns:a16="http://schemas.microsoft.com/office/drawing/2014/main" val="3063759951"/>
                    </a:ext>
                  </a:extLst>
                </a:gridCol>
                <a:gridCol w="493776">
                  <a:extLst>
                    <a:ext uri="{9D8B030D-6E8A-4147-A177-3AD203B41FA5}">
                      <a16:colId xmlns:a16="http://schemas.microsoft.com/office/drawing/2014/main" val="657385760"/>
                    </a:ext>
                  </a:extLst>
                </a:gridCol>
                <a:gridCol w="493776">
                  <a:extLst>
                    <a:ext uri="{9D8B030D-6E8A-4147-A177-3AD203B41FA5}">
                      <a16:colId xmlns:a16="http://schemas.microsoft.com/office/drawing/2014/main" val="2946932848"/>
                    </a:ext>
                  </a:extLst>
                </a:gridCol>
                <a:gridCol w="493776">
                  <a:extLst>
                    <a:ext uri="{9D8B030D-6E8A-4147-A177-3AD203B41FA5}">
                      <a16:colId xmlns:a16="http://schemas.microsoft.com/office/drawing/2014/main" val="2455128045"/>
                    </a:ext>
                  </a:extLst>
                </a:gridCol>
                <a:gridCol w="493776">
                  <a:extLst>
                    <a:ext uri="{9D8B030D-6E8A-4147-A177-3AD203B41FA5}">
                      <a16:colId xmlns:a16="http://schemas.microsoft.com/office/drawing/2014/main" val="455945325"/>
                    </a:ext>
                  </a:extLst>
                </a:gridCol>
                <a:gridCol w="493776">
                  <a:extLst>
                    <a:ext uri="{9D8B030D-6E8A-4147-A177-3AD203B41FA5}">
                      <a16:colId xmlns:a16="http://schemas.microsoft.com/office/drawing/2014/main" val="3750305102"/>
                    </a:ext>
                  </a:extLst>
                </a:gridCol>
                <a:gridCol w="493776">
                  <a:extLst>
                    <a:ext uri="{9D8B030D-6E8A-4147-A177-3AD203B41FA5}">
                      <a16:colId xmlns:a16="http://schemas.microsoft.com/office/drawing/2014/main" val="542813069"/>
                    </a:ext>
                  </a:extLst>
                </a:gridCol>
                <a:gridCol w="493776">
                  <a:extLst>
                    <a:ext uri="{9D8B030D-6E8A-4147-A177-3AD203B41FA5}">
                      <a16:colId xmlns:a16="http://schemas.microsoft.com/office/drawing/2014/main" val="2212375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7618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- 2021-08-23 14:53:45</a:t>
                      </a:r>
                      <a:r>
                        <a:rPr kumimoji="0" lang="es-ES" sz="1000" b="0" i="0" u="none" strike="noStrike" kern="1200" cap="none" spc="0" normalizeH="0" baseline="0" noProof="0">
                          <a:ln>
                            <a:noFill/>
                          </a:ln>
                          <a:solidFill>
                            <a:prstClr val="black"/>
                          </a:solidFill>
                          <a:effectLst/>
                          <a:uLnTx/>
                          <a:uFillTx/>
                          <a:latin typeface="+mn-lt"/>
                          <a:ea typeface="+mn-ea"/>
                          <a:cs typeface="+mn-cs"/>
                        </a:rPr>
                        <a:t>
 Con Sole Martinez recibimos la visita de Horacio Rodríguez Larreta y Diego Santilli en nuestro municipio. Estuvimos en París Café Brasserie, compartiendo un café e intercambiando ideas de gestión. También recorrimos el Centro Comercial Ugarte, hablamos con los vecinos y comerciantes de la zona, escuchando sus ganas de progresar y salir adelante.
Con la experiencia de gestión de Horacio, Diego y nuestro equipo en Vicente López estamos seguros de que cuando hay trabajo y voluntad política se transforma el camino para seguir avanzando juntos por esa Argentina que queremos tener. #EsJuntos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8981726"/>
                  </a:ext>
                </a:extLst>
              </a:tr>
            </a:tbl>
          </a:graphicData>
        </a:graphic>
      </p:graphicFrame>
      <p:sp>
        <p:nvSpPr>
          <p:cNvPr id="4" name="Text Placeholder 3">
            <a:extLst>
              <a:ext uri="{FF2B5EF4-FFF2-40B4-BE49-F238E27FC236}">
                <a16:creationId xmlns:a16="http://schemas.microsoft.com/office/drawing/2014/main" id="{4917B478-8B86-4580-9036-42342513729E}"/>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0977323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C65D5-B262-4DAA-9618-4712753E5C30}"/>
              </a:ext>
            </a:extLst>
          </p:cNvPr>
          <p:cNvSpPr>
            <a:spLocks noGrp="1"/>
          </p:cNvSpPr>
          <p:nvPr>
            <p:ph type="title"/>
          </p:nvPr>
        </p:nvSpPr>
        <p:spPr/>
        <p:txBody>
          <a:bodyPr/>
          <a:lstStyle/>
          <a:p>
            <a:r>
              <a:rPr lang="en-US"/>
              <a:t>Facebook Post Table + Reactions | POSSE - 12 of 22</a:t>
            </a:r>
          </a:p>
        </p:txBody>
      </p:sp>
      <p:graphicFrame>
        <p:nvGraphicFramePr>
          <p:cNvPr id="5" name="Table Placeholder 4">
            <a:extLst>
              <a:ext uri="{FF2B5EF4-FFF2-40B4-BE49-F238E27FC236}">
                <a16:creationId xmlns:a16="http://schemas.microsoft.com/office/drawing/2014/main" id="{5F696189-FB33-4090-B812-B357F8698E69}"/>
              </a:ext>
            </a:extLst>
          </p:cNvPr>
          <p:cNvGraphicFramePr>
            <a:graphicFrameLocks noGrp="1"/>
          </p:cNvGraphicFramePr>
          <p:nvPr>
            <p:ph type="tbl" sz="quarter" idx="13"/>
            <p:extLst>
              <p:ext uri="{D42A27DB-BD31-4B8C-83A1-F6EECF244321}">
                <p14:modId xmlns:p14="http://schemas.microsoft.com/office/powerpoint/2010/main" val="1308191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75391992"/>
                    </a:ext>
                  </a:extLst>
                </a:gridCol>
                <a:gridCol w="493776">
                  <a:extLst>
                    <a:ext uri="{9D8B030D-6E8A-4147-A177-3AD203B41FA5}">
                      <a16:colId xmlns:a16="http://schemas.microsoft.com/office/drawing/2014/main" val="1624761402"/>
                    </a:ext>
                  </a:extLst>
                </a:gridCol>
                <a:gridCol w="493776">
                  <a:extLst>
                    <a:ext uri="{9D8B030D-6E8A-4147-A177-3AD203B41FA5}">
                      <a16:colId xmlns:a16="http://schemas.microsoft.com/office/drawing/2014/main" val="2905194596"/>
                    </a:ext>
                  </a:extLst>
                </a:gridCol>
                <a:gridCol w="493776">
                  <a:extLst>
                    <a:ext uri="{9D8B030D-6E8A-4147-A177-3AD203B41FA5}">
                      <a16:colId xmlns:a16="http://schemas.microsoft.com/office/drawing/2014/main" val="1898146851"/>
                    </a:ext>
                  </a:extLst>
                </a:gridCol>
                <a:gridCol w="493776">
                  <a:extLst>
                    <a:ext uri="{9D8B030D-6E8A-4147-A177-3AD203B41FA5}">
                      <a16:colId xmlns:a16="http://schemas.microsoft.com/office/drawing/2014/main" val="1737751593"/>
                    </a:ext>
                  </a:extLst>
                </a:gridCol>
                <a:gridCol w="493776">
                  <a:extLst>
                    <a:ext uri="{9D8B030D-6E8A-4147-A177-3AD203B41FA5}">
                      <a16:colId xmlns:a16="http://schemas.microsoft.com/office/drawing/2014/main" val="3667589264"/>
                    </a:ext>
                  </a:extLst>
                </a:gridCol>
                <a:gridCol w="493776">
                  <a:extLst>
                    <a:ext uri="{9D8B030D-6E8A-4147-A177-3AD203B41FA5}">
                      <a16:colId xmlns:a16="http://schemas.microsoft.com/office/drawing/2014/main" val="4103670839"/>
                    </a:ext>
                  </a:extLst>
                </a:gridCol>
                <a:gridCol w="493776">
                  <a:extLst>
                    <a:ext uri="{9D8B030D-6E8A-4147-A177-3AD203B41FA5}">
                      <a16:colId xmlns:a16="http://schemas.microsoft.com/office/drawing/2014/main" val="982201094"/>
                    </a:ext>
                  </a:extLst>
                </a:gridCol>
                <a:gridCol w="493776">
                  <a:extLst>
                    <a:ext uri="{9D8B030D-6E8A-4147-A177-3AD203B41FA5}">
                      <a16:colId xmlns:a16="http://schemas.microsoft.com/office/drawing/2014/main" val="1555607160"/>
                    </a:ext>
                  </a:extLst>
                </a:gridCol>
                <a:gridCol w="493776">
                  <a:extLst>
                    <a:ext uri="{9D8B030D-6E8A-4147-A177-3AD203B41FA5}">
                      <a16:colId xmlns:a16="http://schemas.microsoft.com/office/drawing/2014/main" val="797046300"/>
                    </a:ext>
                  </a:extLst>
                </a:gridCol>
                <a:gridCol w="493776">
                  <a:extLst>
                    <a:ext uri="{9D8B030D-6E8A-4147-A177-3AD203B41FA5}">
                      <a16:colId xmlns:a16="http://schemas.microsoft.com/office/drawing/2014/main" val="1942011567"/>
                    </a:ext>
                  </a:extLst>
                </a:gridCol>
                <a:gridCol w="493776">
                  <a:extLst>
                    <a:ext uri="{9D8B030D-6E8A-4147-A177-3AD203B41FA5}">
                      <a16:colId xmlns:a16="http://schemas.microsoft.com/office/drawing/2014/main" val="1879912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7775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- 2021-08-16 16:41:23</a:t>
                      </a:r>
                      <a:r>
                        <a:rPr kumimoji="0" lang="es-ES" sz="1000" b="0" i="0" u="none" strike="noStrike" kern="1200" cap="none" spc="0" normalizeH="0" baseline="0" noProof="0">
                          <a:ln>
                            <a:noFill/>
                          </a:ln>
                          <a:solidFill>
                            <a:prstClr val="black"/>
                          </a:solidFill>
                          <a:effectLst/>
                          <a:uLnTx/>
                          <a:uFillTx/>
                          <a:latin typeface="+mn-lt"/>
                          <a:ea typeface="+mn-ea"/>
                          <a:cs typeface="+mn-cs"/>
                        </a:rPr>
                        <a:t>
 ¡SEGUIMOS RECUPERANDO COSTA PÚBLICA PARA NUESTROS VECINOS! 
Como parte del plan de recuperación de costa 100% pública, con Sole Martinez estuvimos en Roma y el Río, recorriendo las obras en ejecución que consisten en la incorporación de más de 200 metros de bicisenda, pasarela y más espacios verdes. Esta ampliación que llevamos adelante es la continuidad del Paseo de la Costa que va a conectar el Paseo de los Vientos desde la calle Roma hasta San Lorenzo. 
Desde que comenzamos nuestra gestión asumimos el compromiso de trabajar para que nuestros vecinos tengan una costa 100% pública. Hoy gracias al trabajo en equipo con el Círculo Policial logramos un nuevo avance hacia eso, porque a todos nos une el deseo de contar con más espacios verdes.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94914203"/>
                  </a:ext>
                </a:extLst>
              </a:tr>
            </a:tbl>
          </a:graphicData>
        </a:graphic>
      </p:graphicFrame>
      <p:sp>
        <p:nvSpPr>
          <p:cNvPr id="4" name="Text Placeholder 3">
            <a:extLst>
              <a:ext uri="{FF2B5EF4-FFF2-40B4-BE49-F238E27FC236}">
                <a16:creationId xmlns:a16="http://schemas.microsoft.com/office/drawing/2014/main" id="{097A1F57-50EE-442A-A8D5-8220A72A2FFD}"/>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9293820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E64AC-CA81-4D13-B0E4-01200A379150}"/>
              </a:ext>
            </a:extLst>
          </p:cNvPr>
          <p:cNvSpPr>
            <a:spLocks noGrp="1"/>
          </p:cNvSpPr>
          <p:nvPr>
            <p:ph type="title"/>
          </p:nvPr>
        </p:nvSpPr>
        <p:spPr/>
        <p:txBody>
          <a:bodyPr/>
          <a:lstStyle/>
          <a:p>
            <a:r>
              <a:rPr lang="en-US"/>
              <a:t>Facebook Post Table + Reactions | POSSE - 13 of 22</a:t>
            </a:r>
          </a:p>
        </p:txBody>
      </p:sp>
      <p:graphicFrame>
        <p:nvGraphicFramePr>
          <p:cNvPr id="5" name="Table Placeholder 4">
            <a:extLst>
              <a:ext uri="{FF2B5EF4-FFF2-40B4-BE49-F238E27FC236}">
                <a16:creationId xmlns:a16="http://schemas.microsoft.com/office/drawing/2014/main" id="{974C4E81-74B9-4E5E-B816-A581C3B4365C}"/>
              </a:ext>
            </a:extLst>
          </p:cNvPr>
          <p:cNvGraphicFramePr>
            <a:graphicFrameLocks noGrp="1"/>
          </p:cNvGraphicFramePr>
          <p:nvPr>
            <p:ph type="tbl" sz="quarter" idx="13"/>
            <p:extLst>
              <p:ext uri="{D42A27DB-BD31-4B8C-83A1-F6EECF244321}">
                <p14:modId xmlns:p14="http://schemas.microsoft.com/office/powerpoint/2010/main" val="2206904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7714142"/>
                    </a:ext>
                  </a:extLst>
                </a:gridCol>
                <a:gridCol w="493776">
                  <a:extLst>
                    <a:ext uri="{9D8B030D-6E8A-4147-A177-3AD203B41FA5}">
                      <a16:colId xmlns:a16="http://schemas.microsoft.com/office/drawing/2014/main" val="228801797"/>
                    </a:ext>
                  </a:extLst>
                </a:gridCol>
                <a:gridCol w="493776">
                  <a:extLst>
                    <a:ext uri="{9D8B030D-6E8A-4147-A177-3AD203B41FA5}">
                      <a16:colId xmlns:a16="http://schemas.microsoft.com/office/drawing/2014/main" val="4146953333"/>
                    </a:ext>
                  </a:extLst>
                </a:gridCol>
                <a:gridCol w="493776">
                  <a:extLst>
                    <a:ext uri="{9D8B030D-6E8A-4147-A177-3AD203B41FA5}">
                      <a16:colId xmlns:a16="http://schemas.microsoft.com/office/drawing/2014/main" val="4286451524"/>
                    </a:ext>
                  </a:extLst>
                </a:gridCol>
                <a:gridCol w="493776">
                  <a:extLst>
                    <a:ext uri="{9D8B030D-6E8A-4147-A177-3AD203B41FA5}">
                      <a16:colId xmlns:a16="http://schemas.microsoft.com/office/drawing/2014/main" val="2768372441"/>
                    </a:ext>
                  </a:extLst>
                </a:gridCol>
                <a:gridCol w="493776">
                  <a:extLst>
                    <a:ext uri="{9D8B030D-6E8A-4147-A177-3AD203B41FA5}">
                      <a16:colId xmlns:a16="http://schemas.microsoft.com/office/drawing/2014/main" val="240539085"/>
                    </a:ext>
                  </a:extLst>
                </a:gridCol>
                <a:gridCol w="493776">
                  <a:extLst>
                    <a:ext uri="{9D8B030D-6E8A-4147-A177-3AD203B41FA5}">
                      <a16:colId xmlns:a16="http://schemas.microsoft.com/office/drawing/2014/main" val="294614430"/>
                    </a:ext>
                  </a:extLst>
                </a:gridCol>
                <a:gridCol w="493776">
                  <a:extLst>
                    <a:ext uri="{9D8B030D-6E8A-4147-A177-3AD203B41FA5}">
                      <a16:colId xmlns:a16="http://schemas.microsoft.com/office/drawing/2014/main" val="822180597"/>
                    </a:ext>
                  </a:extLst>
                </a:gridCol>
                <a:gridCol w="493776">
                  <a:extLst>
                    <a:ext uri="{9D8B030D-6E8A-4147-A177-3AD203B41FA5}">
                      <a16:colId xmlns:a16="http://schemas.microsoft.com/office/drawing/2014/main" val="4130906244"/>
                    </a:ext>
                  </a:extLst>
                </a:gridCol>
                <a:gridCol w="493776">
                  <a:extLst>
                    <a:ext uri="{9D8B030D-6E8A-4147-A177-3AD203B41FA5}">
                      <a16:colId xmlns:a16="http://schemas.microsoft.com/office/drawing/2014/main" val="3268298582"/>
                    </a:ext>
                  </a:extLst>
                </a:gridCol>
                <a:gridCol w="493776">
                  <a:extLst>
                    <a:ext uri="{9D8B030D-6E8A-4147-A177-3AD203B41FA5}">
                      <a16:colId xmlns:a16="http://schemas.microsoft.com/office/drawing/2014/main" val="3349434720"/>
                    </a:ext>
                  </a:extLst>
                </a:gridCol>
                <a:gridCol w="493776">
                  <a:extLst>
                    <a:ext uri="{9D8B030D-6E8A-4147-A177-3AD203B41FA5}">
                      <a16:colId xmlns:a16="http://schemas.microsoft.com/office/drawing/2014/main" val="2652985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9924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- 2021-08-19 18:52:26</a:t>
                      </a:r>
                      <a:r>
                        <a:rPr kumimoji="0" lang="es-ES" sz="1000" b="0" i="0" u="none" strike="noStrike" kern="1200" cap="none" spc="0" normalizeH="0" baseline="0" noProof="0">
                          <a:ln>
                            <a:noFill/>
                          </a:ln>
                          <a:solidFill>
                            <a:prstClr val="black"/>
                          </a:solidFill>
                          <a:effectLst/>
                          <a:uLnTx/>
                          <a:uFillTx/>
                          <a:latin typeface="+mn-lt"/>
                          <a:ea typeface="+mn-ea"/>
                          <a:cs typeface="+mn-cs"/>
                        </a:rPr>
                        <a:t>
 Estuvimos en el Centro Comercial Ugarte charlando con comerciantes de la zona sobre cómo la renovación integral de las veredas mejoraron la experiencia de compra de cada vecino. Estas mejoras también son una forma de seguir acompañando a los pequeños comerciantes de la zona.
Nuestra prioridad es avanzar todos los días hacia un Vicente López que incluya a todos y estamos convencidos que este es el camino para lograrlo.Seguimos trabajando para embellecer el espacio público y hacer un municipio accesible.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23721694"/>
                  </a:ext>
                </a:extLst>
              </a:tr>
            </a:tbl>
          </a:graphicData>
        </a:graphic>
      </p:graphicFrame>
      <p:sp>
        <p:nvSpPr>
          <p:cNvPr id="4" name="Text Placeholder 3">
            <a:extLst>
              <a:ext uri="{FF2B5EF4-FFF2-40B4-BE49-F238E27FC236}">
                <a16:creationId xmlns:a16="http://schemas.microsoft.com/office/drawing/2014/main" id="{FA4B1FA4-66ED-4921-9639-5F779B6F8F78}"/>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34374029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F65DF-F041-49D2-8661-3A5AD1D720EF}"/>
              </a:ext>
            </a:extLst>
          </p:cNvPr>
          <p:cNvSpPr>
            <a:spLocks noGrp="1"/>
          </p:cNvSpPr>
          <p:nvPr>
            <p:ph type="title"/>
          </p:nvPr>
        </p:nvSpPr>
        <p:spPr/>
        <p:txBody>
          <a:bodyPr/>
          <a:lstStyle/>
          <a:p>
            <a:r>
              <a:rPr lang="en-US"/>
              <a:t>Facebook Post Table + Reactions | POSSE - 14 of 22</a:t>
            </a:r>
          </a:p>
        </p:txBody>
      </p:sp>
      <p:graphicFrame>
        <p:nvGraphicFramePr>
          <p:cNvPr id="5" name="Table Placeholder 4">
            <a:extLst>
              <a:ext uri="{FF2B5EF4-FFF2-40B4-BE49-F238E27FC236}">
                <a16:creationId xmlns:a16="http://schemas.microsoft.com/office/drawing/2014/main" id="{7F0AA000-5FA8-454A-A3BF-199A381777D3}"/>
              </a:ext>
            </a:extLst>
          </p:cNvPr>
          <p:cNvGraphicFramePr>
            <a:graphicFrameLocks noGrp="1"/>
          </p:cNvGraphicFramePr>
          <p:nvPr>
            <p:ph type="tbl" sz="quarter" idx="13"/>
            <p:extLst>
              <p:ext uri="{D42A27DB-BD31-4B8C-83A1-F6EECF244321}">
                <p14:modId xmlns:p14="http://schemas.microsoft.com/office/powerpoint/2010/main" val="1544662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8043018"/>
                    </a:ext>
                  </a:extLst>
                </a:gridCol>
                <a:gridCol w="493776">
                  <a:extLst>
                    <a:ext uri="{9D8B030D-6E8A-4147-A177-3AD203B41FA5}">
                      <a16:colId xmlns:a16="http://schemas.microsoft.com/office/drawing/2014/main" val="2730478362"/>
                    </a:ext>
                  </a:extLst>
                </a:gridCol>
                <a:gridCol w="493776">
                  <a:extLst>
                    <a:ext uri="{9D8B030D-6E8A-4147-A177-3AD203B41FA5}">
                      <a16:colId xmlns:a16="http://schemas.microsoft.com/office/drawing/2014/main" val="3903087933"/>
                    </a:ext>
                  </a:extLst>
                </a:gridCol>
                <a:gridCol w="493776">
                  <a:extLst>
                    <a:ext uri="{9D8B030D-6E8A-4147-A177-3AD203B41FA5}">
                      <a16:colId xmlns:a16="http://schemas.microsoft.com/office/drawing/2014/main" val="2414609965"/>
                    </a:ext>
                  </a:extLst>
                </a:gridCol>
                <a:gridCol w="493776">
                  <a:extLst>
                    <a:ext uri="{9D8B030D-6E8A-4147-A177-3AD203B41FA5}">
                      <a16:colId xmlns:a16="http://schemas.microsoft.com/office/drawing/2014/main" val="3585773198"/>
                    </a:ext>
                  </a:extLst>
                </a:gridCol>
                <a:gridCol w="493776">
                  <a:extLst>
                    <a:ext uri="{9D8B030D-6E8A-4147-A177-3AD203B41FA5}">
                      <a16:colId xmlns:a16="http://schemas.microsoft.com/office/drawing/2014/main" val="2486003473"/>
                    </a:ext>
                  </a:extLst>
                </a:gridCol>
                <a:gridCol w="493776">
                  <a:extLst>
                    <a:ext uri="{9D8B030D-6E8A-4147-A177-3AD203B41FA5}">
                      <a16:colId xmlns:a16="http://schemas.microsoft.com/office/drawing/2014/main" val="429155547"/>
                    </a:ext>
                  </a:extLst>
                </a:gridCol>
                <a:gridCol w="493776">
                  <a:extLst>
                    <a:ext uri="{9D8B030D-6E8A-4147-A177-3AD203B41FA5}">
                      <a16:colId xmlns:a16="http://schemas.microsoft.com/office/drawing/2014/main" val="1449430938"/>
                    </a:ext>
                  </a:extLst>
                </a:gridCol>
                <a:gridCol w="493776">
                  <a:extLst>
                    <a:ext uri="{9D8B030D-6E8A-4147-A177-3AD203B41FA5}">
                      <a16:colId xmlns:a16="http://schemas.microsoft.com/office/drawing/2014/main" val="1322140773"/>
                    </a:ext>
                  </a:extLst>
                </a:gridCol>
                <a:gridCol w="493776">
                  <a:extLst>
                    <a:ext uri="{9D8B030D-6E8A-4147-A177-3AD203B41FA5}">
                      <a16:colId xmlns:a16="http://schemas.microsoft.com/office/drawing/2014/main" val="2125996723"/>
                    </a:ext>
                  </a:extLst>
                </a:gridCol>
                <a:gridCol w="493776">
                  <a:extLst>
                    <a:ext uri="{9D8B030D-6E8A-4147-A177-3AD203B41FA5}">
                      <a16:colId xmlns:a16="http://schemas.microsoft.com/office/drawing/2014/main" val="2466670253"/>
                    </a:ext>
                  </a:extLst>
                </a:gridCol>
                <a:gridCol w="493776">
                  <a:extLst>
                    <a:ext uri="{9D8B030D-6E8A-4147-A177-3AD203B41FA5}">
                      <a16:colId xmlns:a16="http://schemas.microsoft.com/office/drawing/2014/main" val="2013333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9905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Gustavo Posse - 2021-08-25 20:04:40</a:t>
                      </a:r>
                      <a:r>
                        <a:rPr kumimoji="0" lang="en-US" sz="1000" b="0" i="0" u="none" strike="noStrike" kern="1200" cap="none" spc="0" normalizeH="0" baseline="0" noProof="0">
                          <a:ln>
                            <a:noFill/>
                          </a:ln>
                          <a:solidFill>
                            <a:prstClr val="black"/>
                          </a:solidFill>
                          <a:effectLst/>
                          <a:uLnTx/>
                          <a:uFillTx/>
                          <a:latin typeface="+mn-lt"/>
                          <a:ea typeface="+mn-ea"/>
                          <a:cs typeface="+mn-cs"/>
                        </a:rPr>
                        <a:t>
 Gracias a los vecinos de San Isidro por contagiar responsabilidad durante todos estos meses. 
Sí a seguir saliendo cada vez más.
https://www.quepasaweb.com.ar/una-encuesta-evaluo-la-gestion-de-la-pandemia-en-los-municipios-y-san-isidro-quedo-primero-en-la-valoracion/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8274361"/>
                  </a:ext>
                </a:extLst>
              </a:tr>
            </a:tbl>
          </a:graphicData>
        </a:graphic>
      </p:graphicFrame>
      <p:sp>
        <p:nvSpPr>
          <p:cNvPr id="4" name="Text Placeholder 3">
            <a:extLst>
              <a:ext uri="{FF2B5EF4-FFF2-40B4-BE49-F238E27FC236}">
                <a16:creationId xmlns:a16="http://schemas.microsoft.com/office/drawing/2014/main" id="{888D8FB2-10D9-4E73-A7A5-50851777350A}"/>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9817862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9C676-39E5-4611-9F2E-36B5BEA8242B}"/>
              </a:ext>
            </a:extLst>
          </p:cNvPr>
          <p:cNvSpPr>
            <a:spLocks noGrp="1"/>
          </p:cNvSpPr>
          <p:nvPr>
            <p:ph type="title"/>
          </p:nvPr>
        </p:nvSpPr>
        <p:spPr/>
        <p:txBody>
          <a:bodyPr/>
          <a:lstStyle/>
          <a:p>
            <a:r>
              <a:rPr lang="en-US"/>
              <a:t>Facebook Post Table + Reactions | POSSE - 15 of 22</a:t>
            </a:r>
          </a:p>
        </p:txBody>
      </p:sp>
      <p:graphicFrame>
        <p:nvGraphicFramePr>
          <p:cNvPr id="5" name="Table Placeholder 4">
            <a:extLst>
              <a:ext uri="{FF2B5EF4-FFF2-40B4-BE49-F238E27FC236}">
                <a16:creationId xmlns:a16="http://schemas.microsoft.com/office/drawing/2014/main" id="{A6884CC0-E251-4DBD-B1CD-55BF6BF12573}"/>
              </a:ext>
            </a:extLst>
          </p:cNvPr>
          <p:cNvGraphicFramePr>
            <a:graphicFrameLocks noGrp="1"/>
          </p:cNvGraphicFramePr>
          <p:nvPr>
            <p:ph type="tbl" sz="quarter" idx="13"/>
            <p:extLst>
              <p:ext uri="{D42A27DB-BD31-4B8C-83A1-F6EECF244321}">
                <p14:modId xmlns:p14="http://schemas.microsoft.com/office/powerpoint/2010/main" val="4287944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8828413"/>
                    </a:ext>
                  </a:extLst>
                </a:gridCol>
                <a:gridCol w="493776">
                  <a:extLst>
                    <a:ext uri="{9D8B030D-6E8A-4147-A177-3AD203B41FA5}">
                      <a16:colId xmlns:a16="http://schemas.microsoft.com/office/drawing/2014/main" val="1001338329"/>
                    </a:ext>
                  </a:extLst>
                </a:gridCol>
                <a:gridCol w="493776">
                  <a:extLst>
                    <a:ext uri="{9D8B030D-6E8A-4147-A177-3AD203B41FA5}">
                      <a16:colId xmlns:a16="http://schemas.microsoft.com/office/drawing/2014/main" val="994251570"/>
                    </a:ext>
                  </a:extLst>
                </a:gridCol>
                <a:gridCol w="493776">
                  <a:extLst>
                    <a:ext uri="{9D8B030D-6E8A-4147-A177-3AD203B41FA5}">
                      <a16:colId xmlns:a16="http://schemas.microsoft.com/office/drawing/2014/main" val="3879084349"/>
                    </a:ext>
                  </a:extLst>
                </a:gridCol>
                <a:gridCol w="493776">
                  <a:extLst>
                    <a:ext uri="{9D8B030D-6E8A-4147-A177-3AD203B41FA5}">
                      <a16:colId xmlns:a16="http://schemas.microsoft.com/office/drawing/2014/main" val="1055546818"/>
                    </a:ext>
                  </a:extLst>
                </a:gridCol>
                <a:gridCol w="493776">
                  <a:extLst>
                    <a:ext uri="{9D8B030D-6E8A-4147-A177-3AD203B41FA5}">
                      <a16:colId xmlns:a16="http://schemas.microsoft.com/office/drawing/2014/main" val="4186359751"/>
                    </a:ext>
                  </a:extLst>
                </a:gridCol>
                <a:gridCol w="493776">
                  <a:extLst>
                    <a:ext uri="{9D8B030D-6E8A-4147-A177-3AD203B41FA5}">
                      <a16:colId xmlns:a16="http://schemas.microsoft.com/office/drawing/2014/main" val="3551816988"/>
                    </a:ext>
                  </a:extLst>
                </a:gridCol>
                <a:gridCol w="493776">
                  <a:extLst>
                    <a:ext uri="{9D8B030D-6E8A-4147-A177-3AD203B41FA5}">
                      <a16:colId xmlns:a16="http://schemas.microsoft.com/office/drawing/2014/main" val="3469627626"/>
                    </a:ext>
                  </a:extLst>
                </a:gridCol>
                <a:gridCol w="493776">
                  <a:extLst>
                    <a:ext uri="{9D8B030D-6E8A-4147-A177-3AD203B41FA5}">
                      <a16:colId xmlns:a16="http://schemas.microsoft.com/office/drawing/2014/main" val="365872411"/>
                    </a:ext>
                  </a:extLst>
                </a:gridCol>
                <a:gridCol w="493776">
                  <a:extLst>
                    <a:ext uri="{9D8B030D-6E8A-4147-A177-3AD203B41FA5}">
                      <a16:colId xmlns:a16="http://schemas.microsoft.com/office/drawing/2014/main" val="3099894138"/>
                    </a:ext>
                  </a:extLst>
                </a:gridCol>
                <a:gridCol w="493776">
                  <a:extLst>
                    <a:ext uri="{9D8B030D-6E8A-4147-A177-3AD203B41FA5}">
                      <a16:colId xmlns:a16="http://schemas.microsoft.com/office/drawing/2014/main" val="4248880627"/>
                    </a:ext>
                  </a:extLst>
                </a:gridCol>
                <a:gridCol w="493776">
                  <a:extLst>
                    <a:ext uri="{9D8B030D-6E8A-4147-A177-3AD203B41FA5}">
                      <a16:colId xmlns:a16="http://schemas.microsoft.com/office/drawing/2014/main" val="347627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1673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- 2021-08-26 18:10:12</a:t>
                      </a:r>
                      <a:r>
                        <a:rPr kumimoji="0" lang="es-ES" sz="1000" b="0" i="0" u="none" strike="noStrike" kern="1200" cap="none" spc="0" normalizeH="0" baseline="0" noProof="0">
                          <a:ln>
                            <a:noFill/>
                          </a:ln>
                          <a:solidFill>
                            <a:prstClr val="black"/>
                          </a:solidFill>
                          <a:effectLst/>
                          <a:uLnTx/>
                          <a:uFillTx/>
                          <a:latin typeface="+mn-lt"/>
                          <a:ea typeface="+mn-ea"/>
                          <a:cs typeface="+mn-cs"/>
                        </a:rPr>
                        <a:t>
 Seguimos recorriendo la Provincia de Buenos Aires, en esta oportunidad en Exaltación de la Cruz junto a Maria Paula Bustos, Alejandro Marcus, Susana Aguilar, Pedro Querencio y Norma Simiele mantuvimos un encuentro con precandidatos locales. Luego fuimos a la Sociedad Rural de Exaltación de la Cruz, Campana y Zarate en donde nos recibió su Presidente, Oscar Diez, para charlar con entidades rurales. Nuestro país tiene inmensas oportunidades de desarrollo de la mano de un sector muy dinámico cómo es el agropecuario. 
¡Gracias Exaltación por recibirnos!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92895410"/>
                  </a:ext>
                </a:extLst>
              </a:tr>
            </a:tbl>
          </a:graphicData>
        </a:graphic>
      </p:graphicFrame>
      <p:sp>
        <p:nvSpPr>
          <p:cNvPr id="4" name="Text Placeholder 3">
            <a:extLst>
              <a:ext uri="{FF2B5EF4-FFF2-40B4-BE49-F238E27FC236}">
                <a16:creationId xmlns:a16="http://schemas.microsoft.com/office/drawing/2014/main" id="{0AD154BD-FF2C-4E0B-A3D4-DE62E77E533F}"/>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41492663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EB7A8-73BB-413D-87C1-CD3CD1704CBC}"/>
              </a:ext>
            </a:extLst>
          </p:cNvPr>
          <p:cNvSpPr>
            <a:spLocks noGrp="1"/>
          </p:cNvSpPr>
          <p:nvPr>
            <p:ph type="title"/>
          </p:nvPr>
        </p:nvSpPr>
        <p:spPr/>
        <p:txBody>
          <a:bodyPr/>
          <a:lstStyle/>
          <a:p>
            <a:r>
              <a:rPr lang="en-US"/>
              <a:t>Facebook Post Table + Reactions | POSSE - 16 of 22</a:t>
            </a:r>
          </a:p>
        </p:txBody>
      </p:sp>
      <p:graphicFrame>
        <p:nvGraphicFramePr>
          <p:cNvPr id="5" name="Table Placeholder 4">
            <a:extLst>
              <a:ext uri="{FF2B5EF4-FFF2-40B4-BE49-F238E27FC236}">
                <a16:creationId xmlns:a16="http://schemas.microsoft.com/office/drawing/2014/main" id="{01A095E4-C880-490B-96A9-11A5E2848985}"/>
              </a:ext>
            </a:extLst>
          </p:cNvPr>
          <p:cNvGraphicFramePr>
            <a:graphicFrameLocks noGrp="1"/>
          </p:cNvGraphicFramePr>
          <p:nvPr>
            <p:ph type="tbl" sz="quarter" idx="13"/>
            <p:extLst>
              <p:ext uri="{D42A27DB-BD31-4B8C-83A1-F6EECF244321}">
                <p14:modId xmlns:p14="http://schemas.microsoft.com/office/powerpoint/2010/main" val="1366141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8270117"/>
                    </a:ext>
                  </a:extLst>
                </a:gridCol>
                <a:gridCol w="493776">
                  <a:extLst>
                    <a:ext uri="{9D8B030D-6E8A-4147-A177-3AD203B41FA5}">
                      <a16:colId xmlns:a16="http://schemas.microsoft.com/office/drawing/2014/main" val="2876137879"/>
                    </a:ext>
                  </a:extLst>
                </a:gridCol>
                <a:gridCol w="493776">
                  <a:extLst>
                    <a:ext uri="{9D8B030D-6E8A-4147-A177-3AD203B41FA5}">
                      <a16:colId xmlns:a16="http://schemas.microsoft.com/office/drawing/2014/main" val="2465589311"/>
                    </a:ext>
                  </a:extLst>
                </a:gridCol>
                <a:gridCol w="493776">
                  <a:extLst>
                    <a:ext uri="{9D8B030D-6E8A-4147-A177-3AD203B41FA5}">
                      <a16:colId xmlns:a16="http://schemas.microsoft.com/office/drawing/2014/main" val="2280128071"/>
                    </a:ext>
                  </a:extLst>
                </a:gridCol>
                <a:gridCol w="493776">
                  <a:extLst>
                    <a:ext uri="{9D8B030D-6E8A-4147-A177-3AD203B41FA5}">
                      <a16:colId xmlns:a16="http://schemas.microsoft.com/office/drawing/2014/main" val="1016653138"/>
                    </a:ext>
                  </a:extLst>
                </a:gridCol>
                <a:gridCol w="493776">
                  <a:extLst>
                    <a:ext uri="{9D8B030D-6E8A-4147-A177-3AD203B41FA5}">
                      <a16:colId xmlns:a16="http://schemas.microsoft.com/office/drawing/2014/main" val="3172969634"/>
                    </a:ext>
                  </a:extLst>
                </a:gridCol>
                <a:gridCol w="493776">
                  <a:extLst>
                    <a:ext uri="{9D8B030D-6E8A-4147-A177-3AD203B41FA5}">
                      <a16:colId xmlns:a16="http://schemas.microsoft.com/office/drawing/2014/main" val="796583031"/>
                    </a:ext>
                  </a:extLst>
                </a:gridCol>
                <a:gridCol w="493776">
                  <a:extLst>
                    <a:ext uri="{9D8B030D-6E8A-4147-A177-3AD203B41FA5}">
                      <a16:colId xmlns:a16="http://schemas.microsoft.com/office/drawing/2014/main" val="2845543494"/>
                    </a:ext>
                  </a:extLst>
                </a:gridCol>
                <a:gridCol w="493776">
                  <a:extLst>
                    <a:ext uri="{9D8B030D-6E8A-4147-A177-3AD203B41FA5}">
                      <a16:colId xmlns:a16="http://schemas.microsoft.com/office/drawing/2014/main" val="4050635551"/>
                    </a:ext>
                  </a:extLst>
                </a:gridCol>
                <a:gridCol w="493776">
                  <a:extLst>
                    <a:ext uri="{9D8B030D-6E8A-4147-A177-3AD203B41FA5}">
                      <a16:colId xmlns:a16="http://schemas.microsoft.com/office/drawing/2014/main" val="4200170550"/>
                    </a:ext>
                  </a:extLst>
                </a:gridCol>
                <a:gridCol w="493776">
                  <a:extLst>
                    <a:ext uri="{9D8B030D-6E8A-4147-A177-3AD203B41FA5}">
                      <a16:colId xmlns:a16="http://schemas.microsoft.com/office/drawing/2014/main" val="4291147290"/>
                    </a:ext>
                  </a:extLst>
                </a:gridCol>
                <a:gridCol w="493776">
                  <a:extLst>
                    <a:ext uri="{9D8B030D-6E8A-4147-A177-3AD203B41FA5}">
                      <a16:colId xmlns:a16="http://schemas.microsoft.com/office/drawing/2014/main" val="308253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9876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- 2021-08-24 19:03:23</a:t>
                      </a:r>
                      <a:r>
                        <a:rPr kumimoji="0" lang="es-ES" sz="1000" b="0" i="0" u="none" strike="noStrike" kern="1200" cap="none" spc="0" normalizeH="0" baseline="0" noProof="0">
                          <a:ln>
                            <a:noFill/>
                          </a:ln>
                          <a:solidFill>
                            <a:prstClr val="black"/>
                          </a:solidFill>
                          <a:effectLst/>
                          <a:uLnTx/>
                          <a:uFillTx/>
                          <a:latin typeface="+mn-lt"/>
                          <a:ea typeface="+mn-ea"/>
                          <a:cs typeface="+mn-cs"/>
                        </a:rPr>
                        <a:t>
 Recorrimos Brandsen con Jorge A. Espinosa, Claudia Cienfuegos y Maria Sotolano. Charlamos en El Club Resto bar con comerciantes y referentes de instituciones locales sobre la realidad de nuestro país y escuchamos sus ideas. Después visitamos a Marcelo y Luciano de Ohlalá Panadería, que vienen de una familia de panaderos, y decidieron reinventar este emprendimiento familiar innovando en su producción. Finalizamos la recorrida visitando en la Municipalidad al Intendente Daniel Cappelletti.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63869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- 2021-08-25 10:00:07</a:t>
                      </a:r>
                      <a:r>
                        <a:rPr kumimoji="0" lang="es-ES" sz="1000" b="0" i="0" u="none" strike="noStrike" kern="1200" cap="none" spc="0" normalizeH="0" baseline="0" noProof="0">
                          <a:ln>
                            <a:noFill/>
                          </a:ln>
                          <a:solidFill>
                            <a:prstClr val="black"/>
                          </a:solidFill>
                          <a:effectLst/>
                          <a:uLnTx/>
                          <a:uFillTx/>
                          <a:latin typeface="+mn-lt"/>
                          <a:ea typeface="+mn-ea"/>
                          <a:cs typeface="+mn-cs"/>
                        </a:rPr>
                        <a:t>
 Para seguir disfrutando de nuestras plazas, espacios públicos y calles renovemos el compromiso de seguir trabajando en equipo.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39828534"/>
                  </a:ext>
                </a:extLst>
              </a:tr>
            </a:tbl>
          </a:graphicData>
        </a:graphic>
      </p:graphicFrame>
      <p:sp>
        <p:nvSpPr>
          <p:cNvPr id="4" name="Text Placeholder 3">
            <a:extLst>
              <a:ext uri="{FF2B5EF4-FFF2-40B4-BE49-F238E27FC236}">
                <a16:creationId xmlns:a16="http://schemas.microsoft.com/office/drawing/2014/main" id="{53EEF233-9962-4B3F-AA6A-6CE5D8B4B14E}"/>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5477623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93D45-6F79-4FDC-9BD0-8AC1B115CA75}"/>
              </a:ext>
            </a:extLst>
          </p:cNvPr>
          <p:cNvSpPr>
            <a:spLocks noGrp="1"/>
          </p:cNvSpPr>
          <p:nvPr>
            <p:ph type="title"/>
          </p:nvPr>
        </p:nvSpPr>
        <p:spPr/>
        <p:txBody>
          <a:bodyPr/>
          <a:lstStyle/>
          <a:p>
            <a:r>
              <a:rPr lang="en-US"/>
              <a:t>Facebook Post Table + Reactions | POSSE - 17 of 22</a:t>
            </a:r>
          </a:p>
        </p:txBody>
      </p:sp>
      <p:graphicFrame>
        <p:nvGraphicFramePr>
          <p:cNvPr id="5" name="Table Placeholder 4">
            <a:extLst>
              <a:ext uri="{FF2B5EF4-FFF2-40B4-BE49-F238E27FC236}">
                <a16:creationId xmlns:a16="http://schemas.microsoft.com/office/drawing/2014/main" id="{5512E2B2-633D-4364-8553-CE6050B4958F}"/>
              </a:ext>
            </a:extLst>
          </p:cNvPr>
          <p:cNvGraphicFramePr>
            <a:graphicFrameLocks noGrp="1"/>
          </p:cNvGraphicFramePr>
          <p:nvPr>
            <p:ph type="tbl" sz="quarter" idx="13"/>
            <p:extLst>
              <p:ext uri="{D42A27DB-BD31-4B8C-83A1-F6EECF244321}">
                <p14:modId xmlns:p14="http://schemas.microsoft.com/office/powerpoint/2010/main" val="1362602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99764447"/>
                    </a:ext>
                  </a:extLst>
                </a:gridCol>
                <a:gridCol w="493776">
                  <a:extLst>
                    <a:ext uri="{9D8B030D-6E8A-4147-A177-3AD203B41FA5}">
                      <a16:colId xmlns:a16="http://schemas.microsoft.com/office/drawing/2014/main" val="1276613438"/>
                    </a:ext>
                  </a:extLst>
                </a:gridCol>
                <a:gridCol w="493776">
                  <a:extLst>
                    <a:ext uri="{9D8B030D-6E8A-4147-A177-3AD203B41FA5}">
                      <a16:colId xmlns:a16="http://schemas.microsoft.com/office/drawing/2014/main" val="641588602"/>
                    </a:ext>
                  </a:extLst>
                </a:gridCol>
                <a:gridCol w="493776">
                  <a:extLst>
                    <a:ext uri="{9D8B030D-6E8A-4147-A177-3AD203B41FA5}">
                      <a16:colId xmlns:a16="http://schemas.microsoft.com/office/drawing/2014/main" val="2996270751"/>
                    </a:ext>
                  </a:extLst>
                </a:gridCol>
                <a:gridCol w="493776">
                  <a:extLst>
                    <a:ext uri="{9D8B030D-6E8A-4147-A177-3AD203B41FA5}">
                      <a16:colId xmlns:a16="http://schemas.microsoft.com/office/drawing/2014/main" val="4175752920"/>
                    </a:ext>
                  </a:extLst>
                </a:gridCol>
                <a:gridCol w="493776">
                  <a:extLst>
                    <a:ext uri="{9D8B030D-6E8A-4147-A177-3AD203B41FA5}">
                      <a16:colId xmlns:a16="http://schemas.microsoft.com/office/drawing/2014/main" val="149209029"/>
                    </a:ext>
                  </a:extLst>
                </a:gridCol>
                <a:gridCol w="493776">
                  <a:extLst>
                    <a:ext uri="{9D8B030D-6E8A-4147-A177-3AD203B41FA5}">
                      <a16:colId xmlns:a16="http://schemas.microsoft.com/office/drawing/2014/main" val="4062480198"/>
                    </a:ext>
                  </a:extLst>
                </a:gridCol>
                <a:gridCol w="493776">
                  <a:extLst>
                    <a:ext uri="{9D8B030D-6E8A-4147-A177-3AD203B41FA5}">
                      <a16:colId xmlns:a16="http://schemas.microsoft.com/office/drawing/2014/main" val="1531095215"/>
                    </a:ext>
                  </a:extLst>
                </a:gridCol>
                <a:gridCol w="493776">
                  <a:extLst>
                    <a:ext uri="{9D8B030D-6E8A-4147-A177-3AD203B41FA5}">
                      <a16:colId xmlns:a16="http://schemas.microsoft.com/office/drawing/2014/main" val="2753632227"/>
                    </a:ext>
                  </a:extLst>
                </a:gridCol>
                <a:gridCol w="493776">
                  <a:extLst>
                    <a:ext uri="{9D8B030D-6E8A-4147-A177-3AD203B41FA5}">
                      <a16:colId xmlns:a16="http://schemas.microsoft.com/office/drawing/2014/main" val="732357490"/>
                    </a:ext>
                  </a:extLst>
                </a:gridCol>
                <a:gridCol w="493776">
                  <a:extLst>
                    <a:ext uri="{9D8B030D-6E8A-4147-A177-3AD203B41FA5}">
                      <a16:colId xmlns:a16="http://schemas.microsoft.com/office/drawing/2014/main" val="3241080386"/>
                    </a:ext>
                  </a:extLst>
                </a:gridCol>
                <a:gridCol w="493776">
                  <a:extLst>
                    <a:ext uri="{9D8B030D-6E8A-4147-A177-3AD203B41FA5}">
                      <a16:colId xmlns:a16="http://schemas.microsoft.com/office/drawing/2014/main" val="2012091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6136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- 2021-08-20 19:27:27</a:t>
                      </a:r>
                      <a:r>
                        <a:rPr kumimoji="0" lang="es-ES" sz="1000" b="0" i="0" u="none" strike="noStrike" kern="1200" cap="none" spc="0" normalizeH="0" baseline="0" noProof="0">
                          <a:ln>
                            <a:noFill/>
                          </a:ln>
                          <a:solidFill>
                            <a:prstClr val="black"/>
                          </a:solidFill>
                          <a:effectLst/>
                          <a:uLnTx/>
                          <a:uFillTx/>
                          <a:latin typeface="+mn-lt"/>
                          <a:ea typeface="+mn-ea"/>
                          <a:cs typeface="+mn-cs"/>
                        </a:rPr>
                        <a:t>
 Emprendedores y comerciantes, son parte importante del crecimiento de la Provincia. Por eso, con el Intendente Pablo Petrecca, Ignacio Orsini y Claudio Carboni en Chacabuco visitamos a Juliana de Moliendas Argentinas, un emprendimiento familiar, que se dedican a la fabricación de harina de trigo.
Luego con Antonio y Rosana, vecinos del municipio, compartimos un café, escuchamos sus ideas e inquietudes. 
Esto nos ayuda a seguir construyendo la Provincia que todos queremos.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71089773"/>
                  </a:ext>
                </a:extLst>
              </a:tr>
            </a:tbl>
          </a:graphicData>
        </a:graphic>
      </p:graphicFrame>
      <p:sp>
        <p:nvSpPr>
          <p:cNvPr id="4" name="Text Placeholder 3">
            <a:extLst>
              <a:ext uri="{FF2B5EF4-FFF2-40B4-BE49-F238E27FC236}">
                <a16:creationId xmlns:a16="http://schemas.microsoft.com/office/drawing/2014/main" id="{B64867A1-4D3C-42C3-A6EC-DA0383D5C10F}"/>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6121247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58995-65BF-4B2D-B23D-CA750BB3D904}"/>
              </a:ext>
            </a:extLst>
          </p:cNvPr>
          <p:cNvSpPr>
            <a:spLocks noGrp="1"/>
          </p:cNvSpPr>
          <p:nvPr>
            <p:ph type="title"/>
          </p:nvPr>
        </p:nvSpPr>
        <p:spPr/>
        <p:txBody>
          <a:bodyPr/>
          <a:lstStyle/>
          <a:p>
            <a:r>
              <a:rPr lang="en-US"/>
              <a:t>Facebook Post Table + Reactions | POSSE - 18 of 22</a:t>
            </a:r>
          </a:p>
        </p:txBody>
      </p:sp>
      <p:graphicFrame>
        <p:nvGraphicFramePr>
          <p:cNvPr id="5" name="Table Placeholder 4">
            <a:extLst>
              <a:ext uri="{FF2B5EF4-FFF2-40B4-BE49-F238E27FC236}">
                <a16:creationId xmlns:a16="http://schemas.microsoft.com/office/drawing/2014/main" id="{78551DAD-42BF-4CB5-B6F5-9B1A40EB042F}"/>
              </a:ext>
            </a:extLst>
          </p:cNvPr>
          <p:cNvGraphicFramePr>
            <a:graphicFrameLocks noGrp="1"/>
          </p:cNvGraphicFramePr>
          <p:nvPr>
            <p:ph type="tbl" sz="quarter" idx="13"/>
            <p:extLst>
              <p:ext uri="{D42A27DB-BD31-4B8C-83A1-F6EECF244321}">
                <p14:modId xmlns:p14="http://schemas.microsoft.com/office/powerpoint/2010/main" val="3306533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9338106"/>
                    </a:ext>
                  </a:extLst>
                </a:gridCol>
                <a:gridCol w="493776">
                  <a:extLst>
                    <a:ext uri="{9D8B030D-6E8A-4147-A177-3AD203B41FA5}">
                      <a16:colId xmlns:a16="http://schemas.microsoft.com/office/drawing/2014/main" val="2517612294"/>
                    </a:ext>
                  </a:extLst>
                </a:gridCol>
                <a:gridCol w="493776">
                  <a:extLst>
                    <a:ext uri="{9D8B030D-6E8A-4147-A177-3AD203B41FA5}">
                      <a16:colId xmlns:a16="http://schemas.microsoft.com/office/drawing/2014/main" val="3390029671"/>
                    </a:ext>
                  </a:extLst>
                </a:gridCol>
                <a:gridCol w="493776">
                  <a:extLst>
                    <a:ext uri="{9D8B030D-6E8A-4147-A177-3AD203B41FA5}">
                      <a16:colId xmlns:a16="http://schemas.microsoft.com/office/drawing/2014/main" val="4075176513"/>
                    </a:ext>
                  </a:extLst>
                </a:gridCol>
                <a:gridCol w="493776">
                  <a:extLst>
                    <a:ext uri="{9D8B030D-6E8A-4147-A177-3AD203B41FA5}">
                      <a16:colId xmlns:a16="http://schemas.microsoft.com/office/drawing/2014/main" val="2447513195"/>
                    </a:ext>
                  </a:extLst>
                </a:gridCol>
                <a:gridCol w="493776">
                  <a:extLst>
                    <a:ext uri="{9D8B030D-6E8A-4147-A177-3AD203B41FA5}">
                      <a16:colId xmlns:a16="http://schemas.microsoft.com/office/drawing/2014/main" val="3024466906"/>
                    </a:ext>
                  </a:extLst>
                </a:gridCol>
                <a:gridCol w="493776">
                  <a:extLst>
                    <a:ext uri="{9D8B030D-6E8A-4147-A177-3AD203B41FA5}">
                      <a16:colId xmlns:a16="http://schemas.microsoft.com/office/drawing/2014/main" val="3514752491"/>
                    </a:ext>
                  </a:extLst>
                </a:gridCol>
                <a:gridCol w="493776">
                  <a:extLst>
                    <a:ext uri="{9D8B030D-6E8A-4147-A177-3AD203B41FA5}">
                      <a16:colId xmlns:a16="http://schemas.microsoft.com/office/drawing/2014/main" val="7179074"/>
                    </a:ext>
                  </a:extLst>
                </a:gridCol>
                <a:gridCol w="493776">
                  <a:extLst>
                    <a:ext uri="{9D8B030D-6E8A-4147-A177-3AD203B41FA5}">
                      <a16:colId xmlns:a16="http://schemas.microsoft.com/office/drawing/2014/main" val="3170810946"/>
                    </a:ext>
                  </a:extLst>
                </a:gridCol>
                <a:gridCol w="493776">
                  <a:extLst>
                    <a:ext uri="{9D8B030D-6E8A-4147-A177-3AD203B41FA5}">
                      <a16:colId xmlns:a16="http://schemas.microsoft.com/office/drawing/2014/main" val="837467545"/>
                    </a:ext>
                  </a:extLst>
                </a:gridCol>
                <a:gridCol w="493776">
                  <a:extLst>
                    <a:ext uri="{9D8B030D-6E8A-4147-A177-3AD203B41FA5}">
                      <a16:colId xmlns:a16="http://schemas.microsoft.com/office/drawing/2014/main" val="3808698360"/>
                    </a:ext>
                  </a:extLst>
                </a:gridCol>
                <a:gridCol w="493776">
                  <a:extLst>
                    <a:ext uri="{9D8B030D-6E8A-4147-A177-3AD203B41FA5}">
                      <a16:colId xmlns:a16="http://schemas.microsoft.com/office/drawing/2014/main" val="2384326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6887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- 2021-08-21 10:00:03</a:t>
                      </a:r>
                      <a:r>
                        <a:rPr kumimoji="0" lang="es-ES" sz="1000" b="0" i="0" u="none" strike="noStrike" kern="1200" cap="none" spc="0" normalizeH="0" baseline="0" noProof="0">
                          <a:ln>
                            <a:noFill/>
                          </a:ln>
                          <a:solidFill>
                            <a:prstClr val="black"/>
                          </a:solidFill>
                          <a:effectLst/>
                          <a:uLnTx/>
                          <a:uFillTx/>
                          <a:latin typeface="+mn-lt"/>
                          <a:ea typeface="+mn-ea"/>
                          <a:cs typeface="+mn-cs"/>
                        </a:rPr>
                        <a:t>
 Sentirnos seguros y tranquilos también es un compromiso en conjunto. Trabajemos juntos para estar cada vez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58589997"/>
                  </a:ext>
                </a:extLst>
              </a:tr>
            </a:tbl>
          </a:graphicData>
        </a:graphic>
      </p:graphicFrame>
      <p:sp>
        <p:nvSpPr>
          <p:cNvPr id="4" name="Text Placeholder 3">
            <a:extLst>
              <a:ext uri="{FF2B5EF4-FFF2-40B4-BE49-F238E27FC236}">
                <a16:creationId xmlns:a16="http://schemas.microsoft.com/office/drawing/2014/main" id="{7E777F87-41F7-4078-AE16-6E8543A0396B}"/>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3454625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0F847-4EBD-4BE8-84B1-D2C94AC90A20}"/>
              </a:ext>
            </a:extLst>
          </p:cNvPr>
          <p:cNvSpPr>
            <a:spLocks noGrp="1"/>
          </p:cNvSpPr>
          <p:nvPr>
            <p:ph type="title"/>
          </p:nvPr>
        </p:nvSpPr>
        <p:spPr/>
        <p:txBody>
          <a:bodyPr/>
          <a:lstStyle/>
          <a:p>
            <a:r>
              <a:rPr lang="en-US"/>
              <a:t>Facebook Post Table + Reactions | POSSE - 19 of 22</a:t>
            </a:r>
          </a:p>
        </p:txBody>
      </p:sp>
      <p:graphicFrame>
        <p:nvGraphicFramePr>
          <p:cNvPr id="5" name="Table Placeholder 4">
            <a:extLst>
              <a:ext uri="{FF2B5EF4-FFF2-40B4-BE49-F238E27FC236}">
                <a16:creationId xmlns:a16="http://schemas.microsoft.com/office/drawing/2014/main" id="{678061A9-E815-485F-9F3C-F555B96142E4}"/>
              </a:ext>
            </a:extLst>
          </p:cNvPr>
          <p:cNvGraphicFramePr>
            <a:graphicFrameLocks noGrp="1"/>
          </p:cNvGraphicFramePr>
          <p:nvPr>
            <p:ph type="tbl" sz="quarter" idx="13"/>
            <p:extLst>
              <p:ext uri="{D42A27DB-BD31-4B8C-83A1-F6EECF244321}">
                <p14:modId xmlns:p14="http://schemas.microsoft.com/office/powerpoint/2010/main" val="268946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2792837"/>
                    </a:ext>
                  </a:extLst>
                </a:gridCol>
                <a:gridCol w="493776">
                  <a:extLst>
                    <a:ext uri="{9D8B030D-6E8A-4147-A177-3AD203B41FA5}">
                      <a16:colId xmlns:a16="http://schemas.microsoft.com/office/drawing/2014/main" val="1421975773"/>
                    </a:ext>
                  </a:extLst>
                </a:gridCol>
                <a:gridCol w="493776">
                  <a:extLst>
                    <a:ext uri="{9D8B030D-6E8A-4147-A177-3AD203B41FA5}">
                      <a16:colId xmlns:a16="http://schemas.microsoft.com/office/drawing/2014/main" val="3722359650"/>
                    </a:ext>
                  </a:extLst>
                </a:gridCol>
                <a:gridCol w="493776">
                  <a:extLst>
                    <a:ext uri="{9D8B030D-6E8A-4147-A177-3AD203B41FA5}">
                      <a16:colId xmlns:a16="http://schemas.microsoft.com/office/drawing/2014/main" val="2461450149"/>
                    </a:ext>
                  </a:extLst>
                </a:gridCol>
                <a:gridCol w="493776">
                  <a:extLst>
                    <a:ext uri="{9D8B030D-6E8A-4147-A177-3AD203B41FA5}">
                      <a16:colId xmlns:a16="http://schemas.microsoft.com/office/drawing/2014/main" val="333658236"/>
                    </a:ext>
                  </a:extLst>
                </a:gridCol>
                <a:gridCol w="493776">
                  <a:extLst>
                    <a:ext uri="{9D8B030D-6E8A-4147-A177-3AD203B41FA5}">
                      <a16:colId xmlns:a16="http://schemas.microsoft.com/office/drawing/2014/main" val="1938003978"/>
                    </a:ext>
                  </a:extLst>
                </a:gridCol>
                <a:gridCol w="493776">
                  <a:extLst>
                    <a:ext uri="{9D8B030D-6E8A-4147-A177-3AD203B41FA5}">
                      <a16:colId xmlns:a16="http://schemas.microsoft.com/office/drawing/2014/main" val="882531685"/>
                    </a:ext>
                  </a:extLst>
                </a:gridCol>
                <a:gridCol w="493776">
                  <a:extLst>
                    <a:ext uri="{9D8B030D-6E8A-4147-A177-3AD203B41FA5}">
                      <a16:colId xmlns:a16="http://schemas.microsoft.com/office/drawing/2014/main" val="10594823"/>
                    </a:ext>
                  </a:extLst>
                </a:gridCol>
                <a:gridCol w="493776">
                  <a:extLst>
                    <a:ext uri="{9D8B030D-6E8A-4147-A177-3AD203B41FA5}">
                      <a16:colId xmlns:a16="http://schemas.microsoft.com/office/drawing/2014/main" val="3042507242"/>
                    </a:ext>
                  </a:extLst>
                </a:gridCol>
                <a:gridCol w="493776">
                  <a:extLst>
                    <a:ext uri="{9D8B030D-6E8A-4147-A177-3AD203B41FA5}">
                      <a16:colId xmlns:a16="http://schemas.microsoft.com/office/drawing/2014/main" val="2478580452"/>
                    </a:ext>
                  </a:extLst>
                </a:gridCol>
                <a:gridCol w="493776">
                  <a:extLst>
                    <a:ext uri="{9D8B030D-6E8A-4147-A177-3AD203B41FA5}">
                      <a16:colId xmlns:a16="http://schemas.microsoft.com/office/drawing/2014/main" val="993662252"/>
                    </a:ext>
                  </a:extLst>
                </a:gridCol>
                <a:gridCol w="493776">
                  <a:extLst>
                    <a:ext uri="{9D8B030D-6E8A-4147-A177-3AD203B41FA5}">
                      <a16:colId xmlns:a16="http://schemas.microsoft.com/office/drawing/2014/main" val="4103847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834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- 2021-08-31 17:56:05</a:t>
                      </a:r>
                      <a:r>
                        <a:rPr kumimoji="0" lang="es-ES" sz="1000" b="0" i="0" u="none" strike="noStrike" kern="1200" cap="none" spc="0" normalizeH="0" baseline="0" noProof="0">
                          <a:ln>
                            <a:noFill/>
                          </a:ln>
                          <a:solidFill>
                            <a:prstClr val="black"/>
                          </a:solidFill>
                          <a:effectLst/>
                          <a:uLnTx/>
                          <a:uFillTx/>
                          <a:latin typeface="+mn-lt"/>
                          <a:ea typeface="+mn-ea"/>
                          <a:cs typeface="+mn-cs"/>
                        </a:rPr>
                        <a:t>
 Estuve con el Intendente Javier Iguacel, Maria Paula Bustos y María Vidal recorriendo Capitán Sarmiento. Conocimos una de las industrias más destacadas de la Provincia que es la de cría de caballos de carreras en Haras El Mallín. Esta bueno encontrar gente apasionada que tiene ganas de seguir conquistando el mundo con producción 100% Argentina.  
Luego estuvimos en El Granero Cap Sto que abrió durante la pandemia, conociendo sus productos regionales. También fuimos al local de JUNTOS para charlar con precandidatos y militantes. Es muy bueno recorrer cada rincón de la Provincia para escuchar y acompañar a los bonaerenses.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72311461"/>
                  </a:ext>
                </a:extLst>
              </a:tr>
            </a:tbl>
          </a:graphicData>
        </a:graphic>
      </p:graphicFrame>
      <p:sp>
        <p:nvSpPr>
          <p:cNvPr id="4" name="Text Placeholder 3">
            <a:extLst>
              <a:ext uri="{FF2B5EF4-FFF2-40B4-BE49-F238E27FC236}">
                <a16:creationId xmlns:a16="http://schemas.microsoft.com/office/drawing/2014/main" id="{1DD19654-0C53-4F68-8654-B07A8255DD72}"/>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28288871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42419-F971-48D4-9A81-9797FAAA3744}"/>
              </a:ext>
            </a:extLst>
          </p:cNvPr>
          <p:cNvSpPr>
            <a:spLocks noGrp="1"/>
          </p:cNvSpPr>
          <p:nvPr>
            <p:ph type="title"/>
          </p:nvPr>
        </p:nvSpPr>
        <p:spPr/>
        <p:txBody>
          <a:bodyPr/>
          <a:lstStyle/>
          <a:p>
            <a:r>
              <a:rPr lang="en-US"/>
              <a:t>Facebook Post Table + Reactions | POSSE - 20 of 22</a:t>
            </a:r>
          </a:p>
        </p:txBody>
      </p:sp>
      <p:graphicFrame>
        <p:nvGraphicFramePr>
          <p:cNvPr id="5" name="Table Placeholder 4">
            <a:extLst>
              <a:ext uri="{FF2B5EF4-FFF2-40B4-BE49-F238E27FC236}">
                <a16:creationId xmlns:a16="http://schemas.microsoft.com/office/drawing/2014/main" id="{59FAFCAB-B416-4ACA-9F94-DAE2869B417D}"/>
              </a:ext>
            </a:extLst>
          </p:cNvPr>
          <p:cNvGraphicFramePr>
            <a:graphicFrameLocks noGrp="1"/>
          </p:cNvGraphicFramePr>
          <p:nvPr>
            <p:ph type="tbl" sz="quarter" idx="13"/>
            <p:extLst>
              <p:ext uri="{D42A27DB-BD31-4B8C-83A1-F6EECF244321}">
                <p14:modId xmlns:p14="http://schemas.microsoft.com/office/powerpoint/2010/main" val="2782400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3068272"/>
                    </a:ext>
                  </a:extLst>
                </a:gridCol>
                <a:gridCol w="493776">
                  <a:extLst>
                    <a:ext uri="{9D8B030D-6E8A-4147-A177-3AD203B41FA5}">
                      <a16:colId xmlns:a16="http://schemas.microsoft.com/office/drawing/2014/main" val="1776905341"/>
                    </a:ext>
                  </a:extLst>
                </a:gridCol>
                <a:gridCol w="493776">
                  <a:extLst>
                    <a:ext uri="{9D8B030D-6E8A-4147-A177-3AD203B41FA5}">
                      <a16:colId xmlns:a16="http://schemas.microsoft.com/office/drawing/2014/main" val="477444163"/>
                    </a:ext>
                  </a:extLst>
                </a:gridCol>
                <a:gridCol w="493776">
                  <a:extLst>
                    <a:ext uri="{9D8B030D-6E8A-4147-A177-3AD203B41FA5}">
                      <a16:colId xmlns:a16="http://schemas.microsoft.com/office/drawing/2014/main" val="1672235"/>
                    </a:ext>
                  </a:extLst>
                </a:gridCol>
                <a:gridCol w="493776">
                  <a:extLst>
                    <a:ext uri="{9D8B030D-6E8A-4147-A177-3AD203B41FA5}">
                      <a16:colId xmlns:a16="http://schemas.microsoft.com/office/drawing/2014/main" val="2310761152"/>
                    </a:ext>
                  </a:extLst>
                </a:gridCol>
                <a:gridCol w="493776">
                  <a:extLst>
                    <a:ext uri="{9D8B030D-6E8A-4147-A177-3AD203B41FA5}">
                      <a16:colId xmlns:a16="http://schemas.microsoft.com/office/drawing/2014/main" val="1681855300"/>
                    </a:ext>
                  </a:extLst>
                </a:gridCol>
                <a:gridCol w="493776">
                  <a:extLst>
                    <a:ext uri="{9D8B030D-6E8A-4147-A177-3AD203B41FA5}">
                      <a16:colId xmlns:a16="http://schemas.microsoft.com/office/drawing/2014/main" val="3361867801"/>
                    </a:ext>
                  </a:extLst>
                </a:gridCol>
                <a:gridCol w="493776">
                  <a:extLst>
                    <a:ext uri="{9D8B030D-6E8A-4147-A177-3AD203B41FA5}">
                      <a16:colId xmlns:a16="http://schemas.microsoft.com/office/drawing/2014/main" val="791213567"/>
                    </a:ext>
                  </a:extLst>
                </a:gridCol>
                <a:gridCol w="493776">
                  <a:extLst>
                    <a:ext uri="{9D8B030D-6E8A-4147-A177-3AD203B41FA5}">
                      <a16:colId xmlns:a16="http://schemas.microsoft.com/office/drawing/2014/main" val="3927721191"/>
                    </a:ext>
                  </a:extLst>
                </a:gridCol>
                <a:gridCol w="493776">
                  <a:extLst>
                    <a:ext uri="{9D8B030D-6E8A-4147-A177-3AD203B41FA5}">
                      <a16:colId xmlns:a16="http://schemas.microsoft.com/office/drawing/2014/main" val="626900156"/>
                    </a:ext>
                  </a:extLst>
                </a:gridCol>
                <a:gridCol w="493776">
                  <a:extLst>
                    <a:ext uri="{9D8B030D-6E8A-4147-A177-3AD203B41FA5}">
                      <a16:colId xmlns:a16="http://schemas.microsoft.com/office/drawing/2014/main" val="3250203012"/>
                    </a:ext>
                  </a:extLst>
                </a:gridCol>
                <a:gridCol w="493776">
                  <a:extLst>
                    <a:ext uri="{9D8B030D-6E8A-4147-A177-3AD203B41FA5}">
                      <a16:colId xmlns:a16="http://schemas.microsoft.com/office/drawing/2014/main" val="1564651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6535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- 2021-08-23 17:00:01</a:t>
                      </a:r>
                      <a:r>
                        <a:rPr kumimoji="0" lang="es-ES" sz="1000" b="0" i="0" u="none" strike="noStrike" kern="1200" cap="none" spc="0" normalizeH="0" baseline="0" noProof="0">
                          <a:ln>
                            <a:noFill/>
                          </a:ln>
                          <a:solidFill>
                            <a:prstClr val="black"/>
                          </a:solidFill>
                          <a:effectLst/>
                          <a:uLnTx/>
                          <a:uFillTx/>
                          <a:latin typeface="+mn-lt"/>
                          <a:ea typeface="+mn-ea"/>
                          <a:cs typeface="+mn-cs"/>
                        </a:rPr>
                        <a:t>
 Es en equipo como vamos a superar las consecuencias económicas de la pandemia. Juntos vamos a salir adelante.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71497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- 2021-08-26 10:48:22</a:t>
                      </a:r>
                      <a:r>
                        <a:rPr kumimoji="0" lang="es-ES" sz="1000" b="0" i="0" u="none" strike="noStrike" kern="1200" cap="none" spc="0" normalizeH="0" baseline="0" noProof="0">
                          <a:ln>
                            <a:noFill/>
                          </a:ln>
                          <a:solidFill>
                            <a:prstClr val="black"/>
                          </a:solidFill>
                          <a:effectLst/>
                          <a:uLnTx/>
                          <a:uFillTx/>
                          <a:latin typeface="+mn-lt"/>
                          <a:ea typeface="+mn-ea"/>
                          <a:cs typeface="+mn-cs"/>
                        </a:rPr>
                        <a:t>
 Los docentes enseñan con amor y dedicación. Brindan su conocimiento para que tengamos herramientas que necesitamos para formar un pensamiento crítico. Lo que vemos en el video se parece más a una bajada de línea de un local partidario. Seamos serios, por favor! #ConLosChicosNo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31003374"/>
                  </a:ext>
                </a:extLst>
              </a:tr>
            </a:tbl>
          </a:graphicData>
        </a:graphic>
      </p:graphicFrame>
      <p:sp>
        <p:nvSpPr>
          <p:cNvPr id="4" name="Text Placeholder 3">
            <a:extLst>
              <a:ext uri="{FF2B5EF4-FFF2-40B4-BE49-F238E27FC236}">
                <a16:creationId xmlns:a16="http://schemas.microsoft.com/office/drawing/2014/main" id="{6F0ED36E-0A49-405A-B5AF-F8EF14684D3A}"/>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5342218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9B168-48F3-43EC-9CB2-538D52EC9360}"/>
              </a:ext>
            </a:extLst>
          </p:cNvPr>
          <p:cNvSpPr>
            <a:spLocks noGrp="1"/>
          </p:cNvSpPr>
          <p:nvPr>
            <p:ph type="title"/>
          </p:nvPr>
        </p:nvSpPr>
        <p:spPr/>
        <p:txBody>
          <a:bodyPr/>
          <a:lstStyle/>
          <a:p>
            <a:r>
              <a:rPr lang="en-US"/>
              <a:t>Facebook Post Table + Reactions | POSSE - 21 of 22</a:t>
            </a:r>
          </a:p>
        </p:txBody>
      </p:sp>
      <p:graphicFrame>
        <p:nvGraphicFramePr>
          <p:cNvPr id="5" name="Table Placeholder 4">
            <a:extLst>
              <a:ext uri="{FF2B5EF4-FFF2-40B4-BE49-F238E27FC236}">
                <a16:creationId xmlns:a16="http://schemas.microsoft.com/office/drawing/2014/main" id="{6821AE6E-3574-4AB2-9F4E-E76DB72E1DB0}"/>
              </a:ext>
            </a:extLst>
          </p:cNvPr>
          <p:cNvGraphicFramePr>
            <a:graphicFrameLocks noGrp="1"/>
          </p:cNvGraphicFramePr>
          <p:nvPr>
            <p:ph type="tbl" sz="quarter" idx="13"/>
            <p:extLst>
              <p:ext uri="{D42A27DB-BD31-4B8C-83A1-F6EECF244321}">
                <p14:modId xmlns:p14="http://schemas.microsoft.com/office/powerpoint/2010/main" val="2967408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17641074"/>
                    </a:ext>
                  </a:extLst>
                </a:gridCol>
                <a:gridCol w="493776">
                  <a:extLst>
                    <a:ext uri="{9D8B030D-6E8A-4147-A177-3AD203B41FA5}">
                      <a16:colId xmlns:a16="http://schemas.microsoft.com/office/drawing/2014/main" val="165967259"/>
                    </a:ext>
                  </a:extLst>
                </a:gridCol>
                <a:gridCol w="493776">
                  <a:extLst>
                    <a:ext uri="{9D8B030D-6E8A-4147-A177-3AD203B41FA5}">
                      <a16:colId xmlns:a16="http://schemas.microsoft.com/office/drawing/2014/main" val="353815402"/>
                    </a:ext>
                  </a:extLst>
                </a:gridCol>
                <a:gridCol w="493776">
                  <a:extLst>
                    <a:ext uri="{9D8B030D-6E8A-4147-A177-3AD203B41FA5}">
                      <a16:colId xmlns:a16="http://schemas.microsoft.com/office/drawing/2014/main" val="205806047"/>
                    </a:ext>
                  </a:extLst>
                </a:gridCol>
                <a:gridCol w="493776">
                  <a:extLst>
                    <a:ext uri="{9D8B030D-6E8A-4147-A177-3AD203B41FA5}">
                      <a16:colId xmlns:a16="http://schemas.microsoft.com/office/drawing/2014/main" val="1932377706"/>
                    </a:ext>
                  </a:extLst>
                </a:gridCol>
                <a:gridCol w="493776">
                  <a:extLst>
                    <a:ext uri="{9D8B030D-6E8A-4147-A177-3AD203B41FA5}">
                      <a16:colId xmlns:a16="http://schemas.microsoft.com/office/drawing/2014/main" val="3529024607"/>
                    </a:ext>
                  </a:extLst>
                </a:gridCol>
                <a:gridCol w="493776">
                  <a:extLst>
                    <a:ext uri="{9D8B030D-6E8A-4147-A177-3AD203B41FA5}">
                      <a16:colId xmlns:a16="http://schemas.microsoft.com/office/drawing/2014/main" val="3407630821"/>
                    </a:ext>
                  </a:extLst>
                </a:gridCol>
                <a:gridCol w="493776">
                  <a:extLst>
                    <a:ext uri="{9D8B030D-6E8A-4147-A177-3AD203B41FA5}">
                      <a16:colId xmlns:a16="http://schemas.microsoft.com/office/drawing/2014/main" val="2937001897"/>
                    </a:ext>
                  </a:extLst>
                </a:gridCol>
                <a:gridCol w="493776">
                  <a:extLst>
                    <a:ext uri="{9D8B030D-6E8A-4147-A177-3AD203B41FA5}">
                      <a16:colId xmlns:a16="http://schemas.microsoft.com/office/drawing/2014/main" val="2016375124"/>
                    </a:ext>
                  </a:extLst>
                </a:gridCol>
                <a:gridCol w="493776">
                  <a:extLst>
                    <a:ext uri="{9D8B030D-6E8A-4147-A177-3AD203B41FA5}">
                      <a16:colId xmlns:a16="http://schemas.microsoft.com/office/drawing/2014/main" val="2044459107"/>
                    </a:ext>
                  </a:extLst>
                </a:gridCol>
                <a:gridCol w="493776">
                  <a:extLst>
                    <a:ext uri="{9D8B030D-6E8A-4147-A177-3AD203B41FA5}">
                      <a16:colId xmlns:a16="http://schemas.microsoft.com/office/drawing/2014/main" val="2620269722"/>
                    </a:ext>
                  </a:extLst>
                </a:gridCol>
                <a:gridCol w="493776">
                  <a:extLst>
                    <a:ext uri="{9D8B030D-6E8A-4147-A177-3AD203B41FA5}">
                      <a16:colId xmlns:a16="http://schemas.microsoft.com/office/drawing/2014/main" val="887818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8179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- 2021-08-27 15:59:26</a:t>
                      </a:r>
                      <a:r>
                        <a:rPr kumimoji="0" lang="es-ES" sz="1000" b="0" i="0" u="none" strike="noStrike" kern="1200" cap="none" spc="0" normalizeH="0" baseline="0" noProof="0">
                          <a:ln>
                            <a:noFill/>
                          </a:ln>
                          <a:solidFill>
                            <a:prstClr val="black"/>
                          </a:solidFill>
                          <a:effectLst/>
                          <a:uLnTx/>
                          <a:uFillTx/>
                          <a:latin typeface="+mn-lt"/>
                          <a:ea typeface="+mn-ea"/>
                          <a:cs typeface="+mn-cs"/>
                        </a:rPr>
                        <a:t>
 Es positivo recorrer la Provincia y saber qué hay argentinos que generan trabajo y todos los días la siguen peleando para salir adelante. 💪Por eso, es fundamental que sigamos acompañando a las pymes, un pilar importante para el desarrollo económico de nuestro país.
En esta oportunidad en Pergamino con el Intendente Javier Martínez , Maria Paula Bustos  y maizteguinacho visitamos a Leandro y Fernando de la fábrica textil Degreen que se dedican al desarrollo integral de productos de jean para marcas de alcance regional y ahora crearon su marca propia. 
Luego recorrimos el Centro Cultural Bellas Artes para conocer una de las obras arquitectónicas más destacadas del municipio. ¡Felicitaciones por recuperar estos iconos que quedan para la historia de Pergamino! Seguimos trabajando y disfrutando de cada rincón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72939417"/>
                  </a:ext>
                </a:extLst>
              </a:tr>
            </a:tbl>
          </a:graphicData>
        </a:graphic>
      </p:graphicFrame>
      <p:sp>
        <p:nvSpPr>
          <p:cNvPr id="4" name="Text Placeholder 3">
            <a:extLst>
              <a:ext uri="{FF2B5EF4-FFF2-40B4-BE49-F238E27FC236}">
                <a16:creationId xmlns:a16="http://schemas.microsoft.com/office/drawing/2014/main" id="{339D294C-B89F-41D4-B1C9-D8C400500407}"/>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41237831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A2F09-089F-426B-843B-9A21793CC5E0}"/>
              </a:ext>
            </a:extLst>
          </p:cNvPr>
          <p:cNvSpPr>
            <a:spLocks noGrp="1"/>
          </p:cNvSpPr>
          <p:nvPr>
            <p:ph type="title"/>
          </p:nvPr>
        </p:nvSpPr>
        <p:spPr/>
        <p:txBody>
          <a:bodyPr/>
          <a:lstStyle/>
          <a:p>
            <a:r>
              <a:rPr lang="en-US"/>
              <a:t>Facebook Post Table + Reactions | POSSE - 22 of 22</a:t>
            </a:r>
          </a:p>
        </p:txBody>
      </p:sp>
      <p:graphicFrame>
        <p:nvGraphicFramePr>
          <p:cNvPr id="5" name="Table Placeholder 4">
            <a:extLst>
              <a:ext uri="{FF2B5EF4-FFF2-40B4-BE49-F238E27FC236}">
                <a16:creationId xmlns:a16="http://schemas.microsoft.com/office/drawing/2014/main" id="{C37078F4-3DE8-4CBC-BBB4-DDBDC84461AC}"/>
              </a:ext>
            </a:extLst>
          </p:cNvPr>
          <p:cNvGraphicFramePr>
            <a:graphicFrameLocks noGrp="1"/>
          </p:cNvGraphicFramePr>
          <p:nvPr>
            <p:ph type="tbl" sz="quarter" idx="13"/>
            <p:extLst>
              <p:ext uri="{D42A27DB-BD31-4B8C-83A1-F6EECF244321}">
                <p14:modId xmlns:p14="http://schemas.microsoft.com/office/powerpoint/2010/main" val="1253824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1863085"/>
                    </a:ext>
                  </a:extLst>
                </a:gridCol>
                <a:gridCol w="493776">
                  <a:extLst>
                    <a:ext uri="{9D8B030D-6E8A-4147-A177-3AD203B41FA5}">
                      <a16:colId xmlns:a16="http://schemas.microsoft.com/office/drawing/2014/main" val="3632913001"/>
                    </a:ext>
                  </a:extLst>
                </a:gridCol>
                <a:gridCol w="493776">
                  <a:extLst>
                    <a:ext uri="{9D8B030D-6E8A-4147-A177-3AD203B41FA5}">
                      <a16:colId xmlns:a16="http://schemas.microsoft.com/office/drawing/2014/main" val="3795982400"/>
                    </a:ext>
                  </a:extLst>
                </a:gridCol>
                <a:gridCol w="493776">
                  <a:extLst>
                    <a:ext uri="{9D8B030D-6E8A-4147-A177-3AD203B41FA5}">
                      <a16:colId xmlns:a16="http://schemas.microsoft.com/office/drawing/2014/main" val="3829497258"/>
                    </a:ext>
                  </a:extLst>
                </a:gridCol>
                <a:gridCol w="493776">
                  <a:extLst>
                    <a:ext uri="{9D8B030D-6E8A-4147-A177-3AD203B41FA5}">
                      <a16:colId xmlns:a16="http://schemas.microsoft.com/office/drawing/2014/main" val="1154101249"/>
                    </a:ext>
                  </a:extLst>
                </a:gridCol>
                <a:gridCol w="493776">
                  <a:extLst>
                    <a:ext uri="{9D8B030D-6E8A-4147-A177-3AD203B41FA5}">
                      <a16:colId xmlns:a16="http://schemas.microsoft.com/office/drawing/2014/main" val="605203978"/>
                    </a:ext>
                  </a:extLst>
                </a:gridCol>
                <a:gridCol w="493776">
                  <a:extLst>
                    <a:ext uri="{9D8B030D-6E8A-4147-A177-3AD203B41FA5}">
                      <a16:colId xmlns:a16="http://schemas.microsoft.com/office/drawing/2014/main" val="2748265754"/>
                    </a:ext>
                  </a:extLst>
                </a:gridCol>
                <a:gridCol w="493776">
                  <a:extLst>
                    <a:ext uri="{9D8B030D-6E8A-4147-A177-3AD203B41FA5}">
                      <a16:colId xmlns:a16="http://schemas.microsoft.com/office/drawing/2014/main" val="186137311"/>
                    </a:ext>
                  </a:extLst>
                </a:gridCol>
                <a:gridCol w="493776">
                  <a:extLst>
                    <a:ext uri="{9D8B030D-6E8A-4147-A177-3AD203B41FA5}">
                      <a16:colId xmlns:a16="http://schemas.microsoft.com/office/drawing/2014/main" val="4037758089"/>
                    </a:ext>
                  </a:extLst>
                </a:gridCol>
                <a:gridCol w="493776">
                  <a:extLst>
                    <a:ext uri="{9D8B030D-6E8A-4147-A177-3AD203B41FA5}">
                      <a16:colId xmlns:a16="http://schemas.microsoft.com/office/drawing/2014/main" val="846734360"/>
                    </a:ext>
                  </a:extLst>
                </a:gridCol>
                <a:gridCol w="493776">
                  <a:extLst>
                    <a:ext uri="{9D8B030D-6E8A-4147-A177-3AD203B41FA5}">
                      <a16:colId xmlns:a16="http://schemas.microsoft.com/office/drawing/2014/main" val="3537026460"/>
                    </a:ext>
                  </a:extLst>
                </a:gridCol>
                <a:gridCol w="493776">
                  <a:extLst>
                    <a:ext uri="{9D8B030D-6E8A-4147-A177-3AD203B41FA5}">
                      <a16:colId xmlns:a16="http://schemas.microsoft.com/office/drawing/2014/main" val="3108496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4153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- 2021-08-24 15:36:42</a:t>
                      </a:r>
                      <a:r>
                        <a:rPr kumimoji="0" lang="es-ES" sz="1000" b="0" i="0" u="none" strike="noStrike" kern="1200" cap="none" spc="0" normalizeH="0" baseline="0" noProof="0">
                          <a:ln>
                            <a:noFill/>
                          </a:ln>
                          <a:solidFill>
                            <a:prstClr val="black"/>
                          </a:solidFill>
                          <a:effectLst/>
                          <a:uLnTx/>
                          <a:uFillTx/>
                          <a:latin typeface="+mn-lt"/>
                          <a:ea typeface="+mn-ea"/>
                          <a:cs typeface="+mn-cs"/>
                        </a:rPr>
                        <a:t>
 Visitamos junto a Gonzalo, Susana, Maria Pía y Lautaro, vecinos de Florida, la Plaza Héctor "Toto" González que está cada vez más linda. Es una alegría ver que ahora los vecinos van a poder disfrutar de un espacio al aire libre para realizar actividad física, disfrutar de los juegos con los más chicos o pasar un hermoso día al aire libre. Seguimos trabajando para mejorar cada día nuestros espacios públicos.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50255690"/>
                  </a:ext>
                </a:extLst>
              </a:tr>
            </a:tbl>
          </a:graphicData>
        </a:graphic>
      </p:graphicFrame>
      <p:sp>
        <p:nvSpPr>
          <p:cNvPr id="4" name="Text Placeholder 3">
            <a:extLst>
              <a:ext uri="{FF2B5EF4-FFF2-40B4-BE49-F238E27FC236}">
                <a16:creationId xmlns:a16="http://schemas.microsoft.com/office/drawing/2014/main" id="{EE9E7DA9-6E51-4DC3-88A0-8027ED3D500E}"/>
              </a:ext>
            </a:extLst>
          </p:cNvPr>
          <p:cNvSpPr>
            <a:spLocks noGrp="1"/>
          </p:cNvSpPr>
          <p:nvPr>
            <p:ph type="body" sz="quarter" idx="14"/>
          </p:nvPr>
        </p:nvSpPr>
        <p:spPr/>
        <p:txBody>
          <a:bodyPr/>
          <a:lstStyle/>
          <a:p>
            <a:r>
              <a:rPr lang="en-US"/>
              <a:t>08/16/2021 - 08/31/2021</a:t>
            </a:r>
          </a:p>
        </p:txBody>
      </p:sp>
    </p:spTree>
    <p:extLst>
      <p:ext uri="{BB962C8B-B14F-4D97-AF65-F5344CB8AC3E}">
        <p14:creationId xmlns:p14="http://schemas.microsoft.com/office/powerpoint/2010/main" val="19827663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D6ACC-633A-4EA5-BF95-10FD3493E63B}"/>
              </a:ext>
            </a:extLst>
          </p:cNvPr>
          <p:cNvSpPr>
            <a:spLocks noGrp="1"/>
          </p:cNvSpPr>
          <p:nvPr>
            <p:ph type="title"/>
          </p:nvPr>
        </p:nvSpPr>
        <p:spPr/>
        <p:txBody>
          <a:bodyPr/>
          <a:lstStyle/>
          <a:p>
            <a:r>
              <a:rPr lang="en-US"/>
              <a:t>Facebook User Posts | POSSE</a:t>
            </a:r>
          </a:p>
        </p:txBody>
      </p:sp>
      <p:graphicFrame>
        <p:nvGraphicFramePr>
          <p:cNvPr id="6" name="Chart Placeholder 5">
            <a:extLst>
              <a:ext uri="{FF2B5EF4-FFF2-40B4-BE49-F238E27FC236}">
                <a16:creationId xmlns:a16="http://schemas.microsoft.com/office/drawing/2014/main" id="{C31E416F-2FA1-4C64-B626-D6DFF5EDD9E9}"/>
              </a:ext>
            </a:extLst>
          </p:cNvPr>
          <p:cNvGraphicFramePr>
            <a:graphicFrameLocks noGrp="1"/>
          </p:cNvGraphicFramePr>
          <p:nvPr>
            <p:ph type="chart" sz="quarter" idx="13"/>
            <p:extLst>
              <p:ext uri="{D42A27DB-BD31-4B8C-83A1-F6EECF244321}">
                <p14:modId xmlns:p14="http://schemas.microsoft.com/office/powerpoint/2010/main" val="3095895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B4B5C9-4844-4B01-9ADE-3F344987DB13}"/>
              </a:ext>
            </a:extLst>
          </p:cNvPr>
          <p:cNvSpPr>
            <a:spLocks noGrp="1"/>
          </p:cNvSpPr>
          <p:nvPr>
            <p:ph type="body" sz="quarter" idx="14"/>
          </p:nvPr>
        </p:nvSpPr>
        <p:spPr/>
        <p:txBody>
          <a:bodyPr/>
          <a:lstStyle/>
          <a:p>
            <a:r>
              <a:rPr lang="en-US"/>
              <a:t>08/16/2021 - 08/31/2021</a:t>
            </a:r>
          </a:p>
        </p:txBody>
      </p:sp>
      <p:sp>
        <p:nvSpPr>
          <p:cNvPr id="5" name="Footer Placeholder 4">
            <a:extLst>
              <a:ext uri="{FF2B5EF4-FFF2-40B4-BE49-F238E27FC236}">
                <a16:creationId xmlns:a16="http://schemas.microsoft.com/office/drawing/2014/main" id="{059E6558-7878-445C-9101-24C61DC6C0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78381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1409</Words>
  <Application>Microsoft Office PowerPoint</Application>
  <PresentationFormat>On-screen Show (4:3)</PresentationFormat>
  <Paragraphs>773</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 - La emilia usar</vt:lpstr>
      <vt:lpstr>Facebook Key Metrics Table | POSSE</vt:lpstr>
      <vt:lpstr>Facebook Fan Distribution | POSSE</vt:lpstr>
      <vt:lpstr>Facebook +/- Fan Distribution | POSSE</vt:lpstr>
      <vt:lpstr>Facebook Key Metrics Radar | POSSE</vt:lpstr>
      <vt:lpstr>Facebook Page Likes Total | POSSE</vt:lpstr>
      <vt:lpstr>Facebook Posts Distribution | POSSE</vt:lpstr>
      <vt:lpstr>Facebook Interactions Distribution | POSSE</vt:lpstr>
      <vt:lpstr>Facebook Fans Change | POSSE</vt:lpstr>
      <vt:lpstr>Facebook Fans Change Per Weekday | POSSE</vt:lpstr>
      <vt:lpstr>Facebook Fans Change Rate | POSSE</vt:lpstr>
      <vt:lpstr>Facebook Own Posts | POSSE</vt:lpstr>
      <vt:lpstr>Facebook Own Posts By Hour | POSSE</vt:lpstr>
      <vt:lpstr>Facebook Own Posts By Weekday | POSSE</vt:lpstr>
      <vt:lpstr>Facebook Interactions Distribution | POSSE</vt:lpstr>
      <vt:lpstr>Facebook Post Type Distribution Per Profile | POSSE</vt:lpstr>
      <vt:lpstr>Facebook Interaction Rate By Weekday | POSSE</vt:lpstr>
      <vt:lpstr>Facebook Interaction Rate | POSSE</vt:lpstr>
      <vt:lpstr>Facebook Interaction Rate By Post Type | POSSE</vt:lpstr>
      <vt:lpstr>Facebook Interaction Rate By Hour | POSSE</vt:lpstr>
      <vt:lpstr>Facebook Hashtag Detection | POSSE</vt:lpstr>
      <vt:lpstr>Facebook Post Table + Reactions | POSSE - 1 of 22</vt:lpstr>
      <vt:lpstr>Facebook Post Table + Reactions | POSSE - 2 of 22</vt:lpstr>
      <vt:lpstr>Facebook Post Table + Reactions | POSSE - 3 of 22</vt:lpstr>
      <vt:lpstr>Facebook Post Table + Reactions | POSSE - 4 of 22</vt:lpstr>
      <vt:lpstr>Facebook Post Table + Reactions | POSSE - 5 of 22</vt:lpstr>
      <vt:lpstr>Facebook Post Table + Reactions | POSSE - 6 of 22</vt:lpstr>
      <vt:lpstr>Facebook Post Table + Reactions | POSSE - 7 of 22</vt:lpstr>
      <vt:lpstr>Facebook Post Table + Reactions | POSSE - 8 of 22</vt:lpstr>
      <vt:lpstr>Facebook Post Table + Reactions | POSSE - 9 of 22</vt:lpstr>
      <vt:lpstr>Facebook Post Table + Reactions | POSSE - 10 of 22</vt:lpstr>
      <vt:lpstr>Facebook Post Table + Reactions | POSSE - 11 of 22</vt:lpstr>
      <vt:lpstr>Facebook Post Table + Reactions | POSSE - 12 of 22</vt:lpstr>
      <vt:lpstr>Facebook Post Table + Reactions | POSSE - 13 of 22</vt:lpstr>
      <vt:lpstr>Facebook Post Table + Reactions | POSSE - 14 of 22</vt:lpstr>
      <vt:lpstr>Facebook Post Table + Reactions | POSSE - 15 of 22</vt:lpstr>
      <vt:lpstr>Facebook Post Table + Reactions | POSSE - 16 of 22</vt:lpstr>
      <vt:lpstr>Facebook Post Table + Reactions | POSSE - 17 of 22</vt:lpstr>
      <vt:lpstr>Facebook Post Table + Reactions | POSSE - 18 of 22</vt:lpstr>
      <vt:lpstr>Facebook Post Table + Reactions | POSSE - 19 of 22</vt:lpstr>
      <vt:lpstr>Facebook Post Table + Reactions | POSSE - 20 of 22</vt:lpstr>
      <vt:lpstr>Facebook Post Table + Reactions | POSSE - 21 of 22</vt:lpstr>
      <vt:lpstr>Facebook Post Table + Reactions | POSSE - 22 of 22</vt:lpstr>
      <vt:lpstr>Facebook User Posts | POSSE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2021-09-02T15:04:32Z</dcterms:created>
  <dcterms:modified xsi:type="dcterms:W3CDTF">2021-09-02T15:05:53Z</dcterms:modified>
</cp:coreProperties>
</file>