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4-4C5A-85CA-205B19254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5-47BA-9C13-032D39807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929792"/>
        <c:axId val="336931760"/>
      </c:radarChart>
      <c:catAx>
        <c:axId val="33692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31760"/>
        <c:crosses val="autoZero"/>
        <c:auto val="1"/>
        <c:lblAlgn val="ctr"/>
        <c:lblOffset val="100"/>
        <c:noMultiLvlLbl val="0"/>
      </c:catAx>
      <c:valAx>
        <c:axId val="33693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2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1">
                  <c:v>2128</c:v>
                </c:pt>
                <c:pt idx="12">
                  <c:v>2128</c:v>
                </c:pt>
                <c:pt idx="13">
                  <c:v>2129</c:v>
                </c:pt>
                <c:pt idx="14">
                  <c:v>2130</c:v>
                </c:pt>
                <c:pt idx="15">
                  <c:v>2130</c:v>
                </c:pt>
                <c:pt idx="16">
                  <c:v>2130</c:v>
                </c:pt>
                <c:pt idx="17">
                  <c:v>2130</c:v>
                </c:pt>
                <c:pt idx="18">
                  <c:v>2129</c:v>
                </c:pt>
                <c:pt idx="19">
                  <c:v>2128</c:v>
                </c:pt>
                <c:pt idx="20">
                  <c:v>2129</c:v>
                </c:pt>
                <c:pt idx="21">
                  <c:v>2132</c:v>
                </c:pt>
                <c:pt idx="22">
                  <c:v>2134</c:v>
                </c:pt>
                <c:pt idx="23">
                  <c:v>2134</c:v>
                </c:pt>
                <c:pt idx="24">
                  <c:v>2134</c:v>
                </c:pt>
                <c:pt idx="25">
                  <c:v>2135</c:v>
                </c:pt>
                <c:pt idx="26">
                  <c:v>2134</c:v>
                </c:pt>
                <c:pt idx="27">
                  <c:v>2136</c:v>
                </c:pt>
                <c:pt idx="28">
                  <c:v>2137</c:v>
                </c:pt>
                <c:pt idx="29">
                  <c:v>2136</c:v>
                </c:pt>
                <c:pt idx="30">
                  <c:v>2135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C-4400-BE6F-C4C670AB3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6280"/>
        <c:axId val="400743000"/>
      </c:lineChart>
      <c:dateAx>
        <c:axId val="40074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3000"/>
        <c:crosses val="autoZero"/>
        <c:auto val="1"/>
        <c:lblOffset val="100"/>
        <c:baseTimeUnit val="days"/>
      </c:dateAx>
      <c:valAx>
        <c:axId val="40074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-1</c:v>
                </c:pt>
                <c:pt idx="19">
                  <c:v>-1</c:v>
                </c:pt>
                <c:pt idx="20">
                  <c:v>1</c:v>
                </c:pt>
                <c:pt idx="21">
                  <c:v>3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-1</c:v>
                </c:pt>
                <c:pt idx="27">
                  <c:v>2</c:v>
                </c:pt>
                <c:pt idx="28">
                  <c:v>1</c:v>
                </c:pt>
                <c:pt idx="29">
                  <c:v>-1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3D-4559-87C4-64087DD95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5296"/>
        <c:axId val="400746608"/>
      </c:lineChart>
      <c:dateAx>
        <c:axId val="400745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6608"/>
        <c:crosses val="autoZero"/>
        <c:auto val="1"/>
        <c:lblOffset val="100"/>
        <c:baseTimeUnit val="days"/>
      </c:dateAx>
      <c:valAx>
        <c:axId val="40074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8-4E2C-B31D-953852AD5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31720"/>
        <c:axId val="402528112"/>
      </c:barChart>
      <c:catAx>
        <c:axId val="40253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28112"/>
        <c:crosses val="autoZero"/>
        <c:auto val="1"/>
        <c:lblAlgn val="ctr"/>
        <c:lblOffset val="100"/>
        <c:noMultiLvlLbl val="0"/>
      </c:catAx>
      <c:valAx>
        <c:axId val="40252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9C-4C7E-927D-8ACBEEF7C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33688"/>
        <c:axId val="402532704"/>
      </c:barChart>
      <c:catAx>
        <c:axId val="40253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2704"/>
        <c:crosses val="autoZero"/>
        <c:auto val="1"/>
        <c:lblAlgn val="ctr"/>
        <c:lblOffset val="100"/>
        <c:noMultiLvlLbl val="0"/>
      </c:catAx>
      <c:valAx>
        <c:axId val="40253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7-44D4-AA81-F3ED67177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535984"/>
        <c:axId val="402540576"/>
      </c:lineChart>
      <c:catAx>
        <c:axId val="4025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40576"/>
        <c:crosses val="autoZero"/>
        <c:auto val="1"/>
        <c:lblAlgn val="ctr"/>
        <c:lblOffset val="100"/>
        <c:noMultiLvlLbl val="0"/>
      </c:catAx>
      <c:valAx>
        <c:axId val="40254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0.89160018770530303</c:v>
                </c:pt>
                <c:pt idx="3">
                  <c:v>0.90333176912247803</c:v>
                </c:pt>
                <c:pt idx="4">
                  <c:v>0.89160018770530303</c:v>
                </c:pt>
                <c:pt idx="6">
                  <c:v>0.64132645080556805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7-4EAC-B68E-E76C711A2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38608"/>
        <c:axId val="402539264"/>
      </c:barChart>
      <c:catAx>
        <c:axId val="40253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9264"/>
        <c:crosses val="autoZero"/>
        <c:auto val="1"/>
        <c:lblAlgn val="ctr"/>
        <c:lblOffset val="100"/>
        <c:noMultiLvlLbl val="0"/>
      </c:catAx>
      <c:valAx>
        <c:axId val="40253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0.23463162834350099</c:v>
                </c:pt>
                <c:pt idx="11">
                  <c:v>0.86813702487095301</c:v>
                </c:pt>
                <c:pt idx="12">
                  <c:v>1.3139371187236</c:v>
                </c:pt>
                <c:pt idx="13">
                  <c:v>0</c:v>
                </c:pt>
                <c:pt idx="14">
                  <c:v>0.53965274519005202</c:v>
                </c:pt>
                <c:pt idx="15">
                  <c:v>0</c:v>
                </c:pt>
                <c:pt idx="16">
                  <c:v>0.32848427968090099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47-49AD-BC5F-13C6D1F10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44240"/>
        <c:axId val="399244568"/>
      </c:lineChart>
      <c:catAx>
        <c:axId val="39924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44568"/>
        <c:crosses val="autoZero"/>
        <c:auto val="1"/>
        <c:lblAlgn val="ctr"/>
        <c:lblOffset val="100"/>
        <c:noMultiLvlLbl val="0"/>
      </c:catAx>
      <c:valAx>
        <c:axId val="39924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4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0-44DD-A177-84AF98ECD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0-44DD-A177-84AF98ECD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0-44DD-A177-84AF98ECD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422584"/>
        <c:axId val="396422912"/>
      </c:barChart>
      <c:catAx>
        <c:axId val="39642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22912"/>
        <c:crosses val="autoZero"/>
        <c:auto val="1"/>
        <c:lblAlgn val="ctr"/>
        <c:lblOffset val="100"/>
        <c:noMultiLvlLbl val="0"/>
      </c:catAx>
      <c:valAx>
        <c:axId val="39642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2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41-455F-A7F0-D02938C34C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41-455F-A7F0-D02938C34C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41-455F-A7F0-D02938C34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887272"/>
        <c:axId val="397172752"/>
      </c:barChart>
      <c:catAx>
        <c:axId val="33488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72752"/>
        <c:crosses val="autoZero"/>
        <c:auto val="1"/>
        <c:lblAlgn val="ctr"/>
        <c:lblOffset val="100"/>
        <c:noMultiLvlLbl val="0"/>
      </c:catAx>
      <c:valAx>
        <c:axId val="39717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8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0.89285714285714002</c:v>
                </c:pt>
                <c:pt idx="1">
                  <c:v>0.37566039511925697</c:v>
                </c:pt>
                <c:pt idx="2">
                  <c:v>0.96243137315296001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8-4F89-B2A5-4F538D279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171440"/>
        <c:axId val="397174720"/>
      </c:barChart>
      <c:catAx>
        <c:axId val="39717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74720"/>
        <c:crosses val="autoZero"/>
        <c:auto val="1"/>
        <c:lblAlgn val="ctr"/>
        <c:lblOffset val="100"/>
        <c:noMultiLvlLbl val="0"/>
      </c:catAx>
      <c:valAx>
        <c:axId val="39717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7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5-47A4-AC49-E9F5B3F77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5-47A4-AC49-E9F5B3F77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169800"/>
        <c:axId val="397176360"/>
      </c:barChart>
      <c:catAx>
        <c:axId val="39716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76360"/>
        <c:crosses val="autoZero"/>
        <c:auto val="1"/>
        <c:lblAlgn val="ctr"/>
        <c:lblOffset val="100"/>
        <c:noMultiLvlLbl val="0"/>
      </c:catAx>
      <c:valAx>
        <c:axId val="39717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6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21F3-A120-4071-908E-B89585CAA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0DE84-19C2-44D4-8937-B8CA4424AD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52442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A43EB-73E9-4B0B-8E5F-189267FD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756A0-985A-4B51-8FE6-DECFF37EF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022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3127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084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370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017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628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823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21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569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007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352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76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22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75A7C-ACEC-46D3-88F9-A17291DC0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164906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515EC-72EC-466D-B2F8-547529241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B0AA42-E142-4769-9E7C-5875A79F4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395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CBD39-8DF3-434C-8CC0-999A98930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5558D-E0C7-4C09-8FF5-DF719588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1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8B95B-6308-4214-912D-465E6429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C5842-13F5-4A1E-AF33-A9D13039EB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316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C4FD3-0A7F-4DD3-A1B4-852E23E86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BB96B-A26F-46EE-91D2-47960A30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4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2538-DD62-411F-917B-340CA219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ED4C7-719A-4993-95E6-F62B2BE02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664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2EB39-EDA2-4FEE-9008-EDBC78FEA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A5AC4-ACF5-4DC7-B2BC-8794389D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25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FDA2-53F4-4851-8A36-113AADF0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3DB09-6262-4C8B-B0E3-9D05CC32A5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7714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500A0-7523-4879-9215-56D0BAFB8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D0F35-499F-49D4-BA66-2699E4D2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736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98D7-8586-4DE7-81E6-DC7AE594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AF7DF-E42A-4205-A1AF-97023919A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304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70321-2F7F-4181-ACE2-0AE974287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E10A1-37C9-4EF7-801D-A0DDB11F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885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3E4A-62DE-4425-BF2A-A37F7BE30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BCE18B-FD1F-4AA7-A172-D2A3861C2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788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D8743-CACB-421D-881C-A5AE1A951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133AF-38A2-4FDD-A0B5-E1DE4D67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31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C3884-C975-48E1-BDB4-7E865D87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1495C0-29A8-4DCB-BE49-9FFDEF454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774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5BE14-054D-4BF4-A148-FBC65FA8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53532-3E88-4D42-8B29-E157A3890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12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E88A-FE5F-43AB-A2E0-22A8AEFC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049389-AC9E-4FBA-AF1D-982EA215C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777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C2B40-4D90-4FB3-ABD3-A6C5F5D94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8631C-B3B3-48F2-8A2D-06C7F914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647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2B15-0FF7-4EA7-8DD7-276DE68C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5F068-EB12-4149-8C6F-082EFD674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0959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CFCE8-28C7-494C-88CC-D44FB24B1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49BFB-7356-4F96-AECB-760DD1A4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87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56454-899F-473C-957C-75AC59BA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AA286C-5094-46BC-A8BE-744BB3D002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3907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71042-7FFA-4D18-B584-007843FC7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646-52C5-4265-B902-E8A29193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15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01A7-3ED3-4AEA-BE89-2F6956013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C43789-C8BD-4424-9ED1-D05209342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9762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1A4CC-D5E2-4D25-9F9B-FCD4153D5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A935A-B5DE-46DA-B104-049459AA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25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442-AEA3-4BD0-9031-65D97A852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8DB90-9BF4-4CC7-A616-FE7F4D3206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212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E34D8-4827-4CBD-B781-C9B125317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05117-8523-4589-9E55-4C5EF9A2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690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0455-A1DD-40A2-94DC-8DDAA8AD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3DE7F-8F0D-4BA0-8BA6-35B7EE776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033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802D-E4E7-4F39-9A77-9D99F46A8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7A9A4-A55E-4D8D-B7A6-25FE6DE8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993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E18D-CE53-435A-A97E-2241A092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10E0B-75B6-4EDB-AF13-BDFE13785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727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895735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926031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20457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545741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2189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1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7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3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8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9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#DiaDeLasInfancias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70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27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86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86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#caramañolas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2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72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67E50-68E0-4E1F-B2B0-5B97635EB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780077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A5DDA-CD3D-430C-B84E-526E400B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5F953-FB45-41F5-9780-0B98F0E45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938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7962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768343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23753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599781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39197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4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7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#DiaDeLaJuventud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5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B34C7-5530-4101-9645-AFA6A992F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9772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81092-8101-4A2C-ADB8-A35BB35E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B5E5C-799F-4907-AD4B-A1AD14113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772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90619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7174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3791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3179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239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9133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- 2021-08-19 12:00:24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6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9773F-D63E-4FF1-A2D2-677EEE5A2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658612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20404-608E-419D-81E5-68192D6F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FEC62-A17F-4E93-8A63-A4F56411C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445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02350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9335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4737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5148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6894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17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43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- 2021-08-05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Podium Race Edition es la caramañola perfecta para los ciclistas que priorizan el rendimiento y la funcionalidad por encima de todo. 
💧💧💧💧 Su construcción doble pared con aislamiento térmico mantiene el agua hasta 2 veces más fría. 
¿Ya la convertiste en tu favorita?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- 2021-08-08 11:04:56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aventuras? 
Podium es la carmañola ideal para acompañarte y mantenerte hidratado.
#podium 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11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81EE5-D60C-4FDC-9FDE-C41D73C95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71784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84D32-7679-4C05-B467-DD91E704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DED00-4B3D-49EF-8B32-4B68C28D51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319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06755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618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3211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8542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5252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8786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0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- 2021-08-13 14:57:15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Eddy Kids es la botella de agua ideal para todos los días. A prueba de fugas cuando está cerrada y muy fácil de llevar 💧💧💧💧
El mejor regalo para este domingo.
⁣#Camelbak #caramañolas #eddy
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09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- 2021-08-10 12:00:47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EDDY KIDS elegís para regalar?
Es duradera, a prueba de derrames y mantiene la temperatura por más tiempo.
Además, tiene varios diseños y es muy fácil de limpiar. ¡Es el regalo perfecto!
⁣#Camelbak #caramañolas #eddy
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25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97CE0-E023-4BC9-9AA2-E511774F0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91271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A837F-031E-4AFE-B4E5-6EDCE599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2BD63D-0708-4AD0-99DD-3A2AADD6C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84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98867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7916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620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3028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7750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4707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55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- 2021-08-15 11:52:54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Camelbak celebramos las infancias MÁS libres, con educación, amor y juegos.⁣
⁣
Porque hay muchas maneras de vivir la niñez. ¡Feliz día de las infancias!⁣
⁣
⁣
#Camelbak #DiaDelNiño 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5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- 2021-08-26 16:00:10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Camelbak la hidratación es MÁS simple:
❄️ La tapa universal cuenta con una tapa magnética que se guarda de forma segura cuando está abierta.
❄️ Permite un alto flujo de agua sin ensuciar y es a prueba de fugas cuando está cerrada.
❄️ Libre de BPA, BPS y BPF.
#CamelbakArgentina #Camelbak #agua #hidratacion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52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AB44B-46BE-4D8E-B197-955711919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5439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2EF51-A2EB-4B2F-BFF6-60C7A052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168F5-31E7-48AE-BDC6-4AC3BAFE23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299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85421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5387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7032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6692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5033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133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5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- 2021-08-12 10:30:53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Juventud no tiene edad, se trata de la 𝐚𝐜𝐭𝐢𝐭𝐮𝐝 frente a la vida, de la motivación por MÁS.⁣⁣
⁣⁣
Festejamos el día internacional de la Juventud. ⁣⁣
⁣
⁣
#Camelbak #DiaDeLaJuventud⁣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3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- 2021-08-15 14:05:05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��En Camelbak celebramos las infancias MÁS libres, con educación, amor y juegos.⁣
⁣Porque hay muchas maneras de vivir la niñez. ¡Feliz día de las infancias!⁣
⁣
⁣#Camelbak #DiaDelNiño 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6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4380A-7825-4B89-B712-99ABCCE77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326259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586</Words>
  <Application>Microsoft Office PowerPoint</Application>
  <PresentationFormat>On-screen Show (4:3)</PresentationFormat>
  <Paragraphs>231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CamelBak</vt:lpstr>
      <vt:lpstr>Instagram Follower Distribution | CamelBak</vt:lpstr>
      <vt:lpstr>Instagram Key Metrics Radar | CamelBak</vt:lpstr>
      <vt:lpstr>Instagram Followers Total | CamelBak</vt:lpstr>
      <vt:lpstr>Instagram Followers Change | CamelBak</vt:lpstr>
      <vt:lpstr>Instagram Posts By Weekday | CamelBak</vt:lpstr>
      <vt:lpstr>Instagram Followers Change Per Weekday | CamelBak</vt:lpstr>
      <vt:lpstr>Instagram Posts By Hour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2021-09-01T08:34:29Z</dcterms:created>
  <dcterms:modified xsi:type="dcterms:W3CDTF">2021-09-01T08:35:11Z</dcterms:modified>
</cp:coreProperties>
</file>