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trekbicycleargentina</c:v>
                </c:pt>
                <c:pt idx="1">
                  <c:v>specialized_arg</c:v>
                </c:pt>
                <c:pt idx="2">
                  <c:v>scottsportsargentina</c:v>
                </c:pt>
                <c:pt idx="3">
                  <c:v>orbea.argentina</c:v>
                </c:pt>
                <c:pt idx="4">
                  <c:v>giantargentina</c:v>
                </c:pt>
                <c:pt idx="5">
                  <c:v>cannondale.argentina</c:v>
                </c:pt>
                <c:pt idx="6">
                  <c:v>meridabikes_ar</c:v>
                </c:pt>
                <c:pt idx="7">
                  <c:v>cervelo_argentina</c:v>
                </c:pt>
              </c:strCache>
            </c:strRef>
          </c:cat>
          <c:val>
            <c:numRef>
              <c:f>Sheet1!$A$2:$H$2</c:f>
              <c:numCache>
                <c:formatCode>General</c:formatCode>
                <c:ptCount val="8"/>
                <c:pt idx="0">
                  <c:v>44925</c:v>
                </c:pt>
                <c:pt idx="1">
                  <c:v>42105</c:v>
                </c:pt>
                <c:pt idx="2">
                  <c:v>32394</c:v>
                </c:pt>
                <c:pt idx="3">
                  <c:v>19087</c:v>
                </c:pt>
                <c:pt idx="4">
                  <c:v>18242</c:v>
                </c:pt>
                <c:pt idx="5">
                  <c:v>15173</c:v>
                </c:pt>
                <c:pt idx="6">
                  <c:v>5656</c:v>
                </c:pt>
                <c:pt idx="7">
                  <c:v>3398</c:v>
                </c:pt>
              </c:numCache>
            </c:numRef>
          </c:val>
          <c:extLst>
            <c:ext xmlns:c16="http://schemas.microsoft.com/office/drawing/2014/chart" uri="{C3380CC4-5D6E-409C-BE32-E72D297353CC}">
              <c16:uniqueId val="{00000000-389D-481F-BB30-B100A8900B4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72.106800000000007</c:v>
                </c:pt>
                <c:pt idx="1">
                  <c:v>100</c:v>
                </c:pt>
                <c:pt idx="2">
                  <c:v>100</c:v>
                </c:pt>
                <c:pt idx="3">
                  <c:v>100</c:v>
                </c:pt>
                <c:pt idx="4">
                  <c:v>100</c:v>
                </c:pt>
                <c:pt idx="5">
                  <c:v>71.334400000000002</c:v>
                </c:pt>
                <c:pt idx="6">
                  <c:v>48.168300000000002</c:v>
                </c:pt>
                <c:pt idx="7">
                  <c:v>49.051600000000001</c:v>
                </c:pt>
              </c:numCache>
            </c:numRef>
          </c:val>
          <c:extLst>
            <c:ext xmlns:c16="http://schemas.microsoft.com/office/drawing/2014/chart" uri="{C3380CC4-5D6E-409C-BE32-E72D297353CC}">
              <c16:uniqueId val="{00000000-149F-449C-9CE6-DC5FBF86745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93.722899999999996</c:v>
                </c:pt>
                <c:pt idx="1">
                  <c:v>57.142899999999997</c:v>
                </c:pt>
                <c:pt idx="2">
                  <c:v>42.857100000000003</c:v>
                </c:pt>
                <c:pt idx="3">
                  <c:v>0</c:v>
                </c:pt>
                <c:pt idx="4">
                  <c:v>45.161299999999997</c:v>
                </c:pt>
                <c:pt idx="5">
                  <c:v>100</c:v>
                </c:pt>
                <c:pt idx="6">
                  <c:v>57.981000000000002</c:v>
                </c:pt>
                <c:pt idx="7">
                  <c:v>100</c:v>
                </c:pt>
              </c:numCache>
            </c:numRef>
          </c:val>
          <c:extLst>
            <c:ext xmlns:c16="http://schemas.microsoft.com/office/drawing/2014/chart" uri="{C3380CC4-5D6E-409C-BE32-E72D297353CC}">
              <c16:uniqueId val="{00000001-149F-449C-9CE6-DC5FBF86745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40.605499999999999</c:v>
                </c:pt>
                <c:pt idx="1">
                  <c:v>14.2857</c:v>
                </c:pt>
                <c:pt idx="2">
                  <c:v>42.857100000000003</c:v>
                </c:pt>
                <c:pt idx="3">
                  <c:v>0</c:v>
                </c:pt>
                <c:pt idx="4">
                  <c:v>25.8065</c:v>
                </c:pt>
                <c:pt idx="5">
                  <c:v>1.762</c:v>
                </c:pt>
                <c:pt idx="6">
                  <c:v>3.8233999999999999</c:v>
                </c:pt>
                <c:pt idx="7">
                  <c:v>87.312799999999996</c:v>
                </c:pt>
              </c:numCache>
            </c:numRef>
          </c:val>
          <c:extLst>
            <c:ext xmlns:c16="http://schemas.microsoft.com/office/drawing/2014/chart" uri="{C3380CC4-5D6E-409C-BE32-E72D297353CC}">
              <c16:uniqueId val="{00000002-149F-449C-9CE6-DC5FBF86745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33.774099999999997</c:v>
                </c:pt>
                <c:pt idx="1">
                  <c:v>64.285700000000006</c:v>
                </c:pt>
                <c:pt idx="2">
                  <c:v>28.571400000000001</c:v>
                </c:pt>
                <c:pt idx="3">
                  <c:v>0</c:v>
                </c:pt>
                <c:pt idx="4">
                  <c:v>41.935499999999998</c:v>
                </c:pt>
                <c:pt idx="5">
                  <c:v>27.264299999999999</c:v>
                </c:pt>
                <c:pt idx="6">
                  <c:v>100</c:v>
                </c:pt>
                <c:pt idx="7">
                  <c:v>37.767200000000003</c:v>
                </c:pt>
              </c:numCache>
            </c:numRef>
          </c:val>
          <c:extLst>
            <c:ext xmlns:c16="http://schemas.microsoft.com/office/drawing/2014/chart" uri="{C3380CC4-5D6E-409C-BE32-E72D297353CC}">
              <c16:uniqueId val="{00000003-149F-449C-9CE6-DC5FBF86745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85.714299999999994</c:v>
                </c:pt>
                <c:pt idx="2">
                  <c:v>57.142899999999997</c:v>
                </c:pt>
                <c:pt idx="3">
                  <c:v>66.666700000000006</c:v>
                </c:pt>
                <c:pt idx="4">
                  <c:v>70.967699999999994</c:v>
                </c:pt>
                <c:pt idx="5">
                  <c:v>80.721299999999999</c:v>
                </c:pt>
                <c:pt idx="6">
                  <c:v>31.1967</c:v>
                </c:pt>
                <c:pt idx="7">
                  <c:v>33.089700000000001</c:v>
                </c:pt>
              </c:numCache>
            </c:numRef>
          </c:val>
          <c:extLst>
            <c:ext xmlns:c16="http://schemas.microsoft.com/office/drawing/2014/chart" uri="{C3380CC4-5D6E-409C-BE32-E72D297353CC}">
              <c16:uniqueId val="{00000004-149F-449C-9CE6-DC5FBF86745B}"/>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42.486400000000003</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149F-449C-9CE6-DC5FBF86745B}"/>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12.5899</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6-149F-449C-9CE6-DC5FBF86745B}"/>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7.5636999999999999</c:v>
                </c:pt>
                <c:pt idx="1">
                  <c:v>0</c:v>
                </c:pt>
                <c:pt idx="2">
                  <c:v>0</c:v>
                </c:pt>
                <c:pt idx="3">
                  <c:v>33.333300000000001</c:v>
                </c:pt>
                <c:pt idx="4">
                  <c:v>3.2258</c:v>
                </c:pt>
                <c:pt idx="5">
                  <c:v>1.2159</c:v>
                </c:pt>
                <c:pt idx="6">
                  <c:v>0</c:v>
                </c:pt>
                <c:pt idx="7">
                  <c:v>0</c:v>
                </c:pt>
              </c:numCache>
            </c:numRef>
          </c:val>
          <c:extLst>
            <c:ext xmlns:c16="http://schemas.microsoft.com/office/drawing/2014/chart" uri="{C3380CC4-5D6E-409C-BE32-E72D297353CC}">
              <c16:uniqueId val="{00000007-149F-449C-9CE6-DC5FBF86745B}"/>
            </c:ext>
          </c:extLst>
        </c:ser>
        <c:dLbls>
          <c:showLegendKey val="0"/>
          <c:showVal val="0"/>
          <c:showCatName val="0"/>
          <c:showSerName val="0"/>
          <c:showPercent val="0"/>
          <c:showBubbleSize val="0"/>
        </c:dLbls>
        <c:axId val="61008896"/>
        <c:axId val="61007912"/>
      </c:radarChart>
      <c:catAx>
        <c:axId val="6100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07912"/>
        <c:crosses val="autoZero"/>
        <c:auto val="1"/>
        <c:lblAlgn val="ctr"/>
        <c:lblOffset val="100"/>
        <c:noMultiLvlLbl val="0"/>
      </c:catAx>
      <c:valAx>
        <c:axId val="6100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0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32049</c:v>
                </c:pt>
                <c:pt idx="1">
                  <c:v>32036</c:v>
                </c:pt>
                <c:pt idx="2">
                  <c:v>32042</c:v>
                </c:pt>
                <c:pt idx="3">
                  <c:v>32053</c:v>
                </c:pt>
                <c:pt idx="4">
                  <c:v>32066</c:v>
                </c:pt>
                <c:pt idx="5">
                  <c:v>32071</c:v>
                </c:pt>
                <c:pt idx="6">
                  <c:v>32073</c:v>
                </c:pt>
                <c:pt idx="7">
                  <c:v>32078</c:v>
                </c:pt>
                <c:pt idx="8">
                  <c:v>32084</c:v>
                </c:pt>
                <c:pt idx="9">
                  <c:v>32081</c:v>
                </c:pt>
                <c:pt idx="10">
                  <c:v>32086</c:v>
                </c:pt>
                <c:pt idx="11">
                  <c:v>32093</c:v>
                </c:pt>
                <c:pt idx="12">
                  <c:v>32100</c:v>
                </c:pt>
                <c:pt idx="13">
                  <c:v>32124</c:v>
                </c:pt>
                <c:pt idx="14">
                  <c:v>32154</c:v>
                </c:pt>
                <c:pt idx="15">
                  <c:v>32179</c:v>
                </c:pt>
                <c:pt idx="16">
                  <c:v>32197</c:v>
                </c:pt>
                <c:pt idx="17">
                  <c:v>32224</c:v>
                </c:pt>
                <c:pt idx="18">
                  <c:v>32241</c:v>
                </c:pt>
                <c:pt idx="19">
                  <c:v>32262</c:v>
                </c:pt>
                <c:pt idx="20">
                  <c:v>32277</c:v>
                </c:pt>
                <c:pt idx="21">
                  <c:v>32297</c:v>
                </c:pt>
                <c:pt idx="22">
                  <c:v>32308</c:v>
                </c:pt>
                <c:pt idx="23">
                  <c:v>32316</c:v>
                </c:pt>
                <c:pt idx="24">
                  <c:v>32326</c:v>
                </c:pt>
                <c:pt idx="25">
                  <c:v>32344</c:v>
                </c:pt>
                <c:pt idx="26">
                  <c:v>32356</c:v>
                </c:pt>
                <c:pt idx="27">
                  <c:v>32360</c:v>
                </c:pt>
                <c:pt idx="28">
                  <c:v>32375</c:v>
                </c:pt>
                <c:pt idx="29">
                  <c:v>32378</c:v>
                </c:pt>
                <c:pt idx="30">
                  <c:v>32394</c:v>
                </c:pt>
              </c:numCache>
            </c:numRef>
          </c:val>
          <c:smooth val="0"/>
          <c:extLst>
            <c:ext xmlns:c16="http://schemas.microsoft.com/office/drawing/2014/chart" uri="{C3380CC4-5D6E-409C-BE32-E72D297353CC}">
              <c16:uniqueId val="{00000000-1832-4720-B09B-6CAE06800874}"/>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41213</c:v>
                </c:pt>
                <c:pt idx="1">
                  <c:v>41222</c:v>
                </c:pt>
                <c:pt idx="2">
                  <c:v>41235</c:v>
                </c:pt>
                <c:pt idx="3">
                  <c:v>41251</c:v>
                </c:pt>
                <c:pt idx="4">
                  <c:v>41282</c:v>
                </c:pt>
                <c:pt idx="5">
                  <c:v>41307</c:v>
                </c:pt>
                <c:pt idx="6">
                  <c:v>41327</c:v>
                </c:pt>
                <c:pt idx="7">
                  <c:v>41363</c:v>
                </c:pt>
                <c:pt idx="8">
                  <c:v>41389</c:v>
                </c:pt>
                <c:pt idx="9">
                  <c:v>41418</c:v>
                </c:pt>
                <c:pt idx="10">
                  <c:v>41433</c:v>
                </c:pt>
                <c:pt idx="11">
                  <c:v>41448</c:v>
                </c:pt>
                <c:pt idx="12">
                  <c:v>41477</c:v>
                </c:pt>
                <c:pt idx="13">
                  <c:v>41504</c:v>
                </c:pt>
                <c:pt idx="14">
                  <c:v>41525</c:v>
                </c:pt>
                <c:pt idx="15">
                  <c:v>41557</c:v>
                </c:pt>
                <c:pt idx="16">
                  <c:v>41590</c:v>
                </c:pt>
                <c:pt idx="17">
                  <c:v>41611</c:v>
                </c:pt>
                <c:pt idx="18">
                  <c:v>41647</c:v>
                </c:pt>
                <c:pt idx="19">
                  <c:v>41702</c:v>
                </c:pt>
                <c:pt idx="20">
                  <c:v>41750</c:v>
                </c:pt>
                <c:pt idx="21">
                  <c:v>41809</c:v>
                </c:pt>
                <c:pt idx="22">
                  <c:v>41868</c:v>
                </c:pt>
                <c:pt idx="23">
                  <c:v>41911</c:v>
                </c:pt>
                <c:pt idx="24">
                  <c:v>41942</c:v>
                </c:pt>
                <c:pt idx="25">
                  <c:v>41998</c:v>
                </c:pt>
                <c:pt idx="26">
                  <c:v>42043</c:v>
                </c:pt>
                <c:pt idx="27">
                  <c:v>42057</c:v>
                </c:pt>
                <c:pt idx="28">
                  <c:v>42077</c:v>
                </c:pt>
                <c:pt idx="29">
                  <c:v>42094</c:v>
                </c:pt>
                <c:pt idx="30">
                  <c:v>42105</c:v>
                </c:pt>
              </c:numCache>
            </c:numRef>
          </c:val>
          <c:smooth val="0"/>
          <c:extLst>
            <c:ext xmlns:c16="http://schemas.microsoft.com/office/drawing/2014/chart" uri="{C3380CC4-5D6E-409C-BE32-E72D297353CC}">
              <c16:uniqueId val="{00000001-1832-4720-B09B-6CAE06800874}"/>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17916</c:v>
                </c:pt>
                <c:pt idx="1">
                  <c:v>17931</c:v>
                </c:pt>
                <c:pt idx="2">
                  <c:v>17948</c:v>
                </c:pt>
                <c:pt idx="3">
                  <c:v>17963</c:v>
                </c:pt>
                <c:pt idx="4">
                  <c:v>17977</c:v>
                </c:pt>
                <c:pt idx="5">
                  <c:v>17987</c:v>
                </c:pt>
                <c:pt idx="6">
                  <c:v>17999</c:v>
                </c:pt>
                <c:pt idx="7">
                  <c:v>18009</c:v>
                </c:pt>
                <c:pt idx="8">
                  <c:v>18036</c:v>
                </c:pt>
                <c:pt idx="9">
                  <c:v>18048</c:v>
                </c:pt>
                <c:pt idx="10">
                  <c:v>18058</c:v>
                </c:pt>
                <c:pt idx="11">
                  <c:v>18074</c:v>
                </c:pt>
                <c:pt idx="12">
                  <c:v>18079</c:v>
                </c:pt>
                <c:pt idx="13">
                  <c:v>18089</c:v>
                </c:pt>
                <c:pt idx="14">
                  <c:v>18101</c:v>
                </c:pt>
                <c:pt idx="15">
                  <c:v>18112</c:v>
                </c:pt>
                <c:pt idx="16">
                  <c:v>18122</c:v>
                </c:pt>
                <c:pt idx="17">
                  <c:v>18134</c:v>
                </c:pt>
                <c:pt idx="18">
                  <c:v>18156</c:v>
                </c:pt>
                <c:pt idx="19">
                  <c:v>18165</c:v>
                </c:pt>
                <c:pt idx="20">
                  <c:v>18179</c:v>
                </c:pt>
                <c:pt idx="21">
                  <c:v>18188</c:v>
                </c:pt>
                <c:pt idx="22">
                  <c:v>18195</c:v>
                </c:pt>
                <c:pt idx="23">
                  <c:v>18208</c:v>
                </c:pt>
                <c:pt idx="24">
                  <c:v>18228</c:v>
                </c:pt>
                <c:pt idx="25">
                  <c:v>18238</c:v>
                </c:pt>
                <c:pt idx="26">
                  <c:v>18245</c:v>
                </c:pt>
                <c:pt idx="29">
                  <c:v>18239</c:v>
                </c:pt>
                <c:pt idx="30">
                  <c:v>18242</c:v>
                </c:pt>
              </c:numCache>
            </c:numRef>
          </c:val>
          <c:smooth val="0"/>
          <c:extLst>
            <c:ext xmlns:c16="http://schemas.microsoft.com/office/drawing/2014/chart" uri="{C3380CC4-5D6E-409C-BE32-E72D297353CC}">
              <c16:uniqueId val="{00000002-1832-4720-B09B-6CAE06800874}"/>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15051</c:v>
                </c:pt>
                <c:pt idx="1">
                  <c:v>15056</c:v>
                </c:pt>
                <c:pt idx="2">
                  <c:v>15061</c:v>
                </c:pt>
                <c:pt idx="3">
                  <c:v>15064</c:v>
                </c:pt>
                <c:pt idx="4">
                  <c:v>15067</c:v>
                </c:pt>
                <c:pt idx="5">
                  <c:v>15071</c:v>
                </c:pt>
                <c:pt idx="6">
                  <c:v>15077</c:v>
                </c:pt>
                <c:pt idx="7">
                  <c:v>15084</c:v>
                </c:pt>
                <c:pt idx="8">
                  <c:v>15087</c:v>
                </c:pt>
                <c:pt idx="9">
                  <c:v>15093</c:v>
                </c:pt>
                <c:pt idx="10">
                  <c:v>15092</c:v>
                </c:pt>
                <c:pt idx="11">
                  <c:v>15101</c:v>
                </c:pt>
                <c:pt idx="12">
                  <c:v>15100</c:v>
                </c:pt>
                <c:pt idx="13">
                  <c:v>15099</c:v>
                </c:pt>
                <c:pt idx="14">
                  <c:v>15098</c:v>
                </c:pt>
                <c:pt idx="15">
                  <c:v>15104</c:v>
                </c:pt>
                <c:pt idx="16">
                  <c:v>15100</c:v>
                </c:pt>
                <c:pt idx="17">
                  <c:v>15106</c:v>
                </c:pt>
                <c:pt idx="18">
                  <c:v>15108</c:v>
                </c:pt>
                <c:pt idx="19">
                  <c:v>15120</c:v>
                </c:pt>
                <c:pt idx="20">
                  <c:v>15122</c:v>
                </c:pt>
                <c:pt idx="21">
                  <c:v>15125</c:v>
                </c:pt>
                <c:pt idx="22">
                  <c:v>15127</c:v>
                </c:pt>
                <c:pt idx="23">
                  <c:v>15133</c:v>
                </c:pt>
                <c:pt idx="24">
                  <c:v>15138</c:v>
                </c:pt>
                <c:pt idx="25">
                  <c:v>15143</c:v>
                </c:pt>
                <c:pt idx="26">
                  <c:v>15151</c:v>
                </c:pt>
                <c:pt idx="27">
                  <c:v>15156</c:v>
                </c:pt>
                <c:pt idx="28">
                  <c:v>15155</c:v>
                </c:pt>
                <c:pt idx="29">
                  <c:v>15167</c:v>
                </c:pt>
                <c:pt idx="30">
                  <c:v>15173</c:v>
                </c:pt>
              </c:numCache>
            </c:numRef>
          </c:val>
          <c:smooth val="0"/>
          <c:extLst>
            <c:ext xmlns:c16="http://schemas.microsoft.com/office/drawing/2014/chart" uri="{C3380CC4-5D6E-409C-BE32-E72D297353CC}">
              <c16:uniqueId val="{00000003-1832-4720-B09B-6CAE06800874}"/>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44611</c:v>
                </c:pt>
                <c:pt idx="1">
                  <c:v>44614</c:v>
                </c:pt>
                <c:pt idx="2">
                  <c:v>44625</c:v>
                </c:pt>
                <c:pt idx="3">
                  <c:v>44629</c:v>
                </c:pt>
                <c:pt idx="4">
                  <c:v>44640</c:v>
                </c:pt>
                <c:pt idx="5">
                  <c:v>44648</c:v>
                </c:pt>
                <c:pt idx="6">
                  <c:v>44665</c:v>
                </c:pt>
                <c:pt idx="7">
                  <c:v>44676</c:v>
                </c:pt>
                <c:pt idx="8">
                  <c:v>44697</c:v>
                </c:pt>
                <c:pt idx="9">
                  <c:v>44713</c:v>
                </c:pt>
                <c:pt idx="10">
                  <c:v>44711</c:v>
                </c:pt>
                <c:pt idx="11">
                  <c:v>44719</c:v>
                </c:pt>
                <c:pt idx="12">
                  <c:v>44733</c:v>
                </c:pt>
                <c:pt idx="13">
                  <c:v>44742</c:v>
                </c:pt>
                <c:pt idx="14">
                  <c:v>44748</c:v>
                </c:pt>
                <c:pt idx="15">
                  <c:v>44759</c:v>
                </c:pt>
                <c:pt idx="16">
                  <c:v>44769</c:v>
                </c:pt>
                <c:pt idx="17">
                  <c:v>44775</c:v>
                </c:pt>
                <c:pt idx="18">
                  <c:v>44776</c:v>
                </c:pt>
                <c:pt idx="19">
                  <c:v>44780</c:v>
                </c:pt>
                <c:pt idx="20">
                  <c:v>44787</c:v>
                </c:pt>
                <c:pt idx="21">
                  <c:v>44802</c:v>
                </c:pt>
                <c:pt idx="22">
                  <c:v>44806</c:v>
                </c:pt>
                <c:pt idx="23">
                  <c:v>44826</c:v>
                </c:pt>
                <c:pt idx="24">
                  <c:v>44842</c:v>
                </c:pt>
                <c:pt idx="25">
                  <c:v>44855</c:v>
                </c:pt>
                <c:pt idx="26">
                  <c:v>44870</c:v>
                </c:pt>
                <c:pt idx="27">
                  <c:v>44894</c:v>
                </c:pt>
                <c:pt idx="28">
                  <c:v>44898</c:v>
                </c:pt>
                <c:pt idx="29">
                  <c:v>44917</c:v>
                </c:pt>
                <c:pt idx="30">
                  <c:v>44925</c:v>
                </c:pt>
              </c:numCache>
            </c:numRef>
          </c:val>
          <c:smooth val="0"/>
          <c:extLst>
            <c:ext xmlns:c16="http://schemas.microsoft.com/office/drawing/2014/chart" uri="{C3380CC4-5D6E-409C-BE32-E72D297353CC}">
              <c16:uniqueId val="{00000004-1832-4720-B09B-6CAE06800874}"/>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11">
                  <c:v>19133</c:v>
                </c:pt>
                <c:pt idx="12">
                  <c:v>19134</c:v>
                </c:pt>
                <c:pt idx="13">
                  <c:v>19129</c:v>
                </c:pt>
                <c:pt idx="14">
                  <c:v>19123</c:v>
                </c:pt>
                <c:pt idx="15">
                  <c:v>19114</c:v>
                </c:pt>
                <c:pt idx="16">
                  <c:v>19112</c:v>
                </c:pt>
                <c:pt idx="17">
                  <c:v>19110</c:v>
                </c:pt>
                <c:pt idx="18">
                  <c:v>19105</c:v>
                </c:pt>
                <c:pt idx="19">
                  <c:v>19103</c:v>
                </c:pt>
                <c:pt idx="20">
                  <c:v>19105</c:v>
                </c:pt>
                <c:pt idx="21">
                  <c:v>19107</c:v>
                </c:pt>
                <c:pt idx="22">
                  <c:v>19103</c:v>
                </c:pt>
                <c:pt idx="23">
                  <c:v>19102</c:v>
                </c:pt>
                <c:pt idx="24">
                  <c:v>19102</c:v>
                </c:pt>
                <c:pt idx="25">
                  <c:v>19101</c:v>
                </c:pt>
                <c:pt idx="26">
                  <c:v>19102</c:v>
                </c:pt>
                <c:pt idx="27">
                  <c:v>19098</c:v>
                </c:pt>
                <c:pt idx="28">
                  <c:v>19096</c:v>
                </c:pt>
                <c:pt idx="29">
                  <c:v>19091</c:v>
                </c:pt>
                <c:pt idx="30">
                  <c:v>19087</c:v>
                </c:pt>
              </c:numCache>
            </c:numRef>
          </c:val>
          <c:smooth val="0"/>
          <c:extLst>
            <c:ext xmlns:c16="http://schemas.microsoft.com/office/drawing/2014/chart" uri="{C3380CC4-5D6E-409C-BE32-E72D297353CC}">
              <c16:uniqueId val="{00000005-1832-4720-B09B-6CAE06800874}"/>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11">
                  <c:v>5568</c:v>
                </c:pt>
                <c:pt idx="12">
                  <c:v>5587</c:v>
                </c:pt>
                <c:pt idx="13">
                  <c:v>5592</c:v>
                </c:pt>
                <c:pt idx="14">
                  <c:v>5593</c:v>
                </c:pt>
                <c:pt idx="15">
                  <c:v>5594</c:v>
                </c:pt>
                <c:pt idx="16">
                  <c:v>5590</c:v>
                </c:pt>
                <c:pt idx="17">
                  <c:v>5601</c:v>
                </c:pt>
                <c:pt idx="18">
                  <c:v>5613</c:v>
                </c:pt>
                <c:pt idx="19">
                  <c:v>5615</c:v>
                </c:pt>
                <c:pt idx="20">
                  <c:v>5617</c:v>
                </c:pt>
                <c:pt idx="21">
                  <c:v>5617</c:v>
                </c:pt>
                <c:pt idx="22">
                  <c:v>5620</c:v>
                </c:pt>
                <c:pt idx="23">
                  <c:v>5625</c:v>
                </c:pt>
                <c:pt idx="24">
                  <c:v>5629</c:v>
                </c:pt>
                <c:pt idx="25">
                  <c:v>5629</c:v>
                </c:pt>
                <c:pt idx="26">
                  <c:v>5637</c:v>
                </c:pt>
                <c:pt idx="27">
                  <c:v>5644</c:v>
                </c:pt>
                <c:pt idx="28">
                  <c:v>5649</c:v>
                </c:pt>
                <c:pt idx="29">
                  <c:v>5654</c:v>
                </c:pt>
                <c:pt idx="30">
                  <c:v>5656</c:v>
                </c:pt>
              </c:numCache>
            </c:numRef>
          </c:val>
          <c:smooth val="0"/>
          <c:extLst>
            <c:ext xmlns:c16="http://schemas.microsoft.com/office/drawing/2014/chart" uri="{C3380CC4-5D6E-409C-BE32-E72D297353CC}">
              <c16:uniqueId val="{00000006-1832-4720-B09B-6CAE06800874}"/>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11">
                  <c:v>3270</c:v>
                </c:pt>
                <c:pt idx="12">
                  <c:v>3270</c:v>
                </c:pt>
                <c:pt idx="13">
                  <c:v>3269</c:v>
                </c:pt>
                <c:pt idx="14">
                  <c:v>3272</c:v>
                </c:pt>
                <c:pt idx="15">
                  <c:v>3275</c:v>
                </c:pt>
                <c:pt idx="16">
                  <c:v>3275</c:v>
                </c:pt>
                <c:pt idx="17">
                  <c:v>3277</c:v>
                </c:pt>
                <c:pt idx="18">
                  <c:v>3279</c:v>
                </c:pt>
                <c:pt idx="19">
                  <c:v>3279</c:v>
                </c:pt>
                <c:pt idx="20">
                  <c:v>3289</c:v>
                </c:pt>
                <c:pt idx="21">
                  <c:v>3291</c:v>
                </c:pt>
                <c:pt idx="22">
                  <c:v>3337</c:v>
                </c:pt>
                <c:pt idx="23">
                  <c:v>3362</c:v>
                </c:pt>
                <c:pt idx="24">
                  <c:v>3378</c:v>
                </c:pt>
                <c:pt idx="25">
                  <c:v>3388</c:v>
                </c:pt>
                <c:pt idx="26">
                  <c:v>3391</c:v>
                </c:pt>
                <c:pt idx="27">
                  <c:v>3391</c:v>
                </c:pt>
                <c:pt idx="28">
                  <c:v>3392</c:v>
                </c:pt>
                <c:pt idx="29">
                  <c:v>3393</c:v>
                </c:pt>
                <c:pt idx="30">
                  <c:v>3398</c:v>
                </c:pt>
              </c:numCache>
            </c:numRef>
          </c:val>
          <c:smooth val="0"/>
          <c:extLst>
            <c:ext xmlns:c16="http://schemas.microsoft.com/office/drawing/2014/chart" uri="{C3380CC4-5D6E-409C-BE32-E72D297353CC}">
              <c16:uniqueId val="{00000007-1832-4720-B09B-6CAE06800874}"/>
            </c:ext>
          </c:extLst>
        </c:ser>
        <c:dLbls>
          <c:showLegendKey val="0"/>
          <c:showVal val="0"/>
          <c:showCatName val="0"/>
          <c:showSerName val="0"/>
          <c:showPercent val="0"/>
          <c:showBubbleSize val="0"/>
        </c:dLbls>
        <c:smooth val="0"/>
        <c:axId val="61004632"/>
        <c:axId val="61000040"/>
      </c:lineChart>
      <c:dateAx>
        <c:axId val="6100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00040"/>
        <c:crosses val="autoZero"/>
        <c:auto val="1"/>
        <c:lblOffset val="100"/>
        <c:baseTimeUnit val="days"/>
      </c:dateAx>
      <c:valAx>
        <c:axId val="6100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0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-2</c:v>
                </c:pt>
                <c:pt idx="1">
                  <c:v>-13</c:v>
                </c:pt>
                <c:pt idx="2">
                  <c:v>6</c:v>
                </c:pt>
                <c:pt idx="3">
                  <c:v>11</c:v>
                </c:pt>
                <c:pt idx="4">
                  <c:v>13</c:v>
                </c:pt>
                <c:pt idx="5">
                  <c:v>5</c:v>
                </c:pt>
                <c:pt idx="6">
                  <c:v>2</c:v>
                </c:pt>
                <c:pt idx="7">
                  <c:v>5</c:v>
                </c:pt>
                <c:pt idx="8">
                  <c:v>6</c:v>
                </c:pt>
                <c:pt idx="9">
                  <c:v>-3</c:v>
                </c:pt>
                <c:pt idx="10">
                  <c:v>5</c:v>
                </c:pt>
                <c:pt idx="11">
                  <c:v>7</c:v>
                </c:pt>
                <c:pt idx="12">
                  <c:v>7</c:v>
                </c:pt>
                <c:pt idx="13">
                  <c:v>24</c:v>
                </c:pt>
                <c:pt idx="14">
                  <c:v>30</c:v>
                </c:pt>
                <c:pt idx="15">
                  <c:v>25</c:v>
                </c:pt>
                <c:pt idx="16">
                  <c:v>18</c:v>
                </c:pt>
                <c:pt idx="17">
                  <c:v>27</c:v>
                </c:pt>
                <c:pt idx="18">
                  <c:v>17</c:v>
                </c:pt>
                <c:pt idx="19">
                  <c:v>21</c:v>
                </c:pt>
                <c:pt idx="20">
                  <c:v>15</c:v>
                </c:pt>
                <c:pt idx="21">
                  <c:v>20</c:v>
                </c:pt>
                <c:pt idx="22">
                  <c:v>11</c:v>
                </c:pt>
                <c:pt idx="23">
                  <c:v>8</c:v>
                </c:pt>
                <c:pt idx="24">
                  <c:v>10</c:v>
                </c:pt>
                <c:pt idx="25">
                  <c:v>18</c:v>
                </c:pt>
                <c:pt idx="26">
                  <c:v>12</c:v>
                </c:pt>
                <c:pt idx="27">
                  <c:v>4</c:v>
                </c:pt>
                <c:pt idx="28">
                  <c:v>15</c:v>
                </c:pt>
                <c:pt idx="29">
                  <c:v>3</c:v>
                </c:pt>
                <c:pt idx="30">
                  <c:v>16</c:v>
                </c:pt>
              </c:numCache>
            </c:numRef>
          </c:val>
          <c:smooth val="0"/>
          <c:extLst>
            <c:ext xmlns:c16="http://schemas.microsoft.com/office/drawing/2014/chart" uri="{C3380CC4-5D6E-409C-BE32-E72D297353CC}">
              <c16:uniqueId val="{00000000-8A62-4F61-9F57-9239F50533EE}"/>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7</c:v>
                </c:pt>
                <c:pt idx="1">
                  <c:v>9</c:v>
                </c:pt>
                <c:pt idx="2">
                  <c:v>13</c:v>
                </c:pt>
                <c:pt idx="3">
                  <c:v>16</c:v>
                </c:pt>
                <c:pt idx="4">
                  <c:v>31</c:v>
                </c:pt>
                <c:pt idx="5">
                  <c:v>25</c:v>
                </c:pt>
                <c:pt idx="6">
                  <c:v>20</c:v>
                </c:pt>
                <c:pt idx="7">
                  <c:v>36</c:v>
                </c:pt>
                <c:pt idx="8">
                  <c:v>26</c:v>
                </c:pt>
                <c:pt idx="9">
                  <c:v>29</c:v>
                </c:pt>
                <c:pt idx="10">
                  <c:v>15</c:v>
                </c:pt>
                <c:pt idx="11">
                  <c:v>15</c:v>
                </c:pt>
                <c:pt idx="12">
                  <c:v>29</c:v>
                </c:pt>
                <c:pt idx="13">
                  <c:v>27</c:v>
                </c:pt>
                <c:pt idx="14">
                  <c:v>21</c:v>
                </c:pt>
                <c:pt idx="15">
                  <c:v>32</c:v>
                </c:pt>
                <c:pt idx="16">
                  <c:v>33</c:v>
                </c:pt>
                <c:pt idx="17">
                  <c:v>21</c:v>
                </c:pt>
                <c:pt idx="18">
                  <c:v>36</c:v>
                </c:pt>
                <c:pt idx="19">
                  <c:v>55</c:v>
                </c:pt>
                <c:pt idx="20">
                  <c:v>48</c:v>
                </c:pt>
                <c:pt idx="21">
                  <c:v>59</c:v>
                </c:pt>
                <c:pt idx="22">
                  <c:v>59</c:v>
                </c:pt>
                <c:pt idx="23">
                  <c:v>43</c:v>
                </c:pt>
                <c:pt idx="24">
                  <c:v>31</c:v>
                </c:pt>
                <c:pt idx="25">
                  <c:v>56</c:v>
                </c:pt>
                <c:pt idx="26">
                  <c:v>45</c:v>
                </c:pt>
                <c:pt idx="27">
                  <c:v>14</c:v>
                </c:pt>
                <c:pt idx="28">
                  <c:v>20</c:v>
                </c:pt>
                <c:pt idx="29">
                  <c:v>17</c:v>
                </c:pt>
                <c:pt idx="30">
                  <c:v>11</c:v>
                </c:pt>
              </c:numCache>
            </c:numRef>
          </c:val>
          <c:smooth val="0"/>
          <c:extLst>
            <c:ext xmlns:c16="http://schemas.microsoft.com/office/drawing/2014/chart" uri="{C3380CC4-5D6E-409C-BE32-E72D297353CC}">
              <c16:uniqueId val="{00000001-8A62-4F61-9F57-9239F50533EE}"/>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15</c:v>
                </c:pt>
                <c:pt idx="1">
                  <c:v>15</c:v>
                </c:pt>
                <c:pt idx="2">
                  <c:v>17</c:v>
                </c:pt>
                <c:pt idx="3">
                  <c:v>15</c:v>
                </c:pt>
                <c:pt idx="4">
                  <c:v>14</c:v>
                </c:pt>
                <c:pt idx="5">
                  <c:v>10</c:v>
                </c:pt>
                <c:pt idx="6">
                  <c:v>12</c:v>
                </c:pt>
                <c:pt idx="7">
                  <c:v>10</c:v>
                </c:pt>
                <c:pt idx="8">
                  <c:v>27</c:v>
                </c:pt>
                <c:pt idx="9">
                  <c:v>12</c:v>
                </c:pt>
                <c:pt idx="10">
                  <c:v>10</c:v>
                </c:pt>
                <c:pt idx="11">
                  <c:v>16</c:v>
                </c:pt>
                <c:pt idx="12">
                  <c:v>5</c:v>
                </c:pt>
                <c:pt idx="13">
                  <c:v>10</c:v>
                </c:pt>
                <c:pt idx="14">
                  <c:v>12</c:v>
                </c:pt>
                <c:pt idx="15">
                  <c:v>11</c:v>
                </c:pt>
                <c:pt idx="16">
                  <c:v>10</c:v>
                </c:pt>
                <c:pt idx="17">
                  <c:v>12</c:v>
                </c:pt>
                <c:pt idx="18">
                  <c:v>22</c:v>
                </c:pt>
                <c:pt idx="19">
                  <c:v>9</c:v>
                </c:pt>
                <c:pt idx="20">
                  <c:v>14</c:v>
                </c:pt>
                <c:pt idx="21">
                  <c:v>9</c:v>
                </c:pt>
                <c:pt idx="22">
                  <c:v>7</c:v>
                </c:pt>
                <c:pt idx="23">
                  <c:v>13</c:v>
                </c:pt>
                <c:pt idx="24">
                  <c:v>20</c:v>
                </c:pt>
                <c:pt idx="25">
                  <c:v>10</c:v>
                </c:pt>
                <c:pt idx="26">
                  <c:v>7</c:v>
                </c:pt>
                <c:pt idx="30">
                  <c:v>3</c:v>
                </c:pt>
              </c:numCache>
            </c:numRef>
          </c:val>
          <c:smooth val="0"/>
          <c:extLst>
            <c:ext xmlns:c16="http://schemas.microsoft.com/office/drawing/2014/chart" uri="{C3380CC4-5D6E-409C-BE32-E72D297353CC}">
              <c16:uniqueId val="{00000002-8A62-4F61-9F57-9239F50533EE}"/>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2</c:v>
                </c:pt>
                <c:pt idx="1">
                  <c:v>5</c:v>
                </c:pt>
                <c:pt idx="2">
                  <c:v>5</c:v>
                </c:pt>
                <c:pt idx="3">
                  <c:v>3</c:v>
                </c:pt>
                <c:pt idx="4">
                  <c:v>3</c:v>
                </c:pt>
                <c:pt idx="5">
                  <c:v>4</c:v>
                </c:pt>
                <c:pt idx="6">
                  <c:v>6</c:v>
                </c:pt>
                <c:pt idx="7">
                  <c:v>7</c:v>
                </c:pt>
                <c:pt idx="8">
                  <c:v>3</c:v>
                </c:pt>
                <c:pt idx="9">
                  <c:v>6</c:v>
                </c:pt>
                <c:pt idx="10">
                  <c:v>-1</c:v>
                </c:pt>
                <c:pt idx="11">
                  <c:v>9</c:v>
                </c:pt>
                <c:pt idx="12">
                  <c:v>-1</c:v>
                </c:pt>
                <c:pt idx="13">
                  <c:v>-1</c:v>
                </c:pt>
                <c:pt idx="14">
                  <c:v>-1</c:v>
                </c:pt>
                <c:pt idx="15">
                  <c:v>6</c:v>
                </c:pt>
                <c:pt idx="16">
                  <c:v>-4</c:v>
                </c:pt>
                <c:pt idx="17">
                  <c:v>6</c:v>
                </c:pt>
                <c:pt idx="18">
                  <c:v>2</c:v>
                </c:pt>
                <c:pt idx="19">
                  <c:v>12</c:v>
                </c:pt>
                <c:pt idx="20">
                  <c:v>2</c:v>
                </c:pt>
                <c:pt idx="21">
                  <c:v>3</c:v>
                </c:pt>
                <c:pt idx="22">
                  <c:v>2</c:v>
                </c:pt>
                <c:pt idx="23">
                  <c:v>6</c:v>
                </c:pt>
                <c:pt idx="24">
                  <c:v>5</c:v>
                </c:pt>
                <c:pt idx="25">
                  <c:v>5</c:v>
                </c:pt>
                <c:pt idx="26">
                  <c:v>8</c:v>
                </c:pt>
                <c:pt idx="27">
                  <c:v>5</c:v>
                </c:pt>
                <c:pt idx="28">
                  <c:v>-1</c:v>
                </c:pt>
                <c:pt idx="29">
                  <c:v>12</c:v>
                </c:pt>
                <c:pt idx="30">
                  <c:v>6</c:v>
                </c:pt>
              </c:numCache>
            </c:numRef>
          </c:val>
          <c:smooth val="0"/>
          <c:extLst>
            <c:ext xmlns:c16="http://schemas.microsoft.com/office/drawing/2014/chart" uri="{C3380CC4-5D6E-409C-BE32-E72D297353CC}">
              <c16:uniqueId val="{00000003-8A62-4F61-9F57-9239F50533EE}"/>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8</c:v>
                </c:pt>
                <c:pt idx="1">
                  <c:v>3</c:v>
                </c:pt>
                <c:pt idx="2">
                  <c:v>11</c:v>
                </c:pt>
                <c:pt idx="3">
                  <c:v>4</c:v>
                </c:pt>
                <c:pt idx="4">
                  <c:v>11</c:v>
                </c:pt>
                <c:pt idx="5">
                  <c:v>8</c:v>
                </c:pt>
                <c:pt idx="6">
                  <c:v>17</c:v>
                </c:pt>
                <c:pt idx="7">
                  <c:v>11</c:v>
                </c:pt>
                <c:pt idx="8">
                  <c:v>21</c:v>
                </c:pt>
                <c:pt idx="9">
                  <c:v>16</c:v>
                </c:pt>
                <c:pt idx="10">
                  <c:v>-2</c:v>
                </c:pt>
                <c:pt idx="11">
                  <c:v>8</c:v>
                </c:pt>
                <c:pt idx="12">
                  <c:v>14</c:v>
                </c:pt>
                <c:pt idx="13">
                  <c:v>9</c:v>
                </c:pt>
                <c:pt idx="14">
                  <c:v>6</c:v>
                </c:pt>
                <c:pt idx="15">
                  <c:v>11</c:v>
                </c:pt>
                <c:pt idx="16">
                  <c:v>10</c:v>
                </c:pt>
                <c:pt idx="17">
                  <c:v>6</c:v>
                </c:pt>
                <c:pt idx="18">
                  <c:v>1</c:v>
                </c:pt>
                <c:pt idx="19">
                  <c:v>4</c:v>
                </c:pt>
                <c:pt idx="20">
                  <c:v>7</c:v>
                </c:pt>
                <c:pt idx="21">
                  <c:v>15</c:v>
                </c:pt>
                <c:pt idx="22">
                  <c:v>4</c:v>
                </c:pt>
                <c:pt idx="23">
                  <c:v>20</c:v>
                </c:pt>
                <c:pt idx="24">
                  <c:v>16</c:v>
                </c:pt>
                <c:pt idx="25">
                  <c:v>13</c:v>
                </c:pt>
                <c:pt idx="26">
                  <c:v>15</c:v>
                </c:pt>
                <c:pt idx="27">
                  <c:v>24</c:v>
                </c:pt>
                <c:pt idx="28">
                  <c:v>4</c:v>
                </c:pt>
                <c:pt idx="29">
                  <c:v>19</c:v>
                </c:pt>
                <c:pt idx="30">
                  <c:v>8</c:v>
                </c:pt>
              </c:numCache>
            </c:numRef>
          </c:val>
          <c:smooth val="0"/>
          <c:extLst>
            <c:ext xmlns:c16="http://schemas.microsoft.com/office/drawing/2014/chart" uri="{C3380CC4-5D6E-409C-BE32-E72D297353CC}">
              <c16:uniqueId val="{00000004-8A62-4F61-9F57-9239F50533EE}"/>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12">
                  <c:v>1</c:v>
                </c:pt>
                <c:pt idx="13">
                  <c:v>-5</c:v>
                </c:pt>
                <c:pt idx="14">
                  <c:v>-6</c:v>
                </c:pt>
                <c:pt idx="15">
                  <c:v>-9</c:v>
                </c:pt>
                <c:pt idx="16">
                  <c:v>-2</c:v>
                </c:pt>
                <c:pt idx="17">
                  <c:v>-2</c:v>
                </c:pt>
                <c:pt idx="18">
                  <c:v>-5</c:v>
                </c:pt>
                <c:pt idx="19">
                  <c:v>-2</c:v>
                </c:pt>
                <c:pt idx="20">
                  <c:v>2</c:v>
                </c:pt>
                <c:pt idx="21">
                  <c:v>2</c:v>
                </c:pt>
                <c:pt idx="22">
                  <c:v>-4</c:v>
                </c:pt>
                <c:pt idx="23">
                  <c:v>-1</c:v>
                </c:pt>
                <c:pt idx="24">
                  <c:v>0</c:v>
                </c:pt>
                <c:pt idx="25">
                  <c:v>-1</c:v>
                </c:pt>
                <c:pt idx="26">
                  <c:v>1</c:v>
                </c:pt>
                <c:pt idx="27">
                  <c:v>-4</c:v>
                </c:pt>
                <c:pt idx="28">
                  <c:v>-2</c:v>
                </c:pt>
                <c:pt idx="29">
                  <c:v>-5</c:v>
                </c:pt>
                <c:pt idx="30">
                  <c:v>-4</c:v>
                </c:pt>
              </c:numCache>
            </c:numRef>
          </c:val>
          <c:smooth val="0"/>
          <c:extLst>
            <c:ext xmlns:c16="http://schemas.microsoft.com/office/drawing/2014/chart" uri="{C3380CC4-5D6E-409C-BE32-E72D297353CC}">
              <c16:uniqueId val="{00000005-8A62-4F61-9F57-9239F50533EE}"/>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12">
                  <c:v>19</c:v>
                </c:pt>
                <c:pt idx="13">
                  <c:v>5</c:v>
                </c:pt>
                <c:pt idx="14">
                  <c:v>1</c:v>
                </c:pt>
                <c:pt idx="15">
                  <c:v>1</c:v>
                </c:pt>
                <c:pt idx="16">
                  <c:v>-4</c:v>
                </c:pt>
                <c:pt idx="17">
                  <c:v>11</c:v>
                </c:pt>
                <c:pt idx="18">
                  <c:v>12</c:v>
                </c:pt>
                <c:pt idx="19">
                  <c:v>2</c:v>
                </c:pt>
                <c:pt idx="20">
                  <c:v>2</c:v>
                </c:pt>
                <c:pt idx="21">
                  <c:v>0</c:v>
                </c:pt>
                <c:pt idx="22">
                  <c:v>3</c:v>
                </c:pt>
                <c:pt idx="23">
                  <c:v>5</c:v>
                </c:pt>
                <c:pt idx="24">
                  <c:v>4</c:v>
                </c:pt>
                <c:pt idx="25">
                  <c:v>0</c:v>
                </c:pt>
                <c:pt idx="26">
                  <c:v>8</c:v>
                </c:pt>
                <c:pt idx="27">
                  <c:v>7</c:v>
                </c:pt>
                <c:pt idx="28">
                  <c:v>5</c:v>
                </c:pt>
                <c:pt idx="29">
                  <c:v>5</c:v>
                </c:pt>
                <c:pt idx="30">
                  <c:v>2</c:v>
                </c:pt>
              </c:numCache>
            </c:numRef>
          </c:val>
          <c:smooth val="0"/>
          <c:extLst>
            <c:ext xmlns:c16="http://schemas.microsoft.com/office/drawing/2014/chart" uri="{C3380CC4-5D6E-409C-BE32-E72D297353CC}">
              <c16:uniqueId val="{00000006-8A62-4F61-9F57-9239F50533EE}"/>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12">
                  <c:v>0</c:v>
                </c:pt>
                <c:pt idx="13">
                  <c:v>-1</c:v>
                </c:pt>
                <c:pt idx="14">
                  <c:v>3</c:v>
                </c:pt>
                <c:pt idx="15">
                  <c:v>3</c:v>
                </c:pt>
                <c:pt idx="16">
                  <c:v>0</c:v>
                </c:pt>
                <c:pt idx="17">
                  <c:v>2</c:v>
                </c:pt>
                <c:pt idx="18">
                  <c:v>2</c:v>
                </c:pt>
                <c:pt idx="19">
                  <c:v>0</c:v>
                </c:pt>
                <c:pt idx="20">
                  <c:v>10</c:v>
                </c:pt>
                <c:pt idx="21">
                  <c:v>2</c:v>
                </c:pt>
                <c:pt idx="22">
                  <c:v>46</c:v>
                </c:pt>
                <c:pt idx="23">
                  <c:v>25</c:v>
                </c:pt>
                <c:pt idx="24">
                  <c:v>16</c:v>
                </c:pt>
                <c:pt idx="25">
                  <c:v>10</c:v>
                </c:pt>
                <c:pt idx="26">
                  <c:v>3</c:v>
                </c:pt>
                <c:pt idx="27">
                  <c:v>0</c:v>
                </c:pt>
                <c:pt idx="28">
                  <c:v>1</c:v>
                </c:pt>
                <c:pt idx="29">
                  <c:v>1</c:v>
                </c:pt>
                <c:pt idx="30">
                  <c:v>5</c:v>
                </c:pt>
              </c:numCache>
            </c:numRef>
          </c:val>
          <c:smooth val="0"/>
          <c:extLst>
            <c:ext xmlns:c16="http://schemas.microsoft.com/office/drawing/2014/chart" uri="{C3380CC4-5D6E-409C-BE32-E72D297353CC}">
              <c16:uniqueId val="{00000007-8A62-4F61-9F57-9239F50533EE}"/>
            </c:ext>
          </c:extLst>
        </c:ser>
        <c:dLbls>
          <c:showLegendKey val="0"/>
          <c:showVal val="0"/>
          <c:showCatName val="0"/>
          <c:showSerName val="0"/>
          <c:showPercent val="0"/>
          <c:showBubbleSize val="0"/>
        </c:dLbls>
        <c:smooth val="0"/>
        <c:axId val="391964320"/>
        <c:axId val="391969568"/>
      </c:lineChart>
      <c:dateAx>
        <c:axId val="391964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69568"/>
        <c:crosses val="autoZero"/>
        <c:auto val="1"/>
        <c:lblOffset val="100"/>
        <c:baseTimeUnit val="days"/>
      </c:dateAx>
      <c:valAx>
        <c:axId val="39196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6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4</c:v>
                </c:pt>
                <c:pt idx="3">
                  <c:v>4</c:v>
                </c:pt>
                <c:pt idx="4">
                  <c:v>4</c:v>
                </c:pt>
                <c:pt idx="5">
                  <c:v>5</c:v>
                </c:pt>
                <c:pt idx="6">
                  <c:v>5</c:v>
                </c:pt>
              </c:numCache>
            </c:numRef>
          </c:val>
          <c:extLst>
            <c:ext xmlns:c16="http://schemas.microsoft.com/office/drawing/2014/chart" uri="{C3380CC4-5D6E-409C-BE32-E72D297353CC}">
              <c16:uniqueId val="{00000000-43EA-4E02-B3D5-D96EDA182DA6}"/>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0</c:v>
                </c:pt>
                <c:pt idx="2">
                  <c:v>4</c:v>
                </c:pt>
                <c:pt idx="3">
                  <c:v>0</c:v>
                </c:pt>
                <c:pt idx="4">
                  <c:v>4</c:v>
                </c:pt>
                <c:pt idx="5">
                  <c:v>0</c:v>
                </c:pt>
                <c:pt idx="6">
                  <c:v>1</c:v>
                </c:pt>
              </c:numCache>
            </c:numRef>
          </c:val>
          <c:extLst>
            <c:ext xmlns:c16="http://schemas.microsoft.com/office/drawing/2014/chart" uri="{C3380CC4-5D6E-409C-BE32-E72D297353CC}">
              <c16:uniqueId val="{00000001-43EA-4E02-B3D5-D96EDA182DA6}"/>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1</c:v>
                </c:pt>
                <c:pt idx="2">
                  <c:v>1</c:v>
                </c:pt>
                <c:pt idx="3">
                  <c:v>2</c:v>
                </c:pt>
                <c:pt idx="4">
                  <c:v>0</c:v>
                </c:pt>
                <c:pt idx="5">
                  <c:v>0</c:v>
                </c:pt>
                <c:pt idx="6">
                  <c:v>0</c:v>
                </c:pt>
              </c:numCache>
            </c:numRef>
          </c:val>
          <c:extLst>
            <c:ext xmlns:c16="http://schemas.microsoft.com/office/drawing/2014/chart" uri="{C3380CC4-5D6E-409C-BE32-E72D297353CC}">
              <c16:uniqueId val="{00000002-43EA-4E02-B3D5-D96EDA182DA6}"/>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5</c:v>
                </c:pt>
                <c:pt idx="2">
                  <c:v>3</c:v>
                </c:pt>
                <c:pt idx="3">
                  <c:v>2</c:v>
                </c:pt>
                <c:pt idx="4">
                  <c:v>1</c:v>
                </c:pt>
                <c:pt idx="5">
                  <c:v>0</c:v>
                </c:pt>
                <c:pt idx="6">
                  <c:v>0</c:v>
                </c:pt>
              </c:numCache>
            </c:numRef>
          </c:val>
          <c:extLst>
            <c:ext xmlns:c16="http://schemas.microsoft.com/office/drawing/2014/chart" uri="{C3380CC4-5D6E-409C-BE32-E72D297353CC}">
              <c16:uniqueId val="{00000003-43EA-4E02-B3D5-D96EDA182DA6}"/>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4</c:v>
                </c:pt>
                <c:pt idx="2">
                  <c:v>3</c:v>
                </c:pt>
                <c:pt idx="3">
                  <c:v>3</c:v>
                </c:pt>
                <c:pt idx="4">
                  <c:v>3</c:v>
                </c:pt>
                <c:pt idx="5">
                  <c:v>3</c:v>
                </c:pt>
                <c:pt idx="6">
                  <c:v>4</c:v>
                </c:pt>
              </c:numCache>
            </c:numRef>
          </c:val>
          <c:extLst>
            <c:ext xmlns:c16="http://schemas.microsoft.com/office/drawing/2014/chart" uri="{C3380CC4-5D6E-409C-BE32-E72D297353CC}">
              <c16:uniqueId val="{00000004-43EA-4E02-B3D5-D96EDA182DA6}"/>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43EA-4E02-B3D5-D96EDA182DA6}"/>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43EA-4E02-B3D5-D96EDA182DA6}"/>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7-43EA-4E02-B3D5-D96EDA182DA6}"/>
            </c:ext>
          </c:extLst>
        </c:ser>
        <c:dLbls>
          <c:showLegendKey val="0"/>
          <c:showVal val="0"/>
          <c:showCatName val="0"/>
          <c:showSerName val="0"/>
          <c:showPercent val="0"/>
          <c:showBubbleSize val="0"/>
        </c:dLbls>
        <c:gapWidth val="219"/>
        <c:overlap val="-27"/>
        <c:axId val="391965960"/>
        <c:axId val="391971864"/>
      </c:barChart>
      <c:catAx>
        <c:axId val="39196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71864"/>
        <c:crosses val="autoZero"/>
        <c:auto val="1"/>
        <c:lblAlgn val="ctr"/>
        <c:lblOffset val="100"/>
        <c:noMultiLvlLbl val="0"/>
      </c:catAx>
      <c:valAx>
        <c:axId val="39197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6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9</c:v>
                </c:pt>
                <c:pt idx="2">
                  <c:v>13</c:v>
                </c:pt>
                <c:pt idx="3">
                  <c:v>14</c:v>
                </c:pt>
                <c:pt idx="4">
                  <c:v>11</c:v>
                </c:pt>
                <c:pt idx="5">
                  <c:v>11</c:v>
                </c:pt>
                <c:pt idx="6">
                  <c:v>14</c:v>
                </c:pt>
              </c:numCache>
            </c:numRef>
          </c:val>
          <c:extLst>
            <c:ext xmlns:c16="http://schemas.microsoft.com/office/drawing/2014/chart" uri="{C3380CC4-5D6E-409C-BE32-E72D297353CC}">
              <c16:uniqueId val="{00000000-101A-429E-8257-9AD7BAB5DBFB}"/>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29</c:v>
                </c:pt>
                <c:pt idx="1">
                  <c:v>26</c:v>
                </c:pt>
                <c:pt idx="2">
                  <c:v>21</c:v>
                </c:pt>
                <c:pt idx="3">
                  <c:v>35</c:v>
                </c:pt>
                <c:pt idx="4">
                  <c:v>39</c:v>
                </c:pt>
                <c:pt idx="5">
                  <c:v>27</c:v>
                </c:pt>
                <c:pt idx="6">
                  <c:v>29</c:v>
                </c:pt>
              </c:numCache>
            </c:numRef>
          </c:val>
          <c:extLst>
            <c:ext xmlns:c16="http://schemas.microsoft.com/office/drawing/2014/chart" uri="{C3380CC4-5D6E-409C-BE32-E72D297353CC}">
              <c16:uniqueId val="{00000001-101A-429E-8257-9AD7BAB5DBFB}"/>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c:v>
                </c:pt>
                <c:pt idx="1">
                  <c:v>11</c:v>
                </c:pt>
                <c:pt idx="2">
                  <c:v>14</c:v>
                </c:pt>
                <c:pt idx="3">
                  <c:v>16</c:v>
                </c:pt>
                <c:pt idx="4">
                  <c:v>8</c:v>
                </c:pt>
                <c:pt idx="5">
                  <c:v>12</c:v>
                </c:pt>
                <c:pt idx="6">
                  <c:v>12</c:v>
                </c:pt>
              </c:numCache>
            </c:numRef>
          </c:val>
          <c:extLst>
            <c:ext xmlns:c16="http://schemas.microsoft.com/office/drawing/2014/chart" uri="{C3380CC4-5D6E-409C-BE32-E72D297353CC}">
              <c16:uniqueId val="{00000002-101A-429E-8257-9AD7BAB5DBFB}"/>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4</c:v>
                </c:pt>
                <c:pt idx="2">
                  <c:v>3</c:v>
                </c:pt>
                <c:pt idx="3">
                  <c:v>5</c:v>
                </c:pt>
                <c:pt idx="4">
                  <c:v>6</c:v>
                </c:pt>
                <c:pt idx="5">
                  <c:v>3</c:v>
                </c:pt>
                <c:pt idx="6">
                  <c:v>2</c:v>
                </c:pt>
              </c:numCache>
            </c:numRef>
          </c:val>
          <c:extLst>
            <c:ext xmlns:c16="http://schemas.microsoft.com/office/drawing/2014/chart" uri="{C3380CC4-5D6E-409C-BE32-E72D297353CC}">
              <c16:uniqueId val="{00000003-101A-429E-8257-9AD7BAB5DBFB}"/>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12</c:v>
                </c:pt>
                <c:pt idx="1">
                  <c:v>13</c:v>
                </c:pt>
                <c:pt idx="2">
                  <c:v>6</c:v>
                </c:pt>
                <c:pt idx="3">
                  <c:v>8</c:v>
                </c:pt>
                <c:pt idx="4">
                  <c:v>10</c:v>
                </c:pt>
                <c:pt idx="5">
                  <c:v>14</c:v>
                </c:pt>
                <c:pt idx="6">
                  <c:v>9</c:v>
                </c:pt>
              </c:numCache>
            </c:numRef>
          </c:val>
          <c:extLst>
            <c:ext xmlns:c16="http://schemas.microsoft.com/office/drawing/2014/chart" uri="{C3380CC4-5D6E-409C-BE32-E72D297353CC}">
              <c16:uniqueId val="{00000004-101A-429E-8257-9AD7BAB5DBFB}"/>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-2</c:v>
                </c:pt>
                <c:pt idx="2">
                  <c:v>-1</c:v>
                </c:pt>
                <c:pt idx="3">
                  <c:v>-3</c:v>
                </c:pt>
                <c:pt idx="4">
                  <c:v>0</c:v>
                </c:pt>
                <c:pt idx="5">
                  <c:v>-2</c:v>
                </c:pt>
                <c:pt idx="6">
                  <c:v>-2</c:v>
                </c:pt>
              </c:numCache>
            </c:numRef>
          </c:val>
          <c:extLst>
            <c:ext xmlns:c16="http://schemas.microsoft.com/office/drawing/2014/chart" uri="{C3380CC4-5D6E-409C-BE32-E72D297353CC}">
              <c16:uniqueId val="{00000005-101A-429E-8257-9AD7BAB5DBFB}"/>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1</c:v>
                </c:pt>
                <c:pt idx="2">
                  <c:v>8</c:v>
                </c:pt>
                <c:pt idx="3">
                  <c:v>6</c:v>
                </c:pt>
                <c:pt idx="4">
                  <c:v>10</c:v>
                </c:pt>
                <c:pt idx="5">
                  <c:v>5</c:v>
                </c:pt>
                <c:pt idx="6">
                  <c:v>2</c:v>
                </c:pt>
              </c:numCache>
            </c:numRef>
          </c:val>
          <c:extLst>
            <c:ext xmlns:c16="http://schemas.microsoft.com/office/drawing/2014/chart" uri="{C3380CC4-5D6E-409C-BE32-E72D297353CC}">
              <c16:uniqueId val="{00000006-101A-429E-8257-9AD7BAB5DBFB}"/>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17</c:v>
                </c:pt>
                <c:pt idx="1">
                  <c:v>10</c:v>
                </c:pt>
                <c:pt idx="2">
                  <c:v>9</c:v>
                </c:pt>
                <c:pt idx="3">
                  <c:v>6</c:v>
                </c:pt>
                <c:pt idx="4">
                  <c:v>1</c:v>
                </c:pt>
                <c:pt idx="5">
                  <c:v>3</c:v>
                </c:pt>
                <c:pt idx="6">
                  <c:v>2</c:v>
                </c:pt>
              </c:numCache>
            </c:numRef>
          </c:val>
          <c:extLst>
            <c:ext xmlns:c16="http://schemas.microsoft.com/office/drawing/2014/chart" uri="{C3380CC4-5D6E-409C-BE32-E72D297353CC}">
              <c16:uniqueId val="{00000007-101A-429E-8257-9AD7BAB5DBFB}"/>
            </c:ext>
          </c:extLst>
        </c:ser>
        <c:dLbls>
          <c:showLegendKey val="0"/>
          <c:showVal val="0"/>
          <c:showCatName val="0"/>
          <c:showSerName val="0"/>
          <c:showPercent val="0"/>
          <c:showBubbleSize val="0"/>
        </c:dLbls>
        <c:gapWidth val="219"/>
        <c:overlap val="-27"/>
        <c:axId val="391968912"/>
        <c:axId val="391968256"/>
      </c:barChart>
      <c:catAx>
        <c:axId val="39196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68256"/>
        <c:crosses val="autoZero"/>
        <c:auto val="1"/>
        <c:lblAlgn val="ctr"/>
        <c:lblOffset val="100"/>
        <c:noMultiLvlLbl val="0"/>
      </c:catAx>
      <c:valAx>
        <c:axId val="39196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6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0</c:v>
                </c:pt>
                <c:pt idx="18">
                  <c:v>2</c:v>
                </c:pt>
                <c:pt idx="19">
                  <c:v>5</c:v>
                </c:pt>
                <c:pt idx="20">
                  <c:v>5</c:v>
                </c:pt>
                <c:pt idx="21">
                  <c:v>1</c:v>
                </c:pt>
                <c:pt idx="22">
                  <c:v>2</c:v>
                </c:pt>
                <c:pt idx="23">
                  <c:v>0</c:v>
                </c:pt>
              </c:numCache>
            </c:numRef>
          </c:val>
          <c:smooth val="0"/>
          <c:extLst>
            <c:ext xmlns:c16="http://schemas.microsoft.com/office/drawing/2014/chart" uri="{C3380CC4-5D6E-409C-BE32-E72D297353CC}">
              <c16:uniqueId val="{00000000-5DFE-4133-A08D-67BEA83C82DF}"/>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c:v>
                </c:pt>
                <c:pt idx="17">
                  <c:v>6</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5DFE-4133-A08D-67BEA83C82DF}"/>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2</c:v>
                </c:pt>
                <c:pt idx="21">
                  <c:v>0</c:v>
                </c:pt>
                <c:pt idx="22">
                  <c:v>0</c:v>
                </c:pt>
                <c:pt idx="23">
                  <c:v>0</c:v>
                </c:pt>
              </c:numCache>
            </c:numRef>
          </c:val>
          <c:smooth val="0"/>
          <c:extLst>
            <c:ext xmlns:c16="http://schemas.microsoft.com/office/drawing/2014/chart" uri="{C3380CC4-5D6E-409C-BE32-E72D297353CC}">
              <c16:uniqueId val="{00000002-5DFE-4133-A08D-67BEA83C82DF}"/>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4</c:v>
                </c:pt>
                <c:pt idx="10">
                  <c:v>3</c:v>
                </c:pt>
                <c:pt idx="11">
                  <c:v>2</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5DFE-4133-A08D-67BEA83C82DF}"/>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0</c:v>
                </c:pt>
                <c:pt idx="14">
                  <c:v>0</c:v>
                </c:pt>
                <c:pt idx="15">
                  <c:v>2</c:v>
                </c:pt>
                <c:pt idx="16">
                  <c:v>0</c:v>
                </c:pt>
                <c:pt idx="17">
                  <c:v>0</c:v>
                </c:pt>
                <c:pt idx="18">
                  <c:v>2</c:v>
                </c:pt>
                <c:pt idx="19">
                  <c:v>1</c:v>
                </c:pt>
                <c:pt idx="20">
                  <c:v>4</c:v>
                </c:pt>
                <c:pt idx="21">
                  <c:v>2</c:v>
                </c:pt>
                <c:pt idx="22">
                  <c:v>1</c:v>
                </c:pt>
                <c:pt idx="23">
                  <c:v>0</c:v>
                </c:pt>
              </c:numCache>
            </c:numRef>
          </c:val>
          <c:smooth val="0"/>
          <c:extLst>
            <c:ext xmlns:c16="http://schemas.microsoft.com/office/drawing/2014/chart" uri="{C3380CC4-5D6E-409C-BE32-E72D297353CC}">
              <c16:uniqueId val="{00000004-5DFE-4133-A08D-67BEA83C82DF}"/>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5DFE-4133-A08D-67BEA83C82DF}"/>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5DFE-4133-A08D-67BEA83C82DF}"/>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5DFE-4133-A08D-67BEA83C82DF}"/>
            </c:ext>
          </c:extLst>
        </c:ser>
        <c:dLbls>
          <c:showLegendKey val="0"/>
          <c:showVal val="0"/>
          <c:showCatName val="0"/>
          <c:showSerName val="0"/>
          <c:showPercent val="0"/>
          <c:showBubbleSize val="0"/>
        </c:dLbls>
        <c:smooth val="0"/>
        <c:axId val="430334096"/>
        <c:axId val="430336392"/>
      </c:lineChart>
      <c:catAx>
        <c:axId val="43033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36392"/>
        <c:crosses val="autoZero"/>
        <c:auto val="1"/>
        <c:lblAlgn val="ctr"/>
        <c:lblOffset val="100"/>
        <c:noMultiLvlLbl val="0"/>
      </c:catAx>
      <c:valAx>
        <c:axId val="43033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3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1.3841904348095999</c:v>
                </c:pt>
                <c:pt idx="1">
                  <c:v>0.41122249464634902</c:v>
                </c:pt>
                <c:pt idx="2">
                  <c:v>0.58424629899754799</c:v>
                </c:pt>
                <c:pt idx="3">
                  <c:v>0.34294404270506801</c:v>
                </c:pt>
                <c:pt idx="4">
                  <c:v>0.62071319946618697</c:v>
                </c:pt>
                <c:pt idx="5">
                  <c:v>0.687129511809069</c:v>
                </c:pt>
                <c:pt idx="6">
                  <c:v>0.65857670463362405</c:v>
                </c:pt>
              </c:numCache>
            </c:numRef>
          </c:val>
          <c:extLst>
            <c:ext xmlns:c16="http://schemas.microsoft.com/office/drawing/2014/chart" uri="{C3380CC4-5D6E-409C-BE32-E72D297353CC}">
              <c16:uniqueId val="{00000000-0C0C-4C60-85B8-1B770E2A52BC}"/>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1.6491034350320499</c:v>
                </c:pt>
                <c:pt idx="2">
                  <c:v>2.14419453179385</c:v>
                </c:pt>
                <c:pt idx="4">
                  <c:v>1.45826832137113</c:v>
                </c:pt>
                <c:pt idx="6">
                  <c:v>0.64091792889891697</c:v>
                </c:pt>
              </c:numCache>
            </c:numRef>
          </c:val>
          <c:extLst>
            <c:ext xmlns:c16="http://schemas.microsoft.com/office/drawing/2014/chart" uri="{C3380CC4-5D6E-409C-BE32-E72D297353CC}">
              <c16:uniqueId val="{00000001-0C0C-4C60-85B8-1B770E2A52BC}"/>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9.5414569389899895E-2</c:v>
                </c:pt>
                <c:pt idx="1">
                  <c:v>0.425908512638973</c:v>
                </c:pt>
                <c:pt idx="2">
                  <c:v>5.53127938492173E-3</c:v>
                </c:pt>
                <c:pt idx="3">
                  <c:v>6.6375352619060801E-2</c:v>
                </c:pt>
              </c:numCache>
            </c:numRef>
          </c:val>
          <c:extLst>
            <c:ext xmlns:c16="http://schemas.microsoft.com/office/drawing/2014/chart" uri="{C3380CC4-5D6E-409C-BE32-E72D297353CC}">
              <c16:uniqueId val="{00000002-0C0C-4C60-85B8-1B770E2A52BC}"/>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1.1205223222163401</c:v>
                </c:pt>
                <c:pt idx="1">
                  <c:v>1.58946532556908</c:v>
                </c:pt>
                <c:pt idx="2">
                  <c:v>0.88671254632080498</c:v>
                </c:pt>
                <c:pt idx="3">
                  <c:v>1.3796982530439399</c:v>
                </c:pt>
                <c:pt idx="4">
                  <c:v>2.44838538909476</c:v>
                </c:pt>
              </c:numCache>
            </c:numRef>
          </c:val>
          <c:extLst>
            <c:ext xmlns:c16="http://schemas.microsoft.com/office/drawing/2014/chart" uri="{C3380CC4-5D6E-409C-BE32-E72D297353CC}">
              <c16:uniqueId val="{00000003-0C0C-4C60-85B8-1B770E2A52BC}"/>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0.854032642363593</c:v>
                </c:pt>
                <c:pt idx="1">
                  <c:v>1.3413598999285199</c:v>
                </c:pt>
                <c:pt idx="2">
                  <c:v>1.14814152966405</c:v>
                </c:pt>
                <c:pt idx="3">
                  <c:v>0.74160114367405305</c:v>
                </c:pt>
                <c:pt idx="4">
                  <c:v>0.369311412913986</c:v>
                </c:pt>
                <c:pt idx="5">
                  <c:v>0.23603168930188201</c:v>
                </c:pt>
                <c:pt idx="6">
                  <c:v>0.54782433881343795</c:v>
                </c:pt>
              </c:numCache>
            </c:numRef>
          </c:val>
          <c:extLst>
            <c:ext xmlns:c16="http://schemas.microsoft.com/office/drawing/2014/chart" uri="{C3380CC4-5D6E-409C-BE32-E72D297353CC}">
              <c16:uniqueId val="{00000004-0C0C-4C60-85B8-1B770E2A52BC}"/>
            </c:ext>
          </c:extLst>
        </c:ser>
        <c:ser>
          <c:idx val="5"/>
          <c:order val="5"/>
          <c:tx>
            <c:strRef>
              <c:f>Sheet1!$G$1</c:f>
              <c:strCache>
                <c:ptCount val="1"/>
                <c:pt idx="0">
                  <c:v>orbea.argentina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0C0C-4C60-85B8-1B770E2A52BC}"/>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0C0C-4C60-85B8-1B770E2A52BC}"/>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3.53929214157169</c:v>
                </c:pt>
              </c:numCache>
            </c:numRef>
          </c:val>
          <c:extLst>
            <c:ext xmlns:c16="http://schemas.microsoft.com/office/drawing/2014/chart" uri="{C3380CC4-5D6E-409C-BE32-E72D297353CC}">
              <c16:uniqueId val="{00000007-0C0C-4C60-85B8-1B770E2A52BC}"/>
            </c:ext>
          </c:extLst>
        </c:ser>
        <c:dLbls>
          <c:showLegendKey val="0"/>
          <c:showVal val="0"/>
          <c:showCatName val="0"/>
          <c:showSerName val="0"/>
          <c:showPercent val="0"/>
          <c:showBubbleSize val="0"/>
        </c:dLbls>
        <c:gapWidth val="219"/>
        <c:overlap val="-27"/>
        <c:axId val="430339344"/>
        <c:axId val="430338360"/>
      </c:barChart>
      <c:catAx>
        <c:axId val="43033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38360"/>
        <c:crosses val="autoZero"/>
        <c:auto val="1"/>
        <c:lblAlgn val="ctr"/>
        <c:lblOffset val="100"/>
        <c:noMultiLvlLbl val="0"/>
      </c:catAx>
      <c:valAx>
        <c:axId val="43033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3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0.29792384321757798</c:v>
                </c:pt>
                <c:pt idx="10">
                  <c:v>0</c:v>
                </c:pt>
                <c:pt idx="11">
                  <c:v>0</c:v>
                </c:pt>
                <c:pt idx="12">
                  <c:v>1.8946094404617799</c:v>
                </c:pt>
                <c:pt idx="13">
                  <c:v>0</c:v>
                </c:pt>
                <c:pt idx="14">
                  <c:v>0</c:v>
                </c:pt>
                <c:pt idx="15">
                  <c:v>0.28551034975017803</c:v>
                </c:pt>
                <c:pt idx="16">
                  <c:v>1.06756043819632</c:v>
                </c:pt>
                <c:pt idx="17">
                  <c:v>0</c:v>
                </c:pt>
                <c:pt idx="18">
                  <c:v>0.49498805201253798</c:v>
                </c:pt>
                <c:pt idx="19">
                  <c:v>0.67110449058126198</c:v>
                </c:pt>
                <c:pt idx="20">
                  <c:v>0.52841984691905597</c:v>
                </c:pt>
                <c:pt idx="21">
                  <c:v>1.0241132110604201</c:v>
                </c:pt>
                <c:pt idx="22">
                  <c:v>0.37861155075567099</c:v>
                </c:pt>
                <c:pt idx="23">
                  <c:v>0</c:v>
                </c:pt>
              </c:numCache>
            </c:numRef>
          </c:val>
          <c:smooth val="0"/>
          <c:extLst>
            <c:ext xmlns:c16="http://schemas.microsoft.com/office/drawing/2014/chart" uri="{C3380CC4-5D6E-409C-BE32-E72D297353CC}">
              <c16:uniqueId val="{00000000-0762-44AD-9BB4-BA9E3F884CF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0.64096408680622197</c:v>
                </c:pt>
                <c:pt idx="10">
                  <c:v>0</c:v>
                </c:pt>
                <c:pt idx="11">
                  <c:v>0</c:v>
                </c:pt>
                <c:pt idx="12">
                  <c:v>0</c:v>
                </c:pt>
                <c:pt idx="13">
                  <c:v>0</c:v>
                </c:pt>
                <c:pt idx="14">
                  <c:v>0</c:v>
                </c:pt>
                <c:pt idx="15">
                  <c:v>0</c:v>
                </c:pt>
                <c:pt idx="16">
                  <c:v>2.0453236028423301</c:v>
                </c:pt>
                <c:pt idx="17">
                  <c:v>1.25586435841861</c:v>
                </c:pt>
                <c:pt idx="18">
                  <c:v>2.84232763587478</c:v>
                </c:pt>
                <c:pt idx="19">
                  <c:v>0</c:v>
                </c:pt>
                <c:pt idx="20">
                  <c:v>0</c:v>
                </c:pt>
                <c:pt idx="21">
                  <c:v>0</c:v>
                </c:pt>
                <c:pt idx="22">
                  <c:v>0</c:v>
                </c:pt>
                <c:pt idx="23">
                  <c:v>0</c:v>
                </c:pt>
              </c:numCache>
            </c:numRef>
          </c:val>
          <c:smooth val="0"/>
          <c:extLst>
            <c:ext xmlns:c16="http://schemas.microsoft.com/office/drawing/2014/chart" uri="{C3380CC4-5D6E-409C-BE32-E72D297353CC}">
              <c16:uniqueId val="{00000001-0762-44AD-9BB4-BA9E3F884CF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8.8534749889331604E-2</c:v>
                </c:pt>
                <c:pt idx="18">
                  <c:v>0.24347056219566199</c:v>
                </c:pt>
                <c:pt idx="19">
                  <c:v>0</c:v>
                </c:pt>
                <c:pt idx="20">
                  <c:v>2.4900398406374501E-2</c:v>
                </c:pt>
                <c:pt idx="21">
                  <c:v>0.42607348384240801</c:v>
                </c:pt>
                <c:pt idx="22">
                  <c:v>0</c:v>
                </c:pt>
                <c:pt idx="23">
                  <c:v>0</c:v>
                </c:pt>
              </c:numCache>
            </c:numRef>
          </c:val>
          <c:smooth val="0"/>
          <c:extLst>
            <c:ext xmlns:c16="http://schemas.microsoft.com/office/drawing/2014/chart" uri="{C3380CC4-5D6E-409C-BE32-E72D297353CC}">
              <c16:uniqueId val="{00000002-0762-44AD-9BB4-BA9E3F884CF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1.0224339884852101</c:v>
                </c:pt>
                <c:pt idx="9">
                  <c:v>1.7636159089405099</c:v>
                </c:pt>
                <c:pt idx="10">
                  <c:v>0.37941455451878298</c:v>
                </c:pt>
                <c:pt idx="11">
                  <c:v>2.0250148898153699</c:v>
                </c:pt>
                <c:pt idx="12">
                  <c:v>0.48309178743961401</c:v>
                </c:pt>
                <c:pt idx="13">
                  <c:v>0</c:v>
                </c:pt>
                <c:pt idx="14">
                  <c:v>2.3823704586063101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762-44AD-9BB4-BA9E3F884CFB}"/>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0.51602814698983601</c:v>
                </c:pt>
                <c:pt idx="12">
                  <c:v>0</c:v>
                </c:pt>
                <c:pt idx="13">
                  <c:v>0</c:v>
                </c:pt>
                <c:pt idx="14">
                  <c:v>0</c:v>
                </c:pt>
                <c:pt idx="15">
                  <c:v>0.28370378644029898</c:v>
                </c:pt>
                <c:pt idx="16">
                  <c:v>0.65006143192226096</c:v>
                </c:pt>
                <c:pt idx="17">
                  <c:v>0</c:v>
                </c:pt>
                <c:pt idx="18">
                  <c:v>0.38125023269667502</c:v>
                </c:pt>
                <c:pt idx="19">
                  <c:v>1.1443091701105801</c:v>
                </c:pt>
                <c:pt idx="20">
                  <c:v>1.2528388994377999</c:v>
                </c:pt>
                <c:pt idx="21">
                  <c:v>0.46762723854201599</c:v>
                </c:pt>
                <c:pt idx="22">
                  <c:v>0.19881603931642999</c:v>
                </c:pt>
                <c:pt idx="23">
                  <c:v>0</c:v>
                </c:pt>
              </c:numCache>
            </c:numRef>
          </c:val>
          <c:smooth val="0"/>
          <c:extLst>
            <c:ext xmlns:c16="http://schemas.microsoft.com/office/drawing/2014/chart" uri="{C3380CC4-5D6E-409C-BE32-E72D297353CC}">
              <c16:uniqueId val="{00000004-0762-44AD-9BB4-BA9E3F884CFB}"/>
            </c:ext>
          </c:extLst>
        </c:ser>
        <c:ser>
          <c:idx val="5"/>
          <c:order val="5"/>
          <c:tx>
            <c:strRef>
              <c:f>Sheet1!$G$1</c:f>
              <c:strCache>
                <c:ptCount val="1"/>
                <c:pt idx="0">
                  <c:v>orbea.argentina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762-44AD-9BB4-BA9E3F884CFB}"/>
            </c:ext>
          </c:extLst>
        </c:ser>
        <c:ser>
          <c:idx val="6"/>
          <c:order val="6"/>
          <c:tx>
            <c:strRef>
              <c:f>Sheet1!$H$1</c:f>
              <c:strCache>
                <c:ptCount val="1"/>
                <c:pt idx="0">
                  <c:v>meridabikes_ar</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0762-44AD-9BB4-BA9E3F884CFB}"/>
            </c:ext>
          </c:extLst>
        </c:ser>
        <c:ser>
          <c:idx val="7"/>
          <c:order val="7"/>
          <c:tx>
            <c:strRef>
              <c:f>Sheet1!$I$1</c:f>
              <c:strCache>
                <c:ptCount val="1"/>
                <c:pt idx="0">
                  <c:v>cervelo_argentina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3.5382308845577199</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0762-44AD-9BB4-BA9E3F884CFB}"/>
            </c:ext>
          </c:extLst>
        </c:ser>
        <c:dLbls>
          <c:showLegendKey val="0"/>
          <c:showVal val="0"/>
          <c:showCatName val="0"/>
          <c:showSerName val="0"/>
          <c:showPercent val="0"/>
          <c:showBubbleSize val="0"/>
        </c:dLbls>
        <c:smooth val="0"/>
        <c:axId val="430332456"/>
        <c:axId val="430337376"/>
      </c:lineChart>
      <c:catAx>
        <c:axId val="43033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37376"/>
        <c:crosses val="autoZero"/>
        <c:auto val="1"/>
        <c:lblAlgn val="ctr"/>
        <c:lblOffset val="100"/>
        <c:noMultiLvlLbl val="0"/>
      </c:catAx>
      <c:valAx>
        <c:axId val="43033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3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14</c:v>
                </c:pt>
                <c:pt idx="1">
                  <c:v>6</c:v>
                </c:pt>
                <c:pt idx="2">
                  <c:v>6</c:v>
                </c:pt>
                <c:pt idx="3">
                  <c:v>4</c:v>
                </c:pt>
                <c:pt idx="4">
                  <c:v>8</c:v>
                </c:pt>
                <c:pt idx="5">
                  <c:v>0</c:v>
                </c:pt>
                <c:pt idx="6">
                  <c:v>0</c:v>
                </c:pt>
                <c:pt idx="7">
                  <c:v>0</c:v>
                </c:pt>
              </c:numCache>
            </c:numRef>
          </c:val>
          <c:extLst>
            <c:ext xmlns:c16="http://schemas.microsoft.com/office/drawing/2014/chart" uri="{C3380CC4-5D6E-409C-BE32-E72D297353CC}">
              <c16:uniqueId val="{00000000-03BD-4BF1-A0BB-9AABE63FAE4F}"/>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14</c:v>
                </c:pt>
                <c:pt idx="1">
                  <c:v>8</c:v>
                </c:pt>
                <c:pt idx="2">
                  <c:v>2</c:v>
                </c:pt>
                <c:pt idx="3">
                  <c:v>9</c:v>
                </c:pt>
                <c:pt idx="4">
                  <c:v>12</c:v>
                </c:pt>
                <c:pt idx="5">
                  <c:v>0</c:v>
                </c:pt>
                <c:pt idx="6">
                  <c:v>0</c:v>
                </c:pt>
                <c:pt idx="7">
                  <c:v>0</c:v>
                </c:pt>
              </c:numCache>
            </c:numRef>
          </c:val>
          <c:extLst>
            <c:ext xmlns:c16="http://schemas.microsoft.com/office/drawing/2014/chart" uri="{C3380CC4-5D6E-409C-BE32-E72D297353CC}">
              <c16:uniqueId val="{00000001-03BD-4BF1-A0BB-9AABE63FAE4F}"/>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3</c:v>
                </c:pt>
                <c:pt idx="1">
                  <c:v>0</c:v>
                </c:pt>
                <c:pt idx="2">
                  <c:v>0</c:v>
                </c:pt>
                <c:pt idx="3">
                  <c:v>0</c:v>
                </c:pt>
                <c:pt idx="4">
                  <c:v>2</c:v>
                </c:pt>
                <c:pt idx="5">
                  <c:v>0</c:v>
                </c:pt>
                <c:pt idx="6">
                  <c:v>0</c:v>
                </c:pt>
                <c:pt idx="7">
                  <c:v>1</c:v>
                </c:pt>
              </c:numCache>
            </c:numRef>
          </c:val>
          <c:extLst>
            <c:ext xmlns:c16="http://schemas.microsoft.com/office/drawing/2014/chart" uri="{C3380CC4-5D6E-409C-BE32-E72D297353CC}">
              <c16:uniqueId val="{00000002-03BD-4BF1-A0BB-9AABE63FAE4F}"/>
            </c:ext>
          </c:extLst>
        </c:ser>
        <c:dLbls>
          <c:showLegendKey val="0"/>
          <c:showVal val="0"/>
          <c:showCatName val="0"/>
          <c:showSerName val="0"/>
          <c:showPercent val="0"/>
          <c:showBubbleSize val="0"/>
        </c:dLbls>
        <c:gapWidth val="150"/>
        <c:overlap val="100"/>
        <c:axId val="430330816"/>
        <c:axId val="430329504"/>
      </c:barChart>
      <c:catAx>
        <c:axId val="43033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29504"/>
        <c:crosses val="autoZero"/>
        <c:auto val="1"/>
        <c:lblAlgn val="ctr"/>
        <c:lblOffset val="100"/>
        <c:noMultiLvlLbl val="0"/>
      </c:catAx>
      <c:valAx>
        <c:axId val="430329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3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2767</c:v>
                </c:pt>
                <c:pt idx="1">
                  <c:v>2377</c:v>
                </c:pt>
                <c:pt idx="2">
                  <c:v>17</c:v>
                </c:pt>
                <c:pt idx="3">
                  <c:v>1607</c:v>
                </c:pt>
                <c:pt idx="4">
                  <c:v>2237</c:v>
                </c:pt>
                <c:pt idx="5">
                  <c:v>0</c:v>
                </c:pt>
                <c:pt idx="6">
                  <c:v>0</c:v>
                </c:pt>
                <c:pt idx="7">
                  <c:v>0</c:v>
                </c:pt>
              </c:numCache>
            </c:numRef>
          </c:val>
          <c:extLst>
            <c:ext xmlns:c16="http://schemas.microsoft.com/office/drawing/2014/chart" uri="{C3380CC4-5D6E-409C-BE32-E72D297353CC}">
              <c16:uniqueId val="{00000000-D18A-4F50-9BE6-E6DE8B99F6D8}"/>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479</c:v>
                </c:pt>
                <c:pt idx="1">
                  <c:v>0</c:v>
                </c:pt>
                <c:pt idx="2">
                  <c:v>0</c:v>
                </c:pt>
                <c:pt idx="3">
                  <c:v>252</c:v>
                </c:pt>
                <c:pt idx="4">
                  <c:v>340</c:v>
                </c:pt>
                <c:pt idx="5">
                  <c:v>0</c:v>
                </c:pt>
                <c:pt idx="6">
                  <c:v>0</c:v>
                </c:pt>
                <c:pt idx="7">
                  <c:v>118</c:v>
                </c:pt>
              </c:numCache>
            </c:numRef>
          </c:val>
          <c:extLst>
            <c:ext xmlns:c16="http://schemas.microsoft.com/office/drawing/2014/chart" uri="{C3380CC4-5D6E-409C-BE32-E72D297353CC}">
              <c16:uniqueId val="{00000001-D18A-4F50-9BE6-E6DE8B99F6D8}"/>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Sheet1!$D$2:$D$9</c:f>
              <c:numCache>
                <c:formatCode>General</c:formatCode>
                <c:ptCount val="8"/>
                <c:pt idx="0">
                  <c:v>3677</c:v>
                </c:pt>
                <c:pt idx="1">
                  <c:v>7328</c:v>
                </c:pt>
                <c:pt idx="2">
                  <c:v>154</c:v>
                </c:pt>
                <c:pt idx="3">
                  <c:v>1039</c:v>
                </c:pt>
                <c:pt idx="4">
                  <c:v>5304</c:v>
                </c:pt>
                <c:pt idx="5">
                  <c:v>0</c:v>
                </c:pt>
                <c:pt idx="6">
                  <c:v>0</c:v>
                </c:pt>
                <c:pt idx="7">
                  <c:v>0</c:v>
                </c:pt>
              </c:numCache>
            </c:numRef>
          </c:val>
          <c:extLst>
            <c:ext xmlns:c16="http://schemas.microsoft.com/office/drawing/2014/chart" uri="{C3380CC4-5D6E-409C-BE32-E72D297353CC}">
              <c16:uniqueId val="{00000002-D18A-4F50-9BE6-E6DE8B99F6D8}"/>
            </c:ext>
          </c:extLst>
        </c:ser>
        <c:dLbls>
          <c:showLegendKey val="0"/>
          <c:showVal val="0"/>
          <c:showCatName val="0"/>
          <c:showSerName val="0"/>
          <c:showPercent val="0"/>
          <c:showBubbleSize val="0"/>
        </c:dLbls>
        <c:gapWidth val="150"/>
        <c:overlap val="100"/>
        <c:axId val="61004960"/>
        <c:axId val="61005944"/>
      </c:barChart>
      <c:catAx>
        <c:axId val="6100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05944"/>
        <c:crosses val="autoZero"/>
        <c:auto val="1"/>
        <c:lblAlgn val="ctr"/>
        <c:lblOffset val="100"/>
        <c:noMultiLvlLbl val="0"/>
      </c:catAx>
      <c:valAx>
        <c:axId val="61005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0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0.81675359345943399</c:v>
                </c:pt>
                <c:pt idx="1">
                  <c:v>0.61372951490966898</c:v>
                </c:pt>
                <c:pt idx="2">
                  <c:v>0.49478913482885301</c:v>
                </c:pt>
              </c:numCache>
            </c:numRef>
          </c:val>
          <c:extLst>
            <c:ext xmlns:c16="http://schemas.microsoft.com/office/drawing/2014/chart" uri="{C3380CC4-5D6E-409C-BE32-E72D297353CC}">
              <c16:uniqueId val="{00000000-3284-4C62-9A10-56C25178EAEA}"/>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2.9467570624582899</c:v>
                </c:pt>
                <c:pt idx="1">
                  <c:v>0.71228034891863401</c:v>
                </c:pt>
                <c:pt idx="2">
                  <c:v>0</c:v>
                </c:pt>
              </c:numCache>
            </c:numRef>
          </c:val>
          <c:extLst>
            <c:ext xmlns:c16="http://schemas.microsoft.com/office/drawing/2014/chart" uri="{C3380CC4-5D6E-409C-BE32-E72D297353CC}">
              <c16:uniqueId val="{00000001-3284-4C62-9A10-56C25178EAEA}"/>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0.141310339791028</c:v>
                </c:pt>
                <c:pt idx="1">
                  <c:v>4.7403937315264003E-2</c:v>
                </c:pt>
                <c:pt idx="2">
                  <c:v>0</c:v>
                </c:pt>
              </c:numCache>
            </c:numRef>
          </c:val>
          <c:extLst>
            <c:ext xmlns:c16="http://schemas.microsoft.com/office/drawing/2014/chart" uri="{C3380CC4-5D6E-409C-BE32-E72D297353CC}">
              <c16:uniqueId val="{00000002-3284-4C62-9A10-56C25178EAEA}"/>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1.7157474212943</c:v>
                </c:pt>
                <c:pt idx="1">
                  <c:v>1.18182598137058</c:v>
                </c:pt>
                <c:pt idx="2">
                  <c:v>0</c:v>
                </c:pt>
              </c:numCache>
            </c:numRef>
          </c:val>
          <c:extLst>
            <c:ext xmlns:c16="http://schemas.microsoft.com/office/drawing/2014/chart" uri="{C3380CC4-5D6E-409C-BE32-E72D297353CC}">
              <c16:uniqueId val="{00000003-3284-4C62-9A10-56C25178EAEA}"/>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1.4800124592208499</c:v>
                </c:pt>
                <c:pt idx="1">
                  <c:v>0.41647043388741201</c:v>
                </c:pt>
                <c:pt idx="2">
                  <c:v>0.32651890900579</c:v>
                </c:pt>
              </c:numCache>
            </c:numRef>
          </c:val>
          <c:extLst>
            <c:ext xmlns:c16="http://schemas.microsoft.com/office/drawing/2014/chart" uri="{C3380CC4-5D6E-409C-BE32-E72D297353CC}">
              <c16:uniqueId val="{00000004-3284-4C62-9A10-56C25178EAEA}"/>
            </c:ext>
          </c:extLst>
        </c:ser>
        <c:ser>
          <c:idx val="5"/>
          <c:order val="5"/>
          <c:tx>
            <c:strRef>
              <c:f>Sheet1!$G$1</c:f>
              <c:strCache>
                <c:ptCount val="1"/>
                <c:pt idx="0">
                  <c:v>orbea.argentina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3284-4C62-9A10-56C25178EAEA}"/>
            </c:ext>
          </c:extLst>
        </c:ser>
        <c:ser>
          <c:idx val="6"/>
          <c:order val="6"/>
          <c:tx>
            <c:strRef>
              <c:f>Sheet1!$H$1</c:f>
              <c:strCache>
                <c:ptCount val="1"/>
                <c:pt idx="0">
                  <c:v>meridabikes_ar</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3284-4C62-9A10-56C25178EAEA}"/>
            </c:ext>
          </c:extLst>
        </c:ser>
        <c:ser>
          <c:idx val="7"/>
          <c:order val="7"/>
          <c:tx>
            <c:strRef>
              <c:f>Sheet1!$I$1</c:f>
              <c:strCache>
                <c:ptCount val="1"/>
                <c:pt idx="0">
                  <c:v>cervelo_argentina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3.5361102786934002</c:v>
                </c:pt>
              </c:numCache>
            </c:numRef>
          </c:val>
          <c:extLst>
            <c:ext xmlns:c16="http://schemas.microsoft.com/office/drawing/2014/chart" uri="{C3380CC4-5D6E-409C-BE32-E72D297353CC}">
              <c16:uniqueId val="{00000007-3284-4C62-9A10-56C25178EAEA}"/>
            </c:ext>
          </c:extLst>
        </c:ser>
        <c:dLbls>
          <c:showLegendKey val="0"/>
          <c:showVal val="0"/>
          <c:showCatName val="0"/>
          <c:showSerName val="0"/>
          <c:showPercent val="0"/>
          <c:showBubbleSize val="0"/>
        </c:dLbls>
        <c:gapWidth val="219"/>
        <c:overlap val="-27"/>
        <c:axId val="61012176"/>
        <c:axId val="61009552"/>
      </c:barChart>
      <c:catAx>
        <c:axId val="6101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09552"/>
        <c:crosses val="autoZero"/>
        <c:auto val="1"/>
        <c:lblAlgn val="ctr"/>
        <c:lblOffset val="100"/>
        <c:noMultiLvlLbl val="0"/>
      </c:catAx>
      <c:valAx>
        <c:axId val="6100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1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Sheet1!$B$2:$B$9</c:f>
              <c:numCache>
                <c:formatCode>General</c:formatCode>
                <c:ptCount val="8"/>
                <c:pt idx="0">
                  <c:v>6788</c:v>
                </c:pt>
                <c:pt idx="1">
                  <c:v>8850</c:v>
                </c:pt>
                <c:pt idx="2">
                  <c:v>77</c:v>
                </c:pt>
                <c:pt idx="3">
                  <c:v>2844</c:v>
                </c:pt>
                <c:pt idx="4">
                  <c:v>7786</c:v>
                </c:pt>
                <c:pt idx="5">
                  <c:v>0</c:v>
                </c:pt>
                <c:pt idx="6">
                  <c:v>0</c:v>
                </c:pt>
                <c:pt idx="7">
                  <c:v>107</c:v>
                </c:pt>
              </c:numCache>
            </c:numRef>
          </c:val>
          <c:extLst>
            <c:ext xmlns:c16="http://schemas.microsoft.com/office/drawing/2014/chart" uri="{C3380CC4-5D6E-409C-BE32-E72D297353CC}">
              <c16:uniqueId val="{00000000-2206-438C-ACE2-6A0525014A3C}"/>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scottsportsargentina</c:v>
                </c:pt>
                <c:pt idx="1">
                  <c:v>specialized_arg</c:v>
                </c:pt>
                <c:pt idx="2">
                  <c:v>giantargentina</c:v>
                </c:pt>
                <c:pt idx="3">
                  <c:v>cannondale.argentina</c:v>
                </c:pt>
                <c:pt idx="4">
                  <c:v>trekbicycleargentina</c:v>
                </c:pt>
                <c:pt idx="5">
                  <c:v>orbea.argentina</c:v>
                </c:pt>
                <c:pt idx="6">
                  <c:v>meridabikes_ar</c:v>
                </c:pt>
                <c:pt idx="7">
                  <c:v>cervelo_argentina</c:v>
                </c:pt>
              </c:strCache>
            </c:strRef>
          </c:cat>
          <c:val>
            <c:numRef>
              <c:f>Sheet1!$C$2:$C$9</c:f>
              <c:numCache>
                <c:formatCode>General</c:formatCode>
                <c:ptCount val="8"/>
                <c:pt idx="0">
                  <c:v>135</c:v>
                </c:pt>
                <c:pt idx="1">
                  <c:v>855</c:v>
                </c:pt>
                <c:pt idx="2">
                  <c:v>94</c:v>
                </c:pt>
                <c:pt idx="3">
                  <c:v>54</c:v>
                </c:pt>
                <c:pt idx="4">
                  <c:v>95</c:v>
                </c:pt>
                <c:pt idx="5">
                  <c:v>0</c:v>
                </c:pt>
                <c:pt idx="6">
                  <c:v>0</c:v>
                </c:pt>
                <c:pt idx="7">
                  <c:v>11</c:v>
                </c:pt>
              </c:numCache>
            </c:numRef>
          </c:val>
          <c:extLst>
            <c:ext xmlns:c16="http://schemas.microsoft.com/office/drawing/2014/chart" uri="{C3380CC4-5D6E-409C-BE32-E72D297353CC}">
              <c16:uniqueId val="{00000001-2206-438C-ACE2-6A0525014A3C}"/>
            </c:ext>
          </c:extLst>
        </c:ser>
        <c:dLbls>
          <c:showLegendKey val="0"/>
          <c:showVal val="0"/>
          <c:showCatName val="0"/>
          <c:showSerName val="0"/>
          <c:showPercent val="0"/>
          <c:showBubbleSize val="0"/>
        </c:dLbls>
        <c:gapWidth val="150"/>
        <c:overlap val="100"/>
        <c:axId val="391070832"/>
        <c:axId val="391066568"/>
      </c:barChart>
      <c:catAx>
        <c:axId val="39107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66568"/>
        <c:crosses val="autoZero"/>
        <c:auto val="1"/>
        <c:lblAlgn val="ctr"/>
        <c:lblOffset val="100"/>
        <c:noMultiLvlLbl val="0"/>
      </c:catAx>
      <c:valAx>
        <c:axId val="391066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7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4F7CE-31BB-4222-82ED-DF4079AB3E6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5FFFF38-1E92-4294-AE05-CCCF87EF7F6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59489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89655-CFA9-43A9-B9BD-BC3D1B6ADA7B}"/>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149F9E1E-0146-48F1-BB2D-7A2EB6FCDE2D}"/>
              </a:ext>
            </a:extLst>
          </p:cNvPr>
          <p:cNvGraphicFramePr>
            <a:graphicFrameLocks noGrp="1"/>
          </p:cNvGraphicFramePr>
          <p:nvPr>
            <p:ph type="tbl" sz="quarter" idx="13"/>
            <p:extLst>
              <p:ext uri="{D42A27DB-BD31-4B8C-83A1-F6EECF244321}">
                <p14:modId xmlns:p14="http://schemas.microsoft.com/office/powerpoint/2010/main" val="3901525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0504147"/>
                    </a:ext>
                  </a:extLst>
                </a:gridCol>
                <a:gridCol w="658368">
                  <a:extLst>
                    <a:ext uri="{9D8B030D-6E8A-4147-A177-3AD203B41FA5}">
                      <a16:colId xmlns:a16="http://schemas.microsoft.com/office/drawing/2014/main" val="4099314883"/>
                    </a:ext>
                  </a:extLst>
                </a:gridCol>
                <a:gridCol w="658368">
                  <a:extLst>
                    <a:ext uri="{9D8B030D-6E8A-4147-A177-3AD203B41FA5}">
                      <a16:colId xmlns:a16="http://schemas.microsoft.com/office/drawing/2014/main" val="351327401"/>
                    </a:ext>
                  </a:extLst>
                </a:gridCol>
                <a:gridCol w="658368">
                  <a:extLst>
                    <a:ext uri="{9D8B030D-6E8A-4147-A177-3AD203B41FA5}">
                      <a16:colId xmlns:a16="http://schemas.microsoft.com/office/drawing/2014/main" val="385306634"/>
                    </a:ext>
                  </a:extLst>
                </a:gridCol>
                <a:gridCol w="658368">
                  <a:extLst>
                    <a:ext uri="{9D8B030D-6E8A-4147-A177-3AD203B41FA5}">
                      <a16:colId xmlns:a16="http://schemas.microsoft.com/office/drawing/2014/main" val="4133024970"/>
                    </a:ext>
                  </a:extLst>
                </a:gridCol>
                <a:gridCol w="658368">
                  <a:extLst>
                    <a:ext uri="{9D8B030D-6E8A-4147-A177-3AD203B41FA5}">
                      <a16:colId xmlns:a16="http://schemas.microsoft.com/office/drawing/2014/main" val="834607872"/>
                    </a:ext>
                  </a:extLst>
                </a:gridCol>
                <a:gridCol w="658368">
                  <a:extLst>
                    <a:ext uri="{9D8B030D-6E8A-4147-A177-3AD203B41FA5}">
                      <a16:colId xmlns:a16="http://schemas.microsoft.com/office/drawing/2014/main" val="522214836"/>
                    </a:ext>
                  </a:extLst>
                </a:gridCol>
                <a:gridCol w="658368">
                  <a:extLst>
                    <a:ext uri="{9D8B030D-6E8A-4147-A177-3AD203B41FA5}">
                      <a16:colId xmlns:a16="http://schemas.microsoft.com/office/drawing/2014/main" val="693161145"/>
                    </a:ext>
                  </a:extLst>
                </a:gridCol>
                <a:gridCol w="658368">
                  <a:extLst>
                    <a:ext uri="{9D8B030D-6E8A-4147-A177-3AD203B41FA5}">
                      <a16:colId xmlns:a16="http://schemas.microsoft.com/office/drawing/2014/main" val="3207809843"/>
                    </a:ext>
                  </a:extLst>
                </a:gridCol>
                <a:gridCol w="658368">
                  <a:extLst>
                    <a:ext uri="{9D8B030D-6E8A-4147-A177-3AD203B41FA5}">
                      <a16:colId xmlns:a16="http://schemas.microsoft.com/office/drawing/2014/main" val="360046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68750999"/>
                  </a:ext>
                </a:extLst>
              </a:tr>
              <a:tr h="370840">
                <a:tc>
                  <a:txBody>
                    <a:bodyPr/>
                    <a:lstStyle/>
                    <a:p>
                      <a:r>
                        <a:rPr lang="en-US" sz="1000"/>
                        <a:t>trekbicycleargentina</a:t>
                      </a:r>
                    </a:p>
                  </a:txBody>
                  <a:tcPr/>
                </a:tc>
                <a:tc>
                  <a:txBody>
                    <a:bodyPr/>
                    <a:lstStyle/>
                    <a:p>
                      <a:r>
                        <a:rPr lang="en-US" sz="1000"/>
                        <a:t>44925</a:t>
                      </a:r>
                    </a:p>
                  </a:txBody>
                  <a:tcPr/>
                </a:tc>
                <a:tc>
                  <a:txBody>
                    <a:bodyPr/>
                    <a:lstStyle/>
                    <a:p>
                      <a:r>
                        <a:rPr lang="en-US" sz="1000"/>
                        <a:t>322</a:t>
                      </a:r>
                    </a:p>
                  </a:txBody>
                  <a:tcPr/>
                </a:tc>
                <a:tc>
                  <a:txBody>
                    <a:bodyPr/>
                    <a:lstStyle/>
                    <a:p>
                      <a:r>
                        <a:rPr lang="en-US" sz="1000"/>
                        <a:t>12</a:t>
                      </a:r>
                    </a:p>
                  </a:txBody>
                  <a:tcPr/>
                </a:tc>
                <a:tc>
                  <a:txBody>
                    <a:bodyPr/>
                    <a:lstStyle/>
                    <a:p>
                      <a:r>
                        <a:rPr lang="en-US" sz="1000"/>
                        <a:t>8</a:t>
                      </a:r>
                    </a:p>
                  </a:txBody>
                  <a:tcPr/>
                </a:tc>
                <a:tc>
                  <a:txBody>
                    <a:bodyPr/>
                    <a:lstStyle/>
                    <a:p>
                      <a:r>
                        <a:rPr lang="en-US" sz="1000"/>
                        <a:t>3</a:t>
                      </a:r>
                    </a:p>
                  </a:txBody>
                  <a:tcPr/>
                </a:tc>
                <a:tc>
                  <a:txBody>
                    <a:bodyPr/>
                    <a:lstStyle/>
                    <a:p>
                      <a:r>
                        <a:rPr lang="en-US" sz="1000"/>
                        <a:t>23</a:t>
                      </a:r>
                    </a:p>
                  </a:txBody>
                  <a:tcPr/>
                </a:tc>
                <a:tc>
                  <a:txBody>
                    <a:bodyPr/>
                    <a:lstStyle/>
                    <a:p>
                      <a:r>
                        <a:rPr lang="en-US" sz="1000"/>
                        <a:t>7786</a:t>
                      </a:r>
                    </a:p>
                  </a:txBody>
                  <a:tcPr/>
                </a:tc>
                <a:tc>
                  <a:txBody>
                    <a:bodyPr/>
                    <a:lstStyle/>
                    <a:p>
                      <a:r>
                        <a:rPr lang="en-US" sz="1000"/>
                        <a:t>95</a:t>
                      </a:r>
                    </a:p>
                  </a:txBody>
                  <a:tcPr/>
                </a:tc>
                <a:tc>
                  <a:txBody>
                    <a:bodyPr/>
                    <a:lstStyle/>
                    <a:p>
                      <a:r>
                        <a:rPr lang="en-US" sz="1000"/>
                        <a:t>0.7655 %</a:t>
                      </a:r>
                    </a:p>
                  </a:txBody>
                  <a:tcPr/>
                </a:tc>
                <a:extLst>
                  <a:ext uri="{0D108BD9-81ED-4DB2-BD59-A6C34878D82A}">
                    <a16:rowId xmlns:a16="http://schemas.microsoft.com/office/drawing/2014/main" val="593135674"/>
                  </a:ext>
                </a:extLst>
              </a:tr>
              <a:tr h="370840">
                <a:tc>
                  <a:txBody>
                    <a:bodyPr/>
                    <a:lstStyle/>
                    <a:p>
                      <a:r>
                        <a:rPr lang="en-US" sz="1000"/>
                        <a:t>specialized_arg</a:t>
                      </a:r>
                    </a:p>
                  </a:txBody>
                  <a:tcPr/>
                </a:tc>
                <a:tc>
                  <a:txBody>
                    <a:bodyPr/>
                    <a:lstStyle/>
                    <a:p>
                      <a:r>
                        <a:rPr lang="en-US" sz="1000"/>
                        <a:t>42105</a:t>
                      </a:r>
                    </a:p>
                  </a:txBody>
                  <a:tcPr/>
                </a:tc>
                <a:tc>
                  <a:txBody>
                    <a:bodyPr/>
                    <a:lstStyle/>
                    <a:p>
                      <a:r>
                        <a:rPr lang="en-US" sz="1000"/>
                        <a:t>899</a:t>
                      </a:r>
                    </a:p>
                  </a:txBody>
                  <a:tcPr/>
                </a:tc>
                <a:tc>
                  <a:txBody>
                    <a:bodyPr/>
                    <a:lstStyle/>
                    <a:p>
                      <a:r>
                        <a:rPr lang="en-US" sz="1000"/>
                        <a:t>8</a:t>
                      </a:r>
                    </a:p>
                  </a:txBody>
                  <a:tcPr/>
                </a:tc>
                <a:tc>
                  <a:txBody>
                    <a:bodyPr/>
                    <a:lstStyle/>
                    <a:p>
                      <a:r>
                        <a:rPr lang="en-US" sz="1000"/>
                        <a:t>6</a:t>
                      </a:r>
                    </a:p>
                  </a:txBody>
                  <a:tcPr/>
                </a:tc>
                <a:tc>
                  <a:txBody>
                    <a:bodyPr/>
                    <a:lstStyle/>
                    <a:p>
                      <a:r>
                        <a:rPr lang="en-US" sz="1000"/>
                        <a:t>0</a:t>
                      </a:r>
                    </a:p>
                  </a:txBody>
                  <a:tcPr/>
                </a:tc>
                <a:tc>
                  <a:txBody>
                    <a:bodyPr/>
                    <a:lstStyle/>
                    <a:p>
                      <a:r>
                        <a:rPr lang="en-US" sz="1000"/>
                        <a:t>14</a:t>
                      </a:r>
                    </a:p>
                  </a:txBody>
                  <a:tcPr/>
                </a:tc>
                <a:tc>
                  <a:txBody>
                    <a:bodyPr/>
                    <a:lstStyle/>
                    <a:p>
                      <a:r>
                        <a:rPr lang="en-US" sz="1000"/>
                        <a:t>8850</a:t>
                      </a:r>
                    </a:p>
                  </a:txBody>
                  <a:tcPr/>
                </a:tc>
                <a:tc>
                  <a:txBody>
                    <a:bodyPr/>
                    <a:lstStyle/>
                    <a:p>
                      <a:r>
                        <a:rPr lang="en-US" sz="1000"/>
                        <a:t>855</a:t>
                      </a:r>
                    </a:p>
                  </a:txBody>
                  <a:tcPr/>
                </a:tc>
                <a:tc>
                  <a:txBody>
                    <a:bodyPr/>
                    <a:lstStyle/>
                    <a:p>
                      <a:r>
                        <a:rPr lang="en-US" sz="1000"/>
                        <a:t>1.6642 %</a:t>
                      </a:r>
                    </a:p>
                  </a:txBody>
                  <a:tcPr/>
                </a:tc>
                <a:extLst>
                  <a:ext uri="{0D108BD9-81ED-4DB2-BD59-A6C34878D82A}">
                    <a16:rowId xmlns:a16="http://schemas.microsoft.com/office/drawing/2014/main" val="1041720182"/>
                  </a:ext>
                </a:extLst>
              </a:tr>
              <a:tr h="370840">
                <a:tc>
                  <a:txBody>
                    <a:bodyPr/>
                    <a:lstStyle/>
                    <a:p>
                      <a:r>
                        <a:rPr lang="en-US" sz="1000"/>
                        <a:t>scottsportsargentina</a:t>
                      </a:r>
                    </a:p>
                  </a:txBody>
                  <a:tcPr/>
                </a:tc>
                <a:tc>
                  <a:txBody>
                    <a:bodyPr/>
                    <a:lstStyle/>
                    <a:p>
                      <a:r>
                        <a:rPr lang="en-US" sz="1000"/>
                        <a:t>32394</a:t>
                      </a:r>
                    </a:p>
                  </a:txBody>
                  <a:tcPr/>
                </a:tc>
                <a:tc>
                  <a:txBody>
                    <a:bodyPr/>
                    <a:lstStyle/>
                    <a:p>
                      <a:r>
                        <a:rPr lang="en-US" sz="1000"/>
                        <a:t>343</a:t>
                      </a:r>
                    </a:p>
                  </a:txBody>
                  <a:tcPr/>
                </a:tc>
                <a:tc>
                  <a:txBody>
                    <a:bodyPr/>
                    <a:lstStyle/>
                    <a:p>
                      <a:r>
                        <a:rPr lang="en-US" sz="1000"/>
                        <a:t>14</a:t>
                      </a:r>
                    </a:p>
                  </a:txBody>
                  <a:tcPr/>
                </a:tc>
                <a:tc>
                  <a:txBody>
                    <a:bodyPr/>
                    <a:lstStyle/>
                    <a:p>
                      <a:r>
                        <a:rPr lang="en-US" sz="1000"/>
                        <a:t>14</a:t>
                      </a:r>
                    </a:p>
                  </a:txBody>
                  <a:tcPr/>
                </a:tc>
                <a:tc>
                  <a:txBody>
                    <a:bodyPr/>
                    <a:lstStyle/>
                    <a:p>
                      <a:r>
                        <a:rPr lang="en-US" sz="1000"/>
                        <a:t>3</a:t>
                      </a:r>
                    </a:p>
                  </a:txBody>
                  <a:tcPr/>
                </a:tc>
                <a:tc>
                  <a:txBody>
                    <a:bodyPr/>
                    <a:lstStyle/>
                    <a:p>
                      <a:r>
                        <a:rPr lang="en-US" sz="1000"/>
                        <a:t>31</a:t>
                      </a:r>
                    </a:p>
                  </a:txBody>
                  <a:tcPr/>
                </a:tc>
                <a:tc>
                  <a:txBody>
                    <a:bodyPr/>
                    <a:lstStyle/>
                    <a:p>
                      <a:r>
                        <a:rPr lang="en-US" sz="1000"/>
                        <a:t>6788</a:t>
                      </a:r>
                    </a:p>
                  </a:txBody>
                  <a:tcPr/>
                </a:tc>
                <a:tc>
                  <a:txBody>
                    <a:bodyPr/>
                    <a:lstStyle/>
                    <a:p>
                      <a:r>
                        <a:rPr lang="en-US" sz="1000"/>
                        <a:t>135</a:t>
                      </a:r>
                    </a:p>
                  </a:txBody>
                  <a:tcPr/>
                </a:tc>
                <a:tc>
                  <a:txBody>
                    <a:bodyPr/>
                    <a:lstStyle/>
                    <a:p>
                      <a:r>
                        <a:rPr lang="en-US" sz="1000"/>
                        <a:t>0.6931 %</a:t>
                      </a:r>
                    </a:p>
                  </a:txBody>
                  <a:tcPr/>
                </a:tc>
                <a:extLst>
                  <a:ext uri="{0D108BD9-81ED-4DB2-BD59-A6C34878D82A}">
                    <a16:rowId xmlns:a16="http://schemas.microsoft.com/office/drawing/2014/main" val="473621919"/>
                  </a:ext>
                </a:extLst>
              </a:tr>
              <a:tr h="370840">
                <a:tc>
                  <a:txBody>
                    <a:bodyPr/>
                    <a:lstStyle/>
                    <a:p>
                      <a:r>
                        <a:rPr lang="en-US" sz="1000"/>
                        <a:t>orbea.argentina</a:t>
                      </a:r>
                    </a:p>
                  </a:txBody>
                  <a:tcPr/>
                </a:tc>
                <a:tc>
                  <a:txBody>
                    <a:bodyPr/>
                    <a:lstStyle/>
                    <a:p>
                      <a:r>
                        <a:rPr lang="en-US" sz="1000"/>
                        <a:t>19087</a:t>
                      </a:r>
                    </a:p>
                  </a:txBody>
                  <a:tcPr/>
                </a:tc>
                <a:tc>
                  <a:txBody>
                    <a:bodyPr/>
                    <a:lstStyle/>
                    <a:p>
                      <a:r>
                        <a:rPr lang="en-US" sz="1000"/>
                        <a:t>-46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62475677"/>
                  </a:ext>
                </a:extLst>
              </a:tr>
              <a:tr h="370840">
                <a:tc>
                  <a:txBody>
                    <a:bodyPr/>
                    <a:lstStyle/>
                    <a:p>
                      <a:r>
                        <a:rPr lang="en-US" sz="1000"/>
                        <a:t>giantargentina</a:t>
                      </a:r>
                    </a:p>
                  </a:txBody>
                  <a:tcPr/>
                </a:tc>
                <a:tc>
                  <a:txBody>
                    <a:bodyPr/>
                    <a:lstStyle/>
                    <a:p>
                      <a:r>
                        <a:rPr lang="en-US" sz="1000"/>
                        <a:t>18242</a:t>
                      </a:r>
                    </a:p>
                  </a:txBody>
                  <a:tcPr/>
                </a:tc>
                <a:tc>
                  <a:txBody>
                    <a:bodyPr/>
                    <a:lstStyle/>
                    <a:p>
                      <a:r>
                        <a:rPr lang="en-US" sz="1000"/>
                        <a:t>347</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8</a:t>
                      </a:r>
                    </a:p>
                  </a:txBody>
                  <a:tcPr/>
                </a:tc>
                <a:tc>
                  <a:txBody>
                    <a:bodyPr/>
                    <a:lstStyle/>
                    <a:p>
                      <a:r>
                        <a:rPr lang="en-US" sz="1000"/>
                        <a:t>77</a:t>
                      </a:r>
                    </a:p>
                  </a:txBody>
                  <a:tcPr/>
                </a:tc>
                <a:tc>
                  <a:txBody>
                    <a:bodyPr/>
                    <a:lstStyle/>
                    <a:p>
                      <a:r>
                        <a:rPr lang="en-US" sz="1000"/>
                        <a:t>94</a:t>
                      </a:r>
                    </a:p>
                  </a:txBody>
                  <a:tcPr/>
                </a:tc>
                <a:tc>
                  <a:txBody>
                    <a:bodyPr/>
                    <a:lstStyle/>
                    <a:p>
                      <a:r>
                        <a:rPr lang="en-US" sz="1000"/>
                        <a:t>0.1183 %</a:t>
                      </a:r>
                    </a:p>
                  </a:txBody>
                  <a:tcPr/>
                </a:tc>
                <a:extLst>
                  <a:ext uri="{0D108BD9-81ED-4DB2-BD59-A6C34878D82A}">
                    <a16:rowId xmlns:a16="http://schemas.microsoft.com/office/drawing/2014/main" val="1806335371"/>
                  </a:ext>
                </a:extLst>
              </a:tr>
              <a:tr h="370840">
                <a:tc>
                  <a:txBody>
                    <a:bodyPr/>
                    <a:lstStyle/>
                    <a:p>
                      <a:r>
                        <a:rPr lang="en-US" sz="1000"/>
                        <a:t>cannondale.argentina</a:t>
                      </a:r>
                    </a:p>
                  </a:txBody>
                  <a:tcPr/>
                </a:tc>
                <a:tc>
                  <a:txBody>
                    <a:bodyPr/>
                    <a:lstStyle/>
                    <a:p>
                      <a:r>
                        <a:rPr lang="en-US" sz="1000"/>
                        <a:t>15173</a:t>
                      </a:r>
                    </a:p>
                  </a:txBody>
                  <a:tcPr/>
                </a:tc>
                <a:tc>
                  <a:txBody>
                    <a:bodyPr/>
                    <a:lstStyle/>
                    <a:p>
                      <a:r>
                        <a:rPr lang="en-US" sz="1000"/>
                        <a:t>124</a:t>
                      </a:r>
                    </a:p>
                  </a:txBody>
                  <a:tcPr/>
                </a:tc>
                <a:tc>
                  <a:txBody>
                    <a:bodyPr/>
                    <a:lstStyle/>
                    <a:p>
                      <a:r>
                        <a:rPr lang="en-US" sz="1000"/>
                        <a:t>9</a:t>
                      </a:r>
                    </a:p>
                  </a:txBody>
                  <a:tcPr/>
                </a:tc>
                <a:tc>
                  <a:txBody>
                    <a:bodyPr/>
                    <a:lstStyle/>
                    <a:p>
                      <a:r>
                        <a:rPr lang="en-US" sz="1000"/>
                        <a:t>4</a:t>
                      </a:r>
                    </a:p>
                  </a:txBody>
                  <a:tcPr/>
                </a:tc>
                <a:tc>
                  <a:txBody>
                    <a:bodyPr/>
                    <a:lstStyle/>
                    <a:p>
                      <a:r>
                        <a:rPr lang="en-US" sz="1000"/>
                        <a:t>1</a:t>
                      </a:r>
                    </a:p>
                  </a:txBody>
                  <a:tcPr/>
                </a:tc>
                <a:tc>
                  <a:txBody>
                    <a:bodyPr/>
                    <a:lstStyle/>
                    <a:p>
                      <a:r>
                        <a:rPr lang="en-US" sz="1000"/>
                        <a:t>14</a:t>
                      </a:r>
                    </a:p>
                  </a:txBody>
                  <a:tcPr/>
                </a:tc>
                <a:tc>
                  <a:txBody>
                    <a:bodyPr/>
                    <a:lstStyle/>
                    <a:p>
                      <a:r>
                        <a:rPr lang="en-US" sz="1000"/>
                        <a:t>2844</a:t>
                      </a:r>
                    </a:p>
                  </a:txBody>
                  <a:tcPr/>
                </a:tc>
                <a:tc>
                  <a:txBody>
                    <a:bodyPr/>
                    <a:lstStyle/>
                    <a:p>
                      <a:r>
                        <a:rPr lang="en-US" sz="1000"/>
                        <a:t>54</a:t>
                      </a:r>
                    </a:p>
                  </a:txBody>
                  <a:tcPr/>
                </a:tc>
                <a:tc>
                  <a:txBody>
                    <a:bodyPr/>
                    <a:lstStyle/>
                    <a:p>
                      <a:r>
                        <a:rPr lang="en-US" sz="1000"/>
                        <a:t>1.3699 %</a:t>
                      </a:r>
                    </a:p>
                  </a:txBody>
                  <a:tcPr/>
                </a:tc>
                <a:extLst>
                  <a:ext uri="{0D108BD9-81ED-4DB2-BD59-A6C34878D82A}">
                    <a16:rowId xmlns:a16="http://schemas.microsoft.com/office/drawing/2014/main" val="3720998635"/>
                  </a:ext>
                </a:extLst>
              </a:tr>
              <a:tr h="370840">
                <a:tc>
                  <a:txBody>
                    <a:bodyPr/>
                    <a:lstStyle/>
                    <a:p>
                      <a:r>
                        <a:rPr lang="en-US" sz="1000"/>
                        <a:t>meridabikes_ar</a:t>
                      </a:r>
                    </a:p>
                  </a:txBody>
                  <a:tcPr/>
                </a:tc>
                <a:tc>
                  <a:txBody>
                    <a:bodyPr/>
                    <a:lstStyle/>
                    <a:p>
                      <a:r>
                        <a:rPr lang="en-US" sz="1000"/>
                        <a:t>5656</a:t>
                      </a:r>
                    </a:p>
                  </a:txBody>
                  <a:tcPr/>
                </a:tc>
                <a:tc>
                  <a:txBody>
                    <a:bodyPr/>
                    <a:lstStyle/>
                    <a:p>
                      <a:r>
                        <a:rPr lang="en-US" sz="1000"/>
                        <a:t>88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606022240"/>
                  </a:ext>
                </a:extLst>
              </a:tr>
              <a:tr h="370840">
                <a:tc>
                  <a:txBody>
                    <a:bodyPr/>
                    <a:lstStyle/>
                    <a:p>
                      <a:r>
                        <a:rPr lang="en-US" sz="1000"/>
                        <a:t>cervelo_argentina</a:t>
                      </a:r>
                    </a:p>
                  </a:txBody>
                  <a:tcPr/>
                </a:tc>
                <a:tc>
                  <a:txBody>
                    <a:bodyPr/>
                    <a:lstStyle/>
                    <a:p>
                      <a:r>
                        <a:rPr lang="en-US" sz="1000"/>
                        <a:t>3398</a:t>
                      </a:r>
                    </a:p>
                  </a:txBody>
                  <a:tcPr/>
                </a:tc>
                <a:tc>
                  <a:txBody>
                    <a:bodyPr/>
                    <a:lstStyle/>
                    <a:p>
                      <a:r>
                        <a:rPr lang="en-US" sz="1000"/>
                        <a:t>128</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107</a:t>
                      </a:r>
                    </a:p>
                  </a:txBody>
                  <a:tcPr/>
                </a:tc>
                <a:tc>
                  <a:txBody>
                    <a:bodyPr/>
                    <a:lstStyle/>
                    <a:p>
                      <a:r>
                        <a:rPr lang="en-US" sz="1000"/>
                        <a:t>11</a:t>
                      </a:r>
                    </a:p>
                  </a:txBody>
                  <a:tcPr/>
                </a:tc>
                <a:tc>
                  <a:txBody>
                    <a:bodyPr/>
                    <a:lstStyle/>
                    <a:p>
                      <a:r>
                        <a:rPr lang="en-US" sz="1000"/>
                        <a:t>3.5393 %</a:t>
                      </a:r>
                    </a:p>
                  </a:txBody>
                  <a:tcPr/>
                </a:tc>
                <a:extLst>
                  <a:ext uri="{0D108BD9-81ED-4DB2-BD59-A6C34878D82A}">
                    <a16:rowId xmlns:a16="http://schemas.microsoft.com/office/drawing/2014/main" val="778970716"/>
                  </a:ext>
                </a:extLst>
              </a:tr>
            </a:tbl>
          </a:graphicData>
        </a:graphic>
      </p:graphicFrame>
      <p:sp>
        <p:nvSpPr>
          <p:cNvPr id="4" name="Text Placeholder 3">
            <a:extLst>
              <a:ext uri="{FF2B5EF4-FFF2-40B4-BE49-F238E27FC236}">
                <a16:creationId xmlns:a16="http://schemas.microsoft.com/office/drawing/2014/main" id="{7B01F46A-BB50-4B5C-8F66-D88C8F287D2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44735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C020E-1907-4669-9104-75E5C637FC0B}"/>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7A1252B0-43EF-4D53-87B0-BDD764F48C44}"/>
              </a:ext>
            </a:extLst>
          </p:cNvPr>
          <p:cNvGraphicFramePr>
            <a:graphicFrameLocks noGrp="1"/>
          </p:cNvGraphicFramePr>
          <p:nvPr>
            <p:ph type="chart" sz="quarter" idx="13"/>
            <p:extLst>
              <p:ext uri="{D42A27DB-BD31-4B8C-83A1-F6EECF244321}">
                <p14:modId xmlns:p14="http://schemas.microsoft.com/office/powerpoint/2010/main" val="1682190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06488F-2B45-477C-89B7-DDA276C32A7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4ED8BAB5-DBE6-479A-AA96-80D3E2A440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0814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84E21-6510-4CBA-9C75-B8BEE0AFDD80}"/>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33BB7FA0-A20F-477D-BF2D-F73D1B1C6397}"/>
              </a:ext>
            </a:extLst>
          </p:cNvPr>
          <p:cNvGraphicFramePr>
            <a:graphicFrameLocks noGrp="1"/>
          </p:cNvGraphicFramePr>
          <p:nvPr>
            <p:ph type="chart" sz="quarter" idx="13"/>
            <p:extLst>
              <p:ext uri="{D42A27DB-BD31-4B8C-83A1-F6EECF244321}">
                <p14:modId xmlns:p14="http://schemas.microsoft.com/office/powerpoint/2010/main" val="2302834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1323A3-3A36-4B40-9A7A-AD6FD064484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006382CF-F1B5-4284-903F-5616A7A6D4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7532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20790-EA77-4F98-A439-01337132D480}"/>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95A9F3A9-6C18-4F95-8442-D38E09F7895A}"/>
              </a:ext>
            </a:extLst>
          </p:cNvPr>
          <p:cNvGraphicFramePr>
            <a:graphicFrameLocks noGrp="1"/>
          </p:cNvGraphicFramePr>
          <p:nvPr>
            <p:ph type="chart" sz="quarter" idx="13"/>
            <p:extLst>
              <p:ext uri="{D42A27DB-BD31-4B8C-83A1-F6EECF244321}">
                <p14:modId xmlns:p14="http://schemas.microsoft.com/office/powerpoint/2010/main" val="2694310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4C6EE3-5E35-4FAE-B825-9F192637AF9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D63D848-A1E0-4238-95C4-BE3FB27FBB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0063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DB980-383D-46F9-B4E4-4BF6648D5437}"/>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A2082313-D563-4303-8FB2-80E57600CC6A}"/>
              </a:ext>
            </a:extLst>
          </p:cNvPr>
          <p:cNvGraphicFramePr>
            <a:graphicFrameLocks noGrp="1"/>
          </p:cNvGraphicFramePr>
          <p:nvPr>
            <p:ph type="chart" sz="quarter" idx="13"/>
            <p:extLst>
              <p:ext uri="{D42A27DB-BD31-4B8C-83A1-F6EECF244321}">
                <p14:modId xmlns:p14="http://schemas.microsoft.com/office/powerpoint/2010/main" val="3032106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F528E-4AB3-4E70-8207-19E19638BAD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9997AA17-327A-499A-874F-DCE0C9A9FB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6585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5A755-153D-4B30-97AD-9620479AB553}"/>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29F56DE8-D2D1-434C-8F69-52109F530DC9}"/>
              </a:ext>
            </a:extLst>
          </p:cNvPr>
          <p:cNvGraphicFramePr>
            <a:graphicFrameLocks noGrp="1"/>
          </p:cNvGraphicFramePr>
          <p:nvPr>
            <p:ph type="chart" sz="quarter" idx="13"/>
            <p:extLst>
              <p:ext uri="{D42A27DB-BD31-4B8C-83A1-F6EECF244321}">
                <p14:modId xmlns:p14="http://schemas.microsoft.com/office/powerpoint/2010/main" val="1091615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3D3543-4A66-4A36-8F35-8F3B2B2ECB3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ECE19B8-AE99-47AA-9A8F-1A6AF645A4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0173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191B8-9AD8-43B3-A3D1-C536B56DC600}"/>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4E1FFB4C-5AC2-46F6-8845-BD5A61441E4C}"/>
              </a:ext>
            </a:extLst>
          </p:cNvPr>
          <p:cNvGraphicFramePr>
            <a:graphicFrameLocks noGrp="1"/>
          </p:cNvGraphicFramePr>
          <p:nvPr>
            <p:ph type="chart" sz="quarter" idx="13"/>
            <p:extLst>
              <p:ext uri="{D42A27DB-BD31-4B8C-83A1-F6EECF244321}">
                <p14:modId xmlns:p14="http://schemas.microsoft.com/office/powerpoint/2010/main" val="3974571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188F1-6B65-45BF-B6A1-6023DEE6932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CEE02E0-1F14-475A-A91C-19FCB04820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0037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85FA-CB67-42FB-9CB3-23ED40904FC3}"/>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BD3F9524-CD97-4620-AE95-187B6E0A029B}"/>
              </a:ext>
            </a:extLst>
          </p:cNvPr>
          <p:cNvGraphicFramePr>
            <a:graphicFrameLocks noGrp="1"/>
          </p:cNvGraphicFramePr>
          <p:nvPr>
            <p:ph type="chart" sz="quarter" idx="13"/>
            <p:extLst>
              <p:ext uri="{D42A27DB-BD31-4B8C-83A1-F6EECF244321}">
                <p14:modId xmlns:p14="http://schemas.microsoft.com/office/powerpoint/2010/main" val="2963800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3BD03F-9192-4AA8-B597-6BCDA8D5E928}"/>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A2CE7E1-DE09-4357-AD2A-1938A35C6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1353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509C-8C1D-4487-8BD0-39698E912844}"/>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93B52BAB-DB9A-43EE-882C-1ABAC13CF96C}"/>
              </a:ext>
            </a:extLst>
          </p:cNvPr>
          <p:cNvGraphicFramePr>
            <a:graphicFrameLocks noGrp="1"/>
          </p:cNvGraphicFramePr>
          <p:nvPr>
            <p:ph type="chart" sz="quarter" idx="13"/>
            <p:extLst>
              <p:ext uri="{D42A27DB-BD31-4B8C-83A1-F6EECF244321}">
                <p14:modId xmlns:p14="http://schemas.microsoft.com/office/powerpoint/2010/main" val="4051705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6FEB52-807D-45ED-B81B-169B629D59C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8670213-3647-4FB8-8349-B6986D9E6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2445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4E031-EA17-43E9-BA5C-257224BC0AB1}"/>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A4A6D0C1-12AD-4106-BB57-3230C69E4045}"/>
              </a:ext>
            </a:extLst>
          </p:cNvPr>
          <p:cNvGraphicFramePr>
            <a:graphicFrameLocks noGrp="1"/>
          </p:cNvGraphicFramePr>
          <p:nvPr>
            <p:ph type="chart" sz="quarter" idx="13"/>
            <p:extLst>
              <p:ext uri="{D42A27DB-BD31-4B8C-83A1-F6EECF244321}">
                <p14:modId xmlns:p14="http://schemas.microsoft.com/office/powerpoint/2010/main" val="2514817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963282-359D-494A-9852-3745D5E92B4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A9ADB198-433B-4239-BFB8-24ADFB57A6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987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E79FB-F943-49F9-8E4B-C1A84BE8B622}"/>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47C0676A-6F41-4C7C-A1C6-37AEB88DECB3}"/>
              </a:ext>
            </a:extLst>
          </p:cNvPr>
          <p:cNvGraphicFramePr>
            <a:graphicFrameLocks noGrp="1"/>
          </p:cNvGraphicFramePr>
          <p:nvPr>
            <p:ph type="chart" sz="quarter" idx="13"/>
            <p:extLst>
              <p:ext uri="{D42A27DB-BD31-4B8C-83A1-F6EECF244321}">
                <p14:modId xmlns:p14="http://schemas.microsoft.com/office/powerpoint/2010/main" val="2356445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7099BA-6C9B-4F6C-AB30-427D8E78C053}"/>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D5C1871C-261F-4A02-8046-D2058A0206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589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EBA06-284D-4FEF-B09A-D64C87E7E5D0}"/>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42323C87-EBD1-4B38-A4E9-40A8DD8ECD4F}"/>
              </a:ext>
            </a:extLst>
          </p:cNvPr>
          <p:cNvGraphicFramePr>
            <a:graphicFrameLocks noGrp="1"/>
          </p:cNvGraphicFramePr>
          <p:nvPr>
            <p:ph type="chart" sz="quarter" idx="13"/>
            <p:extLst>
              <p:ext uri="{D42A27DB-BD31-4B8C-83A1-F6EECF244321}">
                <p14:modId xmlns:p14="http://schemas.microsoft.com/office/powerpoint/2010/main" val="2441289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EE34B8-86AC-434E-BA23-5B6B5DA1698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A9902D23-2C47-47AE-AAF7-A8B2455035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833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F695E-23FE-4A9B-AC39-8E92A1A3EAD6}"/>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5FB53D39-B1B1-4DC2-8D11-2C40BF1C837D}"/>
              </a:ext>
            </a:extLst>
          </p:cNvPr>
          <p:cNvGraphicFramePr>
            <a:graphicFrameLocks noGrp="1"/>
          </p:cNvGraphicFramePr>
          <p:nvPr>
            <p:ph type="chart" sz="quarter" idx="13"/>
            <p:extLst>
              <p:ext uri="{D42A27DB-BD31-4B8C-83A1-F6EECF244321}">
                <p14:modId xmlns:p14="http://schemas.microsoft.com/office/powerpoint/2010/main" val="719964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3120D9-9438-47A7-AB23-B2C0ED6D83AC}"/>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451560E5-05D4-4FE3-92AE-7D1665A0A3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271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3FDCD-ADC9-487C-B0C2-77A94598F13C}"/>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95BA2528-EF8F-4E3D-9FE3-C1214FC41CB6}"/>
              </a:ext>
            </a:extLst>
          </p:cNvPr>
          <p:cNvGraphicFramePr>
            <a:graphicFrameLocks noGrp="1"/>
          </p:cNvGraphicFramePr>
          <p:nvPr>
            <p:ph type="chart" sz="quarter" idx="13"/>
            <p:extLst>
              <p:ext uri="{D42A27DB-BD31-4B8C-83A1-F6EECF244321}">
                <p14:modId xmlns:p14="http://schemas.microsoft.com/office/powerpoint/2010/main" val="1388915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4146F4-6C5A-4EE8-BC43-84201ECF1C8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0599DADB-B778-4923-9E28-0A1C6D7B4D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3964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3B145-ADA2-4B44-B7F2-8244483240AF}"/>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0645E55C-A09D-43BE-B9BC-9E33F41CA2E3}"/>
              </a:ext>
            </a:extLst>
          </p:cNvPr>
          <p:cNvGraphicFramePr>
            <a:graphicFrameLocks noGrp="1"/>
          </p:cNvGraphicFramePr>
          <p:nvPr>
            <p:ph type="tbl" sz="quarter" idx="13"/>
            <p:extLst>
              <p:ext uri="{D42A27DB-BD31-4B8C-83A1-F6EECF244321}">
                <p14:modId xmlns:p14="http://schemas.microsoft.com/office/powerpoint/2010/main" val="187010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1766729"/>
                    </a:ext>
                  </a:extLst>
                </a:gridCol>
                <a:gridCol w="1399032">
                  <a:extLst>
                    <a:ext uri="{9D8B030D-6E8A-4147-A177-3AD203B41FA5}">
                      <a16:colId xmlns:a16="http://schemas.microsoft.com/office/drawing/2014/main" val="858509001"/>
                    </a:ext>
                  </a:extLst>
                </a:gridCol>
                <a:gridCol w="1399032">
                  <a:extLst>
                    <a:ext uri="{9D8B030D-6E8A-4147-A177-3AD203B41FA5}">
                      <a16:colId xmlns:a16="http://schemas.microsoft.com/office/drawing/2014/main" val="1970085177"/>
                    </a:ext>
                  </a:extLst>
                </a:gridCol>
                <a:gridCol w="1399032">
                  <a:extLst>
                    <a:ext uri="{9D8B030D-6E8A-4147-A177-3AD203B41FA5}">
                      <a16:colId xmlns:a16="http://schemas.microsoft.com/office/drawing/2014/main" val="2554521221"/>
                    </a:ext>
                  </a:extLst>
                </a:gridCol>
                <a:gridCol w="1399032">
                  <a:extLst>
                    <a:ext uri="{9D8B030D-6E8A-4147-A177-3AD203B41FA5}">
                      <a16:colId xmlns:a16="http://schemas.microsoft.com/office/drawing/2014/main" val="4219723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6013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220.64285714286</a:t>
                      </a:r>
                    </a:p>
                  </a:txBody>
                  <a:tcPr/>
                </a:tc>
                <a:extLst>
                  <a:ext uri="{0D108BD9-81ED-4DB2-BD59-A6C34878D82A}">
                    <a16:rowId xmlns:a16="http://schemas.microsoft.com/office/drawing/2014/main" val="140240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220.64285714286</a:t>
                      </a:r>
                    </a:p>
                  </a:txBody>
                  <a:tcPr/>
                </a:tc>
                <a:extLst>
                  <a:ext uri="{0D108BD9-81ED-4DB2-BD59-A6C34878D82A}">
                    <a16:rowId xmlns:a16="http://schemas.microsoft.com/office/drawing/2014/main" val="178171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301.14285714286</a:t>
                      </a:r>
                    </a:p>
                  </a:txBody>
                  <a:tcPr/>
                </a:tc>
                <a:extLst>
                  <a:ext uri="{0D108BD9-81ED-4DB2-BD59-A6C34878D82A}">
                    <a16:rowId xmlns:a16="http://schemas.microsoft.com/office/drawing/2014/main" val="156584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281.91666666667</a:t>
                      </a:r>
                    </a:p>
                  </a:txBody>
                  <a:tcPr/>
                </a:tc>
                <a:extLst>
                  <a:ext uri="{0D108BD9-81ED-4DB2-BD59-A6C34878D82A}">
                    <a16:rowId xmlns:a16="http://schemas.microsoft.com/office/drawing/2014/main" val="54867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extLst>
                  <a:ext uri="{0D108BD9-81ED-4DB2-BD59-A6C34878D82A}">
                    <a16:rowId xmlns:a16="http://schemas.microsoft.com/office/drawing/2014/main" val="301416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271.18181818182</a:t>
                      </a:r>
                    </a:p>
                  </a:txBody>
                  <a:tcPr/>
                </a:tc>
                <a:extLst>
                  <a:ext uri="{0D108BD9-81ED-4DB2-BD59-A6C34878D82A}">
                    <a16:rowId xmlns:a16="http://schemas.microsoft.com/office/drawing/2014/main" val="192453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271.18181818182</a:t>
                      </a:r>
                    </a:p>
                  </a:txBody>
                  <a:tcPr/>
                </a:tc>
                <a:extLst>
                  <a:ext uri="{0D108BD9-81ED-4DB2-BD59-A6C34878D82A}">
                    <a16:rowId xmlns:a16="http://schemas.microsoft.com/office/drawing/2014/main" val="32497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921.6</a:t>
                      </a:r>
                    </a:p>
                  </a:txBody>
                  <a:tcPr/>
                </a:tc>
                <a:extLst>
                  <a:ext uri="{0D108BD9-81ED-4DB2-BD59-A6C34878D82A}">
                    <a16:rowId xmlns:a16="http://schemas.microsoft.com/office/drawing/2014/main" val="372825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921.6</a:t>
                      </a:r>
                    </a:p>
                  </a:txBody>
                  <a:tcPr/>
                </a:tc>
                <a:extLst>
                  <a:ext uri="{0D108BD9-81ED-4DB2-BD59-A6C34878D82A}">
                    <a16:rowId xmlns:a16="http://schemas.microsoft.com/office/drawing/2014/main" val="35500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#diadelniño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86.555555555556</a:t>
                      </a:r>
                    </a:p>
                  </a:txBody>
                  <a:tcPr/>
                </a:tc>
                <a:extLst>
                  <a:ext uri="{0D108BD9-81ED-4DB2-BD59-A6C34878D82A}">
                    <a16:rowId xmlns:a16="http://schemas.microsoft.com/office/drawing/2014/main" val="1195988579"/>
                  </a:ext>
                </a:extLst>
              </a:tr>
            </a:tbl>
          </a:graphicData>
        </a:graphic>
      </p:graphicFrame>
      <p:sp>
        <p:nvSpPr>
          <p:cNvPr id="4" name="Text Placeholder 3">
            <a:extLst>
              <a:ext uri="{FF2B5EF4-FFF2-40B4-BE49-F238E27FC236}">
                <a16:creationId xmlns:a16="http://schemas.microsoft.com/office/drawing/2014/main" id="{38015989-125B-46BB-A097-0B19429A3B2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87090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F147F-E7EB-4845-BB21-4DF05820DF88}"/>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CDFED76F-2DF2-4A2A-BB6D-11C39E7BACDC}"/>
              </a:ext>
            </a:extLst>
          </p:cNvPr>
          <p:cNvGraphicFramePr>
            <a:graphicFrameLocks noGrp="1"/>
          </p:cNvGraphicFramePr>
          <p:nvPr>
            <p:ph type="tbl" sz="quarter" idx="13"/>
            <p:extLst>
              <p:ext uri="{D42A27DB-BD31-4B8C-83A1-F6EECF244321}">
                <p14:modId xmlns:p14="http://schemas.microsoft.com/office/powerpoint/2010/main" val="2160076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15240250"/>
                    </a:ext>
                  </a:extLst>
                </a:gridCol>
                <a:gridCol w="1399032">
                  <a:extLst>
                    <a:ext uri="{9D8B030D-6E8A-4147-A177-3AD203B41FA5}">
                      <a16:colId xmlns:a16="http://schemas.microsoft.com/office/drawing/2014/main" val="759680774"/>
                    </a:ext>
                  </a:extLst>
                </a:gridCol>
                <a:gridCol w="1399032">
                  <a:extLst>
                    <a:ext uri="{9D8B030D-6E8A-4147-A177-3AD203B41FA5}">
                      <a16:colId xmlns:a16="http://schemas.microsoft.com/office/drawing/2014/main" val="2450613631"/>
                    </a:ext>
                  </a:extLst>
                </a:gridCol>
                <a:gridCol w="1399032">
                  <a:extLst>
                    <a:ext uri="{9D8B030D-6E8A-4147-A177-3AD203B41FA5}">
                      <a16:colId xmlns:a16="http://schemas.microsoft.com/office/drawing/2014/main" val="3988060453"/>
                    </a:ext>
                  </a:extLst>
                </a:gridCol>
                <a:gridCol w="1399032">
                  <a:extLst>
                    <a:ext uri="{9D8B030D-6E8A-4147-A177-3AD203B41FA5}">
                      <a16:colId xmlns:a16="http://schemas.microsoft.com/office/drawing/2014/main" val="166133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3320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395.22222222222</a:t>
                      </a:r>
                    </a:p>
                  </a:txBody>
                  <a:tcPr/>
                </a:tc>
                <a:extLst>
                  <a:ext uri="{0D108BD9-81ED-4DB2-BD59-A6C34878D82A}">
                    <a16:rowId xmlns:a16="http://schemas.microsoft.com/office/drawing/2014/main" val="54842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473.77777777778</a:t>
                      </a:r>
                    </a:p>
                  </a:txBody>
                  <a:tcPr/>
                </a:tc>
                <a:extLst>
                  <a:ext uri="{0D108BD9-81ED-4DB2-BD59-A6C34878D82A}">
                    <a16:rowId xmlns:a16="http://schemas.microsoft.com/office/drawing/2014/main" val="351413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264.25</a:t>
                      </a:r>
                    </a:p>
                  </a:txBody>
                  <a:tcPr/>
                </a:tc>
                <a:extLst>
                  <a:ext uri="{0D108BD9-81ED-4DB2-BD59-A6C34878D82A}">
                    <a16:rowId xmlns:a16="http://schemas.microsoft.com/office/drawing/2014/main" val="224304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23.285714285714</a:t>
                      </a:r>
                    </a:p>
                  </a:txBody>
                  <a:tcPr/>
                </a:tc>
                <a:extLst>
                  <a:ext uri="{0D108BD9-81ED-4DB2-BD59-A6C34878D82A}">
                    <a16:rowId xmlns:a16="http://schemas.microsoft.com/office/drawing/2014/main" val="1374200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490.14285714286</a:t>
                      </a:r>
                    </a:p>
                  </a:txBody>
                  <a:tcPr/>
                </a:tc>
                <a:extLst>
                  <a:ext uri="{0D108BD9-81ED-4DB2-BD59-A6C34878D82A}">
                    <a16:rowId xmlns:a16="http://schemas.microsoft.com/office/drawing/2014/main" val="322721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638.14285714286</a:t>
                      </a:r>
                    </a:p>
                  </a:txBody>
                  <a:tcPr/>
                </a:tc>
                <a:extLst>
                  <a:ext uri="{0D108BD9-81ED-4DB2-BD59-A6C34878D82A}">
                    <a16:rowId xmlns:a16="http://schemas.microsoft.com/office/drawing/2014/main" val="148398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259.28571428571</a:t>
                      </a:r>
                    </a:p>
                  </a:txBody>
                  <a:tcPr/>
                </a:tc>
                <a:extLst>
                  <a:ext uri="{0D108BD9-81ED-4DB2-BD59-A6C34878D82A}">
                    <a16:rowId xmlns:a16="http://schemas.microsoft.com/office/drawing/2014/main" val="27399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1178.4285714286</a:t>
                      </a:r>
                    </a:p>
                  </a:txBody>
                  <a:tcPr/>
                </a:tc>
                <a:extLst>
                  <a:ext uri="{0D108BD9-81ED-4DB2-BD59-A6C34878D82A}">
                    <a16:rowId xmlns:a16="http://schemas.microsoft.com/office/drawing/2014/main" val="3986840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27.166666666667</a:t>
                      </a:r>
                    </a:p>
                  </a:txBody>
                  <a:tcPr/>
                </a:tc>
                <a:extLst>
                  <a:ext uri="{0D108BD9-81ED-4DB2-BD59-A6C34878D82A}">
                    <a16:rowId xmlns:a16="http://schemas.microsoft.com/office/drawing/2014/main" val="845255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818.16666666667</a:t>
                      </a:r>
                    </a:p>
                  </a:txBody>
                  <a:tcPr/>
                </a:tc>
                <a:extLst>
                  <a:ext uri="{0D108BD9-81ED-4DB2-BD59-A6C34878D82A}">
                    <a16:rowId xmlns:a16="http://schemas.microsoft.com/office/drawing/2014/main" val="1901695594"/>
                  </a:ext>
                </a:extLst>
              </a:tr>
            </a:tbl>
          </a:graphicData>
        </a:graphic>
      </p:graphicFrame>
      <p:sp>
        <p:nvSpPr>
          <p:cNvPr id="4" name="Text Placeholder 3">
            <a:extLst>
              <a:ext uri="{FF2B5EF4-FFF2-40B4-BE49-F238E27FC236}">
                <a16:creationId xmlns:a16="http://schemas.microsoft.com/office/drawing/2014/main" id="{1604662D-D203-451B-901C-0D4F84FD3EE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10248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75BD0-43B6-4D09-AC40-CE543AD72E4B}"/>
              </a:ext>
            </a:extLst>
          </p:cNvPr>
          <p:cNvSpPr>
            <a:spLocks noGrp="1"/>
          </p:cNvSpPr>
          <p:nvPr>
            <p:ph type="title"/>
          </p:nvPr>
        </p:nvSpPr>
        <p:spPr/>
        <p:txBody>
          <a:bodyPr/>
          <a:lstStyle/>
          <a:p>
            <a:r>
              <a:rPr lang="en-US"/>
              <a:t>Instagram Posts Table | Scott - 1 of 19</a:t>
            </a:r>
          </a:p>
        </p:txBody>
      </p:sp>
      <p:graphicFrame>
        <p:nvGraphicFramePr>
          <p:cNvPr id="5" name="Table Placeholder 4">
            <a:extLst>
              <a:ext uri="{FF2B5EF4-FFF2-40B4-BE49-F238E27FC236}">
                <a16:creationId xmlns:a16="http://schemas.microsoft.com/office/drawing/2014/main" id="{ED999415-8DD4-4255-8C69-914CEE6986E6}"/>
              </a:ext>
            </a:extLst>
          </p:cNvPr>
          <p:cNvGraphicFramePr>
            <a:graphicFrameLocks noGrp="1"/>
          </p:cNvGraphicFramePr>
          <p:nvPr>
            <p:ph type="tbl" sz="quarter" idx="13"/>
            <p:extLst>
              <p:ext uri="{D42A27DB-BD31-4B8C-83A1-F6EECF244321}">
                <p14:modId xmlns:p14="http://schemas.microsoft.com/office/powerpoint/2010/main" val="885296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99411591"/>
                    </a:ext>
                  </a:extLst>
                </a:gridCol>
                <a:gridCol w="987552">
                  <a:extLst>
                    <a:ext uri="{9D8B030D-6E8A-4147-A177-3AD203B41FA5}">
                      <a16:colId xmlns:a16="http://schemas.microsoft.com/office/drawing/2014/main" val="3097012305"/>
                    </a:ext>
                  </a:extLst>
                </a:gridCol>
                <a:gridCol w="987552">
                  <a:extLst>
                    <a:ext uri="{9D8B030D-6E8A-4147-A177-3AD203B41FA5}">
                      <a16:colId xmlns:a16="http://schemas.microsoft.com/office/drawing/2014/main" val="2513708042"/>
                    </a:ext>
                  </a:extLst>
                </a:gridCol>
                <a:gridCol w="987552">
                  <a:extLst>
                    <a:ext uri="{9D8B030D-6E8A-4147-A177-3AD203B41FA5}">
                      <a16:colId xmlns:a16="http://schemas.microsoft.com/office/drawing/2014/main" val="1646883530"/>
                    </a:ext>
                  </a:extLst>
                </a:gridCol>
                <a:gridCol w="987552">
                  <a:extLst>
                    <a:ext uri="{9D8B030D-6E8A-4147-A177-3AD203B41FA5}">
                      <a16:colId xmlns:a16="http://schemas.microsoft.com/office/drawing/2014/main" val="4205861105"/>
                    </a:ext>
                  </a:extLst>
                </a:gridCol>
                <a:gridCol w="987552">
                  <a:extLst>
                    <a:ext uri="{9D8B030D-6E8A-4147-A177-3AD203B41FA5}">
                      <a16:colId xmlns:a16="http://schemas.microsoft.com/office/drawing/2014/main" val="1997158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397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- 2021-08-04 16:05:09</a:t>
                      </a:r>
                      <a:r>
                        <a:rPr kumimoji="0" lang="es-ES" sz="1000" b="0" i="0" u="none" strike="noStrike" kern="1200" cap="none" spc="0" normalizeH="0" baseline="0" noProof="0">
                          <a:ln>
                            <a:noFill/>
                          </a:ln>
                          <a:solidFill>
                            <a:prstClr val="black"/>
                          </a:solidFill>
                          <a:effectLst/>
                          <a:uLnTx/>
                          <a:uFillTx/>
                          <a:latin typeface="+mn-lt"/>
                          <a:ea typeface="+mn-ea"/>
                          <a:cs typeface="+mn-cs"/>
                        </a:rPr>
                        <a:t>
 El carbono no es el único camino hacia lo más alto del podio. La nueva Chisel es una bicicleta de XC de aluminio de pura sangre. 🚲🔥
Gracias a nuestra tecnología D'Aluisio Smartweld y al aluminio M5 hemos creado uno de los cuadros rígidos de aluminio más livianos del mercado, sin comprometer la resistencia ni la rigidez. 
Una conducción perfectamente equilibrada, una transferencia de potencia y aceleración inmediatas, y la capacidad para afrontar las curvas con absoluta precisión. Así es nuestra Specialized Chisel.
#IamSpecialized  #SpecializedArgentina #Specialized #SpecializedChisel #Chisel  #Aluminio #XCmtb #XC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86184236"/>
                  </a:ext>
                </a:extLst>
              </a:tr>
            </a:tbl>
          </a:graphicData>
        </a:graphic>
      </p:graphicFrame>
      <p:sp>
        <p:nvSpPr>
          <p:cNvPr id="4" name="Text Placeholder 3">
            <a:extLst>
              <a:ext uri="{FF2B5EF4-FFF2-40B4-BE49-F238E27FC236}">
                <a16:creationId xmlns:a16="http://schemas.microsoft.com/office/drawing/2014/main" id="{36305F8E-4FCE-47AC-966D-1977EC94D56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15257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9D125-795C-4383-BFA8-4CA2E2B55789}"/>
              </a:ext>
            </a:extLst>
          </p:cNvPr>
          <p:cNvSpPr>
            <a:spLocks noGrp="1"/>
          </p:cNvSpPr>
          <p:nvPr>
            <p:ph type="title"/>
          </p:nvPr>
        </p:nvSpPr>
        <p:spPr/>
        <p:txBody>
          <a:bodyPr/>
          <a:lstStyle/>
          <a:p>
            <a:r>
              <a:rPr lang="en-US"/>
              <a:t>Instagram Posts Table | Scott - 2 of 19</a:t>
            </a:r>
          </a:p>
        </p:txBody>
      </p:sp>
      <p:graphicFrame>
        <p:nvGraphicFramePr>
          <p:cNvPr id="5" name="Table Placeholder 4">
            <a:extLst>
              <a:ext uri="{FF2B5EF4-FFF2-40B4-BE49-F238E27FC236}">
                <a16:creationId xmlns:a16="http://schemas.microsoft.com/office/drawing/2014/main" id="{64274877-B72E-4956-9215-5BE2729CC4AF}"/>
              </a:ext>
            </a:extLst>
          </p:cNvPr>
          <p:cNvGraphicFramePr>
            <a:graphicFrameLocks noGrp="1"/>
          </p:cNvGraphicFramePr>
          <p:nvPr>
            <p:ph type="tbl" sz="quarter" idx="13"/>
            <p:extLst>
              <p:ext uri="{D42A27DB-BD31-4B8C-83A1-F6EECF244321}">
                <p14:modId xmlns:p14="http://schemas.microsoft.com/office/powerpoint/2010/main" val="207391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34455823"/>
                    </a:ext>
                  </a:extLst>
                </a:gridCol>
                <a:gridCol w="987552">
                  <a:extLst>
                    <a:ext uri="{9D8B030D-6E8A-4147-A177-3AD203B41FA5}">
                      <a16:colId xmlns:a16="http://schemas.microsoft.com/office/drawing/2014/main" val="2987034411"/>
                    </a:ext>
                  </a:extLst>
                </a:gridCol>
                <a:gridCol w="987552">
                  <a:extLst>
                    <a:ext uri="{9D8B030D-6E8A-4147-A177-3AD203B41FA5}">
                      <a16:colId xmlns:a16="http://schemas.microsoft.com/office/drawing/2014/main" val="1702617865"/>
                    </a:ext>
                  </a:extLst>
                </a:gridCol>
                <a:gridCol w="987552">
                  <a:extLst>
                    <a:ext uri="{9D8B030D-6E8A-4147-A177-3AD203B41FA5}">
                      <a16:colId xmlns:a16="http://schemas.microsoft.com/office/drawing/2014/main" val="1947814555"/>
                    </a:ext>
                  </a:extLst>
                </a:gridCol>
                <a:gridCol w="987552">
                  <a:extLst>
                    <a:ext uri="{9D8B030D-6E8A-4147-A177-3AD203B41FA5}">
                      <a16:colId xmlns:a16="http://schemas.microsoft.com/office/drawing/2014/main" val="4091040593"/>
                    </a:ext>
                  </a:extLst>
                </a:gridCol>
                <a:gridCol w="987552">
                  <a:extLst>
                    <a:ext uri="{9D8B030D-6E8A-4147-A177-3AD203B41FA5}">
                      <a16:colId xmlns:a16="http://schemas.microsoft.com/office/drawing/2014/main" val="677889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798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- 2021-08-16 18:01:16</a:t>
                      </a:r>
                      <a:r>
                        <a:rPr kumimoji="0" lang="es-ES" sz="1000" b="0" i="0" u="none" strike="noStrike" kern="1200" cap="none" spc="0" normalizeH="0" baseline="0" noProof="0">
                          <a:ln>
                            <a:noFill/>
                          </a:ln>
                          <a:solidFill>
                            <a:prstClr val="black"/>
                          </a:solidFill>
                          <a:effectLst/>
                          <a:uLnTx/>
                          <a:uFillTx/>
                          <a:latin typeface="+mn-lt"/>
                          <a:ea typeface="+mn-ea"/>
                          <a:cs typeface="+mn-cs"/>
                        </a:rPr>
                        <a:t>
 Pensá más rápido.
La nueva Specialized Epic ha sido completamente rediseñada para ofrecerte una combinación inigualable de eficiencia de pedaleo, bajo peso y control.
La legendaria ganadora de carreras tiene un renovado Brain shock, el más duradero y con la mejor respuesta que jamás hayamos creado.
Junto al nuevo Brain diseñamos un cuadro super liviano con una geometría renovada para que puedas volar en los circuitos más técnicos y exigentes del XC actual.
⠀⠀⠀⠀⠀⠀⠀⠀⠀
👉 Conocé más sobre la nueva Specialized Epic en el link de nuestra bio 
🔺 Encontrá la nueva Specialized Epic en nuestras tiendas autorizadas🔺 
⠀
⠀⠀⠀⠀⠀⠀⠀⠀⠀
⠀⠀⠀⠀⠀⠀⠀⠀⠀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56426065"/>
                  </a:ext>
                </a:extLst>
              </a:tr>
            </a:tbl>
          </a:graphicData>
        </a:graphic>
      </p:graphicFrame>
      <p:sp>
        <p:nvSpPr>
          <p:cNvPr id="4" name="Text Placeholder 3">
            <a:extLst>
              <a:ext uri="{FF2B5EF4-FFF2-40B4-BE49-F238E27FC236}">
                <a16:creationId xmlns:a16="http://schemas.microsoft.com/office/drawing/2014/main" id="{FBD71267-8398-4986-9862-2250D98C9F1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258311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EB44E-55E0-4A6F-A1F0-D3CFCAD03843}"/>
              </a:ext>
            </a:extLst>
          </p:cNvPr>
          <p:cNvSpPr>
            <a:spLocks noGrp="1"/>
          </p:cNvSpPr>
          <p:nvPr>
            <p:ph type="title"/>
          </p:nvPr>
        </p:nvSpPr>
        <p:spPr/>
        <p:txBody>
          <a:bodyPr/>
          <a:lstStyle/>
          <a:p>
            <a:r>
              <a:rPr lang="en-US"/>
              <a:t>Instagram Posts Table | Scott - 3 of 19</a:t>
            </a:r>
          </a:p>
        </p:txBody>
      </p:sp>
      <p:graphicFrame>
        <p:nvGraphicFramePr>
          <p:cNvPr id="5" name="Table Placeholder 4">
            <a:extLst>
              <a:ext uri="{FF2B5EF4-FFF2-40B4-BE49-F238E27FC236}">
                <a16:creationId xmlns:a16="http://schemas.microsoft.com/office/drawing/2014/main" id="{B66FE84D-C693-4F90-A5BF-2280B161AE47}"/>
              </a:ext>
            </a:extLst>
          </p:cNvPr>
          <p:cNvGraphicFramePr>
            <a:graphicFrameLocks noGrp="1"/>
          </p:cNvGraphicFramePr>
          <p:nvPr>
            <p:ph type="tbl" sz="quarter" idx="13"/>
            <p:extLst>
              <p:ext uri="{D42A27DB-BD31-4B8C-83A1-F6EECF244321}">
                <p14:modId xmlns:p14="http://schemas.microsoft.com/office/powerpoint/2010/main" val="1180932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87178383"/>
                    </a:ext>
                  </a:extLst>
                </a:gridCol>
                <a:gridCol w="987552">
                  <a:extLst>
                    <a:ext uri="{9D8B030D-6E8A-4147-A177-3AD203B41FA5}">
                      <a16:colId xmlns:a16="http://schemas.microsoft.com/office/drawing/2014/main" val="94188478"/>
                    </a:ext>
                  </a:extLst>
                </a:gridCol>
                <a:gridCol w="987552">
                  <a:extLst>
                    <a:ext uri="{9D8B030D-6E8A-4147-A177-3AD203B41FA5}">
                      <a16:colId xmlns:a16="http://schemas.microsoft.com/office/drawing/2014/main" val="97676011"/>
                    </a:ext>
                  </a:extLst>
                </a:gridCol>
                <a:gridCol w="987552">
                  <a:extLst>
                    <a:ext uri="{9D8B030D-6E8A-4147-A177-3AD203B41FA5}">
                      <a16:colId xmlns:a16="http://schemas.microsoft.com/office/drawing/2014/main" val="53274827"/>
                    </a:ext>
                  </a:extLst>
                </a:gridCol>
                <a:gridCol w="987552">
                  <a:extLst>
                    <a:ext uri="{9D8B030D-6E8A-4147-A177-3AD203B41FA5}">
                      <a16:colId xmlns:a16="http://schemas.microsoft.com/office/drawing/2014/main" val="595453242"/>
                    </a:ext>
                  </a:extLst>
                </a:gridCol>
                <a:gridCol w="987552">
                  <a:extLst>
                    <a:ext uri="{9D8B030D-6E8A-4147-A177-3AD203B41FA5}">
                      <a16:colId xmlns:a16="http://schemas.microsoft.com/office/drawing/2014/main" val="939003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675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- 2021-08-24 20:24:09</a:t>
                      </a:r>
                      <a:r>
                        <a:rPr kumimoji="0" lang="en-US" sz="1000" b="0" i="0" u="none" strike="noStrike" kern="1200" cap="none" spc="0" normalizeH="0" baseline="0" noProof="0">
                          <a:ln>
                            <a:noFill/>
                          </a:ln>
                          <a:solidFill>
                            <a:prstClr val="black"/>
                          </a:solidFill>
                          <a:effectLst/>
                          <a:uLnTx/>
                          <a:uFillTx/>
                          <a:latin typeface="+mn-lt"/>
                          <a:ea typeface="+mn-ea"/>
                          <a:cs typeface="+mn-cs"/>
                        </a:rPr>
                        <a:t>
 ¡La campeona olímpica jolandaneff ya tiene #Supercaliber para el Mundial 2021! 
¿Qué te parece esta bici personalizada ? 
trekbikes trekbicycleargentina bontragerargentina #trek #Trekargentina #supercaliber #xc #jolandaneff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2464934"/>
                  </a:ext>
                </a:extLst>
              </a:tr>
            </a:tbl>
          </a:graphicData>
        </a:graphic>
      </p:graphicFrame>
      <p:sp>
        <p:nvSpPr>
          <p:cNvPr id="4" name="Text Placeholder 3">
            <a:extLst>
              <a:ext uri="{FF2B5EF4-FFF2-40B4-BE49-F238E27FC236}">
                <a16:creationId xmlns:a16="http://schemas.microsoft.com/office/drawing/2014/main" id="{2A700B23-4E95-46EC-BC9E-2A09FE798BA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167642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D128D-E871-4D5F-84E5-E59D90CB4194}"/>
              </a:ext>
            </a:extLst>
          </p:cNvPr>
          <p:cNvSpPr>
            <a:spLocks noGrp="1"/>
          </p:cNvSpPr>
          <p:nvPr>
            <p:ph type="title"/>
          </p:nvPr>
        </p:nvSpPr>
        <p:spPr/>
        <p:txBody>
          <a:bodyPr/>
          <a:lstStyle/>
          <a:p>
            <a:r>
              <a:rPr lang="en-US"/>
              <a:t>Instagram Posts Table | Scott - 4 of 19</a:t>
            </a:r>
          </a:p>
        </p:txBody>
      </p:sp>
      <p:graphicFrame>
        <p:nvGraphicFramePr>
          <p:cNvPr id="5" name="Table Placeholder 4">
            <a:extLst>
              <a:ext uri="{FF2B5EF4-FFF2-40B4-BE49-F238E27FC236}">
                <a16:creationId xmlns:a16="http://schemas.microsoft.com/office/drawing/2014/main" id="{C71C6A91-DC8D-4BCC-8AA8-FFF1FC40BFF5}"/>
              </a:ext>
            </a:extLst>
          </p:cNvPr>
          <p:cNvGraphicFramePr>
            <a:graphicFrameLocks noGrp="1"/>
          </p:cNvGraphicFramePr>
          <p:nvPr>
            <p:ph type="tbl" sz="quarter" idx="13"/>
            <p:extLst>
              <p:ext uri="{D42A27DB-BD31-4B8C-83A1-F6EECF244321}">
                <p14:modId xmlns:p14="http://schemas.microsoft.com/office/powerpoint/2010/main" val="1978466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89375834"/>
                    </a:ext>
                  </a:extLst>
                </a:gridCol>
                <a:gridCol w="987552">
                  <a:extLst>
                    <a:ext uri="{9D8B030D-6E8A-4147-A177-3AD203B41FA5}">
                      <a16:colId xmlns:a16="http://schemas.microsoft.com/office/drawing/2014/main" val="472206835"/>
                    </a:ext>
                  </a:extLst>
                </a:gridCol>
                <a:gridCol w="987552">
                  <a:extLst>
                    <a:ext uri="{9D8B030D-6E8A-4147-A177-3AD203B41FA5}">
                      <a16:colId xmlns:a16="http://schemas.microsoft.com/office/drawing/2014/main" val="2942034225"/>
                    </a:ext>
                  </a:extLst>
                </a:gridCol>
                <a:gridCol w="987552">
                  <a:extLst>
                    <a:ext uri="{9D8B030D-6E8A-4147-A177-3AD203B41FA5}">
                      <a16:colId xmlns:a16="http://schemas.microsoft.com/office/drawing/2014/main" val="2315373885"/>
                    </a:ext>
                  </a:extLst>
                </a:gridCol>
                <a:gridCol w="987552">
                  <a:extLst>
                    <a:ext uri="{9D8B030D-6E8A-4147-A177-3AD203B41FA5}">
                      <a16:colId xmlns:a16="http://schemas.microsoft.com/office/drawing/2014/main" val="522760008"/>
                    </a:ext>
                  </a:extLst>
                </a:gridCol>
                <a:gridCol w="987552">
                  <a:extLst>
                    <a:ext uri="{9D8B030D-6E8A-4147-A177-3AD203B41FA5}">
                      <a16:colId xmlns:a16="http://schemas.microsoft.com/office/drawing/2014/main" val="167076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099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- 2021-08-20 17:04:54</a:t>
                      </a:r>
                      <a:r>
                        <a:rPr kumimoji="0" lang="es-ES" sz="1000" b="0" i="0" u="none" strike="noStrike" kern="1200" cap="none" spc="0" normalizeH="0" baseline="0" noProof="0">
                          <a:ln>
                            <a:noFill/>
                          </a:ln>
                          <a:solidFill>
                            <a:prstClr val="black"/>
                          </a:solidFill>
                          <a:effectLst/>
                          <a:uLnTx/>
                          <a:uFillTx/>
                          <a:latin typeface="+mn-lt"/>
                          <a:ea typeface="+mn-ea"/>
                          <a:cs typeface="+mn-cs"/>
                        </a:rPr>
                        <a:t>
 Liviana, rígida, veloz y divertida. 
La nueva Specialized Epic EVO combina la máxima eficiencia de pedaleo para darte la velocidad característica de las Epic junto a un recorrido de suspensión mayor (120 mm en suspensión delantera y 110 mm en shock) para que te diviertas como nunca en los senderos.
Además, la Epic EVO es más versátil que nunca gracias a un nuevo ajuste por flip-chip que te permite inclinar el ángulo del tubo de dirección y la altura de la caja pedalera para personalizar fácilmente sus características de conducción.
Si querés recorrer kilómetros de senderos con una eficiencia inigualable, la Epic EVO será tu mejor aliada.
👉 Conocé más sobre la nueva Specialized Epic EVO en el link de nuestra bio.
🔺 Encontrala en nuestras tiendas autorizadas🔺 
⠀⠀⠀⠀⠀⠀⠀⠀⠀
⠀⠀⠀⠀⠀⠀⠀⠀⠀
⠀⠀⠀⠀⠀⠀⠀⠀⠀
#IamSpecialized #SpecializedEpic #Specialized #EpicEVO #SpecializedArgentina #MTB #Xc #Trail #SpecializedEpic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31229331"/>
                  </a:ext>
                </a:extLst>
              </a:tr>
            </a:tbl>
          </a:graphicData>
        </a:graphic>
      </p:graphicFrame>
      <p:sp>
        <p:nvSpPr>
          <p:cNvPr id="4" name="Text Placeholder 3">
            <a:extLst>
              <a:ext uri="{FF2B5EF4-FFF2-40B4-BE49-F238E27FC236}">
                <a16:creationId xmlns:a16="http://schemas.microsoft.com/office/drawing/2014/main" id="{716A4F0B-B3C7-4FE9-B6AF-EF74C956745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87587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075D7-9889-495C-8414-20E2BE5F881F}"/>
              </a:ext>
            </a:extLst>
          </p:cNvPr>
          <p:cNvSpPr>
            <a:spLocks noGrp="1"/>
          </p:cNvSpPr>
          <p:nvPr>
            <p:ph type="title"/>
          </p:nvPr>
        </p:nvSpPr>
        <p:spPr/>
        <p:txBody>
          <a:bodyPr/>
          <a:lstStyle/>
          <a:p>
            <a:r>
              <a:rPr lang="en-US"/>
              <a:t>Instagram Posts Table | Scott - 5 of 19</a:t>
            </a:r>
          </a:p>
        </p:txBody>
      </p:sp>
      <p:graphicFrame>
        <p:nvGraphicFramePr>
          <p:cNvPr id="5" name="Table Placeholder 4">
            <a:extLst>
              <a:ext uri="{FF2B5EF4-FFF2-40B4-BE49-F238E27FC236}">
                <a16:creationId xmlns:a16="http://schemas.microsoft.com/office/drawing/2014/main" id="{0D2B1797-8824-41B4-8090-B9870B813804}"/>
              </a:ext>
            </a:extLst>
          </p:cNvPr>
          <p:cNvGraphicFramePr>
            <a:graphicFrameLocks noGrp="1"/>
          </p:cNvGraphicFramePr>
          <p:nvPr>
            <p:ph type="tbl" sz="quarter" idx="13"/>
            <p:extLst>
              <p:ext uri="{D42A27DB-BD31-4B8C-83A1-F6EECF244321}">
                <p14:modId xmlns:p14="http://schemas.microsoft.com/office/powerpoint/2010/main" val="71821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21071784"/>
                    </a:ext>
                  </a:extLst>
                </a:gridCol>
                <a:gridCol w="987552">
                  <a:extLst>
                    <a:ext uri="{9D8B030D-6E8A-4147-A177-3AD203B41FA5}">
                      <a16:colId xmlns:a16="http://schemas.microsoft.com/office/drawing/2014/main" val="4078413498"/>
                    </a:ext>
                  </a:extLst>
                </a:gridCol>
                <a:gridCol w="987552">
                  <a:extLst>
                    <a:ext uri="{9D8B030D-6E8A-4147-A177-3AD203B41FA5}">
                      <a16:colId xmlns:a16="http://schemas.microsoft.com/office/drawing/2014/main" val="1752984449"/>
                    </a:ext>
                  </a:extLst>
                </a:gridCol>
                <a:gridCol w="987552">
                  <a:extLst>
                    <a:ext uri="{9D8B030D-6E8A-4147-A177-3AD203B41FA5}">
                      <a16:colId xmlns:a16="http://schemas.microsoft.com/office/drawing/2014/main" val="3947675674"/>
                    </a:ext>
                  </a:extLst>
                </a:gridCol>
                <a:gridCol w="987552">
                  <a:extLst>
                    <a:ext uri="{9D8B030D-6E8A-4147-A177-3AD203B41FA5}">
                      <a16:colId xmlns:a16="http://schemas.microsoft.com/office/drawing/2014/main" val="3653418764"/>
                    </a:ext>
                  </a:extLst>
                </a:gridCol>
                <a:gridCol w="987552">
                  <a:extLst>
                    <a:ext uri="{9D8B030D-6E8A-4147-A177-3AD203B41FA5}">
                      <a16:colId xmlns:a16="http://schemas.microsoft.com/office/drawing/2014/main" val="743561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264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- 2021-08-18 19:59:24</a:t>
                      </a:r>
                      <a:r>
                        <a:rPr kumimoji="0" lang="en-US" sz="1000" b="0" i="0" u="none" strike="noStrike" kern="1200" cap="none" spc="0" normalizeH="0" baseline="0" noProof="0">
                          <a:ln>
                            <a:noFill/>
                          </a:ln>
                          <a:solidFill>
                            <a:prstClr val="black"/>
                          </a:solidFill>
                          <a:effectLst/>
                          <a:uLnTx/>
                          <a:uFillTx/>
                          <a:latin typeface="+mn-lt"/>
                          <a:ea typeface="+mn-ea"/>
                          <a:cs typeface="+mn-cs"/>
                        </a:rPr>
                        <a:t>
 ¡La temporada de competencia inicia y los podios vuelven al #TeamTrekBontrager !
🚲 La 1ra fecha del “campeonato del Calden” en Toay, La Pampa, fue para chiquita.cantelmi en la general damas. 
trekbikes trekbicycleargentina bontragerargentina santini_arg guargentina OpticaCentralStore microonfactory foxracingargentina 
📸 federicofaccipieri 📸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289688"/>
                  </a:ext>
                </a:extLst>
              </a:tr>
            </a:tbl>
          </a:graphicData>
        </a:graphic>
      </p:graphicFrame>
      <p:sp>
        <p:nvSpPr>
          <p:cNvPr id="4" name="Text Placeholder 3">
            <a:extLst>
              <a:ext uri="{FF2B5EF4-FFF2-40B4-BE49-F238E27FC236}">
                <a16:creationId xmlns:a16="http://schemas.microsoft.com/office/drawing/2014/main" id="{30B1E4AE-C507-4C6A-A3EF-48EE3346746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36828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E81D4-015F-4953-B2B7-13F0AA868443}"/>
              </a:ext>
            </a:extLst>
          </p:cNvPr>
          <p:cNvSpPr>
            <a:spLocks noGrp="1"/>
          </p:cNvSpPr>
          <p:nvPr>
            <p:ph type="title"/>
          </p:nvPr>
        </p:nvSpPr>
        <p:spPr/>
        <p:txBody>
          <a:bodyPr/>
          <a:lstStyle/>
          <a:p>
            <a:r>
              <a:rPr lang="en-US"/>
              <a:t>Instagram Posts Table | Scott - 6 of 19</a:t>
            </a:r>
          </a:p>
        </p:txBody>
      </p:sp>
      <p:graphicFrame>
        <p:nvGraphicFramePr>
          <p:cNvPr id="5" name="Table Placeholder 4">
            <a:extLst>
              <a:ext uri="{FF2B5EF4-FFF2-40B4-BE49-F238E27FC236}">
                <a16:creationId xmlns:a16="http://schemas.microsoft.com/office/drawing/2014/main" id="{0A3D8992-2C53-4670-98C3-36E239D3FE41}"/>
              </a:ext>
            </a:extLst>
          </p:cNvPr>
          <p:cNvGraphicFramePr>
            <a:graphicFrameLocks noGrp="1"/>
          </p:cNvGraphicFramePr>
          <p:nvPr>
            <p:ph type="tbl" sz="quarter" idx="13"/>
            <p:extLst>
              <p:ext uri="{D42A27DB-BD31-4B8C-83A1-F6EECF244321}">
                <p14:modId xmlns:p14="http://schemas.microsoft.com/office/powerpoint/2010/main" val="1918508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2837715"/>
                    </a:ext>
                  </a:extLst>
                </a:gridCol>
                <a:gridCol w="987552">
                  <a:extLst>
                    <a:ext uri="{9D8B030D-6E8A-4147-A177-3AD203B41FA5}">
                      <a16:colId xmlns:a16="http://schemas.microsoft.com/office/drawing/2014/main" val="3026011110"/>
                    </a:ext>
                  </a:extLst>
                </a:gridCol>
                <a:gridCol w="987552">
                  <a:extLst>
                    <a:ext uri="{9D8B030D-6E8A-4147-A177-3AD203B41FA5}">
                      <a16:colId xmlns:a16="http://schemas.microsoft.com/office/drawing/2014/main" val="2051787089"/>
                    </a:ext>
                  </a:extLst>
                </a:gridCol>
                <a:gridCol w="987552">
                  <a:extLst>
                    <a:ext uri="{9D8B030D-6E8A-4147-A177-3AD203B41FA5}">
                      <a16:colId xmlns:a16="http://schemas.microsoft.com/office/drawing/2014/main" val="2090485985"/>
                    </a:ext>
                  </a:extLst>
                </a:gridCol>
                <a:gridCol w="987552">
                  <a:extLst>
                    <a:ext uri="{9D8B030D-6E8A-4147-A177-3AD203B41FA5}">
                      <a16:colId xmlns:a16="http://schemas.microsoft.com/office/drawing/2014/main" val="375089602"/>
                    </a:ext>
                  </a:extLst>
                </a:gridCol>
                <a:gridCol w="987552">
                  <a:extLst>
                    <a:ext uri="{9D8B030D-6E8A-4147-A177-3AD203B41FA5}">
                      <a16:colId xmlns:a16="http://schemas.microsoft.com/office/drawing/2014/main" val="4177508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101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- 2021-08-11 20:22:48</a:t>
                      </a:r>
                      <a:r>
                        <a:rPr kumimoji="0" lang="es-ES" sz="1000" b="0" i="0" u="none" strike="noStrike" kern="1200" cap="none" spc="0" normalizeH="0" baseline="0" noProof="0">
                          <a:ln>
                            <a:noFill/>
                          </a:ln>
                          <a:solidFill>
                            <a:prstClr val="black"/>
                          </a:solidFill>
                          <a:effectLst/>
                          <a:uLnTx/>
                          <a:uFillTx/>
                          <a:latin typeface="+mn-lt"/>
                          <a:ea typeface="+mn-ea"/>
                          <a:cs typeface="+mn-cs"/>
                        </a:rPr>
                        <a:t>
 E-Caliber 9.6 
Una bici perfecta para los amantes del MTB que quieren recorrer más kilómetros o subir con una dosis extra de potencia. 
Equipada con un motor compacto Fazua Evation te permite disfrutar del ciclismo y acabar con los limites. 
trekbicycleargentina bontragerargentina ridebontrager #ecaliber #GoOutside  #gobybike #ebikes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552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- 2021-08-30 20:21:26</a:t>
                      </a:r>
                      <a:r>
                        <a:rPr kumimoji="0" lang="en-US" sz="1000" b="0" i="0" u="none" strike="noStrike" kern="1200" cap="none" spc="0" normalizeH="0" baseline="0" noProof="0">
                          <a:ln>
                            <a:noFill/>
                          </a:ln>
                          <a:solidFill>
                            <a:prstClr val="black"/>
                          </a:solidFill>
                          <a:effectLst/>
                          <a:uLnTx/>
                          <a:uFillTx/>
                          <a:latin typeface="+mn-lt"/>
                          <a:ea typeface="+mn-ea"/>
                          <a:cs typeface="+mn-cs"/>
                        </a:rPr>
                        <a:t>
 ¡Una vez más facundoperezc se lleva la general  masculina de quilpo_race ! 
📸 sportsphotographer.arg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1898196"/>
                  </a:ext>
                </a:extLst>
              </a:tr>
            </a:tbl>
          </a:graphicData>
        </a:graphic>
      </p:graphicFrame>
      <p:sp>
        <p:nvSpPr>
          <p:cNvPr id="4" name="Text Placeholder 3">
            <a:extLst>
              <a:ext uri="{FF2B5EF4-FFF2-40B4-BE49-F238E27FC236}">
                <a16:creationId xmlns:a16="http://schemas.microsoft.com/office/drawing/2014/main" id="{A47DE583-062C-4999-B55C-5FB19C942C3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70197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E0AE3-DF88-4643-BA82-FA0DA03B54BF}"/>
              </a:ext>
            </a:extLst>
          </p:cNvPr>
          <p:cNvSpPr>
            <a:spLocks noGrp="1"/>
          </p:cNvSpPr>
          <p:nvPr>
            <p:ph type="title"/>
          </p:nvPr>
        </p:nvSpPr>
        <p:spPr/>
        <p:txBody>
          <a:bodyPr/>
          <a:lstStyle/>
          <a:p>
            <a:r>
              <a:rPr lang="en-US"/>
              <a:t>Instagram Posts Table | Scott - 7 of 19</a:t>
            </a:r>
          </a:p>
        </p:txBody>
      </p:sp>
      <p:graphicFrame>
        <p:nvGraphicFramePr>
          <p:cNvPr id="5" name="Table Placeholder 4">
            <a:extLst>
              <a:ext uri="{FF2B5EF4-FFF2-40B4-BE49-F238E27FC236}">
                <a16:creationId xmlns:a16="http://schemas.microsoft.com/office/drawing/2014/main" id="{40AC2F3F-35EF-4FCF-84C0-385AFB80058B}"/>
              </a:ext>
            </a:extLst>
          </p:cNvPr>
          <p:cNvGraphicFramePr>
            <a:graphicFrameLocks noGrp="1"/>
          </p:cNvGraphicFramePr>
          <p:nvPr>
            <p:ph type="tbl" sz="quarter" idx="13"/>
            <p:extLst>
              <p:ext uri="{D42A27DB-BD31-4B8C-83A1-F6EECF244321}">
                <p14:modId xmlns:p14="http://schemas.microsoft.com/office/powerpoint/2010/main" val="1242184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8389950"/>
                    </a:ext>
                  </a:extLst>
                </a:gridCol>
                <a:gridCol w="987552">
                  <a:extLst>
                    <a:ext uri="{9D8B030D-6E8A-4147-A177-3AD203B41FA5}">
                      <a16:colId xmlns:a16="http://schemas.microsoft.com/office/drawing/2014/main" val="3062249147"/>
                    </a:ext>
                  </a:extLst>
                </a:gridCol>
                <a:gridCol w="987552">
                  <a:extLst>
                    <a:ext uri="{9D8B030D-6E8A-4147-A177-3AD203B41FA5}">
                      <a16:colId xmlns:a16="http://schemas.microsoft.com/office/drawing/2014/main" val="336367192"/>
                    </a:ext>
                  </a:extLst>
                </a:gridCol>
                <a:gridCol w="987552">
                  <a:extLst>
                    <a:ext uri="{9D8B030D-6E8A-4147-A177-3AD203B41FA5}">
                      <a16:colId xmlns:a16="http://schemas.microsoft.com/office/drawing/2014/main" val="3535574628"/>
                    </a:ext>
                  </a:extLst>
                </a:gridCol>
                <a:gridCol w="987552">
                  <a:extLst>
                    <a:ext uri="{9D8B030D-6E8A-4147-A177-3AD203B41FA5}">
                      <a16:colId xmlns:a16="http://schemas.microsoft.com/office/drawing/2014/main" val="3715796412"/>
                    </a:ext>
                  </a:extLst>
                </a:gridCol>
                <a:gridCol w="987552">
                  <a:extLst>
                    <a:ext uri="{9D8B030D-6E8A-4147-A177-3AD203B41FA5}">
                      <a16:colId xmlns:a16="http://schemas.microsoft.com/office/drawing/2014/main" val="3724395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880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- 2021-08-16 12:17:03</a:t>
                      </a:r>
                      <a:r>
                        <a:rPr kumimoji="0" lang="en-US" sz="1000" b="0" i="0" u="none" strike="noStrike" kern="1200" cap="none" spc="0" normalizeH="0" baseline="0" noProof="0">
                          <a:ln>
                            <a:noFill/>
                          </a:ln>
                          <a:solidFill>
                            <a:prstClr val="black"/>
                          </a:solidFill>
                          <a:effectLst/>
                          <a:uLnTx/>
                          <a:uFillTx/>
                          <a:latin typeface="+mn-lt"/>
                          <a:ea typeface="+mn-ea"/>
                          <a:cs typeface="+mn-cs"/>
                        </a:rPr>
                        <a:t>
 Como en 2018, larsrace se consagra campeón europeo!!
🎉🎉🎉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863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- 2021-08-02 19:50:21</a:t>
                      </a:r>
                      <a:r>
                        <a:rPr kumimoji="0" lang="es-ES" sz="1000" b="0" i="0" u="none" strike="noStrike" kern="1200" cap="none" spc="0" normalizeH="0" baseline="0" noProof="0">
                          <a:ln>
                            <a:noFill/>
                          </a:ln>
                          <a:solidFill>
                            <a:prstClr val="black"/>
                          </a:solidFill>
                          <a:effectLst/>
                          <a:uLnTx/>
                          <a:uFillTx/>
                          <a:latin typeface="+mn-lt"/>
                          <a:ea typeface="+mn-ea"/>
                          <a:cs typeface="+mn-cs"/>
                        </a:rPr>
                        <a:t>
 El cuadro más rápido del mercado, un grupo sin cables de 12 velocidades de SRAM, Twin Loc y componentes Syncros. Así es la Spark RC 900 TEAM ISSUE AXS PRZ.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6395044"/>
                  </a:ext>
                </a:extLst>
              </a:tr>
            </a:tbl>
          </a:graphicData>
        </a:graphic>
      </p:graphicFrame>
      <p:sp>
        <p:nvSpPr>
          <p:cNvPr id="4" name="Text Placeholder 3">
            <a:extLst>
              <a:ext uri="{FF2B5EF4-FFF2-40B4-BE49-F238E27FC236}">
                <a16:creationId xmlns:a16="http://schemas.microsoft.com/office/drawing/2014/main" id="{416079D8-14A3-4A86-95B1-3A0FB94A07A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236398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0DBE2-7365-48B2-AAA1-12832C7F3699}"/>
              </a:ext>
            </a:extLst>
          </p:cNvPr>
          <p:cNvSpPr>
            <a:spLocks noGrp="1"/>
          </p:cNvSpPr>
          <p:nvPr>
            <p:ph type="title"/>
          </p:nvPr>
        </p:nvSpPr>
        <p:spPr/>
        <p:txBody>
          <a:bodyPr/>
          <a:lstStyle/>
          <a:p>
            <a:r>
              <a:rPr lang="en-US"/>
              <a:t>Instagram Posts Table | Scott - 8 of 19</a:t>
            </a:r>
          </a:p>
        </p:txBody>
      </p:sp>
      <p:graphicFrame>
        <p:nvGraphicFramePr>
          <p:cNvPr id="5" name="Table Placeholder 4">
            <a:extLst>
              <a:ext uri="{FF2B5EF4-FFF2-40B4-BE49-F238E27FC236}">
                <a16:creationId xmlns:a16="http://schemas.microsoft.com/office/drawing/2014/main" id="{B85955A4-5B02-4E64-93B0-EE7322B76B99}"/>
              </a:ext>
            </a:extLst>
          </p:cNvPr>
          <p:cNvGraphicFramePr>
            <a:graphicFrameLocks noGrp="1"/>
          </p:cNvGraphicFramePr>
          <p:nvPr>
            <p:ph type="tbl" sz="quarter" idx="13"/>
            <p:extLst>
              <p:ext uri="{D42A27DB-BD31-4B8C-83A1-F6EECF244321}">
                <p14:modId xmlns:p14="http://schemas.microsoft.com/office/powerpoint/2010/main" val="4188260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23299014"/>
                    </a:ext>
                  </a:extLst>
                </a:gridCol>
                <a:gridCol w="987552">
                  <a:extLst>
                    <a:ext uri="{9D8B030D-6E8A-4147-A177-3AD203B41FA5}">
                      <a16:colId xmlns:a16="http://schemas.microsoft.com/office/drawing/2014/main" val="710291943"/>
                    </a:ext>
                  </a:extLst>
                </a:gridCol>
                <a:gridCol w="987552">
                  <a:extLst>
                    <a:ext uri="{9D8B030D-6E8A-4147-A177-3AD203B41FA5}">
                      <a16:colId xmlns:a16="http://schemas.microsoft.com/office/drawing/2014/main" val="2605293901"/>
                    </a:ext>
                  </a:extLst>
                </a:gridCol>
                <a:gridCol w="987552">
                  <a:extLst>
                    <a:ext uri="{9D8B030D-6E8A-4147-A177-3AD203B41FA5}">
                      <a16:colId xmlns:a16="http://schemas.microsoft.com/office/drawing/2014/main" val="715527989"/>
                    </a:ext>
                  </a:extLst>
                </a:gridCol>
                <a:gridCol w="987552">
                  <a:extLst>
                    <a:ext uri="{9D8B030D-6E8A-4147-A177-3AD203B41FA5}">
                      <a16:colId xmlns:a16="http://schemas.microsoft.com/office/drawing/2014/main" val="3413181759"/>
                    </a:ext>
                  </a:extLst>
                </a:gridCol>
                <a:gridCol w="987552">
                  <a:extLst>
                    <a:ext uri="{9D8B030D-6E8A-4147-A177-3AD203B41FA5}">
                      <a16:colId xmlns:a16="http://schemas.microsoft.com/office/drawing/2014/main" val="1688206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237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- 2021-08-28 12:54:09</a:t>
                      </a:r>
                      <a:r>
                        <a:rPr kumimoji="0" lang="en-US" sz="1000" b="0" i="0" u="none" strike="noStrike" kern="1200" cap="none" spc="0" normalizeH="0" baseline="0" noProof="0">
                          <a:ln>
                            <a:noFill/>
                          </a:ln>
                          <a:solidFill>
                            <a:prstClr val="black"/>
                          </a:solidFill>
                          <a:effectLst/>
                          <a:uLnTx/>
                          <a:uFillTx/>
                          <a:latin typeface="+mn-lt"/>
                          <a:ea typeface="+mn-ea"/>
                          <a:cs typeface="+mn-cs"/>
                        </a:rPr>
                        <a:t>
 ¡Nino Schurter Campeón!
🎉🎉🎉🎉🎉🎉🎉🎉
nschurter se consagró Campeón Mundial 2021 UCI MTB ELITE XCO 🔥🔥🔥
#SCOTTargentina 
#SCOTTbikes 
scottmtbracing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965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- 2021-08-30 16:48:25</a:t>
                      </a:r>
                      <a:r>
                        <a:rPr kumimoji="0" lang="en-US" sz="1000" b="0" i="0" u="none" strike="noStrike" kern="1200" cap="none" spc="0" normalizeH="0" baseline="0" noProof="0">
                          <a:ln>
                            <a:noFill/>
                          </a:ln>
                          <a:solidFill>
                            <a:prstClr val="black"/>
                          </a:solidFill>
                          <a:effectLst/>
                          <a:uLnTx/>
                          <a:uFillTx/>
                          <a:latin typeface="+mn-lt"/>
                          <a:ea typeface="+mn-ea"/>
                          <a:cs typeface="+mn-cs"/>
                        </a:rPr>
                        <a:t>
 Gran fin de semana para Scott Spark. 
Tres títulos mundiales en XCO:
nschurter  en XCO World Cup, el chileno martin_vidaurre  en U23 XCO y boichisadrien 
  en XCO Junior.
#HaceElClickPorSpark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3478233"/>
                  </a:ext>
                </a:extLst>
              </a:tr>
            </a:tbl>
          </a:graphicData>
        </a:graphic>
      </p:graphicFrame>
      <p:sp>
        <p:nvSpPr>
          <p:cNvPr id="4" name="Text Placeholder 3">
            <a:extLst>
              <a:ext uri="{FF2B5EF4-FFF2-40B4-BE49-F238E27FC236}">
                <a16:creationId xmlns:a16="http://schemas.microsoft.com/office/drawing/2014/main" id="{B8610BC8-B063-4FF8-999F-829D93B8BAC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36259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09986-59BD-4A57-9F81-7709B72634D8}"/>
              </a:ext>
            </a:extLst>
          </p:cNvPr>
          <p:cNvSpPr>
            <a:spLocks noGrp="1"/>
          </p:cNvSpPr>
          <p:nvPr>
            <p:ph type="title"/>
          </p:nvPr>
        </p:nvSpPr>
        <p:spPr/>
        <p:txBody>
          <a:bodyPr/>
          <a:lstStyle/>
          <a:p>
            <a:r>
              <a:rPr lang="en-US"/>
              <a:t>Instagram Posts Table | Scott - 9 of 19</a:t>
            </a:r>
          </a:p>
        </p:txBody>
      </p:sp>
      <p:graphicFrame>
        <p:nvGraphicFramePr>
          <p:cNvPr id="5" name="Table Placeholder 4">
            <a:extLst>
              <a:ext uri="{FF2B5EF4-FFF2-40B4-BE49-F238E27FC236}">
                <a16:creationId xmlns:a16="http://schemas.microsoft.com/office/drawing/2014/main" id="{824C3928-AB43-4D32-8DCC-2C5187AEF57D}"/>
              </a:ext>
            </a:extLst>
          </p:cNvPr>
          <p:cNvGraphicFramePr>
            <a:graphicFrameLocks noGrp="1"/>
          </p:cNvGraphicFramePr>
          <p:nvPr>
            <p:ph type="tbl" sz="quarter" idx="13"/>
            <p:extLst>
              <p:ext uri="{D42A27DB-BD31-4B8C-83A1-F6EECF244321}">
                <p14:modId xmlns:p14="http://schemas.microsoft.com/office/powerpoint/2010/main" val="342152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90529807"/>
                    </a:ext>
                  </a:extLst>
                </a:gridCol>
                <a:gridCol w="987552">
                  <a:extLst>
                    <a:ext uri="{9D8B030D-6E8A-4147-A177-3AD203B41FA5}">
                      <a16:colId xmlns:a16="http://schemas.microsoft.com/office/drawing/2014/main" val="1565053527"/>
                    </a:ext>
                  </a:extLst>
                </a:gridCol>
                <a:gridCol w="987552">
                  <a:extLst>
                    <a:ext uri="{9D8B030D-6E8A-4147-A177-3AD203B41FA5}">
                      <a16:colId xmlns:a16="http://schemas.microsoft.com/office/drawing/2014/main" val="2669623027"/>
                    </a:ext>
                  </a:extLst>
                </a:gridCol>
                <a:gridCol w="987552">
                  <a:extLst>
                    <a:ext uri="{9D8B030D-6E8A-4147-A177-3AD203B41FA5}">
                      <a16:colId xmlns:a16="http://schemas.microsoft.com/office/drawing/2014/main" val="3896187666"/>
                    </a:ext>
                  </a:extLst>
                </a:gridCol>
                <a:gridCol w="987552">
                  <a:extLst>
                    <a:ext uri="{9D8B030D-6E8A-4147-A177-3AD203B41FA5}">
                      <a16:colId xmlns:a16="http://schemas.microsoft.com/office/drawing/2014/main" val="1392323998"/>
                    </a:ext>
                  </a:extLst>
                </a:gridCol>
                <a:gridCol w="987552">
                  <a:extLst>
                    <a:ext uri="{9D8B030D-6E8A-4147-A177-3AD203B41FA5}">
                      <a16:colId xmlns:a16="http://schemas.microsoft.com/office/drawing/2014/main" val="2635677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526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- 2021-08-17 11:08:07</a:t>
                      </a:r>
                      <a:r>
                        <a:rPr kumimoji="0" lang="en-US" sz="1000" b="0" i="0" u="none" strike="noStrike" kern="1200" cap="none" spc="0" normalizeH="0" baseline="0" noProof="0">
                          <a:ln>
                            <a:noFill/>
                          </a:ln>
                          <a:solidFill>
                            <a:prstClr val="black"/>
                          </a:solidFill>
                          <a:effectLst/>
                          <a:uLnTx/>
                          <a:uFillTx/>
                          <a:latin typeface="+mn-lt"/>
                          <a:ea typeface="+mn-ea"/>
                          <a:cs typeface="+mn-cs"/>
                        </a:rPr>
                        <a:t>
 ¡El Campeón Argentino de XCM está de fiesta! facundoperezc cumple años.
 ¡Que tengas un excelente año lleno de éxitos! 
trekbikes trekbicycleargentina  ridebontrager bontragerargentina  opticacentralstore guargentina foxracingargentina santini_arg  @#trekbikes #trekargentina #bontragerargentina #Supercaliber #procaliber #topfuel #racedtowin #gooutside #creemosenlasbicis #racedtowin #felizcumplefacu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9657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- 2021-08-01 20:12:10</a:t>
                      </a:r>
                      <a:r>
                        <a:rPr kumimoji="0" lang="en-US" sz="1000" b="0" i="0" u="none" strike="noStrike" kern="1200" cap="none" spc="0" normalizeH="0" baseline="0" noProof="0">
                          <a:ln>
                            <a:noFill/>
                          </a:ln>
                          <a:solidFill>
                            <a:prstClr val="black"/>
                          </a:solidFill>
                          <a:effectLst/>
                          <a:uLnTx/>
                          <a:uFillTx/>
                          <a:latin typeface="+mn-lt"/>
                          <a:ea typeface="+mn-ea"/>
                          <a:cs typeface="+mn-cs"/>
                        </a:rPr>
                        <a:t>
 Pasó el XCO  por Los Juegos Olímpicos de Tokyo.
Pasaron kateplusfate y nschurter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0532154"/>
                  </a:ext>
                </a:extLst>
              </a:tr>
            </a:tbl>
          </a:graphicData>
        </a:graphic>
      </p:graphicFrame>
      <p:sp>
        <p:nvSpPr>
          <p:cNvPr id="4" name="Text Placeholder 3">
            <a:extLst>
              <a:ext uri="{FF2B5EF4-FFF2-40B4-BE49-F238E27FC236}">
                <a16:creationId xmlns:a16="http://schemas.microsoft.com/office/drawing/2014/main" id="{91B24808-3938-4939-B710-B2B14CFB569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31317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F584E-026C-4462-9535-4F1BC0BBF37F}"/>
              </a:ext>
            </a:extLst>
          </p:cNvPr>
          <p:cNvSpPr>
            <a:spLocks noGrp="1"/>
          </p:cNvSpPr>
          <p:nvPr>
            <p:ph type="title"/>
          </p:nvPr>
        </p:nvSpPr>
        <p:spPr/>
        <p:txBody>
          <a:bodyPr/>
          <a:lstStyle/>
          <a:p>
            <a:r>
              <a:rPr lang="en-US"/>
              <a:t>Instagram Posts Table | Scott - 10 of 19</a:t>
            </a:r>
          </a:p>
        </p:txBody>
      </p:sp>
      <p:graphicFrame>
        <p:nvGraphicFramePr>
          <p:cNvPr id="5" name="Table Placeholder 4">
            <a:extLst>
              <a:ext uri="{FF2B5EF4-FFF2-40B4-BE49-F238E27FC236}">
                <a16:creationId xmlns:a16="http://schemas.microsoft.com/office/drawing/2014/main" id="{94B7F2A9-981C-4E48-869C-7DB070388322}"/>
              </a:ext>
            </a:extLst>
          </p:cNvPr>
          <p:cNvGraphicFramePr>
            <a:graphicFrameLocks noGrp="1"/>
          </p:cNvGraphicFramePr>
          <p:nvPr>
            <p:ph type="tbl" sz="quarter" idx="13"/>
            <p:extLst>
              <p:ext uri="{D42A27DB-BD31-4B8C-83A1-F6EECF244321}">
                <p14:modId xmlns:p14="http://schemas.microsoft.com/office/powerpoint/2010/main" val="204401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59442496"/>
                    </a:ext>
                  </a:extLst>
                </a:gridCol>
                <a:gridCol w="987552">
                  <a:extLst>
                    <a:ext uri="{9D8B030D-6E8A-4147-A177-3AD203B41FA5}">
                      <a16:colId xmlns:a16="http://schemas.microsoft.com/office/drawing/2014/main" val="3231298015"/>
                    </a:ext>
                  </a:extLst>
                </a:gridCol>
                <a:gridCol w="987552">
                  <a:extLst>
                    <a:ext uri="{9D8B030D-6E8A-4147-A177-3AD203B41FA5}">
                      <a16:colId xmlns:a16="http://schemas.microsoft.com/office/drawing/2014/main" val="4076907816"/>
                    </a:ext>
                  </a:extLst>
                </a:gridCol>
                <a:gridCol w="987552">
                  <a:extLst>
                    <a:ext uri="{9D8B030D-6E8A-4147-A177-3AD203B41FA5}">
                      <a16:colId xmlns:a16="http://schemas.microsoft.com/office/drawing/2014/main" val="310298672"/>
                    </a:ext>
                  </a:extLst>
                </a:gridCol>
                <a:gridCol w="987552">
                  <a:extLst>
                    <a:ext uri="{9D8B030D-6E8A-4147-A177-3AD203B41FA5}">
                      <a16:colId xmlns:a16="http://schemas.microsoft.com/office/drawing/2014/main" val="2754010235"/>
                    </a:ext>
                  </a:extLst>
                </a:gridCol>
                <a:gridCol w="987552">
                  <a:extLst>
                    <a:ext uri="{9D8B030D-6E8A-4147-A177-3AD203B41FA5}">
                      <a16:colId xmlns:a16="http://schemas.microsoft.com/office/drawing/2014/main" val="2513566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5619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- 2021-08-01 21:37:48</a:t>
                      </a:r>
                      <a:r>
                        <a:rPr kumimoji="0" lang="en-US" sz="1000" b="0" i="0" u="none" strike="noStrike" kern="1200" cap="none" spc="0" normalizeH="0" baseline="0" noProof="0">
                          <a:ln>
                            <a:noFill/>
                          </a:ln>
                          <a:solidFill>
                            <a:prstClr val="black"/>
                          </a:solidFill>
                          <a:effectLst/>
                          <a:uLnTx/>
                          <a:uFillTx/>
                          <a:latin typeface="+mn-lt"/>
                          <a:ea typeface="+mn-ea"/>
                          <a:cs typeface="+mn-cs"/>
                        </a:rPr>
                        <a:t>
 🙌🏻🙌🏻🙌🏻 ¡Las chicas no paran! Se siguen sumando mujeres en toda Argentina a la marea Rosa! 🙌🏻🙌🏻
.
.
👚 chicastrek 👚
#chicastrekargentina #trekargentina #girlpower #gooutside #mujeresenbici #womancycling #ciclismofemenino #ciclismo #entrenamientoenbici #mtb #mtblife #mtbrace #lamarearosa trekbicycleargentina chicastrek
.
chicas_trek_mendoza 
highbikeciclismo chicastrek_palermo_recoleta
libertadcycling chicastrek_san storeadventure 
chicastrek_cordoba marosibikes 
chicastrek_sanluis cobrabikecenter chicastrek_junin alvarez.bikeshop norbikes pieraccinicompeticion
chicastrek_bariloche patagonia.anglers.deportes chicastrek_larioja worldnutrition.ar gracenatisanchez chicastrek_nordelta chicastrek_lanus racerbikes
chicastrek_belgrano  chicastrek_catamarca chicastrek_sanjuan chicastrek_venadotuerto rustikequipamientodeaventura 
free_tiendadebicis chicastrek_chubut newbikesargentina chicastrek.cinco saltos chicastrek_xtrbikes_nqn xtr.bikes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02641921"/>
                  </a:ext>
                </a:extLst>
              </a:tr>
            </a:tbl>
          </a:graphicData>
        </a:graphic>
      </p:graphicFrame>
      <p:sp>
        <p:nvSpPr>
          <p:cNvPr id="4" name="Text Placeholder 3">
            <a:extLst>
              <a:ext uri="{FF2B5EF4-FFF2-40B4-BE49-F238E27FC236}">
                <a16:creationId xmlns:a16="http://schemas.microsoft.com/office/drawing/2014/main" id="{50E55799-2396-4061-BF73-BC3402F18EB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70306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8843-5F4D-4F70-9217-51BF68B71596}"/>
              </a:ext>
            </a:extLst>
          </p:cNvPr>
          <p:cNvSpPr>
            <a:spLocks noGrp="1"/>
          </p:cNvSpPr>
          <p:nvPr>
            <p:ph type="title"/>
          </p:nvPr>
        </p:nvSpPr>
        <p:spPr/>
        <p:txBody>
          <a:bodyPr/>
          <a:lstStyle/>
          <a:p>
            <a:r>
              <a:rPr lang="en-US"/>
              <a:t>Instagram Posts Table | Scott - 11 of 19</a:t>
            </a:r>
          </a:p>
        </p:txBody>
      </p:sp>
      <p:graphicFrame>
        <p:nvGraphicFramePr>
          <p:cNvPr id="5" name="Table Placeholder 4">
            <a:extLst>
              <a:ext uri="{FF2B5EF4-FFF2-40B4-BE49-F238E27FC236}">
                <a16:creationId xmlns:a16="http://schemas.microsoft.com/office/drawing/2014/main" id="{07A31F06-2141-4795-AF6C-142832797632}"/>
              </a:ext>
            </a:extLst>
          </p:cNvPr>
          <p:cNvGraphicFramePr>
            <a:graphicFrameLocks noGrp="1"/>
          </p:cNvGraphicFramePr>
          <p:nvPr>
            <p:ph type="tbl" sz="quarter" idx="13"/>
            <p:extLst>
              <p:ext uri="{D42A27DB-BD31-4B8C-83A1-F6EECF244321}">
                <p14:modId xmlns:p14="http://schemas.microsoft.com/office/powerpoint/2010/main" val="594425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0331353"/>
                    </a:ext>
                  </a:extLst>
                </a:gridCol>
                <a:gridCol w="987552">
                  <a:extLst>
                    <a:ext uri="{9D8B030D-6E8A-4147-A177-3AD203B41FA5}">
                      <a16:colId xmlns:a16="http://schemas.microsoft.com/office/drawing/2014/main" val="3545854835"/>
                    </a:ext>
                  </a:extLst>
                </a:gridCol>
                <a:gridCol w="987552">
                  <a:extLst>
                    <a:ext uri="{9D8B030D-6E8A-4147-A177-3AD203B41FA5}">
                      <a16:colId xmlns:a16="http://schemas.microsoft.com/office/drawing/2014/main" val="931840475"/>
                    </a:ext>
                  </a:extLst>
                </a:gridCol>
                <a:gridCol w="987552">
                  <a:extLst>
                    <a:ext uri="{9D8B030D-6E8A-4147-A177-3AD203B41FA5}">
                      <a16:colId xmlns:a16="http://schemas.microsoft.com/office/drawing/2014/main" val="4241543717"/>
                    </a:ext>
                  </a:extLst>
                </a:gridCol>
                <a:gridCol w="987552">
                  <a:extLst>
                    <a:ext uri="{9D8B030D-6E8A-4147-A177-3AD203B41FA5}">
                      <a16:colId xmlns:a16="http://schemas.microsoft.com/office/drawing/2014/main" val="501712520"/>
                    </a:ext>
                  </a:extLst>
                </a:gridCol>
                <a:gridCol w="987552">
                  <a:extLst>
                    <a:ext uri="{9D8B030D-6E8A-4147-A177-3AD203B41FA5}">
                      <a16:colId xmlns:a16="http://schemas.microsoft.com/office/drawing/2014/main" val="1127861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684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- 2021-08-26 19:27:40</a:t>
                      </a:r>
                      <a:r>
                        <a:rPr kumimoji="0" lang="es-ES" sz="1000" b="0" i="0" u="none" strike="noStrike" kern="1200" cap="none" spc="0" normalizeH="0" baseline="0" noProof="0">
                          <a:ln>
                            <a:noFill/>
                          </a:ln>
                          <a:solidFill>
                            <a:prstClr val="black"/>
                          </a:solidFill>
                          <a:effectLst/>
                          <a:uLnTx/>
                          <a:uFillTx/>
                          <a:latin typeface="+mn-lt"/>
                          <a:ea typeface="+mn-ea"/>
                          <a:cs typeface="+mn-cs"/>
                        </a:rPr>
                        <a:t>
 ¡Domane AL 2 Disc versátil, cómoda y resistente! 
Su diseño  prioriza la comodidad, es rápida pero estable  e incluye componentes confiables para un buen rendimiento en cualquier tipo de ruta.  Además, está diseñada con frenos de disco que te proporcionan una mejor potencia de frenado en cualquier clima.
trekbicycleargentina bontragerargentina
#Trek #TrekArgentina #RacedToWin #GoOutside #domane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8427534"/>
                  </a:ext>
                </a:extLst>
              </a:tr>
            </a:tbl>
          </a:graphicData>
        </a:graphic>
      </p:graphicFrame>
      <p:sp>
        <p:nvSpPr>
          <p:cNvPr id="4" name="Text Placeholder 3">
            <a:extLst>
              <a:ext uri="{FF2B5EF4-FFF2-40B4-BE49-F238E27FC236}">
                <a16:creationId xmlns:a16="http://schemas.microsoft.com/office/drawing/2014/main" id="{064542C5-043C-4D57-AE64-EDB162BABEB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855839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40C94-2B7C-44EF-A71F-46CCF7DB893A}"/>
              </a:ext>
            </a:extLst>
          </p:cNvPr>
          <p:cNvSpPr>
            <a:spLocks noGrp="1"/>
          </p:cNvSpPr>
          <p:nvPr>
            <p:ph type="title"/>
          </p:nvPr>
        </p:nvSpPr>
        <p:spPr/>
        <p:txBody>
          <a:bodyPr/>
          <a:lstStyle/>
          <a:p>
            <a:r>
              <a:rPr lang="en-US"/>
              <a:t>Instagram Posts Table | Scott - 12 of 19</a:t>
            </a:r>
          </a:p>
        </p:txBody>
      </p:sp>
      <p:graphicFrame>
        <p:nvGraphicFramePr>
          <p:cNvPr id="5" name="Table Placeholder 4">
            <a:extLst>
              <a:ext uri="{FF2B5EF4-FFF2-40B4-BE49-F238E27FC236}">
                <a16:creationId xmlns:a16="http://schemas.microsoft.com/office/drawing/2014/main" id="{5ACDB2BC-433E-48A4-8A47-F5A27DE76F58}"/>
              </a:ext>
            </a:extLst>
          </p:cNvPr>
          <p:cNvGraphicFramePr>
            <a:graphicFrameLocks noGrp="1"/>
          </p:cNvGraphicFramePr>
          <p:nvPr>
            <p:ph type="tbl" sz="quarter" idx="13"/>
            <p:extLst>
              <p:ext uri="{D42A27DB-BD31-4B8C-83A1-F6EECF244321}">
                <p14:modId xmlns:p14="http://schemas.microsoft.com/office/powerpoint/2010/main" val="4108874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94114693"/>
                    </a:ext>
                  </a:extLst>
                </a:gridCol>
                <a:gridCol w="987552">
                  <a:extLst>
                    <a:ext uri="{9D8B030D-6E8A-4147-A177-3AD203B41FA5}">
                      <a16:colId xmlns:a16="http://schemas.microsoft.com/office/drawing/2014/main" val="917600322"/>
                    </a:ext>
                  </a:extLst>
                </a:gridCol>
                <a:gridCol w="987552">
                  <a:extLst>
                    <a:ext uri="{9D8B030D-6E8A-4147-A177-3AD203B41FA5}">
                      <a16:colId xmlns:a16="http://schemas.microsoft.com/office/drawing/2014/main" val="1279674482"/>
                    </a:ext>
                  </a:extLst>
                </a:gridCol>
                <a:gridCol w="987552">
                  <a:extLst>
                    <a:ext uri="{9D8B030D-6E8A-4147-A177-3AD203B41FA5}">
                      <a16:colId xmlns:a16="http://schemas.microsoft.com/office/drawing/2014/main" val="717592550"/>
                    </a:ext>
                  </a:extLst>
                </a:gridCol>
                <a:gridCol w="987552">
                  <a:extLst>
                    <a:ext uri="{9D8B030D-6E8A-4147-A177-3AD203B41FA5}">
                      <a16:colId xmlns:a16="http://schemas.microsoft.com/office/drawing/2014/main" val="454887008"/>
                    </a:ext>
                  </a:extLst>
                </a:gridCol>
                <a:gridCol w="987552">
                  <a:extLst>
                    <a:ext uri="{9D8B030D-6E8A-4147-A177-3AD203B41FA5}">
                      <a16:colId xmlns:a16="http://schemas.microsoft.com/office/drawing/2014/main" val="2916152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440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- 2021-08-09 17:35:03</a:t>
                      </a:r>
                      <a:r>
                        <a:rPr kumimoji="0" lang="es-ES" sz="1000" b="0" i="0" u="none" strike="noStrike" kern="1200" cap="none" spc="0" normalizeH="0" baseline="0" noProof="0">
                          <a:ln>
                            <a:noFill/>
                          </a:ln>
                          <a:solidFill>
                            <a:prstClr val="black"/>
                          </a:solidFill>
                          <a:effectLst/>
                          <a:uLnTx/>
                          <a:uFillTx/>
                          <a:latin typeface="+mn-lt"/>
                          <a:ea typeface="+mn-ea"/>
                          <a:cs typeface="+mn-cs"/>
                        </a:rPr>
                        <a:t>
 Aunque muchos pensaban que a esta altura el aluminio ya no seguiría vigente, la nueva Specialized Chisel llegó para demostrar que el aluminio está más vivo que nunca.
Gracias a nuestra tecnología D'Aluisio Smartweld hemos creado una bicicleta con cuadro de aluminio especialmente diseñada para las carreras de cross country. 🤩
Liviana, resistente, ágil, eficiente y veloz. La nueva Chisel fue hecha para llegar a lo más alto del podio.🏆
🔺Encontrá la nueva Specialized Chisel en nuestras tiendas autorizadas🔺
#IamSpecialized  #SpecializedArgentina #Specialized #SpecializedChisel #Chisel  #Aluminio #XCmtb #XC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8437523"/>
                  </a:ext>
                </a:extLst>
              </a:tr>
            </a:tbl>
          </a:graphicData>
        </a:graphic>
      </p:graphicFrame>
      <p:sp>
        <p:nvSpPr>
          <p:cNvPr id="4" name="Text Placeholder 3">
            <a:extLst>
              <a:ext uri="{FF2B5EF4-FFF2-40B4-BE49-F238E27FC236}">
                <a16:creationId xmlns:a16="http://schemas.microsoft.com/office/drawing/2014/main" id="{214B6646-AC16-4159-BF9D-FD9FCFB3CFE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2639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2D13-BD77-4284-B54E-221398F20236}"/>
              </a:ext>
            </a:extLst>
          </p:cNvPr>
          <p:cNvSpPr>
            <a:spLocks noGrp="1"/>
          </p:cNvSpPr>
          <p:nvPr>
            <p:ph type="title"/>
          </p:nvPr>
        </p:nvSpPr>
        <p:spPr/>
        <p:txBody>
          <a:bodyPr/>
          <a:lstStyle/>
          <a:p>
            <a:r>
              <a:rPr lang="en-US"/>
              <a:t>Instagram Posts Table | Scott - 13 of 19</a:t>
            </a:r>
          </a:p>
        </p:txBody>
      </p:sp>
      <p:graphicFrame>
        <p:nvGraphicFramePr>
          <p:cNvPr id="5" name="Table Placeholder 4">
            <a:extLst>
              <a:ext uri="{FF2B5EF4-FFF2-40B4-BE49-F238E27FC236}">
                <a16:creationId xmlns:a16="http://schemas.microsoft.com/office/drawing/2014/main" id="{75D156FE-C41A-4EAA-BA2D-739C6E87EB4C}"/>
              </a:ext>
            </a:extLst>
          </p:cNvPr>
          <p:cNvGraphicFramePr>
            <a:graphicFrameLocks noGrp="1"/>
          </p:cNvGraphicFramePr>
          <p:nvPr>
            <p:ph type="tbl" sz="quarter" idx="13"/>
            <p:extLst>
              <p:ext uri="{D42A27DB-BD31-4B8C-83A1-F6EECF244321}">
                <p14:modId xmlns:p14="http://schemas.microsoft.com/office/powerpoint/2010/main" val="215048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14460591"/>
                    </a:ext>
                  </a:extLst>
                </a:gridCol>
                <a:gridCol w="987552">
                  <a:extLst>
                    <a:ext uri="{9D8B030D-6E8A-4147-A177-3AD203B41FA5}">
                      <a16:colId xmlns:a16="http://schemas.microsoft.com/office/drawing/2014/main" val="3917347380"/>
                    </a:ext>
                  </a:extLst>
                </a:gridCol>
                <a:gridCol w="987552">
                  <a:extLst>
                    <a:ext uri="{9D8B030D-6E8A-4147-A177-3AD203B41FA5}">
                      <a16:colId xmlns:a16="http://schemas.microsoft.com/office/drawing/2014/main" val="1904391786"/>
                    </a:ext>
                  </a:extLst>
                </a:gridCol>
                <a:gridCol w="987552">
                  <a:extLst>
                    <a:ext uri="{9D8B030D-6E8A-4147-A177-3AD203B41FA5}">
                      <a16:colId xmlns:a16="http://schemas.microsoft.com/office/drawing/2014/main" val="2927900178"/>
                    </a:ext>
                  </a:extLst>
                </a:gridCol>
                <a:gridCol w="987552">
                  <a:extLst>
                    <a:ext uri="{9D8B030D-6E8A-4147-A177-3AD203B41FA5}">
                      <a16:colId xmlns:a16="http://schemas.microsoft.com/office/drawing/2014/main" val="2308405890"/>
                    </a:ext>
                  </a:extLst>
                </a:gridCol>
                <a:gridCol w="987552">
                  <a:extLst>
                    <a:ext uri="{9D8B030D-6E8A-4147-A177-3AD203B41FA5}">
                      <a16:colId xmlns:a16="http://schemas.microsoft.com/office/drawing/2014/main" val="3151940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498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- 2021-08-19 19:21:34</a:t>
                      </a:r>
                      <a:r>
                        <a:rPr kumimoji="0" lang="en-US" sz="1000" b="0" i="0" u="none" strike="noStrike" kern="1200" cap="none" spc="0" normalizeH="0" baseline="0" noProof="0">
                          <a:ln>
                            <a:noFill/>
                          </a:ln>
                          <a:solidFill>
                            <a:prstClr val="black"/>
                          </a:solidFill>
                          <a:effectLst/>
                          <a:uLnTx/>
                          <a:uFillTx/>
                          <a:latin typeface="+mn-lt"/>
                          <a:ea typeface="+mn-ea"/>
                          <a:cs typeface="+mn-cs"/>
                        </a:rPr>
                        <a:t>
 ¡A tope los chicos del  #TeamTrekBontrager en todo el país! 
🚲 La 3ra fecha del Abierto Argentino de XCO ubicó a facu_cayata 1ro en juvenil, alvaritomacias 2do en Elite y sebaquiroga.coach 2do en Master B1. 
🚲 En la Copa desarrollada en el Ecoxtreme de Pilar elpumamtb logró el 2do puesto en categoría Pro y carlosbalbarani se subió a lo más alto del podio en C1.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92424129"/>
                  </a:ext>
                </a:extLst>
              </a:tr>
            </a:tbl>
          </a:graphicData>
        </a:graphic>
      </p:graphicFrame>
      <p:sp>
        <p:nvSpPr>
          <p:cNvPr id="4" name="Text Placeholder 3">
            <a:extLst>
              <a:ext uri="{FF2B5EF4-FFF2-40B4-BE49-F238E27FC236}">
                <a16:creationId xmlns:a16="http://schemas.microsoft.com/office/drawing/2014/main" id="{B1A25BF5-A0BD-4ABD-8759-0AE31162CD4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33010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26161-37D4-4514-ABC2-86526FC430DB}"/>
              </a:ext>
            </a:extLst>
          </p:cNvPr>
          <p:cNvSpPr>
            <a:spLocks noGrp="1"/>
          </p:cNvSpPr>
          <p:nvPr>
            <p:ph type="title"/>
          </p:nvPr>
        </p:nvSpPr>
        <p:spPr/>
        <p:txBody>
          <a:bodyPr/>
          <a:lstStyle/>
          <a:p>
            <a:r>
              <a:rPr lang="en-US"/>
              <a:t>Instagram Posts Table | Scott - 14 of 19</a:t>
            </a:r>
          </a:p>
        </p:txBody>
      </p:sp>
      <p:graphicFrame>
        <p:nvGraphicFramePr>
          <p:cNvPr id="5" name="Table Placeholder 4">
            <a:extLst>
              <a:ext uri="{FF2B5EF4-FFF2-40B4-BE49-F238E27FC236}">
                <a16:creationId xmlns:a16="http://schemas.microsoft.com/office/drawing/2014/main" id="{8BD2D6F0-569E-465A-BBA7-E9F9F9C2526C}"/>
              </a:ext>
            </a:extLst>
          </p:cNvPr>
          <p:cNvGraphicFramePr>
            <a:graphicFrameLocks noGrp="1"/>
          </p:cNvGraphicFramePr>
          <p:nvPr>
            <p:ph type="tbl" sz="quarter" idx="13"/>
            <p:extLst>
              <p:ext uri="{D42A27DB-BD31-4B8C-83A1-F6EECF244321}">
                <p14:modId xmlns:p14="http://schemas.microsoft.com/office/powerpoint/2010/main" val="2211159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3014617"/>
                    </a:ext>
                  </a:extLst>
                </a:gridCol>
                <a:gridCol w="987552">
                  <a:extLst>
                    <a:ext uri="{9D8B030D-6E8A-4147-A177-3AD203B41FA5}">
                      <a16:colId xmlns:a16="http://schemas.microsoft.com/office/drawing/2014/main" val="676039452"/>
                    </a:ext>
                  </a:extLst>
                </a:gridCol>
                <a:gridCol w="987552">
                  <a:extLst>
                    <a:ext uri="{9D8B030D-6E8A-4147-A177-3AD203B41FA5}">
                      <a16:colId xmlns:a16="http://schemas.microsoft.com/office/drawing/2014/main" val="403903015"/>
                    </a:ext>
                  </a:extLst>
                </a:gridCol>
                <a:gridCol w="987552">
                  <a:extLst>
                    <a:ext uri="{9D8B030D-6E8A-4147-A177-3AD203B41FA5}">
                      <a16:colId xmlns:a16="http://schemas.microsoft.com/office/drawing/2014/main" val="1389105151"/>
                    </a:ext>
                  </a:extLst>
                </a:gridCol>
                <a:gridCol w="987552">
                  <a:extLst>
                    <a:ext uri="{9D8B030D-6E8A-4147-A177-3AD203B41FA5}">
                      <a16:colId xmlns:a16="http://schemas.microsoft.com/office/drawing/2014/main" val="4146572152"/>
                    </a:ext>
                  </a:extLst>
                </a:gridCol>
                <a:gridCol w="987552">
                  <a:extLst>
                    <a:ext uri="{9D8B030D-6E8A-4147-A177-3AD203B41FA5}">
                      <a16:colId xmlns:a16="http://schemas.microsoft.com/office/drawing/2014/main" val="956954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495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- 2021-08-09 18:47:29</a:t>
                      </a:r>
                      <a:r>
                        <a:rPr kumimoji="0" lang="en-US" sz="1000" b="0" i="0" u="none" strike="noStrike" kern="1200" cap="none" spc="0" normalizeH="0" baseline="0" noProof="0">
                          <a:ln>
                            <a:noFill/>
                          </a:ln>
                          <a:solidFill>
                            <a:prstClr val="black"/>
                          </a:solidFill>
                          <a:effectLst/>
                          <a:uLnTx/>
                          <a:uFillTx/>
                          <a:latin typeface="+mn-lt"/>
                          <a:ea typeface="+mn-ea"/>
                          <a:cs typeface="+mn-cs"/>
                        </a:rPr>
                        <a:t>
 ¡Confirmado! El #TeamTrekBontrager protagonista en todas las competencias del país.
alvaritomacias se llevó el #1 en el mítico circuito del XC Tucumano y facu_cayata, juvenil, 5to puesto en la general entre los mejores exponentes a nivel nacional. 
trekbikes trekbicycleargentina bontragerargentina opticacentralstore guargentina  foxracingargentina microonfactory
📸 clo_paa 📸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46933222"/>
                  </a:ext>
                </a:extLst>
              </a:tr>
            </a:tbl>
          </a:graphicData>
        </a:graphic>
      </p:graphicFrame>
      <p:sp>
        <p:nvSpPr>
          <p:cNvPr id="4" name="Text Placeholder 3">
            <a:extLst>
              <a:ext uri="{FF2B5EF4-FFF2-40B4-BE49-F238E27FC236}">
                <a16:creationId xmlns:a16="http://schemas.microsoft.com/office/drawing/2014/main" id="{1B147D93-B4C6-4F3B-9C8E-D3ED5A7031C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08577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ED1B-EAE2-4DFD-8418-577E2A6089C5}"/>
              </a:ext>
            </a:extLst>
          </p:cNvPr>
          <p:cNvSpPr>
            <a:spLocks noGrp="1"/>
          </p:cNvSpPr>
          <p:nvPr>
            <p:ph type="title"/>
          </p:nvPr>
        </p:nvSpPr>
        <p:spPr/>
        <p:txBody>
          <a:bodyPr/>
          <a:lstStyle/>
          <a:p>
            <a:r>
              <a:rPr lang="en-US"/>
              <a:t>Instagram Posts Table | Scott - 15 of 19</a:t>
            </a:r>
          </a:p>
        </p:txBody>
      </p:sp>
      <p:graphicFrame>
        <p:nvGraphicFramePr>
          <p:cNvPr id="5" name="Table Placeholder 4">
            <a:extLst>
              <a:ext uri="{FF2B5EF4-FFF2-40B4-BE49-F238E27FC236}">
                <a16:creationId xmlns:a16="http://schemas.microsoft.com/office/drawing/2014/main" id="{FF05CF12-053A-4DB6-9063-C5D0054316BA}"/>
              </a:ext>
            </a:extLst>
          </p:cNvPr>
          <p:cNvGraphicFramePr>
            <a:graphicFrameLocks noGrp="1"/>
          </p:cNvGraphicFramePr>
          <p:nvPr>
            <p:ph type="tbl" sz="quarter" idx="13"/>
            <p:extLst>
              <p:ext uri="{D42A27DB-BD31-4B8C-83A1-F6EECF244321}">
                <p14:modId xmlns:p14="http://schemas.microsoft.com/office/powerpoint/2010/main" val="1853800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31428366"/>
                    </a:ext>
                  </a:extLst>
                </a:gridCol>
                <a:gridCol w="987552">
                  <a:extLst>
                    <a:ext uri="{9D8B030D-6E8A-4147-A177-3AD203B41FA5}">
                      <a16:colId xmlns:a16="http://schemas.microsoft.com/office/drawing/2014/main" val="681639387"/>
                    </a:ext>
                  </a:extLst>
                </a:gridCol>
                <a:gridCol w="987552">
                  <a:extLst>
                    <a:ext uri="{9D8B030D-6E8A-4147-A177-3AD203B41FA5}">
                      <a16:colId xmlns:a16="http://schemas.microsoft.com/office/drawing/2014/main" val="1817472962"/>
                    </a:ext>
                  </a:extLst>
                </a:gridCol>
                <a:gridCol w="987552">
                  <a:extLst>
                    <a:ext uri="{9D8B030D-6E8A-4147-A177-3AD203B41FA5}">
                      <a16:colId xmlns:a16="http://schemas.microsoft.com/office/drawing/2014/main" val="1683893829"/>
                    </a:ext>
                  </a:extLst>
                </a:gridCol>
                <a:gridCol w="987552">
                  <a:extLst>
                    <a:ext uri="{9D8B030D-6E8A-4147-A177-3AD203B41FA5}">
                      <a16:colId xmlns:a16="http://schemas.microsoft.com/office/drawing/2014/main" val="1816212427"/>
                    </a:ext>
                  </a:extLst>
                </a:gridCol>
                <a:gridCol w="987552">
                  <a:extLst>
                    <a:ext uri="{9D8B030D-6E8A-4147-A177-3AD203B41FA5}">
                      <a16:colId xmlns:a16="http://schemas.microsoft.com/office/drawing/2014/main" val="353665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170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- 2021-08-30 17:43:55</a:t>
                      </a:r>
                      <a:r>
                        <a:rPr kumimoji="0" lang="en-US" sz="1000" b="0" i="0" u="none" strike="noStrike" kern="1200" cap="none" spc="0" normalizeH="0" baseline="0" noProof="0">
                          <a:ln>
                            <a:noFill/>
                          </a:ln>
                          <a:solidFill>
                            <a:prstClr val="black"/>
                          </a:solidFill>
                          <a:effectLst/>
                          <a:uLnTx/>
                          <a:uFillTx/>
                          <a:latin typeface="+mn-lt"/>
                          <a:ea typeface="+mn-ea"/>
                          <a:cs typeface="+mn-cs"/>
                        </a:rPr>
                        <a:t>
 El maridaje perfecto🌿🚲😊
Disfrutar de la naturaleza con una bicicleta con la mejor relación entre calidad, precio y rendimiento. 
La nueva Specialized Rockhopper ha sido rediseñada minuciosamente dando como resultado una bicicleta confiable, liviana y resistente con una geometría moderna, gracias a su cuadro de aluminio Premium A1 con cableado interno y compatible con caño de asiento retráctil (dropper post). Además, la nueva Rockhopper viene con llantas y cubiertas aptas tubeless.
🔺 Encontrala en nuestras tiendas autorizadas🔺
#IamSpecialized #SpecializedArgentina #Mtb #SpecializedRockhopper #Rockhopper #RockhopperElite #RockhopperExpert #Argentina #MountainBikes #Ciclismo #CiclismodeMontaña
📸 thethompsonphoto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2269116"/>
                  </a:ext>
                </a:extLst>
              </a:tr>
            </a:tbl>
          </a:graphicData>
        </a:graphic>
      </p:graphicFrame>
      <p:sp>
        <p:nvSpPr>
          <p:cNvPr id="4" name="Text Placeholder 3">
            <a:extLst>
              <a:ext uri="{FF2B5EF4-FFF2-40B4-BE49-F238E27FC236}">
                <a16:creationId xmlns:a16="http://schemas.microsoft.com/office/drawing/2014/main" id="{4A259BB1-A64F-4E87-A79F-245651DF3E3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29386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DD44-DC86-46B3-B1B1-B8D3B0ECDDD3}"/>
              </a:ext>
            </a:extLst>
          </p:cNvPr>
          <p:cNvSpPr>
            <a:spLocks noGrp="1"/>
          </p:cNvSpPr>
          <p:nvPr>
            <p:ph type="title"/>
          </p:nvPr>
        </p:nvSpPr>
        <p:spPr/>
        <p:txBody>
          <a:bodyPr/>
          <a:lstStyle/>
          <a:p>
            <a:r>
              <a:rPr lang="en-US"/>
              <a:t>Instagram Posts Table | Scott - 16 of 19</a:t>
            </a:r>
          </a:p>
        </p:txBody>
      </p:sp>
      <p:graphicFrame>
        <p:nvGraphicFramePr>
          <p:cNvPr id="5" name="Table Placeholder 4">
            <a:extLst>
              <a:ext uri="{FF2B5EF4-FFF2-40B4-BE49-F238E27FC236}">
                <a16:creationId xmlns:a16="http://schemas.microsoft.com/office/drawing/2014/main" id="{7D616F23-866D-48FA-9B96-49F5588076D0}"/>
              </a:ext>
            </a:extLst>
          </p:cNvPr>
          <p:cNvGraphicFramePr>
            <a:graphicFrameLocks noGrp="1"/>
          </p:cNvGraphicFramePr>
          <p:nvPr>
            <p:ph type="tbl" sz="quarter" idx="13"/>
            <p:extLst>
              <p:ext uri="{D42A27DB-BD31-4B8C-83A1-F6EECF244321}">
                <p14:modId xmlns:p14="http://schemas.microsoft.com/office/powerpoint/2010/main" val="2972477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21809267"/>
                    </a:ext>
                  </a:extLst>
                </a:gridCol>
                <a:gridCol w="987552">
                  <a:extLst>
                    <a:ext uri="{9D8B030D-6E8A-4147-A177-3AD203B41FA5}">
                      <a16:colId xmlns:a16="http://schemas.microsoft.com/office/drawing/2014/main" val="1951352819"/>
                    </a:ext>
                  </a:extLst>
                </a:gridCol>
                <a:gridCol w="987552">
                  <a:extLst>
                    <a:ext uri="{9D8B030D-6E8A-4147-A177-3AD203B41FA5}">
                      <a16:colId xmlns:a16="http://schemas.microsoft.com/office/drawing/2014/main" val="21596954"/>
                    </a:ext>
                  </a:extLst>
                </a:gridCol>
                <a:gridCol w="987552">
                  <a:extLst>
                    <a:ext uri="{9D8B030D-6E8A-4147-A177-3AD203B41FA5}">
                      <a16:colId xmlns:a16="http://schemas.microsoft.com/office/drawing/2014/main" val="3379345761"/>
                    </a:ext>
                  </a:extLst>
                </a:gridCol>
                <a:gridCol w="987552">
                  <a:extLst>
                    <a:ext uri="{9D8B030D-6E8A-4147-A177-3AD203B41FA5}">
                      <a16:colId xmlns:a16="http://schemas.microsoft.com/office/drawing/2014/main" val="4287051434"/>
                    </a:ext>
                  </a:extLst>
                </a:gridCol>
                <a:gridCol w="987552">
                  <a:extLst>
                    <a:ext uri="{9D8B030D-6E8A-4147-A177-3AD203B41FA5}">
                      <a16:colId xmlns:a16="http://schemas.microsoft.com/office/drawing/2014/main" val="4069660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029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- 2021-08-27 11:39:29</a:t>
                      </a:r>
                      <a:r>
                        <a:rPr kumimoji="0" lang="en-US" sz="1000" b="0" i="0" u="none" strike="noStrike" kern="1200" cap="none" spc="0" normalizeH="0" baseline="0" noProof="0">
                          <a:ln>
                            <a:noFill/>
                          </a:ln>
                          <a:solidFill>
                            <a:prstClr val="black"/>
                          </a:solidFill>
                          <a:effectLst/>
                          <a:uLnTx/>
                          <a:uFillTx/>
                          <a:latin typeface="+mn-lt"/>
                          <a:ea typeface="+mn-ea"/>
                          <a:cs typeface="+mn-cs"/>
                        </a:rPr>
                        <a:t>
 🔥 Una máquina que quedará en la historia: mirá la Scalpel de la leyenda brasileña avancinimtb con la que alcanzó el 2° lugar en el primer XCC Short Track, en Campeonato del Mundo de #ValDiSole. 🔝 ¡Espectacular! 
#RideCannondale #RideLefty #RideScalpel #ShortTrack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5904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- 2021-08-27 19:16:12</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celebra el cumple de hernanjais !
 ¡Que tengas un excelente año lleno de éxitos! 
trekbicycleargentina bontragerargentina opticacentralstore guargentina foxracingargentina santini_arg microonfactory #trekbikes #trekargentina #bontragerargentina #Supercaliber #procaliber #topfuel #racedtowin #gooutside #creemosenlasbicis #racedtowin #felizcumplehernan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7569198"/>
                  </a:ext>
                </a:extLst>
              </a:tr>
            </a:tbl>
          </a:graphicData>
        </a:graphic>
      </p:graphicFrame>
      <p:sp>
        <p:nvSpPr>
          <p:cNvPr id="4" name="Text Placeholder 3">
            <a:extLst>
              <a:ext uri="{FF2B5EF4-FFF2-40B4-BE49-F238E27FC236}">
                <a16:creationId xmlns:a16="http://schemas.microsoft.com/office/drawing/2014/main" id="{F3558296-7B0F-4031-9990-E8512F0CBE4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3950328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B066-6C54-4E5F-BF06-C68C0E1DE856}"/>
              </a:ext>
            </a:extLst>
          </p:cNvPr>
          <p:cNvSpPr>
            <a:spLocks noGrp="1"/>
          </p:cNvSpPr>
          <p:nvPr>
            <p:ph type="title"/>
          </p:nvPr>
        </p:nvSpPr>
        <p:spPr/>
        <p:txBody>
          <a:bodyPr/>
          <a:lstStyle/>
          <a:p>
            <a:r>
              <a:rPr lang="en-US"/>
              <a:t>Instagram Posts Table | Scott - 17 of 19</a:t>
            </a:r>
          </a:p>
        </p:txBody>
      </p:sp>
      <p:graphicFrame>
        <p:nvGraphicFramePr>
          <p:cNvPr id="5" name="Table Placeholder 4">
            <a:extLst>
              <a:ext uri="{FF2B5EF4-FFF2-40B4-BE49-F238E27FC236}">
                <a16:creationId xmlns:a16="http://schemas.microsoft.com/office/drawing/2014/main" id="{395BD2B8-4C58-4D65-9077-79A472482038}"/>
              </a:ext>
            </a:extLst>
          </p:cNvPr>
          <p:cNvGraphicFramePr>
            <a:graphicFrameLocks noGrp="1"/>
          </p:cNvGraphicFramePr>
          <p:nvPr>
            <p:ph type="tbl" sz="quarter" idx="13"/>
            <p:extLst>
              <p:ext uri="{D42A27DB-BD31-4B8C-83A1-F6EECF244321}">
                <p14:modId xmlns:p14="http://schemas.microsoft.com/office/powerpoint/2010/main" val="671459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83739146"/>
                    </a:ext>
                  </a:extLst>
                </a:gridCol>
                <a:gridCol w="987552">
                  <a:extLst>
                    <a:ext uri="{9D8B030D-6E8A-4147-A177-3AD203B41FA5}">
                      <a16:colId xmlns:a16="http://schemas.microsoft.com/office/drawing/2014/main" val="1825416224"/>
                    </a:ext>
                  </a:extLst>
                </a:gridCol>
                <a:gridCol w="987552">
                  <a:extLst>
                    <a:ext uri="{9D8B030D-6E8A-4147-A177-3AD203B41FA5}">
                      <a16:colId xmlns:a16="http://schemas.microsoft.com/office/drawing/2014/main" val="2076843837"/>
                    </a:ext>
                  </a:extLst>
                </a:gridCol>
                <a:gridCol w="987552">
                  <a:extLst>
                    <a:ext uri="{9D8B030D-6E8A-4147-A177-3AD203B41FA5}">
                      <a16:colId xmlns:a16="http://schemas.microsoft.com/office/drawing/2014/main" val="1074501096"/>
                    </a:ext>
                  </a:extLst>
                </a:gridCol>
                <a:gridCol w="987552">
                  <a:extLst>
                    <a:ext uri="{9D8B030D-6E8A-4147-A177-3AD203B41FA5}">
                      <a16:colId xmlns:a16="http://schemas.microsoft.com/office/drawing/2014/main" val="4115468416"/>
                    </a:ext>
                  </a:extLst>
                </a:gridCol>
                <a:gridCol w="987552">
                  <a:extLst>
                    <a:ext uri="{9D8B030D-6E8A-4147-A177-3AD203B41FA5}">
                      <a16:colId xmlns:a16="http://schemas.microsoft.com/office/drawing/2014/main" val="857470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20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- 2021-08-27 17:20:57</a:t>
                      </a:r>
                      <a:r>
                        <a:rPr kumimoji="0" lang="en-US" sz="1000" b="0" i="0" u="none" strike="noStrike" kern="1200" cap="none" spc="0" normalizeH="0" baseline="0" noProof="0">
                          <a:ln>
                            <a:noFill/>
                          </a:ln>
                          <a:solidFill>
                            <a:prstClr val="black"/>
                          </a:solidFill>
                          <a:effectLst/>
                          <a:uLnTx/>
                          <a:uFillTx/>
                          <a:latin typeface="+mn-lt"/>
                          <a:ea typeface="+mn-ea"/>
                          <a:cs typeface="+mn-cs"/>
                        </a:rPr>
                        <a:t>
 #ModoTurbo 💪⚡️
Sintiendo el poder de rodar más y más senderos🙌
¿Qué senderos te esperan este fin de semana? Te leemos🙂
#IamSpecialized #SpecializedArgentina #Turbo #TurboLevo #TurboLevoSL #PedaleoAsistido #Emtb #ItsYouOnlyFaster #ModoTurbo
📸  fodmtb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8753372"/>
                  </a:ext>
                </a:extLst>
              </a:tr>
            </a:tbl>
          </a:graphicData>
        </a:graphic>
      </p:graphicFrame>
      <p:sp>
        <p:nvSpPr>
          <p:cNvPr id="4" name="Text Placeholder 3">
            <a:extLst>
              <a:ext uri="{FF2B5EF4-FFF2-40B4-BE49-F238E27FC236}">
                <a16:creationId xmlns:a16="http://schemas.microsoft.com/office/drawing/2014/main" id="{5C025662-6B7F-47DE-8E17-93E757EF8AA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228197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FAD59-DF55-48DA-81C7-549C4CA0BCE5}"/>
              </a:ext>
            </a:extLst>
          </p:cNvPr>
          <p:cNvSpPr>
            <a:spLocks noGrp="1"/>
          </p:cNvSpPr>
          <p:nvPr>
            <p:ph type="title"/>
          </p:nvPr>
        </p:nvSpPr>
        <p:spPr/>
        <p:txBody>
          <a:bodyPr/>
          <a:lstStyle/>
          <a:p>
            <a:r>
              <a:rPr lang="en-US"/>
              <a:t>Instagram Posts Table | Scott - 18 of 19</a:t>
            </a:r>
          </a:p>
        </p:txBody>
      </p:sp>
      <p:graphicFrame>
        <p:nvGraphicFramePr>
          <p:cNvPr id="5" name="Table Placeholder 4">
            <a:extLst>
              <a:ext uri="{FF2B5EF4-FFF2-40B4-BE49-F238E27FC236}">
                <a16:creationId xmlns:a16="http://schemas.microsoft.com/office/drawing/2014/main" id="{65612F70-489F-43A1-9B16-2998DC0D4A44}"/>
              </a:ext>
            </a:extLst>
          </p:cNvPr>
          <p:cNvGraphicFramePr>
            <a:graphicFrameLocks noGrp="1"/>
          </p:cNvGraphicFramePr>
          <p:nvPr>
            <p:ph type="tbl" sz="quarter" idx="13"/>
            <p:extLst>
              <p:ext uri="{D42A27DB-BD31-4B8C-83A1-F6EECF244321}">
                <p14:modId xmlns:p14="http://schemas.microsoft.com/office/powerpoint/2010/main" val="2525140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02140738"/>
                    </a:ext>
                  </a:extLst>
                </a:gridCol>
                <a:gridCol w="987552">
                  <a:extLst>
                    <a:ext uri="{9D8B030D-6E8A-4147-A177-3AD203B41FA5}">
                      <a16:colId xmlns:a16="http://schemas.microsoft.com/office/drawing/2014/main" val="253987175"/>
                    </a:ext>
                  </a:extLst>
                </a:gridCol>
                <a:gridCol w="987552">
                  <a:extLst>
                    <a:ext uri="{9D8B030D-6E8A-4147-A177-3AD203B41FA5}">
                      <a16:colId xmlns:a16="http://schemas.microsoft.com/office/drawing/2014/main" val="2571269927"/>
                    </a:ext>
                  </a:extLst>
                </a:gridCol>
                <a:gridCol w="987552">
                  <a:extLst>
                    <a:ext uri="{9D8B030D-6E8A-4147-A177-3AD203B41FA5}">
                      <a16:colId xmlns:a16="http://schemas.microsoft.com/office/drawing/2014/main" val="2226812862"/>
                    </a:ext>
                  </a:extLst>
                </a:gridCol>
                <a:gridCol w="987552">
                  <a:extLst>
                    <a:ext uri="{9D8B030D-6E8A-4147-A177-3AD203B41FA5}">
                      <a16:colId xmlns:a16="http://schemas.microsoft.com/office/drawing/2014/main" val="4118469291"/>
                    </a:ext>
                  </a:extLst>
                </a:gridCol>
                <a:gridCol w="987552">
                  <a:extLst>
                    <a:ext uri="{9D8B030D-6E8A-4147-A177-3AD203B41FA5}">
                      <a16:colId xmlns:a16="http://schemas.microsoft.com/office/drawing/2014/main" val="217304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706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- 2021-08-13 17:40:37</a:t>
                      </a:r>
                      <a:r>
                        <a:rPr kumimoji="0" lang="en-US" sz="1000" b="0" i="0" u="none" strike="noStrike" kern="1200" cap="none" spc="0" normalizeH="0" baseline="0" noProof="0">
                          <a:ln>
                            <a:noFill/>
                          </a:ln>
                          <a:solidFill>
                            <a:prstClr val="black"/>
                          </a:solidFill>
                          <a:effectLst/>
                          <a:uLnTx/>
                          <a:uFillTx/>
                          <a:latin typeface="+mn-lt"/>
                          <a:ea typeface="+mn-ea"/>
                          <a:cs typeface="+mn-cs"/>
                        </a:rPr>
                        <a:t>
 ♡ de XC 
Nacida para correr, así es nuestra Chisel.
🔺Encontrá la nueva Specialized Chisel en nuestras tiendas autorizadas🔺
#IamSpecialized  #SpecializedArgentina #Specialized #SpecializedChisel #Chisel  #Aluminio #XCmtb #XC #mtb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853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- 2021-08-24 14:34:17</a:t>
                      </a:r>
                      <a:r>
                        <a:rPr kumimoji="0" lang="es-ES" sz="1000" b="0" i="0" u="none" strike="noStrike" kern="1200" cap="none" spc="0" normalizeH="0" baseline="0" noProof="0">
                          <a:ln>
                            <a:noFill/>
                          </a:ln>
                          <a:solidFill>
                            <a:prstClr val="black"/>
                          </a:solidFill>
                          <a:effectLst/>
                          <a:uLnTx/>
                          <a:uFillTx/>
                          <a:latin typeface="+mn-lt"/>
                          <a:ea typeface="+mn-ea"/>
                          <a:cs typeface="+mn-cs"/>
                        </a:rPr>
                        <a:t>
 🔥 La bicicleta de ruta más rápida en salir del asfalto: te presentamos la SuperSix Evo SE y CX, diseñadas con una geometría ideal y aerodinamia para llevarte al límite en cualquier terreno. ¿Querés saber más? Hacé click en el link de nuestra bio. 
#SuperSixEvoSE #SuperSixEvoCX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04306941"/>
                  </a:ext>
                </a:extLst>
              </a:tr>
            </a:tbl>
          </a:graphicData>
        </a:graphic>
      </p:graphicFrame>
      <p:sp>
        <p:nvSpPr>
          <p:cNvPr id="4" name="Text Placeholder 3">
            <a:extLst>
              <a:ext uri="{FF2B5EF4-FFF2-40B4-BE49-F238E27FC236}">
                <a16:creationId xmlns:a16="http://schemas.microsoft.com/office/drawing/2014/main" id="{6FC0E65D-A0AB-4691-90FC-D88FA523F31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70472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AB01-DCBD-443B-BA6C-8D62ED33E377}"/>
              </a:ext>
            </a:extLst>
          </p:cNvPr>
          <p:cNvSpPr>
            <a:spLocks noGrp="1"/>
          </p:cNvSpPr>
          <p:nvPr>
            <p:ph type="title"/>
          </p:nvPr>
        </p:nvSpPr>
        <p:spPr/>
        <p:txBody>
          <a:bodyPr/>
          <a:lstStyle/>
          <a:p>
            <a:r>
              <a:rPr lang="en-US"/>
              <a:t>Instagram Posts Table | Scott - 19 of 19</a:t>
            </a:r>
          </a:p>
        </p:txBody>
      </p:sp>
      <p:graphicFrame>
        <p:nvGraphicFramePr>
          <p:cNvPr id="5" name="Table Placeholder 4">
            <a:extLst>
              <a:ext uri="{FF2B5EF4-FFF2-40B4-BE49-F238E27FC236}">
                <a16:creationId xmlns:a16="http://schemas.microsoft.com/office/drawing/2014/main" id="{3EAA4F4C-7071-48D6-A3C3-24A4E31FE729}"/>
              </a:ext>
            </a:extLst>
          </p:cNvPr>
          <p:cNvGraphicFramePr>
            <a:graphicFrameLocks noGrp="1"/>
          </p:cNvGraphicFramePr>
          <p:nvPr>
            <p:ph type="tbl" sz="quarter" idx="13"/>
            <p:extLst>
              <p:ext uri="{D42A27DB-BD31-4B8C-83A1-F6EECF244321}">
                <p14:modId xmlns:p14="http://schemas.microsoft.com/office/powerpoint/2010/main" val="4290045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68396321"/>
                    </a:ext>
                  </a:extLst>
                </a:gridCol>
                <a:gridCol w="987552">
                  <a:extLst>
                    <a:ext uri="{9D8B030D-6E8A-4147-A177-3AD203B41FA5}">
                      <a16:colId xmlns:a16="http://schemas.microsoft.com/office/drawing/2014/main" val="714842084"/>
                    </a:ext>
                  </a:extLst>
                </a:gridCol>
                <a:gridCol w="987552">
                  <a:extLst>
                    <a:ext uri="{9D8B030D-6E8A-4147-A177-3AD203B41FA5}">
                      <a16:colId xmlns:a16="http://schemas.microsoft.com/office/drawing/2014/main" val="196207323"/>
                    </a:ext>
                  </a:extLst>
                </a:gridCol>
                <a:gridCol w="987552">
                  <a:extLst>
                    <a:ext uri="{9D8B030D-6E8A-4147-A177-3AD203B41FA5}">
                      <a16:colId xmlns:a16="http://schemas.microsoft.com/office/drawing/2014/main" val="342567264"/>
                    </a:ext>
                  </a:extLst>
                </a:gridCol>
                <a:gridCol w="987552">
                  <a:extLst>
                    <a:ext uri="{9D8B030D-6E8A-4147-A177-3AD203B41FA5}">
                      <a16:colId xmlns:a16="http://schemas.microsoft.com/office/drawing/2014/main" val="2760653258"/>
                    </a:ext>
                  </a:extLst>
                </a:gridCol>
                <a:gridCol w="987552">
                  <a:extLst>
                    <a:ext uri="{9D8B030D-6E8A-4147-A177-3AD203B41FA5}">
                      <a16:colId xmlns:a16="http://schemas.microsoft.com/office/drawing/2014/main" val="1146722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83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- 2021-08-18 20:00:30</a:t>
                      </a:r>
                      <a:r>
                        <a:rPr kumimoji="0" lang="en-US" sz="1000" b="0" i="0" u="none" strike="noStrike" kern="1200" cap="none" spc="0" normalizeH="0" baseline="0" noProof="0">
                          <a:ln>
                            <a:noFill/>
                          </a:ln>
                          <a:solidFill>
                            <a:prstClr val="black"/>
                          </a:solidFill>
                          <a:effectLst/>
                          <a:uLnTx/>
                          <a:uFillTx/>
                          <a:latin typeface="+mn-lt"/>
                          <a:ea typeface="+mn-ea"/>
                          <a:cs typeface="+mn-cs"/>
                        </a:rPr>
                        <a:t>
 La Scott Scale RC 900 World Cup Axs está montada sobre un cuadro de carbono HMX, con horquilla de suspensión RockShox Sid Ultimate, grupo de transmisión SRAM Eagle AXS, frenos SRAM Level TLM Disc, y ruedas y componentes Syncros de carbono.
Encontrala en nuestras tiendas. Link en bio.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3528930"/>
                  </a:ext>
                </a:extLst>
              </a:tr>
            </a:tbl>
          </a:graphicData>
        </a:graphic>
      </p:graphicFrame>
      <p:sp>
        <p:nvSpPr>
          <p:cNvPr id="4" name="Text Placeholder 3">
            <a:extLst>
              <a:ext uri="{FF2B5EF4-FFF2-40B4-BE49-F238E27FC236}">
                <a16:creationId xmlns:a16="http://schemas.microsoft.com/office/drawing/2014/main" id="{237E5A82-47B5-423B-ABA0-5FB3361652C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8172544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1299</Words>
  <Application>Microsoft Office PowerPoint</Application>
  <PresentationFormat>On-screen Show (4:3)</PresentationFormat>
  <Paragraphs>549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19</vt:lpstr>
      <vt:lpstr>Instagram Posts Table | Scott - 2 of 19</vt:lpstr>
      <vt:lpstr>Instagram Posts Table | Scott - 3 of 19</vt:lpstr>
      <vt:lpstr>Instagram Posts Table | Scott - 4 of 19</vt:lpstr>
      <vt:lpstr>Instagram Posts Table | Scott - 5 of 19</vt:lpstr>
      <vt:lpstr>Instagram Posts Table | Scott - 6 of 19</vt:lpstr>
      <vt:lpstr>Instagram Posts Table | Scott - 7 of 19</vt:lpstr>
      <vt:lpstr>Instagram Posts Table | Scott - 8 of 19</vt:lpstr>
      <vt:lpstr>Instagram Posts Table | Scott - 9 of 19</vt:lpstr>
      <vt:lpstr>Instagram Posts Table | Scott - 10 of 19</vt:lpstr>
      <vt:lpstr>Instagram Posts Table | Scott - 11 of 19</vt:lpstr>
      <vt:lpstr>Instagram Posts Table | Scott - 12 of 19</vt:lpstr>
      <vt:lpstr>Instagram Posts Table | Scott - 13 of 19</vt:lpstr>
      <vt:lpstr>Instagram Posts Table | Scott - 14 of 19</vt:lpstr>
      <vt:lpstr>Instagram Posts Table | Scott - 15 of 19</vt:lpstr>
      <vt:lpstr>Instagram Posts Table | Scott - 16 of 19</vt:lpstr>
      <vt:lpstr>Instagram Posts Table | Scott - 17 of 19</vt:lpstr>
      <vt:lpstr>Instagram Posts Table | Scott - 18 of 19</vt:lpstr>
      <vt:lpstr>Instagram Posts Table | Scott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2021-09-01T08:32:11Z</dcterms:created>
  <dcterms:modified xsi:type="dcterms:W3CDTF">2021-09-01T08:33:16Z</dcterms:modified>
</cp:coreProperties>
</file>