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3754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87-44D8-97E9-6260C8792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</c:numCache>
            </c:numRef>
          </c:val>
          <c:extLst>
            <c:ext xmlns:c16="http://schemas.microsoft.com/office/drawing/2014/chart" uri="{C3380CC4-5D6E-409C-BE32-E72D297353CC}">
              <c16:uniqueId val="{00000000-D43A-4D80-BA55-7E756505FB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B9-458D-99F0-D58BEA8B1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7102152"/>
        <c:axId val="387102808"/>
      </c:radarChart>
      <c:catAx>
        <c:axId val="387102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02808"/>
        <c:crosses val="autoZero"/>
        <c:auto val="1"/>
        <c:lblAlgn val="ctr"/>
        <c:lblOffset val="100"/>
        <c:noMultiLvlLbl val="0"/>
      </c:catAx>
      <c:valAx>
        <c:axId val="38710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10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1">
                  <c:v>3751</c:v>
                </c:pt>
                <c:pt idx="12">
                  <c:v>3751</c:v>
                </c:pt>
                <c:pt idx="13">
                  <c:v>3751</c:v>
                </c:pt>
                <c:pt idx="14">
                  <c:v>3750</c:v>
                </c:pt>
                <c:pt idx="15">
                  <c:v>3750</c:v>
                </c:pt>
                <c:pt idx="16">
                  <c:v>3750</c:v>
                </c:pt>
                <c:pt idx="17">
                  <c:v>3750</c:v>
                </c:pt>
                <c:pt idx="18">
                  <c:v>3749</c:v>
                </c:pt>
                <c:pt idx="19">
                  <c:v>3750</c:v>
                </c:pt>
                <c:pt idx="20">
                  <c:v>3750</c:v>
                </c:pt>
                <c:pt idx="21">
                  <c:v>3750</c:v>
                </c:pt>
                <c:pt idx="22">
                  <c:v>3751</c:v>
                </c:pt>
                <c:pt idx="23">
                  <c:v>3752</c:v>
                </c:pt>
                <c:pt idx="24">
                  <c:v>3752</c:v>
                </c:pt>
                <c:pt idx="25">
                  <c:v>3753</c:v>
                </c:pt>
                <c:pt idx="26">
                  <c:v>3753</c:v>
                </c:pt>
                <c:pt idx="27">
                  <c:v>3754</c:v>
                </c:pt>
                <c:pt idx="28">
                  <c:v>3754</c:v>
                </c:pt>
                <c:pt idx="29">
                  <c:v>3753</c:v>
                </c:pt>
                <c:pt idx="30">
                  <c:v>3754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5B-43A8-9EBB-E3F773425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927456"/>
        <c:axId val="59928440"/>
      </c:lineChart>
      <c:dateAx>
        <c:axId val="59927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28440"/>
        <c:crosses val="autoZero"/>
        <c:auto val="1"/>
        <c:lblOffset val="100"/>
        <c:baseTimeUnit val="days"/>
      </c:dateAx>
      <c:valAx>
        <c:axId val="5992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927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F3-44F3-9684-6E436EAD34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D9-4FEE-85DB-FB84B6A23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2">
                  <c:v>0</c:v>
                </c:pt>
                <c:pt idx="13">
                  <c:v>0</c:v>
                </c:pt>
                <c:pt idx="14">
                  <c:v>-1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-1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-1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53-4584-9129-5DE5BCB42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875384"/>
        <c:axId val="388867184"/>
      </c:lineChart>
      <c:dateAx>
        <c:axId val="388875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67184"/>
        <c:crosses val="autoZero"/>
        <c:auto val="1"/>
        <c:lblOffset val="100"/>
        <c:baseTimeUnit val="days"/>
      </c:dateAx>
      <c:valAx>
        <c:axId val="38886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7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28-4332-9763-B690D3D77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868168"/>
        <c:axId val="388869152"/>
      </c:barChart>
      <c:catAx>
        <c:axId val="38886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69152"/>
        <c:crosses val="autoZero"/>
        <c:auto val="1"/>
        <c:lblAlgn val="ctr"/>
        <c:lblOffset val="100"/>
        <c:noMultiLvlLbl val="0"/>
      </c:catAx>
      <c:valAx>
        <c:axId val="38886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6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12">
                  <c:v>0</c:v>
                </c:pt>
                <c:pt idx="13">
                  <c:v>0</c:v>
                </c:pt>
                <c:pt idx="14">
                  <c:v>-2.6659557451346301E-2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-2.66666666666667E-2</c:v>
                </c:pt>
                <c:pt idx="19">
                  <c:v>2.6673779674579901E-2</c:v>
                </c:pt>
                <c:pt idx="20">
                  <c:v>0</c:v>
                </c:pt>
                <c:pt idx="21">
                  <c:v>0</c:v>
                </c:pt>
                <c:pt idx="22">
                  <c:v>2.66666666666667E-2</c:v>
                </c:pt>
                <c:pt idx="23">
                  <c:v>2.6659557451346301E-2</c:v>
                </c:pt>
                <c:pt idx="24">
                  <c:v>0</c:v>
                </c:pt>
                <c:pt idx="25">
                  <c:v>2.6652452025586401E-2</c:v>
                </c:pt>
                <c:pt idx="26">
                  <c:v>0</c:v>
                </c:pt>
                <c:pt idx="27">
                  <c:v>2.66453503863576E-2</c:v>
                </c:pt>
                <c:pt idx="28">
                  <c:v>0</c:v>
                </c:pt>
                <c:pt idx="29">
                  <c:v>-2.6638252530634E-2</c:v>
                </c:pt>
                <c:pt idx="30">
                  <c:v>2.66453503863576E-2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B3-4395-BB98-DA593B825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879976"/>
        <c:axId val="388881944"/>
      </c:lineChart>
      <c:dateAx>
        <c:axId val="388879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81944"/>
        <c:crosses val="autoZero"/>
        <c:auto val="1"/>
        <c:lblOffset val="100"/>
        <c:baseTimeUnit val="days"/>
      </c:dateAx>
      <c:valAx>
        <c:axId val="38888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7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37-44DF-91F8-69D8F5CC1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877680"/>
        <c:axId val="388878664"/>
      </c:lineChart>
      <c:dateAx>
        <c:axId val="388877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78664"/>
        <c:crosses val="autoZero"/>
        <c:auto val="1"/>
        <c:lblOffset val="100"/>
        <c:baseTimeUnit val="days"/>
      </c:dateAx>
      <c:valAx>
        <c:axId val="38887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7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32-4C1F-BDD5-752CE9F133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250232"/>
        <c:axId val="320047496"/>
      </c:lineChart>
      <c:catAx>
        <c:axId val="38825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47496"/>
        <c:crosses val="autoZero"/>
        <c:auto val="1"/>
        <c:lblAlgn val="ctr"/>
        <c:lblOffset val="100"/>
        <c:noMultiLvlLbl val="0"/>
      </c:catAx>
      <c:valAx>
        <c:axId val="32004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5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AF-4CE0-BC27-3076A36BF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097824"/>
        <c:axId val="390097496"/>
      </c:barChart>
      <c:catAx>
        <c:axId val="39009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97496"/>
        <c:crosses val="autoZero"/>
        <c:auto val="1"/>
        <c:lblAlgn val="ctr"/>
        <c:lblOffset val="100"/>
        <c:noMultiLvlLbl val="0"/>
      </c:catAx>
      <c:valAx>
        <c:axId val="39009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9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7F-407E-9FBF-31565906D2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7F-407E-9FBF-31565906D2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7F-407E-9FBF-31565906D2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7F-407E-9FBF-31565906D26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7F-407E-9FBF-31565906D26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47F-407E-9FBF-31565906D26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47F-407E-9FBF-31565906D26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47F-407E-9FBF-31565906D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094216"/>
        <c:axId val="390089296"/>
      </c:barChart>
      <c:catAx>
        <c:axId val="39009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89296"/>
        <c:crosses val="autoZero"/>
        <c:auto val="1"/>
        <c:lblAlgn val="ctr"/>
        <c:lblOffset val="100"/>
        <c:noMultiLvlLbl val="0"/>
      </c:catAx>
      <c:valAx>
        <c:axId val="39008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9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A6-43C7-BAB8-8ADD4012D5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A6-43C7-BAB8-8ADD4012D5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A6-43C7-BAB8-8ADD4012D5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092904"/>
        <c:axId val="390087984"/>
      </c:barChart>
      <c:catAx>
        <c:axId val="390092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87984"/>
        <c:crosses val="autoZero"/>
        <c:auto val="1"/>
        <c:lblAlgn val="ctr"/>
        <c:lblOffset val="100"/>
        <c:noMultiLvlLbl val="0"/>
      </c:catAx>
      <c:valAx>
        <c:axId val="39008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9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2.6652452025586401E-2</c:v>
                </c:pt>
                <c:pt idx="3">
                  <c:v>0</c:v>
                </c:pt>
                <c:pt idx="4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3C-4FAF-A257-1ED4EF7C67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099136"/>
        <c:axId val="390101760"/>
      </c:barChart>
      <c:catAx>
        <c:axId val="39009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01760"/>
        <c:crosses val="autoZero"/>
        <c:auto val="1"/>
        <c:lblAlgn val="ctr"/>
        <c:lblOffset val="100"/>
        <c:noMultiLvlLbl val="0"/>
      </c:catAx>
      <c:valAx>
        <c:axId val="39010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9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E1-4C5B-91AD-D63F2EA0C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0103728"/>
        <c:axId val="390103072"/>
      </c:lineChart>
      <c:dateAx>
        <c:axId val="390103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03072"/>
        <c:crosses val="autoZero"/>
        <c:auto val="1"/>
        <c:lblOffset val="100"/>
        <c:baseTimeUnit val="days"/>
      </c:dateAx>
      <c:valAx>
        <c:axId val="39010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0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A9-4A59-BB91-2908635672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179456"/>
        <c:axId val="386183720"/>
      </c:barChart>
      <c:catAx>
        <c:axId val="38617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83720"/>
        <c:crosses val="autoZero"/>
        <c:auto val="1"/>
        <c:lblAlgn val="ctr"/>
        <c:lblOffset val="100"/>
        <c:noMultiLvlLbl val="0"/>
      </c:catAx>
      <c:valAx>
        <c:axId val="38618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7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8.8841506751954503E-3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61-40E9-839D-17E33F39B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179128"/>
        <c:axId val="386187656"/>
      </c:lineChart>
      <c:catAx>
        <c:axId val="38617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87656"/>
        <c:crosses val="autoZero"/>
        <c:auto val="1"/>
        <c:lblAlgn val="ctr"/>
        <c:lblOffset val="100"/>
        <c:noMultiLvlLbl val="0"/>
      </c:catAx>
      <c:valAx>
        <c:axId val="38618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7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44409</c:v>
                </c:pt>
                <c:pt idx="1">
                  <c:v>44410</c:v>
                </c:pt>
                <c:pt idx="2">
                  <c:v>44411</c:v>
                </c:pt>
                <c:pt idx="3">
                  <c:v>44412</c:v>
                </c:pt>
                <c:pt idx="4">
                  <c:v>44413</c:v>
                </c:pt>
                <c:pt idx="5">
                  <c:v>44414</c:v>
                </c:pt>
                <c:pt idx="6">
                  <c:v>44415</c:v>
                </c:pt>
                <c:pt idx="7">
                  <c:v>44416</c:v>
                </c:pt>
                <c:pt idx="8">
                  <c:v>44417</c:v>
                </c:pt>
                <c:pt idx="9">
                  <c:v>44418</c:v>
                </c:pt>
                <c:pt idx="10">
                  <c:v>44419</c:v>
                </c:pt>
                <c:pt idx="11">
                  <c:v>44420</c:v>
                </c:pt>
                <c:pt idx="12">
                  <c:v>44421</c:v>
                </c:pt>
                <c:pt idx="13">
                  <c:v>44422</c:v>
                </c:pt>
                <c:pt idx="14">
                  <c:v>44423</c:v>
                </c:pt>
                <c:pt idx="15">
                  <c:v>44424</c:v>
                </c:pt>
                <c:pt idx="16">
                  <c:v>44425</c:v>
                </c:pt>
                <c:pt idx="17">
                  <c:v>44426</c:v>
                </c:pt>
                <c:pt idx="18">
                  <c:v>44427</c:v>
                </c:pt>
                <c:pt idx="19">
                  <c:v>44428</c:v>
                </c:pt>
                <c:pt idx="20">
                  <c:v>44429</c:v>
                </c:pt>
                <c:pt idx="21">
                  <c:v>44430</c:v>
                </c:pt>
                <c:pt idx="22">
                  <c:v>44431</c:v>
                </c:pt>
                <c:pt idx="23">
                  <c:v>44432</c:v>
                </c:pt>
                <c:pt idx="24">
                  <c:v>44433</c:v>
                </c:pt>
                <c:pt idx="25">
                  <c:v>44434</c:v>
                </c:pt>
                <c:pt idx="26">
                  <c:v>44435</c:v>
                </c:pt>
                <c:pt idx="27">
                  <c:v>44436</c:v>
                </c:pt>
                <c:pt idx="28">
                  <c:v>44437</c:v>
                </c:pt>
                <c:pt idx="29">
                  <c:v>44438</c:v>
                </c:pt>
                <c:pt idx="30">
                  <c:v>44439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82-47B8-95CE-2FF87CC0B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691128"/>
        <c:axId val="268693096"/>
      </c:lineChart>
      <c:dateAx>
        <c:axId val="268691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93096"/>
        <c:crosses val="autoZero"/>
        <c:auto val="1"/>
        <c:lblOffset val="100"/>
        <c:baseTimeUnit val="days"/>
      </c:dateAx>
      <c:valAx>
        <c:axId val="268693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69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658CB-8BA9-481A-9F70-2FAEC108D5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FB06D7-0ACD-4BCD-A3CB-173492FE37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41344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5A718-8F25-4D2A-A52A-2C5DC99CA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E0391B-2447-4432-8127-38784C8C2A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6251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970949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15739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6091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07136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669429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158228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45453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4224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341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85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201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70223-6D23-4CE4-AC9E-0D8C990246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662755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F9E5B-8ABF-457A-96A4-18F74B6C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BC78A9-30BD-4EC7-880E-0A41FF6487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5102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4A8D7-5109-4B85-9445-51A8EE8B7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7E1163-9E95-4EA9-81C9-1A812698E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259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CA6CE-31DE-44F9-B3C7-1D12D53C1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035EA2-8B98-459C-9731-371B42421F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6905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0D91F-7B9F-44E7-BAD2-E5674FC3C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74F9D-58B9-4E0C-95C8-61B5875BE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045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9E24A-4BE9-482D-BC34-C57FF75D8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9F3504-098C-4694-A063-2C14F50DED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9181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A18AA-20C1-49F7-9F01-F6D2EFBEAB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0861C-B937-4EE6-88E4-24DF8599F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700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0F957-D75F-4BC2-B3C5-AEA3E0A7C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1A2C98-BB6B-477E-91A1-112D7A2352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732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40B39-B696-4404-AB9A-207FCDD1D6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88E5D-38EF-4B46-B78F-363332729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831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5EB1A-AE67-42FD-8264-78451B917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CFF58B-F528-4FD9-9301-22B48BB039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669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13EA8-A43A-4ABD-B7B4-5C4CE06DF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35BF8-CFDF-4AA7-BE63-5E5481FDC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079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54189-24C4-4494-91D6-917482AAD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E6729A-AD8C-49B6-B721-9BB92EC694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1725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10BED-9749-47A5-A4D4-723D34F72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434A2-D7E2-4725-97CC-8B177642E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317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E93F6-2673-4E96-BE67-10CC8DCDE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C45657-25A8-4311-AF33-F7F42EA4CF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177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FBD00-4BFA-4A84-8A9C-7E93EBA82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BB123-B57A-42AA-BF83-464A3EF99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319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645F0-9A48-4B3B-A760-3CDE7EA0A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BB70B0-7DD5-409B-B76F-73D7308F22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7448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431E6-DC09-454B-8A5F-54A869DB7E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B3F6F-4D52-4314-8958-9D5ABE021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443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2A11D-B67E-4686-8BCB-BEFAA7E5F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11F7A6-B902-4EAE-8C91-EBF1B0444B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0175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DCA51-9E96-45CA-A5B4-56E3490E32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AC773C-6C0E-4466-98C1-521889564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968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E8A9-B6ED-45F1-9F77-9315BAF9A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0C1B8D-903D-4D4F-BD91-C7138A9EF2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4026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3DDBD-96E0-4C21-9D8B-5B3FD3E106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9E22B-ABB8-45F7-A3B4-A694EE77D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902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952AE-68AA-44CC-BCA4-E3463E51A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2B4B52-29D5-40B2-B130-5C6057A019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5250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206995-E944-47FA-A3B5-A595BA7AE8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BCF77-D2E4-47B5-982F-C60B7F07F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466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0898B-8097-4D3E-A2F3-B834610FC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4D1655-DF63-4FEA-AF27-978AB80F49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7823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91617-7A87-4C95-ABB6-FA5F6BB08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0095A-9F03-4D6D-B6C5-0C221416F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052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82435-71C6-4D81-ADCF-D101DAFFF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93E71F-98BA-4E95-88C4-67D6E7E9B9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85454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3825F-33CF-48D9-880B-094AE9E50C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C826E-0B56-4B8E-B24F-7C8B2E9B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95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113FD-7FA2-4291-A878-7793852A6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56BEDF-2BAB-4949-9E26-896E43CCB7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1667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CC7BBE-F70D-4DC6-BDE3-50A0A7D9E3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32F0A-7F19-4D36-89C3-0952F5FB8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1311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2119A-36F7-460E-BEB8-94C094CB2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3C803E-44DD-45DB-B3F5-7CF8EE6D50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5144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41239-B91B-458F-BDE5-A7E87F2AD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D2421-F22B-49D4-AA2A-224547149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538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9DCB1-3AC2-409A-BB92-F1CF6680C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353E09-4930-4D40-A2B8-B0F4CA87CC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4131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37C5A-28E1-404D-B374-8CB49F5F60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80553-0777-4575-8E25-F18EA76F7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7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DFC17-107D-4441-97C4-90699BEAA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04AE28-DA7C-4E41-B566-C8BB4FCD6C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8184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4D31C-CF9C-4872-B666-14081B36F6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614BA-CBEE-42EC-8256-B328C21DD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284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A336B-728F-4662-A681-BD5AD89ADA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988573-B6B6-4716-B14A-22BEA40FE2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6644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184A3-EE4A-40C4-BDF0-D641900B69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76578-DF46-4482-8096-945C64E80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95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33C07-1232-4AC2-82EA-28BE39A94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F4E5FC-7E37-46F3-A1B7-8046DDCE57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994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562131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844417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01142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563754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8704524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40227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79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86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87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7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02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095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25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#DiaDeLasInfancias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94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35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#caramañolas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74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#eddy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6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0C197E-96A0-4F9A-BD1B-32E9E4E1B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74326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944418-3AA3-40FC-9FA6-62449D6EC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F0AAA8-C24E-4B9F-A6BB-F01B82BEC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0413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5859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7902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068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6290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7136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9401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420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8527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2417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5974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0684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8183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368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- 2021-08-10 12:00:01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EDDY KIDS elegís para regalar?
Es duradera, a prueba de derrames y mantiene la temperatura por más tiempo.
Además, tiene varios diseños y es muy fácil de limpiar. ¡Es el regalo perfecto!
⁣#Camelbak #caramañolas #eddy
#DiaDeLasInfancias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319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10D5B-3527-4FD9-BEE6-D3B2283FEE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374668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30922-BB08-46E3-8BF6-68E454326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DF6E25-69B3-45E8-9F1E-44DB5A4E3A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4293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34440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5098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53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1674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6699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21591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882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3805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3832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019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0612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9924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45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- 2021-08-05 12:00:05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Podium Race Edition es la caramañola perfecta para los ciclistas que priorizan el rendimiento y la funcionalidad por encima de todo. 
💧💧💧💧 Su construcción doble pared con aislamiento térmico mantiene el agua hasta 2 veces más fría. 
¿Ya la convertiste en tu favorita?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884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81B6CC-60D6-470B-AC97-905FF8301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4303062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92393-5A8A-483F-A5D4-B3F98B833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1B059D-1C0F-4ED3-A73C-87A67F6030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4876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88656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3734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0250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5511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0635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2402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4660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6286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198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7446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742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314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03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- 2021-08-08 11:04:52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¿Sed de aventuras? 
Podium es la carmañola ideal para acompañarte y mantenerte hidr#podium 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488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A9F13-BFBB-4AAC-848B-15BE22D5C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6998195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33E8E-1499-4B08-8FF4-D7E8E9B2C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C0D79F-B827-4DD7-B1C0-6CC58CD655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0517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8796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6598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1785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9771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7632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4349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5546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08964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7147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7782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3711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5736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- 2021-08-12 10:30:10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Juventud no tiene edad, se trata de la 𝐚𝐜𝐭𝐢𝐭𝐮𝐝 frente a la vida, de la motivación por MÁS.⁣⁣
⁣⁣
Festejamos el día internacional de la Juventud. ⁣⁣
⁣
⁣
#Camelbak #DiaDeLaJuventud⁣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22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1140D-48EC-4C8E-A08E-5A06279DD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8538821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E416E-C9FC-4798-A5E4-7BD1398BD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8738C8-6BE7-457B-A2B6-18E4E8D4B9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2387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6729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8177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5776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669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394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350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700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856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8199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6542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671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602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3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- 2021-08-13 14:57:18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Eddy Kids es la botella de agua ideal para todos los días. A prueba de fugas cuando está cerrada y muy fácil de llevar 💧💧💧💧
El mejor regalo para este domingo.
⁣#Camelbak #caramañolas #eddy
#DiaDeLasInfancias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60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- 2021-08-15 11:52:55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Camelbak celebramos las infancias MÁS libres, con educación, amor y juegos.⁣
⁣
Porque hay muchas maneras de vivir la niñez. ¡Feliz día de las infancias!⁣
⁣
⁣
#Camelbak #DiaDelNiño #DiaDeLasInfancias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197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0F5AB5-6031-469C-AE57-1EB4AACF32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8193243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E13A2-177F-4218-BD22-70AB55A87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FE1A94-3456-4CC3-86F9-D5CF9F8EDF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3759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64371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075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63310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7255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021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0096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6190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4568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8144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3341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2628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9985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2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- 2021-08-19 12:00:07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¿Podium Chill  Reflective Pink o Reflective Yellow? 
Dos carmañolas de ciclismo con las mejores características:
💧 Construcción de doble pared: mantiene el agua fría el doble de tiempo.
💧 Más agua con menos esfuerzo.
💧 Tapa de alto caudal y autosellado: maximiza la velocidad de flujo mientras elimina salpicaduras y derrames.
💧 Materiales libres de BPA, BPS y BPF.
Elegí tu carmañola de ciclismo preferida.
#CamelbakArgentina #Camelbak #agua #hidratacion #deportes #ciclismo  #podium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11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D2F27-3F0C-4209-B667-C97B2F0D1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991027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98A21-AA93-42B5-B15B-9366F6F9C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2221AB-256D-4856-94DA-47926E4D1E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37928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61510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1909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9644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459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4702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21994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0921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958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3716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9614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233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9807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39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- 2021-08-26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Camelbak la hidratación es MÁS simple:
❄️ La tapa universal cuenta con una tapa magnética que se guarda de forma segura cuando está abierta.
❄️ Permite un alto flujo de agua sin ensuciar y es a prueba de fugas cuando está cerrada.
❄️ Libre de BPA, BPS y BPF.
#CamelbakArgentina #Camelbak #agua #hidratacion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839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8A250-3115-4CCA-8620-C563589DB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4744148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DFBD7-7685-4973-84F8-58A3EAEE4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7ECC4A-A076-4699-BB3C-BB0181DC4F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9793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1EC93-37FB-40A3-BC41-1E66DB8F8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0CDB8-FB89-45C4-87E8-5185F6D06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7608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697</Words>
  <Application>Microsoft Office PowerPoint</Application>
  <PresentationFormat>On-screen Show (4:3)</PresentationFormat>
  <Paragraphs>341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FACEBOOK NUEVO - La emilia usar</vt:lpstr>
      <vt:lpstr>Facebook Key Metrics Table | CamelBak</vt:lpstr>
      <vt:lpstr>Facebook Fan Distribution | CamelBak</vt:lpstr>
      <vt:lpstr>Facebook +/- Fan Distribution | CamelBak</vt:lpstr>
      <vt:lpstr>Facebook Key Metrics Radar | CamelBak</vt:lpstr>
      <vt:lpstr>Facebook Page Likes Total | CamelBak</vt:lpstr>
      <vt:lpstr>Facebook Posts Distribution | CamelBak</vt:lpstr>
      <vt:lpstr>Facebook Interactions Distribution | CamelBak</vt:lpstr>
      <vt:lpstr>Facebook Fans Change | CamelBak</vt:lpstr>
      <vt:lpstr>Facebook Fans Change Per Weekday | CamelBak</vt:lpstr>
      <vt:lpstr>Facebook Fans Change Rate | CamelBak</vt:lpstr>
      <vt:lpstr>Facebook Own Posts | CamelBak</vt:lpstr>
      <vt:lpstr>Facebook Own Posts By Hour | CamelBak</vt:lpstr>
      <vt:lpstr>Facebook Own Posts By Weekday | CamelBak</vt:lpstr>
      <vt:lpstr>Facebook Interactions Distribution | CamelBak</vt:lpstr>
      <vt:lpstr>Facebook Post Type Distribution Per Profile | CamelBak</vt:lpstr>
      <vt:lpstr>Facebook Interaction Rate By Weekday | CamelBak</vt:lpstr>
      <vt:lpstr>Facebook Interaction Rate | CamelBak</vt:lpstr>
      <vt:lpstr>Facebook Interaction Rate By Post Type | CamelBak</vt:lpstr>
      <vt:lpstr>Facebook Interaction Rate By Hour | CamelBak</vt:lpstr>
      <vt:lpstr>Facebook Hashtag Detection | CamelBak</vt:lpstr>
      <vt:lpstr>Facebook Post Table + Reactions | CamelBak - 1 of 7</vt:lpstr>
      <vt:lpstr>Facebook Post Table + Reactions | CamelBak - 2 of 7</vt:lpstr>
      <vt:lpstr>Facebook Post Table + Reactions | CamelBak - 3 of 7</vt:lpstr>
      <vt:lpstr>Facebook Post Table + Reactions | CamelBak - 4 of 7</vt:lpstr>
      <vt:lpstr>Facebook Post Table + Reactions | CamelBak - 5 of 7</vt:lpstr>
      <vt:lpstr>Facebook Post Table + Reactions | CamelBak - 6 of 7</vt:lpstr>
      <vt:lpstr>Facebook Post Table + Reactions | CamelBak - 7 of 7</vt:lpstr>
      <vt:lpstr>Facebook User Posts | CamelBak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2021-09-01T08:12:53Z</dcterms:created>
  <dcterms:modified xsi:type="dcterms:W3CDTF">2021-09-01T08:13:44Z</dcterms:modified>
</cp:coreProperties>
</file>