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5" r:id="rId19"/>
    <p:sldId id="276" r:id="rId20"/>
    <p:sldId id="277" r:id="rId21"/>
    <p:sldId id="278" r:id="rId22"/>
    <p:sldId id="279"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cat>
            <c:strRef>
              <c:f>Sheet1!$A$1</c:f>
              <c:strCache>
                <c:ptCount val="1"/>
                <c:pt idx="0">
                  <c:v>camelbak_ar</c:v>
                </c:pt>
              </c:strCache>
            </c:strRef>
          </c:cat>
          <c:val>
            <c:numRef>
              <c:f>Sheet1!$A$2</c:f>
              <c:numCache>
                <c:formatCode>General</c:formatCode>
                <c:ptCount val="1"/>
                <c:pt idx="0">
                  <c:v>2130</c:v>
                </c:pt>
              </c:numCache>
            </c:numRef>
          </c:val>
          <c:extLst>
            <c:ext xmlns:c16="http://schemas.microsoft.com/office/drawing/2014/chart" uri="{C3380CC4-5D6E-409C-BE32-E72D297353CC}">
              <c16:uniqueId val="{00000000-5F45-4B16-91AD-379B235210E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camelbak_ar</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100</c:v>
                </c:pt>
                <c:pt idx="3">
                  <c:v>100</c:v>
                </c:pt>
                <c:pt idx="4">
                  <c:v>100</c:v>
                </c:pt>
                <c:pt idx="5">
                  <c:v>100</c:v>
                </c:pt>
                <c:pt idx="6">
                  <c:v>0</c:v>
                </c:pt>
                <c:pt idx="7">
                  <c:v>0</c:v>
                </c:pt>
              </c:numCache>
            </c:numRef>
          </c:val>
          <c:extLst>
            <c:ext xmlns:c16="http://schemas.microsoft.com/office/drawing/2014/chart" uri="{C3380CC4-5D6E-409C-BE32-E72D297353CC}">
              <c16:uniqueId val="{00000000-622B-4ED0-9487-F2FC29688FA9}"/>
            </c:ext>
          </c:extLst>
        </c:ser>
        <c:dLbls>
          <c:showLegendKey val="0"/>
          <c:showVal val="0"/>
          <c:showCatName val="0"/>
          <c:showSerName val="0"/>
          <c:showPercent val="0"/>
          <c:showBubbleSize val="0"/>
        </c:dLbls>
        <c:axId val="382003616"/>
        <c:axId val="382003944"/>
      </c:radarChart>
      <c:catAx>
        <c:axId val="382003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003944"/>
        <c:crosses val="autoZero"/>
        <c:auto val="1"/>
        <c:lblAlgn val="ctr"/>
        <c:lblOffset val="100"/>
        <c:noMultiLvlLbl val="0"/>
      </c:catAx>
      <c:valAx>
        <c:axId val="382003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003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camelbak_ar</c:v>
                </c:pt>
              </c:strCache>
            </c:strRef>
          </c:tx>
          <c:spPr>
            <a:ln w="28575" cap="rnd">
              <a:solidFill>
                <a:schemeClr val="accent1"/>
              </a:solidFill>
              <a:round/>
            </a:ln>
            <a:effectLst/>
          </c:spPr>
          <c:marker>
            <c:symbol val="none"/>
          </c:marker>
          <c:cat>
            <c:numRef>
              <c:f>Sheet1!$A$2:$A$33</c:f>
              <c:numCache>
                <c:formatCode>m/d/yyyy</c:formatCode>
                <c:ptCount val="32"/>
                <c:pt idx="0">
                  <c:v>44394</c:v>
                </c:pt>
                <c:pt idx="1">
                  <c:v>44395</c:v>
                </c:pt>
                <c:pt idx="2">
                  <c:v>44396</c:v>
                </c:pt>
                <c:pt idx="3">
                  <c:v>44397</c:v>
                </c:pt>
                <c:pt idx="4">
                  <c:v>44398</c:v>
                </c:pt>
                <c:pt idx="5">
                  <c:v>44399</c:v>
                </c:pt>
                <c:pt idx="6">
                  <c:v>44400</c:v>
                </c:pt>
                <c:pt idx="7">
                  <c:v>44401</c:v>
                </c:pt>
                <c:pt idx="8">
                  <c:v>44402</c:v>
                </c:pt>
                <c:pt idx="9">
                  <c:v>44403</c:v>
                </c:pt>
                <c:pt idx="10">
                  <c:v>44404</c:v>
                </c:pt>
                <c:pt idx="11">
                  <c:v>44405</c:v>
                </c:pt>
                <c:pt idx="12">
                  <c:v>44406</c:v>
                </c:pt>
                <c:pt idx="13">
                  <c:v>44407</c:v>
                </c:pt>
                <c:pt idx="14">
                  <c:v>44408</c:v>
                </c:pt>
                <c:pt idx="15">
                  <c:v>44409</c:v>
                </c:pt>
                <c:pt idx="16">
                  <c:v>44410</c:v>
                </c:pt>
                <c:pt idx="17">
                  <c:v>44411</c:v>
                </c:pt>
                <c:pt idx="18">
                  <c:v>44412</c:v>
                </c:pt>
                <c:pt idx="19">
                  <c:v>44413</c:v>
                </c:pt>
                <c:pt idx="20">
                  <c:v>44414</c:v>
                </c:pt>
                <c:pt idx="21">
                  <c:v>44415</c:v>
                </c:pt>
                <c:pt idx="22">
                  <c:v>44416</c:v>
                </c:pt>
                <c:pt idx="23">
                  <c:v>44417</c:v>
                </c:pt>
                <c:pt idx="24">
                  <c:v>44418</c:v>
                </c:pt>
                <c:pt idx="25">
                  <c:v>44419</c:v>
                </c:pt>
                <c:pt idx="26">
                  <c:v>44420</c:v>
                </c:pt>
                <c:pt idx="27">
                  <c:v>44421</c:v>
                </c:pt>
                <c:pt idx="28">
                  <c:v>44422</c:v>
                </c:pt>
                <c:pt idx="29">
                  <c:v>44423</c:v>
                </c:pt>
                <c:pt idx="30">
                  <c:v>44424</c:v>
                </c:pt>
                <c:pt idx="31">
                  <c:v>44425</c:v>
                </c:pt>
              </c:numCache>
            </c:numRef>
          </c:cat>
          <c:val>
            <c:numRef>
              <c:f>Sheet1!$B$2:$B$33</c:f>
              <c:numCache>
                <c:formatCode>General</c:formatCode>
                <c:ptCount val="32"/>
                <c:pt idx="26">
                  <c:v>2128</c:v>
                </c:pt>
                <c:pt idx="27">
                  <c:v>2128</c:v>
                </c:pt>
                <c:pt idx="28">
                  <c:v>2129</c:v>
                </c:pt>
                <c:pt idx="29">
                  <c:v>2130</c:v>
                </c:pt>
                <c:pt idx="30">
                  <c:v>2130</c:v>
                </c:pt>
                <c:pt idx="31">
                  <c:v>2130</c:v>
                </c:pt>
              </c:numCache>
            </c:numRef>
          </c:val>
          <c:smooth val="0"/>
          <c:extLst>
            <c:ext xmlns:c16="http://schemas.microsoft.com/office/drawing/2014/chart" uri="{C3380CC4-5D6E-409C-BE32-E72D297353CC}">
              <c16:uniqueId val="{00000000-9984-441F-ADE3-6BD017E510CA}"/>
            </c:ext>
          </c:extLst>
        </c:ser>
        <c:dLbls>
          <c:showLegendKey val="0"/>
          <c:showVal val="0"/>
          <c:showCatName val="0"/>
          <c:showSerName val="0"/>
          <c:showPercent val="0"/>
          <c:showBubbleSize val="0"/>
        </c:dLbls>
        <c:smooth val="0"/>
        <c:axId val="326520024"/>
        <c:axId val="326521992"/>
      </c:lineChart>
      <c:dateAx>
        <c:axId val="326520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521992"/>
        <c:crosses val="autoZero"/>
        <c:auto val="1"/>
        <c:lblOffset val="100"/>
        <c:baseTimeUnit val="days"/>
      </c:dateAx>
      <c:valAx>
        <c:axId val="326521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520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camelbak_ar</c:v>
                </c:pt>
              </c:strCache>
            </c:strRef>
          </c:tx>
          <c:spPr>
            <a:ln w="28575" cap="rnd">
              <a:solidFill>
                <a:schemeClr val="accent1"/>
              </a:solidFill>
              <a:round/>
            </a:ln>
            <a:effectLst/>
          </c:spPr>
          <c:marker>
            <c:symbol val="none"/>
          </c:marker>
          <c:cat>
            <c:numRef>
              <c:f>Sheet1!$A$2:$A$33</c:f>
              <c:numCache>
                <c:formatCode>m/d/yyyy</c:formatCode>
                <c:ptCount val="32"/>
                <c:pt idx="0">
                  <c:v>44394</c:v>
                </c:pt>
                <c:pt idx="1">
                  <c:v>44395</c:v>
                </c:pt>
                <c:pt idx="2">
                  <c:v>44396</c:v>
                </c:pt>
                <c:pt idx="3">
                  <c:v>44397</c:v>
                </c:pt>
                <c:pt idx="4">
                  <c:v>44398</c:v>
                </c:pt>
                <c:pt idx="5">
                  <c:v>44399</c:v>
                </c:pt>
                <c:pt idx="6">
                  <c:v>44400</c:v>
                </c:pt>
                <c:pt idx="7">
                  <c:v>44401</c:v>
                </c:pt>
                <c:pt idx="8">
                  <c:v>44402</c:v>
                </c:pt>
                <c:pt idx="9">
                  <c:v>44403</c:v>
                </c:pt>
                <c:pt idx="10">
                  <c:v>44404</c:v>
                </c:pt>
                <c:pt idx="11">
                  <c:v>44405</c:v>
                </c:pt>
                <c:pt idx="12">
                  <c:v>44406</c:v>
                </c:pt>
                <c:pt idx="13">
                  <c:v>44407</c:v>
                </c:pt>
                <c:pt idx="14">
                  <c:v>44408</c:v>
                </c:pt>
                <c:pt idx="15">
                  <c:v>44409</c:v>
                </c:pt>
                <c:pt idx="16">
                  <c:v>44410</c:v>
                </c:pt>
                <c:pt idx="17">
                  <c:v>44411</c:v>
                </c:pt>
                <c:pt idx="18">
                  <c:v>44412</c:v>
                </c:pt>
                <c:pt idx="19">
                  <c:v>44413</c:v>
                </c:pt>
                <c:pt idx="20">
                  <c:v>44414</c:v>
                </c:pt>
                <c:pt idx="21">
                  <c:v>44415</c:v>
                </c:pt>
                <c:pt idx="22">
                  <c:v>44416</c:v>
                </c:pt>
                <c:pt idx="23">
                  <c:v>44417</c:v>
                </c:pt>
                <c:pt idx="24">
                  <c:v>44418</c:v>
                </c:pt>
                <c:pt idx="25">
                  <c:v>44419</c:v>
                </c:pt>
                <c:pt idx="26">
                  <c:v>44420</c:v>
                </c:pt>
                <c:pt idx="27">
                  <c:v>44421</c:v>
                </c:pt>
                <c:pt idx="28">
                  <c:v>44422</c:v>
                </c:pt>
                <c:pt idx="29">
                  <c:v>44423</c:v>
                </c:pt>
                <c:pt idx="30">
                  <c:v>44424</c:v>
                </c:pt>
                <c:pt idx="31">
                  <c:v>44425</c:v>
                </c:pt>
              </c:numCache>
            </c:numRef>
          </c:cat>
          <c:val>
            <c:numRef>
              <c:f>Sheet1!$B$2:$B$33</c:f>
              <c:numCache>
                <c:formatCode>General</c:formatCode>
                <c:ptCount val="32"/>
                <c:pt idx="27">
                  <c:v>0</c:v>
                </c:pt>
                <c:pt idx="28">
                  <c:v>1</c:v>
                </c:pt>
                <c:pt idx="29">
                  <c:v>1</c:v>
                </c:pt>
                <c:pt idx="30">
                  <c:v>0</c:v>
                </c:pt>
                <c:pt idx="31">
                  <c:v>0</c:v>
                </c:pt>
              </c:numCache>
            </c:numRef>
          </c:val>
          <c:smooth val="0"/>
          <c:extLst>
            <c:ext xmlns:c16="http://schemas.microsoft.com/office/drawing/2014/chart" uri="{C3380CC4-5D6E-409C-BE32-E72D297353CC}">
              <c16:uniqueId val="{00000000-26A8-444B-A8FF-209348D2499C}"/>
            </c:ext>
          </c:extLst>
        </c:ser>
        <c:dLbls>
          <c:showLegendKey val="0"/>
          <c:showVal val="0"/>
          <c:showCatName val="0"/>
          <c:showSerName val="0"/>
          <c:showPercent val="0"/>
          <c:showBubbleSize val="0"/>
        </c:dLbls>
        <c:smooth val="0"/>
        <c:axId val="320301504"/>
        <c:axId val="320300192"/>
      </c:lineChart>
      <c:dateAx>
        <c:axId val="320301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300192"/>
        <c:crosses val="autoZero"/>
        <c:auto val="1"/>
        <c:lblOffset val="100"/>
        <c:baseTimeUnit val="days"/>
      </c:dateAx>
      <c:valAx>
        <c:axId val="320300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301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camelbak_ar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2</c:v>
                </c:pt>
                <c:pt idx="2">
                  <c:v>1</c:v>
                </c:pt>
                <c:pt idx="3">
                  <c:v>3</c:v>
                </c:pt>
                <c:pt idx="4">
                  <c:v>1</c:v>
                </c:pt>
                <c:pt idx="5">
                  <c:v>0</c:v>
                </c:pt>
                <c:pt idx="6">
                  <c:v>3</c:v>
                </c:pt>
              </c:numCache>
            </c:numRef>
          </c:val>
          <c:extLst>
            <c:ext xmlns:c16="http://schemas.microsoft.com/office/drawing/2014/chart" uri="{C3380CC4-5D6E-409C-BE32-E72D297353CC}">
              <c16:uniqueId val="{00000000-FD53-4DCA-B679-B86AA8ED0648}"/>
            </c:ext>
          </c:extLst>
        </c:ser>
        <c:dLbls>
          <c:showLegendKey val="0"/>
          <c:showVal val="0"/>
          <c:showCatName val="0"/>
          <c:showSerName val="0"/>
          <c:showPercent val="0"/>
          <c:showBubbleSize val="0"/>
        </c:dLbls>
        <c:gapWidth val="219"/>
        <c:overlap val="-27"/>
        <c:axId val="320303144"/>
        <c:axId val="320309704"/>
      </c:barChart>
      <c:catAx>
        <c:axId val="320303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309704"/>
        <c:crosses val="autoZero"/>
        <c:auto val="1"/>
        <c:lblAlgn val="ctr"/>
        <c:lblOffset val="100"/>
        <c:noMultiLvlLbl val="0"/>
      </c:catAx>
      <c:valAx>
        <c:axId val="320309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303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camelbak_ar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4">
                  <c:v>0</c:v>
                </c:pt>
                <c:pt idx="5">
                  <c:v>1</c:v>
                </c:pt>
                <c:pt idx="6">
                  <c:v>1</c:v>
                </c:pt>
              </c:numCache>
            </c:numRef>
          </c:val>
          <c:extLst>
            <c:ext xmlns:c16="http://schemas.microsoft.com/office/drawing/2014/chart" uri="{C3380CC4-5D6E-409C-BE32-E72D297353CC}">
              <c16:uniqueId val="{00000000-68D1-4376-9E6C-0B09D4E9182A}"/>
            </c:ext>
          </c:extLst>
        </c:ser>
        <c:dLbls>
          <c:showLegendKey val="0"/>
          <c:showVal val="0"/>
          <c:showCatName val="0"/>
          <c:showSerName val="0"/>
          <c:showPercent val="0"/>
          <c:showBubbleSize val="0"/>
        </c:dLbls>
        <c:gapWidth val="219"/>
        <c:overlap val="-27"/>
        <c:axId val="320311672"/>
        <c:axId val="320312328"/>
      </c:barChart>
      <c:catAx>
        <c:axId val="320311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312328"/>
        <c:crosses val="autoZero"/>
        <c:auto val="1"/>
        <c:lblAlgn val="ctr"/>
        <c:lblOffset val="100"/>
        <c:noMultiLvlLbl val="0"/>
      </c:catAx>
      <c:valAx>
        <c:axId val="320312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311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camelbak_ar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3</c:v>
                </c:pt>
                <c:pt idx="12">
                  <c:v>1</c:v>
                </c:pt>
                <c:pt idx="13">
                  <c:v>0</c:v>
                </c:pt>
                <c:pt idx="14">
                  <c:v>3</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4114-48C3-94E1-B24BEAE42F88}"/>
            </c:ext>
          </c:extLst>
        </c:ser>
        <c:dLbls>
          <c:showLegendKey val="0"/>
          <c:showVal val="0"/>
          <c:showCatName val="0"/>
          <c:showSerName val="0"/>
          <c:showPercent val="0"/>
          <c:showBubbleSize val="0"/>
        </c:dLbls>
        <c:smooth val="0"/>
        <c:axId val="320313968"/>
        <c:axId val="320314952"/>
      </c:lineChart>
      <c:catAx>
        <c:axId val="320313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314952"/>
        <c:crosses val="autoZero"/>
        <c:auto val="1"/>
        <c:lblAlgn val="ctr"/>
        <c:lblOffset val="100"/>
        <c:noMultiLvlLbl val="0"/>
      </c:catAx>
      <c:valAx>
        <c:axId val="320314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313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camelbak_ar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0.86895255988727105</c:v>
                </c:pt>
                <c:pt idx="2">
                  <c:v>0.563644903710662</c:v>
                </c:pt>
                <c:pt idx="3">
                  <c:v>0.81415374980429001</c:v>
                </c:pt>
                <c:pt idx="4">
                  <c:v>0.89243776420854903</c:v>
                </c:pt>
                <c:pt idx="6">
                  <c:v>0.626272115234069</c:v>
                </c:pt>
              </c:numCache>
            </c:numRef>
          </c:val>
          <c:extLst>
            <c:ext xmlns:c16="http://schemas.microsoft.com/office/drawing/2014/chart" uri="{C3380CC4-5D6E-409C-BE32-E72D297353CC}">
              <c16:uniqueId val="{00000000-6F27-4D61-88C5-6E3CEA69751E}"/>
            </c:ext>
          </c:extLst>
        </c:ser>
        <c:dLbls>
          <c:showLegendKey val="0"/>
          <c:showVal val="0"/>
          <c:showCatName val="0"/>
          <c:showSerName val="0"/>
          <c:showPercent val="0"/>
          <c:showBubbleSize val="0"/>
        </c:dLbls>
        <c:gapWidth val="219"/>
        <c:overlap val="-27"/>
        <c:axId val="382004272"/>
        <c:axId val="382004600"/>
      </c:barChart>
      <c:catAx>
        <c:axId val="382004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004600"/>
        <c:crosses val="autoZero"/>
        <c:auto val="1"/>
        <c:lblAlgn val="ctr"/>
        <c:lblOffset val="100"/>
        <c:noMultiLvlLbl val="0"/>
      </c:catAx>
      <c:valAx>
        <c:axId val="382004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004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camelbak_ar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0.23496240601503801</c:v>
                </c:pt>
                <c:pt idx="11">
                  <c:v>0.84586466165413499</c:v>
                </c:pt>
                <c:pt idx="12">
                  <c:v>1.1748120300751901</c:v>
                </c:pt>
                <c:pt idx="13">
                  <c:v>0</c:v>
                </c:pt>
                <c:pt idx="14">
                  <c:v>0.59915413533834605</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B373-4A1F-94E5-F7C5638AD832}"/>
            </c:ext>
          </c:extLst>
        </c:ser>
        <c:dLbls>
          <c:showLegendKey val="0"/>
          <c:showVal val="0"/>
          <c:showCatName val="0"/>
          <c:showSerName val="0"/>
          <c:showPercent val="0"/>
          <c:showBubbleSize val="0"/>
        </c:dLbls>
        <c:smooth val="0"/>
        <c:axId val="326517072"/>
        <c:axId val="326517400"/>
      </c:lineChart>
      <c:catAx>
        <c:axId val="326517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517400"/>
        <c:crosses val="autoZero"/>
        <c:auto val="1"/>
        <c:lblAlgn val="ctr"/>
        <c:lblOffset val="100"/>
        <c:noMultiLvlLbl val="0"/>
      </c:catAx>
      <c:valAx>
        <c:axId val="326517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517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camelbak_ar</c:v>
                </c:pt>
              </c:strCache>
            </c:strRef>
          </c:cat>
          <c:val>
            <c:numRef>
              <c:f>Sheet1!$B$2</c:f>
              <c:numCache>
                <c:formatCode>General</c:formatCode>
                <c:ptCount val="1"/>
                <c:pt idx="0">
                  <c:v>2</c:v>
                </c:pt>
              </c:numCache>
            </c:numRef>
          </c:val>
          <c:extLst>
            <c:ext xmlns:c16="http://schemas.microsoft.com/office/drawing/2014/chart" uri="{C3380CC4-5D6E-409C-BE32-E72D297353CC}">
              <c16:uniqueId val="{00000000-7B21-4AAD-9106-E2679196ED21}"/>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camelbak_ar</c:v>
                </c:pt>
              </c:strCache>
            </c:strRef>
          </c:cat>
          <c:val>
            <c:numRef>
              <c:f>Sheet1!$C$2</c:f>
              <c:numCache>
                <c:formatCode>General</c:formatCode>
                <c:ptCount val="1"/>
                <c:pt idx="0">
                  <c:v>7</c:v>
                </c:pt>
              </c:numCache>
            </c:numRef>
          </c:val>
          <c:extLst>
            <c:ext xmlns:c16="http://schemas.microsoft.com/office/drawing/2014/chart" uri="{C3380CC4-5D6E-409C-BE32-E72D297353CC}">
              <c16:uniqueId val="{00000001-7B21-4AAD-9106-E2679196ED21}"/>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camelbak_ar</c:v>
                </c:pt>
              </c:strCache>
            </c:strRef>
          </c:cat>
          <c:val>
            <c:numRef>
              <c:f>Sheet1!$D$2</c:f>
              <c:numCache>
                <c:formatCode>General</c:formatCode>
                <c:ptCount val="1"/>
                <c:pt idx="0">
                  <c:v>1</c:v>
                </c:pt>
              </c:numCache>
            </c:numRef>
          </c:val>
          <c:extLst>
            <c:ext xmlns:c16="http://schemas.microsoft.com/office/drawing/2014/chart" uri="{C3380CC4-5D6E-409C-BE32-E72D297353CC}">
              <c16:uniqueId val="{00000002-7B21-4AAD-9106-E2679196ED21}"/>
            </c:ext>
          </c:extLst>
        </c:ser>
        <c:dLbls>
          <c:showLegendKey val="0"/>
          <c:showVal val="0"/>
          <c:showCatName val="0"/>
          <c:showSerName val="0"/>
          <c:showPercent val="0"/>
          <c:showBubbleSize val="0"/>
        </c:dLbls>
        <c:gapWidth val="150"/>
        <c:overlap val="100"/>
        <c:axId val="377233488"/>
        <c:axId val="377978640"/>
      </c:barChart>
      <c:catAx>
        <c:axId val="377233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978640"/>
        <c:crosses val="autoZero"/>
        <c:auto val="1"/>
        <c:lblAlgn val="ctr"/>
        <c:lblOffset val="100"/>
        <c:noMultiLvlLbl val="0"/>
      </c:catAx>
      <c:valAx>
        <c:axId val="3779786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233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c:f>
              <c:strCache>
                <c:ptCount val="1"/>
                <c:pt idx="0">
                  <c:v>camelbak_ar</c:v>
                </c:pt>
              </c:strCache>
            </c:strRef>
          </c:cat>
          <c:val>
            <c:numRef>
              <c:f>Sheet1!$B$2</c:f>
              <c:numCache>
                <c:formatCode>General</c:formatCode>
                <c:ptCount val="1"/>
                <c:pt idx="0">
                  <c:v>91</c:v>
                </c:pt>
              </c:numCache>
            </c:numRef>
          </c:val>
          <c:extLst>
            <c:ext xmlns:c16="http://schemas.microsoft.com/office/drawing/2014/chart" uri="{C3380CC4-5D6E-409C-BE32-E72D297353CC}">
              <c16:uniqueId val="{00000000-877D-41BF-AD29-5F8E2413E399}"/>
            </c:ext>
          </c:extLst>
        </c:ser>
        <c:ser>
          <c:idx val="1"/>
          <c:order val="1"/>
          <c:tx>
            <c:strRef>
              <c:f>Sheet1!$C$1</c:f>
              <c:strCache>
                <c:ptCount val="1"/>
                <c:pt idx="0">
                  <c:v>Videos</c:v>
                </c:pt>
              </c:strCache>
            </c:strRef>
          </c:tx>
          <c:spPr>
            <a:solidFill>
              <a:schemeClr val="accent2"/>
            </a:solidFill>
            <a:ln>
              <a:noFill/>
            </a:ln>
            <a:effectLst/>
          </c:spPr>
          <c:invertIfNegative val="0"/>
          <c:cat>
            <c:strRef>
              <c:f>Sheet1!$A$2</c:f>
              <c:strCache>
                <c:ptCount val="1"/>
                <c:pt idx="0">
                  <c:v>camelbak_ar</c:v>
                </c:pt>
              </c:strCache>
            </c:strRef>
          </c:cat>
          <c:val>
            <c:numRef>
              <c:f>Sheet1!$C$2</c:f>
              <c:numCache>
                <c:formatCode>General</c:formatCode>
                <c:ptCount val="1"/>
                <c:pt idx="0">
                  <c:v>19</c:v>
                </c:pt>
              </c:numCache>
            </c:numRef>
          </c:val>
          <c:extLst>
            <c:ext xmlns:c16="http://schemas.microsoft.com/office/drawing/2014/chart" uri="{C3380CC4-5D6E-409C-BE32-E72D297353CC}">
              <c16:uniqueId val="{00000001-877D-41BF-AD29-5F8E2413E399}"/>
            </c:ext>
          </c:extLst>
        </c:ser>
        <c:ser>
          <c:idx val="2"/>
          <c:order val="2"/>
          <c:tx>
            <c:strRef>
              <c:f>Sheet1!$D$1</c:f>
              <c:strCache>
                <c:ptCount val="1"/>
                <c:pt idx="0">
                  <c:v>Carousels</c:v>
                </c:pt>
              </c:strCache>
            </c:strRef>
          </c:tx>
          <c:spPr>
            <a:solidFill>
              <a:schemeClr val="accent3"/>
            </a:solidFill>
            <a:ln>
              <a:noFill/>
            </a:ln>
            <a:effectLst/>
          </c:spPr>
          <c:invertIfNegative val="0"/>
          <c:cat>
            <c:strRef>
              <c:f>Sheet1!$A$2</c:f>
              <c:strCache>
                <c:ptCount val="1"/>
                <c:pt idx="0">
                  <c:v>camelbak_ar</c:v>
                </c:pt>
              </c:strCache>
            </c:strRef>
          </c:cat>
          <c:val>
            <c:numRef>
              <c:f>Sheet1!$D$2</c:f>
              <c:numCache>
                <c:formatCode>General</c:formatCode>
                <c:ptCount val="1"/>
                <c:pt idx="0">
                  <c:v>50</c:v>
                </c:pt>
              </c:numCache>
            </c:numRef>
          </c:val>
          <c:extLst>
            <c:ext xmlns:c16="http://schemas.microsoft.com/office/drawing/2014/chart" uri="{C3380CC4-5D6E-409C-BE32-E72D297353CC}">
              <c16:uniqueId val="{00000002-877D-41BF-AD29-5F8E2413E399}"/>
            </c:ext>
          </c:extLst>
        </c:ser>
        <c:dLbls>
          <c:showLegendKey val="0"/>
          <c:showVal val="0"/>
          <c:showCatName val="0"/>
          <c:showSerName val="0"/>
          <c:showPercent val="0"/>
          <c:showBubbleSize val="0"/>
        </c:dLbls>
        <c:gapWidth val="150"/>
        <c:overlap val="100"/>
        <c:axId val="16280528"/>
        <c:axId val="16278232"/>
      </c:barChart>
      <c:catAx>
        <c:axId val="16280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278232"/>
        <c:crosses val="autoZero"/>
        <c:auto val="1"/>
        <c:lblAlgn val="ctr"/>
        <c:lblOffset val="100"/>
        <c:noMultiLvlLbl val="0"/>
      </c:catAx>
      <c:valAx>
        <c:axId val="162782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280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camelbak_ar</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0.89285714285714002</c:v>
                </c:pt>
                <c:pt idx="1">
                  <c:v>0.360010942850083</c:v>
                </c:pt>
              </c:numCache>
            </c:numRef>
          </c:val>
          <c:extLst>
            <c:ext xmlns:c16="http://schemas.microsoft.com/office/drawing/2014/chart" uri="{C3380CC4-5D6E-409C-BE32-E72D297353CC}">
              <c16:uniqueId val="{00000000-C883-4A5B-B6A7-CF25AF8C8B79}"/>
            </c:ext>
          </c:extLst>
        </c:ser>
        <c:dLbls>
          <c:showLegendKey val="0"/>
          <c:showVal val="0"/>
          <c:showCatName val="0"/>
          <c:showSerName val="0"/>
          <c:showPercent val="0"/>
          <c:showBubbleSize val="0"/>
        </c:dLbls>
        <c:gapWidth val="219"/>
        <c:overlap val="-27"/>
        <c:axId val="16278888"/>
        <c:axId val="16270360"/>
      </c:barChart>
      <c:catAx>
        <c:axId val="16278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270360"/>
        <c:crosses val="autoZero"/>
        <c:auto val="1"/>
        <c:lblAlgn val="ctr"/>
        <c:lblOffset val="100"/>
        <c:noMultiLvlLbl val="0"/>
      </c:catAx>
      <c:valAx>
        <c:axId val="16270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278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camelbak_ar</c:v>
                </c:pt>
              </c:strCache>
            </c:strRef>
          </c:cat>
          <c:val>
            <c:numRef>
              <c:f>Sheet1!$B$2</c:f>
              <c:numCache>
                <c:formatCode>General</c:formatCode>
                <c:ptCount val="1"/>
                <c:pt idx="0">
                  <c:v>155</c:v>
                </c:pt>
              </c:numCache>
            </c:numRef>
          </c:val>
          <c:extLst>
            <c:ext xmlns:c16="http://schemas.microsoft.com/office/drawing/2014/chart" uri="{C3380CC4-5D6E-409C-BE32-E72D297353CC}">
              <c16:uniqueId val="{00000000-581C-4E9C-AF07-4C823113230E}"/>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camelbak_ar</c:v>
                </c:pt>
              </c:strCache>
            </c:strRef>
          </c:cat>
          <c:val>
            <c:numRef>
              <c:f>Sheet1!$C$2</c:f>
              <c:numCache>
                <c:formatCode>General</c:formatCode>
                <c:ptCount val="1"/>
                <c:pt idx="0">
                  <c:v>5</c:v>
                </c:pt>
              </c:numCache>
            </c:numRef>
          </c:val>
          <c:extLst>
            <c:ext xmlns:c16="http://schemas.microsoft.com/office/drawing/2014/chart" uri="{C3380CC4-5D6E-409C-BE32-E72D297353CC}">
              <c16:uniqueId val="{00000001-581C-4E9C-AF07-4C823113230E}"/>
            </c:ext>
          </c:extLst>
        </c:ser>
        <c:dLbls>
          <c:showLegendKey val="0"/>
          <c:showVal val="0"/>
          <c:showCatName val="0"/>
          <c:showSerName val="0"/>
          <c:showPercent val="0"/>
          <c:showBubbleSize val="0"/>
        </c:dLbls>
        <c:gapWidth val="150"/>
        <c:overlap val="100"/>
        <c:axId val="16271344"/>
        <c:axId val="16268720"/>
      </c:barChart>
      <c:catAx>
        <c:axId val="16271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268720"/>
        <c:crosses val="autoZero"/>
        <c:auto val="1"/>
        <c:lblAlgn val="ctr"/>
        <c:lblOffset val="100"/>
        <c:noMultiLvlLbl val="0"/>
      </c:catAx>
      <c:valAx>
        <c:axId val="162687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271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DD6AA-71D6-4ADC-9654-566CF64896A5}"/>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B4532FFA-CAAD-4BEE-BBFE-C5DB448238F6}"/>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137802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AD1B6-C877-4E76-8362-EA06656BE506}"/>
              </a:ext>
            </a:extLst>
          </p:cNvPr>
          <p:cNvSpPr>
            <a:spLocks noGrp="1"/>
          </p:cNvSpPr>
          <p:nvPr>
            <p:ph type="title"/>
          </p:nvPr>
        </p:nvSpPr>
        <p:spPr/>
        <p:txBody>
          <a:bodyPr/>
          <a:lstStyle/>
          <a:p>
            <a:r>
              <a:rPr lang="en-US"/>
              <a:t>Instagram Key Metrics Table | CamelBak</a:t>
            </a:r>
          </a:p>
        </p:txBody>
      </p:sp>
      <p:graphicFrame>
        <p:nvGraphicFramePr>
          <p:cNvPr id="5" name="Table Placeholder 4">
            <a:extLst>
              <a:ext uri="{FF2B5EF4-FFF2-40B4-BE49-F238E27FC236}">
                <a16:creationId xmlns:a16="http://schemas.microsoft.com/office/drawing/2014/main" id="{6C560C0B-28C3-4AAF-895D-ABF84CD9BE93}"/>
              </a:ext>
            </a:extLst>
          </p:cNvPr>
          <p:cNvGraphicFramePr>
            <a:graphicFrameLocks noGrp="1"/>
          </p:cNvGraphicFramePr>
          <p:nvPr>
            <p:ph type="tbl" sz="quarter" idx="13"/>
            <p:extLst>
              <p:ext uri="{D42A27DB-BD31-4B8C-83A1-F6EECF244321}">
                <p14:modId xmlns:p14="http://schemas.microsoft.com/office/powerpoint/2010/main" val="796203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80018182"/>
                    </a:ext>
                  </a:extLst>
                </a:gridCol>
                <a:gridCol w="658368">
                  <a:extLst>
                    <a:ext uri="{9D8B030D-6E8A-4147-A177-3AD203B41FA5}">
                      <a16:colId xmlns:a16="http://schemas.microsoft.com/office/drawing/2014/main" val="873899505"/>
                    </a:ext>
                  </a:extLst>
                </a:gridCol>
                <a:gridCol w="658368">
                  <a:extLst>
                    <a:ext uri="{9D8B030D-6E8A-4147-A177-3AD203B41FA5}">
                      <a16:colId xmlns:a16="http://schemas.microsoft.com/office/drawing/2014/main" val="2557274614"/>
                    </a:ext>
                  </a:extLst>
                </a:gridCol>
                <a:gridCol w="658368">
                  <a:extLst>
                    <a:ext uri="{9D8B030D-6E8A-4147-A177-3AD203B41FA5}">
                      <a16:colId xmlns:a16="http://schemas.microsoft.com/office/drawing/2014/main" val="289411233"/>
                    </a:ext>
                  </a:extLst>
                </a:gridCol>
                <a:gridCol w="658368">
                  <a:extLst>
                    <a:ext uri="{9D8B030D-6E8A-4147-A177-3AD203B41FA5}">
                      <a16:colId xmlns:a16="http://schemas.microsoft.com/office/drawing/2014/main" val="1480360388"/>
                    </a:ext>
                  </a:extLst>
                </a:gridCol>
                <a:gridCol w="658368">
                  <a:extLst>
                    <a:ext uri="{9D8B030D-6E8A-4147-A177-3AD203B41FA5}">
                      <a16:colId xmlns:a16="http://schemas.microsoft.com/office/drawing/2014/main" val="1962951358"/>
                    </a:ext>
                  </a:extLst>
                </a:gridCol>
                <a:gridCol w="658368">
                  <a:extLst>
                    <a:ext uri="{9D8B030D-6E8A-4147-A177-3AD203B41FA5}">
                      <a16:colId xmlns:a16="http://schemas.microsoft.com/office/drawing/2014/main" val="594405243"/>
                    </a:ext>
                  </a:extLst>
                </a:gridCol>
                <a:gridCol w="658368">
                  <a:extLst>
                    <a:ext uri="{9D8B030D-6E8A-4147-A177-3AD203B41FA5}">
                      <a16:colId xmlns:a16="http://schemas.microsoft.com/office/drawing/2014/main" val="2540737806"/>
                    </a:ext>
                  </a:extLst>
                </a:gridCol>
                <a:gridCol w="658368">
                  <a:extLst>
                    <a:ext uri="{9D8B030D-6E8A-4147-A177-3AD203B41FA5}">
                      <a16:colId xmlns:a16="http://schemas.microsoft.com/office/drawing/2014/main" val="659199708"/>
                    </a:ext>
                  </a:extLst>
                </a:gridCol>
                <a:gridCol w="658368">
                  <a:extLst>
                    <a:ext uri="{9D8B030D-6E8A-4147-A177-3AD203B41FA5}">
                      <a16:colId xmlns:a16="http://schemas.microsoft.com/office/drawing/2014/main" val="93918319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036429263"/>
                  </a:ext>
                </a:extLst>
              </a:tr>
              <a:tr h="370840">
                <a:tc>
                  <a:txBody>
                    <a:bodyPr/>
                    <a:lstStyle/>
                    <a:p>
                      <a:r>
                        <a:rPr lang="en-US" sz="1000"/>
                        <a:t>camelbak_ar</a:t>
                      </a:r>
                    </a:p>
                  </a:txBody>
                  <a:tcPr/>
                </a:tc>
                <a:tc>
                  <a:txBody>
                    <a:bodyPr/>
                    <a:lstStyle/>
                    <a:p>
                      <a:r>
                        <a:rPr lang="en-US" sz="1000"/>
                        <a:t>2130</a:t>
                      </a:r>
                    </a:p>
                  </a:txBody>
                  <a:tcPr/>
                </a:tc>
                <a:tc>
                  <a:txBody>
                    <a:bodyPr/>
                    <a:lstStyle/>
                    <a:p>
                      <a:r>
                        <a:rPr lang="en-US" sz="1000"/>
                        <a:t>n/a</a:t>
                      </a:r>
                    </a:p>
                  </a:txBody>
                  <a:tcPr/>
                </a:tc>
                <a:tc>
                  <a:txBody>
                    <a:bodyPr/>
                    <a:lstStyle/>
                    <a:p>
                      <a:r>
                        <a:rPr lang="en-US" sz="1000"/>
                        <a:t>7</a:t>
                      </a:r>
                    </a:p>
                  </a:txBody>
                  <a:tcPr/>
                </a:tc>
                <a:tc>
                  <a:txBody>
                    <a:bodyPr/>
                    <a:lstStyle/>
                    <a:p>
                      <a:r>
                        <a:rPr lang="en-US" sz="1000"/>
                        <a:t>2</a:t>
                      </a:r>
                    </a:p>
                  </a:txBody>
                  <a:tcPr/>
                </a:tc>
                <a:tc>
                  <a:txBody>
                    <a:bodyPr/>
                    <a:lstStyle/>
                    <a:p>
                      <a:r>
                        <a:rPr lang="en-US" sz="1000"/>
                        <a:t>1</a:t>
                      </a:r>
                    </a:p>
                  </a:txBody>
                  <a:tcPr/>
                </a:tc>
                <a:tc>
                  <a:txBody>
                    <a:bodyPr/>
                    <a:lstStyle/>
                    <a:p>
                      <a:r>
                        <a:rPr lang="en-US" sz="1000"/>
                        <a:t>10</a:t>
                      </a:r>
                    </a:p>
                  </a:txBody>
                  <a:tcPr/>
                </a:tc>
                <a:tc>
                  <a:txBody>
                    <a:bodyPr/>
                    <a:lstStyle/>
                    <a:p>
                      <a:r>
                        <a:rPr lang="en-US" sz="1000"/>
                        <a:t>155</a:t>
                      </a:r>
                    </a:p>
                  </a:txBody>
                  <a:tcPr/>
                </a:tc>
                <a:tc>
                  <a:txBody>
                    <a:bodyPr/>
                    <a:lstStyle/>
                    <a:p>
                      <a:r>
                        <a:rPr lang="en-US" sz="1000"/>
                        <a:t>5</a:t>
                      </a:r>
                    </a:p>
                  </a:txBody>
                  <a:tcPr/>
                </a:tc>
                <a:tc>
                  <a:txBody>
                    <a:bodyPr/>
                    <a:lstStyle/>
                    <a:p>
                      <a:r>
                        <a:rPr lang="en-US" sz="1000"/>
                        <a:t>n/a</a:t>
                      </a:r>
                    </a:p>
                  </a:txBody>
                  <a:tcPr/>
                </a:tc>
                <a:extLst>
                  <a:ext uri="{0D108BD9-81ED-4DB2-BD59-A6C34878D82A}">
                    <a16:rowId xmlns:a16="http://schemas.microsoft.com/office/drawing/2014/main" val="2027886687"/>
                  </a:ext>
                </a:extLst>
              </a:tr>
            </a:tbl>
          </a:graphicData>
        </a:graphic>
      </p:graphicFrame>
      <p:sp>
        <p:nvSpPr>
          <p:cNvPr id="4" name="Text Placeholder 3">
            <a:extLst>
              <a:ext uri="{FF2B5EF4-FFF2-40B4-BE49-F238E27FC236}">
                <a16:creationId xmlns:a16="http://schemas.microsoft.com/office/drawing/2014/main" id="{9D178EAD-6899-42D4-8D58-5ADFF1B5D662}"/>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14027080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BD2B7-1289-4239-B7B2-599E6C224B2E}"/>
              </a:ext>
            </a:extLst>
          </p:cNvPr>
          <p:cNvSpPr>
            <a:spLocks noGrp="1"/>
          </p:cNvSpPr>
          <p:nvPr>
            <p:ph type="title"/>
          </p:nvPr>
        </p:nvSpPr>
        <p:spPr/>
        <p:txBody>
          <a:bodyPr/>
          <a:lstStyle/>
          <a:p>
            <a:r>
              <a:rPr lang="en-US"/>
              <a:t>Instagram Follower Distribution | CamelBak</a:t>
            </a:r>
          </a:p>
        </p:txBody>
      </p:sp>
      <p:graphicFrame>
        <p:nvGraphicFramePr>
          <p:cNvPr id="6" name="Chart Placeholder 5">
            <a:extLst>
              <a:ext uri="{FF2B5EF4-FFF2-40B4-BE49-F238E27FC236}">
                <a16:creationId xmlns:a16="http://schemas.microsoft.com/office/drawing/2014/main" id="{0CA8C913-3C35-4D4C-AB7C-93D57B52048D}"/>
              </a:ext>
            </a:extLst>
          </p:cNvPr>
          <p:cNvGraphicFramePr>
            <a:graphicFrameLocks noGrp="1"/>
          </p:cNvGraphicFramePr>
          <p:nvPr>
            <p:ph type="chart" sz="quarter" idx="13"/>
            <p:extLst>
              <p:ext uri="{D42A27DB-BD31-4B8C-83A1-F6EECF244321}">
                <p14:modId xmlns:p14="http://schemas.microsoft.com/office/powerpoint/2010/main" val="22612412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7B149A-6B04-444B-A74B-2A8640BC0D76}"/>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E79579AF-718D-4C9B-9115-80E5FCF473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95194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98ED0-B24B-4BC6-AFBD-B8BF4D86CDB5}"/>
              </a:ext>
            </a:extLst>
          </p:cNvPr>
          <p:cNvSpPr>
            <a:spLocks noGrp="1"/>
          </p:cNvSpPr>
          <p:nvPr>
            <p:ph type="title"/>
          </p:nvPr>
        </p:nvSpPr>
        <p:spPr/>
        <p:txBody>
          <a:bodyPr/>
          <a:lstStyle/>
          <a:p>
            <a:r>
              <a:rPr lang="en-US"/>
              <a:t>Instagram Key Metrics Radar | CamelBak</a:t>
            </a:r>
          </a:p>
        </p:txBody>
      </p:sp>
      <p:graphicFrame>
        <p:nvGraphicFramePr>
          <p:cNvPr id="6" name="Chart Placeholder 5">
            <a:extLst>
              <a:ext uri="{FF2B5EF4-FFF2-40B4-BE49-F238E27FC236}">
                <a16:creationId xmlns:a16="http://schemas.microsoft.com/office/drawing/2014/main" id="{F89BD1F4-5A64-46B6-B5FA-04535725F09C}"/>
              </a:ext>
            </a:extLst>
          </p:cNvPr>
          <p:cNvGraphicFramePr>
            <a:graphicFrameLocks noGrp="1"/>
          </p:cNvGraphicFramePr>
          <p:nvPr>
            <p:ph type="chart" sz="quarter" idx="13"/>
            <p:extLst>
              <p:ext uri="{D42A27DB-BD31-4B8C-83A1-F6EECF244321}">
                <p14:modId xmlns:p14="http://schemas.microsoft.com/office/powerpoint/2010/main" val="12098475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0FCB6F-7D56-4267-B014-07FCCD8EE4FB}"/>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BC1A439D-26B1-45CB-A2E5-2BFCAB0921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9299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B2A62-7F49-45DA-B49A-602285A7803B}"/>
              </a:ext>
            </a:extLst>
          </p:cNvPr>
          <p:cNvSpPr>
            <a:spLocks noGrp="1"/>
          </p:cNvSpPr>
          <p:nvPr>
            <p:ph type="title"/>
          </p:nvPr>
        </p:nvSpPr>
        <p:spPr/>
        <p:txBody>
          <a:bodyPr/>
          <a:lstStyle/>
          <a:p>
            <a:r>
              <a:rPr lang="en-US"/>
              <a:t>Instagram Followers Total | CamelBak</a:t>
            </a:r>
          </a:p>
        </p:txBody>
      </p:sp>
      <p:graphicFrame>
        <p:nvGraphicFramePr>
          <p:cNvPr id="6" name="Chart Placeholder 5">
            <a:extLst>
              <a:ext uri="{FF2B5EF4-FFF2-40B4-BE49-F238E27FC236}">
                <a16:creationId xmlns:a16="http://schemas.microsoft.com/office/drawing/2014/main" id="{AE869896-951E-4675-9C0D-51507433C28C}"/>
              </a:ext>
            </a:extLst>
          </p:cNvPr>
          <p:cNvGraphicFramePr>
            <a:graphicFrameLocks noGrp="1"/>
          </p:cNvGraphicFramePr>
          <p:nvPr>
            <p:ph type="chart" sz="quarter" idx="13"/>
            <p:extLst>
              <p:ext uri="{D42A27DB-BD31-4B8C-83A1-F6EECF244321}">
                <p14:modId xmlns:p14="http://schemas.microsoft.com/office/powerpoint/2010/main" val="27125208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7E2B15-6B9B-4D5E-9448-494AFAF15D27}"/>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6B1F33C7-578A-4999-8D12-550C5F3BB0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4176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CDC9E-43C6-40A1-80A5-B629C158FCC8}"/>
              </a:ext>
            </a:extLst>
          </p:cNvPr>
          <p:cNvSpPr>
            <a:spLocks noGrp="1"/>
          </p:cNvSpPr>
          <p:nvPr>
            <p:ph type="title"/>
          </p:nvPr>
        </p:nvSpPr>
        <p:spPr/>
        <p:txBody>
          <a:bodyPr/>
          <a:lstStyle/>
          <a:p>
            <a:r>
              <a:rPr lang="en-US"/>
              <a:t>Instagram Followers Change | CamelBak</a:t>
            </a:r>
          </a:p>
        </p:txBody>
      </p:sp>
      <p:graphicFrame>
        <p:nvGraphicFramePr>
          <p:cNvPr id="6" name="Chart Placeholder 5">
            <a:extLst>
              <a:ext uri="{FF2B5EF4-FFF2-40B4-BE49-F238E27FC236}">
                <a16:creationId xmlns:a16="http://schemas.microsoft.com/office/drawing/2014/main" id="{0D443523-092D-41B6-8C10-68EEA675FD57}"/>
              </a:ext>
            </a:extLst>
          </p:cNvPr>
          <p:cNvGraphicFramePr>
            <a:graphicFrameLocks noGrp="1"/>
          </p:cNvGraphicFramePr>
          <p:nvPr>
            <p:ph type="chart" sz="quarter" idx="13"/>
            <p:extLst>
              <p:ext uri="{D42A27DB-BD31-4B8C-83A1-F6EECF244321}">
                <p14:modId xmlns:p14="http://schemas.microsoft.com/office/powerpoint/2010/main" val="4624729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B0BD16-EB72-4198-B34C-F6CA2C5B13F5}"/>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2BDEDE17-F5A8-4DE4-BCAD-A31B0D3C82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287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83DF1-7990-4E1C-AA5B-3406DB7C6D9C}"/>
              </a:ext>
            </a:extLst>
          </p:cNvPr>
          <p:cNvSpPr>
            <a:spLocks noGrp="1"/>
          </p:cNvSpPr>
          <p:nvPr>
            <p:ph type="title"/>
          </p:nvPr>
        </p:nvSpPr>
        <p:spPr/>
        <p:txBody>
          <a:bodyPr/>
          <a:lstStyle/>
          <a:p>
            <a:r>
              <a:rPr lang="en-US"/>
              <a:t>Instagram Posts By Weekday | CamelBak</a:t>
            </a:r>
          </a:p>
        </p:txBody>
      </p:sp>
      <p:graphicFrame>
        <p:nvGraphicFramePr>
          <p:cNvPr id="6" name="Chart Placeholder 5">
            <a:extLst>
              <a:ext uri="{FF2B5EF4-FFF2-40B4-BE49-F238E27FC236}">
                <a16:creationId xmlns:a16="http://schemas.microsoft.com/office/drawing/2014/main" id="{8FCE1684-BF42-4FB0-921B-E3CA1B292334}"/>
              </a:ext>
            </a:extLst>
          </p:cNvPr>
          <p:cNvGraphicFramePr>
            <a:graphicFrameLocks noGrp="1"/>
          </p:cNvGraphicFramePr>
          <p:nvPr>
            <p:ph type="chart" sz="quarter" idx="13"/>
            <p:extLst>
              <p:ext uri="{D42A27DB-BD31-4B8C-83A1-F6EECF244321}">
                <p14:modId xmlns:p14="http://schemas.microsoft.com/office/powerpoint/2010/main" val="6870584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062E68-2DFC-4D2F-90C0-78010243ADF5}"/>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4D02A550-6F7A-4E55-9BD4-2664D0AD8A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9053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B3F0-A50F-4FA1-BFD5-8880C6622092}"/>
              </a:ext>
            </a:extLst>
          </p:cNvPr>
          <p:cNvSpPr>
            <a:spLocks noGrp="1"/>
          </p:cNvSpPr>
          <p:nvPr>
            <p:ph type="title"/>
          </p:nvPr>
        </p:nvSpPr>
        <p:spPr/>
        <p:txBody>
          <a:bodyPr/>
          <a:lstStyle/>
          <a:p>
            <a:r>
              <a:rPr lang="en-US"/>
              <a:t>Instagram Followers Change Per Weekday | CamelBak</a:t>
            </a:r>
          </a:p>
        </p:txBody>
      </p:sp>
      <p:graphicFrame>
        <p:nvGraphicFramePr>
          <p:cNvPr id="6" name="Chart Placeholder 5">
            <a:extLst>
              <a:ext uri="{FF2B5EF4-FFF2-40B4-BE49-F238E27FC236}">
                <a16:creationId xmlns:a16="http://schemas.microsoft.com/office/drawing/2014/main" id="{D5B766BC-6567-4489-B7A9-4DA9CE4C4E4C}"/>
              </a:ext>
            </a:extLst>
          </p:cNvPr>
          <p:cNvGraphicFramePr>
            <a:graphicFrameLocks noGrp="1"/>
          </p:cNvGraphicFramePr>
          <p:nvPr>
            <p:ph type="chart" sz="quarter" idx="13"/>
            <p:extLst>
              <p:ext uri="{D42A27DB-BD31-4B8C-83A1-F6EECF244321}">
                <p14:modId xmlns:p14="http://schemas.microsoft.com/office/powerpoint/2010/main" val="2625398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822406-2238-4424-AA40-68EA08CEA882}"/>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CD1ABA92-D22B-4912-8137-CB56F2583D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29666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08E6D-002F-461D-BF8F-B06B87F47352}"/>
              </a:ext>
            </a:extLst>
          </p:cNvPr>
          <p:cNvSpPr>
            <a:spLocks noGrp="1"/>
          </p:cNvSpPr>
          <p:nvPr>
            <p:ph type="title"/>
          </p:nvPr>
        </p:nvSpPr>
        <p:spPr/>
        <p:txBody>
          <a:bodyPr/>
          <a:lstStyle/>
          <a:p>
            <a:r>
              <a:rPr lang="en-US"/>
              <a:t>Instagram Posts By Hour | CamelBak</a:t>
            </a:r>
          </a:p>
        </p:txBody>
      </p:sp>
      <p:graphicFrame>
        <p:nvGraphicFramePr>
          <p:cNvPr id="6" name="Chart Placeholder 5">
            <a:extLst>
              <a:ext uri="{FF2B5EF4-FFF2-40B4-BE49-F238E27FC236}">
                <a16:creationId xmlns:a16="http://schemas.microsoft.com/office/drawing/2014/main" id="{85572516-5BDE-4EB7-8D99-DC20493933A5}"/>
              </a:ext>
            </a:extLst>
          </p:cNvPr>
          <p:cNvGraphicFramePr>
            <a:graphicFrameLocks noGrp="1"/>
          </p:cNvGraphicFramePr>
          <p:nvPr>
            <p:ph type="chart" sz="quarter" idx="13"/>
            <p:extLst>
              <p:ext uri="{D42A27DB-BD31-4B8C-83A1-F6EECF244321}">
                <p14:modId xmlns:p14="http://schemas.microsoft.com/office/powerpoint/2010/main" val="38684872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CB78A3-29E3-4A9D-A2BD-863421305BBD}"/>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750E2BB5-5C3C-460F-9067-D8E54CBEFD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0368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EF4D4-2689-4D12-A371-C41CC91921D5}"/>
              </a:ext>
            </a:extLst>
          </p:cNvPr>
          <p:cNvSpPr>
            <a:spLocks noGrp="1"/>
          </p:cNvSpPr>
          <p:nvPr>
            <p:ph type="title"/>
          </p:nvPr>
        </p:nvSpPr>
        <p:spPr/>
        <p:txBody>
          <a:bodyPr/>
          <a:lstStyle/>
          <a:p>
            <a:r>
              <a:rPr lang="en-US"/>
              <a:t>Instagram Interaction Rate By Weekday | CamelBak</a:t>
            </a:r>
          </a:p>
        </p:txBody>
      </p:sp>
      <p:graphicFrame>
        <p:nvGraphicFramePr>
          <p:cNvPr id="6" name="Chart Placeholder 5">
            <a:extLst>
              <a:ext uri="{FF2B5EF4-FFF2-40B4-BE49-F238E27FC236}">
                <a16:creationId xmlns:a16="http://schemas.microsoft.com/office/drawing/2014/main" id="{1B90361C-0108-4A05-91E0-45DD1CB8A76D}"/>
              </a:ext>
            </a:extLst>
          </p:cNvPr>
          <p:cNvGraphicFramePr>
            <a:graphicFrameLocks noGrp="1"/>
          </p:cNvGraphicFramePr>
          <p:nvPr>
            <p:ph type="chart" sz="quarter" idx="13"/>
            <p:extLst>
              <p:ext uri="{D42A27DB-BD31-4B8C-83A1-F6EECF244321}">
                <p14:modId xmlns:p14="http://schemas.microsoft.com/office/powerpoint/2010/main" val="14589383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034E9C-43DD-4658-9AAA-10F77A043D61}"/>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4A671B84-4ED4-4402-B0A5-477CC54C9C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7809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92CA9-9A2A-4E2F-8AEF-04481FD78CCC}"/>
              </a:ext>
            </a:extLst>
          </p:cNvPr>
          <p:cNvSpPr>
            <a:spLocks noGrp="1"/>
          </p:cNvSpPr>
          <p:nvPr>
            <p:ph type="title"/>
          </p:nvPr>
        </p:nvSpPr>
        <p:spPr/>
        <p:txBody>
          <a:bodyPr/>
          <a:lstStyle/>
          <a:p>
            <a:r>
              <a:rPr lang="en-US"/>
              <a:t>Instagram Interaction Rate By Hour | CamelBak</a:t>
            </a:r>
          </a:p>
        </p:txBody>
      </p:sp>
      <p:graphicFrame>
        <p:nvGraphicFramePr>
          <p:cNvPr id="6" name="Chart Placeholder 5">
            <a:extLst>
              <a:ext uri="{FF2B5EF4-FFF2-40B4-BE49-F238E27FC236}">
                <a16:creationId xmlns:a16="http://schemas.microsoft.com/office/drawing/2014/main" id="{B732F3B8-55D5-4FD4-AB9D-BEE4990711A9}"/>
              </a:ext>
            </a:extLst>
          </p:cNvPr>
          <p:cNvGraphicFramePr>
            <a:graphicFrameLocks noGrp="1"/>
          </p:cNvGraphicFramePr>
          <p:nvPr>
            <p:ph type="chart" sz="quarter" idx="13"/>
            <p:extLst>
              <p:ext uri="{D42A27DB-BD31-4B8C-83A1-F6EECF244321}">
                <p14:modId xmlns:p14="http://schemas.microsoft.com/office/powerpoint/2010/main" val="5533270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AC4CF0-D4E9-498E-BAD2-53782EB5D962}"/>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E990C73A-6788-4FBB-A1C5-003B1FFF1B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8881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154B6-083A-418F-AA22-58ABAD834D1B}"/>
              </a:ext>
            </a:extLst>
          </p:cNvPr>
          <p:cNvSpPr>
            <a:spLocks noGrp="1"/>
          </p:cNvSpPr>
          <p:nvPr>
            <p:ph type="title"/>
          </p:nvPr>
        </p:nvSpPr>
        <p:spPr/>
        <p:txBody>
          <a:bodyPr/>
          <a:lstStyle/>
          <a:p>
            <a:r>
              <a:rPr lang="en-US"/>
              <a:t>Instagram Post Type Distribution Per Profile | CamelBak</a:t>
            </a:r>
          </a:p>
        </p:txBody>
      </p:sp>
      <p:graphicFrame>
        <p:nvGraphicFramePr>
          <p:cNvPr id="6" name="Chart Placeholder 5">
            <a:extLst>
              <a:ext uri="{FF2B5EF4-FFF2-40B4-BE49-F238E27FC236}">
                <a16:creationId xmlns:a16="http://schemas.microsoft.com/office/drawing/2014/main" id="{6244D234-E47C-4313-8334-11CBBD1E32B6}"/>
              </a:ext>
            </a:extLst>
          </p:cNvPr>
          <p:cNvGraphicFramePr>
            <a:graphicFrameLocks noGrp="1"/>
          </p:cNvGraphicFramePr>
          <p:nvPr>
            <p:ph type="chart" sz="quarter" idx="13"/>
            <p:extLst>
              <p:ext uri="{D42A27DB-BD31-4B8C-83A1-F6EECF244321}">
                <p14:modId xmlns:p14="http://schemas.microsoft.com/office/powerpoint/2010/main" val="8718427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3E563D-F5D8-454E-897D-3D14523C3AF6}"/>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424EC999-F7C1-4269-950B-BC50BEB611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71213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86853-12D8-469F-8991-F13F69A5651A}"/>
              </a:ext>
            </a:extLst>
          </p:cNvPr>
          <p:cNvSpPr>
            <a:spLocks noGrp="1"/>
          </p:cNvSpPr>
          <p:nvPr>
            <p:ph type="title"/>
          </p:nvPr>
        </p:nvSpPr>
        <p:spPr/>
        <p:txBody>
          <a:bodyPr/>
          <a:lstStyle/>
          <a:p>
            <a:r>
              <a:rPr lang="en-US"/>
              <a:t>Instagram Interactions by Post Type | CamelBak</a:t>
            </a:r>
          </a:p>
        </p:txBody>
      </p:sp>
      <p:graphicFrame>
        <p:nvGraphicFramePr>
          <p:cNvPr id="6" name="Chart Placeholder 5">
            <a:extLst>
              <a:ext uri="{FF2B5EF4-FFF2-40B4-BE49-F238E27FC236}">
                <a16:creationId xmlns:a16="http://schemas.microsoft.com/office/drawing/2014/main" id="{A7C3A3C1-6C72-4153-8B6C-0ED77DA9D531}"/>
              </a:ext>
            </a:extLst>
          </p:cNvPr>
          <p:cNvGraphicFramePr>
            <a:graphicFrameLocks noGrp="1"/>
          </p:cNvGraphicFramePr>
          <p:nvPr>
            <p:ph type="chart" sz="quarter" idx="13"/>
            <p:extLst>
              <p:ext uri="{D42A27DB-BD31-4B8C-83A1-F6EECF244321}">
                <p14:modId xmlns:p14="http://schemas.microsoft.com/office/powerpoint/2010/main" val="28051152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420B5F-9CF8-4C8C-8932-5F3A8245CD66}"/>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DDEC3680-75A4-4B73-A27E-8DD727FE43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65445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289FD-8767-4647-872D-E417B694024E}"/>
              </a:ext>
            </a:extLst>
          </p:cNvPr>
          <p:cNvSpPr>
            <a:spLocks noGrp="1"/>
          </p:cNvSpPr>
          <p:nvPr>
            <p:ph type="title"/>
          </p:nvPr>
        </p:nvSpPr>
        <p:spPr/>
        <p:txBody>
          <a:bodyPr/>
          <a:lstStyle/>
          <a:p>
            <a:r>
              <a:rPr lang="en-US"/>
              <a:t>Instagram Interaction Rate By Post Type | CamelBak</a:t>
            </a:r>
          </a:p>
        </p:txBody>
      </p:sp>
      <p:graphicFrame>
        <p:nvGraphicFramePr>
          <p:cNvPr id="6" name="Chart Placeholder 5">
            <a:extLst>
              <a:ext uri="{FF2B5EF4-FFF2-40B4-BE49-F238E27FC236}">
                <a16:creationId xmlns:a16="http://schemas.microsoft.com/office/drawing/2014/main" id="{2A7BC704-952B-4083-BBE2-2126039D3ED7}"/>
              </a:ext>
            </a:extLst>
          </p:cNvPr>
          <p:cNvGraphicFramePr>
            <a:graphicFrameLocks noGrp="1"/>
          </p:cNvGraphicFramePr>
          <p:nvPr>
            <p:ph type="chart" sz="quarter" idx="13"/>
            <p:extLst>
              <p:ext uri="{D42A27DB-BD31-4B8C-83A1-F6EECF244321}">
                <p14:modId xmlns:p14="http://schemas.microsoft.com/office/powerpoint/2010/main" val="41168441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12AFC2-66FB-4485-BDD6-8129D55AD70F}"/>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855A0E73-BE63-42CB-8E79-34BE0D39E2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23343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891D9-F8DE-471F-AE6B-FEC6E91D0C08}"/>
              </a:ext>
            </a:extLst>
          </p:cNvPr>
          <p:cNvSpPr>
            <a:spLocks noGrp="1"/>
          </p:cNvSpPr>
          <p:nvPr>
            <p:ph type="title"/>
          </p:nvPr>
        </p:nvSpPr>
        <p:spPr/>
        <p:txBody>
          <a:bodyPr/>
          <a:lstStyle/>
          <a:p>
            <a:r>
              <a:rPr lang="en-US"/>
              <a:t>Instagram Interactions Distribution | CamelBak</a:t>
            </a:r>
          </a:p>
        </p:txBody>
      </p:sp>
      <p:graphicFrame>
        <p:nvGraphicFramePr>
          <p:cNvPr id="6" name="Chart Placeholder 5">
            <a:extLst>
              <a:ext uri="{FF2B5EF4-FFF2-40B4-BE49-F238E27FC236}">
                <a16:creationId xmlns:a16="http://schemas.microsoft.com/office/drawing/2014/main" id="{FC082103-CC50-4262-BBED-B9C3137B8A8E}"/>
              </a:ext>
            </a:extLst>
          </p:cNvPr>
          <p:cNvGraphicFramePr>
            <a:graphicFrameLocks noGrp="1"/>
          </p:cNvGraphicFramePr>
          <p:nvPr>
            <p:ph type="chart" sz="quarter" idx="13"/>
            <p:extLst>
              <p:ext uri="{D42A27DB-BD31-4B8C-83A1-F6EECF244321}">
                <p14:modId xmlns:p14="http://schemas.microsoft.com/office/powerpoint/2010/main" val="30225187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E44E31-A652-4D4B-A8E0-08D22C7CE467}"/>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149B842B-77E0-4832-A466-53AF10B78A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0865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F17C2-A509-48BF-974C-55540961245B}"/>
              </a:ext>
            </a:extLst>
          </p:cNvPr>
          <p:cNvSpPr>
            <a:spLocks noGrp="1"/>
          </p:cNvSpPr>
          <p:nvPr>
            <p:ph type="title"/>
          </p:nvPr>
        </p:nvSpPr>
        <p:spPr/>
        <p:txBody>
          <a:bodyPr/>
          <a:lstStyle/>
          <a:p>
            <a:r>
              <a:rPr lang="en-US"/>
              <a:t>Instagram Hashtag Detection | CamelBak - 1 of 2</a:t>
            </a:r>
          </a:p>
        </p:txBody>
      </p:sp>
      <p:graphicFrame>
        <p:nvGraphicFramePr>
          <p:cNvPr id="5" name="Table Placeholder 4">
            <a:extLst>
              <a:ext uri="{FF2B5EF4-FFF2-40B4-BE49-F238E27FC236}">
                <a16:creationId xmlns:a16="http://schemas.microsoft.com/office/drawing/2014/main" id="{2A9788E8-D26C-442D-8F5D-B282279D0B34}"/>
              </a:ext>
            </a:extLst>
          </p:cNvPr>
          <p:cNvGraphicFramePr>
            <a:graphicFrameLocks noGrp="1"/>
          </p:cNvGraphicFramePr>
          <p:nvPr>
            <p:ph type="tbl" sz="quarter" idx="13"/>
            <p:extLst>
              <p:ext uri="{D42A27DB-BD31-4B8C-83A1-F6EECF244321}">
                <p14:modId xmlns:p14="http://schemas.microsoft.com/office/powerpoint/2010/main" val="585973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15750320"/>
                    </a:ext>
                  </a:extLst>
                </a:gridCol>
                <a:gridCol w="1399032">
                  <a:extLst>
                    <a:ext uri="{9D8B030D-6E8A-4147-A177-3AD203B41FA5}">
                      <a16:colId xmlns:a16="http://schemas.microsoft.com/office/drawing/2014/main" val="168006662"/>
                    </a:ext>
                  </a:extLst>
                </a:gridCol>
                <a:gridCol w="1399032">
                  <a:extLst>
                    <a:ext uri="{9D8B030D-6E8A-4147-A177-3AD203B41FA5}">
                      <a16:colId xmlns:a16="http://schemas.microsoft.com/office/drawing/2014/main" val="3853650120"/>
                    </a:ext>
                  </a:extLst>
                </a:gridCol>
                <a:gridCol w="1399032">
                  <a:extLst>
                    <a:ext uri="{9D8B030D-6E8A-4147-A177-3AD203B41FA5}">
                      <a16:colId xmlns:a16="http://schemas.microsoft.com/office/drawing/2014/main" val="826642908"/>
                    </a:ext>
                  </a:extLst>
                </a:gridCol>
                <a:gridCol w="1399032">
                  <a:extLst>
                    <a:ext uri="{9D8B030D-6E8A-4147-A177-3AD203B41FA5}">
                      <a16:colId xmlns:a16="http://schemas.microsoft.com/office/drawing/2014/main" val="3018300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27430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#Camelbak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extLst>
                  <a:ext uri="{0D108BD9-81ED-4DB2-BD59-A6C34878D82A}">
                    <a16:rowId xmlns:a16="http://schemas.microsoft.com/office/drawing/2014/main" val="2921105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#hidratacion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extLst>
                  <a:ext uri="{0D108BD9-81ED-4DB2-BD59-A6C34878D82A}">
                    <a16:rowId xmlns:a16="http://schemas.microsoft.com/office/drawing/2014/main" val="3097618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#CamelbakArgentina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20.25</a:t>
                      </a:r>
                    </a:p>
                  </a:txBody>
                  <a:tcPr/>
                </a:tc>
                <a:extLst>
                  <a:ext uri="{0D108BD9-81ED-4DB2-BD59-A6C34878D82A}">
                    <a16:rowId xmlns:a16="http://schemas.microsoft.com/office/drawing/2014/main" val="2873879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#agua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20.25</a:t>
                      </a:r>
                    </a:p>
                  </a:txBody>
                  <a:tcPr/>
                </a:tc>
                <a:extLst>
                  <a:ext uri="{0D108BD9-81ED-4DB2-BD59-A6C34878D82A}">
                    <a16:rowId xmlns:a16="http://schemas.microsoft.com/office/drawing/2014/main" val="247732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#DiaDeLasInfancias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944576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#deportes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48088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1305378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#podium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447648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#caramañolas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4089242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1226880912"/>
                  </a:ext>
                </a:extLst>
              </a:tr>
            </a:tbl>
          </a:graphicData>
        </a:graphic>
      </p:graphicFrame>
      <p:sp>
        <p:nvSpPr>
          <p:cNvPr id="4" name="Text Placeholder 3">
            <a:extLst>
              <a:ext uri="{FF2B5EF4-FFF2-40B4-BE49-F238E27FC236}">
                <a16:creationId xmlns:a16="http://schemas.microsoft.com/office/drawing/2014/main" id="{964BD7C3-E2CF-42C7-AC38-A615B144200B}"/>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31850686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B4480-D2DA-450B-A1F3-F5CB26F7135A}"/>
              </a:ext>
            </a:extLst>
          </p:cNvPr>
          <p:cNvSpPr>
            <a:spLocks noGrp="1"/>
          </p:cNvSpPr>
          <p:nvPr>
            <p:ph type="title"/>
          </p:nvPr>
        </p:nvSpPr>
        <p:spPr/>
        <p:txBody>
          <a:bodyPr/>
          <a:lstStyle/>
          <a:p>
            <a:r>
              <a:rPr lang="en-US"/>
              <a:t>Instagram Hashtag Detection | CamelBak - 2 of 2</a:t>
            </a:r>
          </a:p>
        </p:txBody>
      </p:sp>
      <p:graphicFrame>
        <p:nvGraphicFramePr>
          <p:cNvPr id="5" name="Table Placeholder 4">
            <a:extLst>
              <a:ext uri="{FF2B5EF4-FFF2-40B4-BE49-F238E27FC236}">
                <a16:creationId xmlns:a16="http://schemas.microsoft.com/office/drawing/2014/main" id="{7CE919E8-70A3-4F3F-9D59-F97F68C65B06}"/>
              </a:ext>
            </a:extLst>
          </p:cNvPr>
          <p:cNvGraphicFramePr>
            <a:graphicFrameLocks noGrp="1"/>
          </p:cNvGraphicFramePr>
          <p:nvPr>
            <p:ph type="tbl" sz="quarter" idx="13"/>
            <p:extLst>
              <p:ext uri="{D42A27DB-BD31-4B8C-83A1-F6EECF244321}">
                <p14:modId xmlns:p14="http://schemas.microsoft.com/office/powerpoint/2010/main" val="851816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42774680"/>
                    </a:ext>
                  </a:extLst>
                </a:gridCol>
                <a:gridCol w="1399032">
                  <a:extLst>
                    <a:ext uri="{9D8B030D-6E8A-4147-A177-3AD203B41FA5}">
                      <a16:colId xmlns:a16="http://schemas.microsoft.com/office/drawing/2014/main" val="423259150"/>
                    </a:ext>
                  </a:extLst>
                </a:gridCol>
                <a:gridCol w="1399032">
                  <a:extLst>
                    <a:ext uri="{9D8B030D-6E8A-4147-A177-3AD203B41FA5}">
                      <a16:colId xmlns:a16="http://schemas.microsoft.com/office/drawing/2014/main" val="4184370186"/>
                    </a:ext>
                  </a:extLst>
                </a:gridCol>
                <a:gridCol w="1399032">
                  <a:extLst>
                    <a:ext uri="{9D8B030D-6E8A-4147-A177-3AD203B41FA5}">
                      <a16:colId xmlns:a16="http://schemas.microsoft.com/office/drawing/2014/main" val="961903710"/>
                    </a:ext>
                  </a:extLst>
                </a:gridCol>
                <a:gridCol w="1399032">
                  <a:extLst>
                    <a:ext uri="{9D8B030D-6E8A-4147-A177-3AD203B41FA5}">
                      <a16:colId xmlns:a16="http://schemas.microsoft.com/office/drawing/2014/main" val="3951756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787195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#DiaDelNiño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929549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#camelbak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294746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#camelbakargentina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3806042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#adventure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706745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#friends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3628344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#amigos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572625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#diadelamigo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522832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#mantenetehidratado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677067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#hidratate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59980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#training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3568308836"/>
                  </a:ext>
                </a:extLst>
              </a:tr>
            </a:tbl>
          </a:graphicData>
        </a:graphic>
      </p:graphicFrame>
      <p:sp>
        <p:nvSpPr>
          <p:cNvPr id="4" name="Text Placeholder 3">
            <a:extLst>
              <a:ext uri="{FF2B5EF4-FFF2-40B4-BE49-F238E27FC236}">
                <a16:creationId xmlns:a16="http://schemas.microsoft.com/office/drawing/2014/main" id="{5019666C-5550-4605-9CE0-085870A87736}"/>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15495016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5F86A-7A8F-4CFE-B286-4FE19E3B67EC}"/>
              </a:ext>
            </a:extLst>
          </p:cNvPr>
          <p:cNvSpPr>
            <a:spLocks noGrp="1"/>
          </p:cNvSpPr>
          <p:nvPr>
            <p:ph type="title"/>
          </p:nvPr>
        </p:nvSpPr>
        <p:spPr/>
        <p:txBody>
          <a:bodyPr/>
          <a:lstStyle/>
          <a:p>
            <a:r>
              <a:rPr lang="en-US"/>
              <a:t>Instagram Posts Table | CamelBak - 1 of 5</a:t>
            </a:r>
          </a:p>
        </p:txBody>
      </p:sp>
      <p:graphicFrame>
        <p:nvGraphicFramePr>
          <p:cNvPr id="5" name="Table Placeholder 4">
            <a:extLst>
              <a:ext uri="{FF2B5EF4-FFF2-40B4-BE49-F238E27FC236}">
                <a16:creationId xmlns:a16="http://schemas.microsoft.com/office/drawing/2014/main" id="{CF205B50-0614-4D5A-BAA3-82F6ABA657C4}"/>
              </a:ext>
            </a:extLst>
          </p:cNvPr>
          <p:cNvGraphicFramePr>
            <a:graphicFrameLocks noGrp="1"/>
          </p:cNvGraphicFramePr>
          <p:nvPr>
            <p:ph type="tbl" sz="quarter" idx="13"/>
            <p:extLst>
              <p:ext uri="{D42A27DB-BD31-4B8C-83A1-F6EECF244321}">
                <p14:modId xmlns:p14="http://schemas.microsoft.com/office/powerpoint/2010/main" val="3945297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36469866"/>
                    </a:ext>
                  </a:extLst>
                </a:gridCol>
                <a:gridCol w="987552">
                  <a:extLst>
                    <a:ext uri="{9D8B030D-6E8A-4147-A177-3AD203B41FA5}">
                      <a16:colId xmlns:a16="http://schemas.microsoft.com/office/drawing/2014/main" val="427217320"/>
                    </a:ext>
                  </a:extLst>
                </a:gridCol>
                <a:gridCol w="987552">
                  <a:extLst>
                    <a:ext uri="{9D8B030D-6E8A-4147-A177-3AD203B41FA5}">
                      <a16:colId xmlns:a16="http://schemas.microsoft.com/office/drawing/2014/main" val="3190763647"/>
                    </a:ext>
                  </a:extLst>
                </a:gridCol>
                <a:gridCol w="987552">
                  <a:extLst>
                    <a:ext uri="{9D8B030D-6E8A-4147-A177-3AD203B41FA5}">
                      <a16:colId xmlns:a16="http://schemas.microsoft.com/office/drawing/2014/main" val="604268884"/>
                    </a:ext>
                  </a:extLst>
                </a:gridCol>
                <a:gridCol w="987552">
                  <a:extLst>
                    <a:ext uri="{9D8B030D-6E8A-4147-A177-3AD203B41FA5}">
                      <a16:colId xmlns:a16="http://schemas.microsoft.com/office/drawing/2014/main" val="1610520914"/>
                    </a:ext>
                  </a:extLst>
                </a:gridCol>
                <a:gridCol w="987552">
                  <a:extLst>
                    <a:ext uri="{9D8B030D-6E8A-4147-A177-3AD203B41FA5}">
                      <a16:colId xmlns:a16="http://schemas.microsoft.com/office/drawing/2014/main" val="579484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46280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camelbak_ar - 2021-08-05 12:00:06</a:t>
                      </a:r>
                      <a:r>
                        <a:rPr kumimoji="0" lang="es-ES" sz="1000" b="0" i="0" u="none" strike="noStrike" kern="1200" cap="none" spc="0" normalizeH="0" baseline="0" noProof="0">
                          <a:ln>
                            <a:noFill/>
                          </a:ln>
                          <a:solidFill>
                            <a:prstClr val="black"/>
                          </a:solidFill>
                          <a:effectLst/>
                          <a:uLnTx/>
                          <a:uFillTx/>
                          <a:latin typeface="+mn-lt"/>
                          <a:ea typeface="+mn-ea"/>
                          <a:cs typeface="+mn-cs"/>
                        </a:rPr>
                        <a:t>
 Camelbak Podium Race Edition es la caramañola perfecta para los ciclistas que priorizan el rendimiento y la funcionalidad por encima de todo. 
💧💧💧💧 Su construcción doble pared con aislamiento térmico mantiene el agua hasta 2 veces más fría. 
¿Ya la convertiste en tu favorita?
#CamelbakArgentina #Camelbak #agua #hidratacion #deportes #ciclismo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24924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camelbak_ar - 2021-08-08 11:04:56</a:t>
                      </a:r>
                      <a:r>
                        <a:rPr kumimoji="0" lang="en-US" sz="1000" b="0" i="0" u="none" strike="noStrike" kern="1200" cap="none" spc="0" normalizeH="0" baseline="0" noProof="0">
                          <a:ln>
                            <a:noFill/>
                          </a:ln>
                          <a:solidFill>
                            <a:prstClr val="black"/>
                          </a:solidFill>
                          <a:effectLst/>
                          <a:uLnTx/>
                          <a:uFillTx/>
                          <a:latin typeface="+mn-lt"/>
                          <a:ea typeface="+mn-ea"/>
                          <a:cs typeface="+mn-cs"/>
                        </a:rPr>
                        <a:t>
 ¿Sed de aventuras? 
Podium es la carmañola ideal para acompañarte y mantenerte hidratado.
#podium #CamelbakArgentina #Camelbak #agua #hidratacion #deportes #ciclismo  #podium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33868416"/>
                  </a:ext>
                </a:extLst>
              </a:tr>
            </a:tbl>
          </a:graphicData>
        </a:graphic>
      </p:graphicFrame>
      <p:sp>
        <p:nvSpPr>
          <p:cNvPr id="4" name="Text Placeholder 3">
            <a:extLst>
              <a:ext uri="{FF2B5EF4-FFF2-40B4-BE49-F238E27FC236}">
                <a16:creationId xmlns:a16="http://schemas.microsoft.com/office/drawing/2014/main" id="{FC19A8EB-6396-432B-844E-499D9551F44F}"/>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33930212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A1D2E-F431-42FC-85D8-A0ED11D40AEB}"/>
              </a:ext>
            </a:extLst>
          </p:cNvPr>
          <p:cNvSpPr>
            <a:spLocks noGrp="1"/>
          </p:cNvSpPr>
          <p:nvPr>
            <p:ph type="title"/>
          </p:nvPr>
        </p:nvSpPr>
        <p:spPr/>
        <p:txBody>
          <a:bodyPr/>
          <a:lstStyle/>
          <a:p>
            <a:r>
              <a:rPr lang="en-US"/>
              <a:t>Instagram Posts Table | CamelBak - 2 of 5</a:t>
            </a:r>
          </a:p>
        </p:txBody>
      </p:sp>
      <p:graphicFrame>
        <p:nvGraphicFramePr>
          <p:cNvPr id="5" name="Table Placeholder 4">
            <a:extLst>
              <a:ext uri="{FF2B5EF4-FFF2-40B4-BE49-F238E27FC236}">
                <a16:creationId xmlns:a16="http://schemas.microsoft.com/office/drawing/2014/main" id="{A0D18CF6-5424-4CF8-98C3-5E1666277DFA}"/>
              </a:ext>
            </a:extLst>
          </p:cNvPr>
          <p:cNvGraphicFramePr>
            <a:graphicFrameLocks noGrp="1"/>
          </p:cNvGraphicFramePr>
          <p:nvPr>
            <p:ph type="tbl" sz="quarter" idx="13"/>
            <p:extLst>
              <p:ext uri="{D42A27DB-BD31-4B8C-83A1-F6EECF244321}">
                <p14:modId xmlns:p14="http://schemas.microsoft.com/office/powerpoint/2010/main" val="3473463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767934981"/>
                    </a:ext>
                  </a:extLst>
                </a:gridCol>
                <a:gridCol w="987552">
                  <a:extLst>
                    <a:ext uri="{9D8B030D-6E8A-4147-A177-3AD203B41FA5}">
                      <a16:colId xmlns:a16="http://schemas.microsoft.com/office/drawing/2014/main" val="455836920"/>
                    </a:ext>
                  </a:extLst>
                </a:gridCol>
                <a:gridCol w="987552">
                  <a:extLst>
                    <a:ext uri="{9D8B030D-6E8A-4147-A177-3AD203B41FA5}">
                      <a16:colId xmlns:a16="http://schemas.microsoft.com/office/drawing/2014/main" val="90186745"/>
                    </a:ext>
                  </a:extLst>
                </a:gridCol>
                <a:gridCol w="987552">
                  <a:extLst>
                    <a:ext uri="{9D8B030D-6E8A-4147-A177-3AD203B41FA5}">
                      <a16:colId xmlns:a16="http://schemas.microsoft.com/office/drawing/2014/main" val="2082340218"/>
                    </a:ext>
                  </a:extLst>
                </a:gridCol>
                <a:gridCol w="987552">
                  <a:extLst>
                    <a:ext uri="{9D8B030D-6E8A-4147-A177-3AD203B41FA5}">
                      <a16:colId xmlns:a16="http://schemas.microsoft.com/office/drawing/2014/main" val="94533196"/>
                    </a:ext>
                  </a:extLst>
                </a:gridCol>
                <a:gridCol w="987552">
                  <a:extLst>
                    <a:ext uri="{9D8B030D-6E8A-4147-A177-3AD203B41FA5}">
                      <a16:colId xmlns:a16="http://schemas.microsoft.com/office/drawing/2014/main" val="1410487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2874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camelbak_ar - 2021-08-13 14:57:15</a:t>
                      </a:r>
                      <a:r>
                        <a:rPr kumimoji="0" lang="es-ES" sz="1000" b="0" i="0" u="none" strike="noStrike" kern="1200" cap="none" spc="0" normalizeH="0" baseline="0" noProof="0">
                          <a:ln>
                            <a:noFill/>
                          </a:ln>
                          <a:solidFill>
                            <a:prstClr val="black"/>
                          </a:solidFill>
                          <a:effectLst/>
                          <a:uLnTx/>
                          <a:uFillTx/>
                          <a:latin typeface="+mn-lt"/>
                          <a:ea typeface="+mn-ea"/>
                          <a:cs typeface="+mn-cs"/>
                        </a:rPr>
                        <a:t>
 Eddy Kids es la botella de agua ideal para todos los días. A prueba de fugas cuando está cerrada y muy fácil de llevar 💧💧💧💧
El mejor regalo para este domingo.
⁣#Camelbak #caramañolas #eddy
#DiaDeLasInfancias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38663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camelbak_ar - 2021-07-20 11:31:25</a:t>
                      </a:r>
                      <a:r>
                        <a:rPr kumimoji="0" lang="en-US" sz="1000" b="0" i="0" u="none" strike="noStrike" kern="1200" cap="none" spc="0" normalizeH="0" baseline="0" noProof="0">
                          <a:ln>
                            <a:noFill/>
                          </a:ln>
                          <a:solidFill>
                            <a:prstClr val="black"/>
                          </a:solidFill>
                          <a:effectLst/>
                          <a:uLnTx/>
                          <a:uFillTx/>
                          <a:latin typeface="+mn-lt"/>
                          <a:ea typeface="+mn-ea"/>
                          <a:cs typeface="+mn-cs"/>
                        </a:rPr>
                        <a:t>
 Hoy brindá con ellos.
Por MÁS aventuras.
Por MÁS momentos únicos.
¡FELIZ DÍA!
 #camelbak #camelbakargentina #adventure #friends #amigos #diadelamigo #mantenetehidratado #hidratate #hidratacion #training #trekking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72084570"/>
                  </a:ext>
                </a:extLst>
              </a:tr>
            </a:tbl>
          </a:graphicData>
        </a:graphic>
      </p:graphicFrame>
      <p:sp>
        <p:nvSpPr>
          <p:cNvPr id="4" name="Text Placeholder 3">
            <a:extLst>
              <a:ext uri="{FF2B5EF4-FFF2-40B4-BE49-F238E27FC236}">
                <a16:creationId xmlns:a16="http://schemas.microsoft.com/office/drawing/2014/main" id="{998A7C77-E64F-44A6-B077-20C0D145BDFD}"/>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7670726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B1918-4F4E-4344-BB0A-C719433C12CD}"/>
              </a:ext>
            </a:extLst>
          </p:cNvPr>
          <p:cNvSpPr>
            <a:spLocks noGrp="1"/>
          </p:cNvSpPr>
          <p:nvPr>
            <p:ph type="title"/>
          </p:nvPr>
        </p:nvSpPr>
        <p:spPr/>
        <p:txBody>
          <a:bodyPr/>
          <a:lstStyle/>
          <a:p>
            <a:r>
              <a:rPr lang="en-US"/>
              <a:t>Instagram Posts Table | CamelBak - 3 of 5</a:t>
            </a:r>
          </a:p>
        </p:txBody>
      </p:sp>
      <p:graphicFrame>
        <p:nvGraphicFramePr>
          <p:cNvPr id="5" name="Table Placeholder 4">
            <a:extLst>
              <a:ext uri="{FF2B5EF4-FFF2-40B4-BE49-F238E27FC236}">
                <a16:creationId xmlns:a16="http://schemas.microsoft.com/office/drawing/2014/main" id="{1CE4EBA7-EDF2-4D8A-B0A0-3A4842D88B2E}"/>
              </a:ext>
            </a:extLst>
          </p:cNvPr>
          <p:cNvGraphicFramePr>
            <a:graphicFrameLocks noGrp="1"/>
          </p:cNvGraphicFramePr>
          <p:nvPr>
            <p:ph type="tbl" sz="quarter" idx="13"/>
            <p:extLst>
              <p:ext uri="{D42A27DB-BD31-4B8C-83A1-F6EECF244321}">
                <p14:modId xmlns:p14="http://schemas.microsoft.com/office/powerpoint/2010/main" val="2010601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180200685"/>
                    </a:ext>
                  </a:extLst>
                </a:gridCol>
                <a:gridCol w="987552">
                  <a:extLst>
                    <a:ext uri="{9D8B030D-6E8A-4147-A177-3AD203B41FA5}">
                      <a16:colId xmlns:a16="http://schemas.microsoft.com/office/drawing/2014/main" val="3788579676"/>
                    </a:ext>
                  </a:extLst>
                </a:gridCol>
                <a:gridCol w="987552">
                  <a:extLst>
                    <a:ext uri="{9D8B030D-6E8A-4147-A177-3AD203B41FA5}">
                      <a16:colId xmlns:a16="http://schemas.microsoft.com/office/drawing/2014/main" val="1511818396"/>
                    </a:ext>
                  </a:extLst>
                </a:gridCol>
                <a:gridCol w="987552">
                  <a:extLst>
                    <a:ext uri="{9D8B030D-6E8A-4147-A177-3AD203B41FA5}">
                      <a16:colId xmlns:a16="http://schemas.microsoft.com/office/drawing/2014/main" val="3966059421"/>
                    </a:ext>
                  </a:extLst>
                </a:gridCol>
                <a:gridCol w="987552">
                  <a:extLst>
                    <a:ext uri="{9D8B030D-6E8A-4147-A177-3AD203B41FA5}">
                      <a16:colId xmlns:a16="http://schemas.microsoft.com/office/drawing/2014/main" val="1507127534"/>
                    </a:ext>
                  </a:extLst>
                </a:gridCol>
                <a:gridCol w="987552">
                  <a:extLst>
                    <a:ext uri="{9D8B030D-6E8A-4147-A177-3AD203B41FA5}">
                      <a16:colId xmlns:a16="http://schemas.microsoft.com/office/drawing/2014/main" val="824160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5357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camelbak_ar - 2021-07-22 14:00:45</a:t>
                      </a:r>
                      <a:r>
                        <a:rPr kumimoji="0" lang="es-ES" sz="1000" b="0" i="0" u="none" strike="noStrike" kern="1200" cap="none" spc="0" normalizeH="0" baseline="0" noProof="0">
                          <a:ln>
                            <a:noFill/>
                          </a:ln>
                          <a:solidFill>
                            <a:prstClr val="black"/>
                          </a:solidFill>
                          <a:effectLst/>
                          <a:uLnTx/>
                          <a:uFillTx/>
                          <a:latin typeface="+mn-lt"/>
                          <a:ea typeface="+mn-ea"/>
                          <a:cs typeface="+mn-cs"/>
                        </a:rPr>
                        <a:t>
 Peak Fitness está listo para acompañarte todos los días. Su aislamiento de doble pared mantiene el agua fría el doble de tiempo y sus características la convierten en la mejor elección para hidratarte:
❄️ Diseño triangular y cónico para un ajuste de la mano . 
❄️ Tapa auto-selladora, interfaz de bebida.
❄️ Fácil de limpiar.
#CamelbakArgentina #Camelbak #agua #hidratacion #deportes #ciclismo #mountainbike #cycling #fitness #salud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31587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camelbak_ar - 2021-08-10 12:00:47</a:t>
                      </a:r>
                      <a:r>
                        <a:rPr kumimoji="0" lang="es-ES" sz="1000" b="0" i="0" u="none" strike="noStrike" kern="1200" cap="none" spc="0" normalizeH="0" baseline="0" noProof="0">
                          <a:ln>
                            <a:noFill/>
                          </a:ln>
                          <a:solidFill>
                            <a:prstClr val="black"/>
                          </a:solidFill>
                          <a:effectLst/>
                          <a:uLnTx/>
                          <a:uFillTx/>
                          <a:latin typeface="+mn-lt"/>
                          <a:ea typeface="+mn-ea"/>
                          <a:cs typeface="+mn-cs"/>
                        </a:rPr>
                        <a:t>
 ¿Qué EDDY KIDS elegís para regalar?
Es duradera, a prueba de derrames y mantiene la temperatura por más tiempo.
Además, tiene varios diseños y es muy fácil de limpiar. ¡Es el regalo perfecto!
⁣#Camelbak #caramañolas #eddy
#DiaDeLasInfancias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41078351"/>
                  </a:ext>
                </a:extLst>
              </a:tr>
            </a:tbl>
          </a:graphicData>
        </a:graphic>
      </p:graphicFrame>
      <p:sp>
        <p:nvSpPr>
          <p:cNvPr id="4" name="Text Placeholder 3">
            <a:extLst>
              <a:ext uri="{FF2B5EF4-FFF2-40B4-BE49-F238E27FC236}">
                <a16:creationId xmlns:a16="http://schemas.microsoft.com/office/drawing/2014/main" id="{A0CECDB3-94E5-4225-A3EF-3D6480A9E798}"/>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16066243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81A2C-C813-4D24-9CD7-1029F250C274}"/>
              </a:ext>
            </a:extLst>
          </p:cNvPr>
          <p:cNvSpPr>
            <a:spLocks noGrp="1"/>
          </p:cNvSpPr>
          <p:nvPr>
            <p:ph type="title"/>
          </p:nvPr>
        </p:nvSpPr>
        <p:spPr/>
        <p:txBody>
          <a:bodyPr/>
          <a:lstStyle/>
          <a:p>
            <a:r>
              <a:rPr lang="en-US"/>
              <a:t>Instagram Posts Table | CamelBak - 4 of 5</a:t>
            </a:r>
          </a:p>
        </p:txBody>
      </p:sp>
      <p:graphicFrame>
        <p:nvGraphicFramePr>
          <p:cNvPr id="5" name="Table Placeholder 4">
            <a:extLst>
              <a:ext uri="{FF2B5EF4-FFF2-40B4-BE49-F238E27FC236}">
                <a16:creationId xmlns:a16="http://schemas.microsoft.com/office/drawing/2014/main" id="{5B7959E5-2BB0-411C-875B-6DEDD5C957FD}"/>
              </a:ext>
            </a:extLst>
          </p:cNvPr>
          <p:cNvGraphicFramePr>
            <a:graphicFrameLocks noGrp="1"/>
          </p:cNvGraphicFramePr>
          <p:nvPr>
            <p:ph type="tbl" sz="quarter" idx="13"/>
            <p:extLst>
              <p:ext uri="{D42A27DB-BD31-4B8C-83A1-F6EECF244321}">
                <p14:modId xmlns:p14="http://schemas.microsoft.com/office/powerpoint/2010/main" val="4073318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27642172"/>
                    </a:ext>
                  </a:extLst>
                </a:gridCol>
                <a:gridCol w="987552">
                  <a:extLst>
                    <a:ext uri="{9D8B030D-6E8A-4147-A177-3AD203B41FA5}">
                      <a16:colId xmlns:a16="http://schemas.microsoft.com/office/drawing/2014/main" val="3865665063"/>
                    </a:ext>
                  </a:extLst>
                </a:gridCol>
                <a:gridCol w="987552">
                  <a:extLst>
                    <a:ext uri="{9D8B030D-6E8A-4147-A177-3AD203B41FA5}">
                      <a16:colId xmlns:a16="http://schemas.microsoft.com/office/drawing/2014/main" val="1085494889"/>
                    </a:ext>
                  </a:extLst>
                </a:gridCol>
                <a:gridCol w="987552">
                  <a:extLst>
                    <a:ext uri="{9D8B030D-6E8A-4147-A177-3AD203B41FA5}">
                      <a16:colId xmlns:a16="http://schemas.microsoft.com/office/drawing/2014/main" val="1407740528"/>
                    </a:ext>
                  </a:extLst>
                </a:gridCol>
                <a:gridCol w="987552">
                  <a:extLst>
                    <a:ext uri="{9D8B030D-6E8A-4147-A177-3AD203B41FA5}">
                      <a16:colId xmlns:a16="http://schemas.microsoft.com/office/drawing/2014/main" val="1079734588"/>
                    </a:ext>
                  </a:extLst>
                </a:gridCol>
                <a:gridCol w="987552">
                  <a:extLst>
                    <a:ext uri="{9D8B030D-6E8A-4147-A177-3AD203B41FA5}">
                      <a16:colId xmlns:a16="http://schemas.microsoft.com/office/drawing/2014/main" val="2714667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00235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camelbak_ar - 2021-08-15 11:52:54</a:t>
                      </a:r>
                      <a:r>
                        <a:rPr kumimoji="0" lang="es-ES" sz="1000" b="0" i="0" u="none" strike="noStrike" kern="1200" cap="none" spc="0" normalizeH="0" baseline="0" noProof="0">
                          <a:ln>
                            <a:noFill/>
                          </a:ln>
                          <a:solidFill>
                            <a:prstClr val="black"/>
                          </a:solidFill>
                          <a:effectLst/>
                          <a:uLnTx/>
                          <a:uFillTx/>
                          <a:latin typeface="+mn-lt"/>
                          <a:ea typeface="+mn-ea"/>
                          <a:cs typeface="+mn-cs"/>
                        </a:rPr>
                        <a:t>
 En Camelbak celebramos las infancias MÁS libres, con educación, amor y juegos.⁣
⁣
Porque hay muchas maneras de vivir la niñez. ¡Feliz día de las infancias!⁣
⁣
⁣
#Camelbak #DiaDelNiño #DiaDeLasInfancias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7183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camelbak_ar - 2021-07-28 14:00:29</a:t>
                      </a:r>
                      <a:r>
                        <a:rPr kumimoji="0" lang="en-US" sz="1000" b="0" i="0" u="none" strike="noStrike" kern="1200" cap="none" spc="0" normalizeH="0" baseline="0" noProof="0">
                          <a:ln>
                            <a:noFill/>
                          </a:ln>
                          <a:solidFill>
                            <a:prstClr val="black"/>
                          </a:solidFill>
                          <a:effectLst/>
                          <a:uLnTx/>
                          <a:uFillTx/>
                          <a:latin typeface="+mn-lt"/>
                          <a:ea typeface="+mn-ea"/>
                          <a:cs typeface="+mn-cs"/>
                        </a:rPr>
                        <a:t>
 Rim Runner es tu mochila de hidratación diseñada para tus caminatas. Tiene una capacidad de 22 litros de carga, incluido un depósito Crux de 2.5L para una fácil hidratación. 
Es momento de tu Rim Runner 💧💧💧💧
#CamelbakArgentina #Camelbak #agua #hidratacion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41185326"/>
                  </a:ext>
                </a:extLst>
              </a:tr>
            </a:tbl>
          </a:graphicData>
        </a:graphic>
      </p:graphicFrame>
      <p:sp>
        <p:nvSpPr>
          <p:cNvPr id="4" name="Text Placeholder 3">
            <a:extLst>
              <a:ext uri="{FF2B5EF4-FFF2-40B4-BE49-F238E27FC236}">
                <a16:creationId xmlns:a16="http://schemas.microsoft.com/office/drawing/2014/main" id="{F2202B6C-D236-423C-B5FE-28F4005CDA77}"/>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29754986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F05BD-528A-4329-BD70-41685A0184FB}"/>
              </a:ext>
            </a:extLst>
          </p:cNvPr>
          <p:cNvSpPr>
            <a:spLocks noGrp="1"/>
          </p:cNvSpPr>
          <p:nvPr>
            <p:ph type="title"/>
          </p:nvPr>
        </p:nvSpPr>
        <p:spPr/>
        <p:txBody>
          <a:bodyPr/>
          <a:lstStyle/>
          <a:p>
            <a:r>
              <a:rPr lang="en-US"/>
              <a:t>Instagram Posts Table | CamelBak - 5 of 5</a:t>
            </a:r>
          </a:p>
        </p:txBody>
      </p:sp>
      <p:graphicFrame>
        <p:nvGraphicFramePr>
          <p:cNvPr id="5" name="Table Placeholder 4">
            <a:extLst>
              <a:ext uri="{FF2B5EF4-FFF2-40B4-BE49-F238E27FC236}">
                <a16:creationId xmlns:a16="http://schemas.microsoft.com/office/drawing/2014/main" id="{17933A4A-3EFB-44C5-BB08-2385D4CD435A}"/>
              </a:ext>
            </a:extLst>
          </p:cNvPr>
          <p:cNvGraphicFramePr>
            <a:graphicFrameLocks noGrp="1"/>
          </p:cNvGraphicFramePr>
          <p:nvPr>
            <p:ph type="tbl" sz="quarter" idx="13"/>
            <p:extLst>
              <p:ext uri="{D42A27DB-BD31-4B8C-83A1-F6EECF244321}">
                <p14:modId xmlns:p14="http://schemas.microsoft.com/office/powerpoint/2010/main" val="3784540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039425293"/>
                    </a:ext>
                  </a:extLst>
                </a:gridCol>
                <a:gridCol w="987552">
                  <a:extLst>
                    <a:ext uri="{9D8B030D-6E8A-4147-A177-3AD203B41FA5}">
                      <a16:colId xmlns:a16="http://schemas.microsoft.com/office/drawing/2014/main" val="1982873371"/>
                    </a:ext>
                  </a:extLst>
                </a:gridCol>
                <a:gridCol w="987552">
                  <a:extLst>
                    <a:ext uri="{9D8B030D-6E8A-4147-A177-3AD203B41FA5}">
                      <a16:colId xmlns:a16="http://schemas.microsoft.com/office/drawing/2014/main" val="3872047466"/>
                    </a:ext>
                  </a:extLst>
                </a:gridCol>
                <a:gridCol w="987552">
                  <a:extLst>
                    <a:ext uri="{9D8B030D-6E8A-4147-A177-3AD203B41FA5}">
                      <a16:colId xmlns:a16="http://schemas.microsoft.com/office/drawing/2014/main" val="3708789105"/>
                    </a:ext>
                  </a:extLst>
                </a:gridCol>
                <a:gridCol w="987552">
                  <a:extLst>
                    <a:ext uri="{9D8B030D-6E8A-4147-A177-3AD203B41FA5}">
                      <a16:colId xmlns:a16="http://schemas.microsoft.com/office/drawing/2014/main" val="664733325"/>
                    </a:ext>
                  </a:extLst>
                </a:gridCol>
                <a:gridCol w="987552">
                  <a:extLst>
                    <a:ext uri="{9D8B030D-6E8A-4147-A177-3AD203B41FA5}">
                      <a16:colId xmlns:a16="http://schemas.microsoft.com/office/drawing/2014/main" val="750178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0297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camelbak_ar - 2021-08-12 10:30:53</a:t>
                      </a:r>
                      <a:r>
                        <a:rPr kumimoji="0" lang="es-ES" sz="1000" b="0" i="0" u="none" strike="noStrike" kern="1200" cap="none" spc="0" normalizeH="0" baseline="0" noProof="0">
                          <a:ln>
                            <a:noFill/>
                          </a:ln>
                          <a:solidFill>
                            <a:prstClr val="black"/>
                          </a:solidFill>
                          <a:effectLst/>
                          <a:uLnTx/>
                          <a:uFillTx/>
                          <a:latin typeface="+mn-lt"/>
                          <a:ea typeface="+mn-ea"/>
                          <a:cs typeface="+mn-cs"/>
                        </a:rPr>
                        <a:t>
 La Juventud no tiene edad, se trata de la 𝐚𝐜𝐭𝐢𝐭𝐮𝐝 frente a la vida, de la motivación por MÁS.⁣⁣
⁣⁣
Festejamos el día internacional de la Juventud. ⁣⁣
⁣
⁣
#Camelbak #DiaDeLaJuventud⁣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25704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camelbak_ar - 2021-08-15 14:05:05</a:t>
                      </a:r>
                      <a:r>
                        <a:rPr kumimoji="0" lang="es-ES" sz="1000" b="0" i="0" u="none" strike="noStrike" kern="1200" cap="none" spc="0" normalizeH="0" baseline="0" noProof="0">
                          <a:ln>
                            <a:noFill/>
                          </a:ln>
                          <a:solidFill>
                            <a:prstClr val="black"/>
                          </a:solidFill>
                          <a:effectLst/>
                          <a:uLnTx/>
                          <a:uFillTx/>
                          <a:latin typeface="+mn-lt"/>
                          <a:ea typeface="+mn-ea"/>
                          <a:cs typeface="+mn-cs"/>
                        </a:rPr>
                        <a:t>
 ��En Camelbak celebramos las infancias MÁS libres, con educación, amor y juegos.⁣
⁣Porque hay muchas maneras de vivir la niñez. ¡Feliz día de las infancias!⁣
⁣
⁣#Camelbak #DiaDelNiño #DiaDeLasInfancias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88939624"/>
                  </a:ext>
                </a:extLst>
              </a:tr>
            </a:tbl>
          </a:graphicData>
        </a:graphic>
      </p:graphicFrame>
      <p:sp>
        <p:nvSpPr>
          <p:cNvPr id="4" name="Text Placeholder 3">
            <a:extLst>
              <a:ext uri="{FF2B5EF4-FFF2-40B4-BE49-F238E27FC236}">
                <a16:creationId xmlns:a16="http://schemas.microsoft.com/office/drawing/2014/main" id="{87596FD9-CEF6-4365-B829-5D21198A33F0}"/>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230507226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652</Words>
  <Application>Microsoft Office PowerPoint</Application>
  <PresentationFormat>On-screen Show (4:3)</PresentationFormat>
  <Paragraphs>277</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Reporte Instagram</vt:lpstr>
      <vt:lpstr>Instagram Key Metrics Table | CamelBak</vt:lpstr>
      <vt:lpstr>Instagram Follower Distribution | CamelBak</vt:lpstr>
      <vt:lpstr>Instagram Key Metrics Radar | CamelBak</vt:lpstr>
      <vt:lpstr>Instagram Followers Total | CamelBak</vt:lpstr>
      <vt:lpstr>Instagram Followers Change | CamelBak</vt:lpstr>
      <vt:lpstr>Instagram Posts By Weekday | CamelBak</vt:lpstr>
      <vt:lpstr>Instagram Followers Change Per Weekday | CamelBak</vt:lpstr>
      <vt:lpstr>Instagram Posts By Hour | CamelBak</vt:lpstr>
      <vt:lpstr>Instagram Interaction Rate By Weekday | CamelBak</vt:lpstr>
      <vt:lpstr>Instagram Interaction Rate By Hour | CamelBak</vt:lpstr>
      <vt:lpstr>Instagram Post Type Distribution Per Profile | CamelBak</vt:lpstr>
      <vt:lpstr>Instagram Interactions by Post Type | CamelBak</vt:lpstr>
      <vt:lpstr>Instagram Interaction Rate By Post Type | CamelBak</vt:lpstr>
      <vt:lpstr>Instagram Interactions Distribution | CamelBak</vt:lpstr>
      <vt:lpstr>Instagram Hashtag Detection | CamelBak - 1 of 2</vt:lpstr>
      <vt:lpstr>Instagram Hashtag Detection | CamelBak - 2 of 2</vt:lpstr>
      <vt:lpstr>Instagram Posts Table | CamelBak - 1 of 5</vt:lpstr>
      <vt:lpstr>Instagram Posts Table | CamelBak - 2 of 5</vt:lpstr>
      <vt:lpstr>Instagram Posts Table | CamelBak - 3 of 5</vt:lpstr>
      <vt:lpstr>Instagram Posts Table | CamelBak - 4 of 5</vt:lpstr>
      <vt:lpstr>Instagram Posts Table | CamelBak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2021-08-17T21:13:17Z</dcterms:created>
  <dcterms:modified xsi:type="dcterms:W3CDTF">2021-08-17T21:14:00Z</dcterms:modified>
</cp:coreProperties>
</file>