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hondamotosargentina</c:v>
                </c:pt>
                <c:pt idx="1">
                  <c:v>yamahamotorarg</c:v>
                </c:pt>
                <c:pt idx="2">
                  <c:v>benelliarg</c:v>
                </c:pt>
                <c:pt idx="3">
                  <c:v>bajajarg</c:v>
                </c:pt>
              </c:strCache>
            </c:strRef>
          </c:cat>
          <c:val>
            <c:numRef>
              <c:f>Sheet1!$A$2:$D$2</c:f>
              <c:numCache>
                <c:formatCode>General</c:formatCode>
                <c:ptCount val="4"/>
                <c:pt idx="0">
                  <c:v>171435</c:v>
                </c:pt>
                <c:pt idx="1">
                  <c:v>169732</c:v>
                </c:pt>
                <c:pt idx="2">
                  <c:v>60111</c:v>
                </c:pt>
                <c:pt idx="3">
                  <c:v>43447</c:v>
                </c:pt>
              </c:numCache>
            </c:numRef>
          </c:val>
          <c:extLst>
            <c:ext xmlns:c16="http://schemas.microsoft.com/office/drawing/2014/chart" uri="{C3380CC4-5D6E-409C-BE32-E72D297353CC}">
              <c16:uniqueId val="{00000000-AA30-44E7-BAE6-18AB8B5E450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30.434799999999999</c:v>
                </c:pt>
                <c:pt idx="2">
                  <c:v>26.087</c:v>
                </c:pt>
                <c:pt idx="3">
                  <c:v>42.857100000000003</c:v>
                </c:pt>
                <c:pt idx="4">
                  <c:v>31.666699999999999</c:v>
                </c:pt>
                <c:pt idx="5">
                  <c:v>54.370199999999997</c:v>
                </c:pt>
                <c:pt idx="6">
                  <c:v>64.47</c:v>
                </c:pt>
                <c:pt idx="7">
                  <c:v>87.040400000000005</c:v>
                </c:pt>
              </c:numCache>
            </c:numRef>
          </c:val>
          <c:extLst>
            <c:ext xmlns:c16="http://schemas.microsoft.com/office/drawing/2014/chart" uri="{C3380CC4-5D6E-409C-BE32-E72D297353CC}">
              <c16:uniqueId val="{00000000-618F-4AB2-A6C1-4A13F0F83AAC}"/>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99.006600000000006</c:v>
                </c:pt>
                <c:pt idx="1">
                  <c:v>100</c:v>
                </c:pt>
                <c:pt idx="2">
                  <c:v>100</c:v>
                </c:pt>
                <c:pt idx="3">
                  <c:v>100</c:v>
                </c:pt>
                <c:pt idx="4">
                  <c:v>100</c:v>
                </c:pt>
                <c:pt idx="5">
                  <c:v>100</c:v>
                </c:pt>
                <c:pt idx="6">
                  <c:v>17.0901</c:v>
                </c:pt>
                <c:pt idx="7">
                  <c:v>84.947999999999993</c:v>
                </c:pt>
              </c:numCache>
            </c:numRef>
          </c:val>
          <c:extLst>
            <c:ext xmlns:c16="http://schemas.microsoft.com/office/drawing/2014/chart" uri="{C3380CC4-5D6E-409C-BE32-E72D297353CC}">
              <c16:uniqueId val="{00000001-618F-4AB2-A6C1-4A13F0F83AAC}"/>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25.3431</c:v>
                </c:pt>
                <c:pt idx="1">
                  <c:v>13.0435</c:v>
                </c:pt>
                <c:pt idx="2">
                  <c:v>26.087</c:v>
                </c:pt>
                <c:pt idx="3">
                  <c:v>7.1429</c:v>
                </c:pt>
                <c:pt idx="4">
                  <c:v>16.666699999999999</c:v>
                </c:pt>
                <c:pt idx="5">
                  <c:v>9.4433000000000007</c:v>
                </c:pt>
                <c:pt idx="6">
                  <c:v>100</c:v>
                </c:pt>
                <c:pt idx="7">
                  <c:v>96.503299999999996</c:v>
                </c:pt>
              </c:numCache>
            </c:numRef>
          </c:val>
          <c:extLst>
            <c:ext xmlns:c16="http://schemas.microsoft.com/office/drawing/2014/chart" uri="{C3380CC4-5D6E-409C-BE32-E72D297353CC}">
              <c16:uniqueId val="{00000002-618F-4AB2-A6C1-4A13F0F83AAC}"/>
            </c:ext>
          </c:extLst>
        </c:ser>
        <c:ser>
          <c:idx val="3"/>
          <c:order val="3"/>
          <c:tx>
            <c:strRef>
              <c:f>Sheet1!$E$1</c:f>
              <c:strCache>
                <c:ptCount val="1"/>
                <c:pt idx="0">
                  <c:v>benelliarg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35.063400000000001</c:v>
                </c:pt>
                <c:pt idx="1">
                  <c:v>39.130400000000002</c:v>
                </c:pt>
                <c:pt idx="2">
                  <c:v>8.6957000000000004</c:v>
                </c:pt>
                <c:pt idx="3">
                  <c:v>21.428599999999999</c:v>
                </c:pt>
                <c:pt idx="4">
                  <c:v>23.333300000000001</c:v>
                </c:pt>
                <c:pt idx="5">
                  <c:v>16.341200000000001</c:v>
                </c:pt>
                <c:pt idx="6">
                  <c:v>59.713099999999997</c:v>
                </c:pt>
                <c:pt idx="7">
                  <c:v>100</c:v>
                </c:pt>
              </c:numCache>
            </c:numRef>
          </c:val>
          <c:extLst>
            <c:ext xmlns:c16="http://schemas.microsoft.com/office/drawing/2014/chart" uri="{C3380CC4-5D6E-409C-BE32-E72D297353CC}">
              <c16:uniqueId val="{00000003-618F-4AB2-A6C1-4A13F0F83AAC}"/>
            </c:ext>
          </c:extLst>
        </c:ser>
        <c:dLbls>
          <c:showLegendKey val="0"/>
          <c:showVal val="0"/>
          <c:showCatName val="0"/>
          <c:showSerName val="0"/>
          <c:showPercent val="0"/>
          <c:showBubbleSize val="0"/>
        </c:dLbls>
        <c:axId val="386867664"/>
        <c:axId val="382403544"/>
      </c:radarChart>
      <c:catAx>
        <c:axId val="386867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403544"/>
        <c:crosses val="autoZero"/>
        <c:auto val="1"/>
        <c:lblAlgn val="ctr"/>
        <c:lblOffset val="100"/>
        <c:noMultiLvlLbl val="0"/>
      </c:catAx>
      <c:valAx>
        <c:axId val="382403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6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Sheet1!$B$2:$B$33</c:f>
              <c:numCache>
                <c:formatCode>General</c:formatCode>
                <c:ptCount val="32"/>
                <c:pt idx="0">
                  <c:v>169567</c:v>
                </c:pt>
                <c:pt idx="1">
                  <c:v>169676</c:v>
                </c:pt>
                <c:pt idx="2">
                  <c:v>169792</c:v>
                </c:pt>
                <c:pt idx="3">
                  <c:v>169874</c:v>
                </c:pt>
                <c:pt idx="4">
                  <c:v>169971</c:v>
                </c:pt>
                <c:pt idx="5">
                  <c:v>170097</c:v>
                </c:pt>
                <c:pt idx="6">
                  <c:v>170209</c:v>
                </c:pt>
                <c:pt idx="7">
                  <c:v>170309</c:v>
                </c:pt>
                <c:pt idx="8">
                  <c:v>170368</c:v>
                </c:pt>
                <c:pt idx="9">
                  <c:v>170456</c:v>
                </c:pt>
                <c:pt idx="10">
                  <c:v>170508</c:v>
                </c:pt>
                <c:pt idx="11">
                  <c:v>170562</c:v>
                </c:pt>
                <c:pt idx="12">
                  <c:v>170612</c:v>
                </c:pt>
                <c:pt idx="13">
                  <c:v>170657</c:v>
                </c:pt>
                <c:pt idx="14">
                  <c:v>170699</c:v>
                </c:pt>
                <c:pt idx="15">
                  <c:v>170729</c:v>
                </c:pt>
                <c:pt idx="16">
                  <c:v>170736</c:v>
                </c:pt>
                <c:pt idx="17">
                  <c:v>170745</c:v>
                </c:pt>
                <c:pt idx="18">
                  <c:v>170769</c:v>
                </c:pt>
                <c:pt idx="19">
                  <c:v>170832</c:v>
                </c:pt>
                <c:pt idx="20">
                  <c:v>170873</c:v>
                </c:pt>
                <c:pt idx="21">
                  <c:v>170893</c:v>
                </c:pt>
                <c:pt idx="22">
                  <c:v>170932</c:v>
                </c:pt>
                <c:pt idx="23">
                  <c:v>170965</c:v>
                </c:pt>
                <c:pt idx="24">
                  <c:v>170978</c:v>
                </c:pt>
                <c:pt idx="25">
                  <c:v>171043</c:v>
                </c:pt>
                <c:pt idx="26">
                  <c:v>171104</c:v>
                </c:pt>
                <c:pt idx="27">
                  <c:v>171161</c:v>
                </c:pt>
                <c:pt idx="28">
                  <c:v>171207</c:v>
                </c:pt>
                <c:pt idx="29">
                  <c:v>171285</c:v>
                </c:pt>
                <c:pt idx="30">
                  <c:v>171381</c:v>
                </c:pt>
                <c:pt idx="31">
                  <c:v>171435</c:v>
                </c:pt>
              </c:numCache>
            </c:numRef>
          </c:val>
          <c:smooth val="0"/>
          <c:extLst>
            <c:ext xmlns:c16="http://schemas.microsoft.com/office/drawing/2014/chart" uri="{C3380CC4-5D6E-409C-BE32-E72D297353CC}">
              <c16:uniqueId val="{00000000-E9FB-41E8-82B3-C0779B66DDB6}"/>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Sheet1!$C$2:$C$33</c:f>
              <c:numCache>
                <c:formatCode>General</c:formatCode>
                <c:ptCount val="32"/>
                <c:pt idx="0">
                  <c:v>167906</c:v>
                </c:pt>
                <c:pt idx="1">
                  <c:v>167960</c:v>
                </c:pt>
                <c:pt idx="2">
                  <c:v>168004</c:v>
                </c:pt>
                <c:pt idx="3">
                  <c:v>168039</c:v>
                </c:pt>
                <c:pt idx="4">
                  <c:v>168097</c:v>
                </c:pt>
                <c:pt idx="5">
                  <c:v>168152</c:v>
                </c:pt>
                <c:pt idx="6">
                  <c:v>168199</c:v>
                </c:pt>
                <c:pt idx="7">
                  <c:v>168259</c:v>
                </c:pt>
                <c:pt idx="8">
                  <c:v>168338</c:v>
                </c:pt>
                <c:pt idx="9">
                  <c:v>168425</c:v>
                </c:pt>
                <c:pt idx="10">
                  <c:v>168478</c:v>
                </c:pt>
                <c:pt idx="11">
                  <c:v>168547</c:v>
                </c:pt>
                <c:pt idx="12">
                  <c:v>168600</c:v>
                </c:pt>
                <c:pt idx="13">
                  <c:v>168629</c:v>
                </c:pt>
                <c:pt idx="14">
                  <c:v>168683</c:v>
                </c:pt>
                <c:pt idx="15">
                  <c:v>168696</c:v>
                </c:pt>
                <c:pt idx="16">
                  <c:v>168741</c:v>
                </c:pt>
                <c:pt idx="17">
                  <c:v>168748</c:v>
                </c:pt>
                <c:pt idx="18">
                  <c:v>168781</c:v>
                </c:pt>
                <c:pt idx="19">
                  <c:v>168833</c:v>
                </c:pt>
                <c:pt idx="20">
                  <c:v>168892</c:v>
                </c:pt>
                <c:pt idx="21">
                  <c:v>168962</c:v>
                </c:pt>
                <c:pt idx="22">
                  <c:v>169064</c:v>
                </c:pt>
                <c:pt idx="23">
                  <c:v>169129</c:v>
                </c:pt>
                <c:pt idx="24">
                  <c:v>169195</c:v>
                </c:pt>
                <c:pt idx="25">
                  <c:v>169280</c:v>
                </c:pt>
                <c:pt idx="26">
                  <c:v>169347</c:v>
                </c:pt>
                <c:pt idx="27">
                  <c:v>169429</c:v>
                </c:pt>
                <c:pt idx="28">
                  <c:v>169503</c:v>
                </c:pt>
                <c:pt idx="29">
                  <c:v>169570</c:v>
                </c:pt>
                <c:pt idx="30">
                  <c:v>169678</c:v>
                </c:pt>
                <c:pt idx="31">
                  <c:v>169732</c:v>
                </c:pt>
              </c:numCache>
            </c:numRef>
          </c:val>
          <c:smooth val="0"/>
          <c:extLst>
            <c:ext xmlns:c16="http://schemas.microsoft.com/office/drawing/2014/chart" uri="{C3380CC4-5D6E-409C-BE32-E72D297353CC}">
              <c16:uniqueId val="{00000001-E9FB-41E8-82B3-C0779B66DDB6}"/>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Sheet1!$D$2:$D$33</c:f>
              <c:numCache>
                <c:formatCode>General</c:formatCode>
                <c:ptCount val="32"/>
                <c:pt idx="0">
                  <c:v>42920</c:v>
                </c:pt>
                <c:pt idx="1">
                  <c:v>42961</c:v>
                </c:pt>
                <c:pt idx="2">
                  <c:v>42994</c:v>
                </c:pt>
                <c:pt idx="3">
                  <c:v>43008</c:v>
                </c:pt>
                <c:pt idx="4">
                  <c:v>43032</c:v>
                </c:pt>
                <c:pt idx="5">
                  <c:v>43052</c:v>
                </c:pt>
                <c:pt idx="6">
                  <c:v>43083</c:v>
                </c:pt>
                <c:pt idx="7">
                  <c:v>43104</c:v>
                </c:pt>
                <c:pt idx="8">
                  <c:v>43130</c:v>
                </c:pt>
                <c:pt idx="9">
                  <c:v>43154</c:v>
                </c:pt>
                <c:pt idx="10">
                  <c:v>43179</c:v>
                </c:pt>
                <c:pt idx="11">
                  <c:v>43228</c:v>
                </c:pt>
                <c:pt idx="12">
                  <c:v>43244</c:v>
                </c:pt>
                <c:pt idx="13">
                  <c:v>43257</c:v>
                </c:pt>
                <c:pt idx="14">
                  <c:v>43277</c:v>
                </c:pt>
                <c:pt idx="15">
                  <c:v>43291</c:v>
                </c:pt>
                <c:pt idx="16">
                  <c:v>43302</c:v>
                </c:pt>
                <c:pt idx="17">
                  <c:v>43325</c:v>
                </c:pt>
                <c:pt idx="18">
                  <c:v>43320</c:v>
                </c:pt>
                <c:pt idx="19">
                  <c:v>43336</c:v>
                </c:pt>
                <c:pt idx="20">
                  <c:v>43349</c:v>
                </c:pt>
                <c:pt idx="21">
                  <c:v>43348</c:v>
                </c:pt>
                <c:pt idx="22">
                  <c:v>43350</c:v>
                </c:pt>
                <c:pt idx="23">
                  <c:v>43354</c:v>
                </c:pt>
                <c:pt idx="24">
                  <c:v>43364</c:v>
                </c:pt>
                <c:pt idx="25">
                  <c:v>43376</c:v>
                </c:pt>
                <c:pt idx="26">
                  <c:v>43392</c:v>
                </c:pt>
                <c:pt idx="27">
                  <c:v>43410</c:v>
                </c:pt>
                <c:pt idx="28">
                  <c:v>43419</c:v>
                </c:pt>
                <c:pt idx="29">
                  <c:v>43429</c:v>
                </c:pt>
                <c:pt idx="30">
                  <c:v>43439</c:v>
                </c:pt>
                <c:pt idx="31">
                  <c:v>43447</c:v>
                </c:pt>
              </c:numCache>
            </c:numRef>
          </c:val>
          <c:smooth val="0"/>
          <c:extLst>
            <c:ext xmlns:c16="http://schemas.microsoft.com/office/drawing/2014/chart" uri="{C3380CC4-5D6E-409C-BE32-E72D297353CC}">
              <c16:uniqueId val="{00000002-E9FB-41E8-82B3-C0779B66DDB6}"/>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Sheet1!$E$2:$E$33</c:f>
              <c:numCache>
                <c:formatCode>General</c:formatCode>
                <c:ptCount val="32"/>
                <c:pt idx="0">
                  <c:v>59360</c:v>
                </c:pt>
                <c:pt idx="1">
                  <c:v>59398</c:v>
                </c:pt>
                <c:pt idx="2">
                  <c:v>59426</c:v>
                </c:pt>
                <c:pt idx="3">
                  <c:v>59436</c:v>
                </c:pt>
                <c:pt idx="4">
                  <c:v>59456</c:v>
                </c:pt>
                <c:pt idx="5">
                  <c:v>59492</c:v>
                </c:pt>
                <c:pt idx="6">
                  <c:v>59515</c:v>
                </c:pt>
                <c:pt idx="7">
                  <c:v>59554</c:v>
                </c:pt>
                <c:pt idx="8">
                  <c:v>59597</c:v>
                </c:pt>
                <c:pt idx="9">
                  <c:v>59627</c:v>
                </c:pt>
                <c:pt idx="10">
                  <c:v>59639</c:v>
                </c:pt>
                <c:pt idx="11">
                  <c:v>59674</c:v>
                </c:pt>
                <c:pt idx="12">
                  <c:v>59694</c:v>
                </c:pt>
                <c:pt idx="13">
                  <c:v>59724</c:v>
                </c:pt>
                <c:pt idx="14">
                  <c:v>59749</c:v>
                </c:pt>
                <c:pt idx="15">
                  <c:v>59767</c:v>
                </c:pt>
                <c:pt idx="16">
                  <c:v>59777</c:v>
                </c:pt>
                <c:pt idx="17">
                  <c:v>59779</c:v>
                </c:pt>
                <c:pt idx="18">
                  <c:v>59782</c:v>
                </c:pt>
                <c:pt idx="19">
                  <c:v>59801</c:v>
                </c:pt>
                <c:pt idx="20">
                  <c:v>59825</c:v>
                </c:pt>
                <c:pt idx="21">
                  <c:v>59855</c:v>
                </c:pt>
                <c:pt idx="22">
                  <c:v>59886</c:v>
                </c:pt>
                <c:pt idx="23">
                  <c:v>59907</c:v>
                </c:pt>
                <c:pt idx="24">
                  <c:v>59914</c:v>
                </c:pt>
                <c:pt idx="25">
                  <c:v>59946</c:v>
                </c:pt>
                <c:pt idx="26">
                  <c:v>59970</c:v>
                </c:pt>
                <c:pt idx="27">
                  <c:v>59985</c:v>
                </c:pt>
                <c:pt idx="28">
                  <c:v>60015</c:v>
                </c:pt>
                <c:pt idx="29">
                  <c:v>60062</c:v>
                </c:pt>
                <c:pt idx="30">
                  <c:v>60097</c:v>
                </c:pt>
                <c:pt idx="31">
                  <c:v>60111</c:v>
                </c:pt>
              </c:numCache>
            </c:numRef>
          </c:val>
          <c:smooth val="0"/>
          <c:extLst>
            <c:ext xmlns:c16="http://schemas.microsoft.com/office/drawing/2014/chart" uri="{C3380CC4-5D6E-409C-BE32-E72D297353CC}">
              <c16:uniqueId val="{00000003-E9FB-41E8-82B3-C0779B66DDB6}"/>
            </c:ext>
          </c:extLst>
        </c:ser>
        <c:dLbls>
          <c:showLegendKey val="0"/>
          <c:showVal val="0"/>
          <c:showCatName val="0"/>
          <c:showSerName val="0"/>
          <c:showPercent val="0"/>
          <c:showBubbleSize val="0"/>
        </c:dLbls>
        <c:smooth val="0"/>
        <c:axId val="68266624"/>
        <c:axId val="68268920"/>
      </c:lineChart>
      <c:dateAx>
        <c:axId val="68266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268920"/>
        <c:crosses val="autoZero"/>
        <c:auto val="1"/>
        <c:lblOffset val="100"/>
        <c:baseTimeUnit val="days"/>
      </c:dateAx>
      <c:valAx>
        <c:axId val="68268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26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Sheet1!$B$2:$B$33</c:f>
              <c:numCache>
                <c:formatCode>General</c:formatCode>
                <c:ptCount val="32"/>
                <c:pt idx="0">
                  <c:v>74</c:v>
                </c:pt>
                <c:pt idx="1">
                  <c:v>109</c:v>
                </c:pt>
                <c:pt idx="2">
                  <c:v>116</c:v>
                </c:pt>
                <c:pt idx="3">
                  <c:v>82</c:v>
                </c:pt>
                <c:pt idx="4">
                  <c:v>97</c:v>
                </c:pt>
                <c:pt idx="5">
                  <c:v>126</c:v>
                </c:pt>
                <c:pt idx="6">
                  <c:v>112</c:v>
                </c:pt>
                <c:pt idx="7">
                  <c:v>100</c:v>
                </c:pt>
                <c:pt idx="8">
                  <c:v>59</c:v>
                </c:pt>
                <c:pt idx="9">
                  <c:v>88</c:v>
                </c:pt>
                <c:pt idx="10">
                  <c:v>52</c:v>
                </c:pt>
                <c:pt idx="11">
                  <c:v>54</c:v>
                </c:pt>
                <c:pt idx="12">
                  <c:v>50</c:v>
                </c:pt>
                <c:pt idx="13">
                  <c:v>45</c:v>
                </c:pt>
                <c:pt idx="14">
                  <c:v>42</c:v>
                </c:pt>
                <c:pt idx="15">
                  <c:v>30</c:v>
                </c:pt>
                <c:pt idx="16">
                  <c:v>7</c:v>
                </c:pt>
                <c:pt idx="17">
                  <c:v>9</c:v>
                </c:pt>
                <c:pt idx="18">
                  <c:v>24</c:v>
                </c:pt>
                <c:pt idx="19">
                  <c:v>63</c:v>
                </c:pt>
                <c:pt idx="20">
                  <c:v>41</c:v>
                </c:pt>
                <c:pt idx="21">
                  <c:v>20</c:v>
                </c:pt>
                <c:pt idx="22">
                  <c:v>39</c:v>
                </c:pt>
                <c:pt idx="23">
                  <c:v>33</c:v>
                </c:pt>
                <c:pt idx="24">
                  <c:v>13</c:v>
                </c:pt>
                <c:pt idx="25">
                  <c:v>65</c:v>
                </c:pt>
                <c:pt idx="26">
                  <c:v>61</c:v>
                </c:pt>
                <c:pt idx="27">
                  <c:v>57</c:v>
                </c:pt>
                <c:pt idx="28">
                  <c:v>46</c:v>
                </c:pt>
                <c:pt idx="29">
                  <c:v>78</c:v>
                </c:pt>
                <c:pt idx="30">
                  <c:v>96</c:v>
                </c:pt>
                <c:pt idx="31">
                  <c:v>54</c:v>
                </c:pt>
              </c:numCache>
            </c:numRef>
          </c:val>
          <c:smooth val="0"/>
          <c:extLst>
            <c:ext xmlns:c16="http://schemas.microsoft.com/office/drawing/2014/chart" uri="{C3380CC4-5D6E-409C-BE32-E72D297353CC}">
              <c16:uniqueId val="{00000000-B4D9-42AC-869A-146AF2EA2BD3}"/>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Sheet1!$C$2:$C$33</c:f>
              <c:numCache>
                <c:formatCode>General</c:formatCode>
                <c:ptCount val="32"/>
                <c:pt idx="0">
                  <c:v>51</c:v>
                </c:pt>
                <c:pt idx="1">
                  <c:v>54</c:v>
                </c:pt>
                <c:pt idx="2">
                  <c:v>44</c:v>
                </c:pt>
                <c:pt idx="3">
                  <c:v>35</c:v>
                </c:pt>
                <c:pt idx="4">
                  <c:v>58</c:v>
                </c:pt>
                <c:pt idx="5">
                  <c:v>55</c:v>
                </c:pt>
                <c:pt idx="6">
                  <c:v>47</c:v>
                </c:pt>
                <c:pt idx="7">
                  <c:v>60</c:v>
                </c:pt>
                <c:pt idx="8">
                  <c:v>79</c:v>
                </c:pt>
                <c:pt idx="9">
                  <c:v>87</c:v>
                </c:pt>
                <c:pt idx="10">
                  <c:v>53</c:v>
                </c:pt>
                <c:pt idx="11">
                  <c:v>69</c:v>
                </c:pt>
                <c:pt idx="12">
                  <c:v>53</c:v>
                </c:pt>
                <c:pt idx="13">
                  <c:v>29</c:v>
                </c:pt>
                <c:pt idx="14">
                  <c:v>54</c:v>
                </c:pt>
                <c:pt idx="15">
                  <c:v>13</c:v>
                </c:pt>
                <c:pt idx="16">
                  <c:v>45</c:v>
                </c:pt>
                <c:pt idx="17">
                  <c:v>7</c:v>
                </c:pt>
                <c:pt idx="18">
                  <c:v>33</c:v>
                </c:pt>
                <c:pt idx="19">
                  <c:v>52</c:v>
                </c:pt>
                <c:pt idx="20">
                  <c:v>59</c:v>
                </c:pt>
                <c:pt idx="21">
                  <c:v>70</c:v>
                </c:pt>
                <c:pt idx="22">
                  <c:v>102</c:v>
                </c:pt>
                <c:pt idx="23">
                  <c:v>65</c:v>
                </c:pt>
                <c:pt idx="24">
                  <c:v>66</c:v>
                </c:pt>
                <c:pt idx="25">
                  <c:v>85</c:v>
                </c:pt>
                <c:pt idx="26">
                  <c:v>67</c:v>
                </c:pt>
                <c:pt idx="27">
                  <c:v>82</c:v>
                </c:pt>
                <c:pt idx="28">
                  <c:v>74</c:v>
                </c:pt>
                <c:pt idx="29">
                  <c:v>67</c:v>
                </c:pt>
                <c:pt idx="30">
                  <c:v>108</c:v>
                </c:pt>
                <c:pt idx="31">
                  <c:v>54</c:v>
                </c:pt>
              </c:numCache>
            </c:numRef>
          </c:val>
          <c:smooth val="0"/>
          <c:extLst>
            <c:ext xmlns:c16="http://schemas.microsoft.com/office/drawing/2014/chart" uri="{C3380CC4-5D6E-409C-BE32-E72D297353CC}">
              <c16:uniqueId val="{00000001-B4D9-42AC-869A-146AF2EA2BD3}"/>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Sheet1!$D$2:$D$33</c:f>
              <c:numCache>
                <c:formatCode>General</c:formatCode>
                <c:ptCount val="32"/>
                <c:pt idx="0">
                  <c:v>18</c:v>
                </c:pt>
                <c:pt idx="1">
                  <c:v>41</c:v>
                </c:pt>
                <c:pt idx="2">
                  <c:v>33</c:v>
                </c:pt>
                <c:pt idx="3">
                  <c:v>14</c:v>
                </c:pt>
                <c:pt idx="4">
                  <c:v>24</c:v>
                </c:pt>
                <c:pt idx="5">
                  <c:v>20</c:v>
                </c:pt>
                <c:pt idx="6">
                  <c:v>31</c:v>
                </c:pt>
                <c:pt idx="7">
                  <c:v>21</c:v>
                </c:pt>
                <c:pt idx="8">
                  <c:v>26</c:v>
                </c:pt>
                <c:pt idx="9">
                  <c:v>24</c:v>
                </c:pt>
                <c:pt idx="10">
                  <c:v>25</c:v>
                </c:pt>
                <c:pt idx="11">
                  <c:v>49</c:v>
                </c:pt>
                <c:pt idx="12">
                  <c:v>16</c:v>
                </c:pt>
                <c:pt idx="13">
                  <c:v>13</c:v>
                </c:pt>
                <c:pt idx="14">
                  <c:v>20</c:v>
                </c:pt>
                <c:pt idx="15">
                  <c:v>14</c:v>
                </c:pt>
                <c:pt idx="16">
                  <c:v>11</c:v>
                </c:pt>
                <c:pt idx="17">
                  <c:v>23</c:v>
                </c:pt>
                <c:pt idx="18">
                  <c:v>-5</c:v>
                </c:pt>
                <c:pt idx="19">
                  <c:v>16</c:v>
                </c:pt>
                <c:pt idx="20">
                  <c:v>13</c:v>
                </c:pt>
                <c:pt idx="21">
                  <c:v>-1</c:v>
                </c:pt>
                <c:pt idx="22">
                  <c:v>2</c:v>
                </c:pt>
                <c:pt idx="23">
                  <c:v>4</c:v>
                </c:pt>
                <c:pt idx="24">
                  <c:v>10</c:v>
                </c:pt>
                <c:pt idx="25">
                  <c:v>12</c:v>
                </c:pt>
                <c:pt idx="26">
                  <c:v>16</c:v>
                </c:pt>
                <c:pt idx="27">
                  <c:v>18</c:v>
                </c:pt>
                <c:pt idx="28">
                  <c:v>9</c:v>
                </c:pt>
                <c:pt idx="29">
                  <c:v>10</c:v>
                </c:pt>
                <c:pt idx="30">
                  <c:v>10</c:v>
                </c:pt>
                <c:pt idx="31">
                  <c:v>8</c:v>
                </c:pt>
              </c:numCache>
            </c:numRef>
          </c:val>
          <c:smooth val="0"/>
          <c:extLst>
            <c:ext xmlns:c16="http://schemas.microsoft.com/office/drawing/2014/chart" uri="{C3380CC4-5D6E-409C-BE32-E72D297353CC}">
              <c16:uniqueId val="{00000002-B4D9-42AC-869A-146AF2EA2BD3}"/>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Sheet1!$E$2:$E$33</c:f>
              <c:numCache>
                <c:formatCode>General</c:formatCode>
                <c:ptCount val="32"/>
                <c:pt idx="0">
                  <c:v>30</c:v>
                </c:pt>
                <c:pt idx="1">
                  <c:v>38</c:v>
                </c:pt>
                <c:pt idx="2">
                  <c:v>28</c:v>
                </c:pt>
                <c:pt idx="3">
                  <c:v>10</c:v>
                </c:pt>
                <c:pt idx="4">
                  <c:v>20</c:v>
                </c:pt>
                <c:pt idx="5">
                  <c:v>36</c:v>
                </c:pt>
                <c:pt idx="6">
                  <c:v>23</c:v>
                </c:pt>
                <c:pt idx="7">
                  <c:v>39</c:v>
                </c:pt>
                <c:pt idx="8">
                  <c:v>43</c:v>
                </c:pt>
                <c:pt idx="9">
                  <c:v>30</c:v>
                </c:pt>
                <c:pt idx="10">
                  <c:v>12</c:v>
                </c:pt>
                <c:pt idx="11">
                  <c:v>35</c:v>
                </c:pt>
                <c:pt idx="12">
                  <c:v>20</c:v>
                </c:pt>
                <c:pt idx="13">
                  <c:v>30</c:v>
                </c:pt>
                <c:pt idx="14">
                  <c:v>25</c:v>
                </c:pt>
                <c:pt idx="15">
                  <c:v>18</c:v>
                </c:pt>
                <c:pt idx="16">
                  <c:v>10</c:v>
                </c:pt>
                <c:pt idx="17">
                  <c:v>2</c:v>
                </c:pt>
                <c:pt idx="18">
                  <c:v>3</c:v>
                </c:pt>
                <c:pt idx="19">
                  <c:v>19</c:v>
                </c:pt>
                <c:pt idx="20">
                  <c:v>24</c:v>
                </c:pt>
                <c:pt idx="21">
                  <c:v>30</c:v>
                </c:pt>
                <c:pt idx="22">
                  <c:v>31</c:v>
                </c:pt>
                <c:pt idx="23">
                  <c:v>21</c:v>
                </c:pt>
                <c:pt idx="24">
                  <c:v>7</c:v>
                </c:pt>
                <c:pt idx="25">
                  <c:v>32</c:v>
                </c:pt>
                <c:pt idx="26">
                  <c:v>24</c:v>
                </c:pt>
                <c:pt idx="27">
                  <c:v>15</c:v>
                </c:pt>
                <c:pt idx="28">
                  <c:v>30</c:v>
                </c:pt>
                <c:pt idx="29">
                  <c:v>47</c:v>
                </c:pt>
                <c:pt idx="30">
                  <c:v>35</c:v>
                </c:pt>
                <c:pt idx="31">
                  <c:v>14</c:v>
                </c:pt>
              </c:numCache>
            </c:numRef>
          </c:val>
          <c:smooth val="0"/>
          <c:extLst>
            <c:ext xmlns:c16="http://schemas.microsoft.com/office/drawing/2014/chart" uri="{C3380CC4-5D6E-409C-BE32-E72D297353CC}">
              <c16:uniqueId val="{00000003-B4D9-42AC-869A-146AF2EA2BD3}"/>
            </c:ext>
          </c:extLst>
        </c:ser>
        <c:dLbls>
          <c:showLegendKey val="0"/>
          <c:showVal val="0"/>
          <c:showCatName val="0"/>
          <c:showSerName val="0"/>
          <c:showPercent val="0"/>
          <c:showBubbleSize val="0"/>
        </c:dLbls>
        <c:smooth val="0"/>
        <c:axId val="392160512"/>
        <c:axId val="392156576"/>
      </c:lineChart>
      <c:dateAx>
        <c:axId val="392160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56576"/>
        <c:crosses val="autoZero"/>
        <c:auto val="1"/>
        <c:lblOffset val="100"/>
        <c:baseTimeUnit val="days"/>
      </c:dateAx>
      <c:valAx>
        <c:axId val="392156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6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3</c:v>
                </c:pt>
                <c:pt idx="2">
                  <c:v>2</c:v>
                </c:pt>
                <c:pt idx="3">
                  <c:v>2</c:v>
                </c:pt>
                <c:pt idx="4">
                  <c:v>4</c:v>
                </c:pt>
                <c:pt idx="5">
                  <c:v>3</c:v>
                </c:pt>
                <c:pt idx="6">
                  <c:v>1</c:v>
                </c:pt>
              </c:numCache>
            </c:numRef>
          </c:val>
          <c:extLst>
            <c:ext xmlns:c16="http://schemas.microsoft.com/office/drawing/2014/chart" uri="{C3380CC4-5D6E-409C-BE32-E72D297353CC}">
              <c16:uniqueId val="{00000000-CCBC-498B-A8D6-DBC4B8B0EE00}"/>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c:v>
                </c:pt>
                <c:pt idx="1">
                  <c:v>11</c:v>
                </c:pt>
                <c:pt idx="2">
                  <c:v>10</c:v>
                </c:pt>
                <c:pt idx="3">
                  <c:v>15</c:v>
                </c:pt>
                <c:pt idx="4">
                  <c:v>8</c:v>
                </c:pt>
                <c:pt idx="5">
                  <c:v>2</c:v>
                </c:pt>
                <c:pt idx="6">
                  <c:v>3</c:v>
                </c:pt>
              </c:numCache>
            </c:numRef>
          </c:val>
          <c:extLst>
            <c:ext xmlns:c16="http://schemas.microsoft.com/office/drawing/2014/chart" uri="{C3380CC4-5D6E-409C-BE32-E72D297353CC}">
              <c16:uniqueId val="{00000001-CCBC-498B-A8D6-DBC4B8B0EE00}"/>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2</c:v>
                </c:pt>
                <c:pt idx="2">
                  <c:v>0</c:v>
                </c:pt>
                <c:pt idx="3">
                  <c:v>2</c:v>
                </c:pt>
                <c:pt idx="4">
                  <c:v>2</c:v>
                </c:pt>
                <c:pt idx="5">
                  <c:v>1</c:v>
                </c:pt>
                <c:pt idx="6">
                  <c:v>1</c:v>
                </c:pt>
              </c:numCache>
            </c:numRef>
          </c:val>
          <c:extLst>
            <c:ext xmlns:c16="http://schemas.microsoft.com/office/drawing/2014/chart" uri="{C3380CC4-5D6E-409C-BE32-E72D297353CC}">
              <c16:uniqueId val="{00000002-CCBC-498B-A8D6-DBC4B8B0EE00}"/>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4</c:v>
                </c:pt>
                <c:pt idx="2">
                  <c:v>1</c:v>
                </c:pt>
                <c:pt idx="3">
                  <c:v>3</c:v>
                </c:pt>
                <c:pt idx="4">
                  <c:v>1</c:v>
                </c:pt>
                <c:pt idx="5">
                  <c:v>2</c:v>
                </c:pt>
                <c:pt idx="6">
                  <c:v>1</c:v>
                </c:pt>
              </c:numCache>
            </c:numRef>
          </c:val>
          <c:extLst>
            <c:ext xmlns:c16="http://schemas.microsoft.com/office/drawing/2014/chart" uri="{C3380CC4-5D6E-409C-BE32-E72D297353CC}">
              <c16:uniqueId val="{00000003-CCBC-498B-A8D6-DBC4B8B0EE00}"/>
            </c:ext>
          </c:extLst>
        </c:ser>
        <c:dLbls>
          <c:showLegendKey val="0"/>
          <c:showVal val="0"/>
          <c:showCatName val="0"/>
          <c:showSerName val="0"/>
          <c:showPercent val="0"/>
          <c:showBubbleSize val="0"/>
        </c:dLbls>
        <c:gapWidth val="219"/>
        <c:overlap val="-27"/>
        <c:axId val="392164120"/>
        <c:axId val="392165104"/>
      </c:barChart>
      <c:catAx>
        <c:axId val="392164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65104"/>
        <c:crosses val="autoZero"/>
        <c:auto val="1"/>
        <c:lblAlgn val="ctr"/>
        <c:lblOffset val="100"/>
        <c:noMultiLvlLbl val="0"/>
      </c:catAx>
      <c:valAx>
        <c:axId val="39216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64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68</c:v>
                </c:pt>
                <c:pt idx="1">
                  <c:v>42</c:v>
                </c:pt>
                <c:pt idx="2">
                  <c:v>60</c:v>
                </c:pt>
                <c:pt idx="3">
                  <c:v>75</c:v>
                </c:pt>
                <c:pt idx="4">
                  <c:v>64</c:v>
                </c:pt>
                <c:pt idx="5">
                  <c:v>56</c:v>
                </c:pt>
                <c:pt idx="6">
                  <c:v>63</c:v>
                </c:pt>
              </c:numCache>
            </c:numRef>
          </c:val>
          <c:extLst>
            <c:ext xmlns:c16="http://schemas.microsoft.com/office/drawing/2014/chart" uri="{C3380CC4-5D6E-409C-BE32-E72D297353CC}">
              <c16:uniqueId val="{00000000-D913-4427-B56F-0118B9064484}"/>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70</c:v>
                </c:pt>
                <c:pt idx="1">
                  <c:v>43</c:v>
                </c:pt>
                <c:pt idx="2">
                  <c:v>61</c:v>
                </c:pt>
                <c:pt idx="3">
                  <c:v>57</c:v>
                </c:pt>
                <c:pt idx="4">
                  <c:v>54</c:v>
                </c:pt>
                <c:pt idx="5">
                  <c:v>62</c:v>
                </c:pt>
                <c:pt idx="6">
                  <c:v>63</c:v>
                </c:pt>
              </c:numCache>
            </c:numRef>
          </c:val>
          <c:extLst>
            <c:ext xmlns:c16="http://schemas.microsoft.com/office/drawing/2014/chart" uri="{C3380CC4-5D6E-409C-BE32-E72D297353CC}">
              <c16:uniqueId val="{00000001-D913-4427-B56F-0118B9064484}"/>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16</c:v>
                </c:pt>
                <c:pt idx="1">
                  <c:v>16</c:v>
                </c:pt>
                <c:pt idx="2">
                  <c:v>20</c:v>
                </c:pt>
                <c:pt idx="3">
                  <c:v>17</c:v>
                </c:pt>
                <c:pt idx="4">
                  <c:v>19</c:v>
                </c:pt>
                <c:pt idx="5">
                  <c:v>13</c:v>
                </c:pt>
                <c:pt idx="6">
                  <c:v>19</c:v>
                </c:pt>
              </c:numCache>
            </c:numRef>
          </c:val>
          <c:extLst>
            <c:ext xmlns:c16="http://schemas.microsoft.com/office/drawing/2014/chart" uri="{C3380CC4-5D6E-409C-BE32-E72D297353CC}">
              <c16:uniqueId val="{00000002-D913-4427-B56F-0118B9064484}"/>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25</c:v>
                </c:pt>
                <c:pt idx="1">
                  <c:v>9</c:v>
                </c:pt>
                <c:pt idx="2">
                  <c:v>23</c:v>
                </c:pt>
                <c:pt idx="3">
                  <c:v>25</c:v>
                </c:pt>
                <c:pt idx="4">
                  <c:v>23</c:v>
                </c:pt>
                <c:pt idx="5">
                  <c:v>31</c:v>
                </c:pt>
                <c:pt idx="6">
                  <c:v>35</c:v>
                </c:pt>
              </c:numCache>
            </c:numRef>
          </c:val>
          <c:extLst>
            <c:ext xmlns:c16="http://schemas.microsoft.com/office/drawing/2014/chart" uri="{C3380CC4-5D6E-409C-BE32-E72D297353CC}">
              <c16:uniqueId val="{00000003-D913-4427-B56F-0118B9064484}"/>
            </c:ext>
          </c:extLst>
        </c:ser>
        <c:dLbls>
          <c:showLegendKey val="0"/>
          <c:showVal val="0"/>
          <c:showCatName val="0"/>
          <c:showSerName val="0"/>
          <c:showPercent val="0"/>
          <c:showBubbleSize val="0"/>
        </c:dLbls>
        <c:gapWidth val="219"/>
        <c:overlap val="-27"/>
        <c:axId val="392169040"/>
        <c:axId val="392168712"/>
      </c:barChart>
      <c:catAx>
        <c:axId val="392169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68712"/>
        <c:crosses val="autoZero"/>
        <c:auto val="1"/>
        <c:lblAlgn val="ctr"/>
        <c:lblOffset val="100"/>
        <c:noMultiLvlLbl val="0"/>
      </c:catAx>
      <c:valAx>
        <c:axId val="392168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6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1</c:v>
                </c:pt>
                <c:pt idx="13">
                  <c:v>1</c:v>
                </c:pt>
                <c:pt idx="14">
                  <c:v>2</c:v>
                </c:pt>
                <c:pt idx="15">
                  <c:v>1</c:v>
                </c:pt>
                <c:pt idx="16">
                  <c:v>0</c:v>
                </c:pt>
                <c:pt idx="17">
                  <c:v>3</c:v>
                </c:pt>
                <c:pt idx="18">
                  <c:v>1</c:v>
                </c:pt>
                <c:pt idx="19">
                  <c:v>1</c:v>
                </c:pt>
                <c:pt idx="20">
                  <c:v>1</c:v>
                </c:pt>
                <c:pt idx="21">
                  <c:v>0</c:v>
                </c:pt>
                <c:pt idx="22">
                  <c:v>0</c:v>
                </c:pt>
                <c:pt idx="23">
                  <c:v>0</c:v>
                </c:pt>
              </c:numCache>
            </c:numRef>
          </c:val>
          <c:smooth val="0"/>
          <c:extLst>
            <c:ext xmlns:c16="http://schemas.microsoft.com/office/drawing/2014/chart" uri="{C3380CC4-5D6E-409C-BE32-E72D297353CC}">
              <c16:uniqueId val="{00000000-547D-456E-B846-DD6BA6BD5677}"/>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3</c:v>
                </c:pt>
                <c:pt idx="10">
                  <c:v>9</c:v>
                </c:pt>
                <c:pt idx="11">
                  <c:v>3</c:v>
                </c:pt>
                <c:pt idx="12">
                  <c:v>4</c:v>
                </c:pt>
                <c:pt idx="13">
                  <c:v>1</c:v>
                </c:pt>
                <c:pt idx="14">
                  <c:v>1</c:v>
                </c:pt>
                <c:pt idx="15">
                  <c:v>5</c:v>
                </c:pt>
                <c:pt idx="16">
                  <c:v>5</c:v>
                </c:pt>
                <c:pt idx="17">
                  <c:v>1</c:v>
                </c:pt>
                <c:pt idx="18">
                  <c:v>3</c:v>
                </c:pt>
                <c:pt idx="19">
                  <c:v>2</c:v>
                </c:pt>
                <c:pt idx="20">
                  <c:v>0</c:v>
                </c:pt>
                <c:pt idx="21">
                  <c:v>0</c:v>
                </c:pt>
                <c:pt idx="22">
                  <c:v>0</c:v>
                </c:pt>
                <c:pt idx="23">
                  <c:v>0</c:v>
                </c:pt>
              </c:numCache>
            </c:numRef>
          </c:val>
          <c:smooth val="0"/>
          <c:extLst>
            <c:ext xmlns:c16="http://schemas.microsoft.com/office/drawing/2014/chart" uri="{C3380CC4-5D6E-409C-BE32-E72D297353CC}">
              <c16:uniqueId val="{00000001-547D-456E-B846-DD6BA6BD5677}"/>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2</c:v>
                </c:pt>
                <c:pt idx="14">
                  <c:v>0</c:v>
                </c:pt>
                <c:pt idx="15">
                  <c:v>0</c:v>
                </c:pt>
                <c:pt idx="16">
                  <c:v>0</c:v>
                </c:pt>
                <c:pt idx="17">
                  <c:v>1</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2-547D-456E-B846-DD6BA6BD5677}"/>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1</c:v>
                </c:pt>
                <c:pt idx="3">
                  <c:v>0</c:v>
                </c:pt>
                <c:pt idx="4">
                  <c:v>0</c:v>
                </c:pt>
                <c:pt idx="5">
                  <c:v>0</c:v>
                </c:pt>
                <c:pt idx="6">
                  <c:v>0</c:v>
                </c:pt>
                <c:pt idx="7">
                  <c:v>0</c:v>
                </c:pt>
                <c:pt idx="8">
                  <c:v>0</c:v>
                </c:pt>
                <c:pt idx="9">
                  <c:v>1</c:v>
                </c:pt>
                <c:pt idx="10">
                  <c:v>1</c:v>
                </c:pt>
                <c:pt idx="11">
                  <c:v>0</c:v>
                </c:pt>
                <c:pt idx="12">
                  <c:v>1</c:v>
                </c:pt>
                <c:pt idx="13">
                  <c:v>0</c:v>
                </c:pt>
                <c:pt idx="14">
                  <c:v>2</c:v>
                </c:pt>
                <c:pt idx="15">
                  <c:v>0</c:v>
                </c:pt>
                <c:pt idx="16">
                  <c:v>2</c:v>
                </c:pt>
                <c:pt idx="17">
                  <c:v>3</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547D-456E-B846-DD6BA6BD5677}"/>
            </c:ext>
          </c:extLst>
        </c:ser>
        <c:dLbls>
          <c:showLegendKey val="0"/>
          <c:showVal val="0"/>
          <c:showCatName val="0"/>
          <c:showSerName val="0"/>
          <c:showPercent val="0"/>
          <c:showBubbleSize val="0"/>
        </c:dLbls>
        <c:smooth val="0"/>
        <c:axId val="392166416"/>
        <c:axId val="392167400"/>
      </c:lineChart>
      <c:catAx>
        <c:axId val="392166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67400"/>
        <c:crosses val="autoZero"/>
        <c:auto val="1"/>
        <c:lblAlgn val="ctr"/>
        <c:lblOffset val="100"/>
        <c:noMultiLvlLbl val="0"/>
      </c:catAx>
      <c:valAx>
        <c:axId val="39216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6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0.151787966052985</c:v>
                </c:pt>
                <c:pt idx="1">
                  <c:v>0.23792626827213101</c:v>
                </c:pt>
                <c:pt idx="2">
                  <c:v>0.63723966428349399</c:v>
                </c:pt>
                <c:pt idx="3">
                  <c:v>1.3536577498079201</c:v>
                </c:pt>
                <c:pt idx="4">
                  <c:v>0.13958862411364201</c:v>
                </c:pt>
                <c:pt idx="5">
                  <c:v>0.17692955857541401</c:v>
                </c:pt>
                <c:pt idx="6">
                  <c:v>2.5542372185500399</c:v>
                </c:pt>
              </c:numCache>
            </c:numRef>
          </c:val>
          <c:extLst>
            <c:ext xmlns:c16="http://schemas.microsoft.com/office/drawing/2014/chart" uri="{C3380CC4-5D6E-409C-BE32-E72D297353CC}">
              <c16:uniqueId val="{00000000-3CFD-4644-91A5-812D52AFEE53}"/>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0.29299804147421998</c:v>
                </c:pt>
                <c:pt idx="1">
                  <c:v>0.19224462563186301</c:v>
                </c:pt>
                <c:pt idx="2">
                  <c:v>8.8793323026436596E-2</c:v>
                </c:pt>
                <c:pt idx="3">
                  <c:v>0.41318414001583498</c:v>
                </c:pt>
                <c:pt idx="4">
                  <c:v>0.464846966277493</c:v>
                </c:pt>
                <c:pt idx="5">
                  <c:v>5.9827389097198799E-2</c:v>
                </c:pt>
                <c:pt idx="6">
                  <c:v>0.14117684225906599</c:v>
                </c:pt>
              </c:numCache>
            </c:numRef>
          </c:val>
          <c:extLst>
            <c:ext xmlns:c16="http://schemas.microsoft.com/office/drawing/2014/chart" uri="{C3380CC4-5D6E-409C-BE32-E72D297353CC}">
              <c16:uniqueId val="{00000001-3CFD-4644-91A5-812D52AFEE53}"/>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0.66461338952828697</c:v>
                </c:pt>
                <c:pt idx="1">
                  <c:v>0.77576824213232098</c:v>
                </c:pt>
                <c:pt idx="3">
                  <c:v>0.63103536113748504</c:v>
                </c:pt>
                <c:pt idx="4">
                  <c:v>0.33230669476414298</c:v>
                </c:pt>
                <c:pt idx="5">
                  <c:v>0.69934928096704696</c:v>
                </c:pt>
                <c:pt idx="6">
                  <c:v>0.65303475904870001</c:v>
                </c:pt>
              </c:numCache>
            </c:numRef>
          </c:val>
          <c:extLst>
            <c:ext xmlns:c16="http://schemas.microsoft.com/office/drawing/2014/chart" uri="{C3380CC4-5D6E-409C-BE32-E72D297353CC}">
              <c16:uniqueId val="{00000002-3CFD-4644-91A5-812D52AFEE53}"/>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0.38670796015736197</c:v>
                </c:pt>
                <c:pt idx="1">
                  <c:v>0.58466560642839205</c:v>
                </c:pt>
                <c:pt idx="2">
                  <c:v>0.46036661923495398</c:v>
                </c:pt>
                <c:pt idx="3">
                  <c:v>0.42800145085237601</c:v>
                </c:pt>
                <c:pt idx="4">
                  <c:v>0.56918054741776203</c:v>
                </c:pt>
                <c:pt idx="5">
                  <c:v>0.82698585418933601</c:v>
                </c:pt>
                <c:pt idx="6">
                  <c:v>0.62609860215953805</c:v>
                </c:pt>
              </c:numCache>
            </c:numRef>
          </c:val>
          <c:extLst>
            <c:ext xmlns:c16="http://schemas.microsoft.com/office/drawing/2014/chart" uri="{C3380CC4-5D6E-409C-BE32-E72D297353CC}">
              <c16:uniqueId val="{00000003-3CFD-4644-91A5-812D52AFEE53}"/>
            </c:ext>
          </c:extLst>
        </c:ser>
        <c:dLbls>
          <c:showLegendKey val="0"/>
          <c:showVal val="0"/>
          <c:showCatName val="0"/>
          <c:showSerName val="0"/>
          <c:showPercent val="0"/>
          <c:showBubbleSize val="0"/>
        </c:dLbls>
        <c:gapWidth val="219"/>
        <c:overlap val="-27"/>
        <c:axId val="68264000"/>
        <c:axId val="68269248"/>
      </c:barChart>
      <c:catAx>
        <c:axId val="68264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269248"/>
        <c:crosses val="autoZero"/>
        <c:auto val="1"/>
        <c:lblAlgn val="ctr"/>
        <c:lblOffset val="100"/>
        <c:noMultiLvlLbl val="0"/>
      </c:catAx>
      <c:valAx>
        <c:axId val="6826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26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0.81276150364649102</c:v>
                </c:pt>
                <c:pt idx="12">
                  <c:v>0.171870692234143</c:v>
                </c:pt>
                <c:pt idx="13">
                  <c:v>1.0065873988866501</c:v>
                </c:pt>
                <c:pt idx="14">
                  <c:v>0.137848507423289</c:v>
                </c:pt>
                <c:pt idx="15">
                  <c:v>0.121130709714507</c:v>
                </c:pt>
                <c:pt idx="16">
                  <c:v>0</c:v>
                </c:pt>
                <c:pt idx="17">
                  <c:v>0.33767996073761702</c:v>
                </c:pt>
                <c:pt idx="18">
                  <c:v>0.31030578905072198</c:v>
                </c:pt>
                <c:pt idx="19">
                  <c:v>6.3351654475383795E-2</c:v>
                </c:pt>
                <c:pt idx="20">
                  <c:v>0.154859599828716</c:v>
                </c:pt>
                <c:pt idx="21">
                  <c:v>0</c:v>
                </c:pt>
                <c:pt idx="22">
                  <c:v>0</c:v>
                </c:pt>
                <c:pt idx="23">
                  <c:v>0</c:v>
                </c:pt>
              </c:numCache>
            </c:numRef>
          </c:val>
          <c:smooth val="0"/>
          <c:extLst>
            <c:ext xmlns:c16="http://schemas.microsoft.com/office/drawing/2014/chart" uri="{C3380CC4-5D6E-409C-BE32-E72D297353CC}">
              <c16:uniqueId val="{00000000-CE09-4B01-A410-04BB2B488BCB}"/>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9.8934821502624407E-2</c:v>
                </c:pt>
                <c:pt idx="10">
                  <c:v>8.0838958669264702E-2</c:v>
                </c:pt>
                <c:pt idx="11">
                  <c:v>0.13018519176767501</c:v>
                </c:pt>
                <c:pt idx="12">
                  <c:v>0.259777959454496</c:v>
                </c:pt>
                <c:pt idx="13">
                  <c:v>8.3531795400419398E-2</c:v>
                </c:pt>
                <c:pt idx="14">
                  <c:v>1.0444436545456699</c:v>
                </c:pt>
                <c:pt idx="15">
                  <c:v>0.26580093760984502</c:v>
                </c:pt>
                <c:pt idx="16">
                  <c:v>0.113212241851207</c:v>
                </c:pt>
                <c:pt idx="17">
                  <c:v>3.73227170938044E-2</c:v>
                </c:pt>
                <c:pt idx="18">
                  <c:v>0.59676852411363501</c:v>
                </c:pt>
                <c:pt idx="19">
                  <c:v>9.0344672330240905E-2</c:v>
                </c:pt>
                <c:pt idx="20">
                  <c:v>0</c:v>
                </c:pt>
                <c:pt idx="21">
                  <c:v>0</c:v>
                </c:pt>
                <c:pt idx="22">
                  <c:v>0</c:v>
                </c:pt>
                <c:pt idx="23">
                  <c:v>0</c:v>
                </c:pt>
              </c:numCache>
            </c:numRef>
          </c:val>
          <c:smooth val="0"/>
          <c:extLst>
            <c:ext xmlns:c16="http://schemas.microsoft.com/office/drawing/2014/chart" uri="{C3380CC4-5D6E-409C-BE32-E72D297353CC}">
              <c16:uniqueId val="{00000001-CE09-4B01-A410-04BB2B488BCB}"/>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0.59594111607728695</c:v>
                </c:pt>
                <c:pt idx="14">
                  <c:v>0</c:v>
                </c:pt>
                <c:pt idx="15">
                  <c:v>0.54306292119219102</c:v>
                </c:pt>
                <c:pt idx="16">
                  <c:v>0</c:v>
                </c:pt>
                <c:pt idx="17">
                  <c:v>1.33623584446863</c:v>
                </c:pt>
                <c:pt idx="18">
                  <c:v>0.49443042078692001</c:v>
                </c:pt>
                <c:pt idx="19">
                  <c:v>0.48864083740533998</c:v>
                </c:pt>
                <c:pt idx="20">
                  <c:v>0.47243000393691698</c:v>
                </c:pt>
                <c:pt idx="21">
                  <c:v>0</c:v>
                </c:pt>
                <c:pt idx="22">
                  <c:v>0</c:v>
                </c:pt>
                <c:pt idx="23">
                  <c:v>0</c:v>
                </c:pt>
              </c:numCache>
            </c:numRef>
          </c:val>
          <c:smooth val="0"/>
          <c:extLst>
            <c:ext xmlns:c16="http://schemas.microsoft.com/office/drawing/2014/chart" uri="{C3380CC4-5D6E-409C-BE32-E72D297353CC}">
              <c16:uniqueId val="{00000002-CE09-4B01-A410-04BB2B488BCB}"/>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0.32985064630634198</c:v>
                </c:pt>
                <c:pt idx="3">
                  <c:v>0</c:v>
                </c:pt>
                <c:pt idx="4">
                  <c:v>0</c:v>
                </c:pt>
                <c:pt idx="5">
                  <c:v>0</c:v>
                </c:pt>
                <c:pt idx="6">
                  <c:v>0</c:v>
                </c:pt>
                <c:pt idx="7">
                  <c:v>0</c:v>
                </c:pt>
                <c:pt idx="8">
                  <c:v>0</c:v>
                </c:pt>
                <c:pt idx="9">
                  <c:v>0.62621391735315801</c:v>
                </c:pt>
                <c:pt idx="10">
                  <c:v>1.3244256915143</c:v>
                </c:pt>
                <c:pt idx="11">
                  <c:v>0</c:v>
                </c:pt>
                <c:pt idx="12">
                  <c:v>0.47886946621123799</c:v>
                </c:pt>
                <c:pt idx="13">
                  <c:v>0.761837787154243</c:v>
                </c:pt>
                <c:pt idx="14">
                  <c:v>0.40770879378474301</c:v>
                </c:pt>
                <c:pt idx="15">
                  <c:v>0</c:v>
                </c:pt>
                <c:pt idx="16">
                  <c:v>0.39738351974638902</c:v>
                </c:pt>
                <c:pt idx="17">
                  <c:v>0.59663340254057595</c:v>
                </c:pt>
                <c:pt idx="18">
                  <c:v>0.38845355301051498</c:v>
                </c:pt>
                <c:pt idx="19">
                  <c:v>0</c:v>
                </c:pt>
                <c:pt idx="20">
                  <c:v>0</c:v>
                </c:pt>
                <c:pt idx="21">
                  <c:v>0</c:v>
                </c:pt>
                <c:pt idx="22">
                  <c:v>0</c:v>
                </c:pt>
                <c:pt idx="23">
                  <c:v>0</c:v>
                </c:pt>
              </c:numCache>
            </c:numRef>
          </c:val>
          <c:smooth val="0"/>
          <c:extLst>
            <c:ext xmlns:c16="http://schemas.microsoft.com/office/drawing/2014/chart" uri="{C3380CC4-5D6E-409C-BE32-E72D297353CC}">
              <c16:uniqueId val="{00000003-CE09-4B01-A410-04BB2B488BCB}"/>
            </c:ext>
          </c:extLst>
        </c:ser>
        <c:dLbls>
          <c:showLegendKey val="0"/>
          <c:showVal val="0"/>
          <c:showCatName val="0"/>
          <c:showSerName val="0"/>
          <c:showPercent val="0"/>
          <c:showBubbleSize val="0"/>
        </c:dLbls>
        <c:smooth val="0"/>
        <c:axId val="385250416"/>
        <c:axId val="385249104"/>
      </c:lineChart>
      <c:catAx>
        <c:axId val="385250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49104"/>
        <c:crosses val="autoZero"/>
        <c:auto val="1"/>
        <c:lblAlgn val="ctr"/>
        <c:lblOffset val="100"/>
        <c:noMultiLvlLbl val="0"/>
      </c:catAx>
      <c:valAx>
        <c:axId val="38524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5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6</c:v>
                </c:pt>
                <c:pt idx="1">
                  <c:v>23</c:v>
                </c:pt>
                <c:pt idx="2">
                  <c:v>6</c:v>
                </c:pt>
                <c:pt idx="3">
                  <c:v>2</c:v>
                </c:pt>
              </c:numCache>
            </c:numRef>
          </c:val>
          <c:extLst>
            <c:ext xmlns:c16="http://schemas.microsoft.com/office/drawing/2014/chart" uri="{C3380CC4-5D6E-409C-BE32-E72D297353CC}">
              <c16:uniqueId val="{00000000-A2CC-4A7B-98EF-3D599B057467}"/>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7</c:v>
                </c:pt>
                <c:pt idx="1">
                  <c:v>23</c:v>
                </c:pt>
                <c:pt idx="2">
                  <c:v>3</c:v>
                </c:pt>
                <c:pt idx="3">
                  <c:v>9</c:v>
                </c:pt>
              </c:numCache>
            </c:numRef>
          </c:val>
          <c:extLst>
            <c:ext xmlns:c16="http://schemas.microsoft.com/office/drawing/2014/chart" uri="{C3380CC4-5D6E-409C-BE32-E72D297353CC}">
              <c16:uniqueId val="{00000001-A2CC-4A7B-98EF-3D599B057467}"/>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6</c:v>
                </c:pt>
                <c:pt idx="1">
                  <c:v>14</c:v>
                </c:pt>
                <c:pt idx="2">
                  <c:v>1</c:v>
                </c:pt>
                <c:pt idx="3">
                  <c:v>3</c:v>
                </c:pt>
              </c:numCache>
            </c:numRef>
          </c:val>
          <c:extLst>
            <c:ext xmlns:c16="http://schemas.microsoft.com/office/drawing/2014/chart" uri="{C3380CC4-5D6E-409C-BE32-E72D297353CC}">
              <c16:uniqueId val="{00000002-A2CC-4A7B-98EF-3D599B057467}"/>
            </c:ext>
          </c:extLst>
        </c:ser>
        <c:dLbls>
          <c:showLegendKey val="0"/>
          <c:showVal val="0"/>
          <c:showCatName val="0"/>
          <c:showSerName val="0"/>
          <c:showPercent val="0"/>
          <c:showBubbleSize val="0"/>
        </c:dLbls>
        <c:gapWidth val="150"/>
        <c:overlap val="100"/>
        <c:axId val="385255336"/>
        <c:axId val="385251728"/>
      </c:barChart>
      <c:catAx>
        <c:axId val="385255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51728"/>
        <c:crosses val="autoZero"/>
        <c:auto val="1"/>
        <c:lblAlgn val="ctr"/>
        <c:lblOffset val="100"/>
        <c:noMultiLvlLbl val="0"/>
      </c:catAx>
      <c:valAx>
        <c:axId val="38525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55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11621</c:v>
                </c:pt>
                <c:pt idx="1">
                  <c:v>5305</c:v>
                </c:pt>
                <c:pt idx="2">
                  <c:v>1229</c:v>
                </c:pt>
                <c:pt idx="3">
                  <c:v>2520</c:v>
                </c:pt>
              </c:numCache>
            </c:numRef>
          </c:val>
          <c:extLst>
            <c:ext xmlns:c16="http://schemas.microsoft.com/office/drawing/2014/chart" uri="{C3380CC4-5D6E-409C-BE32-E72D297353CC}">
              <c16:uniqueId val="{00000000-735C-4EE3-AB18-DC14D01670F4}"/>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2304</c:v>
                </c:pt>
                <c:pt idx="1">
                  <c:v>4355</c:v>
                </c:pt>
                <c:pt idx="2">
                  <c:v>334</c:v>
                </c:pt>
                <c:pt idx="3">
                  <c:v>1353</c:v>
                </c:pt>
              </c:numCache>
            </c:numRef>
          </c:val>
          <c:extLst>
            <c:ext xmlns:c16="http://schemas.microsoft.com/office/drawing/2014/chart" uri="{C3380CC4-5D6E-409C-BE32-E72D297353CC}">
              <c16:uniqueId val="{00000001-735C-4EE3-AB18-DC14D01670F4}"/>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1587</c:v>
                </c:pt>
                <c:pt idx="1">
                  <c:v>18508</c:v>
                </c:pt>
                <c:pt idx="2">
                  <c:v>1097</c:v>
                </c:pt>
                <c:pt idx="3">
                  <c:v>730</c:v>
                </c:pt>
              </c:numCache>
            </c:numRef>
          </c:val>
          <c:extLst>
            <c:ext xmlns:c16="http://schemas.microsoft.com/office/drawing/2014/chart" uri="{C3380CC4-5D6E-409C-BE32-E72D297353CC}">
              <c16:uniqueId val="{00000002-735C-4EE3-AB18-DC14D01670F4}"/>
            </c:ext>
          </c:extLst>
        </c:ser>
        <c:dLbls>
          <c:showLegendKey val="0"/>
          <c:showVal val="0"/>
          <c:showCatName val="0"/>
          <c:showSerName val="0"/>
          <c:showPercent val="0"/>
          <c:showBubbleSize val="0"/>
        </c:dLbls>
        <c:gapWidth val="150"/>
        <c:overlap val="100"/>
        <c:axId val="392163136"/>
        <c:axId val="392155920"/>
      </c:barChart>
      <c:catAx>
        <c:axId val="39216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55920"/>
        <c:crosses val="autoZero"/>
        <c:auto val="1"/>
        <c:lblAlgn val="ctr"/>
        <c:lblOffset val="100"/>
        <c:noMultiLvlLbl val="0"/>
      </c:catAx>
      <c:valAx>
        <c:axId val="392155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6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0.15531323918592899</c:v>
                </c:pt>
                <c:pt idx="1">
                  <c:v>0.97073386607050205</c:v>
                </c:pt>
                <c:pt idx="2">
                  <c:v>0.20585010977154</c:v>
                </c:pt>
              </c:numCache>
            </c:numRef>
          </c:val>
          <c:extLst>
            <c:ext xmlns:c16="http://schemas.microsoft.com/office/drawing/2014/chart" uri="{C3380CC4-5D6E-409C-BE32-E72D297353CC}">
              <c16:uniqueId val="{00000000-8AFF-45DE-ABAE-992ABA4FCC46}"/>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0.47674302904563998</c:v>
                </c:pt>
                <c:pt idx="1">
                  <c:v>0.13661395570547499</c:v>
                </c:pt>
                <c:pt idx="2">
                  <c:v>0.184404944847541</c:v>
                </c:pt>
              </c:numCache>
            </c:numRef>
          </c:val>
          <c:extLst>
            <c:ext xmlns:c16="http://schemas.microsoft.com/office/drawing/2014/chart" uri="{C3380CC4-5D6E-409C-BE32-E72D297353CC}">
              <c16:uniqueId val="{00000001-8AFF-45DE-ABAE-992ABA4FCC46}"/>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0.42246934386053298</c:v>
                </c:pt>
                <c:pt idx="1">
                  <c:v>0.94815872877523</c:v>
                </c:pt>
                <c:pt idx="2">
                  <c:v>0.77236148367404001</c:v>
                </c:pt>
              </c:numCache>
            </c:numRef>
          </c:val>
          <c:extLst>
            <c:ext xmlns:c16="http://schemas.microsoft.com/office/drawing/2014/chart" uri="{C3380CC4-5D6E-409C-BE32-E72D297353CC}">
              <c16:uniqueId val="{00000002-8AFF-45DE-ABAE-992ABA4FCC46}"/>
            </c:ext>
          </c:extLst>
        </c:ser>
        <c:ser>
          <c:idx val="3"/>
          <c:order val="3"/>
          <c:tx>
            <c:strRef>
              <c:f>Sheet1!$E$1</c:f>
              <c:strCache>
                <c:ptCount val="1"/>
                <c:pt idx="0">
                  <c:v>benelliarg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0.61402810974651001</c:v>
                </c:pt>
                <c:pt idx="1">
                  <c:v>0.46752604744466297</c:v>
                </c:pt>
                <c:pt idx="2">
                  <c:v>0.75359880543837299</c:v>
                </c:pt>
              </c:numCache>
            </c:numRef>
          </c:val>
          <c:extLst>
            <c:ext xmlns:c16="http://schemas.microsoft.com/office/drawing/2014/chart" uri="{C3380CC4-5D6E-409C-BE32-E72D297353CC}">
              <c16:uniqueId val="{00000003-8AFF-45DE-ABAE-992ABA4FCC46}"/>
            </c:ext>
          </c:extLst>
        </c:ser>
        <c:dLbls>
          <c:showLegendKey val="0"/>
          <c:showVal val="0"/>
          <c:showCatName val="0"/>
          <c:showSerName val="0"/>
          <c:showPercent val="0"/>
          <c:showBubbleSize val="0"/>
        </c:dLbls>
        <c:gapWidth val="219"/>
        <c:overlap val="-27"/>
        <c:axId val="392008880"/>
        <c:axId val="392010192"/>
      </c:barChart>
      <c:catAx>
        <c:axId val="392008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010192"/>
        <c:crosses val="autoZero"/>
        <c:auto val="1"/>
        <c:lblAlgn val="ctr"/>
        <c:lblOffset val="100"/>
        <c:noMultiLvlLbl val="0"/>
      </c:catAx>
      <c:valAx>
        <c:axId val="39201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00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15228</c:v>
                </c:pt>
                <c:pt idx="1">
                  <c:v>21513</c:v>
                </c:pt>
                <c:pt idx="2">
                  <c:v>2494</c:v>
                </c:pt>
                <c:pt idx="3">
                  <c:v>4475</c:v>
                </c:pt>
              </c:numCache>
            </c:numRef>
          </c:val>
          <c:extLst>
            <c:ext xmlns:c16="http://schemas.microsoft.com/office/drawing/2014/chart" uri="{C3380CC4-5D6E-409C-BE32-E72D297353CC}">
              <c16:uniqueId val="{00000000-8872-4438-A504-4A330D24ABB1}"/>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284</c:v>
                </c:pt>
                <c:pt idx="1">
                  <c:v>6655</c:v>
                </c:pt>
                <c:pt idx="2">
                  <c:v>166</c:v>
                </c:pt>
                <c:pt idx="3">
                  <c:v>128</c:v>
                </c:pt>
              </c:numCache>
            </c:numRef>
          </c:val>
          <c:extLst>
            <c:ext xmlns:c16="http://schemas.microsoft.com/office/drawing/2014/chart" uri="{C3380CC4-5D6E-409C-BE32-E72D297353CC}">
              <c16:uniqueId val="{00000001-8872-4438-A504-4A330D24ABB1}"/>
            </c:ext>
          </c:extLst>
        </c:ser>
        <c:dLbls>
          <c:showLegendKey val="0"/>
          <c:showVal val="0"/>
          <c:showCatName val="0"/>
          <c:showSerName val="0"/>
          <c:showPercent val="0"/>
          <c:showBubbleSize val="0"/>
        </c:dLbls>
        <c:gapWidth val="150"/>
        <c:overlap val="100"/>
        <c:axId val="392006912"/>
        <c:axId val="392007568"/>
      </c:barChart>
      <c:catAx>
        <c:axId val="392006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007568"/>
        <c:crosses val="autoZero"/>
        <c:auto val="1"/>
        <c:lblAlgn val="ctr"/>
        <c:lblOffset val="100"/>
        <c:noMultiLvlLbl val="0"/>
      </c:catAx>
      <c:valAx>
        <c:axId val="392007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006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18168-B310-4EC8-A4FE-EF8AA4CF29FB}"/>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0EC37F80-75F6-436C-ABFB-7FED7CEA5F0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984288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58ABE-99DF-40A7-8676-28C143333636}"/>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B9825899-2284-42A2-9CA1-14394FD27F4D}"/>
              </a:ext>
            </a:extLst>
          </p:cNvPr>
          <p:cNvGraphicFramePr>
            <a:graphicFrameLocks noGrp="1"/>
          </p:cNvGraphicFramePr>
          <p:nvPr>
            <p:ph type="tbl" sz="quarter" idx="13"/>
            <p:extLst>
              <p:ext uri="{D42A27DB-BD31-4B8C-83A1-F6EECF244321}">
                <p14:modId xmlns:p14="http://schemas.microsoft.com/office/powerpoint/2010/main" val="812037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33737407"/>
                    </a:ext>
                  </a:extLst>
                </a:gridCol>
                <a:gridCol w="658368">
                  <a:extLst>
                    <a:ext uri="{9D8B030D-6E8A-4147-A177-3AD203B41FA5}">
                      <a16:colId xmlns:a16="http://schemas.microsoft.com/office/drawing/2014/main" val="362454769"/>
                    </a:ext>
                  </a:extLst>
                </a:gridCol>
                <a:gridCol w="658368">
                  <a:extLst>
                    <a:ext uri="{9D8B030D-6E8A-4147-A177-3AD203B41FA5}">
                      <a16:colId xmlns:a16="http://schemas.microsoft.com/office/drawing/2014/main" val="2833799758"/>
                    </a:ext>
                  </a:extLst>
                </a:gridCol>
                <a:gridCol w="658368">
                  <a:extLst>
                    <a:ext uri="{9D8B030D-6E8A-4147-A177-3AD203B41FA5}">
                      <a16:colId xmlns:a16="http://schemas.microsoft.com/office/drawing/2014/main" val="2880554081"/>
                    </a:ext>
                  </a:extLst>
                </a:gridCol>
                <a:gridCol w="658368">
                  <a:extLst>
                    <a:ext uri="{9D8B030D-6E8A-4147-A177-3AD203B41FA5}">
                      <a16:colId xmlns:a16="http://schemas.microsoft.com/office/drawing/2014/main" val="3682621641"/>
                    </a:ext>
                  </a:extLst>
                </a:gridCol>
                <a:gridCol w="658368">
                  <a:extLst>
                    <a:ext uri="{9D8B030D-6E8A-4147-A177-3AD203B41FA5}">
                      <a16:colId xmlns:a16="http://schemas.microsoft.com/office/drawing/2014/main" val="2201919552"/>
                    </a:ext>
                  </a:extLst>
                </a:gridCol>
                <a:gridCol w="658368">
                  <a:extLst>
                    <a:ext uri="{9D8B030D-6E8A-4147-A177-3AD203B41FA5}">
                      <a16:colId xmlns:a16="http://schemas.microsoft.com/office/drawing/2014/main" val="3641889444"/>
                    </a:ext>
                  </a:extLst>
                </a:gridCol>
                <a:gridCol w="658368">
                  <a:extLst>
                    <a:ext uri="{9D8B030D-6E8A-4147-A177-3AD203B41FA5}">
                      <a16:colId xmlns:a16="http://schemas.microsoft.com/office/drawing/2014/main" val="1591782665"/>
                    </a:ext>
                  </a:extLst>
                </a:gridCol>
                <a:gridCol w="658368">
                  <a:extLst>
                    <a:ext uri="{9D8B030D-6E8A-4147-A177-3AD203B41FA5}">
                      <a16:colId xmlns:a16="http://schemas.microsoft.com/office/drawing/2014/main" val="1059397868"/>
                    </a:ext>
                  </a:extLst>
                </a:gridCol>
                <a:gridCol w="658368">
                  <a:extLst>
                    <a:ext uri="{9D8B030D-6E8A-4147-A177-3AD203B41FA5}">
                      <a16:colId xmlns:a16="http://schemas.microsoft.com/office/drawing/2014/main" val="56848221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353071138"/>
                  </a:ext>
                </a:extLst>
              </a:tr>
              <a:tr h="370840">
                <a:tc>
                  <a:txBody>
                    <a:bodyPr/>
                    <a:lstStyle/>
                    <a:p>
                      <a:r>
                        <a:rPr lang="en-US" sz="1000"/>
                        <a:t>hondamotosargentina</a:t>
                      </a:r>
                    </a:p>
                  </a:txBody>
                  <a:tcPr/>
                </a:tc>
                <a:tc>
                  <a:txBody>
                    <a:bodyPr/>
                    <a:lstStyle/>
                    <a:p>
                      <a:r>
                        <a:rPr lang="en-US" sz="1000"/>
                        <a:t>171435</a:t>
                      </a:r>
                    </a:p>
                  </a:txBody>
                  <a:tcPr/>
                </a:tc>
                <a:tc>
                  <a:txBody>
                    <a:bodyPr/>
                    <a:lstStyle/>
                    <a:p>
                      <a:r>
                        <a:rPr lang="en-US" sz="1000"/>
                        <a:t>1942</a:t>
                      </a:r>
                    </a:p>
                  </a:txBody>
                  <a:tcPr/>
                </a:tc>
                <a:tc>
                  <a:txBody>
                    <a:bodyPr/>
                    <a:lstStyle/>
                    <a:p>
                      <a:r>
                        <a:rPr lang="en-US" sz="1000"/>
                        <a:t>7</a:t>
                      </a:r>
                    </a:p>
                  </a:txBody>
                  <a:tcPr/>
                </a:tc>
                <a:tc>
                  <a:txBody>
                    <a:bodyPr/>
                    <a:lstStyle/>
                    <a:p>
                      <a:r>
                        <a:rPr lang="en-US" sz="1000"/>
                        <a:t>6</a:t>
                      </a:r>
                    </a:p>
                  </a:txBody>
                  <a:tcPr/>
                </a:tc>
                <a:tc>
                  <a:txBody>
                    <a:bodyPr/>
                    <a:lstStyle/>
                    <a:p>
                      <a:r>
                        <a:rPr lang="en-US" sz="1000"/>
                        <a:t>7</a:t>
                      </a:r>
                    </a:p>
                  </a:txBody>
                  <a:tcPr/>
                </a:tc>
                <a:tc>
                  <a:txBody>
                    <a:bodyPr/>
                    <a:lstStyle/>
                    <a:p>
                      <a:r>
                        <a:rPr lang="en-US" sz="1000"/>
                        <a:t>20</a:t>
                      </a:r>
                    </a:p>
                  </a:txBody>
                  <a:tcPr/>
                </a:tc>
                <a:tc>
                  <a:txBody>
                    <a:bodyPr/>
                    <a:lstStyle/>
                    <a:p>
                      <a:r>
                        <a:rPr lang="en-US" sz="1000"/>
                        <a:t>15228</a:t>
                      </a:r>
                    </a:p>
                  </a:txBody>
                  <a:tcPr/>
                </a:tc>
                <a:tc>
                  <a:txBody>
                    <a:bodyPr/>
                    <a:lstStyle/>
                    <a:p>
                      <a:r>
                        <a:rPr lang="en-US" sz="1000"/>
                        <a:t>284</a:t>
                      </a:r>
                    </a:p>
                  </a:txBody>
                  <a:tcPr/>
                </a:tc>
                <a:tc>
                  <a:txBody>
                    <a:bodyPr/>
                    <a:lstStyle/>
                    <a:p>
                      <a:r>
                        <a:rPr lang="en-US" sz="1000"/>
                        <a:t>0.4550 %</a:t>
                      </a:r>
                    </a:p>
                  </a:txBody>
                  <a:tcPr/>
                </a:tc>
                <a:extLst>
                  <a:ext uri="{0D108BD9-81ED-4DB2-BD59-A6C34878D82A}">
                    <a16:rowId xmlns:a16="http://schemas.microsoft.com/office/drawing/2014/main" val="3565073811"/>
                  </a:ext>
                </a:extLst>
              </a:tr>
              <a:tr h="370840">
                <a:tc>
                  <a:txBody>
                    <a:bodyPr/>
                    <a:lstStyle/>
                    <a:p>
                      <a:r>
                        <a:rPr lang="en-US" sz="1000"/>
                        <a:t>yamahamotorarg</a:t>
                      </a:r>
                    </a:p>
                  </a:txBody>
                  <a:tcPr/>
                </a:tc>
                <a:tc>
                  <a:txBody>
                    <a:bodyPr/>
                    <a:lstStyle/>
                    <a:p>
                      <a:r>
                        <a:rPr lang="en-US" sz="1000"/>
                        <a:t>169732</a:t>
                      </a:r>
                    </a:p>
                  </a:txBody>
                  <a:tcPr/>
                </a:tc>
                <a:tc>
                  <a:txBody>
                    <a:bodyPr/>
                    <a:lstStyle/>
                    <a:p>
                      <a:r>
                        <a:rPr lang="en-US" sz="1000"/>
                        <a:t>1877</a:t>
                      </a:r>
                    </a:p>
                  </a:txBody>
                  <a:tcPr/>
                </a:tc>
                <a:tc>
                  <a:txBody>
                    <a:bodyPr/>
                    <a:lstStyle/>
                    <a:p>
                      <a:r>
                        <a:rPr lang="en-US" sz="1000"/>
                        <a:t>23</a:t>
                      </a:r>
                    </a:p>
                  </a:txBody>
                  <a:tcPr/>
                </a:tc>
                <a:tc>
                  <a:txBody>
                    <a:bodyPr/>
                    <a:lstStyle/>
                    <a:p>
                      <a:r>
                        <a:rPr lang="en-US" sz="1000"/>
                        <a:t>23</a:t>
                      </a:r>
                    </a:p>
                  </a:txBody>
                  <a:tcPr/>
                </a:tc>
                <a:tc>
                  <a:txBody>
                    <a:bodyPr/>
                    <a:lstStyle/>
                    <a:p>
                      <a:r>
                        <a:rPr lang="en-US" sz="1000"/>
                        <a:t>14</a:t>
                      </a:r>
                    </a:p>
                  </a:txBody>
                  <a:tcPr/>
                </a:tc>
                <a:tc>
                  <a:txBody>
                    <a:bodyPr/>
                    <a:lstStyle/>
                    <a:p>
                      <a:r>
                        <a:rPr lang="en-US" sz="1000"/>
                        <a:t>60</a:t>
                      </a:r>
                    </a:p>
                  </a:txBody>
                  <a:tcPr/>
                </a:tc>
                <a:tc>
                  <a:txBody>
                    <a:bodyPr/>
                    <a:lstStyle/>
                    <a:p>
                      <a:r>
                        <a:rPr lang="en-US" sz="1000"/>
                        <a:t>21513</a:t>
                      </a:r>
                    </a:p>
                  </a:txBody>
                  <a:tcPr/>
                </a:tc>
                <a:tc>
                  <a:txBody>
                    <a:bodyPr/>
                    <a:lstStyle/>
                    <a:p>
                      <a:r>
                        <a:rPr lang="en-US" sz="1000"/>
                        <a:t>6655</a:t>
                      </a:r>
                    </a:p>
                  </a:txBody>
                  <a:tcPr/>
                </a:tc>
                <a:tc>
                  <a:txBody>
                    <a:bodyPr/>
                    <a:lstStyle/>
                    <a:p>
                      <a:r>
                        <a:rPr lang="en-US" sz="1000"/>
                        <a:t>0.2781 %</a:t>
                      </a:r>
                    </a:p>
                  </a:txBody>
                  <a:tcPr/>
                </a:tc>
                <a:extLst>
                  <a:ext uri="{0D108BD9-81ED-4DB2-BD59-A6C34878D82A}">
                    <a16:rowId xmlns:a16="http://schemas.microsoft.com/office/drawing/2014/main" val="234179408"/>
                  </a:ext>
                </a:extLst>
              </a:tr>
              <a:tr h="370840">
                <a:tc>
                  <a:txBody>
                    <a:bodyPr/>
                    <a:lstStyle/>
                    <a:p>
                      <a:r>
                        <a:rPr lang="en-US" sz="1000"/>
                        <a:t>benelliarg</a:t>
                      </a:r>
                    </a:p>
                  </a:txBody>
                  <a:tcPr/>
                </a:tc>
                <a:tc>
                  <a:txBody>
                    <a:bodyPr/>
                    <a:lstStyle/>
                    <a:p>
                      <a:r>
                        <a:rPr lang="en-US" sz="1000"/>
                        <a:t>60111</a:t>
                      </a:r>
                    </a:p>
                  </a:txBody>
                  <a:tcPr/>
                </a:tc>
                <a:tc>
                  <a:txBody>
                    <a:bodyPr/>
                    <a:lstStyle/>
                    <a:p>
                      <a:r>
                        <a:rPr lang="en-US" sz="1000"/>
                        <a:t>781</a:t>
                      </a:r>
                    </a:p>
                  </a:txBody>
                  <a:tcPr/>
                </a:tc>
                <a:tc>
                  <a:txBody>
                    <a:bodyPr/>
                    <a:lstStyle/>
                    <a:p>
                      <a:r>
                        <a:rPr lang="en-US" sz="1000"/>
                        <a:t>9</a:t>
                      </a:r>
                    </a:p>
                  </a:txBody>
                  <a:tcPr/>
                </a:tc>
                <a:tc>
                  <a:txBody>
                    <a:bodyPr/>
                    <a:lstStyle/>
                    <a:p>
                      <a:r>
                        <a:rPr lang="en-US" sz="1000"/>
                        <a:t>2</a:t>
                      </a:r>
                    </a:p>
                  </a:txBody>
                  <a:tcPr/>
                </a:tc>
                <a:tc>
                  <a:txBody>
                    <a:bodyPr/>
                    <a:lstStyle/>
                    <a:p>
                      <a:r>
                        <a:rPr lang="en-US" sz="1000"/>
                        <a:t>3</a:t>
                      </a:r>
                    </a:p>
                  </a:txBody>
                  <a:tcPr/>
                </a:tc>
                <a:tc>
                  <a:txBody>
                    <a:bodyPr/>
                    <a:lstStyle/>
                    <a:p>
                      <a:r>
                        <a:rPr lang="en-US" sz="1000"/>
                        <a:t>14</a:t>
                      </a:r>
                    </a:p>
                  </a:txBody>
                  <a:tcPr/>
                </a:tc>
                <a:tc>
                  <a:txBody>
                    <a:bodyPr/>
                    <a:lstStyle/>
                    <a:p>
                      <a:r>
                        <a:rPr lang="en-US" sz="1000"/>
                        <a:t>4475</a:t>
                      </a:r>
                    </a:p>
                  </a:txBody>
                  <a:tcPr/>
                </a:tc>
                <a:tc>
                  <a:txBody>
                    <a:bodyPr/>
                    <a:lstStyle/>
                    <a:p>
                      <a:r>
                        <a:rPr lang="en-US" sz="1000"/>
                        <a:t>128</a:t>
                      </a:r>
                    </a:p>
                  </a:txBody>
                  <a:tcPr/>
                </a:tc>
                <a:tc>
                  <a:txBody>
                    <a:bodyPr/>
                    <a:lstStyle/>
                    <a:p>
                      <a:r>
                        <a:rPr lang="en-US" sz="1000"/>
                        <a:t>0.5505 %</a:t>
                      </a:r>
                    </a:p>
                  </a:txBody>
                  <a:tcPr/>
                </a:tc>
                <a:extLst>
                  <a:ext uri="{0D108BD9-81ED-4DB2-BD59-A6C34878D82A}">
                    <a16:rowId xmlns:a16="http://schemas.microsoft.com/office/drawing/2014/main" val="1869166514"/>
                  </a:ext>
                </a:extLst>
              </a:tr>
              <a:tr h="370840">
                <a:tc>
                  <a:txBody>
                    <a:bodyPr/>
                    <a:lstStyle/>
                    <a:p>
                      <a:r>
                        <a:rPr lang="en-US" sz="1000"/>
                        <a:t>bajajarg</a:t>
                      </a:r>
                    </a:p>
                  </a:txBody>
                  <a:tcPr/>
                </a:tc>
                <a:tc>
                  <a:txBody>
                    <a:bodyPr/>
                    <a:lstStyle/>
                    <a:p>
                      <a:r>
                        <a:rPr lang="en-US" sz="1000"/>
                        <a:t>43447</a:t>
                      </a:r>
                    </a:p>
                  </a:txBody>
                  <a:tcPr/>
                </a:tc>
                <a:tc>
                  <a:txBody>
                    <a:bodyPr/>
                    <a:lstStyle/>
                    <a:p>
                      <a:r>
                        <a:rPr lang="en-US" sz="1000"/>
                        <a:t>545</a:t>
                      </a:r>
                    </a:p>
                  </a:txBody>
                  <a:tcPr/>
                </a:tc>
                <a:tc>
                  <a:txBody>
                    <a:bodyPr/>
                    <a:lstStyle/>
                    <a:p>
                      <a:r>
                        <a:rPr lang="en-US" sz="1000"/>
                        <a:t>3</a:t>
                      </a:r>
                    </a:p>
                  </a:txBody>
                  <a:tcPr/>
                </a:tc>
                <a:tc>
                  <a:txBody>
                    <a:bodyPr/>
                    <a:lstStyle/>
                    <a:p>
                      <a:r>
                        <a:rPr lang="en-US" sz="1000"/>
                        <a:t>6</a:t>
                      </a:r>
                    </a:p>
                  </a:txBody>
                  <a:tcPr/>
                </a:tc>
                <a:tc>
                  <a:txBody>
                    <a:bodyPr/>
                    <a:lstStyle/>
                    <a:p>
                      <a:r>
                        <a:rPr lang="en-US" sz="1000"/>
                        <a:t>1</a:t>
                      </a:r>
                    </a:p>
                  </a:txBody>
                  <a:tcPr/>
                </a:tc>
                <a:tc>
                  <a:txBody>
                    <a:bodyPr/>
                    <a:lstStyle/>
                    <a:p>
                      <a:r>
                        <a:rPr lang="en-US" sz="1000"/>
                        <a:t>10</a:t>
                      </a:r>
                    </a:p>
                  </a:txBody>
                  <a:tcPr/>
                </a:tc>
                <a:tc>
                  <a:txBody>
                    <a:bodyPr/>
                    <a:lstStyle/>
                    <a:p>
                      <a:r>
                        <a:rPr lang="en-US" sz="1000"/>
                        <a:t>2494</a:t>
                      </a:r>
                    </a:p>
                  </a:txBody>
                  <a:tcPr/>
                </a:tc>
                <a:tc>
                  <a:txBody>
                    <a:bodyPr/>
                    <a:lstStyle/>
                    <a:p>
                      <a:r>
                        <a:rPr lang="en-US" sz="1000"/>
                        <a:t>166</a:t>
                      </a:r>
                    </a:p>
                  </a:txBody>
                  <a:tcPr/>
                </a:tc>
                <a:tc>
                  <a:txBody>
                    <a:bodyPr/>
                    <a:lstStyle/>
                    <a:p>
                      <a:r>
                        <a:rPr lang="en-US" sz="1000"/>
                        <a:t>0.6161 %</a:t>
                      </a:r>
                    </a:p>
                  </a:txBody>
                  <a:tcPr/>
                </a:tc>
                <a:extLst>
                  <a:ext uri="{0D108BD9-81ED-4DB2-BD59-A6C34878D82A}">
                    <a16:rowId xmlns:a16="http://schemas.microsoft.com/office/drawing/2014/main" val="1160925831"/>
                  </a:ext>
                </a:extLst>
              </a:tr>
            </a:tbl>
          </a:graphicData>
        </a:graphic>
      </p:graphicFrame>
      <p:sp>
        <p:nvSpPr>
          <p:cNvPr id="4" name="Text Placeholder 3">
            <a:extLst>
              <a:ext uri="{FF2B5EF4-FFF2-40B4-BE49-F238E27FC236}">
                <a16:creationId xmlns:a16="http://schemas.microsoft.com/office/drawing/2014/main" id="{5FD3BEEB-CAB2-4FC0-8171-B17E9929C11B}"/>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705727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F8FB5-7F37-4443-857E-8939F99AF6EF}"/>
              </a:ext>
            </a:extLst>
          </p:cNvPr>
          <p:cNvSpPr>
            <a:spLocks noGrp="1"/>
          </p:cNvSpPr>
          <p:nvPr>
            <p:ph type="title"/>
          </p:nvPr>
        </p:nvSpPr>
        <p:spPr/>
        <p:txBody>
          <a:bodyPr/>
          <a:lstStyle/>
          <a:p>
            <a:r>
              <a:rPr lang="en-US"/>
              <a:t>Instagram Follower Distribution | La Emilia</a:t>
            </a:r>
          </a:p>
        </p:txBody>
      </p:sp>
      <p:graphicFrame>
        <p:nvGraphicFramePr>
          <p:cNvPr id="6" name="Chart Placeholder 5">
            <a:extLst>
              <a:ext uri="{FF2B5EF4-FFF2-40B4-BE49-F238E27FC236}">
                <a16:creationId xmlns:a16="http://schemas.microsoft.com/office/drawing/2014/main" id="{C8868B1F-95ED-45E2-AFA9-46D8F112E703}"/>
              </a:ext>
            </a:extLst>
          </p:cNvPr>
          <p:cNvGraphicFramePr>
            <a:graphicFrameLocks noGrp="1"/>
          </p:cNvGraphicFramePr>
          <p:nvPr>
            <p:ph type="chart" sz="quarter" idx="13"/>
            <p:extLst>
              <p:ext uri="{D42A27DB-BD31-4B8C-83A1-F6EECF244321}">
                <p14:modId xmlns:p14="http://schemas.microsoft.com/office/powerpoint/2010/main" val="4174240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A3CC0D-CF64-44D5-8F32-28214BFBC62B}"/>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E3CBF168-7924-48A3-B32C-12D6FB0070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2758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8013D-BC56-4D74-9079-60F5F447203D}"/>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F6624CA7-0C4E-467C-BB58-72AC933EBA7D}"/>
              </a:ext>
            </a:extLst>
          </p:cNvPr>
          <p:cNvGraphicFramePr>
            <a:graphicFrameLocks noGrp="1"/>
          </p:cNvGraphicFramePr>
          <p:nvPr>
            <p:ph type="chart" sz="quarter" idx="13"/>
            <p:extLst>
              <p:ext uri="{D42A27DB-BD31-4B8C-83A1-F6EECF244321}">
                <p14:modId xmlns:p14="http://schemas.microsoft.com/office/powerpoint/2010/main" val="2339594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404E49-E6E0-4028-B431-7883334CE9B0}"/>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A763C052-A614-4F88-902B-4F0339B5F0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5247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11083-96DF-4F1A-AB0C-74ED2B6E15FB}"/>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03A7E8FD-37C2-4C2F-B98B-6FA48BA90D4E}"/>
              </a:ext>
            </a:extLst>
          </p:cNvPr>
          <p:cNvGraphicFramePr>
            <a:graphicFrameLocks noGrp="1"/>
          </p:cNvGraphicFramePr>
          <p:nvPr>
            <p:ph type="chart" sz="quarter" idx="13"/>
            <p:extLst>
              <p:ext uri="{D42A27DB-BD31-4B8C-83A1-F6EECF244321}">
                <p14:modId xmlns:p14="http://schemas.microsoft.com/office/powerpoint/2010/main" val="2460136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800F7F-7B40-4834-BE6B-5C74B4F0E56E}"/>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0306B4CE-CE0C-479B-8815-ECEE509D85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4615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634D7-2A6E-4204-A2A8-4268A702E4DA}"/>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DFBBF74E-2E5A-4885-BF53-40D72A6651CC}"/>
              </a:ext>
            </a:extLst>
          </p:cNvPr>
          <p:cNvGraphicFramePr>
            <a:graphicFrameLocks noGrp="1"/>
          </p:cNvGraphicFramePr>
          <p:nvPr>
            <p:ph type="chart" sz="quarter" idx="13"/>
            <p:extLst>
              <p:ext uri="{D42A27DB-BD31-4B8C-83A1-F6EECF244321}">
                <p14:modId xmlns:p14="http://schemas.microsoft.com/office/powerpoint/2010/main" val="3416762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86A00B-81E2-404C-8CD6-A48E534E3EA1}"/>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8A17B340-ACAD-4156-8524-929DBA11EA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7602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5FB2D-94D9-4360-B04A-2016DD3CBE07}"/>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606669BC-23FF-4C34-A246-578798BF7462}"/>
              </a:ext>
            </a:extLst>
          </p:cNvPr>
          <p:cNvGraphicFramePr>
            <a:graphicFrameLocks noGrp="1"/>
          </p:cNvGraphicFramePr>
          <p:nvPr>
            <p:ph type="chart" sz="quarter" idx="13"/>
            <p:extLst>
              <p:ext uri="{D42A27DB-BD31-4B8C-83A1-F6EECF244321}">
                <p14:modId xmlns:p14="http://schemas.microsoft.com/office/powerpoint/2010/main" val="834717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666848-CF1B-4AE6-93E2-2E9144B401A6}"/>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0992C4BA-D67F-46BB-9E35-1C18BBD5DE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0804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F9C33-20BD-4DC8-97C4-EA9A9298A68D}"/>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50E399F7-0AB6-4967-8880-0CC4D7A7F81F}"/>
              </a:ext>
            </a:extLst>
          </p:cNvPr>
          <p:cNvGraphicFramePr>
            <a:graphicFrameLocks noGrp="1"/>
          </p:cNvGraphicFramePr>
          <p:nvPr>
            <p:ph type="chart" sz="quarter" idx="13"/>
            <p:extLst>
              <p:ext uri="{D42A27DB-BD31-4B8C-83A1-F6EECF244321}">
                <p14:modId xmlns:p14="http://schemas.microsoft.com/office/powerpoint/2010/main" val="1512227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35ADBC-768A-4614-B575-5E80FE453151}"/>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74CD9CD4-4FF5-4372-9EFD-04900079D8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7670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86989-349A-4BC4-8AEC-A908AFB724BD}"/>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A52D10A6-8CEF-4D35-9D61-21D1183F3EA1}"/>
              </a:ext>
            </a:extLst>
          </p:cNvPr>
          <p:cNvGraphicFramePr>
            <a:graphicFrameLocks noGrp="1"/>
          </p:cNvGraphicFramePr>
          <p:nvPr>
            <p:ph type="chart" sz="quarter" idx="13"/>
            <p:extLst>
              <p:ext uri="{D42A27DB-BD31-4B8C-83A1-F6EECF244321}">
                <p14:modId xmlns:p14="http://schemas.microsoft.com/office/powerpoint/2010/main" val="2089956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081584-6EEC-4AF7-995F-58A6E1E2476C}"/>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F9A61B8F-27E3-4180-A03A-E33C94F0E9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3503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155B2-D1F5-4324-A541-AF7C5634D6FA}"/>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1902586B-2494-4D99-B207-093260832532}"/>
              </a:ext>
            </a:extLst>
          </p:cNvPr>
          <p:cNvGraphicFramePr>
            <a:graphicFrameLocks noGrp="1"/>
          </p:cNvGraphicFramePr>
          <p:nvPr>
            <p:ph type="chart" sz="quarter" idx="13"/>
            <p:extLst>
              <p:ext uri="{D42A27DB-BD31-4B8C-83A1-F6EECF244321}">
                <p14:modId xmlns:p14="http://schemas.microsoft.com/office/powerpoint/2010/main" val="2925885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6E2330-42EB-4051-B9A5-74F90B021134}"/>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5CC50423-DEE1-45FE-9322-A54BCEB76A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448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DCF4D-06B2-43F4-867F-D7C59D1C5772}"/>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15E7525B-68DC-49AA-8305-9CBA21E97825}"/>
              </a:ext>
            </a:extLst>
          </p:cNvPr>
          <p:cNvGraphicFramePr>
            <a:graphicFrameLocks noGrp="1"/>
          </p:cNvGraphicFramePr>
          <p:nvPr>
            <p:ph type="chart" sz="quarter" idx="13"/>
            <p:extLst>
              <p:ext uri="{D42A27DB-BD31-4B8C-83A1-F6EECF244321}">
                <p14:modId xmlns:p14="http://schemas.microsoft.com/office/powerpoint/2010/main" val="3998059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6CE6CC-700C-4521-AAF2-98E1D3C1F829}"/>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450D174C-48FD-443D-A5C7-07601ECB31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9733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32EA4-B0FF-407A-BEBE-88D921A71965}"/>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B406E3B5-232A-44CC-AC24-9477B9D413A0}"/>
              </a:ext>
            </a:extLst>
          </p:cNvPr>
          <p:cNvGraphicFramePr>
            <a:graphicFrameLocks noGrp="1"/>
          </p:cNvGraphicFramePr>
          <p:nvPr>
            <p:ph type="chart" sz="quarter" idx="13"/>
            <p:extLst>
              <p:ext uri="{D42A27DB-BD31-4B8C-83A1-F6EECF244321}">
                <p14:modId xmlns:p14="http://schemas.microsoft.com/office/powerpoint/2010/main" val="1268469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FA0B5E-9ABB-42DD-BE9D-7F3B2207A311}"/>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1DA9818E-2807-4A99-B96C-22EA60039C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0530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80192-07BF-4BA5-A22F-EBBCB9AAA1FB}"/>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3F0F56D2-992E-4AC3-A8B2-7BD07A72A7F1}"/>
              </a:ext>
            </a:extLst>
          </p:cNvPr>
          <p:cNvGraphicFramePr>
            <a:graphicFrameLocks noGrp="1"/>
          </p:cNvGraphicFramePr>
          <p:nvPr>
            <p:ph type="chart" sz="quarter" idx="13"/>
            <p:extLst>
              <p:ext uri="{D42A27DB-BD31-4B8C-83A1-F6EECF244321}">
                <p14:modId xmlns:p14="http://schemas.microsoft.com/office/powerpoint/2010/main" val="2545244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B259F5-AD95-4CDD-9F77-804E8B6FD9D2}"/>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8B39728C-FA48-4EF6-9047-1FC55185EE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3586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3E8CD-22C6-4DD0-93B9-245A7EBE4AD0}"/>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0048DFE7-8BED-4E20-9675-33D076D40845}"/>
              </a:ext>
            </a:extLst>
          </p:cNvPr>
          <p:cNvGraphicFramePr>
            <a:graphicFrameLocks noGrp="1"/>
          </p:cNvGraphicFramePr>
          <p:nvPr>
            <p:ph type="chart" sz="quarter" idx="13"/>
            <p:extLst>
              <p:ext uri="{D42A27DB-BD31-4B8C-83A1-F6EECF244321}">
                <p14:modId xmlns:p14="http://schemas.microsoft.com/office/powerpoint/2010/main" val="1753825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52399B-25A5-4D8A-B072-7C2F59174102}"/>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B26DE493-A21B-4335-8275-D2C5B9A3D0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3557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4E4A1-6E1E-48BD-9E57-BAD922F81FEC}"/>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40CB324E-C608-4598-880F-0934F78A97CC}"/>
              </a:ext>
            </a:extLst>
          </p:cNvPr>
          <p:cNvGraphicFramePr>
            <a:graphicFrameLocks noGrp="1"/>
          </p:cNvGraphicFramePr>
          <p:nvPr>
            <p:ph type="chart" sz="quarter" idx="13"/>
            <p:extLst>
              <p:ext uri="{D42A27DB-BD31-4B8C-83A1-F6EECF244321}">
                <p14:modId xmlns:p14="http://schemas.microsoft.com/office/powerpoint/2010/main" val="794759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704D37-54D7-4409-915D-896D130ABE8F}"/>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EEECD73C-5D66-4CA4-9A30-8686083D47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0144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78DEF-40BE-4E16-A2FC-1757CCDDA10F}"/>
              </a:ext>
            </a:extLst>
          </p:cNvPr>
          <p:cNvSpPr>
            <a:spLocks noGrp="1"/>
          </p:cNvSpPr>
          <p:nvPr>
            <p:ph type="title"/>
          </p:nvPr>
        </p:nvSpPr>
        <p:spPr/>
        <p:txBody>
          <a:bodyPr/>
          <a:lstStyle/>
          <a:p>
            <a:r>
              <a:rPr lang="en-US"/>
              <a:t>Instagram Hashtag Detection | La Emilia - 1 of 2</a:t>
            </a:r>
          </a:p>
        </p:txBody>
      </p:sp>
      <p:graphicFrame>
        <p:nvGraphicFramePr>
          <p:cNvPr id="5" name="Table Placeholder 4">
            <a:extLst>
              <a:ext uri="{FF2B5EF4-FFF2-40B4-BE49-F238E27FC236}">
                <a16:creationId xmlns:a16="http://schemas.microsoft.com/office/drawing/2014/main" id="{57A9F1BF-70EE-48DF-9914-9477D3AE1121}"/>
              </a:ext>
            </a:extLst>
          </p:cNvPr>
          <p:cNvGraphicFramePr>
            <a:graphicFrameLocks noGrp="1"/>
          </p:cNvGraphicFramePr>
          <p:nvPr>
            <p:ph type="tbl" sz="quarter" idx="13"/>
            <p:extLst>
              <p:ext uri="{D42A27DB-BD31-4B8C-83A1-F6EECF244321}">
                <p14:modId xmlns:p14="http://schemas.microsoft.com/office/powerpoint/2010/main" val="1609520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41326458"/>
                    </a:ext>
                  </a:extLst>
                </a:gridCol>
                <a:gridCol w="1399032">
                  <a:extLst>
                    <a:ext uri="{9D8B030D-6E8A-4147-A177-3AD203B41FA5}">
                      <a16:colId xmlns:a16="http://schemas.microsoft.com/office/drawing/2014/main" val="3224592109"/>
                    </a:ext>
                  </a:extLst>
                </a:gridCol>
                <a:gridCol w="1399032">
                  <a:extLst>
                    <a:ext uri="{9D8B030D-6E8A-4147-A177-3AD203B41FA5}">
                      <a16:colId xmlns:a16="http://schemas.microsoft.com/office/drawing/2014/main" val="2434901190"/>
                    </a:ext>
                  </a:extLst>
                </a:gridCol>
                <a:gridCol w="1399032">
                  <a:extLst>
                    <a:ext uri="{9D8B030D-6E8A-4147-A177-3AD203B41FA5}">
                      <a16:colId xmlns:a16="http://schemas.microsoft.com/office/drawing/2014/main" val="233080613"/>
                    </a:ext>
                  </a:extLst>
                </a:gridCol>
                <a:gridCol w="1399032">
                  <a:extLst>
                    <a:ext uri="{9D8B030D-6E8A-4147-A177-3AD203B41FA5}">
                      <a16:colId xmlns:a16="http://schemas.microsoft.com/office/drawing/2014/main" val="1058674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820081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573.40909090909</a:t>
                      </a:r>
                    </a:p>
                  </a:txBody>
                  <a:tcPr/>
                </a:tc>
                <a:extLst>
                  <a:ext uri="{0D108BD9-81ED-4DB2-BD59-A6C34878D82A}">
                    <a16:rowId xmlns:a16="http://schemas.microsoft.com/office/drawing/2014/main" val="2352089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573.40909090909</a:t>
                      </a:r>
                    </a:p>
                  </a:txBody>
                  <a:tcPr/>
                </a:tc>
                <a:extLst>
                  <a:ext uri="{0D108BD9-81ED-4DB2-BD59-A6C34878D82A}">
                    <a16:rowId xmlns:a16="http://schemas.microsoft.com/office/drawing/2014/main" val="2250019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573.40909090909</a:t>
                      </a:r>
                    </a:p>
                  </a:txBody>
                  <a:tcPr/>
                </a:tc>
                <a:extLst>
                  <a:ext uri="{0D108BD9-81ED-4DB2-BD59-A6C34878D82A}">
                    <a16:rowId xmlns:a16="http://schemas.microsoft.com/office/drawing/2014/main" val="4078911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a:t>
                      </a:r>
                    </a:p>
                  </a:txBody>
                  <a:tcPr/>
                </a:tc>
                <a:extLst>
                  <a:ext uri="{0D108BD9-81ED-4DB2-BD59-A6C34878D82A}">
                    <a16:rowId xmlns:a16="http://schemas.microsoft.com/office/drawing/2014/main" val="1048061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667.86666666667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857.46666666667</a:t>
                      </a:r>
                    </a:p>
                  </a:txBody>
                  <a:tcPr/>
                </a:tc>
                <a:extLst>
                  <a:ext uri="{0D108BD9-81ED-4DB2-BD59-A6C34878D82A}">
                    <a16:rowId xmlns:a16="http://schemas.microsoft.com/office/drawing/2014/main" val="2365548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280.08333333333</a:t>
                      </a:r>
                    </a:p>
                  </a:txBody>
                  <a:tcPr/>
                </a:tc>
                <a:extLst>
                  <a:ext uri="{0D108BD9-81ED-4DB2-BD59-A6C34878D82A}">
                    <a16:rowId xmlns:a16="http://schemas.microsoft.com/office/drawing/2014/main" val="2788078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1250.375</a:t>
                      </a:r>
                    </a:p>
                  </a:txBody>
                  <a:tcPr/>
                </a:tc>
                <a:extLst>
                  <a:ext uri="{0D108BD9-81ED-4DB2-BD59-A6C34878D82A}">
                    <a16:rowId xmlns:a16="http://schemas.microsoft.com/office/drawing/2014/main" val="2389451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342.625</a:t>
                      </a:r>
                    </a:p>
                  </a:txBody>
                  <a:tcPr/>
                </a:tc>
                <a:extLst>
                  <a:ext uri="{0D108BD9-81ED-4DB2-BD59-A6C34878D82A}">
                    <a16:rowId xmlns:a16="http://schemas.microsoft.com/office/drawing/2014/main" val="2503670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#mxgp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434.14285714286</a:t>
                      </a:r>
                    </a:p>
                  </a:txBody>
                  <a:tcPr/>
                </a:tc>
                <a:extLst>
                  <a:ext uri="{0D108BD9-81ED-4DB2-BD59-A6C34878D82A}">
                    <a16:rowId xmlns:a16="http://schemas.microsoft.com/office/drawing/2014/main" val="3084840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659.66666666667</a:t>
                      </a:r>
                    </a:p>
                  </a:txBody>
                  <a:tcPr/>
                </a:tc>
                <a:extLst>
                  <a:ext uri="{0D108BD9-81ED-4DB2-BD59-A6C34878D82A}">
                    <a16:rowId xmlns:a16="http://schemas.microsoft.com/office/drawing/2014/main" val="1334235886"/>
                  </a:ext>
                </a:extLst>
              </a:tr>
            </a:tbl>
          </a:graphicData>
        </a:graphic>
      </p:graphicFrame>
      <p:sp>
        <p:nvSpPr>
          <p:cNvPr id="4" name="Text Placeholder 3">
            <a:extLst>
              <a:ext uri="{FF2B5EF4-FFF2-40B4-BE49-F238E27FC236}">
                <a16:creationId xmlns:a16="http://schemas.microsoft.com/office/drawing/2014/main" id="{9590A0F3-5939-4F29-8C48-C17FC9C6FDC7}"/>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398026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0F7D8-F8A5-4204-A453-5E5A73E93C20}"/>
              </a:ext>
            </a:extLst>
          </p:cNvPr>
          <p:cNvSpPr>
            <a:spLocks noGrp="1"/>
          </p:cNvSpPr>
          <p:nvPr>
            <p:ph type="title"/>
          </p:nvPr>
        </p:nvSpPr>
        <p:spPr/>
        <p:txBody>
          <a:bodyPr/>
          <a:lstStyle/>
          <a:p>
            <a:r>
              <a:rPr lang="en-US"/>
              <a:t>Instagram Hashtag Detection | La Emilia - 2 of 2</a:t>
            </a:r>
          </a:p>
        </p:txBody>
      </p:sp>
      <p:graphicFrame>
        <p:nvGraphicFramePr>
          <p:cNvPr id="5" name="Table Placeholder 4">
            <a:extLst>
              <a:ext uri="{FF2B5EF4-FFF2-40B4-BE49-F238E27FC236}">
                <a16:creationId xmlns:a16="http://schemas.microsoft.com/office/drawing/2014/main" id="{2AF275FB-A909-46F1-9A8E-8B3E2754FF40}"/>
              </a:ext>
            </a:extLst>
          </p:cNvPr>
          <p:cNvGraphicFramePr>
            <a:graphicFrameLocks noGrp="1"/>
          </p:cNvGraphicFramePr>
          <p:nvPr>
            <p:ph type="tbl" sz="quarter" idx="13"/>
            <p:extLst>
              <p:ext uri="{D42A27DB-BD31-4B8C-83A1-F6EECF244321}">
                <p14:modId xmlns:p14="http://schemas.microsoft.com/office/powerpoint/2010/main" val="2770783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75909712"/>
                    </a:ext>
                  </a:extLst>
                </a:gridCol>
                <a:gridCol w="1399032">
                  <a:extLst>
                    <a:ext uri="{9D8B030D-6E8A-4147-A177-3AD203B41FA5}">
                      <a16:colId xmlns:a16="http://schemas.microsoft.com/office/drawing/2014/main" val="4013876677"/>
                    </a:ext>
                  </a:extLst>
                </a:gridCol>
                <a:gridCol w="1399032">
                  <a:extLst>
                    <a:ext uri="{9D8B030D-6E8A-4147-A177-3AD203B41FA5}">
                      <a16:colId xmlns:a16="http://schemas.microsoft.com/office/drawing/2014/main" val="3201983417"/>
                    </a:ext>
                  </a:extLst>
                </a:gridCol>
                <a:gridCol w="1399032">
                  <a:extLst>
                    <a:ext uri="{9D8B030D-6E8A-4147-A177-3AD203B41FA5}">
                      <a16:colId xmlns:a16="http://schemas.microsoft.com/office/drawing/2014/main" val="2296786061"/>
                    </a:ext>
                  </a:extLst>
                </a:gridCol>
                <a:gridCol w="1399032">
                  <a:extLst>
                    <a:ext uri="{9D8B030D-6E8A-4147-A177-3AD203B41FA5}">
                      <a16:colId xmlns:a16="http://schemas.microsoft.com/office/drawing/2014/main" val="905986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878519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659.66666666667</a:t>
                      </a:r>
                    </a:p>
                  </a:txBody>
                  <a:tcPr/>
                </a:tc>
                <a:extLst>
                  <a:ext uri="{0D108BD9-81ED-4DB2-BD59-A6C34878D82A}">
                    <a16:rowId xmlns:a16="http://schemas.microsoft.com/office/drawing/2014/main" val="4210817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659.66666666667</a:t>
                      </a:r>
                    </a:p>
                  </a:txBody>
                  <a:tcPr/>
                </a:tc>
                <a:extLst>
                  <a:ext uri="{0D108BD9-81ED-4DB2-BD59-A6C34878D82A}">
                    <a16:rowId xmlns:a16="http://schemas.microsoft.com/office/drawing/2014/main" val="4261355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659.66666666667</a:t>
                      </a:r>
                    </a:p>
                  </a:txBody>
                  <a:tcPr/>
                </a:tc>
                <a:extLst>
                  <a:ext uri="{0D108BD9-81ED-4DB2-BD59-A6C34878D82A}">
                    <a16:rowId xmlns:a16="http://schemas.microsoft.com/office/drawing/2014/main" val="2729784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305.2</a:t>
                      </a:r>
                    </a:p>
                  </a:txBody>
                  <a:tcPr/>
                </a:tc>
                <a:extLst>
                  <a:ext uri="{0D108BD9-81ED-4DB2-BD59-A6C34878D82A}">
                    <a16:rowId xmlns:a16="http://schemas.microsoft.com/office/drawing/2014/main" val="681185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#Boxer150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226.8</a:t>
                      </a:r>
                    </a:p>
                  </a:txBody>
                  <a:tcPr/>
                </a:tc>
                <a:extLst>
                  <a:ext uri="{0D108BD9-81ED-4DB2-BD59-A6C34878D82A}">
                    <a16:rowId xmlns:a16="http://schemas.microsoft.com/office/drawing/2014/main" val="80284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420.8</a:t>
                      </a:r>
                    </a:p>
                  </a:txBody>
                  <a:tcPr/>
                </a:tc>
                <a:extLst>
                  <a:ext uri="{0D108BD9-81ED-4DB2-BD59-A6C34878D82A}">
                    <a16:rowId xmlns:a16="http://schemas.microsoft.com/office/drawing/2014/main" val="1555597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extLst>
                  <a:ext uri="{0D108BD9-81ED-4DB2-BD59-A6C34878D82A}">
                    <a16:rowId xmlns:a16="http://schemas.microsoft.com/office/drawing/2014/main" val="1931967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#YamahaSeguros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a:t>
                      </a:r>
                    </a:p>
                  </a:txBody>
                  <a:tcPr/>
                </a:tc>
                <a:extLst>
                  <a:ext uri="{0D108BD9-81ED-4DB2-BD59-A6C34878D82A}">
                    <a16:rowId xmlns:a16="http://schemas.microsoft.com/office/drawing/2014/main" val="605192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358.25</a:t>
                      </a:r>
                    </a:p>
                  </a:txBody>
                  <a:tcPr/>
                </a:tc>
                <a:extLst>
                  <a:ext uri="{0D108BD9-81ED-4DB2-BD59-A6C34878D82A}">
                    <a16:rowId xmlns:a16="http://schemas.microsoft.com/office/drawing/2014/main" val="1648203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278.25</a:t>
                      </a:r>
                    </a:p>
                  </a:txBody>
                  <a:tcPr/>
                </a:tc>
                <a:extLst>
                  <a:ext uri="{0D108BD9-81ED-4DB2-BD59-A6C34878D82A}">
                    <a16:rowId xmlns:a16="http://schemas.microsoft.com/office/drawing/2014/main" val="2672862257"/>
                  </a:ext>
                </a:extLst>
              </a:tr>
            </a:tbl>
          </a:graphicData>
        </a:graphic>
      </p:graphicFrame>
      <p:sp>
        <p:nvSpPr>
          <p:cNvPr id="4" name="Text Placeholder 3">
            <a:extLst>
              <a:ext uri="{FF2B5EF4-FFF2-40B4-BE49-F238E27FC236}">
                <a16:creationId xmlns:a16="http://schemas.microsoft.com/office/drawing/2014/main" id="{6EDB491E-68B5-4E4A-9029-3853E2672AD1}"/>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33214286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262FC-47AA-4522-AD6A-16CD692450B3}"/>
              </a:ext>
            </a:extLst>
          </p:cNvPr>
          <p:cNvSpPr>
            <a:spLocks noGrp="1"/>
          </p:cNvSpPr>
          <p:nvPr>
            <p:ph type="title"/>
          </p:nvPr>
        </p:nvSpPr>
        <p:spPr/>
        <p:txBody>
          <a:bodyPr/>
          <a:lstStyle/>
          <a:p>
            <a:r>
              <a:rPr lang="en-US"/>
              <a:t>Instagram Posts Table | La Emilia - 1 of 12</a:t>
            </a:r>
          </a:p>
        </p:txBody>
      </p:sp>
      <p:graphicFrame>
        <p:nvGraphicFramePr>
          <p:cNvPr id="5" name="Table Placeholder 4">
            <a:extLst>
              <a:ext uri="{FF2B5EF4-FFF2-40B4-BE49-F238E27FC236}">
                <a16:creationId xmlns:a16="http://schemas.microsoft.com/office/drawing/2014/main" id="{CB1475CE-A1E5-4A8B-B002-CFCFA6184EED}"/>
              </a:ext>
            </a:extLst>
          </p:cNvPr>
          <p:cNvGraphicFramePr>
            <a:graphicFrameLocks noGrp="1"/>
          </p:cNvGraphicFramePr>
          <p:nvPr>
            <p:ph type="tbl" sz="quarter" idx="13"/>
            <p:extLst>
              <p:ext uri="{D42A27DB-BD31-4B8C-83A1-F6EECF244321}">
                <p14:modId xmlns:p14="http://schemas.microsoft.com/office/powerpoint/2010/main" val="1986205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55789202"/>
                    </a:ext>
                  </a:extLst>
                </a:gridCol>
                <a:gridCol w="987552">
                  <a:extLst>
                    <a:ext uri="{9D8B030D-6E8A-4147-A177-3AD203B41FA5}">
                      <a16:colId xmlns:a16="http://schemas.microsoft.com/office/drawing/2014/main" val="4002290581"/>
                    </a:ext>
                  </a:extLst>
                </a:gridCol>
                <a:gridCol w="987552">
                  <a:extLst>
                    <a:ext uri="{9D8B030D-6E8A-4147-A177-3AD203B41FA5}">
                      <a16:colId xmlns:a16="http://schemas.microsoft.com/office/drawing/2014/main" val="1613084943"/>
                    </a:ext>
                  </a:extLst>
                </a:gridCol>
                <a:gridCol w="987552">
                  <a:extLst>
                    <a:ext uri="{9D8B030D-6E8A-4147-A177-3AD203B41FA5}">
                      <a16:colId xmlns:a16="http://schemas.microsoft.com/office/drawing/2014/main" val="2613201148"/>
                    </a:ext>
                  </a:extLst>
                </a:gridCol>
                <a:gridCol w="987552">
                  <a:extLst>
                    <a:ext uri="{9D8B030D-6E8A-4147-A177-3AD203B41FA5}">
                      <a16:colId xmlns:a16="http://schemas.microsoft.com/office/drawing/2014/main" val="1092141893"/>
                    </a:ext>
                  </a:extLst>
                </a:gridCol>
                <a:gridCol w="987552">
                  <a:extLst>
                    <a:ext uri="{9D8B030D-6E8A-4147-A177-3AD203B41FA5}">
                      <a16:colId xmlns:a16="http://schemas.microsoft.com/office/drawing/2014/main" val="1248773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8404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- 2021-08-05 14:18:26</a:t>
                      </a:r>
                      <a:r>
                        <a:rPr kumimoji="0" lang="es-ES" sz="1000" b="0" i="0" u="none" strike="noStrike" kern="1200" cap="none" spc="0" normalizeH="0" baseline="0" noProof="0">
                          <a:ln>
                            <a:noFill/>
                          </a:ln>
                          <a:solidFill>
                            <a:prstClr val="black"/>
                          </a:solidFill>
                          <a:effectLst/>
                          <a:uLnTx/>
                          <a:uFillTx/>
                          <a:latin typeface="+mn-lt"/>
                          <a:ea typeface="+mn-ea"/>
                          <a:cs typeface="+mn-cs"/>
                        </a:rPr>
                        <a:t>
 valeyellow46 anuncia su retiro al finalizar el 2021!
Luego de ser nueve veces campeón del mundo 🏆 y leyenda de las carreras 🏍, el italiano 🇮🇹 anunció su retiro como piloto de MotoGP tras finalizar esta temporada 2021. Yamaha Motor Co., Ltd. y Yamaha Motor Racing quieren agradecerle por los 16 fantásticos años de asociación, aún en curso. Yamaha y Valen planean mantener una estrecha relación de trabajo después de 2021 a través de varias colaboraciones, incluida la VR46 Riders Academy y los programas de entrenamiento y carreras 💛
#Yamaha #ValentinoRossi #GraciasValentino #VR46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34704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- 2021-08-15 11:00:22</a:t>
                      </a:r>
                      <a:r>
                        <a:rPr kumimoji="0" lang="es-ES" sz="1000" b="0" i="0" u="none" strike="noStrike" kern="1200" cap="none" spc="0" normalizeH="0" baseline="0" noProof="0">
                          <a:ln>
                            <a:noFill/>
                          </a:ln>
                          <a:solidFill>
                            <a:prstClr val="black"/>
                          </a:solidFill>
                          <a:effectLst/>
                          <a:uLnTx/>
                          <a:uFillTx/>
                          <a:latin typeface="+mn-lt"/>
                          <a:ea typeface="+mn-ea"/>
                          <a:cs typeface="+mn-cs"/>
                        </a:rPr>
                        <a:t>
 🤩 Para vos, que tenés la misma sonrisa de chico cuando te subís a tu Honda ¡Feliz día del niño! 🥳
#DíaDelNiño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01655928"/>
                  </a:ext>
                </a:extLst>
              </a:tr>
            </a:tbl>
          </a:graphicData>
        </a:graphic>
      </p:graphicFrame>
      <p:sp>
        <p:nvSpPr>
          <p:cNvPr id="4" name="Text Placeholder 3">
            <a:extLst>
              <a:ext uri="{FF2B5EF4-FFF2-40B4-BE49-F238E27FC236}">
                <a16:creationId xmlns:a16="http://schemas.microsoft.com/office/drawing/2014/main" id="{B489AB22-D754-433C-B2D2-39E749C1B984}"/>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3676177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D61B2-80E3-4769-B1AF-F51D5C95DD7D}"/>
              </a:ext>
            </a:extLst>
          </p:cNvPr>
          <p:cNvSpPr>
            <a:spLocks noGrp="1"/>
          </p:cNvSpPr>
          <p:nvPr>
            <p:ph type="title"/>
          </p:nvPr>
        </p:nvSpPr>
        <p:spPr/>
        <p:txBody>
          <a:bodyPr/>
          <a:lstStyle/>
          <a:p>
            <a:r>
              <a:rPr lang="en-US"/>
              <a:t>Instagram Posts Table | La Emilia - 2 of 12</a:t>
            </a:r>
          </a:p>
        </p:txBody>
      </p:sp>
      <p:graphicFrame>
        <p:nvGraphicFramePr>
          <p:cNvPr id="5" name="Table Placeholder 4">
            <a:extLst>
              <a:ext uri="{FF2B5EF4-FFF2-40B4-BE49-F238E27FC236}">
                <a16:creationId xmlns:a16="http://schemas.microsoft.com/office/drawing/2014/main" id="{CEE0E09D-5D97-40A6-980E-78C72FF1FC37}"/>
              </a:ext>
            </a:extLst>
          </p:cNvPr>
          <p:cNvGraphicFramePr>
            <a:graphicFrameLocks noGrp="1"/>
          </p:cNvGraphicFramePr>
          <p:nvPr>
            <p:ph type="tbl" sz="quarter" idx="13"/>
            <p:extLst>
              <p:ext uri="{D42A27DB-BD31-4B8C-83A1-F6EECF244321}">
                <p14:modId xmlns:p14="http://schemas.microsoft.com/office/powerpoint/2010/main" val="476872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67026002"/>
                    </a:ext>
                  </a:extLst>
                </a:gridCol>
                <a:gridCol w="987552">
                  <a:extLst>
                    <a:ext uri="{9D8B030D-6E8A-4147-A177-3AD203B41FA5}">
                      <a16:colId xmlns:a16="http://schemas.microsoft.com/office/drawing/2014/main" val="2776385044"/>
                    </a:ext>
                  </a:extLst>
                </a:gridCol>
                <a:gridCol w="987552">
                  <a:extLst>
                    <a:ext uri="{9D8B030D-6E8A-4147-A177-3AD203B41FA5}">
                      <a16:colId xmlns:a16="http://schemas.microsoft.com/office/drawing/2014/main" val="2991828077"/>
                    </a:ext>
                  </a:extLst>
                </a:gridCol>
                <a:gridCol w="987552">
                  <a:extLst>
                    <a:ext uri="{9D8B030D-6E8A-4147-A177-3AD203B41FA5}">
                      <a16:colId xmlns:a16="http://schemas.microsoft.com/office/drawing/2014/main" val="1223480152"/>
                    </a:ext>
                  </a:extLst>
                </a:gridCol>
                <a:gridCol w="987552">
                  <a:extLst>
                    <a:ext uri="{9D8B030D-6E8A-4147-A177-3AD203B41FA5}">
                      <a16:colId xmlns:a16="http://schemas.microsoft.com/office/drawing/2014/main" val="221468237"/>
                    </a:ext>
                  </a:extLst>
                </a:gridCol>
                <a:gridCol w="987552">
                  <a:extLst>
                    <a:ext uri="{9D8B030D-6E8A-4147-A177-3AD203B41FA5}">
                      <a16:colId xmlns:a16="http://schemas.microsoft.com/office/drawing/2014/main" val="932471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7985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- 2021-08-09 18:00:34</a:t>
                      </a:r>
                      <a:r>
                        <a:rPr kumimoji="0" lang="es-ES" sz="1000" b="0" i="0" u="none" strike="noStrike" kern="1200" cap="none" spc="0" normalizeH="0" baseline="0" noProof="0">
                          <a:ln>
                            <a:noFill/>
                          </a:ln>
                          <a:solidFill>
                            <a:prstClr val="black"/>
                          </a:solidFill>
                          <a:effectLst/>
                          <a:uLnTx/>
                          <a:uFillTx/>
                          <a:latin typeface="+mn-lt"/>
                          <a:ea typeface="+mn-ea"/>
                          <a:cs typeface="+mn-cs"/>
                        </a:rPr>
                        <a:t>
 ¿Todavía no conoces la renovación de la increíble Yamaha MT-09? Esta nueva versión crea una combinación perfecta entre estética, tecnología y prestaciones de excelente nivel.
Conocela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61421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- 2021-08-05 11:00:10</a:t>
                      </a:r>
                      <a:r>
                        <a:rPr kumimoji="0" lang="es-ES" sz="1000" b="0" i="0" u="none" strike="noStrike" kern="1200" cap="none" spc="0" normalizeH="0" baseline="0" noProof="0">
                          <a:ln>
                            <a:noFill/>
                          </a:ln>
                          <a:solidFill>
                            <a:prstClr val="black"/>
                          </a:solidFill>
                          <a:effectLst/>
                          <a:uLnTx/>
                          <a:uFillTx/>
                          <a:latin typeface="+mn-lt"/>
                          <a:ea typeface="+mn-ea"/>
                          <a:cs typeface="+mn-cs"/>
                        </a:rPr>
                        <a:t>
 Hoy se cumplen 30 años desde que nos dejó el gran Soichiro Honda, pero su legado perdurará para siempre.
#SoichiroHonda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3147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- 2021-08-05 18:00:57</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#MT03 #yamahamt03 #Yamaha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31613999"/>
                  </a:ext>
                </a:extLst>
              </a:tr>
            </a:tbl>
          </a:graphicData>
        </a:graphic>
      </p:graphicFrame>
      <p:sp>
        <p:nvSpPr>
          <p:cNvPr id="4" name="Text Placeholder 3">
            <a:extLst>
              <a:ext uri="{FF2B5EF4-FFF2-40B4-BE49-F238E27FC236}">
                <a16:creationId xmlns:a16="http://schemas.microsoft.com/office/drawing/2014/main" id="{099BFF7B-20CA-45E8-B8E9-55104EDDC0CD}"/>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493166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0C148-1BE0-4001-AFEE-DC0756215A75}"/>
              </a:ext>
            </a:extLst>
          </p:cNvPr>
          <p:cNvSpPr>
            <a:spLocks noGrp="1"/>
          </p:cNvSpPr>
          <p:nvPr>
            <p:ph type="title"/>
          </p:nvPr>
        </p:nvSpPr>
        <p:spPr/>
        <p:txBody>
          <a:bodyPr/>
          <a:lstStyle/>
          <a:p>
            <a:r>
              <a:rPr lang="en-US"/>
              <a:t>Instagram Posts Table | La Emilia - 3 of 12</a:t>
            </a:r>
          </a:p>
        </p:txBody>
      </p:sp>
      <p:graphicFrame>
        <p:nvGraphicFramePr>
          <p:cNvPr id="5" name="Table Placeholder 4">
            <a:extLst>
              <a:ext uri="{FF2B5EF4-FFF2-40B4-BE49-F238E27FC236}">
                <a16:creationId xmlns:a16="http://schemas.microsoft.com/office/drawing/2014/main" id="{0DAFDB61-2473-4B41-A986-16AA5A932A1E}"/>
              </a:ext>
            </a:extLst>
          </p:cNvPr>
          <p:cNvGraphicFramePr>
            <a:graphicFrameLocks noGrp="1"/>
          </p:cNvGraphicFramePr>
          <p:nvPr>
            <p:ph type="tbl" sz="quarter" idx="13"/>
            <p:extLst>
              <p:ext uri="{D42A27DB-BD31-4B8C-83A1-F6EECF244321}">
                <p14:modId xmlns:p14="http://schemas.microsoft.com/office/powerpoint/2010/main" val="3068998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90908594"/>
                    </a:ext>
                  </a:extLst>
                </a:gridCol>
                <a:gridCol w="987552">
                  <a:extLst>
                    <a:ext uri="{9D8B030D-6E8A-4147-A177-3AD203B41FA5}">
                      <a16:colId xmlns:a16="http://schemas.microsoft.com/office/drawing/2014/main" val="3089752172"/>
                    </a:ext>
                  </a:extLst>
                </a:gridCol>
                <a:gridCol w="987552">
                  <a:extLst>
                    <a:ext uri="{9D8B030D-6E8A-4147-A177-3AD203B41FA5}">
                      <a16:colId xmlns:a16="http://schemas.microsoft.com/office/drawing/2014/main" val="2169150000"/>
                    </a:ext>
                  </a:extLst>
                </a:gridCol>
                <a:gridCol w="987552">
                  <a:extLst>
                    <a:ext uri="{9D8B030D-6E8A-4147-A177-3AD203B41FA5}">
                      <a16:colId xmlns:a16="http://schemas.microsoft.com/office/drawing/2014/main" val="138839048"/>
                    </a:ext>
                  </a:extLst>
                </a:gridCol>
                <a:gridCol w="987552">
                  <a:extLst>
                    <a:ext uri="{9D8B030D-6E8A-4147-A177-3AD203B41FA5}">
                      <a16:colId xmlns:a16="http://schemas.microsoft.com/office/drawing/2014/main" val="1275326414"/>
                    </a:ext>
                  </a:extLst>
                </a:gridCol>
                <a:gridCol w="987552">
                  <a:extLst>
                    <a:ext uri="{9D8B030D-6E8A-4147-A177-3AD203B41FA5}">
                      <a16:colId xmlns:a16="http://schemas.microsoft.com/office/drawing/2014/main" val="2869361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7986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- 2021-07-27 15:00:42</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67180475"/>
                  </a:ext>
                </a:extLst>
              </a:tr>
            </a:tbl>
          </a:graphicData>
        </a:graphic>
      </p:graphicFrame>
      <p:sp>
        <p:nvSpPr>
          <p:cNvPr id="4" name="Text Placeholder 3">
            <a:extLst>
              <a:ext uri="{FF2B5EF4-FFF2-40B4-BE49-F238E27FC236}">
                <a16:creationId xmlns:a16="http://schemas.microsoft.com/office/drawing/2014/main" id="{B976A854-9770-4FBC-A62F-F8A440790CCE}"/>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3576492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C54E-DCE9-45D5-B4EC-8E29B479FACF}"/>
              </a:ext>
            </a:extLst>
          </p:cNvPr>
          <p:cNvSpPr>
            <a:spLocks noGrp="1"/>
          </p:cNvSpPr>
          <p:nvPr>
            <p:ph type="title"/>
          </p:nvPr>
        </p:nvSpPr>
        <p:spPr/>
        <p:txBody>
          <a:bodyPr/>
          <a:lstStyle/>
          <a:p>
            <a:r>
              <a:rPr lang="en-US"/>
              <a:t>Instagram Posts Table | La Emilia - 4 of 12</a:t>
            </a:r>
          </a:p>
        </p:txBody>
      </p:sp>
      <p:graphicFrame>
        <p:nvGraphicFramePr>
          <p:cNvPr id="5" name="Table Placeholder 4">
            <a:extLst>
              <a:ext uri="{FF2B5EF4-FFF2-40B4-BE49-F238E27FC236}">
                <a16:creationId xmlns:a16="http://schemas.microsoft.com/office/drawing/2014/main" id="{B50D59A5-C02C-4972-8536-5BD859DE6C92}"/>
              </a:ext>
            </a:extLst>
          </p:cNvPr>
          <p:cNvGraphicFramePr>
            <a:graphicFrameLocks noGrp="1"/>
          </p:cNvGraphicFramePr>
          <p:nvPr>
            <p:ph type="tbl" sz="quarter" idx="13"/>
            <p:extLst>
              <p:ext uri="{D42A27DB-BD31-4B8C-83A1-F6EECF244321}">
                <p14:modId xmlns:p14="http://schemas.microsoft.com/office/powerpoint/2010/main" val="3941987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0653296"/>
                    </a:ext>
                  </a:extLst>
                </a:gridCol>
                <a:gridCol w="987552">
                  <a:extLst>
                    <a:ext uri="{9D8B030D-6E8A-4147-A177-3AD203B41FA5}">
                      <a16:colId xmlns:a16="http://schemas.microsoft.com/office/drawing/2014/main" val="2720804138"/>
                    </a:ext>
                  </a:extLst>
                </a:gridCol>
                <a:gridCol w="987552">
                  <a:extLst>
                    <a:ext uri="{9D8B030D-6E8A-4147-A177-3AD203B41FA5}">
                      <a16:colId xmlns:a16="http://schemas.microsoft.com/office/drawing/2014/main" val="2471060526"/>
                    </a:ext>
                  </a:extLst>
                </a:gridCol>
                <a:gridCol w="987552">
                  <a:extLst>
                    <a:ext uri="{9D8B030D-6E8A-4147-A177-3AD203B41FA5}">
                      <a16:colId xmlns:a16="http://schemas.microsoft.com/office/drawing/2014/main" val="228848912"/>
                    </a:ext>
                  </a:extLst>
                </a:gridCol>
                <a:gridCol w="987552">
                  <a:extLst>
                    <a:ext uri="{9D8B030D-6E8A-4147-A177-3AD203B41FA5}">
                      <a16:colId xmlns:a16="http://schemas.microsoft.com/office/drawing/2014/main" val="2548617617"/>
                    </a:ext>
                  </a:extLst>
                </a:gridCol>
                <a:gridCol w="987552">
                  <a:extLst>
                    <a:ext uri="{9D8B030D-6E8A-4147-A177-3AD203B41FA5}">
                      <a16:colId xmlns:a16="http://schemas.microsoft.com/office/drawing/2014/main" val="1106997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9903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- 2021-08-11 13:34:12</a:t>
                      </a:r>
                      <a:r>
                        <a:rPr kumimoji="0" lang="es-ES" sz="1000" b="0" i="0" u="none" strike="noStrike" kern="1200" cap="none" spc="0" normalizeH="0" baseline="0" noProof="0">
                          <a:ln>
                            <a:noFill/>
                          </a:ln>
                          <a:solidFill>
                            <a:prstClr val="black"/>
                          </a:solidFill>
                          <a:effectLst/>
                          <a:uLnTx/>
                          <a:uFillTx/>
                          <a:latin typeface="+mn-lt"/>
                          <a:ea typeface="+mn-ea"/>
                          <a:cs typeface="+mn-cs"/>
                        </a:rPr>
                        <a:t>
 43 años de historia en Argentina, no solo de nuestra compañía.
43 años siendo parte de la vida de cientos de colaboradores.
43 años acompañando a nuestros clientes a recorrer su propio camino.
Y también 43 años trabajando codo a codo junto a concesionarios, proveedores, sindicatos, funcionarios de gobierno, periodistas, organizaciones civiles, fuerzas vivas y muchos más protagonistas. 
Porque en definitiva, sólo es posible crecer y superarse trabajando en conjunto.
En este día especial, renovamos una vez más nuestro compromiso con el futuro, para el que continuamos trabajando diariamente.
Gracias por acompañarnos en estos primeros 43 años en 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9264795"/>
                  </a:ext>
                </a:extLst>
              </a:tr>
            </a:tbl>
          </a:graphicData>
        </a:graphic>
      </p:graphicFrame>
      <p:sp>
        <p:nvSpPr>
          <p:cNvPr id="4" name="Text Placeholder 3">
            <a:extLst>
              <a:ext uri="{FF2B5EF4-FFF2-40B4-BE49-F238E27FC236}">
                <a16:creationId xmlns:a16="http://schemas.microsoft.com/office/drawing/2014/main" id="{659F5B7F-2FB0-4F49-9A5E-798560A0E6C5}"/>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38810930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A60CC-CFBF-4B16-8C8C-38484698237C}"/>
              </a:ext>
            </a:extLst>
          </p:cNvPr>
          <p:cNvSpPr>
            <a:spLocks noGrp="1"/>
          </p:cNvSpPr>
          <p:nvPr>
            <p:ph type="title"/>
          </p:nvPr>
        </p:nvSpPr>
        <p:spPr/>
        <p:txBody>
          <a:bodyPr/>
          <a:lstStyle/>
          <a:p>
            <a:r>
              <a:rPr lang="en-US"/>
              <a:t>Instagram Posts Table | La Emilia - 5 of 12</a:t>
            </a:r>
          </a:p>
        </p:txBody>
      </p:sp>
      <p:graphicFrame>
        <p:nvGraphicFramePr>
          <p:cNvPr id="5" name="Table Placeholder 4">
            <a:extLst>
              <a:ext uri="{FF2B5EF4-FFF2-40B4-BE49-F238E27FC236}">
                <a16:creationId xmlns:a16="http://schemas.microsoft.com/office/drawing/2014/main" id="{726432C3-FADC-40AC-B65A-7E1DF07A1250}"/>
              </a:ext>
            </a:extLst>
          </p:cNvPr>
          <p:cNvGraphicFramePr>
            <a:graphicFrameLocks noGrp="1"/>
          </p:cNvGraphicFramePr>
          <p:nvPr>
            <p:ph type="tbl" sz="quarter" idx="13"/>
            <p:extLst>
              <p:ext uri="{D42A27DB-BD31-4B8C-83A1-F6EECF244321}">
                <p14:modId xmlns:p14="http://schemas.microsoft.com/office/powerpoint/2010/main" val="192240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84761613"/>
                    </a:ext>
                  </a:extLst>
                </a:gridCol>
                <a:gridCol w="987552">
                  <a:extLst>
                    <a:ext uri="{9D8B030D-6E8A-4147-A177-3AD203B41FA5}">
                      <a16:colId xmlns:a16="http://schemas.microsoft.com/office/drawing/2014/main" val="3123166230"/>
                    </a:ext>
                  </a:extLst>
                </a:gridCol>
                <a:gridCol w="987552">
                  <a:extLst>
                    <a:ext uri="{9D8B030D-6E8A-4147-A177-3AD203B41FA5}">
                      <a16:colId xmlns:a16="http://schemas.microsoft.com/office/drawing/2014/main" val="1864683568"/>
                    </a:ext>
                  </a:extLst>
                </a:gridCol>
                <a:gridCol w="987552">
                  <a:extLst>
                    <a:ext uri="{9D8B030D-6E8A-4147-A177-3AD203B41FA5}">
                      <a16:colId xmlns:a16="http://schemas.microsoft.com/office/drawing/2014/main" val="2037194169"/>
                    </a:ext>
                  </a:extLst>
                </a:gridCol>
                <a:gridCol w="987552">
                  <a:extLst>
                    <a:ext uri="{9D8B030D-6E8A-4147-A177-3AD203B41FA5}">
                      <a16:colId xmlns:a16="http://schemas.microsoft.com/office/drawing/2014/main" val="2652374964"/>
                    </a:ext>
                  </a:extLst>
                </a:gridCol>
                <a:gridCol w="987552">
                  <a:extLst>
                    <a:ext uri="{9D8B030D-6E8A-4147-A177-3AD203B41FA5}">
                      <a16:colId xmlns:a16="http://schemas.microsoft.com/office/drawing/2014/main" val="3939435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8842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- 2021-08-12 17:01:00</a:t>
                      </a:r>
                      <a:r>
                        <a:rPr kumimoji="0" lang="es-ES" sz="1000" b="0" i="0" u="none" strike="noStrike" kern="1200" cap="none" spc="0" normalizeH="0" baseline="0" noProof="0">
                          <a:ln>
                            <a:noFill/>
                          </a:ln>
                          <a:solidFill>
                            <a:prstClr val="black"/>
                          </a:solidFill>
                          <a:effectLst/>
                          <a:uLnTx/>
                          <a:uFillTx/>
                          <a:latin typeface="+mn-lt"/>
                          <a:ea typeface="+mn-ea"/>
                          <a:cs typeface="+mn-cs"/>
                        </a:rPr>
                        <a:t>
 🏍️La primera edición de #MiLeyenda nos lleva al año 1988. Al entrar en la adolescencia, lucas_harley.78 se enamoró de una Honda ZB 50cc y, varios años después, cumplió el sueño de restaurar una para convertirla en un verdadero tesoro familiar.
¿Vos también querés compartir tu leyenda? Envianos un MD con una foto de tu leyenda y la historia que quieras contar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32774768"/>
                  </a:ext>
                </a:extLst>
              </a:tr>
            </a:tbl>
          </a:graphicData>
        </a:graphic>
      </p:graphicFrame>
      <p:sp>
        <p:nvSpPr>
          <p:cNvPr id="4" name="Text Placeholder 3">
            <a:extLst>
              <a:ext uri="{FF2B5EF4-FFF2-40B4-BE49-F238E27FC236}">
                <a16:creationId xmlns:a16="http://schemas.microsoft.com/office/drawing/2014/main" id="{77CC7091-0781-4B0C-A239-00D1B75A96B1}"/>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664390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0331D-A474-49C7-B28B-7A6094EA89BB}"/>
              </a:ext>
            </a:extLst>
          </p:cNvPr>
          <p:cNvSpPr>
            <a:spLocks noGrp="1"/>
          </p:cNvSpPr>
          <p:nvPr>
            <p:ph type="title"/>
          </p:nvPr>
        </p:nvSpPr>
        <p:spPr/>
        <p:txBody>
          <a:bodyPr/>
          <a:lstStyle/>
          <a:p>
            <a:r>
              <a:rPr lang="en-US"/>
              <a:t>Instagram Posts Table | La Emilia - 6 of 12</a:t>
            </a:r>
          </a:p>
        </p:txBody>
      </p:sp>
      <p:graphicFrame>
        <p:nvGraphicFramePr>
          <p:cNvPr id="5" name="Table Placeholder 4">
            <a:extLst>
              <a:ext uri="{FF2B5EF4-FFF2-40B4-BE49-F238E27FC236}">
                <a16:creationId xmlns:a16="http://schemas.microsoft.com/office/drawing/2014/main" id="{E28BC7F5-61CB-4246-A416-2A3E3C5B3BD8}"/>
              </a:ext>
            </a:extLst>
          </p:cNvPr>
          <p:cNvGraphicFramePr>
            <a:graphicFrameLocks noGrp="1"/>
          </p:cNvGraphicFramePr>
          <p:nvPr>
            <p:ph type="tbl" sz="quarter" idx="13"/>
            <p:extLst>
              <p:ext uri="{D42A27DB-BD31-4B8C-83A1-F6EECF244321}">
                <p14:modId xmlns:p14="http://schemas.microsoft.com/office/powerpoint/2010/main" val="4033275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74344781"/>
                    </a:ext>
                  </a:extLst>
                </a:gridCol>
                <a:gridCol w="987552">
                  <a:extLst>
                    <a:ext uri="{9D8B030D-6E8A-4147-A177-3AD203B41FA5}">
                      <a16:colId xmlns:a16="http://schemas.microsoft.com/office/drawing/2014/main" val="952844143"/>
                    </a:ext>
                  </a:extLst>
                </a:gridCol>
                <a:gridCol w="987552">
                  <a:extLst>
                    <a:ext uri="{9D8B030D-6E8A-4147-A177-3AD203B41FA5}">
                      <a16:colId xmlns:a16="http://schemas.microsoft.com/office/drawing/2014/main" val="3127554600"/>
                    </a:ext>
                  </a:extLst>
                </a:gridCol>
                <a:gridCol w="987552">
                  <a:extLst>
                    <a:ext uri="{9D8B030D-6E8A-4147-A177-3AD203B41FA5}">
                      <a16:colId xmlns:a16="http://schemas.microsoft.com/office/drawing/2014/main" val="2733861070"/>
                    </a:ext>
                  </a:extLst>
                </a:gridCol>
                <a:gridCol w="987552">
                  <a:extLst>
                    <a:ext uri="{9D8B030D-6E8A-4147-A177-3AD203B41FA5}">
                      <a16:colId xmlns:a16="http://schemas.microsoft.com/office/drawing/2014/main" val="4051285402"/>
                    </a:ext>
                  </a:extLst>
                </a:gridCol>
                <a:gridCol w="987552">
                  <a:extLst>
                    <a:ext uri="{9D8B030D-6E8A-4147-A177-3AD203B41FA5}">
                      <a16:colId xmlns:a16="http://schemas.microsoft.com/office/drawing/2014/main" val="2315230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9797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- 2021-08-14 10:17:46</a:t>
                      </a:r>
                      <a:r>
                        <a:rPr kumimoji="0" lang="en-US" sz="1000" b="0" i="0" u="none" strike="noStrike" kern="1200" cap="none" spc="0" normalizeH="0" baseline="0" noProof="0">
                          <a:ln>
                            <a:noFill/>
                          </a:ln>
                          <a:solidFill>
                            <a:prstClr val="black"/>
                          </a:solidFill>
                          <a:effectLst/>
                          <a:uLnTx/>
                          <a:uFillTx/>
                          <a:latin typeface="+mn-lt"/>
                          <a:ea typeface="+mn-ea"/>
                          <a:cs typeface="+mn-cs"/>
                        </a:rPr>
                        <a:t>
 Le damos la bienvenida a la nueva #𝐁𝐫𝐚𝐧𝐝𝐀𝐦𝐛𝐚𝐬𝐬𝐨𝐫𝐁𝐞𝐧𝐞𝐥𝐥𝐢 Valeria Nuñez, quien recorrerá el noroeste del país en su #𝐓𝐑𝐊𝟓𝟎𝟐𝐗.⁣
⁣
⁣
La travesía comienza en Mendoza, y recorrerá San Juan, San Luis, La Rioja, Catamarca, Tucumán, Salta y Jujuy. Aventura, curvas, ruta y pasión por las dos ruedas.⁣
⁣
Un nuevo camino comienza en la TRK502X de valerianunezquevedo y ya estamos listos para acompañarla. ⁣
⁣
¿Nos acompañás?⁣
⁣
⁣
#MiBenelli #BenelliArgentina #EmbajadoraBenelli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99019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- 2021-08-10 11:31:06</a:t>
                      </a:r>
                      <a:r>
                        <a:rPr kumimoji="0" lang="es-ES" sz="1000" b="0" i="0" u="none" strike="noStrike" kern="1200" cap="none" spc="0" normalizeH="0" baseline="0" noProof="0">
                          <a:ln>
                            <a:noFill/>
                          </a:ln>
                          <a:solidFill>
                            <a:prstClr val="black"/>
                          </a:solidFill>
                          <a:effectLst/>
                          <a:uLnTx/>
                          <a:uFillTx/>
                          <a:latin typeface="+mn-lt"/>
                          <a:ea typeface="+mn-ea"/>
                          <a:cs typeface="+mn-cs"/>
                        </a:rPr>
                        <a:t>
 Por su calidad, con la XR150 no hay bache o lomo de burro que te agarre desprevenido. Conocé a la Honda XR150 en el link en bio. 🔥 Encontrala en nuestra red de Concesionarios oficiales.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37918456"/>
                  </a:ext>
                </a:extLst>
              </a:tr>
            </a:tbl>
          </a:graphicData>
        </a:graphic>
      </p:graphicFrame>
      <p:sp>
        <p:nvSpPr>
          <p:cNvPr id="4" name="Text Placeholder 3">
            <a:extLst>
              <a:ext uri="{FF2B5EF4-FFF2-40B4-BE49-F238E27FC236}">
                <a16:creationId xmlns:a16="http://schemas.microsoft.com/office/drawing/2014/main" id="{63A464D7-F932-4C54-8203-D4B1F942C6A1}"/>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1823240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035B6-FB44-47BE-B41F-AFFC21301E1B}"/>
              </a:ext>
            </a:extLst>
          </p:cNvPr>
          <p:cNvSpPr>
            <a:spLocks noGrp="1"/>
          </p:cNvSpPr>
          <p:nvPr>
            <p:ph type="title"/>
          </p:nvPr>
        </p:nvSpPr>
        <p:spPr/>
        <p:txBody>
          <a:bodyPr/>
          <a:lstStyle/>
          <a:p>
            <a:r>
              <a:rPr lang="en-US"/>
              <a:t>Instagram Posts Table | La Emilia - 7 of 12</a:t>
            </a:r>
          </a:p>
        </p:txBody>
      </p:sp>
      <p:graphicFrame>
        <p:nvGraphicFramePr>
          <p:cNvPr id="5" name="Table Placeholder 4">
            <a:extLst>
              <a:ext uri="{FF2B5EF4-FFF2-40B4-BE49-F238E27FC236}">
                <a16:creationId xmlns:a16="http://schemas.microsoft.com/office/drawing/2014/main" id="{A96D438F-4C19-421F-B49A-F776C5EB35CA}"/>
              </a:ext>
            </a:extLst>
          </p:cNvPr>
          <p:cNvGraphicFramePr>
            <a:graphicFrameLocks noGrp="1"/>
          </p:cNvGraphicFramePr>
          <p:nvPr>
            <p:ph type="tbl" sz="quarter" idx="13"/>
            <p:extLst>
              <p:ext uri="{D42A27DB-BD31-4B8C-83A1-F6EECF244321}">
                <p14:modId xmlns:p14="http://schemas.microsoft.com/office/powerpoint/2010/main" val="2006569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49644670"/>
                    </a:ext>
                  </a:extLst>
                </a:gridCol>
                <a:gridCol w="987552">
                  <a:extLst>
                    <a:ext uri="{9D8B030D-6E8A-4147-A177-3AD203B41FA5}">
                      <a16:colId xmlns:a16="http://schemas.microsoft.com/office/drawing/2014/main" val="780821455"/>
                    </a:ext>
                  </a:extLst>
                </a:gridCol>
                <a:gridCol w="987552">
                  <a:extLst>
                    <a:ext uri="{9D8B030D-6E8A-4147-A177-3AD203B41FA5}">
                      <a16:colId xmlns:a16="http://schemas.microsoft.com/office/drawing/2014/main" val="3605463845"/>
                    </a:ext>
                  </a:extLst>
                </a:gridCol>
                <a:gridCol w="987552">
                  <a:extLst>
                    <a:ext uri="{9D8B030D-6E8A-4147-A177-3AD203B41FA5}">
                      <a16:colId xmlns:a16="http://schemas.microsoft.com/office/drawing/2014/main" val="2575027428"/>
                    </a:ext>
                  </a:extLst>
                </a:gridCol>
                <a:gridCol w="987552">
                  <a:extLst>
                    <a:ext uri="{9D8B030D-6E8A-4147-A177-3AD203B41FA5}">
                      <a16:colId xmlns:a16="http://schemas.microsoft.com/office/drawing/2014/main" val="1174128849"/>
                    </a:ext>
                  </a:extLst>
                </a:gridCol>
                <a:gridCol w="987552">
                  <a:extLst>
                    <a:ext uri="{9D8B030D-6E8A-4147-A177-3AD203B41FA5}">
                      <a16:colId xmlns:a16="http://schemas.microsoft.com/office/drawing/2014/main" val="1509637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1288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- 2021-07-20 18:00:14</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Esta nueva versión crea una combinación perfecta entre estética, tecnología y prestaciones de excelente nivel, reafirmando que el MT-09 es un ícono de la marca y un líder dentro de su segmento.
Conocela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07203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- 2021-07-27 17:12:27</a:t>
                      </a:r>
                      <a:r>
                        <a:rPr kumimoji="0" lang="es-ES" sz="1000" b="0" i="0" u="none" strike="noStrike" kern="1200" cap="none" spc="0" normalizeH="0" baseline="0" noProof="0">
                          <a:ln>
                            <a:noFill/>
                          </a:ln>
                          <a:solidFill>
                            <a:prstClr val="black"/>
                          </a:solidFill>
                          <a:effectLst/>
                          <a:uLnTx/>
                          <a:uFillTx/>
                          <a:latin typeface="+mn-lt"/>
                          <a:ea typeface="+mn-ea"/>
                          <a:cs typeface="+mn-cs"/>
                        </a:rPr>
                        <a:t>
 La nueva integrante de la familia Rouser tiene estilo, apariencia robusta y características que le confieren mayor seguridad y estabilidad.
Ideal para subir de cilindrada luego de tu primera moto. 
Comprala en 12 cuotas sin interés. 
Bajaj, sabia decisión.
Consultá precios y planes de financiación en el link de la bio. 
#BajajArgentina #Motos #RouserNS160TD #Rouser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3673449"/>
                  </a:ext>
                </a:extLst>
              </a:tr>
            </a:tbl>
          </a:graphicData>
        </a:graphic>
      </p:graphicFrame>
      <p:sp>
        <p:nvSpPr>
          <p:cNvPr id="4" name="Text Placeholder 3">
            <a:extLst>
              <a:ext uri="{FF2B5EF4-FFF2-40B4-BE49-F238E27FC236}">
                <a16:creationId xmlns:a16="http://schemas.microsoft.com/office/drawing/2014/main" id="{01F0872E-B3A8-4536-9826-9DDA9A67FDE0}"/>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3692903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781CA-5112-4768-A62B-3897A36F97B0}"/>
              </a:ext>
            </a:extLst>
          </p:cNvPr>
          <p:cNvSpPr>
            <a:spLocks noGrp="1"/>
          </p:cNvSpPr>
          <p:nvPr>
            <p:ph type="title"/>
          </p:nvPr>
        </p:nvSpPr>
        <p:spPr/>
        <p:txBody>
          <a:bodyPr/>
          <a:lstStyle/>
          <a:p>
            <a:r>
              <a:rPr lang="en-US"/>
              <a:t>Instagram Posts Table | La Emilia - 8 of 12</a:t>
            </a:r>
          </a:p>
        </p:txBody>
      </p:sp>
      <p:graphicFrame>
        <p:nvGraphicFramePr>
          <p:cNvPr id="5" name="Table Placeholder 4">
            <a:extLst>
              <a:ext uri="{FF2B5EF4-FFF2-40B4-BE49-F238E27FC236}">
                <a16:creationId xmlns:a16="http://schemas.microsoft.com/office/drawing/2014/main" id="{3B03D47F-B6C9-44E0-9A63-58E65B03FA44}"/>
              </a:ext>
            </a:extLst>
          </p:cNvPr>
          <p:cNvGraphicFramePr>
            <a:graphicFrameLocks noGrp="1"/>
          </p:cNvGraphicFramePr>
          <p:nvPr>
            <p:ph type="tbl" sz="quarter" idx="13"/>
            <p:extLst>
              <p:ext uri="{D42A27DB-BD31-4B8C-83A1-F6EECF244321}">
                <p14:modId xmlns:p14="http://schemas.microsoft.com/office/powerpoint/2010/main" val="2691868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14308092"/>
                    </a:ext>
                  </a:extLst>
                </a:gridCol>
                <a:gridCol w="987552">
                  <a:extLst>
                    <a:ext uri="{9D8B030D-6E8A-4147-A177-3AD203B41FA5}">
                      <a16:colId xmlns:a16="http://schemas.microsoft.com/office/drawing/2014/main" val="3800681577"/>
                    </a:ext>
                  </a:extLst>
                </a:gridCol>
                <a:gridCol w="987552">
                  <a:extLst>
                    <a:ext uri="{9D8B030D-6E8A-4147-A177-3AD203B41FA5}">
                      <a16:colId xmlns:a16="http://schemas.microsoft.com/office/drawing/2014/main" val="2575744061"/>
                    </a:ext>
                  </a:extLst>
                </a:gridCol>
                <a:gridCol w="987552">
                  <a:extLst>
                    <a:ext uri="{9D8B030D-6E8A-4147-A177-3AD203B41FA5}">
                      <a16:colId xmlns:a16="http://schemas.microsoft.com/office/drawing/2014/main" val="3694789947"/>
                    </a:ext>
                  </a:extLst>
                </a:gridCol>
                <a:gridCol w="987552">
                  <a:extLst>
                    <a:ext uri="{9D8B030D-6E8A-4147-A177-3AD203B41FA5}">
                      <a16:colId xmlns:a16="http://schemas.microsoft.com/office/drawing/2014/main" val="3942030482"/>
                    </a:ext>
                  </a:extLst>
                </a:gridCol>
                <a:gridCol w="987552">
                  <a:extLst>
                    <a:ext uri="{9D8B030D-6E8A-4147-A177-3AD203B41FA5}">
                      <a16:colId xmlns:a16="http://schemas.microsoft.com/office/drawing/2014/main" val="2490903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8855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- 2021-07-23 18:00:23</a:t>
                      </a:r>
                      <a:r>
                        <a:rPr kumimoji="0" lang="es-ES" sz="1000" b="0" i="0" u="none" strike="noStrike" kern="1200" cap="none" spc="0" normalizeH="0" baseline="0" noProof="0">
                          <a:ln>
                            <a:noFill/>
                          </a:ln>
                          <a:solidFill>
                            <a:prstClr val="black"/>
                          </a:solidFill>
                          <a:effectLst/>
                          <a:uLnTx/>
                          <a:uFillTx/>
                          <a:latin typeface="+mn-lt"/>
                          <a:ea typeface="+mn-ea"/>
                          <a:cs typeface="+mn-cs"/>
                        </a:rPr>
                        <a:t>
 Hoy, de la mano de Martín Montenegro, vamos a aprender la técnica correcta de frenado usando ambos frenos a la vez. 📝 ¡Tomá nota y empezá a practicar!
#HondaSafety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87252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- 2021-08-06 11:00:25</a:t>
                      </a:r>
                      <a:r>
                        <a:rPr kumimoji="0" lang="es-ES" sz="1000" b="0" i="0" u="none" strike="noStrike" kern="1200" cap="none" spc="0" normalizeH="0" baseline="0" noProof="0">
                          <a:ln>
                            <a:noFill/>
                          </a:ln>
                          <a:solidFill>
                            <a:prstClr val="black"/>
                          </a:solidFill>
                          <a:effectLst/>
                          <a:uLnTx/>
                          <a:uFillTx/>
                          <a:latin typeface="+mn-lt"/>
                          <a:ea typeface="+mn-ea"/>
                          <a:cs typeface="+mn-cs"/>
                        </a:rPr>
                        <a:t>
 ¡Vuelve el MotoGP! 🏁🏆🏍💪
Los pilotos de Yamaha están llenos de energía para el comienzo de la segunda mitad de temporada con el GP de Styrian en Spielberg.
fabioquartararo20, maverick12official, valeyellow46 y calcrutchlow (reemplazando a frankymorbido, quien se recupera de una cirugía de rodilla izquierda), están listos para lo que promete ser una segunda mitad del 2021 soñada.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53755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- 2021-07-20 12:00:36</a:t>
                      </a:r>
                      <a:r>
                        <a:rPr kumimoji="0" lang="es-ES" sz="1000" b="0" i="0" u="none" strike="noStrike" kern="1200" cap="none" spc="0" normalizeH="0" baseline="0" noProof="0">
                          <a:ln>
                            <a:noFill/>
                          </a:ln>
                          <a:solidFill>
                            <a:prstClr val="black"/>
                          </a:solidFill>
                          <a:effectLst/>
                          <a:uLnTx/>
                          <a:uFillTx/>
                          <a:latin typeface="+mn-lt"/>
                          <a:ea typeface="+mn-ea"/>
                          <a:cs typeface="+mn-cs"/>
                        </a:rPr>
                        <a:t>
 Porque te hace la segunda y está en todas #FelizDía
#DíaDelAmigo #Honda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36869467"/>
                  </a:ext>
                </a:extLst>
              </a:tr>
            </a:tbl>
          </a:graphicData>
        </a:graphic>
      </p:graphicFrame>
      <p:sp>
        <p:nvSpPr>
          <p:cNvPr id="4" name="Text Placeholder 3">
            <a:extLst>
              <a:ext uri="{FF2B5EF4-FFF2-40B4-BE49-F238E27FC236}">
                <a16:creationId xmlns:a16="http://schemas.microsoft.com/office/drawing/2014/main" id="{26B4CB3E-EC9B-4314-A83A-0078BC4D40E0}"/>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3921333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23189-10AB-4159-A5B0-8893DA726C4E}"/>
              </a:ext>
            </a:extLst>
          </p:cNvPr>
          <p:cNvSpPr>
            <a:spLocks noGrp="1"/>
          </p:cNvSpPr>
          <p:nvPr>
            <p:ph type="title"/>
          </p:nvPr>
        </p:nvSpPr>
        <p:spPr/>
        <p:txBody>
          <a:bodyPr/>
          <a:lstStyle/>
          <a:p>
            <a:r>
              <a:rPr lang="en-US"/>
              <a:t>Instagram Posts Table | La Emilia - 9 of 12</a:t>
            </a:r>
          </a:p>
        </p:txBody>
      </p:sp>
      <p:graphicFrame>
        <p:nvGraphicFramePr>
          <p:cNvPr id="5" name="Table Placeholder 4">
            <a:extLst>
              <a:ext uri="{FF2B5EF4-FFF2-40B4-BE49-F238E27FC236}">
                <a16:creationId xmlns:a16="http://schemas.microsoft.com/office/drawing/2014/main" id="{F5CDFBFF-0F68-4D7B-B89D-77D87AAE390D}"/>
              </a:ext>
            </a:extLst>
          </p:cNvPr>
          <p:cNvGraphicFramePr>
            <a:graphicFrameLocks noGrp="1"/>
          </p:cNvGraphicFramePr>
          <p:nvPr>
            <p:ph type="tbl" sz="quarter" idx="13"/>
            <p:extLst>
              <p:ext uri="{D42A27DB-BD31-4B8C-83A1-F6EECF244321}">
                <p14:modId xmlns:p14="http://schemas.microsoft.com/office/powerpoint/2010/main" val="958826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56283469"/>
                    </a:ext>
                  </a:extLst>
                </a:gridCol>
                <a:gridCol w="987552">
                  <a:extLst>
                    <a:ext uri="{9D8B030D-6E8A-4147-A177-3AD203B41FA5}">
                      <a16:colId xmlns:a16="http://schemas.microsoft.com/office/drawing/2014/main" val="2475458896"/>
                    </a:ext>
                  </a:extLst>
                </a:gridCol>
                <a:gridCol w="987552">
                  <a:extLst>
                    <a:ext uri="{9D8B030D-6E8A-4147-A177-3AD203B41FA5}">
                      <a16:colId xmlns:a16="http://schemas.microsoft.com/office/drawing/2014/main" val="1001068558"/>
                    </a:ext>
                  </a:extLst>
                </a:gridCol>
                <a:gridCol w="987552">
                  <a:extLst>
                    <a:ext uri="{9D8B030D-6E8A-4147-A177-3AD203B41FA5}">
                      <a16:colId xmlns:a16="http://schemas.microsoft.com/office/drawing/2014/main" val="453770593"/>
                    </a:ext>
                  </a:extLst>
                </a:gridCol>
                <a:gridCol w="987552">
                  <a:extLst>
                    <a:ext uri="{9D8B030D-6E8A-4147-A177-3AD203B41FA5}">
                      <a16:colId xmlns:a16="http://schemas.microsoft.com/office/drawing/2014/main" val="459684283"/>
                    </a:ext>
                  </a:extLst>
                </a:gridCol>
                <a:gridCol w="987552">
                  <a:extLst>
                    <a:ext uri="{9D8B030D-6E8A-4147-A177-3AD203B41FA5}">
                      <a16:colId xmlns:a16="http://schemas.microsoft.com/office/drawing/2014/main" val="1801327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6610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- 2021-07-20 13:24:44</a:t>
                      </a:r>
                      <a:r>
                        <a:rPr kumimoji="0" lang="es-ES" sz="1000" b="0" i="0" u="none" strike="noStrike" kern="1200" cap="none" spc="0" normalizeH="0" baseline="0" noProof="0">
                          <a:ln>
                            <a:noFill/>
                          </a:ln>
                          <a:solidFill>
                            <a:prstClr val="black"/>
                          </a:solidFill>
                          <a:effectLst/>
                          <a:uLnTx/>
                          <a:uFillTx/>
                          <a:latin typeface="+mn-lt"/>
                          <a:ea typeface="+mn-ea"/>
                          <a:cs typeface="+mn-cs"/>
                        </a:rPr>
                        <a:t>
 Somos un gran grupo de amigos, así lo sentimos desde Benelli Argentina y así lo vivimos en cada encuentro, en cada grupo que vemos que sale a recorrer las rutas argentinas, los benellistas compartiendo caminos , historias, viajes y la misma pasión.⁣
⁣
De eso se trata, compartir, crear historias y guardar recuerdos. Creemos que somos el nexo de esas amistades y nos sentimos parte.⁣
⁣
⁣
Feliz día a nuestros amigos Benellistas. Nos vemos en la ruta.⁣
⁣
⁣
#Benelli #DiaDelAmigo #Benellista #MiBenelli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72089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- 2021-08-04 17:31:13</a:t>
                      </a:r>
                      <a:r>
                        <a:rPr kumimoji="0" lang="es-ES" sz="1000" b="0" i="0" u="none" strike="noStrike" kern="1200" cap="none" spc="0" normalizeH="0" baseline="0" noProof="0">
                          <a:ln>
                            <a:noFill/>
                          </a:ln>
                          <a:solidFill>
                            <a:prstClr val="black"/>
                          </a:solidFill>
                          <a:effectLst/>
                          <a:uLnTx/>
                          <a:uFillTx/>
                          <a:latin typeface="+mn-lt"/>
                          <a:ea typeface="+mn-ea"/>
                          <a:cs typeface="+mn-cs"/>
                        </a:rPr>
                        <a:t>
 ¿Qué es el ejercicio del ocho? Almendra te explica una nueva técnica para tomar curvas y perfeccionarte arriba de tu Honda. 😉
#HondaSafety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87588739"/>
                  </a:ext>
                </a:extLst>
              </a:tr>
            </a:tbl>
          </a:graphicData>
        </a:graphic>
      </p:graphicFrame>
      <p:sp>
        <p:nvSpPr>
          <p:cNvPr id="4" name="Text Placeholder 3">
            <a:extLst>
              <a:ext uri="{FF2B5EF4-FFF2-40B4-BE49-F238E27FC236}">
                <a16:creationId xmlns:a16="http://schemas.microsoft.com/office/drawing/2014/main" id="{D3EEEBD1-A6F6-41AE-B841-AF672C85D287}"/>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1481107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4BC17-0E49-4892-A68F-5B2984B88061}"/>
              </a:ext>
            </a:extLst>
          </p:cNvPr>
          <p:cNvSpPr>
            <a:spLocks noGrp="1"/>
          </p:cNvSpPr>
          <p:nvPr>
            <p:ph type="title"/>
          </p:nvPr>
        </p:nvSpPr>
        <p:spPr/>
        <p:txBody>
          <a:bodyPr/>
          <a:lstStyle/>
          <a:p>
            <a:r>
              <a:rPr lang="en-US"/>
              <a:t>Instagram Posts Table | La Emilia - 10 of 12</a:t>
            </a:r>
          </a:p>
        </p:txBody>
      </p:sp>
      <p:graphicFrame>
        <p:nvGraphicFramePr>
          <p:cNvPr id="5" name="Table Placeholder 4">
            <a:extLst>
              <a:ext uri="{FF2B5EF4-FFF2-40B4-BE49-F238E27FC236}">
                <a16:creationId xmlns:a16="http://schemas.microsoft.com/office/drawing/2014/main" id="{307687A5-FFD8-4E95-A3EC-CF6067D02C04}"/>
              </a:ext>
            </a:extLst>
          </p:cNvPr>
          <p:cNvGraphicFramePr>
            <a:graphicFrameLocks noGrp="1"/>
          </p:cNvGraphicFramePr>
          <p:nvPr>
            <p:ph type="tbl" sz="quarter" idx="13"/>
            <p:extLst>
              <p:ext uri="{D42A27DB-BD31-4B8C-83A1-F6EECF244321}">
                <p14:modId xmlns:p14="http://schemas.microsoft.com/office/powerpoint/2010/main" val="3878535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65480179"/>
                    </a:ext>
                  </a:extLst>
                </a:gridCol>
                <a:gridCol w="987552">
                  <a:extLst>
                    <a:ext uri="{9D8B030D-6E8A-4147-A177-3AD203B41FA5}">
                      <a16:colId xmlns:a16="http://schemas.microsoft.com/office/drawing/2014/main" val="482999691"/>
                    </a:ext>
                  </a:extLst>
                </a:gridCol>
                <a:gridCol w="987552">
                  <a:extLst>
                    <a:ext uri="{9D8B030D-6E8A-4147-A177-3AD203B41FA5}">
                      <a16:colId xmlns:a16="http://schemas.microsoft.com/office/drawing/2014/main" val="1491223801"/>
                    </a:ext>
                  </a:extLst>
                </a:gridCol>
                <a:gridCol w="987552">
                  <a:extLst>
                    <a:ext uri="{9D8B030D-6E8A-4147-A177-3AD203B41FA5}">
                      <a16:colId xmlns:a16="http://schemas.microsoft.com/office/drawing/2014/main" val="2442228973"/>
                    </a:ext>
                  </a:extLst>
                </a:gridCol>
                <a:gridCol w="987552">
                  <a:extLst>
                    <a:ext uri="{9D8B030D-6E8A-4147-A177-3AD203B41FA5}">
                      <a16:colId xmlns:a16="http://schemas.microsoft.com/office/drawing/2014/main" val="2452009513"/>
                    </a:ext>
                  </a:extLst>
                </a:gridCol>
                <a:gridCol w="987552">
                  <a:extLst>
                    <a:ext uri="{9D8B030D-6E8A-4147-A177-3AD203B41FA5}">
                      <a16:colId xmlns:a16="http://schemas.microsoft.com/office/drawing/2014/main" val="4473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2363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- 2021-08-10 17:17:04</a:t>
                      </a:r>
                      <a:r>
                        <a:rPr kumimoji="0" lang="en-US" sz="1000" b="0" i="0" u="none" strike="noStrike" kern="1200" cap="none" spc="0" normalizeH="0" baseline="0" noProof="0">
                          <a:ln>
                            <a:noFill/>
                          </a:ln>
                          <a:solidFill>
                            <a:prstClr val="black"/>
                          </a:solidFill>
                          <a:effectLst/>
                          <a:uLnTx/>
                          <a:uFillTx/>
                          <a:latin typeface="+mn-lt"/>
                          <a:ea typeface="+mn-ea"/>
                          <a:cs typeface="+mn-cs"/>
                        </a:rPr>
                        <a:t>
 Tenemos la misma pasión, elegimos las dos ruedas. ⁣
⁣
⁣⁣⁣
Hacé como rodrigogabach y desafiá la ruta.⁣
⁣⁣
Formá parte de un nuevo camino con #Benelli. 👉𝘚𝘶𝘣í 𝘵𝘶 𝘧𝘰𝘵𝘰 𝘤𝘰𝘯 𝘦𝘭 𝘩𝘢𝘴𝘩𝘵𝘢𝘨 #𝘔𝘪𝘉𝘦𝘯𝘦𝘭𝘭𝘪 𝘺 𝘦𝘵𝘪𝘲𝘶𝘦𝘵𝘢𝘯𝘰𝘴 𝘱𝘢𝘳𝘢 𝘲𝘶𝘦 𝘱𝘰𝘥𝘢𝘮𝘰𝘴 𝘤𝘰𝘮𝘱𝘢𝘳𝘵𝘪𝘳𝘭𝘰. ⁣⁣⁣
⁣⁣
⁣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237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- 2021-08-15 09:37:19</a:t>
                      </a:r>
                      <a:r>
                        <a:rPr kumimoji="0" lang="es-ES" sz="1000" b="0" i="0" u="none" strike="noStrike" kern="1200" cap="none" spc="0" normalizeH="0" baseline="0" noProof="0">
                          <a:ln>
                            <a:noFill/>
                          </a:ln>
                          <a:solidFill>
                            <a:prstClr val="black"/>
                          </a:solidFill>
                          <a:effectLst/>
                          <a:uLnTx/>
                          <a:uFillTx/>
                          <a:latin typeface="+mn-lt"/>
                          <a:ea typeface="+mn-ea"/>
                          <a:cs typeface="+mn-cs"/>
                        </a:rPr>
                        <a:t>
 Dejemos que los chicos creen, jueguen e imaginen sin límites.
�
�¡Feliz día del niñx!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0357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- 2021-07-24 11:00:03</a:t>
                      </a:r>
                      <a:r>
                        <a:rPr kumimoji="0" lang="es-ES" sz="1000" b="0" i="0" u="none" strike="noStrike" kern="1200" cap="none" spc="0" normalizeH="0" baseline="0" noProof="0">
                          <a:ln>
                            <a:noFill/>
                          </a:ln>
                          <a:solidFill>
                            <a:prstClr val="black"/>
                          </a:solidFill>
                          <a:effectLst/>
                          <a:uLnTx/>
                          <a:uFillTx/>
                          <a:latin typeface="+mn-lt"/>
                          <a:ea typeface="+mn-ea"/>
                          <a:cs typeface="+mn-cs"/>
                        </a:rPr>
                        <a:t>
 ⛰️ El riojano campeón de Transmontaña diego.llanos.14 está atento como nosotros para llevar a Honda a lo más alto del enduro nacional bajo el equipo freytesmotorsport! #ProHonda lo acompaña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95666481"/>
                  </a:ext>
                </a:extLst>
              </a:tr>
            </a:tbl>
          </a:graphicData>
        </a:graphic>
      </p:graphicFrame>
      <p:sp>
        <p:nvSpPr>
          <p:cNvPr id="4" name="Text Placeholder 3">
            <a:extLst>
              <a:ext uri="{FF2B5EF4-FFF2-40B4-BE49-F238E27FC236}">
                <a16:creationId xmlns:a16="http://schemas.microsoft.com/office/drawing/2014/main" id="{EA844D1C-F31C-44A5-B8B6-D8B03A8E3C8F}"/>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806175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862F8-5807-43BE-93AB-28B20DE40693}"/>
              </a:ext>
            </a:extLst>
          </p:cNvPr>
          <p:cNvSpPr>
            <a:spLocks noGrp="1"/>
          </p:cNvSpPr>
          <p:nvPr>
            <p:ph type="title"/>
          </p:nvPr>
        </p:nvSpPr>
        <p:spPr/>
        <p:txBody>
          <a:bodyPr/>
          <a:lstStyle/>
          <a:p>
            <a:r>
              <a:rPr lang="en-US"/>
              <a:t>Instagram Posts Table | La Emilia - 11 of 12</a:t>
            </a:r>
          </a:p>
        </p:txBody>
      </p:sp>
      <p:graphicFrame>
        <p:nvGraphicFramePr>
          <p:cNvPr id="5" name="Table Placeholder 4">
            <a:extLst>
              <a:ext uri="{FF2B5EF4-FFF2-40B4-BE49-F238E27FC236}">
                <a16:creationId xmlns:a16="http://schemas.microsoft.com/office/drawing/2014/main" id="{A1141C34-940B-4BFD-BBC8-1B2B0CD23E91}"/>
              </a:ext>
            </a:extLst>
          </p:cNvPr>
          <p:cNvGraphicFramePr>
            <a:graphicFrameLocks noGrp="1"/>
          </p:cNvGraphicFramePr>
          <p:nvPr>
            <p:ph type="tbl" sz="quarter" idx="13"/>
            <p:extLst>
              <p:ext uri="{D42A27DB-BD31-4B8C-83A1-F6EECF244321}">
                <p14:modId xmlns:p14="http://schemas.microsoft.com/office/powerpoint/2010/main" val="1806288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58480826"/>
                    </a:ext>
                  </a:extLst>
                </a:gridCol>
                <a:gridCol w="987552">
                  <a:extLst>
                    <a:ext uri="{9D8B030D-6E8A-4147-A177-3AD203B41FA5}">
                      <a16:colId xmlns:a16="http://schemas.microsoft.com/office/drawing/2014/main" val="3133908214"/>
                    </a:ext>
                  </a:extLst>
                </a:gridCol>
                <a:gridCol w="987552">
                  <a:extLst>
                    <a:ext uri="{9D8B030D-6E8A-4147-A177-3AD203B41FA5}">
                      <a16:colId xmlns:a16="http://schemas.microsoft.com/office/drawing/2014/main" val="4159310964"/>
                    </a:ext>
                  </a:extLst>
                </a:gridCol>
                <a:gridCol w="987552">
                  <a:extLst>
                    <a:ext uri="{9D8B030D-6E8A-4147-A177-3AD203B41FA5}">
                      <a16:colId xmlns:a16="http://schemas.microsoft.com/office/drawing/2014/main" val="1318555383"/>
                    </a:ext>
                  </a:extLst>
                </a:gridCol>
                <a:gridCol w="987552">
                  <a:extLst>
                    <a:ext uri="{9D8B030D-6E8A-4147-A177-3AD203B41FA5}">
                      <a16:colId xmlns:a16="http://schemas.microsoft.com/office/drawing/2014/main" val="1420382990"/>
                    </a:ext>
                  </a:extLst>
                </a:gridCol>
                <a:gridCol w="987552">
                  <a:extLst>
                    <a:ext uri="{9D8B030D-6E8A-4147-A177-3AD203B41FA5}">
                      <a16:colId xmlns:a16="http://schemas.microsoft.com/office/drawing/2014/main" val="2144310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2708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- 2021-08-16 13:46:28</a:t>
                      </a:r>
                      <a:r>
                        <a:rPr kumimoji="0" lang="es-ES" sz="1000" b="0" i="0" u="none" strike="noStrike" kern="1200" cap="none" spc="0" normalizeH="0" baseline="0" noProof="0">
                          <a:ln>
                            <a:noFill/>
                          </a:ln>
                          <a:solidFill>
                            <a:prstClr val="black"/>
                          </a:solidFill>
                          <a:effectLst/>
                          <a:uLnTx/>
                          <a:uFillTx/>
                          <a:latin typeface="+mn-lt"/>
                          <a:ea typeface="+mn-ea"/>
                          <a:cs typeface="+mn-cs"/>
                        </a:rPr>
                        <a:t>
 Rouser es la más elegida del mercado por su potencia y emoción al andar. Tu próximo desafío.⁣
Comprala en 18 cuotas sin interés.⁣
Bajaj, sabia decisión.⁣
#BajajArgentina #Motos #RouserRS200 #Rouser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80942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yamahamotorarg - 2021-07-19 16:00:41</a:t>
                      </a:r>
                      <a:r>
                        <a:rPr kumimoji="0" lang="en-US" sz="1000" b="0" i="0" u="none" strike="noStrike" kern="1200" cap="none" spc="0" normalizeH="0" baseline="0" noProof="0">
                          <a:ln>
                            <a:noFill/>
                          </a:ln>
                          <a:solidFill>
                            <a:prstClr val="black"/>
                          </a:solidFill>
                          <a:effectLst/>
                          <a:uLnTx/>
                          <a:uFillTx/>
                          <a:latin typeface="+mn-lt"/>
                          <a:ea typeface="+mn-ea"/>
                          <a:cs typeface="+mn-cs"/>
                        </a:rPr>
                        <a:t>
 Nueva presentación de andresgonzalez__94 por la cuarta etapa del ESBK en Barcelona, España.
Sábado clasificación P18.
Carrera 1 - P11 
Carrera 2 - NC (caída faltando 4 vueltas sin consecuencias físicas).
Próxima presentación: 28 y 29 de Agosto
#Mgbikes #MgbikesRacing #YamahaRacing #YamahaArgentina #EasyRacing #Yamalube #Esbk2021 #bluCru #RevsYourHeart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61614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- 2021-07-29 10:00:36</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el link de nuestra bio.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95688529"/>
                  </a:ext>
                </a:extLst>
              </a:tr>
            </a:tbl>
          </a:graphicData>
        </a:graphic>
      </p:graphicFrame>
      <p:sp>
        <p:nvSpPr>
          <p:cNvPr id="4" name="Text Placeholder 3">
            <a:extLst>
              <a:ext uri="{FF2B5EF4-FFF2-40B4-BE49-F238E27FC236}">
                <a16:creationId xmlns:a16="http://schemas.microsoft.com/office/drawing/2014/main" id="{08CBC6BB-602D-45A6-AD5B-AD14F6B33C9B}"/>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17779864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5FDAF-A998-48F4-B5DB-27D96E6E3C95}"/>
              </a:ext>
            </a:extLst>
          </p:cNvPr>
          <p:cNvSpPr>
            <a:spLocks noGrp="1"/>
          </p:cNvSpPr>
          <p:nvPr>
            <p:ph type="title"/>
          </p:nvPr>
        </p:nvSpPr>
        <p:spPr/>
        <p:txBody>
          <a:bodyPr/>
          <a:lstStyle/>
          <a:p>
            <a:r>
              <a:rPr lang="en-US"/>
              <a:t>Instagram Posts Table | La Emilia - 12 of 12</a:t>
            </a:r>
          </a:p>
        </p:txBody>
      </p:sp>
      <p:graphicFrame>
        <p:nvGraphicFramePr>
          <p:cNvPr id="5" name="Table Placeholder 4">
            <a:extLst>
              <a:ext uri="{FF2B5EF4-FFF2-40B4-BE49-F238E27FC236}">
                <a16:creationId xmlns:a16="http://schemas.microsoft.com/office/drawing/2014/main" id="{B7C7930D-1EA5-4467-A8D2-282D2989BCDD}"/>
              </a:ext>
            </a:extLst>
          </p:cNvPr>
          <p:cNvGraphicFramePr>
            <a:graphicFrameLocks noGrp="1"/>
          </p:cNvGraphicFramePr>
          <p:nvPr>
            <p:ph type="tbl" sz="quarter" idx="13"/>
            <p:extLst>
              <p:ext uri="{D42A27DB-BD31-4B8C-83A1-F6EECF244321}">
                <p14:modId xmlns:p14="http://schemas.microsoft.com/office/powerpoint/2010/main" val="480775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71034169"/>
                    </a:ext>
                  </a:extLst>
                </a:gridCol>
                <a:gridCol w="987552">
                  <a:extLst>
                    <a:ext uri="{9D8B030D-6E8A-4147-A177-3AD203B41FA5}">
                      <a16:colId xmlns:a16="http://schemas.microsoft.com/office/drawing/2014/main" val="1663832369"/>
                    </a:ext>
                  </a:extLst>
                </a:gridCol>
                <a:gridCol w="987552">
                  <a:extLst>
                    <a:ext uri="{9D8B030D-6E8A-4147-A177-3AD203B41FA5}">
                      <a16:colId xmlns:a16="http://schemas.microsoft.com/office/drawing/2014/main" val="3706404100"/>
                    </a:ext>
                  </a:extLst>
                </a:gridCol>
                <a:gridCol w="987552">
                  <a:extLst>
                    <a:ext uri="{9D8B030D-6E8A-4147-A177-3AD203B41FA5}">
                      <a16:colId xmlns:a16="http://schemas.microsoft.com/office/drawing/2014/main" val="1850112194"/>
                    </a:ext>
                  </a:extLst>
                </a:gridCol>
                <a:gridCol w="987552">
                  <a:extLst>
                    <a:ext uri="{9D8B030D-6E8A-4147-A177-3AD203B41FA5}">
                      <a16:colId xmlns:a16="http://schemas.microsoft.com/office/drawing/2014/main" val="4038144127"/>
                    </a:ext>
                  </a:extLst>
                </a:gridCol>
                <a:gridCol w="987552">
                  <a:extLst>
                    <a:ext uri="{9D8B030D-6E8A-4147-A177-3AD203B41FA5}">
                      <a16:colId xmlns:a16="http://schemas.microsoft.com/office/drawing/2014/main" val="708827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2254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- 2021-07-19 11:53:49</a:t>
                      </a:r>
                      <a:r>
                        <a:rPr kumimoji="0" lang="es-ES" sz="1000" b="0" i="0" u="none" strike="noStrike" kern="1200" cap="none" spc="0" normalizeH="0" baseline="0" noProof="0">
                          <a:ln>
                            <a:noFill/>
                          </a:ln>
                          <a:solidFill>
                            <a:prstClr val="black"/>
                          </a:solidFill>
                          <a:effectLst/>
                          <a:uLnTx/>
                          <a:uFillTx/>
                          <a:latin typeface="+mn-lt"/>
                          <a:ea typeface="+mn-ea"/>
                          <a:cs typeface="+mn-cs"/>
                        </a:rPr>
                        <a:t>
 Buen lunes campeones! 🍾⚡️
Este fin de semana se corrió el MX Cordobes y estos fueron los resultados: 
💣jfelipe952 del team.motorace freytesmotorsport el 2do puesto en MX1
🙌🏻marcosguiral32 del equipo avantmotos_oficial #AvantHondaGenuineOil obtuvo el primer puesto en Master A
❕ brendaarighi , en categoría WMX, lamentablemente sufrio una caída en la 2da manga, luego de haber obtenido el 3er puesto en la primera
Vamos por mas.🙌🏻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87821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- 2021-08-06 14:00:57</a:t>
                      </a:r>
                      <a:r>
                        <a:rPr kumimoji="0" lang="es-ES" sz="1000" b="0" i="0" u="none" strike="noStrike" kern="1200" cap="none" spc="0" normalizeH="0" baseline="0" noProof="0">
                          <a:ln>
                            <a:noFill/>
                          </a:ln>
                          <a:solidFill>
                            <a:prstClr val="black"/>
                          </a:solidFill>
                          <a:effectLst/>
                          <a:uLnTx/>
                          <a:uFillTx/>
                          <a:latin typeface="+mn-lt"/>
                          <a:ea typeface="+mn-ea"/>
                          <a:cs typeface="+mn-cs"/>
                        </a:rPr>
                        <a:t>
 La #Leoncino250 es esa mezcla de herencia, diseño e innovación típica de la marca situada en Pesaro histórica con el resto de la familia. ⁣ ⁣
⁣⁣
⁣Tecnología, confort y espíritu rider. Disfrutá de su tablero 100% y digital, la seguridad en su sistema de freno ABS.. ¡Descubrila!⁣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04619265"/>
                  </a:ext>
                </a:extLst>
              </a:tr>
            </a:tbl>
          </a:graphicData>
        </a:graphic>
      </p:graphicFrame>
      <p:sp>
        <p:nvSpPr>
          <p:cNvPr id="4" name="Text Placeholder 3">
            <a:extLst>
              <a:ext uri="{FF2B5EF4-FFF2-40B4-BE49-F238E27FC236}">
                <a16:creationId xmlns:a16="http://schemas.microsoft.com/office/drawing/2014/main" id="{A2E16F4E-BF95-42E5-9CD7-5937E36C54A2}"/>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40540410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1042</Words>
  <Application>Microsoft Office PowerPoint</Application>
  <PresentationFormat>On-screen Show (4:3)</PresentationFormat>
  <Paragraphs>453</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Reporte Instagram</vt:lpstr>
      <vt:lpstr>Instagram Key Metrics Table | La Emilia</vt:lpstr>
      <vt:lpstr>Instagram Follower Distribution | La Emilia</vt:lpstr>
      <vt:lpstr>Instagram Key Metrics Radar | La Emilia</vt:lpstr>
      <vt:lpstr>Instagram Followers Total | La Emilia</vt:lpstr>
      <vt:lpstr>Instagram Followers Change | La Emilia</vt:lpstr>
      <vt:lpstr>Instagram Posts By Weekday | La Emilia</vt:lpstr>
      <vt:lpstr>Instagram Followers Change Per Weekday | La Emilia</vt:lpstr>
      <vt:lpstr>Instagram Posts By Hour | La Emilia</vt:lpstr>
      <vt:lpstr>Instagram Interaction Rate By Weekday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2</vt:lpstr>
      <vt:lpstr>Instagram Hashtag Detection | La Emilia - 2 of 2</vt:lpstr>
      <vt:lpstr>Instagram Posts Table | La Emilia - 1 of 12</vt:lpstr>
      <vt:lpstr>Instagram Posts Table | La Emilia - 2 of 12</vt:lpstr>
      <vt:lpstr>Instagram Posts Table | La Emilia - 3 of 12</vt:lpstr>
      <vt:lpstr>Instagram Posts Table | La Emilia - 4 of 12</vt:lpstr>
      <vt:lpstr>Instagram Posts Table | La Emilia - 5 of 12</vt:lpstr>
      <vt:lpstr>Instagram Posts Table | La Emilia - 6 of 12</vt:lpstr>
      <vt:lpstr>Instagram Posts Table | La Emilia - 7 of 12</vt:lpstr>
      <vt:lpstr>Instagram Posts Table | La Emilia - 8 of 12</vt:lpstr>
      <vt:lpstr>Instagram Posts Table | La Emilia - 9 of 12</vt:lpstr>
      <vt:lpstr>Instagram Posts Table | La Emilia - 10 of 12</vt:lpstr>
      <vt:lpstr>Instagram Posts Table | La Emilia - 11 of 12</vt:lpstr>
      <vt:lpstr>Instagram Posts Table | La Emilia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2021-08-17T21:06:06Z</dcterms:created>
  <dcterms:modified xsi:type="dcterms:W3CDTF">2021-08-17T21:06:54Z</dcterms:modified>
</cp:coreProperties>
</file>