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Camelbak Argentina</c:v>
                </c:pt>
              </c:strCache>
            </c:strRef>
          </c:cat>
          <c:val>
            <c:numRef>
              <c:f>Sheet1!$A$2</c:f>
              <c:numCache>
                <c:formatCode>General</c:formatCode>
                <c:ptCount val="1"/>
                <c:pt idx="0">
                  <c:v>3750</c:v>
                </c:pt>
              </c:numCache>
            </c:numRef>
          </c:val>
          <c:extLst>
            <c:ext xmlns:c16="http://schemas.microsoft.com/office/drawing/2014/chart" uri="{C3380CC4-5D6E-409C-BE32-E72D297353CC}">
              <c16:uniqueId val="{00000000-26B6-4B4A-B37A-65CBF13A408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Camelbak Argentina</c:v>
                </c:pt>
              </c:strCache>
            </c:strRef>
          </c:cat>
          <c:val>
            <c:numRef>
              <c:f>Sheet1!$A$2</c:f>
              <c:numCache>
                <c:formatCode>General</c:formatCode>
                <c:ptCount val="1"/>
              </c:numCache>
            </c:numRef>
          </c:val>
          <c:extLst>
            <c:ext xmlns:c16="http://schemas.microsoft.com/office/drawing/2014/chart" uri="{C3380CC4-5D6E-409C-BE32-E72D297353CC}">
              <c16:uniqueId val="{00000000-F4AE-41CF-AB2F-A6D2CA26EB5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0-D38D-4BD9-9BD5-80B37E3EB259}"/>
            </c:ext>
          </c:extLst>
        </c:ser>
        <c:dLbls>
          <c:showLegendKey val="0"/>
          <c:showVal val="0"/>
          <c:showCatName val="0"/>
          <c:showSerName val="0"/>
          <c:showPercent val="0"/>
          <c:showBubbleSize val="0"/>
        </c:dLbls>
        <c:axId val="391663104"/>
        <c:axId val="391655888"/>
      </c:radarChart>
      <c:catAx>
        <c:axId val="39166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55888"/>
        <c:crosses val="autoZero"/>
        <c:auto val="1"/>
        <c:lblAlgn val="ctr"/>
        <c:lblOffset val="100"/>
        <c:noMultiLvlLbl val="0"/>
      </c:catAx>
      <c:valAx>
        <c:axId val="39165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6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26">
                  <c:v>3751</c:v>
                </c:pt>
                <c:pt idx="27">
                  <c:v>3751</c:v>
                </c:pt>
                <c:pt idx="28">
                  <c:v>3751</c:v>
                </c:pt>
                <c:pt idx="29">
                  <c:v>3750</c:v>
                </c:pt>
                <c:pt idx="30">
                  <c:v>3750</c:v>
                </c:pt>
                <c:pt idx="31">
                  <c:v>3750</c:v>
                </c:pt>
              </c:numCache>
            </c:numRef>
          </c:val>
          <c:smooth val="0"/>
          <c:extLst>
            <c:ext xmlns:c16="http://schemas.microsoft.com/office/drawing/2014/chart" uri="{C3380CC4-5D6E-409C-BE32-E72D297353CC}">
              <c16:uniqueId val="{00000000-969F-43A8-8CA9-3D5A7BAF4691}"/>
            </c:ext>
          </c:extLst>
        </c:ser>
        <c:dLbls>
          <c:showLegendKey val="0"/>
          <c:showVal val="0"/>
          <c:showCatName val="0"/>
          <c:showSerName val="0"/>
          <c:showPercent val="0"/>
          <c:showBubbleSize val="0"/>
        </c:dLbls>
        <c:smooth val="0"/>
        <c:axId val="391661792"/>
        <c:axId val="391658184"/>
      </c:lineChart>
      <c:dateAx>
        <c:axId val="391661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58184"/>
        <c:crosses val="autoZero"/>
        <c:auto val="1"/>
        <c:lblOffset val="100"/>
        <c:baseTimeUnit val="days"/>
      </c:dateAx>
      <c:valAx>
        <c:axId val="39165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6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Camelbak Argentina</c:v>
                </c:pt>
              </c:strCache>
            </c:strRef>
          </c:cat>
          <c:val>
            <c:numRef>
              <c:f>Sheet1!$A$2</c:f>
              <c:numCache>
                <c:formatCode>General</c:formatCode>
                <c:ptCount val="1"/>
                <c:pt idx="0">
                  <c:v>9</c:v>
                </c:pt>
              </c:numCache>
            </c:numRef>
          </c:val>
          <c:extLst>
            <c:ext xmlns:c16="http://schemas.microsoft.com/office/drawing/2014/chart" uri="{C3380CC4-5D6E-409C-BE32-E72D297353CC}">
              <c16:uniqueId val="{00000000-29D8-4D7B-8819-B6B187333B1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Camelbak Argentina</c:v>
                </c:pt>
              </c:strCache>
            </c:strRef>
          </c:cat>
          <c:val>
            <c:numRef>
              <c:f>Sheet1!$A$2</c:f>
              <c:numCache>
                <c:formatCode>General</c:formatCode>
                <c:ptCount val="1"/>
                <c:pt idx="0">
                  <c:v>4</c:v>
                </c:pt>
              </c:numCache>
            </c:numRef>
          </c:val>
          <c:extLst>
            <c:ext xmlns:c16="http://schemas.microsoft.com/office/drawing/2014/chart" uri="{C3380CC4-5D6E-409C-BE32-E72D297353CC}">
              <c16:uniqueId val="{00000000-6367-4632-84D8-94C258DBFBC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27">
                  <c:v>0</c:v>
                </c:pt>
                <c:pt idx="28">
                  <c:v>0</c:v>
                </c:pt>
                <c:pt idx="29">
                  <c:v>-1</c:v>
                </c:pt>
                <c:pt idx="30">
                  <c:v>0</c:v>
                </c:pt>
                <c:pt idx="31">
                  <c:v>0</c:v>
                </c:pt>
              </c:numCache>
            </c:numRef>
          </c:val>
          <c:smooth val="0"/>
          <c:extLst>
            <c:ext xmlns:c16="http://schemas.microsoft.com/office/drawing/2014/chart" uri="{C3380CC4-5D6E-409C-BE32-E72D297353CC}">
              <c16:uniqueId val="{00000000-7FE6-40AA-8EC1-85B050DEA267}"/>
            </c:ext>
          </c:extLst>
        </c:ser>
        <c:dLbls>
          <c:showLegendKey val="0"/>
          <c:showVal val="0"/>
          <c:showCatName val="0"/>
          <c:showSerName val="0"/>
          <c:showPercent val="0"/>
          <c:showBubbleSize val="0"/>
        </c:dLbls>
        <c:smooth val="0"/>
        <c:axId val="396336816"/>
        <c:axId val="396338128"/>
      </c:lineChart>
      <c:dateAx>
        <c:axId val="39633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38128"/>
        <c:crosses val="autoZero"/>
        <c:auto val="1"/>
        <c:lblOffset val="100"/>
        <c:baseTimeUnit val="days"/>
      </c:dateAx>
      <c:valAx>
        <c:axId val="39633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3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4">
                  <c:v>0</c:v>
                </c:pt>
                <c:pt idx="5">
                  <c:v>0</c:v>
                </c:pt>
                <c:pt idx="6">
                  <c:v>-1</c:v>
                </c:pt>
              </c:numCache>
            </c:numRef>
          </c:val>
          <c:extLst>
            <c:ext xmlns:c16="http://schemas.microsoft.com/office/drawing/2014/chart" uri="{C3380CC4-5D6E-409C-BE32-E72D297353CC}">
              <c16:uniqueId val="{00000000-5F61-4C1B-B201-C6702493C6D9}"/>
            </c:ext>
          </c:extLst>
        </c:ser>
        <c:dLbls>
          <c:showLegendKey val="0"/>
          <c:showVal val="0"/>
          <c:showCatName val="0"/>
          <c:showSerName val="0"/>
          <c:showPercent val="0"/>
          <c:showBubbleSize val="0"/>
        </c:dLbls>
        <c:gapWidth val="219"/>
        <c:overlap val="-27"/>
        <c:axId val="396343704"/>
        <c:axId val="396345344"/>
      </c:barChart>
      <c:catAx>
        <c:axId val="39634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45344"/>
        <c:crosses val="autoZero"/>
        <c:auto val="1"/>
        <c:lblAlgn val="ctr"/>
        <c:lblOffset val="100"/>
        <c:noMultiLvlLbl val="0"/>
      </c:catAx>
      <c:valAx>
        <c:axId val="39634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4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27">
                  <c:v>0</c:v>
                </c:pt>
                <c:pt idx="28">
                  <c:v>0</c:v>
                </c:pt>
                <c:pt idx="29">
                  <c:v>-2.6659557451346301E-2</c:v>
                </c:pt>
                <c:pt idx="30">
                  <c:v>0</c:v>
                </c:pt>
                <c:pt idx="31">
                  <c:v>0</c:v>
                </c:pt>
              </c:numCache>
            </c:numRef>
          </c:val>
          <c:smooth val="0"/>
          <c:extLst>
            <c:ext xmlns:c16="http://schemas.microsoft.com/office/drawing/2014/chart" uri="{C3380CC4-5D6E-409C-BE32-E72D297353CC}">
              <c16:uniqueId val="{00000000-C9B9-4DA4-9279-580764E81770}"/>
            </c:ext>
          </c:extLst>
        </c:ser>
        <c:dLbls>
          <c:showLegendKey val="0"/>
          <c:showVal val="0"/>
          <c:showCatName val="0"/>
          <c:showSerName val="0"/>
          <c:showPercent val="0"/>
          <c:showBubbleSize val="0"/>
        </c:dLbls>
        <c:smooth val="0"/>
        <c:axId val="334659768"/>
        <c:axId val="334657472"/>
      </c:lineChart>
      <c:dateAx>
        <c:axId val="334659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57472"/>
        <c:crosses val="autoZero"/>
        <c:auto val="1"/>
        <c:lblOffset val="100"/>
        <c:baseTimeUnit val="days"/>
      </c:dateAx>
      <c:valAx>
        <c:axId val="33465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5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0</c:v>
                </c:pt>
                <c:pt idx="1">
                  <c:v>0</c:v>
                </c:pt>
                <c:pt idx="2">
                  <c:v>0</c:v>
                </c:pt>
                <c:pt idx="3">
                  <c:v>1</c:v>
                </c:pt>
                <c:pt idx="4">
                  <c:v>0</c:v>
                </c:pt>
                <c:pt idx="5">
                  <c:v>1</c:v>
                </c:pt>
                <c:pt idx="6">
                  <c:v>0</c:v>
                </c:pt>
                <c:pt idx="7">
                  <c:v>0</c:v>
                </c:pt>
                <c:pt idx="8">
                  <c:v>0</c:v>
                </c:pt>
                <c:pt idx="9">
                  <c:v>0</c:v>
                </c:pt>
                <c:pt idx="10">
                  <c:v>0</c:v>
                </c:pt>
                <c:pt idx="11">
                  <c:v>1</c:v>
                </c:pt>
                <c:pt idx="12">
                  <c:v>0</c:v>
                </c:pt>
                <c:pt idx="13">
                  <c:v>0</c:v>
                </c:pt>
                <c:pt idx="14">
                  <c:v>0</c:v>
                </c:pt>
                <c:pt idx="15">
                  <c:v>0</c:v>
                </c:pt>
                <c:pt idx="16">
                  <c:v>0</c:v>
                </c:pt>
                <c:pt idx="17">
                  <c:v>0</c:v>
                </c:pt>
                <c:pt idx="18">
                  <c:v>0</c:v>
                </c:pt>
                <c:pt idx="19">
                  <c:v>1</c:v>
                </c:pt>
                <c:pt idx="20">
                  <c:v>0</c:v>
                </c:pt>
                <c:pt idx="21">
                  <c:v>0</c:v>
                </c:pt>
                <c:pt idx="22">
                  <c:v>1</c:v>
                </c:pt>
                <c:pt idx="23">
                  <c:v>0</c:v>
                </c:pt>
                <c:pt idx="24">
                  <c:v>1</c:v>
                </c:pt>
                <c:pt idx="25">
                  <c:v>0</c:v>
                </c:pt>
                <c:pt idx="26">
                  <c:v>1</c:v>
                </c:pt>
                <c:pt idx="27">
                  <c:v>1</c:v>
                </c:pt>
                <c:pt idx="28">
                  <c:v>0</c:v>
                </c:pt>
                <c:pt idx="29">
                  <c:v>1</c:v>
                </c:pt>
                <c:pt idx="30">
                  <c:v>0</c:v>
                </c:pt>
                <c:pt idx="31">
                  <c:v>0</c:v>
                </c:pt>
              </c:numCache>
            </c:numRef>
          </c:val>
          <c:smooth val="0"/>
          <c:extLst>
            <c:ext xmlns:c16="http://schemas.microsoft.com/office/drawing/2014/chart" uri="{C3380CC4-5D6E-409C-BE32-E72D297353CC}">
              <c16:uniqueId val="{00000000-8129-4BA5-A634-D89AA8BCF275}"/>
            </c:ext>
          </c:extLst>
        </c:ser>
        <c:dLbls>
          <c:showLegendKey val="0"/>
          <c:showVal val="0"/>
          <c:showCatName val="0"/>
          <c:showSerName val="0"/>
          <c:showPercent val="0"/>
          <c:showBubbleSize val="0"/>
        </c:dLbls>
        <c:smooth val="0"/>
        <c:axId val="396363064"/>
        <c:axId val="396366344"/>
      </c:lineChart>
      <c:dateAx>
        <c:axId val="396363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6344"/>
        <c:crosses val="autoZero"/>
        <c:auto val="1"/>
        <c:lblOffset val="100"/>
        <c:baseTimeUnit val="days"/>
      </c:dateAx>
      <c:valAx>
        <c:axId val="39636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2</c:v>
                </c:pt>
                <c:pt idx="13">
                  <c:v>0</c:v>
                </c:pt>
                <c:pt idx="14">
                  <c:v>3</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BB6-4D1E-B370-354C29A7049B}"/>
            </c:ext>
          </c:extLst>
        </c:ser>
        <c:dLbls>
          <c:showLegendKey val="0"/>
          <c:showVal val="0"/>
          <c:showCatName val="0"/>
          <c:showSerName val="0"/>
          <c:showPercent val="0"/>
          <c:showBubbleSize val="0"/>
        </c:dLbls>
        <c:smooth val="0"/>
        <c:axId val="396360440"/>
        <c:axId val="396365032"/>
      </c:lineChart>
      <c:catAx>
        <c:axId val="39636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5032"/>
        <c:crosses val="autoZero"/>
        <c:auto val="1"/>
        <c:lblAlgn val="ctr"/>
        <c:lblOffset val="100"/>
        <c:noMultiLvlLbl val="0"/>
      </c:catAx>
      <c:valAx>
        <c:axId val="39636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3</c:v>
                </c:pt>
                <c:pt idx="4">
                  <c:v>1</c:v>
                </c:pt>
                <c:pt idx="5">
                  <c:v>0</c:v>
                </c:pt>
                <c:pt idx="6">
                  <c:v>2</c:v>
                </c:pt>
              </c:numCache>
            </c:numRef>
          </c:val>
          <c:extLst>
            <c:ext xmlns:c16="http://schemas.microsoft.com/office/drawing/2014/chart" uri="{C3380CC4-5D6E-409C-BE32-E72D297353CC}">
              <c16:uniqueId val="{00000000-1613-40D4-B086-E6C82753C67F}"/>
            </c:ext>
          </c:extLst>
        </c:ser>
        <c:dLbls>
          <c:showLegendKey val="0"/>
          <c:showVal val="0"/>
          <c:showCatName val="0"/>
          <c:showSerName val="0"/>
          <c:showPercent val="0"/>
          <c:showBubbleSize val="0"/>
        </c:dLbls>
        <c:gapWidth val="219"/>
        <c:overlap val="-27"/>
        <c:axId val="392742304"/>
        <c:axId val="392738368"/>
      </c:barChart>
      <c:catAx>
        <c:axId val="39274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38368"/>
        <c:crosses val="autoZero"/>
        <c:auto val="1"/>
        <c:lblAlgn val="ctr"/>
        <c:lblOffset val="100"/>
        <c:noMultiLvlLbl val="0"/>
      </c:catAx>
      <c:valAx>
        <c:axId val="39273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4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3</c:v>
                </c:pt>
              </c:numCache>
            </c:numRef>
          </c:val>
          <c:extLst>
            <c:ext xmlns:c16="http://schemas.microsoft.com/office/drawing/2014/chart" uri="{C3380CC4-5D6E-409C-BE32-E72D297353CC}">
              <c16:uniqueId val="{00000000-26E7-47A5-ADD2-EE07606E00D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0</c:v>
                </c:pt>
              </c:numCache>
            </c:numRef>
          </c:val>
          <c:extLst>
            <c:ext xmlns:c16="http://schemas.microsoft.com/office/drawing/2014/chart" uri="{C3380CC4-5D6E-409C-BE32-E72D297353CC}">
              <c16:uniqueId val="{00000001-26E7-47A5-ADD2-EE07606E00D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0</c:v>
                </c:pt>
              </c:numCache>
            </c:numRef>
          </c:val>
          <c:extLst>
            <c:ext xmlns:c16="http://schemas.microsoft.com/office/drawing/2014/chart" uri="{C3380CC4-5D6E-409C-BE32-E72D297353CC}">
              <c16:uniqueId val="{00000002-26E7-47A5-ADD2-EE07606E00D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Camelbak Argentina</c:v>
                </c:pt>
              </c:strCache>
            </c:strRef>
          </c:cat>
          <c:val>
            <c:numRef>
              <c:f>Sheet1!$E$2</c:f>
              <c:numCache>
                <c:formatCode>General</c:formatCode>
                <c:ptCount val="1"/>
                <c:pt idx="0">
                  <c:v>0</c:v>
                </c:pt>
              </c:numCache>
            </c:numRef>
          </c:val>
          <c:extLst>
            <c:ext xmlns:c16="http://schemas.microsoft.com/office/drawing/2014/chart" uri="{C3380CC4-5D6E-409C-BE32-E72D297353CC}">
              <c16:uniqueId val="{00000003-26E7-47A5-ADD2-EE07606E00D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Camelbak Argentina</c:v>
                </c:pt>
              </c:strCache>
            </c:strRef>
          </c:cat>
          <c:val>
            <c:numRef>
              <c:f>Sheet1!$F$2</c:f>
              <c:numCache>
                <c:formatCode>General</c:formatCode>
                <c:ptCount val="1"/>
                <c:pt idx="0">
                  <c:v>0</c:v>
                </c:pt>
              </c:numCache>
            </c:numRef>
          </c:val>
          <c:extLst>
            <c:ext xmlns:c16="http://schemas.microsoft.com/office/drawing/2014/chart" uri="{C3380CC4-5D6E-409C-BE32-E72D297353CC}">
              <c16:uniqueId val="{00000004-26E7-47A5-ADD2-EE07606E00D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Camelbak Argentina</c:v>
                </c:pt>
              </c:strCache>
            </c:strRef>
          </c:cat>
          <c:val>
            <c:numRef>
              <c:f>Sheet1!$G$2</c:f>
              <c:numCache>
                <c:formatCode>General</c:formatCode>
                <c:ptCount val="1"/>
                <c:pt idx="0">
                  <c:v>0</c:v>
                </c:pt>
              </c:numCache>
            </c:numRef>
          </c:val>
          <c:extLst>
            <c:ext xmlns:c16="http://schemas.microsoft.com/office/drawing/2014/chart" uri="{C3380CC4-5D6E-409C-BE32-E72D297353CC}">
              <c16:uniqueId val="{00000005-26E7-47A5-ADD2-EE07606E00D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Camelbak Argentina</c:v>
                </c:pt>
              </c:strCache>
            </c:strRef>
          </c:cat>
          <c:val>
            <c:numRef>
              <c:f>Sheet1!$H$2</c:f>
              <c:numCache>
                <c:formatCode>General</c:formatCode>
                <c:ptCount val="1"/>
                <c:pt idx="0">
                  <c:v>0</c:v>
                </c:pt>
              </c:numCache>
            </c:numRef>
          </c:val>
          <c:extLst>
            <c:ext xmlns:c16="http://schemas.microsoft.com/office/drawing/2014/chart" uri="{C3380CC4-5D6E-409C-BE32-E72D297353CC}">
              <c16:uniqueId val="{00000006-26E7-47A5-ADD2-EE07606E00D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Camelbak Argentina</c:v>
                </c:pt>
              </c:strCache>
            </c:strRef>
          </c:cat>
          <c:val>
            <c:numRef>
              <c:f>Sheet1!$I$2</c:f>
              <c:numCache>
                <c:formatCode>General</c:formatCode>
                <c:ptCount val="1"/>
                <c:pt idx="0">
                  <c:v>1</c:v>
                </c:pt>
              </c:numCache>
            </c:numRef>
          </c:val>
          <c:extLst>
            <c:ext xmlns:c16="http://schemas.microsoft.com/office/drawing/2014/chart" uri="{C3380CC4-5D6E-409C-BE32-E72D297353CC}">
              <c16:uniqueId val="{00000007-26E7-47A5-ADD2-EE07606E00D0}"/>
            </c:ext>
          </c:extLst>
        </c:ser>
        <c:dLbls>
          <c:showLegendKey val="0"/>
          <c:showVal val="0"/>
          <c:showCatName val="0"/>
          <c:showSerName val="0"/>
          <c:showPercent val="0"/>
          <c:showBubbleSize val="0"/>
        </c:dLbls>
        <c:gapWidth val="150"/>
        <c:overlap val="100"/>
        <c:axId val="392741320"/>
        <c:axId val="392740008"/>
      </c:barChart>
      <c:catAx>
        <c:axId val="392741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40008"/>
        <c:crosses val="autoZero"/>
        <c:auto val="1"/>
        <c:lblAlgn val="ctr"/>
        <c:lblOffset val="100"/>
        <c:noMultiLvlLbl val="0"/>
      </c:catAx>
      <c:valAx>
        <c:axId val="392740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4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2</c:v>
                </c:pt>
              </c:numCache>
            </c:numRef>
          </c:val>
          <c:extLst>
            <c:ext xmlns:c16="http://schemas.microsoft.com/office/drawing/2014/chart" uri="{C3380CC4-5D6E-409C-BE32-E72D297353CC}">
              <c16:uniqueId val="{00000000-660E-45CE-A231-97F17E12F81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6</c:v>
                </c:pt>
              </c:numCache>
            </c:numRef>
          </c:val>
          <c:extLst>
            <c:ext xmlns:c16="http://schemas.microsoft.com/office/drawing/2014/chart" uri="{C3380CC4-5D6E-409C-BE32-E72D297353CC}">
              <c16:uniqueId val="{00000001-660E-45CE-A231-97F17E12F81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1</c:v>
                </c:pt>
              </c:numCache>
            </c:numRef>
          </c:val>
          <c:extLst>
            <c:ext xmlns:c16="http://schemas.microsoft.com/office/drawing/2014/chart" uri="{C3380CC4-5D6E-409C-BE32-E72D297353CC}">
              <c16:uniqueId val="{00000002-660E-45CE-A231-97F17E12F819}"/>
            </c:ext>
          </c:extLst>
        </c:ser>
        <c:dLbls>
          <c:showLegendKey val="0"/>
          <c:showVal val="0"/>
          <c:showCatName val="0"/>
          <c:showSerName val="0"/>
          <c:showPercent val="0"/>
          <c:showBubbleSize val="0"/>
        </c:dLbls>
        <c:gapWidth val="150"/>
        <c:overlap val="100"/>
        <c:axId val="397367760"/>
        <c:axId val="397367104"/>
      </c:barChart>
      <c:catAx>
        <c:axId val="39736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67104"/>
        <c:crosses val="autoZero"/>
        <c:auto val="1"/>
        <c:lblAlgn val="ctr"/>
        <c:lblOffset val="100"/>
        <c:noMultiLvlLbl val="0"/>
      </c:catAx>
      <c:valAx>
        <c:axId val="397367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6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1.3333333333333299E-2</c:v>
                </c:pt>
                <c:pt idx="2">
                  <c:v>0.08</c:v>
                </c:pt>
                <c:pt idx="3">
                  <c:v>0</c:v>
                </c:pt>
                <c:pt idx="4">
                  <c:v>0</c:v>
                </c:pt>
                <c:pt idx="6">
                  <c:v>0</c:v>
                </c:pt>
              </c:numCache>
            </c:numRef>
          </c:val>
          <c:extLst>
            <c:ext xmlns:c16="http://schemas.microsoft.com/office/drawing/2014/chart" uri="{C3380CC4-5D6E-409C-BE32-E72D297353CC}">
              <c16:uniqueId val="{00000000-0C7C-4C7A-8383-08D58605D8EA}"/>
            </c:ext>
          </c:extLst>
        </c:ser>
        <c:dLbls>
          <c:showLegendKey val="0"/>
          <c:showVal val="0"/>
          <c:showCatName val="0"/>
          <c:showSerName val="0"/>
          <c:showPercent val="0"/>
          <c:showBubbleSize val="0"/>
        </c:dLbls>
        <c:gapWidth val="219"/>
        <c:overlap val="-27"/>
        <c:axId val="397364480"/>
        <c:axId val="397365464"/>
      </c:barChart>
      <c:catAx>
        <c:axId val="39736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65464"/>
        <c:crosses val="autoZero"/>
        <c:auto val="1"/>
        <c:lblAlgn val="ctr"/>
        <c:lblOffset val="100"/>
        <c:noMultiLvlLbl val="0"/>
      </c:catAx>
      <c:valAx>
        <c:axId val="39736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6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2E8B-4D52-8287-2DFE91730CD1}"/>
            </c:ext>
          </c:extLst>
        </c:ser>
        <c:dLbls>
          <c:showLegendKey val="0"/>
          <c:showVal val="0"/>
          <c:showCatName val="0"/>
          <c:showSerName val="0"/>
          <c:showPercent val="0"/>
          <c:showBubbleSize val="0"/>
        </c:dLbls>
        <c:smooth val="0"/>
        <c:axId val="397364808"/>
        <c:axId val="396344688"/>
      </c:lineChart>
      <c:dateAx>
        <c:axId val="397364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44688"/>
        <c:crosses val="autoZero"/>
        <c:auto val="1"/>
        <c:lblOffset val="100"/>
        <c:baseTimeUnit val="days"/>
      </c:dateAx>
      <c:valAx>
        <c:axId val="39634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6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c:v>
                </c:pt>
                <c:pt idx="1">
                  <c:v>0</c:v>
                </c:pt>
              </c:numCache>
            </c:numRef>
          </c:val>
          <c:extLst>
            <c:ext xmlns:c16="http://schemas.microsoft.com/office/drawing/2014/chart" uri="{C3380CC4-5D6E-409C-BE32-E72D297353CC}">
              <c16:uniqueId val="{00000000-4F99-4756-9019-FEE6BFB7E800}"/>
            </c:ext>
          </c:extLst>
        </c:ser>
        <c:dLbls>
          <c:showLegendKey val="0"/>
          <c:showVal val="0"/>
          <c:showCatName val="0"/>
          <c:showSerName val="0"/>
          <c:showPercent val="0"/>
          <c:showBubbleSize val="0"/>
        </c:dLbls>
        <c:gapWidth val="219"/>
        <c:overlap val="-27"/>
        <c:axId val="73077752"/>
        <c:axId val="73073160"/>
      </c:barChart>
      <c:catAx>
        <c:axId val="7307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073160"/>
        <c:crosses val="autoZero"/>
        <c:auto val="1"/>
        <c:lblAlgn val="ctr"/>
        <c:lblOffset val="100"/>
        <c:noMultiLvlLbl val="0"/>
      </c:catAx>
      <c:valAx>
        <c:axId val="7307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07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1.3333333333333299E-2</c:v>
                </c:pt>
                <c:pt idx="13">
                  <c:v>0</c:v>
                </c:pt>
                <c:pt idx="14">
                  <c:v>2.66666666666667E-2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A3E-44EB-B8C3-324F7FF6BA81}"/>
            </c:ext>
          </c:extLst>
        </c:ser>
        <c:dLbls>
          <c:showLegendKey val="0"/>
          <c:showVal val="0"/>
          <c:showCatName val="0"/>
          <c:showSerName val="0"/>
          <c:showPercent val="0"/>
          <c:showBubbleSize val="0"/>
        </c:dLbls>
        <c:smooth val="0"/>
        <c:axId val="73079064"/>
        <c:axId val="73076440"/>
      </c:lineChart>
      <c:catAx>
        <c:axId val="73079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076440"/>
        <c:crosses val="autoZero"/>
        <c:auto val="1"/>
        <c:lblAlgn val="ctr"/>
        <c:lblOffset val="100"/>
        <c:noMultiLvlLbl val="0"/>
      </c:catAx>
      <c:valAx>
        <c:axId val="7307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07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Sheet1!$A$2:$A$33</c:f>
              <c:numCache>
                <c:formatCode>m/d/yyyy</c:formatCode>
                <c:ptCount val="32"/>
                <c:pt idx="0">
                  <c:v>44394</c:v>
                </c:pt>
                <c:pt idx="1">
                  <c:v>44395</c:v>
                </c:pt>
                <c:pt idx="2">
                  <c:v>44396</c:v>
                </c:pt>
                <c:pt idx="3">
                  <c:v>44397</c:v>
                </c:pt>
                <c:pt idx="4">
                  <c:v>44398</c:v>
                </c:pt>
                <c:pt idx="5">
                  <c:v>44399</c:v>
                </c:pt>
                <c:pt idx="6">
                  <c:v>44400</c:v>
                </c:pt>
                <c:pt idx="7">
                  <c:v>44401</c:v>
                </c:pt>
                <c:pt idx="8">
                  <c:v>44402</c:v>
                </c:pt>
                <c:pt idx="9">
                  <c:v>44403</c:v>
                </c:pt>
                <c:pt idx="10">
                  <c:v>44404</c:v>
                </c:pt>
                <c:pt idx="11">
                  <c:v>44405</c:v>
                </c:pt>
                <c:pt idx="12">
                  <c:v>44406</c:v>
                </c:pt>
                <c:pt idx="13">
                  <c:v>44407</c:v>
                </c:pt>
                <c:pt idx="14">
                  <c:v>44408</c:v>
                </c:pt>
                <c:pt idx="15">
                  <c:v>44409</c:v>
                </c:pt>
                <c:pt idx="16">
                  <c:v>44410</c:v>
                </c:pt>
                <c:pt idx="17">
                  <c:v>44411</c:v>
                </c:pt>
                <c:pt idx="18">
                  <c:v>44412</c:v>
                </c:pt>
                <c:pt idx="19">
                  <c:v>44413</c:v>
                </c:pt>
                <c:pt idx="20">
                  <c:v>44414</c:v>
                </c:pt>
                <c:pt idx="21">
                  <c:v>44415</c:v>
                </c:pt>
                <c:pt idx="22">
                  <c:v>44416</c:v>
                </c:pt>
                <c:pt idx="23">
                  <c:v>44417</c:v>
                </c:pt>
                <c:pt idx="24">
                  <c:v>44418</c:v>
                </c:pt>
                <c:pt idx="25">
                  <c:v>44419</c:v>
                </c:pt>
                <c:pt idx="26">
                  <c:v>44420</c:v>
                </c:pt>
                <c:pt idx="27">
                  <c:v>44421</c:v>
                </c:pt>
                <c:pt idx="28">
                  <c:v>44422</c:v>
                </c:pt>
                <c:pt idx="29">
                  <c:v>44423</c:v>
                </c:pt>
                <c:pt idx="30">
                  <c:v>44424</c:v>
                </c:pt>
                <c:pt idx="31">
                  <c:v>44425</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8875-442C-848F-59FAACB99E45}"/>
            </c:ext>
          </c:extLst>
        </c:ser>
        <c:dLbls>
          <c:showLegendKey val="0"/>
          <c:showVal val="0"/>
          <c:showCatName val="0"/>
          <c:showSerName val="0"/>
          <c:showPercent val="0"/>
          <c:showBubbleSize val="0"/>
        </c:dLbls>
        <c:smooth val="0"/>
        <c:axId val="266718560"/>
        <c:axId val="266720528"/>
      </c:lineChart>
      <c:dateAx>
        <c:axId val="266718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20528"/>
        <c:crosses val="autoZero"/>
        <c:auto val="1"/>
        <c:lblOffset val="100"/>
        <c:baseTimeUnit val="days"/>
      </c:dateAx>
      <c:valAx>
        <c:axId val="26672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1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C6584-0D19-46E6-9DED-AC3093E1483D}"/>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CD288E3-977B-4FE2-80AE-4EC85B7697D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6813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86851-9231-4C42-88C6-7C33D2A7D570}"/>
              </a:ext>
            </a:extLst>
          </p:cNvPr>
          <p:cNvSpPr>
            <a:spLocks noGrp="1"/>
          </p:cNvSpPr>
          <p:nvPr>
            <p:ph type="title"/>
          </p:nvPr>
        </p:nvSpPr>
        <p:spPr/>
        <p:txBody>
          <a:bodyPr/>
          <a:lstStyle/>
          <a:p>
            <a:r>
              <a:rPr lang="en-US"/>
              <a:t>Facebook Key Metrics Table | CamelBak</a:t>
            </a:r>
          </a:p>
        </p:txBody>
      </p:sp>
      <p:graphicFrame>
        <p:nvGraphicFramePr>
          <p:cNvPr id="5" name="Table Placeholder 4">
            <a:extLst>
              <a:ext uri="{FF2B5EF4-FFF2-40B4-BE49-F238E27FC236}">
                <a16:creationId xmlns:a16="http://schemas.microsoft.com/office/drawing/2014/main" id="{BFD9BEA8-F55A-4438-BA69-26F56F5201EF}"/>
              </a:ext>
            </a:extLst>
          </p:cNvPr>
          <p:cNvGraphicFramePr>
            <a:graphicFrameLocks noGrp="1"/>
          </p:cNvGraphicFramePr>
          <p:nvPr>
            <p:ph type="tbl" sz="quarter" idx="13"/>
            <p:extLst>
              <p:ext uri="{D42A27DB-BD31-4B8C-83A1-F6EECF244321}">
                <p14:modId xmlns:p14="http://schemas.microsoft.com/office/powerpoint/2010/main" val="4223139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55085747"/>
                    </a:ext>
                  </a:extLst>
                </a:gridCol>
                <a:gridCol w="740664">
                  <a:extLst>
                    <a:ext uri="{9D8B030D-6E8A-4147-A177-3AD203B41FA5}">
                      <a16:colId xmlns:a16="http://schemas.microsoft.com/office/drawing/2014/main" val="315010203"/>
                    </a:ext>
                  </a:extLst>
                </a:gridCol>
                <a:gridCol w="740664">
                  <a:extLst>
                    <a:ext uri="{9D8B030D-6E8A-4147-A177-3AD203B41FA5}">
                      <a16:colId xmlns:a16="http://schemas.microsoft.com/office/drawing/2014/main" val="3062278177"/>
                    </a:ext>
                  </a:extLst>
                </a:gridCol>
                <a:gridCol w="740664">
                  <a:extLst>
                    <a:ext uri="{9D8B030D-6E8A-4147-A177-3AD203B41FA5}">
                      <a16:colId xmlns:a16="http://schemas.microsoft.com/office/drawing/2014/main" val="3192513887"/>
                    </a:ext>
                  </a:extLst>
                </a:gridCol>
                <a:gridCol w="740664">
                  <a:extLst>
                    <a:ext uri="{9D8B030D-6E8A-4147-A177-3AD203B41FA5}">
                      <a16:colId xmlns:a16="http://schemas.microsoft.com/office/drawing/2014/main" val="1968045722"/>
                    </a:ext>
                  </a:extLst>
                </a:gridCol>
                <a:gridCol w="740664">
                  <a:extLst>
                    <a:ext uri="{9D8B030D-6E8A-4147-A177-3AD203B41FA5}">
                      <a16:colId xmlns:a16="http://schemas.microsoft.com/office/drawing/2014/main" val="3187441463"/>
                    </a:ext>
                  </a:extLst>
                </a:gridCol>
                <a:gridCol w="740664">
                  <a:extLst>
                    <a:ext uri="{9D8B030D-6E8A-4147-A177-3AD203B41FA5}">
                      <a16:colId xmlns:a16="http://schemas.microsoft.com/office/drawing/2014/main" val="1841352201"/>
                    </a:ext>
                  </a:extLst>
                </a:gridCol>
                <a:gridCol w="740664">
                  <a:extLst>
                    <a:ext uri="{9D8B030D-6E8A-4147-A177-3AD203B41FA5}">
                      <a16:colId xmlns:a16="http://schemas.microsoft.com/office/drawing/2014/main" val="2333279742"/>
                    </a:ext>
                  </a:extLst>
                </a:gridCol>
                <a:gridCol w="740664">
                  <a:extLst>
                    <a:ext uri="{9D8B030D-6E8A-4147-A177-3AD203B41FA5}">
                      <a16:colId xmlns:a16="http://schemas.microsoft.com/office/drawing/2014/main" val="7498207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497551493"/>
                  </a:ext>
                </a:extLst>
              </a:tr>
              <a:tr h="370840">
                <a:tc>
                  <a:txBody>
                    <a:bodyPr/>
                    <a:lstStyle/>
                    <a:p>
                      <a:r>
                        <a:rPr lang="en-US" sz="1000"/>
                        <a:t>Camelbak Argentina</a:t>
                      </a:r>
                    </a:p>
                  </a:txBody>
                  <a:tcPr/>
                </a:tc>
                <a:tc>
                  <a:txBody>
                    <a:bodyPr/>
                    <a:lstStyle/>
                    <a:p>
                      <a:r>
                        <a:rPr lang="en-US" sz="1000"/>
                        <a:t>3750</a:t>
                      </a:r>
                    </a:p>
                  </a:txBody>
                  <a:tcPr/>
                </a:tc>
                <a:tc>
                  <a:txBody>
                    <a:bodyPr/>
                    <a:lstStyle/>
                    <a:p>
                      <a:r>
                        <a:rPr lang="en-US" sz="1000"/>
                        <a:t>n/a</a:t>
                      </a:r>
                    </a:p>
                  </a:txBody>
                  <a:tcPr/>
                </a:tc>
                <a:tc>
                  <a:txBody>
                    <a:bodyPr/>
                    <a:lstStyle/>
                    <a:p>
                      <a:r>
                        <a:rPr lang="en-US" sz="1000"/>
                        <a:t>9</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34135221"/>
                  </a:ext>
                </a:extLst>
              </a:tr>
            </a:tbl>
          </a:graphicData>
        </a:graphic>
      </p:graphicFrame>
      <p:sp>
        <p:nvSpPr>
          <p:cNvPr id="4" name="Text Placeholder 3">
            <a:extLst>
              <a:ext uri="{FF2B5EF4-FFF2-40B4-BE49-F238E27FC236}">
                <a16:creationId xmlns:a16="http://schemas.microsoft.com/office/drawing/2014/main" id="{89882116-9E8E-47CB-9155-25CE46BC3449}"/>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747995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8498F-F906-490F-819C-08FEF9F2B3F0}"/>
              </a:ext>
            </a:extLst>
          </p:cNvPr>
          <p:cNvSpPr>
            <a:spLocks noGrp="1"/>
          </p:cNvSpPr>
          <p:nvPr>
            <p:ph type="title"/>
          </p:nvPr>
        </p:nvSpPr>
        <p:spPr/>
        <p:txBody>
          <a:bodyPr/>
          <a:lstStyle/>
          <a:p>
            <a:r>
              <a:rPr lang="en-US"/>
              <a:t>Facebook Fan Distribution | CamelBak</a:t>
            </a:r>
          </a:p>
        </p:txBody>
      </p:sp>
      <p:graphicFrame>
        <p:nvGraphicFramePr>
          <p:cNvPr id="6" name="Chart Placeholder 5">
            <a:extLst>
              <a:ext uri="{FF2B5EF4-FFF2-40B4-BE49-F238E27FC236}">
                <a16:creationId xmlns:a16="http://schemas.microsoft.com/office/drawing/2014/main" id="{5B905643-8876-4550-8233-F4232FAF9810}"/>
              </a:ext>
            </a:extLst>
          </p:cNvPr>
          <p:cNvGraphicFramePr>
            <a:graphicFrameLocks noGrp="1"/>
          </p:cNvGraphicFramePr>
          <p:nvPr>
            <p:ph type="chart" sz="quarter" idx="13"/>
            <p:extLst>
              <p:ext uri="{D42A27DB-BD31-4B8C-83A1-F6EECF244321}">
                <p14:modId xmlns:p14="http://schemas.microsoft.com/office/powerpoint/2010/main" val="3783960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BD433E-E9DF-4DA5-AF71-D3CD77808C6D}"/>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7D510950-BECC-4C73-AEA3-0EA72318AC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8949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6878-2971-4EF9-9F3A-77A809F802C5}"/>
              </a:ext>
            </a:extLst>
          </p:cNvPr>
          <p:cNvSpPr>
            <a:spLocks noGrp="1"/>
          </p:cNvSpPr>
          <p:nvPr>
            <p:ph type="title"/>
          </p:nvPr>
        </p:nvSpPr>
        <p:spPr/>
        <p:txBody>
          <a:bodyPr/>
          <a:lstStyle/>
          <a:p>
            <a:r>
              <a:rPr lang="en-US"/>
              <a:t>Facebook +/- Fan Distribution | CamelBak</a:t>
            </a:r>
          </a:p>
        </p:txBody>
      </p:sp>
      <p:graphicFrame>
        <p:nvGraphicFramePr>
          <p:cNvPr id="6" name="Chart Placeholder 5">
            <a:extLst>
              <a:ext uri="{FF2B5EF4-FFF2-40B4-BE49-F238E27FC236}">
                <a16:creationId xmlns:a16="http://schemas.microsoft.com/office/drawing/2014/main" id="{82B54BFC-3318-4B5A-8256-70A19C0403BA}"/>
              </a:ext>
            </a:extLst>
          </p:cNvPr>
          <p:cNvGraphicFramePr>
            <a:graphicFrameLocks noGrp="1"/>
          </p:cNvGraphicFramePr>
          <p:nvPr>
            <p:ph type="chart" sz="quarter" idx="13"/>
            <p:extLst>
              <p:ext uri="{D42A27DB-BD31-4B8C-83A1-F6EECF244321}">
                <p14:modId xmlns:p14="http://schemas.microsoft.com/office/powerpoint/2010/main" val="637819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38BD42-59AE-40FB-8749-C51714470247}"/>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EF353CBB-77D8-4C86-9365-AF767D2A7E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1700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75A8-B997-4B4F-A826-1D541B473FF4}"/>
              </a:ext>
            </a:extLst>
          </p:cNvPr>
          <p:cNvSpPr>
            <a:spLocks noGrp="1"/>
          </p:cNvSpPr>
          <p:nvPr>
            <p:ph type="title"/>
          </p:nvPr>
        </p:nvSpPr>
        <p:spPr/>
        <p:txBody>
          <a:bodyPr/>
          <a:lstStyle/>
          <a:p>
            <a:r>
              <a:rPr lang="en-US"/>
              <a:t>Facebook Key Metrics Radar | CamelBak</a:t>
            </a:r>
          </a:p>
        </p:txBody>
      </p:sp>
      <p:graphicFrame>
        <p:nvGraphicFramePr>
          <p:cNvPr id="6" name="Chart Placeholder 5">
            <a:extLst>
              <a:ext uri="{FF2B5EF4-FFF2-40B4-BE49-F238E27FC236}">
                <a16:creationId xmlns:a16="http://schemas.microsoft.com/office/drawing/2014/main" id="{2F927F8B-D706-468B-8916-E0B4848F8331}"/>
              </a:ext>
            </a:extLst>
          </p:cNvPr>
          <p:cNvGraphicFramePr>
            <a:graphicFrameLocks noGrp="1"/>
          </p:cNvGraphicFramePr>
          <p:nvPr>
            <p:ph type="chart" sz="quarter" idx="13"/>
            <p:extLst>
              <p:ext uri="{D42A27DB-BD31-4B8C-83A1-F6EECF244321}">
                <p14:modId xmlns:p14="http://schemas.microsoft.com/office/powerpoint/2010/main" val="3065780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FE764E-3AD7-4760-A52D-36FC20D1295A}"/>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F21A120E-6DAB-414F-A595-26F6F677A1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1612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0ECED-0539-40AB-B21F-CE986058AB41}"/>
              </a:ext>
            </a:extLst>
          </p:cNvPr>
          <p:cNvSpPr>
            <a:spLocks noGrp="1"/>
          </p:cNvSpPr>
          <p:nvPr>
            <p:ph type="title"/>
          </p:nvPr>
        </p:nvSpPr>
        <p:spPr/>
        <p:txBody>
          <a:bodyPr/>
          <a:lstStyle/>
          <a:p>
            <a:r>
              <a:rPr lang="en-US"/>
              <a:t>Facebook Page Likes Total | CamelBak</a:t>
            </a:r>
          </a:p>
        </p:txBody>
      </p:sp>
      <p:graphicFrame>
        <p:nvGraphicFramePr>
          <p:cNvPr id="6" name="Chart Placeholder 5">
            <a:extLst>
              <a:ext uri="{FF2B5EF4-FFF2-40B4-BE49-F238E27FC236}">
                <a16:creationId xmlns:a16="http://schemas.microsoft.com/office/drawing/2014/main" id="{A619932C-66AE-4CF0-9D12-BEECC5D16F3D}"/>
              </a:ext>
            </a:extLst>
          </p:cNvPr>
          <p:cNvGraphicFramePr>
            <a:graphicFrameLocks noGrp="1"/>
          </p:cNvGraphicFramePr>
          <p:nvPr>
            <p:ph type="chart" sz="quarter" idx="13"/>
            <p:extLst>
              <p:ext uri="{D42A27DB-BD31-4B8C-83A1-F6EECF244321}">
                <p14:modId xmlns:p14="http://schemas.microsoft.com/office/powerpoint/2010/main" val="880435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C217AB-B55A-4447-B984-50B650C55FF6}"/>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B12E20C5-D18E-4807-95F3-A5BCFAE170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61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A999A-E563-4A6D-997F-304F9B8F4F41}"/>
              </a:ext>
            </a:extLst>
          </p:cNvPr>
          <p:cNvSpPr>
            <a:spLocks noGrp="1"/>
          </p:cNvSpPr>
          <p:nvPr>
            <p:ph type="title"/>
          </p:nvPr>
        </p:nvSpPr>
        <p:spPr/>
        <p:txBody>
          <a:bodyPr/>
          <a:lstStyle/>
          <a:p>
            <a:r>
              <a:rPr lang="en-US"/>
              <a:t>Facebook Posts Distribution | CamelBak</a:t>
            </a:r>
          </a:p>
        </p:txBody>
      </p:sp>
      <p:graphicFrame>
        <p:nvGraphicFramePr>
          <p:cNvPr id="6" name="Chart Placeholder 5">
            <a:extLst>
              <a:ext uri="{FF2B5EF4-FFF2-40B4-BE49-F238E27FC236}">
                <a16:creationId xmlns:a16="http://schemas.microsoft.com/office/drawing/2014/main" id="{D3715991-1FEB-4C7B-B2B9-4DD2EFAFCC42}"/>
              </a:ext>
            </a:extLst>
          </p:cNvPr>
          <p:cNvGraphicFramePr>
            <a:graphicFrameLocks noGrp="1"/>
          </p:cNvGraphicFramePr>
          <p:nvPr>
            <p:ph type="chart" sz="quarter" idx="13"/>
            <p:extLst>
              <p:ext uri="{D42A27DB-BD31-4B8C-83A1-F6EECF244321}">
                <p14:modId xmlns:p14="http://schemas.microsoft.com/office/powerpoint/2010/main" val="877869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9F1DA3-F416-4E4F-8313-DBF4EBF2545D}"/>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5CF6BB03-E9F9-4514-959C-14BD8B438F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3298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157F6-2FD9-4C4C-8A75-E66BEAA9506E}"/>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28879624-CCDE-4210-A1E7-9FBA3861560D}"/>
              </a:ext>
            </a:extLst>
          </p:cNvPr>
          <p:cNvGraphicFramePr>
            <a:graphicFrameLocks noGrp="1"/>
          </p:cNvGraphicFramePr>
          <p:nvPr>
            <p:ph type="chart" sz="quarter" idx="13"/>
            <p:extLst>
              <p:ext uri="{D42A27DB-BD31-4B8C-83A1-F6EECF244321}">
                <p14:modId xmlns:p14="http://schemas.microsoft.com/office/powerpoint/2010/main" val="1239323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A70364-9341-440B-8F8E-49910BD83B7F}"/>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B247B6D4-5149-42DB-A922-6A54E6D69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9568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2703-465D-4CCA-84FB-F9EC007BD120}"/>
              </a:ext>
            </a:extLst>
          </p:cNvPr>
          <p:cNvSpPr>
            <a:spLocks noGrp="1"/>
          </p:cNvSpPr>
          <p:nvPr>
            <p:ph type="title"/>
          </p:nvPr>
        </p:nvSpPr>
        <p:spPr/>
        <p:txBody>
          <a:bodyPr/>
          <a:lstStyle/>
          <a:p>
            <a:r>
              <a:rPr lang="en-US"/>
              <a:t>Facebook Fans Change | CamelBak</a:t>
            </a:r>
          </a:p>
        </p:txBody>
      </p:sp>
      <p:graphicFrame>
        <p:nvGraphicFramePr>
          <p:cNvPr id="6" name="Chart Placeholder 5">
            <a:extLst>
              <a:ext uri="{FF2B5EF4-FFF2-40B4-BE49-F238E27FC236}">
                <a16:creationId xmlns:a16="http://schemas.microsoft.com/office/drawing/2014/main" id="{C87D516F-B5B8-475A-BF6A-2F5A918DFFF1}"/>
              </a:ext>
            </a:extLst>
          </p:cNvPr>
          <p:cNvGraphicFramePr>
            <a:graphicFrameLocks noGrp="1"/>
          </p:cNvGraphicFramePr>
          <p:nvPr>
            <p:ph type="chart" sz="quarter" idx="13"/>
            <p:extLst>
              <p:ext uri="{D42A27DB-BD31-4B8C-83A1-F6EECF244321}">
                <p14:modId xmlns:p14="http://schemas.microsoft.com/office/powerpoint/2010/main" val="934705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54A8E3-D624-487E-95DE-2138A7DD674B}"/>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C94B6D29-67A0-4395-A395-079F7F80F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802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C7050-E3EE-4A97-8D49-CFC8077AB4AA}"/>
              </a:ext>
            </a:extLst>
          </p:cNvPr>
          <p:cNvSpPr>
            <a:spLocks noGrp="1"/>
          </p:cNvSpPr>
          <p:nvPr>
            <p:ph type="title"/>
          </p:nvPr>
        </p:nvSpPr>
        <p:spPr/>
        <p:txBody>
          <a:bodyPr/>
          <a:lstStyle/>
          <a:p>
            <a:r>
              <a:rPr lang="en-US"/>
              <a:t>Facebook Fans Change Per Weekday | CamelBak</a:t>
            </a:r>
          </a:p>
        </p:txBody>
      </p:sp>
      <p:graphicFrame>
        <p:nvGraphicFramePr>
          <p:cNvPr id="6" name="Chart Placeholder 5">
            <a:extLst>
              <a:ext uri="{FF2B5EF4-FFF2-40B4-BE49-F238E27FC236}">
                <a16:creationId xmlns:a16="http://schemas.microsoft.com/office/drawing/2014/main" id="{05CDB46D-798B-4404-A0DD-AC714F2921DD}"/>
              </a:ext>
            </a:extLst>
          </p:cNvPr>
          <p:cNvGraphicFramePr>
            <a:graphicFrameLocks noGrp="1"/>
          </p:cNvGraphicFramePr>
          <p:nvPr>
            <p:ph type="chart" sz="quarter" idx="13"/>
            <p:extLst>
              <p:ext uri="{D42A27DB-BD31-4B8C-83A1-F6EECF244321}">
                <p14:modId xmlns:p14="http://schemas.microsoft.com/office/powerpoint/2010/main" val="2548827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3B7C29-40DA-412F-B146-01AC8D52774B}"/>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E9366A95-536B-456A-8EE5-22B42927D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2499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D074C-1B9F-489D-826F-7FAECF8B48A5}"/>
              </a:ext>
            </a:extLst>
          </p:cNvPr>
          <p:cNvSpPr>
            <a:spLocks noGrp="1"/>
          </p:cNvSpPr>
          <p:nvPr>
            <p:ph type="title"/>
          </p:nvPr>
        </p:nvSpPr>
        <p:spPr/>
        <p:txBody>
          <a:bodyPr/>
          <a:lstStyle/>
          <a:p>
            <a:r>
              <a:rPr lang="en-US"/>
              <a:t>Facebook Fans Change Rate | CamelBak</a:t>
            </a:r>
          </a:p>
        </p:txBody>
      </p:sp>
      <p:graphicFrame>
        <p:nvGraphicFramePr>
          <p:cNvPr id="6" name="Chart Placeholder 5">
            <a:extLst>
              <a:ext uri="{FF2B5EF4-FFF2-40B4-BE49-F238E27FC236}">
                <a16:creationId xmlns:a16="http://schemas.microsoft.com/office/drawing/2014/main" id="{AD114FBB-BE20-487A-B6C8-85B1A8FB9341}"/>
              </a:ext>
            </a:extLst>
          </p:cNvPr>
          <p:cNvGraphicFramePr>
            <a:graphicFrameLocks noGrp="1"/>
          </p:cNvGraphicFramePr>
          <p:nvPr>
            <p:ph type="chart" sz="quarter" idx="13"/>
            <p:extLst>
              <p:ext uri="{D42A27DB-BD31-4B8C-83A1-F6EECF244321}">
                <p14:modId xmlns:p14="http://schemas.microsoft.com/office/powerpoint/2010/main" val="3156032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448996-538A-4706-B0E1-A27B12009F39}"/>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E19979BE-F7E3-490C-BC22-8A74D02818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4759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284B5-2A48-4C9C-94EA-6EDB4E39F4B1}"/>
              </a:ext>
            </a:extLst>
          </p:cNvPr>
          <p:cNvSpPr>
            <a:spLocks noGrp="1"/>
          </p:cNvSpPr>
          <p:nvPr>
            <p:ph type="title"/>
          </p:nvPr>
        </p:nvSpPr>
        <p:spPr/>
        <p:txBody>
          <a:bodyPr/>
          <a:lstStyle/>
          <a:p>
            <a:r>
              <a:rPr lang="en-US"/>
              <a:t>Facebook Own Posts | CamelBak</a:t>
            </a:r>
          </a:p>
        </p:txBody>
      </p:sp>
      <p:graphicFrame>
        <p:nvGraphicFramePr>
          <p:cNvPr id="6" name="Chart Placeholder 5">
            <a:extLst>
              <a:ext uri="{FF2B5EF4-FFF2-40B4-BE49-F238E27FC236}">
                <a16:creationId xmlns:a16="http://schemas.microsoft.com/office/drawing/2014/main" id="{B98430A3-3DFB-4CD5-B513-76585AE98394}"/>
              </a:ext>
            </a:extLst>
          </p:cNvPr>
          <p:cNvGraphicFramePr>
            <a:graphicFrameLocks noGrp="1"/>
          </p:cNvGraphicFramePr>
          <p:nvPr>
            <p:ph type="chart" sz="quarter" idx="13"/>
            <p:extLst>
              <p:ext uri="{D42A27DB-BD31-4B8C-83A1-F6EECF244321}">
                <p14:modId xmlns:p14="http://schemas.microsoft.com/office/powerpoint/2010/main" val="87755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F367E-BCC2-4238-8E92-708D9FCB60CD}"/>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86173038-90F1-431A-9D40-CE4B796F1C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7328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F66D0-B29D-482A-BBC5-F4498165D7DF}"/>
              </a:ext>
            </a:extLst>
          </p:cNvPr>
          <p:cNvSpPr>
            <a:spLocks noGrp="1"/>
          </p:cNvSpPr>
          <p:nvPr>
            <p:ph type="title"/>
          </p:nvPr>
        </p:nvSpPr>
        <p:spPr/>
        <p:txBody>
          <a:bodyPr/>
          <a:lstStyle/>
          <a:p>
            <a:r>
              <a:rPr lang="en-US"/>
              <a:t>Facebook Own Posts By Hour | CamelBak</a:t>
            </a:r>
          </a:p>
        </p:txBody>
      </p:sp>
      <p:graphicFrame>
        <p:nvGraphicFramePr>
          <p:cNvPr id="6" name="Chart Placeholder 5">
            <a:extLst>
              <a:ext uri="{FF2B5EF4-FFF2-40B4-BE49-F238E27FC236}">
                <a16:creationId xmlns:a16="http://schemas.microsoft.com/office/drawing/2014/main" id="{CDA73E5E-5984-40AC-BA15-102FCC13E113}"/>
              </a:ext>
            </a:extLst>
          </p:cNvPr>
          <p:cNvGraphicFramePr>
            <a:graphicFrameLocks noGrp="1"/>
          </p:cNvGraphicFramePr>
          <p:nvPr>
            <p:ph type="chart" sz="quarter" idx="13"/>
            <p:extLst>
              <p:ext uri="{D42A27DB-BD31-4B8C-83A1-F6EECF244321}">
                <p14:modId xmlns:p14="http://schemas.microsoft.com/office/powerpoint/2010/main" val="1213472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03E855-F958-488F-89D6-ECE31665BCC9}"/>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B7B3F971-3BF1-4484-A334-E745D9C95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2588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0447-0E83-467D-BF03-B6491E112FAA}"/>
              </a:ext>
            </a:extLst>
          </p:cNvPr>
          <p:cNvSpPr>
            <a:spLocks noGrp="1"/>
          </p:cNvSpPr>
          <p:nvPr>
            <p:ph type="title"/>
          </p:nvPr>
        </p:nvSpPr>
        <p:spPr/>
        <p:txBody>
          <a:bodyPr/>
          <a:lstStyle/>
          <a:p>
            <a:r>
              <a:rPr lang="en-US"/>
              <a:t>Facebook Own Posts By Weekday | CamelBak</a:t>
            </a:r>
          </a:p>
        </p:txBody>
      </p:sp>
      <p:graphicFrame>
        <p:nvGraphicFramePr>
          <p:cNvPr id="6" name="Chart Placeholder 5">
            <a:extLst>
              <a:ext uri="{FF2B5EF4-FFF2-40B4-BE49-F238E27FC236}">
                <a16:creationId xmlns:a16="http://schemas.microsoft.com/office/drawing/2014/main" id="{90FFCD87-ACBF-4DDF-90B7-226FF7CD6F52}"/>
              </a:ext>
            </a:extLst>
          </p:cNvPr>
          <p:cNvGraphicFramePr>
            <a:graphicFrameLocks noGrp="1"/>
          </p:cNvGraphicFramePr>
          <p:nvPr>
            <p:ph type="chart" sz="quarter" idx="13"/>
            <p:extLst>
              <p:ext uri="{D42A27DB-BD31-4B8C-83A1-F6EECF244321}">
                <p14:modId xmlns:p14="http://schemas.microsoft.com/office/powerpoint/2010/main" val="392030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F6BB61-5396-440F-9790-3AD01123CCE2}"/>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31C258C8-7F80-4A18-A852-D01BCBC83C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9690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18B9-34E2-4F98-8374-61F24F36709E}"/>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9CD2F8F6-BBF4-4E67-9EF6-DF4B4E3599CF}"/>
              </a:ext>
            </a:extLst>
          </p:cNvPr>
          <p:cNvGraphicFramePr>
            <a:graphicFrameLocks noGrp="1"/>
          </p:cNvGraphicFramePr>
          <p:nvPr>
            <p:ph type="chart" sz="quarter" idx="13"/>
            <p:extLst>
              <p:ext uri="{D42A27DB-BD31-4B8C-83A1-F6EECF244321}">
                <p14:modId xmlns:p14="http://schemas.microsoft.com/office/powerpoint/2010/main" val="378888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9B8D22-4783-43EE-AD1A-0C470BDDB514}"/>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74FE4AD9-5CA9-473A-9E20-024DFEC6D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2250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8FB54-7289-4835-A433-F64E34C908F5}"/>
              </a:ext>
            </a:extLst>
          </p:cNvPr>
          <p:cNvSpPr>
            <a:spLocks noGrp="1"/>
          </p:cNvSpPr>
          <p:nvPr>
            <p:ph type="title"/>
          </p:nvPr>
        </p:nvSpPr>
        <p:spPr/>
        <p:txBody>
          <a:bodyPr/>
          <a:lstStyle/>
          <a:p>
            <a:r>
              <a:rPr lang="en-US"/>
              <a:t>Facebook Post Type Distribution Per Profile | CamelBak</a:t>
            </a:r>
          </a:p>
        </p:txBody>
      </p:sp>
      <p:graphicFrame>
        <p:nvGraphicFramePr>
          <p:cNvPr id="6" name="Chart Placeholder 5">
            <a:extLst>
              <a:ext uri="{FF2B5EF4-FFF2-40B4-BE49-F238E27FC236}">
                <a16:creationId xmlns:a16="http://schemas.microsoft.com/office/drawing/2014/main" id="{61475E3B-0E7E-4ECA-AA87-20B36C767077}"/>
              </a:ext>
            </a:extLst>
          </p:cNvPr>
          <p:cNvGraphicFramePr>
            <a:graphicFrameLocks noGrp="1"/>
          </p:cNvGraphicFramePr>
          <p:nvPr>
            <p:ph type="chart" sz="quarter" idx="13"/>
            <p:extLst>
              <p:ext uri="{D42A27DB-BD31-4B8C-83A1-F6EECF244321}">
                <p14:modId xmlns:p14="http://schemas.microsoft.com/office/powerpoint/2010/main" val="2256630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350402-5B6A-4754-9060-5990D313C164}"/>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91135AFF-7C2B-4BF2-B429-9D417DA52E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1100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715E2-6CD9-4FC1-9EC2-5D172C477D26}"/>
              </a:ext>
            </a:extLst>
          </p:cNvPr>
          <p:cNvSpPr>
            <a:spLocks noGrp="1"/>
          </p:cNvSpPr>
          <p:nvPr>
            <p:ph type="title"/>
          </p:nvPr>
        </p:nvSpPr>
        <p:spPr/>
        <p:txBody>
          <a:bodyPr/>
          <a:lstStyle/>
          <a:p>
            <a:r>
              <a:rPr lang="en-US"/>
              <a:t>Facebook Interaction Rate By Weekday | CamelBak</a:t>
            </a:r>
          </a:p>
        </p:txBody>
      </p:sp>
      <p:graphicFrame>
        <p:nvGraphicFramePr>
          <p:cNvPr id="6" name="Chart Placeholder 5">
            <a:extLst>
              <a:ext uri="{FF2B5EF4-FFF2-40B4-BE49-F238E27FC236}">
                <a16:creationId xmlns:a16="http://schemas.microsoft.com/office/drawing/2014/main" id="{4F5AD4AE-6CB7-44C0-9C1C-1839A014E4BF}"/>
              </a:ext>
            </a:extLst>
          </p:cNvPr>
          <p:cNvGraphicFramePr>
            <a:graphicFrameLocks noGrp="1"/>
          </p:cNvGraphicFramePr>
          <p:nvPr>
            <p:ph type="chart" sz="quarter" idx="13"/>
            <p:extLst>
              <p:ext uri="{D42A27DB-BD31-4B8C-83A1-F6EECF244321}">
                <p14:modId xmlns:p14="http://schemas.microsoft.com/office/powerpoint/2010/main" val="1858937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7C39AD-FD68-492E-8F65-3C0C804C782F}"/>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5EE258DE-F452-4315-A9E8-85480CDAF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3777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5FAD1-8FCF-49CA-AFD6-8A894922864F}"/>
              </a:ext>
            </a:extLst>
          </p:cNvPr>
          <p:cNvSpPr>
            <a:spLocks noGrp="1"/>
          </p:cNvSpPr>
          <p:nvPr>
            <p:ph type="title"/>
          </p:nvPr>
        </p:nvSpPr>
        <p:spPr/>
        <p:txBody>
          <a:bodyPr/>
          <a:lstStyle/>
          <a:p>
            <a:r>
              <a:rPr lang="en-US"/>
              <a:t>Facebook Interaction Rate | CamelBak</a:t>
            </a:r>
          </a:p>
        </p:txBody>
      </p:sp>
      <p:graphicFrame>
        <p:nvGraphicFramePr>
          <p:cNvPr id="6" name="Chart Placeholder 5">
            <a:extLst>
              <a:ext uri="{FF2B5EF4-FFF2-40B4-BE49-F238E27FC236}">
                <a16:creationId xmlns:a16="http://schemas.microsoft.com/office/drawing/2014/main" id="{7ACF7941-6A12-406D-A9B3-69CDB1923D32}"/>
              </a:ext>
            </a:extLst>
          </p:cNvPr>
          <p:cNvGraphicFramePr>
            <a:graphicFrameLocks noGrp="1"/>
          </p:cNvGraphicFramePr>
          <p:nvPr>
            <p:ph type="chart" sz="quarter" idx="13"/>
            <p:extLst>
              <p:ext uri="{D42A27DB-BD31-4B8C-83A1-F6EECF244321}">
                <p14:modId xmlns:p14="http://schemas.microsoft.com/office/powerpoint/2010/main" val="791711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899DF-7001-438B-8EF9-5FAA29EF9298}"/>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3FC9C82A-C663-48A4-8378-B56F657615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4549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BC11D-3132-437D-B09E-8A5CA6EDFBEC}"/>
              </a:ext>
            </a:extLst>
          </p:cNvPr>
          <p:cNvSpPr>
            <a:spLocks noGrp="1"/>
          </p:cNvSpPr>
          <p:nvPr>
            <p:ph type="title"/>
          </p:nvPr>
        </p:nvSpPr>
        <p:spPr/>
        <p:txBody>
          <a:bodyPr/>
          <a:lstStyle/>
          <a:p>
            <a:r>
              <a:rPr lang="en-US"/>
              <a:t>Facebook Interaction Rate By Post Type | CamelBak</a:t>
            </a:r>
          </a:p>
        </p:txBody>
      </p:sp>
      <p:graphicFrame>
        <p:nvGraphicFramePr>
          <p:cNvPr id="6" name="Chart Placeholder 5">
            <a:extLst>
              <a:ext uri="{FF2B5EF4-FFF2-40B4-BE49-F238E27FC236}">
                <a16:creationId xmlns:a16="http://schemas.microsoft.com/office/drawing/2014/main" id="{41EA5010-98F8-492A-8008-D918CFB34B8A}"/>
              </a:ext>
            </a:extLst>
          </p:cNvPr>
          <p:cNvGraphicFramePr>
            <a:graphicFrameLocks noGrp="1"/>
          </p:cNvGraphicFramePr>
          <p:nvPr>
            <p:ph type="chart" sz="quarter" idx="13"/>
            <p:extLst>
              <p:ext uri="{D42A27DB-BD31-4B8C-83A1-F6EECF244321}">
                <p14:modId xmlns:p14="http://schemas.microsoft.com/office/powerpoint/2010/main" val="285890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2876CB-B362-4F45-BC3B-3A4AD4765C6F}"/>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245CBEC6-5C05-4D39-B5D7-4AC45C8C01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599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32BFA-C420-4B37-AF73-F4AF6F548215}"/>
              </a:ext>
            </a:extLst>
          </p:cNvPr>
          <p:cNvSpPr>
            <a:spLocks noGrp="1"/>
          </p:cNvSpPr>
          <p:nvPr>
            <p:ph type="title"/>
          </p:nvPr>
        </p:nvSpPr>
        <p:spPr/>
        <p:txBody>
          <a:bodyPr/>
          <a:lstStyle/>
          <a:p>
            <a:r>
              <a:rPr lang="en-US"/>
              <a:t>Facebook Interaction Rate By Hour | CamelBak</a:t>
            </a:r>
          </a:p>
        </p:txBody>
      </p:sp>
      <p:graphicFrame>
        <p:nvGraphicFramePr>
          <p:cNvPr id="6" name="Chart Placeholder 5">
            <a:extLst>
              <a:ext uri="{FF2B5EF4-FFF2-40B4-BE49-F238E27FC236}">
                <a16:creationId xmlns:a16="http://schemas.microsoft.com/office/drawing/2014/main" id="{329BA63B-8D8F-4FFC-8DDF-A42AC0169D05}"/>
              </a:ext>
            </a:extLst>
          </p:cNvPr>
          <p:cNvGraphicFramePr>
            <a:graphicFrameLocks noGrp="1"/>
          </p:cNvGraphicFramePr>
          <p:nvPr>
            <p:ph type="chart" sz="quarter" idx="13"/>
            <p:extLst>
              <p:ext uri="{D42A27DB-BD31-4B8C-83A1-F6EECF244321}">
                <p14:modId xmlns:p14="http://schemas.microsoft.com/office/powerpoint/2010/main" val="94141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C5CC34-CA12-4788-9E2A-AF436958D591}"/>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E23DA9DA-FC6D-4D5C-B0CC-F42B24DF92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459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3C94A-FB5B-4230-AD38-8C6A42D7FB8E}"/>
              </a:ext>
            </a:extLst>
          </p:cNvPr>
          <p:cNvSpPr>
            <a:spLocks noGrp="1"/>
          </p:cNvSpPr>
          <p:nvPr>
            <p:ph type="title"/>
          </p:nvPr>
        </p:nvSpPr>
        <p:spPr/>
        <p:txBody>
          <a:bodyPr/>
          <a:lstStyle/>
          <a:p>
            <a:r>
              <a:rPr lang="en-US"/>
              <a:t>Facebook Hashtag Detection | CamelBak</a:t>
            </a:r>
          </a:p>
        </p:txBody>
      </p:sp>
      <p:graphicFrame>
        <p:nvGraphicFramePr>
          <p:cNvPr id="5" name="Table Placeholder 4">
            <a:extLst>
              <a:ext uri="{FF2B5EF4-FFF2-40B4-BE49-F238E27FC236}">
                <a16:creationId xmlns:a16="http://schemas.microsoft.com/office/drawing/2014/main" id="{89F9CB71-D68B-4AB5-8D9C-2AC68D162095}"/>
              </a:ext>
            </a:extLst>
          </p:cNvPr>
          <p:cNvGraphicFramePr>
            <a:graphicFrameLocks noGrp="1"/>
          </p:cNvGraphicFramePr>
          <p:nvPr>
            <p:ph type="tbl" sz="quarter" idx="13"/>
            <p:extLst>
              <p:ext uri="{D42A27DB-BD31-4B8C-83A1-F6EECF244321}">
                <p14:modId xmlns:p14="http://schemas.microsoft.com/office/powerpoint/2010/main" val="107887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0741041"/>
                    </a:ext>
                  </a:extLst>
                </a:gridCol>
                <a:gridCol w="1152144">
                  <a:extLst>
                    <a:ext uri="{9D8B030D-6E8A-4147-A177-3AD203B41FA5}">
                      <a16:colId xmlns:a16="http://schemas.microsoft.com/office/drawing/2014/main" val="1718653574"/>
                    </a:ext>
                  </a:extLst>
                </a:gridCol>
                <a:gridCol w="1152144">
                  <a:extLst>
                    <a:ext uri="{9D8B030D-6E8A-4147-A177-3AD203B41FA5}">
                      <a16:colId xmlns:a16="http://schemas.microsoft.com/office/drawing/2014/main" val="266376327"/>
                    </a:ext>
                  </a:extLst>
                </a:gridCol>
                <a:gridCol w="1152144">
                  <a:extLst>
                    <a:ext uri="{9D8B030D-6E8A-4147-A177-3AD203B41FA5}">
                      <a16:colId xmlns:a16="http://schemas.microsoft.com/office/drawing/2014/main" val="4000466674"/>
                    </a:ext>
                  </a:extLst>
                </a:gridCol>
                <a:gridCol w="1152144">
                  <a:extLst>
                    <a:ext uri="{9D8B030D-6E8A-4147-A177-3AD203B41FA5}">
                      <a16:colId xmlns:a16="http://schemas.microsoft.com/office/drawing/2014/main" val="1016184501"/>
                    </a:ext>
                  </a:extLst>
                </a:gridCol>
                <a:gridCol w="1152144">
                  <a:extLst>
                    <a:ext uri="{9D8B030D-6E8A-4147-A177-3AD203B41FA5}">
                      <a16:colId xmlns:a16="http://schemas.microsoft.com/office/drawing/2014/main" val="421415956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4062050670"/>
                  </a:ext>
                </a:extLst>
              </a:tr>
              <a:tr h="370840">
                <a:tc>
                  <a:txBody>
                    <a:bodyPr/>
                    <a:lstStyle/>
                    <a:p>
                      <a:r>
                        <a:rPr lang="en-US" sz="1000"/>
                        <a:t>#Camelbak</a:t>
                      </a:r>
                    </a:p>
                  </a:txBody>
                  <a:tcPr/>
                </a:tc>
                <a:tc>
                  <a:txBody>
                    <a:bodyPr/>
                    <a:lstStyle/>
                    <a:p>
                      <a:r>
                        <a:rPr lang="en-US" sz="1000"/>
                        <a:t>6</a:t>
                      </a:r>
                    </a:p>
                  </a:txBody>
                  <a:tcPr/>
                </a:tc>
                <a:tc>
                  <a:txBody>
                    <a:bodyPr/>
                    <a:lstStyle/>
                    <a:p>
                      <a:r>
                        <a:rPr lang="en-US" sz="1000"/>
                        <a:t>0.33333333333333</a:t>
                      </a:r>
                    </a:p>
                  </a:txBody>
                  <a:tcPr/>
                </a:tc>
                <a:tc>
                  <a:txBody>
                    <a:bodyPr/>
                    <a:lstStyle/>
                    <a:p>
                      <a:r>
                        <a:rPr lang="en-US" sz="1000"/>
                        <a:t>0</a:t>
                      </a:r>
                    </a:p>
                  </a:txBody>
                  <a:tcPr/>
                </a:tc>
                <a:tc>
                  <a:txBody>
                    <a:bodyPr/>
                    <a:lstStyle/>
                    <a:p>
                      <a:r>
                        <a:rPr lang="en-US" sz="1000"/>
                        <a:t>0.16666666666667</a:t>
                      </a:r>
                    </a:p>
                  </a:txBody>
                  <a:tcPr/>
                </a:tc>
                <a:tc>
                  <a:txBody>
                    <a:bodyPr/>
                    <a:lstStyle/>
                    <a:p>
                      <a:r>
                        <a:rPr lang="en-US" sz="1000"/>
                        <a:t>0.5</a:t>
                      </a:r>
                    </a:p>
                  </a:txBody>
                  <a:tcPr/>
                </a:tc>
                <a:extLst>
                  <a:ext uri="{0D108BD9-81ED-4DB2-BD59-A6C34878D82A}">
                    <a16:rowId xmlns:a16="http://schemas.microsoft.com/office/drawing/2014/main" val="2163464999"/>
                  </a:ext>
                </a:extLst>
              </a:tr>
              <a:tr h="370840">
                <a:tc>
                  <a:txBody>
                    <a:bodyPr/>
                    <a:lstStyle/>
                    <a:p>
                      <a:r>
                        <a:rPr lang="en-US" sz="1000"/>
                        <a:t>#hidratacion</a:t>
                      </a:r>
                    </a:p>
                  </a:txBody>
                  <a:tcPr/>
                </a:tc>
                <a:tc>
                  <a:txBody>
                    <a:bodyPr/>
                    <a:lstStyle/>
                    <a:p>
                      <a:r>
                        <a:rPr lang="en-US" sz="1000"/>
                        <a:t>5</a:t>
                      </a:r>
                    </a:p>
                  </a:txBody>
                  <a:tcPr/>
                </a:tc>
                <a:tc>
                  <a:txBody>
                    <a:bodyPr/>
                    <a:lstStyle/>
                    <a:p>
                      <a:r>
                        <a:rPr lang="en-US" sz="1000"/>
                        <a:t>0.4</a:t>
                      </a:r>
                    </a:p>
                  </a:txBody>
                  <a:tcPr/>
                </a:tc>
                <a:tc>
                  <a:txBody>
                    <a:bodyPr/>
                    <a:lstStyle/>
                    <a:p>
                      <a:r>
                        <a:rPr lang="en-US" sz="1000"/>
                        <a:t>0</a:t>
                      </a:r>
                    </a:p>
                  </a:txBody>
                  <a:tcPr/>
                </a:tc>
                <a:tc>
                  <a:txBody>
                    <a:bodyPr/>
                    <a:lstStyle/>
                    <a:p>
                      <a:r>
                        <a:rPr lang="en-US" sz="1000"/>
                        <a:t>0.2</a:t>
                      </a:r>
                    </a:p>
                  </a:txBody>
                  <a:tcPr/>
                </a:tc>
                <a:tc>
                  <a:txBody>
                    <a:bodyPr/>
                    <a:lstStyle/>
                    <a:p>
                      <a:r>
                        <a:rPr lang="en-US" sz="1000"/>
                        <a:t>0.6</a:t>
                      </a:r>
                    </a:p>
                  </a:txBody>
                  <a:tcPr/>
                </a:tc>
                <a:extLst>
                  <a:ext uri="{0D108BD9-81ED-4DB2-BD59-A6C34878D82A}">
                    <a16:rowId xmlns:a16="http://schemas.microsoft.com/office/drawing/2014/main" val="3864298041"/>
                  </a:ext>
                </a:extLst>
              </a:tr>
              <a:tr h="370840">
                <a:tc>
                  <a:txBody>
                    <a:bodyPr/>
                    <a:lstStyle/>
                    <a:p>
                      <a:r>
                        <a:rPr lang="en-US" sz="1000"/>
                        <a:t>#CamelbakArgentina</a:t>
                      </a:r>
                    </a:p>
                  </a:txBody>
                  <a:tcPr/>
                </a:tc>
                <a:tc>
                  <a:txBody>
                    <a:bodyPr/>
                    <a:lstStyle/>
                    <a:p>
                      <a:r>
                        <a:rPr lang="en-US" sz="1000"/>
                        <a:t>4</a:t>
                      </a:r>
                    </a:p>
                  </a:txBody>
                  <a:tcPr/>
                </a:tc>
                <a:tc>
                  <a:txBody>
                    <a:bodyPr/>
                    <a:lstStyle/>
                    <a:p>
                      <a:r>
                        <a:rPr lang="en-US" sz="1000"/>
                        <a:t>0.5</a:t>
                      </a:r>
                    </a:p>
                  </a:txBody>
                  <a:tcPr/>
                </a:tc>
                <a:tc>
                  <a:txBody>
                    <a:bodyPr/>
                    <a:lstStyle/>
                    <a:p>
                      <a:r>
                        <a:rPr lang="en-US" sz="1000"/>
                        <a:t>0</a:t>
                      </a:r>
                    </a:p>
                  </a:txBody>
                  <a:tcPr/>
                </a:tc>
                <a:tc>
                  <a:txBody>
                    <a:bodyPr/>
                    <a:lstStyle/>
                    <a:p>
                      <a:r>
                        <a:rPr lang="en-US" sz="1000"/>
                        <a:t>0.25</a:t>
                      </a:r>
                    </a:p>
                  </a:txBody>
                  <a:tcPr/>
                </a:tc>
                <a:tc>
                  <a:txBody>
                    <a:bodyPr/>
                    <a:lstStyle/>
                    <a:p>
                      <a:r>
                        <a:rPr lang="en-US" sz="1000"/>
                        <a:t>0.75</a:t>
                      </a:r>
                    </a:p>
                  </a:txBody>
                  <a:tcPr/>
                </a:tc>
                <a:extLst>
                  <a:ext uri="{0D108BD9-81ED-4DB2-BD59-A6C34878D82A}">
                    <a16:rowId xmlns:a16="http://schemas.microsoft.com/office/drawing/2014/main" val="409927415"/>
                  </a:ext>
                </a:extLst>
              </a:tr>
              <a:tr h="370840">
                <a:tc>
                  <a:txBody>
                    <a:bodyPr/>
                    <a:lstStyle/>
                    <a:p>
                      <a:r>
                        <a:rPr lang="en-US" sz="1000"/>
                        <a:t>#agua</a:t>
                      </a:r>
                    </a:p>
                  </a:txBody>
                  <a:tcPr/>
                </a:tc>
                <a:tc>
                  <a:txBody>
                    <a:bodyPr/>
                    <a:lstStyle/>
                    <a:p>
                      <a:r>
                        <a:rPr lang="en-US" sz="1000"/>
                        <a:t>4</a:t>
                      </a:r>
                    </a:p>
                  </a:txBody>
                  <a:tcPr/>
                </a:tc>
                <a:tc>
                  <a:txBody>
                    <a:bodyPr/>
                    <a:lstStyle/>
                    <a:p>
                      <a:r>
                        <a:rPr lang="en-US" sz="1000"/>
                        <a:t>0.5</a:t>
                      </a:r>
                    </a:p>
                  </a:txBody>
                  <a:tcPr/>
                </a:tc>
                <a:tc>
                  <a:txBody>
                    <a:bodyPr/>
                    <a:lstStyle/>
                    <a:p>
                      <a:r>
                        <a:rPr lang="en-US" sz="1000"/>
                        <a:t>0</a:t>
                      </a:r>
                    </a:p>
                  </a:txBody>
                  <a:tcPr/>
                </a:tc>
                <a:tc>
                  <a:txBody>
                    <a:bodyPr/>
                    <a:lstStyle/>
                    <a:p>
                      <a:r>
                        <a:rPr lang="en-US" sz="1000"/>
                        <a:t>0.25</a:t>
                      </a:r>
                    </a:p>
                  </a:txBody>
                  <a:tcPr/>
                </a:tc>
                <a:tc>
                  <a:txBody>
                    <a:bodyPr/>
                    <a:lstStyle/>
                    <a:p>
                      <a:r>
                        <a:rPr lang="en-US" sz="1000"/>
                        <a:t>0.75</a:t>
                      </a:r>
                    </a:p>
                  </a:txBody>
                  <a:tcPr/>
                </a:tc>
                <a:extLst>
                  <a:ext uri="{0D108BD9-81ED-4DB2-BD59-A6C34878D82A}">
                    <a16:rowId xmlns:a16="http://schemas.microsoft.com/office/drawing/2014/main" val="86702449"/>
                  </a:ext>
                </a:extLst>
              </a:tr>
              <a:tr h="370840">
                <a:tc>
                  <a:txBody>
                    <a:bodyPr/>
                    <a:lstStyle/>
                    <a:p>
                      <a:r>
                        <a:rPr lang="en-US" sz="1000"/>
                        <a:t>#deportes</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72689275"/>
                  </a:ext>
                </a:extLst>
              </a:tr>
              <a:tr h="370840">
                <a:tc>
                  <a:txBody>
                    <a:bodyPr/>
                    <a:lstStyle/>
                    <a:p>
                      <a:r>
                        <a:rPr lang="en-US" sz="1000"/>
                        <a:t>#ciclismo</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921574709"/>
                  </a:ext>
                </a:extLst>
              </a:tr>
              <a:tr h="370840">
                <a:tc>
                  <a:txBody>
                    <a:bodyPr/>
                    <a:lstStyle/>
                    <a:p>
                      <a:r>
                        <a:rPr lang="en-US" sz="1000"/>
                        <a:t>#DiaDeLasInfancias</a:t>
                      </a:r>
                    </a:p>
                  </a:txBody>
                  <a:tcPr/>
                </a:tc>
                <a:tc>
                  <a:txBody>
                    <a:bodyPr/>
                    <a:lstStyle/>
                    <a:p>
                      <a:r>
                        <a:rPr lang="en-US" sz="1000"/>
                        <a:t>3</a:t>
                      </a:r>
                    </a:p>
                  </a:txBody>
                  <a:tcPr/>
                </a:tc>
                <a:tc>
                  <a:txBody>
                    <a:bodyPr/>
                    <a:lstStyle/>
                    <a:p>
                      <a:r>
                        <a:rPr lang="en-US" sz="1000"/>
                        <a:t>0.33333333333333</a:t>
                      </a:r>
                    </a:p>
                  </a:txBody>
                  <a:tcPr/>
                </a:tc>
                <a:tc>
                  <a:txBody>
                    <a:bodyPr/>
                    <a:lstStyle/>
                    <a:p>
                      <a:r>
                        <a:rPr lang="en-US" sz="1000"/>
                        <a:t>0</a:t>
                      </a:r>
                    </a:p>
                  </a:txBody>
                  <a:tcPr/>
                </a:tc>
                <a:tc>
                  <a:txBody>
                    <a:bodyPr/>
                    <a:lstStyle/>
                    <a:p>
                      <a:r>
                        <a:rPr lang="en-US" sz="1000"/>
                        <a:t>0</a:t>
                      </a:r>
                    </a:p>
                  </a:txBody>
                  <a:tcPr/>
                </a:tc>
                <a:tc>
                  <a:txBody>
                    <a:bodyPr/>
                    <a:lstStyle/>
                    <a:p>
                      <a:r>
                        <a:rPr lang="en-US" sz="1000"/>
                        <a:t>0.33333333333333</a:t>
                      </a:r>
                    </a:p>
                  </a:txBody>
                  <a:tcPr/>
                </a:tc>
                <a:extLst>
                  <a:ext uri="{0D108BD9-81ED-4DB2-BD59-A6C34878D82A}">
                    <a16:rowId xmlns:a16="http://schemas.microsoft.com/office/drawing/2014/main" val="2302503036"/>
                  </a:ext>
                </a:extLst>
              </a:tr>
              <a:tr h="370840">
                <a:tc>
                  <a:txBody>
                    <a:bodyPr/>
                    <a:lstStyle/>
                    <a:p>
                      <a:r>
                        <a:rPr lang="en-US" sz="1000"/>
                        <a:t>#caramañolas</a:t>
                      </a:r>
                    </a:p>
                  </a:txBody>
                  <a:tcPr/>
                </a:tc>
                <a:tc>
                  <a:txBody>
                    <a:bodyPr/>
                    <a:lstStyle/>
                    <a:p>
                      <a:r>
                        <a:rPr lang="en-US" sz="1000"/>
                        <a:t>2</a:t>
                      </a:r>
                    </a:p>
                  </a:txBody>
                  <a:tcPr/>
                </a:tc>
                <a:tc>
                  <a:txBody>
                    <a:bodyPr/>
                    <a:lstStyle/>
                    <a:p>
                      <a:r>
                        <a:rPr lang="en-US" sz="1000"/>
                        <a:t>0.5</a:t>
                      </a:r>
                    </a:p>
                  </a:txBody>
                  <a:tcPr/>
                </a:tc>
                <a:tc>
                  <a:txBody>
                    <a:bodyPr/>
                    <a:lstStyle/>
                    <a:p>
                      <a:r>
                        <a:rPr lang="en-US" sz="1000"/>
                        <a:t>0</a:t>
                      </a:r>
                    </a:p>
                  </a:txBody>
                  <a:tcPr/>
                </a:tc>
                <a:tc>
                  <a:txBody>
                    <a:bodyPr/>
                    <a:lstStyle/>
                    <a:p>
                      <a:r>
                        <a:rPr lang="en-US" sz="1000"/>
                        <a:t>0</a:t>
                      </a:r>
                    </a:p>
                  </a:txBody>
                  <a:tcPr/>
                </a:tc>
                <a:tc>
                  <a:txBody>
                    <a:bodyPr/>
                    <a:lstStyle/>
                    <a:p>
                      <a:r>
                        <a:rPr lang="en-US" sz="1000"/>
                        <a:t>0.5</a:t>
                      </a:r>
                    </a:p>
                  </a:txBody>
                  <a:tcPr/>
                </a:tc>
                <a:extLst>
                  <a:ext uri="{0D108BD9-81ED-4DB2-BD59-A6C34878D82A}">
                    <a16:rowId xmlns:a16="http://schemas.microsoft.com/office/drawing/2014/main" val="1588386907"/>
                  </a:ext>
                </a:extLst>
              </a:tr>
              <a:tr h="370840">
                <a:tc>
                  <a:txBody>
                    <a:bodyPr/>
                    <a:lstStyle/>
                    <a:p>
                      <a:r>
                        <a:rPr lang="en-US" sz="1000"/>
                        <a:t>#eddy</a:t>
                      </a:r>
                    </a:p>
                  </a:txBody>
                  <a:tcPr/>
                </a:tc>
                <a:tc>
                  <a:txBody>
                    <a:bodyPr/>
                    <a:lstStyle/>
                    <a:p>
                      <a:r>
                        <a:rPr lang="en-US" sz="1000"/>
                        <a:t>2</a:t>
                      </a:r>
                    </a:p>
                  </a:txBody>
                  <a:tcPr/>
                </a:tc>
                <a:tc>
                  <a:txBody>
                    <a:bodyPr/>
                    <a:lstStyle/>
                    <a:p>
                      <a:r>
                        <a:rPr lang="en-US" sz="1000"/>
                        <a:t>0.5</a:t>
                      </a:r>
                    </a:p>
                  </a:txBody>
                  <a:tcPr/>
                </a:tc>
                <a:tc>
                  <a:txBody>
                    <a:bodyPr/>
                    <a:lstStyle/>
                    <a:p>
                      <a:r>
                        <a:rPr lang="en-US" sz="1000"/>
                        <a:t>0</a:t>
                      </a:r>
                    </a:p>
                  </a:txBody>
                  <a:tcPr/>
                </a:tc>
                <a:tc>
                  <a:txBody>
                    <a:bodyPr/>
                    <a:lstStyle/>
                    <a:p>
                      <a:r>
                        <a:rPr lang="en-US" sz="1000"/>
                        <a:t>0</a:t>
                      </a:r>
                    </a:p>
                  </a:txBody>
                  <a:tcPr/>
                </a:tc>
                <a:tc>
                  <a:txBody>
                    <a:bodyPr/>
                    <a:lstStyle/>
                    <a:p>
                      <a:r>
                        <a:rPr lang="en-US" sz="1000"/>
                        <a:t>0.5</a:t>
                      </a:r>
                    </a:p>
                  </a:txBody>
                  <a:tcPr/>
                </a:tc>
                <a:extLst>
                  <a:ext uri="{0D108BD9-81ED-4DB2-BD59-A6C34878D82A}">
                    <a16:rowId xmlns:a16="http://schemas.microsoft.com/office/drawing/2014/main" val="3428572337"/>
                  </a:ext>
                </a:extLst>
              </a:tr>
              <a:tr h="370840">
                <a:tc>
                  <a:txBody>
                    <a:bodyPr/>
                    <a:lstStyle/>
                    <a:p>
                      <a:r>
                        <a:rPr lang="en-US" sz="1000"/>
                        <a:t>#camelbak</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8859134"/>
                  </a:ext>
                </a:extLst>
              </a:tr>
            </a:tbl>
          </a:graphicData>
        </a:graphic>
      </p:graphicFrame>
      <p:sp>
        <p:nvSpPr>
          <p:cNvPr id="4" name="Text Placeholder 3">
            <a:extLst>
              <a:ext uri="{FF2B5EF4-FFF2-40B4-BE49-F238E27FC236}">
                <a16:creationId xmlns:a16="http://schemas.microsoft.com/office/drawing/2014/main" id="{4603B015-ACAF-4F41-AD8A-6E2B4F8DCA6F}"/>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4138744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40324-3A90-4AAD-8AAA-0FD6BC4F5CDD}"/>
              </a:ext>
            </a:extLst>
          </p:cNvPr>
          <p:cNvSpPr>
            <a:spLocks noGrp="1"/>
          </p:cNvSpPr>
          <p:nvPr>
            <p:ph type="title"/>
          </p:nvPr>
        </p:nvSpPr>
        <p:spPr/>
        <p:txBody>
          <a:bodyPr/>
          <a:lstStyle/>
          <a:p>
            <a:r>
              <a:rPr lang="en-US"/>
              <a:t>Facebook Post Table + Reactions | CamelBak - 1 of 8</a:t>
            </a:r>
          </a:p>
        </p:txBody>
      </p:sp>
      <p:graphicFrame>
        <p:nvGraphicFramePr>
          <p:cNvPr id="5" name="Table Placeholder 4">
            <a:extLst>
              <a:ext uri="{FF2B5EF4-FFF2-40B4-BE49-F238E27FC236}">
                <a16:creationId xmlns:a16="http://schemas.microsoft.com/office/drawing/2014/main" id="{9490DC5E-07BA-4A2C-BB0F-EA93C9AB4468}"/>
              </a:ext>
            </a:extLst>
          </p:cNvPr>
          <p:cNvGraphicFramePr>
            <a:graphicFrameLocks noGrp="1"/>
          </p:cNvGraphicFramePr>
          <p:nvPr>
            <p:ph type="tbl" sz="quarter" idx="13"/>
            <p:extLst>
              <p:ext uri="{D42A27DB-BD31-4B8C-83A1-F6EECF244321}">
                <p14:modId xmlns:p14="http://schemas.microsoft.com/office/powerpoint/2010/main" val="3335501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5283267"/>
                    </a:ext>
                  </a:extLst>
                </a:gridCol>
                <a:gridCol w="493776">
                  <a:extLst>
                    <a:ext uri="{9D8B030D-6E8A-4147-A177-3AD203B41FA5}">
                      <a16:colId xmlns:a16="http://schemas.microsoft.com/office/drawing/2014/main" val="4283009411"/>
                    </a:ext>
                  </a:extLst>
                </a:gridCol>
                <a:gridCol w="493776">
                  <a:extLst>
                    <a:ext uri="{9D8B030D-6E8A-4147-A177-3AD203B41FA5}">
                      <a16:colId xmlns:a16="http://schemas.microsoft.com/office/drawing/2014/main" val="1117594845"/>
                    </a:ext>
                  </a:extLst>
                </a:gridCol>
                <a:gridCol w="493776">
                  <a:extLst>
                    <a:ext uri="{9D8B030D-6E8A-4147-A177-3AD203B41FA5}">
                      <a16:colId xmlns:a16="http://schemas.microsoft.com/office/drawing/2014/main" val="3403605241"/>
                    </a:ext>
                  </a:extLst>
                </a:gridCol>
                <a:gridCol w="493776">
                  <a:extLst>
                    <a:ext uri="{9D8B030D-6E8A-4147-A177-3AD203B41FA5}">
                      <a16:colId xmlns:a16="http://schemas.microsoft.com/office/drawing/2014/main" val="537853551"/>
                    </a:ext>
                  </a:extLst>
                </a:gridCol>
                <a:gridCol w="493776">
                  <a:extLst>
                    <a:ext uri="{9D8B030D-6E8A-4147-A177-3AD203B41FA5}">
                      <a16:colId xmlns:a16="http://schemas.microsoft.com/office/drawing/2014/main" val="1600818001"/>
                    </a:ext>
                  </a:extLst>
                </a:gridCol>
                <a:gridCol w="493776">
                  <a:extLst>
                    <a:ext uri="{9D8B030D-6E8A-4147-A177-3AD203B41FA5}">
                      <a16:colId xmlns:a16="http://schemas.microsoft.com/office/drawing/2014/main" val="1950327877"/>
                    </a:ext>
                  </a:extLst>
                </a:gridCol>
                <a:gridCol w="493776">
                  <a:extLst>
                    <a:ext uri="{9D8B030D-6E8A-4147-A177-3AD203B41FA5}">
                      <a16:colId xmlns:a16="http://schemas.microsoft.com/office/drawing/2014/main" val="1359922001"/>
                    </a:ext>
                  </a:extLst>
                </a:gridCol>
                <a:gridCol w="493776">
                  <a:extLst>
                    <a:ext uri="{9D8B030D-6E8A-4147-A177-3AD203B41FA5}">
                      <a16:colId xmlns:a16="http://schemas.microsoft.com/office/drawing/2014/main" val="2400283357"/>
                    </a:ext>
                  </a:extLst>
                </a:gridCol>
                <a:gridCol w="493776">
                  <a:extLst>
                    <a:ext uri="{9D8B030D-6E8A-4147-A177-3AD203B41FA5}">
                      <a16:colId xmlns:a16="http://schemas.microsoft.com/office/drawing/2014/main" val="3140063657"/>
                    </a:ext>
                  </a:extLst>
                </a:gridCol>
                <a:gridCol w="493776">
                  <a:extLst>
                    <a:ext uri="{9D8B030D-6E8A-4147-A177-3AD203B41FA5}">
                      <a16:colId xmlns:a16="http://schemas.microsoft.com/office/drawing/2014/main" val="1381433446"/>
                    </a:ext>
                  </a:extLst>
                </a:gridCol>
                <a:gridCol w="493776">
                  <a:extLst>
                    <a:ext uri="{9D8B030D-6E8A-4147-A177-3AD203B41FA5}">
                      <a16:colId xmlns:a16="http://schemas.microsoft.com/office/drawing/2014/main" val="138188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143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- 2021-07-28 14:00:29</a:t>
                      </a:r>
                      <a:r>
                        <a:rPr kumimoji="0" lang="en-US" sz="1000" b="0" i="0" u="none" strike="noStrike" kern="1200" cap="none" spc="0" normalizeH="0" baseline="0" noProof="0">
                          <a:ln>
                            <a:noFill/>
                          </a:ln>
                          <a:solidFill>
                            <a:prstClr val="black"/>
                          </a:solidFill>
                          <a:effectLst/>
                          <a:uLnTx/>
                          <a:uFillTx/>
                          <a:latin typeface="+mn-lt"/>
                          <a:ea typeface="+mn-ea"/>
                          <a:cs typeface="+mn-cs"/>
                        </a:rPr>
                        <a:t>
 Rim Runner es tu mochila de hidratación diseñada para tus caminatas. Tiene una capacidad de 22 litros de carga, incluido un depósito Crux de 2.5L para una fácil hidratación. 
Es momento de tu Rim Runner 💧💧💧💧
#CamelbakArgentina #Camelbak #agua #hidratacion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5716562"/>
                  </a:ext>
                </a:extLst>
              </a:tr>
            </a:tbl>
          </a:graphicData>
        </a:graphic>
      </p:graphicFrame>
      <p:sp>
        <p:nvSpPr>
          <p:cNvPr id="4" name="Text Placeholder 3">
            <a:extLst>
              <a:ext uri="{FF2B5EF4-FFF2-40B4-BE49-F238E27FC236}">
                <a16:creationId xmlns:a16="http://schemas.microsoft.com/office/drawing/2014/main" id="{8C7F5BAB-0003-430C-B232-A9396FC337F6}"/>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482587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40859-5E95-4FA4-8DF0-3FED7424D0D9}"/>
              </a:ext>
            </a:extLst>
          </p:cNvPr>
          <p:cNvSpPr>
            <a:spLocks noGrp="1"/>
          </p:cNvSpPr>
          <p:nvPr>
            <p:ph type="title"/>
          </p:nvPr>
        </p:nvSpPr>
        <p:spPr/>
        <p:txBody>
          <a:bodyPr/>
          <a:lstStyle/>
          <a:p>
            <a:r>
              <a:rPr lang="en-US"/>
              <a:t>Facebook Post Table + Reactions | CamelBak - 2 of 8</a:t>
            </a:r>
          </a:p>
        </p:txBody>
      </p:sp>
      <p:graphicFrame>
        <p:nvGraphicFramePr>
          <p:cNvPr id="5" name="Table Placeholder 4">
            <a:extLst>
              <a:ext uri="{FF2B5EF4-FFF2-40B4-BE49-F238E27FC236}">
                <a16:creationId xmlns:a16="http://schemas.microsoft.com/office/drawing/2014/main" id="{430456C2-751C-4504-A699-2611B4E9CBAD}"/>
              </a:ext>
            </a:extLst>
          </p:cNvPr>
          <p:cNvGraphicFramePr>
            <a:graphicFrameLocks noGrp="1"/>
          </p:cNvGraphicFramePr>
          <p:nvPr>
            <p:ph type="tbl" sz="quarter" idx="13"/>
            <p:extLst>
              <p:ext uri="{D42A27DB-BD31-4B8C-83A1-F6EECF244321}">
                <p14:modId xmlns:p14="http://schemas.microsoft.com/office/powerpoint/2010/main" val="2979878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0743643"/>
                    </a:ext>
                  </a:extLst>
                </a:gridCol>
                <a:gridCol w="493776">
                  <a:extLst>
                    <a:ext uri="{9D8B030D-6E8A-4147-A177-3AD203B41FA5}">
                      <a16:colId xmlns:a16="http://schemas.microsoft.com/office/drawing/2014/main" val="2114316182"/>
                    </a:ext>
                  </a:extLst>
                </a:gridCol>
                <a:gridCol w="493776">
                  <a:extLst>
                    <a:ext uri="{9D8B030D-6E8A-4147-A177-3AD203B41FA5}">
                      <a16:colId xmlns:a16="http://schemas.microsoft.com/office/drawing/2014/main" val="2235196562"/>
                    </a:ext>
                  </a:extLst>
                </a:gridCol>
                <a:gridCol w="493776">
                  <a:extLst>
                    <a:ext uri="{9D8B030D-6E8A-4147-A177-3AD203B41FA5}">
                      <a16:colId xmlns:a16="http://schemas.microsoft.com/office/drawing/2014/main" val="1424462961"/>
                    </a:ext>
                  </a:extLst>
                </a:gridCol>
                <a:gridCol w="493776">
                  <a:extLst>
                    <a:ext uri="{9D8B030D-6E8A-4147-A177-3AD203B41FA5}">
                      <a16:colId xmlns:a16="http://schemas.microsoft.com/office/drawing/2014/main" val="2711711954"/>
                    </a:ext>
                  </a:extLst>
                </a:gridCol>
                <a:gridCol w="493776">
                  <a:extLst>
                    <a:ext uri="{9D8B030D-6E8A-4147-A177-3AD203B41FA5}">
                      <a16:colId xmlns:a16="http://schemas.microsoft.com/office/drawing/2014/main" val="3351322940"/>
                    </a:ext>
                  </a:extLst>
                </a:gridCol>
                <a:gridCol w="493776">
                  <a:extLst>
                    <a:ext uri="{9D8B030D-6E8A-4147-A177-3AD203B41FA5}">
                      <a16:colId xmlns:a16="http://schemas.microsoft.com/office/drawing/2014/main" val="1212562030"/>
                    </a:ext>
                  </a:extLst>
                </a:gridCol>
                <a:gridCol w="493776">
                  <a:extLst>
                    <a:ext uri="{9D8B030D-6E8A-4147-A177-3AD203B41FA5}">
                      <a16:colId xmlns:a16="http://schemas.microsoft.com/office/drawing/2014/main" val="1090779172"/>
                    </a:ext>
                  </a:extLst>
                </a:gridCol>
                <a:gridCol w="493776">
                  <a:extLst>
                    <a:ext uri="{9D8B030D-6E8A-4147-A177-3AD203B41FA5}">
                      <a16:colId xmlns:a16="http://schemas.microsoft.com/office/drawing/2014/main" val="475281572"/>
                    </a:ext>
                  </a:extLst>
                </a:gridCol>
                <a:gridCol w="493776">
                  <a:extLst>
                    <a:ext uri="{9D8B030D-6E8A-4147-A177-3AD203B41FA5}">
                      <a16:colId xmlns:a16="http://schemas.microsoft.com/office/drawing/2014/main" val="1836838757"/>
                    </a:ext>
                  </a:extLst>
                </a:gridCol>
                <a:gridCol w="493776">
                  <a:extLst>
                    <a:ext uri="{9D8B030D-6E8A-4147-A177-3AD203B41FA5}">
                      <a16:colId xmlns:a16="http://schemas.microsoft.com/office/drawing/2014/main" val="1922715903"/>
                    </a:ext>
                  </a:extLst>
                </a:gridCol>
                <a:gridCol w="493776">
                  <a:extLst>
                    <a:ext uri="{9D8B030D-6E8A-4147-A177-3AD203B41FA5}">
                      <a16:colId xmlns:a16="http://schemas.microsoft.com/office/drawing/2014/main" val="1533116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085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- 2021-08-10 12:00:01</a:t>
                      </a:r>
                      <a:r>
                        <a:rPr kumimoji="0" lang="es-ES" sz="1000" b="0" i="0" u="none" strike="noStrike" kern="1200" cap="none" spc="0" normalizeH="0" baseline="0" noProof="0">
                          <a:ln>
                            <a:noFill/>
                          </a:ln>
                          <a:solidFill>
                            <a:prstClr val="black"/>
                          </a:solidFill>
                          <a:effectLst/>
                          <a:uLnTx/>
                          <a:uFillTx/>
                          <a:latin typeface="+mn-lt"/>
                          <a:ea typeface="+mn-ea"/>
                          <a:cs typeface="+mn-cs"/>
                        </a:rPr>
                        <a:t>
 ¿Qué EDDY KIDS elegís para regalar?
Es duradera, a prueba de derrames y mantiene la temperatura por más tiempo.
Además, tiene varios diseños y es muy fácil de limpiar. ¡Es el regalo perfecto!
⁣#Camelbak #caramañolas #eddy
#DiaDeLasInfancias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1604028"/>
                  </a:ext>
                </a:extLst>
              </a:tr>
            </a:tbl>
          </a:graphicData>
        </a:graphic>
      </p:graphicFrame>
      <p:sp>
        <p:nvSpPr>
          <p:cNvPr id="4" name="Text Placeholder 3">
            <a:extLst>
              <a:ext uri="{FF2B5EF4-FFF2-40B4-BE49-F238E27FC236}">
                <a16:creationId xmlns:a16="http://schemas.microsoft.com/office/drawing/2014/main" id="{00AB1C04-7545-4555-AB52-5048E7B1937B}"/>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468414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CA58-D929-49BE-AFF2-D117D3F19A43}"/>
              </a:ext>
            </a:extLst>
          </p:cNvPr>
          <p:cNvSpPr>
            <a:spLocks noGrp="1"/>
          </p:cNvSpPr>
          <p:nvPr>
            <p:ph type="title"/>
          </p:nvPr>
        </p:nvSpPr>
        <p:spPr/>
        <p:txBody>
          <a:bodyPr/>
          <a:lstStyle/>
          <a:p>
            <a:r>
              <a:rPr lang="en-US"/>
              <a:t>Facebook Post Table + Reactions | CamelBak - 3 of 8</a:t>
            </a:r>
          </a:p>
        </p:txBody>
      </p:sp>
      <p:graphicFrame>
        <p:nvGraphicFramePr>
          <p:cNvPr id="5" name="Table Placeholder 4">
            <a:extLst>
              <a:ext uri="{FF2B5EF4-FFF2-40B4-BE49-F238E27FC236}">
                <a16:creationId xmlns:a16="http://schemas.microsoft.com/office/drawing/2014/main" id="{AACD3D2F-0EA7-49D4-A977-AFEE259CF813}"/>
              </a:ext>
            </a:extLst>
          </p:cNvPr>
          <p:cNvGraphicFramePr>
            <a:graphicFrameLocks noGrp="1"/>
          </p:cNvGraphicFramePr>
          <p:nvPr>
            <p:ph type="tbl" sz="quarter" idx="13"/>
            <p:extLst>
              <p:ext uri="{D42A27DB-BD31-4B8C-83A1-F6EECF244321}">
                <p14:modId xmlns:p14="http://schemas.microsoft.com/office/powerpoint/2010/main" val="1836942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6310428"/>
                    </a:ext>
                  </a:extLst>
                </a:gridCol>
                <a:gridCol w="493776">
                  <a:extLst>
                    <a:ext uri="{9D8B030D-6E8A-4147-A177-3AD203B41FA5}">
                      <a16:colId xmlns:a16="http://schemas.microsoft.com/office/drawing/2014/main" val="1897788407"/>
                    </a:ext>
                  </a:extLst>
                </a:gridCol>
                <a:gridCol w="493776">
                  <a:extLst>
                    <a:ext uri="{9D8B030D-6E8A-4147-A177-3AD203B41FA5}">
                      <a16:colId xmlns:a16="http://schemas.microsoft.com/office/drawing/2014/main" val="1457131153"/>
                    </a:ext>
                  </a:extLst>
                </a:gridCol>
                <a:gridCol w="493776">
                  <a:extLst>
                    <a:ext uri="{9D8B030D-6E8A-4147-A177-3AD203B41FA5}">
                      <a16:colId xmlns:a16="http://schemas.microsoft.com/office/drawing/2014/main" val="2828699154"/>
                    </a:ext>
                  </a:extLst>
                </a:gridCol>
                <a:gridCol w="493776">
                  <a:extLst>
                    <a:ext uri="{9D8B030D-6E8A-4147-A177-3AD203B41FA5}">
                      <a16:colId xmlns:a16="http://schemas.microsoft.com/office/drawing/2014/main" val="2861404095"/>
                    </a:ext>
                  </a:extLst>
                </a:gridCol>
                <a:gridCol w="493776">
                  <a:extLst>
                    <a:ext uri="{9D8B030D-6E8A-4147-A177-3AD203B41FA5}">
                      <a16:colId xmlns:a16="http://schemas.microsoft.com/office/drawing/2014/main" val="288426765"/>
                    </a:ext>
                  </a:extLst>
                </a:gridCol>
                <a:gridCol w="493776">
                  <a:extLst>
                    <a:ext uri="{9D8B030D-6E8A-4147-A177-3AD203B41FA5}">
                      <a16:colId xmlns:a16="http://schemas.microsoft.com/office/drawing/2014/main" val="4233942994"/>
                    </a:ext>
                  </a:extLst>
                </a:gridCol>
                <a:gridCol w="493776">
                  <a:extLst>
                    <a:ext uri="{9D8B030D-6E8A-4147-A177-3AD203B41FA5}">
                      <a16:colId xmlns:a16="http://schemas.microsoft.com/office/drawing/2014/main" val="1439651344"/>
                    </a:ext>
                  </a:extLst>
                </a:gridCol>
                <a:gridCol w="493776">
                  <a:extLst>
                    <a:ext uri="{9D8B030D-6E8A-4147-A177-3AD203B41FA5}">
                      <a16:colId xmlns:a16="http://schemas.microsoft.com/office/drawing/2014/main" val="723156765"/>
                    </a:ext>
                  </a:extLst>
                </a:gridCol>
                <a:gridCol w="493776">
                  <a:extLst>
                    <a:ext uri="{9D8B030D-6E8A-4147-A177-3AD203B41FA5}">
                      <a16:colId xmlns:a16="http://schemas.microsoft.com/office/drawing/2014/main" val="96851301"/>
                    </a:ext>
                  </a:extLst>
                </a:gridCol>
                <a:gridCol w="493776">
                  <a:extLst>
                    <a:ext uri="{9D8B030D-6E8A-4147-A177-3AD203B41FA5}">
                      <a16:colId xmlns:a16="http://schemas.microsoft.com/office/drawing/2014/main" val="2909997355"/>
                    </a:ext>
                  </a:extLst>
                </a:gridCol>
                <a:gridCol w="493776">
                  <a:extLst>
                    <a:ext uri="{9D8B030D-6E8A-4147-A177-3AD203B41FA5}">
                      <a16:colId xmlns:a16="http://schemas.microsoft.com/office/drawing/2014/main" val="3264763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916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- 2021-07-20 11:00:29</a:t>
                      </a:r>
                      <a:r>
                        <a:rPr kumimoji="0" lang="en-US" sz="1000" b="0" i="0" u="none" strike="noStrike" kern="1200" cap="none" spc="0" normalizeH="0" baseline="0" noProof="0">
                          <a:ln>
                            <a:noFill/>
                          </a:ln>
                          <a:solidFill>
                            <a:prstClr val="black"/>
                          </a:solidFill>
                          <a:effectLst/>
                          <a:uLnTx/>
                          <a:uFillTx/>
                          <a:latin typeface="+mn-lt"/>
                          <a:ea typeface="+mn-ea"/>
                          <a:cs typeface="+mn-cs"/>
                        </a:rPr>
                        <a:t>
 Hoy brindá con ellos.
Por MÁS aventuras.
Por MÁS momentos únicos.
¡FELIZ DÍA!
 #camelbak #camelbakargentina #adventure #friends #amigos #diadelamigo #mantenetehidratado #hidratate #hidratacion #training #trekking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9657770"/>
                  </a:ext>
                </a:extLst>
              </a:tr>
            </a:tbl>
          </a:graphicData>
        </a:graphic>
      </p:graphicFrame>
      <p:sp>
        <p:nvSpPr>
          <p:cNvPr id="4" name="Text Placeholder 3">
            <a:extLst>
              <a:ext uri="{FF2B5EF4-FFF2-40B4-BE49-F238E27FC236}">
                <a16:creationId xmlns:a16="http://schemas.microsoft.com/office/drawing/2014/main" id="{EED186E6-1982-4B3C-8ACB-7BAF9C831585}"/>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35937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BD1E-026C-46DC-A768-88B2E76282FC}"/>
              </a:ext>
            </a:extLst>
          </p:cNvPr>
          <p:cNvSpPr>
            <a:spLocks noGrp="1"/>
          </p:cNvSpPr>
          <p:nvPr>
            <p:ph type="title"/>
          </p:nvPr>
        </p:nvSpPr>
        <p:spPr/>
        <p:txBody>
          <a:bodyPr/>
          <a:lstStyle/>
          <a:p>
            <a:r>
              <a:rPr lang="en-US"/>
              <a:t>Facebook Post Table + Reactions | CamelBak - 4 of 8</a:t>
            </a:r>
          </a:p>
        </p:txBody>
      </p:sp>
      <p:graphicFrame>
        <p:nvGraphicFramePr>
          <p:cNvPr id="5" name="Table Placeholder 4">
            <a:extLst>
              <a:ext uri="{FF2B5EF4-FFF2-40B4-BE49-F238E27FC236}">
                <a16:creationId xmlns:a16="http://schemas.microsoft.com/office/drawing/2014/main" id="{1AAA9F9D-1FB5-4B5C-9D2A-8B04C302F162}"/>
              </a:ext>
            </a:extLst>
          </p:cNvPr>
          <p:cNvGraphicFramePr>
            <a:graphicFrameLocks noGrp="1"/>
          </p:cNvGraphicFramePr>
          <p:nvPr>
            <p:ph type="tbl" sz="quarter" idx="13"/>
            <p:extLst>
              <p:ext uri="{D42A27DB-BD31-4B8C-83A1-F6EECF244321}">
                <p14:modId xmlns:p14="http://schemas.microsoft.com/office/powerpoint/2010/main" val="951622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8029211"/>
                    </a:ext>
                  </a:extLst>
                </a:gridCol>
                <a:gridCol w="493776">
                  <a:extLst>
                    <a:ext uri="{9D8B030D-6E8A-4147-A177-3AD203B41FA5}">
                      <a16:colId xmlns:a16="http://schemas.microsoft.com/office/drawing/2014/main" val="2252915198"/>
                    </a:ext>
                  </a:extLst>
                </a:gridCol>
                <a:gridCol w="493776">
                  <a:extLst>
                    <a:ext uri="{9D8B030D-6E8A-4147-A177-3AD203B41FA5}">
                      <a16:colId xmlns:a16="http://schemas.microsoft.com/office/drawing/2014/main" val="1514954540"/>
                    </a:ext>
                  </a:extLst>
                </a:gridCol>
                <a:gridCol w="493776">
                  <a:extLst>
                    <a:ext uri="{9D8B030D-6E8A-4147-A177-3AD203B41FA5}">
                      <a16:colId xmlns:a16="http://schemas.microsoft.com/office/drawing/2014/main" val="1806947734"/>
                    </a:ext>
                  </a:extLst>
                </a:gridCol>
                <a:gridCol w="493776">
                  <a:extLst>
                    <a:ext uri="{9D8B030D-6E8A-4147-A177-3AD203B41FA5}">
                      <a16:colId xmlns:a16="http://schemas.microsoft.com/office/drawing/2014/main" val="1671629046"/>
                    </a:ext>
                  </a:extLst>
                </a:gridCol>
                <a:gridCol w="493776">
                  <a:extLst>
                    <a:ext uri="{9D8B030D-6E8A-4147-A177-3AD203B41FA5}">
                      <a16:colId xmlns:a16="http://schemas.microsoft.com/office/drawing/2014/main" val="440305643"/>
                    </a:ext>
                  </a:extLst>
                </a:gridCol>
                <a:gridCol w="493776">
                  <a:extLst>
                    <a:ext uri="{9D8B030D-6E8A-4147-A177-3AD203B41FA5}">
                      <a16:colId xmlns:a16="http://schemas.microsoft.com/office/drawing/2014/main" val="1468473086"/>
                    </a:ext>
                  </a:extLst>
                </a:gridCol>
                <a:gridCol w="493776">
                  <a:extLst>
                    <a:ext uri="{9D8B030D-6E8A-4147-A177-3AD203B41FA5}">
                      <a16:colId xmlns:a16="http://schemas.microsoft.com/office/drawing/2014/main" val="3479871780"/>
                    </a:ext>
                  </a:extLst>
                </a:gridCol>
                <a:gridCol w="493776">
                  <a:extLst>
                    <a:ext uri="{9D8B030D-6E8A-4147-A177-3AD203B41FA5}">
                      <a16:colId xmlns:a16="http://schemas.microsoft.com/office/drawing/2014/main" val="526205253"/>
                    </a:ext>
                  </a:extLst>
                </a:gridCol>
                <a:gridCol w="493776">
                  <a:extLst>
                    <a:ext uri="{9D8B030D-6E8A-4147-A177-3AD203B41FA5}">
                      <a16:colId xmlns:a16="http://schemas.microsoft.com/office/drawing/2014/main" val="3887769756"/>
                    </a:ext>
                  </a:extLst>
                </a:gridCol>
                <a:gridCol w="493776">
                  <a:extLst>
                    <a:ext uri="{9D8B030D-6E8A-4147-A177-3AD203B41FA5}">
                      <a16:colId xmlns:a16="http://schemas.microsoft.com/office/drawing/2014/main" val="938345848"/>
                    </a:ext>
                  </a:extLst>
                </a:gridCol>
                <a:gridCol w="493776">
                  <a:extLst>
                    <a:ext uri="{9D8B030D-6E8A-4147-A177-3AD203B41FA5}">
                      <a16:colId xmlns:a16="http://schemas.microsoft.com/office/drawing/2014/main" val="419047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912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- 2021-07-22 14:00:32</a:t>
                      </a:r>
                      <a:r>
                        <a:rPr kumimoji="0" lang="es-ES" sz="1000" b="0" i="0" u="none" strike="noStrike" kern="1200" cap="none" spc="0" normalizeH="0" baseline="0" noProof="0">
                          <a:ln>
                            <a:noFill/>
                          </a:ln>
                          <a:solidFill>
                            <a:prstClr val="black"/>
                          </a:solidFill>
                          <a:effectLst/>
                          <a:uLnTx/>
                          <a:uFillTx/>
                          <a:latin typeface="+mn-lt"/>
                          <a:ea typeface="+mn-ea"/>
                          <a:cs typeface="+mn-cs"/>
                        </a:rPr>
                        <a:t>
 Peak Fitness está listo para acompañarte todos los días. Su aislamiento de doble pared mantiene el agua fría el doble de tiempo y sus características la convierten en la mejor elección para hidratarte:
❄️ Diseño triangular y cónico para un ajuste de la mano . 
❄️ Tapa auto-selladora, interfaz de bebida.
❄️ Fácil de limpiar.
#CamelbakArgentina #Camelbak #agua #hidratacion #deportes #ciclismo #mountainbike #cycling #fitness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2668796"/>
                  </a:ext>
                </a:extLst>
              </a:tr>
            </a:tbl>
          </a:graphicData>
        </a:graphic>
      </p:graphicFrame>
      <p:sp>
        <p:nvSpPr>
          <p:cNvPr id="4" name="Text Placeholder 3">
            <a:extLst>
              <a:ext uri="{FF2B5EF4-FFF2-40B4-BE49-F238E27FC236}">
                <a16:creationId xmlns:a16="http://schemas.microsoft.com/office/drawing/2014/main" id="{322731CB-A316-4278-8B20-F28241748D4F}"/>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040542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82A02-96AF-4CAD-ABBC-4531C9323274}"/>
              </a:ext>
            </a:extLst>
          </p:cNvPr>
          <p:cNvSpPr>
            <a:spLocks noGrp="1"/>
          </p:cNvSpPr>
          <p:nvPr>
            <p:ph type="title"/>
          </p:nvPr>
        </p:nvSpPr>
        <p:spPr/>
        <p:txBody>
          <a:bodyPr/>
          <a:lstStyle/>
          <a:p>
            <a:r>
              <a:rPr lang="en-US"/>
              <a:t>Facebook Post Table + Reactions | CamelBak - 5 of 8</a:t>
            </a:r>
          </a:p>
        </p:txBody>
      </p:sp>
      <p:graphicFrame>
        <p:nvGraphicFramePr>
          <p:cNvPr id="5" name="Table Placeholder 4">
            <a:extLst>
              <a:ext uri="{FF2B5EF4-FFF2-40B4-BE49-F238E27FC236}">
                <a16:creationId xmlns:a16="http://schemas.microsoft.com/office/drawing/2014/main" id="{F406F328-8F12-425C-B8C1-4DEB9FBDBDE9}"/>
              </a:ext>
            </a:extLst>
          </p:cNvPr>
          <p:cNvGraphicFramePr>
            <a:graphicFrameLocks noGrp="1"/>
          </p:cNvGraphicFramePr>
          <p:nvPr>
            <p:ph type="tbl" sz="quarter" idx="13"/>
            <p:extLst>
              <p:ext uri="{D42A27DB-BD31-4B8C-83A1-F6EECF244321}">
                <p14:modId xmlns:p14="http://schemas.microsoft.com/office/powerpoint/2010/main" val="3569172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7435700"/>
                    </a:ext>
                  </a:extLst>
                </a:gridCol>
                <a:gridCol w="493776">
                  <a:extLst>
                    <a:ext uri="{9D8B030D-6E8A-4147-A177-3AD203B41FA5}">
                      <a16:colId xmlns:a16="http://schemas.microsoft.com/office/drawing/2014/main" val="2875246630"/>
                    </a:ext>
                  </a:extLst>
                </a:gridCol>
                <a:gridCol w="493776">
                  <a:extLst>
                    <a:ext uri="{9D8B030D-6E8A-4147-A177-3AD203B41FA5}">
                      <a16:colId xmlns:a16="http://schemas.microsoft.com/office/drawing/2014/main" val="4269896787"/>
                    </a:ext>
                  </a:extLst>
                </a:gridCol>
                <a:gridCol w="493776">
                  <a:extLst>
                    <a:ext uri="{9D8B030D-6E8A-4147-A177-3AD203B41FA5}">
                      <a16:colId xmlns:a16="http://schemas.microsoft.com/office/drawing/2014/main" val="3977619853"/>
                    </a:ext>
                  </a:extLst>
                </a:gridCol>
                <a:gridCol w="493776">
                  <a:extLst>
                    <a:ext uri="{9D8B030D-6E8A-4147-A177-3AD203B41FA5}">
                      <a16:colId xmlns:a16="http://schemas.microsoft.com/office/drawing/2014/main" val="3847733610"/>
                    </a:ext>
                  </a:extLst>
                </a:gridCol>
                <a:gridCol w="493776">
                  <a:extLst>
                    <a:ext uri="{9D8B030D-6E8A-4147-A177-3AD203B41FA5}">
                      <a16:colId xmlns:a16="http://schemas.microsoft.com/office/drawing/2014/main" val="1591457696"/>
                    </a:ext>
                  </a:extLst>
                </a:gridCol>
                <a:gridCol w="493776">
                  <a:extLst>
                    <a:ext uri="{9D8B030D-6E8A-4147-A177-3AD203B41FA5}">
                      <a16:colId xmlns:a16="http://schemas.microsoft.com/office/drawing/2014/main" val="1304470521"/>
                    </a:ext>
                  </a:extLst>
                </a:gridCol>
                <a:gridCol w="493776">
                  <a:extLst>
                    <a:ext uri="{9D8B030D-6E8A-4147-A177-3AD203B41FA5}">
                      <a16:colId xmlns:a16="http://schemas.microsoft.com/office/drawing/2014/main" val="3966229142"/>
                    </a:ext>
                  </a:extLst>
                </a:gridCol>
                <a:gridCol w="493776">
                  <a:extLst>
                    <a:ext uri="{9D8B030D-6E8A-4147-A177-3AD203B41FA5}">
                      <a16:colId xmlns:a16="http://schemas.microsoft.com/office/drawing/2014/main" val="816144095"/>
                    </a:ext>
                  </a:extLst>
                </a:gridCol>
                <a:gridCol w="493776">
                  <a:extLst>
                    <a:ext uri="{9D8B030D-6E8A-4147-A177-3AD203B41FA5}">
                      <a16:colId xmlns:a16="http://schemas.microsoft.com/office/drawing/2014/main" val="610991627"/>
                    </a:ext>
                  </a:extLst>
                </a:gridCol>
                <a:gridCol w="493776">
                  <a:extLst>
                    <a:ext uri="{9D8B030D-6E8A-4147-A177-3AD203B41FA5}">
                      <a16:colId xmlns:a16="http://schemas.microsoft.com/office/drawing/2014/main" val="37147252"/>
                    </a:ext>
                  </a:extLst>
                </a:gridCol>
                <a:gridCol w="493776">
                  <a:extLst>
                    <a:ext uri="{9D8B030D-6E8A-4147-A177-3AD203B41FA5}">
                      <a16:colId xmlns:a16="http://schemas.microsoft.com/office/drawing/2014/main" val="3034487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119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- 2021-08-05 12:00:05</a:t>
                      </a:r>
                      <a:r>
                        <a:rPr kumimoji="0" lang="es-ES" sz="1000" b="0" i="0" u="none" strike="noStrike" kern="1200" cap="none" spc="0" normalizeH="0" baseline="0" noProof="0">
                          <a:ln>
                            <a:noFill/>
                          </a:ln>
                          <a:solidFill>
                            <a:prstClr val="black"/>
                          </a:solidFill>
                          <a:effectLst/>
                          <a:uLnTx/>
                          <a:uFillTx/>
                          <a:latin typeface="+mn-lt"/>
                          <a:ea typeface="+mn-ea"/>
                          <a:cs typeface="+mn-cs"/>
                        </a:rPr>
                        <a:t>
 Camelbak Podium Race Edition es la caramañola perfecta para los ciclistas que priorizan el rendimiento y la funcionalidad por encima de todo. 
💧💧💧💧 Su construcción doble pared con aislamiento térmico mantiene el agua hasta 2 veces más fría. 
¿Ya la convertiste en tu favorita?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55148671"/>
                  </a:ext>
                </a:extLst>
              </a:tr>
            </a:tbl>
          </a:graphicData>
        </a:graphic>
      </p:graphicFrame>
      <p:sp>
        <p:nvSpPr>
          <p:cNvPr id="4" name="Text Placeholder 3">
            <a:extLst>
              <a:ext uri="{FF2B5EF4-FFF2-40B4-BE49-F238E27FC236}">
                <a16:creationId xmlns:a16="http://schemas.microsoft.com/office/drawing/2014/main" id="{0F08EE1A-74CD-4FE6-9D7E-EAF63F4C1D58}"/>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3065371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309E4-F5A1-4993-B442-89C7DCC9AC68}"/>
              </a:ext>
            </a:extLst>
          </p:cNvPr>
          <p:cNvSpPr>
            <a:spLocks noGrp="1"/>
          </p:cNvSpPr>
          <p:nvPr>
            <p:ph type="title"/>
          </p:nvPr>
        </p:nvSpPr>
        <p:spPr/>
        <p:txBody>
          <a:bodyPr/>
          <a:lstStyle/>
          <a:p>
            <a:r>
              <a:rPr lang="en-US"/>
              <a:t>Facebook Post Table + Reactions | CamelBak - 6 of 8</a:t>
            </a:r>
          </a:p>
        </p:txBody>
      </p:sp>
      <p:graphicFrame>
        <p:nvGraphicFramePr>
          <p:cNvPr id="5" name="Table Placeholder 4">
            <a:extLst>
              <a:ext uri="{FF2B5EF4-FFF2-40B4-BE49-F238E27FC236}">
                <a16:creationId xmlns:a16="http://schemas.microsoft.com/office/drawing/2014/main" id="{5E12A038-4479-4551-BA5D-332BB9DAAC3F}"/>
              </a:ext>
            </a:extLst>
          </p:cNvPr>
          <p:cNvGraphicFramePr>
            <a:graphicFrameLocks noGrp="1"/>
          </p:cNvGraphicFramePr>
          <p:nvPr>
            <p:ph type="tbl" sz="quarter" idx="13"/>
            <p:extLst>
              <p:ext uri="{D42A27DB-BD31-4B8C-83A1-F6EECF244321}">
                <p14:modId xmlns:p14="http://schemas.microsoft.com/office/powerpoint/2010/main" val="136542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0121110"/>
                    </a:ext>
                  </a:extLst>
                </a:gridCol>
                <a:gridCol w="493776">
                  <a:extLst>
                    <a:ext uri="{9D8B030D-6E8A-4147-A177-3AD203B41FA5}">
                      <a16:colId xmlns:a16="http://schemas.microsoft.com/office/drawing/2014/main" val="1780679024"/>
                    </a:ext>
                  </a:extLst>
                </a:gridCol>
                <a:gridCol w="493776">
                  <a:extLst>
                    <a:ext uri="{9D8B030D-6E8A-4147-A177-3AD203B41FA5}">
                      <a16:colId xmlns:a16="http://schemas.microsoft.com/office/drawing/2014/main" val="3863007247"/>
                    </a:ext>
                  </a:extLst>
                </a:gridCol>
                <a:gridCol w="493776">
                  <a:extLst>
                    <a:ext uri="{9D8B030D-6E8A-4147-A177-3AD203B41FA5}">
                      <a16:colId xmlns:a16="http://schemas.microsoft.com/office/drawing/2014/main" val="2451097203"/>
                    </a:ext>
                  </a:extLst>
                </a:gridCol>
                <a:gridCol w="493776">
                  <a:extLst>
                    <a:ext uri="{9D8B030D-6E8A-4147-A177-3AD203B41FA5}">
                      <a16:colId xmlns:a16="http://schemas.microsoft.com/office/drawing/2014/main" val="2037290780"/>
                    </a:ext>
                  </a:extLst>
                </a:gridCol>
                <a:gridCol w="493776">
                  <a:extLst>
                    <a:ext uri="{9D8B030D-6E8A-4147-A177-3AD203B41FA5}">
                      <a16:colId xmlns:a16="http://schemas.microsoft.com/office/drawing/2014/main" val="1115910670"/>
                    </a:ext>
                  </a:extLst>
                </a:gridCol>
                <a:gridCol w="493776">
                  <a:extLst>
                    <a:ext uri="{9D8B030D-6E8A-4147-A177-3AD203B41FA5}">
                      <a16:colId xmlns:a16="http://schemas.microsoft.com/office/drawing/2014/main" val="1281822333"/>
                    </a:ext>
                  </a:extLst>
                </a:gridCol>
                <a:gridCol w="493776">
                  <a:extLst>
                    <a:ext uri="{9D8B030D-6E8A-4147-A177-3AD203B41FA5}">
                      <a16:colId xmlns:a16="http://schemas.microsoft.com/office/drawing/2014/main" val="355128793"/>
                    </a:ext>
                  </a:extLst>
                </a:gridCol>
                <a:gridCol w="493776">
                  <a:extLst>
                    <a:ext uri="{9D8B030D-6E8A-4147-A177-3AD203B41FA5}">
                      <a16:colId xmlns:a16="http://schemas.microsoft.com/office/drawing/2014/main" val="810844832"/>
                    </a:ext>
                  </a:extLst>
                </a:gridCol>
                <a:gridCol w="493776">
                  <a:extLst>
                    <a:ext uri="{9D8B030D-6E8A-4147-A177-3AD203B41FA5}">
                      <a16:colId xmlns:a16="http://schemas.microsoft.com/office/drawing/2014/main" val="2290584260"/>
                    </a:ext>
                  </a:extLst>
                </a:gridCol>
                <a:gridCol w="493776">
                  <a:extLst>
                    <a:ext uri="{9D8B030D-6E8A-4147-A177-3AD203B41FA5}">
                      <a16:colId xmlns:a16="http://schemas.microsoft.com/office/drawing/2014/main" val="3226276263"/>
                    </a:ext>
                  </a:extLst>
                </a:gridCol>
                <a:gridCol w="493776">
                  <a:extLst>
                    <a:ext uri="{9D8B030D-6E8A-4147-A177-3AD203B41FA5}">
                      <a16:colId xmlns:a16="http://schemas.microsoft.com/office/drawing/2014/main" val="736532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225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- 2021-08-08 11:04:52</a:t>
                      </a:r>
                      <a:r>
                        <a:rPr kumimoji="0" lang="en-US" sz="1000" b="0" i="0" u="none" strike="noStrike" kern="1200" cap="none" spc="0" normalizeH="0" baseline="0" noProof="0">
                          <a:ln>
                            <a:noFill/>
                          </a:ln>
                          <a:solidFill>
                            <a:prstClr val="black"/>
                          </a:solidFill>
                          <a:effectLst/>
                          <a:uLnTx/>
                          <a:uFillTx/>
                          <a:latin typeface="+mn-lt"/>
                          <a:ea typeface="+mn-ea"/>
                          <a:cs typeface="+mn-cs"/>
                        </a:rPr>
                        <a:t>
 ¿Sed de aventuras? 
Podium es la carmañola ideal para acompañarte y mantenerte hidr#podium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6474877"/>
                  </a:ext>
                </a:extLst>
              </a:tr>
            </a:tbl>
          </a:graphicData>
        </a:graphic>
      </p:graphicFrame>
      <p:sp>
        <p:nvSpPr>
          <p:cNvPr id="4" name="Text Placeholder 3">
            <a:extLst>
              <a:ext uri="{FF2B5EF4-FFF2-40B4-BE49-F238E27FC236}">
                <a16:creationId xmlns:a16="http://schemas.microsoft.com/office/drawing/2014/main" id="{24F30CDD-B4A6-4220-A2BD-5AB8A883A48A}"/>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23936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DA604-9690-4447-BE8C-28344235B5FD}"/>
              </a:ext>
            </a:extLst>
          </p:cNvPr>
          <p:cNvSpPr>
            <a:spLocks noGrp="1"/>
          </p:cNvSpPr>
          <p:nvPr>
            <p:ph type="title"/>
          </p:nvPr>
        </p:nvSpPr>
        <p:spPr/>
        <p:txBody>
          <a:bodyPr/>
          <a:lstStyle/>
          <a:p>
            <a:r>
              <a:rPr lang="en-US"/>
              <a:t>Facebook Post Table + Reactions | CamelBak - 7 of 8</a:t>
            </a:r>
          </a:p>
        </p:txBody>
      </p:sp>
      <p:graphicFrame>
        <p:nvGraphicFramePr>
          <p:cNvPr id="5" name="Table Placeholder 4">
            <a:extLst>
              <a:ext uri="{FF2B5EF4-FFF2-40B4-BE49-F238E27FC236}">
                <a16:creationId xmlns:a16="http://schemas.microsoft.com/office/drawing/2014/main" id="{BFE25F2C-FBC2-46F1-B971-3F45B1D53282}"/>
              </a:ext>
            </a:extLst>
          </p:cNvPr>
          <p:cNvGraphicFramePr>
            <a:graphicFrameLocks noGrp="1"/>
          </p:cNvGraphicFramePr>
          <p:nvPr>
            <p:ph type="tbl" sz="quarter" idx="13"/>
            <p:extLst>
              <p:ext uri="{D42A27DB-BD31-4B8C-83A1-F6EECF244321}">
                <p14:modId xmlns:p14="http://schemas.microsoft.com/office/powerpoint/2010/main" val="2488926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5541058"/>
                    </a:ext>
                  </a:extLst>
                </a:gridCol>
                <a:gridCol w="493776">
                  <a:extLst>
                    <a:ext uri="{9D8B030D-6E8A-4147-A177-3AD203B41FA5}">
                      <a16:colId xmlns:a16="http://schemas.microsoft.com/office/drawing/2014/main" val="643033762"/>
                    </a:ext>
                  </a:extLst>
                </a:gridCol>
                <a:gridCol w="493776">
                  <a:extLst>
                    <a:ext uri="{9D8B030D-6E8A-4147-A177-3AD203B41FA5}">
                      <a16:colId xmlns:a16="http://schemas.microsoft.com/office/drawing/2014/main" val="3526197342"/>
                    </a:ext>
                  </a:extLst>
                </a:gridCol>
                <a:gridCol w="493776">
                  <a:extLst>
                    <a:ext uri="{9D8B030D-6E8A-4147-A177-3AD203B41FA5}">
                      <a16:colId xmlns:a16="http://schemas.microsoft.com/office/drawing/2014/main" val="3955375522"/>
                    </a:ext>
                  </a:extLst>
                </a:gridCol>
                <a:gridCol w="493776">
                  <a:extLst>
                    <a:ext uri="{9D8B030D-6E8A-4147-A177-3AD203B41FA5}">
                      <a16:colId xmlns:a16="http://schemas.microsoft.com/office/drawing/2014/main" val="2232755531"/>
                    </a:ext>
                  </a:extLst>
                </a:gridCol>
                <a:gridCol w="493776">
                  <a:extLst>
                    <a:ext uri="{9D8B030D-6E8A-4147-A177-3AD203B41FA5}">
                      <a16:colId xmlns:a16="http://schemas.microsoft.com/office/drawing/2014/main" val="2055420660"/>
                    </a:ext>
                  </a:extLst>
                </a:gridCol>
                <a:gridCol w="493776">
                  <a:extLst>
                    <a:ext uri="{9D8B030D-6E8A-4147-A177-3AD203B41FA5}">
                      <a16:colId xmlns:a16="http://schemas.microsoft.com/office/drawing/2014/main" val="3429836235"/>
                    </a:ext>
                  </a:extLst>
                </a:gridCol>
                <a:gridCol w="493776">
                  <a:extLst>
                    <a:ext uri="{9D8B030D-6E8A-4147-A177-3AD203B41FA5}">
                      <a16:colId xmlns:a16="http://schemas.microsoft.com/office/drawing/2014/main" val="561319947"/>
                    </a:ext>
                  </a:extLst>
                </a:gridCol>
                <a:gridCol w="493776">
                  <a:extLst>
                    <a:ext uri="{9D8B030D-6E8A-4147-A177-3AD203B41FA5}">
                      <a16:colId xmlns:a16="http://schemas.microsoft.com/office/drawing/2014/main" val="1355741252"/>
                    </a:ext>
                  </a:extLst>
                </a:gridCol>
                <a:gridCol w="493776">
                  <a:extLst>
                    <a:ext uri="{9D8B030D-6E8A-4147-A177-3AD203B41FA5}">
                      <a16:colId xmlns:a16="http://schemas.microsoft.com/office/drawing/2014/main" val="1380115448"/>
                    </a:ext>
                  </a:extLst>
                </a:gridCol>
                <a:gridCol w="493776">
                  <a:extLst>
                    <a:ext uri="{9D8B030D-6E8A-4147-A177-3AD203B41FA5}">
                      <a16:colId xmlns:a16="http://schemas.microsoft.com/office/drawing/2014/main" val="175605801"/>
                    </a:ext>
                  </a:extLst>
                </a:gridCol>
                <a:gridCol w="493776">
                  <a:extLst>
                    <a:ext uri="{9D8B030D-6E8A-4147-A177-3AD203B41FA5}">
                      <a16:colId xmlns:a16="http://schemas.microsoft.com/office/drawing/2014/main" val="635538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123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- 2021-08-12 10:30:10</a:t>
                      </a:r>
                      <a:r>
                        <a:rPr kumimoji="0" lang="es-ES" sz="1000" b="0" i="0" u="none" strike="noStrike" kern="1200" cap="none" spc="0" normalizeH="0" baseline="0" noProof="0">
                          <a:ln>
                            <a:noFill/>
                          </a:ln>
                          <a:solidFill>
                            <a:prstClr val="black"/>
                          </a:solidFill>
                          <a:effectLst/>
                          <a:uLnTx/>
                          <a:uFillTx/>
                          <a:latin typeface="+mn-lt"/>
                          <a:ea typeface="+mn-ea"/>
                          <a:cs typeface="+mn-cs"/>
                        </a:rPr>
                        <a:t>
 La Juventud no tiene edad, se trata de la 𝐚𝐜𝐭𝐢𝐭𝐮𝐝 frente a la vida, de la motivación por MÁS.⁣⁣
⁣⁣
Festejamos el día internacional de la Juventud. ⁣⁣
⁣
⁣
#Camelbak #DiaDeLaJuventud⁣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4442070"/>
                  </a:ext>
                </a:extLst>
              </a:tr>
            </a:tbl>
          </a:graphicData>
        </a:graphic>
      </p:graphicFrame>
      <p:sp>
        <p:nvSpPr>
          <p:cNvPr id="4" name="Text Placeholder 3">
            <a:extLst>
              <a:ext uri="{FF2B5EF4-FFF2-40B4-BE49-F238E27FC236}">
                <a16:creationId xmlns:a16="http://schemas.microsoft.com/office/drawing/2014/main" id="{9B5D6A3F-90B8-4EBC-BAB1-9EA609C7C421}"/>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1244636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092B-7DAF-4149-9715-1378166E111C}"/>
              </a:ext>
            </a:extLst>
          </p:cNvPr>
          <p:cNvSpPr>
            <a:spLocks noGrp="1"/>
          </p:cNvSpPr>
          <p:nvPr>
            <p:ph type="title"/>
          </p:nvPr>
        </p:nvSpPr>
        <p:spPr/>
        <p:txBody>
          <a:bodyPr/>
          <a:lstStyle/>
          <a:p>
            <a:r>
              <a:rPr lang="en-US"/>
              <a:t>Facebook Post Table + Reactions | CamelBak - 8 of 8</a:t>
            </a:r>
          </a:p>
        </p:txBody>
      </p:sp>
      <p:graphicFrame>
        <p:nvGraphicFramePr>
          <p:cNvPr id="5" name="Table Placeholder 4">
            <a:extLst>
              <a:ext uri="{FF2B5EF4-FFF2-40B4-BE49-F238E27FC236}">
                <a16:creationId xmlns:a16="http://schemas.microsoft.com/office/drawing/2014/main" id="{62049F50-EDC6-4A72-A436-9F1BF6778570}"/>
              </a:ext>
            </a:extLst>
          </p:cNvPr>
          <p:cNvGraphicFramePr>
            <a:graphicFrameLocks noGrp="1"/>
          </p:cNvGraphicFramePr>
          <p:nvPr>
            <p:ph type="tbl" sz="quarter" idx="13"/>
            <p:extLst>
              <p:ext uri="{D42A27DB-BD31-4B8C-83A1-F6EECF244321}">
                <p14:modId xmlns:p14="http://schemas.microsoft.com/office/powerpoint/2010/main" val="3248849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6561685"/>
                    </a:ext>
                  </a:extLst>
                </a:gridCol>
                <a:gridCol w="493776">
                  <a:extLst>
                    <a:ext uri="{9D8B030D-6E8A-4147-A177-3AD203B41FA5}">
                      <a16:colId xmlns:a16="http://schemas.microsoft.com/office/drawing/2014/main" val="2776577851"/>
                    </a:ext>
                  </a:extLst>
                </a:gridCol>
                <a:gridCol w="493776">
                  <a:extLst>
                    <a:ext uri="{9D8B030D-6E8A-4147-A177-3AD203B41FA5}">
                      <a16:colId xmlns:a16="http://schemas.microsoft.com/office/drawing/2014/main" val="1812516710"/>
                    </a:ext>
                  </a:extLst>
                </a:gridCol>
                <a:gridCol w="493776">
                  <a:extLst>
                    <a:ext uri="{9D8B030D-6E8A-4147-A177-3AD203B41FA5}">
                      <a16:colId xmlns:a16="http://schemas.microsoft.com/office/drawing/2014/main" val="3988554666"/>
                    </a:ext>
                  </a:extLst>
                </a:gridCol>
                <a:gridCol w="493776">
                  <a:extLst>
                    <a:ext uri="{9D8B030D-6E8A-4147-A177-3AD203B41FA5}">
                      <a16:colId xmlns:a16="http://schemas.microsoft.com/office/drawing/2014/main" val="2659424118"/>
                    </a:ext>
                  </a:extLst>
                </a:gridCol>
                <a:gridCol w="493776">
                  <a:extLst>
                    <a:ext uri="{9D8B030D-6E8A-4147-A177-3AD203B41FA5}">
                      <a16:colId xmlns:a16="http://schemas.microsoft.com/office/drawing/2014/main" val="2246790162"/>
                    </a:ext>
                  </a:extLst>
                </a:gridCol>
                <a:gridCol w="493776">
                  <a:extLst>
                    <a:ext uri="{9D8B030D-6E8A-4147-A177-3AD203B41FA5}">
                      <a16:colId xmlns:a16="http://schemas.microsoft.com/office/drawing/2014/main" val="3983606868"/>
                    </a:ext>
                  </a:extLst>
                </a:gridCol>
                <a:gridCol w="493776">
                  <a:extLst>
                    <a:ext uri="{9D8B030D-6E8A-4147-A177-3AD203B41FA5}">
                      <a16:colId xmlns:a16="http://schemas.microsoft.com/office/drawing/2014/main" val="3905824686"/>
                    </a:ext>
                  </a:extLst>
                </a:gridCol>
                <a:gridCol w="493776">
                  <a:extLst>
                    <a:ext uri="{9D8B030D-6E8A-4147-A177-3AD203B41FA5}">
                      <a16:colId xmlns:a16="http://schemas.microsoft.com/office/drawing/2014/main" val="4162823755"/>
                    </a:ext>
                  </a:extLst>
                </a:gridCol>
                <a:gridCol w="493776">
                  <a:extLst>
                    <a:ext uri="{9D8B030D-6E8A-4147-A177-3AD203B41FA5}">
                      <a16:colId xmlns:a16="http://schemas.microsoft.com/office/drawing/2014/main" val="2690977228"/>
                    </a:ext>
                  </a:extLst>
                </a:gridCol>
                <a:gridCol w="493776">
                  <a:extLst>
                    <a:ext uri="{9D8B030D-6E8A-4147-A177-3AD203B41FA5}">
                      <a16:colId xmlns:a16="http://schemas.microsoft.com/office/drawing/2014/main" val="4111325699"/>
                    </a:ext>
                  </a:extLst>
                </a:gridCol>
                <a:gridCol w="493776">
                  <a:extLst>
                    <a:ext uri="{9D8B030D-6E8A-4147-A177-3AD203B41FA5}">
                      <a16:colId xmlns:a16="http://schemas.microsoft.com/office/drawing/2014/main" val="4045019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01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- 2021-08-13 14:57:18</a:t>
                      </a:r>
                      <a:r>
                        <a:rPr kumimoji="0" lang="es-ES" sz="1000" b="0" i="0" u="none" strike="noStrike" kern="1200" cap="none" spc="0" normalizeH="0" baseline="0" noProof="0">
                          <a:ln>
                            <a:noFill/>
                          </a:ln>
                          <a:solidFill>
                            <a:prstClr val="black"/>
                          </a:solidFill>
                          <a:effectLst/>
                          <a:uLnTx/>
                          <a:uFillTx/>
                          <a:latin typeface="+mn-lt"/>
                          <a:ea typeface="+mn-ea"/>
                          <a:cs typeface="+mn-cs"/>
                        </a:rPr>
                        <a:t>
 Eddy Kids es la botella de agua ideal para todos los días. A prueba de fugas cuando está cerrada y muy fácil de llevar 💧💧💧💧
El mejor regalo para este domingo.
⁣#Camelbak #caramañolas #eddy
#DiaDeLasInfancias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1116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- 2021-08-15 11:52:55</a:t>
                      </a:r>
                      <a:r>
                        <a:rPr kumimoji="0" lang="es-ES" sz="1000" b="0" i="0" u="none" strike="noStrike" kern="1200" cap="none" spc="0" normalizeH="0" baseline="0" noProof="0">
                          <a:ln>
                            <a:noFill/>
                          </a:ln>
                          <a:solidFill>
                            <a:prstClr val="black"/>
                          </a:solidFill>
                          <a:effectLst/>
                          <a:uLnTx/>
                          <a:uFillTx/>
                          <a:latin typeface="+mn-lt"/>
                          <a:ea typeface="+mn-ea"/>
                          <a:cs typeface="+mn-cs"/>
                        </a:rPr>
                        <a:t>
 En Camelbak celebramos las infancias MÁS libres, con educación, amor y juegos.⁣
⁣
Porque hay muchas maneras de vivir la niñez. ¡Feliz día de las infancias!⁣
⁣
⁣
#Camelbak #DiaDelNiño #DiaDeLasInfancias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9539271"/>
                  </a:ext>
                </a:extLst>
              </a:tr>
            </a:tbl>
          </a:graphicData>
        </a:graphic>
      </p:graphicFrame>
      <p:sp>
        <p:nvSpPr>
          <p:cNvPr id="4" name="Text Placeholder 3">
            <a:extLst>
              <a:ext uri="{FF2B5EF4-FFF2-40B4-BE49-F238E27FC236}">
                <a16:creationId xmlns:a16="http://schemas.microsoft.com/office/drawing/2014/main" id="{A456B1DB-0F32-449D-A611-571CF7DA3122}"/>
              </a:ext>
            </a:extLst>
          </p:cNvPr>
          <p:cNvSpPr>
            <a:spLocks noGrp="1"/>
          </p:cNvSpPr>
          <p:nvPr>
            <p:ph type="body" sz="quarter" idx="14"/>
          </p:nvPr>
        </p:nvSpPr>
        <p:spPr/>
        <p:txBody>
          <a:bodyPr/>
          <a:lstStyle/>
          <a:p>
            <a:r>
              <a:rPr lang="en-US"/>
              <a:t>07/17/2021 - 08/17/2021</a:t>
            </a:r>
          </a:p>
        </p:txBody>
      </p:sp>
    </p:spTree>
    <p:extLst>
      <p:ext uri="{BB962C8B-B14F-4D97-AF65-F5344CB8AC3E}">
        <p14:creationId xmlns:p14="http://schemas.microsoft.com/office/powerpoint/2010/main" val="2467543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29EF4-803D-458C-9B5A-07BD4A45C82E}"/>
              </a:ext>
            </a:extLst>
          </p:cNvPr>
          <p:cNvSpPr>
            <a:spLocks noGrp="1"/>
          </p:cNvSpPr>
          <p:nvPr>
            <p:ph type="title"/>
          </p:nvPr>
        </p:nvSpPr>
        <p:spPr/>
        <p:txBody>
          <a:bodyPr/>
          <a:lstStyle/>
          <a:p>
            <a:r>
              <a:rPr lang="en-US"/>
              <a:t>Facebook User Posts | CamelBak</a:t>
            </a:r>
          </a:p>
        </p:txBody>
      </p:sp>
      <p:graphicFrame>
        <p:nvGraphicFramePr>
          <p:cNvPr id="6" name="Chart Placeholder 5">
            <a:extLst>
              <a:ext uri="{FF2B5EF4-FFF2-40B4-BE49-F238E27FC236}">
                <a16:creationId xmlns:a16="http://schemas.microsoft.com/office/drawing/2014/main" id="{48BCF18F-36F8-4D58-91AE-E5C4ACC6AA52}"/>
              </a:ext>
            </a:extLst>
          </p:cNvPr>
          <p:cNvGraphicFramePr>
            <a:graphicFrameLocks noGrp="1"/>
          </p:cNvGraphicFramePr>
          <p:nvPr>
            <p:ph type="chart" sz="quarter" idx="13"/>
            <p:extLst>
              <p:ext uri="{D42A27DB-BD31-4B8C-83A1-F6EECF244321}">
                <p14:modId xmlns:p14="http://schemas.microsoft.com/office/powerpoint/2010/main" val="1849737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8A469D-1CEC-45DE-BB8C-4DA7A90EA066}"/>
              </a:ext>
            </a:extLst>
          </p:cNvPr>
          <p:cNvSpPr>
            <a:spLocks noGrp="1"/>
          </p:cNvSpPr>
          <p:nvPr>
            <p:ph type="body" sz="quarter" idx="14"/>
          </p:nvPr>
        </p:nvSpPr>
        <p:spPr/>
        <p:txBody>
          <a:bodyPr/>
          <a:lstStyle/>
          <a:p>
            <a:r>
              <a:rPr lang="en-US"/>
              <a:t>07/17/2021 - 08/17/2021</a:t>
            </a:r>
          </a:p>
        </p:txBody>
      </p:sp>
      <p:sp>
        <p:nvSpPr>
          <p:cNvPr id="5" name="Footer Placeholder 4">
            <a:extLst>
              <a:ext uri="{FF2B5EF4-FFF2-40B4-BE49-F238E27FC236}">
                <a16:creationId xmlns:a16="http://schemas.microsoft.com/office/drawing/2014/main" id="{3397569A-5DAE-4AAC-AE41-775B4B02EB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31027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744</Words>
  <Application>Microsoft Office PowerPoint</Application>
  <PresentationFormat>On-screen Show (4:3)</PresentationFormat>
  <Paragraphs>367</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FACEBOOK NUEVO - La emilia usar</vt:lpstr>
      <vt:lpstr>Facebook Key Metrics Table | CamelBak</vt:lpstr>
      <vt:lpstr>Facebook Fan Distribution | CamelBak</vt:lpstr>
      <vt:lpstr>Facebook +/- Fan Distribution | CamelBak</vt:lpstr>
      <vt:lpstr>Facebook Key Metrics Radar | CamelBak</vt:lpstr>
      <vt:lpstr>Facebook Page Likes Total | CamelBak</vt:lpstr>
      <vt:lpstr>Facebook Posts Distribution | CamelBak</vt:lpstr>
      <vt:lpstr>Facebook Interactions Distribution | CamelBak</vt:lpstr>
      <vt:lpstr>Facebook Fans Change | CamelBak</vt:lpstr>
      <vt:lpstr>Facebook Fans Change Per Weekday | CamelBak</vt:lpstr>
      <vt:lpstr>Facebook Fans Change Rate | CamelBak</vt:lpstr>
      <vt:lpstr>Facebook Own Posts | CamelBak</vt:lpstr>
      <vt:lpstr>Facebook Own Posts By Hour | CamelBak</vt:lpstr>
      <vt:lpstr>Facebook Own Posts By Weekday | CamelBak</vt:lpstr>
      <vt:lpstr>Facebook Interactions Distribution | CamelBak</vt:lpstr>
      <vt:lpstr>Facebook Post Type Distribution Per Profile | CamelBak</vt:lpstr>
      <vt:lpstr>Facebook Interaction Rate By Weekday | CamelBak</vt:lpstr>
      <vt:lpstr>Facebook Interaction Rate | CamelBak</vt:lpstr>
      <vt:lpstr>Facebook Interaction Rate By Post Type | CamelBak</vt:lpstr>
      <vt:lpstr>Facebook Interaction Rate By Hour | CamelBak</vt:lpstr>
      <vt:lpstr>Facebook Hashtag Detection | CamelBak</vt:lpstr>
      <vt:lpstr>Facebook Post Table + Reactions | CamelBak - 1 of 8</vt:lpstr>
      <vt:lpstr>Facebook Post Table + Reactions | CamelBak - 2 of 8</vt:lpstr>
      <vt:lpstr>Facebook Post Table + Reactions | CamelBak - 3 of 8</vt:lpstr>
      <vt:lpstr>Facebook Post Table + Reactions | CamelBak - 4 of 8</vt:lpstr>
      <vt:lpstr>Facebook Post Table + Reactions | CamelBak - 5 of 8</vt:lpstr>
      <vt:lpstr>Facebook Post Table + Reactions | CamelBak - 6 of 8</vt:lpstr>
      <vt:lpstr>Facebook Post Table + Reactions | CamelBak - 7 of 8</vt:lpstr>
      <vt:lpstr>Facebook Post Table + Reactions | CamelBak - 8 of 8</vt:lpstr>
      <vt:lpstr>Facebook User Posts | CamelBak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2021-08-17T20:44:27Z</dcterms:created>
  <dcterms:modified xsi:type="dcterms:W3CDTF">2021-08-17T20:45:14Z</dcterms:modified>
</cp:coreProperties>
</file>