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trekbicycleargentina</c:v>
                </c:pt>
                <c:pt idx="1">
                  <c:v>specialized_arg</c:v>
                </c:pt>
                <c:pt idx="2">
                  <c:v>scottsportsargentina</c:v>
                </c:pt>
                <c:pt idx="3">
                  <c:v>giantargentina</c:v>
                </c:pt>
                <c:pt idx="4">
                  <c:v>cannondale.argentina</c:v>
                </c:pt>
              </c:strCache>
            </c:strRef>
          </c:cat>
          <c:val>
            <c:numRef>
              <c:f>Sheet1!$A$2:$E$2</c:f>
              <c:numCache>
                <c:formatCode>General</c:formatCode>
                <c:ptCount val="5"/>
                <c:pt idx="0">
                  <c:v>44389</c:v>
                </c:pt>
                <c:pt idx="1">
                  <c:v>40857</c:v>
                </c:pt>
                <c:pt idx="2">
                  <c:v>31733</c:v>
                </c:pt>
                <c:pt idx="3">
                  <c:v>17764</c:v>
                </c:pt>
                <c:pt idx="4">
                  <c:v>14982</c:v>
                </c:pt>
              </c:numCache>
            </c:numRef>
          </c:val>
          <c:extLst>
            <c:ext xmlns:c16="http://schemas.microsoft.com/office/drawing/2014/chart" uri="{C3380CC4-5D6E-409C-BE32-E72D297353CC}">
              <c16:uniqueId val="{00000000-562E-49F0-9E92-5A0E151B447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71.488399999999999</c:v>
                </c:pt>
                <c:pt idx="1">
                  <c:v>100</c:v>
                </c:pt>
                <c:pt idx="2">
                  <c:v>100</c:v>
                </c:pt>
                <c:pt idx="3">
                  <c:v>100</c:v>
                </c:pt>
                <c:pt idx="4">
                  <c:v>100</c:v>
                </c:pt>
                <c:pt idx="5">
                  <c:v>100</c:v>
                </c:pt>
                <c:pt idx="6">
                  <c:v>63.711500000000001</c:v>
                </c:pt>
                <c:pt idx="7">
                  <c:v>100</c:v>
                </c:pt>
              </c:numCache>
            </c:numRef>
          </c:val>
          <c:extLst>
            <c:ext xmlns:c16="http://schemas.microsoft.com/office/drawing/2014/chart" uri="{C3380CC4-5D6E-409C-BE32-E72D297353CC}">
              <c16:uniqueId val="{00000000-AE23-4584-9AEE-48C9C594036F}"/>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92.043099999999995</c:v>
                </c:pt>
                <c:pt idx="1">
                  <c:v>100</c:v>
                </c:pt>
                <c:pt idx="2">
                  <c:v>17.647099999999998</c:v>
                </c:pt>
                <c:pt idx="3">
                  <c:v>0</c:v>
                </c:pt>
                <c:pt idx="4">
                  <c:v>43.75</c:v>
                </c:pt>
                <c:pt idx="5">
                  <c:v>60.745399999999997</c:v>
                </c:pt>
                <c:pt idx="6">
                  <c:v>100</c:v>
                </c:pt>
                <c:pt idx="7">
                  <c:v>43.056199999999997</c:v>
                </c:pt>
              </c:numCache>
            </c:numRef>
          </c:val>
          <c:extLst>
            <c:ext xmlns:c16="http://schemas.microsoft.com/office/drawing/2014/chart" uri="{C3380CC4-5D6E-409C-BE32-E72D297353CC}">
              <c16:uniqueId val="{00000001-AE23-4584-9AEE-48C9C594036F}"/>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40.018900000000002</c:v>
                </c:pt>
                <c:pt idx="1">
                  <c:v>36.363599999999998</c:v>
                </c:pt>
                <c:pt idx="2">
                  <c:v>23.529399999999999</c:v>
                </c:pt>
                <c:pt idx="3">
                  <c:v>25</c:v>
                </c:pt>
                <c:pt idx="4">
                  <c:v>28.125</c:v>
                </c:pt>
                <c:pt idx="5">
                  <c:v>3.5528</c:v>
                </c:pt>
                <c:pt idx="6">
                  <c:v>40.841799999999999</c:v>
                </c:pt>
                <c:pt idx="7">
                  <c:v>30.997</c:v>
                </c:pt>
              </c:numCache>
            </c:numRef>
          </c:val>
          <c:extLst>
            <c:ext xmlns:c16="http://schemas.microsoft.com/office/drawing/2014/chart" uri="{C3380CC4-5D6E-409C-BE32-E72D297353CC}">
              <c16:uniqueId val="{00000002-AE23-4584-9AEE-48C9C594036F}"/>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33.751600000000003</c:v>
                </c:pt>
                <c:pt idx="1">
                  <c:v>72.7273</c:v>
                </c:pt>
                <c:pt idx="2">
                  <c:v>47.058799999999998</c:v>
                </c:pt>
                <c:pt idx="3">
                  <c:v>50</c:v>
                </c:pt>
                <c:pt idx="4">
                  <c:v>56.25</c:v>
                </c:pt>
                <c:pt idx="5">
                  <c:v>23.217400000000001</c:v>
                </c:pt>
                <c:pt idx="6">
                  <c:v>89.162599999999998</c:v>
                </c:pt>
                <c:pt idx="7">
                  <c:v>37.0212</c:v>
                </c:pt>
              </c:numCache>
            </c:numRef>
          </c:val>
          <c:extLst>
            <c:ext xmlns:c16="http://schemas.microsoft.com/office/drawing/2014/chart" uri="{C3380CC4-5D6E-409C-BE32-E72D297353CC}">
              <c16:uniqueId val="{00000003-AE23-4584-9AEE-48C9C594036F}"/>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54.545499999999997</c:v>
                </c:pt>
                <c:pt idx="2">
                  <c:v>29.411799999999999</c:v>
                </c:pt>
                <c:pt idx="3">
                  <c:v>25</c:v>
                </c:pt>
                <c:pt idx="4">
                  <c:v>37.5</c:v>
                </c:pt>
                <c:pt idx="5">
                  <c:v>35.577300000000001</c:v>
                </c:pt>
                <c:pt idx="6">
                  <c:v>56.321800000000003</c:v>
                </c:pt>
                <c:pt idx="7">
                  <c:v>28.836600000000001</c:v>
                </c:pt>
              </c:numCache>
            </c:numRef>
          </c:val>
          <c:extLst>
            <c:ext xmlns:c16="http://schemas.microsoft.com/office/drawing/2014/chart" uri="{C3380CC4-5D6E-409C-BE32-E72D297353CC}">
              <c16:uniqueId val="{00000004-AE23-4584-9AEE-48C9C594036F}"/>
            </c:ext>
          </c:extLst>
        </c:ser>
        <c:dLbls>
          <c:showLegendKey val="0"/>
          <c:showVal val="0"/>
          <c:showCatName val="0"/>
          <c:showSerName val="0"/>
          <c:showPercent val="0"/>
          <c:showBubbleSize val="0"/>
        </c:dLbls>
        <c:axId val="395690928"/>
        <c:axId val="395694536"/>
      </c:radarChart>
      <c:catAx>
        <c:axId val="395690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94536"/>
        <c:crosses val="autoZero"/>
        <c:auto val="1"/>
        <c:lblAlgn val="ctr"/>
        <c:lblOffset val="100"/>
        <c:noMultiLvlLbl val="0"/>
      </c:catAx>
      <c:valAx>
        <c:axId val="395694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90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Sheet1!$B$2:$B$32</c:f>
              <c:numCache>
                <c:formatCode>General</c:formatCode>
                <c:ptCount val="31"/>
                <c:pt idx="0">
                  <c:v>30707</c:v>
                </c:pt>
                <c:pt idx="1">
                  <c:v>30762</c:v>
                </c:pt>
                <c:pt idx="2">
                  <c:v>30818</c:v>
                </c:pt>
                <c:pt idx="3">
                  <c:v>30854</c:v>
                </c:pt>
                <c:pt idx="4">
                  <c:v>30911</c:v>
                </c:pt>
                <c:pt idx="5">
                  <c:v>30960</c:v>
                </c:pt>
                <c:pt idx="6">
                  <c:v>31028</c:v>
                </c:pt>
                <c:pt idx="7">
                  <c:v>31097</c:v>
                </c:pt>
                <c:pt idx="8">
                  <c:v>31144</c:v>
                </c:pt>
                <c:pt idx="9">
                  <c:v>31193</c:v>
                </c:pt>
                <c:pt idx="10">
                  <c:v>31239</c:v>
                </c:pt>
                <c:pt idx="11">
                  <c:v>31272</c:v>
                </c:pt>
                <c:pt idx="12">
                  <c:v>31310</c:v>
                </c:pt>
                <c:pt idx="13">
                  <c:v>31345</c:v>
                </c:pt>
                <c:pt idx="14">
                  <c:v>31348</c:v>
                </c:pt>
                <c:pt idx="15">
                  <c:v>31354</c:v>
                </c:pt>
                <c:pt idx="16">
                  <c:v>31361</c:v>
                </c:pt>
                <c:pt idx="17">
                  <c:v>31376</c:v>
                </c:pt>
                <c:pt idx="18">
                  <c:v>31386</c:v>
                </c:pt>
                <c:pt idx="19">
                  <c:v>31406</c:v>
                </c:pt>
                <c:pt idx="20">
                  <c:v>31422</c:v>
                </c:pt>
                <c:pt idx="21">
                  <c:v>31447</c:v>
                </c:pt>
                <c:pt idx="22">
                  <c:v>31468</c:v>
                </c:pt>
                <c:pt idx="23">
                  <c:v>31488</c:v>
                </c:pt>
                <c:pt idx="24">
                  <c:v>31501</c:v>
                </c:pt>
                <c:pt idx="25">
                  <c:v>31519</c:v>
                </c:pt>
                <c:pt idx="26">
                  <c:v>31531</c:v>
                </c:pt>
                <c:pt idx="27">
                  <c:v>31619</c:v>
                </c:pt>
                <c:pt idx="28">
                  <c:v>31692</c:v>
                </c:pt>
                <c:pt idx="29">
                  <c:v>31711</c:v>
                </c:pt>
                <c:pt idx="30">
                  <c:v>31733</c:v>
                </c:pt>
              </c:numCache>
            </c:numRef>
          </c:val>
          <c:smooth val="0"/>
          <c:extLst>
            <c:ext xmlns:c16="http://schemas.microsoft.com/office/drawing/2014/chart" uri="{C3380CC4-5D6E-409C-BE32-E72D297353CC}">
              <c16:uniqueId val="{00000000-7ACD-4826-9E83-15CF0A6B12D0}"/>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Sheet1!$C$2:$C$32</c:f>
              <c:numCache>
                <c:formatCode>General</c:formatCode>
                <c:ptCount val="31"/>
                <c:pt idx="0">
                  <c:v>40276</c:v>
                </c:pt>
                <c:pt idx="1">
                  <c:v>40285</c:v>
                </c:pt>
                <c:pt idx="2">
                  <c:v>40338</c:v>
                </c:pt>
                <c:pt idx="3">
                  <c:v>40390</c:v>
                </c:pt>
                <c:pt idx="4">
                  <c:v>40423</c:v>
                </c:pt>
                <c:pt idx="5">
                  <c:v>40443</c:v>
                </c:pt>
                <c:pt idx="6">
                  <c:v>40464</c:v>
                </c:pt>
                <c:pt idx="7">
                  <c:v>40493</c:v>
                </c:pt>
                <c:pt idx="8">
                  <c:v>40520</c:v>
                </c:pt>
                <c:pt idx="9">
                  <c:v>40541</c:v>
                </c:pt>
                <c:pt idx="10">
                  <c:v>40564</c:v>
                </c:pt>
                <c:pt idx="11">
                  <c:v>40574</c:v>
                </c:pt>
                <c:pt idx="12">
                  <c:v>40597</c:v>
                </c:pt>
                <c:pt idx="13">
                  <c:v>40603</c:v>
                </c:pt>
                <c:pt idx="14">
                  <c:v>40629</c:v>
                </c:pt>
                <c:pt idx="15">
                  <c:v>40642</c:v>
                </c:pt>
                <c:pt idx="16">
                  <c:v>40642</c:v>
                </c:pt>
                <c:pt idx="17">
                  <c:v>40655</c:v>
                </c:pt>
                <c:pt idx="18">
                  <c:v>40694</c:v>
                </c:pt>
                <c:pt idx="19">
                  <c:v>40702</c:v>
                </c:pt>
                <c:pt idx="20">
                  <c:v>40713</c:v>
                </c:pt>
                <c:pt idx="21">
                  <c:v>40720</c:v>
                </c:pt>
                <c:pt idx="22">
                  <c:v>40733</c:v>
                </c:pt>
                <c:pt idx="23">
                  <c:v>40757</c:v>
                </c:pt>
                <c:pt idx="24">
                  <c:v>40775</c:v>
                </c:pt>
                <c:pt idx="25">
                  <c:v>40781</c:v>
                </c:pt>
                <c:pt idx="26">
                  <c:v>40786</c:v>
                </c:pt>
                <c:pt idx="27">
                  <c:v>40819</c:v>
                </c:pt>
                <c:pt idx="28">
                  <c:v>40834</c:v>
                </c:pt>
                <c:pt idx="29">
                  <c:v>40848</c:v>
                </c:pt>
                <c:pt idx="30">
                  <c:v>40857</c:v>
                </c:pt>
              </c:numCache>
            </c:numRef>
          </c:val>
          <c:smooth val="0"/>
          <c:extLst>
            <c:ext xmlns:c16="http://schemas.microsoft.com/office/drawing/2014/chart" uri="{C3380CC4-5D6E-409C-BE32-E72D297353CC}">
              <c16:uniqueId val="{00000001-7ACD-4826-9E83-15CF0A6B12D0}"/>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Sheet1!$D$2:$D$32</c:f>
              <c:numCache>
                <c:formatCode>General</c:formatCode>
                <c:ptCount val="31"/>
                <c:pt idx="0">
                  <c:v>17581</c:v>
                </c:pt>
                <c:pt idx="1">
                  <c:v>17588</c:v>
                </c:pt>
                <c:pt idx="2">
                  <c:v>17603</c:v>
                </c:pt>
                <c:pt idx="3">
                  <c:v>17605</c:v>
                </c:pt>
                <c:pt idx="4">
                  <c:v>17614</c:v>
                </c:pt>
                <c:pt idx="5">
                  <c:v>17622</c:v>
                </c:pt>
                <c:pt idx="6">
                  <c:v>17623</c:v>
                </c:pt>
                <c:pt idx="7">
                  <c:v>17631</c:v>
                </c:pt>
                <c:pt idx="8">
                  <c:v>17636</c:v>
                </c:pt>
                <c:pt idx="9">
                  <c:v>17635</c:v>
                </c:pt>
                <c:pt idx="10">
                  <c:v>17638</c:v>
                </c:pt>
                <c:pt idx="11">
                  <c:v>17645</c:v>
                </c:pt>
                <c:pt idx="12">
                  <c:v>17655</c:v>
                </c:pt>
                <c:pt idx="13">
                  <c:v>17660</c:v>
                </c:pt>
                <c:pt idx="14">
                  <c:v>17661</c:v>
                </c:pt>
                <c:pt idx="15">
                  <c:v>17664</c:v>
                </c:pt>
                <c:pt idx="16">
                  <c:v>17669</c:v>
                </c:pt>
                <c:pt idx="17">
                  <c:v>17673</c:v>
                </c:pt>
                <c:pt idx="18">
                  <c:v>17680</c:v>
                </c:pt>
                <c:pt idx="19">
                  <c:v>17690</c:v>
                </c:pt>
                <c:pt idx="20">
                  <c:v>17692</c:v>
                </c:pt>
                <c:pt idx="21">
                  <c:v>17702</c:v>
                </c:pt>
                <c:pt idx="22">
                  <c:v>17714</c:v>
                </c:pt>
                <c:pt idx="23">
                  <c:v>17727</c:v>
                </c:pt>
                <c:pt idx="24">
                  <c:v>17732</c:v>
                </c:pt>
                <c:pt idx="25">
                  <c:v>17733</c:v>
                </c:pt>
                <c:pt idx="26">
                  <c:v>17744</c:v>
                </c:pt>
                <c:pt idx="27">
                  <c:v>17751</c:v>
                </c:pt>
                <c:pt idx="28">
                  <c:v>17757</c:v>
                </c:pt>
                <c:pt idx="29">
                  <c:v>17762</c:v>
                </c:pt>
                <c:pt idx="30">
                  <c:v>17764</c:v>
                </c:pt>
              </c:numCache>
            </c:numRef>
          </c:val>
          <c:smooth val="0"/>
          <c:extLst>
            <c:ext xmlns:c16="http://schemas.microsoft.com/office/drawing/2014/chart" uri="{C3380CC4-5D6E-409C-BE32-E72D297353CC}">
              <c16:uniqueId val="{00000002-7ACD-4826-9E83-15CF0A6B12D0}"/>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Sheet1!$E$2:$E$32</c:f>
              <c:numCache>
                <c:formatCode>General</c:formatCode>
                <c:ptCount val="31"/>
                <c:pt idx="0">
                  <c:v>14799</c:v>
                </c:pt>
                <c:pt idx="1">
                  <c:v>14797</c:v>
                </c:pt>
                <c:pt idx="2">
                  <c:v>14806</c:v>
                </c:pt>
                <c:pt idx="3">
                  <c:v>14812</c:v>
                </c:pt>
                <c:pt idx="4">
                  <c:v>14820</c:v>
                </c:pt>
                <c:pt idx="5">
                  <c:v>14831</c:v>
                </c:pt>
                <c:pt idx="6">
                  <c:v>14846</c:v>
                </c:pt>
                <c:pt idx="7">
                  <c:v>14851</c:v>
                </c:pt>
                <c:pt idx="8">
                  <c:v>14864</c:v>
                </c:pt>
                <c:pt idx="9">
                  <c:v>14863</c:v>
                </c:pt>
                <c:pt idx="10">
                  <c:v>14872</c:v>
                </c:pt>
                <c:pt idx="11">
                  <c:v>14882</c:v>
                </c:pt>
                <c:pt idx="12">
                  <c:v>14895</c:v>
                </c:pt>
                <c:pt idx="13">
                  <c:v>14911</c:v>
                </c:pt>
                <c:pt idx="14">
                  <c:v>14922</c:v>
                </c:pt>
                <c:pt idx="15">
                  <c:v>14935</c:v>
                </c:pt>
                <c:pt idx="16">
                  <c:v>14936</c:v>
                </c:pt>
                <c:pt idx="17">
                  <c:v>14942</c:v>
                </c:pt>
                <c:pt idx="18">
                  <c:v>14942</c:v>
                </c:pt>
                <c:pt idx="19">
                  <c:v>14946</c:v>
                </c:pt>
                <c:pt idx="20">
                  <c:v>14953</c:v>
                </c:pt>
                <c:pt idx="21">
                  <c:v>14956</c:v>
                </c:pt>
                <c:pt idx="22">
                  <c:v>14959</c:v>
                </c:pt>
                <c:pt idx="23">
                  <c:v>14966</c:v>
                </c:pt>
                <c:pt idx="24">
                  <c:v>14966</c:v>
                </c:pt>
                <c:pt idx="25">
                  <c:v>14969</c:v>
                </c:pt>
                <c:pt idx="26">
                  <c:v>14974</c:v>
                </c:pt>
                <c:pt idx="27">
                  <c:v>14983</c:v>
                </c:pt>
                <c:pt idx="28">
                  <c:v>14986</c:v>
                </c:pt>
                <c:pt idx="29">
                  <c:v>14986</c:v>
                </c:pt>
                <c:pt idx="30">
                  <c:v>14982</c:v>
                </c:pt>
              </c:numCache>
            </c:numRef>
          </c:val>
          <c:smooth val="0"/>
          <c:extLst>
            <c:ext xmlns:c16="http://schemas.microsoft.com/office/drawing/2014/chart" uri="{C3380CC4-5D6E-409C-BE32-E72D297353CC}">
              <c16:uniqueId val="{00000003-7ACD-4826-9E83-15CF0A6B12D0}"/>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Sheet1!$F$2:$F$32</c:f>
              <c:numCache>
                <c:formatCode>General</c:formatCode>
                <c:ptCount val="31"/>
                <c:pt idx="0">
                  <c:v>43958</c:v>
                </c:pt>
                <c:pt idx="1">
                  <c:v>43975</c:v>
                </c:pt>
                <c:pt idx="2">
                  <c:v>43993</c:v>
                </c:pt>
                <c:pt idx="3">
                  <c:v>44004</c:v>
                </c:pt>
                <c:pt idx="4">
                  <c:v>44018</c:v>
                </c:pt>
                <c:pt idx="5">
                  <c:v>44041</c:v>
                </c:pt>
                <c:pt idx="6">
                  <c:v>44056</c:v>
                </c:pt>
                <c:pt idx="7">
                  <c:v>44066</c:v>
                </c:pt>
                <c:pt idx="8">
                  <c:v>44075</c:v>
                </c:pt>
                <c:pt idx="9">
                  <c:v>44087</c:v>
                </c:pt>
                <c:pt idx="10">
                  <c:v>44107</c:v>
                </c:pt>
                <c:pt idx="11">
                  <c:v>44125</c:v>
                </c:pt>
                <c:pt idx="12">
                  <c:v>44146</c:v>
                </c:pt>
                <c:pt idx="13">
                  <c:v>44169</c:v>
                </c:pt>
                <c:pt idx="14">
                  <c:v>44188</c:v>
                </c:pt>
                <c:pt idx="15">
                  <c:v>44188</c:v>
                </c:pt>
                <c:pt idx="16">
                  <c:v>44190</c:v>
                </c:pt>
                <c:pt idx="17">
                  <c:v>44202</c:v>
                </c:pt>
                <c:pt idx="18">
                  <c:v>44222</c:v>
                </c:pt>
                <c:pt idx="19">
                  <c:v>44231</c:v>
                </c:pt>
                <c:pt idx="20">
                  <c:v>44238</c:v>
                </c:pt>
                <c:pt idx="21">
                  <c:v>44271</c:v>
                </c:pt>
                <c:pt idx="22">
                  <c:v>44282</c:v>
                </c:pt>
                <c:pt idx="23">
                  <c:v>44307</c:v>
                </c:pt>
                <c:pt idx="24">
                  <c:v>44326</c:v>
                </c:pt>
                <c:pt idx="25">
                  <c:v>44348</c:v>
                </c:pt>
                <c:pt idx="26">
                  <c:v>44360</c:v>
                </c:pt>
                <c:pt idx="27">
                  <c:v>44385</c:v>
                </c:pt>
                <c:pt idx="28">
                  <c:v>44390</c:v>
                </c:pt>
                <c:pt idx="29">
                  <c:v>44391</c:v>
                </c:pt>
                <c:pt idx="30">
                  <c:v>44389</c:v>
                </c:pt>
              </c:numCache>
            </c:numRef>
          </c:val>
          <c:smooth val="0"/>
          <c:extLst>
            <c:ext xmlns:c16="http://schemas.microsoft.com/office/drawing/2014/chart" uri="{C3380CC4-5D6E-409C-BE32-E72D297353CC}">
              <c16:uniqueId val="{00000004-7ACD-4826-9E83-15CF0A6B12D0}"/>
            </c:ext>
          </c:extLst>
        </c:ser>
        <c:dLbls>
          <c:showLegendKey val="0"/>
          <c:showVal val="0"/>
          <c:showCatName val="0"/>
          <c:showSerName val="0"/>
          <c:showPercent val="0"/>
          <c:showBubbleSize val="0"/>
        </c:dLbls>
        <c:smooth val="0"/>
        <c:axId val="395686992"/>
        <c:axId val="395687320"/>
      </c:lineChart>
      <c:dateAx>
        <c:axId val="395686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87320"/>
        <c:crosses val="autoZero"/>
        <c:auto val="1"/>
        <c:lblOffset val="100"/>
        <c:baseTimeUnit val="days"/>
      </c:dateAx>
      <c:valAx>
        <c:axId val="395687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86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Sheet1!$B$2:$B$32</c:f>
              <c:numCache>
                <c:formatCode>General</c:formatCode>
                <c:ptCount val="31"/>
                <c:pt idx="0">
                  <c:v>60</c:v>
                </c:pt>
                <c:pt idx="1">
                  <c:v>55</c:v>
                </c:pt>
                <c:pt idx="2">
                  <c:v>56</c:v>
                </c:pt>
                <c:pt idx="3">
                  <c:v>36</c:v>
                </c:pt>
                <c:pt idx="4">
                  <c:v>57</c:v>
                </c:pt>
                <c:pt idx="5">
                  <c:v>49</c:v>
                </c:pt>
                <c:pt idx="6">
                  <c:v>68</c:v>
                </c:pt>
                <c:pt idx="7">
                  <c:v>69</c:v>
                </c:pt>
                <c:pt idx="8">
                  <c:v>47</c:v>
                </c:pt>
                <c:pt idx="9">
                  <c:v>49</c:v>
                </c:pt>
                <c:pt idx="10">
                  <c:v>46</c:v>
                </c:pt>
                <c:pt idx="11">
                  <c:v>33</c:v>
                </c:pt>
                <c:pt idx="12">
                  <c:v>38</c:v>
                </c:pt>
                <c:pt idx="13">
                  <c:v>35</c:v>
                </c:pt>
                <c:pt idx="14">
                  <c:v>3</c:v>
                </c:pt>
                <c:pt idx="15">
                  <c:v>6</c:v>
                </c:pt>
                <c:pt idx="16">
                  <c:v>7</c:v>
                </c:pt>
                <c:pt idx="17">
                  <c:v>15</c:v>
                </c:pt>
                <c:pt idx="18">
                  <c:v>10</c:v>
                </c:pt>
                <c:pt idx="19">
                  <c:v>20</c:v>
                </c:pt>
                <c:pt idx="20">
                  <c:v>16</c:v>
                </c:pt>
                <c:pt idx="21">
                  <c:v>25</c:v>
                </c:pt>
                <c:pt idx="22">
                  <c:v>21</c:v>
                </c:pt>
                <c:pt idx="23">
                  <c:v>20</c:v>
                </c:pt>
                <c:pt idx="24">
                  <c:v>13</c:v>
                </c:pt>
                <c:pt idx="25">
                  <c:v>18</c:v>
                </c:pt>
                <c:pt idx="26">
                  <c:v>12</c:v>
                </c:pt>
                <c:pt idx="27">
                  <c:v>88</c:v>
                </c:pt>
                <c:pt idx="28">
                  <c:v>73</c:v>
                </c:pt>
                <c:pt idx="29">
                  <c:v>19</c:v>
                </c:pt>
                <c:pt idx="30">
                  <c:v>22</c:v>
                </c:pt>
              </c:numCache>
            </c:numRef>
          </c:val>
          <c:smooth val="0"/>
          <c:extLst>
            <c:ext xmlns:c16="http://schemas.microsoft.com/office/drawing/2014/chart" uri="{C3380CC4-5D6E-409C-BE32-E72D297353CC}">
              <c16:uniqueId val="{00000000-85FF-4A32-B301-1B8EC427463B}"/>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Sheet1!$C$2:$C$32</c:f>
              <c:numCache>
                <c:formatCode>General</c:formatCode>
                <c:ptCount val="31"/>
                <c:pt idx="0">
                  <c:v>33</c:v>
                </c:pt>
                <c:pt idx="1">
                  <c:v>9</c:v>
                </c:pt>
                <c:pt idx="2">
                  <c:v>53</c:v>
                </c:pt>
                <c:pt idx="3">
                  <c:v>52</c:v>
                </c:pt>
                <c:pt idx="4">
                  <c:v>33</c:v>
                </c:pt>
                <c:pt idx="5">
                  <c:v>20</c:v>
                </c:pt>
                <c:pt idx="6">
                  <c:v>21</c:v>
                </c:pt>
                <c:pt idx="7">
                  <c:v>29</c:v>
                </c:pt>
                <c:pt idx="8">
                  <c:v>27</c:v>
                </c:pt>
                <c:pt idx="9">
                  <c:v>21</c:v>
                </c:pt>
                <c:pt idx="10">
                  <c:v>23</c:v>
                </c:pt>
                <c:pt idx="11">
                  <c:v>10</c:v>
                </c:pt>
                <c:pt idx="12">
                  <c:v>23</c:v>
                </c:pt>
                <c:pt idx="13">
                  <c:v>6</c:v>
                </c:pt>
                <c:pt idx="14">
                  <c:v>26</c:v>
                </c:pt>
                <c:pt idx="15">
                  <c:v>13</c:v>
                </c:pt>
                <c:pt idx="16">
                  <c:v>0</c:v>
                </c:pt>
                <c:pt idx="17">
                  <c:v>13</c:v>
                </c:pt>
                <c:pt idx="18">
                  <c:v>39</c:v>
                </c:pt>
                <c:pt idx="19">
                  <c:v>8</c:v>
                </c:pt>
                <c:pt idx="20">
                  <c:v>11</c:v>
                </c:pt>
                <c:pt idx="21">
                  <c:v>7</c:v>
                </c:pt>
                <c:pt idx="22">
                  <c:v>13</c:v>
                </c:pt>
                <c:pt idx="23">
                  <c:v>24</c:v>
                </c:pt>
                <c:pt idx="24">
                  <c:v>18</c:v>
                </c:pt>
                <c:pt idx="25">
                  <c:v>6</c:v>
                </c:pt>
                <c:pt idx="26">
                  <c:v>5</c:v>
                </c:pt>
                <c:pt idx="27">
                  <c:v>33</c:v>
                </c:pt>
                <c:pt idx="28">
                  <c:v>15</c:v>
                </c:pt>
                <c:pt idx="29">
                  <c:v>14</c:v>
                </c:pt>
                <c:pt idx="30">
                  <c:v>9</c:v>
                </c:pt>
              </c:numCache>
            </c:numRef>
          </c:val>
          <c:smooth val="0"/>
          <c:extLst>
            <c:ext xmlns:c16="http://schemas.microsoft.com/office/drawing/2014/chart" uri="{C3380CC4-5D6E-409C-BE32-E72D297353CC}">
              <c16:uniqueId val="{00000001-85FF-4A32-B301-1B8EC427463B}"/>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Sheet1!$D$2:$D$32</c:f>
              <c:numCache>
                <c:formatCode>General</c:formatCode>
                <c:ptCount val="31"/>
                <c:pt idx="0">
                  <c:v>10</c:v>
                </c:pt>
                <c:pt idx="1">
                  <c:v>7</c:v>
                </c:pt>
                <c:pt idx="2">
                  <c:v>15</c:v>
                </c:pt>
                <c:pt idx="3">
                  <c:v>2</c:v>
                </c:pt>
                <c:pt idx="4">
                  <c:v>9</c:v>
                </c:pt>
                <c:pt idx="5">
                  <c:v>8</c:v>
                </c:pt>
                <c:pt idx="6">
                  <c:v>1</c:v>
                </c:pt>
                <c:pt idx="7">
                  <c:v>8</c:v>
                </c:pt>
                <c:pt idx="8">
                  <c:v>5</c:v>
                </c:pt>
                <c:pt idx="9">
                  <c:v>-1</c:v>
                </c:pt>
                <c:pt idx="10">
                  <c:v>3</c:v>
                </c:pt>
                <c:pt idx="11">
                  <c:v>7</c:v>
                </c:pt>
                <c:pt idx="12">
                  <c:v>10</c:v>
                </c:pt>
                <c:pt idx="13">
                  <c:v>5</c:v>
                </c:pt>
                <c:pt idx="14">
                  <c:v>1</c:v>
                </c:pt>
                <c:pt idx="15">
                  <c:v>3</c:v>
                </c:pt>
                <c:pt idx="16">
                  <c:v>5</c:v>
                </c:pt>
                <c:pt idx="17">
                  <c:v>4</c:v>
                </c:pt>
                <c:pt idx="18">
                  <c:v>7</c:v>
                </c:pt>
                <c:pt idx="19">
                  <c:v>10</c:v>
                </c:pt>
                <c:pt idx="20">
                  <c:v>2</c:v>
                </c:pt>
                <c:pt idx="21">
                  <c:v>10</c:v>
                </c:pt>
                <c:pt idx="22">
                  <c:v>12</c:v>
                </c:pt>
                <c:pt idx="23">
                  <c:v>13</c:v>
                </c:pt>
                <c:pt idx="24">
                  <c:v>5</c:v>
                </c:pt>
                <c:pt idx="25">
                  <c:v>1</c:v>
                </c:pt>
                <c:pt idx="26">
                  <c:v>11</c:v>
                </c:pt>
                <c:pt idx="27">
                  <c:v>7</c:v>
                </c:pt>
                <c:pt idx="28">
                  <c:v>6</c:v>
                </c:pt>
                <c:pt idx="29">
                  <c:v>5</c:v>
                </c:pt>
                <c:pt idx="30">
                  <c:v>2</c:v>
                </c:pt>
              </c:numCache>
            </c:numRef>
          </c:val>
          <c:smooth val="0"/>
          <c:extLst>
            <c:ext xmlns:c16="http://schemas.microsoft.com/office/drawing/2014/chart" uri="{C3380CC4-5D6E-409C-BE32-E72D297353CC}">
              <c16:uniqueId val="{00000002-85FF-4A32-B301-1B8EC427463B}"/>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Sheet1!$E$2:$E$32</c:f>
              <c:numCache>
                <c:formatCode>General</c:formatCode>
                <c:ptCount val="31"/>
                <c:pt idx="0">
                  <c:v>11</c:v>
                </c:pt>
                <c:pt idx="1">
                  <c:v>-2</c:v>
                </c:pt>
                <c:pt idx="2">
                  <c:v>9</c:v>
                </c:pt>
                <c:pt idx="3">
                  <c:v>6</c:v>
                </c:pt>
                <c:pt idx="4">
                  <c:v>8</c:v>
                </c:pt>
                <c:pt idx="5">
                  <c:v>11</c:v>
                </c:pt>
                <c:pt idx="6">
                  <c:v>15</c:v>
                </c:pt>
                <c:pt idx="7">
                  <c:v>5</c:v>
                </c:pt>
                <c:pt idx="8">
                  <c:v>13</c:v>
                </c:pt>
                <c:pt idx="9">
                  <c:v>-1</c:v>
                </c:pt>
                <c:pt idx="10">
                  <c:v>9</c:v>
                </c:pt>
                <c:pt idx="11">
                  <c:v>10</c:v>
                </c:pt>
                <c:pt idx="12">
                  <c:v>13</c:v>
                </c:pt>
                <c:pt idx="13">
                  <c:v>16</c:v>
                </c:pt>
                <c:pt idx="14">
                  <c:v>11</c:v>
                </c:pt>
                <c:pt idx="15">
                  <c:v>13</c:v>
                </c:pt>
                <c:pt idx="16">
                  <c:v>1</c:v>
                </c:pt>
                <c:pt idx="17">
                  <c:v>6</c:v>
                </c:pt>
                <c:pt idx="18">
                  <c:v>0</c:v>
                </c:pt>
                <c:pt idx="19">
                  <c:v>4</c:v>
                </c:pt>
                <c:pt idx="20">
                  <c:v>7</c:v>
                </c:pt>
                <c:pt idx="21">
                  <c:v>3</c:v>
                </c:pt>
                <c:pt idx="22">
                  <c:v>3</c:v>
                </c:pt>
                <c:pt idx="23">
                  <c:v>7</c:v>
                </c:pt>
                <c:pt idx="24">
                  <c:v>0</c:v>
                </c:pt>
                <c:pt idx="25">
                  <c:v>3</c:v>
                </c:pt>
                <c:pt idx="26">
                  <c:v>5</c:v>
                </c:pt>
                <c:pt idx="27">
                  <c:v>9</c:v>
                </c:pt>
                <c:pt idx="28">
                  <c:v>3</c:v>
                </c:pt>
                <c:pt idx="29">
                  <c:v>0</c:v>
                </c:pt>
                <c:pt idx="30">
                  <c:v>-4</c:v>
                </c:pt>
              </c:numCache>
            </c:numRef>
          </c:val>
          <c:smooth val="0"/>
          <c:extLst>
            <c:ext xmlns:c16="http://schemas.microsoft.com/office/drawing/2014/chart" uri="{C3380CC4-5D6E-409C-BE32-E72D297353CC}">
              <c16:uniqueId val="{00000003-85FF-4A32-B301-1B8EC427463B}"/>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Sheet1!$A$2:$A$32</c:f>
              <c:numCache>
                <c:formatCode>m/d/yyyy</c:formatCode>
                <c:ptCount val="31"/>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pt idx="29">
                  <c:v>44392</c:v>
                </c:pt>
                <c:pt idx="30">
                  <c:v>44393</c:v>
                </c:pt>
              </c:numCache>
            </c:numRef>
          </c:cat>
          <c:val>
            <c:numRef>
              <c:f>Sheet1!$F$2:$F$32</c:f>
              <c:numCache>
                <c:formatCode>General</c:formatCode>
                <c:ptCount val="31"/>
                <c:pt idx="0">
                  <c:v>18</c:v>
                </c:pt>
                <c:pt idx="1">
                  <c:v>17</c:v>
                </c:pt>
                <c:pt idx="2">
                  <c:v>18</c:v>
                </c:pt>
                <c:pt idx="3">
                  <c:v>11</c:v>
                </c:pt>
                <c:pt idx="4">
                  <c:v>14</c:v>
                </c:pt>
                <c:pt idx="5">
                  <c:v>23</c:v>
                </c:pt>
                <c:pt idx="6">
                  <c:v>15</c:v>
                </c:pt>
                <c:pt idx="7">
                  <c:v>10</c:v>
                </c:pt>
                <c:pt idx="8">
                  <c:v>9</c:v>
                </c:pt>
                <c:pt idx="9">
                  <c:v>12</c:v>
                </c:pt>
                <c:pt idx="10">
                  <c:v>20</c:v>
                </c:pt>
                <c:pt idx="11">
                  <c:v>18</c:v>
                </c:pt>
                <c:pt idx="12">
                  <c:v>21</c:v>
                </c:pt>
                <c:pt idx="13">
                  <c:v>23</c:v>
                </c:pt>
                <c:pt idx="14">
                  <c:v>19</c:v>
                </c:pt>
                <c:pt idx="15">
                  <c:v>0</c:v>
                </c:pt>
                <c:pt idx="16">
                  <c:v>2</c:v>
                </c:pt>
                <c:pt idx="17">
                  <c:v>12</c:v>
                </c:pt>
                <c:pt idx="18">
                  <c:v>20</c:v>
                </c:pt>
                <c:pt idx="19">
                  <c:v>9</c:v>
                </c:pt>
                <c:pt idx="20">
                  <c:v>7</c:v>
                </c:pt>
                <c:pt idx="21">
                  <c:v>33</c:v>
                </c:pt>
                <c:pt idx="22">
                  <c:v>11</c:v>
                </c:pt>
                <c:pt idx="23">
                  <c:v>25</c:v>
                </c:pt>
                <c:pt idx="24">
                  <c:v>19</c:v>
                </c:pt>
                <c:pt idx="25">
                  <c:v>22</c:v>
                </c:pt>
                <c:pt idx="26">
                  <c:v>12</c:v>
                </c:pt>
                <c:pt idx="27">
                  <c:v>25</c:v>
                </c:pt>
                <c:pt idx="28">
                  <c:v>5</c:v>
                </c:pt>
                <c:pt idx="29">
                  <c:v>1</c:v>
                </c:pt>
                <c:pt idx="30">
                  <c:v>-2</c:v>
                </c:pt>
              </c:numCache>
            </c:numRef>
          </c:val>
          <c:smooth val="0"/>
          <c:extLst>
            <c:ext xmlns:c16="http://schemas.microsoft.com/office/drawing/2014/chart" uri="{C3380CC4-5D6E-409C-BE32-E72D297353CC}">
              <c16:uniqueId val="{00000004-85FF-4A32-B301-1B8EC427463B}"/>
            </c:ext>
          </c:extLst>
        </c:ser>
        <c:dLbls>
          <c:showLegendKey val="0"/>
          <c:showVal val="0"/>
          <c:showCatName val="0"/>
          <c:showSerName val="0"/>
          <c:showPercent val="0"/>
          <c:showBubbleSize val="0"/>
        </c:dLbls>
        <c:smooth val="0"/>
        <c:axId val="395731240"/>
        <c:axId val="395733536"/>
      </c:lineChart>
      <c:dateAx>
        <c:axId val="395731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33536"/>
        <c:crosses val="autoZero"/>
        <c:auto val="1"/>
        <c:lblOffset val="100"/>
        <c:baseTimeUnit val="days"/>
      </c:dateAx>
      <c:valAx>
        <c:axId val="395733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31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4</c:v>
                </c:pt>
                <c:pt idx="2">
                  <c:v>5</c:v>
                </c:pt>
                <c:pt idx="3">
                  <c:v>5</c:v>
                </c:pt>
                <c:pt idx="4">
                  <c:v>6</c:v>
                </c:pt>
                <c:pt idx="5">
                  <c:v>4</c:v>
                </c:pt>
                <c:pt idx="6">
                  <c:v>4</c:v>
                </c:pt>
              </c:numCache>
            </c:numRef>
          </c:val>
          <c:extLst>
            <c:ext xmlns:c16="http://schemas.microsoft.com/office/drawing/2014/chart" uri="{C3380CC4-5D6E-409C-BE32-E72D297353CC}">
              <c16:uniqueId val="{00000000-6DB4-4800-BAB1-09EAE6091F90}"/>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0</c:v>
                </c:pt>
                <c:pt idx="2">
                  <c:v>4</c:v>
                </c:pt>
                <c:pt idx="3">
                  <c:v>1</c:v>
                </c:pt>
                <c:pt idx="4">
                  <c:v>4</c:v>
                </c:pt>
                <c:pt idx="5">
                  <c:v>0</c:v>
                </c:pt>
                <c:pt idx="6">
                  <c:v>1</c:v>
                </c:pt>
              </c:numCache>
            </c:numRef>
          </c:val>
          <c:extLst>
            <c:ext xmlns:c16="http://schemas.microsoft.com/office/drawing/2014/chart" uri="{C3380CC4-5D6E-409C-BE32-E72D297353CC}">
              <c16:uniqueId val="{00000001-6DB4-4800-BAB1-09EAE6091F90}"/>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2</c:v>
                </c:pt>
                <c:pt idx="2">
                  <c:v>2</c:v>
                </c:pt>
                <c:pt idx="3">
                  <c:v>1</c:v>
                </c:pt>
                <c:pt idx="4">
                  <c:v>2</c:v>
                </c:pt>
                <c:pt idx="5">
                  <c:v>0</c:v>
                </c:pt>
                <c:pt idx="6">
                  <c:v>0</c:v>
                </c:pt>
              </c:numCache>
            </c:numRef>
          </c:val>
          <c:extLst>
            <c:ext xmlns:c16="http://schemas.microsoft.com/office/drawing/2014/chart" uri="{C3380CC4-5D6E-409C-BE32-E72D297353CC}">
              <c16:uniqueId val="{00000002-6DB4-4800-BAB1-09EAE6091F90}"/>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4</c:v>
                </c:pt>
                <c:pt idx="2">
                  <c:v>2</c:v>
                </c:pt>
                <c:pt idx="3">
                  <c:v>4</c:v>
                </c:pt>
                <c:pt idx="4">
                  <c:v>4</c:v>
                </c:pt>
                <c:pt idx="5">
                  <c:v>0</c:v>
                </c:pt>
                <c:pt idx="6">
                  <c:v>1</c:v>
                </c:pt>
              </c:numCache>
            </c:numRef>
          </c:val>
          <c:extLst>
            <c:ext xmlns:c16="http://schemas.microsoft.com/office/drawing/2014/chart" uri="{C3380CC4-5D6E-409C-BE32-E72D297353CC}">
              <c16:uniqueId val="{00000003-6DB4-4800-BAB1-09EAE6091F90}"/>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4</c:v>
                </c:pt>
                <c:pt idx="2">
                  <c:v>2</c:v>
                </c:pt>
                <c:pt idx="3">
                  <c:v>2</c:v>
                </c:pt>
                <c:pt idx="4">
                  <c:v>1</c:v>
                </c:pt>
                <c:pt idx="5">
                  <c:v>0</c:v>
                </c:pt>
                <c:pt idx="6">
                  <c:v>2</c:v>
                </c:pt>
              </c:numCache>
            </c:numRef>
          </c:val>
          <c:extLst>
            <c:ext xmlns:c16="http://schemas.microsoft.com/office/drawing/2014/chart" uri="{C3380CC4-5D6E-409C-BE32-E72D297353CC}">
              <c16:uniqueId val="{00000004-6DB4-4800-BAB1-09EAE6091F90}"/>
            </c:ext>
          </c:extLst>
        </c:ser>
        <c:dLbls>
          <c:showLegendKey val="0"/>
          <c:showVal val="0"/>
          <c:showCatName val="0"/>
          <c:showSerName val="0"/>
          <c:showPercent val="0"/>
          <c:showBubbleSize val="0"/>
        </c:dLbls>
        <c:gapWidth val="219"/>
        <c:overlap val="-27"/>
        <c:axId val="395729600"/>
        <c:axId val="395729928"/>
      </c:barChart>
      <c:catAx>
        <c:axId val="395729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29928"/>
        <c:crosses val="autoZero"/>
        <c:auto val="1"/>
        <c:lblAlgn val="ctr"/>
        <c:lblOffset val="100"/>
        <c:noMultiLvlLbl val="0"/>
      </c:catAx>
      <c:valAx>
        <c:axId val="395729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29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30</c:v>
                </c:pt>
                <c:pt idx="1">
                  <c:v>52</c:v>
                </c:pt>
                <c:pt idx="2">
                  <c:v>46</c:v>
                </c:pt>
                <c:pt idx="3">
                  <c:v>30</c:v>
                </c:pt>
                <c:pt idx="4">
                  <c:v>31</c:v>
                </c:pt>
                <c:pt idx="5">
                  <c:v>28</c:v>
                </c:pt>
                <c:pt idx="6">
                  <c:v>30</c:v>
                </c:pt>
              </c:numCache>
            </c:numRef>
          </c:val>
          <c:extLst>
            <c:ext xmlns:c16="http://schemas.microsoft.com/office/drawing/2014/chart" uri="{C3380CC4-5D6E-409C-BE32-E72D297353CC}">
              <c16:uniqueId val="{00000000-B798-4DA5-B4EE-E32A99B659AC}"/>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14</c:v>
                </c:pt>
                <c:pt idx="1">
                  <c:v>18</c:v>
                </c:pt>
                <c:pt idx="2">
                  <c:v>22</c:v>
                </c:pt>
                <c:pt idx="3">
                  <c:v>15</c:v>
                </c:pt>
                <c:pt idx="4">
                  <c:v>21</c:v>
                </c:pt>
                <c:pt idx="5">
                  <c:v>27</c:v>
                </c:pt>
                <c:pt idx="6">
                  <c:v>22</c:v>
                </c:pt>
              </c:numCache>
            </c:numRef>
          </c:val>
          <c:extLst>
            <c:ext xmlns:c16="http://schemas.microsoft.com/office/drawing/2014/chart" uri="{C3380CC4-5D6E-409C-BE32-E72D297353CC}">
              <c16:uniqueId val="{00000001-B798-4DA5-B4EE-E32A99B659AC}"/>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10</c:v>
                </c:pt>
                <c:pt idx="1">
                  <c:v>4</c:v>
                </c:pt>
                <c:pt idx="2">
                  <c:v>7</c:v>
                </c:pt>
                <c:pt idx="3">
                  <c:v>6</c:v>
                </c:pt>
                <c:pt idx="4">
                  <c:v>7</c:v>
                </c:pt>
                <c:pt idx="5">
                  <c:v>4</c:v>
                </c:pt>
                <c:pt idx="6">
                  <c:v>6</c:v>
                </c:pt>
              </c:numCache>
            </c:numRef>
          </c:val>
          <c:extLst>
            <c:ext xmlns:c16="http://schemas.microsoft.com/office/drawing/2014/chart" uri="{C3380CC4-5D6E-409C-BE32-E72D297353CC}">
              <c16:uniqueId val="{00000002-B798-4DA5-B4EE-E32A99B659AC}"/>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c:v>
                </c:pt>
                <c:pt idx="1">
                  <c:v>12</c:v>
                </c:pt>
                <c:pt idx="2">
                  <c:v>7</c:v>
                </c:pt>
                <c:pt idx="3">
                  <c:v>5</c:v>
                </c:pt>
                <c:pt idx="4">
                  <c:v>2</c:v>
                </c:pt>
                <c:pt idx="5">
                  <c:v>5</c:v>
                </c:pt>
                <c:pt idx="6">
                  <c:v>5</c:v>
                </c:pt>
              </c:numCache>
            </c:numRef>
          </c:val>
          <c:extLst>
            <c:ext xmlns:c16="http://schemas.microsoft.com/office/drawing/2014/chart" uri="{C3380CC4-5D6E-409C-BE32-E72D297353CC}">
              <c16:uniqueId val="{00000003-B798-4DA5-B4EE-E32A99B659AC}"/>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16</c:v>
                </c:pt>
                <c:pt idx="1">
                  <c:v>18</c:v>
                </c:pt>
                <c:pt idx="2">
                  <c:v>17</c:v>
                </c:pt>
                <c:pt idx="3">
                  <c:v>8</c:v>
                </c:pt>
                <c:pt idx="4">
                  <c:v>11</c:v>
                </c:pt>
                <c:pt idx="5">
                  <c:v>16</c:v>
                </c:pt>
                <c:pt idx="6">
                  <c:v>19</c:v>
                </c:pt>
              </c:numCache>
            </c:numRef>
          </c:val>
          <c:extLst>
            <c:ext xmlns:c16="http://schemas.microsoft.com/office/drawing/2014/chart" uri="{C3380CC4-5D6E-409C-BE32-E72D297353CC}">
              <c16:uniqueId val="{00000004-B798-4DA5-B4EE-E32A99B659AC}"/>
            </c:ext>
          </c:extLst>
        </c:ser>
        <c:dLbls>
          <c:showLegendKey val="0"/>
          <c:showVal val="0"/>
          <c:showCatName val="0"/>
          <c:showSerName val="0"/>
          <c:showPercent val="0"/>
          <c:showBubbleSize val="0"/>
        </c:dLbls>
        <c:gapWidth val="219"/>
        <c:overlap val="-27"/>
        <c:axId val="395725992"/>
        <c:axId val="395718448"/>
      </c:barChart>
      <c:catAx>
        <c:axId val="395725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18448"/>
        <c:crosses val="autoZero"/>
        <c:auto val="1"/>
        <c:lblAlgn val="ctr"/>
        <c:lblOffset val="100"/>
        <c:noMultiLvlLbl val="0"/>
      </c:catAx>
      <c:valAx>
        <c:axId val="39571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25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1</c:v>
                </c:pt>
                <c:pt idx="15">
                  <c:v>0</c:v>
                </c:pt>
                <c:pt idx="16">
                  <c:v>0</c:v>
                </c:pt>
                <c:pt idx="17">
                  <c:v>0</c:v>
                </c:pt>
                <c:pt idx="18">
                  <c:v>1</c:v>
                </c:pt>
                <c:pt idx="19">
                  <c:v>4</c:v>
                </c:pt>
                <c:pt idx="20">
                  <c:v>8</c:v>
                </c:pt>
                <c:pt idx="21">
                  <c:v>0</c:v>
                </c:pt>
                <c:pt idx="22">
                  <c:v>0</c:v>
                </c:pt>
                <c:pt idx="23">
                  <c:v>0</c:v>
                </c:pt>
              </c:numCache>
            </c:numRef>
          </c:val>
          <c:smooth val="0"/>
          <c:extLst>
            <c:ext xmlns:c16="http://schemas.microsoft.com/office/drawing/2014/chart" uri="{C3380CC4-5D6E-409C-BE32-E72D297353CC}">
              <c16:uniqueId val="{00000000-9586-45AD-8696-C4E8D508DB3B}"/>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1</c:v>
                </c:pt>
                <c:pt idx="12">
                  <c:v>1</c:v>
                </c:pt>
                <c:pt idx="13">
                  <c:v>0</c:v>
                </c:pt>
                <c:pt idx="14">
                  <c:v>0</c:v>
                </c:pt>
                <c:pt idx="15">
                  <c:v>0</c:v>
                </c:pt>
                <c:pt idx="16">
                  <c:v>7</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1-9586-45AD-8696-C4E8D508DB3B}"/>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0</c:v>
                </c:pt>
                <c:pt idx="20">
                  <c:v>2</c:v>
                </c:pt>
                <c:pt idx="21">
                  <c:v>2</c:v>
                </c:pt>
                <c:pt idx="22">
                  <c:v>0</c:v>
                </c:pt>
                <c:pt idx="23">
                  <c:v>0</c:v>
                </c:pt>
              </c:numCache>
            </c:numRef>
          </c:val>
          <c:smooth val="0"/>
          <c:extLst>
            <c:ext xmlns:c16="http://schemas.microsoft.com/office/drawing/2014/chart" uri="{C3380CC4-5D6E-409C-BE32-E72D297353CC}">
              <c16:uniqueId val="{00000002-9586-45AD-8696-C4E8D508DB3B}"/>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2</c:v>
                </c:pt>
                <c:pt idx="9">
                  <c:v>2</c:v>
                </c:pt>
                <c:pt idx="10">
                  <c:v>3</c:v>
                </c:pt>
                <c:pt idx="11">
                  <c:v>3</c:v>
                </c:pt>
                <c:pt idx="12">
                  <c:v>0</c:v>
                </c:pt>
                <c:pt idx="13">
                  <c:v>1</c:v>
                </c:pt>
                <c:pt idx="14">
                  <c:v>1</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9586-45AD-8696-C4E8D508DB3B}"/>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0</c:v>
                </c:pt>
                <c:pt idx="17">
                  <c:v>2</c:v>
                </c:pt>
                <c:pt idx="18">
                  <c:v>1</c:v>
                </c:pt>
                <c:pt idx="19">
                  <c:v>1</c:v>
                </c:pt>
                <c:pt idx="20">
                  <c:v>1</c:v>
                </c:pt>
                <c:pt idx="21">
                  <c:v>0</c:v>
                </c:pt>
                <c:pt idx="22">
                  <c:v>1</c:v>
                </c:pt>
                <c:pt idx="23">
                  <c:v>0</c:v>
                </c:pt>
              </c:numCache>
            </c:numRef>
          </c:val>
          <c:smooth val="0"/>
          <c:extLst>
            <c:ext xmlns:c16="http://schemas.microsoft.com/office/drawing/2014/chart" uri="{C3380CC4-5D6E-409C-BE32-E72D297353CC}">
              <c16:uniqueId val="{00000004-9586-45AD-8696-C4E8D508DB3B}"/>
            </c:ext>
          </c:extLst>
        </c:ser>
        <c:dLbls>
          <c:showLegendKey val="0"/>
          <c:showVal val="0"/>
          <c:showCatName val="0"/>
          <c:showSerName val="0"/>
          <c:showPercent val="0"/>
          <c:showBubbleSize val="0"/>
        </c:dLbls>
        <c:smooth val="0"/>
        <c:axId val="395725664"/>
        <c:axId val="395721728"/>
      </c:lineChart>
      <c:catAx>
        <c:axId val="395725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21728"/>
        <c:crosses val="autoZero"/>
        <c:auto val="1"/>
        <c:lblAlgn val="ctr"/>
        <c:lblOffset val="100"/>
        <c:noMultiLvlLbl val="0"/>
      </c:catAx>
      <c:valAx>
        <c:axId val="395721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2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3.5113709160794402</c:v>
                </c:pt>
                <c:pt idx="1">
                  <c:v>1.9154388212684199</c:v>
                </c:pt>
                <c:pt idx="2">
                  <c:v>0.65022421524663698</c:v>
                </c:pt>
                <c:pt idx="3">
                  <c:v>0.75656630365150501</c:v>
                </c:pt>
                <c:pt idx="4">
                  <c:v>0.51889814221652797</c:v>
                </c:pt>
                <c:pt idx="5">
                  <c:v>0.691864189622037</c:v>
                </c:pt>
                <c:pt idx="6">
                  <c:v>0.99135169762972497</c:v>
                </c:pt>
              </c:numCache>
            </c:numRef>
          </c:val>
          <c:extLst>
            <c:ext xmlns:c16="http://schemas.microsoft.com/office/drawing/2014/chart" uri="{C3380CC4-5D6E-409C-BE32-E72D297353CC}">
              <c16:uniqueId val="{00000000-266E-4624-AFFF-B559C452FCDA}"/>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1.6941527387467299</c:v>
                </c:pt>
                <c:pt idx="2">
                  <c:v>1.52837351476606</c:v>
                </c:pt>
                <c:pt idx="3">
                  <c:v>1.1314894246413301</c:v>
                </c:pt>
                <c:pt idx="4">
                  <c:v>0.61936104126608504</c:v>
                </c:pt>
                <c:pt idx="6">
                  <c:v>1.54069910762708</c:v>
                </c:pt>
              </c:numCache>
            </c:numRef>
          </c:val>
          <c:extLst>
            <c:ext xmlns:c16="http://schemas.microsoft.com/office/drawing/2014/chart" uri="{C3380CC4-5D6E-409C-BE32-E72D297353CC}">
              <c16:uniqueId val="{00000001-266E-4624-AFFF-B559C452FCDA}"/>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0.21502942507922099</c:v>
                </c:pt>
                <c:pt idx="1">
                  <c:v>2.8293345405160701E-2</c:v>
                </c:pt>
                <c:pt idx="2">
                  <c:v>1.9805341783612498E-2</c:v>
                </c:pt>
                <c:pt idx="3">
                  <c:v>0.226346763241286</c:v>
                </c:pt>
                <c:pt idx="4">
                  <c:v>0.83465368945224105</c:v>
                </c:pt>
              </c:numCache>
            </c:numRef>
          </c:val>
          <c:extLst>
            <c:ext xmlns:c16="http://schemas.microsoft.com/office/drawing/2014/chart" uri="{C3380CC4-5D6E-409C-BE32-E72D297353CC}">
              <c16:uniqueId val="{00000002-266E-4624-AFFF-B559C452FCDA}"/>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1.0302216252518499</c:v>
                </c:pt>
                <c:pt idx="1">
                  <c:v>0.64808596373405003</c:v>
                </c:pt>
                <c:pt idx="2">
                  <c:v>1.1450638012088601</c:v>
                </c:pt>
                <c:pt idx="3">
                  <c:v>0.87642713230355895</c:v>
                </c:pt>
                <c:pt idx="4">
                  <c:v>1.28106111484218</c:v>
                </c:pt>
                <c:pt idx="6">
                  <c:v>0.89993284083277403</c:v>
                </c:pt>
              </c:numCache>
            </c:numRef>
          </c:val>
          <c:extLst>
            <c:ext xmlns:c16="http://schemas.microsoft.com/office/drawing/2014/chart" uri="{C3380CC4-5D6E-409C-BE32-E72D297353CC}">
              <c16:uniqueId val="{00000003-266E-4624-AFFF-B559C452FCDA}"/>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2.83657437801372</c:v>
                </c:pt>
                <c:pt idx="1">
                  <c:v>0.52294387974554601</c:v>
                </c:pt>
                <c:pt idx="2">
                  <c:v>0.59199058248251202</c:v>
                </c:pt>
                <c:pt idx="3">
                  <c:v>0.94175174880583201</c:v>
                </c:pt>
                <c:pt idx="4">
                  <c:v>0.69046702736966004</c:v>
                </c:pt>
                <c:pt idx="6">
                  <c:v>0.50822900867045495</c:v>
                </c:pt>
              </c:numCache>
            </c:numRef>
          </c:val>
          <c:extLst>
            <c:ext xmlns:c16="http://schemas.microsoft.com/office/drawing/2014/chart" uri="{C3380CC4-5D6E-409C-BE32-E72D297353CC}">
              <c16:uniqueId val="{00000004-266E-4624-AFFF-B559C452FCDA}"/>
            </c:ext>
          </c:extLst>
        </c:ser>
        <c:dLbls>
          <c:showLegendKey val="0"/>
          <c:showVal val="0"/>
          <c:showCatName val="0"/>
          <c:showSerName val="0"/>
          <c:showPercent val="0"/>
          <c:showBubbleSize val="0"/>
        </c:dLbls>
        <c:gapWidth val="219"/>
        <c:overlap val="-27"/>
        <c:axId val="395728616"/>
        <c:axId val="399526728"/>
      </c:barChart>
      <c:catAx>
        <c:axId val="395728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26728"/>
        <c:crosses val="autoZero"/>
        <c:auto val="1"/>
        <c:lblAlgn val="ctr"/>
        <c:lblOffset val="100"/>
        <c:noMultiLvlLbl val="0"/>
      </c:catAx>
      <c:valAx>
        <c:axId val="399526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28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0.82384997595768605</c:v>
                </c:pt>
                <c:pt idx="12">
                  <c:v>0</c:v>
                </c:pt>
                <c:pt idx="13">
                  <c:v>0</c:v>
                </c:pt>
                <c:pt idx="14">
                  <c:v>0.40070524122455498</c:v>
                </c:pt>
                <c:pt idx="15">
                  <c:v>1.1700593043756999</c:v>
                </c:pt>
                <c:pt idx="16">
                  <c:v>0</c:v>
                </c:pt>
                <c:pt idx="17">
                  <c:v>0</c:v>
                </c:pt>
                <c:pt idx="18">
                  <c:v>1.67655072928354</c:v>
                </c:pt>
                <c:pt idx="19">
                  <c:v>1.0041673345087401</c:v>
                </c:pt>
                <c:pt idx="20">
                  <c:v>1.20874071699524</c:v>
                </c:pt>
                <c:pt idx="21">
                  <c:v>0</c:v>
                </c:pt>
                <c:pt idx="22">
                  <c:v>0</c:v>
                </c:pt>
                <c:pt idx="23">
                  <c:v>0</c:v>
                </c:pt>
              </c:numCache>
            </c:numRef>
          </c:val>
          <c:smooth val="0"/>
          <c:extLst>
            <c:ext xmlns:c16="http://schemas.microsoft.com/office/drawing/2014/chart" uri="{C3380CC4-5D6E-409C-BE32-E72D297353CC}">
              <c16:uniqueId val="{00000000-AEAD-42AC-8E23-FC343BB7D594}"/>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1.54107900187395</c:v>
                </c:pt>
                <c:pt idx="10">
                  <c:v>0</c:v>
                </c:pt>
                <c:pt idx="11">
                  <c:v>0.47341946937567803</c:v>
                </c:pt>
                <c:pt idx="12">
                  <c:v>0.68793766643653198</c:v>
                </c:pt>
                <c:pt idx="13">
                  <c:v>0</c:v>
                </c:pt>
                <c:pt idx="14">
                  <c:v>0</c:v>
                </c:pt>
                <c:pt idx="15">
                  <c:v>1.03807081566229</c:v>
                </c:pt>
                <c:pt idx="16">
                  <c:v>1.48875080821032</c:v>
                </c:pt>
                <c:pt idx="17">
                  <c:v>0</c:v>
                </c:pt>
                <c:pt idx="18">
                  <c:v>0.90492158990038496</c:v>
                </c:pt>
                <c:pt idx="19">
                  <c:v>0</c:v>
                </c:pt>
                <c:pt idx="20">
                  <c:v>0</c:v>
                </c:pt>
                <c:pt idx="21">
                  <c:v>0</c:v>
                </c:pt>
                <c:pt idx="22">
                  <c:v>0</c:v>
                </c:pt>
                <c:pt idx="23">
                  <c:v>0</c:v>
                </c:pt>
              </c:numCache>
            </c:numRef>
          </c:val>
          <c:smooth val="0"/>
          <c:extLst>
            <c:ext xmlns:c16="http://schemas.microsoft.com/office/drawing/2014/chart" uri="{C3380CC4-5D6E-409C-BE32-E72D297353CC}">
              <c16:uniqueId val="{00000001-AEAD-42AC-8E23-FC343BB7D594}"/>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1.13186191284663E-2</c:v>
                </c:pt>
                <c:pt idx="12">
                  <c:v>0</c:v>
                </c:pt>
                <c:pt idx="13">
                  <c:v>0</c:v>
                </c:pt>
                <c:pt idx="14">
                  <c:v>0</c:v>
                </c:pt>
                <c:pt idx="15">
                  <c:v>0</c:v>
                </c:pt>
                <c:pt idx="16">
                  <c:v>0</c:v>
                </c:pt>
                <c:pt idx="17">
                  <c:v>0</c:v>
                </c:pt>
                <c:pt idx="18">
                  <c:v>0</c:v>
                </c:pt>
                <c:pt idx="19">
                  <c:v>0</c:v>
                </c:pt>
                <c:pt idx="20">
                  <c:v>0.39898132427843802</c:v>
                </c:pt>
                <c:pt idx="21">
                  <c:v>8.4889643463497508E-3</c:v>
                </c:pt>
                <c:pt idx="22">
                  <c:v>0</c:v>
                </c:pt>
                <c:pt idx="23">
                  <c:v>0</c:v>
                </c:pt>
              </c:numCache>
            </c:numRef>
          </c:val>
          <c:smooth val="0"/>
          <c:extLst>
            <c:ext xmlns:c16="http://schemas.microsoft.com/office/drawing/2014/chart" uri="{C3380CC4-5D6E-409C-BE32-E72D297353CC}">
              <c16:uniqueId val="{00000002-AEAD-42AC-8E23-FC343BB7D594}"/>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0.38962783823726999</c:v>
                </c:pt>
                <c:pt idx="9">
                  <c:v>0.69528415961305901</c:v>
                </c:pt>
                <c:pt idx="10">
                  <c:v>1.1776165524654001</c:v>
                </c:pt>
                <c:pt idx="11">
                  <c:v>1.14369205965337</c:v>
                </c:pt>
                <c:pt idx="12">
                  <c:v>0</c:v>
                </c:pt>
                <c:pt idx="13">
                  <c:v>0.65833669219400803</c:v>
                </c:pt>
                <c:pt idx="14">
                  <c:v>0.38962783823726999</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AEAD-42AC-8E23-FC343BB7D594}"/>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0.53885165730845896</c:v>
                </c:pt>
                <c:pt idx="10">
                  <c:v>0</c:v>
                </c:pt>
                <c:pt idx="11">
                  <c:v>0</c:v>
                </c:pt>
                <c:pt idx="12">
                  <c:v>0</c:v>
                </c:pt>
                <c:pt idx="13">
                  <c:v>1.02902553885166</c:v>
                </c:pt>
                <c:pt idx="14">
                  <c:v>2.8368954899474699</c:v>
                </c:pt>
                <c:pt idx="15">
                  <c:v>0</c:v>
                </c:pt>
                <c:pt idx="16">
                  <c:v>0</c:v>
                </c:pt>
                <c:pt idx="17">
                  <c:v>0.383384652538791</c:v>
                </c:pt>
                <c:pt idx="18">
                  <c:v>0.33734830646621999</c:v>
                </c:pt>
                <c:pt idx="19">
                  <c:v>0.30338706756022499</c:v>
                </c:pt>
                <c:pt idx="20">
                  <c:v>0.72337438869769999</c:v>
                </c:pt>
                <c:pt idx="21">
                  <c:v>0</c:v>
                </c:pt>
                <c:pt idx="22">
                  <c:v>1.03242166274226</c:v>
                </c:pt>
                <c:pt idx="23">
                  <c:v>0</c:v>
                </c:pt>
              </c:numCache>
            </c:numRef>
          </c:val>
          <c:smooth val="0"/>
          <c:extLst>
            <c:ext xmlns:c16="http://schemas.microsoft.com/office/drawing/2014/chart" uri="{C3380CC4-5D6E-409C-BE32-E72D297353CC}">
              <c16:uniqueId val="{00000004-AEAD-42AC-8E23-FC343BB7D594}"/>
            </c:ext>
          </c:extLst>
        </c:ser>
        <c:dLbls>
          <c:showLegendKey val="0"/>
          <c:showVal val="0"/>
          <c:showCatName val="0"/>
          <c:showSerName val="0"/>
          <c:showPercent val="0"/>
          <c:showBubbleSize val="0"/>
        </c:dLbls>
        <c:smooth val="0"/>
        <c:axId val="399525088"/>
        <c:axId val="399530008"/>
      </c:lineChart>
      <c:catAx>
        <c:axId val="399525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30008"/>
        <c:crosses val="autoZero"/>
        <c:auto val="1"/>
        <c:lblAlgn val="ctr"/>
        <c:lblOffset val="100"/>
        <c:noMultiLvlLbl val="0"/>
      </c:catAx>
      <c:valAx>
        <c:axId val="399530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25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17</c:v>
                </c:pt>
                <c:pt idx="1">
                  <c:v>3</c:v>
                </c:pt>
                <c:pt idx="2">
                  <c:v>4</c:v>
                </c:pt>
                <c:pt idx="3">
                  <c:v>8</c:v>
                </c:pt>
                <c:pt idx="4">
                  <c:v>5</c:v>
                </c:pt>
              </c:numCache>
            </c:numRef>
          </c:val>
          <c:extLst>
            <c:ext xmlns:c16="http://schemas.microsoft.com/office/drawing/2014/chart" uri="{C3380CC4-5D6E-409C-BE32-E72D297353CC}">
              <c16:uniqueId val="{00000000-D9AC-4DFB-AAB3-398249288375}"/>
            </c:ext>
          </c:extLst>
        </c:ser>
        <c:ser>
          <c:idx val="1"/>
          <c:order val="1"/>
          <c:tx>
            <c:strRef>
              <c:f>Sheet1!$C$1</c:f>
              <c:strCache>
                <c:ptCount val="1"/>
                <c:pt idx="0">
                  <c:v>Images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11</c:v>
                </c:pt>
                <c:pt idx="1">
                  <c:v>11</c:v>
                </c:pt>
                <c:pt idx="2">
                  <c:v>4</c:v>
                </c:pt>
                <c:pt idx="3">
                  <c:v>8</c:v>
                </c:pt>
                <c:pt idx="4">
                  <c:v>6</c:v>
                </c:pt>
              </c:numCache>
            </c:numRef>
          </c:val>
          <c:extLst>
            <c:ext xmlns:c16="http://schemas.microsoft.com/office/drawing/2014/chart" uri="{C3380CC4-5D6E-409C-BE32-E72D297353CC}">
              <c16:uniqueId val="{00000001-D9AC-4DFB-AAB3-398249288375}"/>
            </c:ext>
          </c:extLst>
        </c:ser>
        <c:ser>
          <c:idx val="2"/>
          <c:order val="2"/>
          <c:tx>
            <c:strRef>
              <c:f>Sheet1!$D$1</c:f>
              <c:strCache>
                <c:ptCount val="1"/>
                <c:pt idx="0">
                  <c:v>Videos</c:v>
                </c:pt>
              </c:strCache>
            </c:strRef>
          </c:tx>
          <c:spPr>
            <a:solidFill>
              <a:schemeClr val="accent3"/>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Sheet1!$D$2:$D$6</c:f>
              <c:numCache>
                <c:formatCode>General</c:formatCode>
                <c:ptCount val="5"/>
                <c:pt idx="0">
                  <c:v>4</c:v>
                </c:pt>
                <c:pt idx="1">
                  <c:v>0</c:v>
                </c:pt>
                <c:pt idx="2">
                  <c:v>1</c:v>
                </c:pt>
                <c:pt idx="3">
                  <c:v>2</c:v>
                </c:pt>
                <c:pt idx="4">
                  <c:v>1</c:v>
                </c:pt>
              </c:numCache>
            </c:numRef>
          </c:val>
          <c:extLst>
            <c:ext xmlns:c16="http://schemas.microsoft.com/office/drawing/2014/chart" uri="{C3380CC4-5D6E-409C-BE32-E72D297353CC}">
              <c16:uniqueId val="{00000002-D9AC-4DFB-AAB3-398249288375}"/>
            </c:ext>
          </c:extLst>
        </c:ser>
        <c:dLbls>
          <c:showLegendKey val="0"/>
          <c:showVal val="0"/>
          <c:showCatName val="0"/>
          <c:showSerName val="0"/>
          <c:showPercent val="0"/>
          <c:showBubbleSize val="0"/>
        </c:dLbls>
        <c:gapWidth val="150"/>
        <c:overlap val="100"/>
        <c:axId val="395687648"/>
        <c:axId val="395692896"/>
      </c:barChart>
      <c:catAx>
        <c:axId val="395687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92896"/>
        <c:crosses val="autoZero"/>
        <c:auto val="1"/>
        <c:lblAlgn val="ctr"/>
        <c:lblOffset val="100"/>
        <c:noMultiLvlLbl val="0"/>
      </c:catAx>
      <c:valAx>
        <c:axId val="395692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8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1853</c:v>
                </c:pt>
                <c:pt idx="1">
                  <c:v>4624</c:v>
                </c:pt>
                <c:pt idx="2">
                  <c:v>298</c:v>
                </c:pt>
                <c:pt idx="3">
                  <c:v>1379</c:v>
                </c:pt>
                <c:pt idx="4">
                  <c:v>1726</c:v>
                </c:pt>
              </c:numCache>
            </c:numRef>
          </c:val>
          <c:extLst>
            <c:ext xmlns:c16="http://schemas.microsoft.com/office/drawing/2014/chart" uri="{C3380CC4-5D6E-409C-BE32-E72D297353CC}">
              <c16:uniqueId val="{00000000-1C2E-40EE-AAB8-DEE4B2E2C2FA}"/>
            </c:ext>
          </c:extLst>
        </c:ser>
        <c:ser>
          <c:idx val="1"/>
          <c:order val="1"/>
          <c:tx>
            <c:strRef>
              <c:f>Sheet1!$C$1</c:f>
              <c:strCache>
                <c:ptCount val="1"/>
                <c:pt idx="0">
                  <c:v>Videos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1237</c:v>
                </c:pt>
                <c:pt idx="1">
                  <c:v>0</c:v>
                </c:pt>
                <c:pt idx="2">
                  <c:v>76</c:v>
                </c:pt>
                <c:pt idx="3">
                  <c:v>272</c:v>
                </c:pt>
                <c:pt idx="4">
                  <c:v>79</c:v>
                </c:pt>
              </c:numCache>
            </c:numRef>
          </c:val>
          <c:extLst>
            <c:ext xmlns:c16="http://schemas.microsoft.com/office/drawing/2014/chart" uri="{C3380CC4-5D6E-409C-BE32-E72D297353CC}">
              <c16:uniqueId val="{00000001-1C2E-40EE-AAB8-DEE4B2E2C2FA}"/>
            </c:ext>
          </c:extLst>
        </c:ser>
        <c:ser>
          <c:idx val="2"/>
          <c:order val="2"/>
          <c:tx>
            <c:strRef>
              <c:f>Sheet1!$D$1</c:f>
              <c:strCache>
                <c:ptCount val="1"/>
                <c:pt idx="0">
                  <c:v>Carousels</c:v>
                </c:pt>
              </c:strCache>
            </c:strRef>
          </c:tx>
          <c:spPr>
            <a:solidFill>
              <a:schemeClr val="accent3"/>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Sheet1!$D$2:$D$6</c:f>
              <c:numCache>
                <c:formatCode>General</c:formatCode>
                <c:ptCount val="5"/>
                <c:pt idx="0">
                  <c:v>8957</c:v>
                </c:pt>
                <c:pt idx="1">
                  <c:v>2694</c:v>
                </c:pt>
                <c:pt idx="2">
                  <c:v>54</c:v>
                </c:pt>
                <c:pt idx="3">
                  <c:v>1262</c:v>
                </c:pt>
                <c:pt idx="4">
                  <c:v>2481</c:v>
                </c:pt>
              </c:numCache>
            </c:numRef>
          </c:val>
          <c:extLst>
            <c:ext xmlns:c16="http://schemas.microsoft.com/office/drawing/2014/chart" uri="{C3380CC4-5D6E-409C-BE32-E72D297353CC}">
              <c16:uniqueId val="{00000002-1C2E-40EE-AAB8-DEE4B2E2C2FA}"/>
            </c:ext>
          </c:extLst>
        </c:ser>
        <c:dLbls>
          <c:showLegendKey val="0"/>
          <c:showVal val="0"/>
          <c:showCatName val="0"/>
          <c:showSerName val="0"/>
          <c:showPercent val="0"/>
          <c:showBubbleSize val="0"/>
        </c:dLbls>
        <c:gapWidth val="150"/>
        <c:overlap val="100"/>
        <c:axId val="395697816"/>
        <c:axId val="395696504"/>
      </c:barChart>
      <c:catAx>
        <c:axId val="395697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96504"/>
        <c:crosses val="autoZero"/>
        <c:auto val="1"/>
        <c:lblAlgn val="ctr"/>
        <c:lblOffset val="100"/>
        <c:noMultiLvlLbl val="0"/>
      </c:catAx>
      <c:valAx>
        <c:axId val="3956965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97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1.6823085601921399</c:v>
                </c:pt>
                <c:pt idx="1">
                  <c:v>0.53837064108196098</c:v>
                </c:pt>
                <c:pt idx="2">
                  <c:v>0.99398885862823705</c:v>
                </c:pt>
              </c:numCache>
            </c:numRef>
          </c:val>
          <c:extLst>
            <c:ext xmlns:c16="http://schemas.microsoft.com/office/drawing/2014/chart" uri="{C3380CC4-5D6E-409C-BE32-E72D297353CC}">
              <c16:uniqueId val="{00000000-7D05-4E1C-82EF-2153E3167842}"/>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2.2044404484941298</c:v>
                </c:pt>
                <c:pt idx="1">
                  <c:v>1.0370094027657799</c:v>
                </c:pt>
                <c:pt idx="2">
                  <c:v>0</c:v>
                </c:pt>
              </c:numCache>
            </c:numRef>
          </c:val>
          <c:extLst>
            <c:ext xmlns:c16="http://schemas.microsoft.com/office/drawing/2014/chart" uri="{C3380CC4-5D6E-409C-BE32-E72D297353CC}">
              <c16:uniqueId val="{00000001-7D05-4E1C-82EF-2153E3167842}"/>
            </c:ext>
          </c:extLst>
        </c:ser>
        <c:ser>
          <c:idx val="2"/>
          <c:order val="2"/>
          <c:tx>
            <c:strRef>
              <c:f>Sheet1!$D$1</c:f>
              <c:strCache>
                <c:ptCount val="1"/>
                <c:pt idx="0">
                  <c:v>giantargentina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7.64630810781467E-2</c:v>
                </c:pt>
                <c:pt idx="1">
                  <c:v>0.41941826371784902</c:v>
                </c:pt>
                <c:pt idx="2">
                  <c:v>0.42962125494629999</c:v>
                </c:pt>
              </c:numCache>
            </c:numRef>
          </c:val>
          <c:extLst>
            <c:ext xmlns:c16="http://schemas.microsoft.com/office/drawing/2014/chart" uri="{C3380CC4-5D6E-409C-BE32-E72D297353CC}">
              <c16:uniqueId val="{00000002-7D05-4E1C-82EF-2153E3167842}"/>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1.05931243524348</c:v>
                </c:pt>
                <c:pt idx="1">
                  <c:v>1.1547799482657799</c:v>
                </c:pt>
                <c:pt idx="2">
                  <c:v>0.52564312019427994</c:v>
                </c:pt>
              </c:numCache>
            </c:numRef>
          </c:val>
          <c:extLst>
            <c:ext xmlns:c16="http://schemas.microsoft.com/office/drawing/2014/chart" uri="{C3380CC4-5D6E-409C-BE32-E72D297353CC}">
              <c16:uniqueId val="{00000003-7D05-4E1C-82EF-2153E3167842}"/>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1.1231319625512799</c:v>
                </c:pt>
                <c:pt idx="1">
                  <c:v>0.64965153677757304</c:v>
                </c:pt>
                <c:pt idx="2">
                  <c:v>0.17971700259338</c:v>
                </c:pt>
              </c:numCache>
            </c:numRef>
          </c:val>
          <c:extLst>
            <c:ext xmlns:c16="http://schemas.microsoft.com/office/drawing/2014/chart" uri="{C3380CC4-5D6E-409C-BE32-E72D297353CC}">
              <c16:uniqueId val="{00000004-7D05-4E1C-82EF-2153E3167842}"/>
            </c:ext>
          </c:extLst>
        </c:ser>
        <c:dLbls>
          <c:showLegendKey val="0"/>
          <c:showVal val="0"/>
          <c:showCatName val="0"/>
          <c:showSerName val="0"/>
          <c:showPercent val="0"/>
          <c:showBubbleSize val="0"/>
        </c:dLbls>
        <c:gapWidth val="219"/>
        <c:overlap val="-27"/>
        <c:axId val="395699456"/>
        <c:axId val="395699128"/>
      </c:barChart>
      <c:catAx>
        <c:axId val="39569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99128"/>
        <c:crosses val="autoZero"/>
        <c:auto val="1"/>
        <c:lblAlgn val="ctr"/>
        <c:lblOffset val="100"/>
        <c:noMultiLvlLbl val="0"/>
      </c:catAx>
      <c:valAx>
        <c:axId val="395699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9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10251</c:v>
                </c:pt>
                <c:pt idx="1">
                  <c:v>6844</c:v>
                </c:pt>
                <c:pt idx="2">
                  <c:v>360</c:v>
                </c:pt>
                <c:pt idx="3">
                  <c:v>2874</c:v>
                </c:pt>
                <c:pt idx="4">
                  <c:v>4240</c:v>
                </c:pt>
              </c:numCache>
            </c:numRef>
          </c:val>
          <c:extLst>
            <c:ext xmlns:c16="http://schemas.microsoft.com/office/drawing/2014/chart" uri="{C3380CC4-5D6E-409C-BE32-E72D297353CC}">
              <c16:uniqueId val="{00000000-4B7C-42D1-8BF7-B4F0742EC462}"/>
            </c:ext>
          </c:extLst>
        </c:ser>
        <c:ser>
          <c:idx val="1"/>
          <c:order val="1"/>
          <c:tx>
            <c:strRef>
              <c:f>Sheet1!$C$1</c:f>
              <c:strCache>
                <c:ptCount val="1"/>
                <c:pt idx="0">
                  <c:v>Comments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1796</c:v>
                </c:pt>
                <c:pt idx="1">
                  <c:v>474</c:v>
                </c:pt>
                <c:pt idx="2">
                  <c:v>68</c:v>
                </c:pt>
                <c:pt idx="3">
                  <c:v>39</c:v>
                </c:pt>
                <c:pt idx="4">
                  <c:v>46</c:v>
                </c:pt>
              </c:numCache>
            </c:numRef>
          </c:val>
          <c:extLst>
            <c:ext xmlns:c16="http://schemas.microsoft.com/office/drawing/2014/chart" uri="{C3380CC4-5D6E-409C-BE32-E72D297353CC}">
              <c16:uniqueId val="{00000001-4B7C-42D1-8BF7-B4F0742EC462}"/>
            </c:ext>
          </c:extLst>
        </c:ser>
        <c:dLbls>
          <c:showLegendKey val="0"/>
          <c:showVal val="0"/>
          <c:showCatName val="0"/>
          <c:showSerName val="0"/>
          <c:showPercent val="0"/>
          <c:showBubbleSize val="0"/>
        </c:dLbls>
        <c:gapWidth val="150"/>
        <c:overlap val="100"/>
        <c:axId val="331166272"/>
        <c:axId val="331166600"/>
      </c:barChart>
      <c:catAx>
        <c:axId val="331166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166600"/>
        <c:crosses val="autoZero"/>
        <c:auto val="1"/>
        <c:lblAlgn val="ctr"/>
        <c:lblOffset val="100"/>
        <c:noMultiLvlLbl val="0"/>
      </c:catAx>
      <c:valAx>
        <c:axId val="3311666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16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69EF7-4019-4119-930F-23774D22FAD2}"/>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9CDE05EB-707B-4782-BAF6-51BD9B3F66C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962582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16A98-3C7D-4EBB-AB02-FD241DE6BA95}"/>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BF1E545B-9A53-40B3-BB32-41BCD55641F6}"/>
              </a:ext>
            </a:extLst>
          </p:cNvPr>
          <p:cNvGraphicFramePr>
            <a:graphicFrameLocks noGrp="1"/>
          </p:cNvGraphicFramePr>
          <p:nvPr>
            <p:ph type="tbl" sz="quarter" idx="13"/>
            <p:extLst>
              <p:ext uri="{D42A27DB-BD31-4B8C-83A1-F6EECF244321}">
                <p14:modId xmlns:p14="http://schemas.microsoft.com/office/powerpoint/2010/main" val="2552332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37936114"/>
                    </a:ext>
                  </a:extLst>
                </a:gridCol>
                <a:gridCol w="658368">
                  <a:extLst>
                    <a:ext uri="{9D8B030D-6E8A-4147-A177-3AD203B41FA5}">
                      <a16:colId xmlns:a16="http://schemas.microsoft.com/office/drawing/2014/main" val="2595304426"/>
                    </a:ext>
                  </a:extLst>
                </a:gridCol>
                <a:gridCol w="658368">
                  <a:extLst>
                    <a:ext uri="{9D8B030D-6E8A-4147-A177-3AD203B41FA5}">
                      <a16:colId xmlns:a16="http://schemas.microsoft.com/office/drawing/2014/main" val="20111030"/>
                    </a:ext>
                  </a:extLst>
                </a:gridCol>
                <a:gridCol w="658368">
                  <a:extLst>
                    <a:ext uri="{9D8B030D-6E8A-4147-A177-3AD203B41FA5}">
                      <a16:colId xmlns:a16="http://schemas.microsoft.com/office/drawing/2014/main" val="1430400157"/>
                    </a:ext>
                  </a:extLst>
                </a:gridCol>
                <a:gridCol w="658368">
                  <a:extLst>
                    <a:ext uri="{9D8B030D-6E8A-4147-A177-3AD203B41FA5}">
                      <a16:colId xmlns:a16="http://schemas.microsoft.com/office/drawing/2014/main" val="2560989551"/>
                    </a:ext>
                  </a:extLst>
                </a:gridCol>
                <a:gridCol w="658368">
                  <a:extLst>
                    <a:ext uri="{9D8B030D-6E8A-4147-A177-3AD203B41FA5}">
                      <a16:colId xmlns:a16="http://schemas.microsoft.com/office/drawing/2014/main" val="3256999622"/>
                    </a:ext>
                  </a:extLst>
                </a:gridCol>
                <a:gridCol w="658368">
                  <a:extLst>
                    <a:ext uri="{9D8B030D-6E8A-4147-A177-3AD203B41FA5}">
                      <a16:colId xmlns:a16="http://schemas.microsoft.com/office/drawing/2014/main" val="1820758933"/>
                    </a:ext>
                  </a:extLst>
                </a:gridCol>
                <a:gridCol w="658368">
                  <a:extLst>
                    <a:ext uri="{9D8B030D-6E8A-4147-A177-3AD203B41FA5}">
                      <a16:colId xmlns:a16="http://schemas.microsoft.com/office/drawing/2014/main" val="250693445"/>
                    </a:ext>
                  </a:extLst>
                </a:gridCol>
                <a:gridCol w="658368">
                  <a:extLst>
                    <a:ext uri="{9D8B030D-6E8A-4147-A177-3AD203B41FA5}">
                      <a16:colId xmlns:a16="http://schemas.microsoft.com/office/drawing/2014/main" val="3847205925"/>
                    </a:ext>
                  </a:extLst>
                </a:gridCol>
                <a:gridCol w="658368">
                  <a:extLst>
                    <a:ext uri="{9D8B030D-6E8A-4147-A177-3AD203B41FA5}">
                      <a16:colId xmlns:a16="http://schemas.microsoft.com/office/drawing/2014/main" val="425841322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903314723"/>
                  </a:ext>
                </a:extLst>
              </a:tr>
              <a:tr h="370840">
                <a:tc>
                  <a:txBody>
                    <a:bodyPr/>
                    <a:lstStyle/>
                    <a:p>
                      <a:r>
                        <a:rPr lang="en-US" sz="1000"/>
                        <a:t>trekbicycleargentina</a:t>
                      </a:r>
                    </a:p>
                  </a:txBody>
                  <a:tcPr/>
                </a:tc>
                <a:tc>
                  <a:txBody>
                    <a:bodyPr/>
                    <a:lstStyle/>
                    <a:p>
                      <a:r>
                        <a:rPr lang="en-US" sz="1000"/>
                        <a:t>44389</a:t>
                      </a:r>
                    </a:p>
                  </a:txBody>
                  <a:tcPr/>
                </a:tc>
                <a:tc>
                  <a:txBody>
                    <a:bodyPr/>
                    <a:lstStyle/>
                    <a:p>
                      <a:r>
                        <a:rPr lang="en-US" sz="1000"/>
                        <a:t>449</a:t>
                      </a:r>
                    </a:p>
                  </a:txBody>
                  <a:tcPr/>
                </a:tc>
                <a:tc>
                  <a:txBody>
                    <a:bodyPr/>
                    <a:lstStyle/>
                    <a:p>
                      <a:r>
                        <a:rPr lang="en-US" sz="1000"/>
                        <a:t>6</a:t>
                      </a:r>
                    </a:p>
                  </a:txBody>
                  <a:tcPr/>
                </a:tc>
                <a:tc>
                  <a:txBody>
                    <a:bodyPr/>
                    <a:lstStyle/>
                    <a:p>
                      <a:r>
                        <a:rPr lang="en-US" sz="1000"/>
                        <a:t>5</a:t>
                      </a:r>
                    </a:p>
                  </a:txBody>
                  <a:tcPr/>
                </a:tc>
                <a:tc>
                  <a:txBody>
                    <a:bodyPr/>
                    <a:lstStyle/>
                    <a:p>
                      <a:r>
                        <a:rPr lang="en-US" sz="1000"/>
                        <a:t>1</a:t>
                      </a:r>
                    </a:p>
                  </a:txBody>
                  <a:tcPr/>
                </a:tc>
                <a:tc>
                  <a:txBody>
                    <a:bodyPr/>
                    <a:lstStyle/>
                    <a:p>
                      <a:r>
                        <a:rPr lang="en-US" sz="1000"/>
                        <a:t>12</a:t>
                      </a:r>
                    </a:p>
                  </a:txBody>
                  <a:tcPr/>
                </a:tc>
                <a:tc>
                  <a:txBody>
                    <a:bodyPr/>
                    <a:lstStyle/>
                    <a:p>
                      <a:r>
                        <a:rPr lang="en-US" sz="1000"/>
                        <a:t>4240</a:t>
                      </a:r>
                    </a:p>
                  </a:txBody>
                  <a:tcPr/>
                </a:tc>
                <a:tc>
                  <a:txBody>
                    <a:bodyPr/>
                    <a:lstStyle/>
                    <a:p>
                      <a:r>
                        <a:rPr lang="en-US" sz="1000"/>
                        <a:t>46</a:t>
                      </a:r>
                    </a:p>
                  </a:txBody>
                  <a:tcPr/>
                </a:tc>
                <a:tc>
                  <a:txBody>
                    <a:bodyPr/>
                    <a:lstStyle/>
                    <a:p>
                      <a:r>
                        <a:rPr lang="en-US" sz="1000"/>
                        <a:t>0.8087 %</a:t>
                      </a:r>
                    </a:p>
                  </a:txBody>
                  <a:tcPr/>
                </a:tc>
                <a:extLst>
                  <a:ext uri="{0D108BD9-81ED-4DB2-BD59-A6C34878D82A}">
                    <a16:rowId xmlns:a16="http://schemas.microsoft.com/office/drawing/2014/main" val="2032064530"/>
                  </a:ext>
                </a:extLst>
              </a:tr>
              <a:tr h="370840">
                <a:tc>
                  <a:txBody>
                    <a:bodyPr/>
                    <a:lstStyle/>
                    <a:p>
                      <a:r>
                        <a:rPr lang="en-US" sz="1000"/>
                        <a:t>specialized_arg</a:t>
                      </a:r>
                    </a:p>
                  </a:txBody>
                  <a:tcPr/>
                </a:tc>
                <a:tc>
                  <a:txBody>
                    <a:bodyPr/>
                    <a:lstStyle/>
                    <a:p>
                      <a:r>
                        <a:rPr lang="en-US" sz="1000"/>
                        <a:t>40857</a:t>
                      </a:r>
                    </a:p>
                  </a:txBody>
                  <a:tcPr/>
                </a:tc>
                <a:tc>
                  <a:txBody>
                    <a:bodyPr/>
                    <a:lstStyle/>
                    <a:p>
                      <a:r>
                        <a:rPr lang="en-US" sz="1000"/>
                        <a:t>614</a:t>
                      </a:r>
                    </a:p>
                  </a:txBody>
                  <a:tcPr/>
                </a:tc>
                <a:tc>
                  <a:txBody>
                    <a:bodyPr/>
                    <a:lstStyle/>
                    <a:p>
                      <a:r>
                        <a:rPr lang="en-US" sz="1000"/>
                        <a:t>11</a:t>
                      </a:r>
                    </a:p>
                  </a:txBody>
                  <a:tcPr/>
                </a:tc>
                <a:tc>
                  <a:txBody>
                    <a:bodyPr/>
                    <a:lstStyle/>
                    <a:p>
                      <a:r>
                        <a:rPr lang="en-US" sz="1000"/>
                        <a:t>3</a:t>
                      </a:r>
                    </a:p>
                  </a:txBody>
                  <a:tcPr/>
                </a:tc>
                <a:tc>
                  <a:txBody>
                    <a:bodyPr/>
                    <a:lstStyle/>
                    <a:p>
                      <a:r>
                        <a:rPr lang="en-US" sz="1000"/>
                        <a:t>0</a:t>
                      </a:r>
                    </a:p>
                  </a:txBody>
                  <a:tcPr/>
                </a:tc>
                <a:tc>
                  <a:txBody>
                    <a:bodyPr/>
                    <a:lstStyle/>
                    <a:p>
                      <a:r>
                        <a:rPr lang="en-US" sz="1000"/>
                        <a:t>14</a:t>
                      </a:r>
                    </a:p>
                  </a:txBody>
                  <a:tcPr/>
                </a:tc>
                <a:tc>
                  <a:txBody>
                    <a:bodyPr/>
                    <a:lstStyle/>
                    <a:p>
                      <a:r>
                        <a:rPr lang="en-US" sz="1000"/>
                        <a:t>6844</a:t>
                      </a:r>
                    </a:p>
                  </a:txBody>
                  <a:tcPr/>
                </a:tc>
                <a:tc>
                  <a:txBody>
                    <a:bodyPr/>
                    <a:lstStyle/>
                    <a:p>
                      <a:r>
                        <a:rPr lang="en-US" sz="1000"/>
                        <a:t>474</a:t>
                      </a:r>
                    </a:p>
                  </a:txBody>
                  <a:tcPr/>
                </a:tc>
                <a:tc>
                  <a:txBody>
                    <a:bodyPr/>
                    <a:lstStyle/>
                    <a:p>
                      <a:r>
                        <a:rPr lang="en-US" sz="1000"/>
                        <a:t>1.2891 %</a:t>
                      </a:r>
                    </a:p>
                  </a:txBody>
                  <a:tcPr/>
                </a:tc>
                <a:extLst>
                  <a:ext uri="{0D108BD9-81ED-4DB2-BD59-A6C34878D82A}">
                    <a16:rowId xmlns:a16="http://schemas.microsoft.com/office/drawing/2014/main" val="2446481338"/>
                  </a:ext>
                </a:extLst>
              </a:tr>
              <a:tr h="370840">
                <a:tc>
                  <a:txBody>
                    <a:bodyPr/>
                    <a:lstStyle/>
                    <a:p>
                      <a:r>
                        <a:rPr lang="en-US" sz="1000"/>
                        <a:t>scottsportsargentina</a:t>
                      </a:r>
                    </a:p>
                  </a:txBody>
                  <a:tcPr/>
                </a:tc>
                <a:tc>
                  <a:txBody>
                    <a:bodyPr/>
                    <a:lstStyle/>
                    <a:p>
                      <a:r>
                        <a:rPr lang="en-US" sz="1000"/>
                        <a:t>31733</a:t>
                      </a:r>
                    </a:p>
                  </a:txBody>
                  <a:tcPr/>
                </a:tc>
                <a:tc>
                  <a:txBody>
                    <a:bodyPr/>
                    <a:lstStyle/>
                    <a:p>
                      <a:r>
                        <a:rPr lang="en-US" sz="1000"/>
                        <a:t>1086</a:t>
                      </a:r>
                    </a:p>
                  </a:txBody>
                  <a:tcPr/>
                </a:tc>
                <a:tc>
                  <a:txBody>
                    <a:bodyPr/>
                    <a:lstStyle/>
                    <a:p>
                      <a:r>
                        <a:rPr lang="en-US" sz="1000"/>
                        <a:t>11</a:t>
                      </a:r>
                    </a:p>
                  </a:txBody>
                  <a:tcPr/>
                </a:tc>
                <a:tc>
                  <a:txBody>
                    <a:bodyPr/>
                    <a:lstStyle/>
                    <a:p>
                      <a:r>
                        <a:rPr lang="en-US" sz="1000"/>
                        <a:t>17</a:t>
                      </a:r>
                    </a:p>
                  </a:txBody>
                  <a:tcPr/>
                </a:tc>
                <a:tc>
                  <a:txBody>
                    <a:bodyPr/>
                    <a:lstStyle/>
                    <a:p>
                      <a:r>
                        <a:rPr lang="en-US" sz="1000"/>
                        <a:t>4</a:t>
                      </a:r>
                    </a:p>
                  </a:txBody>
                  <a:tcPr/>
                </a:tc>
                <a:tc>
                  <a:txBody>
                    <a:bodyPr/>
                    <a:lstStyle/>
                    <a:p>
                      <a:r>
                        <a:rPr lang="en-US" sz="1000"/>
                        <a:t>32</a:t>
                      </a:r>
                    </a:p>
                  </a:txBody>
                  <a:tcPr/>
                </a:tc>
                <a:tc>
                  <a:txBody>
                    <a:bodyPr/>
                    <a:lstStyle/>
                    <a:p>
                      <a:r>
                        <a:rPr lang="en-US" sz="1000"/>
                        <a:t>10251</a:t>
                      </a:r>
                    </a:p>
                  </a:txBody>
                  <a:tcPr/>
                </a:tc>
                <a:tc>
                  <a:txBody>
                    <a:bodyPr/>
                    <a:lstStyle/>
                    <a:p>
                      <a:r>
                        <a:rPr lang="en-US" sz="1000"/>
                        <a:t>1796</a:t>
                      </a:r>
                    </a:p>
                  </a:txBody>
                  <a:tcPr/>
                </a:tc>
                <a:tc>
                  <a:txBody>
                    <a:bodyPr/>
                    <a:lstStyle/>
                    <a:p>
                      <a:r>
                        <a:rPr lang="en-US" sz="1000"/>
                        <a:t>1.2070 %</a:t>
                      </a:r>
                    </a:p>
                  </a:txBody>
                  <a:tcPr/>
                </a:tc>
                <a:extLst>
                  <a:ext uri="{0D108BD9-81ED-4DB2-BD59-A6C34878D82A}">
                    <a16:rowId xmlns:a16="http://schemas.microsoft.com/office/drawing/2014/main" val="3997860685"/>
                  </a:ext>
                </a:extLst>
              </a:tr>
              <a:tr h="370840">
                <a:tc>
                  <a:txBody>
                    <a:bodyPr/>
                    <a:lstStyle/>
                    <a:p>
                      <a:r>
                        <a:rPr lang="en-US" sz="1000"/>
                        <a:t>giantargentina</a:t>
                      </a:r>
                    </a:p>
                  </a:txBody>
                  <a:tcPr/>
                </a:tc>
                <a:tc>
                  <a:txBody>
                    <a:bodyPr/>
                    <a:lstStyle/>
                    <a:p>
                      <a:r>
                        <a:rPr lang="en-US" sz="1000"/>
                        <a:t>17764</a:t>
                      </a:r>
                    </a:p>
                  </a:txBody>
                  <a:tcPr/>
                </a:tc>
                <a:tc>
                  <a:txBody>
                    <a:bodyPr/>
                    <a:lstStyle/>
                    <a:p>
                      <a:r>
                        <a:rPr lang="en-US" sz="1000"/>
                        <a:t>193</a:t>
                      </a:r>
                    </a:p>
                  </a:txBody>
                  <a:tcPr/>
                </a:tc>
                <a:tc>
                  <a:txBody>
                    <a:bodyPr/>
                    <a:lstStyle/>
                    <a:p>
                      <a:r>
                        <a:rPr lang="en-US" sz="1000"/>
                        <a:t>4</a:t>
                      </a:r>
                    </a:p>
                  </a:txBody>
                  <a:tcPr/>
                </a:tc>
                <a:tc>
                  <a:txBody>
                    <a:bodyPr/>
                    <a:lstStyle/>
                    <a:p>
                      <a:r>
                        <a:rPr lang="en-US" sz="1000"/>
                        <a:t>4</a:t>
                      </a:r>
                    </a:p>
                  </a:txBody>
                  <a:tcPr/>
                </a:tc>
                <a:tc>
                  <a:txBody>
                    <a:bodyPr/>
                    <a:lstStyle/>
                    <a:p>
                      <a:r>
                        <a:rPr lang="en-US" sz="1000"/>
                        <a:t>1</a:t>
                      </a:r>
                    </a:p>
                  </a:txBody>
                  <a:tcPr/>
                </a:tc>
                <a:tc>
                  <a:txBody>
                    <a:bodyPr/>
                    <a:lstStyle/>
                    <a:p>
                      <a:r>
                        <a:rPr lang="en-US" sz="1000"/>
                        <a:t>9</a:t>
                      </a:r>
                    </a:p>
                  </a:txBody>
                  <a:tcPr/>
                </a:tc>
                <a:tc>
                  <a:txBody>
                    <a:bodyPr/>
                    <a:lstStyle/>
                    <a:p>
                      <a:r>
                        <a:rPr lang="en-US" sz="1000"/>
                        <a:t>360</a:t>
                      </a:r>
                    </a:p>
                  </a:txBody>
                  <a:tcPr/>
                </a:tc>
                <a:tc>
                  <a:txBody>
                    <a:bodyPr/>
                    <a:lstStyle/>
                    <a:p>
                      <a:r>
                        <a:rPr lang="en-US" sz="1000"/>
                        <a:t>68</a:t>
                      </a:r>
                    </a:p>
                  </a:txBody>
                  <a:tcPr/>
                </a:tc>
                <a:tc>
                  <a:txBody>
                    <a:bodyPr/>
                    <a:lstStyle/>
                    <a:p>
                      <a:r>
                        <a:rPr lang="en-US" sz="1000"/>
                        <a:t>0.2692 %</a:t>
                      </a:r>
                    </a:p>
                  </a:txBody>
                  <a:tcPr/>
                </a:tc>
                <a:extLst>
                  <a:ext uri="{0D108BD9-81ED-4DB2-BD59-A6C34878D82A}">
                    <a16:rowId xmlns:a16="http://schemas.microsoft.com/office/drawing/2014/main" val="2318616776"/>
                  </a:ext>
                </a:extLst>
              </a:tr>
              <a:tr h="370840">
                <a:tc>
                  <a:txBody>
                    <a:bodyPr/>
                    <a:lstStyle/>
                    <a:p>
                      <a:r>
                        <a:rPr lang="en-US" sz="1000"/>
                        <a:t>cannondale.argentina</a:t>
                      </a:r>
                    </a:p>
                  </a:txBody>
                  <a:tcPr/>
                </a:tc>
                <a:tc>
                  <a:txBody>
                    <a:bodyPr/>
                    <a:lstStyle/>
                    <a:p>
                      <a:r>
                        <a:rPr lang="en-US" sz="1000"/>
                        <a:t>14982</a:t>
                      </a:r>
                    </a:p>
                  </a:txBody>
                  <a:tcPr/>
                </a:tc>
                <a:tc>
                  <a:txBody>
                    <a:bodyPr/>
                    <a:lstStyle/>
                    <a:p>
                      <a:r>
                        <a:rPr lang="en-US" sz="1000"/>
                        <a:t>194</a:t>
                      </a:r>
                    </a:p>
                  </a:txBody>
                  <a:tcPr/>
                </a:tc>
                <a:tc>
                  <a:txBody>
                    <a:bodyPr/>
                    <a:lstStyle/>
                    <a:p>
                      <a:r>
                        <a:rPr lang="en-US" sz="1000"/>
                        <a:t>8</a:t>
                      </a:r>
                    </a:p>
                  </a:txBody>
                  <a:tcPr/>
                </a:tc>
                <a:tc>
                  <a:txBody>
                    <a:bodyPr/>
                    <a:lstStyle/>
                    <a:p>
                      <a:r>
                        <a:rPr lang="en-US" sz="1000"/>
                        <a:t>8</a:t>
                      </a:r>
                    </a:p>
                  </a:txBody>
                  <a:tcPr/>
                </a:tc>
                <a:tc>
                  <a:txBody>
                    <a:bodyPr/>
                    <a:lstStyle/>
                    <a:p>
                      <a:r>
                        <a:rPr lang="en-US" sz="1000"/>
                        <a:t>4</a:t>
                      </a:r>
                    </a:p>
                  </a:txBody>
                  <a:tcPr/>
                </a:tc>
                <a:tc>
                  <a:txBody>
                    <a:bodyPr/>
                    <a:lstStyle/>
                    <a:p>
                      <a:r>
                        <a:rPr lang="en-US" sz="1000"/>
                        <a:t>20</a:t>
                      </a:r>
                    </a:p>
                  </a:txBody>
                  <a:tcPr/>
                </a:tc>
                <a:tc>
                  <a:txBody>
                    <a:bodyPr/>
                    <a:lstStyle/>
                    <a:p>
                      <a:r>
                        <a:rPr lang="en-US" sz="1000"/>
                        <a:t>2874</a:t>
                      </a:r>
                    </a:p>
                  </a:txBody>
                  <a:tcPr/>
                </a:tc>
                <a:tc>
                  <a:txBody>
                    <a:bodyPr/>
                    <a:lstStyle/>
                    <a:p>
                      <a:r>
                        <a:rPr lang="en-US" sz="1000"/>
                        <a:t>39</a:t>
                      </a:r>
                    </a:p>
                  </a:txBody>
                  <a:tcPr/>
                </a:tc>
                <a:tc>
                  <a:txBody>
                    <a:bodyPr/>
                    <a:lstStyle/>
                    <a:p>
                      <a:r>
                        <a:rPr lang="en-US" sz="1000"/>
                        <a:t>0.9785 %</a:t>
                      </a:r>
                    </a:p>
                  </a:txBody>
                  <a:tcPr/>
                </a:tc>
                <a:extLst>
                  <a:ext uri="{0D108BD9-81ED-4DB2-BD59-A6C34878D82A}">
                    <a16:rowId xmlns:a16="http://schemas.microsoft.com/office/drawing/2014/main" val="788528275"/>
                  </a:ext>
                </a:extLst>
              </a:tr>
            </a:tbl>
          </a:graphicData>
        </a:graphic>
      </p:graphicFrame>
      <p:sp>
        <p:nvSpPr>
          <p:cNvPr id="4" name="Text Placeholder 3">
            <a:extLst>
              <a:ext uri="{FF2B5EF4-FFF2-40B4-BE49-F238E27FC236}">
                <a16:creationId xmlns:a16="http://schemas.microsoft.com/office/drawing/2014/main" id="{9C459AE3-DF18-480C-B669-C19B9AA7E608}"/>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1047507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9A5AA-6E33-4CDE-AE1E-65657A1BEB25}"/>
              </a:ext>
            </a:extLst>
          </p:cNvPr>
          <p:cNvSpPr>
            <a:spLocks noGrp="1"/>
          </p:cNvSpPr>
          <p:nvPr>
            <p:ph type="title"/>
          </p:nvPr>
        </p:nvSpPr>
        <p:spPr/>
        <p:txBody>
          <a:bodyPr/>
          <a:lstStyle/>
          <a:p>
            <a:r>
              <a:rPr lang="en-US"/>
              <a:t>Instagram Follower Distribution | Scott</a:t>
            </a:r>
          </a:p>
        </p:txBody>
      </p:sp>
      <p:graphicFrame>
        <p:nvGraphicFramePr>
          <p:cNvPr id="6" name="Chart Placeholder 5">
            <a:extLst>
              <a:ext uri="{FF2B5EF4-FFF2-40B4-BE49-F238E27FC236}">
                <a16:creationId xmlns:a16="http://schemas.microsoft.com/office/drawing/2014/main" id="{E0BCE42A-CAB5-4E30-AB9E-50CCC328C401}"/>
              </a:ext>
            </a:extLst>
          </p:cNvPr>
          <p:cNvGraphicFramePr>
            <a:graphicFrameLocks noGrp="1"/>
          </p:cNvGraphicFramePr>
          <p:nvPr>
            <p:ph type="chart" sz="quarter" idx="13"/>
            <p:extLst>
              <p:ext uri="{D42A27DB-BD31-4B8C-83A1-F6EECF244321}">
                <p14:modId xmlns:p14="http://schemas.microsoft.com/office/powerpoint/2010/main" val="33973087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B56DAA-091C-4DF6-AAF8-3CDB1B862927}"/>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C7175B05-5C4D-49E4-9AD5-DED1C7A868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354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8E6B1-B082-4179-8808-54075C02EDD6}"/>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CFC89D3D-5438-4BFE-ACEA-F1DABDC11538}"/>
              </a:ext>
            </a:extLst>
          </p:cNvPr>
          <p:cNvGraphicFramePr>
            <a:graphicFrameLocks noGrp="1"/>
          </p:cNvGraphicFramePr>
          <p:nvPr>
            <p:ph type="chart" sz="quarter" idx="13"/>
            <p:extLst>
              <p:ext uri="{D42A27DB-BD31-4B8C-83A1-F6EECF244321}">
                <p14:modId xmlns:p14="http://schemas.microsoft.com/office/powerpoint/2010/main" val="1159034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3E471B-98C0-4CD1-9503-D796E5325CB2}"/>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FA63ED89-6200-4771-BC2E-0A1BDEBF07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1402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AB6DD-C47E-4ECF-8E80-E51DA6ABFD04}"/>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9E7076C9-FEC1-4F07-ADDF-618B39DC0FCA}"/>
              </a:ext>
            </a:extLst>
          </p:cNvPr>
          <p:cNvGraphicFramePr>
            <a:graphicFrameLocks noGrp="1"/>
          </p:cNvGraphicFramePr>
          <p:nvPr>
            <p:ph type="chart" sz="quarter" idx="13"/>
            <p:extLst>
              <p:ext uri="{D42A27DB-BD31-4B8C-83A1-F6EECF244321}">
                <p14:modId xmlns:p14="http://schemas.microsoft.com/office/powerpoint/2010/main" val="19187141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F76E89-A359-4F78-A1D7-A1EED87E2D19}"/>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2AFCD215-E288-4EAD-8062-A6A31EB3D3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4585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0CA30-653E-41EE-82C7-3BB5B6D27E0C}"/>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7C2A6069-14ED-4701-9F0D-C224CB07F0DD}"/>
              </a:ext>
            </a:extLst>
          </p:cNvPr>
          <p:cNvGraphicFramePr>
            <a:graphicFrameLocks noGrp="1"/>
          </p:cNvGraphicFramePr>
          <p:nvPr>
            <p:ph type="chart" sz="quarter" idx="13"/>
            <p:extLst>
              <p:ext uri="{D42A27DB-BD31-4B8C-83A1-F6EECF244321}">
                <p14:modId xmlns:p14="http://schemas.microsoft.com/office/powerpoint/2010/main" val="3921209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16E81C-B7AB-4F4B-BEFE-D6C401EEA2E5}"/>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F487B229-1569-40DA-9D1D-1AF978AD08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5609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ACA68-43BF-4BFD-BF81-4F46AA4D6188}"/>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3E237EE5-411A-4830-9A9F-402E0F2D5EDA}"/>
              </a:ext>
            </a:extLst>
          </p:cNvPr>
          <p:cNvGraphicFramePr>
            <a:graphicFrameLocks noGrp="1"/>
          </p:cNvGraphicFramePr>
          <p:nvPr>
            <p:ph type="chart" sz="quarter" idx="13"/>
            <p:extLst>
              <p:ext uri="{D42A27DB-BD31-4B8C-83A1-F6EECF244321}">
                <p14:modId xmlns:p14="http://schemas.microsoft.com/office/powerpoint/2010/main" val="1029778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83475A-98CF-42E5-9027-07B58745C4A9}"/>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103E372B-B024-445E-82F5-A199BE0F61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9006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8EE51-E0BC-4A38-A6B0-8C300792B34D}"/>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4E5900EC-82D6-4879-BC9E-E445C5460623}"/>
              </a:ext>
            </a:extLst>
          </p:cNvPr>
          <p:cNvGraphicFramePr>
            <a:graphicFrameLocks noGrp="1"/>
          </p:cNvGraphicFramePr>
          <p:nvPr>
            <p:ph type="chart" sz="quarter" idx="13"/>
            <p:extLst>
              <p:ext uri="{D42A27DB-BD31-4B8C-83A1-F6EECF244321}">
                <p14:modId xmlns:p14="http://schemas.microsoft.com/office/powerpoint/2010/main" val="35535582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F0AC92-F659-4CAC-8EAF-726060502A2B}"/>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68DCCCAD-871E-4551-8754-1DC30854CA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6733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CFF4E-2629-46F1-B711-9ECAFC6770B2}"/>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A21F769E-95EC-4CFC-82D1-2620822F5F8F}"/>
              </a:ext>
            </a:extLst>
          </p:cNvPr>
          <p:cNvGraphicFramePr>
            <a:graphicFrameLocks noGrp="1"/>
          </p:cNvGraphicFramePr>
          <p:nvPr>
            <p:ph type="chart" sz="quarter" idx="13"/>
            <p:extLst>
              <p:ext uri="{D42A27DB-BD31-4B8C-83A1-F6EECF244321}">
                <p14:modId xmlns:p14="http://schemas.microsoft.com/office/powerpoint/2010/main" val="31575633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818C63-EA7D-40BF-B981-B1B799FE1B3E}"/>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A4F85C35-5E38-4D91-9B77-FBFEC29844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7146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DA215-4AD5-417C-8A79-E6563BF5B967}"/>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BDA57C27-6A10-4133-BF56-DC10BBDEE787}"/>
              </a:ext>
            </a:extLst>
          </p:cNvPr>
          <p:cNvGraphicFramePr>
            <a:graphicFrameLocks noGrp="1"/>
          </p:cNvGraphicFramePr>
          <p:nvPr>
            <p:ph type="chart" sz="quarter" idx="13"/>
            <p:extLst>
              <p:ext uri="{D42A27DB-BD31-4B8C-83A1-F6EECF244321}">
                <p14:modId xmlns:p14="http://schemas.microsoft.com/office/powerpoint/2010/main" val="34166405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FCDAC4-F8C2-4E4A-A1BD-1B6D79ED7B4F}"/>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F9EB3C42-DBCF-42A5-8804-8072A42448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4476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D362D-252D-43AA-B9C1-71E9FBF8257B}"/>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8B2005D1-11AB-4342-9620-09819D0BC37D}"/>
              </a:ext>
            </a:extLst>
          </p:cNvPr>
          <p:cNvGraphicFramePr>
            <a:graphicFrameLocks noGrp="1"/>
          </p:cNvGraphicFramePr>
          <p:nvPr>
            <p:ph type="chart" sz="quarter" idx="13"/>
            <p:extLst>
              <p:ext uri="{D42A27DB-BD31-4B8C-83A1-F6EECF244321}">
                <p14:modId xmlns:p14="http://schemas.microsoft.com/office/powerpoint/2010/main" val="3568880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355E02-D467-4287-B19D-DCC2D74E6D08}"/>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4F170E91-AD81-4816-8255-5235EC92A4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3430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E121B-2C82-4620-BC82-00868814CED9}"/>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5A6AF619-62A8-4A43-81BD-C5D07D8746F0}"/>
              </a:ext>
            </a:extLst>
          </p:cNvPr>
          <p:cNvGraphicFramePr>
            <a:graphicFrameLocks noGrp="1"/>
          </p:cNvGraphicFramePr>
          <p:nvPr>
            <p:ph type="chart" sz="quarter" idx="13"/>
            <p:extLst>
              <p:ext uri="{D42A27DB-BD31-4B8C-83A1-F6EECF244321}">
                <p14:modId xmlns:p14="http://schemas.microsoft.com/office/powerpoint/2010/main" val="35421912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F97DCC-8449-414E-934F-C399B66F8795}"/>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D5ACE6FC-4D49-478C-A1C5-2D90194FF4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2676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30819-7370-4F7D-B4FD-7A4C3B4B1D67}"/>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E492970B-BA42-4213-A9D2-5162C2939D8D}"/>
              </a:ext>
            </a:extLst>
          </p:cNvPr>
          <p:cNvGraphicFramePr>
            <a:graphicFrameLocks noGrp="1"/>
          </p:cNvGraphicFramePr>
          <p:nvPr>
            <p:ph type="chart" sz="quarter" idx="13"/>
            <p:extLst>
              <p:ext uri="{D42A27DB-BD31-4B8C-83A1-F6EECF244321}">
                <p14:modId xmlns:p14="http://schemas.microsoft.com/office/powerpoint/2010/main" val="1428198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CBB8A3-C00C-4F01-8E25-9BE62742B160}"/>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E74AB134-8608-4867-8E44-D3228BA543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19543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368FE-D23E-4D57-B9E3-14D364C46344}"/>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C5561684-A5D4-409A-BB84-BDB783AC5062}"/>
              </a:ext>
            </a:extLst>
          </p:cNvPr>
          <p:cNvGraphicFramePr>
            <a:graphicFrameLocks noGrp="1"/>
          </p:cNvGraphicFramePr>
          <p:nvPr>
            <p:ph type="chart" sz="quarter" idx="13"/>
            <p:extLst>
              <p:ext uri="{D42A27DB-BD31-4B8C-83A1-F6EECF244321}">
                <p14:modId xmlns:p14="http://schemas.microsoft.com/office/powerpoint/2010/main" val="3199414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0845B7-679A-4B58-BEE6-09FF6B753713}"/>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DF1B7368-5FA8-4837-9375-2109DC515C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22679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82305-30BE-432E-8B46-76712FEB6FA7}"/>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D235AFD3-BFE8-47C9-996B-BFEB5FD260E2}"/>
              </a:ext>
            </a:extLst>
          </p:cNvPr>
          <p:cNvGraphicFramePr>
            <a:graphicFrameLocks noGrp="1"/>
          </p:cNvGraphicFramePr>
          <p:nvPr>
            <p:ph type="chart" sz="quarter" idx="13"/>
            <p:extLst>
              <p:ext uri="{D42A27DB-BD31-4B8C-83A1-F6EECF244321}">
                <p14:modId xmlns:p14="http://schemas.microsoft.com/office/powerpoint/2010/main" val="10003082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513B88-A8B1-40B4-89B4-919D3CF67823}"/>
              </a:ext>
            </a:extLst>
          </p:cNvPr>
          <p:cNvSpPr>
            <a:spLocks noGrp="1"/>
          </p:cNvSpPr>
          <p:nvPr>
            <p:ph type="body" sz="quarter" idx="14"/>
          </p:nvPr>
        </p:nvSpPr>
        <p:spPr/>
        <p:txBody>
          <a:bodyPr/>
          <a:lstStyle/>
          <a:p>
            <a:r>
              <a:rPr lang="en-US"/>
              <a:t>06/16/2021 - 07/16/2021</a:t>
            </a:r>
          </a:p>
        </p:txBody>
      </p:sp>
      <p:sp>
        <p:nvSpPr>
          <p:cNvPr id="5" name="Footer Placeholder 4">
            <a:extLst>
              <a:ext uri="{FF2B5EF4-FFF2-40B4-BE49-F238E27FC236}">
                <a16:creationId xmlns:a16="http://schemas.microsoft.com/office/drawing/2014/main" id="{A0C7202B-859D-4493-A5F8-6DDFFEAFF4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12160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6D71D-27BF-4914-98E3-B5412FA64C7F}"/>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56A1799C-9ACB-457F-A949-7C57DAC98E2D}"/>
              </a:ext>
            </a:extLst>
          </p:cNvPr>
          <p:cNvGraphicFramePr>
            <a:graphicFrameLocks noGrp="1"/>
          </p:cNvGraphicFramePr>
          <p:nvPr>
            <p:ph type="tbl" sz="quarter" idx="13"/>
            <p:extLst>
              <p:ext uri="{D42A27DB-BD31-4B8C-83A1-F6EECF244321}">
                <p14:modId xmlns:p14="http://schemas.microsoft.com/office/powerpoint/2010/main" val="1674505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71064928"/>
                    </a:ext>
                  </a:extLst>
                </a:gridCol>
                <a:gridCol w="1399032">
                  <a:extLst>
                    <a:ext uri="{9D8B030D-6E8A-4147-A177-3AD203B41FA5}">
                      <a16:colId xmlns:a16="http://schemas.microsoft.com/office/drawing/2014/main" val="1234725953"/>
                    </a:ext>
                  </a:extLst>
                </a:gridCol>
                <a:gridCol w="1399032">
                  <a:extLst>
                    <a:ext uri="{9D8B030D-6E8A-4147-A177-3AD203B41FA5}">
                      <a16:colId xmlns:a16="http://schemas.microsoft.com/office/drawing/2014/main" val="1517519643"/>
                    </a:ext>
                  </a:extLst>
                </a:gridCol>
                <a:gridCol w="1399032">
                  <a:extLst>
                    <a:ext uri="{9D8B030D-6E8A-4147-A177-3AD203B41FA5}">
                      <a16:colId xmlns:a16="http://schemas.microsoft.com/office/drawing/2014/main" val="1551599964"/>
                    </a:ext>
                  </a:extLst>
                </a:gridCol>
                <a:gridCol w="1399032">
                  <a:extLst>
                    <a:ext uri="{9D8B030D-6E8A-4147-A177-3AD203B41FA5}">
                      <a16:colId xmlns:a16="http://schemas.microsoft.com/office/drawing/2014/main" val="3229847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93645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321.21428571429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385.07142857143</a:t>
                      </a:r>
                    </a:p>
                  </a:txBody>
                  <a:tcPr/>
                </a:tc>
                <a:extLst>
                  <a:ext uri="{0D108BD9-81ED-4DB2-BD59-A6C34878D82A}">
                    <a16:rowId xmlns:a16="http://schemas.microsoft.com/office/drawing/2014/main" val="1557022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360.03571428571</a:t>
                      </a:r>
                    </a:p>
                  </a:txBody>
                  <a:tcPr/>
                </a:tc>
                <a:extLst>
                  <a:ext uri="{0D108BD9-81ED-4DB2-BD59-A6C34878D82A}">
                    <a16:rowId xmlns:a16="http://schemas.microsoft.com/office/drawing/2014/main" val="2147315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167.84615384615</a:t>
                      </a:r>
                    </a:p>
                  </a:txBody>
                  <a:tcPr/>
                </a:tc>
                <a:extLst>
                  <a:ext uri="{0D108BD9-81ED-4DB2-BD59-A6C34878D82A}">
                    <a16:rowId xmlns:a16="http://schemas.microsoft.com/office/drawing/2014/main" val="3918443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485.2</a:t>
                      </a:r>
                    </a:p>
                  </a:txBody>
                  <a:tcPr/>
                </a:tc>
                <a:extLst>
                  <a:ext uri="{0D108BD9-81ED-4DB2-BD59-A6C34878D82A}">
                    <a16:rowId xmlns:a16="http://schemas.microsoft.com/office/drawing/2014/main" val="220994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519.55555555556</a:t>
                      </a:r>
                    </a:p>
                  </a:txBody>
                  <a:tcPr/>
                </a:tc>
                <a:extLst>
                  <a:ext uri="{0D108BD9-81ED-4DB2-BD59-A6C34878D82A}">
                    <a16:rowId xmlns:a16="http://schemas.microsoft.com/office/drawing/2014/main" val="3303183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47.555555555556</a:t>
                      </a:r>
                    </a:p>
                  </a:txBody>
                  <a:tcPr/>
                </a:tc>
                <a:extLst>
                  <a:ext uri="{0D108BD9-81ED-4DB2-BD59-A6C34878D82A}">
                    <a16:rowId xmlns:a16="http://schemas.microsoft.com/office/drawing/2014/main" val="3214258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47.555555555556</a:t>
                      </a:r>
                    </a:p>
                  </a:txBody>
                  <a:tcPr/>
                </a:tc>
                <a:extLst>
                  <a:ext uri="{0D108BD9-81ED-4DB2-BD59-A6C34878D82A}">
                    <a16:rowId xmlns:a16="http://schemas.microsoft.com/office/drawing/2014/main" val="2521085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265.71428571429</a:t>
                      </a:r>
                    </a:p>
                  </a:txBody>
                  <a:tcPr/>
                </a:tc>
                <a:extLst>
                  <a:ext uri="{0D108BD9-81ED-4DB2-BD59-A6C34878D82A}">
                    <a16:rowId xmlns:a16="http://schemas.microsoft.com/office/drawing/2014/main" val="2801185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586.5</a:t>
                      </a:r>
                    </a:p>
                  </a:txBody>
                  <a:tcPr/>
                </a:tc>
                <a:extLst>
                  <a:ext uri="{0D108BD9-81ED-4DB2-BD59-A6C34878D82A}">
                    <a16:rowId xmlns:a16="http://schemas.microsoft.com/office/drawing/2014/main" val="1882619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extLst>
                  <a:ext uri="{0D108BD9-81ED-4DB2-BD59-A6C34878D82A}">
                    <a16:rowId xmlns:a16="http://schemas.microsoft.com/office/drawing/2014/main" val="4020798697"/>
                  </a:ext>
                </a:extLst>
              </a:tr>
            </a:tbl>
          </a:graphicData>
        </a:graphic>
      </p:graphicFrame>
      <p:sp>
        <p:nvSpPr>
          <p:cNvPr id="4" name="Text Placeholder 3">
            <a:extLst>
              <a:ext uri="{FF2B5EF4-FFF2-40B4-BE49-F238E27FC236}">
                <a16:creationId xmlns:a16="http://schemas.microsoft.com/office/drawing/2014/main" id="{8D6F01C8-16AF-464B-8A2F-9AE0D9FE266D}"/>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1532962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7E7D4-74B5-46A4-A988-B29C8E7D3032}"/>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A2DDC343-9248-4500-987F-8EC4D64E19AB}"/>
              </a:ext>
            </a:extLst>
          </p:cNvPr>
          <p:cNvGraphicFramePr>
            <a:graphicFrameLocks noGrp="1"/>
          </p:cNvGraphicFramePr>
          <p:nvPr>
            <p:ph type="tbl" sz="quarter" idx="13"/>
            <p:extLst>
              <p:ext uri="{D42A27DB-BD31-4B8C-83A1-F6EECF244321}">
                <p14:modId xmlns:p14="http://schemas.microsoft.com/office/powerpoint/2010/main" val="493134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13303588"/>
                    </a:ext>
                  </a:extLst>
                </a:gridCol>
                <a:gridCol w="1399032">
                  <a:extLst>
                    <a:ext uri="{9D8B030D-6E8A-4147-A177-3AD203B41FA5}">
                      <a16:colId xmlns:a16="http://schemas.microsoft.com/office/drawing/2014/main" val="2584422081"/>
                    </a:ext>
                  </a:extLst>
                </a:gridCol>
                <a:gridCol w="1399032">
                  <a:extLst>
                    <a:ext uri="{9D8B030D-6E8A-4147-A177-3AD203B41FA5}">
                      <a16:colId xmlns:a16="http://schemas.microsoft.com/office/drawing/2014/main" val="2378595708"/>
                    </a:ext>
                  </a:extLst>
                </a:gridCol>
                <a:gridCol w="1399032">
                  <a:extLst>
                    <a:ext uri="{9D8B030D-6E8A-4147-A177-3AD203B41FA5}">
                      <a16:colId xmlns:a16="http://schemas.microsoft.com/office/drawing/2014/main" val="2906920095"/>
                    </a:ext>
                  </a:extLst>
                </a:gridCol>
                <a:gridCol w="1399032">
                  <a:extLst>
                    <a:ext uri="{9D8B030D-6E8A-4147-A177-3AD203B41FA5}">
                      <a16:colId xmlns:a16="http://schemas.microsoft.com/office/drawing/2014/main" val="3000155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165592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a:t>
                      </a:r>
                    </a:p>
                  </a:txBody>
                  <a:tcPr/>
                </a:tc>
                <a:extLst>
                  <a:ext uri="{0D108BD9-81ED-4DB2-BD59-A6C34878D82A}">
                    <a16:rowId xmlns:a16="http://schemas.microsoft.com/office/drawing/2014/main" val="3202949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a:t>
                      </a:r>
                    </a:p>
                  </a:txBody>
                  <a:tcPr/>
                </a:tc>
                <a:extLst>
                  <a:ext uri="{0D108BD9-81ED-4DB2-BD59-A6C34878D82A}">
                    <a16:rowId xmlns:a16="http://schemas.microsoft.com/office/drawing/2014/main" val="424190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#RideLefty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a:t>
                      </a:r>
                    </a:p>
                  </a:txBody>
                  <a:tcPr/>
                </a:tc>
                <a:extLst>
                  <a:ext uri="{0D108BD9-81ED-4DB2-BD59-A6C34878D82A}">
                    <a16:rowId xmlns:a16="http://schemas.microsoft.com/office/drawing/2014/main" val="75599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485.2</a:t>
                      </a:r>
                    </a:p>
                  </a:txBody>
                  <a:tcPr/>
                </a:tc>
                <a:extLst>
                  <a:ext uri="{0D108BD9-81ED-4DB2-BD59-A6C34878D82A}">
                    <a16:rowId xmlns:a16="http://schemas.microsoft.com/office/drawing/2014/main" val="2588329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485.2</a:t>
                      </a:r>
                    </a:p>
                  </a:txBody>
                  <a:tcPr/>
                </a:tc>
                <a:extLst>
                  <a:ext uri="{0D108BD9-81ED-4DB2-BD59-A6C34878D82A}">
                    <a16:rowId xmlns:a16="http://schemas.microsoft.com/office/drawing/2014/main" val="3509576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485.2</a:t>
                      </a:r>
                    </a:p>
                  </a:txBody>
                  <a:tcPr/>
                </a:tc>
                <a:extLst>
                  <a:ext uri="{0D108BD9-81ED-4DB2-BD59-A6C34878D82A}">
                    <a16:rowId xmlns:a16="http://schemas.microsoft.com/office/drawing/2014/main" val="3467490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485.2</a:t>
                      </a:r>
                    </a:p>
                  </a:txBody>
                  <a:tcPr/>
                </a:tc>
                <a:extLst>
                  <a:ext uri="{0D108BD9-81ED-4DB2-BD59-A6C34878D82A}">
                    <a16:rowId xmlns:a16="http://schemas.microsoft.com/office/drawing/2014/main" val="1708860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extLst>
                  <a:ext uri="{0D108BD9-81ED-4DB2-BD59-A6C34878D82A}">
                    <a16:rowId xmlns:a16="http://schemas.microsoft.com/office/drawing/2014/main" val="418480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604.5</a:t>
                      </a:r>
                    </a:p>
                  </a:txBody>
                  <a:tcPr/>
                </a:tc>
                <a:extLst>
                  <a:ext uri="{0D108BD9-81ED-4DB2-BD59-A6C34878D82A}">
                    <a16:rowId xmlns:a16="http://schemas.microsoft.com/office/drawing/2014/main" val="4211525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604.5</a:t>
                      </a:r>
                    </a:p>
                  </a:txBody>
                  <a:tcPr/>
                </a:tc>
                <a:extLst>
                  <a:ext uri="{0D108BD9-81ED-4DB2-BD59-A6C34878D82A}">
                    <a16:rowId xmlns:a16="http://schemas.microsoft.com/office/drawing/2014/main" val="861180125"/>
                  </a:ext>
                </a:extLst>
              </a:tr>
            </a:tbl>
          </a:graphicData>
        </a:graphic>
      </p:graphicFrame>
      <p:sp>
        <p:nvSpPr>
          <p:cNvPr id="4" name="Text Placeholder 3">
            <a:extLst>
              <a:ext uri="{FF2B5EF4-FFF2-40B4-BE49-F238E27FC236}">
                <a16:creationId xmlns:a16="http://schemas.microsoft.com/office/drawing/2014/main" id="{4A2537F1-7419-48CC-B2D9-890C7E5E96A9}"/>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10573797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C80BC-77EC-4DC6-A4DF-7A4D80E32EBA}"/>
              </a:ext>
            </a:extLst>
          </p:cNvPr>
          <p:cNvSpPr>
            <a:spLocks noGrp="1"/>
          </p:cNvSpPr>
          <p:nvPr>
            <p:ph type="title"/>
          </p:nvPr>
        </p:nvSpPr>
        <p:spPr/>
        <p:txBody>
          <a:bodyPr/>
          <a:lstStyle/>
          <a:p>
            <a:r>
              <a:rPr lang="en-US"/>
              <a:t>Instagram Posts Table | Scott - 1 of 16</a:t>
            </a:r>
          </a:p>
        </p:txBody>
      </p:sp>
      <p:graphicFrame>
        <p:nvGraphicFramePr>
          <p:cNvPr id="5" name="Table Placeholder 4">
            <a:extLst>
              <a:ext uri="{FF2B5EF4-FFF2-40B4-BE49-F238E27FC236}">
                <a16:creationId xmlns:a16="http://schemas.microsoft.com/office/drawing/2014/main" id="{6999D299-9FD3-4545-B951-C1453F5B949F}"/>
              </a:ext>
            </a:extLst>
          </p:cNvPr>
          <p:cNvGraphicFramePr>
            <a:graphicFrameLocks noGrp="1"/>
          </p:cNvGraphicFramePr>
          <p:nvPr>
            <p:ph type="tbl" sz="quarter" idx="13"/>
            <p:extLst>
              <p:ext uri="{D42A27DB-BD31-4B8C-83A1-F6EECF244321}">
                <p14:modId xmlns:p14="http://schemas.microsoft.com/office/powerpoint/2010/main" val="3501293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04389516"/>
                    </a:ext>
                  </a:extLst>
                </a:gridCol>
                <a:gridCol w="987552">
                  <a:extLst>
                    <a:ext uri="{9D8B030D-6E8A-4147-A177-3AD203B41FA5}">
                      <a16:colId xmlns:a16="http://schemas.microsoft.com/office/drawing/2014/main" val="1207152642"/>
                    </a:ext>
                  </a:extLst>
                </a:gridCol>
                <a:gridCol w="987552">
                  <a:extLst>
                    <a:ext uri="{9D8B030D-6E8A-4147-A177-3AD203B41FA5}">
                      <a16:colId xmlns:a16="http://schemas.microsoft.com/office/drawing/2014/main" val="2127445659"/>
                    </a:ext>
                  </a:extLst>
                </a:gridCol>
                <a:gridCol w="987552">
                  <a:extLst>
                    <a:ext uri="{9D8B030D-6E8A-4147-A177-3AD203B41FA5}">
                      <a16:colId xmlns:a16="http://schemas.microsoft.com/office/drawing/2014/main" val="3271421933"/>
                    </a:ext>
                  </a:extLst>
                </a:gridCol>
                <a:gridCol w="987552">
                  <a:extLst>
                    <a:ext uri="{9D8B030D-6E8A-4147-A177-3AD203B41FA5}">
                      <a16:colId xmlns:a16="http://schemas.microsoft.com/office/drawing/2014/main" val="3808984376"/>
                    </a:ext>
                  </a:extLst>
                </a:gridCol>
                <a:gridCol w="987552">
                  <a:extLst>
                    <a:ext uri="{9D8B030D-6E8A-4147-A177-3AD203B41FA5}">
                      <a16:colId xmlns:a16="http://schemas.microsoft.com/office/drawing/2014/main" val="3146939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8498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- 2021-07-12 16:18:35</a:t>
                      </a:r>
                      <a:r>
                        <a:rPr kumimoji="0" lang="en-US" sz="1000" b="0" i="0" u="none" strike="noStrike" kern="1200" cap="none" spc="0" normalizeH="0" baseline="0" noProof="0">
                          <a:ln>
                            <a:noFill/>
                          </a:ln>
                          <a:solidFill>
                            <a:prstClr val="black"/>
                          </a:solidFill>
                          <a:effectLst/>
                          <a:uLnTx/>
                          <a:uFillTx/>
                          <a:latin typeface="+mn-lt"/>
                          <a:ea typeface="+mn-ea"/>
                          <a:cs typeface="+mn-cs"/>
                        </a:rPr>
                        <a:t>
 La nueva Rockhopper es la culminación de 30 años de redefinir la relación entre calidad, precio y rendimiento. 
Hemos diseñado minuciosamente su cuadro de aluminio Premium A1 con una geometría moderna y tubos de aluminio conificados para lograr un cuadro liviano y resistente, con cableado interno y compatibilidad con caño de asiento retráctil (dropper post). Además, la nueva Rockhopper viene con llantas y cubiertas aptas tubeless.
🔺 Encontrala en nuestras tiendas autorizadas🔺
#iamspecialized #specializedarg #ridespecialized #mtb #specializedrockhopper #rockhopper #rockhopperelite #rockshopperexpertt #argentina #iamspecialized_mtb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63975472"/>
                  </a:ext>
                </a:extLst>
              </a:tr>
            </a:tbl>
          </a:graphicData>
        </a:graphic>
      </p:graphicFrame>
      <p:sp>
        <p:nvSpPr>
          <p:cNvPr id="4" name="Text Placeholder 3">
            <a:extLst>
              <a:ext uri="{FF2B5EF4-FFF2-40B4-BE49-F238E27FC236}">
                <a16:creationId xmlns:a16="http://schemas.microsoft.com/office/drawing/2014/main" id="{2FB9BBDF-BFB4-469F-A113-D114D05E6F10}"/>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31419015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0F5CA-AFC1-4EE6-9526-3C49ACA44931}"/>
              </a:ext>
            </a:extLst>
          </p:cNvPr>
          <p:cNvSpPr>
            <a:spLocks noGrp="1"/>
          </p:cNvSpPr>
          <p:nvPr>
            <p:ph type="title"/>
          </p:nvPr>
        </p:nvSpPr>
        <p:spPr/>
        <p:txBody>
          <a:bodyPr/>
          <a:lstStyle/>
          <a:p>
            <a:r>
              <a:rPr lang="en-US"/>
              <a:t>Instagram Posts Table | Scott - 2 of 16</a:t>
            </a:r>
          </a:p>
        </p:txBody>
      </p:sp>
      <p:graphicFrame>
        <p:nvGraphicFramePr>
          <p:cNvPr id="5" name="Table Placeholder 4">
            <a:extLst>
              <a:ext uri="{FF2B5EF4-FFF2-40B4-BE49-F238E27FC236}">
                <a16:creationId xmlns:a16="http://schemas.microsoft.com/office/drawing/2014/main" id="{3F5C9705-738F-4100-88FE-1321306249FB}"/>
              </a:ext>
            </a:extLst>
          </p:cNvPr>
          <p:cNvGraphicFramePr>
            <a:graphicFrameLocks noGrp="1"/>
          </p:cNvGraphicFramePr>
          <p:nvPr>
            <p:ph type="tbl" sz="quarter" idx="13"/>
            <p:extLst>
              <p:ext uri="{D42A27DB-BD31-4B8C-83A1-F6EECF244321}">
                <p14:modId xmlns:p14="http://schemas.microsoft.com/office/powerpoint/2010/main" val="2873924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24170606"/>
                    </a:ext>
                  </a:extLst>
                </a:gridCol>
                <a:gridCol w="987552">
                  <a:extLst>
                    <a:ext uri="{9D8B030D-6E8A-4147-A177-3AD203B41FA5}">
                      <a16:colId xmlns:a16="http://schemas.microsoft.com/office/drawing/2014/main" val="3482242352"/>
                    </a:ext>
                  </a:extLst>
                </a:gridCol>
                <a:gridCol w="987552">
                  <a:extLst>
                    <a:ext uri="{9D8B030D-6E8A-4147-A177-3AD203B41FA5}">
                      <a16:colId xmlns:a16="http://schemas.microsoft.com/office/drawing/2014/main" val="2755388473"/>
                    </a:ext>
                  </a:extLst>
                </a:gridCol>
                <a:gridCol w="987552">
                  <a:extLst>
                    <a:ext uri="{9D8B030D-6E8A-4147-A177-3AD203B41FA5}">
                      <a16:colId xmlns:a16="http://schemas.microsoft.com/office/drawing/2014/main" val="4064155537"/>
                    </a:ext>
                  </a:extLst>
                </a:gridCol>
                <a:gridCol w="987552">
                  <a:extLst>
                    <a:ext uri="{9D8B030D-6E8A-4147-A177-3AD203B41FA5}">
                      <a16:colId xmlns:a16="http://schemas.microsoft.com/office/drawing/2014/main" val="4061506699"/>
                    </a:ext>
                  </a:extLst>
                </a:gridCol>
                <a:gridCol w="987552">
                  <a:extLst>
                    <a:ext uri="{9D8B030D-6E8A-4147-A177-3AD203B41FA5}">
                      <a16:colId xmlns:a16="http://schemas.microsoft.com/office/drawing/2014/main" val="4229075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9886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- 2021-06-21 18:34:34</a:t>
                      </a:r>
                      <a:r>
                        <a:rPr kumimoji="0" lang="es-ES" sz="1000" b="0" i="0" u="none" strike="noStrike" kern="1200" cap="none" spc="0" normalizeH="0" baseline="0" noProof="0">
                          <a:ln>
                            <a:noFill/>
                          </a:ln>
                          <a:solidFill>
                            <a:prstClr val="black"/>
                          </a:solidFill>
                          <a:effectLst/>
                          <a:uLnTx/>
                          <a:uFillTx/>
                          <a:latin typeface="+mn-lt"/>
                          <a:ea typeface="+mn-ea"/>
                          <a:cs typeface="+mn-cs"/>
                        </a:rPr>
                        <a:t>
 #ProduccióNacional 
Ya están saliendo de nuestra planta en La Emilia las primeras Scale 970 producidas en Argentina bajo los mismos estándares suizos.
Consultá en tu tienda más cercana por precios y talles.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07529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- 2021-07-05 14:31:54</a:t>
                      </a:r>
                      <a:r>
                        <a:rPr kumimoji="0" lang="en-US" sz="1000" b="0" i="0" u="none" strike="noStrike" kern="1200" cap="none" spc="0" normalizeH="0" baseline="0" noProof="0">
                          <a:ln>
                            <a:noFill/>
                          </a:ln>
                          <a:solidFill>
                            <a:prstClr val="black"/>
                          </a:solidFill>
                          <a:effectLst/>
                          <a:uLnTx/>
                          <a:uFillTx/>
                          <a:latin typeface="+mn-lt"/>
                          <a:ea typeface="+mn-ea"/>
                          <a:cs typeface="+mn-cs"/>
                        </a:rPr>
                        <a:t>
 ¡El trekfactoryracingxc sigue protagonista en todas las copas del mundo! 
La más destacada eviealicerichards y su tercer puesto en Les Gets, Francia.
trekbikes trekbicycleargentina bontragerargentina opticacentralstore santini_arg #trekbikes #trekargentina #bontragerargentina #cascos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63232804"/>
                  </a:ext>
                </a:extLst>
              </a:tr>
            </a:tbl>
          </a:graphicData>
        </a:graphic>
      </p:graphicFrame>
      <p:sp>
        <p:nvSpPr>
          <p:cNvPr id="4" name="Text Placeholder 3">
            <a:extLst>
              <a:ext uri="{FF2B5EF4-FFF2-40B4-BE49-F238E27FC236}">
                <a16:creationId xmlns:a16="http://schemas.microsoft.com/office/drawing/2014/main" id="{596184B3-F4E3-4902-8D9B-7D23AF38B2D4}"/>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12171651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0760B-2234-41DF-BB1B-5BEB6439F38D}"/>
              </a:ext>
            </a:extLst>
          </p:cNvPr>
          <p:cNvSpPr>
            <a:spLocks noGrp="1"/>
          </p:cNvSpPr>
          <p:nvPr>
            <p:ph type="title"/>
          </p:nvPr>
        </p:nvSpPr>
        <p:spPr/>
        <p:txBody>
          <a:bodyPr/>
          <a:lstStyle/>
          <a:p>
            <a:r>
              <a:rPr lang="en-US"/>
              <a:t>Instagram Posts Table | Scott - 3 of 16</a:t>
            </a:r>
          </a:p>
        </p:txBody>
      </p:sp>
      <p:graphicFrame>
        <p:nvGraphicFramePr>
          <p:cNvPr id="5" name="Table Placeholder 4">
            <a:extLst>
              <a:ext uri="{FF2B5EF4-FFF2-40B4-BE49-F238E27FC236}">
                <a16:creationId xmlns:a16="http://schemas.microsoft.com/office/drawing/2014/main" id="{9A7BC11F-457C-407B-A9EF-7937BC6BCA9E}"/>
              </a:ext>
            </a:extLst>
          </p:cNvPr>
          <p:cNvGraphicFramePr>
            <a:graphicFrameLocks noGrp="1"/>
          </p:cNvGraphicFramePr>
          <p:nvPr>
            <p:ph type="tbl" sz="quarter" idx="13"/>
            <p:extLst>
              <p:ext uri="{D42A27DB-BD31-4B8C-83A1-F6EECF244321}">
                <p14:modId xmlns:p14="http://schemas.microsoft.com/office/powerpoint/2010/main" val="3729862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10666116"/>
                    </a:ext>
                  </a:extLst>
                </a:gridCol>
                <a:gridCol w="987552">
                  <a:extLst>
                    <a:ext uri="{9D8B030D-6E8A-4147-A177-3AD203B41FA5}">
                      <a16:colId xmlns:a16="http://schemas.microsoft.com/office/drawing/2014/main" val="3384489142"/>
                    </a:ext>
                  </a:extLst>
                </a:gridCol>
                <a:gridCol w="987552">
                  <a:extLst>
                    <a:ext uri="{9D8B030D-6E8A-4147-A177-3AD203B41FA5}">
                      <a16:colId xmlns:a16="http://schemas.microsoft.com/office/drawing/2014/main" val="1554343755"/>
                    </a:ext>
                  </a:extLst>
                </a:gridCol>
                <a:gridCol w="987552">
                  <a:extLst>
                    <a:ext uri="{9D8B030D-6E8A-4147-A177-3AD203B41FA5}">
                      <a16:colId xmlns:a16="http://schemas.microsoft.com/office/drawing/2014/main" val="2452014760"/>
                    </a:ext>
                  </a:extLst>
                </a:gridCol>
                <a:gridCol w="987552">
                  <a:extLst>
                    <a:ext uri="{9D8B030D-6E8A-4147-A177-3AD203B41FA5}">
                      <a16:colId xmlns:a16="http://schemas.microsoft.com/office/drawing/2014/main" val="1779268597"/>
                    </a:ext>
                  </a:extLst>
                </a:gridCol>
                <a:gridCol w="987552">
                  <a:extLst>
                    <a:ext uri="{9D8B030D-6E8A-4147-A177-3AD203B41FA5}">
                      <a16:colId xmlns:a16="http://schemas.microsoft.com/office/drawing/2014/main" val="2725639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6075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- 2021-06-23 16:12:19</a:t>
                      </a:r>
                      <a:r>
                        <a:rPr kumimoji="0" lang="en-US" sz="1000" b="0" i="0" u="none" strike="noStrike" kern="1200" cap="none" spc="0" normalizeH="0" baseline="0" noProof="0">
                          <a:ln>
                            <a:noFill/>
                          </a:ln>
                          <a:solidFill>
                            <a:prstClr val="black"/>
                          </a:solidFill>
                          <a:effectLst/>
                          <a:uLnTx/>
                          <a:uFillTx/>
                          <a:latin typeface="+mn-lt"/>
                          <a:ea typeface="+mn-ea"/>
                          <a:cs typeface="+mn-cs"/>
                        </a:rPr>
                        <a:t>
 Cómodos, elegantes y con grandes prestaciones, así son nuestros zapatos Specialized Torch 2.0.
Ergonómicamente diseñados y científicamente comprobados para que tu rendimiento y confort estén en el máximo nivel.🙌
#IamSpecialized #SpecializedArgentina #SpecializedTorch #SpecializedShoes #Specialized #BodyGeometry #SpecializedBodyGeometry #SpecializedRoad #RoadShoes
📸  grajeanettefrid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77154580"/>
                  </a:ext>
                </a:extLst>
              </a:tr>
            </a:tbl>
          </a:graphicData>
        </a:graphic>
      </p:graphicFrame>
      <p:sp>
        <p:nvSpPr>
          <p:cNvPr id="4" name="Text Placeholder 3">
            <a:extLst>
              <a:ext uri="{FF2B5EF4-FFF2-40B4-BE49-F238E27FC236}">
                <a16:creationId xmlns:a16="http://schemas.microsoft.com/office/drawing/2014/main" id="{2A8D57A3-68AC-4455-80CE-E737DE4FB9C2}"/>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12663214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29102-428F-4AA6-93E2-F2845A432DE1}"/>
              </a:ext>
            </a:extLst>
          </p:cNvPr>
          <p:cNvSpPr>
            <a:spLocks noGrp="1"/>
          </p:cNvSpPr>
          <p:nvPr>
            <p:ph type="title"/>
          </p:nvPr>
        </p:nvSpPr>
        <p:spPr/>
        <p:txBody>
          <a:bodyPr/>
          <a:lstStyle/>
          <a:p>
            <a:r>
              <a:rPr lang="en-US"/>
              <a:t>Instagram Posts Table | Scott - 4 of 16</a:t>
            </a:r>
          </a:p>
        </p:txBody>
      </p:sp>
      <p:graphicFrame>
        <p:nvGraphicFramePr>
          <p:cNvPr id="5" name="Table Placeholder 4">
            <a:extLst>
              <a:ext uri="{FF2B5EF4-FFF2-40B4-BE49-F238E27FC236}">
                <a16:creationId xmlns:a16="http://schemas.microsoft.com/office/drawing/2014/main" id="{B4856CD1-DB6E-444F-8494-AEE054344C3C}"/>
              </a:ext>
            </a:extLst>
          </p:cNvPr>
          <p:cNvGraphicFramePr>
            <a:graphicFrameLocks noGrp="1"/>
          </p:cNvGraphicFramePr>
          <p:nvPr>
            <p:ph type="tbl" sz="quarter" idx="13"/>
            <p:extLst>
              <p:ext uri="{D42A27DB-BD31-4B8C-83A1-F6EECF244321}">
                <p14:modId xmlns:p14="http://schemas.microsoft.com/office/powerpoint/2010/main" val="3516429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05275317"/>
                    </a:ext>
                  </a:extLst>
                </a:gridCol>
                <a:gridCol w="987552">
                  <a:extLst>
                    <a:ext uri="{9D8B030D-6E8A-4147-A177-3AD203B41FA5}">
                      <a16:colId xmlns:a16="http://schemas.microsoft.com/office/drawing/2014/main" val="287630388"/>
                    </a:ext>
                  </a:extLst>
                </a:gridCol>
                <a:gridCol w="987552">
                  <a:extLst>
                    <a:ext uri="{9D8B030D-6E8A-4147-A177-3AD203B41FA5}">
                      <a16:colId xmlns:a16="http://schemas.microsoft.com/office/drawing/2014/main" val="915281007"/>
                    </a:ext>
                  </a:extLst>
                </a:gridCol>
                <a:gridCol w="987552">
                  <a:extLst>
                    <a:ext uri="{9D8B030D-6E8A-4147-A177-3AD203B41FA5}">
                      <a16:colId xmlns:a16="http://schemas.microsoft.com/office/drawing/2014/main" val="2868123978"/>
                    </a:ext>
                  </a:extLst>
                </a:gridCol>
                <a:gridCol w="987552">
                  <a:extLst>
                    <a:ext uri="{9D8B030D-6E8A-4147-A177-3AD203B41FA5}">
                      <a16:colId xmlns:a16="http://schemas.microsoft.com/office/drawing/2014/main" val="459651370"/>
                    </a:ext>
                  </a:extLst>
                </a:gridCol>
                <a:gridCol w="987552">
                  <a:extLst>
                    <a:ext uri="{9D8B030D-6E8A-4147-A177-3AD203B41FA5}">
                      <a16:colId xmlns:a16="http://schemas.microsoft.com/office/drawing/2014/main" val="2970931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3207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- 2021-07-12 20:13:13</a:t>
                      </a:r>
                      <a:r>
                        <a:rPr kumimoji="0" lang="es-ES" sz="1000" b="0" i="0" u="none" strike="noStrike" kern="1200" cap="none" spc="0" normalizeH="0" baseline="0" noProof="0">
                          <a:ln>
                            <a:noFill/>
                          </a:ln>
                          <a:solidFill>
                            <a:prstClr val="black"/>
                          </a:solidFill>
                          <a:effectLst/>
                          <a:uLnTx/>
                          <a:uFillTx/>
                          <a:latin typeface="+mn-lt"/>
                          <a:ea typeface="+mn-ea"/>
                          <a:cs typeface="+mn-cs"/>
                        </a:rPr>
                        <a:t>
 🎁 #SORTEO 🎁 #DíaDelAmigo
📅Este 20 de julio premiá a ese amigo que nunca te deja solo en las salidas.
Seguinos, etiquetalo en los comentarios y pedile con nos siga.
Ya estás participando.🤞🤞
Si salís sorteado, te ganás dos kits🎁🎁, uno para vos y otro para el amigo que etiquetaste
⏰ Tenés tiempo hasta el martes 20/7 a las 12 del mediodía.
El sorteo lo realizaremos el mismo martes a las 18 horas y publicaremos a los ganadores en nuestras redes.
Bases y condiciones: link en bio.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34449931"/>
                  </a:ext>
                </a:extLst>
              </a:tr>
            </a:tbl>
          </a:graphicData>
        </a:graphic>
      </p:graphicFrame>
      <p:sp>
        <p:nvSpPr>
          <p:cNvPr id="4" name="Text Placeholder 3">
            <a:extLst>
              <a:ext uri="{FF2B5EF4-FFF2-40B4-BE49-F238E27FC236}">
                <a16:creationId xmlns:a16="http://schemas.microsoft.com/office/drawing/2014/main" id="{7C8BE2BF-1FDD-4E70-9256-35EE8DE5823A}"/>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1328582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E2BC4-A367-48C4-91F9-8CA3B5AF6ADF}"/>
              </a:ext>
            </a:extLst>
          </p:cNvPr>
          <p:cNvSpPr>
            <a:spLocks noGrp="1"/>
          </p:cNvSpPr>
          <p:nvPr>
            <p:ph type="title"/>
          </p:nvPr>
        </p:nvSpPr>
        <p:spPr/>
        <p:txBody>
          <a:bodyPr/>
          <a:lstStyle/>
          <a:p>
            <a:r>
              <a:rPr lang="en-US"/>
              <a:t>Instagram Posts Table | Scott - 5 of 16</a:t>
            </a:r>
          </a:p>
        </p:txBody>
      </p:sp>
      <p:graphicFrame>
        <p:nvGraphicFramePr>
          <p:cNvPr id="5" name="Table Placeholder 4">
            <a:extLst>
              <a:ext uri="{FF2B5EF4-FFF2-40B4-BE49-F238E27FC236}">
                <a16:creationId xmlns:a16="http://schemas.microsoft.com/office/drawing/2014/main" id="{3C318C65-4B02-4F1C-A889-07BAA8C8E486}"/>
              </a:ext>
            </a:extLst>
          </p:cNvPr>
          <p:cNvGraphicFramePr>
            <a:graphicFrameLocks noGrp="1"/>
          </p:cNvGraphicFramePr>
          <p:nvPr>
            <p:ph type="tbl" sz="quarter" idx="13"/>
            <p:extLst>
              <p:ext uri="{D42A27DB-BD31-4B8C-83A1-F6EECF244321}">
                <p14:modId xmlns:p14="http://schemas.microsoft.com/office/powerpoint/2010/main" val="3309748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55297553"/>
                    </a:ext>
                  </a:extLst>
                </a:gridCol>
                <a:gridCol w="987552">
                  <a:extLst>
                    <a:ext uri="{9D8B030D-6E8A-4147-A177-3AD203B41FA5}">
                      <a16:colId xmlns:a16="http://schemas.microsoft.com/office/drawing/2014/main" val="2608172014"/>
                    </a:ext>
                  </a:extLst>
                </a:gridCol>
                <a:gridCol w="987552">
                  <a:extLst>
                    <a:ext uri="{9D8B030D-6E8A-4147-A177-3AD203B41FA5}">
                      <a16:colId xmlns:a16="http://schemas.microsoft.com/office/drawing/2014/main" val="2439531517"/>
                    </a:ext>
                  </a:extLst>
                </a:gridCol>
                <a:gridCol w="987552">
                  <a:extLst>
                    <a:ext uri="{9D8B030D-6E8A-4147-A177-3AD203B41FA5}">
                      <a16:colId xmlns:a16="http://schemas.microsoft.com/office/drawing/2014/main" val="711955531"/>
                    </a:ext>
                  </a:extLst>
                </a:gridCol>
                <a:gridCol w="987552">
                  <a:extLst>
                    <a:ext uri="{9D8B030D-6E8A-4147-A177-3AD203B41FA5}">
                      <a16:colId xmlns:a16="http://schemas.microsoft.com/office/drawing/2014/main" val="2328359045"/>
                    </a:ext>
                  </a:extLst>
                </a:gridCol>
                <a:gridCol w="987552">
                  <a:extLst>
                    <a:ext uri="{9D8B030D-6E8A-4147-A177-3AD203B41FA5}">
                      <a16:colId xmlns:a16="http://schemas.microsoft.com/office/drawing/2014/main" val="1574152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8067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- 2021-07-04 18:44:46</a:t>
                      </a:r>
                      <a:r>
                        <a:rPr kumimoji="0" lang="en-US" sz="1000" b="0" i="0" u="none" strike="noStrike" kern="1200" cap="none" spc="0" normalizeH="0" baseline="0" noProof="0">
                          <a:ln>
                            <a:noFill/>
                          </a:ln>
                          <a:solidFill>
                            <a:prstClr val="black"/>
                          </a:solidFill>
                          <a:effectLst/>
                          <a:uLnTx/>
                          <a:uFillTx/>
                          <a:latin typeface="+mn-lt"/>
                          <a:ea typeface="+mn-ea"/>
                          <a:cs typeface="+mn-cs"/>
                        </a:rPr>
                        <a:t>
 Domingo complicado para el scottmtbracing en XCO y el teamdsm_ en letourdefrance 
Buen tercer puesto en la etapa de hoy para liane_lippert en el Giro de Italia femenino 💪💪
📷 #4 kramon_velophoto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5742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- 2021-06-29 20:28:59</a:t>
                      </a:r>
                      <a:r>
                        <a:rPr kumimoji="0" lang="en-US" sz="1000" b="0" i="0" u="none" strike="noStrike" kern="1200" cap="none" spc="0" normalizeH="0" baseline="0" noProof="0">
                          <a:ln>
                            <a:noFill/>
                          </a:ln>
                          <a:solidFill>
                            <a:prstClr val="black"/>
                          </a:solidFill>
                          <a:effectLst/>
                          <a:uLnTx/>
                          <a:uFillTx/>
                          <a:latin typeface="+mn-lt"/>
                          <a:ea typeface="+mn-ea"/>
                          <a:cs typeface="+mn-cs"/>
                        </a:rPr>
                        <a:t>
 Spark RC 900 Team Issue XS PRZ.
Con TwinLoc y muchos secretos más. Conocelos.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22808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- 2021-06-24 13:06:01</a:t>
                      </a:r>
                      <a:r>
                        <a:rPr kumimoji="0" lang="en-US" sz="1000" b="0" i="0" u="none" strike="noStrike" kern="1200" cap="none" spc="0" normalizeH="0" baseline="0" noProof="0">
                          <a:ln>
                            <a:noFill/>
                          </a:ln>
                          <a:solidFill>
                            <a:prstClr val="black"/>
                          </a:solidFill>
                          <a:effectLst/>
                          <a:uLnTx/>
                          <a:uFillTx/>
                          <a:latin typeface="+mn-lt"/>
                          <a:ea typeface="+mn-ea"/>
                          <a:cs typeface="+mn-cs"/>
                        </a:rPr>
                        <a:t>
 ¡Es tiempo de letourdefrance para el treksegafredo ! 
trekbicycleargentina bontragerargentina  ridebontrager  segafredoargentina santini_arg 
#Trekbikes #trekemonda #trekmadone #trekdomane #GoOutside #treksegafredo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41757097"/>
                  </a:ext>
                </a:extLst>
              </a:tr>
            </a:tbl>
          </a:graphicData>
        </a:graphic>
      </p:graphicFrame>
      <p:sp>
        <p:nvSpPr>
          <p:cNvPr id="4" name="Text Placeholder 3">
            <a:extLst>
              <a:ext uri="{FF2B5EF4-FFF2-40B4-BE49-F238E27FC236}">
                <a16:creationId xmlns:a16="http://schemas.microsoft.com/office/drawing/2014/main" id="{078C0F01-C39B-452C-AB0C-511462299417}"/>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30751719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EC4A5-518E-44E8-A822-A871212B2783}"/>
              </a:ext>
            </a:extLst>
          </p:cNvPr>
          <p:cNvSpPr>
            <a:spLocks noGrp="1"/>
          </p:cNvSpPr>
          <p:nvPr>
            <p:ph type="title"/>
          </p:nvPr>
        </p:nvSpPr>
        <p:spPr/>
        <p:txBody>
          <a:bodyPr/>
          <a:lstStyle/>
          <a:p>
            <a:r>
              <a:rPr lang="en-US"/>
              <a:t>Instagram Posts Table | Scott - 6 of 16</a:t>
            </a:r>
          </a:p>
        </p:txBody>
      </p:sp>
      <p:graphicFrame>
        <p:nvGraphicFramePr>
          <p:cNvPr id="5" name="Table Placeholder 4">
            <a:extLst>
              <a:ext uri="{FF2B5EF4-FFF2-40B4-BE49-F238E27FC236}">
                <a16:creationId xmlns:a16="http://schemas.microsoft.com/office/drawing/2014/main" id="{BD5FD279-D135-4DD3-BDD3-452EE703F2FC}"/>
              </a:ext>
            </a:extLst>
          </p:cNvPr>
          <p:cNvGraphicFramePr>
            <a:graphicFrameLocks noGrp="1"/>
          </p:cNvGraphicFramePr>
          <p:nvPr>
            <p:ph type="tbl" sz="quarter" idx="13"/>
            <p:extLst>
              <p:ext uri="{D42A27DB-BD31-4B8C-83A1-F6EECF244321}">
                <p14:modId xmlns:p14="http://schemas.microsoft.com/office/powerpoint/2010/main" val="2117831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60196772"/>
                    </a:ext>
                  </a:extLst>
                </a:gridCol>
                <a:gridCol w="987552">
                  <a:extLst>
                    <a:ext uri="{9D8B030D-6E8A-4147-A177-3AD203B41FA5}">
                      <a16:colId xmlns:a16="http://schemas.microsoft.com/office/drawing/2014/main" val="432479912"/>
                    </a:ext>
                  </a:extLst>
                </a:gridCol>
                <a:gridCol w="987552">
                  <a:extLst>
                    <a:ext uri="{9D8B030D-6E8A-4147-A177-3AD203B41FA5}">
                      <a16:colId xmlns:a16="http://schemas.microsoft.com/office/drawing/2014/main" val="3845203334"/>
                    </a:ext>
                  </a:extLst>
                </a:gridCol>
                <a:gridCol w="987552">
                  <a:extLst>
                    <a:ext uri="{9D8B030D-6E8A-4147-A177-3AD203B41FA5}">
                      <a16:colId xmlns:a16="http://schemas.microsoft.com/office/drawing/2014/main" val="2353887835"/>
                    </a:ext>
                  </a:extLst>
                </a:gridCol>
                <a:gridCol w="987552">
                  <a:extLst>
                    <a:ext uri="{9D8B030D-6E8A-4147-A177-3AD203B41FA5}">
                      <a16:colId xmlns:a16="http://schemas.microsoft.com/office/drawing/2014/main" val="3949013572"/>
                    </a:ext>
                  </a:extLst>
                </a:gridCol>
                <a:gridCol w="987552">
                  <a:extLst>
                    <a:ext uri="{9D8B030D-6E8A-4147-A177-3AD203B41FA5}">
                      <a16:colId xmlns:a16="http://schemas.microsoft.com/office/drawing/2014/main" val="4244887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3565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- 2021-06-22 19:23:30</a:t>
                      </a:r>
                      <a:r>
                        <a:rPr kumimoji="0" lang="en-US" sz="1000" b="0" i="0" u="none" strike="noStrike" kern="1200" cap="none" spc="0" normalizeH="0" baseline="0" noProof="0">
                          <a:ln>
                            <a:noFill/>
                          </a:ln>
                          <a:solidFill>
                            <a:prstClr val="black"/>
                          </a:solidFill>
                          <a:effectLst/>
                          <a:uLnTx/>
                          <a:uFillTx/>
                          <a:latin typeface="+mn-lt"/>
                          <a:ea typeface="+mn-ea"/>
                          <a:cs typeface="+mn-cs"/>
                        </a:rPr>
                        <a:t>
 #ProducciónNacional 
✅ Cuadro Boost QR de aleación 6061 Scale
✅ RockShox Judy 100 mm
✅ Control remoto RideLoc con 2 posiciones
✅ SRAM SX, 12 velocidades
✅ Frenos de disco Shimano
✅ Llantas Syncros
✅ Cubiertas Maxxis Rekon Race
Así es, detalle por detalle la Scale 970 Dark Grey, ahora producida en Argentina bajo los mismos estándares suizos.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31896046"/>
                  </a:ext>
                </a:extLst>
              </a:tr>
            </a:tbl>
          </a:graphicData>
        </a:graphic>
      </p:graphicFrame>
      <p:sp>
        <p:nvSpPr>
          <p:cNvPr id="4" name="Text Placeholder 3">
            <a:extLst>
              <a:ext uri="{FF2B5EF4-FFF2-40B4-BE49-F238E27FC236}">
                <a16:creationId xmlns:a16="http://schemas.microsoft.com/office/drawing/2014/main" id="{0434FC8A-1699-4243-9EC4-5B38A162F6FC}"/>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38943436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ABE35-995E-4ED9-BDE0-A568DF05531B}"/>
              </a:ext>
            </a:extLst>
          </p:cNvPr>
          <p:cNvSpPr>
            <a:spLocks noGrp="1"/>
          </p:cNvSpPr>
          <p:nvPr>
            <p:ph type="title"/>
          </p:nvPr>
        </p:nvSpPr>
        <p:spPr/>
        <p:txBody>
          <a:bodyPr/>
          <a:lstStyle/>
          <a:p>
            <a:r>
              <a:rPr lang="en-US"/>
              <a:t>Instagram Posts Table | Scott - 7 of 16</a:t>
            </a:r>
          </a:p>
        </p:txBody>
      </p:sp>
      <p:graphicFrame>
        <p:nvGraphicFramePr>
          <p:cNvPr id="5" name="Table Placeholder 4">
            <a:extLst>
              <a:ext uri="{FF2B5EF4-FFF2-40B4-BE49-F238E27FC236}">
                <a16:creationId xmlns:a16="http://schemas.microsoft.com/office/drawing/2014/main" id="{C1AC13D2-254F-4141-9C2A-E38866C6BE9C}"/>
              </a:ext>
            </a:extLst>
          </p:cNvPr>
          <p:cNvGraphicFramePr>
            <a:graphicFrameLocks noGrp="1"/>
          </p:cNvGraphicFramePr>
          <p:nvPr>
            <p:ph type="tbl" sz="quarter" idx="13"/>
            <p:extLst>
              <p:ext uri="{D42A27DB-BD31-4B8C-83A1-F6EECF244321}">
                <p14:modId xmlns:p14="http://schemas.microsoft.com/office/powerpoint/2010/main" val="1075775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04274185"/>
                    </a:ext>
                  </a:extLst>
                </a:gridCol>
                <a:gridCol w="987552">
                  <a:extLst>
                    <a:ext uri="{9D8B030D-6E8A-4147-A177-3AD203B41FA5}">
                      <a16:colId xmlns:a16="http://schemas.microsoft.com/office/drawing/2014/main" val="1985632421"/>
                    </a:ext>
                  </a:extLst>
                </a:gridCol>
                <a:gridCol w="987552">
                  <a:extLst>
                    <a:ext uri="{9D8B030D-6E8A-4147-A177-3AD203B41FA5}">
                      <a16:colId xmlns:a16="http://schemas.microsoft.com/office/drawing/2014/main" val="682415943"/>
                    </a:ext>
                  </a:extLst>
                </a:gridCol>
                <a:gridCol w="987552">
                  <a:extLst>
                    <a:ext uri="{9D8B030D-6E8A-4147-A177-3AD203B41FA5}">
                      <a16:colId xmlns:a16="http://schemas.microsoft.com/office/drawing/2014/main" val="2316999771"/>
                    </a:ext>
                  </a:extLst>
                </a:gridCol>
                <a:gridCol w="987552">
                  <a:extLst>
                    <a:ext uri="{9D8B030D-6E8A-4147-A177-3AD203B41FA5}">
                      <a16:colId xmlns:a16="http://schemas.microsoft.com/office/drawing/2014/main" val="3364788321"/>
                    </a:ext>
                  </a:extLst>
                </a:gridCol>
                <a:gridCol w="987552">
                  <a:extLst>
                    <a:ext uri="{9D8B030D-6E8A-4147-A177-3AD203B41FA5}">
                      <a16:colId xmlns:a16="http://schemas.microsoft.com/office/drawing/2014/main" val="428172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0898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- 2021-06-20 09:00:45</a:t>
                      </a:r>
                      <a:r>
                        <a:rPr kumimoji="0" lang="en-US" sz="1000" b="0" i="0" u="none" strike="noStrike" kern="1200" cap="none" spc="0" normalizeH="0" baseline="0" noProof="0">
                          <a:ln>
                            <a:noFill/>
                          </a:ln>
                          <a:solidFill>
                            <a:prstClr val="black"/>
                          </a:solidFill>
                          <a:effectLst/>
                          <a:uLnTx/>
                          <a:uFillTx/>
                          <a:latin typeface="+mn-lt"/>
                          <a:ea typeface="+mn-ea"/>
                          <a:cs typeface="+mn-cs"/>
                        </a:rPr>
                        <a:t>
 Un eterno agradecimiento a ellos, que nos acompañaron en las primeras pedaleadas👨‍👧‍👦 ♥️
¡Feliz día papá! 
#IamSpecialized #SpecializedArgentina #DiadelPadre #Argentina #PadreeHijo #PadreeHija SpecializedAmbush SpecializedHotwalk #FelizDíadelPadre
📸🚴‍♂️ mattyhunter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44463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- 2021-07-06 19:50:24</a:t>
                      </a:r>
                      <a:r>
                        <a:rPr kumimoji="0" lang="en-US" sz="1000" b="0" i="0" u="none" strike="noStrike" kern="1200" cap="none" spc="0" normalizeH="0" baseline="0" noProof="0">
                          <a:ln>
                            <a:noFill/>
                          </a:ln>
                          <a:solidFill>
                            <a:prstClr val="black"/>
                          </a:solidFill>
                          <a:effectLst/>
                          <a:uLnTx/>
                          <a:uFillTx/>
                          <a:latin typeface="+mn-lt"/>
                          <a:ea typeface="+mn-ea"/>
                          <a:cs typeface="+mn-cs"/>
                        </a:rPr>
                        <a:t>
 Te mostramos la Scott Spark RC 900 Team Issue AXZ PRZ detalle por detalle.
Encontrala en nuestras tiendas en todo el país. Link en bio.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81773454"/>
                  </a:ext>
                </a:extLst>
              </a:tr>
            </a:tbl>
          </a:graphicData>
        </a:graphic>
      </p:graphicFrame>
      <p:sp>
        <p:nvSpPr>
          <p:cNvPr id="4" name="Text Placeholder 3">
            <a:extLst>
              <a:ext uri="{FF2B5EF4-FFF2-40B4-BE49-F238E27FC236}">
                <a16:creationId xmlns:a16="http://schemas.microsoft.com/office/drawing/2014/main" id="{D278010B-52B7-4ABB-A02D-E6C238C22443}"/>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7207208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16140-69BF-44F7-B126-A21271946BC1}"/>
              </a:ext>
            </a:extLst>
          </p:cNvPr>
          <p:cNvSpPr>
            <a:spLocks noGrp="1"/>
          </p:cNvSpPr>
          <p:nvPr>
            <p:ph type="title"/>
          </p:nvPr>
        </p:nvSpPr>
        <p:spPr/>
        <p:txBody>
          <a:bodyPr/>
          <a:lstStyle/>
          <a:p>
            <a:r>
              <a:rPr lang="en-US"/>
              <a:t>Instagram Posts Table | Scott - 8 of 16</a:t>
            </a:r>
          </a:p>
        </p:txBody>
      </p:sp>
      <p:graphicFrame>
        <p:nvGraphicFramePr>
          <p:cNvPr id="5" name="Table Placeholder 4">
            <a:extLst>
              <a:ext uri="{FF2B5EF4-FFF2-40B4-BE49-F238E27FC236}">
                <a16:creationId xmlns:a16="http://schemas.microsoft.com/office/drawing/2014/main" id="{33F7F13F-659F-49E6-AF74-8F57171D9CD8}"/>
              </a:ext>
            </a:extLst>
          </p:cNvPr>
          <p:cNvGraphicFramePr>
            <a:graphicFrameLocks noGrp="1"/>
          </p:cNvGraphicFramePr>
          <p:nvPr>
            <p:ph type="tbl" sz="quarter" idx="13"/>
            <p:extLst>
              <p:ext uri="{D42A27DB-BD31-4B8C-83A1-F6EECF244321}">
                <p14:modId xmlns:p14="http://schemas.microsoft.com/office/powerpoint/2010/main" val="1345731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58370557"/>
                    </a:ext>
                  </a:extLst>
                </a:gridCol>
                <a:gridCol w="987552">
                  <a:extLst>
                    <a:ext uri="{9D8B030D-6E8A-4147-A177-3AD203B41FA5}">
                      <a16:colId xmlns:a16="http://schemas.microsoft.com/office/drawing/2014/main" val="1256646981"/>
                    </a:ext>
                  </a:extLst>
                </a:gridCol>
                <a:gridCol w="987552">
                  <a:extLst>
                    <a:ext uri="{9D8B030D-6E8A-4147-A177-3AD203B41FA5}">
                      <a16:colId xmlns:a16="http://schemas.microsoft.com/office/drawing/2014/main" val="2585605958"/>
                    </a:ext>
                  </a:extLst>
                </a:gridCol>
                <a:gridCol w="987552">
                  <a:extLst>
                    <a:ext uri="{9D8B030D-6E8A-4147-A177-3AD203B41FA5}">
                      <a16:colId xmlns:a16="http://schemas.microsoft.com/office/drawing/2014/main" val="773598321"/>
                    </a:ext>
                  </a:extLst>
                </a:gridCol>
                <a:gridCol w="987552">
                  <a:extLst>
                    <a:ext uri="{9D8B030D-6E8A-4147-A177-3AD203B41FA5}">
                      <a16:colId xmlns:a16="http://schemas.microsoft.com/office/drawing/2014/main" val="20682992"/>
                    </a:ext>
                  </a:extLst>
                </a:gridCol>
                <a:gridCol w="987552">
                  <a:extLst>
                    <a:ext uri="{9D8B030D-6E8A-4147-A177-3AD203B41FA5}">
                      <a16:colId xmlns:a16="http://schemas.microsoft.com/office/drawing/2014/main" val="2088071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3410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- 2021-07-07 16:27:08</a:t>
                      </a:r>
                      <a:r>
                        <a:rPr kumimoji="0" lang="es-ES" sz="1000" b="0" i="0" u="none" strike="noStrike" kern="1200" cap="none" spc="0" normalizeH="0" baseline="0" noProof="0">
                          <a:ln>
                            <a:noFill/>
                          </a:ln>
                          <a:solidFill>
                            <a:prstClr val="black"/>
                          </a:solidFill>
                          <a:effectLst/>
                          <a:uLnTx/>
                          <a:uFillTx/>
                          <a:latin typeface="+mn-lt"/>
                          <a:ea typeface="+mn-ea"/>
                          <a:cs typeface="+mn-cs"/>
                        </a:rPr>
                        <a:t>
 ❗️Siempre salí a pedalear llevando todo lo importante para solucionar cualquier desperfecto mecánico.
Uno de esos imprescindibles son las multiherramientas. 
🛠 Las Specialized EMT 6 y EMT 9 son livianas, tienen un diseño minimalista y una gran variedad de herramientas específicas para la bici, lo que las convierte en grandes aliadas para todas tus salidas.😉
#PedaleaSeguro
🔺 Encontrá toda la linea de multiherremiantas Specialized EMT en nuestras tiendas autorizadas🔺
#IamSpecialized #SpecialzedArgentina #Specialized #EsencialesSpecialized #SpecializedEmt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3644565"/>
                  </a:ext>
                </a:extLst>
              </a:tr>
            </a:tbl>
          </a:graphicData>
        </a:graphic>
      </p:graphicFrame>
      <p:sp>
        <p:nvSpPr>
          <p:cNvPr id="4" name="Text Placeholder 3">
            <a:extLst>
              <a:ext uri="{FF2B5EF4-FFF2-40B4-BE49-F238E27FC236}">
                <a16:creationId xmlns:a16="http://schemas.microsoft.com/office/drawing/2014/main" id="{0492A6A0-C007-49D3-A17C-9BB80748AE9C}"/>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4075633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BD878-7BCB-4D12-8F14-B0E861F25E6F}"/>
              </a:ext>
            </a:extLst>
          </p:cNvPr>
          <p:cNvSpPr>
            <a:spLocks noGrp="1"/>
          </p:cNvSpPr>
          <p:nvPr>
            <p:ph type="title"/>
          </p:nvPr>
        </p:nvSpPr>
        <p:spPr/>
        <p:txBody>
          <a:bodyPr/>
          <a:lstStyle/>
          <a:p>
            <a:r>
              <a:rPr lang="en-US"/>
              <a:t>Instagram Posts Table | Scott - 9 of 16</a:t>
            </a:r>
          </a:p>
        </p:txBody>
      </p:sp>
      <p:graphicFrame>
        <p:nvGraphicFramePr>
          <p:cNvPr id="5" name="Table Placeholder 4">
            <a:extLst>
              <a:ext uri="{FF2B5EF4-FFF2-40B4-BE49-F238E27FC236}">
                <a16:creationId xmlns:a16="http://schemas.microsoft.com/office/drawing/2014/main" id="{8892F20B-0E25-4E15-B8AC-BD0B9413D3C4}"/>
              </a:ext>
            </a:extLst>
          </p:cNvPr>
          <p:cNvGraphicFramePr>
            <a:graphicFrameLocks noGrp="1"/>
          </p:cNvGraphicFramePr>
          <p:nvPr>
            <p:ph type="tbl" sz="quarter" idx="13"/>
            <p:extLst>
              <p:ext uri="{D42A27DB-BD31-4B8C-83A1-F6EECF244321}">
                <p14:modId xmlns:p14="http://schemas.microsoft.com/office/powerpoint/2010/main" val="3284690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84108557"/>
                    </a:ext>
                  </a:extLst>
                </a:gridCol>
                <a:gridCol w="987552">
                  <a:extLst>
                    <a:ext uri="{9D8B030D-6E8A-4147-A177-3AD203B41FA5}">
                      <a16:colId xmlns:a16="http://schemas.microsoft.com/office/drawing/2014/main" val="2664663649"/>
                    </a:ext>
                  </a:extLst>
                </a:gridCol>
                <a:gridCol w="987552">
                  <a:extLst>
                    <a:ext uri="{9D8B030D-6E8A-4147-A177-3AD203B41FA5}">
                      <a16:colId xmlns:a16="http://schemas.microsoft.com/office/drawing/2014/main" val="2032651408"/>
                    </a:ext>
                  </a:extLst>
                </a:gridCol>
                <a:gridCol w="987552">
                  <a:extLst>
                    <a:ext uri="{9D8B030D-6E8A-4147-A177-3AD203B41FA5}">
                      <a16:colId xmlns:a16="http://schemas.microsoft.com/office/drawing/2014/main" val="3817847224"/>
                    </a:ext>
                  </a:extLst>
                </a:gridCol>
                <a:gridCol w="987552">
                  <a:extLst>
                    <a:ext uri="{9D8B030D-6E8A-4147-A177-3AD203B41FA5}">
                      <a16:colId xmlns:a16="http://schemas.microsoft.com/office/drawing/2014/main" val="3257852906"/>
                    </a:ext>
                  </a:extLst>
                </a:gridCol>
                <a:gridCol w="987552">
                  <a:extLst>
                    <a:ext uri="{9D8B030D-6E8A-4147-A177-3AD203B41FA5}">
                      <a16:colId xmlns:a16="http://schemas.microsoft.com/office/drawing/2014/main" val="997788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8148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- 2021-06-17 16:13:03</a:t>
                      </a:r>
                      <a:r>
                        <a:rPr kumimoji="0" lang="es-ES" sz="1000" b="0" i="0" u="none" strike="noStrike" kern="1200" cap="none" spc="0" normalizeH="0" baseline="0" noProof="0">
                          <a:ln>
                            <a:noFill/>
                          </a:ln>
                          <a:solidFill>
                            <a:prstClr val="black"/>
                          </a:solidFill>
                          <a:effectLst/>
                          <a:uLnTx/>
                          <a:uFillTx/>
                          <a:latin typeface="+mn-lt"/>
                          <a:ea typeface="+mn-ea"/>
                          <a:cs typeface="+mn-cs"/>
                        </a:rPr>
                        <a:t>
 Nuestra tecnología Specialized Turbo⚡️ ofrece una asistencia al pedaleo suave, potente y silenciosa, máxima autonomía y las mejores soluciones de conectividad, con todos los aspectos del sistema trabajando en armonía con la bicicleta. Además, nuestra aplicación Mission Control permite personalizar todas las características del motor según tus preferencias, diagnosticar y ver el estado de salud de tu bicicleta y administrar la batería según los kilómetros de tu rodada, para no quedarte sin asistencia en el medio de tu salida, entre otras tantas cosas.
Podríamos haber elegido cualquier motor y batería del mercado para instalarlo en un cuadro, pero en cambio decidimos desarrollar nuestra propia tecnología en Suiza, junto a ingenieros especializados, aplicando la personalización y el diseño en nuestra sede californiana de Morgan Hill.
Y aunque no ha sido un camino fácil, la verdadera innovación rara vez lo es.
#IamSpecialized #Specialized #SpecializedArgentina #TecnologíaSpecialized #SpecializedTurbo #SpecializedTurboSL  #SpecializedMissionControl  #morganhill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17662412"/>
                  </a:ext>
                </a:extLst>
              </a:tr>
            </a:tbl>
          </a:graphicData>
        </a:graphic>
      </p:graphicFrame>
      <p:sp>
        <p:nvSpPr>
          <p:cNvPr id="4" name="Text Placeholder 3">
            <a:extLst>
              <a:ext uri="{FF2B5EF4-FFF2-40B4-BE49-F238E27FC236}">
                <a16:creationId xmlns:a16="http://schemas.microsoft.com/office/drawing/2014/main" id="{92CB88F6-C023-47AC-8087-96242E968A40}"/>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24779193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68084-C1DD-40A9-ABA4-5BC48BA32E02}"/>
              </a:ext>
            </a:extLst>
          </p:cNvPr>
          <p:cNvSpPr>
            <a:spLocks noGrp="1"/>
          </p:cNvSpPr>
          <p:nvPr>
            <p:ph type="title"/>
          </p:nvPr>
        </p:nvSpPr>
        <p:spPr/>
        <p:txBody>
          <a:bodyPr/>
          <a:lstStyle/>
          <a:p>
            <a:r>
              <a:rPr lang="en-US"/>
              <a:t>Instagram Posts Table | Scott - 10 of 16</a:t>
            </a:r>
          </a:p>
        </p:txBody>
      </p:sp>
      <p:graphicFrame>
        <p:nvGraphicFramePr>
          <p:cNvPr id="5" name="Table Placeholder 4">
            <a:extLst>
              <a:ext uri="{FF2B5EF4-FFF2-40B4-BE49-F238E27FC236}">
                <a16:creationId xmlns:a16="http://schemas.microsoft.com/office/drawing/2014/main" id="{A9632164-C42C-48D2-9F32-297858700C89}"/>
              </a:ext>
            </a:extLst>
          </p:cNvPr>
          <p:cNvGraphicFramePr>
            <a:graphicFrameLocks noGrp="1"/>
          </p:cNvGraphicFramePr>
          <p:nvPr>
            <p:ph type="tbl" sz="quarter" idx="13"/>
            <p:extLst>
              <p:ext uri="{D42A27DB-BD31-4B8C-83A1-F6EECF244321}">
                <p14:modId xmlns:p14="http://schemas.microsoft.com/office/powerpoint/2010/main" val="990048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20736826"/>
                    </a:ext>
                  </a:extLst>
                </a:gridCol>
                <a:gridCol w="987552">
                  <a:extLst>
                    <a:ext uri="{9D8B030D-6E8A-4147-A177-3AD203B41FA5}">
                      <a16:colId xmlns:a16="http://schemas.microsoft.com/office/drawing/2014/main" val="2281725438"/>
                    </a:ext>
                  </a:extLst>
                </a:gridCol>
                <a:gridCol w="987552">
                  <a:extLst>
                    <a:ext uri="{9D8B030D-6E8A-4147-A177-3AD203B41FA5}">
                      <a16:colId xmlns:a16="http://schemas.microsoft.com/office/drawing/2014/main" val="1054511275"/>
                    </a:ext>
                  </a:extLst>
                </a:gridCol>
                <a:gridCol w="987552">
                  <a:extLst>
                    <a:ext uri="{9D8B030D-6E8A-4147-A177-3AD203B41FA5}">
                      <a16:colId xmlns:a16="http://schemas.microsoft.com/office/drawing/2014/main" val="942466934"/>
                    </a:ext>
                  </a:extLst>
                </a:gridCol>
                <a:gridCol w="987552">
                  <a:extLst>
                    <a:ext uri="{9D8B030D-6E8A-4147-A177-3AD203B41FA5}">
                      <a16:colId xmlns:a16="http://schemas.microsoft.com/office/drawing/2014/main" val="4041217325"/>
                    </a:ext>
                  </a:extLst>
                </a:gridCol>
                <a:gridCol w="987552">
                  <a:extLst>
                    <a:ext uri="{9D8B030D-6E8A-4147-A177-3AD203B41FA5}">
                      <a16:colId xmlns:a16="http://schemas.microsoft.com/office/drawing/2014/main" val="4059789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7091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- 2021-07-13 22:11:14</a:t>
                      </a:r>
                      <a:r>
                        <a:rPr kumimoji="0" lang="en-US" sz="1000" b="0" i="0" u="none" strike="noStrike" kern="1200" cap="none" spc="0" normalizeH="0" baseline="0" noProof="0">
                          <a:ln>
                            <a:noFill/>
                          </a:ln>
                          <a:solidFill>
                            <a:prstClr val="black"/>
                          </a:solidFill>
                          <a:effectLst/>
                          <a:uLnTx/>
                          <a:uFillTx/>
                          <a:latin typeface="+mn-lt"/>
                          <a:ea typeface="+mn-ea"/>
                          <a:cs typeface="+mn-cs"/>
                        </a:rPr>
                        <a:t>
 ¡Marlin 6!  Disfrutá de cada rodada con una bici diseñada para rodar en cualquier superficie de montaña o ciudad. 
Descubrí todos los detalles en las tiendas oficiales Trek. 
trekbikes trekbicycleargentina bontragerargentina  #trekbikes #trekargentina #bontragerargentina #racedtowin #gooutside #creemosenlasbicis #racedtowin #Marlin6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73465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- 2021-07-14 20:28:26</a:t>
                      </a:r>
                      <a:r>
                        <a:rPr kumimoji="0" lang="en-US" sz="1000" b="0" i="0" u="none" strike="noStrike" kern="1200" cap="none" spc="0" normalizeH="0" baseline="0" noProof="0">
                          <a:ln>
                            <a:noFill/>
                          </a:ln>
                          <a:solidFill>
                            <a:prstClr val="black"/>
                          </a:solidFill>
                          <a:effectLst/>
                          <a:uLnTx/>
                          <a:uFillTx/>
                          <a:latin typeface="+mn-lt"/>
                          <a:ea typeface="+mn-ea"/>
                          <a:cs typeface="+mn-cs"/>
                        </a:rPr>
                        <a:t>
 ¡Tu primera bici se llama Marlin 5! 
Ideal para iniciarte en el mundo del MTB o tener una bici versátil para rodar en la ciudad o tus primeras salidas con tus amigos. 
Encontrá los mejores modelos de bici en las tiendas oficiales Trek de Argentina. 
trekbikes trekbicycleargentina bontragerargentina  #trekbikes #trekargentina #bontragerargentina #racedtowin #gooutside #creemosenlasbicis #racedtowin #Marlin5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64185578"/>
                  </a:ext>
                </a:extLst>
              </a:tr>
            </a:tbl>
          </a:graphicData>
        </a:graphic>
      </p:graphicFrame>
      <p:sp>
        <p:nvSpPr>
          <p:cNvPr id="4" name="Text Placeholder 3">
            <a:extLst>
              <a:ext uri="{FF2B5EF4-FFF2-40B4-BE49-F238E27FC236}">
                <a16:creationId xmlns:a16="http://schemas.microsoft.com/office/drawing/2014/main" id="{184477BD-DAAC-4B7C-B603-33DC290F646A}"/>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29391567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062B9-C35F-4F1B-B4E6-599284DB7BC3}"/>
              </a:ext>
            </a:extLst>
          </p:cNvPr>
          <p:cNvSpPr>
            <a:spLocks noGrp="1"/>
          </p:cNvSpPr>
          <p:nvPr>
            <p:ph type="title"/>
          </p:nvPr>
        </p:nvSpPr>
        <p:spPr/>
        <p:txBody>
          <a:bodyPr/>
          <a:lstStyle/>
          <a:p>
            <a:r>
              <a:rPr lang="en-US"/>
              <a:t>Instagram Posts Table | Scott - 11 of 16</a:t>
            </a:r>
          </a:p>
        </p:txBody>
      </p:sp>
      <p:graphicFrame>
        <p:nvGraphicFramePr>
          <p:cNvPr id="5" name="Table Placeholder 4">
            <a:extLst>
              <a:ext uri="{FF2B5EF4-FFF2-40B4-BE49-F238E27FC236}">
                <a16:creationId xmlns:a16="http://schemas.microsoft.com/office/drawing/2014/main" id="{F357ECDC-FFD1-420B-A591-0BE211D23F1C}"/>
              </a:ext>
            </a:extLst>
          </p:cNvPr>
          <p:cNvGraphicFramePr>
            <a:graphicFrameLocks noGrp="1"/>
          </p:cNvGraphicFramePr>
          <p:nvPr>
            <p:ph type="tbl" sz="quarter" idx="13"/>
            <p:extLst>
              <p:ext uri="{D42A27DB-BD31-4B8C-83A1-F6EECF244321}">
                <p14:modId xmlns:p14="http://schemas.microsoft.com/office/powerpoint/2010/main" val="3501046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38356049"/>
                    </a:ext>
                  </a:extLst>
                </a:gridCol>
                <a:gridCol w="987552">
                  <a:extLst>
                    <a:ext uri="{9D8B030D-6E8A-4147-A177-3AD203B41FA5}">
                      <a16:colId xmlns:a16="http://schemas.microsoft.com/office/drawing/2014/main" val="1255204908"/>
                    </a:ext>
                  </a:extLst>
                </a:gridCol>
                <a:gridCol w="987552">
                  <a:extLst>
                    <a:ext uri="{9D8B030D-6E8A-4147-A177-3AD203B41FA5}">
                      <a16:colId xmlns:a16="http://schemas.microsoft.com/office/drawing/2014/main" val="3124902690"/>
                    </a:ext>
                  </a:extLst>
                </a:gridCol>
                <a:gridCol w="987552">
                  <a:extLst>
                    <a:ext uri="{9D8B030D-6E8A-4147-A177-3AD203B41FA5}">
                      <a16:colId xmlns:a16="http://schemas.microsoft.com/office/drawing/2014/main" val="281881473"/>
                    </a:ext>
                  </a:extLst>
                </a:gridCol>
                <a:gridCol w="987552">
                  <a:extLst>
                    <a:ext uri="{9D8B030D-6E8A-4147-A177-3AD203B41FA5}">
                      <a16:colId xmlns:a16="http://schemas.microsoft.com/office/drawing/2014/main" val="1980590142"/>
                    </a:ext>
                  </a:extLst>
                </a:gridCol>
                <a:gridCol w="987552">
                  <a:extLst>
                    <a:ext uri="{9D8B030D-6E8A-4147-A177-3AD203B41FA5}">
                      <a16:colId xmlns:a16="http://schemas.microsoft.com/office/drawing/2014/main" val="1056961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9219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- 2021-06-25 15:26:22</a:t>
                      </a:r>
                      <a:r>
                        <a:rPr kumimoji="0" lang="es-ES" sz="1000" b="0" i="0" u="none" strike="noStrike" kern="1200" cap="none" spc="0" normalizeH="0" baseline="0" noProof="0">
                          <a:ln>
                            <a:noFill/>
                          </a:ln>
                          <a:solidFill>
                            <a:prstClr val="black"/>
                          </a:solidFill>
                          <a:effectLst/>
                          <a:uLnTx/>
                          <a:uFillTx/>
                          <a:latin typeface="+mn-lt"/>
                          <a:ea typeface="+mn-ea"/>
                          <a:cs typeface="+mn-cs"/>
                        </a:rPr>
                        <a:t>
 ¡Bienvenido Tour de France! 🏁 
Te estábamos esperando😃
Estamos ansiosos por ver al pelotón con los mejores ciclistas del mundo subiendo a los puertos de montaña más exigentes, fugándose, dándolo todo en los sprints más emblemáticos. Pero por sobre todo, estamos ansiosos por volver a ver a la #TarmacSL7 brillando en lo más alto del podio.
La 108 edición del Tour de France recorrerá  3.414,4 kilómetros en 21 etapas y se disputará entre el 26 de junio y el 18 de julio. 
📸: cyclingimages
#IamSpecialized #SpecializedArgentina #Specialized #Sworks #TarmacSL7 #TDF2021 #TourdeFrance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42706177"/>
                  </a:ext>
                </a:extLst>
              </a:tr>
            </a:tbl>
          </a:graphicData>
        </a:graphic>
      </p:graphicFrame>
      <p:sp>
        <p:nvSpPr>
          <p:cNvPr id="4" name="Text Placeholder 3">
            <a:extLst>
              <a:ext uri="{FF2B5EF4-FFF2-40B4-BE49-F238E27FC236}">
                <a16:creationId xmlns:a16="http://schemas.microsoft.com/office/drawing/2014/main" id="{F33CFB7E-DDE8-422D-B82F-07DD69FCD56D}"/>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16861307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66322-0B35-4B53-8406-92D191307707}"/>
              </a:ext>
            </a:extLst>
          </p:cNvPr>
          <p:cNvSpPr>
            <a:spLocks noGrp="1"/>
          </p:cNvSpPr>
          <p:nvPr>
            <p:ph type="title"/>
          </p:nvPr>
        </p:nvSpPr>
        <p:spPr/>
        <p:txBody>
          <a:bodyPr/>
          <a:lstStyle/>
          <a:p>
            <a:r>
              <a:rPr lang="en-US"/>
              <a:t>Instagram Posts Table | Scott - 12 of 16</a:t>
            </a:r>
          </a:p>
        </p:txBody>
      </p:sp>
      <p:graphicFrame>
        <p:nvGraphicFramePr>
          <p:cNvPr id="5" name="Table Placeholder 4">
            <a:extLst>
              <a:ext uri="{FF2B5EF4-FFF2-40B4-BE49-F238E27FC236}">
                <a16:creationId xmlns:a16="http://schemas.microsoft.com/office/drawing/2014/main" id="{4C9DC43D-581C-49EF-8913-7C51456A4D03}"/>
              </a:ext>
            </a:extLst>
          </p:cNvPr>
          <p:cNvGraphicFramePr>
            <a:graphicFrameLocks noGrp="1"/>
          </p:cNvGraphicFramePr>
          <p:nvPr>
            <p:ph type="tbl" sz="quarter" idx="13"/>
            <p:extLst>
              <p:ext uri="{D42A27DB-BD31-4B8C-83A1-F6EECF244321}">
                <p14:modId xmlns:p14="http://schemas.microsoft.com/office/powerpoint/2010/main" val="142012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39164734"/>
                    </a:ext>
                  </a:extLst>
                </a:gridCol>
                <a:gridCol w="987552">
                  <a:extLst>
                    <a:ext uri="{9D8B030D-6E8A-4147-A177-3AD203B41FA5}">
                      <a16:colId xmlns:a16="http://schemas.microsoft.com/office/drawing/2014/main" val="2636283219"/>
                    </a:ext>
                  </a:extLst>
                </a:gridCol>
                <a:gridCol w="987552">
                  <a:extLst>
                    <a:ext uri="{9D8B030D-6E8A-4147-A177-3AD203B41FA5}">
                      <a16:colId xmlns:a16="http://schemas.microsoft.com/office/drawing/2014/main" val="2675178910"/>
                    </a:ext>
                  </a:extLst>
                </a:gridCol>
                <a:gridCol w="987552">
                  <a:extLst>
                    <a:ext uri="{9D8B030D-6E8A-4147-A177-3AD203B41FA5}">
                      <a16:colId xmlns:a16="http://schemas.microsoft.com/office/drawing/2014/main" val="2881425727"/>
                    </a:ext>
                  </a:extLst>
                </a:gridCol>
                <a:gridCol w="987552">
                  <a:extLst>
                    <a:ext uri="{9D8B030D-6E8A-4147-A177-3AD203B41FA5}">
                      <a16:colId xmlns:a16="http://schemas.microsoft.com/office/drawing/2014/main" val="2964992498"/>
                    </a:ext>
                  </a:extLst>
                </a:gridCol>
                <a:gridCol w="987552">
                  <a:extLst>
                    <a:ext uri="{9D8B030D-6E8A-4147-A177-3AD203B41FA5}">
                      <a16:colId xmlns:a16="http://schemas.microsoft.com/office/drawing/2014/main" val="3122192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1412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- 2021-06-30 16:25:37</a:t>
                      </a:r>
                      <a:r>
                        <a:rPr kumimoji="0" lang="es-ES" sz="1000" b="0" i="0" u="none" strike="noStrike" kern="1200" cap="none" spc="0" normalizeH="0" baseline="0" noProof="0">
                          <a:ln>
                            <a:noFill/>
                          </a:ln>
                          <a:solidFill>
                            <a:prstClr val="black"/>
                          </a:solidFill>
                          <a:effectLst/>
                          <a:uLnTx/>
                          <a:uFillTx/>
                          <a:latin typeface="+mn-lt"/>
                          <a:ea typeface="+mn-ea"/>
                          <a:cs typeface="+mn-cs"/>
                        </a:rPr>
                        <a:t>
 En invierno los días son más cortos y oscuros.
💡 Y estar visibles es fundamental para pedalear seguro.
Nuestra linea de luces Specialized Stix y Specialized Flux te brindarán visibilidad para rodar de forma segura en distintas condiciones de luz y a cientos de metros de distancia. 
Se recargan vía USB, brindándote muchas horas de autonomía según el modo de uso y se colocan rápida y sencilla en la bici.
Usalas siempre😊
#PedaleáSeguro 
#IamSpecialized #SpecialzedArgentina #SpecializedStix #SpecializedStixLights #Stix  #SpecializedFlux #MásVisibleEsMásSeguro
#tarmacsl7 #SpecializedTarmacsl7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23722727"/>
                  </a:ext>
                </a:extLst>
              </a:tr>
            </a:tbl>
          </a:graphicData>
        </a:graphic>
      </p:graphicFrame>
      <p:sp>
        <p:nvSpPr>
          <p:cNvPr id="4" name="Text Placeholder 3">
            <a:extLst>
              <a:ext uri="{FF2B5EF4-FFF2-40B4-BE49-F238E27FC236}">
                <a16:creationId xmlns:a16="http://schemas.microsoft.com/office/drawing/2014/main" id="{4FEA6677-C74A-4340-8BF7-3E5DD218A369}"/>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7181116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25FFC-1728-4082-9897-5B2889BBF5BA}"/>
              </a:ext>
            </a:extLst>
          </p:cNvPr>
          <p:cNvSpPr>
            <a:spLocks noGrp="1"/>
          </p:cNvSpPr>
          <p:nvPr>
            <p:ph type="title"/>
          </p:nvPr>
        </p:nvSpPr>
        <p:spPr/>
        <p:txBody>
          <a:bodyPr/>
          <a:lstStyle/>
          <a:p>
            <a:r>
              <a:rPr lang="en-US"/>
              <a:t>Instagram Posts Table | Scott - 13 of 16</a:t>
            </a:r>
          </a:p>
        </p:txBody>
      </p:sp>
      <p:graphicFrame>
        <p:nvGraphicFramePr>
          <p:cNvPr id="5" name="Table Placeholder 4">
            <a:extLst>
              <a:ext uri="{FF2B5EF4-FFF2-40B4-BE49-F238E27FC236}">
                <a16:creationId xmlns:a16="http://schemas.microsoft.com/office/drawing/2014/main" id="{31478E6D-0EDB-4F62-8D1D-9A59D216C1CC}"/>
              </a:ext>
            </a:extLst>
          </p:cNvPr>
          <p:cNvGraphicFramePr>
            <a:graphicFrameLocks noGrp="1"/>
          </p:cNvGraphicFramePr>
          <p:nvPr>
            <p:ph type="tbl" sz="quarter" idx="13"/>
            <p:extLst>
              <p:ext uri="{D42A27DB-BD31-4B8C-83A1-F6EECF244321}">
                <p14:modId xmlns:p14="http://schemas.microsoft.com/office/powerpoint/2010/main" val="1402549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09560699"/>
                    </a:ext>
                  </a:extLst>
                </a:gridCol>
                <a:gridCol w="987552">
                  <a:extLst>
                    <a:ext uri="{9D8B030D-6E8A-4147-A177-3AD203B41FA5}">
                      <a16:colId xmlns:a16="http://schemas.microsoft.com/office/drawing/2014/main" val="2155949271"/>
                    </a:ext>
                  </a:extLst>
                </a:gridCol>
                <a:gridCol w="987552">
                  <a:extLst>
                    <a:ext uri="{9D8B030D-6E8A-4147-A177-3AD203B41FA5}">
                      <a16:colId xmlns:a16="http://schemas.microsoft.com/office/drawing/2014/main" val="2926918145"/>
                    </a:ext>
                  </a:extLst>
                </a:gridCol>
                <a:gridCol w="987552">
                  <a:extLst>
                    <a:ext uri="{9D8B030D-6E8A-4147-A177-3AD203B41FA5}">
                      <a16:colId xmlns:a16="http://schemas.microsoft.com/office/drawing/2014/main" val="3272439937"/>
                    </a:ext>
                  </a:extLst>
                </a:gridCol>
                <a:gridCol w="987552">
                  <a:extLst>
                    <a:ext uri="{9D8B030D-6E8A-4147-A177-3AD203B41FA5}">
                      <a16:colId xmlns:a16="http://schemas.microsoft.com/office/drawing/2014/main" val="3999353813"/>
                    </a:ext>
                  </a:extLst>
                </a:gridCol>
                <a:gridCol w="987552">
                  <a:extLst>
                    <a:ext uri="{9D8B030D-6E8A-4147-A177-3AD203B41FA5}">
                      <a16:colId xmlns:a16="http://schemas.microsoft.com/office/drawing/2014/main" val="349125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3264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- 2021-07-07 20:29:53</a:t>
                      </a:r>
                      <a:r>
                        <a:rPr kumimoji="0" lang="es-ES" sz="1000" b="0" i="0" u="none" strike="noStrike" kern="1200" cap="none" spc="0" normalizeH="0" baseline="0" noProof="0">
                          <a:ln>
                            <a:noFill/>
                          </a:ln>
                          <a:solidFill>
                            <a:prstClr val="black"/>
                          </a:solidFill>
                          <a:effectLst/>
                          <a:uLnTx/>
                          <a:uFillTx/>
                          <a:latin typeface="+mn-lt"/>
                          <a:ea typeface="+mn-ea"/>
                          <a:cs typeface="+mn-cs"/>
                        </a:rPr>
                        <a:t>
 La Scale 970 de SCOTT viene equipada con transmisión de 12 velocidades SRAM Eagle y una horquilla Rock Shox, junto con tecnología de bloqueo remoto para permitir diferentes ajustes del recorrido en función de las necesidades de cada momento.
Consultá por talles y precios en nuestras tiendas. Link en bio.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20330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- 2021-06-28 15:09:13</a:t>
                      </a:r>
                      <a:r>
                        <a:rPr kumimoji="0" lang="es-ES" sz="1000" b="0" i="0" u="none" strike="noStrike" kern="1200" cap="none" spc="0" normalizeH="0" baseline="0" noProof="0">
                          <a:ln>
                            <a:noFill/>
                          </a:ln>
                          <a:solidFill>
                            <a:prstClr val="black"/>
                          </a:solidFill>
                          <a:effectLst/>
                          <a:uLnTx/>
                          <a:uFillTx/>
                          <a:latin typeface="+mn-lt"/>
                          <a:ea typeface="+mn-ea"/>
                          <a:cs typeface="+mn-cs"/>
                        </a:rPr>
                        <a:t>
 Primeros triunfos de la nueva Spark💪💪
kateplusfate y larsrace la llevaron a lo más alto del podio.
#FastIsFun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39146633"/>
                  </a:ext>
                </a:extLst>
              </a:tr>
            </a:tbl>
          </a:graphicData>
        </a:graphic>
      </p:graphicFrame>
      <p:sp>
        <p:nvSpPr>
          <p:cNvPr id="4" name="Text Placeholder 3">
            <a:extLst>
              <a:ext uri="{FF2B5EF4-FFF2-40B4-BE49-F238E27FC236}">
                <a16:creationId xmlns:a16="http://schemas.microsoft.com/office/drawing/2014/main" id="{6C5D2FD2-B7E5-46E4-8291-5CF3120B7791}"/>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42313816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9199D-56B5-415A-987B-B83D9A96D790}"/>
              </a:ext>
            </a:extLst>
          </p:cNvPr>
          <p:cNvSpPr>
            <a:spLocks noGrp="1"/>
          </p:cNvSpPr>
          <p:nvPr>
            <p:ph type="title"/>
          </p:nvPr>
        </p:nvSpPr>
        <p:spPr/>
        <p:txBody>
          <a:bodyPr/>
          <a:lstStyle/>
          <a:p>
            <a:r>
              <a:rPr lang="en-US"/>
              <a:t>Instagram Posts Table | Scott - 14 of 16</a:t>
            </a:r>
          </a:p>
        </p:txBody>
      </p:sp>
      <p:graphicFrame>
        <p:nvGraphicFramePr>
          <p:cNvPr id="5" name="Table Placeholder 4">
            <a:extLst>
              <a:ext uri="{FF2B5EF4-FFF2-40B4-BE49-F238E27FC236}">
                <a16:creationId xmlns:a16="http://schemas.microsoft.com/office/drawing/2014/main" id="{4F887211-3D24-4966-88B4-44F27BCA656E}"/>
              </a:ext>
            </a:extLst>
          </p:cNvPr>
          <p:cNvGraphicFramePr>
            <a:graphicFrameLocks noGrp="1"/>
          </p:cNvGraphicFramePr>
          <p:nvPr>
            <p:ph type="tbl" sz="quarter" idx="13"/>
            <p:extLst>
              <p:ext uri="{D42A27DB-BD31-4B8C-83A1-F6EECF244321}">
                <p14:modId xmlns:p14="http://schemas.microsoft.com/office/powerpoint/2010/main" val="146344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84952345"/>
                    </a:ext>
                  </a:extLst>
                </a:gridCol>
                <a:gridCol w="987552">
                  <a:extLst>
                    <a:ext uri="{9D8B030D-6E8A-4147-A177-3AD203B41FA5}">
                      <a16:colId xmlns:a16="http://schemas.microsoft.com/office/drawing/2014/main" val="2452443956"/>
                    </a:ext>
                  </a:extLst>
                </a:gridCol>
                <a:gridCol w="987552">
                  <a:extLst>
                    <a:ext uri="{9D8B030D-6E8A-4147-A177-3AD203B41FA5}">
                      <a16:colId xmlns:a16="http://schemas.microsoft.com/office/drawing/2014/main" val="1334910189"/>
                    </a:ext>
                  </a:extLst>
                </a:gridCol>
                <a:gridCol w="987552">
                  <a:extLst>
                    <a:ext uri="{9D8B030D-6E8A-4147-A177-3AD203B41FA5}">
                      <a16:colId xmlns:a16="http://schemas.microsoft.com/office/drawing/2014/main" val="2408515061"/>
                    </a:ext>
                  </a:extLst>
                </a:gridCol>
                <a:gridCol w="987552">
                  <a:extLst>
                    <a:ext uri="{9D8B030D-6E8A-4147-A177-3AD203B41FA5}">
                      <a16:colId xmlns:a16="http://schemas.microsoft.com/office/drawing/2014/main" val="1161817982"/>
                    </a:ext>
                  </a:extLst>
                </a:gridCol>
                <a:gridCol w="987552">
                  <a:extLst>
                    <a:ext uri="{9D8B030D-6E8A-4147-A177-3AD203B41FA5}">
                      <a16:colId xmlns:a16="http://schemas.microsoft.com/office/drawing/2014/main" val="3225908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3217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- 2021-06-21 18:02:02</a:t>
                      </a:r>
                      <a:r>
                        <a:rPr kumimoji="0" lang="en-US" sz="1000" b="0" i="0" u="none" strike="noStrike" kern="1200" cap="none" spc="0" normalizeH="0" baseline="0" noProof="0">
                          <a:ln>
                            <a:noFill/>
                          </a:ln>
                          <a:solidFill>
                            <a:prstClr val="black"/>
                          </a:solidFill>
                          <a:effectLst/>
                          <a:uLnTx/>
                          <a:uFillTx/>
                          <a:latin typeface="+mn-lt"/>
                          <a:ea typeface="+mn-ea"/>
                          <a:cs typeface="+mn-cs"/>
                        </a:rPr>
                        <a:t>
 Sumando kilómetros y disfrutando.😊
❄️Bienvenido invierno, sobre una Allez no te tenemos miedo.💪
La bici ideal para iniciarte en el mundo de la ruta y para moverte ágil y velozmente por el asfalto.
🔺 Encontrá la linea Specialized Allez en nuestras tiendas autorizadas🔺
#IamSpecialized #SpecializedAllez #SpecializedAllezE5 #SpecializedAllezSport #SpecializedArgentina 
📸  ayd_bikes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12863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cannondale.argentina - 2021-07-16 11:00:50</a:t>
                      </a:r>
                      <a:r>
                        <a:rPr kumimoji="0" lang="en-US" sz="1000" b="0" i="0" u="none" strike="noStrike" kern="1200" cap="none" spc="0" normalizeH="0" baseline="0" noProof="0">
                          <a:ln>
                            <a:noFill/>
                          </a:ln>
                          <a:solidFill>
                            <a:prstClr val="black"/>
                          </a:solidFill>
                          <a:effectLst/>
                          <a:uLnTx/>
                          <a:uFillTx/>
                          <a:latin typeface="+mn-lt"/>
                          <a:ea typeface="+mn-ea"/>
                          <a:cs typeface="+mn-cs"/>
                        </a:rPr>
                        <a:t>
 😜 Viernes y tu Cannondale lo sabe... 🤙 #RideLefty #RideCannondale 
📷: nunatakbikes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59366698"/>
                  </a:ext>
                </a:extLst>
              </a:tr>
            </a:tbl>
          </a:graphicData>
        </a:graphic>
      </p:graphicFrame>
      <p:sp>
        <p:nvSpPr>
          <p:cNvPr id="4" name="Text Placeholder 3">
            <a:extLst>
              <a:ext uri="{FF2B5EF4-FFF2-40B4-BE49-F238E27FC236}">
                <a16:creationId xmlns:a16="http://schemas.microsoft.com/office/drawing/2014/main" id="{4A666CFE-2C34-4DDC-9B15-BA2BF3494C79}"/>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7216691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ED434-97E7-4927-9A70-297D13940BEB}"/>
              </a:ext>
            </a:extLst>
          </p:cNvPr>
          <p:cNvSpPr>
            <a:spLocks noGrp="1"/>
          </p:cNvSpPr>
          <p:nvPr>
            <p:ph type="title"/>
          </p:nvPr>
        </p:nvSpPr>
        <p:spPr/>
        <p:txBody>
          <a:bodyPr/>
          <a:lstStyle/>
          <a:p>
            <a:r>
              <a:rPr lang="en-US"/>
              <a:t>Instagram Posts Table | Scott - 15 of 16</a:t>
            </a:r>
          </a:p>
        </p:txBody>
      </p:sp>
      <p:graphicFrame>
        <p:nvGraphicFramePr>
          <p:cNvPr id="5" name="Table Placeholder 4">
            <a:extLst>
              <a:ext uri="{FF2B5EF4-FFF2-40B4-BE49-F238E27FC236}">
                <a16:creationId xmlns:a16="http://schemas.microsoft.com/office/drawing/2014/main" id="{6557FFBB-B331-4FCF-B096-BA2C95E74E91}"/>
              </a:ext>
            </a:extLst>
          </p:cNvPr>
          <p:cNvGraphicFramePr>
            <a:graphicFrameLocks noGrp="1"/>
          </p:cNvGraphicFramePr>
          <p:nvPr>
            <p:ph type="tbl" sz="quarter" idx="13"/>
            <p:extLst>
              <p:ext uri="{D42A27DB-BD31-4B8C-83A1-F6EECF244321}">
                <p14:modId xmlns:p14="http://schemas.microsoft.com/office/powerpoint/2010/main" val="360747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96986615"/>
                    </a:ext>
                  </a:extLst>
                </a:gridCol>
                <a:gridCol w="987552">
                  <a:extLst>
                    <a:ext uri="{9D8B030D-6E8A-4147-A177-3AD203B41FA5}">
                      <a16:colId xmlns:a16="http://schemas.microsoft.com/office/drawing/2014/main" val="2908699563"/>
                    </a:ext>
                  </a:extLst>
                </a:gridCol>
                <a:gridCol w="987552">
                  <a:extLst>
                    <a:ext uri="{9D8B030D-6E8A-4147-A177-3AD203B41FA5}">
                      <a16:colId xmlns:a16="http://schemas.microsoft.com/office/drawing/2014/main" val="646408488"/>
                    </a:ext>
                  </a:extLst>
                </a:gridCol>
                <a:gridCol w="987552">
                  <a:extLst>
                    <a:ext uri="{9D8B030D-6E8A-4147-A177-3AD203B41FA5}">
                      <a16:colId xmlns:a16="http://schemas.microsoft.com/office/drawing/2014/main" val="2697572160"/>
                    </a:ext>
                  </a:extLst>
                </a:gridCol>
                <a:gridCol w="987552">
                  <a:extLst>
                    <a:ext uri="{9D8B030D-6E8A-4147-A177-3AD203B41FA5}">
                      <a16:colId xmlns:a16="http://schemas.microsoft.com/office/drawing/2014/main" val="966309766"/>
                    </a:ext>
                  </a:extLst>
                </a:gridCol>
                <a:gridCol w="987552">
                  <a:extLst>
                    <a:ext uri="{9D8B030D-6E8A-4147-A177-3AD203B41FA5}">
                      <a16:colId xmlns:a16="http://schemas.microsoft.com/office/drawing/2014/main" val="1015474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0889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- 2021-07-08 20:01:04</a:t>
                      </a:r>
                      <a:r>
                        <a:rPr kumimoji="0" lang="en-US" sz="1000" b="0" i="0" u="none" strike="noStrike" kern="1200" cap="none" spc="0" normalizeH="0" baseline="0" noProof="0">
                          <a:ln>
                            <a:noFill/>
                          </a:ln>
                          <a:solidFill>
                            <a:prstClr val="black"/>
                          </a:solidFill>
                          <a:effectLst/>
                          <a:uLnTx/>
                          <a:uFillTx/>
                          <a:latin typeface="+mn-lt"/>
                          <a:ea typeface="+mn-ea"/>
                          <a:cs typeface="+mn-cs"/>
                        </a:rPr>
                        <a:t>
 La gran mikucecco y su Scott Addict 30.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48913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- 2021-07-01 18:53:32</a:t>
                      </a:r>
                      <a:r>
                        <a:rPr kumimoji="0" lang="en-US" sz="1000" b="0" i="0" u="none" strike="noStrike" kern="1200" cap="none" spc="0" normalizeH="0" baseline="0" noProof="0">
                          <a:ln>
                            <a:noFill/>
                          </a:ln>
                          <a:solidFill>
                            <a:prstClr val="black"/>
                          </a:solidFill>
                          <a:effectLst/>
                          <a:uLnTx/>
                          <a:uFillTx/>
                          <a:latin typeface="+mn-lt"/>
                          <a:ea typeface="+mn-ea"/>
                          <a:cs typeface="+mn-cs"/>
                        </a:rPr>
                        <a:t>
 Scott Aspect 940
✅ Cuadro de aleación Aspect 700/900, cableado interno
✅ Suntour XCR32-LO-R 100 mm
✅ Shimano Alivio, 18 velocidades
✅ Frenos Shimano
✅ Kenda Booster
✅ Peso aproximado: 14 kilos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7127954"/>
                  </a:ext>
                </a:extLst>
              </a:tr>
            </a:tbl>
          </a:graphicData>
        </a:graphic>
      </p:graphicFrame>
      <p:sp>
        <p:nvSpPr>
          <p:cNvPr id="4" name="Text Placeholder 3">
            <a:extLst>
              <a:ext uri="{FF2B5EF4-FFF2-40B4-BE49-F238E27FC236}">
                <a16:creationId xmlns:a16="http://schemas.microsoft.com/office/drawing/2014/main" id="{1643EB3B-4E35-48DF-A4CF-954B56E9EDAF}"/>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9199091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080F2-2ED8-4441-B559-3AD6EC611D0E}"/>
              </a:ext>
            </a:extLst>
          </p:cNvPr>
          <p:cNvSpPr>
            <a:spLocks noGrp="1"/>
          </p:cNvSpPr>
          <p:nvPr>
            <p:ph type="title"/>
          </p:nvPr>
        </p:nvSpPr>
        <p:spPr/>
        <p:txBody>
          <a:bodyPr/>
          <a:lstStyle/>
          <a:p>
            <a:r>
              <a:rPr lang="en-US"/>
              <a:t>Instagram Posts Table | Scott - 16 of 16</a:t>
            </a:r>
          </a:p>
        </p:txBody>
      </p:sp>
      <p:graphicFrame>
        <p:nvGraphicFramePr>
          <p:cNvPr id="5" name="Table Placeholder 4">
            <a:extLst>
              <a:ext uri="{FF2B5EF4-FFF2-40B4-BE49-F238E27FC236}">
                <a16:creationId xmlns:a16="http://schemas.microsoft.com/office/drawing/2014/main" id="{97E9AAA7-4B4D-4A71-BA82-ACE81A71B33B}"/>
              </a:ext>
            </a:extLst>
          </p:cNvPr>
          <p:cNvGraphicFramePr>
            <a:graphicFrameLocks noGrp="1"/>
          </p:cNvGraphicFramePr>
          <p:nvPr>
            <p:ph type="tbl" sz="quarter" idx="13"/>
            <p:extLst>
              <p:ext uri="{D42A27DB-BD31-4B8C-83A1-F6EECF244321}">
                <p14:modId xmlns:p14="http://schemas.microsoft.com/office/powerpoint/2010/main" val="3499955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28407650"/>
                    </a:ext>
                  </a:extLst>
                </a:gridCol>
                <a:gridCol w="987552">
                  <a:extLst>
                    <a:ext uri="{9D8B030D-6E8A-4147-A177-3AD203B41FA5}">
                      <a16:colId xmlns:a16="http://schemas.microsoft.com/office/drawing/2014/main" val="4079410388"/>
                    </a:ext>
                  </a:extLst>
                </a:gridCol>
                <a:gridCol w="987552">
                  <a:extLst>
                    <a:ext uri="{9D8B030D-6E8A-4147-A177-3AD203B41FA5}">
                      <a16:colId xmlns:a16="http://schemas.microsoft.com/office/drawing/2014/main" val="776458910"/>
                    </a:ext>
                  </a:extLst>
                </a:gridCol>
                <a:gridCol w="987552">
                  <a:extLst>
                    <a:ext uri="{9D8B030D-6E8A-4147-A177-3AD203B41FA5}">
                      <a16:colId xmlns:a16="http://schemas.microsoft.com/office/drawing/2014/main" val="3257396963"/>
                    </a:ext>
                  </a:extLst>
                </a:gridCol>
                <a:gridCol w="987552">
                  <a:extLst>
                    <a:ext uri="{9D8B030D-6E8A-4147-A177-3AD203B41FA5}">
                      <a16:colId xmlns:a16="http://schemas.microsoft.com/office/drawing/2014/main" val="1727332614"/>
                    </a:ext>
                  </a:extLst>
                </a:gridCol>
                <a:gridCol w="987552">
                  <a:extLst>
                    <a:ext uri="{9D8B030D-6E8A-4147-A177-3AD203B41FA5}">
                      <a16:colId xmlns:a16="http://schemas.microsoft.com/office/drawing/2014/main" val="885719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4059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- 2021-06-16 19:32:35</a:t>
                      </a:r>
                      <a:r>
                        <a:rPr kumimoji="0" lang="es-ES" sz="1000" b="0" i="0" u="none" strike="noStrike" kern="1200" cap="none" spc="0" normalizeH="0" baseline="0" noProof="0">
                          <a:ln>
                            <a:noFill/>
                          </a:ln>
                          <a:solidFill>
                            <a:prstClr val="black"/>
                          </a:solidFill>
                          <a:effectLst/>
                          <a:uLnTx/>
                          <a:uFillTx/>
                          <a:latin typeface="+mn-lt"/>
                          <a:ea typeface="+mn-ea"/>
                          <a:cs typeface="+mn-cs"/>
                        </a:rPr>
                        <a:t>
 El SCOTT Fuga Plus es el casco perfecto para corredores de XC y de carretera que buscan un casco de altas prestaciones. Incluye el sistema de protección encefálica MIPS®, el ajuste HALO 3D, la mejor ventilación de su categoría y una visera desmontable para alternar entre carretera y MTB.
#SCOTTbikes 
#SCOTTargentina.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94590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- 2021-07-02 17:21:01</a:t>
                      </a:r>
                      <a:r>
                        <a:rPr kumimoji="0" lang="en-US" sz="1000" b="0" i="0" u="none" strike="noStrike" kern="1200" cap="none" spc="0" normalizeH="0" baseline="0" noProof="0">
                          <a:ln>
                            <a:noFill/>
                          </a:ln>
                          <a:solidFill>
                            <a:prstClr val="black"/>
                          </a:solidFill>
                          <a:effectLst/>
                          <a:uLnTx/>
                          <a:uFillTx/>
                          <a:latin typeface="+mn-lt"/>
                          <a:ea typeface="+mn-ea"/>
                          <a:cs typeface="+mn-cs"/>
                        </a:rPr>
                        <a:t>
 ¿A dónde vas a ir con tu #Trek? ¿Qué planes tenés: Sumar kilómetros, trepar unas cuestas, divertirte en la ruta, pasear con amigos? Lleva tu cámara, esperamos tu historia!
trekbicycleargentina bontragerargentina #TrekArgentina #GoOutside #FindeTrek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9035991"/>
                  </a:ext>
                </a:extLst>
              </a:tr>
            </a:tbl>
          </a:graphicData>
        </a:graphic>
      </p:graphicFrame>
      <p:sp>
        <p:nvSpPr>
          <p:cNvPr id="4" name="Text Placeholder 3">
            <a:extLst>
              <a:ext uri="{FF2B5EF4-FFF2-40B4-BE49-F238E27FC236}">
                <a16:creationId xmlns:a16="http://schemas.microsoft.com/office/drawing/2014/main" id="{BA53E632-9CC1-4FD7-BDA7-EDE5EBE28C37}"/>
              </a:ext>
            </a:extLst>
          </p:cNvPr>
          <p:cNvSpPr>
            <a:spLocks noGrp="1"/>
          </p:cNvSpPr>
          <p:nvPr>
            <p:ph type="body" sz="quarter" idx="14"/>
          </p:nvPr>
        </p:nvSpPr>
        <p:spPr/>
        <p:txBody>
          <a:bodyPr/>
          <a:lstStyle/>
          <a:p>
            <a:r>
              <a:rPr lang="en-US"/>
              <a:t>06/16/2021 - 07/16/2021</a:t>
            </a:r>
          </a:p>
        </p:txBody>
      </p:sp>
    </p:spTree>
    <p:extLst>
      <p:ext uri="{BB962C8B-B14F-4D97-AF65-F5344CB8AC3E}">
        <p14:creationId xmlns:p14="http://schemas.microsoft.com/office/powerpoint/2010/main" val="20832831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1167</Words>
  <Application>Microsoft Office PowerPoint</Application>
  <PresentationFormat>On-screen Show (4:3)</PresentationFormat>
  <Paragraphs>495</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Reporte Instagram</vt:lpstr>
      <vt:lpstr>Instagram Key Metrics Table | Scott</vt:lpstr>
      <vt:lpstr>Instagram Follower Distribution | Scott</vt:lpstr>
      <vt:lpstr>Instagram Key Metrics Radar | Scott</vt:lpstr>
      <vt:lpstr>Instagram Followers Total | Scott</vt:lpstr>
      <vt:lpstr>Instagram Followers Change | Scott</vt:lpstr>
      <vt:lpstr>Instagram Posts By Weekday | Scott</vt:lpstr>
      <vt:lpstr>Instagram Followers Change Per Weekday | Scott</vt:lpstr>
      <vt:lpstr>Instagram Posts By Hour | Scott</vt:lpstr>
      <vt:lpstr>Instagram Interaction Rate By Weekday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16</vt:lpstr>
      <vt:lpstr>Instagram Posts Table | Scott - 2 of 16</vt:lpstr>
      <vt:lpstr>Instagram Posts Table | Scott - 3 of 16</vt:lpstr>
      <vt:lpstr>Instagram Posts Table | Scott - 4 of 16</vt:lpstr>
      <vt:lpstr>Instagram Posts Table | Scott - 5 of 16</vt:lpstr>
      <vt:lpstr>Instagram Posts Table | Scott - 6 of 16</vt:lpstr>
      <vt:lpstr>Instagram Posts Table | Scott - 7 of 16</vt:lpstr>
      <vt:lpstr>Instagram Posts Table | Scott - 8 of 16</vt:lpstr>
      <vt:lpstr>Instagram Posts Table | Scott - 9 of 16</vt:lpstr>
      <vt:lpstr>Instagram Posts Table | Scott - 10 of 16</vt:lpstr>
      <vt:lpstr>Instagram Posts Table | Scott - 11 of 16</vt:lpstr>
      <vt:lpstr>Instagram Posts Table | Scott - 12 of 16</vt:lpstr>
      <vt:lpstr>Instagram Posts Table | Scott - 13 of 16</vt:lpstr>
      <vt:lpstr>Instagram Posts Table | Scott - 14 of 16</vt:lpstr>
      <vt:lpstr>Instagram Posts Table | Scott - 15 of 16</vt:lpstr>
      <vt:lpstr>Instagram Posts Table | Scott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2021-07-17T22:51:19Z</dcterms:created>
  <dcterms:modified xsi:type="dcterms:W3CDTF">2021-07-17T22:52:18Z</dcterms:modified>
</cp:coreProperties>
</file>