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cat>
            <c:strRef>
              <c:f>Sheet1!$A$1:$F$1</c:f>
              <c:strCache>
                <c:ptCount val="6"/>
                <c:pt idx="0">
                  <c:v>olmobikes</c:v>
                </c:pt>
                <c:pt idx="1">
                  <c:v>venzoarg</c:v>
                </c:pt>
                <c:pt idx="2">
                  <c:v>topmega_oficial</c:v>
                </c:pt>
                <c:pt idx="3">
                  <c:v>teknialbikes</c:v>
                </c:pt>
                <c:pt idx="4">
                  <c:v>raleigh.bicicletas</c:v>
                </c:pt>
                <c:pt idx="5">
                  <c:v>motomelbicicletas</c:v>
                </c:pt>
              </c:strCache>
            </c:strRef>
          </c:cat>
          <c:val>
            <c:numRef>
              <c:f>Sheet1!$A$2:$F$2</c:f>
              <c:numCache>
                <c:formatCode>General</c:formatCode>
                <c:ptCount val="6"/>
                <c:pt idx="0">
                  <c:v>166987</c:v>
                </c:pt>
                <c:pt idx="1">
                  <c:v>79601</c:v>
                </c:pt>
                <c:pt idx="2">
                  <c:v>63346</c:v>
                </c:pt>
                <c:pt idx="3">
                  <c:v>10503</c:v>
                </c:pt>
                <c:pt idx="4">
                  <c:v>6302</c:v>
                </c:pt>
                <c:pt idx="5">
                  <c:v>4476</c:v>
                </c:pt>
              </c:numCache>
            </c:numRef>
          </c:val>
          <c:extLst>
            <c:ext xmlns:c16="http://schemas.microsoft.com/office/drawing/2014/chart" uri="{C3380CC4-5D6E-409C-BE32-E72D297353CC}">
              <c16:uniqueId val="{00000000-EA51-459D-A3B1-CD486D4AB7F8}"/>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6.2896999999999998</c:v>
                </c:pt>
                <c:pt idx="1">
                  <c:v>64.285700000000006</c:v>
                </c:pt>
                <c:pt idx="2">
                  <c:v>28.571400000000001</c:v>
                </c:pt>
                <c:pt idx="3">
                  <c:v>50</c:v>
                </c:pt>
                <c:pt idx="4">
                  <c:v>81.25</c:v>
                </c:pt>
                <c:pt idx="5">
                  <c:v>1.3004</c:v>
                </c:pt>
                <c:pt idx="6">
                  <c:v>9.2169000000000008</c:v>
                </c:pt>
                <c:pt idx="7">
                  <c:v>100</c:v>
                </c:pt>
              </c:numCache>
            </c:numRef>
          </c:val>
          <c:extLst>
            <c:ext xmlns:c16="http://schemas.microsoft.com/office/drawing/2014/chart" uri="{C3380CC4-5D6E-409C-BE32-E72D297353CC}">
              <c16:uniqueId val="{00000000-DD38-4038-99CD-BD55CA5064B2}"/>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2.6804000000000001</c:v>
                </c:pt>
                <c:pt idx="1">
                  <c:v>64.285700000000006</c:v>
                </c:pt>
                <c:pt idx="2">
                  <c:v>0</c:v>
                </c:pt>
                <c:pt idx="3">
                  <c:v>100</c:v>
                </c:pt>
                <c:pt idx="4">
                  <c:v>81.25</c:v>
                </c:pt>
                <c:pt idx="5">
                  <c:v>0.90629999999999999</c:v>
                </c:pt>
                <c:pt idx="6">
                  <c:v>12.853999999999999</c:v>
                </c:pt>
                <c:pt idx="7">
                  <c:v>16.461600000000001</c:v>
                </c:pt>
              </c:numCache>
            </c:numRef>
          </c:val>
          <c:extLst>
            <c:ext xmlns:c16="http://schemas.microsoft.com/office/drawing/2014/chart" uri="{C3380CC4-5D6E-409C-BE32-E72D297353CC}">
              <c16:uniqueId val="{00000001-DD38-4038-99CD-BD55CA5064B2}"/>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37.934699999999999</c:v>
                </c:pt>
                <c:pt idx="1">
                  <c:v>100</c:v>
                </c:pt>
                <c:pt idx="2">
                  <c:v>28.571400000000001</c:v>
                </c:pt>
                <c:pt idx="3">
                  <c:v>0</c:v>
                </c:pt>
                <c:pt idx="4">
                  <c:v>100</c:v>
                </c:pt>
                <c:pt idx="5">
                  <c:v>9.3986000000000001</c:v>
                </c:pt>
                <c:pt idx="6">
                  <c:v>6.9896000000000003</c:v>
                </c:pt>
                <c:pt idx="7">
                  <c:v>1.9123000000000001</c:v>
                </c:pt>
              </c:numCache>
            </c:numRef>
          </c:val>
          <c:extLst>
            <c:ext xmlns:c16="http://schemas.microsoft.com/office/drawing/2014/chart" uri="{C3380CC4-5D6E-409C-BE32-E72D297353CC}">
              <c16:uniqueId val="{00000002-DD38-4038-99CD-BD55CA5064B2}"/>
            </c:ext>
          </c:extLst>
        </c:ser>
        <c:ser>
          <c:idx val="3"/>
          <c:order val="3"/>
          <c:tx>
            <c:strRef>
              <c:f>Sheet1!$E$1</c:f>
              <c:strCache>
                <c:ptCount val="1"/>
                <c:pt idx="0">
                  <c:v>venzoarg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47.668999999999997</c:v>
                </c:pt>
                <c:pt idx="1">
                  <c:v>0</c:v>
                </c:pt>
                <c:pt idx="2">
                  <c:v>100</c:v>
                </c:pt>
                <c:pt idx="3">
                  <c:v>0</c:v>
                </c:pt>
                <c:pt idx="4">
                  <c:v>43.75</c:v>
                </c:pt>
                <c:pt idx="5">
                  <c:v>14.521100000000001</c:v>
                </c:pt>
                <c:pt idx="6">
                  <c:v>0</c:v>
                </c:pt>
                <c:pt idx="7">
                  <c:v>75.624399999999994</c:v>
                </c:pt>
              </c:numCache>
            </c:numRef>
          </c:val>
          <c:extLst>
            <c:ext xmlns:c16="http://schemas.microsoft.com/office/drawing/2014/chart" uri="{C3380CC4-5D6E-409C-BE32-E72D297353CC}">
              <c16:uniqueId val="{00000003-DD38-4038-99CD-BD55CA5064B2}"/>
            </c:ext>
          </c:extLst>
        </c:ser>
        <c:ser>
          <c:idx val="4"/>
          <c:order val="4"/>
          <c:tx>
            <c:strRef>
              <c:f>Sheet1!$F$1</c:f>
              <c:strCache>
                <c:ptCount val="1"/>
                <c:pt idx="0">
                  <c:v>olmobikes</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100</c:v>
                </c:pt>
                <c:pt idx="1">
                  <c:v>35.714300000000001</c:v>
                </c:pt>
                <c:pt idx="2">
                  <c:v>0</c:v>
                </c:pt>
                <c:pt idx="3">
                  <c:v>0</c:v>
                </c:pt>
                <c:pt idx="4">
                  <c:v>31.25</c:v>
                </c:pt>
                <c:pt idx="5">
                  <c:v>100</c:v>
                </c:pt>
                <c:pt idx="6">
                  <c:v>100</c:v>
                </c:pt>
                <c:pt idx="7">
                  <c:v>25.911100000000001</c:v>
                </c:pt>
              </c:numCache>
            </c:numRef>
          </c:val>
          <c:extLst>
            <c:ext xmlns:c16="http://schemas.microsoft.com/office/drawing/2014/chart" uri="{C3380CC4-5D6E-409C-BE32-E72D297353CC}">
              <c16:uniqueId val="{00000004-DD38-4038-99CD-BD55CA5064B2}"/>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3.7738999999999998</c:v>
                </c:pt>
                <c:pt idx="1">
                  <c:v>0</c:v>
                </c:pt>
                <c:pt idx="2">
                  <c:v>71.428600000000003</c:v>
                </c:pt>
                <c:pt idx="3">
                  <c:v>0</c:v>
                </c:pt>
                <c:pt idx="4">
                  <c:v>31.25</c:v>
                </c:pt>
                <c:pt idx="5">
                  <c:v>1.3198000000000001</c:v>
                </c:pt>
                <c:pt idx="6">
                  <c:v>0</c:v>
                </c:pt>
                <c:pt idx="7">
                  <c:v>0</c:v>
                </c:pt>
              </c:numCache>
            </c:numRef>
          </c:val>
          <c:extLst>
            <c:ext xmlns:c16="http://schemas.microsoft.com/office/drawing/2014/chart" uri="{C3380CC4-5D6E-409C-BE32-E72D297353CC}">
              <c16:uniqueId val="{00000005-DD38-4038-99CD-BD55CA5064B2}"/>
            </c:ext>
          </c:extLst>
        </c:ser>
        <c:dLbls>
          <c:showLegendKey val="0"/>
          <c:showVal val="0"/>
          <c:showCatName val="0"/>
          <c:showSerName val="0"/>
          <c:showPercent val="0"/>
          <c:showBubbleSize val="0"/>
        </c:dLbls>
        <c:axId val="342808856"/>
        <c:axId val="342811480"/>
      </c:radarChart>
      <c:catAx>
        <c:axId val="342808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811480"/>
        <c:crosses val="autoZero"/>
        <c:auto val="1"/>
        <c:lblAlgn val="ctr"/>
        <c:lblOffset val="100"/>
        <c:noMultiLvlLbl val="0"/>
      </c:catAx>
      <c:valAx>
        <c:axId val="342811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808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8295</c:v>
                </c:pt>
                <c:pt idx="1">
                  <c:v>8288</c:v>
                </c:pt>
                <c:pt idx="2">
                  <c:v>8287</c:v>
                </c:pt>
                <c:pt idx="3">
                  <c:v>8292</c:v>
                </c:pt>
                <c:pt idx="4">
                  <c:v>8292</c:v>
                </c:pt>
                <c:pt idx="5">
                  <c:v>8292</c:v>
                </c:pt>
                <c:pt idx="6">
                  <c:v>8289</c:v>
                </c:pt>
                <c:pt idx="7">
                  <c:v>8292</c:v>
                </c:pt>
                <c:pt idx="8">
                  <c:v>8293</c:v>
                </c:pt>
                <c:pt idx="9">
                  <c:v>8293</c:v>
                </c:pt>
                <c:pt idx="10">
                  <c:v>8296</c:v>
                </c:pt>
                <c:pt idx="11">
                  <c:v>8293</c:v>
                </c:pt>
                <c:pt idx="12">
                  <c:v>8297</c:v>
                </c:pt>
                <c:pt idx="13">
                  <c:v>8294</c:v>
                </c:pt>
                <c:pt idx="14">
                  <c:v>8292</c:v>
                </c:pt>
                <c:pt idx="15">
                  <c:v>8289</c:v>
                </c:pt>
                <c:pt idx="16">
                  <c:v>8289</c:v>
                </c:pt>
                <c:pt idx="17">
                  <c:v>8289</c:v>
                </c:pt>
                <c:pt idx="18">
                  <c:v>8290</c:v>
                </c:pt>
                <c:pt idx="19">
                  <c:v>8284</c:v>
                </c:pt>
                <c:pt idx="20">
                  <c:v>8279</c:v>
                </c:pt>
                <c:pt idx="21">
                  <c:v>8281</c:v>
                </c:pt>
                <c:pt idx="22">
                  <c:v>8286</c:v>
                </c:pt>
                <c:pt idx="23">
                  <c:v>8282</c:v>
                </c:pt>
                <c:pt idx="24">
                  <c:v>8672</c:v>
                </c:pt>
                <c:pt idx="25">
                  <c:v>9465</c:v>
                </c:pt>
                <c:pt idx="26">
                  <c:v>9785</c:v>
                </c:pt>
                <c:pt idx="27">
                  <c:v>10147</c:v>
                </c:pt>
                <c:pt idx="28">
                  <c:v>10394</c:v>
                </c:pt>
                <c:pt idx="29">
                  <c:v>10503</c:v>
                </c:pt>
              </c:numCache>
            </c:numRef>
          </c:val>
          <c:smooth val="0"/>
          <c:extLst>
            <c:ext xmlns:c16="http://schemas.microsoft.com/office/drawing/2014/chart" uri="{C3380CC4-5D6E-409C-BE32-E72D297353CC}">
              <c16:uniqueId val="{00000000-91D0-43D9-91CC-5282FE1F5C82}"/>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4285</c:v>
                </c:pt>
                <c:pt idx="1">
                  <c:v>4283</c:v>
                </c:pt>
                <c:pt idx="2">
                  <c:v>4283</c:v>
                </c:pt>
                <c:pt idx="3">
                  <c:v>4284</c:v>
                </c:pt>
                <c:pt idx="4">
                  <c:v>4283</c:v>
                </c:pt>
                <c:pt idx="5">
                  <c:v>4311</c:v>
                </c:pt>
                <c:pt idx="6">
                  <c:v>4338</c:v>
                </c:pt>
                <c:pt idx="7">
                  <c:v>4342</c:v>
                </c:pt>
                <c:pt idx="8">
                  <c:v>4347</c:v>
                </c:pt>
                <c:pt idx="9">
                  <c:v>4352</c:v>
                </c:pt>
                <c:pt idx="10">
                  <c:v>4354</c:v>
                </c:pt>
                <c:pt idx="11">
                  <c:v>4386</c:v>
                </c:pt>
                <c:pt idx="12">
                  <c:v>4386</c:v>
                </c:pt>
                <c:pt idx="13">
                  <c:v>4387</c:v>
                </c:pt>
                <c:pt idx="14">
                  <c:v>4392</c:v>
                </c:pt>
                <c:pt idx="15">
                  <c:v>4391</c:v>
                </c:pt>
                <c:pt idx="16">
                  <c:v>4400</c:v>
                </c:pt>
                <c:pt idx="17">
                  <c:v>4402</c:v>
                </c:pt>
                <c:pt idx="18">
                  <c:v>4406</c:v>
                </c:pt>
                <c:pt idx="19">
                  <c:v>4409</c:v>
                </c:pt>
                <c:pt idx="20">
                  <c:v>4410</c:v>
                </c:pt>
                <c:pt idx="21">
                  <c:v>4416</c:v>
                </c:pt>
                <c:pt idx="22">
                  <c:v>4433</c:v>
                </c:pt>
                <c:pt idx="23">
                  <c:v>4441</c:v>
                </c:pt>
                <c:pt idx="24">
                  <c:v>4447</c:v>
                </c:pt>
                <c:pt idx="25">
                  <c:v>4452</c:v>
                </c:pt>
                <c:pt idx="26">
                  <c:v>4462</c:v>
                </c:pt>
                <c:pt idx="27">
                  <c:v>4469</c:v>
                </c:pt>
                <c:pt idx="28">
                  <c:v>4476</c:v>
                </c:pt>
                <c:pt idx="29">
                  <c:v>4476</c:v>
                </c:pt>
              </c:numCache>
            </c:numRef>
          </c:val>
          <c:smooth val="0"/>
          <c:extLst>
            <c:ext xmlns:c16="http://schemas.microsoft.com/office/drawing/2014/chart" uri="{C3380CC4-5D6E-409C-BE32-E72D297353CC}">
              <c16:uniqueId val="{00000001-91D0-43D9-91CC-5282FE1F5C82}"/>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63039</c:v>
                </c:pt>
                <c:pt idx="1">
                  <c:v>63054</c:v>
                </c:pt>
                <c:pt idx="2">
                  <c:v>63065</c:v>
                </c:pt>
                <c:pt idx="3">
                  <c:v>63058</c:v>
                </c:pt>
                <c:pt idx="4">
                  <c:v>63043</c:v>
                </c:pt>
                <c:pt idx="5">
                  <c:v>63029</c:v>
                </c:pt>
                <c:pt idx="6">
                  <c:v>63020</c:v>
                </c:pt>
                <c:pt idx="7">
                  <c:v>63046</c:v>
                </c:pt>
                <c:pt idx="8">
                  <c:v>63100</c:v>
                </c:pt>
                <c:pt idx="9">
                  <c:v>63098</c:v>
                </c:pt>
                <c:pt idx="10">
                  <c:v>63109</c:v>
                </c:pt>
                <c:pt idx="11">
                  <c:v>63109</c:v>
                </c:pt>
                <c:pt idx="12">
                  <c:v>63123</c:v>
                </c:pt>
                <c:pt idx="13">
                  <c:v>63208</c:v>
                </c:pt>
                <c:pt idx="14">
                  <c:v>63233</c:v>
                </c:pt>
                <c:pt idx="15">
                  <c:v>63234</c:v>
                </c:pt>
                <c:pt idx="16">
                  <c:v>63247</c:v>
                </c:pt>
                <c:pt idx="17">
                  <c:v>63267</c:v>
                </c:pt>
                <c:pt idx="18">
                  <c:v>63276</c:v>
                </c:pt>
                <c:pt idx="19">
                  <c:v>63289</c:v>
                </c:pt>
                <c:pt idx="20">
                  <c:v>63301</c:v>
                </c:pt>
                <c:pt idx="21">
                  <c:v>63345</c:v>
                </c:pt>
                <c:pt idx="22">
                  <c:v>63342</c:v>
                </c:pt>
                <c:pt idx="23">
                  <c:v>63340</c:v>
                </c:pt>
                <c:pt idx="24">
                  <c:v>63340</c:v>
                </c:pt>
                <c:pt idx="25">
                  <c:v>63338</c:v>
                </c:pt>
                <c:pt idx="26">
                  <c:v>63340</c:v>
                </c:pt>
                <c:pt idx="27">
                  <c:v>63341</c:v>
                </c:pt>
                <c:pt idx="28">
                  <c:v>63340</c:v>
                </c:pt>
                <c:pt idx="29">
                  <c:v>63346</c:v>
                </c:pt>
              </c:numCache>
            </c:numRef>
          </c:val>
          <c:smooth val="0"/>
          <c:extLst>
            <c:ext xmlns:c16="http://schemas.microsoft.com/office/drawing/2014/chart" uri="{C3380CC4-5D6E-409C-BE32-E72D297353CC}">
              <c16:uniqueId val="{00000002-91D0-43D9-91CC-5282FE1F5C82}"/>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66271</c:v>
                </c:pt>
                <c:pt idx="1">
                  <c:v>66632</c:v>
                </c:pt>
                <c:pt idx="2">
                  <c:v>68028</c:v>
                </c:pt>
                <c:pt idx="3">
                  <c:v>68068</c:v>
                </c:pt>
                <c:pt idx="4">
                  <c:v>68087</c:v>
                </c:pt>
                <c:pt idx="5">
                  <c:v>68100</c:v>
                </c:pt>
                <c:pt idx="6">
                  <c:v>68109</c:v>
                </c:pt>
                <c:pt idx="7">
                  <c:v>68139</c:v>
                </c:pt>
                <c:pt idx="8">
                  <c:v>68173</c:v>
                </c:pt>
                <c:pt idx="9">
                  <c:v>68240</c:v>
                </c:pt>
                <c:pt idx="10">
                  <c:v>68316</c:v>
                </c:pt>
                <c:pt idx="11">
                  <c:v>68369</c:v>
                </c:pt>
                <c:pt idx="12">
                  <c:v>68414</c:v>
                </c:pt>
                <c:pt idx="13">
                  <c:v>68476</c:v>
                </c:pt>
                <c:pt idx="14">
                  <c:v>68515</c:v>
                </c:pt>
                <c:pt idx="15">
                  <c:v>68542</c:v>
                </c:pt>
                <c:pt idx="16">
                  <c:v>68567</c:v>
                </c:pt>
                <c:pt idx="17">
                  <c:v>68577</c:v>
                </c:pt>
                <c:pt idx="18">
                  <c:v>68595</c:v>
                </c:pt>
                <c:pt idx="19">
                  <c:v>68609</c:v>
                </c:pt>
                <c:pt idx="20">
                  <c:v>68652</c:v>
                </c:pt>
                <c:pt idx="21">
                  <c:v>68687</c:v>
                </c:pt>
                <c:pt idx="22">
                  <c:v>68718</c:v>
                </c:pt>
                <c:pt idx="23">
                  <c:v>68758</c:v>
                </c:pt>
                <c:pt idx="24">
                  <c:v>68791</c:v>
                </c:pt>
                <c:pt idx="25">
                  <c:v>68886</c:v>
                </c:pt>
                <c:pt idx="26">
                  <c:v>79765</c:v>
                </c:pt>
                <c:pt idx="27">
                  <c:v>79684</c:v>
                </c:pt>
                <c:pt idx="28">
                  <c:v>79623</c:v>
                </c:pt>
                <c:pt idx="29">
                  <c:v>79601</c:v>
                </c:pt>
              </c:numCache>
            </c:numRef>
          </c:val>
          <c:smooth val="0"/>
          <c:extLst>
            <c:ext xmlns:c16="http://schemas.microsoft.com/office/drawing/2014/chart" uri="{C3380CC4-5D6E-409C-BE32-E72D297353CC}">
              <c16:uniqueId val="{00000003-91D0-43D9-91CC-5282FE1F5C82}"/>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Sheet1!$F$2:$F$31</c:f>
              <c:numCache>
                <c:formatCode>General</c:formatCode>
                <c:ptCount val="30"/>
                <c:pt idx="0">
                  <c:v>156173</c:v>
                </c:pt>
                <c:pt idx="1">
                  <c:v>156146</c:v>
                </c:pt>
                <c:pt idx="2">
                  <c:v>156121</c:v>
                </c:pt>
                <c:pt idx="3">
                  <c:v>156079</c:v>
                </c:pt>
                <c:pt idx="4">
                  <c:v>156044</c:v>
                </c:pt>
                <c:pt idx="5">
                  <c:v>155999</c:v>
                </c:pt>
                <c:pt idx="6">
                  <c:v>155967</c:v>
                </c:pt>
                <c:pt idx="7">
                  <c:v>155919</c:v>
                </c:pt>
                <c:pt idx="8">
                  <c:v>155887</c:v>
                </c:pt>
                <c:pt idx="9">
                  <c:v>155858</c:v>
                </c:pt>
                <c:pt idx="10">
                  <c:v>156854</c:v>
                </c:pt>
                <c:pt idx="11">
                  <c:v>158590</c:v>
                </c:pt>
                <c:pt idx="12">
                  <c:v>159127</c:v>
                </c:pt>
                <c:pt idx="13">
                  <c:v>159386</c:v>
                </c:pt>
                <c:pt idx="14">
                  <c:v>162728</c:v>
                </c:pt>
                <c:pt idx="15">
                  <c:v>165258</c:v>
                </c:pt>
                <c:pt idx="16">
                  <c:v>167693</c:v>
                </c:pt>
                <c:pt idx="17">
                  <c:v>167691</c:v>
                </c:pt>
                <c:pt idx="18">
                  <c:v>167554</c:v>
                </c:pt>
                <c:pt idx="19">
                  <c:v>167491</c:v>
                </c:pt>
                <c:pt idx="20">
                  <c:v>167410</c:v>
                </c:pt>
                <c:pt idx="21">
                  <c:v>167482</c:v>
                </c:pt>
                <c:pt idx="22">
                  <c:v>167441</c:v>
                </c:pt>
                <c:pt idx="23">
                  <c:v>167389</c:v>
                </c:pt>
                <c:pt idx="24">
                  <c:v>167297</c:v>
                </c:pt>
                <c:pt idx="25">
                  <c:v>167235</c:v>
                </c:pt>
                <c:pt idx="26">
                  <c:v>167191</c:v>
                </c:pt>
                <c:pt idx="27">
                  <c:v>167082</c:v>
                </c:pt>
                <c:pt idx="28">
                  <c:v>167023</c:v>
                </c:pt>
                <c:pt idx="29">
                  <c:v>166987</c:v>
                </c:pt>
              </c:numCache>
            </c:numRef>
          </c:val>
          <c:smooth val="0"/>
          <c:extLst>
            <c:ext xmlns:c16="http://schemas.microsoft.com/office/drawing/2014/chart" uri="{C3380CC4-5D6E-409C-BE32-E72D297353CC}">
              <c16:uniqueId val="{00000004-91D0-43D9-91CC-5282FE1F5C82}"/>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Sheet1!$G$2:$G$31</c:f>
              <c:numCache>
                <c:formatCode>General</c:formatCode>
                <c:ptCount val="30"/>
                <c:pt idx="28">
                  <c:v>6292</c:v>
                </c:pt>
                <c:pt idx="29">
                  <c:v>6302</c:v>
                </c:pt>
              </c:numCache>
            </c:numRef>
          </c:val>
          <c:smooth val="0"/>
          <c:extLst>
            <c:ext xmlns:c16="http://schemas.microsoft.com/office/drawing/2014/chart" uri="{C3380CC4-5D6E-409C-BE32-E72D297353CC}">
              <c16:uniqueId val="{00000005-91D0-43D9-91CC-5282FE1F5C82}"/>
            </c:ext>
          </c:extLst>
        </c:ser>
        <c:dLbls>
          <c:showLegendKey val="0"/>
          <c:showVal val="0"/>
          <c:showCatName val="0"/>
          <c:showSerName val="0"/>
          <c:showPercent val="0"/>
          <c:showBubbleSize val="0"/>
        </c:dLbls>
        <c:smooth val="0"/>
        <c:axId val="342812792"/>
        <c:axId val="342813776"/>
      </c:lineChart>
      <c:dateAx>
        <c:axId val="342812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813776"/>
        <c:crosses val="autoZero"/>
        <c:auto val="1"/>
        <c:lblOffset val="100"/>
        <c:baseTimeUnit val="days"/>
      </c:dateAx>
      <c:valAx>
        <c:axId val="342813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812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1</c:v>
                </c:pt>
                <c:pt idx="1">
                  <c:v>-7</c:v>
                </c:pt>
                <c:pt idx="2">
                  <c:v>-1</c:v>
                </c:pt>
                <c:pt idx="3">
                  <c:v>5</c:v>
                </c:pt>
                <c:pt idx="4">
                  <c:v>0</c:v>
                </c:pt>
                <c:pt idx="5">
                  <c:v>0</c:v>
                </c:pt>
                <c:pt idx="6">
                  <c:v>-3</c:v>
                </c:pt>
                <c:pt idx="7">
                  <c:v>3</c:v>
                </c:pt>
                <c:pt idx="8">
                  <c:v>1</c:v>
                </c:pt>
                <c:pt idx="9">
                  <c:v>0</c:v>
                </c:pt>
                <c:pt idx="10">
                  <c:v>3</c:v>
                </c:pt>
                <c:pt idx="11">
                  <c:v>-3</c:v>
                </c:pt>
                <c:pt idx="12">
                  <c:v>4</c:v>
                </c:pt>
                <c:pt idx="13">
                  <c:v>-3</c:v>
                </c:pt>
                <c:pt idx="14">
                  <c:v>-2</c:v>
                </c:pt>
                <c:pt idx="15">
                  <c:v>-3</c:v>
                </c:pt>
                <c:pt idx="16">
                  <c:v>0</c:v>
                </c:pt>
                <c:pt idx="17">
                  <c:v>0</c:v>
                </c:pt>
                <c:pt idx="18">
                  <c:v>1</c:v>
                </c:pt>
                <c:pt idx="19">
                  <c:v>-6</c:v>
                </c:pt>
                <c:pt idx="20">
                  <c:v>-5</c:v>
                </c:pt>
                <c:pt idx="21">
                  <c:v>2</c:v>
                </c:pt>
                <c:pt idx="22">
                  <c:v>5</c:v>
                </c:pt>
                <c:pt idx="23">
                  <c:v>-4</c:v>
                </c:pt>
                <c:pt idx="24">
                  <c:v>390</c:v>
                </c:pt>
                <c:pt idx="25">
                  <c:v>793</c:v>
                </c:pt>
                <c:pt idx="26">
                  <c:v>320</c:v>
                </c:pt>
                <c:pt idx="27">
                  <c:v>362</c:v>
                </c:pt>
                <c:pt idx="28">
                  <c:v>247</c:v>
                </c:pt>
                <c:pt idx="29">
                  <c:v>109</c:v>
                </c:pt>
              </c:numCache>
            </c:numRef>
          </c:val>
          <c:smooth val="0"/>
          <c:extLst>
            <c:ext xmlns:c16="http://schemas.microsoft.com/office/drawing/2014/chart" uri="{C3380CC4-5D6E-409C-BE32-E72D297353CC}">
              <c16:uniqueId val="{00000000-9EFE-4D67-8773-4AC274CDD7AC}"/>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-3</c:v>
                </c:pt>
                <c:pt idx="1">
                  <c:v>-2</c:v>
                </c:pt>
                <c:pt idx="2">
                  <c:v>0</c:v>
                </c:pt>
                <c:pt idx="3">
                  <c:v>1</c:v>
                </c:pt>
                <c:pt idx="4">
                  <c:v>-1</c:v>
                </c:pt>
                <c:pt idx="5">
                  <c:v>28</c:v>
                </c:pt>
                <c:pt idx="6">
                  <c:v>27</c:v>
                </c:pt>
                <c:pt idx="7">
                  <c:v>4</c:v>
                </c:pt>
                <c:pt idx="8">
                  <c:v>5</c:v>
                </c:pt>
                <c:pt idx="9">
                  <c:v>5</c:v>
                </c:pt>
                <c:pt idx="10">
                  <c:v>2</c:v>
                </c:pt>
                <c:pt idx="11">
                  <c:v>32</c:v>
                </c:pt>
                <c:pt idx="12">
                  <c:v>0</c:v>
                </c:pt>
                <c:pt idx="13">
                  <c:v>1</c:v>
                </c:pt>
                <c:pt idx="14">
                  <c:v>5</c:v>
                </c:pt>
                <c:pt idx="15">
                  <c:v>-1</c:v>
                </c:pt>
                <c:pt idx="16">
                  <c:v>9</c:v>
                </c:pt>
                <c:pt idx="17">
                  <c:v>2</c:v>
                </c:pt>
                <c:pt idx="18">
                  <c:v>4</c:v>
                </c:pt>
                <c:pt idx="19">
                  <c:v>3</c:v>
                </c:pt>
                <c:pt idx="20">
                  <c:v>1</c:v>
                </c:pt>
                <c:pt idx="21">
                  <c:v>6</c:v>
                </c:pt>
                <c:pt idx="22">
                  <c:v>17</c:v>
                </c:pt>
                <c:pt idx="23">
                  <c:v>8</c:v>
                </c:pt>
                <c:pt idx="24">
                  <c:v>6</c:v>
                </c:pt>
                <c:pt idx="25">
                  <c:v>5</c:v>
                </c:pt>
                <c:pt idx="26">
                  <c:v>10</c:v>
                </c:pt>
                <c:pt idx="27">
                  <c:v>7</c:v>
                </c:pt>
                <c:pt idx="28">
                  <c:v>7</c:v>
                </c:pt>
                <c:pt idx="29">
                  <c:v>0</c:v>
                </c:pt>
              </c:numCache>
            </c:numRef>
          </c:val>
          <c:smooth val="0"/>
          <c:extLst>
            <c:ext xmlns:c16="http://schemas.microsoft.com/office/drawing/2014/chart" uri="{C3380CC4-5D6E-409C-BE32-E72D297353CC}">
              <c16:uniqueId val="{00000001-9EFE-4D67-8773-4AC274CDD7AC}"/>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14</c:v>
                </c:pt>
                <c:pt idx="1">
                  <c:v>15</c:v>
                </c:pt>
                <c:pt idx="2">
                  <c:v>11</c:v>
                </c:pt>
                <c:pt idx="3">
                  <c:v>-7</c:v>
                </c:pt>
                <c:pt idx="4">
                  <c:v>-15</c:v>
                </c:pt>
                <c:pt idx="5">
                  <c:v>-14</c:v>
                </c:pt>
                <c:pt idx="6">
                  <c:v>-9</c:v>
                </c:pt>
                <c:pt idx="7">
                  <c:v>26</c:v>
                </c:pt>
                <c:pt idx="8">
                  <c:v>54</c:v>
                </c:pt>
                <c:pt idx="9">
                  <c:v>-2</c:v>
                </c:pt>
                <c:pt idx="10">
                  <c:v>11</c:v>
                </c:pt>
                <c:pt idx="11">
                  <c:v>0</c:v>
                </c:pt>
                <c:pt idx="12">
                  <c:v>14</c:v>
                </c:pt>
                <c:pt idx="13">
                  <c:v>85</c:v>
                </c:pt>
                <c:pt idx="14">
                  <c:v>25</c:v>
                </c:pt>
                <c:pt idx="15">
                  <c:v>1</c:v>
                </c:pt>
                <c:pt idx="16">
                  <c:v>13</c:v>
                </c:pt>
                <c:pt idx="17">
                  <c:v>20</c:v>
                </c:pt>
                <c:pt idx="18">
                  <c:v>9</c:v>
                </c:pt>
                <c:pt idx="19">
                  <c:v>13</c:v>
                </c:pt>
                <c:pt idx="20">
                  <c:v>12</c:v>
                </c:pt>
                <c:pt idx="21">
                  <c:v>44</c:v>
                </c:pt>
                <c:pt idx="22">
                  <c:v>-3</c:v>
                </c:pt>
                <c:pt idx="23">
                  <c:v>-2</c:v>
                </c:pt>
                <c:pt idx="24">
                  <c:v>0</c:v>
                </c:pt>
                <c:pt idx="25">
                  <c:v>-2</c:v>
                </c:pt>
                <c:pt idx="26">
                  <c:v>2</c:v>
                </c:pt>
                <c:pt idx="27">
                  <c:v>1</c:v>
                </c:pt>
                <c:pt idx="28">
                  <c:v>-1</c:v>
                </c:pt>
                <c:pt idx="29">
                  <c:v>6</c:v>
                </c:pt>
              </c:numCache>
            </c:numRef>
          </c:val>
          <c:smooth val="0"/>
          <c:extLst>
            <c:ext xmlns:c16="http://schemas.microsoft.com/office/drawing/2014/chart" uri="{C3380CC4-5D6E-409C-BE32-E72D297353CC}">
              <c16:uniqueId val="{00000002-9EFE-4D67-8773-4AC274CDD7AC}"/>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15</c:v>
                </c:pt>
                <c:pt idx="1">
                  <c:v>361</c:v>
                </c:pt>
                <c:pt idx="2">
                  <c:v>1396</c:v>
                </c:pt>
                <c:pt idx="3">
                  <c:v>40</c:v>
                </c:pt>
                <c:pt idx="4">
                  <c:v>19</c:v>
                </c:pt>
                <c:pt idx="5">
                  <c:v>13</c:v>
                </c:pt>
                <c:pt idx="6">
                  <c:v>9</c:v>
                </c:pt>
                <c:pt idx="7">
                  <c:v>30</c:v>
                </c:pt>
                <c:pt idx="8">
                  <c:v>34</c:v>
                </c:pt>
                <c:pt idx="9">
                  <c:v>67</c:v>
                </c:pt>
                <c:pt idx="10">
                  <c:v>76</c:v>
                </c:pt>
                <c:pt idx="11">
                  <c:v>53</c:v>
                </c:pt>
                <c:pt idx="12">
                  <c:v>45</c:v>
                </c:pt>
                <c:pt idx="13">
                  <c:v>62</c:v>
                </c:pt>
                <c:pt idx="14">
                  <c:v>39</c:v>
                </c:pt>
                <c:pt idx="15">
                  <c:v>27</c:v>
                </c:pt>
                <c:pt idx="16">
                  <c:v>25</c:v>
                </c:pt>
                <c:pt idx="17">
                  <c:v>10</c:v>
                </c:pt>
                <c:pt idx="18">
                  <c:v>18</c:v>
                </c:pt>
                <c:pt idx="19">
                  <c:v>14</c:v>
                </c:pt>
                <c:pt idx="20">
                  <c:v>43</c:v>
                </c:pt>
                <c:pt idx="21">
                  <c:v>35</c:v>
                </c:pt>
                <c:pt idx="22">
                  <c:v>31</c:v>
                </c:pt>
                <c:pt idx="23">
                  <c:v>40</c:v>
                </c:pt>
                <c:pt idx="24">
                  <c:v>33</c:v>
                </c:pt>
                <c:pt idx="25">
                  <c:v>95</c:v>
                </c:pt>
                <c:pt idx="26">
                  <c:v>10879</c:v>
                </c:pt>
                <c:pt idx="27">
                  <c:v>-81</c:v>
                </c:pt>
                <c:pt idx="28">
                  <c:v>-61</c:v>
                </c:pt>
                <c:pt idx="29">
                  <c:v>-22</c:v>
                </c:pt>
              </c:numCache>
            </c:numRef>
          </c:val>
          <c:smooth val="0"/>
          <c:extLst>
            <c:ext xmlns:c16="http://schemas.microsoft.com/office/drawing/2014/chart" uri="{C3380CC4-5D6E-409C-BE32-E72D297353CC}">
              <c16:uniqueId val="{00000003-9EFE-4D67-8773-4AC274CDD7AC}"/>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Sheet1!$F$2:$F$31</c:f>
              <c:numCache>
                <c:formatCode>General</c:formatCode>
                <c:ptCount val="30"/>
                <c:pt idx="0">
                  <c:v>-34</c:v>
                </c:pt>
                <c:pt idx="1">
                  <c:v>-27</c:v>
                </c:pt>
                <c:pt idx="2">
                  <c:v>-25</c:v>
                </c:pt>
                <c:pt idx="3">
                  <c:v>-42</c:v>
                </c:pt>
                <c:pt idx="4">
                  <c:v>-35</c:v>
                </c:pt>
                <c:pt idx="5">
                  <c:v>-45</c:v>
                </c:pt>
                <c:pt idx="6">
                  <c:v>-32</c:v>
                </c:pt>
                <c:pt idx="7">
                  <c:v>-48</c:v>
                </c:pt>
                <c:pt idx="8">
                  <c:v>-32</c:v>
                </c:pt>
                <c:pt idx="9">
                  <c:v>-29</c:v>
                </c:pt>
                <c:pt idx="10">
                  <c:v>996</c:v>
                </c:pt>
                <c:pt idx="11">
                  <c:v>1736</c:v>
                </c:pt>
                <c:pt idx="12">
                  <c:v>537</c:v>
                </c:pt>
                <c:pt idx="13">
                  <c:v>259</c:v>
                </c:pt>
                <c:pt idx="14">
                  <c:v>3342</c:v>
                </c:pt>
                <c:pt idx="15">
                  <c:v>2530</c:v>
                </c:pt>
                <c:pt idx="16">
                  <c:v>2435</c:v>
                </c:pt>
                <c:pt idx="17">
                  <c:v>-2</c:v>
                </c:pt>
                <c:pt idx="18">
                  <c:v>-137</c:v>
                </c:pt>
                <c:pt idx="19">
                  <c:v>-63</c:v>
                </c:pt>
                <c:pt idx="20">
                  <c:v>-81</c:v>
                </c:pt>
                <c:pt idx="21">
                  <c:v>72</c:v>
                </c:pt>
                <c:pt idx="22">
                  <c:v>-41</c:v>
                </c:pt>
                <c:pt idx="23">
                  <c:v>-52</c:v>
                </c:pt>
                <c:pt idx="24">
                  <c:v>-92</c:v>
                </c:pt>
                <c:pt idx="25">
                  <c:v>-62</c:v>
                </c:pt>
                <c:pt idx="26">
                  <c:v>-44</c:v>
                </c:pt>
                <c:pt idx="27">
                  <c:v>-109</c:v>
                </c:pt>
                <c:pt idx="28">
                  <c:v>-59</c:v>
                </c:pt>
                <c:pt idx="29">
                  <c:v>-36</c:v>
                </c:pt>
              </c:numCache>
            </c:numRef>
          </c:val>
          <c:smooth val="0"/>
          <c:extLst>
            <c:ext xmlns:c16="http://schemas.microsoft.com/office/drawing/2014/chart" uri="{C3380CC4-5D6E-409C-BE32-E72D297353CC}">
              <c16:uniqueId val="{00000004-9EFE-4D67-8773-4AC274CDD7AC}"/>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Sheet1!$G$2:$G$31</c:f>
              <c:numCache>
                <c:formatCode>General</c:formatCode>
                <c:ptCount val="30"/>
                <c:pt idx="29">
                  <c:v>10</c:v>
                </c:pt>
              </c:numCache>
            </c:numRef>
          </c:val>
          <c:smooth val="0"/>
          <c:extLst>
            <c:ext xmlns:c16="http://schemas.microsoft.com/office/drawing/2014/chart" uri="{C3380CC4-5D6E-409C-BE32-E72D297353CC}">
              <c16:uniqueId val="{00000005-9EFE-4D67-8773-4AC274CDD7AC}"/>
            </c:ext>
          </c:extLst>
        </c:ser>
        <c:dLbls>
          <c:showLegendKey val="0"/>
          <c:showVal val="0"/>
          <c:showCatName val="0"/>
          <c:showSerName val="0"/>
          <c:showPercent val="0"/>
          <c:showBubbleSize val="0"/>
        </c:dLbls>
        <c:smooth val="0"/>
        <c:axId val="342819680"/>
        <c:axId val="342819352"/>
      </c:lineChart>
      <c:dateAx>
        <c:axId val="342819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819352"/>
        <c:crosses val="autoZero"/>
        <c:auto val="1"/>
        <c:lblOffset val="100"/>
        <c:baseTimeUnit val="days"/>
      </c:dateAx>
      <c:valAx>
        <c:axId val="342819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819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3</c:v>
                </c:pt>
                <c:pt idx="2">
                  <c:v>3</c:v>
                </c:pt>
                <c:pt idx="3">
                  <c:v>3</c:v>
                </c:pt>
                <c:pt idx="4">
                  <c:v>1</c:v>
                </c:pt>
                <c:pt idx="5">
                  <c:v>1</c:v>
                </c:pt>
                <c:pt idx="6">
                  <c:v>2</c:v>
                </c:pt>
              </c:numCache>
            </c:numRef>
          </c:val>
          <c:extLst>
            <c:ext xmlns:c16="http://schemas.microsoft.com/office/drawing/2014/chart" uri="{C3380CC4-5D6E-409C-BE32-E72D297353CC}">
              <c16:uniqueId val="{00000000-236A-459D-B79A-4B0D499550B6}"/>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1</c:v>
                </c:pt>
                <c:pt idx="2">
                  <c:v>3</c:v>
                </c:pt>
                <c:pt idx="3">
                  <c:v>2</c:v>
                </c:pt>
                <c:pt idx="4">
                  <c:v>2</c:v>
                </c:pt>
                <c:pt idx="5">
                  <c:v>1</c:v>
                </c:pt>
                <c:pt idx="6">
                  <c:v>2</c:v>
                </c:pt>
              </c:numCache>
            </c:numRef>
          </c:val>
          <c:extLst>
            <c:ext xmlns:c16="http://schemas.microsoft.com/office/drawing/2014/chart" uri="{C3380CC4-5D6E-409C-BE32-E72D297353CC}">
              <c16:uniqueId val="{00000001-236A-459D-B79A-4B0D499550B6}"/>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3</c:v>
                </c:pt>
                <c:pt idx="2">
                  <c:v>2</c:v>
                </c:pt>
                <c:pt idx="3">
                  <c:v>3</c:v>
                </c:pt>
                <c:pt idx="4">
                  <c:v>1</c:v>
                </c:pt>
                <c:pt idx="5">
                  <c:v>4</c:v>
                </c:pt>
                <c:pt idx="6">
                  <c:v>0</c:v>
                </c:pt>
              </c:numCache>
            </c:numRef>
          </c:val>
          <c:extLst>
            <c:ext xmlns:c16="http://schemas.microsoft.com/office/drawing/2014/chart" uri="{C3380CC4-5D6E-409C-BE32-E72D297353CC}">
              <c16:uniqueId val="{00000002-236A-459D-B79A-4B0D499550B6}"/>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1</c:v>
                </c:pt>
                <c:pt idx="2">
                  <c:v>2</c:v>
                </c:pt>
                <c:pt idx="3">
                  <c:v>0</c:v>
                </c:pt>
                <c:pt idx="4">
                  <c:v>2</c:v>
                </c:pt>
                <c:pt idx="5">
                  <c:v>0</c:v>
                </c:pt>
                <c:pt idx="6">
                  <c:v>1</c:v>
                </c:pt>
              </c:numCache>
            </c:numRef>
          </c:val>
          <c:extLst>
            <c:ext xmlns:c16="http://schemas.microsoft.com/office/drawing/2014/chart" uri="{C3380CC4-5D6E-409C-BE32-E72D297353CC}">
              <c16:uniqueId val="{00000003-236A-459D-B79A-4B0D499550B6}"/>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1</c:v>
                </c:pt>
                <c:pt idx="2">
                  <c:v>0</c:v>
                </c:pt>
                <c:pt idx="3">
                  <c:v>1</c:v>
                </c:pt>
                <c:pt idx="4">
                  <c:v>2</c:v>
                </c:pt>
                <c:pt idx="5">
                  <c:v>0</c:v>
                </c:pt>
                <c:pt idx="6">
                  <c:v>0</c:v>
                </c:pt>
              </c:numCache>
            </c:numRef>
          </c:val>
          <c:extLst>
            <c:ext xmlns:c16="http://schemas.microsoft.com/office/drawing/2014/chart" uri="{C3380CC4-5D6E-409C-BE32-E72D297353CC}">
              <c16:uniqueId val="{00000004-236A-459D-B79A-4B0D499550B6}"/>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c:v>
                </c:pt>
                <c:pt idx="1">
                  <c:v>1</c:v>
                </c:pt>
                <c:pt idx="2">
                  <c:v>1</c:v>
                </c:pt>
                <c:pt idx="3">
                  <c:v>1</c:v>
                </c:pt>
                <c:pt idx="4">
                  <c:v>1</c:v>
                </c:pt>
                <c:pt idx="5">
                  <c:v>0</c:v>
                </c:pt>
                <c:pt idx="6">
                  <c:v>0</c:v>
                </c:pt>
              </c:numCache>
            </c:numRef>
          </c:val>
          <c:extLst>
            <c:ext xmlns:c16="http://schemas.microsoft.com/office/drawing/2014/chart" uri="{C3380CC4-5D6E-409C-BE32-E72D297353CC}">
              <c16:uniqueId val="{00000005-236A-459D-B79A-4B0D499550B6}"/>
            </c:ext>
          </c:extLst>
        </c:ser>
        <c:dLbls>
          <c:showLegendKey val="0"/>
          <c:showVal val="0"/>
          <c:showCatName val="0"/>
          <c:showSerName val="0"/>
          <c:showPercent val="0"/>
          <c:showBubbleSize val="0"/>
        </c:dLbls>
        <c:gapWidth val="219"/>
        <c:overlap val="-27"/>
        <c:axId val="342818040"/>
        <c:axId val="342817384"/>
      </c:barChart>
      <c:catAx>
        <c:axId val="342818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817384"/>
        <c:crosses val="autoZero"/>
        <c:auto val="1"/>
        <c:lblAlgn val="ctr"/>
        <c:lblOffset val="100"/>
        <c:noMultiLvlLbl val="0"/>
      </c:catAx>
      <c:valAx>
        <c:axId val="342817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818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88</c:v>
                </c:pt>
                <c:pt idx="1">
                  <c:v>50</c:v>
                </c:pt>
                <c:pt idx="2">
                  <c:v>21</c:v>
                </c:pt>
                <c:pt idx="3">
                  <c:v>-1</c:v>
                </c:pt>
                <c:pt idx="4">
                  <c:v>100</c:v>
                </c:pt>
                <c:pt idx="5">
                  <c:v>198</c:v>
                </c:pt>
                <c:pt idx="6">
                  <c:v>80</c:v>
                </c:pt>
              </c:numCache>
            </c:numRef>
          </c:val>
          <c:extLst>
            <c:ext xmlns:c16="http://schemas.microsoft.com/office/drawing/2014/chart" uri="{C3380CC4-5D6E-409C-BE32-E72D297353CC}">
              <c16:uniqueId val="{00000000-2F25-4EFC-B1FB-E1AE9344BE7F}"/>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9</c:v>
                </c:pt>
                <c:pt idx="1">
                  <c:v>4</c:v>
                </c:pt>
                <c:pt idx="2">
                  <c:v>4</c:v>
                </c:pt>
                <c:pt idx="3">
                  <c:v>6</c:v>
                </c:pt>
                <c:pt idx="4">
                  <c:v>3</c:v>
                </c:pt>
                <c:pt idx="5">
                  <c:v>10</c:v>
                </c:pt>
                <c:pt idx="6">
                  <c:v>10</c:v>
                </c:pt>
              </c:numCache>
            </c:numRef>
          </c:val>
          <c:extLst>
            <c:ext xmlns:c16="http://schemas.microsoft.com/office/drawing/2014/chart" uri="{C3380CC4-5D6E-409C-BE32-E72D297353CC}">
              <c16:uniqueId val="{00000001-2F25-4EFC-B1FB-E1AE9344BE7F}"/>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22</c:v>
                </c:pt>
                <c:pt idx="1">
                  <c:v>22</c:v>
                </c:pt>
                <c:pt idx="2">
                  <c:v>15</c:v>
                </c:pt>
                <c:pt idx="3">
                  <c:v>5</c:v>
                </c:pt>
                <c:pt idx="4">
                  <c:v>6</c:v>
                </c:pt>
                <c:pt idx="5">
                  <c:v>-2</c:v>
                </c:pt>
                <c:pt idx="6">
                  <c:v>4</c:v>
                </c:pt>
              </c:numCache>
            </c:numRef>
          </c:val>
          <c:extLst>
            <c:ext xmlns:c16="http://schemas.microsoft.com/office/drawing/2014/chart" uri="{C3380CC4-5D6E-409C-BE32-E72D297353CC}">
              <c16:uniqueId val="{00000002-2F25-4EFC-B1FB-E1AE9344BE7F}"/>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8</c:v>
                </c:pt>
                <c:pt idx="1">
                  <c:v>12</c:v>
                </c:pt>
                <c:pt idx="2">
                  <c:v>86</c:v>
                </c:pt>
                <c:pt idx="3">
                  <c:v>382</c:v>
                </c:pt>
                <c:pt idx="4">
                  <c:v>40</c:v>
                </c:pt>
                <c:pt idx="5">
                  <c:v>46</c:v>
                </c:pt>
                <c:pt idx="6">
                  <c:v>2738</c:v>
                </c:pt>
              </c:numCache>
            </c:numRef>
          </c:val>
          <c:extLst>
            <c:ext xmlns:c16="http://schemas.microsoft.com/office/drawing/2014/chart" uri="{C3380CC4-5D6E-409C-BE32-E72D297353CC}">
              <c16:uniqueId val="{00000003-2F25-4EFC-B1FB-E1AE9344BE7F}"/>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9</c:v>
                </c:pt>
                <c:pt idx="1">
                  <c:v>655</c:v>
                </c:pt>
                <c:pt idx="2">
                  <c:v>479</c:v>
                </c:pt>
                <c:pt idx="3">
                  <c:v>582</c:v>
                </c:pt>
                <c:pt idx="4">
                  <c:v>215</c:v>
                </c:pt>
                <c:pt idx="5">
                  <c:v>376</c:v>
                </c:pt>
                <c:pt idx="6">
                  <c:v>96</c:v>
                </c:pt>
              </c:numCache>
            </c:numRef>
          </c:val>
          <c:extLst>
            <c:ext xmlns:c16="http://schemas.microsoft.com/office/drawing/2014/chart" uri="{C3380CC4-5D6E-409C-BE32-E72D297353CC}">
              <c16:uniqueId val="{00000004-2F25-4EFC-B1FB-E1AE9344BE7F}"/>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2">
                  <c:v>10</c:v>
                </c:pt>
              </c:numCache>
            </c:numRef>
          </c:val>
          <c:extLst>
            <c:ext xmlns:c16="http://schemas.microsoft.com/office/drawing/2014/chart" uri="{C3380CC4-5D6E-409C-BE32-E72D297353CC}">
              <c16:uniqueId val="{00000005-2F25-4EFC-B1FB-E1AE9344BE7F}"/>
            </c:ext>
          </c:extLst>
        </c:ser>
        <c:dLbls>
          <c:showLegendKey val="0"/>
          <c:showVal val="0"/>
          <c:showCatName val="0"/>
          <c:showSerName val="0"/>
          <c:showPercent val="0"/>
          <c:showBubbleSize val="0"/>
        </c:dLbls>
        <c:gapWidth val="219"/>
        <c:overlap val="-27"/>
        <c:axId val="342771432"/>
        <c:axId val="342767496"/>
      </c:barChart>
      <c:catAx>
        <c:axId val="342771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767496"/>
        <c:crosses val="autoZero"/>
        <c:auto val="1"/>
        <c:lblAlgn val="ctr"/>
        <c:lblOffset val="100"/>
        <c:noMultiLvlLbl val="0"/>
      </c:catAx>
      <c:valAx>
        <c:axId val="342767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771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2</c:v>
                </c:pt>
                <c:pt idx="10">
                  <c:v>2</c:v>
                </c:pt>
                <c:pt idx="11">
                  <c:v>0</c:v>
                </c:pt>
                <c:pt idx="12">
                  <c:v>1</c:v>
                </c:pt>
                <c:pt idx="13">
                  <c:v>0</c:v>
                </c:pt>
                <c:pt idx="14">
                  <c:v>2</c:v>
                </c:pt>
                <c:pt idx="15">
                  <c:v>1</c:v>
                </c:pt>
                <c:pt idx="16">
                  <c:v>1</c:v>
                </c:pt>
                <c:pt idx="17">
                  <c:v>0</c:v>
                </c:pt>
                <c:pt idx="18">
                  <c:v>1</c:v>
                </c:pt>
                <c:pt idx="19">
                  <c:v>1</c:v>
                </c:pt>
                <c:pt idx="20">
                  <c:v>0</c:v>
                </c:pt>
                <c:pt idx="21">
                  <c:v>0</c:v>
                </c:pt>
                <c:pt idx="22">
                  <c:v>0</c:v>
                </c:pt>
                <c:pt idx="23">
                  <c:v>0</c:v>
                </c:pt>
              </c:numCache>
            </c:numRef>
          </c:val>
          <c:smooth val="0"/>
          <c:extLst>
            <c:ext xmlns:c16="http://schemas.microsoft.com/office/drawing/2014/chart" uri="{C3380CC4-5D6E-409C-BE32-E72D297353CC}">
              <c16:uniqueId val="{00000000-7711-4BE0-B222-31B6934FB946}"/>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4</c:v>
                </c:pt>
                <c:pt idx="11">
                  <c:v>1</c:v>
                </c:pt>
                <c:pt idx="12">
                  <c:v>0</c:v>
                </c:pt>
                <c:pt idx="13">
                  <c:v>0</c:v>
                </c:pt>
                <c:pt idx="14">
                  <c:v>4</c:v>
                </c:pt>
                <c:pt idx="15">
                  <c:v>1</c:v>
                </c:pt>
                <c:pt idx="16">
                  <c:v>3</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7711-4BE0-B222-31B6934FB946}"/>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7</c:v>
                </c:pt>
                <c:pt idx="11">
                  <c:v>3</c:v>
                </c:pt>
                <c:pt idx="12">
                  <c:v>3</c:v>
                </c:pt>
                <c:pt idx="13">
                  <c:v>0</c:v>
                </c:pt>
                <c:pt idx="14">
                  <c:v>0</c:v>
                </c:pt>
                <c:pt idx="15">
                  <c:v>1</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7711-4BE0-B222-31B6934FB946}"/>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7711-4BE0-B222-31B6934FB946}"/>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0</c:v>
                </c:pt>
                <c:pt idx="15">
                  <c:v>1</c:v>
                </c:pt>
                <c:pt idx="16">
                  <c:v>1</c:v>
                </c:pt>
                <c:pt idx="17">
                  <c:v>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7711-4BE0-B222-31B6934FB946}"/>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7711-4BE0-B222-31B6934FB946}"/>
            </c:ext>
          </c:extLst>
        </c:ser>
        <c:dLbls>
          <c:showLegendKey val="0"/>
          <c:showVal val="0"/>
          <c:showCatName val="0"/>
          <c:showSerName val="0"/>
          <c:showPercent val="0"/>
          <c:showBubbleSize val="0"/>
        </c:dLbls>
        <c:smooth val="0"/>
        <c:axId val="342769136"/>
        <c:axId val="342769464"/>
      </c:lineChart>
      <c:catAx>
        <c:axId val="342769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769464"/>
        <c:crosses val="autoZero"/>
        <c:auto val="1"/>
        <c:lblAlgn val="ctr"/>
        <c:lblOffset val="100"/>
        <c:noMultiLvlLbl val="0"/>
      </c:catAx>
      <c:valAx>
        <c:axId val="342769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769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0.32627584494804401</c:v>
                </c:pt>
                <c:pt idx="2">
                  <c:v>1.15969784019577</c:v>
                </c:pt>
                <c:pt idx="3">
                  <c:v>0.37592651700535501</c:v>
                </c:pt>
                <c:pt idx="4">
                  <c:v>1.70230875625066</c:v>
                </c:pt>
                <c:pt idx="5">
                  <c:v>0.340461751250133</c:v>
                </c:pt>
                <c:pt idx="6">
                  <c:v>0.46813490796893298</c:v>
                </c:pt>
              </c:numCache>
            </c:numRef>
          </c:val>
          <c:extLst>
            <c:ext xmlns:c16="http://schemas.microsoft.com/office/drawing/2014/chart" uri="{C3380CC4-5D6E-409C-BE32-E72D297353CC}">
              <c16:uniqueId val="{00000000-2ED8-47F7-94E3-3D30DAC8FA01}"/>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1.2557077625570801</c:v>
                </c:pt>
                <c:pt idx="1">
                  <c:v>0.93607305936073004</c:v>
                </c:pt>
                <c:pt idx="2">
                  <c:v>1.5753424657534201</c:v>
                </c:pt>
                <c:pt idx="3">
                  <c:v>0.60502283105022803</c:v>
                </c:pt>
                <c:pt idx="4">
                  <c:v>0.47945205479452102</c:v>
                </c:pt>
                <c:pt idx="5">
                  <c:v>1.2785388127853901</c:v>
                </c:pt>
                <c:pt idx="6">
                  <c:v>0.59360730593607303</c:v>
                </c:pt>
              </c:numCache>
            </c:numRef>
          </c:val>
          <c:extLst>
            <c:ext xmlns:c16="http://schemas.microsoft.com/office/drawing/2014/chart" uri="{C3380CC4-5D6E-409C-BE32-E72D297353CC}">
              <c16:uniqueId val="{00000001-2ED8-47F7-94E3-3D30DAC8FA01}"/>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1.93906401654218</c:v>
                </c:pt>
                <c:pt idx="1">
                  <c:v>0.61558425117103399</c:v>
                </c:pt>
                <c:pt idx="2">
                  <c:v>0.15903911887580699</c:v>
                </c:pt>
                <c:pt idx="3">
                  <c:v>0.142423091530574</c:v>
                </c:pt>
                <c:pt idx="4">
                  <c:v>0.13451069755665301</c:v>
                </c:pt>
                <c:pt idx="5">
                  <c:v>0.16576465375364</c:v>
                </c:pt>
              </c:numCache>
            </c:numRef>
          </c:val>
          <c:extLst>
            <c:ext xmlns:c16="http://schemas.microsoft.com/office/drawing/2014/chart" uri="{C3380CC4-5D6E-409C-BE32-E72D297353CC}">
              <c16:uniqueId val="{00000002-2ED8-47F7-94E3-3D30DAC8FA01}"/>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1.7152023692003999</c:v>
                </c:pt>
                <c:pt idx="1">
                  <c:v>3.7238126576724802</c:v>
                </c:pt>
                <c:pt idx="2">
                  <c:v>2.1724525611495</c:v>
                </c:pt>
                <c:pt idx="4">
                  <c:v>1.0029340791927199</c:v>
                </c:pt>
                <c:pt idx="6">
                  <c:v>0.53471536689700605</c:v>
                </c:pt>
              </c:numCache>
            </c:numRef>
          </c:val>
          <c:extLst>
            <c:ext xmlns:c16="http://schemas.microsoft.com/office/drawing/2014/chart" uri="{C3380CC4-5D6E-409C-BE32-E72D297353CC}">
              <c16:uniqueId val="{00000003-2ED8-47F7-94E3-3D30DAC8FA01}"/>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0.45426414160168299</c:v>
                </c:pt>
                <c:pt idx="1">
                  <c:v>9.2833271444485693E-2</c:v>
                </c:pt>
                <c:pt idx="3">
                  <c:v>0.53843297437801696</c:v>
                </c:pt>
                <c:pt idx="4">
                  <c:v>18.612761480381199</c:v>
                </c:pt>
              </c:numCache>
            </c:numRef>
          </c:val>
          <c:extLst>
            <c:ext xmlns:c16="http://schemas.microsoft.com/office/drawing/2014/chart" uri="{C3380CC4-5D6E-409C-BE32-E72D297353CC}">
              <c16:uniqueId val="{00000004-2ED8-47F7-94E3-3D30DAC8FA01}"/>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1.9691916785771</c:v>
                </c:pt>
                <c:pt idx="1">
                  <c:v>3.97014451326028</c:v>
                </c:pt>
                <c:pt idx="2">
                  <c:v>1.87390821025885</c:v>
                </c:pt>
                <c:pt idx="3">
                  <c:v>2.4614895982213798</c:v>
                </c:pt>
                <c:pt idx="4">
                  <c:v>2.6996982690169902</c:v>
                </c:pt>
              </c:numCache>
            </c:numRef>
          </c:val>
          <c:extLst>
            <c:ext xmlns:c16="http://schemas.microsoft.com/office/drawing/2014/chart" uri="{C3380CC4-5D6E-409C-BE32-E72D297353CC}">
              <c16:uniqueId val="{00000005-2ED8-47F7-94E3-3D30DAC8FA01}"/>
            </c:ext>
          </c:extLst>
        </c:ser>
        <c:dLbls>
          <c:showLegendKey val="0"/>
          <c:showVal val="0"/>
          <c:showCatName val="0"/>
          <c:showSerName val="0"/>
          <c:showPercent val="0"/>
          <c:showBubbleSize val="0"/>
        </c:dLbls>
        <c:gapWidth val="219"/>
        <c:overlap val="-27"/>
        <c:axId val="344210216"/>
        <c:axId val="344208904"/>
      </c:barChart>
      <c:catAx>
        <c:axId val="344210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208904"/>
        <c:crosses val="autoZero"/>
        <c:auto val="1"/>
        <c:lblAlgn val="ctr"/>
        <c:lblOffset val="100"/>
        <c:noMultiLvlLbl val="0"/>
      </c:catAx>
      <c:valAx>
        <c:axId val="344208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210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0.48414556288572003</c:v>
                </c:pt>
                <c:pt idx="10">
                  <c:v>0.38838050649074302</c:v>
                </c:pt>
                <c:pt idx="11">
                  <c:v>0</c:v>
                </c:pt>
                <c:pt idx="12">
                  <c:v>0.50010640561821695</c:v>
                </c:pt>
                <c:pt idx="13">
                  <c:v>0</c:v>
                </c:pt>
                <c:pt idx="14">
                  <c:v>0.35823224799602699</c:v>
                </c:pt>
                <c:pt idx="15">
                  <c:v>1.7024898914662701</c:v>
                </c:pt>
                <c:pt idx="16">
                  <c:v>0.404341349223239</c:v>
                </c:pt>
                <c:pt idx="17">
                  <c:v>0</c:v>
                </c:pt>
                <c:pt idx="18">
                  <c:v>2.5430942753777401</c:v>
                </c:pt>
                <c:pt idx="19">
                  <c:v>0.19153011278995499</c:v>
                </c:pt>
                <c:pt idx="20">
                  <c:v>0</c:v>
                </c:pt>
                <c:pt idx="21">
                  <c:v>0</c:v>
                </c:pt>
                <c:pt idx="22">
                  <c:v>0</c:v>
                </c:pt>
                <c:pt idx="23">
                  <c:v>0</c:v>
                </c:pt>
              </c:numCache>
            </c:numRef>
          </c:val>
          <c:smooth val="0"/>
          <c:extLst>
            <c:ext xmlns:c16="http://schemas.microsoft.com/office/drawing/2014/chart" uri="{C3380CC4-5D6E-409C-BE32-E72D297353CC}">
              <c16:uniqueId val="{00000000-985E-43C9-9FE1-BEE149AFF56D}"/>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1.2268888381648</c:v>
                </c:pt>
                <c:pt idx="11">
                  <c:v>0.43369093814197701</c:v>
                </c:pt>
                <c:pt idx="12">
                  <c:v>0</c:v>
                </c:pt>
                <c:pt idx="13">
                  <c:v>0</c:v>
                </c:pt>
                <c:pt idx="14">
                  <c:v>0.582058890664232</c:v>
                </c:pt>
                <c:pt idx="15">
                  <c:v>0.57064597123944305</c:v>
                </c:pt>
                <c:pt idx="16">
                  <c:v>1.5217225899718501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985E-43C9-9FE1-BEE149AFF56D}"/>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0.13610394543181401</c:v>
                </c:pt>
                <c:pt idx="11">
                  <c:v>0.51592890942757197</c:v>
                </c:pt>
                <c:pt idx="12">
                  <c:v>1.9418551284283201</c:v>
                </c:pt>
                <c:pt idx="13">
                  <c:v>0</c:v>
                </c:pt>
                <c:pt idx="14">
                  <c:v>0</c:v>
                </c:pt>
                <c:pt idx="15">
                  <c:v>0.20099071011442199</c:v>
                </c:pt>
                <c:pt idx="16">
                  <c:v>0.164590817731495</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985E-43C9-9FE1-BEE149AFF56D}"/>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0.53474469368726996</c:v>
                </c:pt>
                <c:pt idx="12">
                  <c:v>1.8201886688970501</c:v>
                </c:pt>
                <c:pt idx="13">
                  <c:v>0</c:v>
                </c:pt>
                <c:pt idx="14">
                  <c:v>0</c:v>
                </c:pt>
                <c:pt idx="15">
                  <c:v>0</c:v>
                </c:pt>
                <c:pt idx="16">
                  <c:v>0</c:v>
                </c:pt>
                <c:pt idx="17">
                  <c:v>0</c:v>
                </c:pt>
                <c:pt idx="18">
                  <c:v>0</c:v>
                </c:pt>
                <c:pt idx="19">
                  <c:v>3.7240168924477599</c:v>
                </c:pt>
                <c:pt idx="20">
                  <c:v>1.47534689848078</c:v>
                </c:pt>
                <c:pt idx="21">
                  <c:v>0</c:v>
                </c:pt>
                <c:pt idx="22">
                  <c:v>0</c:v>
                </c:pt>
                <c:pt idx="23">
                  <c:v>0</c:v>
                </c:pt>
              </c:numCache>
            </c:numRef>
          </c:val>
          <c:smooth val="0"/>
          <c:extLst>
            <c:ext xmlns:c16="http://schemas.microsoft.com/office/drawing/2014/chart" uri="{C3380CC4-5D6E-409C-BE32-E72D297353CC}">
              <c16:uniqueId val="{00000003-985E-43C9-9FE1-BEE149AFF56D}"/>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0.53840631730079003</c:v>
                </c:pt>
                <c:pt idx="13">
                  <c:v>0</c:v>
                </c:pt>
                <c:pt idx="14">
                  <c:v>0</c:v>
                </c:pt>
                <c:pt idx="15">
                  <c:v>37.096814119860397</c:v>
                </c:pt>
                <c:pt idx="16">
                  <c:v>9.2828675396687904E-2</c:v>
                </c:pt>
                <c:pt idx="17">
                  <c:v>0.29055375399163302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985E-43C9-9FE1-BEE149AFF56D}"/>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1.8750993167011001</c:v>
                </c:pt>
                <c:pt idx="9">
                  <c:v>2.7014142698236099</c:v>
                </c:pt>
                <c:pt idx="10">
                  <c:v>0</c:v>
                </c:pt>
                <c:pt idx="11">
                  <c:v>2.4630541871921201</c:v>
                </c:pt>
                <c:pt idx="12">
                  <c:v>0</c:v>
                </c:pt>
                <c:pt idx="13">
                  <c:v>1.97044334975369</c:v>
                </c:pt>
                <c:pt idx="14">
                  <c:v>0</c:v>
                </c:pt>
                <c:pt idx="15">
                  <c:v>0</c:v>
                </c:pt>
                <c:pt idx="16">
                  <c:v>3.9726680438582598</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985E-43C9-9FE1-BEE149AFF56D}"/>
            </c:ext>
          </c:extLst>
        </c:ser>
        <c:dLbls>
          <c:showLegendKey val="0"/>
          <c:showVal val="0"/>
          <c:showCatName val="0"/>
          <c:showSerName val="0"/>
          <c:showPercent val="0"/>
          <c:showBubbleSize val="0"/>
        </c:dLbls>
        <c:smooth val="0"/>
        <c:axId val="344208248"/>
        <c:axId val="344206608"/>
      </c:lineChart>
      <c:catAx>
        <c:axId val="344208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206608"/>
        <c:crosses val="autoZero"/>
        <c:auto val="1"/>
        <c:lblAlgn val="ctr"/>
        <c:lblOffset val="100"/>
        <c:noMultiLvlLbl val="0"/>
      </c:catAx>
      <c:valAx>
        <c:axId val="344206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208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Sheet1!$B$2:$B$7</c:f>
              <c:numCache>
                <c:formatCode>General</c:formatCode>
                <c:ptCount val="6"/>
                <c:pt idx="0">
                  <c:v>2</c:v>
                </c:pt>
                <c:pt idx="1">
                  <c:v>0</c:v>
                </c:pt>
                <c:pt idx="2">
                  <c:v>2</c:v>
                </c:pt>
                <c:pt idx="3">
                  <c:v>7</c:v>
                </c:pt>
                <c:pt idx="4">
                  <c:v>0</c:v>
                </c:pt>
                <c:pt idx="5">
                  <c:v>5</c:v>
                </c:pt>
              </c:numCache>
            </c:numRef>
          </c:val>
          <c:extLst>
            <c:ext xmlns:c16="http://schemas.microsoft.com/office/drawing/2014/chart" uri="{C3380CC4-5D6E-409C-BE32-E72D297353CC}">
              <c16:uniqueId val="{00000000-BF62-45E5-8EB5-31546B13C61A}"/>
            </c:ext>
          </c:extLst>
        </c:ser>
        <c:ser>
          <c:idx val="1"/>
          <c:order val="1"/>
          <c:tx>
            <c:strRef>
              <c:f>Sheet1!$C$1</c:f>
              <c:strCache>
                <c:ptCount val="1"/>
                <c:pt idx="0">
                  <c:v>Images</c:v>
                </c:pt>
              </c:strCache>
            </c:strRef>
          </c:tx>
          <c:spPr>
            <a:solidFill>
              <a:schemeClr val="accent2"/>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Sheet1!$C$2:$C$7</c:f>
              <c:numCache>
                <c:formatCode>General</c:formatCode>
                <c:ptCount val="6"/>
                <c:pt idx="0">
                  <c:v>9</c:v>
                </c:pt>
                <c:pt idx="1">
                  <c:v>9</c:v>
                </c:pt>
                <c:pt idx="2">
                  <c:v>14</c:v>
                </c:pt>
                <c:pt idx="3">
                  <c:v>0</c:v>
                </c:pt>
                <c:pt idx="4">
                  <c:v>5</c:v>
                </c:pt>
                <c:pt idx="5">
                  <c:v>0</c:v>
                </c:pt>
              </c:numCache>
            </c:numRef>
          </c:val>
          <c:extLst>
            <c:ext xmlns:c16="http://schemas.microsoft.com/office/drawing/2014/chart" uri="{C3380CC4-5D6E-409C-BE32-E72D297353CC}">
              <c16:uniqueId val="{00000001-BF62-45E5-8EB5-31546B13C61A}"/>
            </c:ext>
          </c:extLst>
        </c:ser>
        <c:ser>
          <c:idx val="2"/>
          <c:order val="2"/>
          <c:tx>
            <c:strRef>
              <c:f>Sheet1!$D$1</c:f>
              <c:strCache>
                <c:ptCount val="1"/>
                <c:pt idx="0">
                  <c:v>Videos</c:v>
                </c:pt>
              </c:strCache>
            </c:strRef>
          </c:tx>
          <c:spPr>
            <a:solidFill>
              <a:schemeClr val="accent3"/>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Sheet1!$D$2:$D$7</c:f>
              <c:numCache>
                <c:formatCode>General</c:formatCode>
                <c:ptCount val="6"/>
                <c:pt idx="0">
                  <c:v>2</c:v>
                </c:pt>
                <c:pt idx="1">
                  <c:v>4</c:v>
                </c:pt>
                <c:pt idx="2">
                  <c:v>0</c:v>
                </c:pt>
                <c:pt idx="3">
                  <c:v>0</c:v>
                </c:pt>
                <c:pt idx="4">
                  <c:v>0</c:v>
                </c:pt>
                <c:pt idx="5">
                  <c:v>0</c:v>
                </c:pt>
              </c:numCache>
            </c:numRef>
          </c:val>
          <c:extLst>
            <c:ext xmlns:c16="http://schemas.microsoft.com/office/drawing/2014/chart" uri="{C3380CC4-5D6E-409C-BE32-E72D297353CC}">
              <c16:uniqueId val="{00000002-BF62-45E5-8EB5-31546B13C61A}"/>
            </c:ext>
          </c:extLst>
        </c:ser>
        <c:dLbls>
          <c:showLegendKey val="0"/>
          <c:showVal val="0"/>
          <c:showCatName val="0"/>
          <c:showSerName val="0"/>
          <c:showPercent val="0"/>
          <c:showBubbleSize val="0"/>
        </c:dLbls>
        <c:gapWidth val="150"/>
        <c:overlap val="100"/>
        <c:axId val="344205296"/>
        <c:axId val="344200704"/>
      </c:barChart>
      <c:catAx>
        <c:axId val="344205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200704"/>
        <c:crosses val="autoZero"/>
        <c:auto val="1"/>
        <c:lblAlgn val="ctr"/>
        <c:lblOffset val="100"/>
        <c:noMultiLvlLbl val="0"/>
      </c:catAx>
      <c:valAx>
        <c:axId val="3442007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205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Sheet1!$B$2:$B$7</c:f>
              <c:numCache>
                <c:formatCode>General</c:formatCode>
                <c:ptCount val="6"/>
                <c:pt idx="0">
                  <c:v>663</c:v>
                </c:pt>
                <c:pt idx="1">
                  <c:v>466</c:v>
                </c:pt>
                <c:pt idx="2">
                  <c:v>4737</c:v>
                </c:pt>
                <c:pt idx="3">
                  <c:v>0</c:v>
                </c:pt>
                <c:pt idx="4">
                  <c:v>61903</c:v>
                </c:pt>
                <c:pt idx="5">
                  <c:v>0</c:v>
                </c:pt>
              </c:numCache>
            </c:numRef>
          </c:val>
          <c:extLst>
            <c:ext xmlns:c16="http://schemas.microsoft.com/office/drawing/2014/chart" uri="{C3380CC4-5D6E-409C-BE32-E72D297353CC}">
              <c16:uniqueId val="{00000000-8D62-4424-9105-0DCF57BCD042}"/>
            </c:ext>
          </c:extLst>
        </c:ser>
        <c:ser>
          <c:idx val="1"/>
          <c:order val="1"/>
          <c:tx>
            <c:strRef>
              <c:f>Sheet1!$C$1</c:f>
              <c:strCache>
                <c:ptCount val="1"/>
                <c:pt idx="0">
                  <c:v>Videos</c:v>
                </c:pt>
              </c:strCache>
            </c:strRef>
          </c:tx>
          <c:spPr>
            <a:solidFill>
              <a:schemeClr val="accent2"/>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Sheet1!$C$2:$C$7</c:f>
              <c:numCache>
                <c:formatCode>General</c:formatCode>
                <c:ptCount val="6"/>
                <c:pt idx="0">
                  <c:v>67</c:v>
                </c:pt>
                <c:pt idx="1">
                  <c:v>95</c:v>
                </c:pt>
                <c:pt idx="2">
                  <c:v>0</c:v>
                </c:pt>
                <c:pt idx="3">
                  <c:v>0</c:v>
                </c:pt>
                <c:pt idx="4">
                  <c:v>0</c:v>
                </c:pt>
                <c:pt idx="5">
                  <c:v>0</c:v>
                </c:pt>
              </c:numCache>
            </c:numRef>
          </c:val>
          <c:extLst>
            <c:ext xmlns:c16="http://schemas.microsoft.com/office/drawing/2014/chart" uri="{C3380CC4-5D6E-409C-BE32-E72D297353CC}">
              <c16:uniqueId val="{00000001-8D62-4424-9105-0DCF57BCD042}"/>
            </c:ext>
          </c:extLst>
        </c:ser>
        <c:ser>
          <c:idx val="2"/>
          <c:order val="2"/>
          <c:tx>
            <c:strRef>
              <c:f>Sheet1!$D$1</c:f>
              <c:strCache>
                <c:ptCount val="1"/>
                <c:pt idx="0">
                  <c:v>Carousels</c:v>
                </c:pt>
              </c:strCache>
            </c:strRef>
          </c:tx>
          <c:spPr>
            <a:solidFill>
              <a:schemeClr val="accent3"/>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Sheet1!$D$2:$D$7</c:f>
              <c:numCache>
                <c:formatCode>General</c:formatCode>
                <c:ptCount val="6"/>
                <c:pt idx="0">
                  <c:v>75</c:v>
                </c:pt>
                <c:pt idx="1">
                  <c:v>0</c:v>
                </c:pt>
                <c:pt idx="2">
                  <c:v>1081</c:v>
                </c:pt>
                <c:pt idx="3">
                  <c:v>8989</c:v>
                </c:pt>
                <c:pt idx="4">
                  <c:v>0</c:v>
                </c:pt>
                <c:pt idx="5">
                  <c:v>817</c:v>
                </c:pt>
              </c:numCache>
            </c:numRef>
          </c:val>
          <c:extLst>
            <c:ext xmlns:c16="http://schemas.microsoft.com/office/drawing/2014/chart" uri="{C3380CC4-5D6E-409C-BE32-E72D297353CC}">
              <c16:uniqueId val="{00000002-8D62-4424-9105-0DCF57BCD042}"/>
            </c:ext>
          </c:extLst>
        </c:ser>
        <c:dLbls>
          <c:showLegendKey val="0"/>
          <c:showVal val="0"/>
          <c:showCatName val="0"/>
          <c:showSerName val="0"/>
          <c:showPercent val="0"/>
          <c:showBubbleSize val="0"/>
        </c:dLbls>
        <c:gapWidth val="150"/>
        <c:overlap val="100"/>
        <c:axId val="344201688"/>
        <c:axId val="344197752"/>
      </c:barChart>
      <c:catAx>
        <c:axId val="344201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197752"/>
        <c:crosses val="autoZero"/>
        <c:auto val="1"/>
        <c:lblAlgn val="ctr"/>
        <c:lblOffset val="100"/>
        <c:noMultiLvlLbl val="0"/>
      </c:catAx>
      <c:valAx>
        <c:axId val="3441977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201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0.40027341342833</c:v>
                </c:pt>
                <c:pt idx="1">
                  <c:v>0.811769494069151</c:v>
                </c:pt>
                <c:pt idx="2">
                  <c:v>0.4039275311876</c:v>
                </c:pt>
              </c:numCache>
            </c:numRef>
          </c:val>
          <c:extLst>
            <c:ext xmlns:c16="http://schemas.microsoft.com/office/drawing/2014/chart" uri="{C3380CC4-5D6E-409C-BE32-E72D297353CC}">
              <c16:uniqueId val="{00000000-BB83-430D-B0C9-88E4083A183D}"/>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c:v>
                </c:pt>
                <c:pt idx="1">
                  <c:v>1.18667463767375</c:v>
                </c:pt>
                <c:pt idx="2">
                  <c:v>0.54090267549330295</c:v>
                </c:pt>
              </c:numCache>
            </c:numRef>
          </c:val>
          <c:extLst>
            <c:ext xmlns:c16="http://schemas.microsoft.com/office/drawing/2014/chart" uri="{C3380CC4-5D6E-409C-BE32-E72D297353CC}">
              <c16:uniqueId val="{00000001-BB83-430D-B0C9-88E4083A183D}"/>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0.85731969387951501</c:v>
                </c:pt>
                <c:pt idx="1">
                  <c:v>0.53534314651675297</c:v>
                </c:pt>
                <c:pt idx="2">
                  <c:v>0</c:v>
                </c:pt>
              </c:numCache>
            </c:numRef>
          </c:val>
          <c:extLst>
            <c:ext xmlns:c16="http://schemas.microsoft.com/office/drawing/2014/chart" uri="{C3380CC4-5D6E-409C-BE32-E72D297353CC}">
              <c16:uniqueId val="{00000002-BB83-430D-B0C9-88E4083A183D}"/>
            </c:ext>
          </c:extLst>
        </c:ser>
        <c:ser>
          <c:idx val="3"/>
          <c:order val="3"/>
          <c:tx>
            <c:strRef>
              <c:f>Sheet1!$E$1</c:f>
              <c:strCache>
                <c:ptCount val="1"/>
                <c:pt idx="0">
                  <c:v>venzoarg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1.89418361974048</c:v>
                </c:pt>
                <c:pt idx="1">
                  <c:v>0</c:v>
                </c:pt>
                <c:pt idx="2">
                  <c:v>0</c:v>
                </c:pt>
              </c:numCache>
            </c:numRef>
          </c:val>
          <c:extLst>
            <c:ext xmlns:c16="http://schemas.microsoft.com/office/drawing/2014/chart" uri="{C3380CC4-5D6E-409C-BE32-E72D297353CC}">
              <c16:uniqueId val="{00000003-BB83-430D-B0C9-88E4083A183D}"/>
            </c:ext>
          </c:extLst>
        </c:ser>
        <c:ser>
          <c:idx val="4"/>
          <c:order val="4"/>
          <c:tx>
            <c:strRef>
              <c:f>Sheet1!$F$1</c:f>
              <c:strCache>
                <c:ptCount val="1"/>
                <c:pt idx="0">
                  <c:v>olmobikes</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0</c:v>
                </c:pt>
                <c:pt idx="1">
                  <c:v>7.8850188642607799</c:v>
                </c:pt>
                <c:pt idx="2">
                  <c:v>0</c:v>
                </c:pt>
              </c:numCache>
            </c:numRef>
          </c:val>
          <c:extLst>
            <c:ext xmlns:c16="http://schemas.microsoft.com/office/drawing/2014/chart" uri="{C3380CC4-5D6E-409C-BE32-E72D297353CC}">
              <c16:uniqueId val="{00000004-BB83-430D-B0C9-88E4083A183D}"/>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1">
                  <c:v>0</c:v>
                </c:pt>
                <c:pt idx="2">
                  <c:v>0</c:v>
                </c:pt>
              </c:numCache>
            </c:numRef>
          </c:val>
          <c:extLst>
            <c:ext xmlns:c16="http://schemas.microsoft.com/office/drawing/2014/chart" uri="{C3380CC4-5D6E-409C-BE32-E72D297353CC}">
              <c16:uniqueId val="{00000005-BB83-430D-B0C9-88E4083A183D}"/>
            </c:ext>
          </c:extLst>
        </c:ser>
        <c:dLbls>
          <c:showLegendKey val="0"/>
          <c:showVal val="0"/>
          <c:showCatName val="0"/>
          <c:showSerName val="0"/>
          <c:showPercent val="0"/>
          <c:showBubbleSize val="0"/>
        </c:dLbls>
        <c:gapWidth val="219"/>
        <c:overlap val="-27"/>
        <c:axId val="344204312"/>
        <c:axId val="342820008"/>
      </c:barChart>
      <c:catAx>
        <c:axId val="344204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820008"/>
        <c:crosses val="autoZero"/>
        <c:auto val="1"/>
        <c:lblAlgn val="ctr"/>
        <c:lblOffset val="100"/>
        <c:noMultiLvlLbl val="0"/>
      </c:catAx>
      <c:valAx>
        <c:axId val="342820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204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Sheet1!$B$2:$B$7</c:f>
              <c:numCache>
                <c:formatCode>General</c:formatCode>
                <c:ptCount val="6"/>
                <c:pt idx="0">
                  <c:v>772</c:v>
                </c:pt>
                <c:pt idx="1">
                  <c:v>509</c:v>
                </c:pt>
                <c:pt idx="2">
                  <c:v>3514</c:v>
                </c:pt>
                <c:pt idx="3">
                  <c:v>8185</c:v>
                </c:pt>
                <c:pt idx="4">
                  <c:v>20126</c:v>
                </c:pt>
                <c:pt idx="5">
                  <c:v>749</c:v>
                </c:pt>
              </c:numCache>
            </c:numRef>
          </c:val>
          <c:extLst>
            <c:ext xmlns:c16="http://schemas.microsoft.com/office/drawing/2014/chart" uri="{C3380CC4-5D6E-409C-BE32-E72D297353CC}">
              <c16:uniqueId val="{00000000-1D89-4ECB-A2EB-0A4E3D771CDB}"/>
            </c:ext>
          </c:extLst>
        </c:ser>
        <c:ser>
          <c:idx val="1"/>
          <c:order val="1"/>
          <c:tx>
            <c:strRef>
              <c:f>Sheet1!$C$1</c:f>
              <c:strCache>
                <c:ptCount val="1"/>
                <c:pt idx="0">
                  <c:v>Comments</c:v>
                </c:pt>
              </c:strCache>
            </c:strRef>
          </c:tx>
          <c:spPr>
            <a:solidFill>
              <a:schemeClr val="accent2"/>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Sheet1!$C$2:$C$7</c:f>
              <c:numCache>
                <c:formatCode>General</c:formatCode>
                <c:ptCount val="6"/>
                <c:pt idx="0">
                  <c:v>33</c:v>
                </c:pt>
                <c:pt idx="1">
                  <c:v>52</c:v>
                </c:pt>
                <c:pt idx="2">
                  <c:v>2304</c:v>
                </c:pt>
                <c:pt idx="3">
                  <c:v>804</c:v>
                </c:pt>
                <c:pt idx="4">
                  <c:v>41777</c:v>
                </c:pt>
                <c:pt idx="5">
                  <c:v>68</c:v>
                </c:pt>
              </c:numCache>
            </c:numRef>
          </c:val>
          <c:extLst>
            <c:ext xmlns:c16="http://schemas.microsoft.com/office/drawing/2014/chart" uri="{C3380CC4-5D6E-409C-BE32-E72D297353CC}">
              <c16:uniqueId val="{00000001-1D89-4ECB-A2EB-0A4E3D771CDB}"/>
            </c:ext>
          </c:extLst>
        </c:ser>
        <c:dLbls>
          <c:showLegendKey val="0"/>
          <c:showVal val="0"/>
          <c:showCatName val="0"/>
          <c:showSerName val="0"/>
          <c:showPercent val="0"/>
          <c:showBubbleSize val="0"/>
        </c:dLbls>
        <c:gapWidth val="150"/>
        <c:overlap val="100"/>
        <c:axId val="344644048"/>
        <c:axId val="344642408"/>
      </c:barChart>
      <c:catAx>
        <c:axId val="344644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642408"/>
        <c:crosses val="autoZero"/>
        <c:auto val="1"/>
        <c:lblAlgn val="ctr"/>
        <c:lblOffset val="100"/>
        <c:noMultiLvlLbl val="0"/>
      </c:catAx>
      <c:valAx>
        <c:axId val="3446424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644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F2F9C-FF2B-448B-A8BE-1F14EF1C0DB5}"/>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FD2F1259-09CC-4D11-A245-95657EA55B0D}"/>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857337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BEC69-ECDB-4601-84E7-C86E59B9348E}"/>
              </a:ext>
            </a:extLst>
          </p:cNvPr>
          <p:cNvSpPr>
            <a:spLocks noGrp="1"/>
          </p:cNvSpPr>
          <p:nvPr>
            <p:ph type="title"/>
          </p:nvPr>
        </p:nvSpPr>
        <p:spPr/>
        <p:txBody>
          <a:bodyPr/>
          <a:lstStyle/>
          <a:p>
            <a:r>
              <a:rPr lang="en-US"/>
              <a:t>Instagram Key Metrics Table | Teknialbikes</a:t>
            </a:r>
          </a:p>
        </p:txBody>
      </p:sp>
      <p:graphicFrame>
        <p:nvGraphicFramePr>
          <p:cNvPr id="5" name="Table Placeholder 4">
            <a:extLst>
              <a:ext uri="{FF2B5EF4-FFF2-40B4-BE49-F238E27FC236}">
                <a16:creationId xmlns:a16="http://schemas.microsoft.com/office/drawing/2014/main" id="{96424903-002C-48B3-A96E-6A69FBDDBA76}"/>
              </a:ext>
            </a:extLst>
          </p:cNvPr>
          <p:cNvGraphicFramePr>
            <a:graphicFrameLocks noGrp="1"/>
          </p:cNvGraphicFramePr>
          <p:nvPr>
            <p:ph type="tbl" sz="quarter" idx="13"/>
            <p:extLst>
              <p:ext uri="{D42A27DB-BD31-4B8C-83A1-F6EECF244321}">
                <p14:modId xmlns:p14="http://schemas.microsoft.com/office/powerpoint/2010/main" val="780605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35989920"/>
                    </a:ext>
                  </a:extLst>
                </a:gridCol>
                <a:gridCol w="658368">
                  <a:extLst>
                    <a:ext uri="{9D8B030D-6E8A-4147-A177-3AD203B41FA5}">
                      <a16:colId xmlns:a16="http://schemas.microsoft.com/office/drawing/2014/main" val="2348129712"/>
                    </a:ext>
                  </a:extLst>
                </a:gridCol>
                <a:gridCol w="658368">
                  <a:extLst>
                    <a:ext uri="{9D8B030D-6E8A-4147-A177-3AD203B41FA5}">
                      <a16:colId xmlns:a16="http://schemas.microsoft.com/office/drawing/2014/main" val="664540237"/>
                    </a:ext>
                  </a:extLst>
                </a:gridCol>
                <a:gridCol w="658368">
                  <a:extLst>
                    <a:ext uri="{9D8B030D-6E8A-4147-A177-3AD203B41FA5}">
                      <a16:colId xmlns:a16="http://schemas.microsoft.com/office/drawing/2014/main" val="3555185231"/>
                    </a:ext>
                  </a:extLst>
                </a:gridCol>
                <a:gridCol w="658368">
                  <a:extLst>
                    <a:ext uri="{9D8B030D-6E8A-4147-A177-3AD203B41FA5}">
                      <a16:colId xmlns:a16="http://schemas.microsoft.com/office/drawing/2014/main" val="1433743026"/>
                    </a:ext>
                  </a:extLst>
                </a:gridCol>
                <a:gridCol w="658368">
                  <a:extLst>
                    <a:ext uri="{9D8B030D-6E8A-4147-A177-3AD203B41FA5}">
                      <a16:colId xmlns:a16="http://schemas.microsoft.com/office/drawing/2014/main" val="1580655154"/>
                    </a:ext>
                  </a:extLst>
                </a:gridCol>
                <a:gridCol w="658368">
                  <a:extLst>
                    <a:ext uri="{9D8B030D-6E8A-4147-A177-3AD203B41FA5}">
                      <a16:colId xmlns:a16="http://schemas.microsoft.com/office/drawing/2014/main" val="3089411480"/>
                    </a:ext>
                  </a:extLst>
                </a:gridCol>
                <a:gridCol w="658368">
                  <a:extLst>
                    <a:ext uri="{9D8B030D-6E8A-4147-A177-3AD203B41FA5}">
                      <a16:colId xmlns:a16="http://schemas.microsoft.com/office/drawing/2014/main" val="2062054312"/>
                    </a:ext>
                  </a:extLst>
                </a:gridCol>
                <a:gridCol w="658368">
                  <a:extLst>
                    <a:ext uri="{9D8B030D-6E8A-4147-A177-3AD203B41FA5}">
                      <a16:colId xmlns:a16="http://schemas.microsoft.com/office/drawing/2014/main" val="1882701437"/>
                    </a:ext>
                  </a:extLst>
                </a:gridCol>
                <a:gridCol w="658368">
                  <a:extLst>
                    <a:ext uri="{9D8B030D-6E8A-4147-A177-3AD203B41FA5}">
                      <a16:colId xmlns:a16="http://schemas.microsoft.com/office/drawing/2014/main" val="113386343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927066024"/>
                  </a:ext>
                </a:extLst>
              </a:tr>
              <a:tr h="370840">
                <a:tc>
                  <a:txBody>
                    <a:bodyPr/>
                    <a:lstStyle/>
                    <a:p>
                      <a:r>
                        <a:rPr lang="en-US" sz="1000"/>
                        <a:t>olmobikes</a:t>
                      </a:r>
                    </a:p>
                  </a:txBody>
                  <a:tcPr/>
                </a:tc>
                <a:tc>
                  <a:txBody>
                    <a:bodyPr/>
                    <a:lstStyle/>
                    <a:p>
                      <a:r>
                        <a:rPr lang="en-US" sz="1000"/>
                        <a:t>166987</a:t>
                      </a:r>
                    </a:p>
                  </a:txBody>
                  <a:tcPr/>
                </a:tc>
                <a:tc>
                  <a:txBody>
                    <a:bodyPr/>
                    <a:lstStyle/>
                    <a:p>
                      <a:r>
                        <a:rPr lang="en-US" sz="1000"/>
                        <a:t>10780</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5</a:t>
                      </a:r>
                    </a:p>
                  </a:txBody>
                  <a:tcPr/>
                </a:tc>
                <a:tc>
                  <a:txBody>
                    <a:bodyPr/>
                    <a:lstStyle/>
                    <a:p>
                      <a:r>
                        <a:rPr lang="en-US" sz="1000"/>
                        <a:t>20126</a:t>
                      </a:r>
                    </a:p>
                  </a:txBody>
                  <a:tcPr/>
                </a:tc>
                <a:tc>
                  <a:txBody>
                    <a:bodyPr/>
                    <a:lstStyle/>
                    <a:p>
                      <a:r>
                        <a:rPr lang="en-US" sz="1000"/>
                        <a:t>41777</a:t>
                      </a:r>
                    </a:p>
                  </a:txBody>
                  <a:tcPr/>
                </a:tc>
                <a:tc>
                  <a:txBody>
                    <a:bodyPr/>
                    <a:lstStyle/>
                    <a:p>
                      <a:r>
                        <a:rPr lang="en-US" sz="1000"/>
                        <a:t>7.6614 %</a:t>
                      </a:r>
                    </a:p>
                  </a:txBody>
                  <a:tcPr/>
                </a:tc>
                <a:extLst>
                  <a:ext uri="{0D108BD9-81ED-4DB2-BD59-A6C34878D82A}">
                    <a16:rowId xmlns:a16="http://schemas.microsoft.com/office/drawing/2014/main" val="2030944602"/>
                  </a:ext>
                </a:extLst>
              </a:tr>
              <a:tr h="370840">
                <a:tc>
                  <a:txBody>
                    <a:bodyPr/>
                    <a:lstStyle/>
                    <a:p>
                      <a:r>
                        <a:rPr lang="en-US" sz="1000"/>
                        <a:t>venzoarg</a:t>
                      </a:r>
                    </a:p>
                  </a:txBody>
                  <a:tcPr/>
                </a:tc>
                <a:tc>
                  <a:txBody>
                    <a:bodyPr/>
                    <a:lstStyle/>
                    <a:p>
                      <a:r>
                        <a:rPr lang="en-US" sz="1000"/>
                        <a:t>79601</a:t>
                      </a:r>
                    </a:p>
                  </a:txBody>
                  <a:tcPr/>
                </a:tc>
                <a:tc>
                  <a:txBody>
                    <a:bodyPr/>
                    <a:lstStyle/>
                    <a:p>
                      <a:r>
                        <a:rPr lang="en-US" sz="1000"/>
                        <a:t>13345</a:t>
                      </a:r>
                    </a:p>
                  </a:txBody>
                  <a:tcPr/>
                </a:tc>
                <a:tc>
                  <a:txBody>
                    <a:bodyPr/>
                    <a:lstStyle/>
                    <a:p>
                      <a:r>
                        <a:rPr lang="en-US" sz="1000"/>
                        <a:t>0</a:t>
                      </a:r>
                    </a:p>
                  </a:txBody>
                  <a:tcPr/>
                </a:tc>
                <a:tc>
                  <a:txBody>
                    <a:bodyPr/>
                    <a:lstStyle/>
                    <a:p>
                      <a:r>
                        <a:rPr lang="en-US" sz="1000"/>
                        <a:t>7</a:t>
                      </a:r>
                    </a:p>
                  </a:txBody>
                  <a:tcPr/>
                </a:tc>
                <a:tc>
                  <a:txBody>
                    <a:bodyPr/>
                    <a:lstStyle/>
                    <a:p>
                      <a:r>
                        <a:rPr lang="en-US" sz="1000"/>
                        <a:t>0</a:t>
                      </a:r>
                    </a:p>
                  </a:txBody>
                  <a:tcPr/>
                </a:tc>
                <a:tc>
                  <a:txBody>
                    <a:bodyPr/>
                    <a:lstStyle/>
                    <a:p>
                      <a:r>
                        <a:rPr lang="en-US" sz="1000"/>
                        <a:t>7</a:t>
                      </a:r>
                    </a:p>
                  </a:txBody>
                  <a:tcPr/>
                </a:tc>
                <a:tc>
                  <a:txBody>
                    <a:bodyPr/>
                    <a:lstStyle/>
                    <a:p>
                      <a:r>
                        <a:rPr lang="en-US" sz="1000"/>
                        <a:t>8185</a:t>
                      </a:r>
                    </a:p>
                  </a:txBody>
                  <a:tcPr/>
                </a:tc>
                <a:tc>
                  <a:txBody>
                    <a:bodyPr/>
                    <a:lstStyle/>
                    <a:p>
                      <a:r>
                        <a:rPr lang="en-US" sz="1000"/>
                        <a:t>804</a:t>
                      </a:r>
                    </a:p>
                  </a:txBody>
                  <a:tcPr/>
                </a:tc>
                <a:tc>
                  <a:txBody>
                    <a:bodyPr/>
                    <a:lstStyle/>
                    <a:p>
                      <a:r>
                        <a:rPr lang="en-US" sz="1000"/>
                        <a:t>1.7608 %</a:t>
                      </a:r>
                    </a:p>
                  </a:txBody>
                  <a:tcPr/>
                </a:tc>
                <a:extLst>
                  <a:ext uri="{0D108BD9-81ED-4DB2-BD59-A6C34878D82A}">
                    <a16:rowId xmlns:a16="http://schemas.microsoft.com/office/drawing/2014/main" val="1663669053"/>
                  </a:ext>
                </a:extLst>
              </a:tr>
              <a:tr h="370840">
                <a:tc>
                  <a:txBody>
                    <a:bodyPr/>
                    <a:lstStyle/>
                    <a:p>
                      <a:r>
                        <a:rPr lang="en-US" sz="1000"/>
                        <a:t>topmega_oficial</a:t>
                      </a:r>
                    </a:p>
                  </a:txBody>
                  <a:tcPr/>
                </a:tc>
                <a:tc>
                  <a:txBody>
                    <a:bodyPr/>
                    <a:lstStyle/>
                    <a:p>
                      <a:r>
                        <a:rPr lang="en-US" sz="1000"/>
                        <a:t>63346</a:t>
                      </a:r>
                    </a:p>
                  </a:txBody>
                  <a:tcPr/>
                </a:tc>
                <a:tc>
                  <a:txBody>
                    <a:bodyPr/>
                    <a:lstStyle/>
                    <a:p>
                      <a:r>
                        <a:rPr lang="en-US" sz="1000"/>
                        <a:t>321</a:t>
                      </a:r>
                    </a:p>
                  </a:txBody>
                  <a:tcPr/>
                </a:tc>
                <a:tc>
                  <a:txBody>
                    <a:bodyPr/>
                    <a:lstStyle/>
                    <a:p>
                      <a:r>
                        <a:rPr lang="en-US" sz="1000"/>
                        <a:t>14</a:t>
                      </a:r>
                    </a:p>
                  </a:txBody>
                  <a:tcPr/>
                </a:tc>
                <a:tc>
                  <a:txBody>
                    <a:bodyPr/>
                    <a:lstStyle/>
                    <a:p>
                      <a:r>
                        <a:rPr lang="en-US" sz="1000"/>
                        <a:t>2</a:t>
                      </a:r>
                    </a:p>
                  </a:txBody>
                  <a:tcPr/>
                </a:tc>
                <a:tc>
                  <a:txBody>
                    <a:bodyPr/>
                    <a:lstStyle/>
                    <a:p>
                      <a:r>
                        <a:rPr lang="en-US" sz="1000"/>
                        <a:t>0</a:t>
                      </a:r>
                    </a:p>
                  </a:txBody>
                  <a:tcPr/>
                </a:tc>
                <a:tc>
                  <a:txBody>
                    <a:bodyPr/>
                    <a:lstStyle/>
                    <a:p>
                      <a:r>
                        <a:rPr lang="en-US" sz="1000"/>
                        <a:t>16</a:t>
                      </a:r>
                    </a:p>
                  </a:txBody>
                  <a:tcPr/>
                </a:tc>
                <a:tc>
                  <a:txBody>
                    <a:bodyPr/>
                    <a:lstStyle/>
                    <a:p>
                      <a:r>
                        <a:rPr lang="en-US" sz="1000"/>
                        <a:t>3514</a:t>
                      </a:r>
                    </a:p>
                  </a:txBody>
                  <a:tcPr/>
                </a:tc>
                <a:tc>
                  <a:txBody>
                    <a:bodyPr/>
                    <a:lstStyle/>
                    <a:p>
                      <a:r>
                        <a:rPr lang="en-US" sz="1000"/>
                        <a:t>2304</a:t>
                      </a:r>
                    </a:p>
                  </a:txBody>
                  <a:tcPr/>
                </a:tc>
                <a:tc>
                  <a:txBody>
                    <a:bodyPr/>
                    <a:lstStyle/>
                    <a:p>
                      <a:r>
                        <a:rPr lang="en-US" sz="1000"/>
                        <a:t>0.5755 %</a:t>
                      </a:r>
                    </a:p>
                  </a:txBody>
                  <a:tcPr/>
                </a:tc>
                <a:extLst>
                  <a:ext uri="{0D108BD9-81ED-4DB2-BD59-A6C34878D82A}">
                    <a16:rowId xmlns:a16="http://schemas.microsoft.com/office/drawing/2014/main" val="102493632"/>
                  </a:ext>
                </a:extLst>
              </a:tr>
              <a:tr h="370840">
                <a:tc>
                  <a:txBody>
                    <a:bodyPr/>
                    <a:lstStyle/>
                    <a:p>
                      <a:r>
                        <a:rPr lang="en-US" sz="1000"/>
                        <a:t>teknialbikes</a:t>
                      </a:r>
                    </a:p>
                  </a:txBody>
                  <a:tcPr/>
                </a:tc>
                <a:tc>
                  <a:txBody>
                    <a:bodyPr/>
                    <a:lstStyle/>
                    <a:p>
                      <a:r>
                        <a:rPr lang="en-US" sz="1000"/>
                        <a:t>10503</a:t>
                      </a:r>
                    </a:p>
                  </a:txBody>
                  <a:tcPr/>
                </a:tc>
                <a:tc>
                  <a:txBody>
                    <a:bodyPr/>
                    <a:lstStyle/>
                    <a:p>
                      <a:r>
                        <a:rPr lang="en-US" sz="1000"/>
                        <a:t>2209</a:t>
                      </a:r>
                    </a:p>
                  </a:txBody>
                  <a:tcPr/>
                </a:tc>
                <a:tc>
                  <a:txBody>
                    <a:bodyPr/>
                    <a:lstStyle/>
                    <a:p>
                      <a:r>
                        <a:rPr lang="en-US" sz="1000"/>
                        <a:t>9</a:t>
                      </a:r>
                    </a:p>
                  </a:txBody>
                  <a:tcPr/>
                </a:tc>
                <a:tc>
                  <a:txBody>
                    <a:bodyPr/>
                    <a:lstStyle/>
                    <a:p>
                      <a:r>
                        <a:rPr lang="en-US" sz="1000"/>
                        <a:t>2</a:t>
                      </a:r>
                    </a:p>
                  </a:txBody>
                  <a:tcPr/>
                </a:tc>
                <a:tc>
                  <a:txBody>
                    <a:bodyPr/>
                    <a:lstStyle/>
                    <a:p>
                      <a:r>
                        <a:rPr lang="en-US" sz="1000"/>
                        <a:t>2</a:t>
                      </a:r>
                    </a:p>
                  </a:txBody>
                  <a:tcPr/>
                </a:tc>
                <a:tc>
                  <a:txBody>
                    <a:bodyPr/>
                    <a:lstStyle/>
                    <a:p>
                      <a:r>
                        <a:rPr lang="en-US" sz="1000"/>
                        <a:t>13</a:t>
                      </a:r>
                    </a:p>
                  </a:txBody>
                  <a:tcPr/>
                </a:tc>
                <a:tc>
                  <a:txBody>
                    <a:bodyPr/>
                    <a:lstStyle/>
                    <a:p>
                      <a:r>
                        <a:rPr lang="en-US" sz="1000"/>
                        <a:t>772</a:t>
                      </a:r>
                    </a:p>
                  </a:txBody>
                  <a:tcPr/>
                </a:tc>
                <a:tc>
                  <a:txBody>
                    <a:bodyPr/>
                    <a:lstStyle/>
                    <a:p>
                      <a:r>
                        <a:rPr lang="en-US" sz="1000"/>
                        <a:t>33</a:t>
                      </a:r>
                    </a:p>
                  </a:txBody>
                  <a:tcPr/>
                </a:tc>
                <a:tc>
                  <a:txBody>
                    <a:bodyPr/>
                    <a:lstStyle/>
                    <a:p>
                      <a:r>
                        <a:rPr lang="en-US" sz="1000"/>
                        <a:t>0.6589 %</a:t>
                      </a:r>
                    </a:p>
                  </a:txBody>
                  <a:tcPr/>
                </a:tc>
                <a:extLst>
                  <a:ext uri="{0D108BD9-81ED-4DB2-BD59-A6C34878D82A}">
                    <a16:rowId xmlns:a16="http://schemas.microsoft.com/office/drawing/2014/main" val="3889806924"/>
                  </a:ext>
                </a:extLst>
              </a:tr>
              <a:tr h="370840">
                <a:tc>
                  <a:txBody>
                    <a:bodyPr/>
                    <a:lstStyle/>
                    <a:p>
                      <a:r>
                        <a:rPr lang="en-US" sz="1000"/>
                        <a:t>raleigh.bicicletas</a:t>
                      </a:r>
                    </a:p>
                  </a:txBody>
                  <a:tcPr/>
                </a:tc>
                <a:tc>
                  <a:txBody>
                    <a:bodyPr/>
                    <a:lstStyle/>
                    <a:p>
                      <a:r>
                        <a:rPr lang="en-US" sz="1000"/>
                        <a:t>6302</a:t>
                      </a:r>
                    </a:p>
                  </a:txBody>
                  <a:tcPr/>
                </a:tc>
                <a:tc>
                  <a:txBody>
                    <a:bodyPr/>
                    <a:lstStyle/>
                    <a:p>
                      <a:r>
                        <a:rPr lang="en-US" sz="1000"/>
                        <a:t>n/a</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5</a:t>
                      </a:r>
                    </a:p>
                  </a:txBody>
                  <a:tcPr/>
                </a:tc>
                <a:tc>
                  <a:txBody>
                    <a:bodyPr/>
                    <a:lstStyle/>
                    <a:p>
                      <a:r>
                        <a:rPr lang="en-US" sz="1000"/>
                        <a:t>749</a:t>
                      </a:r>
                    </a:p>
                  </a:txBody>
                  <a:tcPr/>
                </a:tc>
                <a:tc>
                  <a:txBody>
                    <a:bodyPr/>
                    <a:lstStyle/>
                    <a:p>
                      <a:r>
                        <a:rPr lang="en-US" sz="1000"/>
                        <a:t>68</a:t>
                      </a:r>
                    </a:p>
                  </a:txBody>
                  <a:tcPr/>
                </a:tc>
                <a:tc>
                  <a:txBody>
                    <a:bodyPr/>
                    <a:lstStyle/>
                    <a:p>
                      <a:r>
                        <a:rPr lang="en-US" sz="1000"/>
                        <a:t>n/a</a:t>
                      </a:r>
                    </a:p>
                  </a:txBody>
                  <a:tcPr/>
                </a:tc>
                <a:extLst>
                  <a:ext uri="{0D108BD9-81ED-4DB2-BD59-A6C34878D82A}">
                    <a16:rowId xmlns:a16="http://schemas.microsoft.com/office/drawing/2014/main" val="22738031"/>
                  </a:ext>
                </a:extLst>
              </a:tr>
              <a:tr h="370840">
                <a:tc>
                  <a:txBody>
                    <a:bodyPr/>
                    <a:lstStyle/>
                    <a:p>
                      <a:r>
                        <a:rPr lang="en-US" sz="1000"/>
                        <a:t>motomelbicicletas</a:t>
                      </a:r>
                    </a:p>
                  </a:txBody>
                  <a:tcPr/>
                </a:tc>
                <a:tc>
                  <a:txBody>
                    <a:bodyPr/>
                    <a:lstStyle/>
                    <a:p>
                      <a:r>
                        <a:rPr lang="en-US" sz="1000"/>
                        <a:t>4476</a:t>
                      </a:r>
                    </a:p>
                  </a:txBody>
                  <a:tcPr/>
                </a:tc>
                <a:tc>
                  <a:txBody>
                    <a:bodyPr/>
                    <a:lstStyle/>
                    <a:p>
                      <a:r>
                        <a:rPr lang="en-US" sz="1000"/>
                        <a:t>188</a:t>
                      </a:r>
                    </a:p>
                  </a:txBody>
                  <a:tcPr/>
                </a:tc>
                <a:tc>
                  <a:txBody>
                    <a:bodyPr/>
                    <a:lstStyle/>
                    <a:p>
                      <a:r>
                        <a:rPr lang="en-US" sz="1000"/>
                        <a:t>9</a:t>
                      </a:r>
                    </a:p>
                  </a:txBody>
                  <a:tcPr/>
                </a:tc>
                <a:tc>
                  <a:txBody>
                    <a:bodyPr/>
                    <a:lstStyle/>
                    <a:p>
                      <a:r>
                        <a:rPr lang="en-US" sz="1000"/>
                        <a:t>0</a:t>
                      </a:r>
                    </a:p>
                  </a:txBody>
                  <a:tcPr/>
                </a:tc>
                <a:tc>
                  <a:txBody>
                    <a:bodyPr/>
                    <a:lstStyle/>
                    <a:p>
                      <a:r>
                        <a:rPr lang="en-US" sz="1000"/>
                        <a:t>4</a:t>
                      </a:r>
                    </a:p>
                  </a:txBody>
                  <a:tcPr/>
                </a:tc>
                <a:tc>
                  <a:txBody>
                    <a:bodyPr/>
                    <a:lstStyle/>
                    <a:p>
                      <a:r>
                        <a:rPr lang="en-US" sz="1000"/>
                        <a:t>13</a:t>
                      </a:r>
                    </a:p>
                  </a:txBody>
                  <a:tcPr/>
                </a:tc>
                <a:tc>
                  <a:txBody>
                    <a:bodyPr/>
                    <a:lstStyle/>
                    <a:p>
                      <a:r>
                        <a:rPr lang="en-US" sz="1000"/>
                        <a:t>509</a:t>
                      </a:r>
                    </a:p>
                  </a:txBody>
                  <a:tcPr/>
                </a:tc>
                <a:tc>
                  <a:txBody>
                    <a:bodyPr/>
                    <a:lstStyle/>
                    <a:p>
                      <a:r>
                        <a:rPr lang="en-US" sz="1000"/>
                        <a:t>52</a:t>
                      </a:r>
                    </a:p>
                  </a:txBody>
                  <a:tcPr/>
                </a:tc>
                <a:tc>
                  <a:txBody>
                    <a:bodyPr/>
                    <a:lstStyle/>
                    <a:p>
                      <a:r>
                        <a:rPr lang="en-US" sz="1000"/>
                        <a:t>0.9848 %</a:t>
                      </a:r>
                    </a:p>
                  </a:txBody>
                  <a:tcPr/>
                </a:tc>
                <a:extLst>
                  <a:ext uri="{0D108BD9-81ED-4DB2-BD59-A6C34878D82A}">
                    <a16:rowId xmlns:a16="http://schemas.microsoft.com/office/drawing/2014/main" val="3335192299"/>
                  </a:ext>
                </a:extLst>
              </a:tr>
            </a:tbl>
          </a:graphicData>
        </a:graphic>
      </p:graphicFrame>
      <p:sp>
        <p:nvSpPr>
          <p:cNvPr id="4" name="Text Placeholder 3">
            <a:extLst>
              <a:ext uri="{FF2B5EF4-FFF2-40B4-BE49-F238E27FC236}">
                <a16:creationId xmlns:a16="http://schemas.microsoft.com/office/drawing/2014/main" id="{0C5C73F6-7F3D-42F6-9F48-289BA0010721}"/>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7134034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E083B-8806-448F-9053-71144B6D3B8C}"/>
              </a:ext>
            </a:extLst>
          </p:cNvPr>
          <p:cNvSpPr>
            <a:spLocks noGrp="1"/>
          </p:cNvSpPr>
          <p:nvPr>
            <p:ph type="title"/>
          </p:nvPr>
        </p:nvSpPr>
        <p:spPr/>
        <p:txBody>
          <a:bodyPr/>
          <a:lstStyle/>
          <a:p>
            <a:r>
              <a:rPr lang="en-US"/>
              <a:t>Instagram Follower Distribution | Teknialbikes</a:t>
            </a:r>
          </a:p>
        </p:txBody>
      </p:sp>
      <p:graphicFrame>
        <p:nvGraphicFramePr>
          <p:cNvPr id="6" name="Chart Placeholder 5">
            <a:extLst>
              <a:ext uri="{FF2B5EF4-FFF2-40B4-BE49-F238E27FC236}">
                <a16:creationId xmlns:a16="http://schemas.microsoft.com/office/drawing/2014/main" id="{65C005D7-0F78-4FF8-BE85-F05328968EAA}"/>
              </a:ext>
            </a:extLst>
          </p:cNvPr>
          <p:cNvGraphicFramePr>
            <a:graphicFrameLocks noGrp="1"/>
          </p:cNvGraphicFramePr>
          <p:nvPr>
            <p:ph type="chart" sz="quarter" idx="13"/>
            <p:extLst>
              <p:ext uri="{D42A27DB-BD31-4B8C-83A1-F6EECF244321}">
                <p14:modId xmlns:p14="http://schemas.microsoft.com/office/powerpoint/2010/main" val="5548314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5DBBE9-3520-4ACC-9C11-8472DA1B4468}"/>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4C12206C-1604-458E-99E5-EEBBBED432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21863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F67DD-6AF7-4D6A-9D34-B49EDFFE7B98}"/>
              </a:ext>
            </a:extLst>
          </p:cNvPr>
          <p:cNvSpPr>
            <a:spLocks noGrp="1"/>
          </p:cNvSpPr>
          <p:nvPr>
            <p:ph type="title"/>
          </p:nvPr>
        </p:nvSpPr>
        <p:spPr/>
        <p:txBody>
          <a:bodyPr/>
          <a:lstStyle/>
          <a:p>
            <a:r>
              <a:rPr lang="en-US"/>
              <a:t>Instagram Key Metrics Radar | Teknialbikes</a:t>
            </a:r>
          </a:p>
        </p:txBody>
      </p:sp>
      <p:graphicFrame>
        <p:nvGraphicFramePr>
          <p:cNvPr id="6" name="Chart Placeholder 5">
            <a:extLst>
              <a:ext uri="{FF2B5EF4-FFF2-40B4-BE49-F238E27FC236}">
                <a16:creationId xmlns:a16="http://schemas.microsoft.com/office/drawing/2014/main" id="{1AC7004C-E4B9-4758-960A-DC8AFE869DDE}"/>
              </a:ext>
            </a:extLst>
          </p:cNvPr>
          <p:cNvGraphicFramePr>
            <a:graphicFrameLocks noGrp="1"/>
          </p:cNvGraphicFramePr>
          <p:nvPr>
            <p:ph type="chart" sz="quarter" idx="13"/>
            <p:extLst>
              <p:ext uri="{D42A27DB-BD31-4B8C-83A1-F6EECF244321}">
                <p14:modId xmlns:p14="http://schemas.microsoft.com/office/powerpoint/2010/main" val="8407297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5C79A6-A24E-422A-936D-C9EFA68F7757}"/>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D41DDC2D-C359-4214-8B36-2739EDA2EC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94247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A7435-19A4-412E-93EB-26EF5B5A9DA1}"/>
              </a:ext>
            </a:extLst>
          </p:cNvPr>
          <p:cNvSpPr>
            <a:spLocks noGrp="1"/>
          </p:cNvSpPr>
          <p:nvPr>
            <p:ph type="title"/>
          </p:nvPr>
        </p:nvSpPr>
        <p:spPr/>
        <p:txBody>
          <a:bodyPr/>
          <a:lstStyle/>
          <a:p>
            <a:r>
              <a:rPr lang="en-US"/>
              <a:t>Instagram Followers Total | Teknialbikes</a:t>
            </a:r>
          </a:p>
        </p:txBody>
      </p:sp>
      <p:graphicFrame>
        <p:nvGraphicFramePr>
          <p:cNvPr id="6" name="Chart Placeholder 5">
            <a:extLst>
              <a:ext uri="{FF2B5EF4-FFF2-40B4-BE49-F238E27FC236}">
                <a16:creationId xmlns:a16="http://schemas.microsoft.com/office/drawing/2014/main" id="{357596FD-4906-42FA-BF0E-250FD04FC080}"/>
              </a:ext>
            </a:extLst>
          </p:cNvPr>
          <p:cNvGraphicFramePr>
            <a:graphicFrameLocks noGrp="1"/>
          </p:cNvGraphicFramePr>
          <p:nvPr>
            <p:ph type="chart" sz="quarter" idx="13"/>
            <p:extLst>
              <p:ext uri="{D42A27DB-BD31-4B8C-83A1-F6EECF244321}">
                <p14:modId xmlns:p14="http://schemas.microsoft.com/office/powerpoint/2010/main" val="3161918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12A506-FFE7-4D61-93F6-550F89457882}"/>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0C67B63A-2D43-43C2-8415-EF8F819DA7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16789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813DA-14FC-40BB-9A9C-F8D9C31CB54B}"/>
              </a:ext>
            </a:extLst>
          </p:cNvPr>
          <p:cNvSpPr>
            <a:spLocks noGrp="1"/>
          </p:cNvSpPr>
          <p:nvPr>
            <p:ph type="title"/>
          </p:nvPr>
        </p:nvSpPr>
        <p:spPr/>
        <p:txBody>
          <a:bodyPr/>
          <a:lstStyle/>
          <a:p>
            <a:r>
              <a:rPr lang="en-US"/>
              <a:t>Instagram Followers Change | Teknialbikes</a:t>
            </a:r>
          </a:p>
        </p:txBody>
      </p:sp>
      <p:graphicFrame>
        <p:nvGraphicFramePr>
          <p:cNvPr id="6" name="Chart Placeholder 5">
            <a:extLst>
              <a:ext uri="{FF2B5EF4-FFF2-40B4-BE49-F238E27FC236}">
                <a16:creationId xmlns:a16="http://schemas.microsoft.com/office/drawing/2014/main" id="{FDA90DBC-5B54-4E8C-87F6-008B495150FC}"/>
              </a:ext>
            </a:extLst>
          </p:cNvPr>
          <p:cNvGraphicFramePr>
            <a:graphicFrameLocks noGrp="1"/>
          </p:cNvGraphicFramePr>
          <p:nvPr>
            <p:ph type="chart" sz="quarter" idx="13"/>
            <p:extLst>
              <p:ext uri="{D42A27DB-BD31-4B8C-83A1-F6EECF244321}">
                <p14:modId xmlns:p14="http://schemas.microsoft.com/office/powerpoint/2010/main" val="18300549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DD933F-7734-4048-AA5F-9C8555124B94}"/>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AE0CC984-2345-417F-8618-13111634BD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5195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13FC7-8024-4D32-BD4F-21622833996B}"/>
              </a:ext>
            </a:extLst>
          </p:cNvPr>
          <p:cNvSpPr>
            <a:spLocks noGrp="1"/>
          </p:cNvSpPr>
          <p:nvPr>
            <p:ph type="title"/>
          </p:nvPr>
        </p:nvSpPr>
        <p:spPr/>
        <p:txBody>
          <a:bodyPr/>
          <a:lstStyle/>
          <a:p>
            <a:r>
              <a:rPr lang="en-US"/>
              <a:t>Instagram Posts By Weekday | Teknialbikes</a:t>
            </a:r>
          </a:p>
        </p:txBody>
      </p:sp>
      <p:graphicFrame>
        <p:nvGraphicFramePr>
          <p:cNvPr id="6" name="Chart Placeholder 5">
            <a:extLst>
              <a:ext uri="{FF2B5EF4-FFF2-40B4-BE49-F238E27FC236}">
                <a16:creationId xmlns:a16="http://schemas.microsoft.com/office/drawing/2014/main" id="{D33AF32E-DE86-4147-AB1E-B2B5FDAAD830}"/>
              </a:ext>
            </a:extLst>
          </p:cNvPr>
          <p:cNvGraphicFramePr>
            <a:graphicFrameLocks noGrp="1"/>
          </p:cNvGraphicFramePr>
          <p:nvPr>
            <p:ph type="chart" sz="quarter" idx="13"/>
            <p:extLst>
              <p:ext uri="{D42A27DB-BD31-4B8C-83A1-F6EECF244321}">
                <p14:modId xmlns:p14="http://schemas.microsoft.com/office/powerpoint/2010/main" val="7780319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1B4030-03D8-4789-8166-F1714BF08D34}"/>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F5CF6AE5-2AEF-4A1E-988B-FAA95D5E86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97715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ADC64-3CAA-40E7-B58D-AFA61AF0DEB7}"/>
              </a:ext>
            </a:extLst>
          </p:cNvPr>
          <p:cNvSpPr>
            <a:spLocks noGrp="1"/>
          </p:cNvSpPr>
          <p:nvPr>
            <p:ph type="title"/>
          </p:nvPr>
        </p:nvSpPr>
        <p:spPr/>
        <p:txBody>
          <a:bodyPr/>
          <a:lstStyle/>
          <a:p>
            <a:r>
              <a:rPr lang="en-US"/>
              <a:t>Instagram Followers Change Per Weekday | Teknialbikes</a:t>
            </a:r>
          </a:p>
        </p:txBody>
      </p:sp>
      <p:graphicFrame>
        <p:nvGraphicFramePr>
          <p:cNvPr id="6" name="Chart Placeholder 5">
            <a:extLst>
              <a:ext uri="{FF2B5EF4-FFF2-40B4-BE49-F238E27FC236}">
                <a16:creationId xmlns:a16="http://schemas.microsoft.com/office/drawing/2014/main" id="{B307796A-39E9-47C8-8DF8-1EB23BE2DA8C}"/>
              </a:ext>
            </a:extLst>
          </p:cNvPr>
          <p:cNvGraphicFramePr>
            <a:graphicFrameLocks noGrp="1"/>
          </p:cNvGraphicFramePr>
          <p:nvPr>
            <p:ph type="chart" sz="quarter" idx="13"/>
            <p:extLst>
              <p:ext uri="{D42A27DB-BD31-4B8C-83A1-F6EECF244321}">
                <p14:modId xmlns:p14="http://schemas.microsoft.com/office/powerpoint/2010/main" val="6100838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96434C-03D9-48DE-80C2-AFAF70478BB2}"/>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FD688757-C61A-4938-8AD2-7862C21D24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31349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75054-752F-46C7-B659-14AD6135B3B3}"/>
              </a:ext>
            </a:extLst>
          </p:cNvPr>
          <p:cNvSpPr>
            <a:spLocks noGrp="1"/>
          </p:cNvSpPr>
          <p:nvPr>
            <p:ph type="title"/>
          </p:nvPr>
        </p:nvSpPr>
        <p:spPr/>
        <p:txBody>
          <a:bodyPr/>
          <a:lstStyle/>
          <a:p>
            <a:r>
              <a:rPr lang="en-US"/>
              <a:t>Instagram Posts By Hour | Teknialbikes</a:t>
            </a:r>
          </a:p>
        </p:txBody>
      </p:sp>
      <p:graphicFrame>
        <p:nvGraphicFramePr>
          <p:cNvPr id="6" name="Chart Placeholder 5">
            <a:extLst>
              <a:ext uri="{FF2B5EF4-FFF2-40B4-BE49-F238E27FC236}">
                <a16:creationId xmlns:a16="http://schemas.microsoft.com/office/drawing/2014/main" id="{5AAA78E6-AB8B-4DE7-8968-E4C2C7811FC0}"/>
              </a:ext>
            </a:extLst>
          </p:cNvPr>
          <p:cNvGraphicFramePr>
            <a:graphicFrameLocks noGrp="1"/>
          </p:cNvGraphicFramePr>
          <p:nvPr>
            <p:ph type="chart" sz="quarter" idx="13"/>
            <p:extLst>
              <p:ext uri="{D42A27DB-BD31-4B8C-83A1-F6EECF244321}">
                <p14:modId xmlns:p14="http://schemas.microsoft.com/office/powerpoint/2010/main" val="39784189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A35477-11FE-4C32-A3C0-D21319147BFB}"/>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0D82AB5F-7B89-4165-8907-1F9057DD03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2767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6114B-A104-402C-ACCB-BF8468BBB7E1}"/>
              </a:ext>
            </a:extLst>
          </p:cNvPr>
          <p:cNvSpPr>
            <a:spLocks noGrp="1"/>
          </p:cNvSpPr>
          <p:nvPr>
            <p:ph type="title"/>
          </p:nvPr>
        </p:nvSpPr>
        <p:spPr/>
        <p:txBody>
          <a:bodyPr/>
          <a:lstStyle/>
          <a:p>
            <a:r>
              <a:rPr lang="en-US"/>
              <a:t>Instagram Interaction Rate By Weekday | Teknialbikes</a:t>
            </a:r>
          </a:p>
        </p:txBody>
      </p:sp>
      <p:graphicFrame>
        <p:nvGraphicFramePr>
          <p:cNvPr id="6" name="Chart Placeholder 5">
            <a:extLst>
              <a:ext uri="{FF2B5EF4-FFF2-40B4-BE49-F238E27FC236}">
                <a16:creationId xmlns:a16="http://schemas.microsoft.com/office/drawing/2014/main" id="{4D78A3BD-0BAE-4556-84FC-8CC5A9C303FE}"/>
              </a:ext>
            </a:extLst>
          </p:cNvPr>
          <p:cNvGraphicFramePr>
            <a:graphicFrameLocks noGrp="1"/>
          </p:cNvGraphicFramePr>
          <p:nvPr>
            <p:ph type="chart" sz="quarter" idx="13"/>
            <p:extLst>
              <p:ext uri="{D42A27DB-BD31-4B8C-83A1-F6EECF244321}">
                <p14:modId xmlns:p14="http://schemas.microsoft.com/office/powerpoint/2010/main" val="12966164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E2119C-F1E9-4A8B-899B-177C4CF86C98}"/>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8DDB34F5-891E-47A8-AE93-66E7F5592A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03002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2CBD8-B78F-46E6-AA8B-A5764DCA38D3}"/>
              </a:ext>
            </a:extLst>
          </p:cNvPr>
          <p:cNvSpPr>
            <a:spLocks noGrp="1"/>
          </p:cNvSpPr>
          <p:nvPr>
            <p:ph type="title"/>
          </p:nvPr>
        </p:nvSpPr>
        <p:spPr/>
        <p:txBody>
          <a:bodyPr/>
          <a:lstStyle/>
          <a:p>
            <a:r>
              <a:rPr lang="en-US"/>
              <a:t>Instagram Interaction Rate By Hour | Teknialbikes</a:t>
            </a:r>
          </a:p>
        </p:txBody>
      </p:sp>
      <p:graphicFrame>
        <p:nvGraphicFramePr>
          <p:cNvPr id="6" name="Chart Placeholder 5">
            <a:extLst>
              <a:ext uri="{FF2B5EF4-FFF2-40B4-BE49-F238E27FC236}">
                <a16:creationId xmlns:a16="http://schemas.microsoft.com/office/drawing/2014/main" id="{0FFF29C5-E7A1-498A-8BBE-1F88219E7902}"/>
              </a:ext>
            </a:extLst>
          </p:cNvPr>
          <p:cNvGraphicFramePr>
            <a:graphicFrameLocks noGrp="1"/>
          </p:cNvGraphicFramePr>
          <p:nvPr>
            <p:ph type="chart" sz="quarter" idx="13"/>
            <p:extLst>
              <p:ext uri="{D42A27DB-BD31-4B8C-83A1-F6EECF244321}">
                <p14:modId xmlns:p14="http://schemas.microsoft.com/office/powerpoint/2010/main" val="41343655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804B02-0F69-4070-AFE8-6013BA0EE406}"/>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944191F0-F6FF-4376-938C-F7F093E269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76898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48BD6-0B50-4705-97A8-C29559AE1665}"/>
              </a:ext>
            </a:extLst>
          </p:cNvPr>
          <p:cNvSpPr>
            <a:spLocks noGrp="1"/>
          </p:cNvSpPr>
          <p:nvPr>
            <p:ph type="title"/>
          </p:nvPr>
        </p:nvSpPr>
        <p:spPr/>
        <p:txBody>
          <a:bodyPr/>
          <a:lstStyle/>
          <a:p>
            <a:r>
              <a:rPr lang="en-US"/>
              <a:t>Instagram Post Type Distribution Per Profile | Teknialbikes</a:t>
            </a:r>
          </a:p>
        </p:txBody>
      </p:sp>
      <p:graphicFrame>
        <p:nvGraphicFramePr>
          <p:cNvPr id="6" name="Chart Placeholder 5">
            <a:extLst>
              <a:ext uri="{FF2B5EF4-FFF2-40B4-BE49-F238E27FC236}">
                <a16:creationId xmlns:a16="http://schemas.microsoft.com/office/drawing/2014/main" id="{33933182-E257-4B3F-81CE-5A667F3C5966}"/>
              </a:ext>
            </a:extLst>
          </p:cNvPr>
          <p:cNvGraphicFramePr>
            <a:graphicFrameLocks noGrp="1"/>
          </p:cNvGraphicFramePr>
          <p:nvPr>
            <p:ph type="chart" sz="quarter" idx="13"/>
            <p:extLst>
              <p:ext uri="{D42A27DB-BD31-4B8C-83A1-F6EECF244321}">
                <p14:modId xmlns:p14="http://schemas.microsoft.com/office/powerpoint/2010/main" val="21476398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D70E76-5BC8-45E6-9513-B5D23F451DFB}"/>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DAE49C0D-E295-4FAB-AA52-F78C015DB3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66465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A418D-78F2-42A4-B61C-798505516DD7}"/>
              </a:ext>
            </a:extLst>
          </p:cNvPr>
          <p:cNvSpPr>
            <a:spLocks noGrp="1"/>
          </p:cNvSpPr>
          <p:nvPr>
            <p:ph type="title"/>
          </p:nvPr>
        </p:nvSpPr>
        <p:spPr/>
        <p:txBody>
          <a:bodyPr/>
          <a:lstStyle/>
          <a:p>
            <a:r>
              <a:rPr lang="en-US"/>
              <a:t>Instagram Interactions by Post Type | Teknialbikes</a:t>
            </a:r>
          </a:p>
        </p:txBody>
      </p:sp>
      <p:graphicFrame>
        <p:nvGraphicFramePr>
          <p:cNvPr id="6" name="Chart Placeholder 5">
            <a:extLst>
              <a:ext uri="{FF2B5EF4-FFF2-40B4-BE49-F238E27FC236}">
                <a16:creationId xmlns:a16="http://schemas.microsoft.com/office/drawing/2014/main" id="{2A22779E-7E6E-47B8-A249-D29D5EF181A7}"/>
              </a:ext>
            </a:extLst>
          </p:cNvPr>
          <p:cNvGraphicFramePr>
            <a:graphicFrameLocks noGrp="1"/>
          </p:cNvGraphicFramePr>
          <p:nvPr>
            <p:ph type="chart" sz="quarter" idx="13"/>
            <p:extLst>
              <p:ext uri="{D42A27DB-BD31-4B8C-83A1-F6EECF244321}">
                <p14:modId xmlns:p14="http://schemas.microsoft.com/office/powerpoint/2010/main" val="36302851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A2850F-9355-4362-A0BB-E16EE5F24F0D}"/>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68828C47-7B7E-4598-93CB-A055184393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41279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CDDBC-B96D-451C-9B2A-7BEBE574B094}"/>
              </a:ext>
            </a:extLst>
          </p:cNvPr>
          <p:cNvSpPr>
            <a:spLocks noGrp="1"/>
          </p:cNvSpPr>
          <p:nvPr>
            <p:ph type="title"/>
          </p:nvPr>
        </p:nvSpPr>
        <p:spPr/>
        <p:txBody>
          <a:bodyPr/>
          <a:lstStyle/>
          <a:p>
            <a:r>
              <a:rPr lang="en-US"/>
              <a:t>Instagram Interaction Rate By Post Type | Teknialbikes</a:t>
            </a:r>
          </a:p>
        </p:txBody>
      </p:sp>
      <p:graphicFrame>
        <p:nvGraphicFramePr>
          <p:cNvPr id="6" name="Chart Placeholder 5">
            <a:extLst>
              <a:ext uri="{FF2B5EF4-FFF2-40B4-BE49-F238E27FC236}">
                <a16:creationId xmlns:a16="http://schemas.microsoft.com/office/drawing/2014/main" id="{5D6E828D-268A-415B-9C8C-90DC2D8937C9}"/>
              </a:ext>
            </a:extLst>
          </p:cNvPr>
          <p:cNvGraphicFramePr>
            <a:graphicFrameLocks noGrp="1"/>
          </p:cNvGraphicFramePr>
          <p:nvPr>
            <p:ph type="chart" sz="quarter" idx="13"/>
            <p:extLst>
              <p:ext uri="{D42A27DB-BD31-4B8C-83A1-F6EECF244321}">
                <p14:modId xmlns:p14="http://schemas.microsoft.com/office/powerpoint/2010/main" val="3104943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07DAAA-31B9-4AED-8B5B-A6E200A55932}"/>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CC175489-2413-4FC7-B5BA-C5318273D0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68791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2D27D-B9DC-46D0-AA73-705A7A91226F}"/>
              </a:ext>
            </a:extLst>
          </p:cNvPr>
          <p:cNvSpPr>
            <a:spLocks noGrp="1"/>
          </p:cNvSpPr>
          <p:nvPr>
            <p:ph type="title"/>
          </p:nvPr>
        </p:nvSpPr>
        <p:spPr/>
        <p:txBody>
          <a:bodyPr/>
          <a:lstStyle/>
          <a:p>
            <a:r>
              <a:rPr lang="en-US"/>
              <a:t>Instagram Interactions Distribution | Teknialbikes</a:t>
            </a:r>
          </a:p>
        </p:txBody>
      </p:sp>
      <p:graphicFrame>
        <p:nvGraphicFramePr>
          <p:cNvPr id="6" name="Chart Placeholder 5">
            <a:extLst>
              <a:ext uri="{FF2B5EF4-FFF2-40B4-BE49-F238E27FC236}">
                <a16:creationId xmlns:a16="http://schemas.microsoft.com/office/drawing/2014/main" id="{98C4FAE2-481D-49C3-884D-F323A8173B92}"/>
              </a:ext>
            </a:extLst>
          </p:cNvPr>
          <p:cNvGraphicFramePr>
            <a:graphicFrameLocks noGrp="1"/>
          </p:cNvGraphicFramePr>
          <p:nvPr>
            <p:ph type="chart" sz="quarter" idx="13"/>
            <p:extLst>
              <p:ext uri="{D42A27DB-BD31-4B8C-83A1-F6EECF244321}">
                <p14:modId xmlns:p14="http://schemas.microsoft.com/office/powerpoint/2010/main" val="24035102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153F49-3C09-487A-93A2-28CED94D6623}"/>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F21F755D-6254-4F4C-A632-31C6729B06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19403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02083-41B7-49DA-8107-CF5B64060C9C}"/>
              </a:ext>
            </a:extLst>
          </p:cNvPr>
          <p:cNvSpPr>
            <a:spLocks noGrp="1"/>
          </p:cNvSpPr>
          <p:nvPr>
            <p:ph type="title"/>
          </p:nvPr>
        </p:nvSpPr>
        <p:spPr/>
        <p:txBody>
          <a:bodyPr/>
          <a:lstStyle/>
          <a:p>
            <a:r>
              <a:rPr lang="en-US"/>
              <a:t>Instagram Hashtag Detection | Teknialbikes - 1 of 2</a:t>
            </a:r>
          </a:p>
        </p:txBody>
      </p:sp>
      <p:graphicFrame>
        <p:nvGraphicFramePr>
          <p:cNvPr id="5" name="Table Placeholder 4">
            <a:extLst>
              <a:ext uri="{FF2B5EF4-FFF2-40B4-BE49-F238E27FC236}">
                <a16:creationId xmlns:a16="http://schemas.microsoft.com/office/drawing/2014/main" id="{CF409506-8100-4E1B-AC9F-C75FA1B980E1}"/>
              </a:ext>
            </a:extLst>
          </p:cNvPr>
          <p:cNvGraphicFramePr>
            <a:graphicFrameLocks noGrp="1"/>
          </p:cNvGraphicFramePr>
          <p:nvPr>
            <p:ph type="tbl" sz="quarter" idx="13"/>
            <p:extLst>
              <p:ext uri="{D42A27DB-BD31-4B8C-83A1-F6EECF244321}">
                <p14:modId xmlns:p14="http://schemas.microsoft.com/office/powerpoint/2010/main" val="2139784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67696113"/>
                    </a:ext>
                  </a:extLst>
                </a:gridCol>
                <a:gridCol w="1399032">
                  <a:extLst>
                    <a:ext uri="{9D8B030D-6E8A-4147-A177-3AD203B41FA5}">
                      <a16:colId xmlns:a16="http://schemas.microsoft.com/office/drawing/2014/main" val="1560519237"/>
                    </a:ext>
                  </a:extLst>
                </a:gridCol>
                <a:gridCol w="1399032">
                  <a:extLst>
                    <a:ext uri="{9D8B030D-6E8A-4147-A177-3AD203B41FA5}">
                      <a16:colId xmlns:a16="http://schemas.microsoft.com/office/drawing/2014/main" val="2944126723"/>
                    </a:ext>
                  </a:extLst>
                </a:gridCol>
                <a:gridCol w="1399032">
                  <a:extLst>
                    <a:ext uri="{9D8B030D-6E8A-4147-A177-3AD203B41FA5}">
                      <a16:colId xmlns:a16="http://schemas.microsoft.com/office/drawing/2014/main" val="1513083352"/>
                    </a:ext>
                  </a:extLst>
                </a:gridCol>
                <a:gridCol w="1399032">
                  <a:extLst>
                    <a:ext uri="{9D8B030D-6E8A-4147-A177-3AD203B41FA5}">
                      <a16:colId xmlns:a16="http://schemas.microsoft.com/office/drawing/2014/main" val="579734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046332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727.3</a:t>
                      </a:r>
                    </a:p>
                  </a:txBody>
                  <a:tcPr/>
                </a:tc>
                <a:extLst>
                  <a:ext uri="{0D108BD9-81ED-4DB2-BD59-A6C34878D82A}">
                    <a16:rowId xmlns:a16="http://schemas.microsoft.com/office/drawing/2014/main" val="3567035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598.78947368421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162.73684210526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761.52631578947</a:t>
                      </a:r>
                    </a:p>
                  </a:txBody>
                  <a:tcPr/>
                </a:tc>
                <a:extLst>
                  <a:ext uri="{0D108BD9-81ED-4DB2-BD59-A6C34878D82A}">
                    <a16:rowId xmlns:a16="http://schemas.microsoft.com/office/drawing/2014/main" val="3444883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#bicicleta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446.63157894737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155.63157894737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602.26315789474</a:t>
                      </a:r>
                    </a:p>
                  </a:txBody>
                  <a:tcPr/>
                </a:tc>
                <a:extLst>
                  <a:ext uri="{0D108BD9-81ED-4DB2-BD59-A6C34878D82A}">
                    <a16:rowId xmlns:a16="http://schemas.microsoft.com/office/drawing/2014/main" val="727512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226.3125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368.0625</a:t>
                      </a:r>
                    </a:p>
                  </a:txBody>
                  <a:tcPr/>
                </a:tc>
                <a:extLst>
                  <a:ext uri="{0D108BD9-81ED-4DB2-BD59-A6C34878D82A}">
                    <a16:rowId xmlns:a16="http://schemas.microsoft.com/office/drawing/2014/main" val="486567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#diadelpadre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1587.9333333333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2940.0666666667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4528</a:t>
                      </a:r>
                    </a:p>
                  </a:txBody>
                  <a:tcPr/>
                </a:tc>
                <a:extLst>
                  <a:ext uri="{0D108BD9-81ED-4DB2-BD59-A6C34878D82A}">
                    <a16:rowId xmlns:a16="http://schemas.microsoft.com/office/drawing/2014/main" val="1898897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#tubicitumundo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403.71428571429</a:t>
                      </a:r>
                    </a:p>
                  </a:txBody>
                  <a:tcPr/>
                </a:tc>
                <a:extLst>
                  <a:ext uri="{0D108BD9-81ED-4DB2-BD59-A6C34878D82A}">
                    <a16:rowId xmlns:a16="http://schemas.microsoft.com/office/drawing/2014/main" val="66753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388.84615384615</a:t>
                      </a:r>
                    </a:p>
                  </a:txBody>
                  <a:tcPr/>
                </a:tc>
                <a:extLst>
                  <a:ext uri="{0D108BD9-81ED-4DB2-BD59-A6C34878D82A}">
                    <a16:rowId xmlns:a16="http://schemas.microsoft.com/office/drawing/2014/main" val="4087000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790.08333333333</a:t>
                      </a:r>
                    </a:p>
                  </a:txBody>
                  <a:tcPr/>
                </a:tc>
                <a:extLst>
                  <a:ext uri="{0D108BD9-81ED-4DB2-BD59-A6C34878D82A}">
                    <a16:rowId xmlns:a16="http://schemas.microsoft.com/office/drawing/2014/main" val="1889514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217.90909090909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203.54545454545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421.45454545455</a:t>
                      </a:r>
                    </a:p>
                  </a:txBody>
                  <a:tcPr/>
                </a:tc>
                <a:extLst>
                  <a:ext uri="{0D108BD9-81ED-4DB2-BD59-A6C34878D82A}">
                    <a16:rowId xmlns:a16="http://schemas.microsoft.com/office/drawing/2014/main" val="1847589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a:t>
                      </a:r>
                    </a:p>
                  </a:txBody>
                  <a:tcPr/>
                </a:tc>
                <a:extLst>
                  <a:ext uri="{0D108BD9-81ED-4DB2-BD59-A6C34878D82A}">
                    <a16:rowId xmlns:a16="http://schemas.microsoft.com/office/drawing/2014/main" val="3474716681"/>
                  </a:ext>
                </a:extLst>
              </a:tr>
            </a:tbl>
          </a:graphicData>
        </a:graphic>
      </p:graphicFrame>
      <p:sp>
        <p:nvSpPr>
          <p:cNvPr id="4" name="Text Placeholder 3">
            <a:extLst>
              <a:ext uri="{FF2B5EF4-FFF2-40B4-BE49-F238E27FC236}">
                <a16:creationId xmlns:a16="http://schemas.microsoft.com/office/drawing/2014/main" id="{398EDCAE-D94C-4D1F-AAA8-C645BF18A18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6652830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6AC9C-5E6F-46A5-9675-7F9417F25CE7}"/>
              </a:ext>
            </a:extLst>
          </p:cNvPr>
          <p:cNvSpPr>
            <a:spLocks noGrp="1"/>
          </p:cNvSpPr>
          <p:nvPr>
            <p:ph type="title"/>
          </p:nvPr>
        </p:nvSpPr>
        <p:spPr/>
        <p:txBody>
          <a:bodyPr/>
          <a:lstStyle/>
          <a:p>
            <a:r>
              <a:rPr lang="en-US"/>
              <a:t>Instagram Hashtag Detection | Teknialbikes - 2 of 2</a:t>
            </a:r>
          </a:p>
        </p:txBody>
      </p:sp>
      <p:graphicFrame>
        <p:nvGraphicFramePr>
          <p:cNvPr id="5" name="Table Placeholder 4">
            <a:extLst>
              <a:ext uri="{FF2B5EF4-FFF2-40B4-BE49-F238E27FC236}">
                <a16:creationId xmlns:a16="http://schemas.microsoft.com/office/drawing/2014/main" id="{7A773BC8-69F1-43AA-AA7A-0A0F1B6E00A0}"/>
              </a:ext>
            </a:extLst>
          </p:cNvPr>
          <p:cNvGraphicFramePr>
            <a:graphicFrameLocks noGrp="1"/>
          </p:cNvGraphicFramePr>
          <p:nvPr>
            <p:ph type="tbl" sz="quarter" idx="13"/>
            <p:extLst>
              <p:ext uri="{D42A27DB-BD31-4B8C-83A1-F6EECF244321}">
                <p14:modId xmlns:p14="http://schemas.microsoft.com/office/powerpoint/2010/main" val="466623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19868680"/>
                    </a:ext>
                  </a:extLst>
                </a:gridCol>
                <a:gridCol w="1399032">
                  <a:extLst>
                    <a:ext uri="{9D8B030D-6E8A-4147-A177-3AD203B41FA5}">
                      <a16:colId xmlns:a16="http://schemas.microsoft.com/office/drawing/2014/main" val="1024323721"/>
                    </a:ext>
                  </a:extLst>
                </a:gridCol>
                <a:gridCol w="1399032">
                  <a:extLst>
                    <a:ext uri="{9D8B030D-6E8A-4147-A177-3AD203B41FA5}">
                      <a16:colId xmlns:a16="http://schemas.microsoft.com/office/drawing/2014/main" val="2139639647"/>
                    </a:ext>
                  </a:extLst>
                </a:gridCol>
                <a:gridCol w="1399032">
                  <a:extLst>
                    <a:ext uri="{9D8B030D-6E8A-4147-A177-3AD203B41FA5}">
                      <a16:colId xmlns:a16="http://schemas.microsoft.com/office/drawing/2014/main" val="2908980012"/>
                    </a:ext>
                  </a:extLst>
                </a:gridCol>
                <a:gridCol w="1399032">
                  <a:extLst>
                    <a:ext uri="{9D8B030D-6E8A-4147-A177-3AD203B41FA5}">
                      <a16:colId xmlns:a16="http://schemas.microsoft.com/office/drawing/2014/main" val="1690155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468846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#SomosRaleigh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a:t>
                      </a:r>
                    </a:p>
                  </a:txBody>
                  <a:tcPr/>
                </a:tc>
                <a:extLst>
                  <a:ext uri="{0D108BD9-81ED-4DB2-BD59-A6C34878D82A}">
                    <a16:rowId xmlns:a16="http://schemas.microsoft.com/office/drawing/2014/main" val="3243384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#ciclismoargentino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978.11111111111</a:t>
                      </a:r>
                    </a:p>
                  </a:txBody>
                  <a:tcPr/>
                </a:tc>
                <a:extLst>
                  <a:ext uri="{0D108BD9-81ED-4DB2-BD59-A6C34878D82A}">
                    <a16:rowId xmlns:a16="http://schemas.microsoft.com/office/drawing/2014/main" val="466683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#MotomelBicicletas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3987044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#TeknialArgentina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49.555555555556</a:t>
                      </a:r>
                    </a:p>
                  </a:txBody>
                  <a:tcPr/>
                </a:tc>
                <a:extLst>
                  <a:ext uri="{0D108BD9-81ED-4DB2-BD59-A6C34878D82A}">
                    <a16:rowId xmlns:a16="http://schemas.microsoft.com/office/drawing/2014/main" val="476125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1245.75</a:t>
                      </a:r>
                    </a:p>
                  </a:txBody>
                  <a:tcPr/>
                </a:tc>
                <a:extLst>
                  <a:ext uri="{0D108BD9-81ED-4DB2-BD59-A6C34878D82A}">
                    <a16:rowId xmlns:a16="http://schemas.microsoft.com/office/drawing/2014/main" val="3166959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1245.75</a:t>
                      </a:r>
                    </a:p>
                  </a:txBody>
                  <a:tcPr/>
                </a:tc>
                <a:extLst>
                  <a:ext uri="{0D108BD9-81ED-4DB2-BD59-A6C34878D82A}">
                    <a16:rowId xmlns:a16="http://schemas.microsoft.com/office/drawing/2014/main" val="2615128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1355.8571428571</a:t>
                      </a:r>
                    </a:p>
                  </a:txBody>
                  <a:tcPr/>
                </a:tc>
                <a:extLst>
                  <a:ext uri="{0D108BD9-81ED-4DB2-BD59-A6C34878D82A}">
                    <a16:rowId xmlns:a16="http://schemas.microsoft.com/office/drawing/2014/main" val="1626929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#venzobike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1284.1428571429</a:t>
                      </a:r>
                    </a:p>
                  </a:txBody>
                  <a:tcPr/>
                </a:tc>
                <a:extLst>
                  <a:ext uri="{0D108BD9-81ED-4DB2-BD59-A6C34878D82A}">
                    <a16:rowId xmlns:a16="http://schemas.microsoft.com/office/drawing/2014/main" val="2818037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#movilidadelectrica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90.166666666667</a:t>
                      </a:r>
                    </a:p>
                  </a:txBody>
                  <a:tcPr/>
                </a:tc>
                <a:extLst>
                  <a:ext uri="{0D108BD9-81ED-4DB2-BD59-A6C34878D82A}">
                    <a16:rowId xmlns:a16="http://schemas.microsoft.com/office/drawing/2014/main" val="3429689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#mtblovers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679.5</a:t>
                      </a:r>
                    </a:p>
                  </a:txBody>
                  <a:tcPr/>
                </a:tc>
                <a:extLst>
                  <a:ext uri="{0D108BD9-81ED-4DB2-BD59-A6C34878D82A}">
                    <a16:rowId xmlns:a16="http://schemas.microsoft.com/office/drawing/2014/main" val="1346100588"/>
                  </a:ext>
                </a:extLst>
              </a:tr>
            </a:tbl>
          </a:graphicData>
        </a:graphic>
      </p:graphicFrame>
      <p:sp>
        <p:nvSpPr>
          <p:cNvPr id="4" name="Text Placeholder 3">
            <a:extLst>
              <a:ext uri="{FF2B5EF4-FFF2-40B4-BE49-F238E27FC236}">
                <a16:creationId xmlns:a16="http://schemas.microsoft.com/office/drawing/2014/main" id="{86EA6BE0-8D79-4A0E-9933-C4AF00177CA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8430674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7716F-05D3-4755-A0EB-74E3CA02D8B4}"/>
              </a:ext>
            </a:extLst>
          </p:cNvPr>
          <p:cNvSpPr>
            <a:spLocks noGrp="1"/>
          </p:cNvSpPr>
          <p:nvPr>
            <p:ph type="title"/>
          </p:nvPr>
        </p:nvSpPr>
        <p:spPr/>
        <p:txBody>
          <a:bodyPr/>
          <a:lstStyle/>
          <a:p>
            <a:r>
              <a:rPr lang="en-US"/>
              <a:t>Instagram Posts Table | Teknialbikes - 1 of 19</a:t>
            </a:r>
          </a:p>
        </p:txBody>
      </p:sp>
      <p:graphicFrame>
        <p:nvGraphicFramePr>
          <p:cNvPr id="5" name="Table Placeholder 4">
            <a:extLst>
              <a:ext uri="{FF2B5EF4-FFF2-40B4-BE49-F238E27FC236}">
                <a16:creationId xmlns:a16="http://schemas.microsoft.com/office/drawing/2014/main" id="{E146BCC0-D25A-4316-B36F-9C3919869C2A}"/>
              </a:ext>
            </a:extLst>
          </p:cNvPr>
          <p:cNvGraphicFramePr>
            <a:graphicFrameLocks noGrp="1"/>
          </p:cNvGraphicFramePr>
          <p:nvPr>
            <p:ph type="tbl" sz="quarter" idx="13"/>
            <p:extLst>
              <p:ext uri="{D42A27DB-BD31-4B8C-83A1-F6EECF244321}">
                <p14:modId xmlns:p14="http://schemas.microsoft.com/office/powerpoint/2010/main" val="3413519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261837703"/>
                    </a:ext>
                  </a:extLst>
                </a:gridCol>
                <a:gridCol w="987552">
                  <a:extLst>
                    <a:ext uri="{9D8B030D-6E8A-4147-A177-3AD203B41FA5}">
                      <a16:colId xmlns:a16="http://schemas.microsoft.com/office/drawing/2014/main" val="1194596475"/>
                    </a:ext>
                  </a:extLst>
                </a:gridCol>
                <a:gridCol w="987552">
                  <a:extLst>
                    <a:ext uri="{9D8B030D-6E8A-4147-A177-3AD203B41FA5}">
                      <a16:colId xmlns:a16="http://schemas.microsoft.com/office/drawing/2014/main" val="463687249"/>
                    </a:ext>
                  </a:extLst>
                </a:gridCol>
                <a:gridCol w="987552">
                  <a:extLst>
                    <a:ext uri="{9D8B030D-6E8A-4147-A177-3AD203B41FA5}">
                      <a16:colId xmlns:a16="http://schemas.microsoft.com/office/drawing/2014/main" val="3553865455"/>
                    </a:ext>
                  </a:extLst>
                </a:gridCol>
                <a:gridCol w="987552">
                  <a:extLst>
                    <a:ext uri="{9D8B030D-6E8A-4147-A177-3AD203B41FA5}">
                      <a16:colId xmlns:a16="http://schemas.microsoft.com/office/drawing/2014/main" val="3732584101"/>
                    </a:ext>
                  </a:extLst>
                </a:gridCol>
                <a:gridCol w="987552">
                  <a:extLst>
                    <a:ext uri="{9D8B030D-6E8A-4147-A177-3AD203B41FA5}">
                      <a16:colId xmlns:a16="http://schemas.microsoft.com/office/drawing/2014/main" val="1269146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21934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- 2021-06-11 15:42:52</a:t>
                      </a:r>
                      <a:r>
                        <a:rPr kumimoji="0" lang="es-ES" sz="1000" b="0" i="0" u="none" strike="noStrike" kern="1200" cap="none" spc="0" normalizeH="0" baseline="0" noProof="0">
                          <a:ln>
                            <a:noFill/>
                          </a:ln>
                          <a:solidFill>
                            <a:prstClr val="black"/>
                          </a:solidFill>
                          <a:effectLst/>
                          <a:uLnTx/>
                          <a:uFillTx/>
                          <a:latin typeface="+mn-lt"/>
                          <a:ea typeface="+mn-ea"/>
                          <a:cs typeface="+mn-cs"/>
                        </a:rPr>
                        <a:t>
 #SORTEO ¿Querés ganarte esta bici, y caer el domingo con el mejor regalo para el #diadelpadre? 🎁🚲💥
Para participar sólo tenés que hacer dos cosas: 
1️⃣ Seguirnos en olmobikes 
2️⃣ Etiquetar al menos a 3 amigxs en este post, para que puedan participar.
¡Dale, que sorteamos el viernes 18, y puede ser tuya! 🙌
⚠️ OJO CON LOS FAKES: Algunos de nuestros seguidores están recibiendo mensajes en los que les dicen que resultaron ganadores del sorteo y los invitan a llenar un formulario con datos personales, incluyendo tarjeta de crédito. ¡Es falso, por favor ignoren los mensajes y denuncien la cuenta!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31815902"/>
                  </a:ext>
                </a:extLst>
              </a:tr>
            </a:tbl>
          </a:graphicData>
        </a:graphic>
      </p:graphicFrame>
      <p:sp>
        <p:nvSpPr>
          <p:cNvPr id="4" name="Text Placeholder 3">
            <a:extLst>
              <a:ext uri="{FF2B5EF4-FFF2-40B4-BE49-F238E27FC236}">
                <a16:creationId xmlns:a16="http://schemas.microsoft.com/office/drawing/2014/main" id="{26D9684B-8569-4196-9A98-318D341ADE7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689149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4EB23-DC45-4BD1-BF27-996A3CA9A3C2}"/>
              </a:ext>
            </a:extLst>
          </p:cNvPr>
          <p:cNvSpPr>
            <a:spLocks noGrp="1"/>
          </p:cNvSpPr>
          <p:nvPr>
            <p:ph type="title"/>
          </p:nvPr>
        </p:nvSpPr>
        <p:spPr/>
        <p:txBody>
          <a:bodyPr/>
          <a:lstStyle/>
          <a:p>
            <a:r>
              <a:rPr lang="en-US"/>
              <a:t>Instagram Posts Table | Teknialbikes - 2 of 19</a:t>
            </a:r>
          </a:p>
        </p:txBody>
      </p:sp>
      <p:graphicFrame>
        <p:nvGraphicFramePr>
          <p:cNvPr id="5" name="Table Placeholder 4">
            <a:extLst>
              <a:ext uri="{FF2B5EF4-FFF2-40B4-BE49-F238E27FC236}">
                <a16:creationId xmlns:a16="http://schemas.microsoft.com/office/drawing/2014/main" id="{67CF6C2B-018D-4A3B-8C36-BB425B8191C7}"/>
              </a:ext>
            </a:extLst>
          </p:cNvPr>
          <p:cNvGraphicFramePr>
            <a:graphicFrameLocks noGrp="1"/>
          </p:cNvGraphicFramePr>
          <p:nvPr>
            <p:ph type="tbl" sz="quarter" idx="13"/>
            <p:extLst>
              <p:ext uri="{D42A27DB-BD31-4B8C-83A1-F6EECF244321}">
                <p14:modId xmlns:p14="http://schemas.microsoft.com/office/powerpoint/2010/main" val="3007222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766369680"/>
                    </a:ext>
                  </a:extLst>
                </a:gridCol>
                <a:gridCol w="987552">
                  <a:extLst>
                    <a:ext uri="{9D8B030D-6E8A-4147-A177-3AD203B41FA5}">
                      <a16:colId xmlns:a16="http://schemas.microsoft.com/office/drawing/2014/main" val="3699631165"/>
                    </a:ext>
                  </a:extLst>
                </a:gridCol>
                <a:gridCol w="987552">
                  <a:extLst>
                    <a:ext uri="{9D8B030D-6E8A-4147-A177-3AD203B41FA5}">
                      <a16:colId xmlns:a16="http://schemas.microsoft.com/office/drawing/2014/main" val="3840948269"/>
                    </a:ext>
                  </a:extLst>
                </a:gridCol>
                <a:gridCol w="987552">
                  <a:extLst>
                    <a:ext uri="{9D8B030D-6E8A-4147-A177-3AD203B41FA5}">
                      <a16:colId xmlns:a16="http://schemas.microsoft.com/office/drawing/2014/main" val="3545047790"/>
                    </a:ext>
                  </a:extLst>
                </a:gridCol>
                <a:gridCol w="987552">
                  <a:extLst>
                    <a:ext uri="{9D8B030D-6E8A-4147-A177-3AD203B41FA5}">
                      <a16:colId xmlns:a16="http://schemas.microsoft.com/office/drawing/2014/main" val="3182515248"/>
                    </a:ext>
                  </a:extLst>
                </a:gridCol>
                <a:gridCol w="987552">
                  <a:extLst>
                    <a:ext uri="{9D8B030D-6E8A-4147-A177-3AD203B41FA5}">
                      <a16:colId xmlns:a16="http://schemas.microsoft.com/office/drawing/2014/main" val="1705333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09534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- 2021-06-01 19:03:35</a:t>
                      </a:r>
                      <a:r>
                        <a:rPr kumimoji="0" lang="en-US" sz="1000" b="0" i="0" u="none" strike="noStrike" kern="1200" cap="none" spc="0" normalizeH="0" baseline="0" noProof="0">
                          <a:ln>
                            <a:noFill/>
                          </a:ln>
                          <a:solidFill>
                            <a:prstClr val="black"/>
                          </a:solidFill>
                          <a:effectLst/>
                          <a:uLnTx/>
                          <a:uFillTx/>
                          <a:latin typeface="+mn-lt"/>
                          <a:ea typeface="+mn-ea"/>
                          <a:cs typeface="+mn-cs"/>
                        </a:rPr>
                        <a:t>
 Tuvimos el agrado de recibir a uno de los grandes referentes de la música cordobesa en nuestras instalaciones, nada más y nada menos que en #CordobaCapital
.
Bienvenido soyulisesbueno a la #FamiliaVenzo
.
Que esta #venzobike sea tu nueva compañera para cumplir metas personales y ojalá pronto podamos verte competir (que sabemos lo que te gusta)  llevando los colores del teamvenzo.arg a la meta ✊🏻🔥
.
.
A disfrutar a full esta #VenzoAtix!!! 🔥🔥
.
.
#SOMOSVENZO
#vivivenzo #ciclismo #bike #bicicleta #cycling #cyclinglifestyle #cyclingphotos #cyclinglife #venzobikes #biker #ciclismoargentino #mtb #mountainbike #mtblife #mtblifestyle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26580694"/>
                  </a:ext>
                </a:extLst>
              </a:tr>
            </a:tbl>
          </a:graphicData>
        </a:graphic>
      </p:graphicFrame>
      <p:sp>
        <p:nvSpPr>
          <p:cNvPr id="4" name="Text Placeholder 3">
            <a:extLst>
              <a:ext uri="{FF2B5EF4-FFF2-40B4-BE49-F238E27FC236}">
                <a16:creationId xmlns:a16="http://schemas.microsoft.com/office/drawing/2014/main" id="{3899FDE5-3399-44B1-9240-918BBDB969F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998949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9E3F5-9054-4617-92CB-D773B3A306EB}"/>
              </a:ext>
            </a:extLst>
          </p:cNvPr>
          <p:cNvSpPr>
            <a:spLocks noGrp="1"/>
          </p:cNvSpPr>
          <p:nvPr>
            <p:ph type="title"/>
          </p:nvPr>
        </p:nvSpPr>
        <p:spPr/>
        <p:txBody>
          <a:bodyPr/>
          <a:lstStyle/>
          <a:p>
            <a:r>
              <a:rPr lang="en-US"/>
              <a:t>Instagram Posts Table | Teknialbikes - 3 of 19</a:t>
            </a:r>
          </a:p>
        </p:txBody>
      </p:sp>
      <p:graphicFrame>
        <p:nvGraphicFramePr>
          <p:cNvPr id="5" name="Table Placeholder 4">
            <a:extLst>
              <a:ext uri="{FF2B5EF4-FFF2-40B4-BE49-F238E27FC236}">
                <a16:creationId xmlns:a16="http://schemas.microsoft.com/office/drawing/2014/main" id="{C1D369D2-4B7F-47F9-A606-2043FB19ECE6}"/>
              </a:ext>
            </a:extLst>
          </p:cNvPr>
          <p:cNvGraphicFramePr>
            <a:graphicFrameLocks noGrp="1"/>
          </p:cNvGraphicFramePr>
          <p:nvPr>
            <p:ph type="tbl" sz="quarter" idx="13"/>
            <p:extLst>
              <p:ext uri="{D42A27DB-BD31-4B8C-83A1-F6EECF244321}">
                <p14:modId xmlns:p14="http://schemas.microsoft.com/office/powerpoint/2010/main" val="763680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304684259"/>
                    </a:ext>
                  </a:extLst>
                </a:gridCol>
                <a:gridCol w="987552">
                  <a:extLst>
                    <a:ext uri="{9D8B030D-6E8A-4147-A177-3AD203B41FA5}">
                      <a16:colId xmlns:a16="http://schemas.microsoft.com/office/drawing/2014/main" val="935647321"/>
                    </a:ext>
                  </a:extLst>
                </a:gridCol>
                <a:gridCol w="987552">
                  <a:extLst>
                    <a:ext uri="{9D8B030D-6E8A-4147-A177-3AD203B41FA5}">
                      <a16:colId xmlns:a16="http://schemas.microsoft.com/office/drawing/2014/main" val="787805230"/>
                    </a:ext>
                  </a:extLst>
                </a:gridCol>
                <a:gridCol w="987552">
                  <a:extLst>
                    <a:ext uri="{9D8B030D-6E8A-4147-A177-3AD203B41FA5}">
                      <a16:colId xmlns:a16="http://schemas.microsoft.com/office/drawing/2014/main" val="1310712401"/>
                    </a:ext>
                  </a:extLst>
                </a:gridCol>
                <a:gridCol w="987552">
                  <a:extLst>
                    <a:ext uri="{9D8B030D-6E8A-4147-A177-3AD203B41FA5}">
                      <a16:colId xmlns:a16="http://schemas.microsoft.com/office/drawing/2014/main" val="669939576"/>
                    </a:ext>
                  </a:extLst>
                </a:gridCol>
                <a:gridCol w="987552">
                  <a:extLst>
                    <a:ext uri="{9D8B030D-6E8A-4147-A177-3AD203B41FA5}">
                      <a16:colId xmlns:a16="http://schemas.microsoft.com/office/drawing/2014/main" val="977709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59697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- 2021-06-16 12:45:15</a:t>
                      </a:r>
                      <a:r>
                        <a:rPr kumimoji="0" lang="en-US" sz="1000" b="0" i="0" u="none" strike="noStrike" kern="1200" cap="none" spc="0" normalizeH="0" baseline="0" noProof="0">
                          <a:ln>
                            <a:noFill/>
                          </a:ln>
                          <a:solidFill>
                            <a:prstClr val="black"/>
                          </a:solidFill>
                          <a:effectLst/>
                          <a:uLnTx/>
                          <a:uFillTx/>
                          <a:latin typeface="+mn-lt"/>
                          <a:ea typeface="+mn-ea"/>
                          <a:cs typeface="+mn-cs"/>
                        </a:rPr>
                        <a:t>
 Llegó la nueva RAPTOR EXO
.
Un nuevo diseño de cuadro de #VenzoArgentina ideal para regalarle a #papá en su día. 🤩
.
Fabricado en #Aluminio, el cual posee una gran capacidad de soportar el uso agresivo, logrando un producto #rigido, #liviano y #resistente. 🔥
.
Conseguí el nuevo #RAPTOREXO en todas las #bicicleteríasVenzo del país 🇦🇷
.
.
#somosvenzo
#venzobikes #venzobike #venzo #bike #biker #diadelpadre #ciclismoargentino #ciclismo #cycling #mtb #mountainbike #mtblife #cyclinglife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58034003"/>
                  </a:ext>
                </a:extLst>
              </a:tr>
            </a:tbl>
          </a:graphicData>
        </a:graphic>
      </p:graphicFrame>
      <p:sp>
        <p:nvSpPr>
          <p:cNvPr id="4" name="Text Placeholder 3">
            <a:extLst>
              <a:ext uri="{FF2B5EF4-FFF2-40B4-BE49-F238E27FC236}">
                <a16:creationId xmlns:a16="http://schemas.microsoft.com/office/drawing/2014/main" id="{73BF4F3F-3148-4435-AD78-EB2818FBE2B1}"/>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4972777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7DB08-889A-4241-A85F-80734135C636}"/>
              </a:ext>
            </a:extLst>
          </p:cNvPr>
          <p:cNvSpPr>
            <a:spLocks noGrp="1"/>
          </p:cNvSpPr>
          <p:nvPr>
            <p:ph type="title"/>
          </p:nvPr>
        </p:nvSpPr>
        <p:spPr/>
        <p:txBody>
          <a:bodyPr/>
          <a:lstStyle/>
          <a:p>
            <a:r>
              <a:rPr lang="en-US"/>
              <a:t>Instagram Posts Table | Teknialbikes - 4 of 19</a:t>
            </a:r>
          </a:p>
        </p:txBody>
      </p:sp>
      <p:graphicFrame>
        <p:nvGraphicFramePr>
          <p:cNvPr id="5" name="Table Placeholder 4">
            <a:extLst>
              <a:ext uri="{FF2B5EF4-FFF2-40B4-BE49-F238E27FC236}">
                <a16:creationId xmlns:a16="http://schemas.microsoft.com/office/drawing/2014/main" id="{D77A5570-B27E-4B28-8E45-3B224A35CB4A}"/>
              </a:ext>
            </a:extLst>
          </p:cNvPr>
          <p:cNvGraphicFramePr>
            <a:graphicFrameLocks noGrp="1"/>
          </p:cNvGraphicFramePr>
          <p:nvPr>
            <p:ph type="tbl" sz="quarter" idx="13"/>
            <p:extLst>
              <p:ext uri="{D42A27DB-BD31-4B8C-83A1-F6EECF244321}">
                <p14:modId xmlns:p14="http://schemas.microsoft.com/office/powerpoint/2010/main" val="4016897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315928684"/>
                    </a:ext>
                  </a:extLst>
                </a:gridCol>
                <a:gridCol w="987552">
                  <a:extLst>
                    <a:ext uri="{9D8B030D-6E8A-4147-A177-3AD203B41FA5}">
                      <a16:colId xmlns:a16="http://schemas.microsoft.com/office/drawing/2014/main" val="3833472009"/>
                    </a:ext>
                  </a:extLst>
                </a:gridCol>
                <a:gridCol w="987552">
                  <a:extLst>
                    <a:ext uri="{9D8B030D-6E8A-4147-A177-3AD203B41FA5}">
                      <a16:colId xmlns:a16="http://schemas.microsoft.com/office/drawing/2014/main" val="3276753439"/>
                    </a:ext>
                  </a:extLst>
                </a:gridCol>
                <a:gridCol w="987552">
                  <a:extLst>
                    <a:ext uri="{9D8B030D-6E8A-4147-A177-3AD203B41FA5}">
                      <a16:colId xmlns:a16="http://schemas.microsoft.com/office/drawing/2014/main" val="2432708719"/>
                    </a:ext>
                  </a:extLst>
                </a:gridCol>
                <a:gridCol w="987552">
                  <a:extLst>
                    <a:ext uri="{9D8B030D-6E8A-4147-A177-3AD203B41FA5}">
                      <a16:colId xmlns:a16="http://schemas.microsoft.com/office/drawing/2014/main" val="3406884965"/>
                    </a:ext>
                  </a:extLst>
                </a:gridCol>
                <a:gridCol w="987552">
                  <a:extLst>
                    <a:ext uri="{9D8B030D-6E8A-4147-A177-3AD203B41FA5}">
                      <a16:colId xmlns:a16="http://schemas.microsoft.com/office/drawing/2014/main" val="1506708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91915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- 2021-06-14 12:00:51</a:t>
                      </a:r>
                      <a:r>
                        <a:rPr kumimoji="0" lang="en-US" sz="1000" b="0" i="0" u="none" strike="noStrike" kern="1200" cap="none" spc="0" normalizeH="0" baseline="0" noProof="0">
                          <a:ln>
                            <a:noFill/>
                          </a:ln>
                          <a:solidFill>
                            <a:prstClr val="black"/>
                          </a:solidFill>
                          <a:effectLst/>
                          <a:uLnTx/>
                          <a:uFillTx/>
                          <a:latin typeface="+mn-lt"/>
                          <a:ea typeface="+mn-ea"/>
                          <a:cs typeface="+mn-cs"/>
                        </a:rPr>
                        <a:t>
 Papá 𝚜𝚎 𝚖𝚎𝚛𝚎𝚌𝚎 𝚕𝚘 𝚖𝚎𝚓𝚘𝚛 ✨, ¡por eso queremos regalárselo! 🎁
.
👉𝑺𝒐𝒓𝒕𝒆𝒂𝒎𝒐𝒔 un monopatín eléctrico 𝙴-𝚂𝚌𝚘𝚘𝚝𝚎𝚛 + casco, para que tu papá se pase a la #micromovilidad 😉
. 
¿Cómo ᴘᴀʀᴛɪᴄɪᴘᴀʀ?: 👇
𝟏) Seguí nuestra cuenta
𝟐) Dale like a la publicación y contanos en comentarios por qué tu papá debería ser el ganador ♥ + etiquetá a los papás más copados que conozcas.
𝟑) Compartí la publicación en historias y mencionanos ✅
.
¡𝘽𝙪𝙚𝙣𝙖 𝙨𝙪𝙚𝙧𝙩𝙚!🍀🤞
.
.
*El sorteo se realizará el 22/06. 
**Bases y condiciones disponibles en Facebook.
.
.
.
#Topmega #tubicitumundo #sorteo #diadelpadre #diadelpadrearg #diadelpadre2021 #regaloparapapa #bici #bicicleta #ciclismo #diadelpadreargentina #mtblife #mtblove #mtblovers #regaloideal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9918125"/>
                  </a:ext>
                </a:extLst>
              </a:tr>
            </a:tbl>
          </a:graphicData>
        </a:graphic>
      </p:graphicFrame>
      <p:sp>
        <p:nvSpPr>
          <p:cNvPr id="4" name="Text Placeholder 3">
            <a:extLst>
              <a:ext uri="{FF2B5EF4-FFF2-40B4-BE49-F238E27FC236}">
                <a16:creationId xmlns:a16="http://schemas.microsoft.com/office/drawing/2014/main" id="{CD3CBA3C-3A50-4C96-9D89-BFF8D62B6E2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4696054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9802E-3E41-4B51-B30F-CBB22D614862}"/>
              </a:ext>
            </a:extLst>
          </p:cNvPr>
          <p:cNvSpPr>
            <a:spLocks noGrp="1"/>
          </p:cNvSpPr>
          <p:nvPr>
            <p:ph type="title"/>
          </p:nvPr>
        </p:nvSpPr>
        <p:spPr/>
        <p:txBody>
          <a:bodyPr/>
          <a:lstStyle/>
          <a:p>
            <a:r>
              <a:rPr lang="en-US"/>
              <a:t>Instagram Posts Table | Teknialbikes - 5 of 19</a:t>
            </a:r>
          </a:p>
        </p:txBody>
      </p:sp>
      <p:graphicFrame>
        <p:nvGraphicFramePr>
          <p:cNvPr id="5" name="Table Placeholder 4">
            <a:extLst>
              <a:ext uri="{FF2B5EF4-FFF2-40B4-BE49-F238E27FC236}">
                <a16:creationId xmlns:a16="http://schemas.microsoft.com/office/drawing/2014/main" id="{B4B62671-256F-4E26-B8E1-AD40BFB8633A}"/>
              </a:ext>
            </a:extLst>
          </p:cNvPr>
          <p:cNvGraphicFramePr>
            <a:graphicFrameLocks noGrp="1"/>
          </p:cNvGraphicFramePr>
          <p:nvPr>
            <p:ph type="tbl" sz="quarter" idx="13"/>
            <p:extLst>
              <p:ext uri="{D42A27DB-BD31-4B8C-83A1-F6EECF244321}">
                <p14:modId xmlns:p14="http://schemas.microsoft.com/office/powerpoint/2010/main" val="2780260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160120168"/>
                    </a:ext>
                  </a:extLst>
                </a:gridCol>
                <a:gridCol w="987552">
                  <a:extLst>
                    <a:ext uri="{9D8B030D-6E8A-4147-A177-3AD203B41FA5}">
                      <a16:colId xmlns:a16="http://schemas.microsoft.com/office/drawing/2014/main" val="1507931655"/>
                    </a:ext>
                  </a:extLst>
                </a:gridCol>
                <a:gridCol w="987552">
                  <a:extLst>
                    <a:ext uri="{9D8B030D-6E8A-4147-A177-3AD203B41FA5}">
                      <a16:colId xmlns:a16="http://schemas.microsoft.com/office/drawing/2014/main" val="667804993"/>
                    </a:ext>
                  </a:extLst>
                </a:gridCol>
                <a:gridCol w="987552">
                  <a:extLst>
                    <a:ext uri="{9D8B030D-6E8A-4147-A177-3AD203B41FA5}">
                      <a16:colId xmlns:a16="http://schemas.microsoft.com/office/drawing/2014/main" val="2464315861"/>
                    </a:ext>
                  </a:extLst>
                </a:gridCol>
                <a:gridCol w="987552">
                  <a:extLst>
                    <a:ext uri="{9D8B030D-6E8A-4147-A177-3AD203B41FA5}">
                      <a16:colId xmlns:a16="http://schemas.microsoft.com/office/drawing/2014/main" val="54627359"/>
                    </a:ext>
                  </a:extLst>
                </a:gridCol>
                <a:gridCol w="987552">
                  <a:extLst>
                    <a:ext uri="{9D8B030D-6E8A-4147-A177-3AD203B41FA5}">
                      <a16:colId xmlns:a16="http://schemas.microsoft.com/office/drawing/2014/main" val="917517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59392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- 2021-06-07 20:38:31</a:t>
                      </a:r>
                      <a:r>
                        <a:rPr kumimoji="0" lang="es-ES" sz="1000" b="0" i="0" u="none" strike="noStrike" kern="1200" cap="none" spc="0" normalizeH="0" baseline="0" noProof="0">
                          <a:ln>
                            <a:noFill/>
                          </a:ln>
                          <a:solidFill>
                            <a:prstClr val="black"/>
                          </a:solidFill>
                          <a:effectLst/>
                          <a:uLnTx/>
                          <a:uFillTx/>
                          <a:latin typeface="+mn-lt"/>
                          <a:ea typeface="+mn-ea"/>
                          <a:cs typeface="+mn-cs"/>
                        </a:rPr>
                        <a:t>
 pablo_grana [Pablo Granados]
Se une a la #familiavenzo disfrutando de su nueva #RaptorEx
Aclaramos que no vuelve en el tiempo, 🤣 pero sí que va fuerte y que le permite crear nuevas aventuras y disfrutar de la naturaleza de una manera única y divertida.
.
Bienvenido Pablo a esta gran familia.
Que tu alegría se potencie y se propague aún más!!
El mundo necesita #REÍR fuerte!
.
.
#SOMOSVENZO
#vivivenzo #ciclismo #bike #bicicleta #cycling #cyclinglifestyle #cyclingphotos #cyclinglife #venzobikes #venzobike #biker #ciclismoargentino #mtb #mountainbike #mtblife #mtblifestyle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82250771"/>
                  </a:ext>
                </a:extLst>
              </a:tr>
            </a:tbl>
          </a:graphicData>
        </a:graphic>
      </p:graphicFrame>
      <p:sp>
        <p:nvSpPr>
          <p:cNvPr id="4" name="Text Placeholder 3">
            <a:extLst>
              <a:ext uri="{FF2B5EF4-FFF2-40B4-BE49-F238E27FC236}">
                <a16:creationId xmlns:a16="http://schemas.microsoft.com/office/drawing/2014/main" id="{5F4B544F-90A0-455D-BB70-0DEE1637486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2658633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40527-110D-4032-ABF9-C1A2C34A640B}"/>
              </a:ext>
            </a:extLst>
          </p:cNvPr>
          <p:cNvSpPr>
            <a:spLocks noGrp="1"/>
          </p:cNvSpPr>
          <p:nvPr>
            <p:ph type="title"/>
          </p:nvPr>
        </p:nvSpPr>
        <p:spPr/>
        <p:txBody>
          <a:bodyPr/>
          <a:lstStyle/>
          <a:p>
            <a:r>
              <a:rPr lang="en-US"/>
              <a:t>Instagram Posts Table | Teknialbikes - 6 of 19</a:t>
            </a:r>
          </a:p>
        </p:txBody>
      </p:sp>
      <p:graphicFrame>
        <p:nvGraphicFramePr>
          <p:cNvPr id="5" name="Table Placeholder 4">
            <a:extLst>
              <a:ext uri="{FF2B5EF4-FFF2-40B4-BE49-F238E27FC236}">
                <a16:creationId xmlns:a16="http://schemas.microsoft.com/office/drawing/2014/main" id="{DF4E5F53-B0E3-4CAF-A74B-AE62105D381F}"/>
              </a:ext>
            </a:extLst>
          </p:cNvPr>
          <p:cNvGraphicFramePr>
            <a:graphicFrameLocks noGrp="1"/>
          </p:cNvGraphicFramePr>
          <p:nvPr>
            <p:ph type="tbl" sz="quarter" idx="13"/>
            <p:extLst>
              <p:ext uri="{D42A27DB-BD31-4B8C-83A1-F6EECF244321}">
                <p14:modId xmlns:p14="http://schemas.microsoft.com/office/powerpoint/2010/main" val="4199977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233141892"/>
                    </a:ext>
                  </a:extLst>
                </a:gridCol>
                <a:gridCol w="987552">
                  <a:extLst>
                    <a:ext uri="{9D8B030D-6E8A-4147-A177-3AD203B41FA5}">
                      <a16:colId xmlns:a16="http://schemas.microsoft.com/office/drawing/2014/main" val="993498382"/>
                    </a:ext>
                  </a:extLst>
                </a:gridCol>
                <a:gridCol w="987552">
                  <a:extLst>
                    <a:ext uri="{9D8B030D-6E8A-4147-A177-3AD203B41FA5}">
                      <a16:colId xmlns:a16="http://schemas.microsoft.com/office/drawing/2014/main" val="1401214597"/>
                    </a:ext>
                  </a:extLst>
                </a:gridCol>
                <a:gridCol w="987552">
                  <a:extLst>
                    <a:ext uri="{9D8B030D-6E8A-4147-A177-3AD203B41FA5}">
                      <a16:colId xmlns:a16="http://schemas.microsoft.com/office/drawing/2014/main" val="2746819035"/>
                    </a:ext>
                  </a:extLst>
                </a:gridCol>
                <a:gridCol w="987552">
                  <a:extLst>
                    <a:ext uri="{9D8B030D-6E8A-4147-A177-3AD203B41FA5}">
                      <a16:colId xmlns:a16="http://schemas.microsoft.com/office/drawing/2014/main" val="2027029712"/>
                    </a:ext>
                  </a:extLst>
                </a:gridCol>
                <a:gridCol w="987552">
                  <a:extLst>
                    <a:ext uri="{9D8B030D-6E8A-4147-A177-3AD203B41FA5}">
                      <a16:colId xmlns:a16="http://schemas.microsoft.com/office/drawing/2014/main" val="4051152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20468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- 2021-06-23 20:58:11</a:t>
                      </a:r>
                      <a:r>
                        <a:rPr kumimoji="0" lang="es-ES" sz="1000" b="0" i="0" u="none" strike="noStrike" kern="1200" cap="none" spc="0" normalizeH="0" baseline="0" noProof="0">
                          <a:ln>
                            <a:noFill/>
                          </a:ln>
                          <a:solidFill>
                            <a:prstClr val="black"/>
                          </a:solidFill>
                          <a:effectLst/>
                          <a:uLnTx/>
                          <a:uFillTx/>
                          <a:latin typeface="+mn-lt"/>
                          <a:ea typeface="+mn-ea"/>
                          <a:cs typeface="+mn-cs"/>
                        </a:rPr>
                        <a:t>
 🔥 #DoblesVenzo 🔥
Ya les adelantamos un poco en teamvenzo.arg sobre este nuevo producto que estamos desarrollando desde #VenzoArgentina para el mundo. 
Contamos con cuatro prototipos de bicicletas DOBLE SUSPENSIÓN qué están siendo testeados y evaluados por miembros del #TEAMVENZO
.
- al igual que lo hicimos anteriormente con el desarrollo de #XBLAZEEX y #ETNA -
.
.
En estas imágenes les mostramos una de las primeras etapas de lo que será este largo pero hermoso proceso de desarrollo.
Un gran equipo de profesionales está trabajando y aportando su conocimiento en cada una de las áreas que se requiere para lograr elegir el mejor producto, que será lanzado en la próxima temporada.
.
.
#somosvenzo
#venzo #venzobikes #venzobike #bike #biker #mtb #xco #xc #mtblife #mtbbike #ciclismo #ciclismoargentino #cycling #cyclinglife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60711876"/>
                  </a:ext>
                </a:extLst>
              </a:tr>
            </a:tbl>
          </a:graphicData>
        </a:graphic>
      </p:graphicFrame>
      <p:sp>
        <p:nvSpPr>
          <p:cNvPr id="4" name="Text Placeholder 3">
            <a:extLst>
              <a:ext uri="{FF2B5EF4-FFF2-40B4-BE49-F238E27FC236}">
                <a16:creationId xmlns:a16="http://schemas.microsoft.com/office/drawing/2014/main" id="{744DE95C-40D1-4175-B04D-385B469C4A9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3911499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F6899-17A7-41D9-AED9-1565560FBF44}"/>
              </a:ext>
            </a:extLst>
          </p:cNvPr>
          <p:cNvSpPr>
            <a:spLocks noGrp="1"/>
          </p:cNvSpPr>
          <p:nvPr>
            <p:ph type="title"/>
          </p:nvPr>
        </p:nvSpPr>
        <p:spPr/>
        <p:txBody>
          <a:bodyPr/>
          <a:lstStyle/>
          <a:p>
            <a:r>
              <a:rPr lang="en-US"/>
              <a:t>Instagram Posts Table | Teknialbikes - 7 of 19</a:t>
            </a:r>
          </a:p>
        </p:txBody>
      </p:sp>
      <p:graphicFrame>
        <p:nvGraphicFramePr>
          <p:cNvPr id="5" name="Table Placeholder 4">
            <a:extLst>
              <a:ext uri="{FF2B5EF4-FFF2-40B4-BE49-F238E27FC236}">
                <a16:creationId xmlns:a16="http://schemas.microsoft.com/office/drawing/2014/main" id="{231E6C52-A320-46FC-B1A0-334F1B1C52CA}"/>
              </a:ext>
            </a:extLst>
          </p:cNvPr>
          <p:cNvGraphicFramePr>
            <a:graphicFrameLocks noGrp="1"/>
          </p:cNvGraphicFramePr>
          <p:nvPr>
            <p:ph type="tbl" sz="quarter" idx="13"/>
            <p:extLst>
              <p:ext uri="{D42A27DB-BD31-4B8C-83A1-F6EECF244321}">
                <p14:modId xmlns:p14="http://schemas.microsoft.com/office/powerpoint/2010/main" val="1894169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649526595"/>
                    </a:ext>
                  </a:extLst>
                </a:gridCol>
                <a:gridCol w="987552">
                  <a:extLst>
                    <a:ext uri="{9D8B030D-6E8A-4147-A177-3AD203B41FA5}">
                      <a16:colId xmlns:a16="http://schemas.microsoft.com/office/drawing/2014/main" val="3172696230"/>
                    </a:ext>
                  </a:extLst>
                </a:gridCol>
                <a:gridCol w="987552">
                  <a:extLst>
                    <a:ext uri="{9D8B030D-6E8A-4147-A177-3AD203B41FA5}">
                      <a16:colId xmlns:a16="http://schemas.microsoft.com/office/drawing/2014/main" val="1874791849"/>
                    </a:ext>
                  </a:extLst>
                </a:gridCol>
                <a:gridCol w="987552">
                  <a:extLst>
                    <a:ext uri="{9D8B030D-6E8A-4147-A177-3AD203B41FA5}">
                      <a16:colId xmlns:a16="http://schemas.microsoft.com/office/drawing/2014/main" val="3386480639"/>
                    </a:ext>
                  </a:extLst>
                </a:gridCol>
                <a:gridCol w="987552">
                  <a:extLst>
                    <a:ext uri="{9D8B030D-6E8A-4147-A177-3AD203B41FA5}">
                      <a16:colId xmlns:a16="http://schemas.microsoft.com/office/drawing/2014/main" val="3467203367"/>
                    </a:ext>
                  </a:extLst>
                </a:gridCol>
                <a:gridCol w="987552">
                  <a:extLst>
                    <a:ext uri="{9D8B030D-6E8A-4147-A177-3AD203B41FA5}">
                      <a16:colId xmlns:a16="http://schemas.microsoft.com/office/drawing/2014/main" val="3028383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08503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- 2021-06-18 20:42:47</a:t>
                      </a:r>
                      <a:r>
                        <a:rPr kumimoji="0" lang="es-ES" sz="1000" b="0" i="0" u="none" strike="noStrike" kern="1200" cap="none" spc="0" normalizeH="0" baseline="0" noProof="0">
                          <a:ln>
                            <a:noFill/>
                          </a:ln>
                          <a:solidFill>
                            <a:prstClr val="black"/>
                          </a:solidFill>
                          <a:effectLst/>
                          <a:uLnTx/>
                          <a:uFillTx/>
                          <a:latin typeface="+mn-lt"/>
                          <a:ea typeface="+mn-ea"/>
                          <a:cs typeface="+mn-cs"/>
                        </a:rPr>
                        <a:t>
 RAPTOR EXO
.
Este nuevo diseño de cuadro de #VenzoArgentina nos tiene enamorados!!
Ideal para regalarle a #papá en su día. 🤩
.
Posee una gran capacidad de soportar el uso agresivo, logrando un producto #rigido, #liviano y #resistente. 🔥
.
En las ultimas imágenes podrán ver las especificaciones técnicas de cómo salen desde línea de armado.
.
*No realizamos venta al público.
*Por precio y stock Consultá en nuestras historias destacadas en “Comercios”.
.
Conseguí el nuevo #RAPTOREXO en todas las #bicicleteríasVenzo del país 🇦🇷
.
.
#somosvenzo
#venzobikes #venzobike #venzo #bike #biker #diadelpadre #ciclismoargentino #ciclismo #cycling #mtb #mountainbike #mtblife #cyclinglife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09694756"/>
                  </a:ext>
                </a:extLst>
              </a:tr>
            </a:tbl>
          </a:graphicData>
        </a:graphic>
      </p:graphicFrame>
      <p:sp>
        <p:nvSpPr>
          <p:cNvPr id="4" name="Text Placeholder 3">
            <a:extLst>
              <a:ext uri="{FF2B5EF4-FFF2-40B4-BE49-F238E27FC236}">
                <a16:creationId xmlns:a16="http://schemas.microsoft.com/office/drawing/2014/main" id="{13C420F0-6329-4289-9E54-96C36A637A6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2978373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E5A35-B8A7-4273-ABBF-B85A6D6B30E5}"/>
              </a:ext>
            </a:extLst>
          </p:cNvPr>
          <p:cNvSpPr>
            <a:spLocks noGrp="1"/>
          </p:cNvSpPr>
          <p:nvPr>
            <p:ph type="title"/>
          </p:nvPr>
        </p:nvSpPr>
        <p:spPr/>
        <p:txBody>
          <a:bodyPr/>
          <a:lstStyle/>
          <a:p>
            <a:r>
              <a:rPr lang="en-US"/>
              <a:t>Instagram Posts Table | Teknialbikes - 8 of 19</a:t>
            </a:r>
          </a:p>
        </p:txBody>
      </p:sp>
      <p:graphicFrame>
        <p:nvGraphicFramePr>
          <p:cNvPr id="5" name="Table Placeholder 4">
            <a:extLst>
              <a:ext uri="{FF2B5EF4-FFF2-40B4-BE49-F238E27FC236}">
                <a16:creationId xmlns:a16="http://schemas.microsoft.com/office/drawing/2014/main" id="{C44A5905-35AF-4C8E-82D7-ABB45DE78BD6}"/>
              </a:ext>
            </a:extLst>
          </p:cNvPr>
          <p:cNvGraphicFramePr>
            <a:graphicFrameLocks noGrp="1"/>
          </p:cNvGraphicFramePr>
          <p:nvPr>
            <p:ph type="tbl" sz="quarter" idx="13"/>
            <p:extLst>
              <p:ext uri="{D42A27DB-BD31-4B8C-83A1-F6EECF244321}">
                <p14:modId xmlns:p14="http://schemas.microsoft.com/office/powerpoint/2010/main" val="2446958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647478918"/>
                    </a:ext>
                  </a:extLst>
                </a:gridCol>
                <a:gridCol w="987552">
                  <a:extLst>
                    <a:ext uri="{9D8B030D-6E8A-4147-A177-3AD203B41FA5}">
                      <a16:colId xmlns:a16="http://schemas.microsoft.com/office/drawing/2014/main" val="3387283027"/>
                    </a:ext>
                  </a:extLst>
                </a:gridCol>
                <a:gridCol w="987552">
                  <a:extLst>
                    <a:ext uri="{9D8B030D-6E8A-4147-A177-3AD203B41FA5}">
                      <a16:colId xmlns:a16="http://schemas.microsoft.com/office/drawing/2014/main" val="3119762801"/>
                    </a:ext>
                  </a:extLst>
                </a:gridCol>
                <a:gridCol w="987552">
                  <a:extLst>
                    <a:ext uri="{9D8B030D-6E8A-4147-A177-3AD203B41FA5}">
                      <a16:colId xmlns:a16="http://schemas.microsoft.com/office/drawing/2014/main" val="1986715039"/>
                    </a:ext>
                  </a:extLst>
                </a:gridCol>
                <a:gridCol w="987552">
                  <a:extLst>
                    <a:ext uri="{9D8B030D-6E8A-4147-A177-3AD203B41FA5}">
                      <a16:colId xmlns:a16="http://schemas.microsoft.com/office/drawing/2014/main" val="3110230532"/>
                    </a:ext>
                  </a:extLst>
                </a:gridCol>
                <a:gridCol w="987552">
                  <a:extLst>
                    <a:ext uri="{9D8B030D-6E8A-4147-A177-3AD203B41FA5}">
                      <a16:colId xmlns:a16="http://schemas.microsoft.com/office/drawing/2014/main" val="750033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16084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- 2021-06-08 11:49:30</a:t>
                      </a:r>
                      <a:r>
                        <a:rPr kumimoji="0" lang="en-US" sz="1000" b="0" i="0" u="none" strike="noStrike" kern="1200" cap="none" spc="0" normalizeH="0" baseline="0" noProof="0">
                          <a:ln>
                            <a:noFill/>
                          </a:ln>
                          <a:solidFill>
                            <a:prstClr val="black"/>
                          </a:solidFill>
                          <a:effectLst/>
                          <a:uLnTx/>
                          <a:uFillTx/>
                          <a:latin typeface="+mn-lt"/>
                          <a:ea typeface="+mn-ea"/>
                          <a:cs typeface="+mn-cs"/>
                        </a:rPr>
                        <a:t>
 &gt;&gt; Que tu experiencia en dos ruedas sea 𝓵𝓪 𝓶𝓮𝓳𝓸𝓻👌
.
Porque la comodidad ante todo 😉, deslizá y chequeá: 𝐡𝐚𝐲 𝐮𝐧 𝐭𝐚𝐦𝐚ñ𝐨 𝐝𝐞 𝐛𝐢𝐜𝐢 𝐢𝐝𝐞𝐚𝐥 𝐩𝐚𝐫𝐚 𝐯𝐨𝐬...
.
&gt;Comentá acá cuál es 𝒕𝒖 𝒕𝒂𝒍𝒍𝒆🚴♀️ 👇
.
.
#topmega #tubicitumundo #todoterreno #cicloturismo #bicis #bicicleta #bike #biker #cycling #ciclismo #ciclismoargentina #mtblife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6832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- 2021-06-03 12:39:40</a:t>
                      </a:r>
                      <a:r>
                        <a:rPr kumimoji="0" lang="es-ES" sz="1000" b="0" i="0" u="none" strike="noStrike" kern="1200" cap="none" spc="0" normalizeH="0" baseline="0" noProof="0">
                          <a:ln>
                            <a:noFill/>
                          </a:ln>
                          <a:solidFill>
                            <a:prstClr val="black"/>
                          </a:solidFill>
                          <a:effectLst/>
                          <a:uLnTx/>
                          <a:uFillTx/>
                          <a:latin typeface="+mn-lt"/>
                          <a:ea typeface="+mn-ea"/>
                          <a:cs typeface="+mn-cs"/>
                        </a:rPr>
                        <a:t>
 Porque es más sano. Porque no contamina. Porque te ayuda a liberar endorfinas y tener menos estrés. Porque es la opción más rápida en las ciudades. Porque te hace más feliz.
#diamundialdelabicicleta #díamundialdelabicicleta #bicicleta #bici #mejorenbici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37649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- 2021-06-28 17:21:00</a:t>
                      </a:r>
                      <a:r>
                        <a:rPr kumimoji="0" lang="es-ES" sz="1000" b="0" i="0" u="none" strike="noStrike" kern="1200" cap="none" spc="0" normalizeH="0" baseline="0" noProof="0">
                          <a:ln>
                            <a:noFill/>
                          </a:ln>
                          <a:solidFill>
                            <a:prstClr val="black"/>
                          </a:solidFill>
                          <a:effectLst/>
                          <a:uLnTx/>
                          <a:uFillTx/>
                          <a:latin typeface="+mn-lt"/>
                          <a:ea typeface="+mn-ea"/>
                          <a:cs typeface="+mn-cs"/>
                        </a:rPr>
                        <a:t>
 El amor siempre se celebra.🚲🏳️‍🌈💕#orgullo #amoresamor #lgbt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75742135"/>
                  </a:ext>
                </a:extLst>
              </a:tr>
            </a:tbl>
          </a:graphicData>
        </a:graphic>
      </p:graphicFrame>
      <p:sp>
        <p:nvSpPr>
          <p:cNvPr id="4" name="Text Placeholder 3">
            <a:extLst>
              <a:ext uri="{FF2B5EF4-FFF2-40B4-BE49-F238E27FC236}">
                <a16:creationId xmlns:a16="http://schemas.microsoft.com/office/drawing/2014/main" id="{0D6CE549-EC47-46C6-B3A9-79EC666120C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938597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776BE-0704-447E-A160-3C05B1470FA3}"/>
              </a:ext>
            </a:extLst>
          </p:cNvPr>
          <p:cNvSpPr>
            <a:spLocks noGrp="1"/>
          </p:cNvSpPr>
          <p:nvPr>
            <p:ph type="title"/>
          </p:nvPr>
        </p:nvSpPr>
        <p:spPr/>
        <p:txBody>
          <a:bodyPr/>
          <a:lstStyle/>
          <a:p>
            <a:r>
              <a:rPr lang="en-US"/>
              <a:t>Instagram Posts Table | Teknialbikes - 9 of 19</a:t>
            </a:r>
          </a:p>
        </p:txBody>
      </p:sp>
      <p:graphicFrame>
        <p:nvGraphicFramePr>
          <p:cNvPr id="5" name="Table Placeholder 4">
            <a:extLst>
              <a:ext uri="{FF2B5EF4-FFF2-40B4-BE49-F238E27FC236}">
                <a16:creationId xmlns:a16="http://schemas.microsoft.com/office/drawing/2014/main" id="{0C2A9600-AB6D-4504-8CB3-51B019FAEA0D}"/>
              </a:ext>
            </a:extLst>
          </p:cNvPr>
          <p:cNvGraphicFramePr>
            <a:graphicFrameLocks noGrp="1"/>
          </p:cNvGraphicFramePr>
          <p:nvPr>
            <p:ph type="tbl" sz="quarter" idx="13"/>
            <p:extLst>
              <p:ext uri="{D42A27DB-BD31-4B8C-83A1-F6EECF244321}">
                <p14:modId xmlns:p14="http://schemas.microsoft.com/office/powerpoint/2010/main" val="2887372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262848317"/>
                    </a:ext>
                  </a:extLst>
                </a:gridCol>
                <a:gridCol w="987552">
                  <a:extLst>
                    <a:ext uri="{9D8B030D-6E8A-4147-A177-3AD203B41FA5}">
                      <a16:colId xmlns:a16="http://schemas.microsoft.com/office/drawing/2014/main" val="194607404"/>
                    </a:ext>
                  </a:extLst>
                </a:gridCol>
                <a:gridCol w="987552">
                  <a:extLst>
                    <a:ext uri="{9D8B030D-6E8A-4147-A177-3AD203B41FA5}">
                      <a16:colId xmlns:a16="http://schemas.microsoft.com/office/drawing/2014/main" val="647638148"/>
                    </a:ext>
                  </a:extLst>
                </a:gridCol>
                <a:gridCol w="987552">
                  <a:extLst>
                    <a:ext uri="{9D8B030D-6E8A-4147-A177-3AD203B41FA5}">
                      <a16:colId xmlns:a16="http://schemas.microsoft.com/office/drawing/2014/main" val="3292377388"/>
                    </a:ext>
                  </a:extLst>
                </a:gridCol>
                <a:gridCol w="987552">
                  <a:extLst>
                    <a:ext uri="{9D8B030D-6E8A-4147-A177-3AD203B41FA5}">
                      <a16:colId xmlns:a16="http://schemas.microsoft.com/office/drawing/2014/main" val="2436818457"/>
                    </a:ext>
                  </a:extLst>
                </a:gridCol>
                <a:gridCol w="987552">
                  <a:extLst>
                    <a:ext uri="{9D8B030D-6E8A-4147-A177-3AD203B41FA5}">
                      <a16:colId xmlns:a16="http://schemas.microsoft.com/office/drawing/2014/main" val="327367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30870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- 2021-06-11 12:36:05</a:t>
                      </a:r>
                      <a:r>
                        <a:rPr kumimoji="0" lang="en-US" sz="1000" b="0" i="0" u="none" strike="noStrike" kern="1200" cap="none" spc="0" normalizeH="0" baseline="0" noProof="0">
                          <a:ln>
                            <a:noFill/>
                          </a:ln>
                          <a:solidFill>
                            <a:prstClr val="black"/>
                          </a:solidFill>
                          <a:effectLst/>
                          <a:uLnTx/>
                          <a:uFillTx/>
                          <a:latin typeface="+mn-lt"/>
                          <a:ea typeface="+mn-ea"/>
                          <a:cs typeface="+mn-cs"/>
                        </a:rPr>
                        <a:t>
 El mejor regalo para #papá es una #venzobike 🤩🔥
.
.
La #bicicleta llegó para quedarse y ser nuestro medio de movilidad #sustentable.
.
Buscá la #venzo que más te guste en nuestra web y conseguila en todas las #bicicleterías venzo del país 🇦🇷
.
Cual preferís??
#venzothorn o #venzoatix ?
.
.
Para ver precios sugeridos y características:
www.venzoargentina.com.ar
.
#somosvenzo #vivivenzo #atix #thorn #venzoargentina #diadelpadre #padre #bike #ciclismo #cycling #ciclismoargentina #cicloturismoargentina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88346897"/>
                  </a:ext>
                </a:extLst>
              </a:tr>
            </a:tbl>
          </a:graphicData>
        </a:graphic>
      </p:graphicFrame>
      <p:sp>
        <p:nvSpPr>
          <p:cNvPr id="4" name="Text Placeholder 3">
            <a:extLst>
              <a:ext uri="{FF2B5EF4-FFF2-40B4-BE49-F238E27FC236}">
                <a16:creationId xmlns:a16="http://schemas.microsoft.com/office/drawing/2014/main" id="{5CD46F05-FF7D-4154-8CA6-05EF53D67E6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5233746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E57D9-49C8-4E5C-B4B0-F42081ED1C8C}"/>
              </a:ext>
            </a:extLst>
          </p:cNvPr>
          <p:cNvSpPr>
            <a:spLocks noGrp="1"/>
          </p:cNvSpPr>
          <p:nvPr>
            <p:ph type="title"/>
          </p:nvPr>
        </p:nvSpPr>
        <p:spPr/>
        <p:txBody>
          <a:bodyPr/>
          <a:lstStyle/>
          <a:p>
            <a:r>
              <a:rPr lang="en-US"/>
              <a:t>Instagram Posts Table | Teknialbikes - 10 of 19</a:t>
            </a:r>
          </a:p>
        </p:txBody>
      </p:sp>
      <p:graphicFrame>
        <p:nvGraphicFramePr>
          <p:cNvPr id="5" name="Table Placeholder 4">
            <a:extLst>
              <a:ext uri="{FF2B5EF4-FFF2-40B4-BE49-F238E27FC236}">
                <a16:creationId xmlns:a16="http://schemas.microsoft.com/office/drawing/2014/main" id="{E68F8633-482D-4E9C-9A83-98917D1E05D5}"/>
              </a:ext>
            </a:extLst>
          </p:cNvPr>
          <p:cNvGraphicFramePr>
            <a:graphicFrameLocks noGrp="1"/>
          </p:cNvGraphicFramePr>
          <p:nvPr>
            <p:ph type="tbl" sz="quarter" idx="13"/>
            <p:extLst>
              <p:ext uri="{D42A27DB-BD31-4B8C-83A1-F6EECF244321}">
                <p14:modId xmlns:p14="http://schemas.microsoft.com/office/powerpoint/2010/main" val="118687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130837966"/>
                    </a:ext>
                  </a:extLst>
                </a:gridCol>
                <a:gridCol w="987552">
                  <a:extLst>
                    <a:ext uri="{9D8B030D-6E8A-4147-A177-3AD203B41FA5}">
                      <a16:colId xmlns:a16="http://schemas.microsoft.com/office/drawing/2014/main" val="467773083"/>
                    </a:ext>
                  </a:extLst>
                </a:gridCol>
                <a:gridCol w="987552">
                  <a:extLst>
                    <a:ext uri="{9D8B030D-6E8A-4147-A177-3AD203B41FA5}">
                      <a16:colId xmlns:a16="http://schemas.microsoft.com/office/drawing/2014/main" val="1761911925"/>
                    </a:ext>
                  </a:extLst>
                </a:gridCol>
                <a:gridCol w="987552">
                  <a:extLst>
                    <a:ext uri="{9D8B030D-6E8A-4147-A177-3AD203B41FA5}">
                      <a16:colId xmlns:a16="http://schemas.microsoft.com/office/drawing/2014/main" val="3159765040"/>
                    </a:ext>
                  </a:extLst>
                </a:gridCol>
                <a:gridCol w="987552">
                  <a:extLst>
                    <a:ext uri="{9D8B030D-6E8A-4147-A177-3AD203B41FA5}">
                      <a16:colId xmlns:a16="http://schemas.microsoft.com/office/drawing/2014/main" val="1383810816"/>
                    </a:ext>
                  </a:extLst>
                </a:gridCol>
                <a:gridCol w="987552">
                  <a:extLst>
                    <a:ext uri="{9D8B030D-6E8A-4147-A177-3AD203B41FA5}">
                      <a16:colId xmlns:a16="http://schemas.microsoft.com/office/drawing/2014/main" val="25699547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51981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- 2021-06-20 11:42:48</a:t>
                      </a:r>
                      <a:r>
                        <a:rPr kumimoji="0" lang="en-US" sz="1000" b="0" i="0" u="none" strike="noStrike" kern="1200" cap="none" spc="0" normalizeH="0" baseline="0" noProof="0">
                          <a:ln>
                            <a:noFill/>
                          </a:ln>
                          <a:solidFill>
                            <a:prstClr val="black"/>
                          </a:solidFill>
                          <a:effectLst/>
                          <a:uLnTx/>
                          <a:uFillTx/>
                          <a:latin typeface="+mn-lt"/>
                          <a:ea typeface="+mn-ea"/>
                          <a:cs typeface="+mn-cs"/>
                        </a:rPr>
                        <a:t>
 Feliz día Papá!
.
Nuestro guía, compañero, nuestro amigo.
Nuestro apoyo incondicional y el que nos aguanta en todas.
.
.
Gracias pa!!
.
.
#SOMOSVENZO
#vivivenzo #ciclismo #bike #bicicleta #cycling #cyclinglifestyle #cyclingphotos #cyclinglife #venzobikes #venzobike #biker #ciclismoargentino #mtb #mountainbike #mtblife #mtblifestyle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94007952"/>
                  </a:ext>
                </a:extLst>
              </a:tr>
            </a:tbl>
          </a:graphicData>
        </a:graphic>
      </p:graphicFrame>
      <p:sp>
        <p:nvSpPr>
          <p:cNvPr id="4" name="Text Placeholder 3">
            <a:extLst>
              <a:ext uri="{FF2B5EF4-FFF2-40B4-BE49-F238E27FC236}">
                <a16:creationId xmlns:a16="http://schemas.microsoft.com/office/drawing/2014/main" id="{A848F258-F0EE-4329-B28E-4A7A508A489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443680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B8C0B-6727-4123-9FEF-8A656E476B71}"/>
              </a:ext>
            </a:extLst>
          </p:cNvPr>
          <p:cNvSpPr>
            <a:spLocks noGrp="1"/>
          </p:cNvSpPr>
          <p:nvPr>
            <p:ph type="title"/>
          </p:nvPr>
        </p:nvSpPr>
        <p:spPr/>
        <p:txBody>
          <a:bodyPr/>
          <a:lstStyle/>
          <a:p>
            <a:r>
              <a:rPr lang="en-US"/>
              <a:t>Instagram Posts Table | Teknialbikes - 11 of 19</a:t>
            </a:r>
          </a:p>
        </p:txBody>
      </p:sp>
      <p:graphicFrame>
        <p:nvGraphicFramePr>
          <p:cNvPr id="5" name="Table Placeholder 4">
            <a:extLst>
              <a:ext uri="{FF2B5EF4-FFF2-40B4-BE49-F238E27FC236}">
                <a16:creationId xmlns:a16="http://schemas.microsoft.com/office/drawing/2014/main" id="{6BD33792-FBEC-4D35-9909-FCB049337AE5}"/>
              </a:ext>
            </a:extLst>
          </p:cNvPr>
          <p:cNvGraphicFramePr>
            <a:graphicFrameLocks noGrp="1"/>
          </p:cNvGraphicFramePr>
          <p:nvPr>
            <p:ph type="tbl" sz="quarter" idx="13"/>
            <p:extLst>
              <p:ext uri="{D42A27DB-BD31-4B8C-83A1-F6EECF244321}">
                <p14:modId xmlns:p14="http://schemas.microsoft.com/office/powerpoint/2010/main" val="3648552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411347514"/>
                    </a:ext>
                  </a:extLst>
                </a:gridCol>
                <a:gridCol w="987552">
                  <a:extLst>
                    <a:ext uri="{9D8B030D-6E8A-4147-A177-3AD203B41FA5}">
                      <a16:colId xmlns:a16="http://schemas.microsoft.com/office/drawing/2014/main" val="3906186369"/>
                    </a:ext>
                  </a:extLst>
                </a:gridCol>
                <a:gridCol w="987552">
                  <a:extLst>
                    <a:ext uri="{9D8B030D-6E8A-4147-A177-3AD203B41FA5}">
                      <a16:colId xmlns:a16="http://schemas.microsoft.com/office/drawing/2014/main" val="3114497097"/>
                    </a:ext>
                  </a:extLst>
                </a:gridCol>
                <a:gridCol w="987552">
                  <a:extLst>
                    <a:ext uri="{9D8B030D-6E8A-4147-A177-3AD203B41FA5}">
                      <a16:colId xmlns:a16="http://schemas.microsoft.com/office/drawing/2014/main" val="3848486829"/>
                    </a:ext>
                  </a:extLst>
                </a:gridCol>
                <a:gridCol w="987552">
                  <a:extLst>
                    <a:ext uri="{9D8B030D-6E8A-4147-A177-3AD203B41FA5}">
                      <a16:colId xmlns:a16="http://schemas.microsoft.com/office/drawing/2014/main" val="2109226482"/>
                    </a:ext>
                  </a:extLst>
                </a:gridCol>
                <a:gridCol w="987552">
                  <a:extLst>
                    <a:ext uri="{9D8B030D-6E8A-4147-A177-3AD203B41FA5}">
                      <a16:colId xmlns:a16="http://schemas.microsoft.com/office/drawing/2014/main" val="2071927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98022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- 2021-06-01 16:01:06</a:t>
                      </a:r>
                      <a:r>
                        <a:rPr kumimoji="0" lang="en-US" sz="1000" b="0" i="0" u="none" strike="noStrike" kern="1200" cap="none" spc="0" normalizeH="0" baseline="0" noProof="0">
                          <a:ln>
                            <a:noFill/>
                          </a:ln>
                          <a:solidFill>
                            <a:prstClr val="black"/>
                          </a:solidFill>
                          <a:effectLst/>
                          <a:uLnTx/>
                          <a:uFillTx/>
                          <a:latin typeface="+mn-lt"/>
                          <a:ea typeface="+mn-ea"/>
                          <a:cs typeface="+mn-cs"/>
                        </a:rPr>
                        <a:t>
 ⚫ M-5.5 - Un Caño #SomosRaleigh
.
.
.
.
🔵 #RaleighMMXXI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89664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teknialbikes - 2021-06-30 18:32:52</a:t>
                      </a:r>
                      <a:r>
                        <a:rPr kumimoji="0" lang="en-US" sz="1000" b="0" i="0" u="none" strike="noStrike" kern="1200" cap="none" spc="0" normalizeH="0" baseline="0" noProof="0">
                          <a:ln>
                            <a:noFill/>
                          </a:ln>
                          <a:solidFill>
                            <a:prstClr val="black"/>
                          </a:solidFill>
                          <a:effectLst/>
                          <a:uLnTx/>
                          <a:uFillTx/>
                          <a:latin typeface="+mn-lt"/>
                          <a:ea typeface="+mn-ea"/>
                          <a:cs typeface="+mn-cs"/>
                        </a:rPr>
                        <a:t>
 S O R T E O! Esta semana bicicleteá todo, menos este sorteo de Átomo y Teknial 🧡🚲⁣
⁣
𝐄𝐧𝐭𝐫𝐚́ 𝐚𝐥 𝐩𝐨𝐬𝐭𝐞𝐨 𝐝𝐞 𝐚́𝐭𝐨𝐦𝐨 𝐲 𝐬𝐞𝐠𝐮𝐢́ 𝐥𝐨𝐬 𝐩𝐚𝐬𝐨𝐬 𝐝𝐞𝐥 𝐬𝐨𝐫𝐭𝐞𝐨!⁣
Ingresá ya en atomodesinflamante 🍀🧡🚲⁣
⁣
#TeknialBikes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04622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- 2021-06-25 17:41:23</a:t>
                      </a:r>
                      <a:r>
                        <a:rPr kumimoji="0" lang="es-ES" sz="1000" b="0" i="0" u="none" strike="noStrike" kern="1200" cap="none" spc="0" normalizeH="0" baseline="0" noProof="0">
                          <a:ln>
                            <a:noFill/>
                          </a:ln>
                          <a:solidFill>
                            <a:prstClr val="black"/>
                          </a:solidFill>
                          <a:effectLst/>
                          <a:uLnTx/>
                          <a:uFillTx/>
                          <a:latin typeface="+mn-lt"/>
                          <a:ea typeface="+mn-ea"/>
                          <a:cs typeface="+mn-cs"/>
                        </a:rPr>
                        <a:t>
 En los mejores momentos, tu bici está con vos. 🌞🚲 #OlmoCamino #urbanbike #bici #bicicleta 
📷: andreafabianabrandol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46882780"/>
                  </a:ext>
                </a:extLst>
              </a:tr>
            </a:tbl>
          </a:graphicData>
        </a:graphic>
      </p:graphicFrame>
      <p:sp>
        <p:nvSpPr>
          <p:cNvPr id="4" name="Text Placeholder 3">
            <a:extLst>
              <a:ext uri="{FF2B5EF4-FFF2-40B4-BE49-F238E27FC236}">
                <a16:creationId xmlns:a16="http://schemas.microsoft.com/office/drawing/2014/main" id="{9E62ABC7-658B-4B4D-BFC8-F15CBA29511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6933406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06CA6-2863-4455-A92D-FC447978C6E7}"/>
              </a:ext>
            </a:extLst>
          </p:cNvPr>
          <p:cNvSpPr>
            <a:spLocks noGrp="1"/>
          </p:cNvSpPr>
          <p:nvPr>
            <p:ph type="title"/>
          </p:nvPr>
        </p:nvSpPr>
        <p:spPr/>
        <p:txBody>
          <a:bodyPr/>
          <a:lstStyle/>
          <a:p>
            <a:r>
              <a:rPr lang="en-US"/>
              <a:t>Instagram Posts Table | Teknialbikes - 12 of 19</a:t>
            </a:r>
          </a:p>
        </p:txBody>
      </p:sp>
      <p:graphicFrame>
        <p:nvGraphicFramePr>
          <p:cNvPr id="5" name="Table Placeholder 4">
            <a:extLst>
              <a:ext uri="{FF2B5EF4-FFF2-40B4-BE49-F238E27FC236}">
                <a16:creationId xmlns:a16="http://schemas.microsoft.com/office/drawing/2014/main" id="{4A7D862D-0D98-4844-AEC7-043A53BB9F39}"/>
              </a:ext>
            </a:extLst>
          </p:cNvPr>
          <p:cNvGraphicFramePr>
            <a:graphicFrameLocks noGrp="1"/>
          </p:cNvGraphicFramePr>
          <p:nvPr>
            <p:ph type="tbl" sz="quarter" idx="13"/>
            <p:extLst>
              <p:ext uri="{D42A27DB-BD31-4B8C-83A1-F6EECF244321}">
                <p14:modId xmlns:p14="http://schemas.microsoft.com/office/powerpoint/2010/main" val="1592518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568032104"/>
                    </a:ext>
                  </a:extLst>
                </a:gridCol>
                <a:gridCol w="987552">
                  <a:extLst>
                    <a:ext uri="{9D8B030D-6E8A-4147-A177-3AD203B41FA5}">
                      <a16:colId xmlns:a16="http://schemas.microsoft.com/office/drawing/2014/main" val="882854032"/>
                    </a:ext>
                  </a:extLst>
                </a:gridCol>
                <a:gridCol w="987552">
                  <a:extLst>
                    <a:ext uri="{9D8B030D-6E8A-4147-A177-3AD203B41FA5}">
                      <a16:colId xmlns:a16="http://schemas.microsoft.com/office/drawing/2014/main" val="3374290463"/>
                    </a:ext>
                  </a:extLst>
                </a:gridCol>
                <a:gridCol w="987552">
                  <a:extLst>
                    <a:ext uri="{9D8B030D-6E8A-4147-A177-3AD203B41FA5}">
                      <a16:colId xmlns:a16="http://schemas.microsoft.com/office/drawing/2014/main" val="1244699176"/>
                    </a:ext>
                  </a:extLst>
                </a:gridCol>
                <a:gridCol w="987552">
                  <a:extLst>
                    <a:ext uri="{9D8B030D-6E8A-4147-A177-3AD203B41FA5}">
                      <a16:colId xmlns:a16="http://schemas.microsoft.com/office/drawing/2014/main" val="2017664652"/>
                    </a:ext>
                  </a:extLst>
                </a:gridCol>
                <a:gridCol w="987552">
                  <a:extLst>
                    <a:ext uri="{9D8B030D-6E8A-4147-A177-3AD203B41FA5}">
                      <a16:colId xmlns:a16="http://schemas.microsoft.com/office/drawing/2014/main" val="1090481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36412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teknialbikes - 2021-06-25 15:50:06</a:t>
                      </a:r>
                      <a:r>
                        <a:rPr kumimoji="0" lang="es-ES" sz="1000" b="0" i="0" u="none" strike="noStrike" kern="1200" cap="none" spc="0" normalizeH="0" baseline="0" noProof="0">
                          <a:ln>
                            <a:noFill/>
                          </a:ln>
                          <a:solidFill>
                            <a:prstClr val="black"/>
                          </a:solidFill>
                          <a:effectLst/>
                          <a:uLnTx/>
                          <a:uFillTx/>
                          <a:latin typeface="+mn-lt"/>
                          <a:ea typeface="+mn-ea"/>
                          <a:cs typeface="+mn-cs"/>
                        </a:rPr>
                        <a:t>
 Empezó el invierno y tu Teknial ya está preparada para acompañarte 😎 🚴‍♀️
#TeknialArgentina #Tarpan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99685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- 2021-06-18 09:58:08</a:t>
                      </a:r>
                      <a:r>
                        <a:rPr kumimoji="0" lang="en-US" sz="1000" b="0" i="0" u="none" strike="noStrike" kern="1200" cap="none" spc="0" normalizeH="0" baseline="0" noProof="0">
                          <a:ln>
                            <a:noFill/>
                          </a:ln>
                          <a:solidFill>
                            <a:prstClr val="black"/>
                          </a:solidFill>
                          <a:effectLst/>
                          <a:uLnTx/>
                          <a:uFillTx/>
                          <a:latin typeface="+mn-lt"/>
                          <a:ea typeface="+mn-ea"/>
                          <a:cs typeface="+mn-cs"/>
                        </a:rPr>
                        <a:t>
 🔵 Mojave 5.5
» Nueva línea RALEIGH MMXXI 
» Close Up 🔍 Una acercamiento a sus componentes principales ✨ El valor de los detalles!
.
M-5.5 » En bicicleterías de todo el país 🚲 #SomosRaleigh
.
.
💙💙💙 Raleigh es sinónimo de tradición, calidad y vigencia. Bicis que enamoran! 
.
.
.
.
🔵 #RaleighMMXXI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8424922"/>
                  </a:ext>
                </a:extLst>
              </a:tr>
            </a:tbl>
          </a:graphicData>
        </a:graphic>
      </p:graphicFrame>
      <p:sp>
        <p:nvSpPr>
          <p:cNvPr id="4" name="Text Placeholder 3">
            <a:extLst>
              <a:ext uri="{FF2B5EF4-FFF2-40B4-BE49-F238E27FC236}">
                <a16:creationId xmlns:a16="http://schemas.microsoft.com/office/drawing/2014/main" id="{AF594499-96C1-4F3D-A462-1449F13FBA8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8142815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E6049-DCE2-493C-BECE-D8ECA755805D}"/>
              </a:ext>
            </a:extLst>
          </p:cNvPr>
          <p:cNvSpPr>
            <a:spLocks noGrp="1"/>
          </p:cNvSpPr>
          <p:nvPr>
            <p:ph type="title"/>
          </p:nvPr>
        </p:nvSpPr>
        <p:spPr/>
        <p:txBody>
          <a:bodyPr/>
          <a:lstStyle/>
          <a:p>
            <a:r>
              <a:rPr lang="en-US"/>
              <a:t>Instagram Posts Table | Teknialbikes - 13 of 19</a:t>
            </a:r>
          </a:p>
        </p:txBody>
      </p:sp>
      <p:graphicFrame>
        <p:nvGraphicFramePr>
          <p:cNvPr id="5" name="Table Placeholder 4">
            <a:extLst>
              <a:ext uri="{FF2B5EF4-FFF2-40B4-BE49-F238E27FC236}">
                <a16:creationId xmlns:a16="http://schemas.microsoft.com/office/drawing/2014/main" id="{9433EA4E-47FF-42D2-89CE-781E60BBD7B5}"/>
              </a:ext>
            </a:extLst>
          </p:cNvPr>
          <p:cNvGraphicFramePr>
            <a:graphicFrameLocks noGrp="1"/>
          </p:cNvGraphicFramePr>
          <p:nvPr>
            <p:ph type="tbl" sz="quarter" idx="13"/>
            <p:extLst>
              <p:ext uri="{D42A27DB-BD31-4B8C-83A1-F6EECF244321}">
                <p14:modId xmlns:p14="http://schemas.microsoft.com/office/powerpoint/2010/main" val="2486642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19917065"/>
                    </a:ext>
                  </a:extLst>
                </a:gridCol>
                <a:gridCol w="987552">
                  <a:extLst>
                    <a:ext uri="{9D8B030D-6E8A-4147-A177-3AD203B41FA5}">
                      <a16:colId xmlns:a16="http://schemas.microsoft.com/office/drawing/2014/main" val="2884588593"/>
                    </a:ext>
                  </a:extLst>
                </a:gridCol>
                <a:gridCol w="987552">
                  <a:extLst>
                    <a:ext uri="{9D8B030D-6E8A-4147-A177-3AD203B41FA5}">
                      <a16:colId xmlns:a16="http://schemas.microsoft.com/office/drawing/2014/main" val="3050442326"/>
                    </a:ext>
                  </a:extLst>
                </a:gridCol>
                <a:gridCol w="987552">
                  <a:extLst>
                    <a:ext uri="{9D8B030D-6E8A-4147-A177-3AD203B41FA5}">
                      <a16:colId xmlns:a16="http://schemas.microsoft.com/office/drawing/2014/main" val="2909561134"/>
                    </a:ext>
                  </a:extLst>
                </a:gridCol>
                <a:gridCol w="987552">
                  <a:extLst>
                    <a:ext uri="{9D8B030D-6E8A-4147-A177-3AD203B41FA5}">
                      <a16:colId xmlns:a16="http://schemas.microsoft.com/office/drawing/2014/main" val="1134190906"/>
                    </a:ext>
                  </a:extLst>
                </a:gridCol>
                <a:gridCol w="987552">
                  <a:extLst>
                    <a:ext uri="{9D8B030D-6E8A-4147-A177-3AD203B41FA5}">
                      <a16:colId xmlns:a16="http://schemas.microsoft.com/office/drawing/2014/main" val="3263784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47883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- 2021-06-22 16:55:11</a:t>
                      </a:r>
                      <a:r>
                        <a:rPr kumimoji="0" lang="es-ES" sz="1000" b="0" i="0" u="none" strike="noStrike" kern="1200" cap="none" spc="0" normalizeH="0" baseline="0" noProof="0">
                          <a:ln>
                            <a:noFill/>
                          </a:ln>
                          <a:solidFill>
                            <a:prstClr val="black"/>
                          </a:solidFill>
                          <a:effectLst/>
                          <a:uLnTx/>
                          <a:uFillTx/>
                          <a:latin typeface="+mn-lt"/>
                          <a:ea typeface="+mn-ea"/>
                          <a:cs typeface="+mn-cs"/>
                        </a:rPr>
                        <a:t>
 No hay mejor calefacción que la que genera tu propio cuerpo. Este invierno, salí a pedalear.
#flash #bici #bicicleta #invierno #frio #mtb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85876709"/>
                  </a:ext>
                </a:extLst>
              </a:tr>
            </a:tbl>
          </a:graphicData>
        </a:graphic>
      </p:graphicFrame>
      <p:sp>
        <p:nvSpPr>
          <p:cNvPr id="4" name="Text Placeholder 3">
            <a:extLst>
              <a:ext uri="{FF2B5EF4-FFF2-40B4-BE49-F238E27FC236}">
                <a16:creationId xmlns:a16="http://schemas.microsoft.com/office/drawing/2014/main" id="{D2341BE8-3E0A-4688-AF75-2C04989E6D4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3365604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0513F-D17F-475B-8602-E7DE4F7E5E5A}"/>
              </a:ext>
            </a:extLst>
          </p:cNvPr>
          <p:cNvSpPr>
            <a:spLocks noGrp="1"/>
          </p:cNvSpPr>
          <p:nvPr>
            <p:ph type="title"/>
          </p:nvPr>
        </p:nvSpPr>
        <p:spPr/>
        <p:txBody>
          <a:bodyPr/>
          <a:lstStyle/>
          <a:p>
            <a:r>
              <a:rPr lang="en-US"/>
              <a:t>Instagram Posts Table | Teknialbikes - 14 of 19</a:t>
            </a:r>
          </a:p>
        </p:txBody>
      </p:sp>
      <p:graphicFrame>
        <p:nvGraphicFramePr>
          <p:cNvPr id="5" name="Table Placeholder 4">
            <a:extLst>
              <a:ext uri="{FF2B5EF4-FFF2-40B4-BE49-F238E27FC236}">
                <a16:creationId xmlns:a16="http://schemas.microsoft.com/office/drawing/2014/main" id="{FBF09193-D88C-4073-ADE6-2F66E61BC1DB}"/>
              </a:ext>
            </a:extLst>
          </p:cNvPr>
          <p:cNvGraphicFramePr>
            <a:graphicFrameLocks noGrp="1"/>
          </p:cNvGraphicFramePr>
          <p:nvPr>
            <p:ph type="tbl" sz="quarter" idx="13"/>
            <p:extLst>
              <p:ext uri="{D42A27DB-BD31-4B8C-83A1-F6EECF244321}">
                <p14:modId xmlns:p14="http://schemas.microsoft.com/office/powerpoint/2010/main" val="3401711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437291843"/>
                    </a:ext>
                  </a:extLst>
                </a:gridCol>
                <a:gridCol w="987552">
                  <a:extLst>
                    <a:ext uri="{9D8B030D-6E8A-4147-A177-3AD203B41FA5}">
                      <a16:colId xmlns:a16="http://schemas.microsoft.com/office/drawing/2014/main" val="3176978293"/>
                    </a:ext>
                  </a:extLst>
                </a:gridCol>
                <a:gridCol w="987552">
                  <a:extLst>
                    <a:ext uri="{9D8B030D-6E8A-4147-A177-3AD203B41FA5}">
                      <a16:colId xmlns:a16="http://schemas.microsoft.com/office/drawing/2014/main" val="69629517"/>
                    </a:ext>
                  </a:extLst>
                </a:gridCol>
                <a:gridCol w="987552">
                  <a:extLst>
                    <a:ext uri="{9D8B030D-6E8A-4147-A177-3AD203B41FA5}">
                      <a16:colId xmlns:a16="http://schemas.microsoft.com/office/drawing/2014/main" val="559892982"/>
                    </a:ext>
                  </a:extLst>
                </a:gridCol>
                <a:gridCol w="987552">
                  <a:extLst>
                    <a:ext uri="{9D8B030D-6E8A-4147-A177-3AD203B41FA5}">
                      <a16:colId xmlns:a16="http://schemas.microsoft.com/office/drawing/2014/main" val="201169966"/>
                    </a:ext>
                  </a:extLst>
                </a:gridCol>
                <a:gridCol w="987552">
                  <a:extLst>
                    <a:ext uri="{9D8B030D-6E8A-4147-A177-3AD203B41FA5}">
                      <a16:colId xmlns:a16="http://schemas.microsoft.com/office/drawing/2014/main" val="3978566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87097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- 2021-06-24 11:21:38</a:t>
                      </a:r>
                      <a:r>
                        <a:rPr kumimoji="0" lang="en-US" sz="1000" b="0" i="0" u="none" strike="noStrike" kern="1200" cap="none" spc="0" normalizeH="0" baseline="0" noProof="0">
                          <a:ln>
                            <a:noFill/>
                          </a:ln>
                          <a:solidFill>
                            <a:prstClr val="black"/>
                          </a:solidFill>
                          <a:effectLst/>
                          <a:uLnTx/>
                          <a:uFillTx/>
                          <a:latin typeface="+mn-lt"/>
                          <a:ea typeface="+mn-ea"/>
                          <a:cs typeface="+mn-cs"/>
                        </a:rPr>
                        <a:t>
 🔵 Mojave 2.0 D
» Nueva línea RALEIGH MMXXI 
.
» Cuadro de ALUMINIO
» HORQUILLA CON SUSPENSION
» Transmisión: SHIMANO
» Frenos: SET DE FRENO A DISCO MECANICO C/DISCOS 160mm – C-STAR BX-350
.
M-2.0 D » En bicicleterías de todo el país 🚲 #SomosRaleigh
.
.
💙💙💙 Raleigh es sinónimo de tradición, calidad y vigencia. Bicis que enamoran! 
.
.
.
.
🔵 #RaleighMMXXI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17029816"/>
                  </a:ext>
                </a:extLst>
              </a:tr>
            </a:tbl>
          </a:graphicData>
        </a:graphic>
      </p:graphicFrame>
      <p:sp>
        <p:nvSpPr>
          <p:cNvPr id="4" name="Text Placeholder 3">
            <a:extLst>
              <a:ext uri="{FF2B5EF4-FFF2-40B4-BE49-F238E27FC236}">
                <a16:creationId xmlns:a16="http://schemas.microsoft.com/office/drawing/2014/main" id="{714DE42E-739D-4074-82BD-10E6BACA0F1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1786077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61392-038A-4D99-80E4-69555C578258}"/>
              </a:ext>
            </a:extLst>
          </p:cNvPr>
          <p:cNvSpPr>
            <a:spLocks noGrp="1"/>
          </p:cNvSpPr>
          <p:nvPr>
            <p:ph type="title"/>
          </p:nvPr>
        </p:nvSpPr>
        <p:spPr/>
        <p:txBody>
          <a:bodyPr/>
          <a:lstStyle/>
          <a:p>
            <a:r>
              <a:rPr lang="en-US"/>
              <a:t>Instagram Posts Table | Teknialbikes - 15 of 19</a:t>
            </a:r>
          </a:p>
        </p:txBody>
      </p:sp>
      <p:graphicFrame>
        <p:nvGraphicFramePr>
          <p:cNvPr id="5" name="Table Placeholder 4">
            <a:extLst>
              <a:ext uri="{FF2B5EF4-FFF2-40B4-BE49-F238E27FC236}">
                <a16:creationId xmlns:a16="http://schemas.microsoft.com/office/drawing/2014/main" id="{3ABDF49E-97E5-4C7E-B42C-E6215C8BE6B7}"/>
              </a:ext>
            </a:extLst>
          </p:cNvPr>
          <p:cNvGraphicFramePr>
            <a:graphicFrameLocks noGrp="1"/>
          </p:cNvGraphicFramePr>
          <p:nvPr>
            <p:ph type="tbl" sz="quarter" idx="13"/>
            <p:extLst>
              <p:ext uri="{D42A27DB-BD31-4B8C-83A1-F6EECF244321}">
                <p14:modId xmlns:p14="http://schemas.microsoft.com/office/powerpoint/2010/main" val="1563735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300006053"/>
                    </a:ext>
                  </a:extLst>
                </a:gridCol>
                <a:gridCol w="987552">
                  <a:extLst>
                    <a:ext uri="{9D8B030D-6E8A-4147-A177-3AD203B41FA5}">
                      <a16:colId xmlns:a16="http://schemas.microsoft.com/office/drawing/2014/main" val="1468369718"/>
                    </a:ext>
                  </a:extLst>
                </a:gridCol>
                <a:gridCol w="987552">
                  <a:extLst>
                    <a:ext uri="{9D8B030D-6E8A-4147-A177-3AD203B41FA5}">
                      <a16:colId xmlns:a16="http://schemas.microsoft.com/office/drawing/2014/main" val="3487586683"/>
                    </a:ext>
                  </a:extLst>
                </a:gridCol>
                <a:gridCol w="987552">
                  <a:extLst>
                    <a:ext uri="{9D8B030D-6E8A-4147-A177-3AD203B41FA5}">
                      <a16:colId xmlns:a16="http://schemas.microsoft.com/office/drawing/2014/main" val="632586714"/>
                    </a:ext>
                  </a:extLst>
                </a:gridCol>
                <a:gridCol w="987552">
                  <a:extLst>
                    <a:ext uri="{9D8B030D-6E8A-4147-A177-3AD203B41FA5}">
                      <a16:colId xmlns:a16="http://schemas.microsoft.com/office/drawing/2014/main" val="4235976543"/>
                    </a:ext>
                  </a:extLst>
                </a:gridCol>
                <a:gridCol w="987552">
                  <a:extLst>
                    <a:ext uri="{9D8B030D-6E8A-4147-A177-3AD203B41FA5}">
                      <a16:colId xmlns:a16="http://schemas.microsoft.com/office/drawing/2014/main" val="821263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23659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- 2021-06-05 11:30:11</a:t>
                      </a:r>
                      <a:r>
                        <a:rPr kumimoji="0" lang="en-US" sz="1000" b="0" i="0" u="none" strike="noStrike" kern="1200" cap="none" spc="0" normalizeH="0" baseline="0" noProof="0">
                          <a:ln>
                            <a:noFill/>
                          </a:ln>
                          <a:solidFill>
                            <a:prstClr val="black"/>
                          </a:solidFill>
                          <a:effectLst/>
                          <a:uLnTx/>
                          <a:uFillTx/>
                          <a:latin typeface="+mn-lt"/>
                          <a:ea typeface="+mn-ea"/>
                          <a:cs typeface="+mn-cs"/>
                        </a:rPr>
                        <a:t>
 &gt;En el 𝐃í𝐚 𝐌𝐮𝐧𝐝𝐢𝐚𝐥 𝐝𝐞𝐥 𝐌𝐞𝐝𝐢𝐨 𝐀𝐦𝐛𝐢𝐞𝐧𝐭𝐞 te recordamos cómo sumas al planeta cuando te movés en dos ruedas. 🤜🤛
. 
Tu bici:
✔ No emite gases tóxicos, por lo que reduce la contaminación en el aire.
✔ No deja residuos de aceite o combustible.
✔ Reduce la contaminación acústica, que en ciudades muy pobladas supera los 65 decibeles.
.
.
Con tu #Topmega no sólo mejoras tu vida, ¡también la del planeta! 🌎💙
#Pormástrayectosenbicicleta
.
.
.
#Topmega #tubicitumundo #diamundialdelmedioambiente #bici #bicicletas #ciclismo #ciclismoargentino #mtblife #mtblove #mtblovers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49043956"/>
                  </a:ext>
                </a:extLst>
              </a:tr>
            </a:tbl>
          </a:graphicData>
        </a:graphic>
      </p:graphicFrame>
      <p:sp>
        <p:nvSpPr>
          <p:cNvPr id="4" name="Text Placeholder 3">
            <a:extLst>
              <a:ext uri="{FF2B5EF4-FFF2-40B4-BE49-F238E27FC236}">
                <a16:creationId xmlns:a16="http://schemas.microsoft.com/office/drawing/2014/main" id="{F5BD5A7D-B853-488D-BAB0-F2FB2C49E83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9790562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09B47-21C8-47B9-97CD-84B4AB5AB1D1}"/>
              </a:ext>
            </a:extLst>
          </p:cNvPr>
          <p:cNvSpPr>
            <a:spLocks noGrp="1"/>
          </p:cNvSpPr>
          <p:nvPr>
            <p:ph type="title"/>
          </p:nvPr>
        </p:nvSpPr>
        <p:spPr/>
        <p:txBody>
          <a:bodyPr/>
          <a:lstStyle/>
          <a:p>
            <a:r>
              <a:rPr lang="en-US"/>
              <a:t>Instagram Posts Table | Teknialbikes - 16 of 19</a:t>
            </a:r>
          </a:p>
        </p:txBody>
      </p:sp>
      <p:graphicFrame>
        <p:nvGraphicFramePr>
          <p:cNvPr id="5" name="Table Placeholder 4">
            <a:extLst>
              <a:ext uri="{FF2B5EF4-FFF2-40B4-BE49-F238E27FC236}">
                <a16:creationId xmlns:a16="http://schemas.microsoft.com/office/drawing/2014/main" id="{4075E1DC-AE1B-40E4-90BF-78BA1C1338C8}"/>
              </a:ext>
            </a:extLst>
          </p:cNvPr>
          <p:cNvGraphicFramePr>
            <a:graphicFrameLocks noGrp="1"/>
          </p:cNvGraphicFramePr>
          <p:nvPr>
            <p:ph type="tbl" sz="quarter" idx="13"/>
            <p:extLst>
              <p:ext uri="{D42A27DB-BD31-4B8C-83A1-F6EECF244321}">
                <p14:modId xmlns:p14="http://schemas.microsoft.com/office/powerpoint/2010/main" val="3439328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288961489"/>
                    </a:ext>
                  </a:extLst>
                </a:gridCol>
                <a:gridCol w="987552">
                  <a:extLst>
                    <a:ext uri="{9D8B030D-6E8A-4147-A177-3AD203B41FA5}">
                      <a16:colId xmlns:a16="http://schemas.microsoft.com/office/drawing/2014/main" val="4100787363"/>
                    </a:ext>
                  </a:extLst>
                </a:gridCol>
                <a:gridCol w="987552">
                  <a:extLst>
                    <a:ext uri="{9D8B030D-6E8A-4147-A177-3AD203B41FA5}">
                      <a16:colId xmlns:a16="http://schemas.microsoft.com/office/drawing/2014/main" val="423733690"/>
                    </a:ext>
                  </a:extLst>
                </a:gridCol>
                <a:gridCol w="987552">
                  <a:extLst>
                    <a:ext uri="{9D8B030D-6E8A-4147-A177-3AD203B41FA5}">
                      <a16:colId xmlns:a16="http://schemas.microsoft.com/office/drawing/2014/main" val="1038263346"/>
                    </a:ext>
                  </a:extLst>
                </a:gridCol>
                <a:gridCol w="987552">
                  <a:extLst>
                    <a:ext uri="{9D8B030D-6E8A-4147-A177-3AD203B41FA5}">
                      <a16:colId xmlns:a16="http://schemas.microsoft.com/office/drawing/2014/main" val="3957196484"/>
                    </a:ext>
                  </a:extLst>
                </a:gridCol>
                <a:gridCol w="987552">
                  <a:extLst>
                    <a:ext uri="{9D8B030D-6E8A-4147-A177-3AD203B41FA5}">
                      <a16:colId xmlns:a16="http://schemas.microsoft.com/office/drawing/2014/main" val="3126381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47144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- 2021-06-17 15:30:13</a:t>
                      </a:r>
                      <a:r>
                        <a:rPr kumimoji="0" lang="en-US" sz="1000" b="0" i="0" u="none" strike="noStrike" kern="1200" cap="none" spc="0" normalizeH="0" baseline="0" noProof="0">
                          <a:ln>
                            <a:noFill/>
                          </a:ln>
                          <a:solidFill>
                            <a:prstClr val="black"/>
                          </a:solidFill>
                          <a:effectLst/>
                          <a:uLnTx/>
                          <a:uFillTx/>
                          <a:latin typeface="+mn-lt"/>
                          <a:ea typeface="+mn-ea"/>
                          <a:cs typeface="+mn-cs"/>
                        </a:rPr>
                        <a:t>
 ¿Tenés un papá 𝙞𝙣𝙦𝙪𝙞𝙚𝙩𝙤 𝙮 𝙖𝙫𝙚𝙣𝙩𝙪𝙧𝙚𝙧𝙤? ➡ Regalale una #Topmega 𝗧𝗛𝗢𝗥 𝗟𝗜𝗧𝗘 y hacelo feliz 😄🙌
.
✔ Cuadro de aluminio, con suspensión
✔ Rodado 29
✔ 24 velocidades
✔ Cubiertas Arisun Mount Graham
✔ Freno a disco mecánico
✔ Llantas doble pared
.
Conocé más detalles en 𝙣𝙪𝙚𝙨𝙩𝙧𝙖 𝙬𝙚𝙗 🛒 [link en bio] ¡12 cuotas sin interés 💳 + envío gratis! 🚀
.
.
.
#Topmega #tubicitumundo #thorlite #diadelpadre #papaaventurero #regaloparapapa #bici #bicicleta #ciclismo #mtblife #mtblove #mtblovers #diadelpadre2021 #diadelpadreargentina #regaloideal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44209512"/>
                  </a:ext>
                </a:extLst>
              </a:tr>
            </a:tbl>
          </a:graphicData>
        </a:graphic>
      </p:graphicFrame>
      <p:sp>
        <p:nvSpPr>
          <p:cNvPr id="4" name="Text Placeholder 3">
            <a:extLst>
              <a:ext uri="{FF2B5EF4-FFF2-40B4-BE49-F238E27FC236}">
                <a16:creationId xmlns:a16="http://schemas.microsoft.com/office/drawing/2014/main" id="{3549F4D2-88CF-4C61-AAB3-C52C3F1909F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6322743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8F1E0-A8F8-4066-9521-8F1E9CAAA8AE}"/>
              </a:ext>
            </a:extLst>
          </p:cNvPr>
          <p:cNvSpPr>
            <a:spLocks noGrp="1"/>
          </p:cNvSpPr>
          <p:nvPr>
            <p:ph type="title"/>
          </p:nvPr>
        </p:nvSpPr>
        <p:spPr/>
        <p:txBody>
          <a:bodyPr/>
          <a:lstStyle/>
          <a:p>
            <a:r>
              <a:rPr lang="en-US"/>
              <a:t>Instagram Posts Table | Teknialbikes - 17 of 19</a:t>
            </a:r>
          </a:p>
        </p:txBody>
      </p:sp>
      <p:graphicFrame>
        <p:nvGraphicFramePr>
          <p:cNvPr id="5" name="Table Placeholder 4">
            <a:extLst>
              <a:ext uri="{FF2B5EF4-FFF2-40B4-BE49-F238E27FC236}">
                <a16:creationId xmlns:a16="http://schemas.microsoft.com/office/drawing/2014/main" id="{49D77068-56A1-4CE1-B973-7B48A5E39AFF}"/>
              </a:ext>
            </a:extLst>
          </p:cNvPr>
          <p:cNvGraphicFramePr>
            <a:graphicFrameLocks noGrp="1"/>
          </p:cNvGraphicFramePr>
          <p:nvPr>
            <p:ph type="tbl" sz="quarter" idx="13"/>
            <p:extLst>
              <p:ext uri="{D42A27DB-BD31-4B8C-83A1-F6EECF244321}">
                <p14:modId xmlns:p14="http://schemas.microsoft.com/office/powerpoint/2010/main" val="265689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177686741"/>
                    </a:ext>
                  </a:extLst>
                </a:gridCol>
                <a:gridCol w="987552">
                  <a:extLst>
                    <a:ext uri="{9D8B030D-6E8A-4147-A177-3AD203B41FA5}">
                      <a16:colId xmlns:a16="http://schemas.microsoft.com/office/drawing/2014/main" val="2599491274"/>
                    </a:ext>
                  </a:extLst>
                </a:gridCol>
                <a:gridCol w="987552">
                  <a:extLst>
                    <a:ext uri="{9D8B030D-6E8A-4147-A177-3AD203B41FA5}">
                      <a16:colId xmlns:a16="http://schemas.microsoft.com/office/drawing/2014/main" val="238201393"/>
                    </a:ext>
                  </a:extLst>
                </a:gridCol>
                <a:gridCol w="987552">
                  <a:extLst>
                    <a:ext uri="{9D8B030D-6E8A-4147-A177-3AD203B41FA5}">
                      <a16:colId xmlns:a16="http://schemas.microsoft.com/office/drawing/2014/main" val="3398428438"/>
                    </a:ext>
                  </a:extLst>
                </a:gridCol>
                <a:gridCol w="987552">
                  <a:extLst>
                    <a:ext uri="{9D8B030D-6E8A-4147-A177-3AD203B41FA5}">
                      <a16:colId xmlns:a16="http://schemas.microsoft.com/office/drawing/2014/main" val="3627546833"/>
                    </a:ext>
                  </a:extLst>
                </a:gridCol>
                <a:gridCol w="987552">
                  <a:extLst>
                    <a:ext uri="{9D8B030D-6E8A-4147-A177-3AD203B41FA5}">
                      <a16:colId xmlns:a16="http://schemas.microsoft.com/office/drawing/2014/main" val="843545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89653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- 2021-06-09 08:26:46</a:t>
                      </a:r>
                      <a:r>
                        <a:rPr kumimoji="0" lang="en-US" sz="1000" b="0" i="0" u="none" strike="noStrike" kern="1200" cap="none" spc="0" normalizeH="0" baseline="0" noProof="0">
                          <a:ln>
                            <a:noFill/>
                          </a:ln>
                          <a:solidFill>
                            <a:prstClr val="black"/>
                          </a:solidFill>
                          <a:effectLst/>
                          <a:uLnTx/>
                          <a:uFillTx/>
                          <a:latin typeface="+mn-lt"/>
                          <a:ea typeface="+mn-ea"/>
                          <a:cs typeface="+mn-cs"/>
                        </a:rPr>
                        <a:t>
 🔵 URBAN 1.1 
» Nueva línea RALEIGH MMXXI
» En bicicleterías de todo el país 🚲 #SomosRaleigh
» La calle es nuestra!
.
.
💙💙💙 Raleigh es sinónimo de tradición, calidad y vigencia. Bicis que enamoran! 
.
.
.
🔵 #RaleighMMXXI #LaCalleEsNuestra #SomosRaleigh #MejorEnBici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4635781"/>
                  </a:ext>
                </a:extLst>
              </a:tr>
            </a:tbl>
          </a:graphicData>
        </a:graphic>
      </p:graphicFrame>
      <p:sp>
        <p:nvSpPr>
          <p:cNvPr id="4" name="Text Placeholder 3">
            <a:extLst>
              <a:ext uri="{FF2B5EF4-FFF2-40B4-BE49-F238E27FC236}">
                <a16:creationId xmlns:a16="http://schemas.microsoft.com/office/drawing/2014/main" id="{62B0AC59-1D82-4DB2-B9FD-430DCC35CF2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9958102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867F3-669E-4222-ABC9-5C325EF510C2}"/>
              </a:ext>
            </a:extLst>
          </p:cNvPr>
          <p:cNvSpPr>
            <a:spLocks noGrp="1"/>
          </p:cNvSpPr>
          <p:nvPr>
            <p:ph type="title"/>
          </p:nvPr>
        </p:nvSpPr>
        <p:spPr/>
        <p:txBody>
          <a:bodyPr/>
          <a:lstStyle/>
          <a:p>
            <a:r>
              <a:rPr lang="en-US"/>
              <a:t>Instagram Posts Table | Teknialbikes - 18 of 19</a:t>
            </a:r>
          </a:p>
        </p:txBody>
      </p:sp>
      <p:graphicFrame>
        <p:nvGraphicFramePr>
          <p:cNvPr id="5" name="Table Placeholder 4">
            <a:extLst>
              <a:ext uri="{FF2B5EF4-FFF2-40B4-BE49-F238E27FC236}">
                <a16:creationId xmlns:a16="http://schemas.microsoft.com/office/drawing/2014/main" id="{40666FA9-F3C4-4C99-BFBD-6E4A20EDC829}"/>
              </a:ext>
            </a:extLst>
          </p:cNvPr>
          <p:cNvGraphicFramePr>
            <a:graphicFrameLocks noGrp="1"/>
          </p:cNvGraphicFramePr>
          <p:nvPr>
            <p:ph type="tbl" sz="quarter" idx="13"/>
            <p:extLst>
              <p:ext uri="{D42A27DB-BD31-4B8C-83A1-F6EECF244321}">
                <p14:modId xmlns:p14="http://schemas.microsoft.com/office/powerpoint/2010/main" val="1633179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195895434"/>
                    </a:ext>
                  </a:extLst>
                </a:gridCol>
                <a:gridCol w="987552">
                  <a:extLst>
                    <a:ext uri="{9D8B030D-6E8A-4147-A177-3AD203B41FA5}">
                      <a16:colId xmlns:a16="http://schemas.microsoft.com/office/drawing/2014/main" val="2493172713"/>
                    </a:ext>
                  </a:extLst>
                </a:gridCol>
                <a:gridCol w="987552">
                  <a:extLst>
                    <a:ext uri="{9D8B030D-6E8A-4147-A177-3AD203B41FA5}">
                      <a16:colId xmlns:a16="http://schemas.microsoft.com/office/drawing/2014/main" val="2633926844"/>
                    </a:ext>
                  </a:extLst>
                </a:gridCol>
                <a:gridCol w="987552">
                  <a:extLst>
                    <a:ext uri="{9D8B030D-6E8A-4147-A177-3AD203B41FA5}">
                      <a16:colId xmlns:a16="http://schemas.microsoft.com/office/drawing/2014/main" val="2444663702"/>
                    </a:ext>
                  </a:extLst>
                </a:gridCol>
                <a:gridCol w="987552">
                  <a:extLst>
                    <a:ext uri="{9D8B030D-6E8A-4147-A177-3AD203B41FA5}">
                      <a16:colId xmlns:a16="http://schemas.microsoft.com/office/drawing/2014/main" val="1651404115"/>
                    </a:ext>
                  </a:extLst>
                </a:gridCol>
                <a:gridCol w="987552">
                  <a:extLst>
                    <a:ext uri="{9D8B030D-6E8A-4147-A177-3AD203B41FA5}">
                      <a16:colId xmlns:a16="http://schemas.microsoft.com/office/drawing/2014/main" val="4199288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94648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- 2021-06-14 13:36:30</a:t>
                      </a:r>
                      <a:r>
                        <a:rPr kumimoji="0" lang="en-US" sz="1000" b="0" i="0" u="none" strike="noStrike" kern="1200" cap="none" spc="0" normalizeH="0" baseline="0" noProof="0">
                          <a:ln>
                            <a:noFill/>
                          </a:ln>
                          <a:solidFill>
                            <a:prstClr val="black"/>
                          </a:solidFill>
                          <a:effectLst/>
                          <a:uLnTx/>
                          <a:uFillTx/>
                          <a:latin typeface="+mn-lt"/>
                          <a:ea typeface="+mn-ea"/>
                          <a:cs typeface="+mn-cs"/>
                        </a:rPr>
                        <a:t>
 🔵 MOJAVE 2.0
» Nueva línea RALEIGH MMXXI
» La bici que estabas esperando! (Y tu papá también 😉)
.
» En bicicleterías de todo el país 🚲 #SomosRaleigh
.
.
.
💙💙💙 Raleigh es sinónimo de tradición, calidad y vigencia. ✨ Bicis que enamoran! 
.
.
.
.
🔵 #Mojave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27316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motomelbicicletas - 2021-06-16 16:26:58</a:t>
                      </a:r>
                      <a:r>
                        <a:rPr kumimoji="0" lang="es-ES" sz="1000" b="0" i="0" u="none" strike="noStrike" kern="1200" cap="none" spc="0" normalizeH="0" baseline="0" noProof="0">
                          <a:ln>
                            <a:noFill/>
                          </a:ln>
                          <a:solidFill>
                            <a:prstClr val="black"/>
                          </a:solidFill>
                          <a:effectLst/>
                          <a:uLnTx/>
                          <a:uFillTx/>
                          <a:latin typeface="+mn-lt"/>
                          <a:ea typeface="+mn-ea"/>
                          <a:cs typeface="+mn-cs"/>
                        </a:rPr>
                        <a:t>
 sofiafernanndez ya se subió a su Maxam 190. Y vos, ¿qué esperás para subirte a la tuya?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55659941"/>
                  </a:ext>
                </a:extLst>
              </a:tr>
            </a:tbl>
          </a:graphicData>
        </a:graphic>
      </p:graphicFrame>
      <p:sp>
        <p:nvSpPr>
          <p:cNvPr id="4" name="Text Placeholder 3">
            <a:extLst>
              <a:ext uri="{FF2B5EF4-FFF2-40B4-BE49-F238E27FC236}">
                <a16:creationId xmlns:a16="http://schemas.microsoft.com/office/drawing/2014/main" id="{5BC036CD-07D0-42EC-B1E9-6B8482E32BE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0502275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ACF51-218A-4AA3-B13C-A522B48113D6}"/>
              </a:ext>
            </a:extLst>
          </p:cNvPr>
          <p:cNvSpPr>
            <a:spLocks noGrp="1"/>
          </p:cNvSpPr>
          <p:nvPr>
            <p:ph type="title"/>
          </p:nvPr>
        </p:nvSpPr>
        <p:spPr/>
        <p:txBody>
          <a:bodyPr/>
          <a:lstStyle/>
          <a:p>
            <a:r>
              <a:rPr lang="en-US"/>
              <a:t>Instagram Posts Table | Teknialbikes - 19 of 19</a:t>
            </a:r>
          </a:p>
        </p:txBody>
      </p:sp>
      <p:graphicFrame>
        <p:nvGraphicFramePr>
          <p:cNvPr id="5" name="Table Placeholder 4">
            <a:extLst>
              <a:ext uri="{FF2B5EF4-FFF2-40B4-BE49-F238E27FC236}">
                <a16:creationId xmlns:a16="http://schemas.microsoft.com/office/drawing/2014/main" id="{56930AA5-72A9-4A39-BA62-F36FE6E03C63}"/>
              </a:ext>
            </a:extLst>
          </p:cNvPr>
          <p:cNvGraphicFramePr>
            <a:graphicFrameLocks noGrp="1"/>
          </p:cNvGraphicFramePr>
          <p:nvPr>
            <p:ph type="tbl" sz="quarter" idx="13"/>
            <p:extLst>
              <p:ext uri="{D42A27DB-BD31-4B8C-83A1-F6EECF244321}">
                <p14:modId xmlns:p14="http://schemas.microsoft.com/office/powerpoint/2010/main" val="4001673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90015688"/>
                    </a:ext>
                  </a:extLst>
                </a:gridCol>
                <a:gridCol w="987552">
                  <a:extLst>
                    <a:ext uri="{9D8B030D-6E8A-4147-A177-3AD203B41FA5}">
                      <a16:colId xmlns:a16="http://schemas.microsoft.com/office/drawing/2014/main" val="2044497910"/>
                    </a:ext>
                  </a:extLst>
                </a:gridCol>
                <a:gridCol w="987552">
                  <a:extLst>
                    <a:ext uri="{9D8B030D-6E8A-4147-A177-3AD203B41FA5}">
                      <a16:colId xmlns:a16="http://schemas.microsoft.com/office/drawing/2014/main" val="3740262734"/>
                    </a:ext>
                  </a:extLst>
                </a:gridCol>
                <a:gridCol w="987552">
                  <a:extLst>
                    <a:ext uri="{9D8B030D-6E8A-4147-A177-3AD203B41FA5}">
                      <a16:colId xmlns:a16="http://schemas.microsoft.com/office/drawing/2014/main" val="1356687270"/>
                    </a:ext>
                  </a:extLst>
                </a:gridCol>
                <a:gridCol w="987552">
                  <a:extLst>
                    <a:ext uri="{9D8B030D-6E8A-4147-A177-3AD203B41FA5}">
                      <a16:colId xmlns:a16="http://schemas.microsoft.com/office/drawing/2014/main" val="3040211996"/>
                    </a:ext>
                  </a:extLst>
                </a:gridCol>
                <a:gridCol w="987552">
                  <a:extLst>
                    <a:ext uri="{9D8B030D-6E8A-4147-A177-3AD203B41FA5}">
                      <a16:colId xmlns:a16="http://schemas.microsoft.com/office/drawing/2014/main" val="3571069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06412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motomelbicicletas - 2021-06-14 10:55:08</a:t>
                      </a:r>
                      <a:r>
                        <a:rPr kumimoji="0" lang="es-ES" sz="1000" b="0" i="0" u="none" strike="noStrike" kern="1200" cap="none" spc="0" normalizeH="0" baseline="0" noProof="0">
                          <a:ln>
                            <a:noFill/>
                          </a:ln>
                          <a:solidFill>
                            <a:prstClr val="black"/>
                          </a:solidFill>
                          <a:effectLst/>
                          <a:uLnTx/>
                          <a:uFillTx/>
                          <a:latin typeface="+mn-lt"/>
                          <a:ea typeface="+mn-ea"/>
                          <a:cs typeface="+mn-cs"/>
                        </a:rPr>
                        <a:t>
 Reposted from cawilliamskemmis INSTITUCIONAL.
Las donaciones a nuestra institución siguen llegando, en esta oportunidad una bicicleta mountain bike de la empresa motomelbicicletas que se sorteará entre los socios que se adhieran al débito automático de sus cuotas sociales y deportivas, próximo a implementarse. 
SEGUIMOS GESTIONANDO Y TRABAJANDO POR EL CLUB QUE TODOS NOS MERECEMO.
#soydelkemmis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30435962"/>
                  </a:ext>
                </a:extLst>
              </a:tr>
            </a:tbl>
          </a:graphicData>
        </a:graphic>
      </p:graphicFrame>
      <p:sp>
        <p:nvSpPr>
          <p:cNvPr id="4" name="Text Placeholder 3">
            <a:extLst>
              <a:ext uri="{FF2B5EF4-FFF2-40B4-BE49-F238E27FC236}">
                <a16:creationId xmlns:a16="http://schemas.microsoft.com/office/drawing/2014/main" id="{7FB6B913-A87C-46F1-96CD-5E448100CD0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921475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1276</Words>
  <Application>Microsoft Office PowerPoint</Application>
  <PresentationFormat>On-screen Show (4:3)</PresentationFormat>
  <Paragraphs>529</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quintly_template</vt:lpstr>
      <vt:lpstr>Reporte Instagram</vt:lpstr>
      <vt:lpstr>Instagram Key Metrics Table | Teknialbikes</vt:lpstr>
      <vt:lpstr>Instagram Follower Distribution | Teknialbikes</vt:lpstr>
      <vt:lpstr>Instagram Key Metrics Radar | Teknialbikes</vt:lpstr>
      <vt:lpstr>Instagram Followers Total | Teknialbikes</vt:lpstr>
      <vt:lpstr>Instagram Followers Change | Teknialbikes</vt:lpstr>
      <vt:lpstr>Instagram Posts By Weekday | Teknialbikes</vt:lpstr>
      <vt:lpstr>Instagram Followers Change Per Weekday | Teknialbikes</vt:lpstr>
      <vt:lpstr>Instagram Posts By Hour | Teknialbikes</vt:lpstr>
      <vt:lpstr>Instagram Interaction Rate By Weekday | Teknialbikes</vt:lpstr>
      <vt:lpstr>Instagram Interaction Rate By Hour | Teknialbikes</vt:lpstr>
      <vt:lpstr>Instagram Post Type Distribution Per Profile | Teknialbikes</vt:lpstr>
      <vt:lpstr>Instagram Interactions by Post Type | Teknialbikes</vt:lpstr>
      <vt:lpstr>Instagram Interaction Rate By Post Type | Teknialbikes</vt:lpstr>
      <vt:lpstr>Instagram Interactions Distribution | Teknialbikes</vt:lpstr>
      <vt:lpstr>Instagram Hashtag Detection | Teknialbikes - 1 of 2</vt:lpstr>
      <vt:lpstr>Instagram Hashtag Detection | Teknialbikes - 2 of 2</vt:lpstr>
      <vt:lpstr>Instagram Posts Table | Teknialbikes - 1 of 19</vt:lpstr>
      <vt:lpstr>Instagram Posts Table | Teknialbikes - 2 of 19</vt:lpstr>
      <vt:lpstr>Instagram Posts Table | Teknialbikes - 3 of 19</vt:lpstr>
      <vt:lpstr>Instagram Posts Table | Teknialbikes - 4 of 19</vt:lpstr>
      <vt:lpstr>Instagram Posts Table | Teknialbikes - 5 of 19</vt:lpstr>
      <vt:lpstr>Instagram Posts Table | Teknialbikes - 6 of 19</vt:lpstr>
      <vt:lpstr>Instagram Posts Table | Teknialbikes - 7 of 19</vt:lpstr>
      <vt:lpstr>Instagram Posts Table | Teknialbikes - 8 of 19</vt:lpstr>
      <vt:lpstr>Instagram Posts Table | Teknialbikes - 9 of 19</vt:lpstr>
      <vt:lpstr>Instagram Posts Table | Teknialbikes - 10 of 19</vt:lpstr>
      <vt:lpstr>Instagram Posts Table | Teknialbikes - 11 of 19</vt:lpstr>
      <vt:lpstr>Instagram Posts Table | Teknialbikes - 12 of 19</vt:lpstr>
      <vt:lpstr>Instagram Posts Table | Teknialbikes - 13 of 19</vt:lpstr>
      <vt:lpstr>Instagram Posts Table | Teknialbikes - 14 of 19</vt:lpstr>
      <vt:lpstr>Instagram Posts Table | Teknialbikes - 15 of 19</vt:lpstr>
      <vt:lpstr>Instagram Posts Table | Teknialbikes - 16 of 19</vt:lpstr>
      <vt:lpstr>Instagram Posts Table | Teknialbikes - 17 of 19</vt:lpstr>
      <vt:lpstr>Instagram Posts Table | Teknialbikes - 18 of 19</vt:lpstr>
      <vt:lpstr>Instagram Posts Table | Teknialbikes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2021-07-01T11:52:19Z</dcterms:created>
  <dcterms:modified xsi:type="dcterms:W3CDTF">2021-07-01T11:53:20Z</dcterms:modified>
</cp:coreProperties>
</file>