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cat>
            <c:strRef>
              <c:f>Sheet1!$A$1:$F$1</c:f>
              <c:strCache>
                <c:ptCount val="6"/>
                <c:pt idx="0">
                  <c:v>olmobikes</c:v>
                </c:pt>
                <c:pt idx="1">
                  <c:v>venzoarg</c:v>
                </c:pt>
                <c:pt idx="2">
                  <c:v>topmega_oficial</c:v>
                </c:pt>
                <c:pt idx="3">
                  <c:v>teknialbikes</c:v>
                </c:pt>
                <c:pt idx="4">
                  <c:v>raleigh.bicicletas</c:v>
                </c:pt>
                <c:pt idx="5">
                  <c:v>motomelbicicletas</c:v>
                </c:pt>
              </c:strCache>
            </c:strRef>
          </c:cat>
          <c:val>
            <c:numRef>
              <c:f>Sheet1!$A$2:$F$2</c:f>
              <c:numCache>
                <c:formatCode>General</c:formatCode>
                <c:ptCount val="6"/>
                <c:pt idx="0">
                  <c:v>166987</c:v>
                </c:pt>
                <c:pt idx="1">
                  <c:v>79601</c:v>
                </c:pt>
                <c:pt idx="2">
                  <c:v>63346</c:v>
                </c:pt>
                <c:pt idx="3">
                  <c:v>10503</c:v>
                </c:pt>
                <c:pt idx="4">
                  <c:v>6302</c:v>
                </c:pt>
                <c:pt idx="5">
                  <c:v>4476</c:v>
                </c:pt>
              </c:numCache>
            </c:numRef>
          </c:val>
          <c:extLst>
            <c:ext xmlns:c16="http://schemas.microsoft.com/office/drawing/2014/chart" uri="{C3380CC4-5D6E-409C-BE32-E72D297353CC}">
              <c16:uniqueId val="{00000000-C3B5-4A8C-A139-1A6ACC45B13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6.2896999999999998</c:v>
                </c:pt>
                <c:pt idx="1">
                  <c:v>64.285700000000006</c:v>
                </c:pt>
                <c:pt idx="2">
                  <c:v>28.571400000000001</c:v>
                </c:pt>
                <c:pt idx="3">
                  <c:v>50</c:v>
                </c:pt>
                <c:pt idx="4">
                  <c:v>81.25</c:v>
                </c:pt>
                <c:pt idx="5">
                  <c:v>1.3004</c:v>
                </c:pt>
                <c:pt idx="6">
                  <c:v>9.2169000000000008</c:v>
                </c:pt>
                <c:pt idx="7">
                  <c:v>100</c:v>
                </c:pt>
              </c:numCache>
            </c:numRef>
          </c:val>
          <c:extLst>
            <c:ext xmlns:c16="http://schemas.microsoft.com/office/drawing/2014/chart" uri="{C3380CC4-5D6E-409C-BE32-E72D297353CC}">
              <c16:uniqueId val="{00000000-AF43-4ECA-87AE-BF27B4210714}"/>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2.6804000000000001</c:v>
                </c:pt>
                <c:pt idx="1">
                  <c:v>64.285700000000006</c:v>
                </c:pt>
                <c:pt idx="2">
                  <c:v>0</c:v>
                </c:pt>
                <c:pt idx="3">
                  <c:v>100</c:v>
                </c:pt>
                <c:pt idx="4">
                  <c:v>81.25</c:v>
                </c:pt>
                <c:pt idx="5">
                  <c:v>0.90629999999999999</c:v>
                </c:pt>
                <c:pt idx="6">
                  <c:v>12.853999999999999</c:v>
                </c:pt>
                <c:pt idx="7">
                  <c:v>16.461600000000001</c:v>
                </c:pt>
              </c:numCache>
            </c:numRef>
          </c:val>
          <c:extLst>
            <c:ext xmlns:c16="http://schemas.microsoft.com/office/drawing/2014/chart" uri="{C3380CC4-5D6E-409C-BE32-E72D297353CC}">
              <c16:uniqueId val="{00000001-AF43-4ECA-87AE-BF27B4210714}"/>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37.934699999999999</c:v>
                </c:pt>
                <c:pt idx="1">
                  <c:v>100</c:v>
                </c:pt>
                <c:pt idx="2">
                  <c:v>28.571400000000001</c:v>
                </c:pt>
                <c:pt idx="3">
                  <c:v>0</c:v>
                </c:pt>
                <c:pt idx="4">
                  <c:v>100</c:v>
                </c:pt>
                <c:pt idx="5">
                  <c:v>9.3986000000000001</c:v>
                </c:pt>
                <c:pt idx="6">
                  <c:v>6.9896000000000003</c:v>
                </c:pt>
                <c:pt idx="7">
                  <c:v>1.9123000000000001</c:v>
                </c:pt>
              </c:numCache>
            </c:numRef>
          </c:val>
          <c:extLst>
            <c:ext xmlns:c16="http://schemas.microsoft.com/office/drawing/2014/chart" uri="{C3380CC4-5D6E-409C-BE32-E72D297353CC}">
              <c16:uniqueId val="{00000002-AF43-4ECA-87AE-BF27B4210714}"/>
            </c:ext>
          </c:extLst>
        </c:ser>
        <c:ser>
          <c:idx val="3"/>
          <c:order val="3"/>
          <c:tx>
            <c:strRef>
              <c:f>Sheet1!$E$1</c:f>
              <c:strCache>
                <c:ptCount val="1"/>
                <c:pt idx="0">
                  <c:v>venzoarg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47.668999999999997</c:v>
                </c:pt>
                <c:pt idx="1">
                  <c:v>0</c:v>
                </c:pt>
                <c:pt idx="2">
                  <c:v>100</c:v>
                </c:pt>
                <c:pt idx="3">
                  <c:v>0</c:v>
                </c:pt>
                <c:pt idx="4">
                  <c:v>43.75</c:v>
                </c:pt>
                <c:pt idx="5">
                  <c:v>14.521100000000001</c:v>
                </c:pt>
                <c:pt idx="6">
                  <c:v>0</c:v>
                </c:pt>
                <c:pt idx="7">
                  <c:v>75.624399999999994</c:v>
                </c:pt>
              </c:numCache>
            </c:numRef>
          </c:val>
          <c:extLst>
            <c:ext xmlns:c16="http://schemas.microsoft.com/office/drawing/2014/chart" uri="{C3380CC4-5D6E-409C-BE32-E72D297353CC}">
              <c16:uniqueId val="{00000003-AF43-4ECA-87AE-BF27B4210714}"/>
            </c:ext>
          </c:extLst>
        </c:ser>
        <c:ser>
          <c:idx val="4"/>
          <c:order val="4"/>
          <c:tx>
            <c:strRef>
              <c:f>Sheet1!$F$1</c:f>
              <c:strCache>
                <c:ptCount val="1"/>
                <c:pt idx="0">
                  <c:v>olmobikes</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35.714300000000001</c:v>
                </c:pt>
                <c:pt idx="2">
                  <c:v>0</c:v>
                </c:pt>
                <c:pt idx="3">
                  <c:v>0</c:v>
                </c:pt>
                <c:pt idx="4">
                  <c:v>31.25</c:v>
                </c:pt>
                <c:pt idx="5">
                  <c:v>100</c:v>
                </c:pt>
                <c:pt idx="6">
                  <c:v>100</c:v>
                </c:pt>
                <c:pt idx="7">
                  <c:v>25.911100000000001</c:v>
                </c:pt>
              </c:numCache>
            </c:numRef>
          </c:val>
          <c:extLst>
            <c:ext xmlns:c16="http://schemas.microsoft.com/office/drawing/2014/chart" uri="{C3380CC4-5D6E-409C-BE32-E72D297353CC}">
              <c16:uniqueId val="{00000004-AF43-4ECA-87AE-BF27B4210714}"/>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3.7738999999999998</c:v>
                </c:pt>
                <c:pt idx="1">
                  <c:v>0</c:v>
                </c:pt>
                <c:pt idx="2">
                  <c:v>71.428600000000003</c:v>
                </c:pt>
                <c:pt idx="3">
                  <c:v>0</c:v>
                </c:pt>
                <c:pt idx="4">
                  <c:v>31.25</c:v>
                </c:pt>
                <c:pt idx="5">
                  <c:v>1.3198000000000001</c:v>
                </c:pt>
                <c:pt idx="6">
                  <c:v>0</c:v>
                </c:pt>
                <c:pt idx="7">
                  <c:v>0</c:v>
                </c:pt>
              </c:numCache>
            </c:numRef>
          </c:val>
          <c:extLst>
            <c:ext xmlns:c16="http://schemas.microsoft.com/office/drawing/2014/chart" uri="{C3380CC4-5D6E-409C-BE32-E72D297353CC}">
              <c16:uniqueId val="{00000005-AF43-4ECA-87AE-BF27B4210714}"/>
            </c:ext>
          </c:extLst>
        </c:ser>
        <c:dLbls>
          <c:showLegendKey val="0"/>
          <c:showVal val="0"/>
          <c:showCatName val="0"/>
          <c:showSerName val="0"/>
          <c:showPercent val="0"/>
          <c:showBubbleSize val="0"/>
        </c:dLbls>
        <c:axId val="345067040"/>
        <c:axId val="345066384"/>
      </c:radarChart>
      <c:catAx>
        <c:axId val="345067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066384"/>
        <c:crosses val="autoZero"/>
        <c:auto val="1"/>
        <c:lblAlgn val="ctr"/>
        <c:lblOffset val="100"/>
        <c:noMultiLvlLbl val="0"/>
      </c:catAx>
      <c:valAx>
        <c:axId val="345066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067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8295</c:v>
                </c:pt>
                <c:pt idx="1">
                  <c:v>8288</c:v>
                </c:pt>
                <c:pt idx="2">
                  <c:v>8287</c:v>
                </c:pt>
                <c:pt idx="3">
                  <c:v>8292</c:v>
                </c:pt>
                <c:pt idx="4">
                  <c:v>8292</c:v>
                </c:pt>
                <c:pt idx="5">
                  <c:v>8292</c:v>
                </c:pt>
                <c:pt idx="6">
                  <c:v>8289</c:v>
                </c:pt>
                <c:pt idx="7">
                  <c:v>8292</c:v>
                </c:pt>
                <c:pt idx="8">
                  <c:v>8293</c:v>
                </c:pt>
                <c:pt idx="9">
                  <c:v>8293</c:v>
                </c:pt>
                <c:pt idx="10">
                  <c:v>8296</c:v>
                </c:pt>
                <c:pt idx="11">
                  <c:v>8293</c:v>
                </c:pt>
                <c:pt idx="12">
                  <c:v>8297</c:v>
                </c:pt>
                <c:pt idx="13">
                  <c:v>8294</c:v>
                </c:pt>
                <c:pt idx="14">
                  <c:v>8292</c:v>
                </c:pt>
                <c:pt idx="15">
                  <c:v>8289</c:v>
                </c:pt>
                <c:pt idx="16">
                  <c:v>8289</c:v>
                </c:pt>
                <c:pt idx="17">
                  <c:v>8289</c:v>
                </c:pt>
                <c:pt idx="18">
                  <c:v>8290</c:v>
                </c:pt>
                <c:pt idx="19">
                  <c:v>8284</c:v>
                </c:pt>
                <c:pt idx="20">
                  <c:v>8279</c:v>
                </c:pt>
                <c:pt idx="21">
                  <c:v>8281</c:v>
                </c:pt>
                <c:pt idx="22">
                  <c:v>8286</c:v>
                </c:pt>
                <c:pt idx="23">
                  <c:v>8282</c:v>
                </c:pt>
                <c:pt idx="24">
                  <c:v>8672</c:v>
                </c:pt>
                <c:pt idx="25">
                  <c:v>9465</c:v>
                </c:pt>
                <c:pt idx="26">
                  <c:v>9785</c:v>
                </c:pt>
                <c:pt idx="27">
                  <c:v>10147</c:v>
                </c:pt>
                <c:pt idx="28">
                  <c:v>10394</c:v>
                </c:pt>
                <c:pt idx="29">
                  <c:v>10503</c:v>
                </c:pt>
              </c:numCache>
            </c:numRef>
          </c:val>
          <c:smooth val="0"/>
          <c:extLst>
            <c:ext xmlns:c16="http://schemas.microsoft.com/office/drawing/2014/chart" uri="{C3380CC4-5D6E-409C-BE32-E72D297353CC}">
              <c16:uniqueId val="{00000000-D5A2-48EB-A3A9-D105C96D25B4}"/>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4285</c:v>
                </c:pt>
                <c:pt idx="1">
                  <c:v>4283</c:v>
                </c:pt>
                <c:pt idx="2">
                  <c:v>4283</c:v>
                </c:pt>
                <c:pt idx="3">
                  <c:v>4284</c:v>
                </c:pt>
                <c:pt idx="4">
                  <c:v>4283</c:v>
                </c:pt>
                <c:pt idx="5">
                  <c:v>4311</c:v>
                </c:pt>
                <c:pt idx="6">
                  <c:v>4338</c:v>
                </c:pt>
                <c:pt idx="7">
                  <c:v>4342</c:v>
                </c:pt>
                <c:pt idx="8">
                  <c:v>4347</c:v>
                </c:pt>
                <c:pt idx="9">
                  <c:v>4352</c:v>
                </c:pt>
                <c:pt idx="10">
                  <c:v>4354</c:v>
                </c:pt>
                <c:pt idx="11">
                  <c:v>4386</c:v>
                </c:pt>
                <c:pt idx="12">
                  <c:v>4386</c:v>
                </c:pt>
                <c:pt idx="13">
                  <c:v>4387</c:v>
                </c:pt>
                <c:pt idx="14">
                  <c:v>4392</c:v>
                </c:pt>
                <c:pt idx="15">
                  <c:v>4391</c:v>
                </c:pt>
                <c:pt idx="16">
                  <c:v>4400</c:v>
                </c:pt>
                <c:pt idx="17">
                  <c:v>4402</c:v>
                </c:pt>
                <c:pt idx="18">
                  <c:v>4406</c:v>
                </c:pt>
                <c:pt idx="19">
                  <c:v>4409</c:v>
                </c:pt>
                <c:pt idx="20">
                  <c:v>4410</c:v>
                </c:pt>
                <c:pt idx="21">
                  <c:v>4416</c:v>
                </c:pt>
                <c:pt idx="22">
                  <c:v>4433</c:v>
                </c:pt>
                <c:pt idx="23">
                  <c:v>4441</c:v>
                </c:pt>
                <c:pt idx="24">
                  <c:v>4447</c:v>
                </c:pt>
                <c:pt idx="25">
                  <c:v>4452</c:v>
                </c:pt>
                <c:pt idx="26">
                  <c:v>4462</c:v>
                </c:pt>
                <c:pt idx="27">
                  <c:v>4469</c:v>
                </c:pt>
                <c:pt idx="28">
                  <c:v>4476</c:v>
                </c:pt>
                <c:pt idx="29">
                  <c:v>4476</c:v>
                </c:pt>
              </c:numCache>
            </c:numRef>
          </c:val>
          <c:smooth val="0"/>
          <c:extLst>
            <c:ext xmlns:c16="http://schemas.microsoft.com/office/drawing/2014/chart" uri="{C3380CC4-5D6E-409C-BE32-E72D297353CC}">
              <c16:uniqueId val="{00000001-D5A2-48EB-A3A9-D105C96D25B4}"/>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63039</c:v>
                </c:pt>
                <c:pt idx="1">
                  <c:v>63054</c:v>
                </c:pt>
                <c:pt idx="2">
                  <c:v>63065</c:v>
                </c:pt>
                <c:pt idx="3">
                  <c:v>63058</c:v>
                </c:pt>
                <c:pt idx="4">
                  <c:v>63043</c:v>
                </c:pt>
                <c:pt idx="5">
                  <c:v>63029</c:v>
                </c:pt>
                <c:pt idx="6">
                  <c:v>63020</c:v>
                </c:pt>
                <c:pt idx="7">
                  <c:v>63046</c:v>
                </c:pt>
                <c:pt idx="8">
                  <c:v>63100</c:v>
                </c:pt>
                <c:pt idx="9">
                  <c:v>63098</c:v>
                </c:pt>
                <c:pt idx="10">
                  <c:v>63109</c:v>
                </c:pt>
                <c:pt idx="11">
                  <c:v>63109</c:v>
                </c:pt>
                <c:pt idx="12">
                  <c:v>63123</c:v>
                </c:pt>
                <c:pt idx="13">
                  <c:v>63208</c:v>
                </c:pt>
                <c:pt idx="14">
                  <c:v>63233</c:v>
                </c:pt>
                <c:pt idx="15">
                  <c:v>63234</c:v>
                </c:pt>
                <c:pt idx="16">
                  <c:v>63247</c:v>
                </c:pt>
                <c:pt idx="17">
                  <c:v>63267</c:v>
                </c:pt>
                <c:pt idx="18">
                  <c:v>63276</c:v>
                </c:pt>
                <c:pt idx="19">
                  <c:v>63289</c:v>
                </c:pt>
                <c:pt idx="20">
                  <c:v>63301</c:v>
                </c:pt>
                <c:pt idx="21">
                  <c:v>63345</c:v>
                </c:pt>
                <c:pt idx="22">
                  <c:v>63342</c:v>
                </c:pt>
                <c:pt idx="23">
                  <c:v>63340</c:v>
                </c:pt>
                <c:pt idx="24">
                  <c:v>63340</c:v>
                </c:pt>
                <c:pt idx="25">
                  <c:v>63338</c:v>
                </c:pt>
                <c:pt idx="26">
                  <c:v>63340</c:v>
                </c:pt>
                <c:pt idx="27">
                  <c:v>63341</c:v>
                </c:pt>
                <c:pt idx="28">
                  <c:v>63340</c:v>
                </c:pt>
                <c:pt idx="29">
                  <c:v>63346</c:v>
                </c:pt>
              </c:numCache>
            </c:numRef>
          </c:val>
          <c:smooth val="0"/>
          <c:extLst>
            <c:ext xmlns:c16="http://schemas.microsoft.com/office/drawing/2014/chart" uri="{C3380CC4-5D6E-409C-BE32-E72D297353CC}">
              <c16:uniqueId val="{00000002-D5A2-48EB-A3A9-D105C96D25B4}"/>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66271</c:v>
                </c:pt>
                <c:pt idx="1">
                  <c:v>66632</c:v>
                </c:pt>
                <c:pt idx="2">
                  <c:v>68028</c:v>
                </c:pt>
                <c:pt idx="3">
                  <c:v>68068</c:v>
                </c:pt>
                <c:pt idx="4">
                  <c:v>68087</c:v>
                </c:pt>
                <c:pt idx="5">
                  <c:v>68100</c:v>
                </c:pt>
                <c:pt idx="6">
                  <c:v>68109</c:v>
                </c:pt>
                <c:pt idx="7">
                  <c:v>68139</c:v>
                </c:pt>
                <c:pt idx="8">
                  <c:v>68173</c:v>
                </c:pt>
                <c:pt idx="9">
                  <c:v>68240</c:v>
                </c:pt>
                <c:pt idx="10">
                  <c:v>68316</c:v>
                </c:pt>
                <c:pt idx="11">
                  <c:v>68369</c:v>
                </c:pt>
                <c:pt idx="12">
                  <c:v>68414</c:v>
                </c:pt>
                <c:pt idx="13">
                  <c:v>68476</c:v>
                </c:pt>
                <c:pt idx="14">
                  <c:v>68515</c:v>
                </c:pt>
                <c:pt idx="15">
                  <c:v>68542</c:v>
                </c:pt>
                <c:pt idx="16">
                  <c:v>68567</c:v>
                </c:pt>
                <c:pt idx="17">
                  <c:v>68577</c:v>
                </c:pt>
                <c:pt idx="18">
                  <c:v>68595</c:v>
                </c:pt>
                <c:pt idx="19">
                  <c:v>68609</c:v>
                </c:pt>
                <c:pt idx="20">
                  <c:v>68652</c:v>
                </c:pt>
                <c:pt idx="21">
                  <c:v>68687</c:v>
                </c:pt>
                <c:pt idx="22">
                  <c:v>68718</c:v>
                </c:pt>
                <c:pt idx="23">
                  <c:v>68758</c:v>
                </c:pt>
                <c:pt idx="24">
                  <c:v>68791</c:v>
                </c:pt>
                <c:pt idx="25">
                  <c:v>68886</c:v>
                </c:pt>
                <c:pt idx="26">
                  <c:v>79765</c:v>
                </c:pt>
                <c:pt idx="27">
                  <c:v>79684</c:v>
                </c:pt>
                <c:pt idx="28">
                  <c:v>79623</c:v>
                </c:pt>
                <c:pt idx="29">
                  <c:v>79601</c:v>
                </c:pt>
              </c:numCache>
            </c:numRef>
          </c:val>
          <c:smooth val="0"/>
          <c:extLst>
            <c:ext xmlns:c16="http://schemas.microsoft.com/office/drawing/2014/chart" uri="{C3380CC4-5D6E-409C-BE32-E72D297353CC}">
              <c16:uniqueId val="{00000003-D5A2-48EB-A3A9-D105C96D25B4}"/>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156173</c:v>
                </c:pt>
                <c:pt idx="1">
                  <c:v>156146</c:v>
                </c:pt>
                <c:pt idx="2">
                  <c:v>156121</c:v>
                </c:pt>
                <c:pt idx="3">
                  <c:v>156079</c:v>
                </c:pt>
                <c:pt idx="4">
                  <c:v>156044</c:v>
                </c:pt>
                <c:pt idx="5">
                  <c:v>155999</c:v>
                </c:pt>
                <c:pt idx="6">
                  <c:v>155967</c:v>
                </c:pt>
                <c:pt idx="7">
                  <c:v>155919</c:v>
                </c:pt>
                <c:pt idx="8">
                  <c:v>155887</c:v>
                </c:pt>
                <c:pt idx="9">
                  <c:v>155858</c:v>
                </c:pt>
                <c:pt idx="10">
                  <c:v>156854</c:v>
                </c:pt>
                <c:pt idx="11">
                  <c:v>158590</c:v>
                </c:pt>
                <c:pt idx="12">
                  <c:v>159127</c:v>
                </c:pt>
                <c:pt idx="13">
                  <c:v>159386</c:v>
                </c:pt>
                <c:pt idx="14">
                  <c:v>162728</c:v>
                </c:pt>
                <c:pt idx="15">
                  <c:v>165258</c:v>
                </c:pt>
                <c:pt idx="16">
                  <c:v>167693</c:v>
                </c:pt>
                <c:pt idx="17">
                  <c:v>167691</c:v>
                </c:pt>
                <c:pt idx="18">
                  <c:v>167554</c:v>
                </c:pt>
                <c:pt idx="19">
                  <c:v>167491</c:v>
                </c:pt>
                <c:pt idx="20">
                  <c:v>167410</c:v>
                </c:pt>
                <c:pt idx="21">
                  <c:v>167482</c:v>
                </c:pt>
                <c:pt idx="22">
                  <c:v>167441</c:v>
                </c:pt>
                <c:pt idx="23">
                  <c:v>167389</c:v>
                </c:pt>
                <c:pt idx="24">
                  <c:v>167297</c:v>
                </c:pt>
                <c:pt idx="25">
                  <c:v>167235</c:v>
                </c:pt>
                <c:pt idx="26">
                  <c:v>167191</c:v>
                </c:pt>
                <c:pt idx="27">
                  <c:v>167082</c:v>
                </c:pt>
                <c:pt idx="28">
                  <c:v>167023</c:v>
                </c:pt>
                <c:pt idx="29">
                  <c:v>166987</c:v>
                </c:pt>
              </c:numCache>
            </c:numRef>
          </c:val>
          <c:smooth val="0"/>
          <c:extLst>
            <c:ext xmlns:c16="http://schemas.microsoft.com/office/drawing/2014/chart" uri="{C3380CC4-5D6E-409C-BE32-E72D297353CC}">
              <c16:uniqueId val="{00000004-D5A2-48EB-A3A9-D105C96D25B4}"/>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Sheet1!$G$2:$G$31</c:f>
              <c:numCache>
                <c:formatCode>General</c:formatCode>
                <c:ptCount val="30"/>
                <c:pt idx="28">
                  <c:v>6292</c:v>
                </c:pt>
                <c:pt idx="29">
                  <c:v>6302</c:v>
                </c:pt>
              </c:numCache>
            </c:numRef>
          </c:val>
          <c:smooth val="0"/>
          <c:extLst>
            <c:ext xmlns:c16="http://schemas.microsoft.com/office/drawing/2014/chart" uri="{C3380CC4-5D6E-409C-BE32-E72D297353CC}">
              <c16:uniqueId val="{00000005-D5A2-48EB-A3A9-D105C96D25B4}"/>
            </c:ext>
          </c:extLst>
        </c:ser>
        <c:dLbls>
          <c:showLegendKey val="0"/>
          <c:showVal val="0"/>
          <c:showCatName val="0"/>
          <c:showSerName val="0"/>
          <c:showPercent val="0"/>
          <c:showBubbleSize val="0"/>
        </c:dLbls>
        <c:smooth val="0"/>
        <c:axId val="346499800"/>
        <c:axId val="346498160"/>
      </c:lineChart>
      <c:dateAx>
        <c:axId val="346499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498160"/>
        <c:crosses val="autoZero"/>
        <c:auto val="1"/>
        <c:lblOffset val="100"/>
        <c:baseTimeUnit val="days"/>
      </c:dateAx>
      <c:valAx>
        <c:axId val="346498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499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1</c:v>
                </c:pt>
                <c:pt idx="1">
                  <c:v>-7</c:v>
                </c:pt>
                <c:pt idx="2">
                  <c:v>-1</c:v>
                </c:pt>
                <c:pt idx="3">
                  <c:v>5</c:v>
                </c:pt>
                <c:pt idx="4">
                  <c:v>0</c:v>
                </c:pt>
                <c:pt idx="5">
                  <c:v>0</c:v>
                </c:pt>
                <c:pt idx="6">
                  <c:v>-3</c:v>
                </c:pt>
                <c:pt idx="7">
                  <c:v>3</c:v>
                </c:pt>
                <c:pt idx="8">
                  <c:v>1</c:v>
                </c:pt>
                <c:pt idx="9">
                  <c:v>0</c:v>
                </c:pt>
                <c:pt idx="10">
                  <c:v>3</c:v>
                </c:pt>
                <c:pt idx="11">
                  <c:v>-3</c:v>
                </c:pt>
                <c:pt idx="12">
                  <c:v>4</c:v>
                </c:pt>
                <c:pt idx="13">
                  <c:v>-3</c:v>
                </c:pt>
                <c:pt idx="14">
                  <c:v>-2</c:v>
                </c:pt>
                <c:pt idx="15">
                  <c:v>-3</c:v>
                </c:pt>
                <c:pt idx="16">
                  <c:v>0</c:v>
                </c:pt>
                <c:pt idx="17">
                  <c:v>0</c:v>
                </c:pt>
                <c:pt idx="18">
                  <c:v>1</c:v>
                </c:pt>
                <c:pt idx="19">
                  <c:v>-6</c:v>
                </c:pt>
                <c:pt idx="20">
                  <c:v>-5</c:v>
                </c:pt>
                <c:pt idx="21">
                  <c:v>2</c:v>
                </c:pt>
                <c:pt idx="22">
                  <c:v>5</c:v>
                </c:pt>
                <c:pt idx="23">
                  <c:v>-4</c:v>
                </c:pt>
                <c:pt idx="24">
                  <c:v>390</c:v>
                </c:pt>
                <c:pt idx="25">
                  <c:v>793</c:v>
                </c:pt>
                <c:pt idx="26">
                  <c:v>320</c:v>
                </c:pt>
                <c:pt idx="27">
                  <c:v>362</c:v>
                </c:pt>
                <c:pt idx="28">
                  <c:v>247</c:v>
                </c:pt>
                <c:pt idx="29">
                  <c:v>109</c:v>
                </c:pt>
              </c:numCache>
            </c:numRef>
          </c:val>
          <c:smooth val="0"/>
          <c:extLst>
            <c:ext xmlns:c16="http://schemas.microsoft.com/office/drawing/2014/chart" uri="{C3380CC4-5D6E-409C-BE32-E72D297353CC}">
              <c16:uniqueId val="{00000000-60A7-4A30-9464-09CDE3D5B5D2}"/>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-3</c:v>
                </c:pt>
                <c:pt idx="1">
                  <c:v>-2</c:v>
                </c:pt>
                <c:pt idx="2">
                  <c:v>0</c:v>
                </c:pt>
                <c:pt idx="3">
                  <c:v>1</c:v>
                </c:pt>
                <c:pt idx="4">
                  <c:v>-1</c:v>
                </c:pt>
                <c:pt idx="5">
                  <c:v>28</c:v>
                </c:pt>
                <c:pt idx="6">
                  <c:v>27</c:v>
                </c:pt>
                <c:pt idx="7">
                  <c:v>4</c:v>
                </c:pt>
                <c:pt idx="8">
                  <c:v>5</c:v>
                </c:pt>
                <c:pt idx="9">
                  <c:v>5</c:v>
                </c:pt>
                <c:pt idx="10">
                  <c:v>2</c:v>
                </c:pt>
                <c:pt idx="11">
                  <c:v>32</c:v>
                </c:pt>
                <c:pt idx="12">
                  <c:v>0</c:v>
                </c:pt>
                <c:pt idx="13">
                  <c:v>1</c:v>
                </c:pt>
                <c:pt idx="14">
                  <c:v>5</c:v>
                </c:pt>
                <c:pt idx="15">
                  <c:v>-1</c:v>
                </c:pt>
                <c:pt idx="16">
                  <c:v>9</c:v>
                </c:pt>
                <c:pt idx="17">
                  <c:v>2</c:v>
                </c:pt>
                <c:pt idx="18">
                  <c:v>4</c:v>
                </c:pt>
                <c:pt idx="19">
                  <c:v>3</c:v>
                </c:pt>
                <c:pt idx="20">
                  <c:v>1</c:v>
                </c:pt>
                <c:pt idx="21">
                  <c:v>6</c:v>
                </c:pt>
                <c:pt idx="22">
                  <c:v>17</c:v>
                </c:pt>
                <c:pt idx="23">
                  <c:v>8</c:v>
                </c:pt>
                <c:pt idx="24">
                  <c:v>6</c:v>
                </c:pt>
                <c:pt idx="25">
                  <c:v>5</c:v>
                </c:pt>
                <c:pt idx="26">
                  <c:v>10</c:v>
                </c:pt>
                <c:pt idx="27">
                  <c:v>7</c:v>
                </c:pt>
                <c:pt idx="28">
                  <c:v>7</c:v>
                </c:pt>
                <c:pt idx="29">
                  <c:v>0</c:v>
                </c:pt>
              </c:numCache>
            </c:numRef>
          </c:val>
          <c:smooth val="0"/>
          <c:extLst>
            <c:ext xmlns:c16="http://schemas.microsoft.com/office/drawing/2014/chart" uri="{C3380CC4-5D6E-409C-BE32-E72D297353CC}">
              <c16:uniqueId val="{00000001-60A7-4A30-9464-09CDE3D5B5D2}"/>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14</c:v>
                </c:pt>
                <c:pt idx="1">
                  <c:v>15</c:v>
                </c:pt>
                <c:pt idx="2">
                  <c:v>11</c:v>
                </c:pt>
                <c:pt idx="3">
                  <c:v>-7</c:v>
                </c:pt>
                <c:pt idx="4">
                  <c:v>-15</c:v>
                </c:pt>
                <c:pt idx="5">
                  <c:v>-14</c:v>
                </c:pt>
                <c:pt idx="6">
                  <c:v>-9</c:v>
                </c:pt>
                <c:pt idx="7">
                  <c:v>26</c:v>
                </c:pt>
                <c:pt idx="8">
                  <c:v>54</c:v>
                </c:pt>
                <c:pt idx="9">
                  <c:v>-2</c:v>
                </c:pt>
                <c:pt idx="10">
                  <c:v>11</c:v>
                </c:pt>
                <c:pt idx="11">
                  <c:v>0</c:v>
                </c:pt>
                <c:pt idx="12">
                  <c:v>14</c:v>
                </c:pt>
                <c:pt idx="13">
                  <c:v>85</c:v>
                </c:pt>
                <c:pt idx="14">
                  <c:v>25</c:v>
                </c:pt>
                <c:pt idx="15">
                  <c:v>1</c:v>
                </c:pt>
                <c:pt idx="16">
                  <c:v>13</c:v>
                </c:pt>
                <c:pt idx="17">
                  <c:v>20</c:v>
                </c:pt>
                <c:pt idx="18">
                  <c:v>9</c:v>
                </c:pt>
                <c:pt idx="19">
                  <c:v>13</c:v>
                </c:pt>
                <c:pt idx="20">
                  <c:v>12</c:v>
                </c:pt>
                <c:pt idx="21">
                  <c:v>44</c:v>
                </c:pt>
                <c:pt idx="22">
                  <c:v>-3</c:v>
                </c:pt>
                <c:pt idx="23">
                  <c:v>-2</c:v>
                </c:pt>
                <c:pt idx="24">
                  <c:v>0</c:v>
                </c:pt>
                <c:pt idx="25">
                  <c:v>-2</c:v>
                </c:pt>
                <c:pt idx="26">
                  <c:v>2</c:v>
                </c:pt>
                <c:pt idx="27">
                  <c:v>1</c:v>
                </c:pt>
                <c:pt idx="28">
                  <c:v>-1</c:v>
                </c:pt>
                <c:pt idx="29">
                  <c:v>6</c:v>
                </c:pt>
              </c:numCache>
            </c:numRef>
          </c:val>
          <c:smooth val="0"/>
          <c:extLst>
            <c:ext xmlns:c16="http://schemas.microsoft.com/office/drawing/2014/chart" uri="{C3380CC4-5D6E-409C-BE32-E72D297353CC}">
              <c16:uniqueId val="{00000002-60A7-4A30-9464-09CDE3D5B5D2}"/>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15</c:v>
                </c:pt>
                <c:pt idx="1">
                  <c:v>361</c:v>
                </c:pt>
                <c:pt idx="2">
                  <c:v>1396</c:v>
                </c:pt>
                <c:pt idx="3">
                  <c:v>40</c:v>
                </c:pt>
                <c:pt idx="4">
                  <c:v>19</c:v>
                </c:pt>
                <c:pt idx="5">
                  <c:v>13</c:v>
                </c:pt>
                <c:pt idx="6">
                  <c:v>9</c:v>
                </c:pt>
                <c:pt idx="7">
                  <c:v>30</c:v>
                </c:pt>
                <c:pt idx="8">
                  <c:v>34</c:v>
                </c:pt>
                <c:pt idx="9">
                  <c:v>67</c:v>
                </c:pt>
                <c:pt idx="10">
                  <c:v>76</c:v>
                </c:pt>
                <c:pt idx="11">
                  <c:v>53</c:v>
                </c:pt>
                <c:pt idx="12">
                  <c:v>45</c:v>
                </c:pt>
                <c:pt idx="13">
                  <c:v>62</c:v>
                </c:pt>
                <c:pt idx="14">
                  <c:v>39</c:v>
                </c:pt>
                <c:pt idx="15">
                  <c:v>27</c:v>
                </c:pt>
                <c:pt idx="16">
                  <c:v>25</c:v>
                </c:pt>
                <c:pt idx="17">
                  <c:v>10</c:v>
                </c:pt>
                <c:pt idx="18">
                  <c:v>18</c:v>
                </c:pt>
                <c:pt idx="19">
                  <c:v>14</c:v>
                </c:pt>
                <c:pt idx="20">
                  <c:v>43</c:v>
                </c:pt>
                <c:pt idx="21">
                  <c:v>35</c:v>
                </c:pt>
                <c:pt idx="22">
                  <c:v>31</c:v>
                </c:pt>
                <c:pt idx="23">
                  <c:v>40</c:v>
                </c:pt>
                <c:pt idx="24">
                  <c:v>33</c:v>
                </c:pt>
                <c:pt idx="25">
                  <c:v>95</c:v>
                </c:pt>
                <c:pt idx="26">
                  <c:v>10879</c:v>
                </c:pt>
                <c:pt idx="27">
                  <c:v>-81</c:v>
                </c:pt>
                <c:pt idx="28">
                  <c:v>-61</c:v>
                </c:pt>
                <c:pt idx="29">
                  <c:v>-22</c:v>
                </c:pt>
              </c:numCache>
            </c:numRef>
          </c:val>
          <c:smooth val="0"/>
          <c:extLst>
            <c:ext xmlns:c16="http://schemas.microsoft.com/office/drawing/2014/chart" uri="{C3380CC4-5D6E-409C-BE32-E72D297353CC}">
              <c16:uniqueId val="{00000003-60A7-4A30-9464-09CDE3D5B5D2}"/>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-34</c:v>
                </c:pt>
                <c:pt idx="1">
                  <c:v>-27</c:v>
                </c:pt>
                <c:pt idx="2">
                  <c:v>-25</c:v>
                </c:pt>
                <c:pt idx="3">
                  <c:v>-42</c:v>
                </c:pt>
                <c:pt idx="4">
                  <c:v>-35</c:v>
                </c:pt>
                <c:pt idx="5">
                  <c:v>-45</c:v>
                </c:pt>
                <c:pt idx="6">
                  <c:v>-32</c:v>
                </c:pt>
                <c:pt idx="7">
                  <c:v>-48</c:v>
                </c:pt>
                <c:pt idx="8">
                  <c:v>-32</c:v>
                </c:pt>
                <c:pt idx="9">
                  <c:v>-29</c:v>
                </c:pt>
                <c:pt idx="10">
                  <c:v>996</c:v>
                </c:pt>
                <c:pt idx="11">
                  <c:v>1736</c:v>
                </c:pt>
                <c:pt idx="12">
                  <c:v>537</c:v>
                </c:pt>
                <c:pt idx="13">
                  <c:v>259</c:v>
                </c:pt>
                <c:pt idx="14">
                  <c:v>3342</c:v>
                </c:pt>
                <c:pt idx="15">
                  <c:v>2530</c:v>
                </c:pt>
                <c:pt idx="16">
                  <c:v>2435</c:v>
                </c:pt>
                <c:pt idx="17">
                  <c:v>-2</c:v>
                </c:pt>
                <c:pt idx="18">
                  <c:v>-137</c:v>
                </c:pt>
                <c:pt idx="19">
                  <c:v>-63</c:v>
                </c:pt>
                <c:pt idx="20">
                  <c:v>-81</c:v>
                </c:pt>
                <c:pt idx="21">
                  <c:v>72</c:v>
                </c:pt>
                <c:pt idx="22">
                  <c:v>-41</c:v>
                </c:pt>
                <c:pt idx="23">
                  <c:v>-52</c:v>
                </c:pt>
                <c:pt idx="24">
                  <c:v>-92</c:v>
                </c:pt>
                <c:pt idx="25">
                  <c:v>-62</c:v>
                </c:pt>
                <c:pt idx="26">
                  <c:v>-44</c:v>
                </c:pt>
                <c:pt idx="27">
                  <c:v>-109</c:v>
                </c:pt>
                <c:pt idx="28">
                  <c:v>-59</c:v>
                </c:pt>
                <c:pt idx="29">
                  <c:v>-36</c:v>
                </c:pt>
              </c:numCache>
            </c:numRef>
          </c:val>
          <c:smooth val="0"/>
          <c:extLst>
            <c:ext xmlns:c16="http://schemas.microsoft.com/office/drawing/2014/chart" uri="{C3380CC4-5D6E-409C-BE32-E72D297353CC}">
              <c16:uniqueId val="{00000004-60A7-4A30-9464-09CDE3D5B5D2}"/>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Sheet1!$G$2:$G$31</c:f>
              <c:numCache>
                <c:formatCode>General</c:formatCode>
                <c:ptCount val="30"/>
                <c:pt idx="29">
                  <c:v>10</c:v>
                </c:pt>
              </c:numCache>
            </c:numRef>
          </c:val>
          <c:smooth val="0"/>
          <c:extLst>
            <c:ext xmlns:c16="http://schemas.microsoft.com/office/drawing/2014/chart" uri="{C3380CC4-5D6E-409C-BE32-E72D297353CC}">
              <c16:uniqueId val="{00000005-60A7-4A30-9464-09CDE3D5B5D2}"/>
            </c:ext>
          </c:extLst>
        </c:ser>
        <c:dLbls>
          <c:showLegendKey val="0"/>
          <c:showVal val="0"/>
          <c:showCatName val="0"/>
          <c:showSerName val="0"/>
          <c:showPercent val="0"/>
          <c:showBubbleSize val="0"/>
        </c:dLbls>
        <c:smooth val="0"/>
        <c:axId val="346492584"/>
        <c:axId val="346487664"/>
      </c:lineChart>
      <c:dateAx>
        <c:axId val="346492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487664"/>
        <c:crosses val="autoZero"/>
        <c:auto val="1"/>
        <c:lblOffset val="100"/>
        <c:baseTimeUnit val="days"/>
      </c:dateAx>
      <c:valAx>
        <c:axId val="346487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492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3</c:v>
                </c:pt>
                <c:pt idx="2">
                  <c:v>3</c:v>
                </c:pt>
                <c:pt idx="3">
                  <c:v>3</c:v>
                </c:pt>
                <c:pt idx="4">
                  <c:v>1</c:v>
                </c:pt>
                <c:pt idx="5">
                  <c:v>1</c:v>
                </c:pt>
                <c:pt idx="6">
                  <c:v>2</c:v>
                </c:pt>
              </c:numCache>
            </c:numRef>
          </c:val>
          <c:extLst>
            <c:ext xmlns:c16="http://schemas.microsoft.com/office/drawing/2014/chart" uri="{C3380CC4-5D6E-409C-BE32-E72D297353CC}">
              <c16:uniqueId val="{00000000-667F-401B-8F45-57CB1739EBC1}"/>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1</c:v>
                </c:pt>
                <c:pt idx="2">
                  <c:v>3</c:v>
                </c:pt>
                <c:pt idx="3">
                  <c:v>2</c:v>
                </c:pt>
                <c:pt idx="4">
                  <c:v>2</c:v>
                </c:pt>
                <c:pt idx="5">
                  <c:v>1</c:v>
                </c:pt>
                <c:pt idx="6">
                  <c:v>2</c:v>
                </c:pt>
              </c:numCache>
            </c:numRef>
          </c:val>
          <c:extLst>
            <c:ext xmlns:c16="http://schemas.microsoft.com/office/drawing/2014/chart" uri="{C3380CC4-5D6E-409C-BE32-E72D297353CC}">
              <c16:uniqueId val="{00000001-667F-401B-8F45-57CB1739EBC1}"/>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3</c:v>
                </c:pt>
                <c:pt idx="2">
                  <c:v>2</c:v>
                </c:pt>
                <c:pt idx="3">
                  <c:v>3</c:v>
                </c:pt>
                <c:pt idx="4">
                  <c:v>1</c:v>
                </c:pt>
                <c:pt idx="5">
                  <c:v>4</c:v>
                </c:pt>
                <c:pt idx="6">
                  <c:v>0</c:v>
                </c:pt>
              </c:numCache>
            </c:numRef>
          </c:val>
          <c:extLst>
            <c:ext xmlns:c16="http://schemas.microsoft.com/office/drawing/2014/chart" uri="{C3380CC4-5D6E-409C-BE32-E72D297353CC}">
              <c16:uniqueId val="{00000002-667F-401B-8F45-57CB1739EBC1}"/>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c:v>
                </c:pt>
                <c:pt idx="2">
                  <c:v>2</c:v>
                </c:pt>
                <c:pt idx="3">
                  <c:v>0</c:v>
                </c:pt>
                <c:pt idx="4">
                  <c:v>2</c:v>
                </c:pt>
                <c:pt idx="5">
                  <c:v>0</c:v>
                </c:pt>
                <c:pt idx="6">
                  <c:v>1</c:v>
                </c:pt>
              </c:numCache>
            </c:numRef>
          </c:val>
          <c:extLst>
            <c:ext xmlns:c16="http://schemas.microsoft.com/office/drawing/2014/chart" uri="{C3380CC4-5D6E-409C-BE32-E72D297353CC}">
              <c16:uniqueId val="{00000003-667F-401B-8F45-57CB1739EBC1}"/>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1</c:v>
                </c:pt>
                <c:pt idx="2">
                  <c:v>0</c:v>
                </c:pt>
                <c:pt idx="3">
                  <c:v>1</c:v>
                </c:pt>
                <c:pt idx="4">
                  <c:v>2</c:v>
                </c:pt>
                <c:pt idx="5">
                  <c:v>0</c:v>
                </c:pt>
                <c:pt idx="6">
                  <c:v>0</c:v>
                </c:pt>
              </c:numCache>
            </c:numRef>
          </c:val>
          <c:extLst>
            <c:ext xmlns:c16="http://schemas.microsoft.com/office/drawing/2014/chart" uri="{C3380CC4-5D6E-409C-BE32-E72D297353CC}">
              <c16:uniqueId val="{00000004-667F-401B-8F45-57CB1739EBC1}"/>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1</c:v>
                </c:pt>
                <c:pt idx="2">
                  <c:v>1</c:v>
                </c:pt>
                <c:pt idx="3">
                  <c:v>1</c:v>
                </c:pt>
                <c:pt idx="4">
                  <c:v>1</c:v>
                </c:pt>
                <c:pt idx="5">
                  <c:v>0</c:v>
                </c:pt>
                <c:pt idx="6">
                  <c:v>0</c:v>
                </c:pt>
              </c:numCache>
            </c:numRef>
          </c:val>
          <c:extLst>
            <c:ext xmlns:c16="http://schemas.microsoft.com/office/drawing/2014/chart" uri="{C3380CC4-5D6E-409C-BE32-E72D297353CC}">
              <c16:uniqueId val="{00000005-667F-401B-8F45-57CB1739EBC1}"/>
            </c:ext>
          </c:extLst>
        </c:ser>
        <c:dLbls>
          <c:showLegendKey val="0"/>
          <c:showVal val="0"/>
          <c:showCatName val="0"/>
          <c:showSerName val="0"/>
          <c:showPercent val="0"/>
          <c:showBubbleSize val="0"/>
        </c:dLbls>
        <c:gapWidth val="219"/>
        <c:overlap val="-27"/>
        <c:axId val="346484384"/>
        <c:axId val="346487992"/>
      </c:barChart>
      <c:catAx>
        <c:axId val="346484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487992"/>
        <c:crosses val="autoZero"/>
        <c:auto val="1"/>
        <c:lblAlgn val="ctr"/>
        <c:lblOffset val="100"/>
        <c:noMultiLvlLbl val="0"/>
      </c:catAx>
      <c:valAx>
        <c:axId val="346487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484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88</c:v>
                </c:pt>
                <c:pt idx="1">
                  <c:v>50</c:v>
                </c:pt>
                <c:pt idx="2">
                  <c:v>21</c:v>
                </c:pt>
                <c:pt idx="3">
                  <c:v>-1</c:v>
                </c:pt>
                <c:pt idx="4">
                  <c:v>100</c:v>
                </c:pt>
                <c:pt idx="5">
                  <c:v>198</c:v>
                </c:pt>
                <c:pt idx="6">
                  <c:v>80</c:v>
                </c:pt>
              </c:numCache>
            </c:numRef>
          </c:val>
          <c:extLst>
            <c:ext xmlns:c16="http://schemas.microsoft.com/office/drawing/2014/chart" uri="{C3380CC4-5D6E-409C-BE32-E72D297353CC}">
              <c16:uniqueId val="{00000000-1121-4F4D-B019-5AB53BBC69DC}"/>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c:v>
                </c:pt>
                <c:pt idx="1">
                  <c:v>4</c:v>
                </c:pt>
                <c:pt idx="2">
                  <c:v>4</c:v>
                </c:pt>
                <c:pt idx="3">
                  <c:v>6</c:v>
                </c:pt>
                <c:pt idx="4">
                  <c:v>3</c:v>
                </c:pt>
                <c:pt idx="5">
                  <c:v>10</c:v>
                </c:pt>
                <c:pt idx="6">
                  <c:v>10</c:v>
                </c:pt>
              </c:numCache>
            </c:numRef>
          </c:val>
          <c:extLst>
            <c:ext xmlns:c16="http://schemas.microsoft.com/office/drawing/2014/chart" uri="{C3380CC4-5D6E-409C-BE32-E72D297353CC}">
              <c16:uniqueId val="{00000001-1121-4F4D-B019-5AB53BBC69DC}"/>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22</c:v>
                </c:pt>
                <c:pt idx="1">
                  <c:v>22</c:v>
                </c:pt>
                <c:pt idx="2">
                  <c:v>15</c:v>
                </c:pt>
                <c:pt idx="3">
                  <c:v>5</c:v>
                </c:pt>
                <c:pt idx="4">
                  <c:v>6</c:v>
                </c:pt>
                <c:pt idx="5">
                  <c:v>-2</c:v>
                </c:pt>
                <c:pt idx="6">
                  <c:v>4</c:v>
                </c:pt>
              </c:numCache>
            </c:numRef>
          </c:val>
          <c:extLst>
            <c:ext xmlns:c16="http://schemas.microsoft.com/office/drawing/2014/chart" uri="{C3380CC4-5D6E-409C-BE32-E72D297353CC}">
              <c16:uniqueId val="{00000002-1121-4F4D-B019-5AB53BBC69DC}"/>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8</c:v>
                </c:pt>
                <c:pt idx="1">
                  <c:v>12</c:v>
                </c:pt>
                <c:pt idx="2">
                  <c:v>86</c:v>
                </c:pt>
                <c:pt idx="3">
                  <c:v>382</c:v>
                </c:pt>
                <c:pt idx="4">
                  <c:v>40</c:v>
                </c:pt>
                <c:pt idx="5">
                  <c:v>46</c:v>
                </c:pt>
                <c:pt idx="6">
                  <c:v>2738</c:v>
                </c:pt>
              </c:numCache>
            </c:numRef>
          </c:val>
          <c:extLst>
            <c:ext xmlns:c16="http://schemas.microsoft.com/office/drawing/2014/chart" uri="{C3380CC4-5D6E-409C-BE32-E72D297353CC}">
              <c16:uniqueId val="{00000003-1121-4F4D-B019-5AB53BBC69DC}"/>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9</c:v>
                </c:pt>
                <c:pt idx="1">
                  <c:v>655</c:v>
                </c:pt>
                <c:pt idx="2">
                  <c:v>479</c:v>
                </c:pt>
                <c:pt idx="3">
                  <c:v>582</c:v>
                </c:pt>
                <c:pt idx="4">
                  <c:v>215</c:v>
                </c:pt>
                <c:pt idx="5">
                  <c:v>376</c:v>
                </c:pt>
                <c:pt idx="6">
                  <c:v>96</c:v>
                </c:pt>
              </c:numCache>
            </c:numRef>
          </c:val>
          <c:extLst>
            <c:ext xmlns:c16="http://schemas.microsoft.com/office/drawing/2014/chart" uri="{C3380CC4-5D6E-409C-BE32-E72D297353CC}">
              <c16:uniqueId val="{00000004-1121-4F4D-B019-5AB53BBC69DC}"/>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2">
                  <c:v>10</c:v>
                </c:pt>
              </c:numCache>
            </c:numRef>
          </c:val>
          <c:extLst>
            <c:ext xmlns:c16="http://schemas.microsoft.com/office/drawing/2014/chart" uri="{C3380CC4-5D6E-409C-BE32-E72D297353CC}">
              <c16:uniqueId val="{00000005-1121-4F4D-B019-5AB53BBC69DC}"/>
            </c:ext>
          </c:extLst>
        </c:ser>
        <c:dLbls>
          <c:showLegendKey val="0"/>
          <c:showVal val="0"/>
          <c:showCatName val="0"/>
          <c:showSerName val="0"/>
          <c:showPercent val="0"/>
          <c:showBubbleSize val="0"/>
        </c:dLbls>
        <c:gapWidth val="219"/>
        <c:overlap val="-27"/>
        <c:axId val="346491600"/>
        <c:axId val="346488976"/>
      </c:barChart>
      <c:catAx>
        <c:axId val="346491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488976"/>
        <c:crosses val="autoZero"/>
        <c:auto val="1"/>
        <c:lblAlgn val="ctr"/>
        <c:lblOffset val="100"/>
        <c:noMultiLvlLbl val="0"/>
      </c:catAx>
      <c:valAx>
        <c:axId val="346488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491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2</c:v>
                </c:pt>
                <c:pt idx="10">
                  <c:v>2</c:v>
                </c:pt>
                <c:pt idx="11">
                  <c:v>0</c:v>
                </c:pt>
                <c:pt idx="12">
                  <c:v>1</c:v>
                </c:pt>
                <c:pt idx="13">
                  <c:v>0</c:v>
                </c:pt>
                <c:pt idx="14">
                  <c:v>2</c:v>
                </c:pt>
                <c:pt idx="15">
                  <c:v>1</c:v>
                </c:pt>
                <c:pt idx="16">
                  <c:v>1</c:v>
                </c:pt>
                <c:pt idx="17">
                  <c:v>0</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0-9063-4E72-8673-DCAD10CEB255}"/>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4</c:v>
                </c:pt>
                <c:pt idx="11">
                  <c:v>1</c:v>
                </c:pt>
                <c:pt idx="12">
                  <c:v>0</c:v>
                </c:pt>
                <c:pt idx="13">
                  <c:v>0</c:v>
                </c:pt>
                <c:pt idx="14">
                  <c:v>4</c:v>
                </c:pt>
                <c:pt idx="15">
                  <c:v>1</c:v>
                </c:pt>
                <c:pt idx="16">
                  <c:v>3</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9063-4E72-8673-DCAD10CEB255}"/>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7</c:v>
                </c:pt>
                <c:pt idx="11">
                  <c:v>3</c:v>
                </c:pt>
                <c:pt idx="12">
                  <c:v>3</c:v>
                </c:pt>
                <c:pt idx="13">
                  <c:v>0</c:v>
                </c:pt>
                <c:pt idx="14">
                  <c:v>0</c:v>
                </c:pt>
                <c:pt idx="15">
                  <c:v>1</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9063-4E72-8673-DCAD10CEB255}"/>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9063-4E72-8673-DCAD10CEB255}"/>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1</c:v>
                </c:pt>
                <c:pt idx="16">
                  <c:v>1</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9063-4E72-8673-DCAD10CEB255}"/>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9063-4E72-8673-DCAD10CEB255}"/>
            </c:ext>
          </c:extLst>
        </c:ser>
        <c:dLbls>
          <c:showLegendKey val="0"/>
          <c:showVal val="0"/>
          <c:showCatName val="0"/>
          <c:showSerName val="0"/>
          <c:showPercent val="0"/>
          <c:showBubbleSize val="0"/>
        </c:dLbls>
        <c:smooth val="0"/>
        <c:axId val="345069336"/>
        <c:axId val="345060808"/>
      </c:lineChart>
      <c:catAx>
        <c:axId val="345069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060808"/>
        <c:crosses val="autoZero"/>
        <c:auto val="1"/>
        <c:lblAlgn val="ctr"/>
        <c:lblOffset val="100"/>
        <c:noMultiLvlLbl val="0"/>
      </c:catAx>
      <c:valAx>
        <c:axId val="345060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069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0.32627584494804401</c:v>
                </c:pt>
                <c:pt idx="2">
                  <c:v>1.15969784019577</c:v>
                </c:pt>
                <c:pt idx="3">
                  <c:v>0.37592651700535501</c:v>
                </c:pt>
                <c:pt idx="4">
                  <c:v>1.70230875625066</c:v>
                </c:pt>
                <c:pt idx="5">
                  <c:v>0.340461751250133</c:v>
                </c:pt>
                <c:pt idx="6">
                  <c:v>0.46813490796893298</c:v>
                </c:pt>
              </c:numCache>
            </c:numRef>
          </c:val>
          <c:extLst>
            <c:ext xmlns:c16="http://schemas.microsoft.com/office/drawing/2014/chart" uri="{C3380CC4-5D6E-409C-BE32-E72D297353CC}">
              <c16:uniqueId val="{00000000-AD0A-44DC-9F0E-1397535CF89B}"/>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1.2557077625570801</c:v>
                </c:pt>
                <c:pt idx="1">
                  <c:v>0.93607305936073004</c:v>
                </c:pt>
                <c:pt idx="2">
                  <c:v>1.5753424657534201</c:v>
                </c:pt>
                <c:pt idx="3">
                  <c:v>0.60502283105022803</c:v>
                </c:pt>
                <c:pt idx="4">
                  <c:v>0.47945205479452102</c:v>
                </c:pt>
                <c:pt idx="5">
                  <c:v>1.2785388127853901</c:v>
                </c:pt>
                <c:pt idx="6">
                  <c:v>0.59360730593607303</c:v>
                </c:pt>
              </c:numCache>
            </c:numRef>
          </c:val>
          <c:extLst>
            <c:ext xmlns:c16="http://schemas.microsoft.com/office/drawing/2014/chart" uri="{C3380CC4-5D6E-409C-BE32-E72D297353CC}">
              <c16:uniqueId val="{00000001-AD0A-44DC-9F0E-1397535CF89B}"/>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1.93906401654218</c:v>
                </c:pt>
                <c:pt idx="1">
                  <c:v>0.61558425117103399</c:v>
                </c:pt>
                <c:pt idx="2">
                  <c:v>0.15903911887580699</c:v>
                </c:pt>
                <c:pt idx="3">
                  <c:v>0.142423091530574</c:v>
                </c:pt>
                <c:pt idx="4">
                  <c:v>0.13451069755665301</c:v>
                </c:pt>
                <c:pt idx="5">
                  <c:v>0.16576465375364</c:v>
                </c:pt>
              </c:numCache>
            </c:numRef>
          </c:val>
          <c:extLst>
            <c:ext xmlns:c16="http://schemas.microsoft.com/office/drawing/2014/chart" uri="{C3380CC4-5D6E-409C-BE32-E72D297353CC}">
              <c16:uniqueId val="{00000002-AD0A-44DC-9F0E-1397535CF89B}"/>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1.7152023692003999</c:v>
                </c:pt>
                <c:pt idx="1">
                  <c:v>3.7238126576724802</c:v>
                </c:pt>
                <c:pt idx="2">
                  <c:v>2.1724525611495</c:v>
                </c:pt>
                <c:pt idx="4">
                  <c:v>1.0029340791927199</c:v>
                </c:pt>
                <c:pt idx="6">
                  <c:v>0.53471536689700605</c:v>
                </c:pt>
              </c:numCache>
            </c:numRef>
          </c:val>
          <c:extLst>
            <c:ext xmlns:c16="http://schemas.microsoft.com/office/drawing/2014/chart" uri="{C3380CC4-5D6E-409C-BE32-E72D297353CC}">
              <c16:uniqueId val="{00000003-AD0A-44DC-9F0E-1397535CF89B}"/>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0.45426414160168299</c:v>
                </c:pt>
                <c:pt idx="1">
                  <c:v>9.2833271444485693E-2</c:v>
                </c:pt>
                <c:pt idx="3">
                  <c:v>0.53843297437801696</c:v>
                </c:pt>
                <c:pt idx="4">
                  <c:v>18.612761480381199</c:v>
                </c:pt>
              </c:numCache>
            </c:numRef>
          </c:val>
          <c:extLst>
            <c:ext xmlns:c16="http://schemas.microsoft.com/office/drawing/2014/chart" uri="{C3380CC4-5D6E-409C-BE32-E72D297353CC}">
              <c16:uniqueId val="{00000004-AD0A-44DC-9F0E-1397535CF89B}"/>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1.9691916785771</c:v>
                </c:pt>
                <c:pt idx="1">
                  <c:v>3.97014451326028</c:v>
                </c:pt>
                <c:pt idx="2">
                  <c:v>1.87390821025885</c:v>
                </c:pt>
                <c:pt idx="3">
                  <c:v>2.4614895982213798</c:v>
                </c:pt>
                <c:pt idx="4">
                  <c:v>2.6996982690169902</c:v>
                </c:pt>
              </c:numCache>
            </c:numRef>
          </c:val>
          <c:extLst>
            <c:ext xmlns:c16="http://schemas.microsoft.com/office/drawing/2014/chart" uri="{C3380CC4-5D6E-409C-BE32-E72D297353CC}">
              <c16:uniqueId val="{00000005-AD0A-44DC-9F0E-1397535CF89B}"/>
            </c:ext>
          </c:extLst>
        </c:ser>
        <c:dLbls>
          <c:showLegendKey val="0"/>
          <c:showVal val="0"/>
          <c:showCatName val="0"/>
          <c:showSerName val="0"/>
          <c:showPercent val="0"/>
          <c:showBubbleSize val="0"/>
        </c:dLbls>
        <c:gapWidth val="219"/>
        <c:overlap val="-27"/>
        <c:axId val="345059496"/>
        <c:axId val="345061464"/>
      </c:barChart>
      <c:catAx>
        <c:axId val="345059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061464"/>
        <c:crosses val="autoZero"/>
        <c:auto val="1"/>
        <c:lblAlgn val="ctr"/>
        <c:lblOffset val="100"/>
        <c:noMultiLvlLbl val="0"/>
      </c:catAx>
      <c:valAx>
        <c:axId val="345061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059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0.48414556288572003</c:v>
                </c:pt>
                <c:pt idx="10">
                  <c:v>0.38838050649074302</c:v>
                </c:pt>
                <c:pt idx="11">
                  <c:v>0</c:v>
                </c:pt>
                <c:pt idx="12">
                  <c:v>0.50010640561821695</c:v>
                </c:pt>
                <c:pt idx="13">
                  <c:v>0</c:v>
                </c:pt>
                <c:pt idx="14">
                  <c:v>0.35823224799602699</c:v>
                </c:pt>
                <c:pt idx="15">
                  <c:v>1.7024898914662701</c:v>
                </c:pt>
                <c:pt idx="16">
                  <c:v>0.404341349223239</c:v>
                </c:pt>
                <c:pt idx="17">
                  <c:v>0</c:v>
                </c:pt>
                <c:pt idx="18">
                  <c:v>2.5430942753777401</c:v>
                </c:pt>
                <c:pt idx="19">
                  <c:v>0.19153011278995499</c:v>
                </c:pt>
                <c:pt idx="20">
                  <c:v>0</c:v>
                </c:pt>
                <c:pt idx="21">
                  <c:v>0</c:v>
                </c:pt>
                <c:pt idx="22">
                  <c:v>0</c:v>
                </c:pt>
                <c:pt idx="23">
                  <c:v>0</c:v>
                </c:pt>
              </c:numCache>
            </c:numRef>
          </c:val>
          <c:smooth val="0"/>
          <c:extLst>
            <c:ext xmlns:c16="http://schemas.microsoft.com/office/drawing/2014/chart" uri="{C3380CC4-5D6E-409C-BE32-E72D297353CC}">
              <c16:uniqueId val="{00000000-313E-437A-855A-466F08A5CF66}"/>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1.2268888381648</c:v>
                </c:pt>
                <c:pt idx="11">
                  <c:v>0.43369093814197701</c:v>
                </c:pt>
                <c:pt idx="12">
                  <c:v>0</c:v>
                </c:pt>
                <c:pt idx="13">
                  <c:v>0</c:v>
                </c:pt>
                <c:pt idx="14">
                  <c:v>0.582058890664232</c:v>
                </c:pt>
                <c:pt idx="15">
                  <c:v>0.57064597123944305</c:v>
                </c:pt>
                <c:pt idx="16">
                  <c:v>1.5217225899718501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313E-437A-855A-466F08A5CF66}"/>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0.13610394543181401</c:v>
                </c:pt>
                <c:pt idx="11">
                  <c:v>0.51592890942757197</c:v>
                </c:pt>
                <c:pt idx="12">
                  <c:v>1.9418551284283201</c:v>
                </c:pt>
                <c:pt idx="13">
                  <c:v>0</c:v>
                </c:pt>
                <c:pt idx="14">
                  <c:v>0</c:v>
                </c:pt>
                <c:pt idx="15">
                  <c:v>0.20099071011442199</c:v>
                </c:pt>
                <c:pt idx="16">
                  <c:v>0.164590817731495</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313E-437A-855A-466F08A5CF66}"/>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0.53474469368726996</c:v>
                </c:pt>
                <c:pt idx="12">
                  <c:v>1.8201886688970501</c:v>
                </c:pt>
                <c:pt idx="13">
                  <c:v>0</c:v>
                </c:pt>
                <c:pt idx="14">
                  <c:v>0</c:v>
                </c:pt>
                <c:pt idx="15">
                  <c:v>0</c:v>
                </c:pt>
                <c:pt idx="16">
                  <c:v>0</c:v>
                </c:pt>
                <c:pt idx="17">
                  <c:v>0</c:v>
                </c:pt>
                <c:pt idx="18">
                  <c:v>0</c:v>
                </c:pt>
                <c:pt idx="19">
                  <c:v>3.7240168924477599</c:v>
                </c:pt>
                <c:pt idx="20">
                  <c:v>1.47534689848078</c:v>
                </c:pt>
                <c:pt idx="21">
                  <c:v>0</c:v>
                </c:pt>
                <c:pt idx="22">
                  <c:v>0</c:v>
                </c:pt>
                <c:pt idx="23">
                  <c:v>0</c:v>
                </c:pt>
              </c:numCache>
            </c:numRef>
          </c:val>
          <c:smooth val="0"/>
          <c:extLst>
            <c:ext xmlns:c16="http://schemas.microsoft.com/office/drawing/2014/chart" uri="{C3380CC4-5D6E-409C-BE32-E72D297353CC}">
              <c16:uniqueId val="{00000003-313E-437A-855A-466F08A5CF66}"/>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0.53840631730079003</c:v>
                </c:pt>
                <c:pt idx="13">
                  <c:v>0</c:v>
                </c:pt>
                <c:pt idx="14">
                  <c:v>0</c:v>
                </c:pt>
                <c:pt idx="15">
                  <c:v>37.096814119860397</c:v>
                </c:pt>
                <c:pt idx="16">
                  <c:v>9.2828675396687904E-2</c:v>
                </c:pt>
                <c:pt idx="17">
                  <c:v>0.29055375399163302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313E-437A-855A-466F08A5CF66}"/>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1.8750993167011001</c:v>
                </c:pt>
                <c:pt idx="9">
                  <c:v>2.7014142698236099</c:v>
                </c:pt>
                <c:pt idx="10">
                  <c:v>0</c:v>
                </c:pt>
                <c:pt idx="11">
                  <c:v>2.4630541871921201</c:v>
                </c:pt>
                <c:pt idx="12">
                  <c:v>0</c:v>
                </c:pt>
                <c:pt idx="13">
                  <c:v>1.97044334975369</c:v>
                </c:pt>
                <c:pt idx="14">
                  <c:v>0</c:v>
                </c:pt>
                <c:pt idx="15">
                  <c:v>0</c:v>
                </c:pt>
                <c:pt idx="16">
                  <c:v>3.9726680438582598</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313E-437A-855A-466F08A5CF66}"/>
            </c:ext>
          </c:extLst>
        </c:ser>
        <c:dLbls>
          <c:showLegendKey val="0"/>
          <c:showVal val="0"/>
          <c:showCatName val="0"/>
          <c:showSerName val="0"/>
          <c:showPercent val="0"/>
          <c:showBubbleSize val="0"/>
        </c:dLbls>
        <c:smooth val="0"/>
        <c:axId val="345073600"/>
        <c:axId val="345072616"/>
      </c:lineChart>
      <c:catAx>
        <c:axId val="345073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072616"/>
        <c:crosses val="autoZero"/>
        <c:auto val="1"/>
        <c:lblAlgn val="ctr"/>
        <c:lblOffset val="100"/>
        <c:noMultiLvlLbl val="0"/>
      </c:catAx>
      <c:valAx>
        <c:axId val="345072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073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2</c:v>
                </c:pt>
                <c:pt idx="1">
                  <c:v>0</c:v>
                </c:pt>
                <c:pt idx="2">
                  <c:v>2</c:v>
                </c:pt>
                <c:pt idx="3">
                  <c:v>7</c:v>
                </c:pt>
                <c:pt idx="4">
                  <c:v>0</c:v>
                </c:pt>
                <c:pt idx="5">
                  <c:v>5</c:v>
                </c:pt>
              </c:numCache>
            </c:numRef>
          </c:val>
          <c:extLst>
            <c:ext xmlns:c16="http://schemas.microsoft.com/office/drawing/2014/chart" uri="{C3380CC4-5D6E-409C-BE32-E72D297353CC}">
              <c16:uniqueId val="{00000000-84E3-4E27-B8BE-80E113295D39}"/>
            </c:ext>
          </c:extLst>
        </c:ser>
        <c:ser>
          <c:idx val="1"/>
          <c:order val="1"/>
          <c:tx>
            <c:strRef>
              <c:f>Sheet1!$C$1</c:f>
              <c:strCache>
                <c:ptCount val="1"/>
                <c:pt idx="0">
                  <c:v>Images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9</c:v>
                </c:pt>
                <c:pt idx="1">
                  <c:v>9</c:v>
                </c:pt>
                <c:pt idx="2">
                  <c:v>14</c:v>
                </c:pt>
                <c:pt idx="3">
                  <c:v>0</c:v>
                </c:pt>
                <c:pt idx="4">
                  <c:v>5</c:v>
                </c:pt>
                <c:pt idx="5">
                  <c:v>0</c:v>
                </c:pt>
              </c:numCache>
            </c:numRef>
          </c:val>
          <c:extLst>
            <c:ext xmlns:c16="http://schemas.microsoft.com/office/drawing/2014/chart" uri="{C3380CC4-5D6E-409C-BE32-E72D297353CC}">
              <c16:uniqueId val="{00000001-84E3-4E27-B8BE-80E113295D39}"/>
            </c:ext>
          </c:extLst>
        </c:ser>
        <c:ser>
          <c:idx val="2"/>
          <c:order val="2"/>
          <c:tx>
            <c:strRef>
              <c:f>Sheet1!$D$1</c:f>
              <c:strCache>
                <c:ptCount val="1"/>
                <c:pt idx="0">
                  <c:v>Videos</c:v>
                </c:pt>
              </c:strCache>
            </c:strRef>
          </c:tx>
          <c:spPr>
            <a:solidFill>
              <a:schemeClr val="accent3"/>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Sheet1!$D$2:$D$7</c:f>
              <c:numCache>
                <c:formatCode>General</c:formatCode>
                <c:ptCount val="6"/>
                <c:pt idx="0">
                  <c:v>2</c:v>
                </c:pt>
                <c:pt idx="1">
                  <c:v>4</c:v>
                </c:pt>
                <c:pt idx="2">
                  <c:v>0</c:v>
                </c:pt>
                <c:pt idx="3">
                  <c:v>0</c:v>
                </c:pt>
                <c:pt idx="4">
                  <c:v>0</c:v>
                </c:pt>
                <c:pt idx="5">
                  <c:v>0</c:v>
                </c:pt>
              </c:numCache>
            </c:numRef>
          </c:val>
          <c:extLst>
            <c:ext xmlns:c16="http://schemas.microsoft.com/office/drawing/2014/chart" uri="{C3380CC4-5D6E-409C-BE32-E72D297353CC}">
              <c16:uniqueId val="{00000002-84E3-4E27-B8BE-80E113295D39}"/>
            </c:ext>
          </c:extLst>
        </c:ser>
        <c:dLbls>
          <c:showLegendKey val="0"/>
          <c:showVal val="0"/>
          <c:showCatName val="0"/>
          <c:showSerName val="0"/>
          <c:showPercent val="0"/>
          <c:showBubbleSize val="0"/>
        </c:dLbls>
        <c:gapWidth val="150"/>
        <c:overlap val="100"/>
        <c:axId val="289026184"/>
        <c:axId val="289026840"/>
      </c:barChart>
      <c:catAx>
        <c:axId val="289026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026840"/>
        <c:crosses val="autoZero"/>
        <c:auto val="1"/>
        <c:lblAlgn val="ctr"/>
        <c:lblOffset val="100"/>
        <c:noMultiLvlLbl val="0"/>
      </c:catAx>
      <c:valAx>
        <c:axId val="2890268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026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663</c:v>
                </c:pt>
                <c:pt idx="1">
                  <c:v>466</c:v>
                </c:pt>
                <c:pt idx="2">
                  <c:v>4737</c:v>
                </c:pt>
                <c:pt idx="3">
                  <c:v>0</c:v>
                </c:pt>
                <c:pt idx="4">
                  <c:v>61903</c:v>
                </c:pt>
                <c:pt idx="5">
                  <c:v>0</c:v>
                </c:pt>
              </c:numCache>
            </c:numRef>
          </c:val>
          <c:extLst>
            <c:ext xmlns:c16="http://schemas.microsoft.com/office/drawing/2014/chart" uri="{C3380CC4-5D6E-409C-BE32-E72D297353CC}">
              <c16:uniqueId val="{00000000-58FD-457B-B9D4-D6D8E0C12DB6}"/>
            </c:ext>
          </c:extLst>
        </c:ser>
        <c:ser>
          <c:idx val="1"/>
          <c:order val="1"/>
          <c:tx>
            <c:strRef>
              <c:f>Sheet1!$C$1</c:f>
              <c:strCache>
                <c:ptCount val="1"/>
                <c:pt idx="0">
                  <c:v>Videos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67</c:v>
                </c:pt>
                <c:pt idx="1">
                  <c:v>95</c:v>
                </c:pt>
                <c:pt idx="2">
                  <c:v>0</c:v>
                </c:pt>
                <c:pt idx="3">
                  <c:v>0</c:v>
                </c:pt>
                <c:pt idx="4">
                  <c:v>0</c:v>
                </c:pt>
                <c:pt idx="5">
                  <c:v>0</c:v>
                </c:pt>
              </c:numCache>
            </c:numRef>
          </c:val>
          <c:extLst>
            <c:ext xmlns:c16="http://schemas.microsoft.com/office/drawing/2014/chart" uri="{C3380CC4-5D6E-409C-BE32-E72D297353CC}">
              <c16:uniqueId val="{00000001-58FD-457B-B9D4-D6D8E0C12DB6}"/>
            </c:ext>
          </c:extLst>
        </c:ser>
        <c:ser>
          <c:idx val="2"/>
          <c:order val="2"/>
          <c:tx>
            <c:strRef>
              <c:f>Sheet1!$D$1</c:f>
              <c:strCache>
                <c:ptCount val="1"/>
                <c:pt idx="0">
                  <c:v>Carousels</c:v>
                </c:pt>
              </c:strCache>
            </c:strRef>
          </c:tx>
          <c:spPr>
            <a:solidFill>
              <a:schemeClr val="accent3"/>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Sheet1!$D$2:$D$7</c:f>
              <c:numCache>
                <c:formatCode>General</c:formatCode>
                <c:ptCount val="6"/>
                <c:pt idx="0">
                  <c:v>75</c:v>
                </c:pt>
                <c:pt idx="1">
                  <c:v>0</c:v>
                </c:pt>
                <c:pt idx="2">
                  <c:v>1081</c:v>
                </c:pt>
                <c:pt idx="3">
                  <c:v>8989</c:v>
                </c:pt>
                <c:pt idx="4">
                  <c:v>0</c:v>
                </c:pt>
                <c:pt idx="5">
                  <c:v>817</c:v>
                </c:pt>
              </c:numCache>
            </c:numRef>
          </c:val>
          <c:extLst>
            <c:ext xmlns:c16="http://schemas.microsoft.com/office/drawing/2014/chart" uri="{C3380CC4-5D6E-409C-BE32-E72D297353CC}">
              <c16:uniqueId val="{00000002-58FD-457B-B9D4-D6D8E0C12DB6}"/>
            </c:ext>
          </c:extLst>
        </c:ser>
        <c:dLbls>
          <c:showLegendKey val="0"/>
          <c:showVal val="0"/>
          <c:showCatName val="0"/>
          <c:showSerName val="0"/>
          <c:showPercent val="0"/>
          <c:showBubbleSize val="0"/>
        </c:dLbls>
        <c:gapWidth val="150"/>
        <c:overlap val="100"/>
        <c:axId val="349520432"/>
        <c:axId val="349523056"/>
      </c:barChart>
      <c:catAx>
        <c:axId val="34952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23056"/>
        <c:crosses val="autoZero"/>
        <c:auto val="1"/>
        <c:lblAlgn val="ctr"/>
        <c:lblOffset val="100"/>
        <c:noMultiLvlLbl val="0"/>
      </c:catAx>
      <c:valAx>
        <c:axId val="3495230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20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0.40027341342833</c:v>
                </c:pt>
                <c:pt idx="1">
                  <c:v>0.811769494069151</c:v>
                </c:pt>
                <c:pt idx="2">
                  <c:v>0.4039275311876</c:v>
                </c:pt>
              </c:numCache>
            </c:numRef>
          </c:val>
          <c:extLst>
            <c:ext xmlns:c16="http://schemas.microsoft.com/office/drawing/2014/chart" uri="{C3380CC4-5D6E-409C-BE32-E72D297353CC}">
              <c16:uniqueId val="{00000000-0EBE-4E6C-BA12-B533CA46DAB4}"/>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c:v>
                </c:pt>
                <c:pt idx="1">
                  <c:v>1.18667463767375</c:v>
                </c:pt>
                <c:pt idx="2">
                  <c:v>0.54090267549330295</c:v>
                </c:pt>
              </c:numCache>
            </c:numRef>
          </c:val>
          <c:extLst>
            <c:ext xmlns:c16="http://schemas.microsoft.com/office/drawing/2014/chart" uri="{C3380CC4-5D6E-409C-BE32-E72D297353CC}">
              <c16:uniqueId val="{00000001-0EBE-4E6C-BA12-B533CA46DAB4}"/>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0.85731969387951501</c:v>
                </c:pt>
                <c:pt idx="1">
                  <c:v>0.53534314651675297</c:v>
                </c:pt>
                <c:pt idx="2">
                  <c:v>0</c:v>
                </c:pt>
              </c:numCache>
            </c:numRef>
          </c:val>
          <c:extLst>
            <c:ext xmlns:c16="http://schemas.microsoft.com/office/drawing/2014/chart" uri="{C3380CC4-5D6E-409C-BE32-E72D297353CC}">
              <c16:uniqueId val="{00000002-0EBE-4E6C-BA12-B533CA46DAB4}"/>
            </c:ext>
          </c:extLst>
        </c:ser>
        <c:ser>
          <c:idx val="3"/>
          <c:order val="3"/>
          <c:tx>
            <c:strRef>
              <c:f>Sheet1!$E$1</c:f>
              <c:strCache>
                <c:ptCount val="1"/>
                <c:pt idx="0">
                  <c:v>venzoarg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1.89418361974048</c:v>
                </c:pt>
                <c:pt idx="1">
                  <c:v>0</c:v>
                </c:pt>
                <c:pt idx="2">
                  <c:v>0</c:v>
                </c:pt>
              </c:numCache>
            </c:numRef>
          </c:val>
          <c:extLst>
            <c:ext xmlns:c16="http://schemas.microsoft.com/office/drawing/2014/chart" uri="{C3380CC4-5D6E-409C-BE32-E72D297353CC}">
              <c16:uniqueId val="{00000003-0EBE-4E6C-BA12-B533CA46DAB4}"/>
            </c:ext>
          </c:extLst>
        </c:ser>
        <c:ser>
          <c:idx val="4"/>
          <c:order val="4"/>
          <c:tx>
            <c:strRef>
              <c:f>Sheet1!$F$1</c:f>
              <c:strCache>
                <c:ptCount val="1"/>
                <c:pt idx="0">
                  <c:v>olmobikes</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c:v>
                </c:pt>
                <c:pt idx="1">
                  <c:v>7.8850188642607799</c:v>
                </c:pt>
                <c:pt idx="2">
                  <c:v>0</c:v>
                </c:pt>
              </c:numCache>
            </c:numRef>
          </c:val>
          <c:extLst>
            <c:ext xmlns:c16="http://schemas.microsoft.com/office/drawing/2014/chart" uri="{C3380CC4-5D6E-409C-BE32-E72D297353CC}">
              <c16:uniqueId val="{00000004-0EBE-4E6C-BA12-B533CA46DAB4}"/>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1">
                  <c:v>0</c:v>
                </c:pt>
                <c:pt idx="2">
                  <c:v>0</c:v>
                </c:pt>
              </c:numCache>
            </c:numRef>
          </c:val>
          <c:extLst>
            <c:ext xmlns:c16="http://schemas.microsoft.com/office/drawing/2014/chart" uri="{C3380CC4-5D6E-409C-BE32-E72D297353CC}">
              <c16:uniqueId val="{00000005-0EBE-4E6C-BA12-B533CA46DAB4}"/>
            </c:ext>
          </c:extLst>
        </c:ser>
        <c:dLbls>
          <c:showLegendKey val="0"/>
          <c:showVal val="0"/>
          <c:showCatName val="0"/>
          <c:showSerName val="0"/>
          <c:showPercent val="0"/>
          <c:showBubbleSize val="0"/>
        </c:dLbls>
        <c:gapWidth val="219"/>
        <c:overlap val="-27"/>
        <c:axId val="349519776"/>
        <c:axId val="349511576"/>
      </c:barChart>
      <c:catAx>
        <c:axId val="349519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11576"/>
        <c:crosses val="autoZero"/>
        <c:auto val="1"/>
        <c:lblAlgn val="ctr"/>
        <c:lblOffset val="100"/>
        <c:noMultiLvlLbl val="0"/>
      </c:catAx>
      <c:valAx>
        <c:axId val="349511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1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772</c:v>
                </c:pt>
                <c:pt idx="1">
                  <c:v>509</c:v>
                </c:pt>
                <c:pt idx="2">
                  <c:v>3514</c:v>
                </c:pt>
                <c:pt idx="3">
                  <c:v>8185</c:v>
                </c:pt>
                <c:pt idx="4">
                  <c:v>20126</c:v>
                </c:pt>
                <c:pt idx="5">
                  <c:v>749</c:v>
                </c:pt>
              </c:numCache>
            </c:numRef>
          </c:val>
          <c:extLst>
            <c:ext xmlns:c16="http://schemas.microsoft.com/office/drawing/2014/chart" uri="{C3380CC4-5D6E-409C-BE32-E72D297353CC}">
              <c16:uniqueId val="{00000000-8B59-46BE-854A-E4DAAB92B059}"/>
            </c:ext>
          </c:extLst>
        </c:ser>
        <c:ser>
          <c:idx val="1"/>
          <c:order val="1"/>
          <c:tx>
            <c:strRef>
              <c:f>Sheet1!$C$1</c:f>
              <c:strCache>
                <c:ptCount val="1"/>
                <c:pt idx="0">
                  <c:v>Comments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33</c:v>
                </c:pt>
                <c:pt idx="1">
                  <c:v>52</c:v>
                </c:pt>
                <c:pt idx="2">
                  <c:v>2304</c:v>
                </c:pt>
                <c:pt idx="3">
                  <c:v>804</c:v>
                </c:pt>
                <c:pt idx="4">
                  <c:v>41777</c:v>
                </c:pt>
                <c:pt idx="5">
                  <c:v>68</c:v>
                </c:pt>
              </c:numCache>
            </c:numRef>
          </c:val>
          <c:extLst>
            <c:ext xmlns:c16="http://schemas.microsoft.com/office/drawing/2014/chart" uri="{C3380CC4-5D6E-409C-BE32-E72D297353CC}">
              <c16:uniqueId val="{00000001-8B59-46BE-854A-E4DAAB92B059}"/>
            </c:ext>
          </c:extLst>
        </c:ser>
        <c:dLbls>
          <c:showLegendKey val="0"/>
          <c:showVal val="0"/>
          <c:showCatName val="0"/>
          <c:showSerName val="0"/>
          <c:showPercent val="0"/>
          <c:showBubbleSize val="0"/>
        </c:dLbls>
        <c:gapWidth val="150"/>
        <c:overlap val="100"/>
        <c:axId val="349507968"/>
        <c:axId val="349513216"/>
      </c:barChart>
      <c:catAx>
        <c:axId val="349507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13216"/>
        <c:crosses val="autoZero"/>
        <c:auto val="1"/>
        <c:lblAlgn val="ctr"/>
        <c:lblOffset val="100"/>
        <c:noMultiLvlLbl val="0"/>
      </c:catAx>
      <c:valAx>
        <c:axId val="3495132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07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F062E-012B-43FE-AE4D-BC754D5CEDA2}"/>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C1E89B2A-9872-4286-8CBB-F07891927137}"/>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7981862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FA878-4863-4897-AD81-6305F448132D}"/>
              </a:ext>
            </a:extLst>
          </p:cNvPr>
          <p:cNvSpPr>
            <a:spLocks noGrp="1"/>
          </p:cNvSpPr>
          <p:nvPr>
            <p:ph type="title"/>
          </p:nvPr>
        </p:nvSpPr>
        <p:spPr/>
        <p:txBody>
          <a:bodyPr/>
          <a:lstStyle/>
          <a:p>
            <a:r>
              <a:rPr lang="en-US"/>
              <a:t>Instagram Key Metrics Table | Teknialbikes</a:t>
            </a:r>
          </a:p>
        </p:txBody>
      </p:sp>
      <p:graphicFrame>
        <p:nvGraphicFramePr>
          <p:cNvPr id="5" name="Table Placeholder 4">
            <a:extLst>
              <a:ext uri="{FF2B5EF4-FFF2-40B4-BE49-F238E27FC236}">
                <a16:creationId xmlns:a16="http://schemas.microsoft.com/office/drawing/2014/main" id="{105C3A8F-BE05-4378-BB71-084B6E13347F}"/>
              </a:ext>
            </a:extLst>
          </p:cNvPr>
          <p:cNvGraphicFramePr>
            <a:graphicFrameLocks noGrp="1"/>
          </p:cNvGraphicFramePr>
          <p:nvPr>
            <p:ph type="tbl" sz="quarter" idx="13"/>
            <p:extLst>
              <p:ext uri="{D42A27DB-BD31-4B8C-83A1-F6EECF244321}">
                <p14:modId xmlns:p14="http://schemas.microsoft.com/office/powerpoint/2010/main" val="1278944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96623569"/>
                    </a:ext>
                  </a:extLst>
                </a:gridCol>
                <a:gridCol w="658368">
                  <a:extLst>
                    <a:ext uri="{9D8B030D-6E8A-4147-A177-3AD203B41FA5}">
                      <a16:colId xmlns:a16="http://schemas.microsoft.com/office/drawing/2014/main" val="3030135913"/>
                    </a:ext>
                  </a:extLst>
                </a:gridCol>
                <a:gridCol w="658368">
                  <a:extLst>
                    <a:ext uri="{9D8B030D-6E8A-4147-A177-3AD203B41FA5}">
                      <a16:colId xmlns:a16="http://schemas.microsoft.com/office/drawing/2014/main" val="1008647425"/>
                    </a:ext>
                  </a:extLst>
                </a:gridCol>
                <a:gridCol w="658368">
                  <a:extLst>
                    <a:ext uri="{9D8B030D-6E8A-4147-A177-3AD203B41FA5}">
                      <a16:colId xmlns:a16="http://schemas.microsoft.com/office/drawing/2014/main" val="490613111"/>
                    </a:ext>
                  </a:extLst>
                </a:gridCol>
                <a:gridCol w="658368">
                  <a:extLst>
                    <a:ext uri="{9D8B030D-6E8A-4147-A177-3AD203B41FA5}">
                      <a16:colId xmlns:a16="http://schemas.microsoft.com/office/drawing/2014/main" val="2132636298"/>
                    </a:ext>
                  </a:extLst>
                </a:gridCol>
                <a:gridCol w="658368">
                  <a:extLst>
                    <a:ext uri="{9D8B030D-6E8A-4147-A177-3AD203B41FA5}">
                      <a16:colId xmlns:a16="http://schemas.microsoft.com/office/drawing/2014/main" val="840185694"/>
                    </a:ext>
                  </a:extLst>
                </a:gridCol>
                <a:gridCol w="658368">
                  <a:extLst>
                    <a:ext uri="{9D8B030D-6E8A-4147-A177-3AD203B41FA5}">
                      <a16:colId xmlns:a16="http://schemas.microsoft.com/office/drawing/2014/main" val="1837269526"/>
                    </a:ext>
                  </a:extLst>
                </a:gridCol>
                <a:gridCol w="658368">
                  <a:extLst>
                    <a:ext uri="{9D8B030D-6E8A-4147-A177-3AD203B41FA5}">
                      <a16:colId xmlns:a16="http://schemas.microsoft.com/office/drawing/2014/main" val="663671103"/>
                    </a:ext>
                  </a:extLst>
                </a:gridCol>
                <a:gridCol w="658368">
                  <a:extLst>
                    <a:ext uri="{9D8B030D-6E8A-4147-A177-3AD203B41FA5}">
                      <a16:colId xmlns:a16="http://schemas.microsoft.com/office/drawing/2014/main" val="1868685400"/>
                    </a:ext>
                  </a:extLst>
                </a:gridCol>
                <a:gridCol w="658368">
                  <a:extLst>
                    <a:ext uri="{9D8B030D-6E8A-4147-A177-3AD203B41FA5}">
                      <a16:colId xmlns:a16="http://schemas.microsoft.com/office/drawing/2014/main" val="21896798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10780134"/>
                  </a:ext>
                </a:extLst>
              </a:tr>
              <a:tr h="370840">
                <a:tc>
                  <a:txBody>
                    <a:bodyPr/>
                    <a:lstStyle/>
                    <a:p>
                      <a:r>
                        <a:rPr lang="en-US" sz="1000"/>
                        <a:t>olmobikes</a:t>
                      </a:r>
                    </a:p>
                  </a:txBody>
                  <a:tcPr/>
                </a:tc>
                <a:tc>
                  <a:txBody>
                    <a:bodyPr/>
                    <a:lstStyle/>
                    <a:p>
                      <a:r>
                        <a:rPr lang="en-US" sz="1000"/>
                        <a:t>166987</a:t>
                      </a:r>
                    </a:p>
                  </a:txBody>
                  <a:tcPr/>
                </a:tc>
                <a:tc>
                  <a:txBody>
                    <a:bodyPr/>
                    <a:lstStyle/>
                    <a:p>
                      <a:r>
                        <a:rPr lang="en-US" sz="1000"/>
                        <a:t>10780</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20126</a:t>
                      </a:r>
                    </a:p>
                  </a:txBody>
                  <a:tcPr/>
                </a:tc>
                <a:tc>
                  <a:txBody>
                    <a:bodyPr/>
                    <a:lstStyle/>
                    <a:p>
                      <a:r>
                        <a:rPr lang="en-US" sz="1000"/>
                        <a:t>41777</a:t>
                      </a:r>
                    </a:p>
                  </a:txBody>
                  <a:tcPr/>
                </a:tc>
                <a:tc>
                  <a:txBody>
                    <a:bodyPr/>
                    <a:lstStyle/>
                    <a:p>
                      <a:r>
                        <a:rPr lang="en-US" sz="1000"/>
                        <a:t>7.6614 %</a:t>
                      </a:r>
                    </a:p>
                  </a:txBody>
                  <a:tcPr/>
                </a:tc>
                <a:extLst>
                  <a:ext uri="{0D108BD9-81ED-4DB2-BD59-A6C34878D82A}">
                    <a16:rowId xmlns:a16="http://schemas.microsoft.com/office/drawing/2014/main" val="161035112"/>
                  </a:ext>
                </a:extLst>
              </a:tr>
              <a:tr h="370840">
                <a:tc>
                  <a:txBody>
                    <a:bodyPr/>
                    <a:lstStyle/>
                    <a:p>
                      <a:r>
                        <a:rPr lang="en-US" sz="1000"/>
                        <a:t>venzoarg</a:t>
                      </a:r>
                    </a:p>
                  </a:txBody>
                  <a:tcPr/>
                </a:tc>
                <a:tc>
                  <a:txBody>
                    <a:bodyPr/>
                    <a:lstStyle/>
                    <a:p>
                      <a:r>
                        <a:rPr lang="en-US" sz="1000"/>
                        <a:t>79601</a:t>
                      </a:r>
                    </a:p>
                  </a:txBody>
                  <a:tcPr/>
                </a:tc>
                <a:tc>
                  <a:txBody>
                    <a:bodyPr/>
                    <a:lstStyle/>
                    <a:p>
                      <a:r>
                        <a:rPr lang="en-US" sz="1000"/>
                        <a:t>13345</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tc>
                  <a:txBody>
                    <a:bodyPr/>
                    <a:lstStyle/>
                    <a:p>
                      <a:r>
                        <a:rPr lang="en-US" sz="1000"/>
                        <a:t>7</a:t>
                      </a:r>
                    </a:p>
                  </a:txBody>
                  <a:tcPr/>
                </a:tc>
                <a:tc>
                  <a:txBody>
                    <a:bodyPr/>
                    <a:lstStyle/>
                    <a:p>
                      <a:r>
                        <a:rPr lang="en-US" sz="1000"/>
                        <a:t>8185</a:t>
                      </a:r>
                    </a:p>
                  </a:txBody>
                  <a:tcPr/>
                </a:tc>
                <a:tc>
                  <a:txBody>
                    <a:bodyPr/>
                    <a:lstStyle/>
                    <a:p>
                      <a:r>
                        <a:rPr lang="en-US" sz="1000"/>
                        <a:t>804</a:t>
                      </a:r>
                    </a:p>
                  </a:txBody>
                  <a:tcPr/>
                </a:tc>
                <a:tc>
                  <a:txBody>
                    <a:bodyPr/>
                    <a:lstStyle/>
                    <a:p>
                      <a:r>
                        <a:rPr lang="en-US" sz="1000"/>
                        <a:t>1.7608 %</a:t>
                      </a:r>
                    </a:p>
                  </a:txBody>
                  <a:tcPr/>
                </a:tc>
                <a:extLst>
                  <a:ext uri="{0D108BD9-81ED-4DB2-BD59-A6C34878D82A}">
                    <a16:rowId xmlns:a16="http://schemas.microsoft.com/office/drawing/2014/main" val="3030974407"/>
                  </a:ext>
                </a:extLst>
              </a:tr>
              <a:tr h="370840">
                <a:tc>
                  <a:txBody>
                    <a:bodyPr/>
                    <a:lstStyle/>
                    <a:p>
                      <a:r>
                        <a:rPr lang="en-US" sz="1000"/>
                        <a:t>topmega_oficial</a:t>
                      </a:r>
                    </a:p>
                  </a:txBody>
                  <a:tcPr/>
                </a:tc>
                <a:tc>
                  <a:txBody>
                    <a:bodyPr/>
                    <a:lstStyle/>
                    <a:p>
                      <a:r>
                        <a:rPr lang="en-US" sz="1000"/>
                        <a:t>63346</a:t>
                      </a:r>
                    </a:p>
                  </a:txBody>
                  <a:tcPr/>
                </a:tc>
                <a:tc>
                  <a:txBody>
                    <a:bodyPr/>
                    <a:lstStyle/>
                    <a:p>
                      <a:r>
                        <a:rPr lang="en-US" sz="1000"/>
                        <a:t>321</a:t>
                      </a:r>
                    </a:p>
                  </a:txBody>
                  <a:tcPr/>
                </a:tc>
                <a:tc>
                  <a:txBody>
                    <a:bodyPr/>
                    <a:lstStyle/>
                    <a:p>
                      <a:r>
                        <a:rPr lang="en-US" sz="1000"/>
                        <a:t>14</a:t>
                      </a:r>
                    </a:p>
                  </a:txBody>
                  <a:tcPr/>
                </a:tc>
                <a:tc>
                  <a:txBody>
                    <a:bodyPr/>
                    <a:lstStyle/>
                    <a:p>
                      <a:r>
                        <a:rPr lang="en-US" sz="1000"/>
                        <a:t>2</a:t>
                      </a:r>
                    </a:p>
                  </a:txBody>
                  <a:tcPr/>
                </a:tc>
                <a:tc>
                  <a:txBody>
                    <a:bodyPr/>
                    <a:lstStyle/>
                    <a:p>
                      <a:r>
                        <a:rPr lang="en-US" sz="1000"/>
                        <a:t>0</a:t>
                      </a:r>
                    </a:p>
                  </a:txBody>
                  <a:tcPr/>
                </a:tc>
                <a:tc>
                  <a:txBody>
                    <a:bodyPr/>
                    <a:lstStyle/>
                    <a:p>
                      <a:r>
                        <a:rPr lang="en-US" sz="1000"/>
                        <a:t>16</a:t>
                      </a:r>
                    </a:p>
                  </a:txBody>
                  <a:tcPr/>
                </a:tc>
                <a:tc>
                  <a:txBody>
                    <a:bodyPr/>
                    <a:lstStyle/>
                    <a:p>
                      <a:r>
                        <a:rPr lang="en-US" sz="1000"/>
                        <a:t>3514</a:t>
                      </a:r>
                    </a:p>
                  </a:txBody>
                  <a:tcPr/>
                </a:tc>
                <a:tc>
                  <a:txBody>
                    <a:bodyPr/>
                    <a:lstStyle/>
                    <a:p>
                      <a:r>
                        <a:rPr lang="en-US" sz="1000"/>
                        <a:t>2304</a:t>
                      </a:r>
                    </a:p>
                  </a:txBody>
                  <a:tcPr/>
                </a:tc>
                <a:tc>
                  <a:txBody>
                    <a:bodyPr/>
                    <a:lstStyle/>
                    <a:p>
                      <a:r>
                        <a:rPr lang="en-US" sz="1000"/>
                        <a:t>0.5755 %</a:t>
                      </a:r>
                    </a:p>
                  </a:txBody>
                  <a:tcPr/>
                </a:tc>
                <a:extLst>
                  <a:ext uri="{0D108BD9-81ED-4DB2-BD59-A6C34878D82A}">
                    <a16:rowId xmlns:a16="http://schemas.microsoft.com/office/drawing/2014/main" val="3172488822"/>
                  </a:ext>
                </a:extLst>
              </a:tr>
              <a:tr h="370840">
                <a:tc>
                  <a:txBody>
                    <a:bodyPr/>
                    <a:lstStyle/>
                    <a:p>
                      <a:r>
                        <a:rPr lang="en-US" sz="1000"/>
                        <a:t>teknialbikes</a:t>
                      </a:r>
                    </a:p>
                  </a:txBody>
                  <a:tcPr/>
                </a:tc>
                <a:tc>
                  <a:txBody>
                    <a:bodyPr/>
                    <a:lstStyle/>
                    <a:p>
                      <a:r>
                        <a:rPr lang="en-US" sz="1000"/>
                        <a:t>10503</a:t>
                      </a:r>
                    </a:p>
                  </a:txBody>
                  <a:tcPr/>
                </a:tc>
                <a:tc>
                  <a:txBody>
                    <a:bodyPr/>
                    <a:lstStyle/>
                    <a:p>
                      <a:r>
                        <a:rPr lang="en-US" sz="1000"/>
                        <a:t>2209</a:t>
                      </a:r>
                    </a:p>
                  </a:txBody>
                  <a:tcPr/>
                </a:tc>
                <a:tc>
                  <a:txBody>
                    <a:bodyPr/>
                    <a:lstStyle/>
                    <a:p>
                      <a:r>
                        <a:rPr lang="en-US" sz="1000"/>
                        <a:t>9</a:t>
                      </a:r>
                    </a:p>
                  </a:txBody>
                  <a:tcPr/>
                </a:tc>
                <a:tc>
                  <a:txBody>
                    <a:bodyPr/>
                    <a:lstStyle/>
                    <a:p>
                      <a:r>
                        <a:rPr lang="en-US" sz="1000"/>
                        <a:t>2</a:t>
                      </a:r>
                    </a:p>
                  </a:txBody>
                  <a:tcPr/>
                </a:tc>
                <a:tc>
                  <a:txBody>
                    <a:bodyPr/>
                    <a:lstStyle/>
                    <a:p>
                      <a:r>
                        <a:rPr lang="en-US" sz="1000"/>
                        <a:t>2</a:t>
                      </a:r>
                    </a:p>
                  </a:txBody>
                  <a:tcPr/>
                </a:tc>
                <a:tc>
                  <a:txBody>
                    <a:bodyPr/>
                    <a:lstStyle/>
                    <a:p>
                      <a:r>
                        <a:rPr lang="en-US" sz="1000"/>
                        <a:t>13</a:t>
                      </a:r>
                    </a:p>
                  </a:txBody>
                  <a:tcPr/>
                </a:tc>
                <a:tc>
                  <a:txBody>
                    <a:bodyPr/>
                    <a:lstStyle/>
                    <a:p>
                      <a:r>
                        <a:rPr lang="en-US" sz="1000"/>
                        <a:t>772</a:t>
                      </a:r>
                    </a:p>
                  </a:txBody>
                  <a:tcPr/>
                </a:tc>
                <a:tc>
                  <a:txBody>
                    <a:bodyPr/>
                    <a:lstStyle/>
                    <a:p>
                      <a:r>
                        <a:rPr lang="en-US" sz="1000"/>
                        <a:t>33</a:t>
                      </a:r>
                    </a:p>
                  </a:txBody>
                  <a:tcPr/>
                </a:tc>
                <a:tc>
                  <a:txBody>
                    <a:bodyPr/>
                    <a:lstStyle/>
                    <a:p>
                      <a:r>
                        <a:rPr lang="en-US" sz="1000"/>
                        <a:t>0.6589 %</a:t>
                      </a:r>
                    </a:p>
                  </a:txBody>
                  <a:tcPr/>
                </a:tc>
                <a:extLst>
                  <a:ext uri="{0D108BD9-81ED-4DB2-BD59-A6C34878D82A}">
                    <a16:rowId xmlns:a16="http://schemas.microsoft.com/office/drawing/2014/main" val="711232683"/>
                  </a:ext>
                </a:extLst>
              </a:tr>
              <a:tr h="370840">
                <a:tc>
                  <a:txBody>
                    <a:bodyPr/>
                    <a:lstStyle/>
                    <a:p>
                      <a:r>
                        <a:rPr lang="en-US" sz="1000"/>
                        <a:t>raleigh.bicicletas</a:t>
                      </a:r>
                    </a:p>
                  </a:txBody>
                  <a:tcPr/>
                </a:tc>
                <a:tc>
                  <a:txBody>
                    <a:bodyPr/>
                    <a:lstStyle/>
                    <a:p>
                      <a:r>
                        <a:rPr lang="en-US" sz="1000"/>
                        <a:t>6302</a:t>
                      </a:r>
                    </a:p>
                  </a:txBody>
                  <a:tcPr/>
                </a:tc>
                <a:tc>
                  <a:txBody>
                    <a:bodyPr/>
                    <a:lstStyle/>
                    <a:p>
                      <a:r>
                        <a:rPr lang="en-US" sz="1000"/>
                        <a:t>n/a</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749</a:t>
                      </a:r>
                    </a:p>
                  </a:txBody>
                  <a:tcPr/>
                </a:tc>
                <a:tc>
                  <a:txBody>
                    <a:bodyPr/>
                    <a:lstStyle/>
                    <a:p>
                      <a:r>
                        <a:rPr lang="en-US" sz="1000"/>
                        <a:t>68</a:t>
                      </a:r>
                    </a:p>
                  </a:txBody>
                  <a:tcPr/>
                </a:tc>
                <a:tc>
                  <a:txBody>
                    <a:bodyPr/>
                    <a:lstStyle/>
                    <a:p>
                      <a:r>
                        <a:rPr lang="en-US" sz="1000"/>
                        <a:t>n/a</a:t>
                      </a:r>
                    </a:p>
                  </a:txBody>
                  <a:tcPr/>
                </a:tc>
                <a:extLst>
                  <a:ext uri="{0D108BD9-81ED-4DB2-BD59-A6C34878D82A}">
                    <a16:rowId xmlns:a16="http://schemas.microsoft.com/office/drawing/2014/main" val="1579803223"/>
                  </a:ext>
                </a:extLst>
              </a:tr>
              <a:tr h="370840">
                <a:tc>
                  <a:txBody>
                    <a:bodyPr/>
                    <a:lstStyle/>
                    <a:p>
                      <a:r>
                        <a:rPr lang="en-US" sz="1000"/>
                        <a:t>motomelbicicletas</a:t>
                      </a:r>
                    </a:p>
                  </a:txBody>
                  <a:tcPr/>
                </a:tc>
                <a:tc>
                  <a:txBody>
                    <a:bodyPr/>
                    <a:lstStyle/>
                    <a:p>
                      <a:r>
                        <a:rPr lang="en-US" sz="1000"/>
                        <a:t>4476</a:t>
                      </a:r>
                    </a:p>
                  </a:txBody>
                  <a:tcPr/>
                </a:tc>
                <a:tc>
                  <a:txBody>
                    <a:bodyPr/>
                    <a:lstStyle/>
                    <a:p>
                      <a:r>
                        <a:rPr lang="en-US" sz="1000"/>
                        <a:t>188</a:t>
                      </a:r>
                    </a:p>
                  </a:txBody>
                  <a:tcPr/>
                </a:tc>
                <a:tc>
                  <a:txBody>
                    <a:bodyPr/>
                    <a:lstStyle/>
                    <a:p>
                      <a:r>
                        <a:rPr lang="en-US" sz="1000"/>
                        <a:t>9</a:t>
                      </a:r>
                    </a:p>
                  </a:txBody>
                  <a:tcPr/>
                </a:tc>
                <a:tc>
                  <a:txBody>
                    <a:bodyPr/>
                    <a:lstStyle/>
                    <a:p>
                      <a:r>
                        <a:rPr lang="en-US" sz="1000"/>
                        <a:t>0</a:t>
                      </a:r>
                    </a:p>
                  </a:txBody>
                  <a:tcPr/>
                </a:tc>
                <a:tc>
                  <a:txBody>
                    <a:bodyPr/>
                    <a:lstStyle/>
                    <a:p>
                      <a:r>
                        <a:rPr lang="en-US" sz="1000"/>
                        <a:t>4</a:t>
                      </a:r>
                    </a:p>
                  </a:txBody>
                  <a:tcPr/>
                </a:tc>
                <a:tc>
                  <a:txBody>
                    <a:bodyPr/>
                    <a:lstStyle/>
                    <a:p>
                      <a:r>
                        <a:rPr lang="en-US" sz="1000"/>
                        <a:t>13</a:t>
                      </a:r>
                    </a:p>
                  </a:txBody>
                  <a:tcPr/>
                </a:tc>
                <a:tc>
                  <a:txBody>
                    <a:bodyPr/>
                    <a:lstStyle/>
                    <a:p>
                      <a:r>
                        <a:rPr lang="en-US" sz="1000"/>
                        <a:t>509</a:t>
                      </a:r>
                    </a:p>
                  </a:txBody>
                  <a:tcPr/>
                </a:tc>
                <a:tc>
                  <a:txBody>
                    <a:bodyPr/>
                    <a:lstStyle/>
                    <a:p>
                      <a:r>
                        <a:rPr lang="en-US" sz="1000"/>
                        <a:t>52</a:t>
                      </a:r>
                    </a:p>
                  </a:txBody>
                  <a:tcPr/>
                </a:tc>
                <a:tc>
                  <a:txBody>
                    <a:bodyPr/>
                    <a:lstStyle/>
                    <a:p>
                      <a:r>
                        <a:rPr lang="en-US" sz="1000"/>
                        <a:t>0.9848 %</a:t>
                      </a:r>
                    </a:p>
                  </a:txBody>
                  <a:tcPr/>
                </a:tc>
                <a:extLst>
                  <a:ext uri="{0D108BD9-81ED-4DB2-BD59-A6C34878D82A}">
                    <a16:rowId xmlns:a16="http://schemas.microsoft.com/office/drawing/2014/main" val="329096391"/>
                  </a:ext>
                </a:extLst>
              </a:tr>
            </a:tbl>
          </a:graphicData>
        </a:graphic>
      </p:graphicFrame>
      <p:sp>
        <p:nvSpPr>
          <p:cNvPr id="4" name="Text Placeholder 3">
            <a:extLst>
              <a:ext uri="{FF2B5EF4-FFF2-40B4-BE49-F238E27FC236}">
                <a16:creationId xmlns:a16="http://schemas.microsoft.com/office/drawing/2014/main" id="{92F3680E-49D1-4FA6-AFEE-2D780C68ABD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293961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93DEC-6241-47FC-86AB-0B28B6991128}"/>
              </a:ext>
            </a:extLst>
          </p:cNvPr>
          <p:cNvSpPr>
            <a:spLocks noGrp="1"/>
          </p:cNvSpPr>
          <p:nvPr>
            <p:ph type="title"/>
          </p:nvPr>
        </p:nvSpPr>
        <p:spPr/>
        <p:txBody>
          <a:bodyPr/>
          <a:lstStyle/>
          <a:p>
            <a:r>
              <a:rPr lang="en-US"/>
              <a:t>Instagram Follower Distribution | Teknialbikes</a:t>
            </a:r>
          </a:p>
        </p:txBody>
      </p:sp>
      <p:graphicFrame>
        <p:nvGraphicFramePr>
          <p:cNvPr id="6" name="Chart Placeholder 5">
            <a:extLst>
              <a:ext uri="{FF2B5EF4-FFF2-40B4-BE49-F238E27FC236}">
                <a16:creationId xmlns:a16="http://schemas.microsoft.com/office/drawing/2014/main" id="{82AAE4BB-7EF7-4F75-AE41-E49103764077}"/>
              </a:ext>
            </a:extLst>
          </p:cNvPr>
          <p:cNvGraphicFramePr>
            <a:graphicFrameLocks noGrp="1"/>
          </p:cNvGraphicFramePr>
          <p:nvPr>
            <p:ph type="chart" sz="quarter" idx="13"/>
            <p:extLst>
              <p:ext uri="{D42A27DB-BD31-4B8C-83A1-F6EECF244321}">
                <p14:modId xmlns:p14="http://schemas.microsoft.com/office/powerpoint/2010/main" val="9142057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9EB39B-E48C-4530-AD05-A730B853B5F8}"/>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E7ED86F7-D905-45D5-B47B-81AA0ABA7A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186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7FB0B-6C24-4BDF-B927-C4B3877A4A69}"/>
              </a:ext>
            </a:extLst>
          </p:cNvPr>
          <p:cNvSpPr>
            <a:spLocks noGrp="1"/>
          </p:cNvSpPr>
          <p:nvPr>
            <p:ph type="title"/>
          </p:nvPr>
        </p:nvSpPr>
        <p:spPr/>
        <p:txBody>
          <a:bodyPr/>
          <a:lstStyle/>
          <a:p>
            <a:r>
              <a:rPr lang="en-US"/>
              <a:t>Instagram Key Metrics Radar | Teknialbikes</a:t>
            </a:r>
          </a:p>
        </p:txBody>
      </p:sp>
      <p:graphicFrame>
        <p:nvGraphicFramePr>
          <p:cNvPr id="6" name="Chart Placeholder 5">
            <a:extLst>
              <a:ext uri="{FF2B5EF4-FFF2-40B4-BE49-F238E27FC236}">
                <a16:creationId xmlns:a16="http://schemas.microsoft.com/office/drawing/2014/main" id="{B64CF2CF-498D-4C35-A4B0-6939CCCF1240}"/>
              </a:ext>
            </a:extLst>
          </p:cNvPr>
          <p:cNvGraphicFramePr>
            <a:graphicFrameLocks noGrp="1"/>
          </p:cNvGraphicFramePr>
          <p:nvPr>
            <p:ph type="chart" sz="quarter" idx="13"/>
            <p:extLst>
              <p:ext uri="{D42A27DB-BD31-4B8C-83A1-F6EECF244321}">
                <p14:modId xmlns:p14="http://schemas.microsoft.com/office/powerpoint/2010/main" val="4756644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03369D-8DF3-4A09-AE5C-3E7554677E6A}"/>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890DAC61-0B78-4FC8-BFC5-4F015F851D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3392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1E2D4-BA5F-405B-B78B-F9CB67D24951}"/>
              </a:ext>
            </a:extLst>
          </p:cNvPr>
          <p:cNvSpPr>
            <a:spLocks noGrp="1"/>
          </p:cNvSpPr>
          <p:nvPr>
            <p:ph type="title"/>
          </p:nvPr>
        </p:nvSpPr>
        <p:spPr/>
        <p:txBody>
          <a:bodyPr/>
          <a:lstStyle/>
          <a:p>
            <a:r>
              <a:rPr lang="en-US"/>
              <a:t>Instagram Followers Total | Teknialbikes</a:t>
            </a:r>
          </a:p>
        </p:txBody>
      </p:sp>
      <p:graphicFrame>
        <p:nvGraphicFramePr>
          <p:cNvPr id="6" name="Chart Placeholder 5">
            <a:extLst>
              <a:ext uri="{FF2B5EF4-FFF2-40B4-BE49-F238E27FC236}">
                <a16:creationId xmlns:a16="http://schemas.microsoft.com/office/drawing/2014/main" id="{F073D9E4-5441-4E7B-AE6A-D8181C505F21}"/>
              </a:ext>
            </a:extLst>
          </p:cNvPr>
          <p:cNvGraphicFramePr>
            <a:graphicFrameLocks noGrp="1"/>
          </p:cNvGraphicFramePr>
          <p:nvPr>
            <p:ph type="chart" sz="quarter" idx="13"/>
            <p:extLst>
              <p:ext uri="{D42A27DB-BD31-4B8C-83A1-F6EECF244321}">
                <p14:modId xmlns:p14="http://schemas.microsoft.com/office/powerpoint/2010/main" val="442333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8A8D9B-0EAA-4463-BE5A-88F10806D86A}"/>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84C85CF9-D6F3-4D53-9B94-BFC9A1E8EC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11280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BA217-0D56-4BD1-908D-13BE64B900D4}"/>
              </a:ext>
            </a:extLst>
          </p:cNvPr>
          <p:cNvSpPr>
            <a:spLocks noGrp="1"/>
          </p:cNvSpPr>
          <p:nvPr>
            <p:ph type="title"/>
          </p:nvPr>
        </p:nvSpPr>
        <p:spPr/>
        <p:txBody>
          <a:bodyPr/>
          <a:lstStyle/>
          <a:p>
            <a:r>
              <a:rPr lang="en-US"/>
              <a:t>Instagram Followers Change | Teknialbikes</a:t>
            </a:r>
          </a:p>
        </p:txBody>
      </p:sp>
      <p:graphicFrame>
        <p:nvGraphicFramePr>
          <p:cNvPr id="6" name="Chart Placeholder 5">
            <a:extLst>
              <a:ext uri="{FF2B5EF4-FFF2-40B4-BE49-F238E27FC236}">
                <a16:creationId xmlns:a16="http://schemas.microsoft.com/office/drawing/2014/main" id="{0CA36712-BB0D-4226-A0A8-07EA785B822D}"/>
              </a:ext>
            </a:extLst>
          </p:cNvPr>
          <p:cNvGraphicFramePr>
            <a:graphicFrameLocks noGrp="1"/>
          </p:cNvGraphicFramePr>
          <p:nvPr>
            <p:ph type="chart" sz="quarter" idx="13"/>
            <p:extLst>
              <p:ext uri="{D42A27DB-BD31-4B8C-83A1-F6EECF244321}">
                <p14:modId xmlns:p14="http://schemas.microsoft.com/office/powerpoint/2010/main" val="24263679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A47743-617B-47A8-AAA6-DEF57BE65E80}"/>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45683594-36B5-4D9E-BFA7-4B8CB84621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0560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39005-10C7-4FD3-A064-9F45D7AFB274}"/>
              </a:ext>
            </a:extLst>
          </p:cNvPr>
          <p:cNvSpPr>
            <a:spLocks noGrp="1"/>
          </p:cNvSpPr>
          <p:nvPr>
            <p:ph type="title"/>
          </p:nvPr>
        </p:nvSpPr>
        <p:spPr/>
        <p:txBody>
          <a:bodyPr/>
          <a:lstStyle/>
          <a:p>
            <a:r>
              <a:rPr lang="en-US"/>
              <a:t>Instagram Posts By Weekday | Teknialbikes</a:t>
            </a:r>
          </a:p>
        </p:txBody>
      </p:sp>
      <p:graphicFrame>
        <p:nvGraphicFramePr>
          <p:cNvPr id="6" name="Chart Placeholder 5">
            <a:extLst>
              <a:ext uri="{FF2B5EF4-FFF2-40B4-BE49-F238E27FC236}">
                <a16:creationId xmlns:a16="http://schemas.microsoft.com/office/drawing/2014/main" id="{3CCB6E71-CE93-4A8F-AA15-23A117B8F98B}"/>
              </a:ext>
            </a:extLst>
          </p:cNvPr>
          <p:cNvGraphicFramePr>
            <a:graphicFrameLocks noGrp="1"/>
          </p:cNvGraphicFramePr>
          <p:nvPr>
            <p:ph type="chart" sz="quarter" idx="13"/>
            <p:extLst>
              <p:ext uri="{D42A27DB-BD31-4B8C-83A1-F6EECF244321}">
                <p14:modId xmlns:p14="http://schemas.microsoft.com/office/powerpoint/2010/main" val="4880361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70C751-21CA-4133-BE21-FE0771F64CAA}"/>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AF9C7ABF-6F6E-4451-94E8-85E44DAEF8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1834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CB388-4F01-4D46-8026-7BC5682F05F0}"/>
              </a:ext>
            </a:extLst>
          </p:cNvPr>
          <p:cNvSpPr>
            <a:spLocks noGrp="1"/>
          </p:cNvSpPr>
          <p:nvPr>
            <p:ph type="title"/>
          </p:nvPr>
        </p:nvSpPr>
        <p:spPr/>
        <p:txBody>
          <a:bodyPr/>
          <a:lstStyle/>
          <a:p>
            <a:r>
              <a:rPr lang="en-US"/>
              <a:t>Instagram Followers Change Per Weekday | Teknialbikes</a:t>
            </a:r>
          </a:p>
        </p:txBody>
      </p:sp>
      <p:graphicFrame>
        <p:nvGraphicFramePr>
          <p:cNvPr id="6" name="Chart Placeholder 5">
            <a:extLst>
              <a:ext uri="{FF2B5EF4-FFF2-40B4-BE49-F238E27FC236}">
                <a16:creationId xmlns:a16="http://schemas.microsoft.com/office/drawing/2014/main" id="{033302C4-2D90-44B1-818B-882AC7D83677}"/>
              </a:ext>
            </a:extLst>
          </p:cNvPr>
          <p:cNvGraphicFramePr>
            <a:graphicFrameLocks noGrp="1"/>
          </p:cNvGraphicFramePr>
          <p:nvPr>
            <p:ph type="chart" sz="quarter" idx="13"/>
            <p:extLst>
              <p:ext uri="{D42A27DB-BD31-4B8C-83A1-F6EECF244321}">
                <p14:modId xmlns:p14="http://schemas.microsoft.com/office/powerpoint/2010/main" val="37442250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4E1121-605D-4341-883B-D03E92FB31E4}"/>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DC7EFC5E-B9BE-4AE9-A369-7148CC0F91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7526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39742-C09B-4DCE-A5A2-660629AE6B62}"/>
              </a:ext>
            </a:extLst>
          </p:cNvPr>
          <p:cNvSpPr>
            <a:spLocks noGrp="1"/>
          </p:cNvSpPr>
          <p:nvPr>
            <p:ph type="title"/>
          </p:nvPr>
        </p:nvSpPr>
        <p:spPr/>
        <p:txBody>
          <a:bodyPr/>
          <a:lstStyle/>
          <a:p>
            <a:r>
              <a:rPr lang="en-US"/>
              <a:t>Instagram Posts By Hour | Teknialbikes</a:t>
            </a:r>
          </a:p>
        </p:txBody>
      </p:sp>
      <p:graphicFrame>
        <p:nvGraphicFramePr>
          <p:cNvPr id="6" name="Chart Placeholder 5">
            <a:extLst>
              <a:ext uri="{FF2B5EF4-FFF2-40B4-BE49-F238E27FC236}">
                <a16:creationId xmlns:a16="http://schemas.microsoft.com/office/drawing/2014/main" id="{1C0933D6-85D4-4A78-BA02-50F680F40115}"/>
              </a:ext>
            </a:extLst>
          </p:cNvPr>
          <p:cNvGraphicFramePr>
            <a:graphicFrameLocks noGrp="1"/>
          </p:cNvGraphicFramePr>
          <p:nvPr>
            <p:ph type="chart" sz="quarter" idx="13"/>
            <p:extLst>
              <p:ext uri="{D42A27DB-BD31-4B8C-83A1-F6EECF244321}">
                <p14:modId xmlns:p14="http://schemas.microsoft.com/office/powerpoint/2010/main" val="22889253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B9A7DC-BA86-4507-BE7F-47248D9FC1B1}"/>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D426C9FA-AF98-43E7-97A4-C6863F48F7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69326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479F4-6BE4-4207-AC62-BCC65C801593}"/>
              </a:ext>
            </a:extLst>
          </p:cNvPr>
          <p:cNvSpPr>
            <a:spLocks noGrp="1"/>
          </p:cNvSpPr>
          <p:nvPr>
            <p:ph type="title"/>
          </p:nvPr>
        </p:nvSpPr>
        <p:spPr/>
        <p:txBody>
          <a:bodyPr/>
          <a:lstStyle/>
          <a:p>
            <a:r>
              <a:rPr lang="en-US"/>
              <a:t>Instagram Interaction Rate By Weekday | Teknialbikes</a:t>
            </a:r>
          </a:p>
        </p:txBody>
      </p:sp>
      <p:graphicFrame>
        <p:nvGraphicFramePr>
          <p:cNvPr id="6" name="Chart Placeholder 5">
            <a:extLst>
              <a:ext uri="{FF2B5EF4-FFF2-40B4-BE49-F238E27FC236}">
                <a16:creationId xmlns:a16="http://schemas.microsoft.com/office/drawing/2014/main" id="{B0BD3446-B0F5-49AB-A266-E7566FE53A2A}"/>
              </a:ext>
            </a:extLst>
          </p:cNvPr>
          <p:cNvGraphicFramePr>
            <a:graphicFrameLocks noGrp="1"/>
          </p:cNvGraphicFramePr>
          <p:nvPr>
            <p:ph type="chart" sz="quarter" idx="13"/>
            <p:extLst>
              <p:ext uri="{D42A27DB-BD31-4B8C-83A1-F6EECF244321}">
                <p14:modId xmlns:p14="http://schemas.microsoft.com/office/powerpoint/2010/main" val="23816711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460E8A-3E47-4FA5-8E1D-45B92E77EDE0}"/>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2F77B65C-AB9E-4D6E-92CE-09D2315C55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7841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737AB-D08E-4523-9E48-7B86876266A7}"/>
              </a:ext>
            </a:extLst>
          </p:cNvPr>
          <p:cNvSpPr>
            <a:spLocks noGrp="1"/>
          </p:cNvSpPr>
          <p:nvPr>
            <p:ph type="title"/>
          </p:nvPr>
        </p:nvSpPr>
        <p:spPr/>
        <p:txBody>
          <a:bodyPr/>
          <a:lstStyle/>
          <a:p>
            <a:r>
              <a:rPr lang="en-US"/>
              <a:t>Instagram Interaction Rate By Hour | Teknialbikes</a:t>
            </a:r>
          </a:p>
        </p:txBody>
      </p:sp>
      <p:graphicFrame>
        <p:nvGraphicFramePr>
          <p:cNvPr id="6" name="Chart Placeholder 5">
            <a:extLst>
              <a:ext uri="{FF2B5EF4-FFF2-40B4-BE49-F238E27FC236}">
                <a16:creationId xmlns:a16="http://schemas.microsoft.com/office/drawing/2014/main" id="{7A6C3003-0F3E-4560-BBA3-E5AA13DE0E68}"/>
              </a:ext>
            </a:extLst>
          </p:cNvPr>
          <p:cNvGraphicFramePr>
            <a:graphicFrameLocks noGrp="1"/>
          </p:cNvGraphicFramePr>
          <p:nvPr>
            <p:ph type="chart" sz="quarter" idx="13"/>
            <p:extLst>
              <p:ext uri="{D42A27DB-BD31-4B8C-83A1-F6EECF244321}">
                <p14:modId xmlns:p14="http://schemas.microsoft.com/office/powerpoint/2010/main" val="18519374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DCA775-5067-459A-88BB-4D14ECCF6FA5}"/>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E21ACA14-40ED-4AAB-AE48-CBCECC071A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21255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65253-B31D-4CB5-A0FB-44E479025371}"/>
              </a:ext>
            </a:extLst>
          </p:cNvPr>
          <p:cNvSpPr>
            <a:spLocks noGrp="1"/>
          </p:cNvSpPr>
          <p:nvPr>
            <p:ph type="title"/>
          </p:nvPr>
        </p:nvSpPr>
        <p:spPr/>
        <p:txBody>
          <a:bodyPr/>
          <a:lstStyle/>
          <a:p>
            <a:r>
              <a:rPr lang="en-US"/>
              <a:t>Instagram Post Type Distribution Per Profile | Teknialbikes</a:t>
            </a:r>
          </a:p>
        </p:txBody>
      </p:sp>
      <p:graphicFrame>
        <p:nvGraphicFramePr>
          <p:cNvPr id="6" name="Chart Placeholder 5">
            <a:extLst>
              <a:ext uri="{FF2B5EF4-FFF2-40B4-BE49-F238E27FC236}">
                <a16:creationId xmlns:a16="http://schemas.microsoft.com/office/drawing/2014/main" id="{4A09C964-6409-4DB3-B41D-D26B19451E92}"/>
              </a:ext>
            </a:extLst>
          </p:cNvPr>
          <p:cNvGraphicFramePr>
            <a:graphicFrameLocks noGrp="1"/>
          </p:cNvGraphicFramePr>
          <p:nvPr>
            <p:ph type="chart" sz="quarter" idx="13"/>
            <p:extLst>
              <p:ext uri="{D42A27DB-BD31-4B8C-83A1-F6EECF244321}">
                <p14:modId xmlns:p14="http://schemas.microsoft.com/office/powerpoint/2010/main" val="3477678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C7FEF6-62AB-4D0A-B16C-2BC46DDE208B}"/>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9F50504B-A3E7-4AC3-A4FE-EBAAFE8D8E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28793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C26A6-A913-40BB-B566-A1FCC6F763B5}"/>
              </a:ext>
            </a:extLst>
          </p:cNvPr>
          <p:cNvSpPr>
            <a:spLocks noGrp="1"/>
          </p:cNvSpPr>
          <p:nvPr>
            <p:ph type="title"/>
          </p:nvPr>
        </p:nvSpPr>
        <p:spPr/>
        <p:txBody>
          <a:bodyPr/>
          <a:lstStyle/>
          <a:p>
            <a:r>
              <a:rPr lang="en-US"/>
              <a:t>Instagram Interactions by Post Type | Teknialbikes</a:t>
            </a:r>
          </a:p>
        </p:txBody>
      </p:sp>
      <p:graphicFrame>
        <p:nvGraphicFramePr>
          <p:cNvPr id="6" name="Chart Placeholder 5">
            <a:extLst>
              <a:ext uri="{FF2B5EF4-FFF2-40B4-BE49-F238E27FC236}">
                <a16:creationId xmlns:a16="http://schemas.microsoft.com/office/drawing/2014/main" id="{5D047992-326A-47F7-B6DC-EC70D0116948}"/>
              </a:ext>
            </a:extLst>
          </p:cNvPr>
          <p:cNvGraphicFramePr>
            <a:graphicFrameLocks noGrp="1"/>
          </p:cNvGraphicFramePr>
          <p:nvPr>
            <p:ph type="chart" sz="quarter" idx="13"/>
            <p:extLst>
              <p:ext uri="{D42A27DB-BD31-4B8C-83A1-F6EECF244321}">
                <p14:modId xmlns:p14="http://schemas.microsoft.com/office/powerpoint/2010/main" val="25550417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9B38B1-95F5-4C1F-B7DF-D54FADE84057}"/>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D2D19FD0-A88E-42F0-B0F0-5D675B1177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0840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68CC7-7344-4698-9088-5A9C410C6650}"/>
              </a:ext>
            </a:extLst>
          </p:cNvPr>
          <p:cNvSpPr>
            <a:spLocks noGrp="1"/>
          </p:cNvSpPr>
          <p:nvPr>
            <p:ph type="title"/>
          </p:nvPr>
        </p:nvSpPr>
        <p:spPr/>
        <p:txBody>
          <a:bodyPr/>
          <a:lstStyle/>
          <a:p>
            <a:r>
              <a:rPr lang="en-US"/>
              <a:t>Instagram Interaction Rate By Post Type | Teknialbikes</a:t>
            </a:r>
          </a:p>
        </p:txBody>
      </p:sp>
      <p:graphicFrame>
        <p:nvGraphicFramePr>
          <p:cNvPr id="6" name="Chart Placeholder 5">
            <a:extLst>
              <a:ext uri="{FF2B5EF4-FFF2-40B4-BE49-F238E27FC236}">
                <a16:creationId xmlns:a16="http://schemas.microsoft.com/office/drawing/2014/main" id="{77491D33-6CBD-4587-98D4-6233895FC8E6}"/>
              </a:ext>
            </a:extLst>
          </p:cNvPr>
          <p:cNvGraphicFramePr>
            <a:graphicFrameLocks noGrp="1"/>
          </p:cNvGraphicFramePr>
          <p:nvPr>
            <p:ph type="chart" sz="quarter" idx="13"/>
            <p:extLst>
              <p:ext uri="{D42A27DB-BD31-4B8C-83A1-F6EECF244321}">
                <p14:modId xmlns:p14="http://schemas.microsoft.com/office/powerpoint/2010/main" val="18559998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B4D376-E9B0-410A-BC5B-8BE162E73A66}"/>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72A44E82-2907-4E97-A97A-68900856C6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57035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F151A-D333-4962-BA6D-C08FEA744A76}"/>
              </a:ext>
            </a:extLst>
          </p:cNvPr>
          <p:cNvSpPr>
            <a:spLocks noGrp="1"/>
          </p:cNvSpPr>
          <p:nvPr>
            <p:ph type="title"/>
          </p:nvPr>
        </p:nvSpPr>
        <p:spPr/>
        <p:txBody>
          <a:bodyPr/>
          <a:lstStyle/>
          <a:p>
            <a:r>
              <a:rPr lang="en-US"/>
              <a:t>Instagram Interactions Distribution | Teknialbikes</a:t>
            </a:r>
          </a:p>
        </p:txBody>
      </p:sp>
      <p:graphicFrame>
        <p:nvGraphicFramePr>
          <p:cNvPr id="6" name="Chart Placeholder 5">
            <a:extLst>
              <a:ext uri="{FF2B5EF4-FFF2-40B4-BE49-F238E27FC236}">
                <a16:creationId xmlns:a16="http://schemas.microsoft.com/office/drawing/2014/main" id="{4BE7D8A3-BAC2-403E-9B15-A67D8D57806A}"/>
              </a:ext>
            </a:extLst>
          </p:cNvPr>
          <p:cNvGraphicFramePr>
            <a:graphicFrameLocks noGrp="1"/>
          </p:cNvGraphicFramePr>
          <p:nvPr>
            <p:ph type="chart" sz="quarter" idx="13"/>
            <p:extLst>
              <p:ext uri="{D42A27DB-BD31-4B8C-83A1-F6EECF244321}">
                <p14:modId xmlns:p14="http://schemas.microsoft.com/office/powerpoint/2010/main" val="13234867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6904D4-CD89-4789-9E70-1D96E089EB37}"/>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26D89381-490B-4885-8906-6422F407FC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47780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28D99-FEE7-4C92-A34F-ECABCCA56B6C}"/>
              </a:ext>
            </a:extLst>
          </p:cNvPr>
          <p:cNvSpPr>
            <a:spLocks noGrp="1"/>
          </p:cNvSpPr>
          <p:nvPr>
            <p:ph type="title"/>
          </p:nvPr>
        </p:nvSpPr>
        <p:spPr/>
        <p:txBody>
          <a:bodyPr/>
          <a:lstStyle/>
          <a:p>
            <a:r>
              <a:rPr lang="en-US"/>
              <a:t>Instagram Hashtag Detection | Teknialbikes - 1 of 2</a:t>
            </a:r>
          </a:p>
        </p:txBody>
      </p:sp>
      <p:graphicFrame>
        <p:nvGraphicFramePr>
          <p:cNvPr id="5" name="Table Placeholder 4">
            <a:extLst>
              <a:ext uri="{FF2B5EF4-FFF2-40B4-BE49-F238E27FC236}">
                <a16:creationId xmlns:a16="http://schemas.microsoft.com/office/drawing/2014/main" id="{BB68346E-B932-43CC-8AAD-F5E54D962AB7}"/>
              </a:ext>
            </a:extLst>
          </p:cNvPr>
          <p:cNvGraphicFramePr>
            <a:graphicFrameLocks noGrp="1"/>
          </p:cNvGraphicFramePr>
          <p:nvPr>
            <p:ph type="tbl" sz="quarter" idx="13"/>
            <p:extLst>
              <p:ext uri="{D42A27DB-BD31-4B8C-83A1-F6EECF244321}">
                <p14:modId xmlns:p14="http://schemas.microsoft.com/office/powerpoint/2010/main" val="242104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69595255"/>
                    </a:ext>
                  </a:extLst>
                </a:gridCol>
                <a:gridCol w="1399032">
                  <a:extLst>
                    <a:ext uri="{9D8B030D-6E8A-4147-A177-3AD203B41FA5}">
                      <a16:colId xmlns:a16="http://schemas.microsoft.com/office/drawing/2014/main" val="1127574131"/>
                    </a:ext>
                  </a:extLst>
                </a:gridCol>
                <a:gridCol w="1399032">
                  <a:extLst>
                    <a:ext uri="{9D8B030D-6E8A-4147-A177-3AD203B41FA5}">
                      <a16:colId xmlns:a16="http://schemas.microsoft.com/office/drawing/2014/main" val="3618329303"/>
                    </a:ext>
                  </a:extLst>
                </a:gridCol>
                <a:gridCol w="1399032">
                  <a:extLst>
                    <a:ext uri="{9D8B030D-6E8A-4147-A177-3AD203B41FA5}">
                      <a16:colId xmlns:a16="http://schemas.microsoft.com/office/drawing/2014/main" val="1492905427"/>
                    </a:ext>
                  </a:extLst>
                </a:gridCol>
                <a:gridCol w="1399032">
                  <a:extLst>
                    <a:ext uri="{9D8B030D-6E8A-4147-A177-3AD203B41FA5}">
                      <a16:colId xmlns:a16="http://schemas.microsoft.com/office/drawing/2014/main" val="3381499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754093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727.3</a:t>
                      </a:r>
                    </a:p>
                  </a:txBody>
                  <a:tcPr/>
                </a:tc>
                <a:extLst>
                  <a:ext uri="{0D108BD9-81ED-4DB2-BD59-A6C34878D82A}">
                    <a16:rowId xmlns:a16="http://schemas.microsoft.com/office/drawing/2014/main" val="160244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446.63157894737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155.63157894737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602.26315789474</a:t>
                      </a:r>
                    </a:p>
                  </a:txBody>
                  <a:tcPr/>
                </a:tc>
                <a:extLst>
                  <a:ext uri="{0D108BD9-81ED-4DB2-BD59-A6C34878D82A}">
                    <a16:rowId xmlns:a16="http://schemas.microsoft.com/office/drawing/2014/main" val="3668451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598.78947368421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162.73684210526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761.52631578947</a:t>
                      </a:r>
                    </a:p>
                  </a:txBody>
                  <a:tcPr/>
                </a:tc>
                <a:extLst>
                  <a:ext uri="{0D108BD9-81ED-4DB2-BD59-A6C34878D82A}">
                    <a16:rowId xmlns:a16="http://schemas.microsoft.com/office/drawing/2014/main" val="382438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368.0625</a:t>
                      </a:r>
                    </a:p>
                  </a:txBody>
                  <a:tcPr/>
                </a:tc>
                <a:extLst>
                  <a:ext uri="{0D108BD9-81ED-4DB2-BD59-A6C34878D82A}">
                    <a16:rowId xmlns:a16="http://schemas.microsoft.com/office/drawing/2014/main" val="2095312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#diadelpadre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1587.9333333333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2940.0666666667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4528</a:t>
                      </a:r>
                    </a:p>
                  </a:txBody>
                  <a:tcPr/>
                </a:tc>
                <a:extLst>
                  <a:ext uri="{0D108BD9-81ED-4DB2-BD59-A6C34878D82A}">
                    <a16:rowId xmlns:a16="http://schemas.microsoft.com/office/drawing/2014/main" val="1954537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#tubicitumundo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403.71428571429</a:t>
                      </a:r>
                    </a:p>
                  </a:txBody>
                  <a:tcPr/>
                </a:tc>
                <a:extLst>
                  <a:ext uri="{0D108BD9-81ED-4DB2-BD59-A6C34878D82A}">
                    <a16:rowId xmlns:a16="http://schemas.microsoft.com/office/drawing/2014/main" val="144396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388.84615384615</a:t>
                      </a:r>
                    </a:p>
                  </a:txBody>
                  <a:tcPr/>
                </a:tc>
                <a:extLst>
                  <a:ext uri="{0D108BD9-81ED-4DB2-BD59-A6C34878D82A}">
                    <a16:rowId xmlns:a16="http://schemas.microsoft.com/office/drawing/2014/main" val="3349550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790.08333333333</a:t>
                      </a:r>
                    </a:p>
                  </a:txBody>
                  <a:tcPr/>
                </a:tc>
                <a:extLst>
                  <a:ext uri="{0D108BD9-81ED-4DB2-BD59-A6C34878D82A}">
                    <a16:rowId xmlns:a16="http://schemas.microsoft.com/office/drawing/2014/main" val="295634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421.45454545455</a:t>
                      </a:r>
                    </a:p>
                  </a:txBody>
                  <a:tcPr/>
                </a:tc>
                <a:extLst>
                  <a:ext uri="{0D108BD9-81ED-4DB2-BD59-A6C34878D82A}">
                    <a16:rowId xmlns:a16="http://schemas.microsoft.com/office/drawing/2014/main" val="2580515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#SomosRaleigh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a:t>
                      </a:r>
                    </a:p>
                  </a:txBody>
                  <a:tcPr/>
                </a:tc>
                <a:extLst>
                  <a:ext uri="{0D108BD9-81ED-4DB2-BD59-A6C34878D82A}">
                    <a16:rowId xmlns:a16="http://schemas.microsoft.com/office/drawing/2014/main" val="2280433662"/>
                  </a:ext>
                </a:extLst>
              </a:tr>
            </a:tbl>
          </a:graphicData>
        </a:graphic>
      </p:graphicFrame>
      <p:sp>
        <p:nvSpPr>
          <p:cNvPr id="4" name="Text Placeholder 3">
            <a:extLst>
              <a:ext uri="{FF2B5EF4-FFF2-40B4-BE49-F238E27FC236}">
                <a16:creationId xmlns:a16="http://schemas.microsoft.com/office/drawing/2014/main" id="{500ABFE6-BE43-48ED-BE9F-E8ED67F8B15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0542668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0EDC5-85CA-43E4-8891-05DEDF8A91DD}"/>
              </a:ext>
            </a:extLst>
          </p:cNvPr>
          <p:cNvSpPr>
            <a:spLocks noGrp="1"/>
          </p:cNvSpPr>
          <p:nvPr>
            <p:ph type="title"/>
          </p:nvPr>
        </p:nvSpPr>
        <p:spPr/>
        <p:txBody>
          <a:bodyPr/>
          <a:lstStyle/>
          <a:p>
            <a:r>
              <a:rPr lang="en-US"/>
              <a:t>Instagram Hashtag Detection | Teknialbikes - 2 of 2</a:t>
            </a:r>
          </a:p>
        </p:txBody>
      </p:sp>
      <p:graphicFrame>
        <p:nvGraphicFramePr>
          <p:cNvPr id="5" name="Table Placeholder 4">
            <a:extLst>
              <a:ext uri="{FF2B5EF4-FFF2-40B4-BE49-F238E27FC236}">
                <a16:creationId xmlns:a16="http://schemas.microsoft.com/office/drawing/2014/main" id="{1F41BE2B-8B91-4E6F-9FD5-FFAA33CA52C3}"/>
              </a:ext>
            </a:extLst>
          </p:cNvPr>
          <p:cNvGraphicFramePr>
            <a:graphicFrameLocks noGrp="1"/>
          </p:cNvGraphicFramePr>
          <p:nvPr>
            <p:ph type="tbl" sz="quarter" idx="13"/>
            <p:extLst>
              <p:ext uri="{D42A27DB-BD31-4B8C-83A1-F6EECF244321}">
                <p14:modId xmlns:p14="http://schemas.microsoft.com/office/powerpoint/2010/main" val="3302009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65645502"/>
                    </a:ext>
                  </a:extLst>
                </a:gridCol>
                <a:gridCol w="1399032">
                  <a:extLst>
                    <a:ext uri="{9D8B030D-6E8A-4147-A177-3AD203B41FA5}">
                      <a16:colId xmlns:a16="http://schemas.microsoft.com/office/drawing/2014/main" val="1237475686"/>
                    </a:ext>
                  </a:extLst>
                </a:gridCol>
                <a:gridCol w="1399032">
                  <a:extLst>
                    <a:ext uri="{9D8B030D-6E8A-4147-A177-3AD203B41FA5}">
                      <a16:colId xmlns:a16="http://schemas.microsoft.com/office/drawing/2014/main" val="3730635489"/>
                    </a:ext>
                  </a:extLst>
                </a:gridCol>
                <a:gridCol w="1399032">
                  <a:extLst>
                    <a:ext uri="{9D8B030D-6E8A-4147-A177-3AD203B41FA5}">
                      <a16:colId xmlns:a16="http://schemas.microsoft.com/office/drawing/2014/main" val="700339076"/>
                    </a:ext>
                  </a:extLst>
                </a:gridCol>
                <a:gridCol w="1399032">
                  <a:extLst>
                    <a:ext uri="{9D8B030D-6E8A-4147-A177-3AD203B41FA5}">
                      <a16:colId xmlns:a16="http://schemas.microsoft.com/office/drawing/2014/main" val="4155217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850303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a:t>
                      </a:r>
                    </a:p>
                  </a:txBody>
                  <a:tcPr/>
                </a:tc>
                <a:extLst>
                  <a:ext uri="{0D108BD9-81ED-4DB2-BD59-A6C34878D82A}">
                    <a16:rowId xmlns:a16="http://schemas.microsoft.com/office/drawing/2014/main" val="3338801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978.11111111111</a:t>
                      </a:r>
                    </a:p>
                  </a:txBody>
                  <a:tcPr/>
                </a:tc>
                <a:extLst>
                  <a:ext uri="{0D108BD9-81ED-4DB2-BD59-A6C34878D82A}">
                    <a16:rowId xmlns:a16="http://schemas.microsoft.com/office/drawing/2014/main" val="973471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#MotomelBicicletas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1023186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#TeknialArgentina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49.555555555556</a:t>
                      </a:r>
                    </a:p>
                  </a:txBody>
                  <a:tcPr/>
                </a:tc>
                <a:extLst>
                  <a:ext uri="{0D108BD9-81ED-4DB2-BD59-A6C34878D82A}">
                    <a16:rowId xmlns:a16="http://schemas.microsoft.com/office/drawing/2014/main" val="3199677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1245.75</a:t>
                      </a:r>
                    </a:p>
                  </a:txBody>
                  <a:tcPr/>
                </a:tc>
                <a:extLst>
                  <a:ext uri="{0D108BD9-81ED-4DB2-BD59-A6C34878D82A}">
                    <a16:rowId xmlns:a16="http://schemas.microsoft.com/office/drawing/2014/main" val="1824610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1245.75</a:t>
                      </a:r>
                    </a:p>
                  </a:txBody>
                  <a:tcPr/>
                </a:tc>
                <a:extLst>
                  <a:ext uri="{0D108BD9-81ED-4DB2-BD59-A6C34878D82A}">
                    <a16:rowId xmlns:a16="http://schemas.microsoft.com/office/drawing/2014/main" val="3155165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1355.8571428571</a:t>
                      </a:r>
                    </a:p>
                  </a:txBody>
                  <a:tcPr/>
                </a:tc>
                <a:extLst>
                  <a:ext uri="{0D108BD9-81ED-4DB2-BD59-A6C34878D82A}">
                    <a16:rowId xmlns:a16="http://schemas.microsoft.com/office/drawing/2014/main" val="3532389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1284.1428571429</a:t>
                      </a:r>
                    </a:p>
                  </a:txBody>
                  <a:tcPr/>
                </a:tc>
                <a:extLst>
                  <a:ext uri="{0D108BD9-81ED-4DB2-BD59-A6C34878D82A}">
                    <a16:rowId xmlns:a16="http://schemas.microsoft.com/office/drawing/2014/main" val="1134750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#movilidadelectrica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90.166666666667</a:t>
                      </a:r>
                    </a:p>
                  </a:txBody>
                  <a:tcPr/>
                </a:tc>
                <a:extLst>
                  <a:ext uri="{0D108BD9-81ED-4DB2-BD59-A6C34878D82A}">
                    <a16:rowId xmlns:a16="http://schemas.microsoft.com/office/drawing/2014/main" val="1231358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679.5</a:t>
                      </a:r>
                    </a:p>
                  </a:txBody>
                  <a:tcPr/>
                </a:tc>
                <a:extLst>
                  <a:ext uri="{0D108BD9-81ED-4DB2-BD59-A6C34878D82A}">
                    <a16:rowId xmlns:a16="http://schemas.microsoft.com/office/drawing/2014/main" val="811919146"/>
                  </a:ext>
                </a:extLst>
              </a:tr>
            </a:tbl>
          </a:graphicData>
        </a:graphic>
      </p:graphicFrame>
      <p:sp>
        <p:nvSpPr>
          <p:cNvPr id="4" name="Text Placeholder 3">
            <a:extLst>
              <a:ext uri="{FF2B5EF4-FFF2-40B4-BE49-F238E27FC236}">
                <a16:creationId xmlns:a16="http://schemas.microsoft.com/office/drawing/2014/main" id="{B3F2140C-EAEC-451E-A138-FD0F7DDBFBD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0258734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90CA5-55AE-470F-B153-FC73149790FC}"/>
              </a:ext>
            </a:extLst>
          </p:cNvPr>
          <p:cNvSpPr>
            <a:spLocks noGrp="1"/>
          </p:cNvSpPr>
          <p:nvPr>
            <p:ph type="title"/>
          </p:nvPr>
        </p:nvSpPr>
        <p:spPr/>
        <p:txBody>
          <a:bodyPr/>
          <a:lstStyle/>
          <a:p>
            <a:r>
              <a:rPr lang="en-US"/>
              <a:t>Instagram Posts Table | Teknialbikes - 1 of 19</a:t>
            </a:r>
          </a:p>
        </p:txBody>
      </p:sp>
      <p:graphicFrame>
        <p:nvGraphicFramePr>
          <p:cNvPr id="5" name="Table Placeholder 4">
            <a:extLst>
              <a:ext uri="{FF2B5EF4-FFF2-40B4-BE49-F238E27FC236}">
                <a16:creationId xmlns:a16="http://schemas.microsoft.com/office/drawing/2014/main" id="{23399D5C-34F5-4705-AD27-442D1A9D9BBC}"/>
              </a:ext>
            </a:extLst>
          </p:cNvPr>
          <p:cNvGraphicFramePr>
            <a:graphicFrameLocks noGrp="1"/>
          </p:cNvGraphicFramePr>
          <p:nvPr>
            <p:ph type="tbl" sz="quarter" idx="13"/>
            <p:extLst>
              <p:ext uri="{D42A27DB-BD31-4B8C-83A1-F6EECF244321}">
                <p14:modId xmlns:p14="http://schemas.microsoft.com/office/powerpoint/2010/main" val="961005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132088742"/>
                    </a:ext>
                  </a:extLst>
                </a:gridCol>
                <a:gridCol w="987552">
                  <a:extLst>
                    <a:ext uri="{9D8B030D-6E8A-4147-A177-3AD203B41FA5}">
                      <a16:colId xmlns:a16="http://schemas.microsoft.com/office/drawing/2014/main" val="1523463223"/>
                    </a:ext>
                  </a:extLst>
                </a:gridCol>
                <a:gridCol w="987552">
                  <a:extLst>
                    <a:ext uri="{9D8B030D-6E8A-4147-A177-3AD203B41FA5}">
                      <a16:colId xmlns:a16="http://schemas.microsoft.com/office/drawing/2014/main" val="1957630352"/>
                    </a:ext>
                  </a:extLst>
                </a:gridCol>
                <a:gridCol w="987552">
                  <a:extLst>
                    <a:ext uri="{9D8B030D-6E8A-4147-A177-3AD203B41FA5}">
                      <a16:colId xmlns:a16="http://schemas.microsoft.com/office/drawing/2014/main" val="1215353313"/>
                    </a:ext>
                  </a:extLst>
                </a:gridCol>
                <a:gridCol w="987552">
                  <a:extLst>
                    <a:ext uri="{9D8B030D-6E8A-4147-A177-3AD203B41FA5}">
                      <a16:colId xmlns:a16="http://schemas.microsoft.com/office/drawing/2014/main" val="2444837200"/>
                    </a:ext>
                  </a:extLst>
                </a:gridCol>
                <a:gridCol w="987552">
                  <a:extLst>
                    <a:ext uri="{9D8B030D-6E8A-4147-A177-3AD203B41FA5}">
                      <a16:colId xmlns:a16="http://schemas.microsoft.com/office/drawing/2014/main" val="235276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04556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- 2021-06-11 15:42:52</a:t>
                      </a:r>
                      <a:r>
                        <a:rPr kumimoji="0" lang="es-ES" sz="1000" b="0" i="0" u="none" strike="noStrike" kern="1200" cap="none" spc="0" normalizeH="0" baseline="0" noProof="0">
                          <a:ln>
                            <a:noFill/>
                          </a:ln>
                          <a:solidFill>
                            <a:prstClr val="black"/>
                          </a:solidFill>
                          <a:effectLst/>
                          <a:uLnTx/>
                          <a:uFillTx/>
                          <a:latin typeface="+mn-lt"/>
                          <a:ea typeface="+mn-ea"/>
                          <a:cs typeface="+mn-cs"/>
                        </a:rPr>
                        <a:t>
 #SORTEO ¿Querés ganarte esta bici, y caer el domingo con el mejor regalo para el #diadelpadre? 🎁🚲💥
Para participar sólo tenés que hacer dos cosas: 
1️⃣ Seguirnos en olmobikes 
2️⃣ Etiquetar al menos a 3 amigxs en este post, para que puedan participar.
¡Dale, que sorteamos el viernes 18, y puede ser tuya! 🙌
⚠️ OJO CON LOS FAKES: Algunos de nuestros seguidores están recibiendo mensajes en los que les dicen que resultaron ganadores del sorteo y los invitan a llenar un formulario con datos personales, incluyendo tarjeta de crédito. ¡Es falso, por favor ignoren los mensajes y denuncien la cuenta!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20078562"/>
                  </a:ext>
                </a:extLst>
              </a:tr>
            </a:tbl>
          </a:graphicData>
        </a:graphic>
      </p:graphicFrame>
      <p:sp>
        <p:nvSpPr>
          <p:cNvPr id="4" name="Text Placeholder 3">
            <a:extLst>
              <a:ext uri="{FF2B5EF4-FFF2-40B4-BE49-F238E27FC236}">
                <a16:creationId xmlns:a16="http://schemas.microsoft.com/office/drawing/2014/main" id="{D669A503-97EA-422C-8A7D-1F15649959A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2933044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10078-89C7-408B-A5A5-12700B2BB7BB}"/>
              </a:ext>
            </a:extLst>
          </p:cNvPr>
          <p:cNvSpPr>
            <a:spLocks noGrp="1"/>
          </p:cNvSpPr>
          <p:nvPr>
            <p:ph type="title"/>
          </p:nvPr>
        </p:nvSpPr>
        <p:spPr/>
        <p:txBody>
          <a:bodyPr/>
          <a:lstStyle/>
          <a:p>
            <a:r>
              <a:rPr lang="en-US"/>
              <a:t>Instagram Posts Table | Teknialbikes - 2 of 19</a:t>
            </a:r>
          </a:p>
        </p:txBody>
      </p:sp>
      <p:graphicFrame>
        <p:nvGraphicFramePr>
          <p:cNvPr id="5" name="Table Placeholder 4">
            <a:extLst>
              <a:ext uri="{FF2B5EF4-FFF2-40B4-BE49-F238E27FC236}">
                <a16:creationId xmlns:a16="http://schemas.microsoft.com/office/drawing/2014/main" id="{3D17FF6F-B741-4B7A-B9A0-1CF312BAA048}"/>
              </a:ext>
            </a:extLst>
          </p:cNvPr>
          <p:cNvGraphicFramePr>
            <a:graphicFrameLocks noGrp="1"/>
          </p:cNvGraphicFramePr>
          <p:nvPr>
            <p:ph type="tbl" sz="quarter" idx="13"/>
            <p:extLst>
              <p:ext uri="{D42A27DB-BD31-4B8C-83A1-F6EECF244321}">
                <p14:modId xmlns:p14="http://schemas.microsoft.com/office/powerpoint/2010/main" val="1829669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75847611"/>
                    </a:ext>
                  </a:extLst>
                </a:gridCol>
                <a:gridCol w="987552">
                  <a:extLst>
                    <a:ext uri="{9D8B030D-6E8A-4147-A177-3AD203B41FA5}">
                      <a16:colId xmlns:a16="http://schemas.microsoft.com/office/drawing/2014/main" val="3037137340"/>
                    </a:ext>
                  </a:extLst>
                </a:gridCol>
                <a:gridCol w="987552">
                  <a:extLst>
                    <a:ext uri="{9D8B030D-6E8A-4147-A177-3AD203B41FA5}">
                      <a16:colId xmlns:a16="http://schemas.microsoft.com/office/drawing/2014/main" val="1237090699"/>
                    </a:ext>
                  </a:extLst>
                </a:gridCol>
                <a:gridCol w="987552">
                  <a:extLst>
                    <a:ext uri="{9D8B030D-6E8A-4147-A177-3AD203B41FA5}">
                      <a16:colId xmlns:a16="http://schemas.microsoft.com/office/drawing/2014/main" val="1349092186"/>
                    </a:ext>
                  </a:extLst>
                </a:gridCol>
                <a:gridCol w="987552">
                  <a:extLst>
                    <a:ext uri="{9D8B030D-6E8A-4147-A177-3AD203B41FA5}">
                      <a16:colId xmlns:a16="http://schemas.microsoft.com/office/drawing/2014/main" val="2420235695"/>
                    </a:ext>
                  </a:extLst>
                </a:gridCol>
                <a:gridCol w="987552">
                  <a:extLst>
                    <a:ext uri="{9D8B030D-6E8A-4147-A177-3AD203B41FA5}">
                      <a16:colId xmlns:a16="http://schemas.microsoft.com/office/drawing/2014/main" val="1552634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29054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- 2021-06-01 19:03:35</a:t>
                      </a:r>
                      <a:r>
                        <a:rPr kumimoji="0" lang="en-US" sz="1000" b="0" i="0" u="none" strike="noStrike" kern="1200" cap="none" spc="0" normalizeH="0" baseline="0" noProof="0">
                          <a:ln>
                            <a:noFill/>
                          </a:ln>
                          <a:solidFill>
                            <a:prstClr val="black"/>
                          </a:solidFill>
                          <a:effectLst/>
                          <a:uLnTx/>
                          <a:uFillTx/>
                          <a:latin typeface="+mn-lt"/>
                          <a:ea typeface="+mn-ea"/>
                          <a:cs typeface="+mn-cs"/>
                        </a:rPr>
                        <a:t>
 Tuvimos el agrado de recibir a uno de los grandes referentes de la música cordobesa en nuestras instalaciones, nada más y nada menos que en #CordobaCapital
.
Bienvenido soyulisesbueno a la #FamiliaVenzo
.
Que esta #venzobike sea tu nueva compañera para cumplir metas personales y ojalá pronto podamos verte competir (que sabemos lo que te gusta)  llevando los colores del teamvenzo.arg a la meta ✊🏻🔥
.
.
A disfrutar a full esta #VenzoAtix!!! 🔥🔥
.
.
#SOMOSVENZO
#vivivenzo #ciclismo #bike #bicicleta #cycling #cyclinglifestyle #cyclingphotos #cyclinglife #venzobikes #biker #ciclismoargentino #mtb #mountainbike #mtblife #mtblifestyle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12739801"/>
                  </a:ext>
                </a:extLst>
              </a:tr>
            </a:tbl>
          </a:graphicData>
        </a:graphic>
      </p:graphicFrame>
      <p:sp>
        <p:nvSpPr>
          <p:cNvPr id="4" name="Text Placeholder 3">
            <a:extLst>
              <a:ext uri="{FF2B5EF4-FFF2-40B4-BE49-F238E27FC236}">
                <a16:creationId xmlns:a16="http://schemas.microsoft.com/office/drawing/2014/main" id="{87ECE291-7A86-47C7-B874-8D920C20C42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1483245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9A427-DC9E-404D-9627-CDBA21F64CF6}"/>
              </a:ext>
            </a:extLst>
          </p:cNvPr>
          <p:cNvSpPr>
            <a:spLocks noGrp="1"/>
          </p:cNvSpPr>
          <p:nvPr>
            <p:ph type="title"/>
          </p:nvPr>
        </p:nvSpPr>
        <p:spPr/>
        <p:txBody>
          <a:bodyPr/>
          <a:lstStyle/>
          <a:p>
            <a:r>
              <a:rPr lang="en-US"/>
              <a:t>Instagram Posts Table | Teknialbikes - 3 of 19</a:t>
            </a:r>
          </a:p>
        </p:txBody>
      </p:sp>
      <p:graphicFrame>
        <p:nvGraphicFramePr>
          <p:cNvPr id="5" name="Table Placeholder 4">
            <a:extLst>
              <a:ext uri="{FF2B5EF4-FFF2-40B4-BE49-F238E27FC236}">
                <a16:creationId xmlns:a16="http://schemas.microsoft.com/office/drawing/2014/main" id="{24851B30-4303-4105-ADE4-0FF25C93D479}"/>
              </a:ext>
            </a:extLst>
          </p:cNvPr>
          <p:cNvGraphicFramePr>
            <a:graphicFrameLocks noGrp="1"/>
          </p:cNvGraphicFramePr>
          <p:nvPr>
            <p:ph type="tbl" sz="quarter" idx="13"/>
            <p:extLst>
              <p:ext uri="{D42A27DB-BD31-4B8C-83A1-F6EECF244321}">
                <p14:modId xmlns:p14="http://schemas.microsoft.com/office/powerpoint/2010/main" val="3566422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70613332"/>
                    </a:ext>
                  </a:extLst>
                </a:gridCol>
                <a:gridCol w="987552">
                  <a:extLst>
                    <a:ext uri="{9D8B030D-6E8A-4147-A177-3AD203B41FA5}">
                      <a16:colId xmlns:a16="http://schemas.microsoft.com/office/drawing/2014/main" val="2298391488"/>
                    </a:ext>
                  </a:extLst>
                </a:gridCol>
                <a:gridCol w="987552">
                  <a:extLst>
                    <a:ext uri="{9D8B030D-6E8A-4147-A177-3AD203B41FA5}">
                      <a16:colId xmlns:a16="http://schemas.microsoft.com/office/drawing/2014/main" val="4228912936"/>
                    </a:ext>
                  </a:extLst>
                </a:gridCol>
                <a:gridCol w="987552">
                  <a:extLst>
                    <a:ext uri="{9D8B030D-6E8A-4147-A177-3AD203B41FA5}">
                      <a16:colId xmlns:a16="http://schemas.microsoft.com/office/drawing/2014/main" val="3194149799"/>
                    </a:ext>
                  </a:extLst>
                </a:gridCol>
                <a:gridCol w="987552">
                  <a:extLst>
                    <a:ext uri="{9D8B030D-6E8A-4147-A177-3AD203B41FA5}">
                      <a16:colId xmlns:a16="http://schemas.microsoft.com/office/drawing/2014/main" val="2089023977"/>
                    </a:ext>
                  </a:extLst>
                </a:gridCol>
                <a:gridCol w="987552">
                  <a:extLst>
                    <a:ext uri="{9D8B030D-6E8A-4147-A177-3AD203B41FA5}">
                      <a16:colId xmlns:a16="http://schemas.microsoft.com/office/drawing/2014/main" val="3650000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1197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- 2021-06-16 12:45:15</a:t>
                      </a:r>
                      <a:r>
                        <a:rPr kumimoji="0" lang="en-US" sz="1000" b="0" i="0" u="none" strike="noStrike" kern="1200" cap="none" spc="0" normalizeH="0" baseline="0" noProof="0">
                          <a:ln>
                            <a:noFill/>
                          </a:ln>
                          <a:solidFill>
                            <a:prstClr val="black"/>
                          </a:solidFill>
                          <a:effectLst/>
                          <a:uLnTx/>
                          <a:uFillTx/>
                          <a:latin typeface="+mn-lt"/>
                          <a:ea typeface="+mn-ea"/>
                          <a:cs typeface="+mn-cs"/>
                        </a:rPr>
                        <a:t>
 Llegó la nueva RAPTOR EXO
.
Un nuevo diseño de cuadro de #VenzoArgentina ideal para regalarle a #papá en su día. 🤩
.
Fabricado en #Aluminio, el cual posee una gran capacidad de soportar el uso agresivo, logrando un producto #rigido, #liviano y #resistente. 🔥
.
Conseguí el nuevo #RAPTOREXO en todas las #bicicleteríasVenzo del país 🇦🇷
.
.
#somosvenzo
#venzobikes #venzobike #venzo #bike #biker #diadelpadre #ciclismoargentino #ciclismo #cycling #mtb #mountainbike #mtblife #cyclinglife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23285207"/>
                  </a:ext>
                </a:extLst>
              </a:tr>
            </a:tbl>
          </a:graphicData>
        </a:graphic>
      </p:graphicFrame>
      <p:sp>
        <p:nvSpPr>
          <p:cNvPr id="4" name="Text Placeholder 3">
            <a:extLst>
              <a:ext uri="{FF2B5EF4-FFF2-40B4-BE49-F238E27FC236}">
                <a16:creationId xmlns:a16="http://schemas.microsoft.com/office/drawing/2014/main" id="{5A7FB539-CCE2-45E0-8429-47D3BA3342F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711415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3063E-197F-4342-9318-C402ABF8B686}"/>
              </a:ext>
            </a:extLst>
          </p:cNvPr>
          <p:cNvSpPr>
            <a:spLocks noGrp="1"/>
          </p:cNvSpPr>
          <p:nvPr>
            <p:ph type="title"/>
          </p:nvPr>
        </p:nvSpPr>
        <p:spPr/>
        <p:txBody>
          <a:bodyPr/>
          <a:lstStyle/>
          <a:p>
            <a:r>
              <a:rPr lang="en-US"/>
              <a:t>Instagram Posts Table | Teknialbikes - 4 of 19</a:t>
            </a:r>
          </a:p>
        </p:txBody>
      </p:sp>
      <p:graphicFrame>
        <p:nvGraphicFramePr>
          <p:cNvPr id="5" name="Table Placeholder 4">
            <a:extLst>
              <a:ext uri="{FF2B5EF4-FFF2-40B4-BE49-F238E27FC236}">
                <a16:creationId xmlns:a16="http://schemas.microsoft.com/office/drawing/2014/main" id="{CB32425B-26DB-47E8-BF1B-519A98800DE2}"/>
              </a:ext>
            </a:extLst>
          </p:cNvPr>
          <p:cNvGraphicFramePr>
            <a:graphicFrameLocks noGrp="1"/>
          </p:cNvGraphicFramePr>
          <p:nvPr>
            <p:ph type="tbl" sz="quarter" idx="13"/>
            <p:extLst>
              <p:ext uri="{D42A27DB-BD31-4B8C-83A1-F6EECF244321}">
                <p14:modId xmlns:p14="http://schemas.microsoft.com/office/powerpoint/2010/main" val="3055631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45169156"/>
                    </a:ext>
                  </a:extLst>
                </a:gridCol>
                <a:gridCol w="987552">
                  <a:extLst>
                    <a:ext uri="{9D8B030D-6E8A-4147-A177-3AD203B41FA5}">
                      <a16:colId xmlns:a16="http://schemas.microsoft.com/office/drawing/2014/main" val="3691432593"/>
                    </a:ext>
                  </a:extLst>
                </a:gridCol>
                <a:gridCol w="987552">
                  <a:extLst>
                    <a:ext uri="{9D8B030D-6E8A-4147-A177-3AD203B41FA5}">
                      <a16:colId xmlns:a16="http://schemas.microsoft.com/office/drawing/2014/main" val="1432837774"/>
                    </a:ext>
                  </a:extLst>
                </a:gridCol>
                <a:gridCol w="987552">
                  <a:extLst>
                    <a:ext uri="{9D8B030D-6E8A-4147-A177-3AD203B41FA5}">
                      <a16:colId xmlns:a16="http://schemas.microsoft.com/office/drawing/2014/main" val="4045274598"/>
                    </a:ext>
                  </a:extLst>
                </a:gridCol>
                <a:gridCol w="987552">
                  <a:extLst>
                    <a:ext uri="{9D8B030D-6E8A-4147-A177-3AD203B41FA5}">
                      <a16:colId xmlns:a16="http://schemas.microsoft.com/office/drawing/2014/main" val="4018780102"/>
                    </a:ext>
                  </a:extLst>
                </a:gridCol>
                <a:gridCol w="987552">
                  <a:extLst>
                    <a:ext uri="{9D8B030D-6E8A-4147-A177-3AD203B41FA5}">
                      <a16:colId xmlns:a16="http://schemas.microsoft.com/office/drawing/2014/main" val="1464736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92039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- 2021-06-14 12:00:51</a:t>
                      </a:r>
                      <a:r>
                        <a:rPr kumimoji="0" lang="en-US" sz="1000" b="0" i="0" u="none" strike="noStrike" kern="1200" cap="none" spc="0" normalizeH="0" baseline="0" noProof="0">
                          <a:ln>
                            <a:noFill/>
                          </a:ln>
                          <a:solidFill>
                            <a:prstClr val="black"/>
                          </a:solidFill>
                          <a:effectLst/>
                          <a:uLnTx/>
                          <a:uFillTx/>
                          <a:latin typeface="+mn-lt"/>
                          <a:ea typeface="+mn-ea"/>
                          <a:cs typeface="+mn-cs"/>
                        </a:rPr>
                        <a:t>
 Papá 𝚜𝚎 𝚖𝚎𝚛𝚎𝚌𝚎 𝚕𝚘 𝚖𝚎𝚓𝚘𝚛 ✨, ¡por eso queremos regalárselo! 🎁
.
👉𝑺𝒐𝒓𝒕𝒆𝒂𝒎𝒐𝒔 un monopatín eléctrico 𝙴-𝚂𝚌𝚘𝚘𝚝𝚎𝚛 + casco, para que tu papá se pase a la #micromovilidad 😉
. 
¿Cómo ᴘᴀʀᴛɪᴄɪᴘᴀʀ?: 👇
𝟏) Seguí nuestra cuenta
𝟐) Dale like a la publicación y contanos en comentarios por qué tu papá debería ser el ganador ♥ + etiquetá a los papás más copados que conozcas.
𝟑) Compartí la publicación en historias y mencionanos ✅
.
¡𝘽𝙪𝙚𝙣𝙖 𝙨𝙪𝙚𝙧𝙩𝙚!🍀🤞
.
.
*El sorteo se realizará el 22/06. 
**Bases y condiciones disponibles en Facebook.
.
.
.
#Topmega #tubicitumundo #sorteo #diadelpadre #diadelpadrearg #diadelpadre2021 #regaloparapapa #bici #bicicleta #ciclismo #diadelpadreargentina #mtblife #mtblove #mtblovers #regaloideal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5828335"/>
                  </a:ext>
                </a:extLst>
              </a:tr>
            </a:tbl>
          </a:graphicData>
        </a:graphic>
      </p:graphicFrame>
      <p:sp>
        <p:nvSpPr>
          <p:cNvPr id="4" name="Text Placeholder 3">
            <a:extLst>
              <a:ext uri="{FF2B5EF4-FFF2-40B4-BE49-F238E27FC236}">
                <a16:creationId xmlns:a16="http://schemas.microsoft.com/office/drawing/2014/main" id="{CD7D1905-AA90-43B0-A51A-921EDDA4ED7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9365689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1644C-35B8-407D-8022-6C5B5AD1C6D9}"/>
              </a:ext>
            </a:extLst>
          </p:cNvPr>
          <p:cNvSpPr>
            <a:spLocks noGrp="1"/>
          </p:cNvSpPr>
          <p:nvPr>
            <p:ph type="title"/>
          </p:nvPr>
        </p:nvSpPr>
        <p:spPr/>
        <p:txBody>
          <a:bodyPr/>
          <a:lstStyle/>
          <a:p>
            <a:r>
              <a:rPr lang="en-US"/>
              <a:t>Instagram Posts Table | Teknialbikes - 5 of 19</a:t>
            </a:r>
          </a:p>
        </p:txBody>
      </p:sp>
      <p:graphicFrame>
        <p:nvGraphicFramePr>
          <p:cNvPr id="5" name="Table Placeholder 4">
            <a:extLst>
              <a:ext uri="{FF2B5EF4-FFF2-40B4-BE49-F238E27FC236}">
                <a16:creationId xmlns:a16="http://schemas.microsoft.com/office/drawing/2014/main" id="{A63C4887-0452-453B-BEE9-B6F0BED659CD}"/>
              </a:ext>
            </a:extLst>
          </p:cNvPr>
          <p:cNvGraphicFramePr>
            <a:graphicFrameLocks noGrp="1"/>
          </p:cNvGraphicFramePr>
          <p:nvPr>
            <p:ph type="tbl" sz="quarter" idx="13"/>
            <p:extLst>
              <p:ext uri="{D42A27DB-BD31-4B8C-83A1-F6EECF244321}">
                <p14:modId xmlns:p14="http://schemas.microsoft.com/office/powerpoint/2010/main" val="1428443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12568942"/>
                    </a:ext>
                  </a:extLst>
                </a:gridCol>
                <a:gridCol w="987552">
                  <a:extLst>
                    <a:ext uri="{9D8B030D-6E8A-4147-A177-3AD203B41FA5}">
                      <a16:colId xmlns:a16="http://schemas.microsoft.com/office/drawing/2014/main" val="785560728"/>
                    </a:ext>
                  </a:extLst>
                </a:gridCol>
                <a:gridCol w="987552">
                  <a:extLst>
                    <a:ext uri="{9D8B030D-6E8A-4147-A177-3AD203B41FA5}">
                      <a16:colId xmlns:a16="http://schemas.microsoft.com/office/drawing/2014/main" val="677435542"/>
                    </a:ext>
                  </a:extLst>
                </a:gridCol>
                <a:gridCol w="987552">
                  <a:extLst>
                    <a:ext uri="{9D8B030D-6E8A-4147-A177-3AD203B41FA5}">
                      <a16:colId xmlns:a16="http://schemas.microsoft.com/office/drawing/2014/main" val="3931986234"/>
                    </a:ext>
                  </a:extLst>
                </a:gridCol>
                <a:gridCol w="987552">
                  <a:extLst>
                    <a:ext uri="{9D8B030D-6E8A-4147-A177-3AD203B41FA5}">
                      <a16:colId xmlns:a16="http://schemas.microsoft.com/office/drawing/2014/main" val="2618556063"/>
                    </a:ext>
                  </a:extLst>
                </a:gridCol>
                <a:gridCol w="987552">
                  <a:extLst>
                    <a:ext uri="{9D8B030D-6E8A-4147-A177-3AD203B41FA5}">
                      <a16:colId xmlns:a16="http://schemas.microsoft.com/office/drawing/2014/main" val="3724953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4335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- 2021-06-07 20:38:31</a:t>
                      </a:r>
                      <a:r>
                        <a:rPr kumimoji="0" lang="es-ES" sz="1000" b="0" i="0" u="none" strike="noStrike" kern="1200" cap="none" spc="0" normalizeH="0" baseline="0" noProof="0">
                          <a:ln>
                            <a:noFill/>
                          </a:ln>
                          <a:solidFill>
                            <a:prstClr val="black"/>
                          </a:solidFill>
                          <a:effectLst/>
                          <a:uLnTx/>
                          <a:uFillTx/>
                          <a:latin typeface="+mn-lt"/>
                          <a:ea typeface="+mn-ea"/>
                          <a:cs typeface="+mn-cs"/>
                        </a:rPr>
                        <a:t>
 pablo_grana [Pablo Granados]
Se une a la #familiavenzo disfrutando de su nueva #RaptorEx
Aclaramos que no vuelve en el tiempo, 🤣 pero sí que va fuerte y que le permite crear nuevas aventuras y disfrutar de la naturaleza de una manera única y divertida.
.
Bienvenido Pablo a esta gran familia.
Que tu alegría se potencie y se propague aún más!!
El mundo necesita #REÍR fuerte!
.
.
#SOMOSVENZO
#vivivenzo #ciclismo #bike #bicicleta #cycling #cyclinglifestyle #cyclingphotos #cyclinglife #venzobikes #venzobike #biker #ciclismoargentino #mtb #mountainbike #mtblife #mtblifestyle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15375260"/>
                  </a:ext>
                </a:extLst>
              </a:tr>
            </a:tbl>
          </a:graphicData>
        </a:graphic>
      </p:graphicFrame>
      <p:sp>
        <p:nvSpPr>
          <p:cNvPr id="4" name="Text Placeholder 3">
            <a:extLst>
              <a:ext uri="{FF2B5EF4-FFF2-40B4-BE49-F238E27FC236}">
                <a16:creationId xmlns:a16="http://schemas.microsoft.com/office/drawing/2014/main" id="{F7BCCA07-23EC-4274-A24B-1396637DFC8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3732606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4B06B-BBB2-45F6-BFD2-962CB404A488}"/>
              </a:ext>
            </a:extLst>
          </p:cNvPr>
          <p:cNvSpPr>
            <a:spLocks noGrp="1"/>
          </p:cNvSpPr>
          <p:nvPr>
            <p:ph type="title"/>
          </p:nvPr>
        </p:nvSpPr>
        <p:spPr/>
        <p:txBody>
          <a:bodyPr/>
          <a:lstStyle/>
          <a:p>
            <a:r>
              <a:rPr lang="en-US"/>
              <a:t>Instagram Posts Table | Teknialbikes - 6 of 19</a:t>
            </a:r>
          </a:p>
        </p:txBody>
      </p:sp>
      <p:graphicFrame>
        <p:nvGraphicFramePr>
          <p:cNvPr id="5" name="Table Placeholder 4">
            <a:extLst>
              <a:ext uri="{FF2B5EF4-FFF2-40B4-BE49-F238E27FC236}">
                <a16:creationId xmlns:a16="http://schemas.microsoft.com/office/drawing/2014/main" id="{33803E13-C7CE-49E3-B7BF-1F7882B1F361}"/>
              </a:ext>
            </a:extLst>
          </p:cNvPr>
          <p:cNvGraphicFramePr>
            <a:graphicFrameLocks noGrp="1"/>
          </p:cNvGraphicFramePr>
          <p:nvPr>
            <p:ph type="tbl" sz="quarter" idx="13"/>
            <p:extLst>
              <p:ext uri="{D42A27DB-BD31-4B8C-83A1-F6EECF244321}">
                <p14:modId xmlns:p14="http://schemas.microsoft.com/office/powerpoint/2010/main" val="1756071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2952223"/>
                    </a:ext>
                  </a:extLst>
                </a:gridCol>
                <a:gridCol w="987552">
                  <a:extLst>
                    <a:ext uri="{9D8B030D-6E8A-4147-A177-3AD203B41FA5}">
                      <a16:colId xmlns:a16="http://schemas.microsoft.com/office/drawing/2014/main" val="2724609700"/>
                    </a:ext>
                  </a:extLst>
                </a:gridCol>
                <a:gridCol w="987552">
                  <a:extLst>
                    <a:ext uri="{9D8B030D-6E8A-4147-A177-3AD203B41FA5}">
                      <a16:colId xmlns:a16="http://schemas.microsoft.com/office/drawing/2014/main" val="719612612"/>
                    </a:ext>
                  </a:extLst>
                </a:gridCol>
                <a:gridCol w="987552">
                  <a:extLst>
                    <a:ext uri="{9D8B030D-6E8A-4147-A177-3AD203B41FA5}">
                      <a16:colId xmlns:a16="http://schemas.microsoft.com/office/drawing/2014/main" val="71758076"/>
                    </a:ext>
                  </a:extLst>
                </a:gridCol>
                <a:gridCol w="987552">
                  <a:extLst>
                    <a:ext uri="{9D8B030D-6E8A-4147-A177-3AD203B41FA5}">
                      <a16:colId xmlns:a16="http://schemas.microsoft.com/office/drawing/2014/main" val="2745845962"/>
                    </a:ext>
                  </a:extLst>
                </a:gridCol>
                <a:gridCol w="987552">
                  <a:extLst>
                    <a:ext uri="{9D8B030D-6E8A-4147-A177-3AD203B41FA5}">
                      <a16:colId xmlns:a16="http://schemas.microsoft.com/office/drawing/2014/main" val="2980109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7139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- 2021-06-23 20:58:11</a:t>
                      </a:r>
                      <a:r>
                        <a:rPr kumimoji="0" lang="es-ES" sz="1000" b="0" i="0" u="none" strike="noStrike" kern="1200" cap="none" spc="0" normalizeH="0" baseline="0" noProof="0">
                          <a:ln>
                            <a:noFill/>
                          </a:ln>
                          <a:solidFill>
                            <a:prstClr val="black"/>
                          </a:solidFill>
                          <a:effectLst/>
                          <a:uLnTx/>
                          <a:uFillTx/>
                          <a:latin typeface="+mn-lt"/>
                          <a:ea typeface="+mn-ea"/>
                          <a:cs typeface="+mn-cs"/>
                        </a:rPr>
                        <a:t>
 🔥 #DoblesVenzo 🔥
Ya les adelantamos un poco en teamvenzo.arg sobre este nuevo producto que estamos desarrollando desde #VenzoArgentina para el mundo. 
Contamos con cuatro prototipos de bicicletas DOBLE SUSPENSIÓN qué están siendo testeados y evaluados por miembros del #TEAMVENZO
.
- al igual que lo hicimos anteriormente con el desarrollo de #XBLAZEEX y #ETNA -
.
.
En estas imágenes les mostramos una de las primeras etapas de lo que será este largo pero hermoso proceso de desarrollo.
Un gran equipo de profesionales está trabajando y aportando su conocimiento en cada una de las áreas que se requiere para lograr elegir el mejor producto, que será lanzado en la próxima temporada.
.
.
#somosvenzo
#venzo #venzobikes #venzobike #bike #biker #mtb #xco #xc #mtblife #mtbbike #ciclismo #ciclismoargentino #cycling #cyclinglife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16632575"/>
                  </a:ext>
                </a:extLst>
              </a:tr>
            </a:tbl>
          </a:graphicData>
        </a:graphic>
      </p:graphicFrame>
      <p:sp>
        <p:nvSpPr>
          <p:cNvPr id="4" name="Text Placeholder 3">
            <a:extLst>
              <a:ext uri="{FF2B5EF4-FFF2-40B4-BE49-F238E27FC236}">
                <a16:creationId xmlns:a16="http://schemas.microsoft.com/office/drawing/2014/main" id="{E0DF293E-BC3E-4381-8EA3-0D7ECD03934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9529788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B20CD-C334-41F7-B5AA-682DA3AB4D35}"/>
              </a:ext>
            </a:extLst>
          </p:cNvPr>
          <p:cNvSpPr>
            <a:spLocks noGrp="1"/>
          </p:cNvSpPr>
          <p:nvPr>
            <p:ph type="title"/>
          </p:nvPr>
        </p:nvSpPr>
        <p:spPr/>
        <p:txBody>
          <a:bodyPr/>
          <a:lstStyle/>
          <a:p>
            <a:r>
              <a:rPr lang="en-US"/>
              <a:t>Instagram Posts Table | Teknialbikes - 7 of 19</a:t>
            </a:r>
          </a:p>
        </p:txBody>
      </p:sp>
      <p:graphicFrame>
        <p:nvGraphicFramePr>
          <p:cNvPr id="5" name="Table Placeholder 4">
            <a:extLst>
              <a:ext uri="{FF2B5EF4-FFF2-40B4-BE49-F238E27FC236}">
                <a16:creationId xmlns:a16="http://schemas.microsoft.com/office/drawing/2014/main" id="{38DA6F6E-2647-4E28-A814-196B37D16EC6}"/>
              </a:ext>
            </a:extLst>
          </p:cNvPr>
          <p:cNvGraphicFramePr>
            <a:graphicFrameLocks noGrp="1"/>
          </p:cNvGraphicFramePr>
          <p:nvPr>
            <p:ph type="tbl" sz="quarter" idx="13"/>
            <p:extLst>
              <p:ext uri="{D42A27DB-BD31-4B8C-83A1-F6EECF244321}">
                <p14:modId xmlns:p14="http://schemas.microsoft.com/office/powerpoint/2010/main" val="3956429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14578011"/>
                    </a:ext>
                  </a:extLst>
                </a:gridCol>
                <a:gridCol w="987552">
                  <a:extLst>
                    <a:ext uri="{9D8B030D-6E8A-4147-A177-3AD203B41FA5}">
                      <a16:colId xmlns:a16="http://schemas.microsoft.com/office/drawing/2014/main" val="1570032394"/>
                    </a:ext>
                  </a:extLst>
                </a:gridCol>
                <a:gridCol w="987552">
                  <a:extLst>
                    <a:ext uri="{9D8B030D-6E8A-4147-A177-3AD203B41FA5}">
                      <a16:colId xmlns:a16="http://schemas.microsoft.com/office/drawing/2014/main" val="3747240644"/>
                    </a:ext>
                  </a:extLst>
                </a:gridCol>
                <a:gridCol w="987552">
                  <a:extLst>
                    <a:ext uri="{9D8B030D-6E8A-4147-A177-3AD203B41FA5}">
                      <a16:colId xmlns:a16="http://schemas.microsoft.com/office/drawing/2014/main" val="220099818"/>
                    </a:ext>
                  </a:extLst>
                </a:gridCol>
                <a:gridCol w="987552">
                  <a:extLst>
                    <a:ext uri="{9D8B030D-6E8A-4147-A177-3AD203B41FA5}">
                      <a16:colId xmlns:a16="http://schemas.microsoft.com/office/drawing/2014/main" val="1986736938"/>
                    </a:ext>
                  </a:extLst>
                </a:gridCol>
                <a:gridCol w="987552">
                  <a:extLst>
                    <a:ext uri="{9D8B030D-6E8A-4147-A177-3AD203B41FA5}">
                      <a16:colId xmlns:a16="http://schemas.microsoft.com/office/drawing/2014/main" val="2364586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9754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- 2021-06-18 20:42:47</a:t>
                      </a:r>
                      <a:r>
                        <a:rPr kumimoji="0" lang="es-ES" sz="1000" b="0" i="0" u="none" strike="noStrike" kern="1200" cap="none" spc="0" normalizeH="0" baseline="0" noProof="0">
                          <a:ln>
                            <a:noFill/>
                          </a:ln>
                          <a:solidFill>
                            <a:prstClr val="black"/>
                          </a:solidFill>
                          <a:effectLst/>
                          <a:uLnTx/>
                          <a:uFillTx/>
                          <a:latin typeface="+mn-lt"/>
                          <a:ea typeface="+mn-ea"/>
                          <a:cs typeface="+mn-cs"/>
                        </a:rPr>
                        <a:t>
 RAPTOR EXO
.
Este nuevo diseño de cuadro de #VenzoArgentina nos tiene enamorados!!
Ideal para regalarle a #papá en su día. 🤩
.
Posee una gran capacidad de soportar el uso agresivo, logrando un producto #rigido, #liviano y #resistente. 🔥
.
En las ultimas imágenes podrán ver las especificaciones técnicas de cómo salen desde línea de armado.
.
*No realizamos venta al público.
*Por precio y stock Consultá en nuestras historias destacadas en “Comercios”.
.
Conseguí el nuevo #RAPTOREXO en todas las #bicicleteríasVenzo del país 🇦🇷
.
.
#somosvenzo
#venzobikes #venzobike #venzo #bike #biker #diadelpadre #ciclismoargentino #ciclismo #cycling #mtb #mountainbike #mtblife #cyclinglife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3561220"/>
                  </a:ext>
                </a:extLst>
              </a:tr>
            </a:tbl>
          </a:graphicData>
        </a:graphic>
      </p:graphicFrame>
      <p:sp>
        <p:nvSpPr>
          <p:cNvPr id="4" name="Text Placeholder 3">
            <a:extLst>
              <a:ext uri="{FF2B5EF4-FFF2-40B4-BE49-F238E27FC236}">
                <a16:creationId xmlns:a16="http://schemas.microsoft.com/office/drawing/2014/main" id="{23E48AD3-5BD1-4AF0-8C4A-7CC2996E0CA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2180657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9E8DB-3627-4596-A496-4E6319ABD9E5}"/>
              </a:ext>
            </a:extLst>
          </p:cNvPr>
          <p:cNvSpPr>
            <a:spLocks noGrp="1"/>
          </p:cNvSpPr>
          <p:nvPr>
            <p:ph type="title"/>
          </p:nvPr>
        </p:nvSpPr>
        <p:spPr/>
        <p:txBody>
          <a:bodyPr/>
          <a:lstStyle/>
          <a:p>
            <a:r>
              <a:rPr lang="en-US"/>
              <a:t>Instagram Posts Table | Teknialbikes - 8 of 19</a:t>
            </a:r>
          </a:p>
        </p:txBody>
      </p:sp>
      <p:graphicFrame>
        <p:nvGraphicFramePr>
          <p:cNvPr id="5" name="Table Placeholder 4">
            <a:extLst>
              <a:ext uri="{FF2B5EF4-FFF2-40B4-BE49-F238E27FC236}">
                <a16:creationId xmlns:a16="http://schemas.microsoft.com/office/drawing/2014/main" id="{0A6FFB5A-CD2E-4647-B05E-EE5B27B5CE97}"/>
              </a:ext>
            </a:extLst>
          </p:cNvPr>
          <p:cNvGraphicFramePr>
            <a:graphicFrameLocks noGrp="1"/>
          </p:cNvGraphicFramePr>
          <p:nvPr>
            <p:ph type="tbl" sz="quarter" idx="13"/>
            <p:extLst>
              <p:ext uri="{D42A27DB-BD31-4B8C-83A1-F6EECF244321}">
                <p14:modId xmlns:p14="http://schemas.microsoft.com/office/powerpoint/2010/main" val="2793929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2645287"/>
                    </a:ext>
                  </a:extLst>
                </a:gridCol>
                <a:gridCol w="987552">
                  <a:extLst>
                    <a:ext uri="{9D8B030D-6E8A-4147-A177-3AD203B41FA5}">
                      <a16:colId xmlns:a16="http://schemas.microsoft.com/office/drawing/2014/main" val="1155248968"/>
                    </a:ext>
                  </a:extLst>
                </a:gridCol>
                <a:gridCol w="987552">
                  <a:extLst>
                    <a:ext uri="{9D8B030D-6E8A-4147-A177-3AD203B41FA5}">
                      <a16:colId xmlns:a16="http://schemas.microsoft.com/office/drawing/2014/main" val="3666700087"/>
                    </a:ext>
                  </a:extLst>
                </a:gridCol>
                <a:gridCol w="987552">
                  <a:extLst>
                    <a:ext uri="{9D8B030D-6E8A-4147-A177-3AD203B41FA5}">
                      <a16:colId xmlns:a16="http://schemas.microsoft.com/office/drawing/2014/main" val="4246107860"/>
                    </a:ext>
                  </a:extLst>
                </a:gridCol>
                <a:gridCol w="987552">
                  <a:extLst>
                    <a:ext uri="{9D8B030D-6E8A-4147-A177-3AD203B41FA5}">
                      <a16:colId xmlns:a16="http://schemas.microsoft.com/office/drawing/2014/main" val="133609730"/>
                    </a:ext>
                  </a:extLst>
                </a:gridCol>
                <a:gridCol w="987552">
                  <a:extLst>
                    <a:ext uri="{9D8B030D-6E8A-4147-A177-3AD203B41FA5}">
                      <a16:colId xmlns:a16="http://schemas.microsoft.com/office/drawing/2014/main" val="9874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7921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- 2021-06-08 11:49:30</a:t>
                      </a:r>
                      <a:r>
                        <a:rPr kumimoji="0" lang="en-US" sz="1000" b="0" i="0" u="none" strike="noStrike" kern="1200" cap="none" spc="0" normalizeH="0" baseline="0" noProof="0">
                          <a:ln>
                            <a:noFill/>
                          </a:ln>
                          <a:solidFill>
                            <a:prstClr val="black"/>
                          </a:solidFill>
                          <a:effectLst/>
                          <a:uLnTx/>
                          <a:uFillTx/>
                          <a:latin typeface="+mn-lt"/>
                          <a:ea typeface="+mn-ea"/>
                          <a:cs typeface="+mn-cs"/>
                        </a:rPr>
                        <a:t>
 &gt;&gt; Que tu experiencia en dos ruedas sea 𝓵𝓪 𝓶𝓮𝓳𝓸𝓻👌
.
Porque la comodidad ante todo 😉, deslizá y chequeá: 𝐡𝐚𝐲 𝐮𝐧 𝐭𝐚𝐦𝐚ñ𝐨 𝐝𝐞 𝐛𝐢𝐜𝐢 𝐢𝐝𝐞𝐚𝐥 𝐩𝐚𝐫𝐚 𝐯𝐨𝐬...
.
&gt;Comentá acá cuál es 𝒕𝒖 𝒕𝒂𝒍𝒍𝒆🚴♀️ 👇
.
.
#topmega #tubicitumundo #todoterreno #cicloturismo #bicis #bicicleta #bike #biker #cycling #ciclismo #ciclismoargentina #mtblife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37202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- 2021-06-03 12:39:40</a:t>
                      </a:r>
                      <a:r>
                        <a:rPr kumimoji="0" lang="es-ES" sz="1000" b="0" i="0" u="none" strike="noStrike" kern="1200" cap="none" spc="0" normalizeH="0" baseline="0" noProof="0">
                          <a:ln>
                            <a:noFill/>
                          </a:ln>
                          <a:solidFill>
                            <a:prstClr val="black"/>
                          </a:solidFill>
                          <a:effectLst/>
                          <a:uLnTx/>
                          <a:uFillTx/>
                          <a:latin typeface="+mn-lt"/>
                          <a:ea typeface="+mn-ea"/>
                          <a:cs typeface="+mn-cs"/>
                        </a:rPr>
                        <a:t>
 Porque es más sano. Porque no contamina. Porque te ayuda a liberar endorfinas y tener menos estrés. Porque es la opción más rápida en las ciudades. Porque te hace más feliz.
#diamundialdelabicicleta #díamundialdelabicicleta #bicicleta #bici #mejorenbici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43236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- 2021-06-28 17:21:00</a:t>
                      </a:r>
                      <a:r>
                        <a:rPr kumimoji="0" lang="es-ES" sz="1000" b="0" i="0" u="none" strike="noStrike" kern="1200" cap="none" spc="0" normalizeH="0" baseline="0" noProof="0">
                          <a:ln>
                            <a:noFill/>
                          </a:ln>
                          <a:solidFill>
                            <a:prstClr val="black"/>
                          </a:solidFill>
                          <a:effectLst/>
                          <a:uLnTx/>
                          <a:uFillTx/>
                          <a:latin typeface="+mn-lt"/>
                          <a:ea typeface="+mn-ea"/>
                          <a:cs typeface="+mn-cs"/>
                        </a:rPr>
                        <a:t>
 El amor siempre se celebra.🚲🏳️‍🌈💕#orgullo #amoresamor #lgbt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48955761"/>
                  </a:ext>
                </a:extLst>
              </a:tr>
            </a:tbl>
          </a:graphicData>
        </a:graphic>
      </p:graphicFrame>
      <p:sp>
        <p:nvSpPr>
          <p:cNvPr id="4" name="Text Placeholder 3">
            <a:extLst>
              <a:ext uri="{FF2B5EF4-FFF2-40B4-BE49-F238E27FC236}">
                <a16:creationId xmlns:a16="http://schemas.microsoft.com/office/drawing/2014/main" id="{2F030C61-560C-4DA2-9D65-D6F64678D5B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5587775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EB610-B345-497D-9E1F-C1DAEFD3A003}"/>
              </a:ext>
            </a:extLst>
          </p:cNvPr>
          <p:cNvSpPr>
            <a:spLocks noGrp="1"/>
          </p:cNvSpPr>
          <p:nvPr>
            <p:ph type="title"/>
          </p:nvPr>
        </p:nvSpPr>
        <p:spPr/>
        <p:txBody>
          <a:bodyPr/>
          <a:lstStyle/>
          <a:p>
            <a:r>
              <a:rPr lang="en-US"/>
              <a:t>Instagram Posts Table | Teknialbikes - 9 of 19</a:t>
            </a:r>
          </a:p>
        </p:txBody>
      </p:sp>
      <p:graphicFrame>
        <p:nvGraphicFramePr>
          <p:cNvPr id="5" name="Table Placeholder 4">
            <a:extLst>
              <a:ext uri="{FF2B5EF4-FFF2-40B4-BE49-F238E27FC236}">
                <a16:creationId xmlns:a16="http://schemas.microsoft.com/office/drawing/2014/main" id="{A9686FDA-9E14-425F-B628-29B3A2AC1633}"/>
              </a:ext>
            </a:extLst>
          </p:cNvPr>
          <p:cNvGraphicFramePr>
            <a:graphicFrameLocks noGrp="1"/>
          </p:cNvGraphicFramePr>
          <p:nvPr>
            <p:ph type="tbl" sz="quarter" idx="13"/>
            <p:extLst>
              <p:ext uri="{D42A27DB-BD31-4B8C-83A1-F6EECF244321}">
                <p14:modId xmlns:p14="http://schemas.microsoft.com/office/powerpoint/2010/main" val="1414198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42922766"/>
                    </a:ext>
                  </a:extLst>
                </a:gridCol>
                <a:gridCol w="987552">
                  <a:extLst>
                    <a:ext uri="{9D8B030D-6E8A-4147-A177-3AD203B41FA5}">
                      <a16:colId xmlns:a16="http://schemas.microsoft.com/office/drawing/2014/main" val="1197651364"/>
                    </a:ext>
                  </a:extLst>
                </a:gridCol>
                <a:gridCol w="987552">
                  <a:extLst>
                    <a:ext uri="{9D8B030D-6E8A-4147-A177-3AD203B41FA5}">
                      <a16:colId xmlns:a16="http://schemas.microsoft.com/office/drawing/2014/main" val="3248067828"/>
                    </a:ext>
                  </a:extLst>
                </a:gridCol>
                <a:gridCol w="987552">
                  <a:extLst>
                    <a:ext uri="{9D8B030D-6E8A-4147-A177-3AD203B41FA5}">
                      <a16:colId xmlns:a16="http://schemas.microsoft.com/office/drawing/2014/main" val="4174301578"/>
                    </a:ext>
                  </a:extLst>
                </a:gridCol>
                <a:gridCol w="987552">
                  <a:extLst>
                    <a:ext uri="{9D8B030D-6E8A-4147-A177-3AD203B41FA5}">
                      <a16:colId xmlns:a16="http://schemas.microsoft.com/office/drawing/2014/main" val="83973404"/>
                    </a:ext>
                  </a:extLst>
                </a:gridCol>
                <a:gridCol w="987552">
                  <a:extLst>
                    <a:ext uri="{9D8B030D-6E8A-4147-A177-3AD203B41FA5}">
                      <a16:colId xmlns:a16="http://schemas.microsoft.com/office/drawing/2014/main" val="702407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0982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- 2021-06-11 12:36:05</a:t>
                      </a:r>
                      <a:r>
                        <a:rPr kumimoji="0" lang="en-US" sz="1000" b="0" i="0" u="none" strike="noStrike" kern="1200" cap="none" spc="0" normalizeH="0" baseline="0" noProof="0">
                          <a:ln>
                            <a:noFill/>
                          </a:ln>
                          <a:solidFill>
                            <a:prstClr val="black"/>
                          </a:solidFill>
                          <a:effectLst/>
                          <a:uLnTx/>
                          <a:uFillTx/>
                          <a:latin typeface="+mn-lt"/>
                          <a:ea typeface="+mn-ea"/>
                          <a:cs typeface="+mn-cs"/>
                        </a:rPr>
                        <a:t>
 El mejor regalo para #papá es una #venzobike 🤩🔥
.
.
La #bicicleta llegó para quedarse y ser nuestro medio de movilidad #sustentable.
.
Buscá la #venzo que más te guste en nuestra web y conseguila en todas las #bicicleterías venzo del país 🇦🇷
.
Cual preferís??
#venzothorn o #venzoatix ?
.
.
Para ver precios sugeridos y características:
www.venzoargentina.com.ar
.
#somosvenzo #vivivenzo #atix #thorn #venzoargentina #diadelpadre #padre #bike #ciclismo #cycling #ciclismoargentina #cicloturismoargentina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59860544"/>
                  </a:ext>
                </a:extLst>
              </a:tr>
            </a:tbl>
          </a:graphicData>
        </a:graphic>
      </p:graphicFrame>
      <p:sp>
        <p:nvSpPr>
          <p:cNvPr id="4" name="Text Placeholder 3">
            <a:extLst>
              <a:ext uri="{FF2B5EF4-FFF2-40B4-BE49-F238E27FC236}">
                <a16:creationId xmlns:a16="http://schemas.microsoft.com/office/drawing/2014/main" id="{DDFE65C3-2FBB-43EC-8B51-507EA7503CD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9715227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F572B-811E-404B-A43D-89757F296108}"/>
              </a:ext>
            </a:extLst>
          </p:cNvPr>
          <p:cNvSpPr>
            <a:spLocks noGrp="1"/>
          </p:cNvSpPr>
          <p:nvPr>
            <p:ph type="title"/>
          </p:nvPr>
        </p:nvSpPr>
        <p:spPr/>
        <p:txBody>
          <a:bodyPr/>
          <a:lstStyle/>
          <a:p>
            <a:r>
              <a:rPr lang="en-US"/>
              <a:t>Instagram Posts Table | Teknialbikes - 10 of 19</a:t>
            </a:r>
          </a:p>
        </p:txBody>
      </p:sp>
      <p:graphicFrame>
        <p:nvGraphicFramePr>
          <p:cNvPr id="5" name="Table Placeholder 4">
            <a:extLst>
              <a:ext uri="{FF2B5EF4-FFF2-40B4-BE49-F238E27FC236}">
                <a16:creationId xmlns:a16="http://schemas.microsoft.com/office/drawing/2014/main" id="{7416636E-68DD-4035-AE64-867806960AE9}"/>
              </a:ext>
            </a:extLst>
          </p:cNvPr>
          <p:cNvGraphicFramePr>
            <a:graphicFrameLocks noGrp="1"/>
          </p:cNvGraphicFramePr>
          <p:nvPr>
            <p:ph type="tbl" sz="quarter" idx="13"/>
            <p:extLst>
              <p:ext uri="{D42A27DB-BD31-4B8C-83A1-F6EECF244321}">
                <p14:modId xmlns:p14="http://schemas.microsoft.com/office/powerpoint/2010/main" val="305563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03891651"/>
                    </a:ext>
                  </a:extLst>
                </a:gridCol>
                <a:gridCol w="987552">
                  <a:extLst>
                    <a:ext uri="{9D8B030D-6E8A-4147-A177-3AD203B41FA5}">
                      <a16:colId xmlns:a16="http://schemas.microsoft.com/office/drawing/2014/main" val="2995163340"/>
                    </a:ext>
                  </a:extLst>
                </a:gridCol>
                <a:gridCol w="987552">
                  <a:extLst>
                    <a:ext uri="{9D8B030D-6E8A-4147-A177-3AD203B41FA5}">
                      <a16:colId xmlns:a16="http://schemas.microsoft.com/office/drawing/2014/main" val="1528872409"/>
                    </a:ext>
                  </a:extLst>
                </a:gridCol>
                <a:gridCol w="987552">
                  <a:extLst>
                    <a:ext uri="{9D8B030D-6E8A-4147-A177-3AD203B41FA5}">
                      <a16:colId xmlns:a16="http://schemas.microsoft.com/office/drawing/2014/main" val="3286620081"/>
                    </a:ext>
                  </a:extLst>
                </a:gridCol>
                <a:gridCol w="987552">
                  <a:extLst>
                    <a:ext uri="{9D8B030D-6E8A-4147-A177-3AD203B41FA5}">
                      <a16:colId xmlns:a16="http://schemas.microsoft.com/office/drawing/2014/main" val="2057261348"/>
                    </a:ext>
                  </a:extLst>
                </a:gridCol>
                <a:gridCol w="987552">
                  <a:extLst>
                    <a:ext uri="{9D8B030D-6E8A-4147-A177-3AD203B41FA5}">
                      <a16:colId xmlns:a16="http://schemas.microsoft.com/office/drawing/2014/main" val="3487556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5251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- 2021-06-20 11:42:48</a:t>
                      </a:r>
                      <a:r>
                        <a:rPr kumimoji="0" lang="en-US" sz="1000" b="0" i="0" u="none" strike="noStrike" kern="1200" cap="none" spc="0" normalizeH="0" baseline="0" noProof="0">
                          <a:ln>
                            <a:noFill/>
                          </a:ln>
                          <a:solidFill>
                            <a:prstClr val="black"/>
                          </a:solidFill>
                          <a:effectLst/>
                          <a:uLnTx/>
                          <a:uFillTx/>
                          <a:latin typeface="+mn-lt"/>
                          <a:ea typeface="+mn-ea"/>
                          <a:cs typeface="+mn-cs"/>
                        </a:rPr>
                        <a:t>
 Feliz día Papá!
.
Nuestro guía, compañero, nuestro amigo.
Nuestro apoyo incondicional y el que nos aguanta en todas.
.
.
Gracias pa!!
.
.
#SOMOSVENZO
#vivivenzo #ciclismo #bike #bicicleta #cycling #cyclinglifestyle #cyclingphotos #cyclinglife #venzobikes #venzobike #biker #ciclismoargentino #mtb #mountainbike #mtblife #mtblifestyle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94002671"/>
                  </a:ext>
                </a:extLst>
              </a:tr>
            </a:tbl>
          </a:graphicData>
        </a:graphic>
      </p:graphicFrame>
      <p:sp>
        <p:nvSpPr>
          <p:cNvPr id="4" name="Text Placeholder 3">
            <a:extLst>
              <a:ext uri="{FF2B5EF4-FFF2-40B4-BE49-F238E27FC236}">
                <a16:creationId xmlns:a16="http://schemas.microsoft.com/office/drawing/2014/main" id="{4859151D-83A4-4078-AB1F-740E06702EC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95231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338D6-5A40-4724-B753-24090C5071E2}"/>
              </a:ext>
            </a:extLst>
          </p:cNvPr>
          <p:cNvSpPr>
            <a:spLocks noGrp="1"/>
          </p:cNvSpPr>
          <p:nvPr>
            <p:ph type="title"/>
          </p:nvPr>
        </p:nvSpPr>
        <p:spPr/>
        <p:txBody>
          <a:bodyPr/>
          <a:lstStyle/>
          <a:p>
            <a:r>
              <a:rPr lang="en-US"/>
              <a:t>Instagram Posts Table | Teknialbikes - 11 of 19</a:t>
            </a:r>
          </a:p>
        </p:txBody>
      </p:sp>
      <p:graphicFrame>
        <p:nvGraphicFramePr>
          <p:cNvPr id="5" name="Table Placeholder 4">
            <a:extLst>
              <a:ext uri="{FF2B5EF4-FFF2-40B4-BE49-F238E27FC236}">
                <a16:creationId xmlns:a16="http://schemas.microsoft.com/office/drawing/2014/main" id="{51DBDA3D-2123-4B06-87BE-227FF7D832CB}"/>
              </a:ext>
            </a:extLst>
          </p:cNvPr>
          <p:cNvGraphicFramePr>
            <a:graphicFrameLocks noGrp="1"/>
          </p:cNvGraphicFramePr>
          <p:nvPr>
            <p:ph type="tbl" sz="quarter" idx="13"/>
            <p:extLst>
              <p:ext uri="{D42A27DB-BD31-4B8C-83A1-F6EECF244321}">
                <p14:modId xmlns:p14="http://schemas.microsoft.com/office/powerpoint/2010/main" val="302044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95000675"/>
                    </a:ext>
                  </a:extLst>
                </a:gridCol>
                <a:gridCol w="987552">
                  <a:extLst>
                    <a:ext uri="{9D8B030D-6E8A-4147-A177-3AD203B41FA5}">
                      <a16:colId xmlns:a16="http://schemas.microsoft.com/office/drawing/2014/main" val="1506800140"/>
                    </a:ext>
                  </a:extLst>
                </a:gridCol>
                <a:gridCol w="987552">
                  <a:extLst>
                    <a:ext uri="{9D8B030D-6E8A-4147-A177-3AD203B41FA5}">
                      <a16:colId xmlns:a16="http://schemas.microsoft.com/office/drawing/2014/main" val="2065500096"/>
                    </a:ext>
                  </a:extLst>
                </a:gridCol>
                <a:gridCol w="987552">
                  <a:extLst>
                    <a:ext uri="{9D8B030D-6E8A-4147-A177-3AD203B41FA5}">
                      <a16:colId xmlns:a16="http://schemas.microsoft.com/office/drawing/2014/main" val="3715950804"/>
                    </a:ext>
                  </a:extLst>
                </a:gridCol>
                <a:gridCol w="987552">
                  <a:extLst>
                    <a:ext uri="{9D8B030D-6E8A-4147-A177-3AD203B41FA5}">
                      <a16:colId xmlns:a16="http://schemas.microsoft.com/office/drawing/2014/main" val="1438261141"/>
                    </a:ext>
                  </a:extLst>
                </a:gridCol>
                <a:gridCol w="987552">
                  <a:extLst>
                    <a:ext uri="{9D8B030D-6E8A-4147-A177-3AD203B41FA5}">
                      <a16:colId xmlns:a16="http://schemas.microsoft.com/office/drawing/2014/main" val="600478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7255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- 2021-06-01 16:01:06</a:t>
                      </a:r>
                      <a:r>
                        <a:rPr kumimoji="0" lang="en-US" sz="1000" b="0" i="0" u="none" strike="noStrike" kern="1200" cap="none" spc="0" normalizeH="0" baseline="0" noProof="0">
                          <a:ln>
                            <a:noFill/>
                          </a:ln>
                          <a:solidFill>
                            <a:prstClr val="black"/>
                          </a:solidFill>
                          <a:effectLst/>
                          <a:uLnTx/>
                          <a:uFillTx/>
                          <a:latin typeface="+mn-lt"/>
                          <a:ea typeface="+mn-ea"/>
                          <a:cs typeface="+mn-cs"/>
                        </a:rPr>
                        <a:t>
 ⚫ M-5.5 - Un Caño #SomosRaleigh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74363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teknialbikes - 2021-06-30 18:32:52</a:t>
                      </a:r>
                      <a:r>
                        <a:rPr kumimoji="0" lang="en-US" sz="1000" b="0" i="0" u="none" strike="noStrike" kern="1200" cap="none" spc="0" normalizeH="0" baseline="0" noProof="0">
                          <a:ln>
                            <a:noFill/>
                          </a:ln>
                          <a:solidFill>
                            <a:prstClr val="black"/>
                          </a:solidFill>
                          <a:effectLst/>
                          <a:uLnTx/>
                          <a:uFillTx/>
                          <a:latin typeface="+mn-lt"/>
                          <a:ea typeface="+mn-ea"/>
                          <a:cs typeface="+mn-cs"/>
                        </a:rPr>
                        <a:t>
 S O R T E O! Esta semana bicicleteá todo, menos este sorteo de Átomo y Teknial 🧡🚲⁣
⁣
𝐄𝐧𝐭𝐫𝐚́ 𝐚𝐥 𝐩𝐨𝐬𝐭𝐞𝐨 𝐝𝐞 𝐚́𝐭𝐨𝐦𝐨 𝐲 𝐬𝐞𝐠𝐮𝐢́ 𝐥𝐨𝐬 𝐩𝐚𝐬𝐨𝐬 𝐝𝐞𝐥 𝐬𝐨𝐫𝐭𝐞𝐨!⁣
Ingresá ya en atomodesinflamante 🍀🧡🚲⁣
⁣
#TeknialBikes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88192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- 2021-06-25 17:41:23</a:t>
                      </a:r>
                      <a:r>
                        <a:rPr kumimoji="0" lang="es-ES" sz="1000" b="0" i="0" u="none" strike="noStrike" kern="1200" cap="none" spc="0" normalizeH="0" baseline="0" noProof="0">
                          <a:ln>
                            <a:noFill/>
                          </a:ln>
                          <a:solidFill>
                            <a:prstClr val="black"/>
                          </a:solidFill>
                          <a:effectLst/>
                          <a:uLnTx/>
                          <a:uFillTx/>
                          <a:latin typeface="+mn-lt"/>
                          <a:ea typeface="+mn-ea"/>
                          <a:cs typeface="+mn-cs"/>
                        </a:rPr>
                        <a:t>
 En los mejores momentos, tu bici está con vos. 🌞🚲 #OlmoCamino #urbanbike #bici #bicicleta 
📷: andreafabianabrandol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4888331"/>
                  </a:ext>
                </a:extLst>
              </a:tr>
            </a:tbl>
          </a:graphicData>
        </a:graphic>
      </p:graphicFrame>
      <p:sp>
        <p:nvSpPr>
          <p:cNvPr id="4" name="Text Placeholder 3">
            <a:extLst>
              <a:ext uri="{FF2B5EF4-FFF2-40B4-BE49-F238E27FC236}">
                <a16:creationId xmlns:a16="http://schemas.microsoft.com/office/drawing/2014/main" id="{81AD2C26-3123-41AB-A246-FA8EE499133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2382336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E0F2E-8BD4-495A-A465-0382C15DD52A}"/>
              </a:ext>
            </a:extLst>
          </p:cNvPr>
          <p:cNvSpPr>
            <a:spLocks noGrp="1"/>
          </p:cNvSpPr>
          <p:nvPr>
            <p:ph type="title"/>
          </p:nvPr>
        </p:nvSpPr>
        <p:spPr/>
        <p:txBody>
          <a:bodyPr/>
          <a:lstStyle/>
          <a:p>
            <a:r>
              <a:rPr lang="en-US"/>
              <a:t>Instagram Posts Table | Teknialbikes - 12 of 19</a:t>
            </a:r>
          </a:p>
        </p:txBody>
      </p:sp>
      <p:graphicFrame>
        <p:nvGraphicFramePr>
          <p:cNvPr id="5" name="Table Placeholder 4">
            <a:extLst>
              <a:ext uri="{FF2B5EF4-FFF2-40B4-BE49-F238E27FC236}">
                <a16:creationId xmlns:a16="http://schemas.microsoft.com/office/drawing/2014/main" id="{6A4FD2B7-258A-4A42-9059-99ECE155693E}"/>
              </a:ext>
            </a:extLst>
          </p:cNvPr>
          <p:cNvGraphicFramePr>
            <a:graphicFrameLocks noGrp="1"/>
          </p:cNvGraphicFramePr>
          <p:nvPr>
            <p:ph type="tbl" sz="quarter" idx="13"/>
            <p:extLst>
              <p:ext uri="{D42A27DB-BD31-4B8C-83A1-F6EECF244321}">
                <p14:modId xmlns:p14="http://schemas.microsoft.com/office/powerpoint/2010/main" val="2888688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71536008"/>
                    </a:ext>
                  </a:extLst>
                </a:gridCol>
                <a:gridCol w="987552">
                  <a:extLst>
                    <a:ext uri="{9D8B030D-6E8A-4147-A177-3AD203B41FA5}">
                      <a16:colId xmlns:a16="http://schemas.microsoft.com/office/drawing/2014/main" val="1687947207"/>
                    </a:ext>
                  </a:extLst>
                </a:gridCol>
                <a:gridCol w="987552">
                  <a:extLst>
                    <a:ext uri="{9D8B030D-6E8A-4147-A177-3AD203B41FA5}">
                      <a16:colId xmlns:a16="http://schemas.microsoft.com/office/drawing/2014/main" val="3521441224"/>
                    </a:ext>
                  </a:extLst>
                </a:gridCol>
                <a:gridCol w="987552">
                  <a:extLst>
                    <a:ext uri="{9D8B030D-6E8A-4147-A177-3AD203B41FA5}">
                      <a16:colId xmlns:a16="http://schemas.microsoft.com/office/drawing/2014/main" val="441537116"/>
                    </a:ext>
                  </a:extLst>
                </a:gridCol>
                <a:gridCol w="987552">
                  <a:extLst>
                    <a:ext uri="{9D8B030D-6E8A-4147-A177-3AD203B41FA5}">
                      <a16:colId xmlns:a16="http://schemas.microsoft.com/office/drawing/2014/main" val="3338793921"/>
                    </a:ext>
                  </a:extLst>
                </a:gridCol>
                <a:gridCol w="987552">
                  <a:extLst>
                    <a:ext uri="{9D8B030D-6E8A-4147-A177-3AD203B41FA5}">
                      <a16:colId xmlns:a16="http://schemas.microsoft.com/office/drawing/2014/main" val="2415262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37091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- 2021-06-18 09:58:08</a:t>
                      </a:r>
                      <a:r>
                        <a:rPr kumimoji="0" lang="en-US" sz="1000" b="0" i="0" u="none" strike="noStrike" kern="1200" cap="none" spc="0" normalizeH="0" baseline="0" noProof="0">
                          <a:ln>
                            <a:noFill/>
                          </a:ln>
                          <a:solidFill>
                            <a:prstClr val="black"/>
                          </a:solidFill>
                          <a:effectLst/>
                          <a:uLnTx/>
                          <a:uFillTx/>
                          <a:latin typeface="+mn-lt"/>
                          <a:ea typeface="+mn-ea"/>
                          <a:cs typeface="+mn-cs"/>
                        </a:rPr>
                        <a:t>
 🔵 Mojave 5.5
» Nueva línea RALEIGH MMXXI 
» Close Up 🔍 Una acercamiento a sus componentes principales ✨ El valor de los detalles!
.
M-5.5 » En bicicleterías de todo el país 🚲 #SomosRaleigh
.
.
💙💙💙 Raleigh es sinónimo de tradición, calidad y vigencia. Bicis que enamoran!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75973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teknialbikes - 2021-06-25 15:50:06</a:t>
                      </a:r>
                      <a:r>
                        <a:rPr kumimoji="0" lang="es-ES" sz="1000" b="0" i="0" u="none" strike="noStrike" kern="1200" cap="none" spc="0" normalizeH="0" baseline="0" noProof="0">
                          <a:ln>
                            <a:noFill/>
                          </a:ln>
                          <a:solidFill>
                            <a:prstClr val="black"/>
                          </a:solidFill>
                          <a:effectLst/>
                          <a:uLnTx/>
                          <a:uFillTx/>
                          <a:latin typeface="+mn-lt"/>
                          <a:ea typeface="+mn-ea"/>
                          <a:cs typeface="+mn-cs"/>
                        </a:rPr>
                        <a:t>
 Empezó el invierno y tu Teknial ya está preparada para acompañarte 😎 🚴‍♀️
#TeknialArgentina #Tarpan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55009923"/>
                  </a:ext>
                </a:extLst>
              </a:tr>
            </a:tbl>
          </a:graphicData>
        </a:graphic>
      </p:graphicFrame>
      <p:sp>
        <p:nvSpPr>
          <p:cNvPr id="4" name="Text Placeholder 3">
            <a:extLst>
              <a:ext uri="{FF2B5EF4-FFF2-40B4-BE49-F238E27FC236}">
                <a16:creationId xmlns:a16="http://schemas.microsoft.com/office/drawing/2014/main" id="{F8CE5B37-D2ED-46CB-977A-5FB3B2EC396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5384941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9016A-3B4C-41E7-8286-7CBA24DEB49D}"/>
              </a:ext>
            </a:extLst>
          </p:cNvPr>
          <p:cNvSpPr>
            <a:spLocks noGrp="1"/>
          </p:cNvSpPr>
          <p:nvPr>
            <p:ph type="title"/>
          </p:nvPr>
        </p:nvSpPr>
        <p:spPr/>
        <p:txBody>
          <a:bodyPr/>
          <a:lstStyle/>
          <a:p>
            <a:r>
              <a:rPr lang="en-US"/>
              <a:t>Instagram Posts Table | Teknialbikes - 13 of 19</a:t>
            </a:r>
          </a:p>
        </p:txBody>
      </p:sp>
      <p:graphicFrame>
        <p:nvGraphicFramePr>
          <p:cNvPr id="5" name="Table Placeholder 4">
            <a:extLst>
              <a:ext uri="{FF2B5EF4-FFF2-40B4-BE49-F238E27FC236}">
                <a16:creationId xmlns:a16="http://schemas.microsoft.com/office/drawing/2014/main" id="{2F013322-71EF-4F1C-8415-F17437579E22}"/>
              </a:ext>
            </a:extLst>
          </p:cNvPr>
          <p:cNvGraphicFramePr>
            <a:graphicFrameLocks noGrp="1"/>
          </p:cNvGraphicFramePr>
          <p:nvPr>
            <p:ph type="tbl" sz="quarter" idx="13"/>
            <p:extLst>
              <p:ext uri="{D42A27DB-BD31-4B8C-83A1-F6EECF244321}">
                <p14:modId xmlns:p14="http://schemas.microsoft.com/office/powerpoint/2010/main" val="3639158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02563899"/>
                    </a:ext>
                  </a:extLst>
                </a:gridCol>
                <a:gridCol w="987552">
                  <a:extLst>
                    <a:ext uri="{9D8B030D-6E8A-4147-A177-3AD203B41FA5}">
                      <a16:colId xmlns:a16="http://schemas.microsoft.com/office/drawing/2014/main" val="599289904"/>
                    </a:ext>
                  </a:extLst>
                </a:gridCol>
                <a:gridCol w="987552">
                  <a:extLst>
                    <a:ext uri="{9D8B030D-6E8A-4147-A177-3AD203B41FA5}">
                      <a16:colId xmlns:a16="http://schemas.microsoft.com/office/drawing/2014/main" val="1082901911"/>
                    </a:ext>
                  </a:extLst>
                </a:gridCol>
                <a:gridCol w="987552">
                  <a:extLst>
                    <a:ext uri="{9D8B030D-6E8A-4147-A177-3AD203B41FA5}">
                      <a16:colId xmlns:a16="http://schemas.microsoft.com/office/drawing/2014/main" val="474743788"/>
                    </a:ext>
                  </a:extLst>
                </a:gridCol>
                <a:gridCol w="987552">
                  <a:extLst>
                    <a:ext uri="{9D8B030D-6E8A-4147-A177-3AD203B41FA5}">
                      <a16:colId xmlns:a16="http://schemas.microsoft.com/office/drawing/2014/main" val="812150027"/>
                    </a:ext>
                  </a:extLst>
                </a:gridCol>
                <a:gridCol w="987552">
                  <a:extLst>
                    <a:ext uri="{9D8B030D-6E8A-4147-A177-3AD203B41FA5}">
                      <a16:colId xmlns:a16="http://schemas.microsoft.com/office/drawing/2014/main" val="2810742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4298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- 2021-06-22 16:55:11</a:t>
                      </a:r>
                      <a:r>
                        <a:rPr kumimoji="0" lang="es-ES" sz="1000" b="0" i="0" u="none" strike="noStrike" kern="1200" cap="none" spc="0" normalizeH="0" baseline="0" noProof="0">
                          <a:ln>
                            <a:noFill/>
                          </a:ln>
                          <a:solidFill>
                            <a:prstClr val="black"/>
                          </a:solidFill>
                          <a:effectLst/>
                          <a:uLnTx/>
                          <a:uFillTx/>
                          <a:latin typeface="+mn-lt"/>
                          <a:ea typeface="+mn-ea"/>
                          <a:cs typeface="+mn-cs"/>
                        </a:rPr>
                        <a:t>
 No hay mejor calefacción que la que genera tu propio cuerpo. Este invierno, salí a pedalear.
#flash #bici #bicicleta #invierno #frio #mtb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24142270"/>
                  </a:ext>
                </a:extLst>
              </a:tr>
            </a:tbl>
          </a:graphicData>
        </a:graphic>
      </p:graphicFrame>
      <p:sp>
        <p:nvSpPr>
          <p:cNvPr id="4" name="Text Placeholder 3">
            <a:extLst>
              <a:ext uri="{FF2B5EF4-FFF2-40B4-BE49-F238E27FC236}">
                <a16:creationId xmlns:a16="http://schemas.microsoft.com/office/drawing/2014/main" id="{6E7064B1-734B-45D5-B2A1-7C7C45BFE2B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9734990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8CC1B-5375-46E4-B14D-8C3E6144C063}"/>
              </a:ext>
            </a:extLst>
          </p:cNvPr>
          <p:cNvSpPr>
            <a:spLocks noGrp="1"/>
          </p:cNvSpPr>
          <p:nvPr>
            <p:ph type="title"/>
          </p:nvPr>
        </p:nvSpPr>
        <p:spPr/>
        <p:txBody>
          <a:bodyPr/>
          <a:lstStyle/>
          <a:p>
            <a:r>
              <a:rPr lang="en-US"/>
              <a:t>Instagram Posts Table | Teknialbikes - 14 of 19</a:t>
            </a:r>
          </a:p>
        </p:txBody>
      </p:sp>
      <p:graphicFrame>
        <p:nvGraphicFramePr>
          <p:cNvPr id="5" name="Table Placeholder 4">
            <a:extLst>
              <a:ext uri="{FF2B5EF4-FFF2-40B4-BE49-F238E27FC236}">
                <a16:creationId xmlns:a16="http://schemas.microsoft.com/office/drawing/2014/main" id="{FD5E4E40-E70C-4F25-9B6B-827CE6CAB9CE}"/>
              </a:ext>
            </a:extLst>
          </p:cNvPr>
          <p:cNvGraphicFramePr>
            <a:graphicFrameLocks noGrp="1"/>
          </p:cNvGraphicFramePr>
          <p:nvPr>
            <p:ph type="tbl" sz="quarter" idx="13"/>
            <p:extLst>
              <p:ext uri="{D42A27DB-BD31-4B8C-83A1-F6EECF244321}">
                <p14:modId xmlns:p14="http://schemas.microsoft.com/office/powerpoint/2010/main" val="681067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38738585"/>
                    </a:ext>
                  </a:extLst>
                </a:gridCol>
                <a:gridCol w="987552">
                  <a:extLst>
                    <a:ext uri="{9D8B030D-6E8A-4147-A177-3AD203B41FA5}">
                      <a16:colId xmlns:a16="http://schemas.microsoft.com/office/drawing/2014/main" val="2350689422"/>
                    </a:ext>
                  </a:extLst>
                </a:gridCol>
                <a:gridCol w="987552">
                  <a:extLst>
                    <a:ext uri="{9D8B030D-6E8A-4147-A177-3AD203B41FA5}">
                      <a16:colId xmlns:a16="http://schemas.microsoft.com/office/drawing/2014/main" val="117447039"/>
                    </a:ext>
                  </a:extLst>
                </a:gridCol>
                <a:gridCol w="987552">
                  <a:extLst>
                    <a:ext uri="{9D8B030D-6E8A-4147-A177-3AD203B41FA5}">
                      <a16:colId xmlns:a16="http://schemas.microsoft.com/office/drawing/2014/main" val="3725088463"/>
                    </a:ext>
                  </a:extLst>
                </a:gridCol>
                <a:gridCol w="987552">
                  <a:extLst>
                    <a:ext uri="{9D8B030D-6E8A-4147-A177-3AD203B41FA5}">
                      <a16:colId xmlns:a16="http://schemas.microsoft.com/office/drawing/2014/main" val="902238136"/>
                    </a:ext>
                  </a:extLst>
                </a:gridCol>
                <a:gridCol w="987552">
                  <a:extLst>
                    <a:ext uri="{9D8B030D-6E8A-4147-A177-3AD203B41FA5}">
                      <a16:colId xmlns:a16="http://schemas.microsoft.com/office/drawing/2014/main" val="322499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69390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- 2021-06-24 11:21:38</a:t>
                      </a:r>
                      <a:r>
                        <a:rPr kumimoji="0" lang="en-US" sz="1000" b="0" i="0" u="none" strike="noStrike" kern="1200" cap="none" spc="0" normalizeH="0" baseline="0" noProof="0">
                          <a:ln>
                            <a:noFill/>
                          </a:ln>
                          <a:solidFill>
                            <a:prstClr val="black"/>
                          </a:solidFill>
                          <a:effectLst/>
                          <a:uLnTx/>
                          <a:uFillTx/>
                          <a:latin typeface="+mn-lt"/>
                          <a:ea typeface="+mn-ea"/>
                          <a:cs typeface="+mn-cs"/>
                        </a:rPr>
                        <a:t>
 🔵 Mojave 2.0 D
» Nueva línea RALEIGH MMXXI 
.
» Cuadro de ALUMINIO
» HORQUILLA CON SUSPENSION
» Transmisión: SHIMANO
» Frenos: SET DE FRENO A DISCO MECANICO C/DISCOS 160mm – C-STAR BX-350
.
M-2.0 D » En bicicleterías de todo el país 🚲 #SomosRaleigh
.
.
💙💙💙 Raleigh es sinónimo de tradición, calidad y vigencia. Bicis que enamoran!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52340941"/>
                  </a:ext>
                </a:extLst>
              </a:tr>
            </a:tbl>
          </a:graphicData>
        </a:graphic>
      </p:graphicFrame>
      <p:sp>
        <p:nvSpPr>
          <p:cNvPr id="4" name="Text Placeholder 3">
            <a:extLst>
              <a:ext uri="{FF2B5EF4-FFF2-40B4-BE49-F238E27FC236}">
                <a16:creationId xmlns:a16="http://schemas.microsoft.com/office/drawing/2014/main" id="{5901C496-9011-4C10-8422-22635AAC9A1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3604874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70D10-ED0F-4C90-ACE4-0C223773A1F0}"/>
              </a:ext>
            </a:extLst>
          </p:cNvPr>
          <p:cNvSpPr>
            <a:spLocks noGrp="1"/>
          </p:cNvSpPr>
          <p:nvPr>
            <p:ph type="title"/>
          </p:nvPr>
        </p:nvSpPr>
        <p:spPr/>
        <p:txBody>
          <a:bodyPr/>
          <a:lstStyle/>
          <a:p>
            <a:r>
              <a:rPr lang="en-US"/>
              <a:t>Instagram Posts Table | Teknialbikes - 15 of 19</a:t>
            </a:r>
          </a:p>
        </p:txBody>
      </p:sp>
      <p:graphicFrame>
        <p:nvGraphicFramePr>
          <p:cNvPr id="5" name="Table Placeholder 4">
            <a:extLst>
              <a:ext uri="{FF2B5EF4-FFF2-40B4-BE49-F238E27FC236}">
                <a16:creationId xmlns:a16="http://schemas.microsoft.com/office/drawing/2014/main" id="{2549B201-1F18-46D2-88EB-27258984A0DD}"/>
              </a:ext>
            </a:extLst>
          </p:cNvPr>
          <p:cNvGraphicFramePr>
            <a:graphicFrameLocks noGrp="1"/>
          </p:cNvGraphicFramePr>
          <p:nvPr>
            <p:ph type="tbl" sz="quarter" idx="13"/>
            <p:extLst>
              <p:ext uri="{D42A27DB-BD31-4B8C-83A1-F6EECF244321}">
                <p14:modId xmlns:p14="http://schemas.microsoft.com/office/powerpoint/2010/main" val="3618723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17981016"/>
                    </a:ext>
                  </a:extLst>
                </a:gridCol>
                <a:gridCol w="987552">
                  <a:extLst>
                    <a:ext uri="{9D8B030D-6E8A-4147-A177-3AD203B41FA5}">
                      <a16:colId xmlns:a16="http://schemas.microsoft.com/office/drawing/2014/main" val="3734888226"/>
                    </a:ext>
                  </a:extLst>
                </a:gridCol>
                <a:gridCol w="987552">
                  <a:extLst>
                    <a:ext uri="{9D8B030D-6E8A-4147-A177-3AD203B41FA5}">
                      <a16:colId xmlns:a16="http://schemas.microsoft.com/office/drawing/2014/main" val="4028659248"/>
                    </a:ext>
                  </a:extLst>
                </a:gridCol>
                <a:gridCol w="987552">
                  <a:extLst>
                    <a:ext uri="{9D8B030D-6E8A-4147-A177-3AD203B41FA5}">
                      <a16:colId xmlns:a16="http://schemas.microsoft.com/office/drawing/2014/main" val="2427034772"/>
                    </a:ext>
                  </a:extLst>
                </a:gridCol>
                <a:gridCol w="987552">
                  <a:extLst>
                    <a:ext uri="{9D8B030D-6E8A-4147-A177-3AD203B41FA5}">
                      <a16:colId xmlns:a16="http://schemas.microsoft.com/office/drawing/2014/main" val="2680367665"/>
                    </a:ext>
                  </a:extLst>
                </a:gridCol>
                <a:gridCol w="987552">
                  <a:extLst>
                    <a:ext uri="{9D8B030D-6E8A-4147-A177-3AD203B41FA5}">
                      <a16:colId xmlns:a16="http://schemas.microsoft.com/office/drawing/2014/main" val="2574740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2965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- 2021-06-05 11:30:11</a:t>
                      </a:r>
                      <a:r>
                        <a:rPr kumimoji="0" lang="en-US" sz="1000" b="0" i="0" u="none" strike="noStrike" kern="1200" cap="none" spc="0" normalizeH="0" baseline="0" noProof="0">
                          <a:ln>
                            <a:noFill/>
                          </a:ln>
                          <a:solidFill>
                            <a:prstClr val="black"/>
                          </a:solidFill>
                          <a:effectLst/>
                          <a:uLnTx/>
                          <a:uFillTx/>
                          <a:latin typeface="+mn-lt"/>
                          <a:ea typeface="+mn-ea"/>
                          <a:cs typeface="+mn-cs"/>
                        </a:rPr>
                        <a:t>
 &gt;En el 𝐃í𝐚 𝐌𝐮𝐧𝐝𝐢𝐚𝐥 𝐝𝐞𝐥 𝐌𝐞𝐝𝐢𝐨 𝐀𝐦𝐛𝐢𝐞𝐧𝐭𝐞 te recordamos cómo sumas al planeta cuando te movés en dos ruedas. 🤜🤛
. 
Tu bici:
✔ No emite gases tóxicos, por lo que reduce la contaminación en el aire.
✔ No deja residuos de aceite o combustible.
✔ Reduce la contaminación acústica, que en ciudades muy pobladas supera los 65 decibeles.
.
.
Con tu #Topmega no sólo mejoras tu vida, ¡también la del planeta! 🌎💙
#Pormástrayectosenbicicleta
.
.
.
#Topmega #tubicitumundo #diamundialdelmedioambiente #bici #bicicletas #ciclismo #ciclismoargentino #mtblife #mtblove #mtblovers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41637725"/>
                  </a:ext>
                </a:extLst>
              </a:tr>
            </a:tbl>
          </a:graphicData>
        </a:graphic>
      </p:graphicFrame>
      <p:sp>
        <p:nvSpPr>
          <p:cNvPr id="4" name="Text Placeholder 3">
            <a:extLst>
              <a:ext uri="{FF2B5EF4-FFF2-40B4-BE49-F238E27FC236}">
                <a16:creationId xmlns:a16="http://schemas.microsoft.com/office/drawing/2014/main" id="{CCBAB324-237B-49F7-8279-A77A5BE7F2F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5174680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EC799-253C-4BEE-9B89-BAB5CA321A84}"/>
              </a:ext>
            </a:extLst>
          </p:cNvPr>
          <p:cNvSpPr>
            <a:spLocks noGrp="1"/>
          </p:cNvSpPr>
          <p:nvPr>
            <p:ph type="title"/>
          </p:nvPr>
        </p:nvSpPr>
        <p:spPr/>
        <p:txBody>
          <a:bodyPr/>
          <a:lstStyle/>
          <a:p>
            <a:r>
              <a:rPr lang="en-US"/>
              <a:t>Instagram Posts Table | Teknialbikes - 16 of 19</a:t>
            </a:r>
          </a:p>
        </p:txBody>
      </p:sp>
      <p:graphicFrame>
        <p:nvGraphicFramePr>
          <p:cNvPr id="5" name="Table Placeholder 4">
            <a:extLst>
              <a:ext uri="{FF2B5EF4-FFF2-40B4-BE49-F238E27FC236}">
                <a16:creationId xmlns:a16="http://schemas.microsoft.com/office/drawing/2014/main" id="{EB911454-6A7D-4423-8AD1-9D635D17424D}"/>
              </a:ext>
            </a:extLst>
          </p:cNvPr>
          <p:cNvGraphicFramePr>
            <a:graphicFrameLocks noGrp="1"/>
          </p:cNvGraphicFramePr>
          <p:nvPr>
            <p:ph type="tbl" sz="quarter" idx="13"/>
            <p:extLst>
              <p:ext uri="{D42A27DB-BD31-4B8C-83A1-F6EECF244321}">
                <p14:modId xmlns:p14="http://schemas.microsoft.com/office/powerpoint/2010/main" val="589624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01725685"/>
                    </a:ext>
                  </a:extLst>
                </a:gridCol>
                <a:gridCol w="987552">
                  <a:extLst>
                    <a:ext uri="{9D8B030D-6E8A-4147-A177-3AD203B41FA5}">
                      <a16:colId xmlns:a16="http://schemas.microsoft.com/office/drawing/2014/main" val="2138101909"/>
                    </a:ext>
                  </a:extLst>
                </a:gridCol>
                <a:gridCol w="987552">
                  <a:extLst>
                    <a:ext uri="{9D8B030D-6E8A-4147-A177-3AD203B41FA5}">
                      <a16:colId xmlns:a16="http://schemas.microsoft.com/office/drawing/2014/main" val="3579839367"/>
                    </a:ext>
                  </a:extLst>
                </a:gridCol>
                <a:gridCol w="987552">
                  <a:extLst>
                    <a:ext uri="{9D8B030D-6E8A-4147-A177-3AD203B41FA5}">
                      <a16:colId xmlns:a16="http://schemas.microsoft.com/office/drawing/2014/main" val="2157626122"/>
                    </a:ext>
                  </a:extLst>
                </a:gridCol>
                <a:gridCol w="987552">
                  <a:extLst>
                    <a:ext uri="{9D8B030D-6E8A-4147-A177-3AD203B41FA5}">
                      <a16:colId xmlns:a16="http://schemas.microsoft.com/office/drawing/2014/main" val="2452624860"/>
                    </a:ext>
                  </a:extLst>
                </a:gridCol>
                <a:gridCol w="987552">
                  <a:extLst>
                    <a:ext uri="{9D8B030D-6E8A-4147-A177-3AD203B41FA5}">
                      <a16:colId xmlns:a16="http://schemas.microsoft.com/office/drawing/2014/main" val="126159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87687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- 2021-06-17 15:30:13</a:t>
                      </a:r>
                      <a:r>
                        <a:rPr kumimoji="0" lang="en-US" sz="1000" b="0" i="0" u="none" strike="noStrike" kern="1200" cap="none" spc="0" normalizeH="0" baseline="0" noProof="0">
                          <a:ln>
                            <a:noFill/>
                          </a:ln>
                          <a:solidFill>
                            <a:prstClr val="black"/>
                          </a:solidFill>
                          <a:effectLst/>
                          <a:uLnTx/>
                          <a:uFillTx/>
                          <a:latin typeface="+mn-lt"/>
                          <a:ea typeface="+mn-ea"/>
                          <a:cs typeface="+mn-cs"/>
                        </a:rPr>
                        <a:t>
 ¿Tenés un papá 𝙞𝙣𝙦𝙪𝙞𝙚𝙩𝙤 𝙮 𝙖𝙫𝙚𝙣𝙩𝙪𝙧𝙚𝙧𝙤? ➡ Regalale una #Topmega 𝗧𝗛𝗢𝗥 𝗟𝗜𝗧𝗘 y hacelo feliz 😄🙌
.
✔ Cuadro de aluminio, con suspensión
✔ Rodado 29
✔ 24 velocidades
✔ Cubiertas Arisun Mount Graham
✔ Freno a disco mecánico
✔ Llantas doble pared
.
Conocé más detalles en 𝙣𝙪𝙚𝙨𝙩𝙧𝙖 𝙬𝙚𝙗 🛒 [link en bio] ¡12 cuotas sin interés 💳 + envío gratis! 🚀
.
.
.
#Topmega #tubicitumundo #thorlite #diadelpadre #papaaventurero #regaloparapapa #bici #bicicleta #ciclismo #mtblife #mtblove #mtblovers #diadelpadre2021 #diadelpadreargentina #regaloideal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67320409"/>
                  </a:ext>
                </a:extLst>
              </a:tr>
            </a:tbl>
          </a:graphicData>
        </a:graphic>
      </p:graphicFrame>
      <p:sp>
        <p:nvSpPr>
          <p:cNvPr id="4" name="Text Placeholder 3">
            <a:extLst>
              <a:ext uri="{FF2B5EF4-FFF2-40B4-BE49-F238E27FC236}">
                <a16:creationId xmlns:a16="http://schemas.microsoft.com/office/drawing/2014/main" id="{088AE746-348C-453D-85EE-ABA270E2AAF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3187955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2B934-FFD6-42BF-BD7F-B959C7704424}"/>
              </a:ext>
            </a:extLst>
          </p:cNvPr>
          <p:cNvSpPr>
            <a:spLocks noGrp="1"/>
          </p:cNvSpPr>
          <p:nvPr>
            <p:ph type="title"/>
          </p:nvPr>
        </p:nvSpPr>
        <p:spPr/>
        <p:txBody>
          <a:bodyPr/>
          <a:lstStyle/>
          <a:p>
            <a:r>
              <a:rPr lang="en-US"/>
              <a:t>Instagram Posts Table | Teknialbikes - 17 of 19</a:t>
            </a:r>
          </a:p>
        </p:txBody>
      </p:sp>
      <p:graphicFrame>
        <p:nvGraphicFramePr>
          <p:cNvPr id="5" name="Table Placeholder 4">
            <a:extLst>
              <a:ext uri="{FF2B5EF4-FFF2-40B4-BE49-F238E27FC236}">
                <a16:creationId xmlns:a16="http://schemas.microsoft.com/office/drawing/2014/main" id="{FF7AC58D-5957-4C8E-979E-5F29109FB774}"/>
              </a:ext>
            </a:extLst>
          </p:cNvPr>
          <p:cNvGraphicFramePr>
            <a:graphicFrameLocks noGrp="1"/>
          </p:cNvGraphicFramePr>
          <p:nvPr>
            <p:ph type="tbl" sz="quarter" idx="13"/>
            <p:extLst>
              <p:ext uri="{D42A27DB-BD31-4B8C-83A1-F6EECF244321}">
                <p14:modId xmlns:p14="http://schemas.microsoft.com/office/powerpoint/2010/main" val="2742849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14119463"/>
                    </a:ext>
                  </a:extLst>
                </a:gridCol>
                <a:gridCol w="987552">
                  <a:extLst>
                    <a:ext uri="{9D8B030D-6E8A-4147-A177-3AD203B41FA5}">
                      <a16:colId xmlns:a16="http://schemas.microsoft.com/office/drawing/2014/main" val="772397272"/>
                    </a:ext>
                  </a:extLst>
                </a:gridCol>
                <a:gridCol w="987552">
                  <a:extLst>
                    <a:ext uri="{9D8B030D-6E8A-4147-A177-3AD203B41FA5}">
                      <a16:colId xmlns:a16="http://schemas.microsoft.com/office/drawing/2014/main" val="3818034577"/>
                    </a:ext>
                  </a:extLst>
                </a:gridCol>
                <a:gridCol w="987552">
                  <a:extLst>
                    <a:ext uri="{9D8B030D-6E8A-4147-A177-3AD203B41FA5}">
                      <a16:colId xmlns:a16="http://schemas.microsoft.com/office/drawing/2014/main" val="3583115092"/>
                    </a:ext>
                  </a:extLst>
                </a:gridCol>
                <a:gridCol w="987552">
                  <a:extLst>
                    <a:ext uri="{9D8B030D-6E8A-4147-A177-3AD203B41FA5}">
                      <a16:colId xmlns:a16="http://schemas.microsoft.com/office/drawing/2014/main" val="604084534"/>
                    </a:ext>
                  </a:extLst>
                </a:gridCol>
                <a:gridCol w="987552">
                  <a:extLst>
                    <a:ext uri="{9D8B030D-6E8A-4147-A177-3AD203B41FA5}">
                      <a16:colId xmlns:a16="http://schemas.microsoft.com/office/drawing/2014/main" val="2856679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58982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- 2021-06-09 08:26:46</a:t>
                      </a:r>
                      <a:r>
                        <a:rPr kumimoji="0" lang="en-US" sz="1000" b="0" i="0" u="none" strike="noStrike" kern="1200" cap="none" spc="0" normalizeH="0" baseline="0" noProof="0">
                          <a:ln>
                            <a:noFill/>
                          </a:ln>
                          <a:solidFill>
                            <a:prstClr val="black"/>
                          </a:solidFill>
                          <a:effectLst/>
                          <a:uLnTx/>
                          <a:uFillTx/>
                          <a:latin typeface="+mn-lt"/>
                          <a:ea typeface="+mn-ea"/>
                          <a:cs typeface="+mn-cs"/>
                        </a:rPr>
                        <a:t>
 🔵 URBAN 1.1 
» Nueva línea RALEIGH MMXXI
» En bicicleterías de todo el país 🚲 #SomosRaleigh
» La calle es nuestra!
.
.
💙💙💙 Raleigh es sinónimo de tradición, calidad y vigencia. Bicis que enamoran! 
.
.
.
🔵 #RaleighMMXXI #LaCalleEsNuestra #SomosRaleigh #MejorEnBici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7550489"/>
                  </a:ext>
                </a:extLst>
              </a:tr>
            </a:tbl>
          </a:graphicData>
        </a:graphic>
      </p:graphicFrame>
      <p:sp>
        <p:nvSpPr>
          <p:cNvPr id="4" name="Text Placeholder 3">
            <a:extLst>
              <a:ext uri="{FF2B5EF4-FFF2-40B4-BE49-F238E27FC236}">
                <a16:creationId xmlns:a16="http://schemas.microsoft.com/office/drawing/2014/main" id="{B7C3E513-74B9-43B1-BF62-2F76D3317EB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1472937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38007-0A55-4BD3-BF22-01A8556F935A}"/>
              </a:ext>
            </a:extLst>
          </p:cNvPr>
          <p:cNvSpPr>
            <a:spLocks noGrp="1"/>
          </p:cNvSpPr>
          <p:nvPr>
            <p:ph type="title"/>
          </p:nvPr>
        </p:nvSpPr>
        <p:spPr/>
        <p:txBody>
          <a:bodyPr/>
          <a:lstStyle/>
          <a:p>
            <a:r>
              <a:rPr lang="en-US"/>
              <a:t>Instagram Posts Table | Teknialbikes - 18 of 19</a:t>
            </a:r>
          </a:p>
        </p:txBody>
      </p:sp>
      <p:graphicFrame>
        <p:nvGraphicFramePr>
          <p:cNvPr id="5" name="Table Placeholder 4">
            <a:extLst>
              <a:ext uri="{FF2B5EF4-FFF2-40B4-BE49-F238E27FC236}">
                <a16:creationId xmlns:a16="http://schemas.microsoft.com/office/drawing/2014/main" id="{14691761-D900-44CE-9E0A-384070B8A90B}"/>
              </a:ext>
            </a:extLst>
          </p:cNvPr>
          <p:cNvGraphicFramePr>
            <a:graphicFrameLocks noGrp="1"/>
          </p:cNvGraphicFramePr>
          <p:nvPr>
            <p:ph type="tbl" sz="quarter" idx="13"/>
            <p:extLst>
              <p:ext uri="{D42A27DB-BD31-4B8C-83A1-F6EECF244321}">
                <p14:modId xmlns:p14="http://schemas.microsoft.com/office/powerpoint/2010/main" val="892614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01170421"/>
                    </a:ext>
                  </a:extLst>
                </a:gridCol>
                <a:gridCol w="987552">
                  <a:extLst>
                    <a:ext uri="{9D8B030D-6E8A-4147-A177-3AD203B41FA5}">
                      <a16:colId xmlns:a16="http://schemas.microsoft.com/office/drawing/2014/main" val="827447950"/>
                    </a:ext>
                  </a:extLst>
                </a:gridCol>
                <a:gridCol w="987552">
                  <a:extLst>
                    <a:ext uri="{9D8B030D-6E8A-4147-A177-3AD203B41FA5}">
                      <a16:colId xmlns:a16="http://schemas.microsoft.com/office/drawing/2014/main" val="463435424"/>
                    </a:ext>
                  </a:extLst>
                </a:gridCol>
                <a:gridCol w="987552">
                  <a:extLst>
                    <a:ext uri="{9D8B030D-6E8A-4147-A177-3AD203B41FA5}">
                      <a16:colId xmlns:a16="http://schemas.microsoft.com/office/drawing/2014/main" val="1190507389"/>
                    </a:ext>
                  </a:extLst>
                </a:gridCol>
                <a:gridCol w="987552">
                  <a:extLst>
                    <a:ext uri="{9D8B030D-6E8A-4147-A177-3AD203B41FA5}">
                      <a16:colId xmlns:a16="http://schemas.microsoft.com/office/drawing/2014/main" val="329970658"/>
                    </a:ext>
                  </a:extLst>
                </a:gridCol>
                <a:gridCol w="987552">
                  <a:extLst>
                    <a:ext uri="{9D8B030D-6E8A-4147-A177-3AD203B41FA5}">
                      <a16:colId xmlns:a16="http://schemas.microsoft.com/office/drawing/2014/main" val="3241615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0441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- 2021-06-14 13:36:30</a:t>
                      </a:r>
                      <a:r>
                        <a:rPr kumimoji="0" lang="en-US" sz="1000" b="0" i="0" u="none" strike="noStrike" kern="1200" cap="none" spc="0" normalizeH="0" baseline="0" noProof="0">
                          <a:ln>
                            <a:noFill/>
                          </a:ln>
                          <a:solidFill>
                            <a:prstClr val="black"/>
                          </a:solidFill>
                          <a:effectLst/>
                          <a:uLnTx/>
                          <a:uFillTx/>
                          <a:latin typeface="+mn-lt"/>
                          <a:ea typeface="+mn-ea"/>
                          <a:cs typeface="+mn-cs"/>
                        </a:rPr>
                        <a:t>
 🔵 MOJAVE 2.0
» Nueva línea RALEIGH MMXXI
» La bici que estabas esperando! (Y tu papá también 😉)
.
» En bicicleterías de todo el país 🚲 #SomosRaleigh
.
.
.
💙💙💙 Raleigh es sinónimo de tradición, calidad y vigencia. ✨ Bicis que enamoran! 
.
.
.
.
🔵 #Mojave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64709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- 2021-06-16 16:26:58</a:t>
                      </a:r>
                      <a:r>
                        <a:rPr kumimoji="0" lang="es-ES" sz="1000" b="0" i="0" u="none" strike="noStrike" kern="1200" cap="none" spc="0" normalizeH="0" baseline="0" noProof="0">
                          <a:ln>
                            <a:noFill/>
                          </a:ln>
                          <a:solidFill>
                            <a:prstClr val="black"/>
                          </a:solidFill>
                          <a:effectLst/>
                          <a:uLnTx/>
                          <a:uFillTx/>
                          <a:latin typeface="+mn-lt"/>
                          <a:ea typeface="+mn-ea"/>
                          <a:cs typeface="+mn-cs"/>
                        </a:rPr>
                        <a:t>
 sofiafernanndez ya se subió a su Maxam 190. Y vos, ¿qué esperás para subirte a la tuya?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85903764"/>
                  </a:ext>
                </a:extLst>
              </a:tr>
            </a:tbl>
          </a:graphicData>
        </a:graphic>
      </p:graphicFrame>
      <p:sp>
        <p:nvSpPr>
          <p:cNvPr id="4" name="Text Placeholder 3">
            <a:extLst>
              <a:ext uri="{FF2B5EF4-FFF2-40B4-BE49-F238E27FC236}">
                <a16:creationId xmlns:a16="http://schemas.microsoft.com/office/drawing/2014/main" id="{078DD7D1-1285-46A5-A6B3-6117785670E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4272426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984A1-D774-4D22-BB6A-20D1D7881C71}"/>
              </a:ext>
            </a:extLst>
          </p:cNvPr>
          <p:cNvSpPr>
            <a:spLocks noGrp="1"/>
          </p:cNvSpPr>
          <p:nvPr>
            <p:ph type="title"/>
          </p:nvPr>
        </p:nvSpPr>
        <p:spPr/>
        <p:txBody>
          <a:bodyPr/>
          <a:lstStyle/>
          <a:p>
            <a:r>
              <a:rPr lang="en-US"/>
              <a:t>Instagram Posts Table | Teknialbikes - 19 of 19</a:t>
            </a:r>
          </a:p>
        </p:txBody>
      </p:sp>
      <p:graphicFrame>
        <p:nvGraphicFramePr>
          <p:cNvPr id="5" name="Table Placeholder 4">
            <a:extLst>
              <a:ext uri="{FF2B5EF4-FFF2-40B4-BE49-F238E27FC236}">
                <a16:creationId xmlns:a16="http://schemas.microsoft.com/office/drawing/2014/main" id="{F8178469-682B-4F82-BA97-ED1EC4313CAD}"/>
              </a:ext>
            </a:extLst>
          </p:cNvPr>
          <p:cNvGraphicFramePr>
            <a:graphicFrameLocks noGrp="1"/>
          </p:cNvGraphicFramePr>
          <p:nvPr>
            <p:ph type="tbl" sz="quarter" idx="13"/>
            <p:extLst>
              <p:ext uri="{D42A27DB-BD31-4B8C-83A1-F6EECF244321}">
                <p14:modId xmlns:p14="http://schemas.microsoft.com/office/powerpoint/2010/main" val="1885061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8930986"/>
                    </a:ext>
                  </a:extLst>
                </a:gridCol>
                <a:gridCol w="987552">
                  <a:extLst>
                    <a:ext uri="{9D8B030D-6E8A-4147-A177-3AD203B41FA5}">
                      <a16:colId xmlns:a16="http://schemas.microsoft.com/office/drawing/2014/main" val="1166769008"/>
                    </a:ext>
                  </a:extLst>
                </a:gridCol>
                <a:gridCol w="987552">
                  <a:extLst>
                    <a:ext uri="{9D8B030D-6E8A-4147-A177-3AD203B41FA5}">
                      <a16:colId xmlns:a16="http://schemas.microsoft.com/office/drawing/2014/main" val="1062209822"/>
                    </a:ext>
                  </a:extLst>
                </a:gridCol>
                <a:gridCol w="987552">
                  <a:extLst>
                    <a:ext uri="{9D8B030D-6E8A-4147-A177-3AD203B41FA5}">
                      <a16:colId xmlns:a16="http://schemas.microsoft.com/office/drawing/2014/main" val="3475303080"/>
                    </a:ext>
                  </a:extLst>
                </a:gridCol>
                <a:gridCol w="987552">
                  <a:extLst>
                    <a:ext uri="{9D8B030D-6E8A-4147-A177-3AD203B41FA5}">
                      <a16:colId xmlns:a16="http://schemas.microsoft.com/office/drawing/2014/main" val="2758193037"/>
                    </a:ext>
                  </a:extLst>
                </a:gridCol>
                <a:gridCol w="987552">
                  <a:extLst>
                    <a:ext uri="{9D8B030D-6E8A-4147-A177-3AD203B41FA5}">
                      <a16:colId xmlns:a16="http://schemas.microsoft.com/office/drawing/2014/main" val="3979829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14911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- 2021-06-14 10:55:08</a:t>
                      </a:r>
                      <a:r>
                        <a:rPr kumimoji="0" lang="es-ES" sz="1000" b="0" i="0" u="none" strike="noStrike" kern="1200" cap="none" spc="0" normalizeH="0" baseline="0" noProof="0">
                          <a:ln>
                            <a:noFill/>
                          </a:ln>
                          <a:solidFill>
                            <a:prstClr val="black"/>
                          </a:solidFill>
                          <a:effectLst/>
                          <a:uLnTx/>
                          <a:uFillTx/>
                          <a:latin typeface="+mn-lt"/>
                          <a:ea typeface="+mn-ea"/>
                          <a:cs typeface="+mn-cs"/>
                        </a:rPr>
                        <a:t>
 Reposted from cawilliamskemmis INSTITUCIONAL.
Las donaciones a nuestra institución siguen llegando, en esta oportunidad una bicicleta mountain bike de la empresa motomelbicicletas que se sorteará entre los socios que se adhieran al débito automático de sus cuotas sociales y deportivas, próximo a implementarse. 
SEGUIMOS GESTIONANDO Y TRABAJANDO POR EL CLUB QUE TODOS NOS MERECEMO.
#soydelkemmis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48190174"/>
                  </a:ext>
                </a:extLst>
              </a:tr>
            </a:tbl>
          </a:graphicData>
        </a:graphic>
      </p:graphicFrame>
      <p:sp>
        <p:nvSpPr>
          <p:cNvPr id="4" name="Text Placeholder 3">
            <a:extLst>
              <a:ext uri="{FF2B5EF4-FFF2-40B4-BE49-F238E27FC236}">
                <a16:creationId xmlns:a16="http://schemas.microsoft.com/office/drawing/2014/main" id="{E1F36A3E-0B42-457C-B5D8-FB14D265069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0736783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1276</Words>
  <Application>Microsoft Office PowerPoint</Application>
  <PresentationFormat>On-screen Show (4:3)</PresentationFormat>
  <Paragraphs>529</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Reporte Instagram</vt:lpstr>
      <vt:lpstr>Instagram Key Metrics Table | Teknialbikes</vt:lpstr>
      <vt:lpstr>Instagram Follower Distribution | Teknialbikes</vt:lpstr>
      <vt:lpstr>Instagram Key Metrics Radar | Teknialbikes</vt:lpstr>
      <vt:lpstr>Instagram Followers Total | Teknialbikes</vt:lpstr>
      <vt:lpstr>Instagram Followers Change | Teknialbikes</vt:lpstr>
      <vt:lpstr>Instagram Posts By Weekday | Teknialbikes</vt:lpstr>
      <vt:lpstr>Instagram Followers Change Per Weekday | Teknialbikes</vt:lpstr>
      <vt:lpstr>Instagram Posts By Hour | Teknialbikes</vt:lpstr>
      <vt:lpstr>Instagram Interaction Rate By Weekday | Teknialbikes</vt:lpstr>
      <vt:lpstr>Instagram Interaction Rate By Hour | Teknialbikes</vt:lpstr>
      <vt:lpstr>Instagram Post Type Distribution Per Profile | Teknialbikes</vt:lpstr>
      <vt:lpstr>Instagram Interactions by Post Type | Teknialbikes</vt:lpstr>
      <vt:lpstr>Instagram Interaction Rate By Post Type | Teknialbikes</vt:lpstr>
      <vt:lpstr>Instagram Interactions Distribution | Teknialbikes</vt:lpstr>
      <vt:lpstr>Instagram Hashtag Detection | Teknialbikes - 1 of 2</vt:lpstr>
      <vt:lpstr>Instagram Hashtag Detection | Teknialbikes - 2 of 2</vt:lpstr>
      <vt:lpstr>Instagram Posts Table | Teknialbikes - 1 of 19</vt:lpstr>
      <vt:lpstr>Instagram Posts Table | Teknialbikes - 2 of 19</vt:lpstr>
      <vt:lpstr>Instagram Posts Table | Teknialbikes - 3 of 19</vt:lpstr>
      <vt:lpstr>Instagram Posts Table | Teknialbikes - 4 of 19</vt:lpstr>
      <vt:lpstr>Instagram Posts Table | Teknialbikes - 5 of 19</vt:lpstr>
      <vt:lpstr>Instagram Posts Table | Teknialbikes - 6 of 19</vt:lpstr>
      <vt:lpstr>Instagram Posts Table | Teknialbikes - 7 of 19</vt:lpstr>
      <vt:lpstr>Instagram Posts Table | Teknialbikes - 8 of 19</vt:lpstr>
      <vt:lpstr>Instagram Posts Table | Teknialbikes - 9 of 19</vt:lpstr>
      <vt:lpstr>Instagram Posts Table | Teknialbikes - 10 of 19</vt:lpstr>
      <vt:lpstr>Instagram Posts Table | Teknialbikes - 11 of 19</vt:lpstr>
      <vt:lpstr>Instagram Posts Table | Teknialbikes - 12 of 19</vt:lpstr>
      <vt:lpstr>Instagram Posts Table | Teknialbikes - 13 of 19</vt:lpstr>
      <vt:lpstr>Instagram Posts Table | Teknialbikes - 14 of 19</vt:lpstr>
      <vt:lpstr>Instagram Posts Table | Teknialbikes - 15 of 19</vt:lpstr>
      <vt:lpstr>Instagram Posts Table | Teknialbikes - 16 of 19</vt:lpstr>
      <vt:lpstr>Instagram Posts Table | Teknialbikes - 17 of 19</vt:lpstr>
      <vt:lpstr>Instagram Posts Table | Teknialbikes - 18 of 19</vt:lpstr>
      <vt:lpstr>Instagram Posts Table | Teknialbikes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2021-07-01T10:55:26Z</dcterms:created>
  <dcterms:modified xsi:type="dcterms:W3CDTF">2021-07-01T10:56:27Z</dcterms:modified>
</cp:coreProperties>
</file>