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cat>
            <c:strRef>
              <c:f>Sheet1!$A$1:$F$1</c:f>
              <c:strCache>
                <c:ptCount val="6"/>
                <c:pt idx="0">
                  <c:v>olmobikes</c:v>
                </c:pt>
                <c:pt idx="1">
                  <c:v>venzoarg</c:v>
                </c:pt>
                <c:pt idx="2">
                  <c:v>topmega_oficial</c:v>
                </c:pt>
                <c:pt idx="3">
                  <c:v>teknialbikes</c:v>
                </c:pt>
                <c:pt idx="4">
                  <c:v>raleigh.bicicletas</c:v>
                </c:pt>
                <c:pt idx="5">
                  <c:v>motomelbicicletas</c:v>
                </c:pt>
              </c:strCache>
            </c:strRef>
          </c:cat>
          <c:val>
            <c:numRef>
              <c:f>Sheet1!$A$2:$F$2</c:f>
              <c:numCache>
                <c:formatCode>General</c:formatCode>
                <c:ptCount val="6"/>
                <c:pt idx="0">
                  <c:v>166987</c:v>
                </c:pt>
                <c:pt idx="1">
                  <c:v>79601</c:v>
                </c:pt>
                <c:pt idx="2">
                  <c:v>63346</c:v>
                </c:pt>
                <c:pt idx="3">
                  <c:v>10503</c:v>
                </c:pt>
                <c:pt idx="4">
                  <c:v>6302</c:v>
                </c:pt>
                <c:pt idx="5">
                  <c:v>4476</c:v>
                </c:pt>
              </c:numCache>
            </c:numRef>
          </c:val>
          <c:extLst>
            <c:ext xmlns:c16="http://schemas.microsoft.com/office/drawing/2014/chart" uri="{C3380CC4-5D6E-409C-BE32-E72D297353CC}">
              <c16:uniqueId val="{00000000-BA10-4FE9-81D4-B993E204040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6.2896999999999998</c:v>
                </c:pt>
                <c:pt idx="1">
                  <c:v>64.285700000000006</c:v>
                </c:pt>
                <c:pt idx="2">
                  <c:v>28.571400000000001</c:v>
                </c:pt>
                <c:pt idx="3">
                  <c:v>50</c:v>
                </c:pt>
                <c:pt idx="4">
                  <c:v>81.25</c:v>
                </c:pt>
                <c:pt idx="5">
                  <c:v>1.3004</c:v>
                </c:pt>
                <c:pt idx="6">
                  <c:v>9.2169000000000008</c:v>
                </c:pt>
                <c:pt idx="7">
                  <c:v>100</c:v>
                </c:pt>
              </c:numCache>
            </c:numRef>
          </c:val>
          <c:extLst>
            <c:ext xmlns:c16="http://schemas.microsoft.com/office/drawing/2014/chart" uri="{C3380CC4-5D6E-409C-BE32-E72D297353CC}">
              <c16:uniqueId val="{00000000-A7DA-4AB4-87EA-B294B7D1825A}"/>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2.6804000000000001</c:v>
                </c:pt>
                <c:pt idx="1">
                  <c:v>64.285700000000006</c:v>
                </c:pt>
                <c:pt idx="2">
                  <c:v>0</c:v>
                </c:pt>
                <c:pt idx="3">
                  <c:v>100</c:v>
                </c:pt>
                <c:pt idx="4">
                  <c:v>81.25</c:v>
                </c:pt>
                <c:pt idx="5">
                  <c:v>0.90629999999999999</c:v>
                </c:pt>
                <c:pt idx="6">
                  <c:v>12.853999999999999</c:v>
                </c:pt>
                <c:pt idx="7">
                  <c:v>16.461600000000001</c:v>
                </c:pt>
              </c:numCache>
            </c:numRef>
          </c:val>
          <c:extLst>
            <c:ext xmlns:c16="http://schemas.microsoft.com/office/drawing/2014/chart" uri="{C3380CC4-5D6E-409C-BE32-E72D297353CC}">
              <c16:uniqueId val="{00000001-A7DA-4AB4-87EA-B294B7D1825A}"/>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37.934699999999999</c:v>
                </c:pt>
                <c:pt idx="1">
                  <c:v>100</c:v>
                </c:pt>
                <c:pt idx="2">
                  <c:v>28.571400000000001</c:v>
                </c:pt>
                <c:pt idx="3">
                  <c:v>0</c:v>
                </c:pt>
                <c:pt idx="4">
                  <c:v>100</c:v>
                </c:pt>
                <c:pt idx="5">
                  <c:v>9.3986000000000001</c:v>
                </c:pt>
                <c:pt idx="6">
                  <c:v>6.9896000000000003</c:v>
                </c:pt>
                <c:pt idx="7">
                  <c:v>1.9123000000000001</c:v>
                </c:pt>
              </c:numCache>
            </c:numRef>
          </c:val>
          <c:extLst>
            <c:ext xmlns:c16="http://schemas.microsoft.com/office/drawing/2014/chart" uri="{C3380CC4-5D6E-409C-BE32-E72D297353CC}">
              <c16:uniqueId val="{00000002-A7DA-4AB4-87EA-B294B7D1825A}"/>
            </c:ext>
          </c:extLst>
        </c:ser>
        <c:ser>
          <c:idx val="3"/>
          <c:order val="3"/>
          <c:tx>
            <c:strRef>
              <c:f>Sheet1!$E$1</c:f>
              <c:strCache>
                <c:ptCount val="1"/>
                <c:pt idx="0">
                  <c:v>venzoarg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47.668999999999997</c:v>
                </c:pt>
                <c:pt idx="1">
                  <c:v>0</c:v>
                </c:pt>
                <c:pt idx="2">
                  <c:v>100</c:v>
                </c:pt>
                <c:pt idx="3">
                  <c:v>0</c:v>
                </c:pt>
                <c:pt idx="4">
                  <c:v>43.75</c:v>
                </c:pt>
                <c:pt idx="5">
                  <c:v>14.521100000000001</c:v>
                </c:pt>
                <c:pt idx="6">
                  <c:v>0</c:v>
                </c:pt>
                <c:pt idx="7">
                  <c:v>75.624399999999994</c:v>
                </c:pt>
              </c:numCache>
            </c:numRef>
          </c:val>
          <c:extLst>
            <c:ext xmlns:c16="http://schemas.microsoft.com/office/drawing/2014/chart" uri="{C3380CC4-5D6E-409C-BE32-E72D297353CC}">
              <c16:uniqueId val="{00000003-A7DA-4AB4-87EA-B294B7D1825A}"/>
            </c:ext>
          </c:extLst>
        </c:ser>
        <c:ser>
          <c:idx val="4"/>
          <c:order val="4"/>
          <c:tx>
            <c:strRef>
              <c:f>Sheet1!$F$1</c:f>
              <c:strCache>
                <c:ptCount val="1"/>
                <c:pt idx="0">
                  <c:v>olmobikes</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100</c:v>
                </c:pt>
                <c:pt idx="1">
                  <c:v>35.714300000000001</c:v>
                </c:pt>
                <c:pt idx="2">
                  <c:v>0</c:v>
                </c:pt>
                <c:pt idx="3">
                  <c:v>0</c:v>
                </c:pt>
                <c:pt idx="4">
                  <c:v>31.25</c:v>
                </c:pt>
                <c:pt idx="5">
                  <c:v>100</c:v>
                </c:pt>
                <c:pt idx="6">
                  <c:v>100</c:v>
                </c:pt>
                <c:pt idx="7">
                  <c:v>25.911100000000001</c:v>
                </c:pt>
              </c:numCache>
            </c:numRef>
          </c:val>
          <c:extLst>
            <c:ext xmlns:c16="http://schemas.microsoft.com/office/drawing/2014/chart" uri="{C3380CC4-5D6E-409C-BE32-E72D297353CC}">
              <c16:uniqueId val="{00000004-A7DA-4AB4-87EA-B294B7D1825A}"/>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3.7738999999999998</c:v>
                </c:pt>
                <c:pt idx="1">
                  <c:v>0</c:v>
                </c:pt>
                <c:pt idx="2">
                  <c:v>71.428600000000003</c:v>
                </c:pt>
                <c:pt idx="3">
                  <c:v>0</c:v>
                </c:pt>
                <c:pt idx="4">
                  <c:v>31.25</c:v>
                </c:pt>
                <c:pt idx="5">
                  <c:v>1.3198000000000001</c:v>
                </c:pt>
                <c:pt idx="6">
                  <c:v>0</c:v>
                </c:pt>
                <c:pt idx="7">
                  <c:v>0</c:v>
                </c:pt>
              </c:numCache>
            </c:numRef>
          </c:val>
          <c:extLst>
            <c:ext xmlns:c16="http://schemas.microsoft.com/office/drawing/2014/chart" uri="{C3380CC4-5D6E-409C-BE32-E72D297353CC}">
              <c16:uniqueId val="{00000005-A7DA-4AB4-87EA-B294B7D1825A}"/>
            </c:ext>
          </c:extLst>
        </c:ser>
        <c:dLbls>
          <c:showLegendKey val="0"/>
          <c:showVal val="0"/>
          <c:showCatName val="0"/>
          <c:showSerName val="0"/>
          <c:showPercent val="0"/>
          <c:showBubbleSize val="0"/>
        </c:dLbls>
        <c:axId val="331050776"/>
        <c:axId val="331051104"/>
      </c:radarChart>
      <c:catAx>
        <c:axId val="331050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1104"/>
        <c:crosses val="autoZero"/>
        <c:auto val="1"/>
        <c:lblAlgn val="ctr"/>
        <c:lblOffset val="100"/>
        <c:noMultiLvlLbl val="0"/>
      </c:catAx>
      <c:valAx>
        <c:axId val="331051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050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8295</c:v>
                </c:pt>
                <c:pt idx="1">
                  <c:v>8288</c:v>
                </c:pt>
                <c:pt idx="2">
                  <c:v>8287</c:v>
                </c:pt>
                <c:pt idx="3">
                  <c:v>8292</c:v>
                </c:pt>
                <c:pt idx="4">
                  <c:v>8292</c:v>
                </c:pt>
                <c:pt idx="5">
                  <c:v>8292</c:v>
                </c:pt>
                <c:pt idx="6">
                  <c:v>8289</c:v>
                </c:pt>
                <c:pt idx="7">
                  <c:v>8292</c:v>
                </c:pt>
                <c:pt idx="8">
                  <c:v>8293</c:v>
                </c:pt>
                <c:pt idx="9">
                  <c:v>8293</c:v>
                </c:pt>
                <c:pt idx="10">
                  <c:v>8296</c:v>
                </c:pt>
                <c:pt idx="11">
                  <c:v>8293</c:v>
                </c:pt>
                <c:pt idx="12">
                  <c:v>8297</c:v>
                </c:pt>
                <c:pt idx="13">
                  <c:v>8294</c:v>
                </c:pt>
                <c:pt idx="14">
                  <c:v>8292</c:v>
                </c:pt>
                <c:pt idx="15">
                  <c:v>8289</c:v>
                </c:pt>
                <c:pt idx="16">
                  <c:v>8289</c:v>
                </c:pt>
                <c:pt idx="17">
                  <c:v>8289</c:v>
                </c:pt>
                <c:pt idx="18">
                  <c:v>8290</c:v>
                </c:pt>
                <c:pt idx="19">
                  <c:v>8284</c:v>
                </c:pt>
                <c:pt idx="20">
                  <c:v>8279</c:v>
                </c:pt>
                <c:pt idx="21">
                  <c:v>8281</c:v>
                </c:pt>
                <c:pt idx="22">
                  <c:v>8286</c:v>
                </c:pt>
                <c:pt idx="23">
                  <c:v>8282</c:v>
                </c:pt>
                <c:pt idx="24">
                  <c:v>8672</c:v>
                </c:pt>
                <c:pt idx="25">
                  <c:v>9465</c:v>
                </c:pt>
                <c:pt idx="26">
                  <c:v>9785</c:v>
                </c:pt>
                <c:pt idx="27">
                  <c:v>10147</c:v>
                </c:pt>
                <c:pt idx="28">
                  <c:v>10394</c:v>
                </c:pt>
                <c:pt idx="29">
                  <c:v>10503</c:v>
                </c:pt>
              </c:numCache>
            </c:numRef>
          </c:val>
          <c:smooth val="0"/>
          <c:extLst>
            <c:ext xmlns:c16="http://schemas.microsoft.com/office/drawing/2014/chart" uri="{C3380CC4-5D6E-409C-BE32-E72D297353CC}">
              <c16:uniqueId val="{00000000-F883-428F-B3C4-AAEB20BBEFAF}"/>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4285</c:v>
                </c:pt>
                <c:pt idx="1">
                  <c:v>4283</c:v>
                </c:pt>
                <c:pt idx="2">
                  <c:v>4283</c:v>
                </c:pt>
                <c:pt idx="3">
                  <c:v>4284</c:v>
                </c:pt>
                <c:pt idx="4">
                  <c:v>4283</c:v>
                </c:pt>
                <c:pt idx="5">
                  <c:v>4311</c:v>
                </c:pt>
                <c:pt idx="6">
                  <c:v>4338</c:v>
                </c:pt>
                <c:pt idx="7">
                  <c:v>4342</c:v>
                </c:pt>
                <c:pt idx="8">
                  <c:v>4347</c:v>
                </c:pt>
                <c:pt idx="9">
                  <c:v>4352</c:v>
                </c:pt>
                <c:pt idx="10">
                  <c:v>4354</c:v>
                </c:pt>
                <c:pt idx="11">
                  <c:v>4386</c:v>
                </c:pt>
                <c:pt idx="12">
                  <c:v>4386</c:v>
                </c:pt>
                <c:pt idx="13">
                  <c:v>4387</c:v>
                </c:pt>
                <c:pt idx="14">
                  <c:v>4392</c:v>
                </c:pt>
                <c:pt idx="15">
                  <c:v>4391</c:v>
                </c:pt>
                <c:pt idx="16">
                  <c:v>4400</c:v>
                </c:pt>
                <c:pt idx="17">
                  <c:v>4402</c:v>
                </c:pt>
                <c:pt idx="18">
                  <c:v>4406</c:v>
                </c:pt>
                <c:pt idx="19">
                  <c:v>4409</c:v>
                </c:pt>
                <c:pt idx="20">
                  <c:v>4410</c:v>
                </c:pt>
                <c:pt idx="21">
                  <c:v>4416</c:v>
                </c:pt>
                <c:pt idx="22">
                  <c:v>4433</c:v>
                </c:pt>
                <c:pt idx="23">
                  <c:v>4441</c:v>
                </c:pt>
                <c:pt idx="24">
                  <c:v>4447</c:v>
                </c:pt>
                <c:pt idx="25">
                  <c:v>4452</c:v>
                </c:pt>
                <c:pt idx="26">
                  <c:v>4462</c:v>
                </c:pt>
                <c:pt idx="27">
                  <c:v>4469</c:v>
                </c:pt>
                <c:pt idx="28">
                  <c:v>4476</c:v>
                </c:pt>
                <c:pt idx="29">
                  <c:v>4476</c:v>
                </c:pt>
              </c:numCache>
            </c:numRef>
          </c:val>
          <c:smooth val="0"/>
          <c:extLst>
            <c:ext xmlns:c16="http://schemas.microsoft.com/office/drawing/2014/chart" uri="{C3380CC4-5D6E-409C-BE32-E72D297353CC}">
              <c16:uniqueId val="{00000001-F883-428F-B3C4-AAEB20BBEFAF}"/>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63039</c:v>
                </c:pt>
                <c:pt idx="1">
                  <c:v>63054</c:v>
                </c:pt>
                <c:pt idx="2">
                  <c:v>63065</c:v>
                </c:pt>
                <c:pt idx="3">
                  <c:v>63058</c:v>
                </c:pt>
                <c:pt idx="4">
                  <c:v>63043</c:v>
                </c:pt>
                <c:pt idx="5">
                  <c:v>63029</c:v>
                </c:pt>
                <c:pt idx="6">
                  <c:v>63020</c:v>
                </c:pt>
                <c:pt idx="7">
                  <c:v>63046</c:v>
                </c:pt>
                <c:pt idx="8">
                  <c:v>63100</c:v>
                </c:pt>
                <c:pt idx="9">
                  <c:v>63098</c:v>
                </c:pt>
                <c:pt idx="10">
                  <c:v>63109</c:v>
                </c:pt>
                <c:pt idx="11">
                  <c:v>63109</c:v>
                </c:pt>
                <c:pt idx="12">
                  <c:v>63123</c:v>
                </c:pt>
                <c:pt idx="13">
                  <c:v>63208</c:v>
                </c:pt>
                <c:pt idx="14">
                  <c:v>63233</c:v>
                </c:pt>
                <c:pt idx="15">
                  <c:v>63234</c:v>
                </c:pt>
                <c:pt idx="16">
                  <c:v>63247</c:v>
                </c:pt>
                <c:pt idx="17">
                  <c:v>63267</c:v>
                </c:pt>
                <c:pt idx="18">
                  <c:v>63276</c:v>
                </c:pt>
                <c:pt idx="19">
                  <c:v>63289</c:v>
                </c:pt>
                <c:pt idx="20">
                  <c:v>63301</c:v>
                </c:pt>
                <c:pt idx="21">
                  <c:v>63345</c:v>
                </c:pt>
                <c:pt idx="22">
                  <c:v>63342</c:v>
                </c:pt>
                <c:pt idx="23">
                  <c:v>63340</c:v>
                </c:pt>
                <c:pt idx="24">
                  <c:v>63340</c:v>
                </c:pt>
                <c:pt idx="25">
                  <c:v>63338</c:v>
                </c:pt>
                <c:pt idx="26">
                  <c:v>63340</c:v>
                </c:pt>
                <c:pt idx="27">
                  <c:v>63341</c:v>
                </c:pt>
                <c:pt idx="28">
                  <c:v>63340</c:v>
                </c:pt>
                <c:pt idx="29">
                  <c:v>63346</c:v>
                </c:pt>
              </c:numCache>
            </c:numRef>
          </c:val>
          <c:smooth val="0"/>
          <c:extLst>
            <c:ext xmlns:c16="http://schemas.microsoft.com/office/drawing/2014/chart" uri="{C3380CC4-5D6E-409C-BE32-E72D297353CC}">
              <c16:uniqueId val="{00000002-F883-428F-B3C4-AAEB20BBEFAF}"/>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66271</c:v>
                </c:pt>
                <c:pt idx="1">
                  <c:v>66632</c:v>
                </c:pt>
                <c:pt idx="2">
                  <c:v>68028</c:v>
                </c:pt>
                <c:pt idx="3">
                  <c:v>68068</c:v>
                </c:pt>
                <c:pt idx="4">
                  <c:v>68087</c:v>
                </c:pt>
                <c:pt idx="5">
                  <c:v>68100</c:v>
                </c:pt>
                <c:pt idx="6">
                  <c:v>68109</c:v>
                </c:pt>
                <c:pt idx="7">
                  <c:v>68139</c:v>
                </c:pt>
                <c:pt idx="8">
                  <c:v>68173</c:v>
                </c:pt>
                <c:pt idx="9">
                  <c:v>68240</c:v>
                </c:pt>
                <c:pt idx="10">
                  <c:v>68316</c:v>
                </c:pt>
                <c:pt idx="11">
                  <c:v>68369</c:v>
                </c:pt>
                <c:pt idx="12">
                  <c:v>68414</c:v>
                </c:pt>
                <c:pt idx="13">
                  <c:v>68476</c:v>
                </c:pt>
                <c:pt idx="14">
                  <c:v>68515</c:v>
                </c:pt>
                <c:pt idx="15">
                  <c:v>68542</c:v>
                </c:pt>
                <c:pt idx="16">
                  <c:v>68567</c:v>
                </c:pt>
                <c:pt idx="17">
                  <c:v>68577</c:v>
                </c:pt>
                <c:pt idx="18">
                  <c:v>68595</c:v>
                </c:pt>
                <c:pt idx="19">
                  <c:v>68609</c:v>
                </c:pt>
                <c:pt idx="20">
                  <c:v>68652</c:v>
                </c:pt>
                <c:pt idx="21">
                  <c:v>68687</c:v>
                </c:pt>
                <c:pt idx="22">
                  <c:v>68718</c:v>
                </c:pt>
                <c:pt idx="23">
                  <c:v>68758</c:v>
                </c:pt>
                <c:pt idx="24">
                  <c:v>68791</c:v>
                </c:pt>
                <c:pt idx="25">
                  <c:v>68886</c:v>
                </c:pt>
                <c:pt idx="26">
                  <c:v>79765</c:v>
                </c:pt>
                <c:pt idx="27">
                  <c:v>79684</c:v>
                </c:pt>
                <c:pt idx="28">
                  <c:v>79623</c:v>
                </c:pt>
                <c:pt idx="29">
                  <c:v>79601</c:v>
                </c:pt>
              </c:numCache>
            </c:numRef>
          </c:val>
          <c:smooth val="0"/>
          <c:extLst>
            <c:ext xmlns:c16="http://schemas.microsoft.com/office/drawing/2014/chart" uri="{C3380CC4-5D6E-409C-BE32-E72D297353CC}">
              <c16:uniqueId val="{00000003-F883-428F-B3C4-AAEB20BBEFAF}"/>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156173</c:v>
                </c:pt>
                <c:pt idx="1">
                  <c:v>156146</c:v>
                </c:pt>
                <c:pt idx="2">
                  <c:v>156121</c:v>
                </c:pt>
                <c:pt idx="3">
                  <c:v>156079</c:v>
                </c:pt>
                <c:pt idx="4">
                  <c:v>156044</c:v>
                </c:pt>
                <c:pt idx="5">
                  <c:v>155999</c:v>
                </c:pt>
                <c:pt idx="6">
                  <c:v>155967</c:v>
                </c:pt>
                <c:pt idx="7">
                  <c:v>155919</c:v>
                </c:pt>
                <c:pt idx="8">
                  <c:v>155887</c:v>
                </c:pt>
                <c:pt idx="9">
                  <c:v>155858</c:v>
                </c:pt>
                <c:pt idx="10">
                  <c:v>156854</c:v>
                </c:pt>
                <c:pt idx="11">
                  <c:v>158590</c:v>
                </c:pt>
                <c:pt idx="12">
                  <c:v>159127</c:v>
                </c:pt>
                <c:pt idx="13">
                  <c:v>159386</c:v>
                </c:pt>
                <c:pt idx="14">
                  <c:v>162728</c:v>
                </c:pt>
                <c:pt idx="15">
                  <c:v>165258</c:v>
                </c:pt>
                <c:pt idx="16">
                  <c:v>167693</c:v>
                </c:pt>
                <c:pt idx="17">
                  <c:v>167691</c:v>
                </c:pt>
                <c:pt idx="18">
                  <c:v>167554</c:v>
                </c:pt>
                <c:pt idx="19">
                  <c:v>167491</c:v>
                </c:pt>
                <c:pt idx="20">
                  <c:v>167410</c:v>
                </c:pt>
                <c:pt idx="21">
                  <c:v>167482</c:v>
                </c:pt>
                <c:pt idx="22">
                  <c:v>167441</c:v>
                </c:pt>
                <c:pt idx="23">
                  <c:v>167389</c:v>
                </c:pt>
                <c:pt idx="24">
                  <c:v>167297</c:v>
                </c:pt>
                <c:pt idx="25">
                  <c:v>167235</c:v>
                </c:pt>
                <c:pt idx="26">
                  <c:v>167191</c:v>
                </c:pt>
                <c:pt idx="27">
                  <c:v>167082</c:v>
                </c:pt>
                <c:pt idx="28">
                  <c:v>167023</c:v>
                </c:pt>
                <c:pt idx="29">
                  <c:v>166987</c:v>
                </c:pt>
              </c:numCache>
            </c:numRef>
          </c:val>
          <c:smooth val="0"/>
          <c:extLst>
            <c:ext xmlns:c16="http://schemas.microsoft.com/office/drawing/2014/chart" uri="{C3380CC4-5D6E-409C-BE32-E72D297353CC}">
              <c16:uniqueId val="{00000004-F883-428F-B3C4-AAEB20BBEFAF}"/>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8">
                  <c:v>6292</c:v>
                </c:pt>
                <c:pt idx="29">
                  <c:v>6302</c:v>
                </c:pt>
              </c:numCache>
            </c:numRef>
          </c:val>
          <c:smooth val="0"/>
          <c:extLst>
            <c:ext xmlns:c16="http://schemas.microsoft.com/office/drawing/2014/chart" uri="{C3380CC4-5D6E-409C-BE32-E72D297353CC}">
              <c16:uniqueId val="{00000005-F883-428F-B3C4-AAEB20BBEFAF}"/>
            </c:ext>
          </c:extLst>
        </c:ser>
        <c:dLbls>
          <c:showLegendKey val="0"/>
          <c:showVal val="0"/>
          <c:showCatName val="0"/>
          <c:showSerName val="0"/>
          <c:showPercent val="0"/>
          <c:showBubbleSize val="0"/>
        </c:dLbls>
        <c:smooth val="0"/>
        <c:axId val="336560744"/>
        <c:axId val="336561400"/>
      </c:lineChart>
      <c:dateAx>
        <c:axId val="336560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61400"/>
        <c:crosses val="autoZero"/>
        <c:auto val="1"/>
        <c:lblOffset val="100"/>
        <c:baseTimeUnit val="days"/>
      </c:dateAx>
      <c:valAx>
        <c:axId val="33656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656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Sheet1!$B$2:$B$31</c:f>
              <c:numCache>
                <c:formatCode>General</c:formatCode>
                <c:ptCount val="30"/>
                <c:pt idx="0">
                  <c:v>1</c:v>
                </c:pt>
                <c:pt idx="1">
                  <c:v>-7</c:v>
                </c:pt>
                <c:pt idx="2">
                  <c:v>-1</c:v>
                </c:pt>
                <c:pt idx="3">
                  <c:v>5</c:v>
                </c:pt>
                <c:pt idx="4">
                  <c:v>0</c:v>
                </c:pt>
                <c:pt idx="5">
                  <c:v>0</c:v>
                </c:pt>
                <c:pt idx="6">
                  <c:v>-3</c:v>
                </c:pt>
                <c:pt idx="7">
                  <c:v>3</c:v>
                </c:pt>
                <c:pt idx="8">
                  <c:v>1</c:v>
                </c:pt>
                <c:pt idx="9">
                  <c:v>0</c:v>
                </c:pt>
                <c:pt idx="10">
                  <c:v>3</c:v>
                </c:pt>
                <c:pt idx="11">
                  <c:v>-3</c:v>
                </c:pt>
                <c:pt idx="12">
                  <c:v>4</c:v>
                </c:pt>
                <c:pt idx="13">
                  <c:v>-3</c:v>
                </c:pt>
                <c:pt idx="14">
                  <c:v>-2</c:v>
                </c:pt>
                <c:pt idx="15">
                  <c:v>-3</c:v>
                </c:pt>
                <c:pt idx="16">
                  <c:v>0</c:v>
                </c:pt>
                <c:pt idx="17">
                  <c:v>0</c:v>
                </c:pt>
                <c:pt idx="18">
                  <c:v>1</c:v>
                </c:pt>
                <c:pt idx="19">
                  <c:v>-6</c:v>
                </c:pt>
                <c:pt idx="20">
                  <c:v>-5</c:v>
                </c:pt>
                <c:pt idx="21">
                  <c:v>2</c:v>
                </c:pt>
                <c:pt idx="22">
                  <c:v>5</c:v>
                </c:pt>
                <c:pt idx="23">
                  <c:v>-4</c:v>
                </c:pt>
                <c:pt idx="24">
                  <c:v>390</c:v>
                </c:pt>
                <c:pt idx="25">
                  <c:v>793</c:v>
                </c:pt>
                <c:pt idx="26">
                  <c:v>320</c:v>
                </c:pt>
                <c:pt idx="27">
                  <c:v>362</c:v>
                </c:pt>
                <c:pt idx="28">
                  <c:v>247</c:v>
                </c:pt>
                <c:pt idx="29">
                  <c:v>109</c:v>
                </c:pt>
              </c:numCache>
            </c:numRef>
          </c:val>
          <c:smooth val="0"/>
          <c:extLst>
            <c:ext xmlns:c16="http://schemas.microsoft.com/office/drawing/2014/chart" uri="{C3380CC4-5D6E-409C-BE32-E72D297353CC}">
              <c16:uniqueId val="{00000000-EDF1-4F1A-81B6-327D9A2F1521}"/>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Sheet1!$C$2:$C$31</c:f>
              <c:numCache>
                <c:formatCode>General</c:formatCode>
                <c:ptCount val="30"/>
                <c:pt idx="0">
                  <c:v>-3</c:v>
                </c:pt>
                <c:pt idx="1">
                  <c:v>-2</c:v>
                </c:pt>
                <c:pt idx="2">
                  <c:v>0</c:v>
                </c:pt>
                <c:pt idx="3">
                  <c:v>1</c:v>
                </c:pt>
                <c:pt idx="4">
                  <c:v>-1</c:v>
                </c:pt>
                <c:pt idx="5">
                  <c:v>28</c:v>
                </c:pt>
                <c:pt idx="6">
                  <c:v>27</c:v>
                </c:pt>
                <c:pt idx="7">
                  <c:v>4</c:v>
                </c:pt>
                <c:pt idx="8">
                  <c:v>5</c:v>
                </c:pt>
                <c:pt idx="9">
                  <c:v>5</c:v>
                </c:pt>
                <c:pt idx="10">
                  <c:v>2</c:v>
                </c:pt>
                <c:pt idx="11">
                  <c:v>32</c:v>
                </c:pt>
                <c:pt idx="12">
                  <c:v>0</c:v>
                </c:pt>
                <c:pt idx="13">
                  <c:v>1</c:v>
                </c:pt>
                <c:pt idx="14">
                  <c:v>5</c:v>
                </c:pt>
                <c:pt idx="15">
                  <c:v>-1</c:v>
                </c:pt>
                <c:pt idx="16">
                  <c:v>9</c:v>
                </c:pt>
                <c:pt idx="17">
                  <c:v>2</c:v>
                </c:pt>
                <c:pt idx="18">
                  <c:v>4</c:v>
                </c:pt>
                <c:pt idx="19">
                  <c:v>3</c:v>
                </c:pt>
                <c:pt idx="20">
                  <c:v>1</c:v>
                </c:pt>
                <c:pt idx="21">
                  <c:v>6</c:v>
                </c:pt>
                <c:pt idx="22">
                  <c:v>17</c:v>
                </c:pt>
                <c:pt idx="23">
                  <c:v>8</c:v>
                </c:pt>
                <c:pt idx="24">
                  <c:v>6</c:v>
                </c:pt>
                <c:pt idx="25">
                  <c:v>5</c:v>
                </c:pt>
                <c:pt idx="26">
                  <c:v>10</c:v>
                </c:pt>
                <c:pt idx="27">
                  <c:v>7</c:v>
                </c:pt>
                <c:pt idx="28">
                  <c:v>7</c:v>
                </c:pt>
                <c:pt idx="29">
                  <c:v>0</c:v>
                </c:pt>
              </c:numCache>
            </c:numRef>
          </c:val>
          <c:smooth val="0"/>
          <c:extLst>
            <c:ext xmlns:c16="http://schemas.microsoft.com/office/drawing/2014/chart" uri="{C3380CC4-5D6E-409C-BE32-E72D297353CC}">
              <c16:uniqueId val="{00000001-EDF1-4F1A-81B6-327D9A2F1521}"/>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Sheet1!$D$2:$D$31</c:f>
              <c:numCache>
                <c:formatCode>General</c:formatCode>
                <c:ptCount val="30"/>
                <c:pt idx="0">
                  <c:v>14</c:v>
                </c:pt>
                <c:pt idx="1">
                  <c:v>15</c:v>
                </c:pt>
                <c:pt idx="2">
                  <c:v>11</c:v>
                </c:pt>
                <c:pt idx="3">
                  <c:v>-7</c:v>
                </c:pt>
                <c:pt idx="4">
                  <c:v>-15</c:v>
                </c:pt>
                <c:pt idx="5">
                  <c:v>-14</c:v>
                </c:pt>
                <c:pt idx="6">
                  <c:v>-9</c:v>
                </c:pt>
                <c:pt idx="7">
                  <c:v>26</c:v>
                </c:pt>
                <c:pt idx="8">
                  <c:v>54</c:v>
                </c:pt>
                <c:pt idx="9">
                  <c:v>-2</c:v>
                </c:pt>
                <c:pt idx="10">
                  <c:v>11</c:v>
                </c:pt>
                <c:pt idx="11">
                  <c:v>0</c:v>
                </c:pt>
                <c:pt idx="12">
                  <c:v>14</c:v>
                </c:pt>
                <c:pt idx="13">
                  <c:v>85</c:v>
                </c:pt>
                <c:pt idx="14">
                  <c:v>25</c:v>
                </c:pt>
                <c:pt idx="15">
                  <c:v>1</c:v>
                </c:pt>
                <c:pt idx="16">
                  <c:v>13</c:v>
                </c:pt>
                <c:pt idx="17">
                  <c:v>20</c:v>
                </c:pt>
                <c:pt idx="18">
                  <c:v>9</c:v>
                </c:pt>
                <c:pt idx="19">
                  <c:v>13</c:v>
                </c:pt>
                <c:pt idx="20">
                  <c:v>12</c:v>
                </c:pt>
                <c:pt idx="21">
                  <c:v>44</c:v>
                </c:pt>
                <c:pt idx="22">
                  <c:v>-3</c:v>
                </c:pt>
                <c:pt idx="23">
                  <c:v>-2</c:v>
                </c:pt>
                <c:pt idx="24">
                  <c:v>0</c:v>
                </c:pt>
                <c:pt idx="25">
                  <c:v>-2</c:v>
                </c:pt>
                <c:pt idx="26">
                  <c:v>2</c:v>
                </c:pt>
                <c:pt idx="27">
                  <c:v>1</c:v>
                </c:pt>
                <c:pt idx="28">
                  <c:v>-1</c:v>
                </c:pt>
                <c:pt idx="29">
                  <c:v>6</c:v>
                </c:pt>
              </c:numCache>
            </c:numRef>
          </c:val>
          <c:smooth val="0"/>
          <c:extLst>
            <c:ext xmlns:c16="http://schemas.microsoft.com/office/drawing/2014/chart" uri="{C3380CC4-5D6E-409C-BE32-E72D297353CC}">
              <c16:uniqueId val="{00000002-EDF1-4F1A-81B6-327D9A2F1521}"/>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Sheet1!$E$2:$E$31</c:f>
              <c:numCache>
                <c:formatCode>General</c:formatCode>
                <c:ptCount val="30"/>
                <c:pt idx="0">
                  <c:v>15</c:v>
                </c:pt>
                <c:pt idx="1">
                  <c:v>361</c:v>
                </c:pt>
                <c:pt idx="2">
                  <c:v>1396</c:v>
                </c:pt>
                <c:pt idx="3">
                  <c:v>40</c:v>
                </c:pt>
                <c:pt idx="4">
                  <c:v>19</c:v>
                </c:pt>
                <c:pt idx="5">
                  <c:v>13</c:v>
                </c:pt>
                <c:pt idx="6">
                  <c:v>9</c:v>
                </c:pt>
                <c:pt idx="7">
                  <c:v>30</c:v>
                </c:pt>
                <c:pt idx="8">
                  <c:v>34</c:v>
                </c:pt>
                <c:pt idx="9">
                  <c:v>67</c:v>
                </c:pt>
                <c:pt idx="10">
                  <c:v>76</c:v>
                </c:pt>
                <c:pt idx="11">
                  <c:v>53</c:v>
                </c:pt>
                <c:pt idx="12">
                  <c:v>45</c:v>
                </c:pt>
                <c:pt idx="13">
                  <c:v>62</c:v>
                </c:pt>
                <c:pt idx="14">
                  <c:v>39</c:v>
                </c:pt>
                <c:pt idx="15">
                  <c:v>27</c:v>
                </c:pt>
                <c:pt idx="16">
                  <c:v>25</c:v>
                </c:pt>
                <c:pt idx="17">
                  <c:v>10</c:v>
                </c:pt>
                <c:pt idx="18">
                  <c:v>18</c:v>
                </c:pt>
                <c:pt idx="19">
                  <c:v>14</c:v>
                </c:pt>
                <c:pt idx="20">
                  <c:v>43</c:v>
                </c:pt>
                <c:pt idx="21">
                  <c:v>35</c:v>
                </c:pt>
                <c:pt idx="22">
                  <c:v>31</c:v>
                </c:pt>
                <c:pt idx="23">
                  <c:v>40</c:v>
                </c:pt>
                <c:pt idx="24">
                  <c:v>33</c:v>
                </c:pt>
                <c:pt idx="25">
                  <c:v>95</c:v>
                </c:pt>
                <c:pt idx="26">
                  <c:v>10879</c:v>
                </c:pt>
                <c:pt idx="27">
                  <c:v>-81</c:v>
                </c:pt>
                <c:pt idx="28">
                  <c:v>-61</c:v>
                </c:pt>
                <c:pt idx="29">
                  <c:v>-22</c:v>
                </c:pt>
              </c:numCache>
            </c:numRef>
          </c:val>
          <c:smooth val="0"/>
          <c:extLst>
            <c:ext xmlns:c16="http://schemas.microsoft.com/office/drawing/2014/chart" uri="{C3380CC4-5D6E-409C-BE32-E72D297353CC}">
              <c16:uniqueId val="{00000003-EDF1-4F1A-81B6-327D9A2F1521}"/>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Sheet1!$F$2:$F$31</c:f>
              <c:numCache>
                <c:formatCode>General</c:formatCode>
                <c:ptCount val="30"/>
                <c:pt idx="0">
                  <c:v>-34</c:v>
                </c:pt>
                <c:pt idx="1">
                  <c:v>-27</c:v>
                </c:pt>
                <c:pt idx="2">
                  <c:v>-25</c:v>
                </c:pt>
                <c:pt idx="3">
                  <c:v>-42</c:v>
                </c:pt>
                <c:pt idx="4">
                  <c:v>-35</c:v>
                </c:pt>
                <c:pt idx="5">
                  <c:v>-45</c:v>
                </c:pt>
                <c:pt idx="6">
                  <c:v>-32</c:v>
                </c:pt>
                <c:pt idx="7">
                  <c:v>-48</c:v>
                </c:pt>
                <c:pt idx="8">
                  <c:v>-32</c:v>
                </c:pt>
                <c:pt idx="9">
                  <c:v>-29</c:v>
                </c:pt>
                <c:pt idx="10">
                  <c:v>996</c:v>
                </c:pt>
                <c:pt idx="11">
                  <c:v>1736</c:v>
                </c:pt>
                <c:pt idx="12">
                  <c:v>537</c:v>
                </c:pt>
                <c:pt idx="13">
                  <c:v>259</c:v>
                </c:pt>
                <c:pt idx="14">
                  <c:v>3342</c:v>
                </c:pt>
                <c:pt idx="15">
                  <c:v>2530</c:v>
                </c:pt>
                <c:pt idx="16">
                  <c:v>2435</c:v>
                </c:pt>
                <c:pt idx="17">
                  <c:v>-2</c:v>
                </c:pt>
                <c:pt idx="18">
                  <c:v>-137</c:v>
                </c:pt>
                <c:pt idx="19">
                  <c:v>-63</c:v>
                </c:pt>
                <c:pt idx="20">
                  <c:v>-81</c:v>
                </c:pt>
                <c:pt idx="21">
                  <c:v>72</c:v>
                </c:pt>
                <c:pt idx="22">
                  <c:v>-41</c:v>
                </c:pt>
                <c:pt idx="23">
                  <c:v>-52</c:v>
                </c:pt>
                <c:pt idx="24">
                  <c:v>-92</c:v>
                </c:pt>
                <c:pt idx="25">
                  <c:v>-62</c:v>
                </c:pt>
                <c:pt idx="26">
                  <c:v>-44</c:v>
                </c:pt>
                <c:pt idx="27">
                  <c:v>-109</c:v>
                </c:pt>
                <c:pt idx="28">
                  <c:v>-59</c:v>
                </c:pt>
                <c:pt idx="29">
                  <c:v>-36</c:v>
                </c:pt>
              </c:numCache>
            </c:numRef>
          </c:val>
          <c:smooth val="0"/>
          <c:extLst>
            <c:ext xmlns:c16="http://schemas.microsoft.com/office/drawing/2014/chart" uri="{C3380CC4-5D6E-409C-BE32-E72D297353CC}">
              <c16:uniqueId val="{00000004-EDF1-4F1A-81B6-327D9A2F1521}"/>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Sheet1!$A$2:$A$31</c:f>
              <c:numCache>
                <c:formatCode>m/d/yyyy</c:formatCode>
                <c:ptCount val="30"/>
                <c:pt idx="0">
                  <c:v>44348</c:v>
                </c:pt>
                <c:pt idx="1">
                  <c:v>44349</c:v>
                </c:pt>
                <c:pt idx="2">
                  <c:v>44350</c:v>
                </c:pt>
                <c:pt idx="3">
                  <c:v>44351</c:v>
                </c:pt>
                <c:pt idx="4">
                  <c:v>44352</c:v>
                </c:pt>
                <c:pt idx="5">
                  <c:v>44353</c:v>
                </c:pt>
                <c:pt idx="6">
                  <c:v>44354</c:v>
                </c:pt>
                <c:pt idx="7">
                  <c:v>44355</c:v>
                </c:pt>
                <c:pt idx="8">
                  <c:v>44356</c:v>
                </c:pt>
                <c:pt idx="9">
                  <c:v>44357</c:v>
                </c:pt>
                <c:pt idx="10">
                  <c:v>44358</c:v>
                </c:pt>
                <c:pt idx="11">
                  <c:v>44359</c:v>
                </c:pt>
                <c:pt idx="12">
                  <c:v>44360</c:v>
                </c:pt>
                <c:pt idx="13">
                  <c:v>44361</c:v>
                </c:pt>
                <c:pt idx="14">
                  <c:v>44362</c:v>
                </c:pt>
                <c:pt idx="15">
                  <c:v>44363</c:v>
                </c:pt>
                <c:pt idx="16">
                  <c:v>44364</c:v>
                </c:pt>
                <c:pt idx="17">
                  <c:v>44365</c:v>
                </c:pt>
                <c:pt idx="18">
                  <c:v>44366</c:v>
                </c:pt>
                <c:pt idx="19">
                  <c:v>44367</c:v>
                </c:pt>
                <c:pt idx="20">
                  <c:v>44368</c:v>
                </c:pt>
                <c:pt idx="21">
                  <c:v>44369</c:v>
                </c:pt>
                <c:pt idx="22">
                  <c:v>44370</c:v>
                </c:pt>
                <c:pt idx="23">
                  <c:v>44371</c:v>
                </c:pt>
                <c:pt idx="24">
                  <c:v>44372</c:v>
                </c:pt>
                <c:pt idx="25">
                  <c:v>44373</c:v>
                </c:pt>
                <c:pt idx="26">
                  <c:v>44374</c:v>
                </c:pt>
                <c:pt idx="27">
                  <c:v>44375</c:v>
                </c:pt>
                <c:pt idx="28">
                  <c:v>44376</c:v>
                </c:pt>
                <c:pt idx="29">
                  <c:v>44377</c:v>
                </c:pt>
              </c:numCache>
            </c:numRef>
          </c:cat>
          <c:val>
            <c:numRef>
              <c:f>Sheet1!$G$2:$G$31</c:f>
              <c:numCache>
                <c:formatCode>General</c:formatCode>
                <c:ptCount val="30"/>
                <c:pt idx="29">
                  <c:v>10</c:v>
                </c:pt>
              </c:numCache>
            </c:numRef>
          </c:val>
          <c:smooth val="0"/>
          <c:extLst>
            <c:ext xmlns:c16="http://schemas.microsoft.com/office/drawing/2014/chart" uri="{C3380CC4-5D6E-409C-BE32-E72D297353CC}">
              <c16:uniqueId val="{00000005-EDF1-4F1A-81B6-327D9A2F1521}"/>
            </c:ext>
          </c:extLst>
        </c:ser>
        <c:dLbls>
          <c:showLegendKey val="0"/>
          <c:showVal val="0"/>
          <c:showCatName val="0"/>
          <c:showSerName val="0"/>
          <c:showPercent val="0"/>
          <c:showBubbleSize val="0"/>
        </c:dLbls>
        <c:smooth val="0"/>
        <c:axId val="66628672"/>
        <c:axId val="66627688"/>
      </c:lineChart>
      <c:dateAx>
        <c:axId val="66628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27688"/>
        <c:crosses val="autoZero"/>
        <c:auto val="1"/>
        <c:lblOffset val="100"/>
        <c:baseTimeUnit val="days"/>
      </c:dateAx>
      <c:valAx>
        <c:axId val="66627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662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3</c:v>
                </c:pt>
                <c:pt idx="2">
                  <c:v>3</c:v>
                </c:pt>
                <c:pt idx="3">
                  <c:v>3</c:v>
                </c:pt>
                <c:pt idx="4">
                  <c:v>1</c:v>
                </c:pt>
                <c:pt idx="5">
                  <c:v>1</c:v>
                </c:pt>
                <c:pt idx="6">
                  <c:v>2</c:v>
                </c:pt>
              </c:numCache>
            </c:numRef>
          </c:val>
          <c:extLst>
            <c:ext xmlns:c16="http://schemas.microsoft.com/office/drawing/2014/chart" uri="{C3380CC4-5D6E-409C-BE32-E72D297353CC}">
              <c16:uniqueId val="{00000000-6FED-4C2F-AB06-72F62C0152E6}"/>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1</c:v>
                </c:pt>
                <c:pt idx="2">
                  <c:v>3</c:v>
                </c:pt>
                <c:pt idx="3">
                  <c:v>2</c:v>
                </c:pt>
                <c:pt idx="4">
                  <c:v>2</c:v>
                </c:pt>
                <c:pt idx="5">
                  <c:v>1</c:v>
                </c:pt>
                <c:pt idx="6">
                  <c:v>2</c:v>
                </c:pt>
              </c:numCache>
            </c:numRef>
          </c:val>
          <c:extLst>
            <c:ext xmlns:c16="http://schemas.microsoft.com/office/drawing/2014/chart" uri="{C3380CC4-5D6E-409C-BE32-E72D297353CC}">
              <c16:uniqueId val="{00000001-6FED-4C2F-AB06-72F62C0152E6}"/>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3</c:v>
                </c:pt>
                <c:pt idx="1">
                  <c:v>3</c:v>
                </c:pt>
                <c:pt idx="2">
                  <c:v>2</c:v>
                </c:pt>
                <c:pt idx="3">
                  <c:v>3</c:v>
                </c:pt>
                <c:pt idx="4">
                  <c:v>1</c:v>
                </c:pt>
                <c:pt idx="5">
                  <c:v>4</c:v>
                </c:pt>
                <c:pt idx="6">
                  <c:v>0</c:v>
                </c:pt>
              </c:numCache>
            </c:numRef>
          </c:val>
          <c:extLst>
            <c:ext xmlns:c16="http://schemas.microsoft.com/office/drawing/2014/chart" uri="{C3380CC4-5D6E-409C-BE32-E72D297353CC}">
              <c16:uniqueId val="{00000002-6FED-4C2F-AB06-72F62C0152E6}"/>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2</c:v>
                </c:pt>
                <c:pt idx="3">
                  <c:v>0</c:v>
                </c:pt>
                <c:pt idx="4">
                  <c:v>2</c:v>
                </c:pt>
                <c:pt idx="5">
                  <c:v>0</c:v>
                </c:pt>
                <c:pt idx="6">
                  <c:v>1</c:v>
                </c:pt>
              </c:numCache>
            </c:numRef>
          </c:val>
          <c:extLst>
            <c:ext xmlns:c16="http://schemas.microsoft.com/office/drawing/2014/chart" uri="{C3380CC4-5D6E-409C-BE32-E72D297353CC}">
              <c16:uniqueId val="{00000003-6FED-4C2F-AB06-72F62C0152E6}"/>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c:v>
                </c:pt>
                <c:pt idx="1">
                  <c:v>1</c:v>
                </c:pt>
                <c:pt idx="2">
                  <c:v>0</c:v>
                </c:pt>
                <c:pt idx="3">
                  <c:v>1</c:v>
                </c:pt>
                <c:pt idx="4">
                  <c:v>2</c:v>
                </c:pt>
                <c:pt idx="5">
                  <c:v>0</c:v>
                </c:pt>
                <c:pt idx="6">
                  <c:v>0</c:v>
                </c:pt>
              </c:numCache>
            </c:numRef>
          </c:val>
          <c:extLst>
            <c:ext xmlns:c16="http://schemas.microsoft.com/office/drawing/2014/chart" uri="{C3380CC4-5D6E-409C-BE32-E72D297353CC}">
              <c16:uniqueId val="{00000004-6FED-4C2F-AB06-72F62C0152E6}"/>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c:v>
                </c:pt>
                <c:pt idx="1">
                  <c:v>1</c:v>
                </c:pt>
                <c:pt idx="2">
                  <c:v>1</c:v>
                </c:pt>
                <c:pt idx="3">
                  <c:v>1</c:v>
                </c:pt>
                <c:pt idx="4">
                  <c:v>1</c:v>
                </c:pt>
                <c:pt idx="5">
                  <c:v>0</c:v>
                </c:pt>
                <c:pt idx="6">
                  <c:v>0</c:v>
                </c:pt>
              </c:numCache>
            </c:numRef>
          </c:val>
          <c:extLst>
            <c:ext xmlns:c16="http://schemas.microsoft.com/office/drawing/2014/chart" uri="{C3380CC4-5D6E-409C-BE32-E72D297353CC}">
              <c16:uniqueId val="{00000005-6FED-4C2F-AB06-72F62C0152E6}"/>
            </c:ext>
          </c:extLst>
        </c:ser>
        <c:dLbls>
          <c:showLegendKey val="0"/>
          <c:showVal val="0"/>
          <c:showCatName val="0"/>
          <c:showSerName val="0"/>
          <c:showPercent val="0"/>
          <c:showBubbleSize val="0"/>
        </c:dLbls>
        <c:gapWidth val="219"/>
        <c:overlap val="-27"/>
        <c:axId val="338472136"/>
        <c:axId val="338471808"/>
      </c:barChart>
      <c:catAx>
        <c:axId val="33847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71808"/>
        <c:crosses val="autoZero"/>
        <c:auto val="1"/>
        <c:lblAlgn val="ctr"/>
        <c:lblOffset val="100"/>
        <c:noMultiLvlLbl val="0"/>
      </c:catAx>
      <c:valAx>
        <c:axId val="338471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47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88</c:v>
                </c:pt>
                <c:pt idx="1">
                  <c:v>50</c:v>
                </c:pt>
                <c:pt idx="2">
                  <c:v>21</c:v>
                </c:pt>
                <c:pt idx="3">
                  <c:v>-1</c:v>
                </c:pt>
                <c:pt idx="4">
                  <c:v>100</c:v>
                </c:pt>
                <c:pt idx="5">
                  <c:v>198</c:v>
                </c:pt>
                <c:pt idx="6">
                  <c:v>80</c:v>
                </c:pt>
              </c:numCache>
            </c:numRef>
          </c:val>
          <c:extLst>
            <c:ext xmlns:c16="http://schemas.microsoft.com/office/drawing/2014/chart" uri="{C3380CC4-5D6E-409C-BE32-E72D297353CC}">
              <c16:uniqueId val="{00000000-C027-48E2-87BC-14B1DFF5EF5C}"/>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c:v>
                </c:pt>
                <c:pt idx="1">
                  <c:v>4</c:v>
                </c:pt>
                <c:pt idx="2">
                  <c:v>4</c:v>
                </c:pt>
                <c:pt idx="3">
                  <c:v>6</c:v>
                </c:pt>
                <c:pt idx="4">
                  <c:v>3</c:v>
                </c:pt>
                <c:pt idx="5">
                  <c:v>10</c:v>
                </c:pt>
                <c:pt idx="6">
                  <c:v>10</c:v>
                </c:pt>
              </c:numCache>
            </c:numRef>
          </c:val>
          <c:extLst>
            <c:ext xmlns:c16="http://schemas.microsoft.com/office/drawing/2014/chart" uri="{C3380CC4-5D6E-409C-BE32-E72D297353CC}">
              <c16:uniqueId val="{00000001-C027-48E2-87BC-14B1DFF5EF5C}"/>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22</c:v>
                </c:pt>
                <c:pt idx="1">
                  <c:v>22</c:v>
                </c:pt>
                <c:pt idx="2">
                  <c:v>15</c:v>
                </c:pt>
                <c:pt idx="3">
                  <c:v>5</c:v>
                </c:pt>
                <c:pt idx="4">
                  <c:v>6</c:v>
                </c:pt>
                <c:pt idx="5">
                  <c:v>-2</c:v>
                </c:pt>
                <c:pt idx="6">
                  <c:v>4</c:v>
                </c:pt>
              </c:numCache>
            </c:numRef>
          </c:val>
          <c:extLst>
            <c:ext xmlns:c16="http://schemas.microsoft.com/office/drawing/2014/chart" uri="{C3380CC4-5D6E-409C-BE32-E72D297353CC}">
              <c16:uniqueId val="{00000002-C027-48E2-87BC-14B1DFF5EF5C}"/>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8</c:v>
                </c:pt>
                <c:pt idx="1">
                  <c:v>12</c:v>
                </c:pt>
                <c:pt idx="2">
                  <c:v>86</c:v>
                </c:pt>
                <c:pt idx="3">
                  <c:v>382</c:v>
                </c:pt>
                <c:pt idx="4">
                  <c:v>40</c:v>
                </c:pt>
                <c:pt idx="5">
                  <c:v>46</c:v>
                </c:pt>
                <c:pt idx="6">
                  <c:v>2738</c:v>
                </c:pt>
              </c:numCache>
            </c:numRef>
          </c:val>
          <c:extLst>
            <c:ext xmlns:c16="http://schemas.microsoft.com/office/drawing/2014/chart" uri="{C3380CC4-5D6E-409C-BE32-E72D297353CC}">
              <c16:uniqueId val="{00000003-C027-48E2-87BC-14B1DFF5EF5C}"/>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9</c:v>
                </c:pt>
                <c:pt idx="1">
                  <c:v>655</c:v>
                </c:pt>
                <c:pt idx="2">
                  <c:v>479</c:v>
                </c:pt>
                <c:pt idx="3">
                  <c:v>582</c:v>
                </c:pt>
                <c:pt idx="4">
                  <c:v>215</c:v>
                </c:pt>
                <c:pt idx="5">
                  <c:v>376</c:v>
                </c:pt>
                <c:pt idx="6">
                  <c:v>96</c:v>
                </c:pt>
              </c:numCache>
            </c:numRef>
          </c:val>
          <c:extLst>
            <c:ext xmlns:c16="http://schemas.microsoft.com/office/drawing/2014/chart" uri="{C3380CC4-5D6E-409C-BE32-E72D297353CC}">
              <c16:uniqueId val="{00000004-C027-48E2-87BC-14B1DFF5EF5C}"/>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2">
                  <c:v>10</c:v>
                </c:pt>
              </c:numCache>
            </c:numRef>
          </c:val>
          <c:extLst>
            <c:ext xmlns:c16="http://schemas.microsoft.com/office/drawing/2014/chart" uri="{C3380CC4-5D6E-409C-BE32-E72D297353CC}">
              <c16:uniqueId val="{00000005-C027-48E2-87BC-14B1DFF5EF5C}"/>
            </c:ext>
          </c:extLst>
        </c:ser>
        <c:dLbls>
          <c:showLegendKey val="0"/>
          <c:showVal val="0"/>
          <c:showCatName val="0"/>
          <c:showSerName val="0"/>
          <c:showPercent val="0"/>
          <c:showBubbleSize val="0"/>
        </c:dLbls>
        <c:gapWidth val="219"/>
        <c:overlap val="-27"/>
        <c:axId val="339353040"/>
        <c:axId val="339354352"/>
      </c:barChart>
      <c:catAx>
        <c:axId val="33935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54352"/>
        <c:crosses val="autoZero"/>
        <c:auto val="1"/>
        <c:lblAlgn val="ctr"/>
        <c:lblOffset val="100"/>
        <c:noMultiLvlLbl val="0"/>
      </c:catAx>
      <c:valAx>
        <c:axId val="339354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5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2</c:v>
                </c:pt>
                <c:pt idx="10">
                  <c:v>2</c:v>
                </c:pt>
                <c:pt idx="11">
                  <c:v>0</c:v>
                </c:pt>
                <c:pt idx="12">
                  <c:v>1</c:v>
                </c:pt>
                <c:pt idx="13">
                  <c:v>0</c:v>
                </c:pt>
                <c:pt idx="14">
                  <c:v>2</c:v>
                </c:pt>
                <c:pt idx="15">
                  <c:v>1</c:v>
                </c:pt>
                <c:pt idx="16">
                  <c:v>1</c:v>
                </c:pt>
                <c:pt idx="17">
                  <c:v>0</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0-3DB6-4708-B83C-9154F3AB2798}"/>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4</c:v>
                </c:pt>
                <c:pt idx="11">
                  <c:v>1</c:v>
                </c:pt>
                <c:pt idx="12">
                  <c:v>0</c:v>
                </c:pt>
                <c:pt idx="13">
                  <c:v>0</c:v>
                </c:pt>
                <c:pt idx="14">
                  <c:v>4</c:v>
                </c:pt>
                <c:pt idx="15">
                  <c:v>1</c:v>
                </c:pt>
                <c:pt idx="16">
                  <c:v>3</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DB6-4708-B83C-9154F3AB2798}"/>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7</c:v>
                </c:pt>
                <c:pt idx="11">
                  <c:v>3</c:v>
                </c:pt>
                <c:pt idx="12">
                  <c:v>3</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DB6-4708-B83C-9154F3AB2798}"/>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DB6-4708-B83C-9154F3AB2798}"/>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1</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3DB6-4708-B83C-9154F3AB2798}"/>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3DB6-4708-B83C-9154F3AB2798}"/>
            </c:ext>
          </c:extLst>
        </c:ser>
        <c:dLbls>
          <c:showLegendKey val="0"/>
          <c:showVal val="0"/>
          <c:showCatName val="0"/>
          <c:showSerName val="0"/>
          <c:showPercent val="0"/>
          <c:showBubbleSize val="0"/>
        </c:dLbls>
        <c:smooth val="0"/>
        <c:axId val="72179880"/>
        <c:axId val="72180208"/>
      </c:lineChart>
      <c:catAx>
        <c:axId val="72179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80208"/>
        <c:crosses val="autoZero"/>
        <c:auto val="1"/>
        <c:lblAlgn val="ctr"/>
        <c:lblOffset val="100"/>
        <c:noMultiLvlLbl val="0"/>
      </c:catAx>
      <c:valAx>
        <c:axId val="72180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2179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0.32627584494804401</c:v>
                </c:pt>
                <c:pt idx="2">
                  <c:v>1.15969784019577</c:v>
                </c:pt>
                <c:pt idx="3">
                  <c:v>0.37592651700535501</c:v>
                </c:pt>
                <c:pt idx="4">
                  <c:v>1.70230875625066</c:v>
                </c:pt>
                <c:pt idx="5">
                  <c:v>0.340461751250133</c:v>
                </c:pt>
                <c:pt idx="6">
                  <c:v>0.46813490796893298</c:v>
                </c:pt>
              </c:numCache>
            </c:numRef>
          </c:val>
          <c:extLst>
            <c:ext xmlns:c16="http://schemas.microsoft.com/office/drawing/2014/chart" uri="{C3380CC4-5D6E-409C-BE32-E72D297353CC}">
              <c16:uniqueId val="{00000000-0981-44C9-BB72-C6D2373BD783}"/>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1.2557077625570801</c:v>
                </c:pt>
                <c:pt idx="1">
                  <c:v>0.93607305936073004</c:v>
                </c:pt>
                <c:pt idx="2">
                  <c:v>1.5753424657534201</c:v>
                </c:pt>
                <c:pt idx="3">
                  <c:v>0.60502283105022803</c:v>
                </c:pt>
                <c:pt idx="4">
                  <c:v>0.47945205479452102</c:v>
                </c:pt>
                <c:pt idx="5">
                  <c:v>1.2785388127853901</c:v>
                </c:pt>
                <c:pt idx="6">
                  <c:v>0.59360730593607303</c:v>
                </c:pt>
              </c:numCache>
            </c:numRef>
          </c:val>
          <c:extLst>
            <c:ext xmlns:c16="http://schemas.microsoft.com/office/drawing/2014/chart" uri="{C3380CC4-5D6E-409C-BE32-E72D297353CC}">
              <c16:uniqueId val="{00000001-0981-44C9-BB72-C6D2373BD783}"/>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1.93906401654218</c:v>
                </c:pt>
                <c:pt idx="1">
                  <c:v>0.61558425117103399</c:v>
                </c:pt>
                <c:pt idx="2">
                  <c:v>0.15903911887580699</c:v>
                </c:pt>
                <c:pt idx="3">
                  <c:v>0.142423091530574</c:v>
                </c:pt>
                <c:pt idx="4">
                  <c:v>0.13451069755665301</c:v>
                </c:pt>
                <c:pt idx="5">
                  <c:v>0.16576465375364</c:v>
                </c:pt>
              </c:numCache>
            </c:numRef>
          </c:val>
          <c:extLst>
            <c:ext xmlns:c16="http://schemas.microsoft.com/office/drawing/2014/chart" uri="{C3380CC4-5D6E-409C-BE32-E72D297353CC}">
              <c16:uniqueId val="{00000002-0981-44C9-BB72-C6D2373BD783}"/>
            </c:ext>
          </c:extLst>
        </c:ser>
        <c:ser>
          <c:idx val="3"/>
          <c:order val="3"/>
          <c:tx>
            <c:strRef>
              <c:f>Sheet1!$E$1</c:f>
              <c:strCache>
                <c:ptCount val="1"/>
                <c:pt idx="0">
                  <c:v>venzoarg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1.7152023692003999</c:v>
                </c:pt>
                <c:pt idx="1">
                  <c:v>3.7238126576724802</c:v>
                </c:pt>
                <c:pt idx="2">
                  <c:v>2.1724525611495</c:v>
                </c:pt>
                <c:pt idx="4">
                  <c:v>1.0029340791927199</c:v>
                </c:pt>
                <c:pt idx="6">
                  <c:v>0.53471536689700605</c:v>
                </c:pt>
              </c:numCache>
            </c:numRef>
          </c:val>
          <c:extLst>
            <c:ext xmlns:c16="http://schemas.microsoft.com/office/drawing/2014/chart" uri="{C3380CC4-5D6E-409C-BE32-E72D297353CC}">
              <c16:uniqueId val="{00000003-0981-44C9-BB72-C6D2373BD783}"/>
            </c:ext>
          </c:extLst>
        </c:ser>
        <c:ser>
          <c:idx val="4"/>
          <c:order val="4"/>
          <c:tx>
            <c:strRef>
              <c:f>Sheet1!$F$1</c:f>
              <c:strCache>
                <c:ptCount val="1"/>
                <c:pt idx="0">
                  <c:v>olmobikes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0.45426414160168299</c:v>
                </c:pt>
                <c:pt idx="1">
                  <c:v>9.2833271444485693E-2</c:v>
                </c:pt>
                <c:pt idx="3">
                  <c:v>0.53843297437801696</c:v>
                </c:pt>
                <c:pt idx="4">
                  <c:v>18.612761480381199</c:v>
                </c:pt>
              </c:numCache>
            </c:numRef>
          </c:val>
          <c:extLst>
            <c:ext xmlns:c16="http://schemas.microsoft.com/office/drawing/2014/chart" uri="{C3380CC4-5D6E-409C-BE32-E72D297353CC}">
              <c16:uniqueId val="{00000004-0981-44C9-BB72-C6D2373BD783}"/>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1.9691916785771</c:v>
                </c:pt>
                <c:pt idx="1">
                  <c:v>3.97014451326028</c:v>
                </c:pt>
                <c:pt idx="2">
                  <c:v>1.87390821025885</c:v>
                </c:pt>
                <c:pt idx="3">
                  <c:v>2.4614895982213798</c:v>
                </c:pt>
                <c:pt idx="4">
                  <c:v>2.6996982690169902</c:v>
                </c:pt>
              </c:numCache>
            </c:numRef>
          </c:val>
          <c:extLst>
            <c:ext xmlns:c16="http://schemas.microsoft.com/office/drawing/2014/chart" uri="{C3380CC4-5D6E-409C-BE32-E72D297353CC}">
              <c16:uniqueId val="{00000005-0981-44C9-BB72-C6D2373BD783}"/>
            </c:ext>
          </c:extLst>
        </c:ser>
        <c:dLbls>
          <c:showLegendKey val="0"/>
          <c:showVal val="0"/>
          <c:showCatName val="0"/>
          <c:showSerName val="0"/>
          <c:showPercent val="0"/>
          <c:showBubbleSize val="0"/>
        </c:dLbls>
        <c:gapWidth val="219"/>
        <c:overlap val="-27"/>
        <c:axId val="339058264"/>
        <c:axId val="339058920"/>
      </c:barChart>
      <c:catAx>
        <c:axId val="33905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58920"/>
        <c:crosses val="autoZero"/>
        <c:auto val="1"/>
        <c:lblAlgn val="ctr"/>
        <c:lblOffset val="100"/>
        <c:noMultiLvlLbl val="0"/>
      </c:catAx>
      <c:valAx>
        <c:axId val="33905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05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teknialbikes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0.48414556288572003</c:v>
                </c:pt>
                <c:pt idx="10">
                  <c:v>0.38838050649074302</c:v>
                </c:pt>
                <c:pt idx="11">
                  <c:v>0</c:v>
                </c:pt>
                <c:pt idx="12">
                  <c:v>0.50010640561821695</c:v>
                </c:pt>
                <c:pt idx="13">
                  <c:v>0</c:v>
                </c:pt>
                <c:pt idx="14">
                  <c:v>0.35823224799602699</c:v>
                </c:pt>
                <c:pt idx="15">
                  <c:v>1.7024898914662701</c:v>
                </c:pt>
                <c:pt idx="16">
                  <c:v>0.404341349223239</c:v>
                </c:pt>
                <c:pt idx="17">
                  <c:v>0</c:v>
                </c:pt>
                <c:pt idx="18">
                  <c:v>2.5430942753777401</c:v>
                </c:pt>
                <c:pt idx="19">
                  <c:v>0.19153011278995499</c:v>
                </c:pt>
                <c:pt idx="20">
                  <c:v>0</c:v>
                </c:pt>
                <c:pt idx="21">
                  <c:v>0</c:v>
                </c:pt>
                <c:pt idx="22">
                  <c:v>0</c:v>
                </c:pt>
                <c:pt idx="23">
                  <c:v>0</c:v>
                </c:pt>
              </c:numCache>
            </c:numRef>
          </c:val>
          <c:smooth val="0"/>
          <c:extLst>
            <c:ext xmlns:c16="http://schemas.microsoft.com/office/drawing/2014/chart" uri="{C3380CC4-5D6E-409C-BE32-E72D297353CC}">
              <c16:uniqueId val="{00000000-7F79-4287-A011-748FFEA8F6EE}"/>
            </c:ext>
          </c:extLst>
        </c:ser>
        <c:ser>
          <c:idx val="1"/>
          <c:order val="1"/>
          <c:tx>
            <c:strRef>
              <c:f>Sheet1!$C$1</c:f>
              <c:strCache>
                <c:ptCount val="1"/>
                <c:pt idx="0">
                  <c:v>motomelbicicletas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1.2268888381648</c:v>
                </c:pt>
                <c:pt idx="11">
                  <c:v>0.43369093814197701</c:v>
                </c:pt>
                <c:pt idx="12">
                  <c:v>0</c:v>
                </c:pt>
                <c:pt idx="13">
                  <c:v>0</c:v>
                </c:pt>
                <c:pt idx="14">
                  <c:v>0.582058890664232</c:v>
                </c:pt>
                <c:pt idx="15">
                  <c:v>0.57064597123944305</c:v>
                </c:pt>
                <c:pt idx="16">
                  <c:v>1.5217225899718501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7F79-4287-A011-748FFEA8F6EE}"/>
            </c:ext>
          </c:extLst>
        </c:ser>
        <c:ser>
          <c:idx val="2"/>
          <c:order val="2"/>
          <c:tx>
            <c:strRef>
              <c:f>Sheet1!$D$1</c:f>
              <c:strCache>
                <c:ptCount val="1"/>
                <c:pt idx="0">
                  <c:v>topmega_oficial</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0.13610394543181401</c:v>
                </c:pt>
                <c:pt idx="11">
                  <c:v>0.51592890942757197</c:v>
                </c:pt>
                <c:pt idx="12">
                  <c:v>1.9418551284283201</c:v>
                </c:pt>
                <c:pt idx="13">
                  <c:v>0</c:v>
                </c:pt>
                <c:pt idx="14">
                  <c:v>0</c:v>
                </c:pt>
                <c:pt idx="15">
                  <c:v>0.20099071011442199</c:v>
                </c:pt>
                <c:pt idx="16">
                  <c:v>0.164590817731495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F79-4287-A011-748FFEA8F6EE}"/>
            </c:ext>
          </c:extLst>
        </c:ser>
        <c:ser>
          <c:idx val="3"/>
          <c:order val="3"/>
          <c:tx>
            <c:strRef>
              <c:f>Sheet1!$E$1</c:f>
              <c:strCache>
                <c:ptCount val="1"/>
                <c:pt idx="0">
                  <c:v>venzoarg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0.53474469368726996</c:v>
                </c:pt>
                <c:pt idx="12">
                  <c:v>1.8201886688970501</c:v>
                </c:pt>
                <c:pt idx="13">
                  <c:v>0</c:v>
                </c:pt>
                <c:pt idx="14">
                  <c:v>0</c:v>
                </c:pt>
                <c:pt idx="15">
                  <c:v>0</c:v>
                </c:pt>
                <c:pt idx="16">
                  <c:v>0</c:v>
                </c:pt>
                <c:pt idx="17">
                  <c:v>0</c:v>
                </c:pt>
                <c:pt idx="18">
                  <c:v>0</c:v>
                </c:pt>
                <c:pt idx="19">
                  <c:v>3.7240168924477599</c:v>
                </c:pt>
                <c:pt idx="20">
                  <c:v>1.47534689848078</c:v>
                </c:pt>
                <c:pt idx="21">
                  <c:v>0</c:v>
                </c:pt>
                <c:pt idx="22">
                  <c:v>0</c:v>
                </c:pt>
                <c:pt idx="23">
                  <c:v>0</c:v>
                </c:pt>
              </c:numCache>
            </c:numRef>
          </c:val>
          <c:smooth val="0"/>
          <c:extLst>
            <c:ext xmlns:c16="http://schemas.microsoft.com/office/drawing/2014/chart" uri="{C3380CC4-5D6E-409C-BE32-E72D297353CC}">
              <c16:uniqueId val="{00000003-7F79-4287-A011-748FFEA8F6EE}"/>
            </c:ext>
          </c:extLst>
        </c:ser>
        <c:ser>
          <c:idx val="4"/>
          <c:order val="4"/>
          <c:tx>
            <c:strRef>
              <c:f>Sheet1!$F$1</c:f>
              <c:strCache>
                <c:ptCount val="1"/>
                <c:pt idx="0">
                  <c:v>olmobikes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0.53840631730079003</c:v>
                </c:pt>
                <c:pt idx="13">
                  <c:v>0</c:v>
                </c:pt>
                <c:pt idx="14">
                  <c:v>0</c:v>
                </c:pt>
                <c:pt idx="15">
                  <c:v>37.096814119860397</c:v>
                </c:pt>
                <c:pt idx="16">
                  <c:v>9.2828675396687904E-2</c:v>
                </c:pt>
                <c:pt idx="17">
                  <c:v>0.29055375399163302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7F79-4287-A011-748FFEA8F6EE}"/>
            </c:ext>
          </c:extLst>
        </c:ser>
        <c:ser>
          <c:idx val="5"/>
          <c:order val="5"/>
          <c:tx>
            <c:strRef>
              <c:f>Sheet1!$G$1</c:f>
              <c:strCache>
                <c:ptCount val="1"/>
                <c:pt idx="0">
                  <c:v>raleigh.bicicletas</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1.8750993167011001</c:v>
                </c:pt>
                <c:pt idx="9">
                  <c:v>2.7014142698236099</c:v>
                </c:pt>
                <c:pt idx="10">
                  <c:v>0</c:v>
                </c:pt>
                <c:pt idx="11">
                  <c:v>2.4630541871921201</c:v>
                </c:pt>
                <c:pt idx="12">
                  <c:v>0</c:v>
                </c:pt>
                <c:pt idx="13">
                  <c:v>1.97044334975369</c:v>
                </c:pt>
                <c:pt idx="14">
                  <c:v>0</c:v>
                </c:pt>
                <c:pt idx="15">
                  <c:v>0</c:v>
                </c:pt>
                <c:pt idx="16">
                  <c:v>3.9726680438582598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7F79-4287-A011-748FFEA8F6EE}"/>
            </c:ext>
          </c:extLst>
        </c:ser>
        <c:dLbls>
          <c:showLegendKey val="0"/>
          <c:showVal val="0"/>
          <c:showCatName val="0"/>
          <c:showSerName val="0"/>
          <c:showPercent val="0"/>
          <c:showBubbleSize val="0"/>
        </c:dLbls>
        <c:smooth val="0"/>
        <c:axId val="339104112"/>
        <c:axId val="339102800"/>
      </c:lineChart>
      <c:catAx>
        <c:axId val="339104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02800"/>
        <c:crosses val="autoZero"/>
        <c:auto val="1"/>
        <c:lblAlgn val="ctr"/>
        <c:lblOffset val="100"/>
        <c:noMultiLvlLbl val="0"/>
      </c:catAx>
      <c:valAx>
        <c:axId val="33910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104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2</c:v>
                </c:pt>
                <c:pt idx="1">
                  <c:v>0</c:v>
                </c:pt>
                <c:pt idx="2">
                  <c:v>2</c:v>
                </c:pt>
                <c:pt idx="3">
                  <c:v>7</c:v>
                </c:pt>
                <c:pt idx="4">
                  <c:v>0</c:v>
                </c:pt>
                <c:pt idx="5">
                  <c:v>5</c:v>
                </c:pt>
              </c:numCache>
            </c:numRef>
          </c:val>
          <c:extLst>
            <c:ext xmlns:c16="http://schemas.microsoft.com/office/drawing/2014/chart" uri="{C3380CC4-5D6E-409C-BE32-E72D297353CC}">
              <c16:uniqueId val="{00000000-B9F7-4BC3-94AE-6C3966EB0157}"/>
            </c:ext>
          </c:extLst>
        </c:ser>
        <c:ser>
          <c:idx val="1"/>
          <c:order val="1"/>
          <c:tx>
            <c:strRef>
              <c:f>Sheet1!$C$1</c:f>
              <c:strCache>
                <c:ptCount val="1"/>
                <c:pt idx="0">
                  <c:v>Images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9</c:v>
                </c:pt>
                <c:pt idx="1">
                  <c:v>9</c:v>
                </c:pt>
                <c:pt idx="2">
                  <c:v>14</c:v>
                </c:pt>
                <c:pt idx="3">
                  <c:v>0</c:v>
                </c:pt>
                <c:pt idx="4">
                  <c:v>5</c:v>
                </c:pt>
                <c:pt idx="5">
                  <c:v>0</c:v>
                </c:pt>
              </c:numCache>
            </c:numRef>
          </c:val>
          <c:extLst>
            <c:ext xmlns:c16="http://schemas.microsoft.com/office/drawing/2014/chart" uri="{C3380CC4-5D6E-409C-BE32-E72D297353CC}">
              <c16:uniqueId val="{00000001-B9F7-4BC3-94AE-6C3966EB0157}"/>
            </c:ext>
          </c:extLst>
        </c:ser>
        <c:ser>
          <c:idx val="2"/>
          <c:order val="2"/>
          <c:tx>
            <c:strRef>
              <c:f>Sheet1!$D$1</c:f>
              <c:strCache>
                <c:ptCount val="1"/>
                <c:pt idx="0">
                  <c:v>Videos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2</c:v>
                </c:pt>
                <c:pt idx="1">
                  <c:v>4</c:v>
                </c:pt>
                <c:pt idx="2">
                  <c:v>0</c:v>
                </c:pt>
                <c:pt idx="3">
                  <c:v>0</c:v>
                </c:pt>
                <c:pt idx="4">
                  <c:v>0</c:v>
                </c:pt>
                <c:pt idx="5">
                  <c:v>0</c:v>
                </c:pt>
              </c:numCache>
            </c:numRef>
          </c:val>
          <c:extLst>
            <c:ext xmlns:c16="http://schemas.microsoft.com/office/drawing/2014/chart" uri="{C3380CC4-5D6E-409C-BE32-E72D297353CC}">
              <c16:uniqueId val="{00000002-B9F7-4BC3-94AE-6C3966EB0157}"/>
            </c:ext>
          </c:extLst>
        </c:ser>
        <c:dLbls>
          <c:showLegendKey val="0"/>
          <c:showVal val="0"/>
          <c:showCatName val="0"/>
          <c:showSerName val="0"/>
          <c:showPercent val="0"/>
          <c:showBubbleSize val="0"/>
        </c:dLbls>
        <c:gapWidth val="150"/>
        <c:overlap val="100"/>
        <c:axId val="339350584"/>
        <c:axId val="339349272"/>
      </c:barChart>
      <c:catAx>
        <c:axId val="339350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49272"/>
        <c:crosses val="autoZero"/>
        <c:auto val="1"/>
        <c:lblAlgn val="ctr"/>
        <c:lblOffset val="100"/>
        <c:noMultiLvlLbl val="0"/>
      </c:catAx>
      <c:valAx>
        <c:axId val="339349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50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663</c:v>
                </c:pt>
                <c:pt idx="1">
                  <c:v>466</c:v>
                </c:pt>
                <c:pt idx="2">
                  <c:v>4737</c:v>
                </c:pt>
                <c:pt idx="3">
                  <c:v>0</c:v>
                </c:pt>
                <c:pt idx="4">
                  <c:v>61903</c:v>
                </c:pt>
                <c:pt idx="5">
                  <c:v>0</c:v>
                </c:pt>
              </c:numCache>
            </c:numRef>
          </c:val>
          <c:extLst>
            <c:ext xmlns:c16="http://schemas.microsoft.com/office/drawing/2014/chart" uri="{C3380CC4-5D6E-409C-BE32-E72D297353CC}">
              <c16:uniqueId val="{00000000-84B1-4420-8793-047297B8395C}"/>
            </c:ext>
          </c:extLst>
        </c:ser>
        <c:ser>
          <c:idx val="1"/>
          <c:order val="1"/>
          <c:tx>
            <c:strRef>
              <c:f>Sheet1!$C$1</c:f>
              <c:strCache>
                <c:ptCount val="1"/>
                <c:pt idx="0">
                  <c:v>Videos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67</c:v>
                </c:pt>
                <c:pt idx="1">
                  <c:v>95</c:v>
                </c:pt>
                <c:pt idx="2">
                  <c:v>0</c:v>
                </c:pt>
                <c:pt idx="3">
                  <c:v>0</c:v>
                </c:pt>
                <c:pt idx="4">
                  <c:v>0</c:v>
                </c:pt>
                <c:pt idx="5">
                  <c:v>0</c:v>
                </c:pt>
              </c:numCache>
            </c:numRef>
          </c:val>
          <c:extLst>
            <c:ext xmlns:c16="http://schemas.microsoft.com/office/drawing/2014/chart" uri="{C3380CC4-5D6E-409C-BE32-E72D297353CC}">
              <c16:uniqueId val="{00000001-84B1-4420-8793-047297B8395C}"/>
            </c:ext>
          </c:extLst>
        </c:ser>
        <c:ser>
          <c:idx val="2"/>
          <c:order val="2"/>
          <c:tx>
            <c:strRef>
              <c:f>Sheet1!$D$1</c:f>
              <c:strCache>
                <c:ptCount val="1"/>
                <c:pt idx="0">
                  <c:v>Carousels</c:v>
                </c:pt>
              </c:strCache>
            </c:strRef>
          </c:tx>
          <c:spPr>
            <a:solidFill>
              <a:schemeClr val="accent3"/>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Sheet1!$D$2:$D$7</c:f>
              <c:numCache>
                <c:formatCode>General</c:formatCode>
                <c:ptCount val="6"/>
                <c:pt idx="0">
                  <c:v>75</c:v>
                </c:pt>
                <c:pt idx="1">
                  <c:v>0</c:v>
                </c:pt>
                <c:pt idx="2">
                  <c:v>1081</c:v>
                </c:pt>
                <c:pt idx="3">
                  <c:v>8989</c:v>
                </c:pt>
                <c:pt idx="4">
                  <c:v>0</c:v>
                </c:pt>
                <c:pt idx="5">
                  <c:v>817</c:v>
                </c:pt>
              </c:numCache>
            </c:numRef>
          </c:val>
          <c:extLst>
            <c:ext xmlns:c16="http://schemas.microsoft.com/office/drawing/2014/chart" uri="{C3380CC4-5D6E-409C-BE32-E72D297353CC}">
              <c16:uniqueId val="{00000002-84B1-4420-8793-047297B8395C}"/>
            </c:ext>
          </c:extLst>
        </c:ser>
        <c:dLbls>
          <c:showLegendKey val="0"/>
          <c:showVal val="0"/>
          <c:showCatName val="0"/>
          <c:showSerName val="0"/>
          <c:showPercent val="0"/>
          <c:showBubbleSize val="0"/>
        </c:dLbls>
        <c:gapWidth val="150"/>
        <c:overlap val="100"/>
        <c:axId val="333749072"/>
        <c:axId val="333748088"/>
      </c:barChart>
      <c:catAx>
        <c:axId val="333749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48088"/>
        <c:crosses val="autoZero"/>
        <c:auto val="1"/>
        <c:lblAlgn val="ctr"/>
        <c:lblOffset val="100"/>
        <c:noMultiLvlLbl val="0"/>
      </c:catAx>
      <c:valAx>
        <c:axId val="333748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749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teknialbikes</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0.40027341342833</c:v>
                </c:pt>
                <c:pt idx="1">
                  <c:v>0.811769494069151</c:v>
                </c:pt>
                <c:pt idx="2">
                  <c:v>0.4039275311876</c:v>
                </c:pt>
              </c:numCache>
            </c:numRef>
          </c:val>
          <c:extLst>
            <c:ext xmlns:c16="http://schemas.microsoft.com/office/drawing/2014/chart" uri="{C3380CC4-5D6E-409C-BE32-E72D297353CC}">
              <c16:uniqueId val="{00000000-2066-4307-B16A-B6BBC72EDA84}"/>
            </c:ext>
          </c:extLst>
        </c:ser>
        <c:ser>
          <c:idx val="1"/>
          <c:order val="1"/>
          <c:tx>
            <c:strRef>
              <c:f>Sheet1!$C$1</c:f>
              <c:strCache>
                <c:ptCount val="1"/>
                <c:pt idx="0">
                  <c:v>motomelbicicletas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1.18667463767375</c:v>
                </c:pt>
                <c:pt idx="2">
                  <c:v>0.54090267549330295</c:v>
                </c:pt>
              </c:numCache>
            </c:numRef>
          </c:val>
          <c:extLst>
            <c:ext xmlns:c16="http://schemas.microsoft.com/office/drawing/2014/chart" uri="{C3380CC4-5D6E-409C-BE32-E72D297353CC}">
              <c16:uniqueId val="{00000001-2066-4307-B16A-B6BBC72EDA84}"/>
            </c:ext>
          </c:extLst>
        </c:ser>
        <c:ser>
          <c:idx val="2"/>
          <c:order val="2"/>
          <c:tx>
            <c:strRef>
              <c:f>Sheet1!$D$1</c:f>
              <c:strCache>
                <c:ptCount val="1"/>
                <c:pt idx="0">
                  <c:v>topmega_oficial</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0.85731969387951501</c:v>
                </c:pt>
                <c:pt idx="1">
                  <c:v>0.53534314651675297</c:v>
                </c:pt>
                <c:pt idx="2">
                  <c:v>0</c:v>
                </c:pt>
              </c:numCache>
            </c:numRef>
          </c:val>
          <c:extLst>
            <c:ext xmlns:c16="http://schemas.microsoft.com/office/drawing/2014/chart" uri="{C3380CC4-5D6E-409C-BE32-E72D297353CC}">
              <c16:uniqueId val="{00000002-2066-4307-B16A-B6BBC72EDA84}"/>
            </c:ext>
          </c:extLst>
        </c:ser>
        <c:ser>
          <c:idx val="3"/>
          <c:order val="3"/>
          <c:tx>
            <c:strRef>
              <c:f>Sheet1!$E$1</c:f>
              <c:strCache>
                <c:ptCount val="1"/>
                <c:pt idx="0">
                  <c:v>venzoarg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1.89418361974048</c:v>
                </c:pt>
                <c:pt idx="1">
                  <c:v>0</c:v>
                </c:pt>
                <c:pt idx="2">
                  <c:v>0</c:v>
                </c:pt>
              </c:numCache>
            </c:numRef>
          </c:val>
          <c:extLst>
            <c:ext xmlns:c16="http://schemas.microsoft.com/office/drawing/2014/chart" uri="{C3380CC4-5D6E-409C-BE32-E72D297353CC}">
              <c16:uniqueId val="{00000003-2066-4307-B16A-B6BBC72EDA84}"/>
            </c:ext>
          </c:extLst>
        </c:ser>
        <c:ser>
          <c:idx val="4"/>
          <c:order val="4"/>
          <c:tx>
            <c:strRef>
              <c:f>Sheet1!$F$1</c:f>
              <c:strCache>
                <c:ptCount val="1"/>
                <c:pt idx="0">
                  <c:v>olmobikes</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c:v>
                </c:pt>
                <c:pt idx="1">
                  <c:v>7.8850188642607799</c:v>
                </c:pt>
                <c:pt idx="2">
                  <c:v>0</c:v>
                </c:pt>
              </c:numCache>
            </c:numRef>
          </c:val>
          <c:extLst>
            <c:ext xmlns:c16="http://schemas.microsoft.com/office/drawing/2014/chart" uri="{C3380CC4-5D6E-409C-BE32-E72D297353CC}">
              <c16:uniqueId val="{00000004-2066-4307-B16A-B6BBC72EDA84}"/>
            </c:ext>
          </c:extLst>
        </c:ser>
        <c:ser>
          <c:idx val="5"/>
          <c:order val="5"/>
          <c:tx>
            <c:strRef>
              <c:f>Sheet1!$G$1</c:f>
              <c:strCache>
                <c:ptCount val="1"/>
                <c:pt idx="0">
                  <c:v>raleigh.bicicletas</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1">
                  <c:v>0</c:v>
                </c:pt>
                <c:pt idx="2">
                  <c:v>0</c:v>
                </c:pt>
              </c:numCache>
            </c:numRef>
          </c:val>
          <c:extLst>
            <c:ext xmlns:c16="http://schemas.microsoft.com/office/drawing/2014/chart" uri="{C3380CC4-5D6E-409C-BE32-E72D297353CC}">
              <c16:uniqueId val="{00000005-2066-4307-B16A-B6BBC72EDA84}"/>
            </c:ext>
          </c:extLst>
        </c:ser>
        <c:dLbls>
          <c:showLegendKey val="0"/>
          <c:showVal val="0"/>
          <c:showCatName val="0"/>
          <c:showSerName val="0"/>
          <c:showPercent val="0"/>
          <c:showBubbleSize val="0"/>
        </c:dLbls>
        <c:gapWidth val="219"/>
        <c:overlap val="-27"/>
        <c:axId val="339364600"/>
        <c:axId val="339364928"/>
      </c:barChart>
      <c:catAx>
        <c:axId val="339364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64928"/>
        <c:crosses val="autoZero"/>
        <c:auto val="1"/>
        <c:lblAlgn val="ctr"/>
        <c:lblOffset val="100"/>
        <c:noMultiLvlLbl val="0"/>
      </c:catAx>
      <c:valAx>
        <c:axId val="339364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364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Sheet1!$B$2:$B$7</c:f>
              <c:numCache>
                <c:formatCode>General</c:formatCode>
                <c:ptCount val="6"/>
                <c:pt idx="0">
                  <c:v>772</c:v>
                </c:pt>
                <c:pt idx="1">
                  <c:v>509</c:v>
                </c:pt>
                <c:pt idx="2">
                  <c:v>3514</c:v>
                </c:pt>
                <c:pt idx="3">
                  <c:v>8185</c:v>
                </c:pt>
                <c:pt idx="4">
                  <c:v>20126</c:v>
                </c:pt>
                <c:pt idx="5">
                  <c:v>749</c:v>
                </c:pt>
              </c:numCache>
            </c:numRef>
          </c:val>
          <c:extLst>
            <c:ext xmlns:c16="http://schemas.microsoft.com/office/drawing/2014/chart" uri="{C3380CC4-5D6E-409C-BE32-E72D297353CC}">
              <c16:uniqueId val="{00000000-237C-4EBF-BE52-9E303C8027EC}"/>
            </c:ext>
          </c:extLst>
        </c:ser>
        <c:ser>
          <c:idx val="1"/>
          <c:order val="1"/>
          <c:tx>
            <c:strRef>
              <c:f>Sheet1!$C$1</c:f>
              <c:strCache>
                <c:ptCount val="1"/>
                <c:pt idx="0">
                  <c:v>Comments</c:v>
                </c:pt>
              </c:strCache>
            </c:strRef>
          </c:tx>
          <c:spPr>
            <a:solidFill>
              <a:schemeClr val="accent2"/>
            </a:solidFill>
            <a:ln>
              <a:noFill/>
            </a:ln>
            <a:effectLst/>
          </c:spPr>
          <c:invertIfNegative val="0"/>
          <c:cat>
            <c:strRef>
              <c:f>Sheet1!$A$2:$A$7</c:f>
              <c:strCache>
                <c:ptCount val="6"/>
                <c:pt idx="0">
                  <c:v>teknialbikes</c:v>
                </c:pt>
                <c:pt idx="1">
                  <c:v>motomelbicicletas</c:v>
                </c:pt>
                <c:pt idx="2">
                  <c:v>topmega_oficial</c:v>
                </c:pt>
                <c:pt idx="3">
                  <c:v>venzoarg</c:v>
                </c:pt>
                <c:pt idx="4">
                  <c:v>olmobikes</c:v>
                </c:pt>
                <c:pt idx="5">
                  <c:v>raleigh.bicicletas</c:v>
                </c:pt>
              </c:strCache>
            </c:strRef>
          </c:cat>
          <c:val>
            <c:numRef>
              <c:f>Sheet1!$C$2:$C$7</c:f>
              <c:numCache>
                <c:formatCode>General</c:formatCode>
                <c:ptCount val="6"/>
                <c:pt idx="0">
                  <c:v>33</c:v>
                </c:pt>
                <c:pt idx="1">
                  <c:v>52</c:v>
                </c:pt>
                <c:pt idx="2">
                  <c:v>2304</c:v>
                </c:pt>
                <c:pt idx="3">
                  <c:v>804</c:v>
                </c:pt>
                <c:pt idx="4">
                  <c:v>41777</c:v>
                </c:pt>
                <c:pt idx="5">
                  <c:v>68</c:v>
                </c:pt>
              </c:numCache>
            </c:numRef>
          </c:val>
          <c:extLst>
            <c:ext xmlns:c16="http://schemas.microsoft.com/office/drawing/2014/chart" uri="{C3380CC4-5D6E-409C-BE32-E72D297353CC}">
              <c16:uniqueId val="{00000001-237C-4EBF-BE52-9E303C8027EC}"/>
            </c:ext>
          </c:extLst>
        </c:ser>
        <c:dLbls>
          <c:showLegendKey val="0"/>
          <c:showVal val="0"/>
          <c:showCatName val="0"/>
          <c:showSerName val="0"/>
          <c:showPercent val="0"/>
          <c:showBubbleSize val="0"/>
        </c:dLbls>
        <c:gapWidth val="150"/>
        <c:overlap val="100"/>
        <c:axId val="339777264"/>
        <c:axId val="339776280"/>
      </c:barChart>
      <c:catAx>
        <c:axId val="33977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76280"/>
        <c:crosses val="autoZero"/>
        <c:auto val="1"/>
        <c:lblAlgn val="ctr"/>
        <c:lblOffset val="100"/>
        <c:noMultiLvlLbl val="0"/>
      </c:catAx>
      <c:valAx>
        <c:axId val="339776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777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68998-DEDD-4E31-9356-27078719E456}"/>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FACF021-D25A-4A1A-A736-E944985DACCD}"/>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878464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EFD1D-4BAB-49BF-8B13-28BA99C77256}"/>
              </a:ext>
            </a:extLst>
          </p:cNvPr>
          <p:cNvSpPr>
            <a:spLocks noGrp="1"/>
          </p:cNvSpPr>
          <p:nvPr>
            <p:ph type="title"/>
          </p:nvPr>
        </p:nvSpPr>
        <p:spPr/>
        <p:txBody>
          <a:bodyPr/>
          <a:lstStyle/>
          <a:p>
            <a:r>
              <a:rPr lang="en-US"/>
              <a:t>Instagram Key Metrics Table | Teknialbikes</a:t>
            </a:r>
          </a:p>
        </p:txBody>
      </p:sp>
      <p:graphicFrame>
        <p:nvGraphicFramePr>
          <p:cNvPr id="5" name="Table Placeholder 4">
            <a:extLst>
              <a:ext uri="{FF2B5EF4-FFF2-40B4-BE49-F238E27FC236}">
                <a16:creationId xmlns:a16="http://schemas.microsoft.com/office/drawing/2014/main" id="{134BC733-80DA-4DEB-9F9A-88D3E6D11BC7}"/>
              </a:ext>
            </a:extLst>
          </p:cNvPr>
          <p:cNvGraphicFramePr>
            <a:graphicFrameLocks noGrp="1"/>
          </p:cNvGraphicFramePr>
          <p:nvPr>
            <p:ph type="tbl" sz="quarter" idx="13"/>
            <p:extLst>
              <p:ext uri="{D42A27DB-BD31-4B8C-83A1-F6EECF244321}">
                <p14:modId xmlns:p14="http://schemas.microsoft.com/office/powerpoint/2010/main" val="1879077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78011346"/>
                    </a:ext>
                  </a:extLst>
                </a:gridCol>
                <a:gridCol w="658368">
                  <a:extLst>
                    <a:ext uri="{9D8B030D-6E8A-4147-A177-3AD203B41FA5}">
                      <a16:colId xmlns:a16="http://schemas.microsoft.com/office/drawing/2014/main" val="3660155186"/>
                    </a:ext>
                  </a:extLst>
                </a:gridCol>
                <a:gridCol w="658368">
                  <a:extLst>
                    <a:ext uri="{9D8B030D-6E8A-4147-A177-3AD203B41FA5}">
                      <a16:colId xmlns:a16="http://schemas.microsoft.com/office/drawing/2014/main" val="158678362"/>
                    </a:ext>
                  </a:extLst>
                </a:gridCol>
                <a:gridCol w="658368">
                  <a:extLst>
                    <a:ext uri="{9D8B030D-6E8A-4147-A177-3AD203B41FA5}">
                      <a16:colId xmlns:a16="http://schemas.microsoft.com/office/drawing/2014/main" val="2294262147"/>
                    </a:ext>
                  </a:extLst>
                </a:gridCol>
                <a:gridCol w="658368">
                  <a:extLst>
                    <a:ext uri="{9D8B030D-6E8A-4147-A177-3AD203B41FA5}">
                      <a16:colId xmlns:a16="http://schemas.microsoft.com/office/drawing/2014/main" val="1381858989"/>
                    </a:ext>
                  </a:extLst>
                </a:gridCol>
                <a:gridCol w="658368">
                  <a:extLst>
                    <a:ext uri="{9D8B030D-6E8A-4147-A177-3AD203B41FA5}">
                      <a16:colId xmlns:a16="http://schemas.microsoft.com/office/drawing/2014/main" val="4230768354"/>
                    </a:ext>
                  </a:extLst>
                </a:gridCol>
                <a:gridCol w="658368">
                  <a:extLst>
                    <a:ext uri="{9D8B030D-6E8A-4147-A177-3AD203B41FA5}">
                      <a16:colId xmlns:a16="http://schemas.microsoft.com/office/drawing/2014/main" val="2899777817"/>
                    </a:ext>
                  </a:extLst>
                </a:gridCol>
                <a:gridCol w="658368">
                  <a:extLst>
                    <a:ext uri="{9D8B030D-6E8A-4147-A177-3AD203B41FA5}">
                      <a16:colId xmlns:a16="http://schemas.microsoft.com/office/drawing/2014/main" val="3996557189"/>
                    </a:ext>
                  </a:extLst>
                </a:gridCol>
                <a:gridCol w="658368">
                  <a:extLst>
                    <a:ext uri="{9D8B030D-6E8A-4147-A177-3AD203B41FA5}">
                      <a16:colId xmlns:a16="http://schemas.microsoft.com/office/drawing/2014/main" val="878625011"/>
                    </a:ext>
                  </a:extLst>
                </a:gridCol>
                <a:gridCol w="658368">
                  <a:extLst>
                    <a:ext uri="{9D8B030D-6E8A-4147-A177-3AD203B41FA5}">
                      <a16:colId xmlns:a16="http://schemas.microsoft.com/office/drawing/2014/main" val="368665166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6388101"/>
                  </a:ext>
                </a:extLst>
              </a:tr>
              <a:tr h="370840">
                <a:tc>
                  <a:txBody>
                    <a:bodyPr/>
                    <a:lstStyle/>
                    <a:p>
                      <a:r>
                        <a:rPr lang="en-US" sz="1000"/>
                        <a:t>olmobikes</a:t>
                      </a:r>
                    </a:p>
                  </a:txBody>
                  <a:tcPr/>
                </a:tc>
                <a:tc>
                  <a:txBody>
                    <a:bodyPr/>
                    <a:lstStyle/>
                    <a:p>
                      <a:r>
                        <a:rPr lang="en-US" sz="1000"/>
                        <a:t>166987</a:t>
                      </a:r>
                    </a:p>
                  </a:txBody>
                  <a:tcPr/>
                </a:tc>
                <a:tc>
                  <a:txBody>
                    <a:bodyPr/>
                    <a:lstStyle/>
                    <a:p>
                      <a:r>
                        <a:rPr lang="en-US" sz="1000"/>
                        <a:t>10780</a:t>
                      </a:r>
                    </a:p>
                  </a:txBody>
                  <a:tcPr/>
                </a:tc>
                <a:tc>
                  <a:txBody>
                    <a:bodyPr/>
                    <a:lstStyle/>
                    <a:p>
                      <a:r>
                        <a:rPr lang="en-US" sz="1000"/>
                        <a:t>5</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20126</a:t>
                      </a:r>
                    </a:p>
                  </a:txBody>
                  <a:tcPr/>
                </a:tc>
                <a:tc>
                  <a:txBody>
                    <a:bodyPr/>
                    <a:lstStyle/>
                    <a:p>
                      <a:r>
                        <a:rPr lang="en-US" sz="1000"/>
                        <a:t>41777</a:t>
                      </a:r>
                    </a:p>
                  </a:txBody>
                  <a:tcPr/>
                </a:tc>
                <a:tc>
                  <a:txBody>
                    <a:bodyPr/>
                    <a:lstStyle/>
                    <a:p>
                      <a:r>
                        <a:rPr lang="en-US" sz="1000"/>
                        <a:t>7.6614 %</a:t>
                      </a:r>
                    </a:p>
                  </a:txBody>
                  <a:tcPr/>
                </a:tc>
                <a:extLst>
                  <a:ext uri="{0D108BD9-81ED-4DB2-BD59-A6C34878D82A}">
                    <a16:rowId xmlns:a16="http://schemas.microsoft.com/office/drawing/2014/main" val="1477679444"/>
                  </a:ext>
                </a:extLst>
              </a:tr>
              <a:tr h="370840">
                <a:tc>
                  <a:txBody>
                    <a:bodyPr/>
                    <a:lstStyle/>
                    <a:p>
                      <a:r>
                        <a:rPr lang="en-US" sz="1000"/>
                        <a:t>venzoarg</a:t>
                      </a:r>
                    </a:p>
                  </a:txBody>
                  <a:tcPr/>
                </a:tc>
                <a:tc>
                  <a:txBody>
                    <a:bodyPr/>
                    <a:lstStyle/>
                    <a:p>
                      <a:r>
                        <a:rPr lang="en-US" sz="1000"/>
                        <a:t>79601</a:t>
                      </a:r>
                    </a:p>
                  </a:txBody>
                  <a:tcPr/>
                </a:tc>
                <a:tc>
                  <a:txBody>
                    <a:bodyPr/>
                    <a:lstStyle/>
                    <a:p>
                      <a:r>
                        <a:rPr lang="en-US" sz="1000"/>
                        <a:t>13345</a:t>
                      </a:r>
                    </a:p>
                  </a:txBody>
                  <a:tcPr/>
                </a:tc>
                <a:tc>
                  <a:txBody>
                    <a:bodyPr/>
                    <a:lstStyle/>
                    <a:p>
                      <a:r>
                        <a:rPr lang="en-US" sz="1000"/>
                        <a:t>0</a:t>
                      </a:r>
                    </a:p>
                  </a:txBody>
                  <a:tcPr/>
                </a:tc>
                <a:tc>
                  <a:txBody>
                    <a:bodyPr/>
                    <a:lstStyle/>
                    <a:p>
                      <a:r>
                        <a:rPr lang="en-US" sz="1000"/>
                        <a:t>7</a:t>
                      </a:r>
                    </a:p>
                  </a:txBody>
                  <a:tcPr/>
                </a:tc>
                <a:tc>
                  <a:txBody>
                    <a:bodyPr/>
                    <a:lstStyle/>
                    <a:p>
                      <a:r>
                        <a:rPr lang="en-US" sz="1000"/>
                        <a:t>0</a:t>
                      </a:r>
                    </a:p>
                  </a:txBody>
                  <a:tcPr/>
                </a:tc>
                <a:tc>
                  <a:txBody>
                    <a:bodyPr/>
                    <a:lstStyle/>
                    <a:p>
                      <a:r>
                        <a:rPr lang="en-US" sz="1000"/>
                        <a:t>7</a:t>
                      </a:r>
                    </a:p>
                  </a:txBody>
                  <a:tcPr/>
                </a:tc>
                <a:tc>
                  <a:txBody>
                    <a:bodyPr/>
                    <a:lstStyle/>
                    <a:p>
                      <a:r>
                        <a:rPr lang="en-US" sz="1000"/>
                        <a:t>8185</a:t>
                      </a:r>
                    </a:p>
                  </a:txBody>
                  <a:tcPr/>
                </a:tc>
                <a:tc>
                  <a:txBody>
                    <a:bodyPr/>
                    <a:lstStyle/>
                    <a:p>
                      <a:r>
                        <a:rPr lang="en-US" sz="1000"/>
                        <a:t>804</a:t>
                      </a:r>
                    </a:p>
                  </a:txBody>
                  <a:tcPr/>
                </a:tc>
                <a:tc>
                  <a:txBody>
                    <a:bodyPr/>
                    <a:lstStyle/>
                    <a:p>
                      <a:r>
                        <a:rPr lang="en-US" sz="1000"/>
                        <a:t>1.7608 %</a:t>
                      </a:r>
                    </a:p>
                  </a:txBody>
                  <a:tcPr/>
                </a:tc>
                <a:extLst>
                  <a:ext uri="{0D108BD9-81ED-4DB2-BD59-A6C34878D82A}">
                    <a16:rowId xmlns:a16="http://schemas.microsoft.com/office/drawing/2014/main" val="1826350682"/>
                  </a:ext>
                </a:extLst>
              </a:tr>
              <a:tr h="370840">
                <a:tc>
                  <a:txBody>
                    <a:bodyPr/>
                    <a:lstStyle/>
                    <a:p>
                      <a:r>
                        <a:rPr lang="en-US" sz="1000"/>
                        <a:t>topmega_oficial</a:t>
                      </a:r>
                    </a:p>
                  </a:txBody>
                  <a:tcPr/>
                </a:tc>
                <a:tc>
                  <a:txBody>
                    <a:bodyPr/>
                    <a:lstStyle/>
                    <a:p>
                      <a:r>
                        <a:rPr lang="en-US" sz="1000"/>
                        <a:t>63346</a:t>
                      </a:r>
                    </a:p>
                  </a:txBody>
                  <a:tcPr/>
                </a:tc>
                <a:tc>
                  <a:txBody>
                    <a:bodyPr/>
                    <a:lstStyle/>
                    <a:p>
                      <a:r>
                        <a:rPr lang="en-US" sz="1000"/>
                        <a:t>321</a:t>
                      </a:r>
                    </a:p>
                  </a:txBody>
                  <a:tcPr/>
                </a:tc>
                <a:tc>
                  <a:txBody>
                    <a:bodyPr/>
                    <a:lstStyle/>
                    <a:p>
                      <a:r>
                        <a:rPr lang="en-US" sz="1000"/>
                        <a:t>14</a:t>
                      </a:r>
                    </a:p>
                  </a:txBody>
                  <a:tcPr/>
                </a:tc>
                <a:tc>
                  <a:txBody>
                    <a:bodyPr/>
                    <a:lstStyle/>
                    <a:p>
                      <a:r>
                        <a:rPr lang="en-US" sz="1000"/>
                        <a:t>2</a:t>
                      </a:r>
                    </a:p>
                  </a:txBody>
                  <a:tcPr/>
                </a:tc>
                <a:tc>
                  <a:txBody>
                    <a:bodyPr/>
                    <a:lstStyle/>
                    <a:p>
                      <a:r>
                        <a:rPr lang="en-US" sz="1000"/>
                        <a:t>0</a:t>
                      </a:r>
                    </a:p>
                  </a:txBody>
                  <a:tcPr/>
                </a:tc>
                <a:tc>
                  <a:txBody>
                    <a:bodyPr/>
                    <a:lstStyle/>
                    <a:p>
                      <a:r>
                        <a:rPr lang="en-US" sz="1000"/>
                        <a:t>16</a:t>
                      </a:r>
                    </a:p>
                  </a:txBody>
                  <a:tcPr/>
                </a:tc>
                <a:tc>
                  <a:txBody>
                    <a:bodyPr/>
                    <a:lstStyle/>
                    <a:p>
                      <a:r>
                        <a:rPr lang="en-US" sz="1000"/>
                        <a:t>3514</a:t>
                      </a:r>
                    </a:p>
                  </a:txBody>
                  <a:tcPr/>
                </a:tc>
                <a:tc>
                  <a:txBody>
                    <a:bodyPr/>
                    <a:lstStyle/>
                    <a:p>
                      <a:r>
                        <a:rPr lang="en-US" sz="1000"/>
                        <a:t>2304</a:t>
                      </a:r>
                    </a:p>
                  </a:txBody>
                  <a:tcPr/>
                </a:tc>
                <a:tc>
                  <a:txBody>
                    <a:bodyPr/>
                    <a:lstStyle/>
                    <a:p>
                      <a:r>
                        <a:rPr lang="en-US" sz="1000"/>
                        <a:t>0.5755 %</a:t>
                      </a:r>
                    </a:p>
                  </a:txBody>
                  <a:tcPr/>
                </a:tc>
                <a:extLst>
                  <a:ext uri="{0D108BD9-81ED-4DB2-BD59-A6C34878D82A}">
                    <a16:rowId xmlns:a16="http://schemas.microsoft.com/office/drawing/2014/main" val="3741812083"/>
                  </a:ext>
                </a:extLst>
              </a:tr>
              <a:tr h="370840">
                <a:tc>
                  <a:txBody>
                    <a:bodyPr/>
                    <a:lstStyle/>
                    <a:p>
                      <a:r>
                        <a:rPr lang="en-US" sz="1000"/>
                        <a:t>teknialbikes</a:t>
                      </a:r>
                    </a:p>
                  </a:txBody>
                  <a:tcPr/>
                </a:tc>
                <a:tc>
                  <a:txBody>
                    <a:bodyPr/>
                    <a:lstStyle/>
                    <a:p>
                      <a:r>
                        <a:rPr lang="en-US" sz="1000"/>
                        <a:t>10503</a:t>
                      </a:r>
                    </a:p>
                  </a:txBody>
                  <a:tcPr/>
                </a:tc>
                <a:tc>
                  <a:txBody>
                    <a:bodyPr/>
                    <a:lstStyle/>
                    <a:p>
                      <a:r>
                        <a:rPr lang="en-US" sz="1000"/>
                        <a:t>2209</a:t>
                      </a:r>
                    </a:p>
                  </a:txBody>
                  <a:tcPr/>
                </a:tc>
                <a:tc>
                  <a:txBody>
                    <a:bodyPr/>
                    <a:lstStyle/>
                    <a:p>
                      <a:r>
                        <a:rPr lang="en-US" sz="1000"/>
                        <a:t>9</a:t>
                      </a:r>
                    </a:p>
                  </a:txBody>
                  <a:tcPr/>
                </a:tc>
                <a:tc>
                  <a:txBody>
                    <a:bodyPr/>
                    <a:lstStyle/>
                    <a:p>
                      <a:r>
                        <a:rPr lang="en-US" sz="1000"/>
                        <a:t>2</a:t>
                      </a:r>
                    </a:p>
                  </a:txBody>
                  <a:tcPr/>
                </a:tc>
                <a:tc>
                  <a:txBody>
                    <a:bodyPr/>
                    <a:lstStyle/>
                    <a:p>
                      <a:r>
                        <a:rPr lang="en-US" sz="1000"/>
                        <a:t>2</a:t>
                      </a:r>
                    </a:p>
                  </a:txBody>
                  <a:tcPr/>
                </a:tc>
                <a:tc>
                  <a:txBody>
                    <a:bodyPr/>
                    <a:lstStyle/>
                    <a:p>
                      <a:r>
                        <a:rPr lang="en-US" sz="1000"/>
                        <a:t>13</a:t>
                      </a:r>
                    </a:p>
                  </a:txBody>
                  <a:tcPr/>
                </a:tc>
                <a:tc>
                  <a:txBody>
                    <a:bodyPr/>
                    <a:lstStyle/>
                    <a:p>
                      <a:r>
                        <a:rPr lang="en-US" sz="1000"/>
                        <a:t>772</a:t>
                      </a:r>
                    </a:p>
                  </a:txBody>
                  <a:tcPr/>
                </a:tc>
                <a:tc>
                  <a:txBody>
                    <a:bodyPr/>
                    <a:lstStyle/>
                    <a:p>
                      <a:r>
                        <a:rPr lang="en-US" sz="1000"/>
                        <a:t>33</a:t>
                      </a:r>
                    </a:p>
                  </a:txBody>
                  <a:tcPr/>
                </a:tc>
                <a:tc>
                  <a:txBody>
                    <a:bodyPr/>
                    <a:lstStyle/>
                    <a:p>
                      <a:r>
                        <a:rPr lang="en-US" sz="1000"/>
                        <a:t>0.6589 %</a:t>
                      </a:r>
                    </a:p>
                  </a:txBody>
                  <a:tcPr/>
                </a:tc>
                <a:extLst>
                  <a:ext uri="{0D108BD9-81ED-4DB2-BD59-A6C34878D82A}">
                    <a16:rowId xmlns:a16="http://schemas.microsoft.com/office/drawing/2014/main" val="3478256301"/>
                  </a:ext>
                </a:extLst>
              </a:tr>
              <a:tr h="370840">
                <a:tc>
                  <a:txBody>
                    <a:bodyPr/>
                    <a:lstStyle/>
                    <a:p>
                      <a:r>
                        <a:rPr lang="en-US" sz="1000"/>
                        <a:t>raleigh.bicicletas</a:t>
                      </a:r>
                    </a:p>
                  </a:txBody>
                  <a:tcPr/>
                </a:tc>
                <a:tc>
                  <a:txBody>
                    <a:bodyPr/>
                    <a:lstStyle/>
                    <a:p>
                      <a:r>
                        <a:rPr lang="en-US" sz="1000"/>
                        <a:t>6302</a:t>
                      </a:r>
                    </a:p>
                  </a:txBody>
                  <a:tcPr/>
                </a:tc>
                <a:tc>
                  <a:txBody>
                    <a:bodyPr/>
                    <a:lstStyle/>
                    <a:p>
                      <a:r>
                        <a:rPr lang="en-US" sz="1000"/>
                        <a:t>n/a</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5</a:t>
                      </a:r>
                    </a:p>
                  </a:txBody>
                  <a:tcPr/>
                </a:tc>
                <a:tc>
                  <a:txBody>
                    <a:bodyPr/>
                    <a:lstStyle/>
                    <a:p>
                      <a:r>
                        <a:rPr lang="en-US" sz="1000"/>
                        <a:t>749</a:t>
                      </a:r>
                    </a:p>
                  </a:txBody>
                  <a:tcPr/>
                </a:tc>
                <a:tc>
                  <a:txBody>
                    <a:bodyPr/>
                    <a:lstStyle/>
                    <a:p>
                      <a:r>
                        <a:rPr lang="en-US" sz="1000"/>
                        <a:t>68</a:t>
                      </a:r>
                    </a:p>
                  </a:txBody>
                  <a:tcPr/>
                </a:tc>
                <a:tc>
                  <a:txBody>
                    <a:bodyPr/>
                    <a:lstStyle/>
                    <a:p>
                      <a:r>
                        <a:rPr lang="en-US" sz="1000"/>
                        <a:t>n/a</a:t>
                      </a:r>
                    </a:p>
                  </a:txBody>
                  <a:tcPr/>
                </a:tc>
                <a:extLst>
                  <a:ext uri="{0D108BD9-81ED-4DB2-BD59-A6C34878D82A}">
                    <a16:rowId xmlns:a16="http://schemas.microsoft.com/office/drawing/2014/main" val="3415161267"/>
                  </a:ext>
                </a:extLst>
              </a:tr>
              <a:tr h="370840">
                <a:tc>
                  <a:txBody>
                    <a:bodyPr/>
                    <a:lstStyle/>
                    <a:p>
                      <a:r>
                        <a:rPr lang="en-US" sz="1000"/>
                        <a:t>motomelbicicletas</a:t>
                      </a:r>
                    </a:p>
                  </a:txBody>
                  <a:tcPr/>
                </a:tc>
                <a:tc>
                  <a:txBody>
                    <a:bodyPr/>
                    <a:lstStyle/>
                    <a:p>
                      <a:r>
                        <a:rPr lang="en-US" sz="1000"/>
                        <a:t>4476</a:t>
                      </a:r>
                    </a:p>
                  </a:txBody>
                  <a:tcPr/>
                </a:tc>
                <a:tc>
                  <a:txBody>
                    <a:bodyPr/>
                    <a:lstStyle/>
                    <a:p>
                      <a:r>
                        <a:rPr lang="en-US" sz="1000"/>
                        <a:t>188</a:t>
                      </a:r>
                    </a:p>
                  </a:txBody>
                  <a:tcPr/>
                </a:tc>
                <a:tc>
                  <a:txBody>
                    <a:bodyPr/>
                    <a:lstStyle/>
                    <a:p>
                      <a:r>
                        <a:rPr lang="en-US" sz="1000"/>
                        <a:t>9</a:t>
                      </a:r>
                    </a:p>
                  </a:txBody>
                  <a:tcPr/>
                </a:tc>
                <a:tc>
                  <a:txBody>
                    <a:bodyPr/>
                    <a:lstStyle/>
                    <a:p>
                      <a:r>
                        <a:rPr lang="en-US" sz="1000"/>
                        <a:t>0</a:t>
                      </a:r>
                    </a:p>
                  </a:txBody>
                  <a:tcPr/>
                </a:tc>
                <a:tc>
                  <a:txBody>
                    <a:bodyPr/>
                    <a:lstStyle/>
                    <a:p>
                      <a:r>
                        <a:rPr lang="en-US" sz="1000"/>
                        <a:t>4</a:t>
                      </a:r>
                    </a:p>
                  </a:txBody>
                  <a:tcPr/>
                </a:tc>
                <a:tc>
                  <a:txBody>
                    <a:bodyPr/>
                    <a:lstStyle/>
                    <a:p>
                      <a:r>
                        <a:rPr lang="en-US" sz="1000"/>
                        <a:t>13</a:t>
                      </a:r>
                    </a:p>
                  </a:txBody>
                  <a:tcPr/>
                </a:tc>
                <a:tc>
                  <a:txBody>
                    <a:bodyPr/>
                    <a:lstStyle/>
                    <a:p>
                      <a:r>
                        <a:rPr lang="en-US" sz="1000"/>
                        <a:t>509</a:t>
                      </a:r>
                    </a:p>
                  </a:txBody>
                  <a:tcPr/>
                </a:tc>
                <a:tc>
                  <a:txBody>
                    <a:bodyPr/>
                    <a:lstStyle/>
                    <a:p>
                      <a:r>
                        <a:rPr lang="en-US" sz="1000"/>
                        <a:t>52</a:t>
                      </a:r>
                    </a:p>
                  </a:txBody>
                  <a:tcPr/>
                </a:tc>
                <a:tc>
                  <a:txBody>
                    <a:bodyPr/>
                    <a:lstStyle/>
                    <a:p>
                      <a:r>
                        <a:rPr lang="en-US" sz="1000"/>
                        <a:t>0.9848 %</a:t>
                      </a:r>
                    </a:p>
                  </a:txBody>
                  <a:tcPr/>
                </a:tc>
                <a:extLst>
                  <a:ext uri="{0D108BD9-81ED-4DB2-BD59-A6C34878D82A}">
                    <a16:rowId xmlns:a16="http://schemas.microsoft.com/office/drawing/2014/main" val="737988483"/>
                  </a:ext>
                </a:extLst>
              </a:tr>
            </a:tbl>
          </a:graphicData>
        </a:graphic>
      </p:graphicFrame>
      <p:sp>
        <p:nvSpPr>
          <p:cNvPr id="4" name="Text Placeholder 3">
            <a:extLst>
              <a:ext uri="{FF2B5EF4-FFF2-40B4-BE49-F238E27FC236}">
                <a16:creationId xmlns:a16="http://schemas.microsoft.com/office/drawing/2014/main" id="{43244678-A15F-43DC-AF7A-113AD91282C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75595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2A89E-95FE-45F4-9F82-00DA8C6BE060}"/>
              </a:ext>
            </a:extLst>
          </p:cNvPr>
          <p:cNvSpPr>
            <a:spLocks noGrp="1"/>
          </p:cNvSpPr>
          <p:nvPr>
            <p:ph type="title"/>
          </p:nvPr>
        </p:nvSpPr>
        <p:spPr/>
        <p:txBody>
          <a:bodyPr/>
          <a:lstStyle/>
          <a:p>
            <a:r>
              <a:rPr lang="en-US"/>
              <a:t>Instagram Follower Distribution | Teknialbikes</a:t>
            </a:r>
          </a:p>
        </p:txBody>
      </p:sp>
      <p:graphicFrame>
        <p:nvGraphicFramePr>
          <p:cNvPr id="6" name="Chart Placeholder 5">
            <a:extLst>
              <a:ext uri="{FF2B5EF4-FFF2-40B4-BE49-F238E27FC236}">
                <a16:creationId xmlns:a16="http://schemas.microsoft.com/office/drawing/2014/main" id="{A1F982B2-496A-4AA2-8AB9-B8EC02EE5390}"/>
              </a:ext>
            </a:extLst>
          </p:cNvPr>
          <p:cNvGraphicFramePr>
            <a:graphicFrameLocks noGrp="1"/>
          </p:cNvGraphicFramePr>
          <p:nvPr>
            <p:ph type="chart" sz="quarter" idx="13"/>
            <p:extLst>
              <p:ext uri="{D42A27DB-BD31-4B8C-83A1-F6EECF244321}">
                <p14:modId xmlns:p14="http://schemas.microsoft.com/office/powerpoint/2010/main" val="38812805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289B29-C828-4542-BD2D-79028EA9DFE6}"/>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50446A48-2959-444F-9033-6896371CB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04763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41043-B0AF-415E-B478-DC276CFA7C83}"/>
              </a:ext>
            </a:extLst>
          </p:cNvPr>
          <p:cNvSpPr>
            <a:spLocks noGrp="1"/>
          </p:cNvSpPr>
          <p:nvPr>
            <p:ph type="title"/>
          </p:nvPr>
        </p:nvSpPr>
        <p:spPr/>
        <p:txBody>
          <a:bodyPr/>
          <a:lstStyle/>
          <a:p>
            <a:r>
              <a:rPr lang="en-US"/>
              <a:t>Instagram Key Metrics Radar | Teknialbikes</a:t>
            </a:r>
          </a:p>
        </p:txBody>
      </p:sp>
      <p:graphicFrame>
        <p:nvGraphicFramePr>
          <p:cNvPr id="6" name="Chart Placeholder 5">
            <a:extLst>
              <a:ext uri="{FF2B5EF4-FFF2-40B4-BE49-F238E27FC236}">
                <a16:creationId xmlns:a16="http://schemas.microsoft.com/office/drawing/2014/main" id="{94192750-123B-4CF6-9599-E06CC44190EC}"/>
              </a:ext>
            </a:extLst>
          </p:cNvPr>
          <p:cNvGraphicFramePr>
            <a:graphicFrameLocks noGrp="1"/>
          </p:cNvGraphicFramePr>
          <p:nvPr>
            <p:ph type="chart" sz="quarter" idx="13"/>
            <p:extLst>
              <p:ext uri="{D42A27DB-BD31-4B8C-83A1-F6EECF244321}">
                <p14:modId xmlns:p14="http://schemas.microsoft.com/office/powerpoint/2010/main" val="32889203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CF5D18-2026-4452-91FF-8510310029B1}"/>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015C7CD9-90DB-49A5-A934-CCD6B6C643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61393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1D6DA-8249-4AAE-B9CA-591A6839F6EA}"/>
              </a:ext>
            </a:extLst>
          </p:cNvPr>
          <p:cNvSpPr>
            <a:spLocks noGrp="1"/>
          </p:cNvSpPr>
          <p:nvPr>
            <p:ph type="title"/>
          </p:nvPr>
        </p:nvSpPr>
        <p:spPr/>
        <p:txBody>
          <a:bodyPr/>
          <a:lstStyle/>
          <a:p>
            <a:r>
              <a:rPr lang="en-US"/>
              <a:t>Instagram Followers Total | Teknialbikes</a:t>
            </a:r>
          </a:p>
        </p:txBody>
      </p:sp>
      <p:graphicFrame>
        <p:nvGraphicFramePr>
          <p:cNvPr id="6" name="Chart Placeholder 5">
            <a:extLst>
              <a:ext uri="{FF2B5EF4-FFF2-40B4-BE49-F238E27FC236}">
                <a16:creationId xmlns:a16="http://schemas.microsoft.com/office/drawing/2014/main" id="{40C2FE6B-4FF8-42D7-942C-68BAEDB853D2}"/>
              </a:ext>
            </a:extLst>
          </p:cNvPr>
          <p:cNvGraphicFramePr>
            <a:graphicFrameLocks noGrp="1"/>
          </p:cNvGraphicFramePr>
          <p:nvPr>
            <p:ph type="chart" sz="quarter" idx="13"/>
            <p:extLst>
              <p:ext uri="{D42A27DB-BD31-4B8C-83A1-F6EECF244321}">
                <p14:modId xmlns:p14="http://schemas.microsoft.com/office/powerpoint/2010/main" val="8074706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C2D70-C022-4866-83C3-A73C2F94C28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41CBDA4-0F4C-4DC8-BCF3-4E539A8697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9758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94F1A-20C5-4135-B90A-B00620EE385F}"/>
              </a:ext>
            </a:extLst>
          </p:cNvPr>
          <p:cNvSpPr>
            <a:spLocks noGrp="1"/>
          </p:cNvSpPr>
          <p:nvPr>
            <p:ph type="title"/>
          </p:nvPr>
        </p:nvSpPr>
        <p:spPr/>
        <p:txBody>
          <a:bodyPr/>
          <a:lstStyle/>
          <a:p>
            <a:r>
              <a:rPr lang="en-US"/>
              <a:t>Instagram Followers Change | Teknialbikes</a:t>
            </a:r>
          </a:p>
        </p:txBody>
      </p:sp>
      <p:graphicFrame>
        <p:nvGraphicFramePr>
          <p:cNvPr id="6" name="Chart Placeholder 5">
            <a:extLst>
              <a:ext uri="{FF2B5EF4-FFF2-40B4-BE49-F238E27FC236}">
                <a16:creationId xmlns:a16="http://schemas.microsoft.com/office/drawing/2014/main" id="{C78967D3-7112-4E50-9DC8-ED4882DB5162}"/>
              </a:ext>
            </a:extLst>
          </p:cNvPr>
          <p:cNvGraphicFramePr>
            <a:graphicFrameLocks noGrp="1"/>
          </p:cNvGraphicFramePr>
          <p:nvPr>
            <p:ph type="chart" sz="quarter" idx="13"/>
            <p:extLst>
              <p:ext uri="{D42A27DB-BD31-4B8C-83A1-F6EECF244321}">
                <p14:modId xmlns:p14="http://schemas.microsoft.com/office/powerpoint/2010/main" val="1041453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9BA6E-0847-4AA4-B333-D973B099A9A4}"/>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9ECDE9BE-7A6D-433D-99FB-F9B5F28089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67372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56819-6CBE-4E4A-B376-29825D9FF1E5}"/>
              </a:ext>
            </a:extLst>
          </p:cNvPr>
          <p:cNvSpPr>
            <a:spLocks noGrp="1"/>
          </p:cNvSpPr>
          <p:nvPr>
            <p:ph type="title"/>
          </p:nvPr>
        </p:nvSpPr>
        <p:spPr/>
        <p:txBody>
          <a:bodyPr/>
          <a:lstStyle/>
          <a:p>
            <a:r>
              <a:rPr lang="en-US"/>
              <a:t>Instagram Posts By Weekday | Teknialbikes</a:t>
            </a:r>
          </a:p>
        </p:txBody>
      </p:sp>
      <p:graphicFrame>
        <p:nvGraphicFramePr>
          <p:cNvPr id="6" name="Chart Placeholder 5">
            <a:extLst>
              <a:ext uri="{FF2B5EF4-FFF2-40B4-BE49-F238E27FC236}">
                <a16:creationId xmlns:a16="http://schemas.microsoft.com/office/drawing/2014/main" id="{2E9B5A38-C76C-4A73-BC0A-F749D2FDC75E}"/>
              </a:ext>
            </a:extLst>
          </p:cNvPr>
          <p:cNvGraphicFramePr>
            <a:graphicFrameLocks noGrp="1"/>
          </p:cNvGraphicFramePr>
          <p:nvPr>
            <p:ph type="chart" sz="quarter" idx="13"/>
            <p:extLst>
              <p:ext uri="{D42A27DB-BD31-4B8C-83A1-F6EECF244321}">
                <p14:modId xmlns:p14="http://schemas.microsoft.com/office/powerpoint/2010/main" val="19988412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B4B1B65-B6A1-47B6-8D45-B2C5639A694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4C96ADD-22D3-4F1D-8EDD-A5ECFD1A7A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045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E4625-CEC7-416F-93C7-10F74C5E5882}"/>
              </a:ext>
            </a:extLst>
          </p:cNvPr>
          <p:cNvSpPr>
            <a:spLocks noGrp="1"/>
          </p:cNvSpPr>
          <p:nvPr>
            <p:ph type="title"/>
          </p:nvPr>
        </p:nvSpPr>
        <p:spPr/>
        <p:txBody>
          <a:bodyPr/>
          <a:lstStyle/>
          <a:p>
            <a:r>
              <a:rPr lang="en-US"/>
              <a:t>Instagram Followers Change Per Weekday | Teknialbikes</a:t>
            </a:r>
          </a:p>
        </p:txBody>
      </p:sp>
      <p:graphicFrame>
        <p:nvGraphicFramePr>
          <p:cNvPr id="6" name="Chart Placeholder 5">
            <a:extLst>
              <a:ext uri="{FF2B5EF4-FFF2-40B4-BE49-F238E27FC236}">
                <a16:creationId xmlns:a16="http://schemas.microsoft.com/office/drawing/2014/main" id="{A3E9BCF9-8366-4898-B213-D91A4743D78D}"/>
              </a:ext>
            </a:extLst>
          </p:cNvPr>
          <p:cNvGraphicFramePr>
            <a:graphicFrameLocks noGrp="1"/>
          </p:cNvGraphicFramePr>
          <p:nvPr>
            <p:ph type="chart" sz="quarter" idx="13"/>
            <p:extLst>
              <p:ext uri="{D42A27DB-BD31-4B8C-83A1-F6EECF244321}">
                <p14:modId xmlns:p14="http://schemas.microsoft.com/office/powerpoint/2010/main" val="19763099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588857-EC28-49C7-9B3C-5C83985BC88D}"/>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9A7A53D-3837-4A60-9722-13C6DBB61A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56955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E2131-AFFF-4BBB-88DC-063C0EF0BD56}"/>
              </a:ext>
            </a:extLst>
          </p:cNvPr>
          <p:cNvSpPr>
            <a:spLocks noGrp="1"/>
          </p:cNvSpPr>
          <p:nvPr>
            <p:ph type="title"/>
          </p:nvPr>
        </p:nvSpPr>
        <p:spPr/>
        <p:txBody>
          <a:bodyPr/>
          <a:lstStyle/>
          <a:p>
            <a:r>
              <a:rPr lang="en-US"/>
              <a:t>Instagram Posts By Hour | Teknialbikes</a:t>
            </a:r>
          </a:p>
        </p:txBody>
      </p:sp>
      <p:graphicFrame>
        <p:nvGraphicFramePr>
          <p:cNvPr id="6" name="Chart Placeholder 5">
            <a:extLst>
              <a:ext uri="{FF2B5EF4-FFF2-40B4-BE49-F238E27FC236}">
                <a16:creationId xmlns:a16="http://schemas.microsoft.com/office/drawing/2014/main" id="{A0EC1A43-FE7C-452C-91CD-30C626AD3DEA}"/>
              </a:ext>
            </a:extLst>
          </p:cNvPr>
          <p:cNvGraphicFramePr>
            <a:graphicFrameLocks noGrp="1"/>
          </p:cNvGraphicFramePr>
          <p:nvPr>
            <p:ph type="chart" sz="quarter" idx="13"/>
            <p:extLst>
              <p:ext uri="{D42A27DB-BD31-4B8C-83A1-F6EECF244321}">
                <p14:modId xmlns:p14="http://schemas.microsoft.com/office/powerpoint/2010/main" val="2395019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A86517-A97A-4BC9-8209-CDC5A846A865}"/>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2766F160-487B-4223-ACD4-477531197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1830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BA463-FCBB-419E-AC6B-BCE7658C382C}"/>
              </a:ext>
            </a:extLst>
          </p:cNvPr>
          <p:cNvSpPr>
            <a:spLocks noGrp="1"/>
          </p:cNvSpPr>
          <p:nvPr>
            <p:ph type="title"/>
          </p:nvPr>
        </p:nvSpPr>
        <p:spPr/>
        <p:txBody>
          <a:bodyPr/>
          <a:lstStyle/>
          <a:p>
            <a:r>
              <a:rPr lang="en-US"/>
              <a:t>Instagram Interaction Rate By Weekday | Teknialbikes</a:t>
            </a:r>
          </a:p>
        </p:txBody>
      </p:sp>
      <p:graphicFrame>
        <p:nvGraphicFramePr>
          <p:cNvPr id="6" name="Chart Placeholder 5">
            <a:extLst>
              <a:ext uri="{FF2B5EF4-FFF2-40B4-BE49-F238E27FC236}">
                <a16:creationId xmlns:a16="http://schemas.microsoft.com/office/drawing/2014/main" id="{96A42113-967D-4CA8-AB0B-3C5A8FEB2003}"/>
              </a:ext>
            </a:extLst>
          </p:cNvPr>
          <p:cNvGraphicFramePr>
            <a:graphicFrameLocks noGrp="1"/>
          </p:cNvGraphicFramePr>
          <p:nvPr>
            <p:ph type="chart" sz="quarter" idx="13"/>
            <p:extLst>
              <p:ext uri="{D42A27DB-BD31-4B8C-83A1-F6EECF244321}">
                <p14:modId xmlns:p14="http://schemas.microsoft.com/office/powerpoint/2010/main" val="15479571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502D26-B608-4190-AE10-2A11F1659F2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E5BDCD1A-FCFE-42E7-8A68-CCB3FA3DD9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3361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9B31D-A8B2-4CB4-8F48-A9A6C7BA8EC5}"/>
              </a:ext>
            </a:extLst>
          </p:cNvPr>
          <p:cNvSpPr>
            <a:spLocks noGrp="1"/>
          </p:cNvSpPr>
          <p:nvPr>
            <p:ph type="title"/>
          </p:nvPr>
        </p:nvSpPr>
        <p:spPr/>
        <p:txBody>
          <a:bodyPr/>
          <a:lstStyle/>
          <a:p>
            <a:r>
              <a:rPr lang="en-US"/>
              <a:t>Instagram Interaction Rate By Hour | Teknialbikes</a:t>
            </a:r>
          </a:p>
        </p:txBody>
      </p:sp>
      <p:graphicFrame>
        <p:nvGraphicFramePr>
          <p:cNvPr id="6" name="Chart Placeholder 5">
            <a:extLst>
              <a:ext uri="{FF2B5EF4-FFF2-40B4-BE49-F238E27FC236}">
                <a16:creationId xmlns:a16="http://schemas.microsoft.com/office/drawing/2014/main" id="{8A0A2F0B-D117-4274-88D4-FD6937DE8611}"/>
              </a:ext>
            </a:extLst>
          </p:cNvPr>
          <p:cNvGraphicFramePr>
            <a:graphicFrameLocks noGrp="1"/>
          </p:cNvGraphicFramePr>
          <p:nvPr>
            <p:ph type="chart" sz="quarter" idx="13"/>
            <p:extLst>
              <p:ext uri="{D42A27DB-BD31-4B8C-83A1-F6EECF244321}">
                <p14:modId xmlns:p14="http://schemas.microsoft.com/office/powerpoint/2010/main" val="3727819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FE15DB-B44B-4D59-AC13-A756346C4500}"/>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9C62BF3-1FB6-4BBA-8287-E2FB08D3A07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175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27497D-648B-48B4-B021-F15D134A5F3B}"/>
              </a:ext>
            </a:extLst>
          </p:cNvPr>
          <p:cNvSpPr>
            <a:spLocks noGrp="1"/>
          </p:cNvSpPr>
          <p:nvPr>
            <p:ph type="title"/>
          </p:nvPr>
        </p:nvSpPr>
        <p:spPr/>
        <p:txBody>
          <a:bodyPr/>
          <a:lstStyle/>
          <a:p>
            <a:r>
              <a:rPr lang="en-US"/>
              <a:t>Instagram Post Type Distribution Per Profile | Teknialbikes</a:t>
            </a:r>
          </a:p>
        </p:txBody>
      </p:sp>
      <p:graphicFrame>
        <p:nvGraphicFramePr>
          <p:cNvPr id="6" name="Chart Placeholder 5">
            <a:extLst>
              <a:ext uri="{FF2B5EF4-FFF2-40B4-BE49-F238E27FC236}">
                <a16:creationId xmlns:a16="http://schemas.microsoft.com/office/drawing/2014/main" id="{42289E6D-8E78-4E9E-833F-186F3499AFCD}"/>
              </a:ext>
            </a:extLst>
          </p:cNvPr>
          <p:cNvGraphicFramePr>
            <a:graphicFrameLocks noGrp="1"/>
          </p:cNvGraphicFramePr>
          <p:nvPr>
            <p:ph type="chart" sz="quarter" idx="13"/>
            <p:extLst>
              <p:ext uri="{D42A27DB-BD31-4B8C-83A1-F6EECF244321}">
                <p14:modId xmlns:p14="http://schemas.microsoft.com/office/powerpoint/2010/main" val="2890186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DBCBF1-A1AF-4913-BD95-F499DB870C32}"/>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A1E9D3A5-DE96-4800-9723-03477CA52D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824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AF9BD-C7B5-4916-8BCE-EBF1BF9D3227}"/>
              </a:ext>
            </a:extLst>
          </p:cNvPr>
          <p:cNvSpPr>
            <a:spLocks noGrp="1"/>
          </p:cNvSpPr>
          <p:nvPr>
            <p:ph type="title"/>
          </p:nvPr>
        </p:nvSpPr>
        <p:spPr/>
        <p:txBody>
          <a:bodyPr/>
          <a:lstStyle/>
          <a:p>
            <a:r>
              <a:rPr lang="en-US"/>
              <a:t>Instagram Interactions by Post Type | Teknialbikes</a:t>
            </a:r>
          </a:p>
        </p:txBody>
      </p:sp>
      <p:graphicFrame>
        <p:nvGraphicFramePr>
          <p:cNvPr id="6" name="Chart Placeholder 5">
            <a:extLst>
              <a:ext uri="{FF2B5EF4-FFF2-40B4-BE49-F238E27FC236}">
                <a16:creationId xmlns:a16="http://schemas.microsoft.com/office/drawing/2014/main" id="{2B9BD6CF-1D8C-428D-B640-0B931B1F9750}"/>
              </a:ext>
            </a:extLst>
          </p:cNvPr>
          <p:cNvGraphicFramePr>
            <a:graphicFrameLocks noGrp="1"/>
          </p:cNvGraphicFramePr>
          <p:nvPr>
            <p:ph type="chart" sz="quarter" idx="13"/>
            <p:extLst>
              <p:ext uri="{D42A27DB-BD31-4B8C-83A1-F6EECF244321}">
                <p14:modId xmlns:p14="http://schemas.microsoft.com/office/powerpoint/2010/main" val="25781057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0500D2-E338-40E3-ACC7-304940EBADDC}"/>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733B10CF-7EE7-43C8-8D9A-4EA8FEFB7E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00268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0545B-378B-4AA7-A691-DFD07124E222}"/>
              </a:ext>
            </a:extLst>
          </p:cNvPr>
          <p:cNvSpPr>
            <a:spLocks noGrp="1"/>
          </p:cNvSpPr>
          <p:nvPr>
            <p:ph type="title"/>
          </p:nvPr>
        </p:nvSpPr>
        <p:spPr/>
        <p:txBody>
          <a:bodyPr/>
          <a:lstStyle/>
          <a:p>
            <a:r>
              <a:rPr lang="en-US"/>
              <a:t>Instagram Interaction Rate By Post Type | Teknialbikes</a:t>
            </a:r>
          </a:p>
        </p:txBody>
      </p:sp>
      <p:graphicFrame>
        <p:nvGraphicFramePr>
          <p:cNvPr id="6" name="Chart Placeholder 5">
            <a:extLst>
              <a:ext uri="{FF2B5EF4-FFF2-40B4-BE49-F238E27FC236}">
                <a16:creationId xmlns:a16="http://schemas.microsoft.com/office/drawing/2014/main" id="{A0A7D100-EF26-4734-A940-574BB9849CA6}"/>
              </a:ext>
            </a:extLst>
          </p:cNvPr>
          <p:cNvGraphicFramePr>
            <a:graphicFrameLocks noGrp="1"/>
          </p:cNvGraphicFramePr>
          <p:nvPr>
            <p:ph type="chart" sz="quarter" idx="13"/>
            <p:extLst>
              <p:ext uri="{D42A27DB-BD31-4B8C-83A1-F6EECF244321}">
                <p14:modId xmlns:p14="http://schemas.microsoft.com/office/powerpoint/2010/main" val="2736308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EEC466-3CC1-456C-A9FB-671C9958C3D9}"/>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DE13C635-0676-4B8E-A309-97A3F7F806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8647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4BE4F-1D3B-4035-A62B-8DA305CD14BA}"/>
              </a:ext>
            </a:extLst>
          </p:cNvPr>
          <p:cNvSpPr>
            <a:spLocks noGrp="1"/>
          </p:cNvSpPr>
          <p:nvPr>
            <p:ph type="title"/>
          </p:nvPr>
        </p:nvSpPr>
        <p:spPr/>
        <p:txBody>
          <a:bodyPr/>
          <a:lstStyle/>
          <a:p>
            <a:r>
              <a:rPr lang="en-US"/>
              <a:t>Instagram Interactions Distribution | Teknialbikes</a:t>
            </a:r>
          </a:p>
        </p:txBody>
      </p:sp>
      <p:graphicFrame>
        <p:nvGraphicFramePr>
          <p:cNvPr id="6" name="Chart Placeholder 5">
            <a:extLst>
              <a:ext uri="{FF2B5EF4-FFF2-40B4-BE49-F238E27FC236}">
                <a16:creationId xmlns:a16="http://schemas.microsoft.com/office/drawing/2014/main" id="{EE82BBAD-1047-4420-911C-D79C75C37A44}"/>
              </a:ext>
            </a:extLst>
          </p:cNvPr>
          <p:cNvGraphicFramePr>
            <a:graphicFrameLocks noGrp="1"/>
          </p:cNvGraphicFramePr>
          <p:nvPr>
            <p:ph type="chart" sz="quarter" idx="13"/>
            <p:extLst>
              <p:ext uri="{D42A27DB-BD31-4B8C-83A1-F6EECF244321}">
                <p14:modId xmlns:p14="http://schemas.microsoft.com/office/powerpoint/2010/main" val="12477665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4DFDBB-72F7-4C57-858B-4F5403618A0A}"/>
              </a:ext>
            </a:extLst>
          </p:cNvPr>
          <p:cNvSpPr>
            <a:spLocks noGrp="1"/>
          </p:cNvSpPr>
          <p:nvPr>
            <p:ph type="body" sz="quarter" idx="14"/>
          </p:nvPr>
        </p:nvSpPr>
        <p:spPr/>
        <p:txBody>
          <a:bodyPr/>
          <a:lstStyle/>
          <a:p>
            <a:r>
              <a:rPr lang="en-US"/>
              <a:t>06/01/2021 - 06/30/2021</a:t>
            </a:r>
          </a:p>
        </p:txBody>
      </p:sp>
      <p:sp>
        <p:nvSpPr>
          <p:cNvPr id="5" name="Footer Placeholder 4">
            <a:extLst>
              <a:ext uri="{FF2B5EF4-FFF2-40B4-BE49-F238E27FC236}">
                <a16:creationId xmlns:a16="http://schemas.microsoft.com/office/drawing/2014/main" id="{F0DB4FE4-E085-4AAF-A2A3-12B1165FDE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0329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9B899-CADF-4498-9838-C1C4D8E132A5}"/>
              </a:ext>
            </a:extLst>
          </p:cNvPr>
          <p:cNvSpPr>
            <a:spLocks noGrp="1"/>
          </p:cNvSpPr>
          <p:nvPr>
            <p:ph type="title"/>
          </p:nvPr>
        </p:nvSpPr>
        <p:spPr/>
        <p:txBody>
          <a:bodyPr/>
          <a:lstStyle/>
          <a:p>
            <a:r>
              <a:rPr lang="en-US"/>
              <a:t>Instagram Hashtag Detection | Teknialbikes - 1 of 2</a:t>
            </a:r>
          </a:p>
        </p:txBody>
      </p:sp>
      <p:graphicFrame>
        <p:nvGraphicFramePr>
          <p:cNvPr id="5" name="Table Placeholder 4">
            <a:extLst>
              <a:ext uri="{FF2B5EF4-FFF2-40B4-BE49-F238E27FC236}">
                <a16:creationId xmlns:a16="http://schemas.microsoft.com/office/drawing/2014/main" id="{B8E6E636-28FC-4AE0-970A-4DB4B23A90D9}"/>
              </a:ext>
            </a:extLst>
          </p:cNvPr>
          <p:cNvGraphicFramePr>
            <a:graphicFrameLocks noGrp="1"/>
          </p:cNvGraphicFramePr>
          <p:nvPr>
            <p:ph type="tbl" sz="quarter" idx="13"/>
            <p:extLst>
              <p:ext uri="{D42A27DB-BD31-4B8C-83A1-F6EECF244321}">
                <p14:modId xmlns:p14="http://schemas.microsoft.com/office/powerpoint/2010/main" val="2602631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81745292"/>
                    </a:ext>
                  </a:extLst>
                </a:gridCol>
                <a:gridCol w="1399032">
                  <a:extLst>
                    <a:ext uri="{9D8B030D-6E8A-4147-A177-3AD203B41FA5}">
                      <a16:colId xmlns:a16="http://schemas.microsoft.com/office/drawing/2014/main" val="262771625"/>
                    </a:ext>
                  </a:extLst>
                </a:gridCol>
                <a:gridCol w="1399032">
                  <a:extLst>
                    <a:ext uri="{9D8B030D-6E8A-4147-A177-3AD203B41FA5}">
                      <a16:colId xmlns:a16="http://schemas.microsoft.com/office/drawing/2014/main" val="305283397"/>
                    </a:ext>
                  </a:extLst>
                </a:gridCol>
                <a:gridCol w="1399032">
                  <a:extLst>
                    <a:ext uri="{9D8B030D-6E8A-4147-A177-3AD203B41FA5}">
                      <a16:colId xmlns:a16="http://schemas.microsoft.com/office/drawing/2014/main" val="2560825293"/>
                    </a:ext>
                  </a:extLst>
                </a:gridCol>
                <a:gridCol w="1399032">
                  <a:extLst>
                    <a:ext uri="{9D8B030D-6E8A-4147-A177-3AD203B41FA5}">
                      <a16:colId xmlns:a16="http://schemas.microsoft.com/office/drawing/2014/main" val="1202440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51285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727.3</a:t>
                      </a:r>
                    </a:p>
                  </a:txBody>
                  <a:tcPr/>
                </a:tc>
                <a:extLst>
                  <a:ext uri="{0D108BD9-81ED-4DB2-BD59-A6C34878D82A}">
                    <a16:rowId xmlns:a16="http://schemas.microsoft.com/office/drawing/2014/main" val="31087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#bicicleta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155.63157894737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602.26315789474</a:t>
                      </a:r>
                    </a:p>
                  </a:txBody>
                  <a:tcPr/>
                </a:tc>
                <a:extLst>
                  <a:ext uri="{0D108BD9-81ED-4DB2-BD59-A6C34878D82A}">
                    <a16:rowId xmlns:a16="http://schemas.microsoft.com/office/drawing/2014/main" val="12995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598.78947368421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162.73684210526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761.52631578947</a:t>
                      </a:r>
                    </a:p>
                  </a:txBody>
                  <a:tcPr/>
                </a:tc>
                <a:extLst>
                  <a:ext uri="{0D108BD9-81ED-4DB2-BD59-A6C34878D82A}">
                    <a16:rowId xmlns:a16="http://schemas.microsoft.com/office/drawing/2014/main" val="243354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368.0625</a:t>
                      </a:r>
                    </a:p>
                  </a:txBody>
                  <a:tcPr/>
                </a:tc>
                <a:extLst>
                  <a:ext uri="{0D108BD9-81ED-4DB2-BD59-A6C34878D82A}">
                    <a16:rowId xmlns:a16="http://schemas.microsoft.com/office/drawing/2014/main" val="412436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#diadelpadre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1587.9333333333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2940.0666666667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4528</a:t>
                      </a:r>
                    </a:p>
                  </a:txBody>
                  <a:tcPr/>
                </a:tc>
                <a:extLst>
                  <a:ext uri="{0D108BD9-81ED-4DB2-BD59-A6C34878D82A}">
                    <a16:rowId xmlns:a16="http://schemas.microsoft.com/office/drawing/2014/main" val="3633710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#tubicitumundo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403.71428571429</a:t>
                      </a:r>
                    </a:p>
                  </a:txBody>
                  <a:tcPr/>
                </a:tc>
                <a:extLst>
                  <a:ext uri="{0D108BD9-81ED-4DB2-BD59-A6C34878D82A}">
                    <a16:rowId xmlns:a16="http://schemas.microsoft.com/office/drawing/2014/main" val="833733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213.07692307692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175.76923076923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388.84615384615</a:t>
                      </a:r>
                    </a:p>
                  </a:txBody>
                  <a:tcPr/>
                </a:tc>
                <a:extLst>
                  <a:ext uri="{0D108BD9-81ED-4DB2-BD59-A6C34878D82A}">
                    <a16:rowId xmlns:a16="http://schemas.microsoft.com/office/drawing/2014/main" val="164944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790.08333333333</a:t>
                      </a:r>
                    </a:p>
                  </a:txBody>
                  <a:tcPr/>
                </a:tc>
                <a:extLst>
                  <a:ext uri="{0D108BD9-81ED-4DB2-BD59-A6C34878D82A}">
                    <a16:rowId xmlns:a16="http://schemas.microsoft.com/office/drawing/2014/main" val="195197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203.54545454545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421.45454545455</a:t>
                      </a:r>
                    </a:p>
                  </a:txBody>
                  <a:tcPr/>
                </a:tc>
                <a:extLst>
                  <a:ext uri="{0D108BD9-81ED-4DB2-BD59-A6C34878D82A}">
                    <a16:rowId xmlns:a16="http://schemas.microsoft.com/office/drawing/2014/main" val="3052805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#SomosRaleigh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a:t>
                      </a:r>
                    </a:p>
                  </a:txBody>
                  <a:tcPr/>
                </a:tc>
                <a:extLst>
                  <a:ext uri="{0D108BD9-81ED-4DB2-BD59-A6C34878D82A}">
                    <a16:rowId xmlns:a16="http://schemas.microsoft.com/office/drawing/2014/main" val="3430544019"/>
                  </a:ext>
                </a:extLst>
              </a:tr>
            </a:tbl>
          </a:graphicData>
        </a:graphic>
      </p:graphicFrame>
      <p:sp>
        <p:nvSpPr>
          <p:cNvPr id="4" name="Text Placeholder 3">
            <a:extLst>
              <a:ext uri="{FF2B5EF4-FFF2-40B4-BE49-F238E27FC236}">
                <a16:creationId xmlns:a16="http://schemas.microsoft.com/office/drawing/2014/main" id="{7D2EFBB2-4901-465A-A8F5-76AE5D67F8D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971455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3474B-8F11-4404-96B7-EEF7B2FAD4E0}"/>
              </a:ext>
            </a:extLst>
          </p:cNvPr>
          <p:cNvSpPr>
            <a:spLocks noGrp="1"/>
          </p:cNvSpPr>
          <p:nvPr>
            <p:ph type="title"/>
          </p:nvPr>
        </p:nvSpPr>
        <p:spPr/>
        <p:txBody>
          <a:bodyPr/>
          <a:lstStyle/>
          <a:p>
            <a:r>
              <a:rPr lang="en-US"/>
              <a:t>Instagram Hashtag Detection | Teknialbikes - 2 of 2</a:t>
            </a:r>
          </a:p>
        </p:txBody>
      </p:sp>
      <p:graphicFrame>
        <p:nvGraphicFramePr>
          <p:cNvPr id="5" name="Table Placeholder 4">
            <a:extLst>
              <a:ext uri="{FF2B5EF4-FFF2-40B4-BE49-F238E27FC236}">
                <a16:creationId xmlns:a16="http://schemas.microsoft.com/office/drawing/2014/main" id="{A30550A9-41BB-4705-ACF1-3C29934941D4}"/>
              </a:ext>
            </a:extLst>
          </p:cNvPr>
          <p:cNvGraphicFramePr>
            <a:graphicFrameLocks noGrp="1"/>
          </p:cNvGraphicFramePr>
          <p:nvPr>
            <p:ph type="tbl" sz="quarter" idx="13"/>
            <p:extLst>
              <p:ext uri="{D42A27DB-BD31-4B8C-83A1-F6EECF244321}">
                <p14:modId xmlns:p14="http://schemas.microsoft.com/office/powerpoint/2010/main" val="2736140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34720857"/>
                    </a:ext>
                  </a:extLst>
                </a:gridCol>
                <a:gridCol w="1399032">
                  <a:extLst>
                    <a:ext uri="{9D8B030D-6E8A-4147-A177-3AD203B41FA5}">
                      <a16:colId xmlns:a16="http://schemas.microsoft.com/office/drawing/2014/main" val="293086454"/>
                    </a:ext>
                  </a:extLst>
                </a:gridCol>
                <a:gridCol w="1399032">
                  <a:extLst>
                    <a:ext uri="{9D8B030D-6E8A-4147-A177-3AD203B41FA5}">
                      <a16:colId xmlns:a16="http://schemas.microsoft.com/office/drawing/2014/main" val="917240919"/>
                    </a:ext>
                  </a:extLst>
                </a:gridCol>
                <a:gridCol w="1399032">
                  <a:extLst>
                    <a:ext uri="{9D8B030D-6E8A-4147-A177-3AD203B41FA5}">
                      <a16:colId xmlns:a16="http://schemas.microsoft.com/office/drawing/2014/main" val="4249574960"/>
                    </a:ext>
                  </a:extLst>
                </a:gridCol>
                <a:gridCol w="1399032">
                  <a:extLst>
                    <a:ext uri="{9D8B030D-6E8A-4147-A177-3AD203B41FA5}">
                      <a16:colId xmlns:a16="http://schemas.microsoft.com/office/drawing/2014/main" val="3548261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8427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#topmega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a:t>
                      </a:r>
                    </a:p>
                  </a:txBody>
                  <a:tcPr/>
                </a:tc>
                <a:extLst>
                  <a:ext uri="{0D108BD9-81ED-4DB2-BD59-A6C34878D82A}">
                    <a16:rowId xmlns:a16="http://schemas.microsoft.com/office/drawing/2014/main" val="516091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#ciclismoargentino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978.11111111111</a:t>
                      </a:r>
                    </a:p>
                  </a:txBody>
                  <a:tcPr/>
                </a:tc>
                <a:extLst>
                  <a:ext uri="{0D108BD9-81ED-4DB2-BD59-A6C34878D82A}">
                    <a16:rowId xmlns:a16="http://schemas.microsoft.com/office/drawing/2014/main" val="110707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#MotomelBicicletas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13530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#TeknialArgentina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49.555555555556</a:t>
                      </a:r>
                    </a:p>
                  </a:txBody>
                  <a:tcPr/>
                </a:tc>
                <a:extLst>
                  <a:ext uri="{0D108BD9-81ED-4DB2-BD59-A6C34878D82A}">
                    <a16:rowId xmlns:a16="http://schemas.microsoft.com/office/drawing/2014/main" val="282780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3014943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#cycling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1245.75</a:t>
                      </a:r>
                    </a:p>
                  </a:txBody>
                  <a:tcPr/>
                </a:tc>
                <a:extLst>
                  <a:ext uri="{0D108BD9-81ED-4DB2-BD59-A6C34878D82A}">
                    <a16:rowId xmlns:a16="http://schemas.microsoft.com/office/drawing/2014/main" val="762048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1233.7142857143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1355.8571428571</a:t>
                      </a:r>
                    </a:p>
                  </a:txBody>
                  <a:tcPr/>
                </a:tc>
                <a:extLst>
                  <a:ext uri="{0D108BD9-81ED-4DB2-BD59-A6C34878D82A}">
                    <a16:rowId xmlns:a16="http://schemas.microsoft.com/office/drawing/2014/main" val="334470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#venzobike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1284.1428571429</a:t>
                      </a:r>
                    </a:p>
                  </a:txBody>
                  <a:tcPr/>
                </a:tc>
                <a:extLst>
                  <a:ext uri="{0D108BD9-81ED-4DB2-BD59-A6C34878D82A}">
                    <a16:rowId xmlns:a16="http://schemas.microsoft.com/office/drawing/2014/main" val="1279465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#movilidadelectrica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90.166666666667</a:t>
                      </a:r>
                    </a:p>
                  </a:txBody>
                  <a:tcPr/>
                </a:tc>
                <a:extLst>
                  <a:ext uri="{0D108BD9-81ED-4DB2-BD59-A6C34878D82A}">
                    <a16:rowId xmlns:a16="http://schemas.microsoft.com/office/drawing/2014/main" val="3128737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679.5</a:t>
                      </a:r>
                    </a:p>
                  </a:txBody>
                  <a:tcPr/>
                </a:tc>
                <a:extLst>
                  <a:ext uri="{0D108BD9-81ED-4DB2-BD59-A6C34878D82A}">
                    <a16:rowId xmlns:a16="http://schemas.microsoft.com/office/drawing/2014/main" val="3801602544"/>
                  </a:ext>
                </a:extLst>
              </a:tr>
            </a:tbl>
          </a:graphicData>
        </a:graphic>
      </p:graphicFrame>
      <p:sp>
        <p:nvSpPr>
          <p:cNvPr id="4" name="Text Placeholder 3">
            <a:extLst>
              <a:ext uri="{FF2B5EF4-FFF2-40B4-BE49-F238E27FC236}">
                <a16:creationId xmlns:a16="http://schemas.microsoft.com/office/drawing/2014/main" id="{D36A3CEC-DF58-4805-9E00-B240051E4DB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03551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9C8AE-72CD-4707-B42E-199F10BBEA2B}"/>
              </a:ext>
            </a:extLst>
          </p:cNvPr>
          <p:cNvSpPr>
            <a:spLocks noGrp="1"/>
          </p:cNvSpPr>
          <p:nvPr>
            <p:ph type="title"/>
          </p:nvPr>
        </p:nvSpPr>
        <p:spPr/>
        <p:txBody>
          <a:bodyPr/>
          <a:lstStyle/>
          <a:p>
            <a:r>
              <a:rPr lang="en-US"/>
              <a:t>Instagram Posts Table | Teknialbikes - 1 of 19</a:t>
            </a:r>
          </a:p>
        </p:txBody>
      </p:sp>
      <p:graphicFrame>
        <p:nvGraphicFramePr>
          <p:cNvPr id="5" name="Table Placeholder 4">
            <a:extLst>
              <a:ext uri="{FF2B5EF4-FFF2-40B4-BE49-F238E27FC236}">
                <a16:creationId xmlns:a16="http://schemas.microsoft.com/office/drawing/2014/main" id="{9C71958B-9BD4-4D4C-8CDB-06DF8A619314}"/>
              </a:ext>
            </a:extLst>
          </p:cNvPr>
          <p:cNvGraphicFramePr>
            <a:graphicFrameLocks noGrp="1"/>
          </p:cNvGraphicFramePr>
          <p:nvPr>
            <p:ph type="tbl" sz="quarter" idx="13"/>
            <p:extLst>
              <p:ext uri="{D42A27DB-BD31-4B8C-83A1-F6EECF244321}">
                <p14:modId xmlns:p14="http://schemas.microsoft.com/office/powerpoint/2010/main" val="181997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9965170"/>
                    </a:ext>
                  </a:extLst>
                </a:gridCol>
                <a:gridCol w="987552">
                  <a:extLst>
                    <a:ext uri="{9D8B030D-6E8A-4147-A177-3AD203B41FA5}">
                      <a16:colId xmlns:a16="http://schemas.microsoft.com/office/drawing/2014/main" val="3369327572"/>
                    </a:ext>
                  </a:extLst>
                </a:gridCol>
                <a:gridCol w="987552">
                  <a:extLst>
                    <a:ext uri="{9D8B030D-6E8A-4147-A177-3AD203B41FA5}">
                      <a16:colId xmlns:a16="http://schemas.microsoft.com/office/drawing/2014/main" val="272409731"/>
                    </a:ext>
                  </a:extLst>
                </a:gridCol>
                <a:gridCol w="987552">
                  <a:extLst>
                    <a:ext uri="{9D8B030D-6E8A-4147-A177-3AD203B41FA5}">
                      <a16:colId xmlns:a16="http://schemas.microsoft.com/office/drawing/2014/main" val="585316169"/>
                    </a:ext>
                  </a:extLst>
                </a:gridCol>
                <a:gridCol w="987552">
                  <a:extLst>
                    <a:ext uri="{9D8B030D-6E8A-4147-A177-3AD203B41FA5}">
                      <a16:colId xmlns:a16="http://schemas.microsoft.com/office/drawing/2014/main" val="101689993"/>
                    </a:ext>
                  </a:extLst>
                </a:gridCol>
                <a:gridCol w="987552">
                  <a:extLst>
                    <a:ext uri="{9D8B030D-6E8A-4147-A177-3AD203B41FA5}">
                      <a16:colId xmlns:a16="http://schemas.microsoft.com/office/drawing/2014/main" val="40369049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136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- 2021-06-11 15:42:52</a:t>
                      </a:r>
                      <a:r>
                        <a:rPr kumimoji="0" lang="es-ES" sz="1000" b="0" i="0" u="none" strike="noStrike" kern="1200" cap="none" spc="0" normalizeH="0" baseline="0" noProof="0">
                          <a:ln>
                            <a:noFill/>
                          </a:ln>
                          <a:solidFill>
                            <a:prstClr val="black"/>
                          </a:solidFill>
                          <a:effectLst/>
                          <a:uLnTx/>
                          <a:uFillTx/>
                          <a:latin typeface="+mn-lt"/>
                          <a:ea typeface="+mn-ea"/>
                          <a:cs typeface="+mn-cs"/>
                        </a:rPr>
                        <a:t>
 #SORTEO ¿Querés ganarte esta bici, y caer el domingo con el mejor regalo para el #diadelpadre? 🎁🚲💥
Para participar sólo tenés que hacer dos cosas: 
1️⃣ Seguirnos en olmobikes 
2️⃣ Etiquetar al menos a 3 amigxs en este post, para que puedan participar.
¡Dale, que sorteamos el viernes 18, y puede ser tuya! 🙌
⚠️ OJO CON LOS FAKES: Algunos de nuestros seguidores están recibiendo mensajes en los que les dicen que resultaron ganadores del sorteo y los invitan a llenar un formulario con datos personales, incluyendo tarjeta de crédito. ¡Es falso, por favor ignoren los mensajes y denuncien la cuenta!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86391248"/>
                  </a:ext>
                </a:extLst>
              </a:tr>
            </a:tbl>
          </a:graphicData>
        </a:graphic>
      </p:graphicFrame>
      <p:sp>
        <p:nvSpPr>
          <p:cNvPr id="4" name="Text Placeholder 3">
            <a:extLst>
              <a:ext uri="{FF2B5EF4-FFF2-40B4-BE49-F238E27FC236}">
                <a16:creationId xmlns:a16="http://schemas.microsoft.com/office/drawing/2014/main" id="{E2224A49-B2A1-46BF-8FDF-E9F97B963B2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19661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5966B-BD6E-46E4-940C-740C2DD2FC37}"/>
              </a:ext>
            </a:extLst>
          </p:cNvPr>
          <p:cNvSpPr>
            <a:spLocks noGrp="1"/>
          </p:cNvSpPr>
          <p:nvPr>
            <p:ph type="title"/>
          </p:nvPr>
        </p:nvSpPr>
        <p:spPr/>
        <p:txBody>
          <a:bodyPr/>
          <a:lstStyle/>
          <a:p>
            <a:r>
              <a:rPr lang="en-US"/>
              <a:t>Instagram Posts Table | Teknialbikes - 2 of 19</a:t>
            </a:r>
          </a:p>
        </p:txBody>
      </p:sp>
      <p:graphicFrame>
        <p:nvGraphicFramePr>
          <p:cNvPr id="5" name="Table Placeholder 4">
            <a:extLst>
              <a:ext uri="{FF2B5EF4-FFF2-40B4-BE49-F238E27FC236}">
                <a16:creationId xmlns:a16="http://schemas.microsoft.com/office/drawing/2014/main" id="{178A15FE-7FFA-4558-89F0-2E394625A727}"/>
              </a:ext>
            </a:extLst>
          </p:cNvPr>
          <p:cNvGraphicFramePr>
            <a:graphicFrameLocks noGrp="1"/>
          </p:cNvGraphicFramePr>
          <p:nvPr>
            <p:ph type="tbl" sz="quarter" idx="13"/>
            <p:extLst>
              <p:ext uri="{D42A27DB-BD31-4B8C-83A1-F6EECF244321}">
                <p14:modId xmlns:p14="http://schemas.microsoft.com/office/powerpoint/2010/main" val="1221749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50396157"/>
                    </a:ext>
                  </a:extLst>
                </a:gridCol>
                <a:gridCol w="987552">
                  <a:extLst>
                    <a:ext uri="{9D8B030D-6E8A-4147-A177-3AD203B41FA5}">
                      <a16:colId xmlns:a16="http://schemas.microsoft.com/office/drawing/2014/main" val="829802106"/>
                    </a:ext>
                  </a:extLst>
                </a:gridCol>
                <a:gridCol w="987552">
                  <a:extLst>
                    <a:ext uri="{9D8B030D-6E8A-4147-A177-3AD203B41FA5}">
                      <a16:colId xmlns:a16="http://schemas.microsoft.com/office/drawing/2014/main" val="355551952"/>
                    </a:ext>
                  </a:extLst>
                </a:gridCol>
                <a:gridCol w="987552">
                  <a:extLst>
                    <a:ext uri="{9D8B030D-6E8A-4147-A177-3AD203B41FA5}">
                      <a16:colId xmlns:a16="http://schemas.microsoft.com/office/drawing/2014/main" val="240242219"/>
                    </a:ext>
                  </a:extLst>
                </a:gridCol>
                <a:gridCol w="987552">
                  <a:extLst>
                    <a:ext uri="{9D8B030D-6E8A-4147-A177-3AD203B41FA5}">
                      <a16:colId xmlns:a16="http://schemas.microsoft.com/office/drawing/2014/main" val="2242366549"/>
                    </a:ext>
                  </a:extLst>
                </a:gridCol>
                <a:gridCol w="987552">
                  <a:extLst>
                    <a:ext uri="{9D8B030D-6E8A-4147-A177-3AD203B41FA5}">
                      <a16:colId xmlns:a16="http://schemas.microsoft.com/office/drawing/2014/main" val="298252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5908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- 2021-06-01 19:03:35</a:t>
                      </a:r>
                      <a:r>
                        <a:rPr kumimoji="0" lang="en-US" sz="1000" b="0" i="0" u="none" strike="noStrike" kern="1200" cap="none" spc="0" normalizeH="0" baseline="0" noProof="0">
                          <a:ln>
                            <a:noFill/>
                          </a:ln>
                          <a:solidFill>
                            <a:prstClr val="black"/>
                          </a:solidFill>
                          <a:effectLst/>
                          <a:uLnTx/>
                          <a:uFillTx/>
                          <a:latin typeface="+mn-lt"/>
                          <a:ea typeface="+mn-ea"/>
                          <a:cs typeface="+mn-cs"/>
                        </a:rPr>
                        <a:t>
 Tuvimos el agrado de recibir a uno de los grandes referentes de la música cordobesa en nuestras instalaciones, nada más y nada menos que en #CordobaCapital
.
Bienvenido soyulisesbueno a la #FamiliaVenzo
.
Que esta #venzobike sea tu nueva compañera para cumplir metas personales y ojalá pronto podamos verte competir (que sabemos lo que te gusta)  llevando los colores del teamvenzo.arg a la meta ✊🏻🔥
.
.
A disfrutar a full esta #VenzoAtix!!! 🔥🔥
.
.
#SOMOSVENZO
#vivivenzo #ciclismo #bike #bicicleta #cycling #cyclinglifestyle #cyclingphotos #cyclinglife #venzobikes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11610315"/>
                  </a:ext>
                </a:extLst>
              </a:tr>
            </a:tbl>
          </a:graphicData>
        </a:graphic>
      </p:graphicFrame>
      <p:sp>
        <p:nvSpPr>
          <p:cNvPr id="4" name="Text Placeholder 3">
            <a:extLst>
              <a:ext uri="{FF2B5EF4-FFF2-40B4-BE49-F238E27FC236}">
                <a16:creationId xmlns:a16="http://schemas.microsoft.com/office/drawing/2014/main" id="{F0C73893-B9EA-4289-8183-D5226B0FF08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36667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0779E-ABE9-41A4-B12A-90FDEF675D0B}"/>
              </a:ext>
            </a:extLst>
          </p:cNvPr>
          <p:cNvSpPr>
            <a:spLocks noGrp="1"/>
          </p:cNvSpPr>
          <p:nvPr>
            <p:ph type="title"/>
          </p:nvPr>
        </p:nvSpPr>
        <p:spPr/>
        <p:txBody>
          <a:bodyPr/>
          <a:lstStyle/>
          <a:p>
            <a:r>
              <a:rPr lang="en-US"/>
              <a:t>Instagram Posts Table | Teknialbikes - 3 of 19</a:t>
            </a:r>
          </a:p>
        </p:txBody>
      </p:sp>
      <p:graphicFrame>
        <p:nvGraphicFramePr>
          <p:cNvPr id="5" name="Table Placeholder 4">
            <a:extLst>
              <a:ext uri="{FF2B5EF4-FFF2-40B4-BE49-F238E27FC236}">
                <a16:creationId xmlns:a16="http://schemas.microsoft.com/office/drawing/2014/main" id="{C6AFF9BC-4A5C-4085-A83B-EF01146F7078}"/>
              </a:ext>
            </a:extLst>
          </p:cNvPr>
          <p:cNvGraphicFramePr>
            <a:graphicFrameLocks noGrp="1"/>
          </p:cNvGraphicFramePr>
          <p:nvPr>
            <p:ph type="tbl" sz="quarter" idx="13"/>
            <p:extLst>
              <p:ext uri="{D42A27DB-BD31-4B8C-83A1-F6EECF244321}">
                <p14:modId xmlns:p14="http://schemas.microsoft.com/office/powerpoint/2010/main" val="417771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55388606"/>
                    </a:ext>
                  </a:extLst>
                </a:gridCol>
                <a:gridCol w="987552">
                  <a:extLst>
                    <a:ext uri="{9D8B030D-6E8A-4147-A177-3AD203B41FA5}">
                      <a16:colId xmlns:a16="http://schemas.microsoft.com/office/drawing/2014/main" val="1793495007"/>
                    </a:ext>
                  </a:extLst>
                </a:gridCol>
                <a:gridCol w="987552">
                  <a:extLst>
                    <a:ext uri="{9D8B030D-6E8A-4147-A177-3AD203B41FA5}">
                      <a16:colId xmlns:a16="http://schemas.microsoft.com/office/drawing/2014/main" val="63516241"/>
                    </a:ext>
                  </a:extLst>
                </a:gridCol>
                <a:gridCol w="987552">
                  <a:extLst>
                    <a:ext uri="{9D8B030D-6E8A-4147-A177-3AD203B41FA5}">
                      <a16:colId xmlns:a16="http://schemas.microsoft.com/office/drawing/2014/main" val="3514120359"/>
                    </a:ext>
                  </a:extLst>
                </a:gridCol>
                <a:gridCol w="987552">
                  <a:extLst>
                    <a:ext uri="{9D8B030D-6E8A-4147-A177-3AD203B41FA5}">
                      <a16:colId xmlns:a16="http://schemas.microsoft.com/office/drawing/2014/main" val="1968541638"/>
                    </a:ext>
                  </a:extLst>
                </a:gridCol>
                <a:gridCol w="987552">
                  <a:extLst>
                    <a:ext uri="{9D8B030D-6E8A-4147-A177-3AD203B41FA5}">
                      <a16:colId xmlns:a16="http://schemas.microsoft.com/office/drawing/2014/main" val="3911984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985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- 2021-06-16 12:45:15</a:t>
                      </a:r>
                      <a:r>
                        <a:rPr kumimoji="0" lang="en-US" sz="1000" b="0" i="0" u="none" strike="noStrike" kern="1200" cap="none" spc="0" normalizeH="0" baseline="0" noProof="0">
                          <a:ln>
                            <a:noFill/>
                          </a:ln>
                          <a:solidFill>
                            <a:prstClr val="black"/>
                          </a:solidFill>
                          <a:effectLst/>
                          <a:uLnTx/>
                          <a:uFillTx/>
                          <a:latin typeface="+mn-lt"/>
                          <a:ea typeface="+mn-ea"/>
                          <a:cs typeface="+mn-cs"/>
                        </a:rPr>
                        <a:t>
 Llegó la nueva RAPTOR EXO
.
Un nuevo diseño de cuadro de #VenzoArgentina ideal para regalarle a #papá en su día. 🤩
.
Fabricado en #Aluminio, el cual posee una gran capacidad de soportar el uso agresivo, logrando un producto #rigido, #liviano y #resistente. 🔥
.
Conseguí el nuevo #RAPTOREXO en todas las #bicicleteríasVenzo del país 🇦🇷
.
.
#somosvenzo
#venzobikes #venzobike #venzo #bike #biker #diadelpadre #ciclismoargentino #ciclismo #cycling #mtb #mountainbike #mtblife #cyclinglife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730971"/>
                  </a:ext>
                </a:extLst>
              </a:tr>
            </a:tbl>
          </a:graphicData>
        </a:graphic>
      </p:graphicFrame>
      <p:sp>
        <p:nvSpPr>
          <p:cNvPr id="4" name="Text Placeholder 3">
            <a:extLst>
              <a:ext uri="{FF2B5EF4-FFF2-40B4-BE49-F238E27FC236}">
                <a16:creationId xmlns:a16="http://schemas.microsoft.com/office/drawing/2014/main" id="{B0819039-01BB-4EE2-A8C5-5145D467A3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905854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F9D8F-6C32-4998-B681-330CC5B897AE}"/>
              </a:ext>
            </a:extLst>
          </p:cNvPr>
          <p:cNvSpPr>
            <a:spLocks noGrp="1"/>
          </p:cNvSpPr>
          <p:nvPr>
            <p:ph type="title"/>
          </p:nvPr>
        </p:nvSpPr>
        <p:spPr/>
        <p:txBody>
          <a:bodyPr/>
          <a:lstStyle/>
          <a:p>
            <a:r>
              <a:rPr lang="en-US"/>
              <a:t>Instagram Posts Table | Teknialbikes - 4 of 19</a:t>
            </a:r>
          </a:p>
        </p:txBody>
      </p:sp>
      <p:graphicFrame>
        <p:nvGraphicFramePr>
          <p:cNvPr id="5" name="Table Placeholder 4">
            <a:extLst>
              <a:ext uri="{FF2B5EF4-FFF2-40B4-BE49-F238E27FC236}">
                <a16:creationId xmlns:a16="http://schemas.microsoft.com/office/drawing/2014/main" id="{4A21EAB1-FE0F-4BAA-80C4-173F24D0BA88}"/>
              </a:ext>
            </a:extLst>
          </p:cNvPr>
          <p:cNvGraphicFramePr>
            <a:graphicFrameLocks noGrp="1"/>
          </p:cNvGraphicFramePr>
          <p:nvPr>
            <p:ph type="tbl" sz="quarter" idx="13"/>
            <p:extLst>
              <p:ext uri="{D42A27DB-BD31-4B8C-83A1-F6EECF244321}">
                <p14:modId xmlns:p14="http://schemas.microsoft.com/office/powerpoint/2010/main" val="3320098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3021268"/>
                    </a:ext>
                  </a:extLst>
                </a:gridCol>
                <a:gridCol w="987552">
                  <a:extLst>
                    <a:ext uri="{9D8B030D-6E8A-4147-A177-3AD203B41FA5}">
                      <a16:colId xmlns:a16="http://schemas.microsoft.com/office/drawing/2014/main" val="2759230248"/>
                    </a:ext>
                  </a:extLst>
                </a:gridCol>
                <a:gridCol w="987552">
                  <a:extLst>
                    <a:ext uri="{9D8B030D-6E8A-4147-A177-3AD203B41FA5}">
                      <a16:colId xmlns:a16="http://schemas.microsoft.com/office/drawing/2014/main" val="1037691705"/>
                    </a:ext>
                  </a:extLst>
                </a:gridCol>
                <a:gridCol w="987552">
                  <a:extLst>
                    <a:ext uri="{9D8B030D-6E8A-4147-A177-3AD203B41FA5}">
                      <a16:colId xmlns:a16="http://schemas.microsoft.com/office/drawing/2014/main" val="1972099581"/>
                    </a:ext>
                  </a:extLst>
                </a:gridCol>
                <a:gridCol w="987552">
                  <a:extLst>
                    <a:ext uri="{9D8B030D-6E8A-4147-A177-3AD203B41FA5}">
                      <a16:colId xmlns:a16="http://schemas.microsoft.com/office/drawing/2014/main" val="2801631526"/>
                    </a:ext>
                  </a:extLst>
                </a:gridCol>
                <a:gridCol w="987552">
                  <a:extLst>
                    <a:ext uri="{9D8B030D-6E8A-4147-A177-3AD203B41FA5}">
                      <a16:colId xmlns:a16="http://schemas.microsoft.com/office/drawing/2014/main" val="4022159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9861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- 2021-06-14 12:00:51</a:t>
                      </a:r>
                      <a:r>
                        <a:rPr kumimoji="0" lang="en-US" sz="1000" b="0" i="0" u="none" strike="noStrike" kern="1200" cap="none" spc="0" normalizeH="0" baseline="0" noProof="0">
                          <a:ln>
                            <a:noFill/>
                          </a:ln>
                          <a:solidFill>
                            <a:prstClr val="black"/>
                          </a:solidFill>
                          <a:effectLst/>
                          <a:uLnTx/>
                          <a:uFillTx/>
                          <a:latin typeface="+mn-lt"/>
                          <a:ea typeface="+mn-ea"/>
                          <a:cs typeface="+mn-cs"/>
                        </a:rPr>
                        <a:t>
 Papá 𝚜𝚎 𝚖𝚎𝚛𝚎𝚌𝚎 𝚕𝚘 𝚖𝚎𝚓𝚘𝚛 ✨, ¡por eso queremos regalárselo! 🎁
.
👉𝑺𝒐𝒓𝒕𝒆𝒂𝒎𝒐𝒔 un monopatín eléctrico 𝙴-𝚂𝚌𝚘𝚘𝚝𝚎𝚛 + casco, para que tu papá se pase a la #micromovilidad 😉
. 
¿Cómo ᴘᴀʀᴛɪᴄɪᴘᴀʀ?: 👇
𝟏) Seguí nuestra cuenta
𝟐) Dale like a la publicación y contanos en comentarios por qué tu papá debería ser el ganador ♥ + etiquetá a los papás más copados que conozcas.
𝟑) Compartí la publicación en historias y mencionanos ✅
.
¡𝘽𝙪𝙚𝙣𝙖 𝙨𝙪𝙚𝙧𝙩𝙚!🍀🤞
.
.
*El sorteo se realizará el 22/06. 
**Bases y condiciones disponibles en Facebook.
.
.
.
#Topmega #tubicitumundo #sorteo #diadelpadre #diadelpadrearg #diadelpadre2021 #regaloparapapa #bici #bicicleta #ciclismo #diadelpadreargentina #mtblife #mtblove #mtblovers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5290464"/>
                  </a:ext>
                </a:extLst>
              </a:tr>
            </a:tbl>
          </a:graphicData>
        </a:graphic>
      </p:graphicFrame>
      <p:sp>
        <p:nvSpPr>
          <p:cNvPr id="4" name="Text Placeholder 3">
            <a:extLst>
              <a:ext uri="{FF2B5EF4-FFF2-40B4-BE49-F238E27FC236}">
                <a16:creationId xmlns:a16="http://schemas.microsoft.com/office/drawing/2014/main" id="{C266F689-D44D-42D4-9982-C2C1F047B4D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69851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56769-14F6-4D75-BD12-0A3A502740D3}"/>
              </a:ext>
            </a:extLst>
          </p:cNvPr>
          <p:cNvSpPr>
            <a:spLocks noGrp="1"/>
          </p:cNvSpPr>
          <p:nvPr>
            <p:ph type="title"/>
          </p:nvPr>
        </p:nvSpPr>
        <p:spPr/>
        <p:txBody>
          <a:bodyPr/>
          <a:lstStyle/>
          <a:p>
            <a:r>
              <a:rPr lang="en-US"/>
              <a:t>Instagram Posts Table | Teknialbikes - 5 of 19</a:t>
            </a:r>
          </a:p>
        </p:txBody>
      </p:sp>
      <p:graphicFrame>
        <p:nvGraphicFramePr>
          <p:cNvPr id="5" name="Table Placeholder 4">
            <a:extLst>
              <a:ext uri="{FF2B5EF4-FFF2-40B4-BE49-F238E27FC236}">
                <a16:creationId xmlns:a16="http://schemas.microsoft.com/office/drawing/2014/main" id="{786C7FC7-A930-42B3-83F7-409E306BA779}"/>
              </a:ext>
            </a:extLst>
          </p:cNvPr>
          <p:cNvGraphicFramePr>
            <a:graphicFrameLocks noGrp="1"/>
          </p:cNvGraphicFramePr>
          <p:nvPr>
            <p:ph type="tbl" sz="quarter" idx="13"/>
            <p:extLst>
              <p:ext uri="{D42A27DB-BD31-4B8C-83A1-F6EECF244321}">
                <p14:modId xmlns:p14="http://schemas.microsoft.com/office/powerpoint/2010/main" val="2254917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46378845"/>
                    </a:ext>
                  </a:extLst>
                </a:gridCol>
                <a:gridCol w="987552">
                  <a:extLst>
                    <a:ext uri="{9D8B030D-6E8A-4147-A177-3AD203B41FA5}">
                      <a16:colId xmlns:a16="http://schemas.microsoft.com/office/drawing/2014/main" val="2759895666"/>
                    </a:ext>
                  </a:extLst>
                </a:gridCol>
                <a:gridCol w="987552">
                  <a:extLst>
                    <a:ext uri="{9D8B030D-6E8A-4147-A177-3AD203B41FA5}">
                      <a16:colId xmlns:a16="http://schemas.microsoft.com/office/drawing/2014/main" val="3159388564"/>
                    </a:ext>
                  </a:extLst>
                </a:gridCol>
                <a:gridCol w="987552">
                  <a:extLst>
                    <a:ext uri="{9D8B030D-6E8A-4147-A177-3AD203B41FA5}">
                      <a16:colId xmlns:a16="http://schemas.microsoft.com/office/drawing/2014/main" val="2189682649"/>
                    </a:ext>
                  </a:extLst>
                </a:gridCol>
                <a:gridCol w="987552">
                  <a:extLst>
                    <a:ext uri="{9D8B030D-6E8A-4147-A177-3AD203B41FA5}">
                      <a16:colId xmlns:a16="http://schemas.microsoft.com/office/drawing/2014/main" val="1445778195"/>
                    </a:ext>
                  </a:extLst>
                </a:gridCol>
                <a:gridCol w="987552">
                  <a:extLst>
                    <a:ext uri="{9D8B030D-6E8A-4147-A177-3AD203B41FA5}">
                      <a16:colId xmlns:a16="http://schemas.microsoft.com/office/drawing/2014/main" val="3692560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22378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- 2021-06-07 20:38:31</a:t>
                      </a:r>
                      <a:r>
                        <a:rPr kumimoji="0" lang="es-ES" sz="1000" b="0" i="0" u="none" strike="noStrike" kern="1200" cap="none" spc="0" normalizeH="0" baseline="0" noProof="0">
                          <a:ln>
                            <a:noFill/>
                          </a:ln>
                          <a:solidFill>
                            <a:prstClr val="black"/>
                          </a:solidFill>
                          <a:effectLst/>
                          <a:uLnTx/>
                          <a:uFillTx/>
                          <a:latin typeface="+mn-lt"/>
                          <a:ea typeface="+mn-ea"/>
                          <a:cs typeface="+mn-cs"/>
                        </a:rPr>
                        <a:t>
 pablo_grana [Pablo Granados]
Se une a la #familiavenzo disfrutando de su nueva #RaptorEx
Aclaramos que no vuelve en el tiempo, 🤣 pero sí que va fuerte y que le permite crear nuevas aventuras y disfrutar de la naturaleza de una manera única y divertida.
.
Bienvenido Pablo a esta gran familia.
Que tu alegría se potencie y se propague aún más!!
El mundo necesita #REÍR fuerte!
.
.
#SOMOSVENZO
#vivivenzo #ciclismo #bike #bicicleta #cycling #cyclinglifestyle #cyclingphotos #cyclinglife #venzobikes #venzobike #biker #ciclismoargentino #mtb #mountainbike #mtblife #mtblifestyle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61548030"/>
                  </a:ext>
                </a:extLst>
              </a:tr>
            </a:tbl>
          </a:graphicData>
        </a:graphic>
      </p:graphicFrame>
      <p:sp>
        <p:nvSpPr>
          <p:cNvPr id="4" name="Text Placeholder 3">
            <a:extLst>
              <a:ext uri="{FF2B5EF4-FFF2-40B4-BE49-F238E27FC236}">
                <a16:creationId xmlns:a16="http://schemas.microsoft.com/office/drawing/2014/main" id="{1C92BC1E-15B7-4807-A073-3DE49A5DDD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012136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A7320-D9B4-4A0A-8848-868D967554E2}"/>
              </a:ext>
            </a:extLst>
          </p:cNvPr>
          <p:cNvSpPr>
            <a:spLocks noGrp="1"/>
          </p:cNvSpPr>
          <p:nvPr>
            <p:ph type="title"/>
          </p:nvPr>
        </p:nvSpPr>
        <p:spPr/>
        <p:txBody>
          <a:bodyPr/>
          <a:lstStyle/>
          <a:p>
            <a:r>
              <a:rPr lang="en-US"/>
              <a:t>Instagram Posts Table | Teknialbikes - 6 of 19</a:t>
            </a:r>
          </a:p>
        </p:txBody>
      </p:sp>
      <p:graphicFrame>
        <p:nvGraphicFramePr>
          <p:cNvPr id="5" name="Table Placeholder 4">
            <a:extLst>
              <a:ext uri="{FF2B5EF4-FFF2-40B4-BE49-F238E27FC236}">
                <a16:creationId xmlns:a16="http://schemas.microsoft.com/office/drawing/2014/main" id="{1C179955-D84D-4373-8136-CDB293F4FD3B}"/>
              </a:ext>
            </a:extLst>
          </p:cNvPr>
          <p:cNvGraphicFramePr>
            <a:graphicFrameLocks noGrp="1"/>
          </p:cNvGraphicFramePr>
          <p:nvPr>
            <p:ph type="tbl" sz="quarter" idx="13"/>
            <p:extLst>
              <p:ext uri="{D42A27DB-BD31-4B8C-83A1-F6EECF244321}">
                <p14:modId xmlns:p14="http://schemas.microsoft.com/office/powerpoint/2010/main" val="3930103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73848021"/>
                    </a:ext>
                  </a:extLst>
                </a:gridCol>
                <a:gridCol w="987552">
                  <a:extLst>
                    <a:ext uri="{9D8B030D-6E8A-4147-A177-3AD203B41FA5}">
                      <a16:colId xmlns:a16="http://schemas.microsoft.com/office/drawing/2014/main" val="929169695"/>
                    </a:ext>
                  </a:extLst>
                </a:gridCol>
                <a:gridCol w="987552">
                  <a:extLst>
                    <a:ext uri="{9D8B030D-6E8A-4147-A177-3AD203B41FA5}">
                      <a16:colId xmlns:a16="http://schemas.microsoft.com/office/drawing/2014/main" val="2886245718"/>
                    </a:ext>
                  </a:extLst>
                </a:gridCol>
                <a:gridCol w="987552">
                  <a:extLst>
                    <a:ext uri="{9D8B030D-6E8A-4147-A177-3AD203B41FA5}">
                      <a16:colId xmlns:a16="http://schemas.microsoft.com/office/drawing/2014/main" val="3558672085"/>
                    </a:ext>
                  </a:extLst>
                </a:gridCol>
                <a:gridCol w="987552">
                  <a:extLst>
                    <a:ext uri="{9D8B030D-6E8A-4147-A177-3AD203B41FA5}">
                      <a16:colId xmlns:a16="http://schemas.microsoft.com/office/drawing/2014/main" val="2161270879"/>
                    </a:ext>
                  </a:extLst>
                </a:gridCol>
                <a:gridCol w="987552">
                  <a:extLst>
                    <a:ext uri="{9D8B030D-6E8A-4147-A177-3AD203B41FA5}">
                      <a16:colId xmlns:a16="http://schemas.microsoft.com/office/drawing/2014/main" val="4199605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548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- 2021-06-23 20:58:11</a:t>
                      </a:r>
                      <a:r>
                        <a:rPr kumimoji="0" lang="es-ES" sz="1000" b="0" i="0" u="none" strike="noStrike" kern="1200" cap="none" spc="0" normalizeH="0" baseline="0" noProof="0">
                          <a:ln>
                            <a:noFill/>
                          </a:ln>
                          <a:solidFill>
                            <a:prstClr val="black"/>
                          </a:solidFill>
                          <a:effectLst/>
                          <a:uLnTx/>
                          <a:uFillTx/>
                          <a:latin typeface="+mn-lt"/>
                          <a:ea typeface="+mn-ea"/>
                          <a:cs typeface="+mn-cs"/>
                        </a:rPr>
                        <a:t>
 🔥 #DoblesVenzo 🔥
Ya les adelantamos un poco en teamvenzo.arg sobre este nuevo producto que estamos desarrollando desde #VenzoArgentina para el mundo. 
Contamos con cuatro prototipos de bicicletas DOBLE SUSPENSIÓN qué están siendo testeados y evaluados por miembros del #TEAMVENZO
.
- al igual que lo hicimos anteriormente con el desarrollo de #XBLAZEEX y #ETNA -
.
.
En estas imágenes les mostramos una de las primeras etapas de lo que será este largo pero hermoso proceso de desarrollo.
Un gran equipo de profesionales está trabajando y aportando su conocimiento en cada una de las áreas que se requiere para lograr elegir el mejor producto, que será lanzado en la próxima temporada.
.
.
#somosvenzo
#venzo #venzobikes #venzobike #bike #biker #mtb #xco #xc #mtblife #mtbbike #ciclismo #ciclismoargentino #cycling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2504125"/>
                  </a:ext>
                </a:extLst>
              </a:tr>
            </a:tbl>
          </a:graphicData>
        </a:graphic>
      </p:graphicFrame>
      <p:sp>
        <p:nvSpPr>
          <p:cNvPr id="4" name="Text Placeholder 3">
            <a:extLst>
              <a:ext uri="{FF2B5EF4-FFF2-40B4-BE49-F238E27FC236}">
                <a16:creationId xmlns:a16="http://schemas.microsoft.com/office/drawing/2014/main" id="{28DE7234-0E7C-4772-8C55-F944F25BB05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7103172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B234E-F49F-484C-A992-1A8AC2776D8C}"/>
              </a:ext>
            </a:extLst>
          </p:cNvPr>
          <p:cNvSpPr>
            <a:spLocks noGrp="1"/>
          </p:cNvSpPr>
          <p:nvPr>
            <p:ph type="title"/>
          </p:nvPr>
        </p:nvSpPr>
        <p:spPr/>
        <p:txBody>
          <a:bodyPr/>
          <a:lstStyle/>
          <a:p>
            <a:r>
              <a:rPr lang="en-US"/>
              <a:t>Instagram Posts Table | Teknialbikes - 7 of 19</a:t>
            </a:r>
          </a:p>
        </p:txBody>
      </p:sp>
      <p:graphicFrame>
        <p:nvGraphicFramePr>
          <p:cNvPr id="5" name="Table Placeholder 4">
            <a:extLst>
              <a:ext uri="{FF2B5EF4-FFF2-40B4-BE49-F238E27FC236}">
                <a16:creationId xmlns:a16="http://schemas.microsoft.com/office/drawing/2014/main" id="{D02D6D6D-728C-48CF-9F86-DCA3F7280610}"/>
              </a:ext>
            </a:extLst>
          </p:cNvPr>
          <p:cNvGraphicFramePr>
            <a:graphicFrameLocks noGrp="1"/>
          </p:cNvGraphicFramePr>
          <p:nvPr>
            <p:ph type="tbl" sz="quarter" idx="13"/>
            <p:extLst>
              <p:ext uri="{D42A27DB-BD31-4B8C-83A1-F6EECF244321}">
                <p14:modId xmlns:p14="http://schemas.microsoft.com/office/powerpoint/2010/main" val="811772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55750001"/>
                    </a:ext>
                  </a:extLst>
                </a:gridCol>
                <a:gridCol w="987552">
                  <a:extLst>
                    <a:ext uri="{9D8B030D-6E8A-4147-A177-3AD203B41FA5}">
                      <a16:colId xmlns:a16="http://schemas.microsoft.com/office/drawing/2014/main" val="3011613990"/>
                    </a:ext>
                  </a:extLst>
                </a:gridCol>
                <a:gridCol w="987552">
                  <a:extLst>
                    <a:ext uri="{9D8B030D-6E8A-4147-A177-3AD203B41FA5}">
                      <a16:colId xmlns:a16="http://schemas.microsoft.com/office/drawing/2014/main" val="3970177707"/>
                    </a:ext>
                  </a:extLst>
                </a:gridCol>
                <a:gridCol w="987552">
                  <a:extLst>
                    <a:ext uri="{9D8B030D-6E8A-4147-A177-3AD203B41FA5}">
                      <a16:colId xmlns:a16="http://schemas.microsoft.com/office/drawing/2014/main" val="2576218198"/>
                    </a:ext>
                  </a:extLst>
                </a:gridCol>
                <a:gridCol w="987552">
                  <a:extLst>
                    <a:ext uri="{9D8B030D-6E8A-4147-A177-3AD203B41FA5}">
                      <a16:colId xmlns:a16="http://schemas.microsoft.com/office/drawing/2014/main" val="1262852392"/>
                    </a:ext>
                  </a:extLst>
                </a:gridCol>
                <a:gridCol w="987552">
                  <a:extLst>
                    <a:ext uri="{9D8B030D-6E8A-4147-A177-3AD203B41FA5}">
                      <a16:colId xmlns:a16="http://schemas.microsoft.com/office/drawing/2014/main" val="10002709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545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venzoarg - 2021-06-18 20:42:47</a:t>
                      </a:r>
                      <a:r>
                        <a:rPr kumimoji="0" lang="es-ES" sz="1000" b="0" i="0" u="none" strike="noStrike" kern="1200" cap="none" spc="0" normalizeH="0" baseline="0" noProof="0">
                          <a:ln>
                            <a:noFill/>
                          </a:ln>
                          <a:solidFill>
                            <a:prstClr val="black"/>
                          </a:solidFill>
                          <a:effectLst/>
                          <a:uLnTx/>
                          <a:uFillTx/>
                          <a:latin typeface="+mn-lt"/>
                          <a:ea typeface="+mn-ea"/>
                          <a:cs typeface="+mn-cs"/>
                        </a:rPr>
                        <a:t>
 RAPTOR EXO
.
Este nuevo diseño de cuadro de #VenzoArgentina nos tiene enamorados!!
Ideal para regalarle a #papá en su día. 🤩
.
Posee una gran capacidad de soportar el uso agresivo, logrando un producto #rigido, #liviano y #resistente. 🔥
.
En las ultimas imágenes podrán ver las especificaciones técnicas de cómo salen desde línea de armado.
.
*No realizamos venta al público.
*Por precio y stock Consultá en nuestras historias destacadas en “Comercios”.
.
Conseguí el nuevo #RAPTOREXO en todas las #bicicleteríasVenzo del país 🇦🇷
.
.
#somosvenzo
#venzobikes #venzobike #venzo #bike #biker #diadelpadre #ciclismoargentino #ciclismo #cycling #mtb #mountainbike #mtblife #cyclinglife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75465416"/>
                  </a:ext>
                </a:extLst>
              </a:tr>
            </a:tbl>
          </a:graphicData>
        </a:graphic>
      </p:graphicFrame>
      <p:sp>
        <p:nvSpPr>
          <p:cNvPr id="4" name="Text Placeholder 3">
            <a:extLst>
              <a:ext uri="{FF2B5EF4-FFF2-40B4-BE49-F238E27FC236}">
                <a16:creationId xmlns:a16="http://schemas.microsoft.com/office/drawing/2014/main" id="{6C284191-40DB-4455-AD5F-2EF0A6074A4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779914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5190-A603-4C33-B0AA-A3CEC8A61075}"/>
              </a:ext>
            </a:extLst>
          </p:cNvPr>
          <p:cNvSpPr>
            <a:spLocks noGrp="1"/>
          </p:cNvSpPr>
          <p:nvPr>
            <p:ph type="title"/>
          </p:nvPr>
        </p:nvSpPr>
        <p:spPr/>
        <p:txBody>
          <a:bodyPr/>
          <a:lstStyle/>
          <a:p>
            <a:r>
              <a:rPr lang="en-US"/>
              <a:t>Instagram Posts Table | Teknialbikes - 8 of 19</a:t>
            </a:r>
          </a:p>
        </p:txBody>
      </p:sp>
      <p:graphicFrame>
        <p:nvGraphicFramePr>
          <p:cNvPr id="5" name="Table Placeholder 4">
            <a:extLst>
              <a:ext uri="{FF2B5EF4-FFF2-40B4-BE49-F238E27FC236}">
                <a16:creationId xmlns:a16="http://schemas.microsoft.com/office/drawing/2014/main" id="{3D52A16A-C53F-4917-8F7F-A67B97F78EC6}"/>
              </a:ext>
            </a:extLst>
          </p:cNvPr>
          <p:cNvGraphicFramePr>
            <a:graphicFrameLocks noGrp="1"/>
          </p:cNvGraphicFramePr>
          <p:nvPr>
            <p:ph type="tbl" sz="quarter" idx="13"/>
            <p:extLst>
              <p:ext uri="{D42A27DB-BD31-4B8C-83A1-F6EECF244321}">
                <p14:modId xmlns:p14="http://schemas.microsoft.com/office/powerpoint/2010/main" val="3722996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67941997"/>
                    </a:ext>
                  </a:extLst>
                </a:gridCol>
                <a:gridCol w="987552">
                  <a:extLst>
                    <a:ext uri="{9D8B030D-6E8A-4147-A177-3AD203B41FA5}">
                      <a16:colId xmlns:a16="http://schemas.microsoft.com/office/drawing/2014/main" val="3980678691"/>
                    </a:ext>
                  </a:extLst>
                </a:gridCol>
                <a:gridCol w="987552">
                  <a:extLst>
                    <a:ext uri="{9D8B030D-6E8A-4147-A177-3AD203B41FA5}">
                      <a16:colId xmlns:a16="http://schemas.microsoft.com/office/drawing/2014/main" val="2149087933"/>
                    </a:ext>
                  </a:extLst>
                </a:gridCol>
                <a:gridCol w="987552">
                  <a:extLst>
                    <a:ext uri="{9D8B030D-6E8A-4147-A177-3AD203B41FA5}">
                      <a16:colId xmlns:a16="http://schemas.microsoft.com/office/drawing/2014/main" val="3909093656"/>
                    </a:ext>
                  </a:extLst>
                </a:gridCol>
                <a:gridCol w="987552">
                  <a:extLst>
                    <a:ext uri="{9D8B030D-6E8A-4147-A177-3AD203B41FA5}">
                      <a16:colId xmlns:a16="http://schemas.microsoft.com/office/drawing/2014/main" val="3286181836"/>
                    </a:ext>
                  </a:extLst>
                </a:gridCol>
                <a:gridCol w="987552">
                  <a:extLst>
                    <a:ext uri="{9D8B030D-6E8A-4147-A177-3AD203B41FA5}">
                      <a16:colId xmlns:a16="http://schemas.microsoft.com/office/drawing/2014/main" val="1254221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9188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- 2021-06-08 11:49:30</a:t>
                      </a:r>
                      <a:r>
                        <a:rPr kumimoji="0" lang="en-US" sz="1000" b="0" i="0" u="none" strike="noStrike" kern="1200" cap="none" spc="0" normalizeH="0" baseline="0" noProof="0">
                          <a:ln>
                            <a:noFill/>
                          </a:ln>
                          <a:solidFill>
                            <a:prstClr val="black"/>
                          </a:solidFill>
                          <a:effectLst/>
                          <a:uLnTx/>
                          <a:uFillTx/>
                          <a:latin typeface="+mn-lt"/>
                          <a:ea typeface="+mn-ea"/>
                          <a:cs typeface="+mn-cs"/>
                        </a:rPr>
                        <a:t>
 &gt;&gt; Que tu experiencia en dos ruedas sea 𝓵𝓪 𝓶𝓮𝓳𝓸𝓻👌
.
Porque la comodidad ante todo 😉, deslizá y chequeá: 𝐡𝐚𝐲 𝐮𝐧 𝐭𝐚𝐦𝐚ñ𝐨 𝐝𝐞 𝐛𝐢𝐜𝐢 𝐢𝐝𝐞𝐚𝐥 𝐩𝐚𝐫𝐚 𝐯𝐨𝐬...
.
&gt;Comentá acá cuál es 𝒕𝒖 𝒕𝒂𝒍𝒍𝒆🚴♀️ 👇
.
.
#topmega #tubicitumundo #todoterreno #cicloturismo #bicis #bicicleta #bike #biker #cycling #ciclismo #ciclismoargentina #mtblife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11532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- 2021-06-03 12:39:40</a:t>
                      </a:r>
                      <a:r>
                        <a:rPr kumimoji="0" lang="es-ES" sz="1000" b="0" i="0" u="none" strike="noStrike" kern="1200" cap="none" spc="0" normalizeH="0" baseline="0" noProof="0">
                          <a:ln>
                            <a:noFill/>
                          </a:ln>
                          <a:solidFill>
                            <a:prstClr val="black"/>
                          </a:solidFill>
                          <a:effectLst/>
                          <a:uLnTx/>
                          <a:uFillTx/>
                          <a:latin typeface="+mn-lt"/>
                          <a:ea typeface="+mn-ea"/>
                          <a:cs typeface="+mn-cs"/>
                        </a:rPr>
                        <a:t>
 Porque es más sano. Porque no contamina. Porque te ayuda a liberar endorfinas y tener menos estrés. Porque es la opción más rápida en las ciudades. Porque te hace más feliz.
#diamundialdelabicicleta #díamundialdelabicicleta #bicicleta #bici #mejorenbici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8716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- 2021-06-28 17:21:00</a:t>
                      </a:r>
                      <a:r>
                        <a:rPr kumimoji="0" lang="es-ES" sz="1000" b="0" i="0" u="none" strike="noStrike" kern="1200" cap="none" spc="0" normalizeH="0" baseline="0" noProof="0">
                          <a:ln>
                            <a:noFill/>
                          </a:ln>
                          <a:solidFill>
                            <a:prstClr val="black"/>
                          </a:solidFill>
                          <a:effectLst/>
                          <a:uLnTx/>
                          <a:uFillTx/>
                          <a:latin typeface="+mn-lt"/>
                          <a:ea typeface="+mn-ea"/>
                          <a:cs typeface="+mn-cs"/>
                        </a:rPr>
                        <a:t>
 El amor siempre se celebra.🚲🏳️‍🌈💕#orgullo #amoresamor #lgbt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70612339"/>
                  </a:ext>
                </a:extLst>
              </a:tr>
            </a:tbl>
          </a:graphicData>
        </a:graphic>
      </p:graphicFrame>
      <p:sp>
        <p:nvSpPr>
          <p:cNvPr id="4" name="Text Placeholder 3">
            <a:extLst>
              <a:ext uri="{FF2B5EF4-FFF2-40B4-BE49-F238E27FC236}">
                <a16:creationId xmlns:a16="http://schemas.microsoft.com/office/drawing/2014/main" id="{FB426556-C540-4BE6-AAE7-63B69C7E45C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632813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1C574-2C6E-4C4B-84B5-B74A2BD1EC49}"/>
              </a:ext>
            </a:extLst>
          </p:cNvPr>
          <p:cNvSpPr>
            <a:spLocks noGrp="1"/>
          </p:cNvSpPr>
          <p:nvPr>
            <p:ph type="title"/>
          </p:nvPr>
        </p:nvSpPr>
        <p:spPr/>
        <p:txBody>
          <a:bodyPr/>
          <a:lstStyle/>
          <a:p>
            <a:r>
              <a:rPr lang="en-US"/>
              <a:t>Instagram Posts Table | Teknialbikes - 9 of 19</a:t>
            </a:r>
          </a:p>
        </p:txBody>
      </p:sp>
      <p:graphicFrame>
        <p:nvGraphicFramePr>
          <p:cNvPr id="5" name="Table Placeholder 4">
            <a:extLst>
              <a:ext uri="{FF2B5EF4-FFF2-40B4-BE49-F238E27FC236}">
                <a16:creationId xmlns:a16="http://schemas.microsoft.com/office/drawing/2014/main" id="{E3F6598C-9779-4655-A97C-C351E9A394E1}"/>
              </a:ext>
            </a:extLst>
          </p:cNvPr>
          <p:cNvGraphicFramePr>
            <a:graphicFrameLocks noGrp="1"/>
          </p:cNvGraphicFramePr>
          <p:nvPr>
            <p:ph type="tbl" sz="quarter" idx="13"/>
            <p:extLst>
              <p:ext uri="{D42A27DB-BD31-4B8C-83A1-F6EECF244321}">
                <p14:modId xmlns:p14="http://schemas.microsoft.com/office/powerpoint/2010/main" val="1979394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02437213"/>
                    </a:ext>
                  </a:extLst>
                </a:gridCol>
                <a:gridCol w="987552">
                  <a:extLst>
                    <a:ext uri="{9D8B030D-6E8A-4147-A177-3AD203B41FA5}">
                      <a16:colId xmlns:a16="http://schemas.microsoft.com/office/drawing/2014/main" val="2840281695"/>
                    </a:ext>
                  </a:extLst>
                </a:gridCol>
                <a:gridCol w="987552">
                  <a:extLst>
                    <a:ext uri="{9D8B030D-6E8A-4147-A177-3AD203B41FA5}">
                      <a16:colId xmlns:a16="http://schemas.microsoft.com/office/drawing/2014/main" val="1390601411"/>
                    </a:ext>
                  </a:extLst>
                </a:gridCol>
                <a:gridCol w="987552">
                  <a:extLst>
                    <a:ext uri="{9D8B030D-6E8A-4147-A177-3AD203B41FA5}">
                      <a16:colId xmlns:a16="http://schemas.microsoft.com/office/drawing/2014/main" val="3933848822"/>
                    </a:ext>
                  </a:extLst>
                </a:gridCol>
                <a:gridCol w="987552">
                  <a:extLst>
                    <a:ext uri="{9D8B030D-6E8A-4147-A177-3AD203B41FA5}">
                      <a16:colId xmlns:a16="http://schemas.microsoft.com/office/drawing/2014/main" val="1328801743"/>
                    </a:ext>
                  </a:extLst>
                </a:gridCol>
                <a:gridCol w="987552">
                  <a:extLst>
                    <a:ext uri="{9D8B030D-6E8A-4147-A177-3AD203B41FA5}">
                      <a16:colId xmlns:a16="http://schemas.microsoft.com/office/drawing/2014/main" val="3415700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7547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- 2021-06-11 12:36:05</a:t>
                      </a:r>
                      <a:r>
                        <a:rPr kumimoji="0" lang="en-US" sz="1000" b="0" i="0" u="none" strike="noStrike" kern="1200" cap="none" spc="0" normalizeH="0" baseline="0" noProof="0">
                          <a:ln>
                            <a:noFill/>
                          </a:ln>
                          <a:solidFill>
                            <a:prstClr val="black"/>
                          </a:solidFill>
                          <a:effectLst/>
                          <a:uLnTx/>
                          <a:uFillTx/>
                          <a:latin typeface="+mn-lt"/>
                          <a:ea typeface="+mn-ea"/>
                          <a:cs typeface="+mn-cs"/>
                        </a:rPr>
                        <a:t>
 El mejor regalo para #papá es una #venzobike 🤩🔥
.
.
La #bicicleta llegó para quedarse y ser nuestro medio de movilidad #sustentable.
.
Buscá la #venzo que más te guste en nuestra web y conseguila en todas las #bicicleterías venzo del país 🇦🇷
.
Cual preferís??
#venzothorn o #venzoatix ?
.
.
Para ver precios sugeridos y características:
www.venzoargentina.com.ar
.
#somosvenzo #vivivenzo #atix #thorn #venzoargentina #diadelpadre #padre #bike #ciclismo #cycling #ciclismoargentina #cicloturismoargentina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83752305"/>
                  </a:ext>
                </a:extLst>
              </a:tr>
            </a:tbl>
          </a:graphicData>
        </a:graphic>
      </p:graphicFrame>
      <p:sp>
        <p:nvSpPr>
          <p:cNvPr id="4" name="Text Placeholder 3">
            <a:extLst>
              <a:ext uri="{FF2B5EF4-FFF2-40B4-BE49-F238E27FC236}">
                <a16:creationId xmlns:a16="http://schemas.microsoft.com/office/drawing/2014/main" id="{1055C7FB-DDA2-4435-9AAE-851D24BD4E8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11805351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7609A5-64C3-4C7D-918D-53DB623E41FF}"/>
              </a:ext>
            </a:extLst>
          </p:cNvPr>
          <p:cNvSpPr>
            <a:spLocks noGrp="1"/>
          </p:cNvSpPr>
          <p:nvPr>
            <p:ph type="title"/>
          </p:nvPr>
        </p:nvSpPr>
        <p:spPr/>
        <p:txBody>
          <a:bodyPr/>
          <a:lstStyle/>
          <a:p>
            <a:r>
              <a:rPr lang="en-US"/>
              <a:t>Instagram Posts Table | Teknialbikes - 10 of 19</a:t>
            </a:r>
          </a:p>
        </p:txBody>
      </p:sp>
      <p:graphicFrame>
        <p:nvGraphicFramePr>
          <p:cNvPr id="5" name="Table Placeholder 4">
            <a:extLst>
              <a:ext uri="{FF2B5EF4-FFF2-40B4-BE49-F238E27FC236}">
                <a16:creationId xmlns:a16="http://schemas.microsoft.com/office/drawing/2014/main" id="{E4FD3839-4174-4F51-9C91-C68E4F455156}"/>
              </a:ext>
            </a:extLst>
          </p:cNvPr>
          <p:cNvGraphicFramePr>
            <a:graphicFrameLocks noGrp="1"/>
          </p:cNvGraphicFramePr>
          <p:nvPr>
            <p:ph type="tbl" sz="quarter" idx="13"/>
            <p:extLst>
              <p:ext uri="{D42A27DB-BD31-4B8C-83A1-F6EECF244321}">
                <p14:modId xmlns:p14="http://schemas.microsoft.com/office/powerpoint/2010/main" val="1211553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86364565"/>
                    </a:ext>
                  </a:extLst>
                </a:gridCol>
                <a:gridCol w="987552">
                  <a:extLst>
                    <a:ext uri="{9D8B030D-6E8A-4147-A177-3AD203B41FA5}">
                      <a16:colId xmlns:a16="http://schemas.microsoft.com/office/drawing/2014/main" val="650290155"/>
                    </a:ext>
                  </a:extLst>
                </a:gridCol>
                <a:gridCol w="987552">
                  <a:extLst>
                    <a:ext uri="{9D8B030D-6E8A-4147-A177-3AD203B41FA5}">
                      <a16:colId xmlns:a16="http://schemas.microsoft.com/office/drawing/2014/main" val="1998176410"/>
                    </a:ext>
                  </a:extLst>
                </a:gridCol>
                <a:gridCol w="987552">
                  <a:extLst>
                    <a:ext uri="{9D8B030D-6E8A-4147-A177-3AD203B41FA5}">
                      <a16:colId xmlns:a16="http://schemas.microsoft.com/office/drawing/2014/main" val="3636696484"/>
                    </a:ext>
                  </a:extLst>
                </a:gridCol>
                <a:gridCol w="987552">
                  <a:extLst>
                    <a:ext uri="{9D8B030D-6E8A-4147-A177-3AD203B41FA5}">
                      <a16:colId xmlns:a16="http://schemas.microsoft.com/office/drawing/2014/main" val="3203212569"/>
                    </a:ext>
                  </a:extLst>
                </a:gridCol>
                <a:gridCol w="987552">
                  <a:extLst>
                    <a:ext uri="{9D8B030D-6E8A-4147-A177-3AD203B41FA5}">
                      <a16:colId xmlns:a16="http://schemas.microsoft.com/office/drawing/2014/main" val="252922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0368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venzoarg - 2021-06-20 11:42:48</a:t>
                      </a:r>
                      <a:r>
                        <a:rPr kumimoji="0" lang="en-US" sz="1000" b="0" i="0" u="none" strike="noStrike" kern="1200" cap="none" spc="0" normalizeH="0" baseline="0" noProof="0">
                          <a:ln>
                            <a:noFill/>
                          </a:ln>
                          <a:solidFill>
                            <a:prstClr val="black"/>
                          </a:solidFill>
                          <a:effectLst/>
                          <a:uLnTx/>
                          <a:uFillTx/>
                          <a:latin typeface="+mn-lt"/>
                          <a:ea typeface="+mn-ea"/>
                          <a:cs typeface="+mn-cs"/>
                        </a:rPr>
                        <a:t>
 Feliz día Papá!
.
Nuestro guía, compañero, nuestro amigo.
Nuestro apoyo incondicional y el que nos aguanta en todas.
.
.
Gracias pa!!
.
.
#SOMOSVENZO
#vivivenzo #ciclismo #bike #bicicleta #cycling #cyclinglifestyle #cyclingphotos #cyclinglife #venzobikes #venzobike #biker #ciclismoargentino #mtb #mountainbike #mtblife #mtblifestyle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03924434"/>
                  </a:ext>
                </a:extLst>
              </a:tr>
            </a:tbl>
          </a:graphicData>
        </a:graphic>
      </p:graphicFrame>
      <p:sp>
        <p:nvSpPr>
          <p:cNvPr id="4" name="Text Placeholder 3">
            <a:extLst>
              <a:ext uri="{FF2B5EF4-FFF2-40B4-BE49-F238E27FC236}">
                <a16:creationId xmlns:a16="http://schemas.microsoft.com/office/drawing/2014/main" id="{D0BDB9B6-0E79-44CE-95D7-E3D3361D4C3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317125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44FE7-6883-4E65-89E7-7F45305AFDEB}"/>
              </a:ext>
            </a:extLst>
          </p:cNvPr>
          <p:cNvSpPr>
            <a:spLocks noGrp="1"/>
          </p:cNvSpPr>
          <p:nvPr>
            <p:ph type="title"/>
          </p:nvPr>
        </p:nvSpPr>
        <p:spPr/>
        <p:txBody>
          <a:bodyPr/>
          <a:lstStyle/>
          <a:p>
            <a:r>
              <a:rPr lang="en-US"/>
              <a:t>Instagram Posts Table | Teknialbikes - 11 of 19</a:t>
            </a:r>
          </a:p>
        </p:txBody>
      </p:sp>
      <p:graphicFrame>
        <p:nvGraphicFramePr>
          <p:cNvPr id="5" name="Table Placeholder 4">
            <a:extLst>
              <a:ext uri="{FF2B5EF4-FFF2-40B4-BE49-F238E27FC236}">
                <a16:creationId xmlns:a16="http://schemas.microsoft.com/office/drawing/2014/main" id="{C7B8282B-EE99-4554-A0B7-5A7134398A41}"/>
              </a:ext>
            </a:extLst>
          </p:cNvPr>
          <p:cNvGraphicFramePr>
            <a:graphicFrameLocks noGrp="1"/>
          </p:cNvGraphicFramePr>
          <p:nvPr>
            <p:ph type="tbl" sz="quarter" idx="13"/>
            <p:extLst>
              <p:ext uri="{D42A27DB-BD31-4B8C-83A1-F6EECF244321}">
                <p14:modId xmlns:p14="http://schemas.microsoft.com/office/powerpoint/2010/main" val="1843502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80194017"/>
                    </a:ext>
                  </a:extLst>
                </a:gridCol>
                <a:gridCol w="987552">
                  <a:extLst>
                    <a:ext uri="{9D8B030D-6E8A-4147-A177-3AD203B41FA5}">
                      <a16:colId xmlns:a16="http://schemas.microsoft.com/office/drawing/2014/main" val="3211245634"/>
                    </a:ext>
                  </a:extLst>
                </a:gridCol>
                <a:gridCol w="987552">
                  <a:extLst>
                    <a:ext uri="{9D8B030D-6E8A-4147-A177-3AD203B41FA5}">
                      <a16:colId xmlns:a16="http://schemas.microsoft.com/office/drawing/2014/main" val="3573986172"/>
                    </a:ext>
                  </a:extLst>
                </a:gridCol>
                <a:gridCol w="987552">
                  <a:extLst>
                    <a:ext uri="{9D8B030D-6E8A-4147-A177-3AD203B41FA5}">
                      <a16:colId xmlns:a16="http://schemas.microsoft.com/office/drawing/2014/main" val="2909240930"/>
                    </a:ext>
                  </a:extLst>
                </a:gridCol>
                <a:gridCol w="987552">
                  <a:extLst>
                    <a:ext uri="{9D8B030D-6E8A-4147-A177-3AD203B41FA5}">
                      <a16:colId xmlns:a16="http://schemas.microsoft.com/office/drawing/2014/main" val="1583110100"/>
                    </a:ext>
                  </a:extLst>
                </a:gridCol>
                <a:gridCol w="987552">
                  <a:extLst>
                    <a:ext uri="{9D8B030D-6E8A-4147-A177-3AD203B41FA5}">
                      <a16:colId xmlns:a16="http://schemas.microsoft.com/office/drawing/2014/main" val="13804666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1431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- 2021-06-01 16:01:06</a:t>
                      </a:r>
                      <a:r>
                        <a:rPr kumimoji="0" lang="en-US" sz="1000" b="0" i="0" u="none" strike="noStrike" kern="1200" cap="none" spc="0" normalizeH="0" baseline="0" noProof="0">
                          <a:ln>
                            <a:noFill/>
                          </a:ln>
                          <a:solidFill>
                            <a:prstClr val="black"/>
                          </a:solidFill>
                          <a:effectLst/>
                          <a:uLnTx/>
                          <a:uFillTx/>
                          <a:latin typeface="+mn-lt"/>
                          <a:ea typeface="+mn-ea"/>
                          <a:cs typeface="+mn-cs"/>
                        </a:rPr>
                        <a:t>
 ⚫ M-5.5 - Un Caño #SomosRaleigh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36274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teknialbikes - 2021-06-30 18:32:52</a:t>
                      </a:r>
                      <a:r>
                        <a:rPr kumimoji="0" lang="en-US" sz="1000" b="0" i="0" u="none" strike="noStrike" kern="1200" cap="none" spc="0" normalizeH="0" baseline="0" noProof="0">
                          <a:ln>
                            <a:noFill/>
                          </a:ln>
                          <a:solidFill>
                            <a:prstClr val="black"/>
                          </a:solidFill>
                          <a:effectLst/>
                          <a:uLnTx/>
                          <a:uFillTx/>
                          <a:latin typeface="+mn-lt"/>
                          <a:ea typeface="+mn-ea"/>
                          <a:cs typeface="+mn-cs"/>
                        </a:rPr>
                        <a:t>
 S O R T E O! Esta semana bicicleteá todo, menos este sorteo de Átomo y Teknial 🧡🚲⁣
⁣
𝐄𝐧𝐭𝐫𝐚́ 𝐚𝐥 𝐩𝐨𝐬𝐭𝐞𝐨 𝐝𝐞 𝐚́𝐭𝐨𝐦𝐨 𝐲 𝐬𝐞𝐠𝐮𝐢́ 𝐥𝐨𝐬 𝐩𝐚𝐬𝐨𝐬 𝐝𝐞𝐥 𝐬𝐨𝐫𝐭𝐞𝐨!⁣
Ingresá ya en atomodesinflamante 🍀🧡🚲⁣
⁣
#TeknialBikes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3904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- 2021-06-25 17:41:23</a:t>
                      </a:r>
                      <a:r>
                        <a:rPr kumimoji="0" lang="es-ES" sz="1000" b="0" i="0" u="none" strike="noStrike" kern="1200" cap="none" spc="0" normalizeH="0" baseline="0" noProof="0">
                          <a:ln>
                            <a:noFill/>
                          </a:ln>
                          <a:solidFill>
                            <a:prstClr val="black"/>
                          </a:solidFill>
                          <a:effectLst/>
                          <a:uLnTx/>
                          <a:uFillTx/>
                          <a:latin typeface="+mn-lt"/>
                          <a:ea typeface="+mn-ea"/>
                          <a:cs typeface="+mn-cs"/>
                        </a:rPr>
                        <a:t>
 En los mejores momentos, tu bici está con vos. 🌞🚲 #OlmoCamino #urbanbike #bici #bicicleta 
📷: andreafabianabrandol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9358027"/>
                  </a:ext>
                </a:extLst>
              </a:tr>
            </a:tbl>
          </a:graphicData>
        </a:graphic>
      </p:graphicFrame>
      <p:sp>
        <p:nvSpPr>
          <p:cNvPr id="4" name="Text Placeholder 3">
            <a:extLst>
              <a:ext uri="{FF2B5EF4-FFF2-40B4-BE49-F238E27FC236}">
                <a16:creationId xmlns:a16="http://schemas.microsoft.com/office/drawing/2014/main" id="{10043666-3818-4A4C-A1B7-F7E70C539D7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74540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7AED6-A86E-4286-89F6-A651E4595C53}"/>
              </a:ext>
            </a:extLst>
          </p:cNvPr>
          <p:cNvSpPr>
            <a:spLocks noGrp="1"/>
          </p:cNvSpPr>
          <p:nvPr>
            <p:ph type="title"/>
          </p:nvPr>
        </p:nvSpPr>
        <p:spPr/>
        <p:txBody>
          <a:bodyPr/>
          <a:lstStyle/>
          <a:p>
            <a:r>
              <a:rPr lang="en-US"/>
              <a:t>Instagram Posts Table | Teknialbikes - 12 of 19</a:t>
            </a:r>
          </a:p>
        </p:txBody>
      </p:sp>
      <p:graphicFrame>
        <p:nvGraphicFramePr>
          <p:cNvPr id="5" name="Table Placeholder 4">
            <a:extLst>
              <a:ext uri="{FF2B5EF4-FFF2-40B4-BE49-F238E27FC236}">
                <a16:creationId xmlns:a16="http://schemas.microsoft.com/office/drawing/2014/main" id="{7A61311D-CA28-4936-8115-87A6573B59DF}"/>
              </a:ext>
            </a:extLst>
          </p:cNvPr>
          <p:cNvGraphicFramePr>
            <a:graphicFrameLocks noGrp="1"/>
          </p:cNvGraphicFramePr>
          <p:nvPr>
            <p:ph type="tbl" sz="quarter" idx="13"/>
            <p:extLst>
              <p:ext uri="{D42A27DB-BD31-4B8C-83A1-F6EECF244321}">
                <p14:modId xmlns:p14="http://schemas.microsoft.com/office/powerpoint/2010/main" val="489667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539160091"/>
                    </a:ext>
                  </a:extLst>
                </a:gridCol>
                <a:gridCol w="987552">
                  <a:extLst>
                    <a:ext uri="{9D8B030D-6E8A-4147-A177-3AD203B41FA5}">
                      <a16:colId xmlns:a16="http://schemas.microsoft.com/office/drawing/2014/main" val="323379970"/>
                    </a:ext>
                  </a:extLst>
                </a:gridCol>
                <a:gridCol w="987552">
                  <a:extLst>
                    <a:ext uri="{9D8B030D-6E8A-4147-A177-3AD203B41FA5}">
                      <a16:colId xmlns:a16="http://schemas.microsoft.com/office/drawing/2014/main" val="3840108249"/>
                    </a:ext>
                  </a:extLst>
                </a:gridCol>
                <a:gridCol w="987552">
                  <a:extLst>
                    <a:ext uri="{9D8B030D-6E8A-4147-A177-3AD203B41FA5}">
                      <a16:colId xmlns:a16="http://schemas.microsoft.com/office/drawing/2014/main" val="1449110751"/>
                    </a:ext>
                  </a:extLst>
                </a:gridCol>
                <a:gridCol w="987552">
                  <a:extLst>
                    <a:ext uri="{9D8B030D-6E8A-4147-A177-3AD203B41FA5}">
                      <a16:colId xmlns:a16="http://schemas.microsoft.com/office/drawing/2014/main" val="1782944137"/>
                    </a:ext>
                  </a:extLst>
                </a:gridCol>
                <a:gridCol w="987552">
                  <a:extLst>
                    <a:ext uri="{9D8B030D-6E8A-4147-A177-3AD203B41FA5}">
                      <a16:colId xmlns:a16="http://schemas.microsoft.com/office/drawing/2014/main" val="1904865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75795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- 2021-06-18 09:58:08</a:t>
                      </a:r>
                      <a:r>
                        <a:rPr kumimoji="0" lang="en-US" sz="1000" b="0" i="0" u="none" strike="noStrike" kern="1200" cap="none" spc="0" normalizeH="0" baseline="0" noProof="0">
                          <a:ln>
                            <a:noFill/>
                          </a:ln>
                          <a:solidFill>
                            <a:prstClr val="black"/>
                          </a:solidFill>
                          <a:effectLst/>
                          <a:uLnTx/>
                          <a:uFillTx/>
                          <a:latin typeface="+mn-lt"/>
                          <a:ea typeface="+mn-ea"/>
                          <a:cs typeface="+mn-cs"/>
                        </a:rPr>
                        <a:t>
 🔵 Mojave 5.5
» Nueva línea RALEIGH MMXXI 
» Close Up 🔍 Una acercamiento a sus componentes principales ✨ El valor de los detalles!
.
M-5.5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64121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teknialbikes - 2021-06-25 15:50:06</a:t>
                      </a:r>
                      <a:r>
                        <a:rPr kumimoji="0" lang="es-ES" sz="1000" b="0" i="0" u="none" strike="noStrike" kern="1200" cap="none" spc="0" normalizeH="0" baseline="0" noProof="0">
                          <a:ln>
                            <a:noFill/>
                          </a:ln>
                          <a:solidFill>
                            <a:prstClr val="black"/>
                          </a:solidFill>
                          <a:effectLst/>
                          <a:uLnTx/>
                          <a:uFillTx/>
                          <a:latin typeface="+mn-lt"/>
                          <a:ea typeface="+mn-ea"/>
                          <a:cs typeface="+mn-cs"/>
                        </a:rPr>
                        <a:t>
 Empezó el invierno y tu Teknial ya está preparada para acompañarte 😎 🚴‍♀️
#TeknialArgentina #Tarpan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5016751"/>
                  </a:ext>
                </a:extLst>
              </a:tr>
            </a:tbl>
          </a:graphicData>
        </a:graphic>
      </p:graphicFrame>
      <p:sp>
        <p:nvSpPr>
          <p:cNvPr id="4" name="Text Placeholder 3">
            <a:extLst>
              <a:ext uri="{FF2B5EF4-FFF2-40B4-BE49-F238E27FC236}">
                <a16:creationId xmlns:a16="http://schemas.microsoft.com/office/drawing/2014/main" id="{1ABA8D90-DAF3-477C-889B-D6FDD310632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563825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E7FD9-114B-4FEC-870D-93548286452E}"/>
              </a:ext>
            </a:extLst>
          </p:cNvPr>
          <p:cNvSpPr>
            <a:spLocks noGrp="1"/>
          </p:cNvSpPr>
          <p:nvPr>
            <p:ph type="title"/>
          </p:nvPr>
        </p:nvSpPr>
        <p:spPr/>
        <p:txBody>
          <a:bodyPr/>
          <a:lstStyle/>
          <a:p>
            <a:r>
              <a:rPr lang="en-US"/>
              <a:t>Instagram Posts Table | Teknialbikes - 13 of 19</a:t>
            </a:r>
          </a:p>
        </p:txBody>
      </p:sp>
      <p:graphicFrame>
        <p:nvGraphicFramePr>
          <p:cNvPr id="5" name="Table Placeholder 4">
            <a:extLst>
              <a:ext uri="{FF2B5EF4-FFF2-40B4-BE49-F238E27FC236}">
                <a16:creationId xmlns:a16="http://schemas.microsoft.com/office/drawing/2014/main" id="{F3B2CAD9-211B-4C40-9260-52B1E9D6F1BC}"/>
              </a:ext>
            </a:extLst>
          </p:cNvPr>
          <p:cNvGraphicFramePr>
            <a:graphicFrameLocks noGrp="1"/>
          </p:cNvGraphicFramePr>
          <p:nvPr>
            <p:ph type="tbl" sz="quarter" idx="13"/>
            <p:extLst>
              <p:ext uri="{D42A27DB-BD31-4B8C-83A1-F6EECF244321}">
                <p14:modId xmlns:p14="http://schemas.microsoft.com/office/powerpoint/2010/main" val="158205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21677622"/>
                    </a:ext>
                  </a:extLst>
                </a:gridCol>
                <a:gridCol w="987552">
                  <a:extLst>
                    <a:ext uri="{9D8B030D-6E8A-4147-A177-3AD203B41FA5}">
                      <a16:colId xmlns:a16="http://schemas.microsoft.com/office/drawing/2014/main" val="931191239"/>
                    </a:ext>
                  </a:extLst>
                </a:gridCol>
                <a:gridCol w="987552">
                  <a:extLst>
                    <a:ext uri="{9D8B030D-6E8A-4147-A177-3AD203B41FA5}">
                      <a16:colId xmlns:a16="http://schemas.microsoft.com/office/drawing/2014/main" val="1833757938"/>
                    </a:ext>
                  </a:extLst>
                </a:gridCol>
                <a:gridCol w="987552">
                  <a:extLst>
                    <a:ext uri="{9D8B030D-6E8A-4147-A177-3AD203B41FA5}">
                      <a16:colId xmlns:a16="http://schemas.microsoft.com/office/drawing/2014/main" val="917746777"/>
                    </a:ext>
                  </a:extLst>
                </a:gridCol>
                <a:gridCol w="987552">
                  <a:extLst>
                    <a:ext uri="{9D8B030D-6E8A-4147-A177-3AD203B41FA5}">
                      <a16:colId xmlns:a16="http://schemas.microsoft.com/office/drawing/2014/main" val="4095171995"/>
                    </a:ext>
                  </a:extLst>
                </a:gridCol>
                <a:gridCol w="987552">
                  <a:extLst>
                    <a:ext uri="{9D8B030D-6E8A-4147-A177-3AD203B41FA5}">
                      <a16:colId xmlns:a16="http://schemas.microsoft.com/office/drawing/2014/main" val="36480847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80380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olmobikes - 2021-06-22 16:55:11</a:t>
                      </a:r>
                      <a:r>
                        <a:rPr kumimoji="0" lang="es-ES" sz="1000" b="0" i="0" u="none" strike="noStrike" kern="1200" cap="none" spc="0" normalizeH="0" baseline="0" noProof="0">
                          <a:ln>
                            <a:noFill/>
                          </a:ln>
                          <a:solidFill>
                            <a:prstClr val="black"/>
                          </a:solidFill>
                          <a:effectLst/>
                          <a:uLnTx/>
                          <a:uFillTx/>
                          <a:latin typeface="+mn-lt"/>
                          <a:ea typeface="+mn-ea"/>
                          <a:cs typeface="+mn-cs"/>
                        </a:rPr>
                        <a:t>
 No hay mejor calefacción que la que genera tu propio cuerpo. Este invierno, salí a pedalear.
#flash #bici #bicicleta #invierno #frio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7484047"/>
                  </a:ext>
                </a:extLst>
              </a:tr>
            </a:tbl>
          </a:graphicData>
        </a:graphic>
      </p:graphicFrame>
      <p:sp>
        <p:nvSpPr>
          <p:cNvPr id="4" name="Text Placeholder 3">
            <a:extLst>
              <a:ext uri="{FF2B5EF4-FFF2-40B4-BE49-F238E27FC236}">
                <a16:creationId xmlns:a16="http://schemas.microsoft.com/office/drawing/2014/main" id="{07EE2F4D-863D-4439-A95E-577E0455C08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77794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E051E-DF58-46B9-AB62-933E13B52643}"/>
              </a:ext>
            </a:extLst>
          </p:cNvPr>
          <p:cNvSpPr>
            <a:spLocks noGrp="1"/>
          </p:cNvSpPr>
          <p:nvPr>
            <p:ph type="title"/>
          </p:nvPr>
        </p:nvSpPr>
        <p:spPr/>
        <p:txBody>
          <a:bodyPr/>
          <a:lstStyle/>
          <a:p>
            <a:r>
              <a:rPr lang="en-US"/>
              <a:t>Instagram Posts Table | Teknialbikes - 14 of 19</a:t>
            </a:r>
          </a:p>
        </p:txBody>
      </p:sp>
      <p:graphicFrame>
        <p:nvGraphicFramePr>
          <p:cNvPr id="5" name="Table Placeholder 4">
            <a:extLst>
              <a:ext uri="{FF2B5EF4-FFF2-40B4-BE49-F238E27FC236}">
                <a16:creationId xmlns:a16="http://schemas.microsoft.com/office/drawing/2014/main" id="{3E636128-847B-4223-A2B0-D223741F36FC}"/>
              </a:ext>
            </a:extLst>
          </p:cNvPr>
          <p:cNvGraphicFramePr>
            <a:graphicFrameLocks noGrp="1"/>
          </p:cNvGraphicFramePr>
          <p:nvPr>
            <p:ph type="tbl" sz="quarter" idx="13"/>
            <p:extLst>
              <p:ext uri="{D42A27DB-BD31-4B8C-83A1-F6EECF244321}">
                <p14:modId xmlns:p14="http://schemas.microsoft.com/office/powerpoint/2010/main" val="2561462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49016633"/>
                    </a:ext>
                  </a:extLst>
                </a:gridCol>
                <a:gridCol w="987552">
                  <a:extLst>
                    <a:ext uri="{9D8B030D-6E8A-4147-A177-3AD203B41FA5}">
                      <a16:colId xmlns:a16="http://schemas.microsoft.com/office/drawing/2014/main" val="409005397"/>
                    </a:ext>
                  </a:extLst>
                </a:gridCol>
                <a:gridCol w="987552">
                  <a:extLst>
                    <a:ext uri="{9D8B030D-6E8A-4147-A177-3AD203B41FA5}">
                      <a16:colId xmlns:a16="http://schemas.microsoft.com/office/drawing/2014/main" val="916415532"/>
                    </a:ext>
                  </a:extLst>
                </a:gridCol>
                <a:gridCol w="987552">
                  <a:extLst>
                    <a:ext uri="{9D8B030D-6E8A-4147-A177-3AD203B41FA5}">
                      <a16:colId xmlns:a16="http://schemas.microsoft.com/office/drawing/2014/main" val="109882091"/>
                    </a:ext>
                  </a:extLst>
                </a:gridCol>
                <a:gridCol w="987552">
                  <a:extLst>
                    <a:ext uri="{9D8B030D-6E8A-4147-A177-3AD203B41FA5}">
                      <a16:colId xmlns:a16="http://schemas.microsoft.com/office/drawing/2014/main" val="2456288309"/>
                    </a:ext>
                  </a:extLst>
                </a:gridCol>
                <a:gridCol w="987552">
                  <a:extLst>
                    <a:ext uri="{9D8B030D-6E8A-4147-A177-3AD203B41FA5}">
                      <a16:colId xmlns:a16="http://schemas.microsoft.com/office/drawing/2014/main" val="1526853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4229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- 2021-06-24 11:21:38</a:t>
                      </a:r>
                      <a:r>
                        <a:rPr kumimoji="0" lang="en-US" sz="1000" b="0" i="0" u="none" strike="noStrike" kern="1200" cap="none" spc="0" normalizeH="0" baseline="0" noProof="0">
                          <a:ln>
                            <a:noFill/>
                          </a:ln>
                          <a:solidFill>
                            <a:prstClr val="black"/>
                          </a:solidFill>
                          <a:effectLst/>
                          <a:uLnTx/>
                          <a:uFillTx/>
                          <a:latin typeface="+mn-lt"/>
                          <a:ea typeface="+mn-ea"/>
                          <a:cs typeface="+mn-cs"/>
                        </a:rPr>
                        <a:t>
 🔵 Mojave 2.0 D
» Nueva línea RALEIGH MMXXI 
.
» Cuadro de ALUMINIO
» HORQUILLA CON SUSPENSION
» Transmisión: SHIMANO
» Frenos: SET DE FRENO A DISCO MECANICO C/DISCOS 160mm – C-STAR BX-350
.
M-2.0 D » En bicicleterías de todo el país 🚲 #SomosRaleigh
.
.
💙💙💙 Raleigh es sinónimo de tradición, calidad y vigencia. Bicis que enamoran! 
.
.
.
.
🔵 #RaleighMMXXI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23405345"/>
                  </a:ext>
                </a:extLst>
              </a:tr>
            </a:tbl>
          </a:graphicData>
        </a:graphic>
      </p:graphicFrame>
      <p:sp>
        <p:nvSpPr>
          <p:cNvPr id="4" name="Text Placeholder 3">
            <a:extLst>
              <a:ext uri="{FF2B5EF4-FFF2-40B4-BE49-F238E27FC236}">
                <a16:creationId xmlns:a16="http://schemas.microsoft.com/office/drawing/2014/main" id="{C1FD0BB8-548C-4F1C-A2D7-C9D9904FB82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7973300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A1972-9067-4DEF-8539-4473E0C42253}"/>
              </a:ext>
            </a:extLst>
          </p:cNvPr>
          <p:cNvSpPr>
            <a:spLocks noGrp="1"/>
          </p:cNvSpPr>
          <p:nvPr>
            <p:ph type="title"/>
          </p:nvPr>
        </p:nvSpPr>
        <p:spPr/>
        <p:txBody>
          <a:bodyPr/>
          <a:lstStyle/>
          <a:p>
            <a:r>
              <a:rPr lang="en-US"/>
              <a:t>Instagram Posts Table | Teknialbikes - 15 of 19</a:t>
            </a:r>
          </a:p>
        </p:txBody>
      </p:sp>
      <p:graphicFrame>
        <p:nvGraphicFramePr>
          <p:cNvPr id="5" name="Table Placeholder 4">
            <a:extLst>
              <a:ext uri="{FF2B5EF4-FFF2-40B4-BE49-F238E27FC236}">
                <a16:creationId xmlns:a16="http://schemas.microsoft.com/office/drawing/2014/main" id="{F7951F23-3048-4C04-BB17-4F729830B3E9}"/>
              </a:ext>
            </a:extLst>
          </p:cNvPr>
          <p:cNvGraphicFramePr>
            <a:graphicFrameLocks noGrp="1"/>
          </p:cNvGraphicFramePr>
          <p:nvPr>
            <p:ph type="tbl" sz="quarter" idx="13"/>
            <p:extLst>
              <p:ext uri="{D42A27DB-BD31-4B8C-83A1-F6EECF244321}">
                <p14:modId xmlns:p14="http://schemas.microsoft.com/office/powerpoint/2010/main" val="2838678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68396243"/>
                    </a:ext>
                  </a:extLst>
                </a:gridCol>
                <a:gridCol w="987552">
                  <a:extLst>
                    <a:ext uri="{9D8B030D-6E8A-4147-A177-3AD203B41FA5}">
                      <a16:colId xmlns:a16="http://schemas.microsoft.com/office/drawing/2014/main" val="2227826737"/>
                    </a:ext>
                  </a:extLst>
                </a:gridCol>
                <a:gridCol w="987552">
                  <a:extLst>
                    <a:ext uri="{9D8B030D-6E8A-4147-A177-3AD203B41FA5}">
                      <a16:colId xmlns:a16="http://schemas.microsoft.com/office/drawing/2014/main" val="739117583"/>
                    </a:ext>
                  </a:extLst>
                </a:gridCol>
                <a:gridCol w="987552">
                  <a:extLst>
                    <a:ext uri="{9D8B030D-6E8A-4147-A177-3AD203B41FA5}">
                      <a16:colId xmlns:a16="http://schemas.microsoft.com/office/drawing/2014/main" val="3795145769"/>
                    </a:ext>
                  </a:extLst>
                </a:gridCol>
                <a:gridCol w="987552">
                  <a:extLst>
                    <a:ext uri="{9D8B030D-6E8A-4147-A177-3AD203B41FA5}">
                      <a16:colId xmlns:a16="http://schemas.microsoft.com/office/drawing/2014/main" val="3893866141"/>
                    </a:ext>
                  </a:extLst>
                </a:gridCol>
                <a:gridCol w="987552">
                  <a:extLst>
                    <a:ext uri="{9D8B030D-6E8A-4147-A177-3AD203B41FA5}">
                      <a16:colId xmlns:a16="http://schemas.microsoft.com/office/drawing/2014/main" val="174952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323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- 2021-06-05 11:30:11</a:t>
                      </a:r>
                      <a:r>
                        <a:rPr kumimoji="0" lang="en-US" sz="1000" b="0" i="0" u="none" strike="noStrike" kern="1200" cap="none" spc="0" normalizeH="0" baseline="0" noProof="0">
                          <a:ln>
                            <a:noFill/>
                          </a:ln>
                          <a:solidFill>
                            <a:prstClr val="black"/>
                          </a:solidFill>
                          <a:effectLst/>
                          <a:uLnTx/>
                          <a:uFillTx/>
                          <a:latin typeface="+mn-lt"/>
                          <a:ea typeface="+mn-ea"/>
                          <a:cs typeface="+mn-cs"/>
                        </a:rPr>
                        <a:t>
 &gt;En el 𝐃í𝐚 𝐌𝐮𝐧𝐝𝐢𝐚𝐥 𝐝𝐞𝐥 𝐌𝐞𝐝𝐢𝐨 𝐀𝐦𝐛𝐢𝐞𝐧𝐭𝐞 te recordamos cómo sumas al planeta cuando te movés en dos ruedas. 🤜🤛
. 
Tu bici:
✔ No emite gases tóxicos, por lo que reduce la contaminación en el aire.
✔ No deja residuos de aceite o combustible.
✔ Reduce la contaminación acústica, que en ciudades muy pobladas supera los 65 decibeles.
.
.
Con tu #Topmega no sólo mejoras tu vida, ¡también la del planeta! 🌎💙
#Pormástrayectosenbicicleta
.
.
.
#Topmega #tubicitumundo #diamundialdelmedioambiente #bici #bicicletas #ciclismo #ciclismoargentino #mtblife #mtblove #mtblovers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591842"/>
                  </a:ext>
                </a:extLst>
              </a:tr>
            </a:tbl>
          </a:graphicData>
        </a:graphic>
      </p:graphicFrame>
      <p:sp>
        <p:nvSpPr>
          <p:cNvPr id="4" name="Text Placeholder 3">
            <a:extLst>
              <a:ext uri="{FF2B5EF4-FFF2-40B4-BE49-F238E27FC236}">
                <a16:creationId xmlns:a16="http://schemas.microsoft.com/office/drawing/2014/main" id="{87EE0F89-5C6B-4251-B3A7-412C5634331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1076160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9C96F-A040-4A7C-8B2A-173D9077E915}"/>
              </a:ext>
            </a:extLst>
          </p:cNvPr>
          <p:cNvSpPr>
            <a:spLocks noGrp="1"/>
          </p:cNvSpPr>
          <p:nvPr>
            <p:ph type="title"/>
          </p:nvPr>
        </p:nvSpPr>
        <p:spPr/>
        <p:txBody>
          <a:bodyPr/>
          <a:lstStyle/>
          <a:p>
            <a:r>
              <a:rPr lang="en-US"/>
              <a:t>Instagram Posts Table | Teknialbikes - 16 of 19</a:t>
            </a:r>
          </a:p>
        </p:txBody>
      </p:sp>
      <p:graphicFrame>
        <p:nvGraphicFramePr>
          <p:cNvPr id="5" name="Table Placeholder 4">
            <a:extLst>
              <a:ext uri="{FF2B5EF4-FFF2-40B4-BE49-F238E27FC236}">
                <a16:creationId xmlns:a16="http://schemas.microsoft.com/office/drawing/2014/main" id="{D02D9C8E-92C2-49D4-ABAC-AABF8BB0D794}"/>
              </a:ext>
            </a:extLst>
          </p:cNvPr>
          <p:cNvGraphicFramePr>
            <a:graphicFrameLocks noGrp="1"/>
          </p:cNvGraphicFramePr>
          <p:nvPr>
            <p:ph type="tbl" sz="quarter" idx="13"/>
            <p:extLst>
              <p:ext uri="{D42A27DB-BD31-4B8C-83A1-F6EECF244321}">
                <p14:modId xmlns:p14="http://schemas.microsoft.com/office/powerpoint/2010/main" val="1795073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82230691"/>
                    </a:ext>
                  </a:extLst>
                </a:gridCol>
                <a:gridCol w="987552">
                  <a:extLst>
                    <a:ext uri="{9D8B030D-6E8A-4147-A177-3AD203B41FA5}">
                      <a16:colId xmlns:a16="http://schemas.microsoft.com/office/drawing/2014/main" val="2492503822"/>
                    </a:ext>
                  </a:extLst>
                </a:gridCol>
                <a:gridCol w="987552">
                  <a:extLst>
                    <a:ext uri="{9D8B030D-6E8A-4147-A177-3AD203B41FA5}">
                      <a16:colId xmlns:a16="http://schemas.microsoft.com/office/drawing/2014/main" val="686694065"/>
                    </a:ext>
                  </a:extLst>
                </a:gridCol>
                <a:gridCol w="987552">
                  <a:extLst>
                    <a:ext uri="{9D8B030D-6E8A-4147-A177-3AD203B41FA5}">
                      <a16:colId xmlns:a16="http://schemas.microsoft.com/office/drawing/2014/main" val="1960149477"/>
                    </a:ext>
                  </a:extLst>
                </a:gridCol>
                <a:gridCol w="987552">
                  <a:extLst>
                    <a:ext uri="{9D8B030D-6E8A-4147-A177-3AD203B41FA5}">
                      <a16:colId xmlns:a16="http://schemas.microsoft.com/office/drawing/2014/main" val="1356012584"/>
                    </a:ext>
                  </a:extLst>
                </a:gridCol>
                <a:gridCol w="987552">
                  <a:extLst>
                    <a:ext uri="{9D8B030D-6E8A-4147-A177-3AD203B41FA5}">
                      <a16:colId xmlns:a16="http://schemas.microsoft.com/office/drawing/2014/main" val="4222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86180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topmega_oficial - 2021-06-17 15:30:13</a:t>
                      </a:r>
                      <a:r>
                        <a:rPr kumimoji="0" lang="en-US" sz="1000" b="0" i="0" u="none" strike="noStrike" kern="1200" cap="none" spc="0" normalizeH="0" baseline="0" noProof="0">
                          <a:ln>
                            <a:noFill/>
                          </a:ln>
                          <a:solidFill>
                            <a:prstClr val="black"/>
                          </a:solidFill>
                          <a:effectLst/>
                          <a:uLnTx/>
                          <a:uFillTx/>
                          <a:latin typeface="+mn-lt"/>
                          <a:ea typeface="+mn-ea"/>
                          <a:cs typeface="+mn-cs"/>
                        </a:rPr>
                        <a:t>
 ¿Tenés un papá 𝙞𝙣𝙦𝙪𝙞𝙚𝙩𝙤 𝙮 𝙖𝙫𝙚𝙣𝙩𝙪𝙧𝙚𝙧𝙤? ➡ Regalale una #Topmega 𝗧𝗛𝗢𝗥 𝗟𝗜𝗧𝗘 y hacelo feliz 😄🙌
.
✔ Cuadro de aluminio, con suspensión
✔ Rodado 29
✔ 24 velocidades
✔ Cubiertas Arisun Mount Graham
✔ Freno a disco mecánico
✔ Llantas doble pared
.
Conocé más detalles en 𝙣𝙪𝙚𝙨𝙩𝙧𝙖 𝙬𝙚𝙗 🛒 [link en bio] ¡12 cuotas sin interés 💳 + envío gratis! 🚀
.
.
.
#Topmega #tubicitumundo #thorlite #diadelpadre #papaaventurero #regaloparapapa #bici #bicicleta #ciclismo #mtblife #mtblove #mtblovers #diadelpadre2021 #diadelpadreargentina #regaloideal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1532347"/>
                  </a:ext>
                </a:extLst>
              </a:tr>
            </a:tbl>
          </a:graphicData>
        </a:graphic>
      </p:graphicFrame>
      <p:sp>
        <p:nvSpPr>
          <p:cNvPr id="4" name="Text Placeholder 3">
            <a:extLst>
              <a:ext uri="{FF2B5EF4-FFF2-40B4-BE49-F238E27FC236}">
                <a16:creationId xmlns:a16="http://schemas.microsoft.com/office/drawing/2014/main" id="{AE29A7A8-B6C9-4975-A362-88E59FF6F9B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278529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6FFD4-83E1-4DF7-A093-84E982C990B7}"/>
              </a:ext>
            </a:extLst>
          </p:cNvPr>
          <p:cNvSpPr>
            <a:spLocks noGrp="1"/>
          </p:cNvSpPr>
          <p:nvPr>
            <p:ph type="title"/>
          </p:nvPr>
        </p:nvSpPr>
        <p:spPr/>
        <p:txBody>
          <a:bodyPr/>
          <a:lstStyle/>
          <a:p>
            <a:r>
              <a:rPr lang="en-US"/>
              <a:t>Instagram Posts Table | Teknialbikes - 17 of 19</a:t>
            </a:r>
          </a:p>
        </p:txBody>
      </p:sp>
      <p:graphicFrame>
        <p:nvGraphicFramePr>
          <p:cNvPr id="5" name="Table Placeholder 4">
            <a:extLst>
              <a:ext uri="{FF2B5EF4-FFF2-40B4-BE49-F238E27FC236}">
                <a16:creationId xmlns:a16="http://schemas.microsoft.com/office/drawing/2014/main" id="{85CDAAF4-B3FB-4287-9BA9-CBF2A4386231}"/>
              </a:ext>
            </a:extLst>
          </p:cNvPr>
          <p:cNvGraphicFramePr>
            <a:graphicFrameLocks noGrp="1"/>
          </p:cNvGraphicFramePr>
          <p:nvPr>
            <p:ph type="tbl" sz="quarter" idx="13"/>
            <p:extLst>
              <p:ext uri="{D42A27DB-BD31-4B8C-83A1-F6EECF244321}">
                <p14:modId xmlns:p14="http://schemas.microsoft.com/office/powerpoint/2010/main" val="4090722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83425486"/>
                    </a:ext>
                  </a:extLst>
                </a:gridCol>
                <a:gridCol w="987552">
                  <a:extLst>
                    <a:ext uri="{9D8B030D-6E8A-4147-A177-3AD203B41FA5}">
                      <a16:colId xmlns:a16="http://schemas.microsoft.com/office/drawing/2014/main" val="3273968621"/>
                    </a:ext>
                  </a:extLst>
                </a:gridCol>
                <a:gridCol w="987552">
                  <a:extLst>
                    <a:ext uri="{9D8B030D-6E8A-4147-A177-3AD203B41FA5}">
                      <a16:colId xmlns:a16="http://schemas.microsoft.com/office/drawing/2014/main" val="754315633"/>
                    </a:ext>
                  </a:extLst>
                </a:gridCol>
                <a:gridCol w="987552">
                  <a:extLst>
                    <a:ext uri="{9D8B030D-6E8A-4147-A177-3AD203B41FA5}">
                      <a16:colId xmlns:a16="http://schemas.microsoft.com/office/drawing/2014/main" val="2295654427"/>
                    </a:ext>
                  </a:extLst>
                </a:gridCol>
                <a:gridCol w="987552">
                  <a:extLst>
                    <a:ext uri="{9D8B030D-6E8A-4147-A177-3AD203B41FA5}">
                      <a16:colId xmlns:a16="http://schemas.microsoft.com/office/drawing/2014/main" val="657039245"/>
                    </a:ext>
                  </a:extLst>
                </a:gridCol>
                <a:gridCol w="987552">
                  <a:extLst>
                    <a:ext uri="{9D8B030D-6E8A-4147-A177-3AD203B41FA5}">
                      <a16:colId xmlns:a16="http://schemas.microsoft.com/office/drawing/2014/main" val="3258729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9986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- 2021-06-09 08:26:46</a:t>
                      </a:r>
                      <a:r>
                        <a:rPr kumimoji="0" lang="en-US" sz="1000" b="0" i="0" u="none" strike="noStrike" kern="1200" cap="none" spc="0" normalizeH="0" baseline="0" noProof="0">
                          <a:ln>
                            <a:noFill/>
                          </a:ln>
                          <a:solidFill>
                            <a:prstClr val="black"/>
                          </a:solidFill>
                          <a:effectLst/>
                          <a:uLnTx/>
                          <a:uFillTx/>
                          <a:latin typeface="+mn-lt"/>
                          <a:ea typeface="+mn-ea"/>
                          <a:cs typeface="+mn-cs"/>
                        </a:rPr>
                        <a:t>
 🔵 URBAN 1.1 
» Nueva línea RALEIGH MMXXI
» En bicicleterías de todo el país 🚲 #SomosRaleigh
» La calle es nuestra!
.
.
💙💙💙 Raleigh es sinónimo de tradición, calidad y vigencia. Bicis que enamoran! 
.
.
.
🔵 #RaleighMMXXI #LaCalleEsNuestra #SomosRaleigh #MejorEnBici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926431425"/>
                  </a:ext>
                </a:extLst>
              </a:tr>
            </a:tbl>
          </a:graphicData>
        </a:graphic>
      </p:graphicFrame>
      <p:sp>
        <p:nvSpPr>
          <p:cNvPr id="4" name="Text Placeholder 3">
            <a:extLst>
              <a:ext uri="{FF2B5EF4-FFF2-40B4-BE49-F238E27FC236}">
                <a16:creationId xmlns:a16="http://schemas.microsoft.com/office/drawing/2014/main" id="{01A3E3CF-267E-4FCD-8E8C-EFEAF93A179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407089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07332-4888-414C-8C3F-5CD670C59040}"/>
              </a:ext>
            </a:extLst>
          </p:cNvPr>
          <p:cNvSpPr>
            <a:spLocks noGrp="1"/>
          </p:cNvSpPr>
          <p:nvPr>
            <p:ph type="title"/>
          </p:nvPr>
        </p:nvSpPr>
        <p:spPr/>
        <p:txBody>
          <a:bodyPr/>
          <a:lstStyle/>
          <a:p>
            <a:r>
              <a:rPr lang="en-US"/>
              <a:t>Instagram Posts Table | Teknialbikes - 18 of 19</a:t>
            </a:r>
          </a:p>
        </p:txBody>
      </p:sp>
      <p:graphicFrame>
        <p:nvGraphicFramePr>
          <p:cNvPr id="5" name="Table Placeholder 4">
            <a:extLst>
              <a:ext uri="{FF2B5EF4-FFF2-40B4-BE49-F238E27FC236}">
                <a16:creationId xmlns:a16="http://schemas.microsoft.com/office/drawing/2014/main" id="{9807B85E-761C-4198-B059-A8D740753CC3}"/>
              </a:ext>
            </a:extLst>
          </p:cNvPr>
          <p:cNvGraphicFramePr>
            <a:graphicFrameLocks noGrp="1"/>
          </p:cNvGraphicFramePr>
          <p:nvPr>
            <p:ph type="tbl" sz="quarter" idx="13"/>
            <p:extLst>
              <p:ext uri="{D42A27DB-BD31-4B8C-83A1-F6EECF244321}">
                <p14:modId xmlns:p14="http://schemas.microsoft.com/office/powerpoint/2010/main" val="373755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639919409"/>
                    </a:ext>
                  </a:extLst>
                </a:gridCol>
                <a:gridCol w="987552">
                  <a:extLst>
                    <a:ext uri="{9D8B030D-6E8A-4147-A177-3AD203B41FA5}">
                      <a16:colId xmlns:a16="http://schemas.microsoft.com/office/drawing/2014/main" val="620550393"/>
                    </a:ext>
                  </a:extLst>
                </a:gridCol>
                <a:gridCol w="987552">
                  <a:extLst>
                    <a:ext uri="{9D8B030D-6E8A-4147-A177-3AD203B41FA5}">
                      <a16:colId xmlns:a16="http://schemas.microsoft.com/office/drawing/2014/main" val="1788361831"/>
                    </a:ext>
                  </a:extLst>
                </a:gridCol>
                <a:gridCol w="987552">
                  <a:extLst>
                    <a:ext uri="{9D8B030D-6E8A-4147-A177-3AD203B41FA5}">
                      <a16:colId xmlns:a16="http://schemas.microsoft.com/office/drawing/2014/main" val="1139162840"/>
                    </a:ext>
                  </a:extLst>
                </a:gridCol>
                <a:gridCol w="987552">
                  <a:extLst>
                    <a:ext uri="{9D8B030D-6E8A-4147-A177-3AD203B41FA5}">
                      <a16:colId xmlns:a16="http://schemas.microsoft.com/office/drawing/2014/main" val="3425508171"/>
                    </a:ext>
                  </a:extLst>
                </a:gridCol>
                <a:gridCol w="987552">
                  <a:extLst>
                    <a:ext uri="{9D8B030D-6E8A-4147-A177-3AD203B41FA5}">
                      <a16:colId xmlns:a16="http://schemas.microsoft.com/office/drawing/2014/main" val="1982530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815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raleigh.bicicletas - 2021-06-14 13:36:30</a:t>
                      </a:r>
                      <a:r>
                        <a:rPr kumimoji="0" lang="en-US" sz="1000" b="0" i="0" u="none" strike="noStrike" kern="1200" cap="none" spc="0" normalizeH="0" baseline="0" noProof="0">
                          <a:ln>
                            <a:noFill/>
                          </a:ln>
                          <a:solidFill>
                            <a:prstClr val="black"/>
                          </a:solidFill>
                          <a:effectLst/>
                          <a:uLnTx/>
                          <a:uFillTx/>
                          <a:latin typeface="+mn-lt"/>
                          <a:ea typeface="+mn-ea"/>
                          <a:cs typeface="+mn-cs"/>
                        </a:rPr>
                        <a:t>
 🔵 MOJAVE 2.0
» Nueva línea RALEIGH MMXXI
» La bici que estabas esperando! (Y tu papá también 😉)
.
» En bicicleterías de todo el país 🚲 #SomosRaleigh
.
.
.
💙💙💙 Raleigh es sinónimo de tradición, calidad y vigencia. ✨ Bicis que enamoran! 
.
.
.
.
🔵 #Mojave #MejorEnBici #SomosRaleigh #FamiliaAzzurra #CiclismoResponsable #DesafiandoTodosLosTerrenos #mtblife #mtb #mtblove #mtbiking #DesafioRaleigh RaleighDalSanto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8159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- 2021-06-16 16:26:58</a:t>
                      </a:r>
                      <a:r>
                        <a:rPr kumimoji="0" lang="es-ES" sz="1000" b="0" i="0" u="none" strike="noStrike" kern="1200" cap="none" spc="0" normalizeH="0" baseline="0" noProof="0">
                          <a:ln>
                            <a:noFill/>
                          </a:ln>
                          <a:solidFill>
                            <a:prstClr val="black"/>
                          </a:solidFill>
                          <a:effectLst/>
                          <a:uLnTx/>
                          <a:uFillTx/>
                          <a:latin typeface="+mn-lt"/>
                          <a:ea typeface="+mn-ea"/>
                          <a:cs typeface="+mn-cs"/>
                        </a:rPr>
                        <a:t>
 sofiafernanndez ya se subió a su Maxam 190. Y vos, ¿qué esperás para subirte a la tuya?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6122961"/>
                  </a:ext>
                </a:extLst>
              </a:tr>
            </a:tbl>
          </a:graphicData>
        </a:graphic>
      </p:graphicFrame>
      <p:sp>
        <p:nvSpPr>
          <p:cNvPr id="4" name="Text Placeholder 3">
            <a:extLst>
              <a:ext uri="{FF2B5EF4-FFF2-40B4-BE49-F238E27FC236}">
                <a16:creationId xmlns:a16="http://schemas.microsoft.com/office/drawing/2014/main" id="{6024BCE6-278F-4B1B-87B7-EBE21C8EB75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06068273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DA7DB-2835-4535-BB4B-CF3D7AC39C4E}"/>
              </a:ext>
            </a:extLst>
          </p:cNvPr>
          <p:cNvSpPr>
            <a:spLocks noGrp="1"/>
          </p:cNvSpPr>
          <p:nvPr>
            <p:ph type="title"/>
          </p:nvPr>
        </p:nvSpPr>
        <p:spPr/>
        <p:txBody>
          <a:bodyPr/>
          <a:lstStyle/>
          <a:p>
            <a:r>
              <a:rPr lang="en-US"/>
              <a:t>Instagram Posts Table | Teknialbikes - 19 of 19</a:t>
            </a:r>
          </a:p>
        </p:txBody>
      </p:sp>
      <p:graphicFrame>
        <p:nvGraphicFramePr>
          <p:cNvPr id="5" name="Table Placeholder 4">
            <a:extLst>
              <a:ext uri="{FF2B5EF4-FFF2-40B4-BE49-F238E27FC236}">
                <a16:creationId xmlns:a16="http://schemas.microsoft.com/office/drawing/2014/main" id="{ADBA20AC-E1CA-4D67-8B2D-FD096C1B6C2A}"/>
              </a:ext>
            </a:extLst>
          </p:cNvPr>
          <p:cNvGraphicFramePr>
            <a:graphicFrameLocks noGrp="1"/>
          </p:cNvGraphicFramePr>
          <p:nvPr>
            <p:ph type="tbl" sz="quarter" idx="13"/>
            <p:extLst>
              <p:ext uri="{D42A27DB-BD31-4B8C-83A1-F6EECF244321}">
                <p14:modId xmlns:p14="http://schemas.microsoft.com/office/powerpoint/2010/main" val="9883194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97138479"/>
                    </a:ext>
                  </a:extLst>
                </a:gridCol>
                <a:gridCol w="987552">
                  <a:extLst>
                    <a:ext uri="{9D8B030D-6E8A-4147-A177-3AD203B41FA5}">
                      <a16:colId xmlns:a16="http://schemas.microsoft.com/office/drawing/2014/main" val="2564808826"/>
                    </a:ext>
                  </a:extLst>
                </a:gridCol>
                <a:gridCol w="987552">
                  <a:extLst>
                    <a:ext uri="{9D8B030D-6E8A-4147-A177-3AD203B41FA5}">
                      <a16:colId xmlns:a16="http://schemas.microsoft.com/office/drawing/2014/main" val="1498242967"/>
                    </a:ext>
                  </a:extLst>
                </a:gridCol>
                <a:gridCol w="987552">
                  <a:extLst>
                    <a:ext uri="{9D8B030D-6E8A-4147-A177-3AD203B41FA5}">
                      <a16:colId xmlns:a16="http://schemas.microsoft.com/office/drawing/2014/main" val="1670483860"/>
                    </a:ext>
                  </a:extLst>
                </a:gridCol>
                <a:gridCol w="987552">
                  <a:extLst>
                    <a:ext uri="{9D8B030D-6E8A-4147-A177-3AD203B41FA5}">
                      <a16:colId xmlns:a16="http://schemas.microsoft.com/office/drawing/2014/main" val="3692956676"/>
                    </a:ext>
                  </a:extLst>
                </a:gridCol>
                <a:gridCol w="987552">
                  <a:extLst>
                    <a:ext uri="{9D8B030D-6E8A-4147-A177-3AD203B41FA5}">
                      <a16:colId xmlns:a16="http://schemas.microsoft.com/office/drawing/2014/main" val="2535823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0210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motomelbicicletas - 2021-06-14 10:55:08</a:t>
                      </a:r>
                      <a:r>
                        <a:rPr kumimoji="0" lang="es-ES" sz="1000" b="0" i="0" u="none" strike="noStrike" kern="1200" cap="none" spc="0" normalizeH="0" baseline="0" noProof="0">
                          <a:ln>
                            <a:noFill/>
                          </a:ln>
                          <a:solidFill>
                            <a:prstClr val="black"/>
                          </a:solidFill>
                          <a:effectLst/>
                          <a:uLnTx/>
                          <a:uFillTx/>
                          <a:latin typeface="+mn-lt"/>
                          <a:ea typeface="+mn-ea"/>
                          <a:cs typeface="+mn-cs"/>
                        </a:rPr>
                        <a:t>
 Reposted from cawilliamskemmis INSTITUCIONAL.
Las donaciones a nuestra institución siguen llegando, en esta oportunidad una bicicleta mountain bike de la empresa motomelbicicletas que se sorteará entre los socios que se adhieran al débito automático de sus cuotas sociales y deportivas, próximo a implementarse. 
SEGUIMOS GESTIONANDO Y TRABAJANDO POR EL CLUB QUE TODOS NOS MERECEMO.
#soydelkemmis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16341005"/>
                  </a:ext>
                </a:extLst>
              </a:tr>
            </a:tbl>
          </a:graphicData>
        </a:graphic>
      </p:graphicFrame>
      <p:sp>
        <p:nvSpPr>
          <p:cNvPr id="4" name="Text Placeholder 3">
            <a:extLst>
              <a:ext uri="{FF2B5EF4-FFF2-40B4-BE49-F238E27FC236}">
                <a16:creationId xmlns:a16="http://schemas.microsoft.com/office/drawing/2014/main" id="{9B671D63-B776-402B-99E0-A48F4CA838C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02535212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1276</Words>
  <Application>Microsoft Office PowerPoint</Application>
  <PresentationFormat>On-screen Show (4:3)</PresentationFormat>
  <Paragraphs>529</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Reporte Instagram</vt:lpstr>
      <vt:lpstr>Instagram Key Metrics Table | Teknialbikes</vt:lpstr>
      <vt:lpstr>Instagram Follower Distribution | Teknialbikes</vt:lpstr>
      <vt:lpstr>Instagram Key Metrics Radar | Teknialbikes</vt:lpstr>
      <vt:lpstr>Instagram Followers Total | Teknialbikes</vt:lpstr>
      <vt:lpstr>Instagram Followers Change | Teknialbikes</vt:lpstr>
      <vt:lpstr>Instagram Posts By Weekday | Teknialbikes</vt:lpstr>
      <vt:lpstr>Instagram Followers Change Per Weekday | Teknialbikes</vt:lpstr>
      <vt:lpstr>Instagram Posts By Hour | Teknialbikes</vt:lpstr>
      <vt:lpstr>Instagram Interaction Rate By Weekday | Teknialbikes</vt:lpstr>
      <vt:lpstr>Instagram Interaction Rate By Hour | Teknialbikes</vt:lpstr>
      <vt:lpstr>Instagram Post Type Distribution Per Profile | Teknialbikes</vt:lpstr>
      <vt:lpstr>Instagram Interactions by Post Type | Teknialbikes</vt:lpstr>
      <vt:lpstr>Instagram Interaction Rate By Post Type | Teknialbikes</vt:lpstr>
      <vt:lpstr>Instagram Interactions Distribution | Teknialbikes</vt:lpstr>
      <vt:lpstr>Instagram Hashtag Detection | Teknialbikes - 1 of 2</vt:lpstr>
      <vt:lpstr>Instagram Hashtag Detection | Teknialbikes - 2 of 2</vt:lpstr>
      <vt:lpstr>Instagram Posts Table | Teknialbikes - 1 of 19</vt:lpstr>
      <vt:lpstr>Instagram Posts Table | Teknialbikes - 2 of 19</vt:lpstr>
      <vt:lpstr>Instagram Posts Table | Teknialbikes - 3 of 19</vt:lpstr>
      <vt:lpstr>Instagram Posts Table | Teknialbikes - 4 of 19</vt:lpstr>
      <vt:lpstr>Instagram Posts Table | Teknialbikes - 5 of 19</vt:lpstr>
      <vt:lpstr>Instagram Posts Table | Teknialbikes - 6 of 19</vt:lpstr>
      <vt:lpstr>Instagram Posts Table | Teknialbikes - 7 of 19</vt:lpstr>
      <vt:lpstr>Instagram Posts Table | Teknialbikes - 8 of 19</vt:lpstr>
      <vt:lpstr>Instagram Posts Table | Teknialbikes - 9 of 19</vt:lpstr>
      <vt:lpstr>Instagram Posts Table | Teknialbikes - 10 of 19</vt:lpstr>
      <vt:lpstr>Instagram Posts Table | Teknialbikes - 11 of 19</vt:lpstr>
      <vt:lpstr>Instagram Posts Table | Teknialbikes - 12 of 19</vt:lpstr>
      <vt:lpstr>Instagram Posts Table | Teknialbikes - 13 of 19</vt:lpstr>
      <vt:lpstr>Instagram Posts Table | Teknialbikes - 14 of 19</vt:lpstr>
      <vt:lpstr>Instagram Posts Table | Teknialbikes - 15 of 19</vt:lpstr>
      <vt:lpstr>Instagram Posts Table | Teknialbikes - 16 of 19</vt:lpstr>
      <vt:lpstr>Instagram Posts Table | Teknialbikes - 17 of 19</vt:lpstr>
      <vt:lpstr>Instagram Posts Table | Teknialbikes - 18 of 19</vt:lpstr>
      <vt:lpstr>Instagram Posts Table | Teknialbikes - 19 of 19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2021-07-01T10:54:22Z</dcterms:created>
  <dcterms:modified xsi:type="dcterms:W3CDTF">2021-07-01T10:55:23Z</dcterms:modified>
</cp:coreProperties>
</file>