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44188</c:v>
                </c:pt>
                <c:pt idx="1">
                  <c:v>40629</c:v>
                </c:pt>
                <c:pt idx="2">
                  <c:v>31348</c:v>
                </c:pt>
                <c:pt idx="3">
                  <c:v>17661</c:v>
                </c:pt>
                <c:pt idx="4">
                  <c:v>14922</c:v>
                </c:pt>
              </c:numCache>
            </c:numRef>
          </c:val>
          <c:extLst>
            <c:ext xmlns:c16="http://schemas.microsoft.com/office/drawing/2014/chart" uri="{C3380CC4-5D6E-409C-BE32-E72D297353CC}">
              <c16:uniqueId val="{00000000-977B-465A-A1CA-628CF481018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70.942300000000003</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6503-4731-8606-1CF27879AE2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91.945800000000006</c:v>
                </c:pt>
                <c:pt idx="1">
                  <c:v>78.571399999999997</c:v>
                </c:pt>
                <c:pt idx="2">
                  <c:v>25</c:v>
                </c:pt>
                <c:pt idx="3">
                  <c:v>0</c:v>
                </c:pt>
                <c:pt idx="4">
                  <c:v>46.666699999999999</c:v>
                </c:pt>
                <c:pt idx="5">
                  <c:v>28.593399999999999</c:v>
                </c:pt>
                <c:pt idx="6">
                  <c:v>44.900100000000002</c:v>
                </c:pt>
                <c:pt idx="7">
                  <c:v>15.5487</c:v>
                </c:pt>
              </c:numCache>
            </c:numRef>
          </c:val>
          <c:extLst>
            <c:ext xmlns:c16="http://schemas.microsoft.com/office/drawing/2014/chart" uri="{C3380CC4-5D6E-409C-BE32-E72D297353CC}">
              <c16:uniqueId val="{00000001-6503-4731-8606-1CF27879AE2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39.9679</c:v>
                </c:pt>
                <c:pt idx="1">
                  <c:v>14.2857</c:v>
                </c:pt>
                <c:pt idx="2">
                  <c:v>33.333300000000001</c:v>
                </c:pt>
                <c:pt idx="3">
                  <c:v>25</c:v>
                </c:pt>
                <c:pt idx="4">
                  <c:v>23.333300000000001</c:v>
                </c:pt>
                <c:pt idx="5">
                  <c:v>1.0755999999999999</c:v>
                </c:pt>
                <c:pt idx="6">
                  <c:v>0</c:v>
                </c:pt>
                <c:pt idx="7">
                  <c:v>38.417999999999999</c:v>
                </c:pt>
              </c:numCache>
            </c:numRef>
          </c:val>
          <c:extLst>
            <c:ext xmlns:c16="http://schemas.microsoft.com/office/drawing/2014/chart" uri="{C3380CC4-5D6E-409C-BE32-E72D297353CC}">
              <c16:uniqueId val="{00000002-6503-4731-8606-1CF27879AE2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33.769300000000001</c:v>
                </c:pt>
                <c:pt idx="1">
                  <c:v>50</c:v>
                </c:pt>
                <c:pt idx="2">
                  <c:v>50</c:v>
                </c:pt>
                <c:pt idx="3">
                  <c:v>75</c:v>
                </c:pt>
                <c:pt idx="4">
                  <c:v>53.333300000000001</c:v>
                </c:pt>
                <c:pt idx="5">
                  <c:v>13.327</c:v>
                </c:pt>
                <c:pt idx="6">
                  <c:v>44.860700000000001</c:v>
                </c:pt>
                <c:pt idx="7">
                  <c:v>15.7065</c:v>
                </c:pt>
              </c:numCache>
            </c:numRef>
          </c:val>
          <c:extLst>
            <c:ext xmlns:c16="http://schemas.microsoft.com/office/drawing/2014/chart" uri="{C3380CC4-5D6E-409C-BE32-E72D297353CC}">
              <c16:uniqueId val="{00000003-6503-4731-8606-1CF27879AE2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50</c:v>
                </c:pt>
                <c:pt idx="2">
                  <c:v>33.333300000000001</c:v>
                </c:pt>
                <c:pt idx="3">
                  <c:v>25</c:v>
                </c:pt>
                <c:pt idx="4">
                  <c:v>40</c:v>
                </c:pt>
                <c:pt idx="5">
                  <c:v>12.7746</c:v>
                </c:pt>
                <c:pt idx="6">
                  <c:v>15.708299999999999</c:v>
                </c:pt>
                <c:pt idx="7">
                  <c:v>15.8704</c:v>
                </c:pt>
              </c:numCache>
            </c:numRef>
          </c:val>
          <c:extLst>
            <c:ext xmlns:c16="http://schemas.microsoft.com/office/drawing/2014/chart" uri="{C3380CC4-5D6E-409C-BE32-E72D297353CC}">
              <c16:uniqueId val="{00000004-6503-4731-8606-1CF27879AE2F}"/>
            </c:ext>
          </c:extLst>
        </c:ser>
        <c:dLbls>
          <c:showLegendKey val="0"/>
          <c:showVal val="0"/>
          <c:showCatName val="0"/>
          <c:showSerName val="0"/>
          <c:showPercent val="0"/>
          <c:showBubbleSize val="0"/>
        </c:dLbls>
        <c:axId val="291374376"/>
        <c:axId val="291380608"/>
      </c:radarChart>
      <c:catAx>
        <c:axId val="29137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0608"/>
        <c:crosses val="autoZero"/>
        <c:auto val="1"/>
        <c:lblAlgn val="ctr"/>
        <c:lblOffset val="100"/>
        <c:noMultiLvlLbl val="0"/>
      </c:catAx>
      <c:valAx>
        <c:axId val="29138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7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28409</c:v>
                </c:pt>
                <c:pt idx="1">
                  <c:v>28481</c:v>
                </c:pt>
                <c:pt idx="2">
                  <c:v>29122</c:v>
                </c:pt>
                <c:pt idx="3">
                  <c:v>29240</c:v>
                </c:pt>
                <c:pt idx="4">
                  <c:v>29325</c:v>
                </c:pt>
                <c:pt idx="5">
                  <c:v>29367</c:v>
                </c:pt>
                <c:pt idx="6">
                  <c:v>29390</c:v>
                </c:pt>
                <c:pt idx="7">
                  <c:v>29577</c:v>
                </c:pt>
                <c:pt idx="8">
                  <c:v>30240</c:v>
                </c:pt>
                <c:pt idx="9">
                  <c:v>30532</c:v>
                </c:pt>
                <c:pt idx="10">
                  <c:v>30490</c:v>
                </c:pt>
                <c:pt idx="11">
                  <c:v>30485</c:v>
                </c:pt>
                <c:pt idx="12">
                  <c:v>30538</c:v>
                </c:pt>
                <c:pt idx="13">
                  <c:v>30608</c:v>
                </c:pt>
                <c:pt idx="14">
                  <c:v>30647</c:v>
                </c:pt>
                <c:pt idx="15">
                  <c:v>30707</c:v>
                </c:pt>
                <c:pt idx="16">
                  <c:v>30762</c:v>
                </c:pt>
                <c:pt idx="17">
                  <c:v>30818</c:v>
                </c:pt>
                <c:pt idx="18">
                  <c:v>30854</c:v>
                </c:pt>
                <c:pt idx="19">
                  <c:v>30911</c:v>
                </c:pt>
                <c:pt idx="20">
                  <c:v>30960</c:v>
                </c:pt>
                <c:pt idx="21">
                  <c:v>31028</c:v>
                </c:pt>
                <c:pt idx="22">
                  <c:v>31097</c:v>
                </c:pt>
                <c:pt idx="23">
                  <c:v>31144</c:v>
                </c:pt>
                <c:pt idx="24">
                  <c:v>31193</c:v>
                </c:pt>
                <c:pt idx="25">
                  <c:v>31239</c:v>
                </c:pt>
                <c:pt idx="26">
                  <c:v>31272</c:v>
                </c:pt>
                <c:pt idx="27">
                  <c:v>31310</c:v>
                </c:pt>
                <c:pt idx="28">
                  <c:v>31345</c:v>
                </c:pt>
                <c:pt idx="29">
                  <c:v>31348</c:v>
                </c:pt>
              </c:numCache>
            </c:numRef>
          </c:val>
          <c:smooth val="0"/>
          <c:extLst>
            <c:ext xmlns:c16="http://schemas.microsoft.com/office/drawing/2014/chart" uri="{C3380CC4-5D6E-409C-BE32-E72D297353CC}">
              <c16:uniqueId val="{00000000-8A2D-4CDD-B8DA-8E7C5D1A74A3}"/>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39994</c:v>
                </c:pt>
                <c:pt idx="1">
                  <c:v>40004</c:v>
                </c:pt>
                <c:pt idx="2">
                  <c:v>40016</c:v>
                </c:pt>
                <c:pt idx="3">
                  <c:v>40050</c:v>
                </c:pt>
                <c:pt idx="4">
                  <c:v>40072</c:v>
                </c:pt>
                <c:pt idx="5">
                  <c:v>40086</c:v>
                </c:pt>
                <c:pt idx="6">
                  <c:v>40102</c:v>
                </c:pt>
                <c:pt idx="7">
                  <c:v>40113</c:v>
                </c:pt>
                <c:pt idx="8">
                  <c:v>40138</c:v>
                </c:pt>
                <c:pt idx="9">
                  <c:v>40164</c:v>
                </c:pt>
                <c:pt idx="10">
                  <c:v>40169</c:v>
                </c:pt>
                <c:pt idx="11">
                  <c:v>40178</c:v>
                </c:pt>
                <c:pt idx="12">
                  <c:v>40194</c:v>
                </c:pt>
                <c:pt idx="13">
                  <c:v>40220</c:v>
                </c:pt>
                <c:pt idx="14">
                  <c:v>40243</c:v>
                </c:pt>
                <c:pt idx="15">
                  <c:v>40276</c:v>
                </c:pt>
                <c:pt idx="16">
                  <c:v>40285</c:v>
                </c:pt>
                <c:pt idx="17">
                  <c:v>40338</c:v>
                </c:pt>
                <c:pt idx="18">
                  <c:v>40390</c:v>
                </c:pt>
                <c:pt idx="19">
                  <c:v>40423</c:v>
                </c:pt>
                <c:pt idx="20">
                  <c:v>40443</c:v>
                </c:pt>
                <c:pt idx="21">
                  <c:v>40464</c:v>
                </c:pt>
                <c:pt idx="22">
                  <c:v>40493</c:v>
                </c:pt>
                <c:pt idx="23">
                  <c:v>40520</c:v>
                </c:pt>
                <c:pt idx="24">
                  <c:v>40541</c:v>
                </c:pt>
                <c:pt idx="25">
                  <c:v>40564</c:v>
                </c:pt>
                <c:pt idx="26">
                  <c:v>40574</c:v>
                </c:pt>
                <c:pt idx="27">
                  <c:v>40597</c:v>
                </c:pt>
                <c:pt idx="28">
                  <c:v>40603</c:v>
                </c:pt>
                <c:pt idx="29">
                  <c:v>40629</c:v>
                </c:pt>
              </c:numCache>
            </c:numRef>
          </c:val>
          <c:smooth val="0"/>
          <c:extLst>
            <c:ext xmlns:c16="http://schemas.microsoft.com/office/drawing/2014/chart" uri="{C3380CC4-5D6E-409C-BE32-E72D297353CC}">
              <c16:uniqueId val="{00000001-8A2D-4CDD-B8DA-8E7C5D1A74A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17001</c:v>
                </c:pt>
                <c:pt idx="1">
                  <c:v>17004</c:v>
                </c:pt>
                <c:pt idx="2">
                  <c:v>17034</c:v>
                </c:pt>
                <c:pt idx="3">
                  <c:v>17086</c:v>
                </c:pt>
                <c:pt idx="4">
                  <c:v>17129</c:v>
                </c:pt>
                <c:pt idx="5">
                  <c:v>17224</c:v>
                </c:pt>
                <c:pt idx="6">
                  <c:v>17280</c:v>
                </c:pt>
                <c:pt idx="7">
                  <c:v>17359</c:v>
                </c:pt>
                <c:pt idx="8">
                  <c:v>17383</c:v>
                </c:pt>
                <c:pt idx="9">
                  <c:v>17430</c:v>
                </c:pt>
                <c:pt idx="10">
                  <c:v>17480</c:v>
                </c:pt>
                <c:pt idx="11">
                  <c:v>17534</c:v>
                </c:pt>
                <c:pt idx="12">
                  <c:v>17548</c:v>
                </c:pt>
                <c:pt idx="13">
                  <c:v>17561</c:v>
                </c:pt>
                <c:pt idx="14">
                  <c:v>17571</c:v>
                </c:pt>
                <c:pt idx="15">
                  <c:v>17581</c:v>
                </c:pt>
                <c:pt idx="16">
                  <c:v>17588</c:v>
                </c:pt>
                <c:pt idx="17">
                  <c:v>17603</c:v>
                </c:pt>
                <c:pt idx="18">
                  <c:v>17605</c:v>
                </c:pt>
                <c:pt idx="19">
                  <c:v>17614</c:v>
                </c:pt>
                <c:pt idx="20">
                  <c:v>17622</c:v>
                </c:pt>
                <c:pt idx="21">
                  <c:v>17623</c:v>
                </c:pt>
                <c:pt idx="22">
                  <c:v>17631</c:v>
                </c:pt>
                <c:pt idx="23">
                  <c:v>17636</c:v>
                </c:pt>
                <c:pt idx="24">
                  <c:v>17635</c:v>
                </c:pt>
                <c:pt idx="25">
                  <c:v>17638</c:v>
                </c:pt>
                <c:pt idx="26">
                  <c:v>17645</c:v>
                </c:pt>
                <c:pt idx="27">
                  <c:v>17655</c:v>
                </c:pt>
                <c:pt idx="28">
                  <c:v>17660</c:v>
                </c:pt>
                <c:pt idx="29">
                  <c:v>17661</c:v>
                </c:pt>
              </c:numCache>
            </c:numRef>
          </c:val>
          <c:smooth val="0"/>
          <c:extLst>
            <c:ext xmlns:c16="http://schemas.microsoft.com/office/drawing/2014/chart" uri="{C3380CC4-5D6E-409C-BE32-E72D297353CC}">
              <c16:uniqueId val="{00000002-8A2D-4CDD-B8DA-8E7C5D1A74A3}"/>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14683</c:v>
                </c:pt>
                <c:pt idx="1">
                  <c:v>14688</c:v>
                </c:pt>
                <c:pt idx="2">
                  <c:v>14685</c:v>
                </c:pt>
                <c:pt idx="3">
                  <c:v>14695</c:v>
                </c:pt>
                <c:pt idx="4">
                  <c:v>14703</c:v>
                </c:pt>
                <c:pt idx="5">
                  <c:v>14710</c:v>
                </c:pt>
                <c:pt idx="6">
                  <c:v>14715</c:v>
                </c:pt>
                <c:pt idx="7">
                  <c:v>14730</c:v>
                </c:pt>
                <c:pt idx="8">
                  <c:v>14739</c:v>
                </c:pt>
                <c:pt idx="9">
                  <c:v>14753</c:v>
                </c:pt>
                <c:pt idx="10">
                  <c:v>14758</c:v>
                </c:pt>
                <c:pt idx="11">
                  <c:v>14766</c:v>
                </c:pt>
                <c:pt idx="12">
                  <c:v>14773</c:v>
                </c:pt>
                <c:pt idx="13">
                  <c:v>14779</c:v>
                </c:pt>
                <c:pt idx="14">
                  <c:v>14788</c:v>
                </c:pt>
                <c:pt idx="15">
                  <c:v>14799</c:v>
                </c:pt>
                <c:pt idx="16">
                  <c:v>14797</c:v>
                </c:pt>
                <c:pt idx="17">
                  <c:v>14806</c:v>
                </c:pt>
                <c:pt idx="18">
                  <c:v>14812</c:v>
                </c:pt>
                <c:pt idx="19">
                  <c:v>14820</c:v>
                </c:pt>
                <c:pt idx="20">
                  <c:v>14831</c:v>
                </c:pt>
                <c:pt idx="21">
                  <c:v>14846</c:v>
                </c:pt>
                <c:pt idx="22">
                  <c:v>14851</c:v>
                </c:pt>
                <c:pt idx="23">
                  <c:v>14864</c:v>
                </c:pt>
                <c:pt idx="24">
                  <c:v>14863</c:v>
                </c:pt>
                <c:pt idx="25">
                  <c:v>14872</c:v>
                </c:pt>
                <c:pt idx="26">
                  <c:v>14882</c:v>
                </c:pt>
                <c:pt idx="27">
                  <c:v>14895</c:v>
                </c:pt>
                <c:pt idx="28">
                  <c:v>14911</c:v>
                </c:pt>
                <c:pt idx="29">
                  <c:v>14922</c:v>
                </c:pt>
              </c:numCache>
            </c:numRef>
          </c:val>
          <c:smooth val="0"/>
          <c:extLst>
            <c:ext xmlns:c16="http://schemas.microsoft.com/office/drawing/2014/chart" uri="{C3380CC4-5D6E-409C-BE32-E72D297353CC}">
              <c16:uniqueId val="{00000003-8A2D-4CDD-B8DA-8E7C5D1A74A3}"/>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43517</c:v>
                </c:pt>
                <c:pt idx="1">
                  <c:v>43562</c:v>
                </c:pt>
                <c:pt idx="2">
                  <c:v>43585</c:v>
                </c:pt>
                <c:pt idx="3">
                  <c:v>43621</c:v>
                </c:pt>
                <c:pt idx="4">
                  <c:v>43641</c:v>
                </c:pt>
                <c:pt idx="5">
                  <c:v>43676</c:v>
                </c:pt>
                <c:pt idx="6">
                  <c:v>43698</c:v>
                </c:pt>
                <c:pt idx="7">
                  <c:v>43721</c:v>
                </c:pt>
                <c:pt idx="8">
                  <c:v>43749</c:v>
                </c:pt>
                <c:pt idx="9">
                  <c:v>43799</c:v>
                </c:pt>
                <c:pt idx="10">
                  <c:v>43834</c:v>
                </c:pt>
                <c:pt idx="11">
                  <c:v>43860</c:v>
                </c:pt>
                <c:pt idx="12">
                  <c:v>43884</c:v>
                </c:pt>
                <c:pt idx="13">
                  <c:v>43916</c:v>
                </c:pt>
                <c:pt idx="14">
                  <c:v>43940</c:v>
                </c:pt>
                <c:pt idx="15">
                  <c:v>43958</c:v>
                </c:pt>
                <c:pt idx="16">
                  <c:v>43975</c:v>
                </c:pt>
                <c:pt idx="17">
                  <c:v>43993</c:v>
                </c:pt>
                <c:pt idx="18">
                  <c:v>44004</c:v>
                </c:pt>
                <c:pt idx="19">
                  <c:v>44018</c:v>
                </c:pt>
                <c:pt idx="20">
                  <c:v>44041</c:v>
                </c:pt>
                <c:pt idx="21">
                  <c:v>44056</c:v>
                </c:pt>
                <c:pt idx="22">
                  <c:v>44066</c:v>
                </c:pt>
                <c:pt idx="23">
                  <c:v>44075</c:v>
                </c:pt>
                <c:pt idx="24">
                  <c:v>44087</c:v>
                </c:pt>
                <c:pt idx="25">
                  <c:v>44107</c:v>
                </c:pt>
                <c:pt idx="26">
                  <c:v>44125</c:v>
                </c:pt>
                <c:pt idx="27">
                  <c:v>44146</c:v>
                </c:pt>
                <c:pt idx="28">
                  <c:v>44169</c:v>
                </c:pt>
                <c:pt idx="29">
                  <c:v>44188</c:v>
                </c:pt>
              </c:numCache>
            </c:numRef>
          </c:val>
          <c:smooth val="0"/>
          <c:extLst>
            <c:ext xmlns:c16="http://schemas.microsoft.com/office/drawing/2014/chart" uri="{C3380CC4-5D6E-409C-BE32-E72D297353CC}">
              <c16:uniqueId val="{00000004-8A2D-4CDD-B8DA-8E7C5D1A74A3}"/>
            </c:ext>
          </c:extLst>
        </c:ser>
        <c:dLbls>
          <c:showLegendKey val="0"/>
          <c:showVal val="0"/>
          <c:showCatName val="0"/>
          <c:showSerName val="0"/>
          <c:showPercent val="0"/>
          <c:showBubbleSize val="0"/>
        </c:dLbls>
        <c:smooth val="0"/>
        <c:axId val="291375688"/>
        <c:axId val="291378312"/>
      </c:lineChart>
      <c:dateAx>
        <c:axId val="29137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78312"/>
        <c:crosses val="autoZero"/>
        <c:auto val="1"/>
        <c:lblOffset val="100"/>
        <c:baseTimeUnit val="days"/>
      </c:dateAx>
      <c:valAx>
        <c:axId val="29137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7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16</c:v>
                </c:pt>
                <c:pt idx="1">
                  <c:v>72</c:v>
                </c:pt>
                <c:pt idx="2">
                  <c:v>641</c:v>
                </c:pt>
                <c:pt idx="3">
                  <c:v>118</c:v>
                </c:pt>
                <c:pt idx="4">
                  <c:v>85</c:v>
                </c:pt>
                <c:pt idx="5">
                  <c:v>42</c:v>
                </c:pt>
                <c:pt idx="6">
                  <c:v>23</c:v>
                </c:pt>
                <c:pt idx="7">
                  <c:v>187</c:v>
                </c:pt>
                <c:pt idx="8">
                  <c:v>663</c:v>
                </c:pt>
                <c:pt idx="9">
                  <c:v>292</c:v>
                </c:pt>
                <c:pt idx="10">
                  <c:v>-42</c:v>
                </c:pt>
                <c:pt idx="11">
                  <c:v>-5</c:v>
                </c:pt>
                <c:pt idx="12">
                  <c:v>53</c:v>
                </c:pt>
                <c:pt idx="13">
                  <c:v>70</c:v>
                </c:pt>
                <c:pt idx="14">
                  <c:v>39</c:v>
                </c:pt>
                <c:pt idx="15">
                  <c:v>60</c:v>
                </c:pt>
                <c:pt idx="16">
                  <c:v>55</c:v>
                </c:pt>
                <c:pt idx="17">
                  <c:v>56</c:v>
                </c:pt>
                <c:pt idx="18">
                  <c:v>36</c:v>
                </c:pt>
                <c:pt idx="19">
                  <c:v>57</c:v>
                </c:pt>
                <c:pt idx="20">
                  <c:v>49</c:v>
                </c:pt>
                <c:pt idx="21">
                  <c:v>68</c:v>
                </c:pt>
                <c:pt idx="22">
                  <c:v>69</c:v>
                </c:pt>
                <c:pt idx="23">
                  <c:v>47</c:v>
                </c:pt>
                <c:pt idx="24">
                  <c:v>49</c:v>
                </c:pt>
                <c:pt idx="25">
                  <c:v>46</c:v>
                </c:pt>
                <c:pt idx="26">
                  <c:v>33</c:v>
                </c:pt>
                <c:pt idx="27">
                  <c:v>38</c:v>
                </c:pt>
                <c:pt idx="28">
                  <c:v>35</c:v>
                </c:pt>
                <c:pt idx="29">
                  <c:v>3</c:v>
                </c:pt>
              </c:numCache>
            </c:numRef>
          </c:val>
          <c:smooth val="0"/>
          <c:extLst>
            <c:ext xmlns:c16="http://schemas.microsoft.com/office/drawing/2014/chart" uri="{C3380CC4-5D6E-409C-BE32-E72D297353CC}">
              <c16:uniqueId val="{00000000-BEB9-4245-A477-83B96A87724A}"/>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12</c:v>
                </c:pt>
                <c:pt idx="1">
                  <c:v>10</c:v>
                </c:pt>
                <c:pt idx="2">
                  <c:v>12</c:v>
                </c:pt>
                <c:pt idx="3">
                  <c:v>34</c:v>
                </c:pt>
                <c:pt idx="4">
                  <c:v>22</c:v>
                </c:pt>
                <c:pt idx="5">
                  <c:v>14</c:v>
                </c:pt>
                <c:pt idx="6">
                  <c:v>16</c:v>
                </c:pt>
                <c:pt idx="7">
                  <c:v>11</c:v>
                </c:pt>
                <c:pt idx="8">
                  <c:v>25</c:v>
                </c:pt>
                <c:pt idx="9">
                  <c:v>26</c:v>
                </c:pt>
                <c:pt idx="10">
                  <c:v>5</c:v>
                </c:pt>
                <c:pt idx="11">
                  <c:v>9</c:v>
                </c:pt>
                <c:pt idx="12">
                  <c:v>16</c:v>
                </c:pt>
                <c:pt idx="13">
                  <c:v>26</c:v>
                </c:pt>
                <c:pt idx="14">
                  <c:v>23</c:v>
                </c:pt>
                <c:pt idx="15">
                  <c:v>33</c:v>
                </c:pt>
                <c:pt idx="16">
                  <c:v>9</c:v>
                </c:pt>
                <c:pt idx="17">
                  <c:v>53</c:v>
                </c:pt>
                <c:pt idx="18">
                  <c:v>52</c:v>
                </c:pt>
                <c:pt idx="19">
                  <c:v>33</c:v>
                </c:pt>
                <c:pt idx="20">
                  <c:v>20</c:v>
                </c:pt>
                <c:pt idx="21">
                  <c:v>21</c:v>
                </c:pt>
                <c:pt idx="22">
                  <c:v>29</c:v>
                </c:pt>
                <c:pt idx="23">
                  <c:v>27</c:v>
                </c:pt>
                <c:pt idx="24">
                  <c:v>21</c:v>
                </c:pt>
                <c:pt idx="25">
                  <c:v>23</c:v>
                </c:pt>
                <c:pt idx="26">
                  <c:v>10</c:v>
                </c:pt>
                <c:pt idx="27">
                  <c:v>23</c:v>
                </c:pt>
                <c:pt idx="28">
                  <c:v>6</c:v>
                </c:pt>
                <c:pt idx="29">
                  <c:v>26</c:v>
                </c:pt>
              </c:numCache>
            </c:numRef>
          </c:val>
          <c:smooth val="0"/>
          <c:extLst>
            <c:ext xmlns:c16="http://schemas.microsoft.com/office/drawing/2014/chart" uri="{C3380CC4-5D6E-409C-BE32-E72D297353CC}">
              <c16:uniqueId val="{00000001-BEB9-4245-A477-83B96A87724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19</c:v>
                </c:pt>
                <c:pt idx="1">
                  <c:v>3</c:v>
                </c:pt>
                <c:pt idx="2">
                  <c:v>30</c:v>
                </c:pt>
                <c:pt idx="3">
                  <c:v>52</c:v>
                </c:pt>
                <c:pt idx="4">
                  <c:v>43</c:v>
                </c:pt>
                <c:pt idx="5">
                  <c:v>95</c:v>
                </c:pt>
                <c:pt idx="6">
                  <c:v>56</c:v>
                </c:pt>
                <c:pt idx="7">
                  <c:v>79</c:v>
                </c:pt>
                <c:pt idx="8">
                  <c:v>24</c:v>
                </c:pt>
                <c:pt idx="9">
                  <c:v>47</c:v>
                </c:pt>
                <c:pt idx="10">
                  <c:v>50</c:v>
                </c:pt>
                <c:pt idx="11">
                  <c:v>54</c:v>
                </c:pt>
                <c:pt idx="12">
                  <c:v>14</c:v>
                </c:pt>
                <c:pt idx="13">
                  <c:v>13</c:v>
                </c:pt>
                <c:pt idx="14">
                  <c:v>10</c:v>
                </c:pt>
                <c:pt idx="15">
                  <c:v>10</c:v>
                </c:pt>
                <c:pt idx="16">
                  <c:v>7</c:v>
                </c:pt>
                <c:pt idx="17">
                  <c:v>15</c:v>
                </c:pt>
                <c:pt idx="18">
                  <c:v>2</c:v>
                </c:pt>
                <c:pt idx="19">
                  <c:v>9</c:v>
                </c:pt>
                <c:pt idx="20">
                  <c:v>8</c:v>
                </c:pt>
                <c:pt idx="21">
                  <c:v>1</c:v>
                </c:pt>
                <c:pt idx="22">
                  <c:v>8</c:v>
                </c:pt>
                <c:pt idx="23">
                  <c:v>5</c:v>
                </c:pt>
                <c:pt idx="24">
                  <c:v>-1</c:v>
                </c:pt>
                <c:pt idx="25">
                  <c:v>3</c:v>
                </c:pt>
                <c:pt idx="26">
                  <c:v>7</c:v>
                </c:pt>
                <c:pt idx="27">
                  <c:v>10</c:v>
                </c:pt>
                <c:pt idx="28">
                  <c:v>5</c:v>
                </c:pt>
                <c:pt idx="29">
                  <c:v>1</c:v>
                </c:pt>
              </c:numCache>
            </c:numRef>
          </c:val>
          <c:smooth val="0"/>
          <c:extLst>
            <c:ext xmlns:c16="http://schemas.microsoft.com/office/drawing/2014/chart" uri="{C3380CC4-5D6E-409C-BE32-E72D297353CC}">
              <c16:uniqueId val="{00000002-BEB9-4245-A477-83B96A87724A}"/>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c:v>
                </c:pt>
                <c:pt idx="1">
                  <c:v>5</c:v>
                </c:pt>
                <c:pt idx="2">
                  <c:v>-3</c:v>
                </c:pt>
                <c:pt idx="3">
                  <c:v>10</c:v>
                </c:pt>
                <c:pt idx="4">
                  <c:v>8</c:v>
                </c:pt>
                <c:pt idx="5">
                  <c:v>7</c:v>
                </c:pt>
                <c:pt idx="6">
                  <c:v>5</c:v>
                </c:pt>
                <c:pt idx="7">
                  <c:v>15</c:v>
                </c:pt>
                <c:pt idx="8">
                  <c:v>9</c:v>
                </c:pt>
                <c:pt idx="9">
                  <c:v>14</c:v>
                </c:pt>
                <c:pt idx="10">
                  <c:v>5</c:v>
                </c:pt>
                <c:pt idx="11">
                  <c:v>8</c:v>
                </c:pt>
                <c:pt idx="12">
                  <c:v>7</c:v>
                </c:pt>
                <c:pt idx="13">
                  <c:v>6</c:v>
                </c:pt>
                <c:pt idx="14">
                  <c:v>9</c:v>
                </c:pt>
                <c:pt idx="15">
                  <c:v>11</c:v>
                </c:pt>
                <c:pt idx="16">
                  <c:v>-2</c:v>
                </c:pt>
                <c:pt idx="17">
                  <c:v>9</c:v>
                </c:pt>
                <c:pt idx="18">
                  <c:v>6</c:v>
                </c:pt>
                <c:pt idx="19">
                  <c:v>8</c:v>
                </c:pt>
                <c:pt idx="20">
                  <c:v>11</c:v>
                </c:pt>
                <c:pt idx="21">
                  <c:v>15</c:v>
                </c:pt>
                <c:pt idx="22">
                  <c:v>5</c:v>
                </c:pt>
                <c:pt idx="23">
                  <c:v>13</c:v>
                </c:pt>
                <c:pt idx="24">
                  <c:v>-1</c:v>
                </c:pt>
                <c:pt idx="25">
                  <c:v>9</c:v>
                </c:pt>
                <c:pt idx="26">
                  <c:v>10</c:v>
                </c:pt>
                <c:pt idx="27">
                  <c:v>13</c:v>
                </c:pt>
                <c:pt idx="28">
                  <c:v>16</c:v>
                </c:pt>
                <c:pt idx="29">
                  <c:v>11</c:v>
                </c:pt>
              </c:numCache>
            </c:numRef>
          </c:val>
          <c:smooth val="0"/>
          <c:extLst>
            <c:ext xmlns:c16="http://schemas.microsoft.com/office/drawing/2014/chart" uri="{C3380CC4-5D6E-409C-BE32-E72D297353CC}">
              <c16:uniqueId val="{00000003-BEB9-4245-A477-83B96A87724A}"/>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47</c:v>
                </c:pt>
                <c:pt idx="1">
                  <c:v>45</c:v>
                </c:pt>
                <c:pt idx="2">
                  <c:v>23</c:v>
                </c:pt>
                <c:pt idx="3">
                  <c:v>36</c:v>
                </c:pt>
                <c:pt idx="4">
                  <c:v>20</c:v>
                </c:pt>
                <c:pt idx="5">
                  <c:v>35</c:v>
                </c:pt>
                <c:pt idx="6">
                  <c:v>22</c:v>
                </c:pt>
                <c:pt idx="7">
                  <c:v>23</c:v>
                </c:pt>
                <c:pt idx="8">
                  <c:v>28</c:v>
                </c:pt>
                <c:pt idx="9">
                  <c:v>50</c:v>
                </c:pt>
                <c:pt idx="10">
                  <c:v>35</c:v>
                </c:pt>
                <c:pt idx="11">
                  <c:v>26</c:v>
                </c:pt>
                <c:pt idx="12">
                  <c:v>24</c:v>
                </c:pt>
                <c:pt idx="13">
                  <c:v>32</c:v>
                </c:pt>
                <c:pt idx="14">
                  <c:v>24</c:v>
                </c:pt>
                <c:pt idx="15">
                  <c:v>18</c:v>
                </c:pt>
                <c:pt idx="16">
                  <c:v>17</c:v>
                </c:pt>
                <c:pt idx="17">
                  <c:v>18</c:v>
                </c:pt>
                <c:pt idx="18">
                  <c:v>11</c:v>
                </c:pt>
                <c:pt idx="19">
                  <c:v>14</c:v>
                </c:pt>
                <c:pt idx="20">
                  <c:v>23</c:v>
                </c:pt>
                <c:pt idx="21">
                  <c:v>15</c:v>
                </c:pt>
                <c:pt idx="22">
                  <c:v>10</c:v>
                </c:pt>
                <c:pt idx="23">
                  <c:v>9</c:v>
                </c:pt>
                <c:pt idx="24">
                  <c:v>12</c:v>
                </c:pt>
                <c:pt idx="25">
                  <c:v>20</c:v>
                </c:pt>
                <c:pt idx="26">
                  <c:v>18</c:v>
                </c:pt>
                <c:pt idx="27">
                  <c:v>21</c:v>
                </c:pt>
                <c:pt idx="28">
                  <c:v>23</c:v>
                </c:pt>
                <c:pt idx="29">
                  <c:v>19</c:v>
                </c:pt>
              </c:numCache>
            </c:numRef>
          </c:val>
          <c:smooth val="0"/>
          <c:extLst>
            <c:ext xmlns:c16="http://schemas.microsoft.com/office/drawing/2014/chart" uri="{C3380CC4-5D6E-409C-BE32-E72D297353CC}">
              <c16:uniqueId val="{00000004-BEB9-4245-A477-83B96A87724A}"/>
            </c:ext>
          </c:extLst>
        </c:ser>
        <c:dLbls>
          <c:showLegendKey val="0"/>
          <c:showVal val="0"/>
          <c:showCatName val="0"/>
          <c:showSerName val="0"/>
          <c:showPercent val="0"/>
          <c:showBubbleSize val="0"/>
        </c:dLbls>
        <c:smooth val="0"/>
        <c:axId val="344903224"/>
        <c:axId val="344899944"/>
      </c:lineChart>
      <c:dateAx>
        <c:axId val="34490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99944"/>
        <c:crosses val="autoZero"/>
        <c:auto val="1"/>
        <c:lblOffset val="100"/>
        <c:baseTimeUnit val="days"/>
      </c:dateAx>
      <c:valAx>
        <c:axId val="34489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0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6</c:v>
                </c:pt>
                <c:pt idx="3">
                  <c:v>4</c:v>
                </c:pt>
                <c:pt idx="4">
                  <c:v>4</c:v>
                </c:pt>
                <c:pt idx="5">
                  <c:v>4</c:v>
                </c:pt>
                <c:pt idx="6">
                  <c:v>4</c:v>
                </c:pt>
              </c:numCache>
            </c:numRef>
          </c:val>
          <c:extLst>
            <c:ext xmlns:c16="http://schemas.microsoft.com/office/drawing/2014/chart" uri="{C3380CC4-5D6E-409C-BE32-E72D297353CC}">
              <c16:uniqueId val="{00000000-860D-48B0-866B-0D370E36B918}"/>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3</c:v>
                </c:pt>
                <c:pt idx="3">
                  <c:v>2</c:v>
                </c:pt>
                <c:pt idx="4">
                  <c:v>2</c:v>
                </c:pt>
                <c:pt idx="5">
                  <c:v>1</c:v>
                </c:pt>
                <c:pt idx="6">
                  <c:v>1</c:v>
                </c:pt>
              </c:numCache>
            </c:numRef>
          </c:val>
          <c:extLst>
            <c:ext xmlns:c16="http://schemas.microsoft.com/office/drawing/2014/chart" uri="{C3380CC4-5D6E-409C-BE32-E72D297353CC}">
              <c16:uniqueId val="{00000001-860D-48B0-866B-0D370E36B91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3</c:v>
                </c:pt>
                <c:pt idx="2">
                  <c:v>1</c:v>
                </c:pt>
                <c:pt idx="3">
                  <c:v>1</c:v>
                </c:pt>
                <c:pt idx="4">
                  <c:v>1</c:v>
                </c:pt>
                <c:pt idx="5">
                  <c:v>0</c:v>
                </c:pt>
                <c:pt idx="6">
                  <c:v>0</c:v>
                </c:pt>
              </c:numCache>
            </c:numRef>
          </c:val>
          <c:extLst>
            <c:ext xmlns:c16="http://schemas.microsoft.com/office/drawing/2014/chart" uri="{C3380CC4-5D6E-409C-BE32-E72D297353CC}">
              <c16:uniqueId val="{00000002-860D-48B0-866B-0D370E36B918}"/>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2</c:v>
                </c:pt>
                <c:pt idx="2">
                  <c:v>4</c:v>
                </c:pt>
                <c:pt idx="3">
                  <c:v>2</c:v>
                </c:pt>
                <c:pt idx="4">
                  <c:v>4</c:v>
                </c:pt>
                <c:pt idx="5">
                  <c:v>0</c:v>
                </c:pt>
                <c:pt idx="6">
                  <c:v>1</c:v>
                </c:pt>
              </c:numCache>
            </c:numRef>
          </c:val>
          <c:extLst>
            <c:ext xmlns:c16="http://schemas.microsoft.com/office/drawing/2014/chart" uri="{C3380CC4-5D6E-409C-BE32-E72D297353CC}">
              <c16:uniqueId val="{00000003-860D-48B0-866B-0D370E36B918}"/>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3</c:v>
                </c:pt>
                <c:pt idx="2">
                  <c:v>2</c:v>
                </c:pt>
                <c:pt idx="3">
                  <c:v>3</c:v>
                </c:pt>
                <c:pt idx="4">
                  <c:v>0</c:v>
                </c:pt>
                <c:pt idx="5">
                  <c:v>0</c:v>
                </c:pt>
                <c:pt idx="6">
                  <c:v>2</c:v>
                </c:pt>
              </c:numCache>
            </c:numRef>
          </c:val>
          <c:extLst>
            <c:ext xmlns:c16="http://schemas.microsoft.com/office/drawing/2014/chart" uri="{C3380CC4-5D6E-409C-BE32-E72D297353CC}">
              <c16:uniqueId val="{00000004-860D-48B0-866B-0D370E36B918}"/>
            </c:ext>
          </c:extLst>
        </c:ser>
        <c:dLbls>
          <c:showLegendKey val="0"/>
          <c:showVal val="0"/>
          <c:showCatName val="0"/>
          <c:showSerName val="0"/>
          <c:showPercent val="0"/>
          <c:showBubbleSize val="0"/>
        </c:dLbls>
        <c:gapWidth val="219"/>
        <c:overlap val="-27"/>
        <c:axId val="344902240"/>
        <c:axId val="344896992"/>
      </c:barChart>
      <c:catAx>
        <c:axId val="34490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96992"/>
        <c:crosses val="autoZero"/>
        <c:auto val="1"/>
        <c:lblAlgn val="ctr"/>
        <c:lblOffset val="100"/>
        <c:noMultiLvlLbl val="0"/>
      </c:catAx>
      <c:valAx>
        <c:axId val="34489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0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69</c:v>
                </c:pt>
                <c:pt idx="2">
                  <c:v>173</c:v>
                </c:pt>
                <c:pt idx="3">
                  <c:v>259</c:v>
                </c:pt>
                <c:pt idx="4">
                  <c:v>45</c:v>
                </c:pt>
                <c:pt idx="5">
                  <c:v>41</c:v>
                </c:pt>
                <c:pt idx="6">
                  <c:v>46</c:v>
                </c:pt>
              </c:numCache>
            </c:numRef>
          </c:val>
          <c:extLst>
            <c:ext xmlns:c16="http://schemas.microsoft.com/office/drawing/2014/chart" uri="{C3380CC4-5D6E-409C-BE32-E72D297353CC}">
              <c16:uniqueId val="{00000000-E4F6-43D6-9B2C-A4B3AFAF2B3D}"/>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c:v>
                </c:pt>
                <c:pt idx="1">
                  <c:v>15</c:v>
                </c:pt>
                <c:pt idx="2">
                  <c:v>25</c:v>
                </c:pt>
                <c:pt idx="3">
                  <c:v>19</c:v>
                </c:pt>
                <c:pt idx="4">
                  <c:v>28</c:v>
                </c:pt>
                <c:pt idx="5">
                  <c:v>27</c:v>
                </c:pt>
                <c:pt idx="6">
                  <c:v>18</c:v>
                </c:pt>
              </c:numCache>
            </c:numRef>
          </c:val>
          <c:extLst>
            <c:ext xmlns:c16="http://schemas.microsoft.com/office/drawing/2014/chart" uri="{C3380CC4-5D6E-409C-BE32-E72D297353CC}">
              <c16:uniqueId val="{00000001-E4F6-43D6-9B2C-A4B3AFAF2B3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23</c:v>
                </c:pt>
                <c:pt idx="2">
                  <c:v>9</c:v>
                </c:pt>
                <c:pt idx="3">
                  <c:v>22</c:v>
                </c:pt>
                <c:pt idx="4">
                  <c:v>29</c:v>
                </c:pt>
                <c:pt idx="5">
                  <c:v>26</c:v>
                </c:pt>
                <c:pt idx="6">
                  <c:v>31</c:v>
                </c:pt>
              </c:numCache>
            </c:numRef>
          </c:val>
          <c:extLst>
            <c:ext xmlns:c16="http://schemas.microsoft.com/office/drawing/2014/chart" uri="{C3380CC4-5D6E-409C-BE32-E72D297353CC}">
              <c16:uniqueId val="{00000002-E4F6-43D6-9B2C-A4B3AFAF2B3D}"/>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c:v>
                </c:pt>
                <c:pt idx="1">
                  <c:v>11</c:v>
                </c:pt>
                <c:pt idx="2">
                  <c:v>8</c:v>
                </c:pt>
                <c:pt idx="3">
                  <c:v>6</c:v>
                </c:pt>
                <c:pt idx="4">
                  <c:v>6</c:v>
                </c:pt>
                <c:pt idx="5">
                  <c:v>8</c:v>
                </c:pt>
                <c:pt idx="6">
                  <c:v>8</c:v>
                </c:pt>
              </c:numCache>
            </c:numRef>
          </c:val>
          <c:extLst>
            <c:ext xmlns:c16="http://schemas.microsoft.com/office/drawing/2014/chart" uri="{C3380CC4-5D6E-409C-BE32-E72D297353CC}">
              <c16:uniqueId val="{00000003-E4F6-43D6-9B2C-A4B3AFAF2B3D}"/>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c:v>
                </c:pt>
                <c:pt idx="1">
                  <c:v>26</c:v>
                </c:pt>
                <c:pt idx="2">
                  <c:v>24</c:v>
                </c:pt>
                <c:pt idx="3">
                  <c:v>25</c:v>
                </c:pt>
                <c:pt idx="4">
                  <c:v>25</c:v>
                </c:pt>
                <c:pt idx="5">
                  <c:v>19</c:v>
                </c:pt>
                <c:pt idx="6">
                  <c:v>23</c:v>
                </c:pt>
              </c:numCache>
            </c:numRef>
          </c:val>
          <c:extLst>
            <c:ext xmlns:c16="http://schemas.microsoft.com/office/drawing/2014/chart" uri="{C3380CC4-5D6E-409C-BE32-E72D297353CC}">
              <c16:uniqueId val="{00000004-E4F6-43D6-9B2C-A4B3AFAF2B3D}"/>
            </c:ext>
          </c:extLst>
        </c:ser>
        <c:dLbls>
          <c:showLegendKey val="0"/>
          <c:showVal val="0"/>
          <c:showCatName val="0"/>
          <c:showSerName val="0"/>
          <c:showPercent val="0"/>
          <c:showBubbleSize val="0"/>
        </c:dLbls>
        <c:gapWidth val="219"/>
        <c:overlap val="-27"/>
        <c:axId val="348855544"/>
        <c:axId val="348857184"/>
      </c:barChart>
      <c:catAx>
        <c:axId val="34885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7184"/>
        <c:crosses val="autoZero"/>
        <c:auto val="1"/>
        <c:lblAlgn val="ctr"/>
        <c:lblOffset val="100"/>
        <c:noMultiLvlLbl val="0"/>
      </c:catAx>
      <c:valAx>
        <c:axId val="34885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0</c:v>
                </c:pt>
                <c:pt idx="15">
                  <c:v>0</c:v>
                </c:pt>
                <c:pt idx="16">
                  <c:v>0</c:v>
                </c:pt>
                <c:pt idx="17">
                  <c:v>1</c:v>
                </c:pt>
                <c:pt idx="18">
                  <c:v>2</c:v>
                </c:pt>
                <c:pt idx="19">
                  <c:v>6</c:v>
                </c:pt>
                <c:pt idx="20">
                  <c:v>7</c:v>
                </c:pt>
                <c:pt idx="21">
                  <c:v>0</c:v>
                </c:pt>
                <c:pt idx="22">
                  <c:v>0</c:v>
                </c:pt>
                <c:pt idx="23">
                  <c:v>0</c:v>
                </c:pt>
              </c:numCache>
            </c:numRef>
          </c:val>
          <c:smooth val="0"/>
          <c:extLst>
            <c:ext xmlns:c16="http://schemas.microsoft.com/office/drawing/2014/chart" uri="{C3380CC4-5D6E-409C-BE32-E72D297353CC}">
              <c16:uniqueId val="{00000000-8D95-42BB-ADCD-CDF907C0D11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3</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8D95-42BB-ADCD-CDF907C0D11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3</c:v>
                </c:pt>
                <c:pt idx="22">
                  <c:v>0</c:v>
                </c:pt>
                <c:pt idx="23">
                  <c:v>0</c:v>
                </c:pt>
              </c:numCache>
            </c:numRef>
          </c:val>
          <c:smooth val="0"/>
          <c:extLst>
            <c:ext xmlns:c16="http://schemas.microsoft.com/office/drawing/2014/chart" uri="{C3380CC4-5D6E-409C-BE32-E72D297353CC}">
              <c16:uniqueId val="{00000002-8D95-42BB-ADCD-CDF907C0D11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2</c:v>
                </c:pt>
                <c:pt idx="12">
                  <c:v>1</c:v>
                </c:pt>
                <c:pt idx="13">
                  <c:v>1</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D95-42BB-ADCD-CDF907C0D11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2</c:v>
                </c:pt>
                <c:pt idx="20">
                  <c:v>3</c:v>
                </c:pt>
                <c:pt idx="21">
                  <c:v>1</c:v>
                </c:pt>
                <c:pt idx="22">
                  <c:v>0</c:v>
                </c:pt>
                <c:pt idx="23">
                  <c:v>0</c:v>
                </c:pt>
              </c:numCache>
            </c:numRef>
          </c:val>
          <c:smooth val="0"/>
          <c:extLst>
            <c:ext xmlns:c16="http://schemas.microsoft.com/office/drawing/2014/chart" uri="{C3380CC4-5D6E-409C-BE32-E72D297353CC}">
              <c16:uniqueId val="{00000004-8D95-42BB-ADCD-CDF907C0D11E}"/>
            </c:ext>
          </c:extLst>
        </c:ser>
        <c:dLbls>
          <c:showLegendKey val="0"/>
          <c:showVal val="0"/>
          <c:showCatName val="0"/>
          <c:showSerName val="0"/>
          <c:showPercent val="0"/>
          <c:showBubbleSize val="0"/>
        </c:dLbls>
        <c:smooth val="0"/>
        <c:axId val="348857840"/>
        <c:axId val="348863416"/>
      </c:lineChart>
      <c:catAx>
        <c:axId val="34885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3416"/>
        <c:crosses val="autoZero"/>
        <c:auto val="1"/>
        <c:lblAlgn val="ctr"/>
        <c:lblOffset val="100"/>
        <c:noMultiLvlLbl val="0"/>
      </c:catAx>
      <c:valAx>
        <c:axId val="34886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2.0935136220630599</c:v>
                </c:pt>
                <c:pt idx="1">
                  <c:v>1.6038556797643799</c:v>
                </c:pt>
                <c:pt idx="2">
                  <c:v>7.8731285003458504</c:v>
                </c:pt>
                <c:pt idx="3">
                  <c:v>0.76561349487917496</c:v>
                </c:pt>
                <c:pt idx="4">
                  <c:v>1.2458999933061099</c:v>
                </c:pt>
                <c:pt idx="5">
                  <c:v>0.80996050605796899</c:v>
                </c:pt>
                <c:pt idx="6">
                  <c:v>1.9228194658277</c:v>
                </c:pt>
              </c:numCache>
            </c:numRef>
          </c:val>
          <c:extLst>
            <c:ext xmlns:c16="http://schemas.microsoft.com/office/drawing/2014/chart" uri="{C3380CC4-5D6E-409C-BE32-E72D297353CC}">
              <c16:uniqueId val="{00000000-A32D-4140-A78F-043DD7C86EF1}"/>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1.2236114212001701</c:v>
                </c:pt>
                <c:pt idx="1">
                  <c:v>1.27260549229739</c:v>
                </c:pt>
                <c:pt idx="2">
                  <c:v>1.4446015562336201</c:v>
                </c:pt>
                <c:pt idx="3">
                  <c:v>1.1150802510480999</c:v>
                </c:pt>
                <c:pt idx="4">
                  <c:v>1.17585770633326</c:v>
                </c:pt>
                <c:pt idx="5">
                  <c:v>0.46637394259631398</c:v>
                </c:pt>
                <c:pt idx="6">
                  <c:v>1.53059958820173</c:v>
                </c:pt>
              </c:numCache>
            </c:numRef>
          </c:val>
          <c:extLst>
            <c:ext xmlns:c16="http://schemas.microsoft.com/office/drawing/2014/chart" uri="{C3380CC4-5D6E-409C-BE32-E72D297353CC}">
              <c16:uniqueId val="{00000001-A32D-4140-A78F-043DD7C86EF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1.73100225030293E-2</c:v>
                </c:pt>
                <c:pt idx="2">
                  <c:v>1.0039813051757001</c:v>
                </c:pt>
                <c:pt idx="3">
                  <c:v>0.23080030004039001</c:v>
                </c:pt>
                <c:pt idx="4">
                  <c:v>0.20772027003635099</c:v>
                </c:pt>
              </c:numCache>
            </c:numRef>
          </c:val>
          <c:extLst>
            <c:ext xmlns:c16="http://schemas.microsoft.com/office/drawing/2014/chart" uri="{C3380CC4-5D6E-409C-BE32-E72D297353CC}">
              <c16:uniqueId val="{00000002-A32D-4140-A78F-043DD7C86EF1}"/>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1.3157005810025699</c:v>
                </c:pt>
                <c:pt idx="1">
                  <c:v>0.574246723415755</c:v>
                </c:pt>
                <c:pt idx="2">
                  <c:v>1.0893798135387101</c:v>
                </c:pt>
                <c:pt idx="3">
                  <c:v>1.9659505472233501</c:v>
                </c:pt>
                <c:pt idx="4">
                  <c:v>1.56059991892987</c:v>
                </c:pt>
                <c:pt idx="6">
                  <c:v>0.89852722605053403</c:v>
                </c:pt>
              </c:numCache>
            </c:numRef>
          </c:val>
          <c:extLst>
            <c:ext xmlns:c16="http://schemas.microsoft.com/office/drawing/2014/chart" uri="{C3380CC4-5D6E-409C-BE32-E72D297353CC}">
              <c16:uniqueId val="{00000003-A32D-4140-A78F-043DD7C86EF1}"/>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0.59404360120404998</c:v>
                </c:pt>
                <c:pt idx="1">
                  <c:v>0.30861382225060102</c:v>
                </c:pt>
                <c:pt idx="2">
                  <c:v>0.40705098969260201</c:v>
                </c:pt>
                <c:pt idx="3">
                  <c:v>1.09763142692085</c:v>
                </c:pt>
                <c:pt idx="6">
                  <c:v>0.39678920003648599</c:v>
                </c:pt>
              </c:numCache>
            </c:numRef>
          </c:val>
          <c:extLst>
            <c:ext xmlns:c16="http://schemas.microsoft.com/office/drawing/2014/chart" uri="{C3380CC4-5D6E-409C-BE32-E72D297353CC}">
              <c16:uniqueId val="{00000004-A32D-4140-A78F-043DD7C86EF1}"/>
            </c:ext>
          </c:extLst>
        </c:ser>
        <c:dLbls>
          <c:showLegendKey val="0"/>
          <c:showVal val="0"/>
          <c:showCatName val="0"/>
          <c:showSerName val="0"/>
          <c:showPercent val="0"/>
          <c:showBubbleSize val="0"/>
        </c:dLbls>
        <c:gapWidth val="219"/>
        <c:overlap val="-27"/>
        <c:axId val="348861120"/>
        <c:axId val="348862104"/>
      </c:barChart>
      <c:catAx>
        <c:axId val="34886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2104"/>
        <c:crosses val="autoZero"/>
        <c:auto val="1"/>
        <c:lblAlgn val="ctr"/>
        <c:lblOffset val="100"/>
        <c:noMultiLvlLbl val="0"/>
      </c:catAx>
      <c:valAx>
        <c:axId val="34886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4.5311018131101797</c:v>
                </c:pt>
                <c:pt idx="12">
                  <c:v>0.40836820083682002</c:v>
                </c:pt>
                <c:pt idx="13">
                  <c:v>2.0184100418409998</c:v>
                </c:pt>
                <c:pt idx="14">
                  <c:v>0</c:v>
                </c:pt>
                <c:pt idx="15">
                  <c:v>1.20167364016736</c:v>
                </c:pt>
                <c:pt idx="16">
                  <c:v>0.72301255230125505</c:v>
                </c:pt>
                <c:pt idx="17">
                  <c:v>1.28870292887029</c:v>
                </c:pt>
                <c:pt idx="18">
                  <c:v>1.9882845188284499</c:v>
                </c:pt>
                <c:pt idx="19">
                  <c:v>1.1495517035266001</c:v>
                </c:pt>
                <c:pt idx="20">
                  <c:v>4.1268923545074196</c:v>
                </c:pt>
                <c:pt idx="21">
                  <c:v>0</c:v>
                </c:pt>
                <c:pt idx="22">
                  <c:v>0</c:v>
                </c:pt>
                <c:pt idx="23">
                  <c:v>0</c:v>
                </c:pt>
              </c:numCache>
            </c:numRef>
          </c:val>
          <c:smooth val="0"/>
          <c:extLst>
            <c:ext xmlns:c16="http://schemas.microsoft.com/office/drawing/2014/chart" uri="{C3380CC4-5D6E-409C-BE32-E72D297353CC}">
              <c16:uniqueId val="{00000000-8214-4BF4-B5D7-334052F5E22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1.3174217238128301</c:v>
                </c:pt>
                <c:pt idx="10">
                  <c:v>0.46643179675482599</c:v>
                </c:pt>
                <c:pt idx="11">
                  <c:v>0</c:v>
                </c:pt>
                <c:pt idx="12">
                  <c:v>0</c:v>
                </c:pt>
                <c:pt idx="13">
                  <c:v>0</c:v>
                </c:pt>
                <c:pt idx="14">
                  <c:v>0</c:v>
                </c:pt>
                <c:pt idx="15">
                  <c:v>1.20130997866323</c:v>
                </c:pt>
                <c:pt idx="16">
                  <c:v>1.41715873567211</c:v>
                </c:pt>
                <c:pt idx="17">
                  <c:v>0</c:v>
                </c:pt>
                <c:pt idx="18">
                  <c:v>0.88820522999057205</c:v>
                </c:pt>
                <c:pt idx="19">
                  <c:v>0</c:v>
                </c:pt>
                <c:pt idx="20">
                  <c:v>0</c:v>
                </c:pt>
                <c:pt idx="21">
                  <c:v>0</c:v>
                </c:pt>
                <c:pt idx="22">
                  <c:v>0</c:v>
                </c:pt>
                <c:pt idx="23">
                  <c:v>0</c:v>
                </c:pt>
              </c:numCache>
            </c:numRef>
          </c:val>
          <c:smooth val="0"/>
          <c:extLst>
            <c:ext xmlns:c16="http://schemas.microsoft.com/office/drawing/2014/chart" uri="{C3380CC4-5D6E-409C-BE32-E72D297353CC}">
              <c16:uniqueId val="{00000001-8214-4BF4-B5D7-334052F5E22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0.207792207792208</c:v>
                </c:pt>
                <c:pt idx="19">
                  <c:v>0</c:v>
                </c:pt>
                <c:pt idx="20">
                  <c:v>0.42905242905242902</c:v>
                </c:pt>
                <c:pt idx="21">
                  <c:v>0</c:v>
                </c:pt>
                <c:pt idx="22">
                  <c:v>0</c:v>
                </c:pt>
                <c:pt idx="23">
                  <c:v>0</c:v>
                </c:pt>
              </c:numCache>
            </c:numRef>
          </c:val>
          <c:smooth val="0"/>
          <c:extLst>
            <c:ext xmlns:c16="http://schemas.microsoft.com/office/drawing/2014/chart" uri="{C3380CC4-5D6E-409C-BE32-E72D297353CC}">
              <c16:uniqueId val="{00000002-8214-4BF4-B5D7-334052F5E22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1.7566380649956099</c:v>
                </c:pt>
                <c:pt idx="10">
                  <c:v>1.3529491250591199</c:v>
                </c:pt>
                <c:pt idx="11">
                  <c:v>1.3191676238092001</c:v>
                </c:pt>
                <c:pt idx="12">
                  <c:v>1.20262144449699</c:v>
                </c:pt>
                <c:pt idx="13">
                  <c:v>0.65536112424836201</c:v>
                </c:pt>
                <c:pt idx="14">
                  <c:v>0.37159651374907099</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8214-4BF4-B5D7-334052F5E22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0.54066385308543397</c:v>
                </c:pt>
                <c:pt idx="10">
                  <c:v>0</c:v>
                </c:pt>
                <c:pt idx="11">
                  <c:v>0</c:v>
                </c:pt>
                <c:pt idx="12">
                  <c:v>0</c:v>
                </c:pt>
                <c:pt idx="13">
                  <c:v>1.5763659176457201</c:v>
                </c:pt>
                <c:pt idx="14">
                  <c:v>0</c:v>
                </c:pt>
                <c:pt idx="15">
                  <c:v>0</c:v>
                </c:pt>
                <c:pt idx="16">
                  <c:v>1.0288582183187001</c:v>
                </c:pt>
                <c:pt idx="17">
                  <c:v>0.21900307973080901</c:v>
                </c:pt>
                <c:pt idx="18">
                  <c:v>0</c:v>
                </c:pt>
                <c:pt idx="19">
                  <c:v>0.206456028287898</c:v>
                </c:pt>
                <c:pt idx="20">
                  <c:v>0.40949013345500201</c:v>
                </c:pt>
                <c:pt idx="21">
                  <c:v>1.3824569408007299</c:v>
                </c:pt>
                <c:pt idx="22">
                  <c:v>0</c:v>
                </c:pt>
                <c:pt idx="23">
                  <c:v>0</c:v>
                </c:pt>
              </c:numCache>
            </c:numRef>
          </c:val>
          <c:smooth val="0"/>
          <c:extLst>
            <c:ext xmlns:c16="http://schemas.microsoft.com/office/drawing/2014/chart" uri="{C3380CC4-5D6E-409C-BE32-E72D297353CC}">
              <c16:uniqueId val="{00000004-8214-4BF4-B5D7-334052F5E22F}"/>
            </c:ext>
          </c:extLst>
        </c:ser>
        <c:dLbls>
          <c:showLegendKey val="0"/>
          <c:showVal val="0"/>
          <c:showCatName val="0"/>
          <c:showSerName val="0"/>
          <c:showPercent val="0"/>
          <c:showBubbleSize val="0"/>
        </c:dLbls>
        <c:smooth val="0"/>
        <c:axId val="348866368"/>
        <c:axId val="348864728"/>
      </c:lineChart>
      <c:catAx>
        <c:axId val="34886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4728"/>
        <c:crosses val="autoZero"/>
        <c:auto val="1"/>
        <c:lblAlgn val="ctr"/>
        <c:lblOffset val="100"/>
        <c:noMultiLvlLbl val="0"/>
      </c:catAx>
      <c:valAx>
        <c:axId val="34886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6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c:v>
                </c:pt>
                <c:pt idx="1">
                  <c:v>3</c:v>
                </c:pt>
                <c:pt idx="2">
                  <c:v>4</c:v>
                </c:pt>
                <c:pt idx="3">
                  <c:v>6</c:v>
                </c:pt>
                <c:pt idx="4">
                  <c:v>4</c:v>
                </c:pt>
              </c:numCache>
            </c:numRef>
          </c:val>
          <c:extLst>
            <c:ext xmlns:c16="http://schemas.microsoft.com/office/drawing/2014/chart" uri="{C3380CC4-5D6E-409C-BE32-E72D297353CC}">
              <c16:uniqueId val="{00000000-61E5-44CB-9357-3539DEFF0739}"/>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14</c:v>
                </c:pt>
                <c:pt idx="1">
                  <c:v>11</c:v>
                </c:pt>
                <c:pt idx="2">
                  <c:v>2</c:v>
                </c:pt>
                <c:pt idx="3">
                  <c:v>7</c:v>
                </c:pt>
                <c:pt idx="4">
                  <c:v>7</c:v>
                </c:pt>
              </c:numCache>
            </c:numRef>
          </c:val>
          <c:extLst>
            <c:ext xmlns:c16="http://schemas.microsoft.com/office/drawing/2014/chart" uri="{C3380CC4-5D6E-409C-BE32-E72D297353CC}">
              <c16:uniqueId val="{00000001-61E5-44CB-9357-3539DEFF0739}"/>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1</c:v>
                </c:pt>
                <c:pt idx="3">
                  <c:v>3</c:v>
                </c:pt>
                <c:pt idx="4">
                  <c:v>1</c:v>
                </c:pt>
              </c:numCache>
            </c:numRef>
          </c:val>
          <c:extLst>
            <c:ext xmlns:c16="http://schemas.microsoft.com/office/drawing/2014/chart" uri="{C3380CC4-5D6E-409C-BE32-E72D297353CC}">
              <c16:uniqueId val="{00000002-61E5-44CB-9357-3539DEFF0739}"/>
            </c:ext>
          </c:extLst>
        </c:ser>
        <c:dLbls>
          <c:showLegendKey val="0"/>
          <c:showVal val="0"/>
          <c:showCatName val="0"/>
          <c:showSerName val="0"/>
          <c:showPercent val="0"/>
          <c:showBubbleSize val="0"/>
        </c:dLbls>
        <c:gapWidth val="150"/>
        <c:overlap val="100"/>
        <c:axId val="341270920"/>
        <c:axId val="341275840"/>
      </c:barChart>
      <c:catAx>
        <c:axId val="341270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5840"/>
        <c:crosses val="autoZero"/>
        <c:auto val="1"/>
        <c:lblAlgn val="ctr"/>
        <c:lblOffset val="100"/>
        <c:noMultiLvlLbl val="0"/>
      </c:catAx>
      <c:valAx>
        <c:axId val="341275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14412</c:v>
                </c:pt>
                <c:pt idx="1">
                  <c:v>5884</c:v>
                </c:pt>
                <c:pt idx="2">
                  <c:v>0</c:v>
                </c:pt>
                <c:pt idx="3">
                  <c:v>1617</c:v>
                </c:pt>
                <c:pt idx="4">
                  <c:v>1549</c:v>
                </c:pt>
              </c:numCache>
            </c:numRef>
          </c:val>
          <c:extLst>
            <c:ext xmlns:c16="http://schemas.microsoft.com/office/drawing/2014/chart" uri="{C3380CC4-5D6E-409C-BE32-E72D297353CC}">
              <c16:uniqueId val="{00000000-4144-48FA-88B9-25AF54BFAB0E}"/>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2363</c:v>
                </c:pt>
                <c:pt idx="1">
                  <c:v>0</c:v>
                </c:pt>
                <c:pt idx="2">
                  <c:v>0</c:v>
                </c:pt>
                <c:pt idx="3">
                  <c:v>542</c:v>
                </c:pt>
                <c:pt idx="4">
                  <c:v>79</c:v>
                </c:pt>
              </c:numCache>
            </c:numRef>
          </c:val>
          <c:extLst>
            <c:ext xmlns:c16="http://schemas.microsoft.com/office/drawing/2014/chart" uri="{C3380CC4-5D6E-409C-BE32-E72D297353CC}">
              <c16:uniqueId val="{00000001-4144-48FA-88B9-25AF54BFAB0E}"/>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7907</c:v>
                </c:pt>
                <c:pt idx="1">
                  <c:v>1001</c:v>
                </c:pt>
                <c:pt idx="2">
                  <c:v>259</c:v>
                </c:pt>
                <c:pt idx="3">
                  <c:v>1074</c:v>
                </c:pt>
                <c:pt idx="4">
                  <c:v>1448</c:v>
                </c:pt>
              </c:numCache>
            </c:numRef>
          </c:val>
          <c:extLst>
            <c:ext xmlns:c16="http://schemas.microsoft.com/office/drawing/2014/chart" uri="{C3380CC4-5D6E-409C-BE32-E72D297353CC}">
              <c16:uniqueId val="{00000002-4144-48FA-88B9-25AF54BFAB0E}"/>
            </c:ext>
          </c:extLst>
        </c:ser>
        <c:dLbls>
          <c:showLegendKey val="0"/>
          <c:showVal val="0"/>
          <c:showCatName val="0"/>
          <c:showSerName val="0"/>
          <c:showPercent val="0"/>
          <c:showBubbleSize val="0"/>
        </c:dLbls>
        <c:gapWidth val="150"/>
        <c:overlap val="100"/>
        <c:axId val="341276824"/>
        <c:axId val="341273216"/>
      </c:barChart>
      <c:catAx>
        <c:axId val="34127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3216"/>
        <c:crosses val="autoZero"/>
        <c:auto val="1"/>
        <c:lblAlgn val="ctr"/>
        <c:lblOffset val="100"/>
        <c:noMultiLvlLbl val="0"/>
      </c:catAx>
      <c:valAx>
        <c:axId val="34127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2.1540699399727501</c:v>
                </c:pt>
                <c:pt idx="1">
                  <c:v>3.5580700323276799</c:v>
                </c:pt>
                <c:pt idx="2">
                  <c:v>1.4713711896508399</c:v>
                </c:pt>
              </c:numCache>
            </c:numRef>
          </c:val>
          <c:extLst>
            <c:ext xmlns:c16="http://schemas.microsoft.com/office/drawing/2014/chart" uri="{C3380CC4-5D6E-409C-BE32-E72D297353CC}">
              <c16:uniqueId val="{00000000-D0A5-4071-A190-D89FD329832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0.82898292249746697</c:v>
                </c:pt>
                <c:pt idx="1">
                  <c:v>1.3270377868202199</c:v>
                </c:pt>
                <c:pt idx="2">
                  <c:v>0</c:v>
                </c:pt>
              </c:numCache>
            </c:numRef>
          </c:val>
          <c:extLst>
            <c:ext xmlns:c16="http://schemas.microsoft.com/office/drawing/2014/chart" uri="{C3380CC4-5D6E-409C-BE32-E72D297353CC}">
              <c16:uniqueId val="{00000001-D0A5-4071-A190-D89FD329832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0.368916838817684</c:v>
                </c:pt>
                <c:pt idx="1">
                  <c:v>0</c:v>
                </c:pt>
                <c:pt idx="2">
                  <c:v>0</c:v>
                </c:pt>
              </c:numCache>
            </c:numRef>
          </c:val>
          <c:extLst>
            <c:ext xmlns:c16="http://schemas.microsoft.com/office/drawing/2014/chart" uri="{C3380CC4-5D6E-409C-BE32-E72D297353CC}">
              <c16:uniqueId val="{00000002-D0A5-4071-A190-D89FD329832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1.2083169278013499</c:v>
                </c:pt>
                <c:pt idx="1">
                  <c:v>1.5655865199647601</c:v>
                </c:pt>
                <c:pt idx="2">
                  <c:v>1.16695938064567</c:v>
                </c:pt>
              </c:numCache>
            </c:numRef>
          </c:val>
          <c:extLst>
            <c:ext xmlns:c16="http://schemas.microsoft.com/office/drawing/2014/chart" uri="{C3380CC4-5D6E-409C-BE32-E72D297353CC}">
              <c16:uniqueId val="{00000003-D0A5-4071-A190-D89FD3298324}"/>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0.82216427501839795</c:v>
                </c:pt>
                <c:pt idx="1">
                  <c:v>0.50667535569137401</c:v>
                </c:pt>
                <c:pt idx="2">
                  <c:v>0.17971700259338</c:v>
                </c:pt>
              </c:numCache>
            </c:numRef>
          </c:val>
          <c:extLst>
            <c:ext xmlns:c16="http://schemas.microsoft.com/office/drawing/2014/chart" uri="{C3380CC4-5D6E-409C-BE32-E72D297353CC}">
              <c16:uniqueId val="{00000004-D0A5-4071-A190-D89FD3298324}"/>
            </c:ext>
          </c:extLst>
        </c:ser>
        <c:dLbls>
          <c:showLegendKey val="0"/>
          <c:showVal val="0"/>
          <c:showCatName val="0"/>
          <c:showSerName val="0"/>
          <c:showPercent val="0"/>
          <c:showBubbleSize val="0"/>
        </c:dLbls>
        <c:gapWidth val="219"/>
        <c:overlap val="-27"/>
        <c:axId val="341270592"/>
        <c:axId val="341280760"/>
      </c:barChart>
      <c:catAx>
        <c:axId val="34127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80760"/>
        <c:crosses val="autoZero"/>
        <c:auto val="1"/>
        <c:lblAlgn val="ctr"/>
        <c:lblOffset val="100"/>
        <c:noMultiLvlLbl val="0"/>
      </c:catAx>
      <c:valAx>
        <c:axId val="34128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16430</c:v>
                </c:pt>
                <c:pt idx="1">
                  <c:v>6621</c:v>
                </c:pt>
                <c:pt idx="2">
                  <c:v>172</c:v>
                </c:pt>
                <c:pt idx="3">
                  <c:v>3189</c:v>
                </c:pt>
                <c:pt idx="4">
                  <c:v>3030</c:v>
                </c:pt>
              </c:numCache>
            </c:numRef>
          </c:val>
          <c:extLst>
            <c:ext xmlns:c16="http://schemas.microsoft.com/office/drawing/2014/chart" uri="{C3380CC4-5D6E-409C-BE32-E72D297353CC}">
              <c16:uniqueId val="{00000000-ECC7-437A-A047-FA09F24DED1F}"/>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8252</c:v>
                </c:pt>
                <c:pt idx="1">
                  <c:v>264</c:v>
                </c:pt>
                <c:pt idx="2">
                  <c:v>87</c:v>
                </c:pt>
                <c:pt idx="3">
                  <c:v>44</c:v>
                </c:pt>
                <c:pt idx="4">
                  <c:v>46</c:v>
                </c:pt>
              </c:numCache>
            </c:numRef>
          </c:val>
          <c:extLst>
            <c:ext xmlns:c16="http://schemas.microsoft.com/office/drawing/2014/chart" uri="{C3380CC4-5D6E-409C-BE32-E72D297353CC}">
              <c16:uniqueId val="{00000001-ECC7-437A-A047-FA09F24DED1F}"/>
            </c:ext>
          </c:extLst>
        </c:ser>
        <c:dLbls>
          <c:showLegendKey val="0"/>
          <c:showVal val="0"/>
          <c:showCatName val="0"/>
          <c:showSerName val="0"/>
          <c:showPercent val="0"/>
          <c:showBubbleSize val="0"/>
        </c:dLbls>
        <c:gapWidth val="150"/>
        <c:overlap val="100"/>
        <c:axId val="341285352"/>
        <c:axId val="341283384"/>
      </c:barChart>
      <c:catAx>
        <c:axId val="34128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83384"/>
        <c:crosses val="autoZero"/>
        <c:auto val="1"/>
        <c:lblAlgn val="ctr"/>
        <c:lblOffset val="100"/>
        <c:noMultiLvlLbl val="0"/>
      </c:catAx>
      <c:valAx>
        <c:axId val="341283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8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C272-4057-40A8-813B-B2324005BC2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E1AD824-C26E-43C2-AADA-19E27B21263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27955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80694-DC44-4BBB-B9A7-74E158975E7B}"/>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368AF163-DED9-4501-B676-E107C9EA61CC}"/>
              </a:ext>
            </a:extLst>
          </p:cNvPr>
          <p:cNvGraphicFramePr>
            <a:graphicFrameLocks noGrp="1"/>
          </p:cNvGraphicFramePr>
          <p:nvPr>
            <p:ph type="tbl" sz="quarter" idx="13"/>
            <p:extLst>
              <p:ext uri="{D42A27DB-BD31-4B8C-83A1-F6EECF244321}">
                <p14:modId xmlns:p14="http://schemas.microsoft.com/office/powerpoint/2010/main" val="60107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0104715"/>
                    </a:ext>
                  </a:extLst>
                </a:gridCol>
                <a:gridCol w="658368">
                  <a:extLst>
                    <a:ext uri="{9D8B030D-6E8A-4147-A177-3AD203B41FA5}">
                      <a16:colId xmlns:a16="http://schemas.microsoft.com/office/drawing/2014/main" val="1101050373"/>
                    </a:ext>
                  </a:extLst>
                </a:gridCol>
                <a:gridCol w="658368">
                  <a:extLst>
                    <a:ext uri="{9D8B030D-6E8A-4147-A177-3AD203B41FA5}">
                      <a16:colId xmlns:a16="http://schemas.microsoft.com/office/drawing/2014/main" val="2544466029"/>
                    </a:ext>
                  </a:extLst>
                </a:gridCol>
                <a:gridCol w="658368">
                  <a:extLst>
                    <a:ext uri="{9D8B030D-6E8A-4147-A177-3AD203B41FA5}">
                      <a16:colId xmlns:a16="http://schemas.microsoft.com/office/drawing/2014/main" val="966266684"/>
                    </a:ext>
                  </a:extLst>
                </a:gridCol>
                <a:gridCol w="658368">
                  <a:extLst>
                    <a:ext uri="{9D8B030D-6E8A-4147-A177-3AD203B41FA5}">
                      <a16:colId xmlns:a16="http://schemas.microsoft.com/office/drawing/2014/main" val="356644685"/>
                    </a:ext>
                  </a:extLst>
                </a:gridCol>
                <a:gridCol w="658368">
                  <a:extLst>
                    <a:ext uri="{9D8B030D-6E8A-4147-A177-3AD203B41FA5}">
                      <a16:colId xmlns:a16="http://schemas.microsoft.com/office/drawing/2014/main" val="3558509442"/>
                    </a:ext>
                  </a:extLst>
                </a:gridCol>
                <a:gridCol w="658368">
                  <a:extLst>
                    <a:ext uri="{9D8B030D-6E8A-4147-A177-3AD203B41FA5}">
                      <a16:colId xmlns:a16="http://schemas.microsoft.com/office/drawing/2014/main" val="3754413202"/>
                    </a:ext>
                  </a:extLst>
                </a:gridCol>
                <a:gridCol w="658368">
                  <a:extLst>
                    <a:ext uri="{9D8B030D-6E8A-4147-A177-3AD203B41FA5}">
                      <a16:colId xmlns:a16="http://schemas.microsoft.com/office/drawing/2014/main" val="424576860"/>
                    </a:ext>
                  </a:extLst>
                </a:gridCol>
                <a:gridCol w="658368">
                  <a:extLst>
                    <a:ext uri="{9D8B030D-6E8A-4147-A177-3AD203B41FA5}">
                      <a16:colId xmlns:a16="http://schemas.microsoft.com/office/drawing/2014/main" val="1025198769"/>
                    </a:ext>
                  </a:extLst>
                </a:gridCol>
                <a:gridCol w="658368">
                  <a:extLst>
                    <a:ext uri="{9D8B030D-6E8A-4147-A177-3AD203B41FA5}">
                      <a16:colId xmlns:a16="http://schemas.microsoft.com/office/drawing/2014/main" val="19452490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65370695"/>
                  </a:ext>
                </a:extLst>
              </a:tr>
              <a:tr h="370840">
                <a:tc>
                  <a:txBody>
                    <a:bodyPr/>
                    <a:lstStyle/>
                    <a:p>
                      <a:r>
                        <a:rPr lang="en-US" sz="1000"/>
                        <a:t>trekbicycleargentina</a:t>
                      </a:r>
                    </a:p>
                  </a:txBody>
                  <a:tcPr/>
                </a:tc>
                <a:tc>
                  <a:txBody>
                    <a:bodyPr/>
                    <a:lstStyle/>
                    <a:p>
                      <a:r>
                        <a:rPr lang="en-US" sz="1000"/>
                        <a:t>44188</a:t>
                      </a:r>
                    </a:p>
                  </a:txBody>
                  <a:tcPr/>
                </a:tc>
                <a:tc>
                  <a:txBody>
                    <a:bodyPr/>
                    <a:lstStyle/>
                    <a:p>
                      <a:r>
                        <a:rPr lang="en-US" sz="1000"/>
                        <a:t>718</a:t>
                      </a:r>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12</a:t>
                      </a:r>
                    </a:p>
                  </a:txBody>
                  <a:tcPr/>
                </a:tc>
                <a:tc>
                  <a:txBody>
                    <a:bodyPr/>
                    <a:lstStyle/>
                    <a:p>
                      <a:r>
                        <a:rPr lang="en-US" sz="1000"/>
                        <a:t>3030</a:t>
                      </a:r>
                    </a:p>
                  </a:txBody>
                  <a:tcPr/>
                </a:tc>
                <a:tc>
                  <a:txBody>
                    <a:bodyPr/>
                    <a:lstStyle/>
                    <a:p>
                      <a:r>
                        <a:rPr lang="en-US" sz="1000"/>
                        <a:t>46</a:t>
                      </a:r>
                    </a:p>
                  </a:txBody>
                  <a:tcPr/>
                </a:tc>
                <a:tc>
                  <a:txBody>
                    <a:bodyPr/>
                    <a:lstStyle/>
                    <a:p>
                      <a:r>
                        <a:rPr lang="en-US" sz="1000"/>
                        <a:t>0.5848 %</a:t>
                      </a:r>
                    </a:p>
                  </a:txBody>
                  <a:tcPr/>
                </a:tc>
                <a:extLst>
                  <a:ext uri="{0D108BD9-81ED-4DB2-BD59-A6C34878D82A}">
                    <a16:rowId xmlns:a16="http://schemas.microsoft.com/office/drawing/2014/main" val="3270919673"/>
                  </a:ext>
                </a:extLst>
              </a:tr>
              <a:tr h="370840">
                <a:tc>
                  <a:txBody>
                    <a:bodyPr/>
                    <a:lstStyle/>
                    <a:p>
                      <a:r>
                        <a:rPr lang="en-US" sz="1000"/>
                        <a:t>specialized_arg</a:t>
                      </a:r>
                    </a:p>
                  </a:txBody>
                  <a:tcPr/>
                </a:tc>
                <a:tc>
                  <a:txBody>
                    <a:bodyPr/>
                    <a:lstStyle/>
                    <a:p>
                      <a:r>
                        <a:rPr lang="en-US" sz="1000"/>
                        <a:t>40629</a:t>
                      </a:r>
                    </a:p>
                  </a:txBody>
                  <a:tcPr/>
                </a:tc>
                <a:tc>
                  <a:txBody>
                    <a:bodyPr/>
                    <a:lstStyle/>
                    <a:p>
                      <a:r>
                        <a:rPr lang="en-US" sz="1000"/>
                        <a:t>647</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14</a:t>
                      </a:r>
                    </a:p>
                  </a:txBody>
                  <a:tcPr/>
                </a:tc>
                <a:tc>
                  <a:txBody>
                    <a:bodyPr/>
                    <a:lstStyle/>
                    <a:p>
                      <a:r>
                        <a:rPr lang="en-US" sz="1000"/>
                        <a:t>6621</a:t>
                      </a:r>
                    </a:p>
                  </a:txBody>
                  <a:tcPr/>
                </a:tc>
                <a:tc>
                  <a:txBody>
                    <a:bodyPr/>
                    <a:lstStyle/>
                    <a:p>
                      <a:r>
                        <a:rPr lang="en-US" sz="1000"/>
                        <a:t>264</a:t>
                      </a:r>
                    </a:p>
                  </a:txBody>
                  <a:tcPr/>
                </a:tc>
                <a:tc>
                  <a:txBody>
                    <a:bodyPr/>
                    <a:lstStyle/>
                    <a:p>
                      <a:r>
                        <a:rPr lang="en-US" sz="1000"/>
                        <a:t>1.2202 %</a:t>
                      </a:r>
                    </a:p>
                  </a:txBody>
                  <a:tcPr/>
                </a:tc>
                <a:extLst>
                  <a:ext uri="{0D108BD9-81ED-4DB2-BD59-A6C34878D82A}">
                    <a16:rowId xmlns:a16="http://schemas.microsoft.com/office/drawing/2014/main" val="237471119"/>
                  </a:ext>
                </a:extLst>
              </a:tr>
              <a:tr h="370840">
                <a:tc>
                  <a:txBody>
                    <a:bodyPr/>
                    <a:lstStyle/>
                    <a:p>
                      <a:r>
                        <a:rPr lang="en-US" sz="1000"/>
                        <a:t>scottsportsargentina</a:t>
                      </a:r>
                    </a:p>
                  </a:txBody>
                  <a:tcPr/>
                </a:tc>
                <a:tc>
                  <a:txBody>
                    <a:bodyPr/>
                    <a:lstStyle/>
                    <a:p>
                      <a:r>
                        <a:rPr lang="en-US" sz="1000"/>
                        <a:t>31348</a:t>
                      </a:r>
                    </a:p>
                  </a:txBody>
                  <a:tcPr/>
                </a:tc>
                <a:tc>
                  <a:txBody>
                    <a:bodyPr/>
                    <a:lstStyle/>
                    <a:p>
                      <a:r>
                        <a:rPr lang="en-US" sz="1000"/>
                        <a:t>2955</a:t>
                      </a:r>
                    </a:p>
                  </a:txBody>
                  <a:tcPr/>
                </a:tc>
                <a:tc>
                  <a:txBody>
                    <a:bodyPr/>
                    <a:lstStyle/>
                    <a:p>
                      <a:r>
                        <a:rPr lang="en-US" sz="1000"/>
                        <a:t>14</a:t>
                      </a:r>
                    </a:p>
                  </a:txBody>
                  <a:tcPr/>
                </a:tc>
                <a:tc>
                  <a:txBody>
                    <a:bodyPr/>
                    <a:lstStyle/>
                    <a:p>
                      <a:r>
                        <a:rPr lang="en-US" sz="1000"/>
                        <a:t>12</a:t>
                      </a:r>
                    </a:p>
                  </a:txBody>
                  <a:tcPr/>
                </a:tc>
                <a:tc>
                  <a:txBody>
                    <a:bodyPr/>
                    <a:lstStyle/>
                    <a:p>
                      <a:r>
                        <a:rPr lang="en-US" sz="1000"/>
                        <a:t>5</a:t>
                      </a:r>
                    </a:p>
                  </a:txBody>
                  <a:tcPr/>
                </a:tc>
                <a:tc>
                  <a:txBody>
                    <a:bodyPr/>
                    <a:lstStyle/>
                    <a:p>
                      <a:r>
                        <a:rPr lang="en-US" sz="1000"/>
                        <a:t>31</a:t>
                      </a:r>
                    </a:p>
                  </a:txBody>
                  <a:tcPr/>
                </a:tc>
                <a:tc>
                  <a:txBody>
                    <a:bodyPr/>
                    <a:lstStyle/>
                    <a:p>
                      <a:r>
                        <a:rPr lang="en-US" sz="1000"/>
                        <a:t>16430</a:t>
                      </a:r>
                    </a:p>
                  </a:txBody>
                  <a:tcPr/>
                </a:tc>
                <a:tc>
                  <a:txBody>
                    <a:bodyPr/>
                    <a:lstStyle/>
                    <a:p>
                      <a:r>
                        <a:rPr lang="en-US" sz="1000"/>
                        <a:t>8252</a:t>
                      </a:r>
                    </a:p>
                  </a:txBody>
                  <a:tcPr/>
                </a:tc>
                <a:tc>
                  <a:txBody>
                    <a:bodyPr/>
                    <a:lstStyle/>
                    <a:p>
                      <a:r>
                        <a:rPr lang="en-US" sz="1000"/>
                        <a:t>2.6655 %</a:t>
                      </a:r>
                    </a:p>
                  </a:txBody>
                  <a:tcPr/>
                </a:tc>
                <a:extLst>
                  <a:ext uri="{0D108BD9-81ED-4DB2-BD59-A6C34878D82A}">
                    <a16:rowId xmlns:a16="http://schemas.microsoft.com/office/drawing/2014/main" val="4235551104"/>
                  </a:ext>
                </a:extLst>
              </a:tr>
              <a:tr h="370840">
                <a:tc>
                  <a:txBody>
                    <a:bodyPr/>
                    <a:lstStyle/>
                    <a:p>
                      <a:r>
                        <a:rPr lang="en-US" sz="1000"/>
                        <a:t>giantargentina</a:t>
                      </a:r>
                    </a:p>
                  </a:txBody>
                  <a:tcPr/>
                </a:tc>
                <a:tc>
                  <a:txBody>
                    <a:bodyPr/>
                    <a:lstStyle/>
                    <a:p>
                      <a:r>
                        <a:rPr lang="en-US" sz="1000"/>
                        <a:t>17661</a:t>
                      </a:r>
                    </a:p>
                  </a:txBody>
                  <a:tcPr/>
                </a:tc>
                <a:tc>
                  <a:txBody>
                    <a:bodyPr/>
                    <a:lstStyle/>
                    <a:p>
                      <a:r>
                        <a:rPr lang="en-US" sz="1000"/>
                        <a:t>679</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172</a:t>
                      </a:r>
                    </a:p>
                  </a:txBody>
                  <a:tcPr/>
                </a:tc>
                <a:tc>
                  <a:txBody>
                    <a:bodyPr/>
                    <a:lstStyle/>
                    <a:p>
                      <a:r>
                        <a:rPr lang="en-US" sz="1000"/>
                        <a:t>87</a:t>
                      </a:r>
                    </a:p>
                  </a:txBody>
                  <a:tcPr/>
                </a:tc>
                <a:tc>
                  <a:txBody>
                    <a:bodyPr/>
                    <a:lstStyle/>
                    <a:p>
                      <a:r>
                        <a:rPr lang="en-US" sz="1000"/>
                        <a:t>0.2136 %</a:t>
                      </a:r>
                    </a:p>
                  </a:txBody>
                  <a:tcPr/>
                </a:tc>
                <a:extLst>
                  <a:ext uri="{0D108BD9-81ED-4DB2-BD59-A6C34878D82A}">
                    <a16:rowId xmlns:a16="http://schemas.microsoft.com/office/drawing/2014/main" val="669810449"/>
                  </a:ext>
                </a:extLst>
              </a:tr>
              <a:tr h="370840">
                <a:tc>
                  <a:txBody>
                    <a:bodyPr/>
                    <a:lstStyle/>
                    <a:p>
                      <a:r>
                        <a:rPr lang="en-US" sz="1000"/>
                        <a:t>cannondale.argentina</a:t>
                      </a:r>
                    </a:p>
                  </a:txBody>
                  <a:tcPr/>
                </a:tc>
                <a:tc>
                  <a:txBody>
                    <a:bodyPr/>
                    <a:lstStyle/>
                    <a:p>
                      <a:r>
                        <a:rPr lang="en-US" sz="1000"/>
                        <a:t>14922</a:t>
                      </a:r>
                    </a:p>
                  </a:txBody>
                  <a:tcPr/>
                </a:tc>
                <a:tc>
                  <a:txBody>
                    <a:bodyPr/>
                    <a:lstStyle/>
                    <a:p>
                      <a:r>
                        <a:rPr lang="en-US" sz="1000"/>
                        <a:t>240</a:t>
                      </a:r>
                    </a:p>
                  </a:txBody>
                  <a:tcPr/>
                </a:tc>
                <a:tc>
                  <a:txBody>
                    <a:bodyPr/>
                    <a:lstStyle/>
                    <a:p>
                      <a:r>
                        <a:rPr lang="en-US" sz="1000"/>
                        <a:t>7</a:t>
                      </a:r>
                    </a:p>
                  </a:txBody>
                  <a:tcPr/>
                </a:tc>
                <a:tc>
                  <a:txBody>
                    <a:bodyPr/>
                    <a:lstStyle/>
                    <a:p>
                      <a:r>
                        <a:rPr lang="en-US" sz="1000"/>
                        <a:t>6</a:t>
                      </a:r>
                    </a:p>
                  </a:txBody>
                  <a:tcPr/>
                </a:tc>
                <a:tc>
                  <a:txBody>
                    <a:bodyPr/>
                    <a:lstStyle/>
                    <a:p>
                      <a:r>
                        <a:rPr lang="en-US" sz="1000"/>
                        <a:t>4</a:t>
                      </a:r>
                    </a:p>
                  </a:txBody>
                  <a:tcPr/>
                </a:tc>
                <a:tc>
                  <a:txBody>
                    <a:bodyPr/>
                    <a:lstStyle/>
                    <a:p>
                      <a:r>
                        <a:rPr lang="en-US" sz="1000"/>
                        <a:t>17</a:t>
                      </a:r>
                    </a:p>
                  </a:txBody>
                  <a:tcPr/>
                </a:tc>
                <a:tc>
                  <a:txBody>
                    <a:bodyPr/>
                    <a:lstStyle/>
                    <a:p>
                      <a:r>
                        <a:rPr lang="en-US" sz="1000"/>
                        <a:t>3189</a:t>
                      </a:r>
                    </a:p>
                  </a:txBody>
                  <a:tcPr/>
                </a:tc>
                <a:tc>
                  <a:txBody>
                    <a:bodyPr/>
                    <a:lstStyle/>
                    <a:p>
                      <a:r>
                        <a:rPr lang="en-US" sz="1000"/>
                        <a:t>44</a:t>
                      </a:r>
                    </a:p>
                  </a:txBody>
                  <a:tcPr/>
                </a:tc>
                <a:tc>
                  <a:txBody>
                    <a:bodyPr/>
                    <a:lstStyle/>
                    <a:p>
                      <a:r>
                        <a:rPr lang="en-US" sz="1000"/>
                        <a:t>1.2848 %</a:t>
                      </a:r>
                    </a:p>
                  </a:txBody>
                  <a:tcPr/>
                </a:tc>
                <a:extLst>
                  <a:ext uri="{0D108BD9-81ED-4DB2-BD59-A6C34878D82A}">
                    <a16:rowId xmlns:a16="http://schemas.microsoft.com/office/drawing/2014/main" val="3426584995"/>
                  </a:ext>
                </a:extLst>
              </a:tr>
            </a:tbl>
          </a:graphicData>
        </a:graphic>
      </p:graphicFrame>
      <p:sp>
        <p:nvSpPr>
          <p:cNvPr id="4" name="Text Placeholder 3">
            <a:extLst>
              <a:ext uri="{FF2B5EF4-FFF2-40B4-BE49-F238E27FC236}">
                <a16:creationId xmlns:a16="http://schemas.microsoft.com/office/drawing/2014/main" id="{C117DF13-F538-40EC-874B-F1F0BAFA442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559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03B5-C000-4ED2-84BD-0297759B84AC}"/>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4DE397A1-828B-474A-BD99-3ED1C511E6FB}"/>
              </a:ext>
            </a:extLst>
          </p:cNvPr>
          <p:cNvGraphicFramePr>
            <a:graphicFrameLocks noGrp="1"/>
          </p:cNvGraphicFramePr>
          <p:nvPr>
            <p:ph type="chart" sz="quarter" idx="13"/>
            <p:extLst>
              <p:ext uri="{D42A27DB-BD31-4B8C-83A1-F6EECF244321}">
                <p14:modId xmlns:p14="http://schemas.microsoft.com/office/powerpoint/2010/main" val="2770395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8ABDB-A5D6-4CF4-8EFE-7632F62F118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A74B8AF-B62A-457E-9D09-F086A8E40C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123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1EF7-59CE-487C-A8E7-7B87D8593DDC}"/>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7B713100-9758-40DF-BB89-404CDC3D28DD}"/>
              </a:ext>
            </a:extLst>
          </p:cNvPr>
          <p:cNvGraphicFramePr>
            <a:graphicFrameLocks noGrp="1"/>
          </p:cNvGraphicFramePr>
          <p:nvPr>
            <p:ph type="chart" sz="quarter" idx="13"/>
            <p:extLst>
              <p:ext uri="{D42A27DB-BD31-4B8C-83A1-F6EECF244321}">
                <p14:modId xmlns:p14="http://schemas.microsoft.com/office/powerpoint/2010/main" val="1205039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6069DB-6668-4DBE-851E-DB80912E743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E7BFD50-1414-465F-982E-293BE4BAE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588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5DD4-E7B3-4323-941A-5CB113C37A34}"/>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574C7404-6D65-40A0-A067-8986BCC18C60}"/>
              </a:ext>
            </a:extLst>
          </p:cNvPr>
          <p:cNvGraphicFramePr>
            <a:graphicFrameLocks noGrp="1"/>
          </p:cNvGraphicFramePr>
          <p:nvPr>
            <p:ph type="chart" sz="quarter" idx="13"/>
            <p:extLst>
              <p:ext uri="{D42A27DB-BD31-4B8C-83A1-F6EECF244321}">
                <p14:modId xmlns:p14="http://schemas.microsoft.com/office/powerpoint/2010/main" val="182589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1BC41F-B076-45FC-ACC7-D78BC096BE6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8FCFA19-7E7A-408A-AF24-6B798AB74B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61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2956A-F22B-46B1-B768-25F5528A70DC}"/>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9038A3A6-CA6F-45BB-BC64-6A6371DBC162}"/>
              </a:ext>
            </a:extLst>
          </p:cNvPr>
          <p:cNvGraphicFramePr>
            <a:graphicFrameLocks noGrp="1"/>
          </p:cNvGraphicFramePr>
          <p:nvPr>
            <p:ph type="chart" sz="quarter" idx="13"/>
            <p:extLst>
              <p:ext uri="{D42A27DB-BD31-4B8C-83A1-F6EECF244321}">
                <p14:modId xmlns:p14="http://schemas.microsoft.com/office/powerpoint/2010/main" val="1665019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BF5354-E9B3-44B2-B98F-31CFE49B9B2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BA4694F-7D5D-4BE2-ADA1-A6DE7BE8ED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767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BE81-63E8-472C-AC6E-F679C40D9D0C}"/>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1DF42CFC-64E8-4200-919E-377C8728183C}"/>
              </a:ext>
            </a:extLst>
          </p:cNvPr>
          <p:cNvGraphicFramePr>
            <a:graphicFrameLocks noGrp="1"/>
          </p:cNvGraphicFramePr>
          <p:nvPr>
            <p:ph type="chart" sz="quarter" idx="13"/>
            <p:extLst>
              <p:ext uri="{D42A27DB-BD31-4B8C-83A1-F6EECF244321}">
                <p14:modId xmlns:p14="http://schemas.microsoft.com/office/powerpoint/2010/main" val="4072376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1E86C-8C2F-4973-8296-943C1EFEFCF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7A9B8F-F282-4D8F-9BAF-227708984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294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C2292-0697-4F49-941A-848D57EE7936}"/>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55193CDB-A5E1-47DC-8B4E-1286C05C2998}"/>
              </a:ext>
            </a:extLst>
          </p:cNvPr>
          <p:cNvGraphicFramePr>
            <a:graphicFrameLocks noGrp="1"/>
          </p:cNvGraphicFramePr>
          <p:nvPr>
            <p:ph type="chart" sz="quarter" idx="13"/>
            <p:extLst>
              <p:ext uri="{D42A27DB-BD31-4B8C-83A1-F6EECF244321}">
                <p14:modId xmlns:p14="http://schemas.microsoft.com/office/powerpoint/2010/main" val="1627588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AAC952-7327-48B0-A1AA-DC83EDEA582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96743F1-33D7-4858-BA78-046FB859EE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536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DB8C3-3098-4E52-9C4F-B761AAB484E3}"/>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0ED6E715-D65E-4701-B20E-937E0292F3E0}"/>
              </a:ext>
            </a:extLst>
          </p:cNvPr>
          <p:cNvGraphicFramePr>
            <a:graphicFrameLocks noGrp="1"/>
          </p:cNvGraphicFramePr>
          <p:nvPr>
            <p:ph type="chart" sz="quarter" idx="13"/>
            <p:extLst>
              <p:ext uri="{D42A27DB-BD31-4B8C-83A1-F6EECF244321}">
                <p14:modId xmlns:p14="http://schemas.microsoft.com/office/powerpoint/2010/main" val="3896943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533EE-05B1-4E59-A439-F5F3F52167B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645BCDB-2D15-436E-8B73-2089A5AE6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241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FFBF5-46C8-4B1C-8E43-617CEC42DEA9}"/>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21F2A119-CD02-4408-B668-01E222A384F7}"/>
              </a:ext>
            </a:extLst>
          </p:cNvPr>
          <p:cNvGraphicFramePr>
            <a:graphicFrameLocks noGrp="1"/>
          </p:cNvGraphicFramePr>
          <p:nvPr>
            <p:ph type="chart" sz="quarter" idx="13"/>
            <p:extLst>
              <p:ext uri="{D42A27DB-BD31-4B8C-83A1-F6EECF244321}">
                <p14:modId xmlns:p14="http://schemas.microsoft.com/office/powerpoint/2010/main" val="1708523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4947B-64DD-429E-A814-5B5B738EC72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B6FDE5F-9C58-45B1-B82A-F852A3887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614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05C13-853A-47DC-99DB-DDB64996B597}"/>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A9345E51-20AA-450C-A3E2-F0255CF54C61}"/>
              </a:ext>
            </a:extLst>
          </p:cNvPr>
          <p:cNvGraphicFramePr>
            <a:graphicFrameLocks noGrp="1"/>
          </p:cNvGraphicFramePr>
          <p:nvPr>
            <p:ph type="chart" sz="quarter" idx="13"/>
            <p:extLst>
              <p:ext uri="{D42A27DB-BD31-4B8C-83A1-F6EECF244321}">
                <p14:modId xmlns:p14="http://schemas.microsoft.com/office/powerpoint/2010/main" val="471077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36F40-0676-4441-99E8-EBF873BCA77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3E1C0F7-E3B1-4E87-ACB7-1A28D195CE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657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486C-26B4-43BF-8A42-E91C73B6ADA0}"/>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F551058-2EC4-4337-8F4B-ED6D0CE52BDF}"/>
              </a:ext>
            </a:extLst>
          </p:cNvPr>
          <p:cNvGraphicFramePr>
            <a:graphicFrameLocks noGrp="1"/>
          </p:cNvGraphicFramePr>
          <p:nvPr>
            <p:ph type="chart" sz="quarter" idx="13"/>
            <p:extLst>
              <p:ext uri="{D42A27DB-BD31-4B8C-83A1-F6EECF244321}">
                <p14:modId xmlns:p14="http://schemas.microsoft.com/office/powerpoint/2010/main" val="234360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D0E95-392D-47A5-99DF-F01F802BEF6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A78C6A7-CE4D-40E1-85C0-B69A09394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811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4B39-58CE-4747-AAE1-C108F1D3E065}"/>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5F147CFD-E0CA-40B7-B90E-6FCB368438A0}"/>
              </a:ext>
            </a:extLst>
          </p:cNvPr>
          <p:cNvGraphicFramePr>
            <a:graphicFrameLocks noGrp="1"/>
          </p:cNvGraphicFramePr>
          <p:nvPr>
            <p:ph type="chart" sz="quarter" idx="13"/>
            <p:extLst>
              <p:ext uri="{D42A27DB-BD31-4B8C-83A1-F6EECF244321}">
                <p14:modId xmlns:p14="http://schemas.microsoft.com/office/powerpoint/2010/main" val="254394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9435A-3645-408B-B2C1-9A449DCA696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472140C-9878-4462-AE84-54CA82E60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733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5F65-CEFE-44FB-9579-79192E479F17}"/>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624461C-B187-40BF-88B8-685C67519DD7}"/>
              </a:ext>
            </a:extLst>
          </p:cNvPr>
          <p:cNvGraphicFramePr>
            <a:graphicFrameLocks noGrp="1"/>
          </p:cNvGraphicFramePr>
          <p:nvPr>
            <p:ph type="chart" sz="quarter" idx="13"/>
            <p:extLst>
              <p:ext uri="{D42A27DB-BD31-4B8C-83A1-F6EECF244321}">
                <p14:modId xmlns:p14="http://schemas.microsoft.com/office/powerpoint/2010/main" val="2527364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3225A-EACE-4E2A-8459-0E18117DB70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C9202A3-047D-4C49-AB6B-2BBC107AD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3825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FF5AD-A1B5-42EA-BEB1-210D373F0AB8}"/>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3FC9E54A-9505-46DF-8738-12D5468E43C9}"/>
              </a:ext>
            </a:extLst>
          </p:cNvPr>
          <p:cNvGraphicFramePr>
            <a:graphicFrameLocks noGrp="1"/>
          </p:cNvGraphicFramePr>
          <p:nvPr>
            <p:ph type="chart" sz="quarter" idx="13"/>
            <p:extLst>
              <p:ext uri="{D42A27DB-BD31-4B8C-83A1-F6EECF244321}">
                <p14:modId xmlns:p14="http://schemas.microsoft.com/office/powerpoint/2010/main" val="2384845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218C5-3F0C-465D-A263-5EA51549229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5FE8702-AF0C-45F8-A54C-A6BC37F2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7231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08F1-A514-4DD3-95EA-64E377D10E78}"/>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7AACE447-86E5-474D-82FF-4F259EA0D981}"/>
              </a:ext>
            </a:extLst>
          </p:cNvPr>
          <p:cNvGraphicFramePr>
            <a:graphicFrameLocks noGrp="1"/>
          </p:cNvGraphicFramePr>
          <p:nvPr>
            <p:ph type="tbl" sz="quarter" idx="13"/>
            <p:extLst>
              <p:ext uri="{D42A27DB-BD31-4B8C-83A1-F6EECF244321}">
                <p14:modId xmlns:p14="http://schemas.microsoft.com/office/powerpoint/2010/main" val="340925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5513102"/>
                    </a:ext>
                  </a:extLst>
                </a:gridCol>
                <a:gridCol w="1399032">
                  <a:extLst>
                    <a:ext uri="{9D8B030D-6E8A-4147-A177-3AD203B41FA5}">
                      <a16:colId xmlns:a16="http://schemas.microsoft.com/office/drawing/2014/main" val="723872675"/>
                    </a:ext>
                  </a:extLst>
                </a:gridCol>
                <a:gridCol w="1399032">
                  <a:extLst>
                    <a:ext uri="{9D8B030D-6E8A-4147-A177-3AD203B41FA5}">
                      <a16:colId xmlns:a16="http://schemas.microsoft.com/office/drawing/2014/main" val="872207661"/>
                    </a:ext>
                  </a:extLst>
                </a:gridCol>
                <a:gridCol w="1399032">
                  <a:extLst>
                    <a:ext uri="{9D8B030D-6E8A-4147-A177-3AD203B41FA5}">
                      <a16:colId xmlns:a16="http://schemas.microsoft.com/office/drawing/2014/main" val="2062097933"/>
                    </a:ext>
                  </a:extLst>
                </a:gridCol>
                <a:gridCol w="1399032">
                  <a:extLst>
                    <a:ext uri="{9D8B030D-6E8A-4147-A177-3AD203B41FA5}">
                      <a16:colId xmlns:a16="http://schemas.microsoft.com/office/drawing/2014/main" val="4129597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4977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393.91304347826</a:t>
                      </a:r>
                    </a:p>
                  </a:txBody>
                  <a:tcPr/>
                </a:tc>
                <a:extLst>
                  <a:ext uri="{0D108BD9-81ED-4DB2-BD59-A6C34878D82A}">
                    <a16:rowId xmlns:a16="http://schemas.microsoft.com/office/drawing/2014/main" val="375549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368.40909090909</a:t>
                      </a:r>
                    </a:p>
                  </a:txBody>
                  <a:tcPr/>
                </a:tc>
                <a:extLst>
                  <a:ext uri="{0D108BD9-81ED-4DB2-BD59-A6C34878D82A}">
                    <a16:rowId xmlns:a16="http://schemas.microsoft.com/office/drawing/2014/main" val="394116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491.78571428571</a:t>
                      </a:r>
                    </a:p>
                  </a:txBody>
                  <a:tcPr/>
                </a:tc>
                <a:extLst>
                  <a:ext uri="{0D108BD9-81ED-4DB2-BD59-A6C34878D82A}">
                    <a16:rowId xmlns:a16="http://schemas.microsoft.com/office/drawing/2014/main" val="257475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212.92307692308</a:t>
                      </a:r>
                    </a:p>
                  </a:txBody>
                  <a:tcPr/>
                </a:tc>
                <a:extLst>
                  <a:ext uri="{0D108BD9-81ED-4DB2-BD59-A6C34878D82A}">
                    <a16:rowId xmlns:a16="http://schemas.microsoft.com/office/drawing/2014/main" val="146065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561.27272727273</a:t>
                      </a:r>
                    </a:p>
                  </a:txBody>
                  <a:tcPr/>
                </a:tc>
                <a:extLst>
                  <a:ext uri="{0D108BD9-81ED-4DB2-BD59-A6C34878D82A}">
                    <a16:rowId xmlns:a16="http://schemas.microsoft.com/office/drawing/2014/main" val="12328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191.55555555556</a:t>
                      </a:r>
                    </a:p>
                  </a:txBody>
                  <a:tcPr/>
                </a:tc>
                <a:extLst>
                  <a:ext uri="{0D108BD9-81ED-4DB2-BD59-A6C34878D82A}">
                    <a16:rowId xmlns:a16="http://schemas.microsoft.com/office/drawing/2014/main" val="266573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234.77777777778</a:t>
                      </a:r>
                    </a:p>
                  </a:txBody>
                  <a:tcPr/>
                </a:tc>
                <a:extLst>
                  <a:ext uri="{0D108BD9-81ED-4DB2-BD59-A6C34878D82A}">
                    <a16:rowId xmlns:a16="http://schemas.microsoft.com/office/drawing/2014/main" val="304588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348568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333289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a:t>
                      </a:r>
                    </a:p>
                  </a:txBody>
                  <a:tcPr/>
                </a:tc>
                <a:extLst>
                  <a:ext uri="{0D108BD9-81ED-4DB2-BD59-A6C34878D82A}">
                    <a16:rowId xmlns:a16="http://schemas.microsoft.com/office/drawing/2014/main" val="2720792614"/>
                  </a:ext>
                </a:extLst>
              </a:tr>
            </a:tbl>
          </a:graphicData>
        </a:graphic>
      </p:graphicFrame>
      <p:sp>
        <p:nvSpPr>
          <p:cNvPr id="4" name="Text Placeholder 3">
            <a:extLst>
              <a:ext uri="{FF2B5EF4-FFF2-40B4-BE49-F238E27FC236}">
                <a16:creationId xmlns:a16="http://schemas.microsoft.com/office/drawing/2014/main" id="{20A80885-C74C-47BC-8DCC-1DF013DF9E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58059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5510D-39B3-4A2A-90C1-6FF9815D1FD3}"/>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D17B81EF-EC99-4E96-8447-9730DC4AC7BF}"/>
              </a:ext>
            </a:extLst>
          </p:cNvPr>
          <p:cNvGraphicFramePr>
            <a:graphicFrameLocks noGrp="1"/>
          </p:cNvGraphicFramePr>
          <p:nvPr>
            <p:ph type="tbl" sz="quarter" idx="13"/>
            <p:extLst>
              <p:ext uri="{D42A27DB-BD31-4B8C-83A1-F6EECF244321}">
                <p14:modId xmlns:p14="http://schemas.microsoft.com/office/powerpoint/2010/main" val="147735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88864074"/>
                    </a:ext>
                  </a:extLst>
                </a:gridCol>
                <a:gridCol w="1399032">
                  <a:extLst>
                    <a:ext uri="{9D8B030D-6E8A-4147-A177-3AD203B41FA5}">
                      <a16:colId xmlns:a16="http://schemas.microsoft.com/office/drawing/2014/main" val="3114113956"/>
                    </a:ext>
                  </a:extLst>
                </a:gridCol>
                <a:gridCol w="1399032">
                  <a:extLst>
                    <a:ext uri="{9D8B030D-6E8A-4147-A177-3AD203B41FA5}">
                      <a16:colId xmlns:a16="http://schemas.microsoft.com/office/drawing/2014/main" val="1941497072"/>
                    </a:ext>
                  </a:extLst>
                </a:gridCol>
                <a:gridCol w="1399032">
                  <a:extLst>
                    <a:ext uri="{9D8B030D-6E8A-4147-A177-3AD203B41FA5}">
                      <a16:colId xmlns:a16="http://schemas.microsoft.com/office/drawing/2014/main" val="78975141"/>
                    </a:ext>
                  </a:extLst>
                </a:gridCol>
                <a:gridCol w="1399032">
                  <a:extLst>
                    <a:ext uri="{9D8B030D-6E8A-4147-A177-3AD203B41FA5}">
                      <a16:colId xmlns:a16="http://schemas.microsoft.com/office/drawing/2014/main" val="191231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8896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74457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55816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a:t>
                      </a:r>
                    </a:p>
                  </a:txBody>
                  <a:tcPr/>
                </a:tc>
                <a:extLst>
                  <a:ext uri="{0D108BD9-81ED-4DB2-BD59-A6C34878D82A}">
                    <a16:rowId xmlns:a16="http://schemas.microsoft.com/office/drawing/2014/main" val="110427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extLst>
                  <a:ext uri="{0D108BD9-81ED-4DB2-BD59-A6C34878D82A}">
                    <a16:rowId xmlns:a16="http://schemas.microsoft.com/office/drawing/2014/main" val="65833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extLst>
                  <a:ext uri="{0D108BD9-81ED-4DB2-BD59-A6C34878D82A}">
                    <a16:rowId xmlns:a16="http://schemas.microsoft.com/office/drawing/2014/main" val="324057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356074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424323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#TarmacSL7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576.25</a:t>
                      </a:r>
                    </a:p>
                  </a:txBody>
                  <a:tcPr/>
                </a:tc>
                <a:extLst>
                  <a:ext uri="{0D108BD9-81ED-4DB2-BD59-A6C34878D82A}">
                    <a16:rowId xmlns:a16="http://schemas.microsoft.com/office/drawing/2014/main" val="160175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a:t>
                      </a:r>
                    </a:p>
                  </a:txBody>
                  <a:tcPr/>
                </a:tc>
                <a:extLst>
                  <a:ext uri="{0D108BD9-81ED-4DB2-BD59-A6C34878D82A}">
                    <a16:rowId xmlns:a16="http://schemas.microsoft.com/office/drawing/2014/main" val="411637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#Talon29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0222720"/>
                  </a:ext>
                </a:extLst>
              </a:tr>
            </a:tbl>
          </a:graphicData>
        </a:graphic>
      </p:graphicFrame>
      <p:sp>
        <p:nvSpPr>
          <p:cNvPr id="4" name="Text Placeholder 3">
            <a:extLst>
              <a:ext uri="{FF2B5EF4-FFF2-40B4-BE49-F238E27FC236}">
                <a16:creationId xmlns:a16="http://schemas.microsoft.com/office/drawing/2014/main" id="{719380C5-D788-4949-B3E2-BDAD2C25FE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86031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DBC00-C05A-43E0-9ACD-B3BC94FBB5C8}"/>
              </a:ext>
            </a:extLst>
          </p:cNvPr>
          <p:cNvSpPr>
            <a:spLocks noGrp="1"/>
          </p:cNvSpPr>
          <p:nvPr>
            <p:ph type="title"/>
          </p:nvPr>
        </p:nvSpPr>
        <p:spPr/>
        <p:txBody>
          <a:bodyPr/>
          <a:lstStyle/>
          <a:p>
            <a:r>
              <a:rPr lang="en-US"/>
              <a:t>Instagram Posts Table | Scott - 1 of 16</a:t>
            </a:r>
          </a:p>
        </p:txBody>
      </p:sp>
      <p:graphicFrame>
        <p:nvGraphicFramePr>
          <p:cNvPr id="5" name="Table Placeholder 4">
            <a:extLst>
              <a:ext uri="{FF2B5EF4-FFF2-40B4-BE49-F238E27FC236}">
                <a16:creationId xmlns:a16="http://schemas.microsoft.com/office/drawing/2014/main" id="{2E2DAE5D-21D3-4C2B-8B01-2A235110B6D0}"/>
              </a:ext>
            </a:extLst>
          </p:cNvPr>
          <p:cNvGraphicFramePr>
            <a:graphicFrameLocks noGrp="1"/>
          </p:cNvGraphicFramePr>
          <p:nvPr>
            <p:ph type="tbl" sz="quarter" idx="13"/>
            <p:extLst>
              <p:ext uri="{D42A27DB-BD31-4B8C-83A1-F6EECF244321}">
                <p14:modId xmlns:p14="http://schemas.microsoft.com/office/powerpoint/2010/main" val="4020760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56742510"/>
                    </a:ext>
                  </a:extLst>
                </a:gridCol>
                <a:gridCol w="987552">
                  <a:extLst>
                    <a:ext uri="{9D8B030D-6E8A-4147-A177-3AD203B41FA5}">
                      <a16:colId xmlns:a16="http://schemas.microsoft.com/office/drawing/2014/main" val="1713646629"/>
                    </a:ext>
                  </a:extLst>
                </a:gridCol>
                <a:gridCol w="987552">
                  <a:extLst>
                    <a:ext uri="{9D8B030D-6E8A-4147-A177-3AD203B41FA5}">
                      <a16:colId xmlns:a16="http://schemas.microsoft.com/office/drawing/2014/main" val="3215702564"/>
                    </a:ext>
                  </a:extLst>
                </a:gridCol>
                <a:gridCol w="987552">
                  <a:extLst>
                    <a:ext uri="{9D8B030D-6E8A-4147-A177-3AD203B41FA5}">
                      <a16:colId xmlns:a16="http://schemas.microsoft.com/office/drawing/2014/main" val="1547940497"/>
                    </a:ext>
                  </a:extLst>
                </a:gridCol>
                <a:gridCol w="987552">
                  <a:extLst>
                    <a:ext uri="{9D8B030D-6E8A-4147-A177-3AD203B41FA5}">
                      <a16:colId xmlns:a16="http://schemas.microsoft.com/office/drawing/2014/main" val="1657850607"/>
                    </a:ext>
                  </a:extLst>
                </a:gridCol>
                <a:gridCol w="987552">
                  <a:extLst>
                    <a:ext uri="{9D8B030D-6E8A-4147-A177-3AD203B41FA5}">
                      <a16:colId xmlns:a16="http://schemas.microsoft.com/office/drawing/2014/main" val="208889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11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- 2021-06-02 20:28:55</a:t>
                      </a:r>
                      <a:r>
                        <a:rPr kumimoji="0" lang="es-ES" sz="1000" b="0" i="0" u="none" strike="noStrike" kern="1200" cap="none" spc="0" normalizeH="0" baseline="0" noProof="0">
                          <a:ln>
                            <a:noFill/>
                          </a:ln>
                          <a:solidFill>
                            <a:prstClr val="black"/>
                          </a:solidFill>
                          <a:effectLst/>
                          <a:uLnTx/>
                          <a:uFillTx/>
                          <a:latin typeface="+mn-lt"/>
                          <a:ea typeface="+mn-ea"/>
                          <a:cs typeface="+mn-cs"/>
                        </a:rPr>
                        <a:t>
 #SORTEO scottstorepilar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scottstorepilar y a scottsportsargentina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128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- 2021-06-09 11:47:22</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0402980"/>
                  </a:ext>
                </a:extLst>
              </a:tr>
            </a:tbl>
          </a:graphicData>
        </a:graphic>
      </p:graphicFrame>
      <p:sp>
        <p:nvSpPr>
          <p:cNvPr id="4" name="Text Placeholder 3">
            <a:extLst>
              <a:ext uri="{FF2B5EF4-FFF2-40B4-BE49-F238E27FC236}">
                <a16:creationId xmlns:a16="http://schemas.microsoft.com/office/drawing/2014/main" id="{F811C2FD-3191-46E6-9E5F-9C842244680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75124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337D-7050-4ED1-A199-39925C0CBE04}"/>
              </a:ext>
            </a:extLst>
          </p:cNvPr>
          <p:cNvSpPr>
            <a:spLocks noGrp="1"/>
          </p:cNvSpPr>
          <p:nvPr>
            <p:ph type="title"/>
          </p:nvPr>
        </p:nvSpPr>
        <p:spPr/>
        <p:txBody>
          <a:bodyPr/>
          <a:lstStyle/>
          <a:p>
            <a:r>
              <a:rPr lang="en-US"/>
              <a:t>Instagram Posts Table | Scott - 2 of 16</a:t>
            </a:r>
          </a:p>
        </p:txBody>
      </p:sp>
      <p:graphicFrame>
        <p:nvGraphicFramePr>
          <p:cNvPr id="5" name="Table Placeholder 4">
            <a:extLst>
              <a:ext uri="{FF2B5EF4-FFF2-40B4-BE49-F238E27FC236}">
                <a16:creationId xmlns:a16="http://schemas.microsoft.com/office/drawing/2014/main" id="{558F77DF-6B51-4A53-A8FF-80A2441D8D46}"/>
              </a:ext>
            </a:extLst>
          </p:cNvPr>
          <p:cNvGraphicFramePr>
            <a:graphicFrameLocks noGrp="1"/>
          </p:cNvGraphicFramePr>
          <p:nvPr>
            <p:ph type="tbl" sz="quarter" idx="13"/>
            <p:extLst>
              <p:ext uri="{D42A27DB-BD31-4B8C-83A1-F6EECF244321}">
                <p14:modId xmlns:p14="http://schemas.microsoft.com/office/powerpoint/2010/main" val="3041205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58842211"/>
                    </a:ext>
                  </a:extLst>
                </a:gridCol>
                <a:gridCol w="987552">
                  <a:extLst>
                    <a:ext uri="{9D8B030D-6E8A-4147-A177-3AD203B41FA5}">
                      <a16:colId xmlns:a16="http://schemas.microsoft.com/office/drawing/2014/main" val="2812373039"/>
                    </a:ext>
                  </a:extLst>
                </a:gridCol>
                <a:gridCol w="987552">
                  <a:extLst>
                    <a:ext uri="{9D8B030D-6E8A-4147-A177-3AD203B41FA5}">
                      <a16:colId xmlns:a16="http://schemas.microsoft.com/office/drawing/2014/main" val="64366590"/>
                    </a:ext>
                  </a:extLst>
                </a:gridCol>
                <a:gridCol w="987552">
                  <a:extLst>
                    <a:ext uri="{9D8B030D-6E8A-4147-A177-3AD203B41FA5}">
                      <a16:colId xmlns:a16="http://schemas.microsoft.com/office/drawing/2014/main" val="1527584458"/>
                    </a:ext>
                  </a:extLst>
                </a:gridCol>
                <a:gridCol w="987552">
                  <a:extLst>
                    <a:ext uri="{9D8B030D-6E8A-4147-A177-3AD203B41FA5}">
                      <a16:colId xmlns:a16="http://schemas.microsoft.com/office/drawing/2014/main" val="3346574800"/>
                    </a:ext>
                  </a:extLst>
                </a:gridCol>
                <a:gridCol w="987552">
                  <a:extLst>
                    <a:ext uri="{9D8B030D-6E8A-4147-A177-3AD203B41FA5}">
                      <a16:colId xmlns:a16="http://schemas.microsoft.com/office/drawing/2014/main" val="46152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161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- 2021-06-13 11:42:04</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nschurter en el scottmtbracing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446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- 2021-06-21 18:34:34</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1713000"/>
                  </a:ext>
                </a:extLst>
              </a:tr>
            </a:tbl>
          </a:graphicData>
        </a:graphic>
      </p:graphicFrame>
      <p:sp>
        <p:nvSpPr>
          <p:cNvPr id="4" name="Text Placeholder 3">
            <a:extLst>
              <a:ext uri="{FF2B5EF4-FFF2-40B4-BE49-F238E27FC236}">
                <a16:creationId xmlns:a16="http://schemas.microsoft.com/office/drawing/2014/main" id="{22B44172-1C69-4223-9146-AF26302E96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38768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111F-9B4D-43F5-B318-BC55B2D3E8E3}"/>
              </a:ext>
            </a:extLst>
          </p:cNvPr>
          <p:cNvSpPr>
            <a:spLocks noGrp="1"/>
          </p:cNvSpPr>
          <p:nvPr>
            <p:ph type="title"/>
          </p:nvPr>
        </p:nvSpPr>
        <p:spPr/>
        <p:txBody>
          <a:bodyPr/>
          <a:lstStyle/>
          <a:p>
            <a:r>
              <a:rPr lang="en-US"/>
              <a:t>Instagram Posts Table | Scott - 3 of 16</a:t>
            </a:r>
          </a:p>
        </p:txBody>
      </p:sp>
      <p:graphicFrame>
        <p:nvGraphicFramePr>
          <p:cNvPr id="5" name="Table Placeholder 4">
            <a:extLst>
              <a:ext uri="{FF2B5EF4-FFF2-40B4-BE49-F238E27FC236}">
                <a16:creationId xmlns:a16="http://schemas.microsoft.com/office/drawing/2014/main" id="{E938B965-BEC0-4F1D-973A-1951DB5BC0A2}"/>
              </a:ext>
            </a:extLst>
          </p:cNvPr>
          <p:cNvGraphicFramePr>
            <a:graphicFrameLocks noGrp="1"/>
          </p:cNvGraphicFramePr>
          <p:nvPr>
            <p:ph type="tbl" sz="quarter" idx="13"/>
            <p:extLst>
              <p:ext uri="{D42A27DB-BD31-4B8C-83A1-F6EECF244321}">
                <p14:modId xmlns:p14="http://schemas.microsoft.com/office/powerpoint/2010/main" val="254947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6913313"/>
                    </a:ext>
                  </a:extLst>
                </a:gridCol>
                <a:gridCol w="987552">
                  <a:extLst>
                    <a:ext uri="{9D8B030D-6E8A-4147-A177-3AD203B41FA5}">
                      <a16:colId xmlns:a16="http://schemas.microsoft.com/office/drawing/2014/main" val="3578979943"/>
                    </a:ext>
                  </a:extLst>
                </a:gridCol>
                <a:gridCol w="987552">
                  <a:extLst>
                    <a:ext uri="{9D8B030D-6E8A-4147-A177-3AD203B41FA5}">
                      <a16:colId xmlns:a16="http://schemas.microsoft.com/office/drawing/2014/main" val="233095703"/>
                    </a:ext>
                  </a:extLst>
                </a:gridCol>
                <a:gridCol w="987552">
                  <a:extLst>
                    <a:ext uri="{9D8B030D-6E8A-4147-A177-3AD203B41FA5}">
                      <a16:colId xmlns:a16="http://schemas.microsoft.com/office/drawing/2014/main" val="2822066564"/>
                    </a:ext>
                  </a:extLst>
                </a:gridCol>
                <a:gridCol w="987552">
                  <a:extLst>
                    <a:ext uri="{9D8B030D-6E8A-4147-A177-3AD203B41FA5}">
                      <a16:colId xmlns:a16="http://schemas.microsoft.com/office/drawing/2014/main" val="410441333"/>
                    </a:ext>
                  </a:extLst>
                </a:gridCol>
                <a:gridCol w="987552">
                  <a:extLst>
                    <a:ext uri="{9D8B030D-6E8A-4147-A177-3AD203B41FA5}">
                      <a16:colId xmlns:a16="http://schemas.microsoft.com/office/drawing/2014/main" val="391337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498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- 2021-06-23 16:12:19</a:t>
                      </a:r>
                      <a:r>
                        <a:rPr kumimoji="0" lang="en-US" sz="1000" b="0" i="0" u="none" strike="noStrike" kern="1200" cap="none" spc="0" normalizeH="0" baseline="0" noProof="0">
                          <a:ln>
                            <a:noFill/>
                          </a:ln>
                          <a:solidFill>
                            <a:prstClr val="black"/>
                          </a:solidFill>
                          <a:effectLst/>
                          <a:uLnTx/>
                          <a:uFillTx/>
                          <a:latin typeface="+mn-lt"/>
                          <a:ea typeface="+mn-ea"/>
                          <a:cs typeface="+mn-cs"/>
                        </a:rPr>
                        <a:t>
 Cómodos, elegantes y con grandes prestaciones, así son nuestros zapatos Specialized Torch 2.0.
Ergonómicamente diseñados y científicamente comprobados para que tu rendimiento y confort estén en el máximo nivel.🙌
#IamSpecialized #SpecializedArgentina #SpecializedTorch #SpecializedShoes #Specialized #BodyGeometry #SpecializedBodyGeometry #SpecializedRoad #RoadShoes
📸  grajeanettefrid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8251546"/>
                  </a:ext>
                </a:extLst>
              </a:tr>
            </a:tbl>
          </a:graphicData>
        </a:graphic>
      </p:graphicFrame>
      <p:sp>
        <p:nvSpPr>
          <p:cNvPr id="4" name="Text Placeholder 3">
            <a:extLst>
              <a:ext uri="{FF2B5EF4-FFF2-40B4-BE49-F238E27FC236}">
                <a16:creationId xmlns:a16="http://schemas.microsoft.com/office/drawing/2014/main" id="{85EC2F00-EC38-46E7-877F-A8C277AAEB0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66769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F419-EA23-47E5-8729-C6342873A198}"/>
              </a:ext>
            </a:extLst>
          </p:cNvPr>
          <p:cNvSpPr>
            <a:spLocks noGrp="1"/>
          </p:cNvSpPr>
          <p:nvPr>
            <p:ph type="title"/>
          </p:nvPr>
        </p:nvSpPr>
        <p:spPr/>
        <p:txBody>
          <a:bodyPr/>
          <a:lstStyle/>
          <a:p>
            <a:r>
              <a:rPr lang="en-US"/>
              <a:t>Instagram Posts Table | Scott - 4 of 16</a:t>
            </a:r>
          </a:p>
        </p:txBody>
      </p:sp>
      <p:graphicFrame>
        <p:nvGraphicFramePr>
          <p:cNvPr id="5" name="Table Placeholder 4">
            <a:extLst>
              <a:ext uri="{FF2B5EF4-FFF2-40B4-BE49-F238E27FC236}">
                <a16:creationId xmlns:a16="http://schemas.microsoft.com/office/drawing/2014/main" id="{03BAC152-B41F-4A8A-A3D8-09CFBE4A1A3F}"/>
              </a:ext>
            </a:extLst>
          </p:cNvPr>
          <p:cNvGraphicFramePr>
            <a:graphicFrameLocks noGrp="1"/>
          </p:cNvGraphicFramePr>
          <p:nvPr>
            <p:ph type="tbl" sz="quarter" idx="13"/>
            <p:extLst>
              <p:ext uri="{D42A27DB-BD31-4B8C-83A1-F6EECF244321}">
                <p14:modId xmlns:p14="http://schemas.microsoft.com/office/powerpoint/2010/main" val="3377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0139790"/>
                    </a:ext>
                  </a:extLst>
                </a:gridCol>
                <a:gridCol w="987552">
                  <a:extLst>
                    <a:ext uri="{9D8B030D-6E8A-4147-A177-3AD203B41FA5}">
                      <a16:colId xmlns:a16="http://schemas.microsoft.com/office/drawing/2014/main" val="562566370"/>
                    </a:ext>
                  </a:extLst>
                </a:gridCol>
                <a:gridCol w="987552">
                  <a:extLst>
                    <a:ext uri="{9D8B030D-6E8A-4147-A177-3AD203B41FA5}">
                      <a16:colId xmlns:a16="http://schemas.microsoft.com/office/drawing/2014/main" val="194224767"/>
                    </a:ext>
                  </a:extLst>
                </a:gridCol>
                <a:gridCol w="987552">
                  <a:extLst>
                    <a:ext uri="{9D8B030D-6E8A-4147-A177-3AD203B41FA5}">
                      <a16:colId xmlns:a16="http://schemas.microsoft.com/office/drawing/2014/main" val="2859384622"/>
                    </a:ext>
                  </a:extLst>
                </a:gridCol>
                <a:gridCol w="987552">
                  <a:extLst>
                    <a:ext uri="{9D8B030D-6E8A-4147-A177-3AD203B41FA5}">
                      <a16:colId xmlns:a16="http://schemas.microsoft.com/office/drawing/2014/main" val="2013010172"/>
                    </a:ext>
                  </a:extLst>
                </a:gridCol>
                <a:gridCol w="987552">
                  <a:extLst>
                    <a:ext uri="{9D8B030D-6E8A-4147-A177-3AD203B41FA5}">
                      <a16:colId xmlns:a16="http://schemas.microsoft.com/office/drawing/2014/main" val="170271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492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- 2021-06-07 15:34:44</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es la combinación perfecta entre aerodinámica, bajo peso y comodidad. La culminación de nuestra insistente búsqueda de la velocidad. Una auténtica máquina de competición.
Diseñada con los mejores ingenieros del sector junto a la experiencia de un ejército de ciclistas de nuestros equipos World Tour, la Tarmac SL7 es la más rápida que jamás hayamos probado. 
Testeada a fondo en el túnel del viento y construida con nuestra tecnología Rider-First Engineered™ para asegurar que la Tarmac sea la más equilibrada y con mejor comportamiento, indistintamente de la talla. 
#AeroIsEverything 
#SpecializedTarmac #TarmacSL7 #IamSpecialized #SpecializedArgentina #SpecializedTarmacSl7 #SpecializedRoad #Roadbike 
📸 : lulu.on.tour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9239615"/>
                  </a:ext>
                </a:extLst>
              </a:tr>
            </a:tbl>
          </a:graphicData>
        </a:graphic>
      </p:graphicFrame>
      <p:sp>
        <p:nvSpPr>
          <p:cNvPr id="4" name="Text Placeholder 3">
            <a:extLst>
              <a:ext uri="{FF2B5EF4-FFF2-40B4-BE49-F238E27FC236}">
                <a16:creationId xmlns:a16="http://schemas.microsoft.com/office/drawing/2014/main" id="{3BAD2587-853D-4D60-9644-F8F6C58D19A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39745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2CCCC-BC26-48EB-BD5E-05A85424E8B9}"/>
              </a:ext>
            </a:extLst>
          </p:cNvPr>
          <p:cNvSpPr>
            <a:spLocks noGrp="1"/>
          </p:cNvSpPr>
          <p:nvPr>
            <p:ph type="title"/>
          </p:nvPr>
        </p:nvSpPr>
        <p:spPr/>
        <p:txBody>
          <a:bodyPr/>
          <a:lstStyle/>
          <a:p>
            <a:r>
              <a:rPr lang="en-US"/>
              <a:t>Instagram Posts Table | Scott - 5 of 16</a:t>
            </a:r>
          </a:p>
        </p:txBody>
      </p:sp>
      <p:graphicFrame>
        <p:nvGraphicFramePr>
          <p:cNvPr id="5" name="Table Placeholder 4">
            <a:extLst>
              <a:ext uri="{FF2B5EF4-FFF2-40B4-BE49-F238E27FC236}">
                <a16:creationId xmlns:a16="http://schemas.microsoft.com/office/drawing/2014/main" id="{0147148E-5454-4951-B8BD-B92E87D20321}"/>
              </a:ext>
            </a:extLst>
          </p:cNvPr>
          <p:cNvGraphicFramePr>
            <a:graphicFrameLocks noGrp="1"/>
          </p:cNvGraphicFramePr>
          <p:nvPr>
            <p:ph type="tbl" sz="quarter" idx="13"/>
            <p:extLst>
              <p:ext uri="{D42A27DB-BD31-4B8C-83A1-F6EECF244321}">
                <p14:modId xmlns:p14="http://schemas.microsoft.com/office/powerpoint/2010/main" val="94719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575358"/>
                    </a:ext>
                  </a:extLst>
                </a:gridCol>
                <a:gridCol w="987552">
                  <a:extLst>
                    <a:ext uri="{9D8B030D-6E8A-4147-A177-3AD203B41FA5}">
                      <a16:colId xmlns:a16="http://schemas.microsoft.com/office/drawing/2014/main" val="731166953"/>
                    </a:ext>
                  </a:extLst>
                </a:gridCol>
                <a:gridCol w="987552">
                  <a:extLst>
                    <a:ext uri="{9D8B030D-6E8A-4147-A177-3AD203B41FA5}">
                      <a16:colId xmlns:a16="http://schemas.microsoft.com/office/drawing/2014/main" val="4043577359"/>
                    </a:ext>
                  </a:extLst>
                </a:gridCol>
                <a:gridCol w="987552">
                  <a:extLst>
                    <a:ext uri="{9D8B030D-6E8A-4147-A177-3AD203B41FA5}">
                      <a16:colId xmlns:a16="http://schemas.microsoft.com/office/drawing/2014/main" val="1118036473"/>
                    </a:ext>
                  </a:extLst>
                </a:gridCol>
                <a:gridCol w="987552">
                  <a:extLst>
                    <a:ext uri="{9D8B030D-6E8A-4147-A177-3AD203B41FA5}">
                      <a16:colId xmlns:a16="http://schemas.microsoft.com/office/drawing/2014/main" val="1037635393"/>
                    </a:ext>
                  </a:extLst>
                </a:gridCol>
                <a:gridCol w="987552">
                  <a:extLst>
                    <a:ext uri="{9D8B030D-6E8A-4147-A177-3AD203B41FA5}">
                      <a16:colId xmlns:a16="http://schemas.microsoft.com/office/drawing/2014/main" val="948853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826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- 2021-06-11 18:22:01</a:t>
                      </a:r>
                      <a:r>
                        <a:rPr kumimoji="0" lang="es-ES" sz="1000" b="0" i="0" u="none" strike="noStrike" kern="1200" cap="none" spc="0" normalizeH="0" baseline="0" noProof="0">
                          <a:ln>
                            <a:noFill/>
                          </a:ln>
                          <a:solidFill>
                            <a:prstClr val="black"/>
                          </a:solidFill>
                          <a:effectLst/>
                          <a:uLnTx/>
                          <a:uFillTx/>
                          <a:latin typeface="+mn-lt"/>
                          <a:ea typeface="+mn-ea"/>
                          <a:cs typeface="+mn-cs"/>
                        </a:rPr>
                        <a:t>
 Y la Scott Aspect 960 de scottstorepilar se la ganó edgarurosa 🎉🎉🎉
Ponete en contacto con la Tienda para coordinar la entrega!!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753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- 2021-06-24 13:06:01</a:t>
                      </a:r>
                      <a:r>
                        <a:rPr kumimoji="0" lang="en-US" sz="1000" b="0" i="0" u="none" strike="noStrike" kern="1200" cap="none" spc="0" normalizeH="0" baseline="0" noProof="0">
                          <a:ln>
                            <a:noFill/>
                          </a:ln>
                          <a:solidFill>
                            <a:prstClr val="black"/>
                          </a:solidFill>
                          <a:effectLst/>
                          <a:uLnTx/>
                          <a:uFillTx/>
                          <a:latin typeface="+mn-lt"/>
                          <a:ea typeface="+mn-ea"/>
                          <a:cs typeface="+mn-cs"/>
                        </a:rPr>
                        <a:t>
 ¡Es tiempo de letourdefrance para el treksegafredo !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380089"/>
                  </a:ext>
                </a:extLst>
              </a:tr>
            </a:tbl>
          </a:graphicData>
        </a:graphic>
      </p:graphicFrame>
      <p:sp>
        <p:nvSpPr>
          <p:cNvPr id="4" name="Text Placeholder 3">
            <a:extLst>
              <a:ext uri="{FF2B5EF4-FFF2-40B4-BE49-F238E27FC236}">
                <a16:creationId xmlns:a16="http://schemas.microsoft.com/office/drawing/2014/main" id="{FC1494E3-5711-4EFE-A8C7-EA49DBD3EFE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57438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734ED-E364-4850-A4CD-74C99A6B91B1}"/>
              </a:ext>
            </a:extLst>
          </p:cNvPr>
          <p:cNvSpPr>
            <a:spLocks noGrp="1"/>
          </p:cNvSpPr>
          <p:nvPr>
            <p:ph type="title"/>
          </p:nvPr>
        </p:nvSpPr>
        <p:spPr/>
        <p:txBody>
          <a:bodyPr/>
          <a:lstStyle/>
          <a:p>
            <a:r>
              <a:rPr lang="en-US"/>
              <a:t>Instagram Posts Table | Scott - 6 of 16</a:t>
            </a:r>
          </a:p>
        </p:txBody>
      </p:sp>
      <p:graphicFrame>
        <p:nvGraphicFramePr>
          <p:cNvPr id="5" name="Table Placeholder 4">
            <a:extLst>
              <a:ext uri="{FF2B5EF4-FFF2-40B4-BE49-F238E27FC236}">
                <a16:creationId xmlns:a16="http://schemas.microsoft.com/office/drawing/2014/main" id="{D866A7EB-D635-44DB-9480-44903F698F85}"/>
              </a:ext>
            </a:extLst>
          </p:cNvPr>
          <p:cNvGraphicFramePr>
            <a:graphicFrameLocks noGrp="1"/>
          </p:cNvGraphicFramePr>
          <p:nvPr>
            <p:ph type="tbl" sz="quarter" idx="13"/>
            <p:extLst>
              <p:ext uri="{D42A27DB-BD31-4B8C-83A1-F6EECF244321}">
                <p14:modId xmlns:p14="http://schemas.microsoft.com/office/powerpoint/2010/main" val="10075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78829111"/>
                    </a:ext>
                  </a:extLst>
                </a:gridCol>
                <a:gridCol w="987552">
                  <a:extLst>
                    <a:ext uri="{9D8B030D-6E8A-4147-A177-3AD203B41FA5}">
                      <a16:colId xmlns:a16="http://schemas.microsoft.com/office/drawing/2014/main" val="2206080611"/>
                    </a:ext>
                  </a:extLst>
                </a:gridCol>
                <a:gridCol w="987552">
                  <a:extLst>
                    <a:ext uri="{9D8B030D-6E8A-4147-A177-3AD203B41FA5}">
                      <a16:colId xmlns:a16="http://schemas.microsoft.com/office/drawing/2014/main" val="2613407748"/>
                    </a:ext>
                  </a:extLst>
                </a:gridCol>
                <a:gridCol w="987552">
                  <a:extLst>
                    <a:ext uri="{9D8B030D-6E8A-4147-A177-3AD203B41FA5}">
                      <a16:colId xmlns:a16="http://schemas.microsoft.com/office/drawing/2014/main" val="893458400"/>
                    </a:ext>
                  </a:extLst>
                </a:gridCol>
                <a:gridCol w="987552">
                  <a:extLst>
                    <a:ext uri="{9D8B030D-6E8A-4147-A177-3AD203B41FA5}">
                      <a16:colId xmlns:a16="http://schemas.microsoft.com/office/drawing/2014/main" val="3434782751"/>
                    </a:ext>
                  </a:extLst>
                </a:gridCol>
                <a:gridCol w="987552">
                  <a:extLst>
                    <a:ext uri="{9D8B030D-6E8A-4147-A177-3AD203B41FA5}">
                      <a16:colId xmlns:a16="http://schemas.microsoft.com/office/drawing/2014/main" val="72020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789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- 2021-06-22 19:23:30</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245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- 2021-06-29 20:28:59</a:t>
                      </a:r>
                      <a:r>
                        <a:rPr kumimoji="0" lang="en-US" sz="1000" b="0" i="0" u="none" strike="noStrike" kern="1200" cap="none" spc="0" normalizeH="0" baseline="0" noProof="0">
                          <a:ln>
                            <a:noFill/>
                          </a:ln>
                          <a:solidFill>
                            <a:prstClr val="black"/>
                          </a:solidFill>
                          <a:effectLst/>
                          <a:uLnTx/>
                          <a:uFillTx/>
                          <a:latin typeface="+mn-lt"/>
                          <a:ea typeface="+mn-ea"/>
                          <a:cs typeface="+mn-cs"/>
                        </a:rPr>
                        <a:t>
 Spark RC 900 Team Issue XS PRZ.
Con TwinLoc y muchos secretos más. Conocelos.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46290603"/>
                  </a:ext>
                </a:extLst>
              </a:tr>
            </a:tbl>
          </a:graphicData>
        </a:graphic>
      </p:graphicFrame>
      <p:sp>
        <p:nvSpPr>
          <p:cNvPr id="4" name="Text Placeholder 3">
            <a:extLst>
              <a:ext uri="{FF2B5EF4-FFF2-40B4-BE49-F238E27FC236}">
                <a16:creationId xmlns:a16="http://schemas.microsoft.com/office/drawing/2014/main" id="{BB83BA77-0730-43AB-994C-02165BE5104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75924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0DF6C-498B-46A2-9A1F-4A085042E5F7}"/>
              </a:ext>
            </a:extLst>
          </p:cNvPr>
          <p:cNvSpPr>
            <a:spLocks noGrp="1"/>
          </p:cNvSpPr>
          <p:nvPr>
            <p:ph type="title"/>
          </p:nvPr>
        </p:nvSpPr>
        <p:spPr/>
        <p:txBody>
          <a:bodyPr/>
          <a:lstStyle/>
          <a:p>
            <a:r>
              <a:rPr lang="en-US"/>
              <a:t>Instagram Posts Table | Scott - 7 of 16</a:t>
            </a:r>
          </a:p>
        </p:txBody>
      </p:sp>
      <p:graphicFrame>
        <p:nvGraphicFramePr>
          <p:cNvPr id="5" name="Table Placeholder 4">
            <a:extLst>
              <a:ext uri="{FF2B5EF4-FFF2-40B4-BE49-F238E27FC236}">
                <a16:creationId xmlns:a16="http://schemas.microsoft.com/office/drawing/2014/main" id="{1F43EB0F-8EB3-4F21-B332-98C0DE11F9BF}"/>
              </a:ext>
            </a:extLst>
          </p:cNvPr>
          <p:cNvGraphicFramePr>
            <a:graphicFrameLocks noGrp="1"/>
          </p:cNvGraphicFramePr>
          <p:nvPr>
            <p:ph type="tbl" sz="quarter" idx="13"/>
            <p:extLst>
              <p:ext uri="{D42A27DB-BD31-4B8C-83A1-F6EECF244321}">
                <p14:modId xmlns:p14="http://schemas.microsoft.com/office/powerpoint/2010/main" val="101366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54638128"/>
                    </a:ext>
                  </a:extLst>
                </a:gridCol>
                <a:gridCol w="987552">
                  <a:extLst>
                    <a:ext uri="{9D8B030D-6E8A-4147-A177-3AD203B41FA5}">
                      <a16:colId xmlns:a16="http://schemas.microsoft.com/office/drawing/2014/main" val="2557338619"/>
                    </a:ext>
                  </a:extLst>
                </a:gridCol>
                <a:gridCol w="987552">
                  <a:extLst>
                    <a:ext uri="{9D8B030D-6E8A-4147-A177-3AD203B41FA5}">
                      <a16:colId xmlns:a16="http://schemas.microsoft.com/office/drawing/2014/main" val="1530153480"/>
                    </a:ext>
                  </a:extLst>
                </a:gridCol>
                <a:gridCol w="987552">
                  <a:extLst>
                    <a:ext uri="{9D8B030D-6E8A-4147-A177-3AD203B41FA5}">
                      <a16:colId xmlns:a16="http://schemas.microsoft.com/office/drawing/2014/main" val="2251483905"/>
                    </a:ext>
                  </a:extLst>
                </a:gridCol>
                <a:gridCol w="987552">
                  <a:extLst>
                    <a:ext uri="{9D8B030D-6E8A-4147-A177-3AD203B41FA5}">
                      <a16:colId xmlns:a16="http://schemas.microsoft.com/office/drawing/2014/main" val="919143797"/>
                    </a:ext>
                  </a:extLst>
                </a:gridCol>
                <a:gridCol w="987552">
                  <a:extLst>
                    <a:ext uri="{9D8B030D-6E8A-4147-A177-3AD203B41FA5}">
                      <a16:colId xmlns:a16="http://schemas.microsoft.com/office/drawing/2014/main" val="195109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45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- 2021-06-20 09:00:45</a:t>
                      </a:r>
                      <a:r>
                        <a:rPr kumimoji="0" lang="en-US" sz="1000" b="0" i="0" u="none" strike="noStrike" kern="1200" cap="none" spc="0" normalizeH="0" baseline="0" noProof="0">
                          <a:ln>
                            <a:noFill/>
                          </a:ln>
                          <a:solidFill>
                            <a:prstClr val="black"/>
                          </a:solidFill>
                          <a:effectLst/>
                          <a:uLnTx/>
                          <a:uFillTx/>
                          <a:latin typeface="+mn-lt"/>
                          <a:ea typeface="+mn-ea"/>
                          <a:cs typeface="+mn-cs"/>
                        </a:rPr>
                        <a:t>
 Un eterno agradecimiento a ellos, que nos acompañaron en las primeras pedaleadas👨‍👧‍👦 ♥️
¡Feliz día papá! 
#IamSpecialized #SpecializedArgentina #DiadelPadre #Argentina #PadreeHijo #PadreeHija SpecializedAmbush SpecializedHotwalk #FelizDíadelPadre
📸🚴‍♂️ mattyhunter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9472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- 2021-06-03 21:01:21</a:t>
                      </a:r>
                      <a:r>
                        <a:rPr kumimoji="0" lang="en-US" sz="1000" b="0" i="0" u="none" strike="noStrike" kern="1200" cap="none" spc="0" normalizeH="0" baseline="0" noProof="0">
                          <a:ln>
                            <a:noFill/>
                          </a:ln>
                          <a:solidFill>
                            <a:prstClr val="black"/>
                          </a:solidFill>
                          <a:effectLst/>
                          <a:uLnTx/>
                          <a:uFillTx/>
                          <a:latin typeface="+mn-lt"/>
                          <a:ea typeface="+mn-ea"/>
                          <a:cs typeface="+mn-cs"/>
                        </a:rPr>
                        <a:t>
 ¡La Rail 7 es una bici eléctrica de montaña de largo recorrido diseñada para arrasar en los senderos más épicos! 
Incorpora la misma tecnología de gama alta de  nuestras bicicletas de trail convencionales, una transmisión y una horquillas gama alta y además un potente motor Bosch.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5472337"/>
                  </a:ext>
                </a:extLst>
              </a:tr>
            </a:tbl>
          </a:graphicData>
        </a:graphic>
      </p:graphicFrame>
      <p:sp>
        <p:nvSpPr>
          <p:cNvPr id="4" name="Text Placeholder 3">
            <a:extLst>
              <a:ext uri="{FF2B5EF4-FFF2-40B4-BE49-F238E27FC236}">
                <a16:creationId xmlns:a16="http://schemas.microsoft.com/office/drawing/2014/main" id="{37898C7B-F15F-4648-8E59-D297B146B65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50117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D6C7-E9A2-4529-9B54-4EE20DB8A1AE}"/>
              </a:ext>
            </a:extLst>
          </p:cNvPr>
          <p:cNvSpPr>
            <a:spLocks noGrp="1"/>
          </p:cNvSpPr>
          <p:nvPr>
            <p:ph type="title"/>
          </p:nvPr>
        </p:nvSpPr>
        <p:spPr/>
        <p:txBody>
          <a:bodyPr/>
          <a:lstStyle/>
          <a:p>
            <a:r>
              <a:rPr lang="en-US"/>
              <a:t>Instagram Posts Table | Scott - 8 of 16</a:t>
            </a:r>
          </a:p>
        </p:txBody>
      </p:sp>
      <p:graphicFrame>
        <p:nvGraphicFramePr>
          <p:cNvPr id="5" name="Table Placeholder 4">
            <a:extLst>
              <a:ext uri="{FF2B5EF4-FFF2-40B4-BE49-F238E27FC236}">
                <a16:creationId xmlns:a16="http://schemas.microsoft.com/office/drawing/2014/main" id="{E5D37204-CA64-463A-8AAB-C49A89961F00}"/>
              </a:ext>
            </a:extLst>
          </p:cNvPr>
          <p:cNvGraphicFramePr>
            <a:graphicFrameLocks noGrp="1"/>
          </p:cNvGraphicFramePr>
          <p:nvPr>
            <p:ph type="tbl" sz="quarter" idx="13"/>
            <p:extLst>
              <p:ext uri="{D42A27DB-BD31-4B8C-83A1-F6EECF244321}">
                <p14:modId xmlns:p14="http://schemas.microsoft.com/office/powerpoint/2010/main" val="17522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60840487"/>
                    </a:ext>
                  </a:extLst>
                </a:gridCol>
                <a:gridCol w="987552">
                  <a:extLst>
                    <a:ext uri="{9D8B030D-6E8A-4147-A177-3AD203B41FA5}">
                      <a16:colId xmlns:a16="http://schemas.microsoft.com/office/drawing/2014/main" val="613638959"/>
                    </a:ext>
                  </a:extLst>
                </a:gridCol>
                <a:gridCol w="987552">
                  <a:extLst>
                    <a:ext uri="{9D8B030D-6E8A-4147-A177-3AD203B41FA5}">
                      <a16:colId xmlns:a16="http://schemas.microsoft.com/office/drawing/2014/main" val="1342972417"/>
                    </a:ext>
                  </a:extLst>
                </a:gridCol>
                <a:gridCol w="987552">
                  <a:extLst>
                    <a:ext uri="{9D8B030D-6E8A-4147-A177-3AD203B41FA5}">
                      <a16:colId xmlns:a16="http://schemas.microsoft.com/office/drawing/2014/main" val="3737199991"/>
                    </a:ext>
                  </a:extLst>
                </a:gridCol>
                <a:gridCol w="987552">
                  <a:extLst>
                    <a:ext uri="{9D8B030D-6E8A-4147-A177-3AD203B41FA5}">
                      <a16:colId xmlns:a16="http://schemas.microsoft.com/office/drawing/2014/main" val="1732996731"/>
                    </a:ext>
                  </a:extLst>
                </a:gridCol>
                <a:gridCol w="987552">
                  <a:extLst>
                    <a:ext uri="{9D8B030D-6E8A-4147-A177-3AD203B41FA5}">
                      <a16:colId xmlns:a16="http://schemas.microsoft.com/office/drawing/2014/main" val="307236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978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- 2021-06-01 19:52:14</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7423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- 2021-06-11 16:10:12</a:t>
                      </a:r>
                      <a:r>
                        <a:rPr kumimoji="0" lang="en-US" sz="1000" b="0" i="0" u="none" strike="noStrike" kern="1200" cap="none" spc="0" normalizeH="0" baseline="0" noProof="0">
                          <a:ln>
                            <a:noFill/>
                          </a:ln>
                          <a:solidFill>
                            <a:prstClr val="black"/>
                          </a:solidFill>
                          <a:effectLst/>
                          <a:uLnTx/>
                          <a:uFillTx/>
                          <a:latin typeface="+mn-lt"/>
                          <a:ea typeface="+mn-ea"/>
                          <a:cs typeface="+mn-cs"/>
                        </a:rPr>
                        <a:t>
 Respirando lo que se viene... Un fin de semana a puro pedal 🚴‍♂️❤️
#AeroIsEverything
#SpecializedTarmac #TarmacSL7 #IamSpecialized #SpecializedArgentina #SpecializedTarmacSl7 #SpecializedRoad #Road
📸  juliafaveros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0184087"/>
                  </a:ext>
                </a:extLst>
              </a:tr>
            </a:tbl>
          </a:graphicData>
        </a:graphic>
      </p:graphicFrame>
      <p:sp>
        <p:nvSpPr>
          <p:cNvPr id="4" name="Text Placeholder 3">
            <a:extLst>
              <a:ext uri="{FF2B5EF4-FFF2-40B4-BE49-F238E27FC236}">
                <a16:creationId xmlns:a16="http://schemas.microsoft.com/office/drawing/2014/main" id="{6B1D0EB9-D8DD-4AF8-84E8-C9FA3571700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68871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8A47-D0AC-49D9-96C6-58D147B750F4}"/>
              </a:ext>
            </a:extLst>
          </p:cNvPr>
          <p:cNvSpPr>
            <a:spLocks noGrp="1"/>
          </p:cNvSpPr>
          <p:nvPr>
            <p:ph type="title"/>
          </p:nvPr>
        </p:nvSpPr>
        <p:spPr/>
        <p:txBody>
          <a:bodyPr/>
          <a:lstStyle/>
          <a:p>
            <a:r>
              <a:rPr lang="en-US"/>
              <a:t>Instagram Posts Table | Scott - 9 of 16</a:t>
            </a:r>
          </a:p>
        </p:txBody>
      </p:sp>
      <p:graphicFrame>
        <p:nvGraphicFramePr>
          <p:cNvPr id="5" name="Table Placeholder 4">
            <a:extLst>
              <a:ext uri="{FF2B5EF4-FFF2-40B4-BE49-F238E27FC236}">
                <a16:creationId xmlns:a16="http://schemas.microsoft.com/office/drawing/2014/main" id="{1F329887-073A-4125-A8F0-B78A5E56FE13}"/>
              </a:ext>
            </a:extLst>
          </p:cNvPr>
          <p:cNvGraphicFramePr>
            <a:graphicFrameLocks noGrp="1"/>
          </p:cNvGraphicFramePr>
          <p:nvPr>
            <p:ph type="tbl" sz="quarter" idx="13"/>
            <p:extLst>
              <p:ext uri="{D42A27DB-BD31-4B8C-83A1-F6EECF244321}">
                <p14:modId xmlns:p14="http://schemas.microsoft.com/office/powerpoint/2010/main" val="390536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9334690"/>
                    </a:ext>
                  </a:extLst>
                </a:gridCol>
                <a:gridCol w="987552">
                  <a:extLst>
                    <a:ext uri="{9D8B030D-6E8A-4147-A177-3AD203B41FA5}">
                      <a16:colId xmlns:a16="http://schemas.microsoft.com/office/drawing/2014/main" val="74139954"/>
                    </a:ext>
                  </a:extLst>
                </a:gridCol>
                <a:gridCol w="987552">
                  <a:extLst>
                    <a:ext uri="{9D8B030D-6E8A-4147-A177-3AD203B41FA5}">
                      <a16:colId xmlns:a16="http://schemas.microsoft.com/office/drawing/2014/main" val="1962476227"/>
                    </a:ext>
                  </a:extLst>
                </a:gridCol>
                <a:gridCol w="987552">
                  <a:extLst>
                    <a:ext uri="{9D8B030D-6E8A-4147-A177-3AD203B41FA5}">
                      <a16:colId xmlns:a16="http://schemas.microsoft.com/office/drawing/2014/main" val="4193229408"/>
                    </a:ext>
                  </a:extLst>
                </a:gridCol>
                <a:gridCol w="987552">
                  <a:extLst>
                    <a:ext uri="{9D8B030D-6E8A-4147-A177-3AD203B41FA5}">
                      <a16:colId xmlns:a16="http://schemas.microsoft.com/office/drawing/2014/main" val="3686919831"/>
                    </a:ext>
                  </a:extLst>
                </a:gridCol>
                <a:gridCol w="987552">
                  <a:extLst>
                    <a:ext uri="{9D8B030D-6E8A-4147-A177-3AD203B41FA5}">
                      <a16:colId xmlns:a16="http://schemas.microsoft.com/office/drawing/2014/main" val="412224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769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- 2021-06-14 20:37:27</a:t>
                      </a:r>
                      <a:r>
                        <a:rPr kumimoji="0" lang="es-ES" sz="1000" b="0" i="0" u="none" strike="noStrike" kern="1200" cap="none" spc="0" normalizeH="0" baseline="0" noProof="0">
                          <a:ln>
                            <a:noFill/>
                          </a:ln>
                          <a:solidFill>
                            <a:prstClr val="black"/>
                          </a:solidFill>
                          <a:effectLst/>
                          <a:uLnTx/>
                          <a:uFillTx/>
                          <a:latin typeface="+mn-lt"/>
                          <a:ea typeface="+mn-ea"/>
                          <a:cs typeface="+mn-cs"/>
                        </a:rPr>
                        <a:t>
 #ProduccionNacional 
¿Scale 940 o 980?
¿Cuadro de aleación o de carbono?
Las ponemos frente a frente para que elijas la que mejor se adapta a vos.
Encontrá todos los detalles en nuestra web o acercate a una de nuestras Tiendas SCOTT para conocerlas en persona.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3624333"/>
                  </a:ext>
                </a:extLst>
              </a:tr>
            </a:tbl>
          </a:graphicData>
        </a:graphic>
      </p:graphicFrame>
      <p:sp>
        <p:nvSpPr>
          <p:cNvPr id="4" name="Text Placeholder 3">
            <a:extLst>
              <a:ext uri="{FF2B5EF4-FFF2-40B4-BE49-F238E27FC236}">
                <a16:creationId xmlns:a16="http://schemas.microsoft.com/office/drawing/2014/main" id="{5C333AF7-08EF-498C-B217-24234B7A729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84632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F98F-DF2D-4F41-936C-94A56C29543F}"/>
              </a:ext>
            </a:extLst>
          </p:cNvPr>
          <p:cNvSpPr>
            <a:spLocks noGrp="1"/>
          </p:cNvSpPr>
          <p:nvPr>
            <p:ph type="title"/>
          </p:nvPr>
        </p:nvSpPr>
        <p:spPr/>
        <p:txBody>
          <a:bodyPr/>
          <a:lstStyle/>
          <a:p>
            <a:r>
              <a:rPr lang="en-US"/>
              <a:t>Instagram Posts Table | Scott - 10 of 16</a:t>
            </a:r>
          </a:p>
        </p:txBody>
      </p:sp>
      <p:graphicFrame>
        <p:nvGraphicFramePr>
          <p:cNvPr id="5" name="Table Placeholder 4">
            <a:extLst>
              <a:ext uri="{FF2B5EF4-FFF2-40B4-BE49-F238E27FC236}">
                <a16:creationId xmlns:a16="http://schemas.microsoft.com/office/drawing/2014/main" id="{6CF00DAB-FDFA-4D64-8007-B343D8D608A5}"/>
              </a:ext>
            </a:extLst>
          </p:cNvPr>
          <p:cNvGraphicFramePr>
            <a:graphicFrameLocks noGrp="1"/>
          </p:cNvGraphicFramePr>
          <p:nvPr>
            <p:ph type="tbl" sz="quarter" idx="13"/>
            <p:extLst>
              <p:ext uri="{D42A27DB-BD31-4B8C-83A1-F6EECF244321}">
                <p14:modId xmlns:p14="http://schemas.microsoft.com/office/powerpoint/2010/main" val="62934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57094031"/>
                    </a:ext>
                  </a:extLst>
                </a:gridCol>
                <a:gridCol w="987552">
                  <a:extLst>
                    <a:ext uri="{9D8B030D-6E8A-4147-A177-3AD203B41FA5}">
                      <a16:colId xmlns:a16="http://schemas.microsoft.com/office/drawing/2014/main" val="586367416"/>
                    </a:ext>
                  </a:extLst>
                </a:gridCol>
                <a:gridCol w="987552">
                  <a:extLst>
                    <a:ext uri="{9D8B030D-6E8A-4147-A177-3AD203B41FA5}">
                      <a16:colId xmlns:a16="http://schemas.microsoft.com/office/drawing/2014/main" val="298036215"/>
                    </a:ext>
                  </a:extLst>
                </a:gridCol>
                <a:gridCol w="987552">
                  <a:extLst>
                    <a:ext uri="{9D8B030D-6E8A-4147-A177-3AD203B41FA5}">
                      <a16:colId xmlns:a16="http://schemas.microsoft.com/office/drawing/2014/main" val="4188189084"/>
                    </a:ext>
                  </a:extLst>
                </a:gridCol>
                <a:gridCol w="987552">
                  <a:extLst>
                    <a:ext uri="{9D8B030D-6E8A-4147-A177-3AD203B41FA5}">
                      <a16:colId xmlns:a16="http://schemas.microsoft.com/office/drawing/2014/main" val="1330064790"/>
                    </a:ext>
                  </a:extLst>
                </a:gridCol>
                <a:gridCol w="987552">
                  <a:extLst>
                    <a:ext uri="{9D8B030D-6E8A-4147-A177-3AD203B41FA5}">
                      <a16:colId xmlns:a16="http://schemas.microsoft.com/office/drawing/2014/main" val="200296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88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- 2021-06-01 15:49:44</a:t>
                      </a:r>
                      <a:r>
                        <a:rPr kumimoji="0" lang="es-ES" sz="1000" b="0" i="0" u="none" strike="noStrike" kern="1200" cap="none" spc="0" normalizeH="0" baseline="0" noProof="0">
                          <a:ln>
                            <a:noFill/>
                          </a:ln>
                          <a:solidFill>
                            <a:prstClr val="black"/>
                          </a:solidFill>
                          <a:effectLst/>
                          <a:uLnTx/>
                          <a:uFillTx/>
                          <a:latin typeface="+mn-lt"/>
                          <a:ea typeface="+mn-ea"/>
                          <a:cs typeface="+mn-cs"/>
                        </a:rPr>
                        <a:t>
 Con ella serás uno deslizándote sobre el asfalto🖤
La Specialized Allez es la bici ideal para iniciarte en el mundo de la ruta y para trasladarte de forma ágil y rápida por la ciudad. 
Ligera y versátil, la Allez te dará la mejor experiencia a la hora de hacer kilómetros. 
🔺Encontrá la linea Specialized Allez en nuestras tiendas autorizadas🔺
#IamSpecialized #SpecializedAllez #SpecializedAllezE5 #SpecializedAllezSport #SpecializedArgentina 
📸  danke_sean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7556550"/>
                  </a:ext>
                </a:extLst>
              </a:tr>
            </a:tbl>
          </a:graphicData>
        </a:graphic>
      </p:graphicFrame>
      <p:sp>
        <p:nvSpPr>
          <p:cNvPr id="4" name="Text Placeholder 3">
            <a:extLst>
              <a:ext uri="{FF2B5EF4-FFF2-40B4-BE49-F238E27FC236}">
                <a16:creationId xmlns:a16="http://schemas.microsoft.com/office/drawing/2014/main" id="{B4C321B8-8629-4F0A-BD7A-5F15F2A984D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23943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02143-8AEC-48E5-8A22-AE543CB429C4}"/>
              </a:ext>
            </a:extLst>
          </p:cNvPr>
          <p:cNvSpPr>
            <a:spLocks noGrp="1"/>
          </p:cNvSpPr>
          <p:nvPr>
            <p:ph type="title"/>
          </p:nvPr>
        </p:nvSpPr>
        <p:spPr/>
        <p:txBody>
          <a:bodyPr/>
          <a:lstStyle/>
          <a:p>
            <a:r>
              <a:rPr lang="en-US"/>
              <a:t>Instagram Posts Table | Scott - 11 of 16</a:t>
            </a:r>
          </a:p>
        </p:txBody>
      </p:sp>
      <p:graphicFrame>
        <p:nvGraphicFramePr>
          <p:cNvPr id="5" name="Table Placeholder 4">
            <a:extLst>
              <a:ext uri="{FF2B5EF4-FFF2-40B4-BE49-F238E27FC236}">
                <a16:creationId xmlns:a16="http://schemas.microsoft.com/office/drawing/2014/main" id="{59449DF9-369D-4390-A2A6-75975A4933A6}"/>
              </a:ext>
            </a:extLst>
          </p:cNvPr>
          <p:cNvGraphicFramePr>
            <a:graphicFrameLocks noGrp="1"/>
          </p:cNvGraphicFramePr>
          <p:nvPr>
            <p:ph type="tbl" sz="quarter" idx="13"/>
            <p:extLst>
              <p:ext uri="{D42A27DB-BD31-4B8C-83A1-F6EECF244321}">
                <p14:modId xmlns:p14="http://schemas.microsoft.com/office/powerpoint/2010/main" val="386262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066273"/>
                    </a:ext>
                  </a:extLst>
                </a:gridCol>
                <a:gridCol w="987552">
                  <a:extLst>
                    <a:ext uri="{9D8B030D-6E8A-4147-A177-3AD203B41FA5}">
                      <a16:colId xmlns:a16="http://schemas.microsoft.com/office/drawing/2014/main" val="290487802"/>
                    </a:ext>
                  </a:extLst>
                </a:gridCol>
                <a:gridCol w="987552">
                  <a:extLst>
                    <a:ext uri="{9D8B030D-6E8A-4147-A177-3AD203B41FA5}">
                      <a16:colId xmlns:a16="http://schemas.microsoft.com/office/drawing/2014/main" val="2842633826"/>
                    </a:ext>
                  </a:extLst>
                </a:gridCol>
                <a:gridCol w="987552">
                  <a:extLst>
                    <a:ext uri="{9D8B030D-6E8A-4147-A177-3AD203B41FA5}">
                      <a16:colId xmlns:a16="http://schemas.microsoft.com/office/drawing/2014/main" val="1167966661"/>
                    </a:ext>
                  </a:extLst>
                </a:gridCol>
                <a:gridCol w="987552">
                  <a:extLst>
                    <a:ext uri="{9D8B030D-6E8A-4147-A177-3AD203B41FA5}">
                      <a16:colId xmlns:a16="http://schemas.microsoft.com/office/drawing/2014/main" val="2843930430"/>
                    </a:ext>
                  </a:extLst>
                </a:gridCol>
                <a:gridCol w="987552">
                  <a:extLst>
                    <a:ext uri="{9D8B030D-6E8A-4147-A177-3AD203B41FA5}">
                      <a16:colId xmlns:a16="http://schemas.microsoft.com/office/drawing/2014/main" val="157063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594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- 2021-06-11 10:34:40</a:t>
                      </a:r>
                      <a:r>
                        <a:rPr kumimoji="0" lang="es-ES" sz="1000" b="0" i="0" u="none" strike="noStrike" kern="1200" cap="none" spc="0" normalizeH="0" baseline="0" noProof="0">
                          <a:ln>
                            <a:noFill/>
                          </a:ln>
                          <a:solidFill>
                            <a:prstClr val="black"/>
                          </a:solidFill>
                          <a:effectLst/>
                          <a:uLnTx/>
                          <a:uFillTx/>
                          <a:latin typeface="+mn-lt"/>
                          <a:ea typeface="+mn-ea"/>
                          <a:cs typeface="+mn-cs"/>
                        </a:rPr>
                        <a:t>
 🔝 Más que una simple bicicleta. Para la leyenda alemana manuelfumic, esta nueva Scalpel personalizada representa la culminación de 20 años de carreras, 10 títulos nacionales y el honor de representar a su equipo y a su país como Campeón Nacional de Alemania. El título nacional de Fumic significa que el equipo Cannondale Factory Racing ahora está compuesto en su totalidad por campeones nacionales, ansiosos por defender su posición número uno en Leogang este fin de semana. ☝ #RideScalpel #RideLefty
📷: mmondini_photo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3530563"/>
                  </a:ext>
                </a:extLst>
              </a:tr>
            </a:tbl>
          </a:graphicData>
        </a:graphic>
      </p:graphicFrame>
      <p:sp>
        <p:nvSpPr>
          <p:cNvPr id="4" name="Text Placeholder 3">
            <a:extLst>
              <a:ext uri="{FF2B5EF4-FFF2-40B4-BE49-F238E27FC236}">
                <a16:creationId xmlns:a16="http://schemas.microsoft.com/office/drawing/2014/main" id="{1CD18AE9-8BAC-4381-B391-C9604580A5A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92459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FE9-F8D4-4DF9-98CA-F855E53BEE25}"/>
              </a:ext>
            </a:extLst>
          </p:cNvPr>
          <p:cNvSpPr>
            <a:spLocks noGrp="1"/>
          </p:cNvSpPr>
          <p:nvPr>
            <p:ph type="title"/>
          </p:nvPr>
        </p:nvSpPr>
        <p:spPr/>
        <p:txBody>
          <a:bodyPr/>
          <a:lstStyle/>
          <a:p>
            <a:r>
              <a:rPr lang="en-US"/>
              <a:t>Instagram Posts Table | Scott - 12 of 16</a:t>
            </a:r>
          </a:p>
        </p:txBody>
      </p:sp>
      <p:graphicFrame>
        <p:nvGraphicFramePr>
          <p:cNvPr id="5" name="Table Placeholder 4">
            <a:extLst>
              <a:ext uri="{FF2B5EF4-FFF2-40B4-BE49-F238E27FC236}">
                <a16:creationId xmlns:a16="http://schemas.microsoft.com/office/drawing/2014/main" id="{8D2A5F56-B63C-44A1-A70B-EB07ECCA5E28}"/>
              </a:ext>
            </a:extLst>
          </p:cNvPr>
          <p:cNvGraphicFramePr>
            <a:graphicFrameLocks noGrp="1"/>
          </p:cNvGraphicFramePr>
          <p:nvPr>
            <p:ph type="tbl" sz="quarter" idx="13"/>
            <p:extLst>
              <p:ext uri="{D42A27DB-BD31-4B8C-83A1-F6EECF244321}">
                <p14:modId xmlns:p14="http://schemas.microsoft.com/office/powerpoint/2010/main" val="157471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29066411"/>
                    </a:ext>
                  </a:extLst>
                </a:gridCol>
                <a:gridCol w="987552">
                  <a:extLst>
                    <a:ext uri="{9D8B030D-6E8A-4147-A177-3AD203B41FA5}">
                      <a16:colId xmlns:a16="http://schemas.microsoft.com/office/drawing/2014/main" val="1677534287"/>
                    </a:ext>
                  </a:extLst>
                </a:gridCol>
                <a:gridCol w="987552">
                  <a:extLst>
                    <a:ext uri="{9D8B030D-6E8A-4147-A177-3AD203B41FA5}">
                      <a16:colId xmlns:a16="http://schemas.microsoft.com/office/drawing/2014/main" val="3546803734"/>
                    </a:ext>
                  </a:extLst>
                </a:gridCol>
                <a:gridCol w="987552">
                  <a:extLst>
                    <a:ext uri="{9D8B030D-6E8A-4147-A177-3AD203B41FA5}">
                      <a16:colId xmlns:a16="http://schemas.microsoft.com/office/drawing/2014/main" val="254952108"/>
                    </a:ext>
                  </a:extLst>
                </a:gridCol>
                <a:gridCol w="987552">
                  <a:extLst>
                    <a:ext uri="{9D8B030D-6E8A-4147-A177-3AD203B41FA5}">
                      <a16:colId xmlns:a16="http://schemas.microsoft.com/office/drawing/2014/main" val="568283526"/>
                    </a:ext>
                  </a:extLst>
                </a:gridCol>
                <a:gridCol w="987552">
                  <a:extLst>
                    <a:ext uri="{9D8B030D-6E8A-4147-A177-3AD203B41FA5}">
                      <a16:colId xmlns:a16="http://schemas.microsoft.com/office/drawing/2014/main" val="3652394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650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- 2021-06-17 16:13:03</a:t>
                      </a:r>
                      <a:r>
                        <a:rPr kumimoji="0" lang="es-ES" sz="1000" b="0" i="0" u="none" strike="noStrike" kern="1200" cap="none" spc="0" normalizeH="0" baseline="0" noProof="0">
                          <a:ln>
                            <a:noFill/>
                          </a:ln>
                          <a:solidFill>
                            <a:prstClr val="black"/>
                          </a:solidFill>
                          <a:effectLst/>
                          <a:uLnTx/>
                          <a:uFillTx/>
                          <a:latin typeface="+mn-lt"/>
                          <a:ea typeface="+mn-ea"/>
                          <a:cs typeface="+mn-cs"/>
                        </a:rPr>
                        <a:t>
 Nuestra tecnología Specialized Turbo⚡️ ofrece una asistencia al pedaleo suave, potente y silenciosa, máxima autonomía y las mejores soluciones de conectividad, con todos los aspectos del sistema trabajando en armonía con la bicicleta. Además, nuestra aplicación Mission Control permite personalizar todas las características del motor según tus preferencias, diagnosticar y ver el estado de salud de tu bicicleta y administrar la batería según los kilómetros de tu rodada, para no quedarte sin asistencia en el medio de tu salida, entre otras tantas cosas.
Podríamos haber elegido cualquier motor y batería del mercado para instalarlo en un cuadro, pero en cambio decidimos desarrollar nuestra propia tecnología en Suiza, junto a ingenieros especializados, aplicando la personalización y el diseño en nuestra sede californiana de Morgan Hill.
Y aunque no ha sido un camino fácil, la verdadera innovación rara vez lo es.
#IamSpecialized #Specialized #SpecializedArgentina #TecnologíaSpecialized #SpecializedTurbo #SpecializedTurboSL  #SpecializedMissionControl  #morganhill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9946399"/>
                  </a:ext>
                </a:extLst>
              </a:tr>
            </a:tbl>
          </a:graphicData>
        </a:graphic>
      </p:graphicFrame>
      <p:sp>
        <p:nvSpPr>
          <p:cNvPr id="4" name="Text Placeholder 3">
            <a:extLst>
              <a:ext uri="{FF2B5EF4-FFF2-40B4-BE49-F238E27FC236}">
                <a16:creationId xmlns:a16="http://schemas.microsoft.com/office/drawing/2014/main" id="{7B3F6E2B-9342-4AA0-9F9E-73529036E49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59069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BA87-DE14-4E2D-ACDE-5AB3B76675C9}"/>
              </a:ext>
            </a:extLst>
          </p:cNvPr>
          <p:cNvSpPr>
            <a:spLocks noGrp="1"/>
          </p:cNvSpPr>
          <p:nvPr>
            <p:ph type="title"/>
          </p:nvPr>
        </p:nvSpPr>
        <p:spPr/>
        <p:txBody>
          <a:bodyPr/>
          <a:lstStyle/>
          <a:p>
            <a:r>
              <a:rPr lang="en-US"/>
              <a:t>Instagram Posts Table | Scott - 13 of 16</a:t>
            </a:r>
          </a:p>
        </p:txBody>
      </p:sp>
      <p:graphicFrame>
        <p:nvGraphicFramePr>
          <p:cNvPr id="5" name="Table Placeholder 4">
            <a:extLst>
              <a:ext uri="{FF2B5EF4-FFF2-40B4-BE49-F238E27FC236}">
                <a16:creationId xmlns:a16="http://schemas.microsoft.com/office/drawing/2014/main" id="{ED70D908-C2FC-4FD9-8650-549EC05CACA8}"/>
              </a:ext>
            </a:extLst>
          </p:cNvPr>
          <p:cNvGraphicFramePr>
            <a:graphicFrameLocks noGrp="1"/>
          </p:cNvGraphicFramePr>
          <p:nvPr>
            <p:ph type="tbl" sz="quarter" idx="13"/>
            <p:extLst>
              <p:ext uri="{D42A27DB-BD31-4B8C-83A1-F6EECF244321}">
                <p14:modId xmlns:p14="http://schemas.microsoft.com/office/powerpoint/2010/main" val="101326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72865300"/>
                    </a:ext>
                  </a:extLst>
                </a:gridCol>
                <a:gridCol w="987552">
                  <a:extLst>
                    <a:ext uri="{9D8B030D-6E8A-4147-A177-3AD203B41FA5}">
                      <a16:colId xmlns:a16="http://schemas.microsoft.com/office/drawing/2014/main" val="3339707333"/>
                    </a:ext>
                  </a:extLst>
                </a:gridCol>
                <a:gridCol w="987552">
                  <a:extLst>
                    <a:ext uri="{9D8B030D-6E8A-4147-A177-3AD203B41FA5}">
                      <a16:colId xmlns:a16="http://schemas.microsoft.com/office/drawing/2014/main" val="1281339203"/>
                    </a:ext>
                  </a:extLst>
                </a:gridCol>
                <a:gridCol w="987552">
                  <a:extLst>
                    <a:ext uri="{9D8B030D-6E8A-4147-A177-3AD203B41FA5}">
                      <a16:colId xmlns:a16="http://schemas.microsoft.com/office/drawing/2014/main" val="3589281123"/>
                    </a:ext>
                  </a:extLst>
                </a:gridCol>
                <a:gridCol w="987552">
                  <a:extLst>
                    <a:ext uri="{9D8B030D-6E8A-4147-A177-3AD203B41FA5}">
                      <a16:colId xmlns:a16="http://schemas.microsoft.com/office/drawing/2014/main" val="3768562564"/>
                    </a:ext>
                  </a:extLst>
                </a:gridCol>
                <a:gridCol w="987552">
                  <a:extLst>
                    <a:ext uri="{9D8B030D-6E8A-4147-A177-3AD203B41FA5}">
                      <a16:colId xmlns:a16="http://schemas.microsoft.com/office/drawing/2014/main" val="115661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71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- 2021-06-03 09:02:36</a:t>
                      </a:r>
                      <a:r>
                        <a:rPr kumimoji="0" lang="en-US" sz="1000" b="0" i="0" u="none" strike="noStrike" kern="1200" cap="none" spc="0" normalizeH="0" baseline="0" noProof="0">
                          <a:ln>
                            <a:noFill/>
                          </a:ln>
                          <a:solidFill>
                            <a:prstClr val="black"/>
                          </a:solidFill>
                          <a:effectLst/>
                          <a:uLnTx/>
                          <a:uFillTx/>
                          <a:latin typeface="+mn-lt"/>
                          <a:ea typeface="+mn-ea"/>
                          <a:cs typeface="+mn-cs"/>
                        </a:rPr>
                        <a:t>
 Hoy las celebramos a todas 🚲❤️
3 de Junio, Día Mundial de la Bicicleta.
⠀⠀⠀⠀⠀⠀⠀⠀⠀
⠀⠀⠀⠀⠀⠀⠀⠀⠀
⠀⠀⠀⠀⠀⠀⠀⠀⠀
#IamSpecialized #Specialized #SpecializedArgentina #SpecializedDiverge #SpecializedTarmac #SpecializedEpic #SpecializedEpicHT #SpecializedAllez #SpecializedDiverge #SpecializedTurbo #SpecializedTurboLevo  #SpecializedTurboCreo #SpecializedTurboVado #SpecializedTurboComo #SpecializedRockhopper #DiaMundialdelaBicicleta #DiadelaBici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1199006"/>
                  </a:ext>
                </a:extLst>
              </a:tr>
            </a:tbl>
          </a:graphicData>
        </a:graphic>
      </p:graphicFrame>
      <p:sp>
        <p:nvSpPr>
          <p:cNvPr id="4" name="Text Placeholder 3">
            <a:extLst>
              <a:ext uri="{FF2B5EF4-FFF2-40B4-BE49-F238E27FC236}">
                <a16:creationId xmlns:a16="http://schemas.microsoft.com/office/drawing/2014/main" id="{3C6D5678-3C87-4C0C-A4FB-5B02AA6661E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31167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6296-1B6B-478B-84F4-009AC3C42B24}"/>
              </a:ext>
            </a:extLst>
          </p:cNvPr>
          <p:cNvSpPr>
            <a:spLocks noGrp="1"/>
          </p:cNvSpPr>
          <p:nvPr>
            <p:ph type="title"/>
          </p:nvPr>
        </p:nvSpPr>
        <p:spPr/>
        <p:txBody>
          <a:bodyPr/>
          <a:lstStyle/>
          <a:p>
            <a:r>
              <a:rPr lang="en-US"/>
              <a:t>Instagram Posts Table | Scott - 14 of 16</a:t>
            </a:r>
          </a:p>
        </p:txBody>
      </p:sp>
      <p:graphicFrame>
        <p:nvGraphicFramePr>
          <p:cNvPr id="5" name="Table Placeholder 4">
            <a:extLst>
              <a:ext uri="{FF2B5EF4-FFF2-40B4-BE49-F238E27FC236}">
                <a16:creationId xmlns:a16="http://schemas.microsoft.com/office/drawing/2014/main" id="{495AA9BF-47DB-44A6-B2E6-5F4CA8038F63}"/>
              </a:ext>
            </a:extLst>
          </p:cNvPr>
          <p:cNvGraphicFramePr>
            <a:graphicFrameLocks noGrp="1"/>
          </p:cNvGraphicFramePr>
          <p:nvPr>
            <p:ph type="tbl" sz="quarter" idx="13"/>
            <p:extLst>
              <p:ext uri="{D42A27DB-BD31-4B8C-83A1-F6EECF244321}">
                <p14:modId xmlns:p14="http://schemas.microsoft.com/office/powerpoint/2010/main" val="224120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0441534"/>
                    </a:ext>
                  </a:extLst>
                </a:gridCol>
                <a:gridCol w="987552">
                  <a:extLst>
                    <a:ext uri="{9D8B030D-6E8A-4147-A177-3AD203B41FA5}">
                      <a16:colId xmlns:a16="http://schemas.microsoft.com/office/drawing/2014/main" val="2145022386"/>
                    </a:ext>
                  </a:extLst>
                </a:gridCol>
                <a:gridCol w="987552">
                  <a:extLst>
                    <a:ext uri="{9D8B030D-6E8A-4147-A177-3AD203B41FA5}">
                      <a16:colId xmlns:a16="http://schemas.microsoft.com/office/drawing/2014/main" val="1057355391"/>
                    </a:ext>
                  </a:extLst>
                </a:gridCol>
                <a:gridCol w="987552">
                  <a:extLst>
                    <a:ext uri="{9D8B030D-6E8A-4147-A177-3AD203B41FA5}">
                      <a16:colId xmlns:a16="http://schemas.microsoft.com/office/drawing/2014/main" val="1188599904"/>
                    </a:ext>
                  </a:extLst>
                </a:gridCol>
                <a:gridCol w="987552">
                  <a:extLst>
                    <a:ext uri="{9D8B030D-6E8A-4147-A177-3AD203B41FA5}">
                      <a16:colId xmlns:a16="http://schemas.microsoft.com/office/drawing/2014/main" val="3297177586"/>
                    </a:ext>
                  </a:extLst>
                </a:gridCol>
                <a:gridCol w="987552">
                  <a:extLst>
                    <a:ext uri="{9D8B030D-6E8A-4147-A177-3AD203B41FA5}">
                      <a16:colId xmlns:a16="http://schemas.microsoft.com/office/drawing/2014/main" val="372833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848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- 2021-06-14 16:40:52</a:t>
                      </a:r>
                      <a:r>
                        <a:rPr kumimoji="0" lang="en-US" sz="1000" b="0" i="0" u="none" strike="noStrike" kern="1200" cap="none" spc="0" normalizeH="0" baseline="0" noProof="0">
                          <a:ln>
                            <a:noFill/>
                          </a:ln>
                          <a:solidFill>
                            <a:prstClr val="black"/>
                          </a:solidFill>
                          <a:effectLst/>
                          <a:uLnTx/>
                          <a:uFillTx/>
                          <a:latin typeface="+mn-lt"/>
                          <a:ea typeface="+mn-ea"/>
                          <a:cs typeface="+mn-cs"/>
                        </a:rPr>
                        <a:t>
 ¡Una auténtica bici para cualquier terreno! 
La Dual Sport es una bici híbrida para los amantes a los recorridos por cualquier terreno. Ofrece una experiencia versátil ya sea en la ciudad o la montaña. 
Los accesorios se venden por separado. 
trekbikes trekbicycleargentina bontragerargentina #trekbikes #trekargentina #bontragerargentina #cascos  #wavecell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172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- 2021-06-14 15:50:49</a:t>
                      </a:r>
                      <a:r>
                        <a:rPr kumimoji="0" lang="en-US" sz="1000" b="0" i="0" u="none" strike="noStrike" kern="1200" cap="none" spc="0" normalizeH="0" baseline="0" noProof="0">
                          <a:ln>
                            <a:noFill/>
                          </a:ln>
                          <a:solidFill>
                            <a:prstClr val="black"/>
                          </a:solidFill>
                          <a:effectLst/>
                          <a:uLnTx/>
                          <a:uFillTx/>
                          <a:latin typeface="+mn-lt"/>
                          <a:ea typeface="+mn-ea"/>
                          <a:cs typeface="+mn-cs"/>
                        </a:rPr>
                        <a:t>
 ¿Subida? ¿Qué es eso?😎
#ModoTurbo ⚡️ 
#IamSpecialized #SpecializedArgentina #Turbo #TurboLevo #PedaleoAsistido #Emtb #ItsYouOnlyFaster #ModoTurbo #TurboLevoSL #SpecializedTurboLevoSL SpecializedTurboLevo #TurboLevo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7241536"/>
                  </a:ext>
                </a:extLst>
              </a:tr>
            </a:tbl>
          </a:graphicData>
        </a:graphic>
      </p:graphicFrame>
      <p:sp>
        <p:nvSpPr>
          <p:cNvPr id="4" name="Text Placeholder 3">
            <a:extLst>
              <a:ext uri="{FF2B5EF4-FFF2-40B4-BE49-F238E27FC236}">
                <a16:creationId xmlns:a16="http://schemas.microsoft.com/office/drawing/2014/main" id="{4BD9B122-3095-4B40-BBE2-EE099F8C2D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20211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84CD8-F816-4068-8FA7-02E325F83FC3}"/>
              </a:ext>
            </a:extLst>
          </p:cNvPr>
          <p:cNvSpPr>
            <a:spLocks noGrp="1"/>
          </p:cNvSpPr>
          <p:nvPr>
            <p:ph type="title"/>
          </p:nvPr>
        </p:nvSpPr>
        <p:spPr/>
        <p:txBody>
          <a:bodyPr/>
          <a:lstStyle/>
          <a:p>
            <a:r>
              <a:rPr lang="en-US"/>
              <a:t>Instagram Posts Table | Scott - 15 of 16</a:t>
            </a:r>
          </a:p>
        </p:txBody>
      </p:sp>
      <p:graphicFrame>
        <p:nvGraphicFramePr>
          <p:cNvPr id="5" name="Table Placeholder 4">
            <a:extLst>
              <a:ext uri="{FF2B5EF4-FFF2-40B4-BE49-F238E27FC236}">
                <a16:creationId xmlns:a16="http://schemas.microsoft.com/office/drawing/2014/main" id="{C6D75253-B8FB-4B81-855E-7D535C53540C}"/>
              </a:ext>
            </a:extLst>
          </p:cNvPr>
          <p:cNvGraphicFramePr>
            <a:graphicFrameLocks noGrp="1"/>
          </p:cNvGraphicFramePr>
          <p:nvPr>
            <p:ph type="tbl" sz="quarter" idx="13"/>
            <p:extLst>
              <p:ext uri="{D42A27DB-BD31-4B8C-83A1-F6EECF244321}">
                <p14:modId xmlns:p14="http://schemas.microsoft.com/office/powerpoint/2010/main" val="337772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66049356"/>
                    </a:ext>
                  </a:extLst>
                </a:gridCol>
                <a:gridCol w="987552">
                  <a:extLst>
                    <a:ext uri="{9D8B030D-6E8A-4147-A177-3AD203B41FA5}">
                      <a16:colId xmlns:a16="http://schemas.microsoft.com/office/drawing/2014/main" val="3161017122"/>
                    </a:ext>
                  </a:extLst>
                </a:gridCol>
                <a:gridCol w="987552">
                  <a:extLst>
                    <a:ext uri="{9D8B030D-6E8A-4147-A177-3AD203B41FA5}">
                      <a16:colId xmlns:a16="http://schemas.microsoft.com/office/drawing/2014/main" val="4160334559"/>
                    </a:ext>
                  </a:extLst>
                </a:gridCol>
                <a:gridCol w="987552">
                  <a:extLst>
                    <a:ext uri="{9D8B030D-6E8A-4147-A177-3AD203B41FA5}">
                      <a16:colId xmlns:a16="http://schemas.microsoft.com/office/drawing/2014/main" val="2577319190"/>
                    </a:ext>
                  </a:extLst>
                </a:gridCol>
                <a:gridCol w="987552">
                  <a:extLst>
                    <a:ext uri="{9D8B030D-6E8A-4147-A177-3AD203B41FA5}">
                      <a16:colId xmlns:a16="http://schemas.microsoft.com/office/drawing/2014/main" val="1354504777"/>
                    </a:ext>
                  </a:extLst>
                </a:gridCol>
                <a:gridCol w="987552">
                  <a:extLst>
                    <a:ext uri="{9D8B030D-6E8A-4147-A177-3AD203B41FA5}">
                      <a16:colId xmlns:a16="http://schemas.microsoft.com/office/drawing/2014/main" val="155311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26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- 2021-06-25 15:26:22</a:t>
                      </a:r>
                      <a:r>
                        <a:rPr kumimoji="0" lang="es-ES" sz="1000" b="0" i="0" u="none" strike="noStrike" kern="1200" cap="none" spc="0" normalizeH="0" baseline="0" noProof="0">
                          <a:ln>
                            <a:noFill/>
                          </a:ln>
                          <a:solidFill>
                            <a:prstClr val="black"/>
                          </a:solidFill>
                          <a:effectLst/>
                          <a:uLnTx/>
                          <a:uFillTx/>
                          <a:latin typeface="+mn-lt"/>
                          <a:ea typeface="+mn-ea"/>
                          <a:cs typeface="+mn-cs"/>
                        </a:rPr>
                        <a:t>
 ¡Bienvenido Tour de France! 🏁 
Te estábamos esperando😃
Estamos ansiosos por ver al pelotón con los mejores ciclistas del mundo subiendo a los puertos de montaña más exigentes, fugándose, dándolo todo en los sprints más emblemáticos. Pero por sobre todo, estamos ansiosos por volver a ver a la #TarmacSL7 brillando en lo más alto del podio.
La 108 edición del Tour de France recorrerá  3.414,4 kilómetros en 21 etapas y se disputará entre el 26 de junio y el 18 de julio. 
📸: cyclingimages
#IamSpecialized #SpecializedArgentina #Specialized #Sworks #TarmacSL7 #TDF2021 #TourdeFrance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828195"/>
                  </a:ext>
                </a:extLst>
              </a:tr>
            </a:tbl>
          </a:graphicData>
        </a:graphic>
      </p:graphicFrame>
      <p:sp>
        <p:nvSpPr>
          <p:cNvPr id="4" name="Text Placeholder 3">
            <a:extLst>
              <a:ext uri="{FF2B5EF4-FFF2-40B4-BE49-F238E27FC236}">
                <a16:creationId xmlns:a16="http://schemas.microsoft.com/office/drawing/2014/main" id="{AA8ABD47-9A3F-4E3B-A589-D7967B2097B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79093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97BD-9A44-4746-9801-E45542B14232}"/>
              </a:ext>
            </a:extLst>
          </p:cNvPr>
          <p:cNvSpPr>
            <a:spLocks noGrp="1"/>
          </p:cNvSpPr>
          <p:nvPr>
            <p:ph type="title"/>
          </p:nvPr>
        </p:nvSpPr>
        <p:spPr/>
        <p:txBody>
          <a:bodyPr/>
          <a:lstStyle/>
          <a:p>
            <a:r>
              <a:rPr lang="en-US"/>
              <a:t>Instagram Posts Table | Scott - 16 of 16</a:t>
            </a:r>
          </a:p>
        </p:txBody>
      </p:sp>
      <p:graphicFrame>
        <p:nvGraphicFramePr>
          <p:cNvPr id="5" name="Table Placeholder 4">
            <a:extLst>
              <a:ext uri="{FF2B5EF4-FFF2-40B4-BE49-F238E27FC236}">
                <a16:creationId xmlns:a16="http://schemas.microsoft.com/office/drawing/2014/main" id="{4E6F3C12-E378-443D-8A0A-628FD10B67C1}"/>
              </a:ext>
            </a:extLst>
          </p:cNvPr>
          <p:cNvGraphicFramePr>
            <a:graphicFrameLocks noGrp="1"/>
          </p:cNvGraphicFramePr>
          <p:nvPr>
            <p:ph type="tbl" sz="quarter" idx="13"/>
            <p:extLst>
              <p:ext uri="{D42A27DB-BD31-4B8C-83A1-F6EECF244321}">
                <p14:modId xmlns:p14="http://schemas.microsoft.com/office/powerpoint/2010/main" val="301107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86134743"/>
                    </a:ext>
                  </a:extLst>
                </a:gridCol>
                <a:gridCol w="987552">
                  <a:extLst>
                    <a:ext uri="{9D8B030D-6E8A-4147-A177-3AD203B41FA5}">
                      <a16:colId xmlns:a16="http://schemas.microsoft.com/office/drawing/2014/main" val="3441995329"/>
                    </a:ext>
                  </a:extLst>
                </a:gridCol>
                <a:gridCol w="987552">
                  <a:extLst>
                    <a:ext uri="{9D8B030D-6E8A-4147-A177-3AD203B41FA5}">
                      <a16:colId xmlns:a16="http://schemas.microsoft.com/office/drawing/2014/main" val="2527460230"/>
                    </a:ext>
                  </a:extLst>
                </a:gridCol>
                <a:gridCol w="987552">
                  <a:extLst>
                    <a:ext uri="{9D8B030D-6E8A-4147-A177-3AD203B41FA5}">
                      <a16:colId xmlns:a16="http://schemas.microsoft.com/office/drawing/2014/main" val="2807577512"/>
                    </a:ext>
                  </a:extLst>
                </a:gridCol>
                <a:gridCol w="987552">
                  <a:extLst>
                    <a:ext uri="{9D8B030D-6E8A-4147-A177-3AD203B41FA5}">
                      <a16:colId xmlns:a16="http://schemas.microsoft.com/office/drawing/2014/main" val="2225914136"/>
                    </a:ext>
                  </a:extLst>
                </a:gridCol>
                <a:gridCol w="987552">
                  <a:extLst>
                    <a:ext uri="{9D8B030D-6E8A-4147-A177-3AD203B41FA5}">
                      <a16:colId xmlns:a16="http://schemas.microsoft.com/office/drawing/2014/main" val="23009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35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- 2021-06-10 17:23:54</a:t>
                      </a:r>
                      <a:r>
                        <a:rPr kumimoji="0" lang="es-ES" sz="1000" b="0" i="0" u="none" strike="noStrike" kern="1200" cap="none" spc="0" normalizeH="0" baseline="0" noProof="0">
                          <a:ln>
                            <a:noFill/>
                          </a:ln>
                          <a:solidFill>
                            <a:prstClr val="black"/>
                          </a:solidFill>
                          <a:effectLst/>
                          <a:uLnTx/>
                          <a:uFillTx/>
                          <a:latin typeface="+mn-lt"/>
                          <a:ea typeface="+mn-ea"/>
                          <a:cs typeface="+mn-cs"/>
                        </a:rPr>
                        <a:t>
 #DiaDeLaSeguridadVial Sumá kilómetros. Cambiá de paisajes. Siempre con el casco y respetando todas las reglas de tránsito. Cuidate para seguir sumando pedaleadas en tu Scott.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807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- 2021-06-14 09:58:01</a:t>
                      </a:r>
                      <a:r>
                        <a:rPr kumimoji="0" lang="en-US" sz="1000" b="0" i="0" u="none" strike="noStrike" kern="1200" cap="none" spc="0" normalizeH="0" baseline="0" noProof="0">
                          <a:ln>
                            <a:noFill/>
                          </a:ln>
                          <a:solidFill>
                            <a:prstClr val="black"/>
                          </a:solidFill>
                          <a:effectLst/>
                          <a:uLnTx/>
                          <a:uFillTx/>
                          <a:latin typeface="+mn-lt"/>
                          <a:ea typeface="+mn-ea"/>
                          <a:cs typeface="+mn-cs"/>
                        </a:rPr>
                        <a:t>
 🙌 El fin de semana finalizó 2° en la CG del #TourDeSuisse y hoy, lunes, te motiva para comenzar la semana. Con ustedes, a bordo de su #SuperSixEvo, la leyenda rigobertouran 🇨🇴. #RideCannondale 
🎥: efprocycling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601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- 2021-06-28 15:09:13</a:t>
                      </a:r>
                      <a:r>
                        <a:rPr kumimoji="0" lang="es-ES" sz="1000" b="0" i="0" u="none" strike="noStrike" kern="1200" cap="none" spc="0" normalizeH="0" baseline="0" noProof="0">
                          <a:ln>
                            <a:noFill/>
                          </a:ln>
                          <a:solidFill>
                            <a:prstClr val="black"/>
                          </a:solidFill>
                          <a:effectLst/>
                          <a:uLnTx/>
                          <a:uFillTx/>
                          <a:latin typeface="+mn-lt"/>
                          <a:ea typeface="+mn-ea"/>
                          <a:cs typeface="+mn-cs"/>
                        </a:rPr>
                        <a:t>
 Primeros triunfos de la nueva Spark💪💪
kateplusfate y larsrace la llevaron a lo más alto del podio.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7397653"/>
                  </a:ext>
                </a:extLst>
              </a:tr>
            </a:tbl>
          </a:graphicData>
        </a:graphic>
      </p:graphicFrame>
      <p:sp>
        <p:nvSpPr>
          <p:cNvPr id="4" name="Text Placeholder 3">
            <a:extLst>
              <a:ext uri="{FF2B5EF4-FFF2-40B4-BE49-F238E27FC236}">
                <a16:creationId xmlns:a16="http://schemas.microsoft.com/office/drawing/2014/main" id="{8C8EF710-C930-4055-ACF9-8097194A880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96567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1171</Words>
  <Application>Microsoft Office PowerPoint</Application>
  <PresentationFormat>On-screen Show (4:3)</PresentationFormat>
  <Paragraphs>495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16</vt:lpstr>
      <vt:lpstr>Instagram Posts Table | Scott - 2 of 16</vt:lpstr>
      <vt:lpstr>Instagram Posts Table | Scott - 3 of 16</vt:lpstr>
      <vt:lpstr>Instagram Posts Table | Scott - 4 of 16</vt:lpstr>
      <vt:lpstr>Instagram Posts Table | Scott - 5 of 16</vt:lpstr>
      <vt:lpstr>Instagram Posts Table | Scott - 6 of 16</vt:lpstr>
      <vt:lpstr>Instagram Posts Table | Scott - 7 of 16</vt:lpstr>
      <vt:lpstr>Instagram Posts Table | Scott - 8 of 16</vt:lpstr>
      <vt:lpstr>Instagram Posts Table | Scott - 9 of 16</vt:lpstr>
      <vt:lpstr>Instagram Posts Table | Scott - 10 of 16</vt:lpstr>
      <vt:lpstr>Instagram Posts Table | Scott - 11 of 16</vt:lpstr>
      <vt:lpstr>Instagram Posts Table | Scott - 12 of 16</vt:lpstr>
      <vt:lpstr>Instagram Posts Table | Scott - 13 of 16</vt:lpstr>
      <vt:lpstr>Instagram Posts Table | Scott - 14 of 16</vt:lpstr>
      <vt:lpstr>Instagram Posts Table | Scott - 15 of 16</vt:lpstr>
      <vt:lpstr>Instagram Posts Table | Scott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2021-07-01T10:10:29Z</dcterms:created>
  <dcterms:modified xsi:type="dcterms:W3CDTF">2021-07-01T10:11:28Z</dcterms:modified>
</cp:coreProperties>
</file>