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trekbicycleargentina</c:v>
                </c:pt>
                <c:pt idx="1">
                  <c:v>specialized_arg</c:v>
                </c:pt>
                <c:pt idx="2">
                  <c:v>scottsportsargentina</c:v>
                </c:pt>
                <c:pt idx="3">
                  <c:v>giantargentina</c:v>
                </c:pt>
                <c:pt idx="4">
                  <c:v>cannondale.argentina</c:v>
                </c:pt>
              </c:strCache>
            </c:strRef>
          </c:cat>
          <c:val>
            <c:numRef>
              <c:f>Sheet1!$A$2:$E$2</c:f>
              <c:numCache>
                <c:formatCode>General</c:formatCode>
                <c:ptCount val="5"/>
                <c:pt idx="0">
                  <c:v>44188</c:v>
                </c:pt>
                <c:pt idx="1">
                  <c:v>40629</c:v>
                </c:pt>
                <c:pt idx="2">
                  <c:v>31348</c:v>
                </c:pt>
                <c:pt idx="3">
                  <c:v>17661</c:v>
                </c:pt>
                <c:pt idx="4">
                  <c:v>14922</c:v>
                </c:pt>
              </c:numCache>
            </c:numRef>
          </c:val>
          <c:extLst>
            <c:ext xmlns:c16="http://schemas.microsoft.com/office/drawing/2014/chart" uri="{C3380CC4-5D6E-409C-BE32-E72D297353CC}">
              <c16:uniqueId val="{00000000-07C1-4200-8642-3540F63F4B1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70.942300000000003</c:v>
                </c:pt>
                <c:pt idx="1">
                  <c:v>100</c:v>
                </c:pt>
                <c:pt idx="2">
                  <c:v>100</c:v>
                </c:pt>
                <c:pt idx="3">
                  <c:v>100</c:v>
                </c:pt>
                <c:pt idx="4">
                  <c:v>100</c:v>
                </c:pt>
                <c:pt idx="5">
                  <c:v>100</c:v>
                </c:pt>
                <c:pt idx="6">
                  <c:v>100</c:v>
                </c:pt>
                <c:pt idx="7">
                  <c:v>100</c:v>
                </c:pt>
              </c:numCache>
            </c:numRef>
          </c:val>
          <c:extLst>
            <c:ext xmlns:c16="http://schemas.microsoft.com/office/drawing/2014/chart" uri="{C3380CC4-5D6E-409C-BE32-E72D297353CC}">
              <c16:uniqueId val="{00000000-D2B9-4207-95A4-715CCDD716E9}"/>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91.945800000000006</c:v>
                </c:pt>
                <c:pt idx="1">
                  <c:v>78.571399999999997</c:v>
                </c:pt>
                <c:pt idx="2">
                  <c:v>25</c:v>
                </c:pt>
                <c:pt idx="3">
                  <c:v>0</c:v>
                </c:pt>
                <c:pt idx="4">
                  <c:v>46.666699999999999</c:v>
                </c:pt>
                <c:pt idx="5">
                  <c:v>28.593399999999999</c:v>
                </c:pt>
                <c:pt idx="6">
                  <c:v>44.900100000000002</c:v>
                </c:pt>
                <c:pt idx="7">
                  <c:v>15.5487</c:v>
                </c:pt>
              </c:numCache>
            </c:numRef>
          </c:val>
          <c:extLst>
            <c:ext xmlns:c16="http://schemas.microsoft.com/office/drawing/2014/chart" uri="{C3380CC4-5D6E-409C-BE32-E72D297353CC}">
              <c16:uniqueId val="{00000001-D2B9-4207-95A4-715CCDD716E9}"/>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39.9679</c:v>
                </c:pt>
                <c:pt idx="1">
                  <c:v>14.2857</c:v>
                </c:pt>
                <c:pt idx="2">
                  <c:v>33.333300000000001</c:v>
                </c:pt>
                <c:pt idx="3">
                  <c:v>25</c:v>
                </c:pt>
                <c:pt idx="4">
                  <c:v>23.333300000000001</c:v>
                </c:pt>
                <c:pt idx="5">
                  <c:v>1.0755999999999999</c:v>
                </c:pt>
                <c:pt idx="6">
                  <c:v>0</c:v>
                </c:pt>
                <c:pt idx="7">
                  <c:v>38.417999999999999</c:v>
                </c:pt>
              </c:numCache>
            </c:numRef>
          </c:val>
          <c:extLst>
            <c:ext xmlns:c16="http://schemas.microsoft.com/office/drawing/2014/chart" uri="{C3380CC4-5D6E-409C-BE32-E72D297353CC}">
              <c16:uniqueId val="{00000002-D2B9-4207-95A4-715CCDD716E9}"/>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33.769300000000001</c:v>
                </c:pt>
                <c:pt idx="1">
                  <c:v>50</c:v>
                </c:pt>
                <c:pt idx="2">
                  <c:v>50</c:v>
                </c:pt>
                <c:pt idx="3">
                  <c:v>75</c:v>
                </c:pt>
                <c:pt idx="4">
                  <c:v>53.333300000000001</c:v>
                </c:pt>
                <c:pt idx="5">
                  <c:v>13.327</c:v>
                </c:pt>
                <c:pt idx="6">
                  <c:v>44.860700000000001</c:v>
                </c:pt>
                <c:pt idx="7">
                  <c:v>15.7065</c:v>
                </c:pt>
              </c:numCache>
            </c:numRef>
          </c:val>
          <c:extLst>
            <c:ext xmlns:c16="http://schemas.microsoft.com/office/drawing/2014/chart" uri="{C3380CC4-5D6E-409C-BE32-E72D297353CC}">
              <c16:uniqueId val="{00000003-D2B9-4207-95A4-715CCDD716E9}"/>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50</c:v>
                </c:pt>
                <c:pt idx="2">
                  <c:v>33.333300000000001</c:v>
                </c:pt>
                <c:pt idx="3">
                  <c:v>25</c:v>
                </c:pt>
                <c:pt idx="4">
                  <c:v>40</c:v>
                </c:pt>
                <c:pt idx="5">
                  <c:v>12.7746</c:v>
                </c:pt>
                <c:pt idx="6">
                  <c:v>15.708299999999999</c:v>
                </c:pt>
                <c:pt idx="7">
                  <c:v>15.8704</c:v>
                </c:pt>
              </c:numCache>
            </c:numRef>
          </c:val>
          <c:extLst>
            <c:ext xmlns:c16="http://schemas.microsoft.com/office/drawing/2014/chart" uri="{C3380CC4-5D6E-409C-BE32-E72D297353CC}">
              <c16:uniqueId val="{00000004-D2B9-4207-95A4-715CCDD716E9}"/>
            </c:ext>
          </c:extLst>
        </c:ser>
        <c:dLbls>
          <c:showLegendKey val="0"/>
          <c:showVal val="0"/>
          <c:showCatName val="0"/>
          <c:showSerName val="0"/>
          <c:showPercent val="0"/>
          <c:showBubbleSize val="0"/>
        </c:dLbls>
        <c:axId val="340141408"/>
        <c:axId val="340138456"/>
      </c:radarChart>
      <c:catAx>
        <c:axId val="340141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138456"/>
        <c:crosses val="autoZero"/>
        <c:auto val="1"/>
        <c:lblAlgn val="ctr"/>
        <c:lblOffset val="100"/>
        <c:noMultiLvlLbl val="0"/>
      </c:catAx>
      <c:valAx>
        <c:axId val="340138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141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28409</c:v>
                </c:pt>
                <c:pt idx="1">
                  <c:v>28481</c:v>
                </c:pt>
                <c:pt idx="2">
                  <c:v>29122</c:v>
                </c:pt>
                <c:pt idx="3">
                  <c:v>29240</c:v>
                </c:pt>
                <c:pt idx="4">
                  <c:v>29325</c:v>
                </c:pt>
                <c:pt idx="5">
                  <c:v>29367</c:v>
                </c:pt>
                <c:pt idx="6">
                  <c:v>29390</c:v>
                </c:pt>
                <c:pt idx="7">
                  <c:v>29577</c:v>
                </c:pt>
                <c:pt idx="8">
                  <c:v>30240</c:v>
                </c:pt>
                <c:pt idx="9">
                  <c:v>30532</c:v>
                </c:pt>
                <c:pt idx="10">
                  <c:v>30490</c:v>
                </c:pt>
                <c:pt idx="11">
                  <c:v>30485</c:v>
                </c:pt>
                <c:pt idx="12">
                  <c:v>30538</c:v>
                </c:pt>
                <c:pt idx="13">
                  <c:v>30608</c:v>
                </c:pt>
                <c:pt idx="14">
                  <c:v>30647</c:v>
                </c:pt>
                <c:pt idx="15">
                  <c:v>30707</c:v>
                </c:pt>
                <c:pt idx="16">
                  <c:v>30762</c:v>
                </c:pt>
                <c:pt idx="17">
                  <c:v>30818</c:v>
                </c:pt>
                <c:pt idx="18">
                  <c:v>30854</c:v>
                </c:pt>
                <c:pt idx="19">
                  <c:v>30911</c:v>
                </c:pt>
                <c:pt idx="20">
                  <c:v>30960</c:v>
                </c:pt>
                <c:pt idx="21">
                  <c:v>31028</c:v>
                </c:pt>
                <c:pt idx="22">
                  <c:v>31097</c:v>
                </c:pt>
                <c:pt idx="23">
                  <c:v>31144</c:v>
                </c:pt>
                <c:pt idx="24">
                  <c:v>31193</c:v>
                </c:pt>
                <c:pt idx="25">
                  <c:v>31239</c:v>
                </c:pt>
                <c:pt idx="26">
                  <c:v>31272</c:v>
                </c:pt>
                <c:pt idx="27">
                  <c:v>31310</c:v>
                </c:pt>
                <c:pt idx="28">
                  <c:v>31345</c:v>
                </c:pt>
                <c:pt idx="29">
                  <c:v>31348</c:v>
                </c:pt>
              </c:numCache>
            </c:numRef>
          </c:val>
          <c:smooth val="0"/>
          <c:extLst>
            <c:ext xmlns:c16="http://schemas.microsoft.com/office/drawing/2014/chart" uri="{C3380CC4-5D6E-409C-BE32-E72D297353CC}">
              <c16:uniqueId val="{00000000-DE2E-48C6-A76A-99D632E5236F}"/>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39994</c:v>
                </c:pt>
                <c:pt idx="1">
                  <c:v>40004</c:v>
                </c:pt>
                <c:pt idx="2">
                  <c:v>40016</c:v>
                </c:pt>
                <c:pt idx="3">
                  <c:v>40050</c:v>
                </c:pt>
                <c:pt idx="4">
                  <c:v>40072</c:v>
                </c:pt>
                <c:pt idx="5">
                  <c:v>40086</c:v>
                </c:pt>
                <c:pt idx="6">
                  <c:v>40102</c:v>
                </c:pt>
                <c:pt idx="7">
                  <c:v>40113</c:v>
                </c:pt>
                <c:pt idx="8">
                  <c:v>40138</c:v>
                </c:pt>
                <c:pt idx="9">
                  <c:v>40164</c:v>
                </c:pt>
                <c:pt idx="10">
                  <c:v>40169</c:v>
                </c:pt>
                <c:pt idx="11">
                  <c:v>40178</c:v>
                </c:pt>
                <c:pt idx="12">
                  <c:v>40194</c:v>
                </c:pt>
                <c:pt idx="13">
                  <c:v>40220</c:v>
                </c:pt>
                <c:pt idx="14">
                  <c:v>40243</c:v>
                </c:pt>
                <c:pt idx="15">
                  <c:v>40276</c:v>
                </c:pt>
                <c:pt idx="16">
                  <c:v>40285</c:v>
                </c:pt>
                <c:pt idx="17">
                  <c:v>40338</c:v>
                </c:pt>
                <c:pt idx="18">
                  <c:v>40390</c:v>
                </c:pt>
                <c:pt idx="19">
                  <c:v>40423</c:v>
                </c:pt>
                <c:pt idx="20">
                  <c:v>40443</c:v>
                </c:pt>
                <c:pt idx="21">
                  <c:v>40464</c:v>
                </c:pt>
                <c:pt idx="22">
                  <c:v>40493</c:v>
                </c:pt>
                <c:pt idx="23">
                  <c:v>40520</c:v>
                </c:pt>
                <c:pt idx="24">
                  <c:v>40541</c:v>
                </c:pt>
                <c:pt idx="25">
                  <c:v>40564</c:v>
                </c:pt>
                <c:pt idx="26">
                  <c:v>40574</c:v>
                </c:pt>
                <c:pt idx="27">
                  <c:v>40597</c:v>
                </c:pt>
                <c:pt idx="28">
                  <c:v>40603</c:v>
                </c:pt>
                <c:pt idx="29">
                  <c:v>40629</c:v>
                </c:pt>
              </c:numCache>
            </c:numRef>
          </c:val>
          <c:smooth val="0"/>
          <c:extLst>
            <c:ext xmlns:c16="http://schemas.microsoft.com/office/drawing/2014/chart" uri="{C3380CC4-5D6E-409C-BE32-E72D297353CC}">
              <c16:uniqueId val="{00000001-DE2E-48C6-A76A-99D632E5236F}"/>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17001</c:v>
                </c:pt>
                <c:pt idx="1">
                  <c:v>17004</c:v>
                </c:pt>
                <c:pt idx="2">
                  <c:v>17034</c:v>
                </c:pt>
                <c:pt idx="3">
                  <c:v>17086</c:v>
                </c:pt>
                <c:pt idx="4">
                  <c:v>17129</c:v>
                </c:pt>
                <c:pt idx="5">
                  <c:v>17224</c:v>
                </c:pt>
                <c:pt idx="6">
                  <c:v>17280</c:v>
                </c:pt>
                <c:pt idx="7">
                  <c:v>17359</c:v>
                </c:pt>
                <c:pt idx="8">
                  <c:v>17383</c:v>
                </c:pt>
                <c:pt idx="9">
                  <c:v>17430</c:v>
                </c:pt>
                <c:pt idx="10">
                  <c:v>17480</c:v>
                </c:pt>
                <c:pt idx="11">
                  <c:v>17534</c:v>
                </c:pt>
                <c:pt idx="12">
                  <c:v>17548</c:v>
                </c:pt>
                <c:pt idx="13">
                  <c:v>17561</c:v>
                </c:pt>
                <c:pt idx="14">
                  <c:v>17571</c:v>
                </c:pt>
                <c:pt idx="15">
                  <c:v>17581</c:v>
                </c:pt>
                <c:pt idx="16">
                  <c:v>17588</c:v>
                </c:pt>
                <c:pt idx="17">
                  <c:v>17603</c:v>
                </c:pt>
                <c:pt idx="18">
                  <c:v>17605</c:v>
                </c:pt>
                <c:pt idx="19">
                  <c:v>17614</c:v>
                </c:pt>
                <c:pt idx="20">
                  <c:v>17622</c:v>
                </c:pt>
                <c:pt idx="21">
                  <c:v>17623</c:v>
                </c:pt>
                <c:pt idx="22">
                  <c:v>17631</c:v>
                </c:pt>
                <c:pt idx="23">
                  <c:v>17636</c:v>
                </c:pt>
                <c:pt idx="24">
                  <c:v>17635</c:v>
                </c:pt>
                <c:pt idx="25">
                  <c:v>17638</c:v>
                </c:pt>
                <c:pt idx="26">
                  <c:v>17645</c:v>
                </c:pt>
                <c:pt idx="27">
                  <c:v>17655</c:v>
                </c:pt>
                <c:pt idx="28">
                  <c:v>17660</c:v>
                </c:pt>
                <c:pt idx="29">
                  <c:v>17661</c:v>
                </c:pt>
              </c:numCache>
            </c:numRef>
          </c:val>
          <c:smooth val="0"/>
          <c:extLst>
            <c:ext xmlns:c16="http://schemas.microsoft.com/office/drawing/2014/chart" uri="{C3380CC4-5D6E-409C-BE32-E72D297353CC}">
              <c16:uniqueId val="{00000002-DE2E-48C6-A76A-99D632E5236F}"/>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14683</c:v>
                </c:pt>
                <c:pt idx="1">
                  <c:v>14688</c:v>
                </c:pt>
                <c:pt idx="2">
                  <c:v>14685</c:v>
                </c:pt>
                <c:pt idx="3">
                  <c:v>14695</c:v>
                </c:pt>
                <c:pt idx="4">
                  <c:v>14703</c:v>
                </c:pt>
                <c:pt idx="5">
                  <c:v>14710</c:v>
                </c:pt>
                <c:pt idx="6">
                  <c:v>14715</c:v>
                </c:pt>
                <c:pt idx="7">
                  <c:v>14730</c:v>
                </c:pt>
                <c:pt idx="8">
                  <c:v>14739</c:v>
                </c:pt>
                <c:pt idx="9">
                  <c:v>14753</c:v>
                </c:pt>
                <c:pt idx="10">
                  <c:v>14758</c:v>
                </c:pt>
                <c:pt idx="11">
                  <c:v>14766</c:v>
                </c:pt>
                <c:pt idx="12">
                  <c:v>14773</c:v>
                </c:pt>
                <c:pt idx="13">
                  <c:v>14779</c:v>
                </c:pt>
                <c:pt idx="14">
                  <c:v>14788</c:v>
                </c:pt>
                <c:pt idx="15">
                  <c:v>14799</c:v>
                </c:pt>
                <c:pt idx="16">
                  <c:v>14797</c:v>
                </c:pt>
                <c:pt idx="17">
                  <c:v>14806</c:v>
                </c:pt>
                <c:pt idx="18">
                  <c:v>14812</c:v>
                </c:pt>
                <c:pt idx="19">
                  <c:v>14820</c:v>
                </c:pt>
                <c:pt idx="20">
                  <c:v>14831</c:v>
                </c:pt>
                <c:pt idx="21">
                  <c:v>14846</c:v>
                </c:pt>
                <c:pt idx="22">
                  <c:v>14851</c:v>
                </c:pt>
                <c:pt idx="23">
                  <c:v>14864</c:v>
                </c:pt>
                <c:pt idx="24">
                  <c:v>14863</c:v>
                </c:pt>
                <c:pt idx="25">
                  <c:v>14872</c:v>
                </c:pt>
                <c:pt idx="26">
                  <c:v>14882</c:v>
                </c:pt>
                <c:pt idx="27">
                  <c:v>14895</c:v>
                </c:pt>
                <c:pt idx="28">
                  <c:v>14911</c:v>
                </c:pt>
                <c:pt idx="29">
                  <c:v>14922</c:v>
                </c:pt>
              </c:numCache>
            </c:numRef>
          </c:val>
          <c:smooth val="0"/>
          <c:extLst>
            <c:ext xmlns:c16="http://schemas.microsoft.com/office/drawing/2014/chart" uri="{C3380CC4-5D6E-409C-BE32-E72D297353CC}">
              <c16:uniqueId val="{00000003-DE2E-48C6-A76A-99D632E5236F}"/>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43517</c:v>
                </c:pt>
                <c:pt idx="1">
                  <c:v>43562</c:v>
                </c:pt>
                <c:pt idx="2">
                  <c:v>43585</c:v>
                </c:pt>
                <c:pt idx="3">
                  <c:v>43621</c:v>
                </c:pt>
                <c:pt idx="4">
                  <c:v>43641</c:v>
                </c:pt>
                <c:pt idx="5">
                  <c:v>43676</c:v>
                </c:pt>
                <c:pt idx="6">
                  <c:v>43698</c:v>
                </c:pt>
                <c:pt idx="7">
                  <c:v>43721</c:v>
                </c:pt>
                <c:pt idx="8">
                  <c:v>43749</c:v>
                </c:pt>
                <c:pt idx="9">
                  <c:v>43799</c:v>
                </c:pt>
                <c:pt idx="10">
                  <c:v>43834</c:v>
                </c:pt>
                <c:pt idx="11">
                  <c:v>43860</c:v>
                </c:pt>
                <c:pt idx="12">
                  <c:v>43884</c:v>
                </c:pt>
                <c:pt idx="13">
                  <c:v>43916</c:v>
                </c:pt>
                <c:pt idx="14">
                  <c:v>43940</c:v>
                </c:pt>
                <c:pt idx="15">
                  <c:v>43958</c:v>
                </c:pt>
                <c:pt idx="16">
                  <c:v>43975</c:v>
                </c:pt>
                <c:pt idx="17">
                  <c:v>43993</c:v>
                </c:pt>
                <c:pt idx="18">
                  <c:v>44004</c:v>
                </c:pt>
                <c:pt idx="19">
                  <c:v>44018</c:v>
                </c:pt>
                <c:pt idx="20">
                  <c:v>44041</c:v>
                </c:pt>
                <c:pt idx="21">
                  <c:v>44056</c:v>
                </c:pt>
                <c:pt idx="22">
                  <c:v>44066</c:v>
                </c:pt>
                <c:pt idx="23">
                  <c:v>44075</c:v>
                </c:pt>
                <c:pt idx="24">
                  <c:v>44087</c:v>
                </c:pt>
                <c:pt idx="25">
                  <c:v>44107</c:v>
                </c:pt>
                <c:pt idx="26">
                  <c:v>44125</c:v>
                </c:pt>
                <c:pt idx="27">
                  <c:v>44146</c:v>
                </c:pt>
                <c:pt idx="28">
                  <c:v>44169</c:v>
                </c:pt>
                <c:pt idx="29">
                  <c:v>44188</c:v>
                </c:pt>
              </c:numCache>
            </c:numRef>
          </c:val>
          <c:smooth val="0"/>
          <c:extLst>
            <c:ext xmlns:c16="http://schemas.microsoft.com/office/drawing/2014/chart" uri="{C3380CC4-5D6E-409C-BE32-E72D297353CC}">
              <c16:uniqueId val="{00000004-DE2E-48C6-A76A-99D632E5236F}"/>
            </c:ext>
          </c:extLst>
        </c:ser>
        <c:dLbls>
          <c:showLegendKey val="0"/>
          <c:showVal val="0"/>
          <c:showCatName val="0"/>
          <c:showSerName val="0"/>
          <c:showPercent val="0"/>
          <c:showBubbleSize val="0"/>
        </c:dLbls>
        <c:smooth val="0"/>
        <c:axId val="340143704"/>
        <c:axId val="340143376"/>
      </c:lineChart>
      <c:dateAx>
        <c:axId val="340143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143376"/>
        <c:crosses val="autoZero"/>
        <c:auto val="1"/>
        <c:lblOffset val="100"/>
        <c:baseTimeUnit val="days"/>
      </c:dateAx>
      <c:valAx>
        <c:axId val="340143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143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16</c:v>
                </c:pt>
                <c:pt idx="1">
                  <c:v>72</c:v>
                </c:pt>
                <c:pt idx="2">
                  <c:v>641</c:v>
                </c:pt>
                <c:pt idx="3">
                  <c:v>118</c:v>
                </c:pt>
                <c:pt idx="4">
                  <c:v>85</c:v>
                </c:pt>
                <c:pt idx="5">
                  <c:v>42</c:v>
                </c:pt>
                <c:pt idx="6">
                  <c:v>23</c:v>
                </c:pt>
                <c:pt idx="7">
                  <c:v>187</c:v>
                </c:pt>
                <c:pt idx="8">
                  <c:v>663</c:v>
                </c:pt>
                <c:pt idx="9">
                  <c:v>292</c:v>
                </c:pt>
                <c:pt idx="10">
                  <c:v>-42</c:v>
                </c:pt>
                <c:pt idx="11">
                  <c:v>-5</c:v>
                </c:pt>
                <c:pt idx="12">
                  <c:v>53</c:v>
                </c:pt>
                <c:pt idx="13">
                  <c:v>70</c:v>
                </c:pt>
                <c:pt idx="14">
                  <c:v>39</c:v>
                </c:pt>
                <c:pt idx="15">
                  <c:v>60</c:v>
                </c:pt>
                <c:pt idx="16">
                  <c:v>55</c:v>
                </c:pt>
                <c:pt idx="17">
                  <c:v>56</c:v>
                </c:pt>
                <c:pt idx="18">
                  <c:v>36</c:v>
                </c:pt>
                <c:pt idx="19">
                  <c:v>57</c:v>
                </c:pt>
                <c:pt idx="20">
                  <c:v>49</c:v>
                </c:pt>
                <c:pt idx="21">
                  <c:v>68</c:v>
                </c:pt>
                <c:pt idx="22">
                  <c:v>69</c:v>
                </c:pt>
                <c:pt idx="23">
                  <c:v>47</c:v>
                </c:pt>
                <c:pt idx="24">
                  <c:v>49</c:v>
                </c:pt>
                <c:pt idx="25">
                  <c:v>46</c:v>
                </c:pt>
                <c:pt idx="26">
                  <c:v>33</c:v>
                </c:pt>
                <c:pt idx="27">
                  <c:v>38</c:v>
                </c:pt>
                <c:pt idx="28">
                  <c:v>35</c:v>
                </c:pt>
                <c:pt idx="29">
                  <c:v>3</c:v>
                </c:pt>
              </c:numCache>
            </c:numRef>
          </c:val>
          <c:smooth val="0"/>
          <c:extLst>
            <c:ext xmlns:c16="http://schemas.microsoft.com/office/drawing/2014/chart" uri="{C3380CC4-5D6E-409C-BE32-E72D297353CC}">
              <c16:uniqueId val="{00000000-A18D-41D5-B216-B4F7068FBFBE}"/>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12</c:v>
                </c:pt>
                <c:pt idx="1">
                  <c:v>10</c:v>
                </c:pt>
                <c:pt idx="2">
                  <c:v>12</c:v>
                </c:pt>
                <c:pt idx="3">
                  <c:v>34</c:v>
                </c:pt>
                <c:pt idx="4">
                  <c:v>22</c:v>
                </c:pt>
                <c:pt idx="5">
                  <c:v>14</c:v>
                </c:pt>
                <c:pt idx="6">
                  <c:v>16</c:v>
                </c:pt>
                <c:pt idx="7">
                  <c:v>11</c:v>
                </c:pt>
                <c:pt idx="8">
                  <c:v>25</c:v>
                </c:pt>
                <c:pt idx="9">
                  <c:v>26</c:v>
                </c:pt>
                <c:pt idx="10">
                  <c:v>5</c:v>
                </c:pt>
                <c:pt idx="11">
                  <c:v>9</c:v>
                </c:pt>
                <c:pt idx="12">
                  <c:v>16</c:v>
                </c:pt>
                <c:pt idx="13">
                  <c:v>26</c:v>
                </c:pt>
                <c:pt idx="14">
                  <c:v>23</c:v>
                </c:pt>
                <c:pt idx="15">
                  <c:v>33</c:v>
                </c:pt>
                <c:pt idx="16">
                  <c:v>9</c:v>
                </c:pt>
                <c:pt idx="17">
                  <c:v>53</c:v>
                </c:pt>
                <c:pt idx="18">
                  <c:v>52</c:v>
                </c:pt>
                <c:pt idx="19">
                  <c:v>33</c:v>
                </c:pt>
                <c:pt idx="20">
                  <c:v>20</c:v>
                </c:pt>
                <c:pt idx="21">
                  <c:v>21</c:v>
                </c:pt>
                <c:pt idx="22">
                  <c:v>29</c:v>
                </c:pt>
                <c:pt idx="23">
                  <c:v>27</c:v>
                </c:pt>
                <c:pt idx="24">
                  <c:v>21</c:v>
                </c:pt>
                <c:pt idx="25">
                  <c:v>23</c:v>
                </c:pt>
                <c:pt idx="26">
                  <c:v>10</c:v>
                </c:pt>
                <c:pt idx="27">
                  <c:v>23</c:v>
                </c:pt>
                <c:pt idx="28">
                  <c:v>6</c:v>
                </c:pt>
                <c:pt idx="29">
                  <c:v>26</c:v>
                </c:pt>
              </c:numCache>
            </c:numRef>
          </c:val>
          <c:smooth val="0"/>
          <c:extLst>
            <c:ext xmlns:c16="http://schemas.microsoft.com/office/drawing/2014/chart" uri="{C3380CC4-5D6E-409C-BE32-E72D297353CC}">
              <c16:uniqueId val="{00000001-A18D-41D5-B216-B4F7068FBFBE}"/>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19</c:v>
                </c:pt>
                <c:pt idx="1">
                  <c:v>3</c:v>
                </c:pt>
                <c:pt idx="2">
                  <c:v>30</c:v>
                </c:pt>
                <c:pt idx="3">
                  <c:v>52</c:v>
                </c:pt>
                <c:pt idx="4">
                  <c:v>43</c:v>
                </c:pt>
                <c:pt idx="5">
                  <c:v>95</c:v>
                </c:pt>
                <c:pt idx="6">
                  <c:v>56</c:v>
                </c:pt>
                <c:pt idx="7">
                  <c:v>79</c:v>
                </c:pt>
                <c:pt idx="8">
                  <c:v>24</c:v>
                </c:pt>
                <c:pt idx="9">
                  <c:v>47</c:v>
                </c:pt>
                <c:pt idx="10">
                  <c:v>50</c:v>
                </c:pt>
                <c:pt idx="11">
                  <c:v>54</c:v>
                </c:pt>
                <c:pt idx="12">
                  <c:v>14</c:v>
                </c:pt>
                <c:pt idx="13">
                  <c:v>13</c:v>
                </c:pt>
                <c:pt idx="14">
                  <c:v>10</c:v>
                </c:pt>
                <c:pt idx="15">
                  <c:v>10</c:v>
                </c:pt>
                <c:pt idx="16">
                  <c:v>7</c:v>
                </c:pt>
                <c:pt idx="17">
                  <c:v>15</c:v>
                </c:pt>
                <c:pt idx="18">
                  <c:v>2</c:v>
                </c:pt>
                <c:pt idx="19">
                  <c:v>9</c:v>
                </c:pt>
                <c:pt idx="20">
                  <c:v>8</c:v>
                </c:pt>
                <c:pt idx="21">
                  <c:v>1</c:v>
                </c:pt>
                <c:pt idx="22">
                  <c:v>8</c:v>
                </c:pt>
                <c:pt idx="23">
                  <c:v>5</c:v>
                </c:pt>
                <c:pt idx="24">
                  <c:v>-1</c:v>
                </c:pt>
                <c:pt idx="25">
                  <c:v>3</c:v>
                </c:pt>
                <c:pt idx="26">
                  <c:v>7</c:v>
                </c:pt>
                <c:pt idx="27">
                  <c:v>10</c:v>
                </c:pt>
                <c:pt idx="28">
                  <c:v>5</c:v>
                </c:pt>
                <c:pt idx="29">
                  <c:v>1</c:v>
                </c:pt>
              </c:numCache>
            </c:numRef>
          </c:val>
          <c:smooth val="0"/>
          <c:extLst>
            <c:ext xmlns:c16="http://schemas.microsoft.com/office/drawing/2014/chart" uri="{C3380CC4-5D6E-409C-BE32-E72D297353CC}">
              <c16:uniqueId val="{00000002-A18D-41D5-B216-B4F7068FBFBE}"/>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1</c:v>
                </c:pt>
                <c:pt idx="1">
                  <c:v>5</c:v>
                </c:pt>
                <c:pt idx="2">
                  <c:v>-3</c:v>
                </c:pt>
                <c:pt idx="3">
                  <c:v>10</c:v>
                </c:pt>
                <c:pt idx="4">
                  <c:v>8</c:v>
                </c:pt>
                <c:pt idx="5">
                  <c:v>7</c:v>
                </c:pt>
                <c:pt idx="6">
                  <c:v>5</c:v>
                </c:pt>
                <c:pt idx="7">
                  <c:v>15</c:v>
                </c:pt>
                <c:pt idx="8">
                  <c:v>9</c:v>
                </c:pt>
                <c:pt idx="9">
                  <c:v>14</c:v>
                </c:pt>
                <c:pt idx="10">
                  <c:v>5</c:v>
                </c:pt>
                <c:pt idx="11">
                  <c:v>8</c:v>
                </c:pt>
                <c:pt idx="12">
                  <c:v>7</c:v>
                </c:pt>
                <c:pt idx="13">
                  <c:v>6</c:v>
                </c:pt>
                <c:pt idx="14">
                  <c:v>9</c:v>
                </c:pt>
                <c:pt idx="15">
                  <c:v>11</c:v>
                </c:pt>
                <c:pt idx="16">
                  <c:v>-2</c:v>
                </c:pt>
                <c:pt idx="17">
                  <c:v>9</c:v>
                </c:pt>
                <c:pt idx="18">
                  <c:v>6</c:v>
                </c:pt>
                <c:pt idx="19">
                  <c:v>8</c:v>
                </c:pt>
                <c:pt idx="20">
                  <c:v>11</c:v>
                </c:pt>
                <c:pt idx="21">
                  <c:v>15</c:v>
                </c:pt>
                <c:pt idx="22">
                  <c:v>5</c:v>
                </c:pt>
                <c:pt idx="23">
                  <c:v>13</c:v>
                </c:pt>
                <c:pt idx="24">
                  <c:v>-1</c:v>
                </c:pt>
                <c:pt idx="25">
                  <c:v>9</c:v>
                </c:pt>
                <c:pt idx="26">
                  <c:v>10</c:v>
                </c:pt>
                <c:pt idx="27">
                  <c:v>13</c:v>
                </c:pt>
                <c:pt idx="28">
                  <c:v>16</c:v>
                </c:pt>
                <c:pt idx="29">
                  <c:v>11</c:v>
                </c:pt>
              </c:numCache>
            </c:numRef>
          </c:val>
          <c:smooth val="0"/>
          <c:extLst>
            <c:ext xmlns:c16="http://schemas.microsoft.com/office/drawing/2014/chart" uri="{C3380CC4-5D6E-409C-BE32-E72D297353CC}">
              <c16:uniqueId val="{00000003-A18D-41D5-B216-B4F7068FBFBE}"/>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47</c:v>
                </c:pt>
                <c:pt idx="1">
                  <c:v>45</c:v>
                </c:pt>
                <c:pt idx="2">
                  <c:v>23</c:v>
                </c:pt>
                <c:pt idx="3">
                  <c:v>36</c:v>
                </c:pt>
                <c:pt idx="4">
                  <c:v>20</c:v>
                </c:pt>
                <c:pt idx="5">
                  <c:v>35</c:v>
                </c:pt>
                <c:pt idx="6">
                  <c:v>22</c:v>
                </c:pt>
                <c:pt idx="7">
                  <c:v>23</c:v>
                </c:pt>
                <c:pt idx="8">
                  <c:v>28</c:v>
                </c:pt>
                <c:pt idx="9">
                  <c:v>50</c:v>
                </c:pt>
                <c:pt idx="10">
                  <c:v>35</c:v>
                </c:pt>
                <c:pt idx="11">
                  <c:v>26</c:v>
                </c:pt>
                <c:pt idx="12">
                  <c:v>24</c:v>
                </c:pt>
                <c:pt idx="13">
                  <c:v>32</c:v>
                </c:pt>
                <c:pt idx="14">
                  <c:v>24</c:v>
                </c:pt>
                <c:pt idx="15">
                  <c:v>18</c:v>
                </c:pt>
                <c:pt idx="16">
                  <c:v>17</c:v>
                </c:pt>
                <c:pt idx="17">
                  <c:v>18</c:v>
                </c:pt>
                <c:pt idx="18">
                  <c:v>11</c:v>
                </c:pt>
                <c:pt idx="19">
                  <c:v>14</c:v>
                </c:pt>
                <c:pt idx="20">
                  <c:v>23</c:v>
                </c:pt>
                <c:pt idx="21">
                  <c:v>15</c:v>
                </c:pt>
                <c:pt idx="22">
                  <c:v>10</c:v>
                </c:pt>
                <c:pt idx="23">
                  <c:v>9</c:v>
                </c:pt>
                <c:pt idx="24">
                  <c:v>12</c:v>
                </c:pt>
                <c:pt idx="25">
                  <c:v>20</c:v>
                </c:pt>
                <c:pt idx="26">
                  <c:v>18</c:v>
                </c:pt>
                <c:pt idx="27">
                  <c:v>21</c:v>
                </c:pt>
                <c:pt idx="28">
                  <c:v>23</c:v>
                </c:pt>
                <c:pt idx="29">
                  <c:v>19</c:v>
                </c:pt>
              </c:numCache>
            </c:numRef>
          </c:val>
          <c:smooth val="0"/>
          <c:extLst>
            <c:ext xmlns:c16="http://schemas.microsoft.com/office/drawing/2014/chart" uri="{C3380CC4-5D6E-409C-BE32-E72D297353CC}">
              <c16:uniqueId val="{00000004-A18D-41D5-B216-B4F7068FBFBE}"/>
            </c:ext>
          </c:extLst>
        </c:ser>
        <c:dLbls>
          <c:showLegendKey val="0"/>
          <c:showVal val="0"/>
          <c:showCatName val="0"/>
          <c:showSerName val="0"/>
          <c:showPercent val="0"/>
          <c:showBubbleSize val="0"/>
        </c:dLbls>
        <c:smooth val="0"/>
        <c:axId val="333069816"/>
        <c:axId val="333070800"/>
      </c:lineChart>
      <c:dateAx>
        <c:axId val="333069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070800"/>
        <c:crosses val="autoZero"/>
        <c:auto val="1"/>
        <c:lblOffset val="100"/>
        <c:baseTimeUnit val="days"/>
      </c:dateAx>
      <c:valAx>
        <c:axId val="333070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069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5</c:v>
                </c:pt>
                <c:pt idx="2">
                  <c:v>6</c:v>
                </c:pt>
                <c:pt idx="3">
                  <c:v>4</c:v>
                </c:pt>
                <c:pt idx="4">
                  <c:v>4</c:v>
                </c:pt>
                <c:pt idx="5">
                  <c:v>4</c:v>
                </c:pt>
                <c:pt idx="6">
                  <c:v>4</c:v>
                </c:pt>
              </c:numCache>
            </c:numRef>
          </c:val>
          <c:extLst>
            <c:ext xmlns:c16="http://schemas.microsoft.com/office/drawing/2014/chart" uri="{C3380CC4-5D6E-409C-BE32-E72D297353CC}">
              <c16:uniqueId val="{00000000-ED9A-4B3C-BC25-64296803620F}"/>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1</c:v>
                </c:pt>
                <c:pt idx="2">
                  <c:v>3</c:v>
                </c:pt>
                <c:pt idx="3">
                  <c:v>2</c:v>
                </c:pt>
                <c:pt idx="4">
                  <c:v>2</c:v>
                </c:pt>
                <c:pt idx="5">
                  <c:v>1</c:v>
                </c:pt>
                <c:pt idx="6">
                  <c:v>1</c:v>
                </c:pt>
              </c:numCache>
            </c:numRef>
          </c:val>
          <c:extLst>
            <c:ext xmlns:c16="http://schemas.microsoft.com/office/drawing/2014/chart" uri="{C3380CC4-5D6E-409C-BE32-E72D297353CC}">
              <c16:uniqueId val="{00000001-ED9A-4B3C-BC25-64296803620F}"/>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3</c:v>
                </c:pt>
                <c:pt idx="2">
                  <c:v>1</c:v>
                </c:pt>
                <c:pt idx="3">
                  <c:v>1</c:v>
                </c:pt>
                <c:pt idx="4">
                  <c:v>1</c:v>
                </c:pt>
                <c:pt idx="5">
                  <c:v>0</c:v>
                </c:pt>
                <c:pt idx="6">
                  <c:v>0</c:v>
                </c:pt>
              </c:numCache>
            </c:numRef>
          </c:val>
          <c:extLst>
            <c:ext xmlns:c16="http://schemas.microsoft.com/office/drawing/2014/chart" uri="{C3380CC4-5D6E-409C-BE32-E72D297353CC}">
              <c16:uniqueId val="{00000002-ED9A-4B3C-BC25-64296803620F}"/>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2</c:v>
                </c:pt>
                <c:pt idx="2">
                  <c:v>4</c:v>
                </c:pt>
                <c:pt idx="3">
                  <c:v>2</c:v>
                </c:pt>
                <c:pt idx="4">
                  <c:v>4</c:v>
                </c:pt>
                <c:pt idx="5">
                  <c:v>0</c:v>
                </c:pt>
                <c:pt idx="6">
                  <c:v>1</c:v>
                </c:pt>
              </c:numCache>
            </c:numRef>
          </c:val>
          <c:extLst>
            <c:ext xmlns:c16="http://schemas.microsoft.com/office/drawing/2014/chart" uri="{C3380CC4-5D6E-409C-BE32-E72D297353CC}">
              <c16:uniqueId val="{00000003-ED9A-4B3C-BC25-64296803620F}"/>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c:v>
                </c:pt>
                <c:pt idx="1">
                  <c:v>3</c:v>
                </c:pt>
                <c:pt idx="2">
                  <c:v>2</c:v>
                </c:pt>
                <c:pt idx="3">
                  <c:v>3</c:v>
                </c:pt>
                <c:pt idx="4">
                  <c:v>0</c:v>
                </c:pt>
                <c:pt idx="5">
                  <c:v>0</c:v>
                </c:pt>
                <c:pt idx="6">
                  <c:v>2</c:v>
                </c:pt>
              </c:numCache>
            </c:numRef>
          </c:val>
          <c:extLst>
            <c:ext xmlns:c16="http://schemas.microsoft.com/office/drawing/2014/chart" uri="{C3380CC4-5D6E-409C-BE32-E72D297353CC}">
              <c16:uniqueId val="{00000004-ED9A-4B3C-BC25-64296803620F}"/>
            </c:ext>
          </c:extLst>
        </c:ser>
        <c:dLbls>
          <c:showLegendKey val="0"/>
          <c:showVal val="0"/>
          <c:showCatName val="0"/>
          <c:showSerName val="0"/>
          <c:showPercent val="0"/>
          <c:showBubbleSize val="0"/>
        </c:dLbls>
        <c:gapWidth val="219"/>
        <c:overlap val="-27"/>
        <c:axId val="71122600"/>
        <c:axId val="71119320"/>
      </c:barChart>
      <c:catAx>
        <c:axId val="71122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119320"/>
        <c:crosses val="autoZero"/>
        <c:auto val="1"/>
        <c:lblAlgn val="ctr"/>
        <c:lblOffset val="100"/>
        <c:noMultiLvlLbl val="0"/>
      </c:catAx>
      <c:valAx>
        <c:axId val="71119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122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45</c:v>
                </c:pt>
                <c:pt idx="1">
                  <c:v>69</c:v>
                </c:pt>
                <c:pt idx="2">
                  <c:v>173</c:v>
                </c:pt>
                <c:pt idx="3">
                  <c:v>259</c:v>
                </c:pt>
                <c:pt idx="4">
                  <c:v>45</c:v>
                </c:pt>
                <c:pt idx="5">
                  <c:v>41</c:v>
                </c:pt>
                <c:pt idx="6">
                  <c:v>46</c:v>
                </c:pt>
              </c:numCache>
            </c:numRef>
          </c:val>
          <c:extLst>
            <c:ext xmlns:c16="http://schemas.microsoft.com/office/drawing/2014/chart" uri="{C3380CC4-5D6E-409C-BE32-E72D297353CC}">
              <c16:uniqueId val="{00000000-0A67-46A1-8D44-CE4C61EE86CA}"/>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21</c:v>
                </c:pt>
                <c:pt idx="1">
                  <c:v>15</c:v>
                </c:pt>
                <c:pt idx="2">
                  <c:v>25</c:v>
                </c:pt>
                <c:pt idx="3">
                  <c:v>19</c:v>
                </c:pt>
                <c:pt idx="4">
                  <c:v>28</c:v>
                </c:pt>
                <c:pt idx="5">
                  <c:v>27</c:v>
                </c:pt>
                <c:pt idx="6">
                  <c:v>18</c:v>
                </c:pt>
              </c:numCache>
            </c:numRef>
          </c:val>
          <c:extLst>
            <c:ext xmlns:c16="http://schemas.microsoft.com/office/drawing/2014/chart" uri="{C3380CC4-5D6E-409C-BE32-E72D297353CC}">
              <c16:uniqueId val="{00000001-0A67-46A1-8D44-CE4C61EE86CA}"/>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22</c:v>
                </c:pt>
                <c:pt idx="1">
                  <c:v>23</c:v>
                </c:pt>
                <c:pt idx="2">
                  <c:v>9</c:v>
                </c:pt>
                <c:pt idx="3">
                  <c:v>22</c:v>
                </c:pt>
                <c:pt idx="4">
                  <c:v>29</c:v>
                </c:pt>
                <c:pt idx="5">
                  <c:v>26</c:v>
                </c:pt>
                <c:pt idx="6">
                  <c:v>31</c:v>
                </c:pt>
              </c:numCache>
            </c:numRef>
          </c:val>
          <c:extLst>
            <c:ext xmlns:c16="http://schemas.microsoft.com/office/drawing/2014/chart" uri="{C3380CC4-5D6E-409C-BE32-E72D297353CC}">
              <c16:uniqueId val="{00000002-0A67-46A1-8D44-CE4C61EE86CA}"/>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9</c:v>
                </c:pt>
                <c:pt idx="1">
                  <c:v>11</c:v>
                </c:pt>
                <c:pt idx="2">
                  <c:v>8</c:v>
                </c:pt>
                <c:pt idx="3">
                  <c:v>6</c:v>
                </c:pt>
                <c:pt idx="4">
                  <c:v>6</c:v>
                </c:pt>
                <c:pt idx="5">
                  <c:v>8</c:v>
                </c:pt>
                <c:pt idx="6">
                  <c:v>8</c:v>
                </c:pt>
              </c:numCache>
            </c:numRef>
          </c:val>
          <c:extLst>
            <c:ext xmlns:c16="http://schemas.microsoft.com/office/drawing/2014/chart" uri="{C3380CC4-5D6E-409C-BE32-E72D297353CC}">
              <c16:uniqueId val="{00000003-0A67-46A1-8D44-CE4C61EE86CA}"/>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25</c:v>
                </c:pt>
                <c:pt idx="1">
                  <c:v>26</c:v>
                </c:pt>
                <c:pt idx="2">
                  <c:v>24</c:v>
                </c:pt>
                <c:pt idx="3">
                  <c:v>25</c:v>
                </c:pt>
                <c:pt idx="4">
                  <c:v>25</c:v>
                </c:pt>
                <c:pt idx="5">
                  <c:v>19</c:v>
                </c:pt>
                <c:pt idx="6">
                  <c:v>23</c:v>
                </c:pt>
              </c:numCache>
            </c:numRef>
          </c:val>
          <c:extLst>
            <c:ext xmlns:c16="http://schemas.microsoft.com/office/drawing/2014/chart" uri="{C3380CC4-5D6E-409C-BE32-E72D297353CC}">
              <c16:uniqueId val="{00000004-0A67-46A1-8D44-CE4C61EE86CA}"/>
            </c:ext>
          </c:extLst>
        </c:ser>
        <c:dLbls>
          <c:showLegendKey val="0"/>
          <c:showVal val="0"/>
          <c:showCatName val="0"/>
          <c:showSerName val="0"/>
          <c:showPercent val="0"/>
          <c:showBubbleSize val="0"/>
        </c:dLbls>
        <c:gapWidth val="219"/>
        <c:overlap val="-27"/>
        <c:axId val="71127192"/>
        <c:axId val="71127520"/>
      </c:barChart>
      <c:catAx>
        <c:axId val="71127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127520"/>
        <c:crosses val="autoZero"/>
        <c:auto val="1"/>
        <c:lblAlgn val="ctr"/>
        <c:lblOffset val="100"/>
        <c:noMultiLvlLbl val="0"/>
      </c:catAx>
      <c:valAx>
        <c:axId val="71127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127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1</c:v>
                </c:pt>
                <c:pt idx="13">
                  <c:v>1</c:v>
                </c:pt>
                <c:pt idx="14">
                  <c:v>0</c:v>
                </c:pt>
                <c:pt idx="15">
                  <c:v>0</c:v>
                </c:pt>
                <c:pt idx="16">
                  <c:v>0</c:v>
                </c:pt>
                <c:pt idx="17">
                  <c:v>1</c:v>
                </c:pt>
                <c:pt idx="18">
                  <c:v>2</c:v>
                </c:pt>
                <c:pt idx="19">
                  <c:v>6</c:v>
                </c:pt>
                <c:pt idx="20">
                  <c:v>7</c:v>
                </c:pt>
                <c:pt idx="21">
                  <c:v>0</c:v>
                </c:pt>
                <c:pt idx="22">
                  <c:v>0</c:v>
                </c:pt>
                <c:pt idx="23">
                  <c:v>0</c:v>
                </c:pt>
              </c:numCache>
            </c:numRef>
          </c:val>
          <c:smooth val="0"/>
          <c:extLst>
            <c:ext xmlns:c16="http://schemas.microsoft.com/office/drawing/2014/chart" uri="{C3380CC4-5D6E-409C-BE32-E72D297353CC}">
              <c16:uniqueId val="{00000000-D122-4561-975B-28B5C696C046}"/>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c:v>
                </c:pt>
                <c:pt idx="10">
                  <c:v>1</c:v>
                </c:pt>
                <c:pt idx="11">
                  <c:v>0</c:v>
                </c:pt>
                <c:pt idx="12">
                  <c:v>0</c:v>
                </c:pt>
                <c:pt idx="13">
                  <c:v>0</c:v>
                </c:pt>
                <c:pt idx="14">
                  <c:v>0</c:v>
                </c:pt>
                <c:pt idx="15">
                  <c:v>3</c:v>
                </c:pt>
                <c:pt idx="16">
                  <c:v>5</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1-D122-4561-975B-28B5C696C046}"/>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3</c:v>
                </c:pt>
                <c:pt idx="22">
                  <c:v>0</c:v>
                </c:pt>
                <c:pt idx="23">
                  <c:v>0</c:v>
                </c:pt>
              </c:numCache>
            </c:numRef>
          </c:val>
          <c:smooth val="0"/>
          <c:extLst>
            <c:ext xmlns:c16="http://schemas.microsoft.com/office/drawing/2014/chart" uri="{C3380CC4-5D6E-409C-BE32-E72D297353CC}">
              <c16:uniqueId val="{00000002-D122-4561-975B-28B5C696C046}"/>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2</c:v>
                </c:pt>
                <c:pt idx="10">
                  <c:v>4</c:v>
                </c:pt>
                <c:pt idx="11">
                  <c:v>2</c:v>
                </c:pt>
                <c:pt idx="12">
                  <c:v>1</c:v>
                </c:pt>
                <c:pt idx="13">
                  <c:v>1</c:v>
                </c:pt>
                <c:pt idx="14">
                  <c:v>1</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D122-4561-975B-28B5C696C046}"/>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0</c:v>
                </c:pt>
                <c:pt idx="15">
                  <c:v>0</c:v>
                </c:pt>
                <c:pt idx="16">
                  <c:v>0</c:v>
                </c:pt>
                <c:pt idx="17">
                  <c:v>1</c:v>
                </c:pt>
                <c:pt idx="18">
                  <c:v>0</c:v>
                </c:pt>
                <c:pt idx="19">
                  <c:v>2</c:v>
                </c:pt>
                <c:pt idx="20">
                  <c:v>3</c:v>
                </c:pt>
                <c:pt idx="21">
                  <c:v>1</c:v>
                </c:pt>
                <c:pt idx="22">
                  <c:v>0</c:v>
                </c:pt>
                <c:pt idx="23">
                  <c:v>0</c:v>
                </c:pt>
              </c:numCache>
            </c:numRef>
          </c:val>
          <c:smooth val="0"/>
          <c:extLst>
            <c:ext xmlns:c16="http://schemas.microsoft.com/office/drawing/2014/chart" uri="{C3380CC4-5D6E-409C-BE32-E72D297353CC}">
              <c16:uniqueId val="{00000004-D122-4561-975B-28B5C696C046}"/>
            </c:ext>
          </c:extLst>
        </c:ser>
        <c:dLbls>
          <c:showLegendKey val="0"/>
          <c:showVal val="0"/>
          <c:showCatName val="0"/>
          <c:showSerName val="0"/>
          <c:showPercent val="0"/>
          <c:showBubbleSize val="0"/>
        </c:dLbls>
        <c:smooth val="0"/>
        <c:axId val="71135064"/>
        <c:axId val="71131784"/>
      </c:lineChart>
      <c:catAx>
        <c:axId val="71135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131784"/>
        <c:crosses val="autoZero"/>
        <c:auto val="1"/>
        <c:lblAlgn val="ctr"/>
        <c:lblOffset val="100"/>
        <c:noMultiLvlLbl val="0"/>
      </c:catAx>
      <c:valAx>
        <c:axId val="71131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135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2.0935136220630599</c:v>
                </c:pt>
                <c:pt idx="1">
                  <c:v>1.6038556797643799</c:v>
                </c:pt>
                <c:pt idx="2">
                  <c:v>7.8731285003458504</c:v>
                </c:pt>
                <c:pt idx="3">
                  <c:v>0.76561349487917496</c:v>
                </c:pt>
                <c:pt idx="4">
                  <c:v>1.2458999933061099</c:v>
                </c:pt>
                <c:pt idx="5">
                  <c:v>0.80996050605796899</c:v>
                </c:pt>
                <c:pt idx="6">
                  <c:v>1.9228194658277</c:v>
                </c:pt>
              </c:numCache>
            </c:numRef>
          </c:val>
          <c:extLst>
            <c:ext xmlns:c16="http://schemas.microsoft.com/office/drawing/2014/chart" uri="{C3380CC4-5D6E-409C-BE32-E72D297353CC}">
              <c16:uniqueId val="{00000000-C1FE-4DCB-8640-8C5AF5333114}"/>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1.2236114212001701</c:v>
                </c:pt>
                <c:pt idx="1">
                  <c:v>1.27260549229739</c:v>
                </c:pt>
                <c:pt idx="2">
                  <c:v>1.4446015562336201</c:v>
                </c:pt>
                <c:pt idx="3">
                  <c:v>1.1150802510480999</c:v>
                </c:pt>
                <c:pt idx="4">
                  <c:v>1.17585770633326</c:v>
                </c:pt>
                <c:pt idx="5">
                  <c:v>0.46637394259631398</c:v>
                </c:pt>
                <c:pt idx="6">
                  <c:v>1.53059958820173</c:v>
                </c:pt>
              </c:numCache>
            </c:numRef>
          </c:val>
          <c:extLst>
            <c:ext xmlns:c16="http://schemas.microsoft.com/office/drawing/2014/chart" uri="{C3380CC4-5D6E-409C-BE32-E72D297353CC}">
              <c16:uniqueId val="{00000001-C1FE-4DCB-8640-8C5AF5333114}"/>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1.73100225030293E-2</c:v>
                </c:pt>
                <c:pt idx="2">
                  <c:v>1.0039813051757001</c:v>
                </c:pt>
                <c:pt idx="3">
                  <c:v>0.23080030004039001</c:v>
                </c:pt>
                <c:pt idx="4">
                  <c:v>0.20772027003635099</c:v>
                </c:pt>
              </c:numCache>
            </c:numRef>
          </c:val>
          <c:extLst>
            <c:ext xmlns:c16="http://schemas.microsoft.com/office/drawing/2014/chart" uri="{C3380CC4-5D6E-409C-BE32-E72D297353CC}">
              <c16:uniqueId val="{00000002-C1FE-4DCB-8640-8C5AF5333114}"/>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1.3157005810025699</c:v>
                </c:pt>
                <c:pt idx="1">
                  <c:v>0.574246723415755</c:v>
                </c:pt>
                <c:pt idx="2">
                  <c:v>1.0893798135387101</c:v>
                </c:pt>
                <c:pt idx="3">
                  <c:v>1.9659505472233501</c:v>
                </c:pt>
                <c:pt idx="4">
                  <c:v>1.56059991892987</c:v>
                </c:pt>
                <c:pt idx="6">
                  <c:v>0.89852722605053403</c:v>
                </c:pt>
              </c:numCache>
            </c:numRef>
          </c:val>
          <c:extLst>
            <c:ext xmlns:c16="http://schemas.microsoft.com/office/drawing/2014/chart" uri="{C3380CC4-5D6E-409C-BE32-E72D297353CC}">
              <c16:uniqueId val="{00000003-C1FE-4DCB-8640-8C5AF5333114}"/>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0.59404360120404998</c:v>
                </c:pt>
                <c:pt idx="1">
                  <c:v>0.30861382225060102</c:v>
                </c:pt>
                <c:pt idx="2">
                  <c:v>0.40705098969260201</c:v>
                </c:pt>
                <c:pt idx="3">
                  <c:v>1.09763142692085</c:v>
                </c:pt>
                <c:pt idx="6">
                  <c:v>0.39678920003648599</c:v>
                </c:pt>
              </c:numCache>
            </c:numRef>
          </c:val>
          <c:extLst>
            <c:ext xmlns:c16="http://schemas.microsoft.com/office/drawing/2014/chart" uri="{C3380CC4-5D6E-409C-BE32-E72D297353CC}">
              <c16:uniqueId val="{00000004-C1FE-4DCB-8640-8C5AF5333114}"/>
            </c:ext>
          </c:extLst>
        </c:ser>
        <c:dLbls>
          <c:showLegendKey val="0"/>
          <c:showVal val="0"/>
          <c:showCatName val="0"/>
          <c:showSerName val="0"/>
          <c:showPercent val="0"/>
          <c:showBubbleSize val="0"/>
        </c:dLbls>
        <c:gapWidth val="219"/>
        <c:overlap val="-27"/>
        <c:axId val="71134080"/>
        <c:axId val="71132768"/>
      </c:barChart>
      <c:catAx>
        <c:axId val="71134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132768"/>
        <c:crosses val="autoZero"/>
        <c:auto val="1"/>
        <c:lblAlgn val="ctr"/>
        <c:lblOffset val="100"/>
        <c:noMultiLvlLbl val="0"/>
      </c:catAx>
      <c:valAx>
        <c:axId val="71132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134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4.5311018131101797</c:v>
                </c:pt>
                <c:pt idx="12">
                  <c:v>0.40836820083682002</c:v>
                </c:pt>
                <c:pt idx="13">
                  <c:v>2.0184100418409998</c:v>
                </c:pt>
                <c:pt idx="14">
                  <c:v>0</c:v>
                </c:pt>
                <c:pt idx="15">
                  <c:v>1.20167364016736</c:v>
                </c:pt>
                <c:pt idx="16">
                  <c:v>0.72301255230125505</c:v>
                </c:pt>
                <c:pt idx="17">
                  <c:v>1.28870292887029</c:v>
                </c:pt>
                <c:pt idx="18">
                  <c:v>1.9882845188284499</c:v>
                </c:pt>
                <c:pt idx="19">
                  <c:v>1.1495517035266001</c:v>
                </c:pt>
                <c:pt idx="20">
                  <c:v>4.1268923545074196</c:v>
                </c:pt>
                <c:pt idx="21">
                  <c:v>0</c:v>
                </c:pt>
                <c:pt idx="22">
                  <c:v>0</c:v>
                </c:pt>
                <c:pt idx="23">
                  <c:v>0</c:v>
                </c:pt>
              </c:numCache>
            </c:numRef>
          </c:val>
          <c:smooth val="0"/>
          <c:extLst>
            <c:ext xmlns:c16="http://schemas.microsoft.com/office/drawing/2014/chart" uri="{C3380CC4-5D6E-409C-BE32-E72D297353CC}">
              <c16:uniqueId val="{00000000-2EE8-44D8-A368-F95FC2AB52E1}"/>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1.3174217238128301</c:v>
                </c:pt>
                <c:pt idx="10">
                  <c:v>0.46643179675482599</c:v>
                </c:pt>
                <c:pt idx="11">
                  <c:v>0</c:v>
                </c:pt>
                <c:pt idx="12">
                  <c:v>0</c:v>
                </c:pt>
                <c:pt idx="13">
                  <c:v>0</c:v>
                </c:pt>
                <c:pt idx="14">
                  <c:v>0</c:v>
                </c:pt>
                <c:pt idx="15">
                  <c:v>1.20130997866323</c:v>
                </c:pt>
                <c:pt idx="16">
                  <c:v>1.41715873567211</c:v>
                </c:pt>
                <c:pt idx="17">
                  <c:v>0</c:v>
                </c:pt>
                <c:pt idx="18">
                  <c:v>0.88820522999057205</c:v>
                </c:pt>
                <c:pt idx="19">
                  <c:v>0</c:v>
                </c:pt>
                <c:pt idx="20">
                  <c:v>0</c:v>
                </c:pt>
                <c:pt idx="21">
                  <c:v>0</c:v>
                </c:pt>
                <c:pt idx="22">
                  <c:v>0</c:v>
                </c:pt>
                <c:pt idx="23">
                  <c:v>0</c:v>
                </c:pt>
              </c:numCache>
            </c:numRef>
          </c:val>
          <c:smooth val="0"/>
          <c:extLst>
            <c:ext xmlns:c16="http://schemas.microsoft.com/office/drawing/2014/chart" uri="{C3380CC4-5D6E-409C-BE32-E72D297353CC}">
              <c16:uniqueId val="{00000001-2EE8-44D8-A368-F95FC2AB52E1}"/>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0.207792207792208</c:v>
                </c:pt>
                <c:pt idx="19">
                  <c:v>0</c:v>
                </c:pt>
                <c:pt idx="20">
                  <c:v>0.42905242905242902</c:v>
                </c:pt>
                <c:pt idx="21">
                  <c:v>0</c:v>
                </c:pt>
                <c:pt idx="22">
                  <c:v>0</c:v>
                </c:pt>
                <c:pt idx="23">
                  <c:v>0</c:v>
                </c:pt>
              </c:numCache>
            </c:numRef>
          </c:val>
          <c:smooth val="0"/>
          <c:extLst>
            <c:ext xmlns:c16="http://schemas.microsoft.com/office/drawing/2014/chart" uri="{C3380CC4-5D6E-409C-BE32-E72D297353CC}">
              <c16:uniqueId val="{00000002-2EE8-44D8-A368-F95FC2AB52E1}"/>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1.7566380649956099</c:v>
                </c:pt>
                <c:pt idx="10">
                  <c:v>1.3529491250591199</c:v>
                </c:pt>
                <c:pt idx="11">
                  <c:v>1.3191676238092001</c:v>
                </c:pt>
                <c:pt idx="12">
                  <c:v>1.20262144449699</c:v>
                </c:pt>
                <c:pt idx="13">
                  <c:v>0.65536112424836201</c:v>
                </c:pt>
                <c:pt idx="14">
                  <c:v>0.37159651374907099</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2EE8-44D8-A368-F95FC2AB52E1}"/>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0.54066385308543397</c:v>
                </c:pt>
                <c:pt idx="10">
                  <c:v>0</c:v>
                </c:pt>
                <c:pt idx="11">
                  <c:v>0</c:v>
                </c:pt>
                <c:pt idx="12">
                  <c:v>0</c:v>
                </c:pt>
                <c:pt idx="13">
                  <c:v>1.5763659176457201</c:v>
                </c:pt>
                <c:pt idx="14">
                  <c:v>0</c:v>
                </c:pt>
                <c:pt idx="15">
                  <c:v>0</c:v>
                </c:pt>
                <c:pt idx="16">
                  <c:v>1.0288582183187001</c:v>
                </c:pt>
                <c:pt idx="17">
                  <c:v>0.21900307973080901</c:v>
                </c:pt>
                <c:pt idx="18">
                  <c:v>0</c:v>
                </c:pt>
                <c:pt idx="19">
                  <c:v>0.206456028287898</c:v>
                </c:pt>
                <c:pt idx="20">
                  <c:v>0.40949013345500201</c:v>
                </c:pt>
                <c:pt idx="21">
                  <c:v>1.3824569408007299</c:v>
                </c:pt>
                <c:pt idx="22">
                  <c:v>0</c:v>
                </c:pt>
                <c:pt idx="23">
                  <c:v>0</c:v>
                </c:pt>
              </c:numCache>
            </c:numRef>
          </c:val>
          <c:smooth val="0"/>
          <c:extLst>
            <c:ext xmlns:c16="http://schemas.microsoft.com/office/drawing/2014/chart" uri="{C3380CC4-5D6E-409C-BE32-E72D297353CC}">
              <c16:uniqueId val="{00000004-2EE8-44D8-A368-F95FC2AB52E1}"/>
            </c:ext>
          </c:extLst>
        </c:ser>
        <c:dLbls>
          <c:showLegendKey val="0"/>
          <c:showVal val="0"/>
          <c:showCatName val="0"/>
          <c:showSerName val="0"/>
          <c:showPercent val="0"/>
          <c:showBubbleSize val="0"/>
        </c:dLbls>
        <c:smooth val="0"/>
        <c:axId val="340324632"/>
        <c:axId val="340324304"/>
      </c:lineChart>
      <c:catAx>
        <c:axId val="340324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324304"/>
        <c:crosses val="autoZero"/>
        <c:auto val="1"/>
        <c:lblAlgn val="ctr"/>
        <c:lblOffset val="100"/>
        <c:noMultiLvlLbl val="0"/>
      </c:catAx>
      <c:valAx>
        <c:axId val="340324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324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Sheet1!$B$2:$B$6</c:f>
              <c:numCache>
                <c:formatCode>General</c:formatCode>
                <c:ptCount val="5"/>
                <c:pt idx="0">
                  <c:v>12</c:v>
                </c:pt>
                <c:pt idx="1">
                  <c:v>3</c:v>
                </c:pt>
                <c:pt idx="2">
                  <c:v>4</c:v>
                </c:pt>
                <c:pt idx="3">
                  <c:v>6</c:v>
                </c:pt>
                <c:pt idx="4">
                  <c:v>4</c:v>
                </c:pt>
              </c:numCache>
            </c:numRef>
          </c:val>
          <c:extLst>
            <c:ext xmlns:c16="http://schemas.microsoft.com/office/drawing/2014/chart" uri="{C3380CC4-5D6E-409C-BE32-E72D297353CC}">
              <c16:uniqueId val="{00000000-182B-44F6-AC1C-F94E36AF1FFF}"/>
            </c:ext>
          </c:extLst>
        </c:ser>
        <c:ser>
          <c:idx val="1"/>
          <c:order val="1"/>
          <c:tx>
            <c:strRef>
              <c:f>Sheet1!$C$1</c:f>
              <c:strCache>
                <c:ptCount val="1"/>
                <c:pt idx="0">
                  <c:v>Images</c:v>
                </c:pt>
              </c:strCache>
            </c:strRef>
          </c:tx>
          <c:spPr>
            <a:solidFill>
              <a:schemeClr val="accent2"/>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Sheet1!$C$2:$C$6</c:f>
              <c:numCache>
                <c:formatCode>General</c:formatCode>
                <c:ptCount val="5"/>
                <c:pt idx="0">
                  <c:v>14</c:v>
                </c:pt>
                <c:pt idx="1">
                  <c:v>11</c:v>
                </c:pt>
                <c:pt idx="2">
                  <c:v>2</c:v>
                </c:pt>
                <c:pt idx="3">
                  <c:v>7</c:v>
                </c:pt>
                <c:pt idx="4">
                  <c:v>7</c:v>
                </c:pt>
              </c:numCache>
            </c:numRef>
          </c:val>
          <c:extLst>
            <c:ext xmlns:c16="http://schemas.microsoft.com/office/drawing/2014/chart" uri="{C3380CC4-5D6E-409C-BE32-E72D297353CC}">
              <c16:uniqueId val="{00000001-182B-44F6-AC1C-F94E36AF1FFF}"/>
            </c:ext>
          </c:extLst>
        </c:ser>
        <c:ser>
          <c:idx val="2"/>
          <c:order val="2"/>
          <c:tx>
            <c:strRef>
              <c:f>Sheet1!$D$1</c:f>
              <c:strCache>
                <c:ptCount val="1"/>
                <c:pt idx="0">
                  <c:v>Videos</c:v>
                </c:pt>
              </c:strCache>
            </c:strRef>
          </c:tx>
          <c:spPr>
            <a:solidFill>
              <a:schemeClr val="accent3"/>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Sheet1!$D$2:$D$6</c:f>
              <c:numCache>
                <c:formatCode>General</c:formatCode>
                <c:ptCount val="5"/>
                <c:pt idx="0">
                  <c:v>4</c:v>
                </c:pt>
                <c:pt idx="1">
                  <c:v>0</c:v>
                </c:pt>
                <c:pt idx="2">
                  <c:v>1</c:v>
                </c:pt>
                <c:pt idx="3">
                  <c:v>3</c:v>
                </c:pt>
                <c:pt idx="4">
                  <c:v>1</c:v>
                </c:pt>
              </c:numCache>
            </c:numRef>
          </c:val>
          <c:extLst>
            <c:ext xmlns:c16="http://schemas.microsoft.com/office/drawing/2014/chart" uri="{C3380CC4-5D6E-409C-BE32-E72D297353CC}">
              <c16:uniqueId val="{00000002-182B-44F6-AC1C-F94E36AF1FFF}"/>
            </c:ext>
          </c:extLst>
        </c:ser>
        <c:dLbls>
          <c:showLegendKey val="0"/>
          <c:showVal val="0"/>
          <c:showCatName val="0"/>
          <c:showSerName val="0"/>
          <c:showPercent val="0"/>
          <c:showBubbleSize val="0"/>
        </c:dLbls>
        <c:gapWidth val="150"/>
        <c:overlap val="100"/>
        <c:axId val="340322664"/>
        <c:axId val="340323976"/>
      </c:barChart>
      <c:catAx>
        <c:axId val="340322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323976"/>
        <c:crosses val="autoZero"/>
        <c:auto val="1"/>
        <c:lblAlgn val="ctr"/>
        <c:lblOffset val="100"/>
        <c:noMultiLvlLbl val="0"/>
      </c:catAx>
      <c:valAx>
        <c:axId val="3403239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322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Sheet1!$B$2:$B$6</c:f>
              <c:numCache>
                <c:formatCode>General</c:formatCode>
                <c:ptCount val="5"/>
                <c:pt idx="0">
                  <c:v>14412</c:v>
                </c:pt>
                <c:pt idx="1">
                  <c:v>5884</c:v>
                </c:pt>
                <c:pt idx="2">
                  <c:v>0</c:v>
                </c:pt>
                <c:pt idx="3">
                  <c:v>1617</c:v>
                </c:pt>
                <c:pt idx="4">
                  <c:v>1549</c:v>
                </c:pt>
              </c:numCache>
            </c:numRef>
          </c:val>
          <c:extLst>
            <c:ext xmlns:c16="http://schemas.microsoft.com/office/drawing/2014/chart" uri="{C3380CC4-5D6E-409C-BE32-E72D297353CC}">
              <c16:uniqueId val="{00000000-511A-4F99-AC2A-D2F6203B6391}"/>
            </c:ext>
          </c:extLst>
        </c:ser>
        <c:ser>
          <c:idx val="1"/>
          <c:order val="1"/>
          <c:tx>
            <c:strRef>
              <c:f>Sheet1!$C$1</c:f>
              <c:strCache>
                <c:ptCount val="1"/>
                <c:pt idx="0">
                  <c:v>Videos</c:v>
                </c:pt>
              </c:strCache>
            </c:strRef>
          </c:tx>
          <c:spPr>
            <a:solidFill>
              <a:schemeClr val="accent2"/>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Sheet1!$C$2:$C$6</c:f>
              <c:numCache>
                <c:formatCode>General</c:formatCode>
                <c:ptCount val="5"/>
                <c:pt idx="0">
                  <c:v>2363</c:v>
                </c:pt>
                <c:pt idx="1">
                  <c:v>0</c:v>
                </c:pt>
                <c:pt idx="2">
                  <c:v>0</c:v>
                </c:pt>
                <c:pt idx="3">
                  <c:v>542</c:v>
                </c:pt>
                <c:pt idx="4">
                  <c:v>79</c:v>
                </c:pt>
              </c:numCache>
            </c:numRef>
          </c:val>
          <c:extLst>
            <c:ext xmlns:c16="http://schemas.microsoft.com/office/drawing/2014/chart" uri="{C3380CC4-5D6E-409C-BE32-E72D297353CC}">
              <c16:uniqueId val="{00000001-511A-4F99-AC2A-D2F6203B6391}"/>
            </c:ext>
          </c:extLst>
        </c:ser>
        <c:ser>
          <c:idx val="2"/>
          <c:order val="2"/>
          <c:tx>
            <c:strRef>
              <c:f>Sheet1!$D$1</c:f>
              <c:strCache>
                <c:ptCount val="1"/>
                <c:pt idx="0">
                  <c:v>Carousels</c:v>
                </c:pt>
              </c:strCache>
            </c:strRef>
          </c:tx>
          <c:spPr>
            <a:solidFill>
              <a:schemeClr val="accent3"/>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Sheet1!$D$2:$D$6</c:f>
              <c:numCache>
                <c:formatCode>General</c:formatCode>
                <c:ptCount val="5"/>
                <c:pt idx="0">
                  <c:v>7907</c:v>
                </c:pt>
                <c:pt idx="1">
                  <c:v>1001</c:v>
                </c:pt>
                <c:pt idx="2">
                  <c:v>259</c:v>
                </c:pt>
                <c:pt idx="3">
                  <c:v>1074</c:v>
                </c:pt>
                <c:pt idx="4">
                  <c:v>1448</c:v>
                </c:pt>
              </c:numCache>
            </c:numRef>
          </c:val>
          <c:extLst>
            <c:ext xmlns:c16="http://schemas.microsoft.com/office/drawing/2014/chart" uri="{C3380CC4-5D6E-409C-BE32-E72D297353CC}">
              <c16:uniqueId val="{00000002-511A-4F99-AC2A-D2F6203B6391}"/>
            </c:ext>
          </c:extLst>
        </c:ser>
        <c:dLbls>
          <c:showLegendKey val="0"/>
          <c:showVal val="0"/>
          <c:showCatName val="0"/>
          <c:showSerName val="0"/>
          <c:showPercent val="0"/>
          <c:showBubbleSize val="0"/>
        </c:dLbls>
        <c:gapWidth val="150"/>
        <c:overlap val="100"/>
        <c:axId val="344679360"/>
        <c:axId val="344680344"/>
      </c:barChart>
      <c:catAx>
        <c:axId val="344679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80344"/>
        <c:crosses val="autoZero"/>
        <c:auto val="1"/>
        <c:lblAlgn val="ctr"/>
        <c:lblOffset val="100"/>
        <c:noMultiLvlLbl val="0"/>
      </c:catAx>
      <c:valAx>
        <c:axId val="3446803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79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2.1540699399727501</c:v>
                </c:pt>
                <c:pt idx="1">
                  <c:v>3.5580700323276799</c:v>
                </c:pt>
                <c:pt idx="2">
                  <c:v>1.4713711896508399</c:v>
                </c:pt>
              </c:numCache>
            </c:numRef>
          </c:val>
          <c:extLst>
            <c:ext xmlns:c16="http://schemas.microsoft.com/office/drawing/2014/chart" uri="{C3380CC4-5D6E-409C-BE32-E72D297353CC}">
              <c16:uniqueId val="{00000000-6FDA-4D5D-9849-0A7C47606AFE}"/>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0.82898292249746697</c:v>
                </c:pt>
                <c:pt idx="1">
                  <c:v>1.3270377868202199</c:v>
                </c:pt>
                <c:pt idx="2">
                  <c:v>0</c:v>
                </c:pt>
              </c:numCache>
            </c:numRef>
          </c:val>
          <c:extLst>
            <c:ext xmlns:c16="http://schemas.microsoft.com/office/drawing/2014/chart" uri="{C3380CC4-5D6E-409C-BE32-E72D297353CC}">
              <c16:uniqueId val="{00000001-6FDA-4D5D-9849-0A7C47606AFE}"/>
            </c:ext>
          </c:extLst>
        </c:ser>
        <c:ser>
          <c:idx val="2"/>
          <c:order val="2"/>
          <c:tx>
            <c:strRef>
              <c:f>Sheet1!$D$1</c:f>
              <c:strCache>
                <c:ptCount val="1"/>
                <c:pt idx="0">
                  <c:v>giantargentina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0.368916838817684</c:v>
                </c:pt>
                <c:pt idx="1">
                  <c:v>0</c:v>
                </c:pt>
                <c:pt idx="2">
                  <c:v>0</c:v>
                </c:pt>
              </c:numCache>
            </c:numRef>
          </c:val>
          <c:extLst>
            <c:ext xmlns:c16="http://schemas.microsoft.com/office/drawing/2014/chart" uri="{C3380CC4-5D6E-409C-BE32-E72D297353CC}">
              <c16:uniqueId val="{00000002-6FDA-4D5D-9849-0A7C47606AFE}"/>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1.2083169278013499</c:v>
                </c:pt>
                <c:pt idx="1">
                  <c:v>1.5655865199647601</c:v>
                </c:pt>
                <c:pt idx="2">
                  <c:v>1.16695938064567</c:v>
                </c:pt>
              </c:numCache>
            </c:numRef>
          </c:val>
          <c:extLst>
            <c:ext xmlns:c16="http://schemas.microsoft.com/office/drawing/2014/chart" uri="{C3380CC4-5D6E-409C-BE32-E72D297353CC}">
              <c16:uniqueId val="{00000003-6FDA-4D5D-9849-0A7C47606AFE}"/>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0.82216427501839795</c:v>
                </c:pt>
                <c:pt idx="1">
                  <c:v>0.50667535569137401</c:v>
                </c:pt>
                <c:pt idx="2">
                  <c:v>0.17971700259338</c:v>
                </c:pt>
              </c:numCache>
            </c:numRef>
          </c:val>
          <c:extLst>
            <c:ext xmlns:c16="http://schemas.microsoft.com/office/drawing/2014/chart" uri="{C3380CC4-5D6E-409C-BE32-E72D297353CC}">
              <c16:uniqueId val="{00000004-6FDA-4D5D-9849-0A7C47606AFE}"/>
            </c:ext>
          </c:extLst>
        </c:ser>
        <c:dLbls>
          <c:showLegendKey val="0"/>
          <c:showVal val="0"/>
          <c:showCatName val="0"/>
          <c:showSerName val="0"/>
          <c:showPercent val="0"/>
          <c:showBubbleSize val="0"/>
        </c:dLbls>
        <c:gapWidth val="219"/>
        <c:overlap val="-27"/>
        <c:axId val="344677064"/>
        <c:axId val="344667224"/>
      </c:barChart>
      <c:catAx>
        <c:axId val="344677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67224"/>
        <c:crosses val="autoZero"/>
        <c:auto val="1"/>
        <c:lblAlgn val="ctr"/>
        <c:lblOffset val="100"/>
        <c:noMultiLvlLbl val="0"/>
      </c:catAx>
      <c:valAx>
        <c:axId val="344667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77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Sheet1!$B$2:$B$6</c:f>
              <c:numCache>
                <c:formatCode>General</c:formatCode>
                <c:ptCount val="5"/>
                <c:pt idx="0">
                  <c:v>16430</c:v>
                </c:pt>
                <c:pt idx="1">
                  <c:v>6621</c:v>
                </c:pt>
                <c:pt idx="2">
                  <c:v>172</c:v>
                </c:pt>
                <c:pt idx="3">
                  <c:v>3189</c:v>
                </c:pt>
                <c:pt idx="4">
                  <c:v>3030</c:v>
                </c:pt>
              </c:numCache>
            </c:numRef>
          </c:val>
          <c:extLst>
            <c:ext xmlns:c16="http://schemas.microsoft.com/office/drawing/2014/chart" uri="{C3380CC4-5D6E-409C-BE32-E72D297353CC}">
              <c16:uniqueId val="{00000000-BB6B-4437-8CD5-D523B41980BD}"/>
            </c:ext>
          </c:extLst>
        </c:ser>
        <c:ser>
          <c:idx val="1"/>
          <c:order val="1"/>
          <c:tx>
            <c:strRef>
              <c:f>Sheet1!$C$1</c:f>
              <c:strCache>
                <c:ptCount val="1"/>
                <c:pt idx="0">
                  <c:v>Comments</c:v>
                </c:pt>
              </c:strCache>
            </c:strRef>
          </c:tx>
          <c:spPr>
            <a:solidFill>
              <a:schemeClr val="accent2"/>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Sheet1!$C$2:$C$6</c:f>
              <c:numCache>
                <c:formatCode>General</c:formatCode>
                <c:ptCount val="5"/>
                <c:pt idx="0">
                  <c:v>8252</c:v>
                </c:pt>
                <c:pt idx="1">
                  <c:v>264</c:v>
                </c:pt>
                <c:pt idx="2">
                  <c:v>87</c:v>
                </c:pt>
                <c:pt idx="3">
                  <c:v>44</c:v>
                </c:pt>
                <c:pt idx="4">
                  <c:v>46</c:v>
                </c:pt>
              </c:numCache>
            </c:numRef>
          </c:val>
          <c:extLst>
            <c:ext xmlns:c16="http://schemas.microsoft.com/office/drawing/2014/chart" uri="{C3380CC4-5D6E-409C-BE32-E72D297353CC}">
              <c16:uniqueId val="{00000001-BB6B-4437-8CD5-D523B41980BD}"/>
            </c:ext>
          </c:extLst>
        </c:ser>
        <c:dLbls>
          <c:showLegendKey val="0"/>
          <c:showVal val="0"/>
          <c:showCatName val="0"/>
          <c:showSerName val="0"/>
          <c:showPercent val="0"/>
          <c:showBubbleSize val="0"/>
        </c:dLbls>
        <c:gapWidth val="150"/>
        <c:overlap val="100"/>
        <c:axId val="344673456"/>
        <c:axId val="344675752"/>
      </c:barChart>
      <c:catAx>
        <c:axId val="344673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75752"/>
        <c:crosses val="autoZero"/>
        <c:auto val="1"/>
        <c:lblAlgn val="ctr"/>
        <c:lblOffset val="100"/>
        <c:noMultiLvlLbl val="0"/>
      </c:catAx>
      <c:valAx>
        <c:axId val="3446757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73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56223-4BC2-4B6D-A008-A02995A42804}"/>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CC95768D-D3A1-423C-8E3B-CCE473F886C6}"/>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158801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70553-C0FE-46EE-9D6D-0D9C98C722F5}"/>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2D8A92FF-9FA4-496A-B921-276DF164E007}"/>
              </a:ext>
            </a:extLst>
          </p:cNvPr>
          <p:cNvGraphicFramePr>
            <a:graphicFrameLocks noGrp="1"/>
          </p:cNvGraphicFramePr>
          <p:nvPr>
            <p:ph type="tbl" sz="quarter" idx="13"/>
            <p:extLst>
              <p:ext uri="{D42A27DB-BD31-4B8C-83A1-F6EECF244321}">
                <p14:modId xmlns:p14="http://schemas.microsoft.com/office/powerpoint/2010/main" val="13226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18918249"/>
                    </a:ext>
                  </a:extLst>
                </a:gridCol>
                <a:gridCol w="658368">
                  <a:extLst>
                    <a:ext uri="{9D8B030D-6E8A-4147-A177-3AD203B41FA5}">
                      <a16:colId xmlns:a16="http://schemas.microsoft.com/office/drawing/2014/main" val="589179932"/>
                    </a:ext>
                  </a:extLst>
                </a:gridCol>
                <a:gridCol w="658368">
                  <a:extLst>
                    <a:ext uri="{9D8B030D-6E8A-4147-A177-3AD203B41FA5}">
                      <a16:colId xmlns:a16="http://schemas.microsoft.com/office/drawing/2014/main" val="834757624"/>
                    </a:ext>
                  </a:extLst>
                </a:gridCol>
                <a:gridCol w="658368">
                  <a:extLst>
                    <a:ext uri="{9D8B030D-6E8A-4147-A177-3AD203B41FA5}">
                      <a16:colId xmlns:a16="http://schemas.microsoft.com/office/drawing/2014/main" val="3665546816"/>
                    </a:ext>
                  </a:extLst>
                </a:gridCol>
                <a:gridCol w="658368">
                  <a:extLst>
                    <a:ext uri="{9D8B030D-6E8A-4147-A177-3AD203B41FA5}">
                      <a16:colId xmlns:a16="http://schemas.microsoft.com/office/drawing/2014/main" val="3000962031"/>
                    </a:ext>
                  </a:extLst>
                </a:gridCol>
                <a:gridCol w="658368">
                  <a:extLst>
                    <a:ext uri="{9D8B030D-6E8A-4147-A177-3AD203B41FA5}">
                      <a16:colId xmlns:a16="http://schemas.microsoft.com/office/drawing/2014/main" val="230558081"/>
                    </a:ext>
                  </a:extLst>
                </a:gridCol>
                <a:gridCol w="658368">
                  <a:extLst>
                    <a:ext uri="{9D8B030D-6E8A-4147-A177-3AD203B41FA5}">
                      <a16:colId xmlns:a16="http://schemas.microsoft.com/office/drawing/2014/main" val="479380975"/>
                    </a:ext>
                  </a:extLst>
                </a:gridCol>
                <a:gridCol w="658368">
                  <a:extLst>
                    <a:ext uri="{9D8B030D-6E8A-4147-A177-3AD203B41FA5}">
                      <a16:colId xmlns:a16="http://schemas.microsoft.com/office/drawing/2014/main" val="2471000841"/>
                    </a:ext>
                  </a:extLst>
                </a:gridCol>
                <a:gridCol w="658368">
                  <a:extLst>
                    <a:ext uri="{9D8B030D-6E8A-4147-A177-3AD203B41FA5}">
                      <a16:colId xmlns:a16="http://schemas.microsoft.com/office/drawing/2014/main" val="1530228665"/>
                    </a:ext>
                  </a:extLst>
                </a:gridCol>
                <a:gridCol w="658368">
                  <a:extLst>
                    <a:ext uri="{9D8B030D-6E8A-4147-A177-3AD203B41FA5}">
                      <a16:colId xmlns:a16="http://schemas.microsoft.com/office/drawing/2014/main" val="48789082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007493847"/>
                  </a:ext>
                </a:extLst>
              </a:tr>
              <a:tr h="370840">
                <a:tc>
                  <a:txBody>
                    <a:bodyPr/>
                    <a:lstStyle/>
                    <a:p>
                      <a:r>
                        <a:rPr lang="en-US" sz="1000"/>
                        <a:t>trekbicycleargentina</a:t>
                      </a:r>
                    </a:p>
                  </a:txBody>
                  <a:tcPr/>
                </a:tc>
                <a:tc>
                  <a:txBody>
                    <a:bodyPr/>
                    <a:lstStyle/>
                    <a:p>
                      <a:r>
                        <a:rPr lang="en-US" sz="1000"/>
                        <a:t>44188</a:t>
                      </a:r>
                    </a:p>
                  </a:txBody>
                  <a:tcPr/>
                </a:tc>
                <a:tc>
                  <a:txBody>
                    <a:bodyPr/>
                    <a:lstStyle/>
                    <a:p>
                      <a:r>
                        <a:rPr lang="en-US" sz="1000"/>
                        <a:t>718</a:t>
                      </a:r>
                    </a:p>
                  </a:txBody>
                  <a:tcPr/>
                </a:tc>
                <a:tc>
                  <a:txBody>
                    <a:bodyPr/>
                    <a:lstStyle/>
                    <a:p>
                      <a:r>
                        <a:rPr lang="en-US" sz="1000"/>
                        <a:t>7</a:t>
                      </a:r>
                    </a:p>
                  </a:txBody>
                  <a:tcPr/>
                </a:tc>
                <a:tc>
                  <a:txBody>
                    <a:bodyPr/>
                    <a:lstStyle/>
                    <a:p>
                      <a:r>
                        <a:rPr lang="en-US" sz="1000"/>
                        <a:t>4</a:t>
                      </a:r>
                    </a:p>
                  </a:txBody>
                  <a:tcPr/>
                </a:tc>
                <a:tc>
                  <a:txBody>
                    <a:bodyPr/>
                    <a:lstStyle/>
                    <a:p>
                      <a:r>
                        <a:rPr lang="en-US" sz="1000"/>
                        <a:t>1</a:t>
                      </a:r>
                    </a:p>
                  </a:txBody>
                  <a:tcPr/>
                </a:tc>
                <a:tc>
                  <a:txBody>
                    <a:bodyPr/>
                    <a:lstStyle/>
                    <a:p>
                      <a:r>
                        <a:rPr lang="en-US" sz="1000"/>
                        <a:t>12</a:t>
                      </a:r>
                    </a:p>
                  </a:txBody>
                  <a:tcPr/>
                </a:tc>
                <a:tc>
                  <a:txBody>
                    <a:bodyPr/>
                    <a:lstStyle/>
                    <a:p>
                      <a:r>
                        <a:rPr lang="en-US" sz="1000"/>
                        <a:t>3030</a:t>
                      </a:r>
                    </a:p>
                  </a:txBody>
                  <a:tcPr/>
                </a:tc>
                <a:tc>
                  <a:txBody>
                    <a:bodyPr/>
                    <a:lstStyle/>
                    <a:p>
                      <a:r>
                        <a:rPr lang="en-US" sz="1000"/>
                        <a:t>46</a:t>
                      </a:r>
                    </a:p>
                  </a:txBody>
                  <a:tcPr/>
                </a:tc>
                <a:tc>
                  <a:txBody>
                    <a:bodyPr/>
                    <a:lstStyle/>
                    <a:p>
                      <a:r>
                        <a:rPr lang="en-US" sz="1000"/>
                        <a:t>0.5848 %</a:t>
                      </a:r>
                    </a:p>
                  </a:txBody>
                  <a:tcPr/>
                </a:tc>
                <a:extLst>
                  <a:ext uri="{0D108BD9-81ED-4DB2-BD59-A6C34878D82A}">
                    <a16:rowId xmlns:a16="http://schemas.microsoft.com/office/drawing/2014/main" val="593388458"/>
                  </a:ext>
                </a:extLst>
              </a:tr>
              <a:tr h="370840">
                <a:tc>
                  <a:txBody>
                    <a:bodyPr/>
                    <a:lstStyle/>
                    <a:p>
                      <a:r>
                        <a:rPr lang="en-US" sz="1000"/>
                        <a:t>specialized_arg</a:t>
                      </a:r>
                    </a:p>
                  </a:txBody>
                  <a:tcPr/>
                </a:tc>
                <a:tc>
                  <a:txBody>
                    <a:bodyPr/>
                    <a:lstStyle/>
                    <a:p>
                      <a:r>
                        <a:rPr lang="en-US" sz="1000"/>
                        <a:t>40629</a:t>
                      </a:r>
                    </a:p>
                  </a:txBody>
                  <a:tcPr/>
                </a:tc>
                <a:tc>
                  <a:txBody>
                    <a:bodyPr/>
                    <a:lstStyle/>
                    <a:p>
                      <a:r>
                        <a:rPr lang="en-US" sz="1000"/>
                        <a:t>647</a:t>
                      </a:r>
                    </a:p>
                  </a:txBody>
                  <a:tcPr/>
                </a:tc>
                <a:tc>
                  <a:txBody>
                    <a:bodyPr/>
                    <a:lstStyle/>
                    <a:p>
                      <a:r>
                        <a:rPr lang="en-US" sz="1000"/>
                        <a:t>11</a:t>
                      </a:r>
                    </a:p>
                  </a:txBody>
                  <a:tcPr/>
                </a:tc>
                <a:tc>
                  <a:txBody>
                    <a:bodyPr/>
                    <a:lstStyle/>
                    <a:p>
                      <a:r>
                        <a:rPr lang="en-US" sz="1000"/>
                        <a:t>3</a:t>
                      </a:r>
                    </a:p>
                  </a:txBody>
                  <a:tcPr/>
                </a:tc>
                <a:tc>
                  <a:txBody>
                    <a:bodyPr/>
                    <a:lstStyle/>
                    <a:p>
                      <a:r>
                        <a:rPr lang="en-US" sz="1000"/>
                        <a:t>0</a:t>
                      </a:r>
                    </a:p>
                  </a:txBody>
                  <a:tcPr/>
                </a:tc>
                <a:tc>
                  <a:txBody>
                    <a:bodyPr/>
                    <a:lstStyle/>
                    <a:p>
                      <a:r>
                        <a:rPr lang="en-US" sz="1000"/>
                        <a:t>14</a:t>
                      </a:r>
                    </a:p>
                  </a:txBody>
                  <a:tcPr/>
                </a:tc>
                <a:tc>
                  <a:txBody>
                    <a:bodyPr/>
                    <a:lstStyle/>
                    <a:p>
                      <a:r>
                        <a:rPr lang="en-US" sz="1000"/>
                        <a:t>6621</a:t>
                      </a:r>
                    </a:p>
                  </a:txBody>
                  <a:tcPr/>
                </a:tc>
                <a:tc>
                  <a:txBody>
                    <a:bodyPr/>
                    <a:lstStyle/>
                    <a:p>
                      <a:r>
                        <a:rPr lang="en-US" sz="1000"/>
                        <a:t>264</a:t>
                      </a:r>
                    </a:p>
                  </a:txBody>
                  <a:tcPr/>
                </a:tc>
                <a:tc>
                  <a:txBody>
                    <a:bodyPr/>
                    <a:lstStyle/>
                    <a:p>
                      <a:r>
                        <a:rPr lang="en-US" sz="1000"/>
                        <a:t>1.2202 %</a:t>
                      </a:r>
                    </a:p>
                  </a:txBody>
                  <a:tcPr/>
                </a:tc>
                <a:extLst>
                  <a:ext uri="{0D108BD9-81ED-4DB2-BD59-A6C34878D82A}">
                    <a16:rowId xmlns:a16="http://schemas.microsoft.com/office/drawing/2014/main" val="199898030"/>
                  </a:ext>
                </a:extLst>
              </a:tr>
              <a:tr h="370840">
                <a:tc>
                  <a:txBody>
                    <a:bodyPr/>
                    <a:lstStyle/>
                    <a:p>
                      <a:r>
                        <a:rPr lang="en-US" sz="1000"/>
                        <a:t>scottsportsargentina</a:t>
                      </a:r>
                    </a:p>
                  </a:txBody>
                  <a:tcPr/>
                </a:tc>
                <a:tc>
                  <a:txBody>
                    <a:bodyPr/>
                    <a:lstStyle/>
                    <a:p>
                      <a:r>
                        <a:rPr lang="en-US" sz="1000"/>
                        <a:t>31348</a:t>
                      </a:r>
                    </a:p>
                  </a:txBody>
                  <a:tcPr/>
                </a:tc>
                <a:tc>
                  <a:txBody>
                    <a:bodyPr/>
                    <a:lstStyle/>
                    <a:p>
                      <a:r>
                        <a:rPr lang="en-US" sz="1000"/>
                        <a:t>2955</a:t>
                      </a:r>
                    </a:p>
                  </a:txBody>
                  <a:tcPr/>
                </a:tc>
                <a:tc>
                  <a:txBody>
                    <a:bodyPr/>
                    <a:lstStyle/>
                    <a:p>
                      <a:r>
                        <a:rPr lang="en-US" sz="1000"/>
                        <a:t>14</a:t>
                      </a:r>
                    </a:p>
                  </a:txBody>
                  <a:tcPr/>
                </a:tc>
                <a:tc>
                  <a:txBody>
                    <a:bodyPr/>
                    <a:lstStyle/>
                    <a:p>
                      <a:r>
                        <a:rPr lang="en-US" sz="1000"/>
                        <a:t>12</a:t>
                      </a:r>
                    </a:p>
                  </a:txBody>
                  <a:tcPr/>
                </a:tc>
                <a:tc>
                  <a:txBody>
                    <a:bodyPr/>
                    <a:lstStyle/>
                    <a:p>
                      <a:r>
                        <a:rPr lang="en-US" sz="1000"/>
                        <a:t>5</a:t>
                      </a:r>
                    </a:p>
                  </a:txBody>
                  <a:tcPr/>
                </a:tc>
                <a:tc>
                  <a:txBody>
                    <a:bodyPr/>
                    <a:lstStyle/>
                    <a:p>
                      <a:r>
                        <a:rPr lang="en-US" sz="1000"/>
                        <a:t>31</a:t>
                      </a:r>
                    </a:p>
                  </a:txBody>
                  <a:tcPr/>
                </a:tc>
                <a:tc>
                  <a:txBody>
                    <a:bodyPr/>
                    <a:lstStyle/>
                    <a:p>
                      <a:r>
                        <a:rPr lang="en-US" sz="1000"/>
                        <a:t>16430</a:t>
                      </a:r>
                    </a:p>
                  </a:txBody>
                  <a:tcPr/>
                </a:tc>
                <a:tc>
                  <a:txBody>
                    <a:bodyPr/>
                    <a:lstStyle/>
                    <a:p>
                      <a:r>
                        <a:rPr lang="en-US" sz="1000"/>
                        <a:t>8252</a:t>
                      </a:r>
                    </a:p>
                  </a:txBody>
                  <a:tcPr/>
                </a:tc>
                <a:tc>
                  <a:txBody>
                    <a:bodyPr/>
                    <a:lstStyle/>
                    <a:p>
                      <a:r>
                        <a:rPr lang="en-US" sz="1000"/>
                        <a:t>2.6655 %</a:t>
                      </a:r>
                    </a:p>
                  </a:txBody>
                  <a:tcPr/>
                </a:tc>
                <a:extLst>
                  <a:ext uri="{0D108BD9-81ED-4DB2-BD59-A6C34878D82A}">
                    <a16:rowId xmlns:a16="http://schemas.microsoft.com/office/drawing/2014/main" val="761313015"/>
                  </a:ext>
                </a:extLst>
              </a:tr>
              <a:tr h="370840">
                <a:tc>
                  <a:txBody>
                    <a:bodyPr/>
                    <a:lstStyle/>
                    <a:p>
                      <a:r>
                        <a:rPr lang="en-US" sz="1000"/>
                        <a:t>giantargentina</a:t>
                      </a:r>
                    </a:p>
                  </a:txBody>
                  <a:tcPr/>
                </a:tc>
                <a:tc>
                  <a:txBody>
                    <a:bodyPr/>
                    <a:lstStyle/>
                    <a:p>
                      <a:r>
                        <a:rPr lang="en-US" sz="1000"/>
                        <a:t>17661</a:t>
                      </a:r>
                    </a:p>
                  </a:txBody>
                  <a:tcPr/>
                </a:tc>
                <a:tc>
                  <a:txBody>
                    <a:bodyPr/>
                    <a:lstStyle/>
                    <a:p>
                      <a:r>
                        <a:rPr lang="en-US" sz="1000"/>
                        <a:t>679</a:t>
                      </a:r>
                    </a:p>
                  </a:txBody>
                  <a:tcPr/>
                </a:tc>
                <a:tc>
                  <a:txBody>
                    <a:bodyPr/>
                    <a:lstStyle/>
                    <a:p>
                      <a:r>
                        <a:rPr lang="en-US" sz="1000"/>
                        <a:t>2</a:t>
                      </a:r>
                    </a:p>
                  </a:txBody>
                  <a:tcPr/>
                </a:tc>
                <a:tc>
                  <a:txBody>
                    <a:bodyPr/>
                    <a:lstStyle/>
                    <a:p>
                      <a:r>
                        <a:rPr lang="en-US" sz="1000"/>
                        <a:t>4</a:t>
                      </a:r>
                    </a:p>
                  </a:txBody>
                  <a:tcPr/>
                </a:tc>
                <a:tc>
                  <a:txBody>
                    <a:bodyPr/>
                    <a:lstStyle/>
                    <a:p>
                      <a:r>
                        <a:rPr lang="en-US" sz="1000"/>
                        <a:t>1</a:t>
                      </a:r>
                    </a:p>
                  </a:txBody>
                  <a:tcPr/>
                </a:tc>
                <a:tc>
                  <a:txBody>
                    <a:bodyPr/>
                    <a:lstStyle/>
                    <a:p>
                      <a:r>
                        <a:rPr lang="en-US" sz="1000"/>
                        <a:t>7</a:t>
                      </a:r>
                    </a:p>
                  </a:txBody>
                  <a:tcPr/>
                </a:tc>
                <a:tc>
                  <a:txBody>
                    <a:bodyPr/>
                    <a:lstStyle/>
                    <a:p>
                      <a:r>
                        <a:rPr lang="en-US" sz="1000"/>
                        <a:t>172</a:t>
                      </a:r>
                    </a:p>
                  </a:txBody>
                  <a:tcPr/>
                </a:tc>
                <a:tc>
                  <a:txBody>
                    <a:bodyPr/>
                    <a:lstStyle/>
                    <a:p>
                      <a:r>
                        <a:rPr lang="en-US" sz="1000"/>
                        <a:t>87</a:t>
                      </a:r>
                    </a:p>
                  </a:txBody>
                  <a:tcPr/>
                </a:tc>
                <a:tc>
                  <a:txBody>
                    <a:bodyPr/>
                    <a:lstStyle/>
                    <a:p>
                      <a:r>
                        <a:rPr lang="en-US" sz="1000"/>
                        <a:t>0.2136 %</a:t>
                      </a:r>
                    </a:p>
                  </a:txBody>
                  <a:tcPr/>
                </a:tc>
                <a:extLst>
                  <a:ext uri="{0D108BD9-81ED-4DB2-BD59-A6C34878D82A}">
                    <a16:rowId xmlns:a16="http://schemas.microsoft.com/office/drawing/2014/main" val="2928180921"/>
                  </a:ext>
                </a:extLst>
              </a:tr>
              <a:tr h="370840">
                <a:tc>
                  <a:txBody>
                    <a:bodyPr/>
                    <a:lstStyle/>
                    <a:p>
                      <a:r>
                        <a:rPr lang="en-US" sz="1000"/>
                        <a:t>cannondale.argentina</a:t>
                      </a:r>
                    </a:p>
                  </a:txBody>
                  <a:tcPr/>
                </a:tc>
                <a:tc>
                  <a:txBody>
                    <a:bodyPr/>
                    <a:lstStyle/>
                    <a:p>
                      <a:r>
                        <a:rPr lang="en-US" sz="1000"/>
                        <a:t>14922</a:t>
                      </a:r>
                    </a:p>
                  </a:txBody>
                  <a:tcPr/>
                </a:tc>
                <a:tc>
                  <a:txBody>
                    <a:bodyPr/>
                    <a:lstStyle/>
                    <a:p>
                      <a:r>
                        <a:rPr lang="en-US" sz="1000"/>
                        <a:t>240</a:t>
                      </a:r>
                    </a:p>
                  </a:txBody>
                  <a:tcPr/>
                </a:tc>
                <a:tc>
                  <a:txBody>
                    <a:bodyPr/>
                    <a:lstStyle/>
                    <a:p>
                      <a:r>
                        <a:rPr lang="en-US" sz="1000"/>
                        <a:t>7</a:t>
                      </a:r>
                    </a:p>
                  </a:txBody>
                  <a:tcPr/>
                </a:tc>
                <a:tc>
                  <a:txBody>
                    <a:bodyPr/>
                    <a:lstStyle/>
                    <a:p>
                      <a:r>
                        <a:rPr lang="en-US" sz="1000"/>
                        <a:t>6</a:t>
                      </a:r>
                    </a:p>
                  </a:txBody>
                  <a:tcPr/>
                </a:tc>
                <a:tc>
                  <a:txBody>
                    <a:bodyPr/>
                    <a:lstStyle/>
                    <a:p>
                      <a:r>
                        <a:rPr lang="en-US" sz="1000"/>
                        <a:t>4</a:t>
                      </a:r>
                    </a:p>
                  </a:txBody>
                  <a:tcPr/>
                </a:tc>
                <a:tc>
                  <a:txBody>
                    <a:bodyPr/>
                    <a:lstStyle/>
                    <a:p>
                      <a:r>
                        <a:rPr lang="en-US" sz="1000"/>
                        <a:t>17</a:t>
                      </a:r>
                    </a:p>
                  </a:txBody>
                  <a:tcPr/>
                </a:tc>
                <a:tc>
                  <a:txBody>
                    <a:bodyPr/>
                    <a:lstStyle/>
                    <a:p>
                      <a:r>
                        <a:rPr lang="en-US" sz="1000"/>
                        <a:t>3189</a:t>
                      </a:r>
                    </a:p>
                  </a:txBody>
                  <a:tcPr/>
                </a:tc>
                <a:tc>
                  <a:txBody>
                    <a:bodyPr/>
                    <a:lstStyle/>
                    <a:p>
                      <a:r>
                        <a:rPr lang="en-US" sz="1000"/>
                        <a:t>44</a:t>
                      </a:r>
                    </a:p>
                  </a:txBody>
                  <a:tcPr/>
                </a:tc>
                <a:tc>
                  <a:txBody>
                    <a:bodyPr/>
                    <a:lstStyle/>
                    <a:p>
                      <a:r>
                        <a:rPr lang="en-US" sz="1000"/>
                        <a:t>1.2848 %</a:t>
                      </a:r>
                    </a:p>
                  </a:txBody>
                  <a:tcPr/>
                </a:tc>
                <a:extLst>
                  <a:ext uri="{0D108BD9-81ED-4DB2-BD59-A6C34878D82A}">
                    <a16:rowId xmlns:a16="http://schemas.microsoft.com/office/drawing/2014/main" val="3546363816"/>
                  </a:ext>
                </a:extLst>
              </a:tr>
            </a:tbl>
          </a:graphicData>
        </a:graphic>
      </p:graphicFrame>
      <p:sp>
        <p:nvSpPr>
          <p:cNvPr id="4" name="Text Placeholder 3">
            <a:extLst>
              <a:ext uri="{FF2B5EF4-FFF2-40B4-BE49-F238E27FC236}">
                <a16:creationId xmlns:a16="http://schemas.microsoft.com/office/drawing/2014/main" id="{B1AB432F-8AD1-429B-A3B9-BBDA7594E40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681259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3CFD9-DA1E-49AC-9691-247664A9D92F}"/>
              </a:ext>
            </a:extLst>
          </p:cNvPr>
          <p:cNvSpPr>
            <a:spLocks noGrp="1"/>
          </p:cNvSpPr>
          <p:nvPr>
            <p:ph type="title"/>
          </p:nvPr>
        </p:nvSpPr>
        <p:spPr/>
        <p:txBody>
          <a:bodyPr/>
          <a:lstStyle/>
          <a:p>
            <a:r>
              <a:rPr lang="en-US"/>
              <a:t>Instagram Follower Distribution | Scott</a:t>
            </a:r>
          </a:p>
        </p:txBody>
      </p:sp>
      <p:graphicFrame>
        <p:nvGraphicFramePr>
          <p:cNvPr id="6" name="Chart Placeholder 5">
            <a:extLst>
              <a:ext uri="{FF2B5EF4-FFF2-40B4-BE49-F238E27FC236}">
                <a16:creationId xmlns:a16="http://schemas.microsoft.com/office/drawing/2014/main" id="{825C94C4-21CD-4569-9CE3-B68087204E31}"/>
              </a:ext>
            </a:extLst>
          </p:cNvPr>
          <p:cNvGraphicFramePr>
            <a:graphicFrameLocks noGrp="1"/>
          </p:cNvGraphicFramePr>
          <p:nvPr>
            <p:ph type="chart" sz="quarter" idx="13"/>
            <p:extLst>
              <p:ext uri="{D42A27DB-BD31-4B8C-83A1-F6EECF244321}">
                <p14:modId xmlns:p14="http://schemas.microsoft.com/office/powerpoint/2010/main" val="16223164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4F76DD-0D12-4F91-9C68-B40C8937B7DC}"/>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43D06580-6673-4EDB-8A3A-71B486DCCF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60182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85A7B-0D09-4FED-A5FC-45016439D081}"/>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C7086662-A2FC-4226-8D9E-7925B523A92C}"/>
              </a:ext>
            </a:extLst>
          </p:cNvPr>
          <p:cNvGraphicFramePr>
            <a:graphicFrameLocks noGrp="1"/>
          </p:cNvGraphicFramePr>
          <p:nvPr>
            <p:ph type="chart" sz="quarter" idx="13"/>
            <p:extLst>
              <p:ext uri="{D42A27DB-BD31-4B8C-83A1-F6EECF244321}">
                <p14:modId xmlns:p14="http://schemas.microsoft.com/office/powerpoint/2010/main" val="28771335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55F07D-746B-44AF-8DA7-C05CBDE2D297}"/>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77C59341-8728-4665-8F98-E2E4D6F453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9545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B9825-413D-4E28-8D01-01B806F7A2BB}"/>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6113F356-53D9-4407-B58A-4F85B4F8BB22}"/>
              </a:ext>
            </a:extLst>
          </p:cNvPr>
          <p:cNvGraphicFramePr>
            <a:graphicFrameLocks noGrp="1"/>
          </p:cNvGraphicFramePr>
          <p:nvPr>
            <p:ph type="chart" sz="quarter" idx="13"/>
            <p:extLst>
              <p:ext uri="{D42A27DB-BD31-4B8C-83A1-F6EECF244321}">
                <p14:modId xmlns:p14="http://schemas.microsoft.com/office/powerpoint/2010/main" val="3836974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631DBE-12EE-49AD-B460-369CE358D370}"/>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0BA0FBFE-3C91-4D01-A9EF-DBDA2BA96C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33956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5E8B6-4BAA-4C25-A390-2BC2608AA8BB}"/>
              </a:ext>
            </a:extLst>
          </p:cNvPr>
          <p:cNvSpPr>
            <a:spLocks noGrp="1"/>
          </p:cNvSpPr>
          <p:nvPr>
            <p:ph type="title"/>
          </p:nvPr>
        </p:nvSpPr>
        <p:spPr/>
        <p:txBody>
          <a:bodyPr/>
          <a:lstStyle/>
          <a:p>
            <a:r>
              <a:rPr lang="en-US"/>
              <a:t>Instagram Followers Change | Scott</a:t>
            </a:r>
          </a:p>
        </p:txBody>
      </p:sp>
      <p:graphicFrame>
        <p:nvGraphicFramePr>
          <p:cNvPr id="6" name="Chart Placeholder 5">
            <a:extLst>
              <a:ext uri="{FF2B5EF4-FFF2-40B4-BE49-F238E27FC236}">
                <a16:creationId xmlns:a16="http://schemas.microsoft.com/office/drawing/2014/main" id="{3775F478-FA2D-45BC-AF37-BD57681ADE68}"/>
              </a:ext>
            </a:extLst>
          </p:cNvPr>
          <p:cNvGraphicFramePr>
            <a:graphicFrameLocks noGrp="1"/>
          </p:cNvGraphicFramePr>
          <p:nvPr>
            <p:ph type="chart" sz="quarter" idx="13"/>
            <p:extLst>
              <p:ext uri="{D42A27DB-BD31-4B8C-83A1-F6EECF244321}">
                <p14:modId xmlns:p14="http://schemas.microsoft.com/office/powerpoint/2010/main" val="5599563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E1A7E1-5E6E-418F-8241-06C327EF64C3}"/>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F19941C0-3F90-4B49-A6D9-09C9D8F172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635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6C44A-61AA-41A5-B032-89075E387839}"/>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D1128361-ABA1-4599-8BE6-EF87BA3C3751}"/>
              </a:ext>
            </a:extLst>
          </p:cNvPr>
          <p:cNvGraphicFramePr>
            <a:graphicFrameLocks noGrp="1"/>
          </p:cNvGraphicFramePr>
          <p:nvPr>
            <p:ph type="chart" sz="quarter" idx="13"/>
            <p:extLst>
              <p:ext uri="{D42A27DB-BD31-4B8C-83A1-F6EECF244321}">
                <p14:modId xmlns:p14="http://schemas.microsoft.com/office/powerpoint/2010/main" val="38276626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B1C9E3-5D78-4127-AF82-FA50B174A95C}"/>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4CE25A30-9489-4424-8C37-897B58025C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52059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34AF9-0469-4255-91D7-7CC07B8CEC1A}"/>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82A4B84C-6815-4F9D-B2F6-19EE2F54F334}"/>
              </a:ext>
            </a:extLst>
          </p:cNvPr>
          <p:cNvGraphicFramePr>
            <a:graphicFrameLocks noGrp="1"/>
          </p:cNvGraphicFramePr>
          <p:nvPr>
            <p:ph type="chart" sz="quarter" idx="13"/>
            <p:extLst>
              <p:ext uri="{D42A27DB-BD31-4B8C-83A1-F6EECF244321}">
                <p14:modId xmlns:p14="http://schemas.microsoft.com/office/powerpoint/2010/main" val="38571278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09FA2F-F8E7-49BC-8F8F-5604455E0DAC}"/>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13D7788C-2A67-4710-9F25-3254317AB4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15208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DEC51-FE12-4DC2-9D6C-324E4E70BDFB}"/>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9491E7A6-4F0B-415F-9D9E-9F26474DEBCA}"/>
              </a:ext>
            </a:extLst>
          </p:cNvPr>
          <p:cNvGraphicFramePr>
            <a:graphicFrameLocks noGrp="1"/>
          </p:cNvGraphicFramePr>
          <p:nvPr>
            <p:ph type="chart" sz="quarter" idx="13"/>
            <p:extLst>
              <p:ext uri="{D42A27DB-BD31-4B8C-83A1-F6EECF244321}">
                <p14:modId xmlns:p14="http://schemas.microsoft.com/office/powerpoint/2010/main" val="34186246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5370DF-C5B2-435B-B58A-B5C3F457F614}"/>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86364BE9-0C96-4254-B513-AA08642D2E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99248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95D85-F4B5-42CD-85B3-DF4E55D68D78}"/>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D85ABBF7-D9E1-4FF8-9E75-E0681ED57241}"/>
              </a:ext>
            </a:extLst>
          </p:cNvPr>
          <p:cNvGraphicFramePr>
            <a:graphicFrameLocks noGrp="1"/>
          </p:cNvGraphicFramePr>
          <p:nvPr>
            <p:ph type="chart" sz="quarter" idx="13"/>
            <p:extLst>
              <p:ext uri="{D42A27DB-BD31-4B8C-83A1-F6EECF244321}">
                <p14:modId xmlns:p14="http://schemas.microsoft.com/office/powerpoint/2010/main" val="32745364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02ADE6-CED0-4DFE-A222-8ADC54B05B35}"/>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95B1FAA9-5B51-43C5-8980-D2B55C93E7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50224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7A019-B2DA-418A-AAB0-B4CC6DE914A2}"/>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1FB38C13-9243-4547-889E-EB27B95503C7}"/>
              </a:ext>
            </a:extLst>
          </p:cNvPr>
          <p:cNvGraphicFramePr>
            <a:graphicFrameLocks noGrp="1"/>
          </p:cNvGraphicFramePr>
          <p:nvPr>
            <p:ph type="chart" sz="quarter" idx="13"/>
            <p:extLst>
              <p:ext uri="{D42A27DB-BD31-4B8C-83A1-F6EECF244321}">
                <p14:modId xmlns:p14="http://schemas.microsoft.com/office/powerpoint/2010/main" val="35544516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E809A0-DCC2-44CF-98F0-8A254789E1A1}"/>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B5F14DB6-8C1A-4BDC-92BE-B7A4BB3F44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8839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9E844-EFBD-4773-AE1F-6AE189F90B5E}"/>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0FADEDFF-0B33-4CED-B383-F7B06DA7FE9E}"/>
              </a:ext>
            </a:extLst>
          </p:cNvPr>
          <p:cNvGraphicFramePr>
            <a:graphicFrameLocks noGrp="1"/>
          </p:cNvGraphicFramePr>
          <p:nvPr>
            <p:ph type="chart" sz="quarter" idx="13"/>
            <p:extLst>
              <p:ext uri="{D42A27DB-BD31-4B8C-83A1-F6EECF244321}">
                <p14:modId xmlns:p14="http://schemas.microsoft.com/office/powerpoint/2010/main" val="33352311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DD25CF-FA8B-4691-BE0D-07ADD40511D5}"/>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554FE5E0-5FCA-40E9-AE18-2C538B37C3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78514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D44ED-A045-44CE-B741-7CD4ACD97224}"/>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8A4F5595-7D06-4C69-84C9-B2BF6CDA632B}"/>
              </a:ext>
            </a:extLst>
          </p:cNvPr>
          <p:cNvGraphicFramePr>
            <a:graphicFrameLocks noGrp="1"/>
          </p:cNvGraphicFramePr>
          <p:nvPr>
            <p:ph type="chart" sz="quarter" idx="13"/>
            <p:extLst>
              <p:ext uri="{D42A27DB-BD31-4B8C-83A1-F6EECF244321}">
                <p14:modId xmlns:p14="http://schemas.microsoft.com/office/powerpoint/2010/main" val="37250726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A9B488-5F10-46A6-8DC5-F19AF2D0F297}"/>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A44CC2FC-EE01-4056-9EC6-AF421C1710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50024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07EFC-D17B-4B32-B72D-9E49CF0A78A4}"/>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15B5E475-8998-4977-BD87-03D828EE4069}"/>
              </a:ext>
            </a:extLst>
          </p:cNvPr>
          <p:cNvGraphicFramePr>
            <a:graphicFrameLocks noGrp="1"/>
          </p:cNvGraphicFramePr>
          <p:nvPr>
            <p:ph type="chart" sz="quarter" idx="13"/>
            <p:extLst>
              <p:ext uri="{D42A27DB-BD31-4B8C-83A1-F6EECF244321}">
                <p14:modId xmlns:p14="http://schemas.microsoft.com/office/powerpoint/2010/main" val="41155323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BFA9BE-A43F-4D79-8791-39675D2EA909}"/>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64E6FA79-2385-4821-8530-30BBDDA5D9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85380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03884-A217-446B-8D2F-03431DC25AD4}"/>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47B16E5C-FE3C-4F9F-B6E4-BDBC27DA3E32}"/>
              </a:ext>
            </a:extLst>
          </p:cNvPr>
          <p:cNvGraphicFramePr>
            <a:graphicFrameLocks noGrp="1"/>
          </p:cNvGraphicFramePr>
          <p:nvPr>
            <p:ph type="chart" sz="quarter" idx="13"/>
            <p:extLst>
              <p:ext uri="{D42A27DB-BD31-4B8C-83A1-F6EECF244321}">
                <p14:modId xmlns:p14="http://schemas.microsoft.com/office/powerpoint/2010/main" val="23828653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F8DC5E-C84B-4197-AEBB-14C3485705FA}"/>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EC6D1773-F419-4964-8267-9CFEB079CD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63954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2E37A-3979-431F-8FFC-A6CA8EC711B2}"/>
              </a:ext>
            </a:extLst>
          </p:cNvPr>
          <p:cNvSpPr>
            <a:spLocks noGrp="1"/>
          </p:cNvSpPr>
          <p:nvPr>
            <p:ph type="title"/>
          </p:nvPr>
        </p:nvSpPr>
        <p:spPr/>
        <p:txBody>
          <a:bodyPr/>
          <a:lstStyle/>
          <a:p>
            <a:r>
              <a:rPr lang="en-US"/>
              <a:t>Instagram Hashtag Detection | Scott - 1 of 2</a:t>
            </a:r>
          </a:p>
        </p:txBody>
      </p:sp>
      <p:graphicFrame>
        <p:nvGraphicFramePr>
          <p:cNvPr id="5" name="Table Placeholder 4">
            <a:extLst>
              <a:ext uri="{FF2B5EF4-FFF2-40B4-BE49-F238E27FC236}">
                <a16:creationId xmlns:a16="http://schemas.microsoft.com/office/drawing/2014/main" id="{8FF4F7DE-5E39-4357-83B2-EC68EBEE0F0D}"/>
              </a:ext>
            </a:extLst>
          </p:cNvPr>
          <p:cNvGraphicFramePr>
            <a:graphicFrameLocks noGrp="1"/>
          </p:cNvGraphicFramePr>
          <p:nvPr>
            <p:ph type="tbl" sz="quarter" idx="13"/>
            <p:extLst>
              <p:ext uri="{D42A27DB-BD31-4B8C-83A1-F6EECF244321}">
                <p14:modId xmlns:p14="http://schemas.microsoft.com/office/powerpoint/2010/main" val="2659174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49303023"/>
                    </a:ext>
                  </a:extLst>
                </a:gridCol>
                <a:gridCol w="1399032">
                  <a:extLst>
                    <a:ext uri="{9D8B030D-6E8A-4147-A177-3AD203B41FA5}">
                      <a16:colId xmlns:a16="http://schemas.microsoft.com/office/drawing/2014/main" val="3068984819"/>
                    </a:ext>
                  </a:extLst>
                </a:gridCol>
                <a:gridCol w="1399032">
                  <a:extLst>
                    <a:ext uri="{9D8B030D-6E8A-4147-A177-3AD203B41FA5}">
                      <a16:colId xmlns:a16="http://schemas.microsoft.com/office/drawing/2014/main" val="1883254347"/>
                    </a:ext>
                  </a:extLst>
                </a:gridCol>
                <a:gridCol w="1399032">
                  <a:extLst>
                    <a:ext uri="{9D8B030D-6E8A-4147-A177-3AD203B41FA5}">
                      <a16:colId xmlns:a16="http://schemas.microsoft.com/office/drawing/2014/main" val="2412891477"/>
                    </a:ext>
                  </a:extLst>
                </a:gridCol>
                <a:gridCol w="1399032">
                  <a:extLst>
                    <a:ext uri="{9D8B030D-6E8A-4147-A177-3AD203B41FA5}">
                      <a16:colId xmlns:a16="http://schemas.microsoft.com/office/drawing/2014/main" val="2332222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992107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381.91304347826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393.91304347826</a:t>
                      </a:r>
                    </a:p>
                  </a:txBody>
                  <a:tcPr/>
                </a:tc>
                <a:extLst>
                  <a:ext uri="{0D108BD9-81ED-4DB2-BD59-A6C34878D82A}">
                    <a16:rowId xmlns:a16="http://schemas.microsoft.com/office/drawing/2014/main" val="1029054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360.59090909091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368.40909090909</a:t>
                      </a:r>
                    </a:p>
                  </a:txBody>
                  <a:tcPr/>
                </a:tc>
                <a:extLst>
                  <a:ext uri="{0D108BD9-81ED-4DB2-BD59-A6C34878D82A}">
                    <a16:rowId xmlns:a16="http://schemas.microsoft.com/office/drawing/2014/main" val="944898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472.92857142857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491.78571428571</a:t>
                      </a:r>
                    </a:p>
                  </a:txBody>
                  <a:tcPr/>
                </a:tc>
                <a:extLst>
                  <a:ext uri="{0D108BD9-81ED-4DB2-BD59-A6C34878D82A}">
                    <a16:rowId xmlns:a16="http://schemas.microsoft.com/office/drawing/2014/main" val="3884651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3.9230769230769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212.92307692308</a:t>
                      </a:r>
                    </a:p>
                  </a:txBody>
                  <a:tcPr/>
                </a:tc>
                <a:extLst>
                  <a:ext uri="{0D108BD9-81ED-4DB2-BD59-A6C34878D82A}">
                    <a16:rowId xmlns:a16="http://schemas.microsoft.com/office/drawing/2014/main" val="2353209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23.727272727273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561.27272727273</a:t>
                      </a:r>
                    </a:p>
                  </a:txBody>
                  <a:tcPr/>
                </a:tc>
                <a:extLst>
                  <a:ext uri="{0D108BD9-81ED-4DB2-BD59-A6C34878D82A}">
                    <a16:rowId xmlns:a16="http://schemas.microsoft.com/office/drawing/2014/main" val="2623170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234.77777777778</a:t>
                      </a:r>
                    </a:p>
                  </a:txBody>
                  <a:tcPr/>
                </a:tc>
                <a:extLst>
                  <a:ext uri="{0D108BD9-81ED-4DB2-BD59-A6C34878D82A}">
                    <a16:rowId xmlns:a16="http://schemas.microsoft.com/office/drawing/2014/main" val="2082212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191.55555555556</a:t>
                      </a:r>
                    </a:p>
                  </a:txBody>
                  <a:tcPr/>
                </a:tc>
                <a:extLst>
                  <a:ext uri="{0D108BD9-81ED-4DB2-BD59-A6C34878D82A}">
                    <a16:rowId xmlns:a16="http://schemas.microsoft.com/office/drawing/2014/main" val="3312491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234.5</a:t>
                      </a:r>
                    </a:p>
                  </a:txBody>
                  <a:tcPr/>
                </a:tc>
                <a:extLst>
                  <a:ext uri="{0D108BD9-81ED-4DB2-BD59-A6C34878D82A}">
                    <a16:rowId xmlns:a16="http://schemas.microsoft.com/office/drawing/2014/main" val="3530721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234.5</a:t>
                      </a:r>
                    </a:p>
                  </a:txBody>
                  <a:tcPr/>
                </a:tc>
                <a:extLst>
                  <a:ext uri="{0D108BD9-81ED-4DB2-BD59-A6C34878D82A}">
                    <a16:rowId xmlns:a16="http://schemas.microsoft.com/office/drawing/2014/main" val="1787376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234.5</a:t>
                      </a:r>
                    </a:p>
                  </a:txBody>
                  <a:tcPr/>
                </a:tc>
                <a:extLst>
                  <a:ext uri="{0D108BD9-81ED-4DB2-BD59-A6C34878D82A}">
                    <a16:rowId xmlns:a16="http://schemas.microsoft.com/office/drawing/2014/main" val="1669615592"/>
                  </a:ext>
                </a:extLst>
              </a:tr>
            </a:tbl>
          </a:graphicData>
        </a:graphic>
      </p:graphicFrame>
      <p:sp>
        <p:nvSpPr>
          <p:cNvPr id="4" name="Text Placeholder 3">
            <a:extLst>
              <a:ext uri="{FF2B5EF4-FFF2-40B4-BE49-F238E27FC236}">
                <a16:creationId xmlns:a16="http://schemas.microsoft.com/office/drawing/2014/main" id="{EC43EA7B-60FF-4674-AF38-F33F464D368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8667712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6B0B4-AB2E-4570-9B85-9F78FF767F9C}"/>
              </a:ext>
            </a:extLst>
          </p:cNvPr>
          <p:cNvSpPr>
            <a:spLocks noGrp="1"/>
          </p:cNvSpPr>
          <p:nvPr>
            <p:ph type="title"/>
          </p:nvPr>
        </p:nvSpPr>
        <p:spPr/>
        <p:txBody>
          <a:bodyPr/>
          <a:lstStyle/>
          <a:p>
            <a:r>
              <a:rPr lang="en-US"/>
              <a:t>Instagram Hashtag Detection | Scott - 2 of 2</a:t>
            </a:r>
          </a:p>
        </p:txBody>
      </p:sp>
      <p:graphicFrame>
        <p:nvGraphicFramePr>
          <p:cNvPr id="5" name="Table Placeholder 4">
            <a:extLst>
              <a:ext uri="{FF2B5EF4-FFF2-40B4-BE49-F238E27FC236}">
                <a16:creationId xmlns:a16="http://schemas.microsoft.com/office/drawing/2014/main" id="{E1830888-D703-4229-89BC-72BD176B56D0}"/>
              </a:ext>
            </a:extLst>
          </p:cNvPr>
          <p:cNvGraphicFramePr>
            <a:graphicFrameLocks noGrp="1"/>
          </p:cNvGraphicFramePr>
          <p:nvPr>
            <p:ph type="tbl" sz="quarter" idx="13"/>
            <p:extLst>
              <p:ext uri="{D42A27DB-BD31-4B8C-83A1-F6EECF244321}">
                <p14:modId xmlns:p14="http://schemas.microsoft.com/office/powerpoint/2010/main" val="937127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46443725"/>
                    </a:ext>
                  </a:extLst>
                </a:gridCol>
                <a:gridCol w="1399032">
                  <a:extLst>
                    <a:ext uri="{9D8B030D-6E8A-4147-A177-3AD203B41FA5}">
                      <a16:colId xmlns:a16="http://schemas.microsoft.com/office/drawing/2014/main" val="2598113042"/>
                    </a:ext>
                  </a:extLst>
                </a:gridCol>
                <a:gridCol w="1399032">
                  <a:extLst>
                    <a:ext uri="{9D8B030D-6E8A-4147-A177-3AD203B41FA5}">
                      <a16:colId xmlns:a16="http://schemas.microsoft.com/office/drawing/2014/main" val="4055502159"/>
                    </a:ext>
                  </a:extLst>
                </a:gridCol>
                <a:gridCol w="1399032">
                  <a:extLst>
                    <a:ext uri="{9D8B030D-6E8A-4147-A177-3AD203B41FA5}">
                      <a16:colId xmlns:a16="http://schemas.microsoft.com/office/drawing/2014/main" val="2241618715"/>
                    </a:ext>
                  </a:extLst>
                </a:gridCol>
                <a:gridCol w="1399032">
                  <a:extLst>
                    <a:ext uri="{9D8B030D-6E8A-4147-A177-3AD203B41FA5}">
                      <a16:colId xmlns:a16="http://schemas.microsoft.com/office/drawing/2014/main" val="2429109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923811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#RideUnleashed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127156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#GiantArgentina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381572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498.5</a:t>
                      </a:r>
                    </a:p>
                  </a:txBody>
                  <a:tcPr/>
                </a:tc>
                <a:extLst>
                  <a:ext uri="{0D108BD9-81ED-4DB2-BD59-A6C34878D82A}">
                    <a16:rowId xmlns:a16="http://schemas.microsoft.com/office/drawing/2014/main" val="278987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a:t>
                      </a:r>
                    </a:p>
                  </a:txBody>
                  <a:tcPr/>
                </a:tc>
                <a:extLst>
                  <a:ext uri="{0D108BD9-81ED-4DB2-BD59-A6C34878D82A}">
                    <a16:rowId xmlns:a16="http://schemas.microsoft.com/office/drawing/2014/main" val="729967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#SpecializedTarmac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463.6</a:t>
                      </a:r>
                    </a:p>
                  </a:txBody>
                  <a:tcPr/>
                </a:tc>
                <a:extLst>
                  <a:ext uri="{0D108BD9-81ED-4DB2-BD59-A6C34878D82A}">
                    <a16:rowId xmlns:a16="http://schemas.microsoft.com/office/drawing/2014/main" val="2248600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extLst>
                  <a:ext uri="{0D108BD9-81ED-4DB2-BD59-A6C34878D82A}">
                    <a16:rowId xmlns:a16="http://schemas.microsoft.com/office/drawing/2014/main" val="4068561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extLst>
                  <a:ext uri="{0D108BD9-81ED-4DB2-BD59-A6C34878D82A}">
                    <a16:rowId xmlns:a16="http://schemas.microsoft.com/office/drawing/2014/main" val="1117854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#TarmacSL7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576.25</a:t>
                      </a:r>
                    </a:p>
                  </a:txBody>
                  <a:tcPr/>
                </a:tc>
                <a:extLst>
                  <a:ext uri="{0D108BD9-81ED-4DB2-BD59-A6C34878D82A}">
                    <a16:rowId xmlns:a16="http://schemas.microsoft.com/office/drawing/2014/main" val="250632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#SpecializedRoad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770.5</a:t>
                      </a:r>
                    </a:p>
                  </a:txBody>
                  <a:tcPr/>
                </a:tc>
                <a:extLst>
                  <a:ext uri="{0D108BD9-81ED-4DB2-BD59-A6C34878D82A}">
                    <a16:rowId xmlns:a16="http://schemas.microsoft.com/office/drawing/2014/main" val="979996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#trekrail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extLst>
                  <a:ext uri="{0D108BD9-81ED-4DB2-BD59-A6C34878D82A}">
                    <a16:rowId xmlns:a16="http://schemas.microsoft.com/office/drawing/2014/main" val="1673077263"/>
                  </a:ext>
                </a:extLst>
              </a:tr>
            </a:tbl>
          </a:graphicData>
        </a:graphic>
      </p:graphicFrame>
      <p:sp>
        <p:nvSpPr>
          <p:cNvPr id="4" name="Text Placeholder 3">
            <a:extLst>
              <a:ext uri="{FF2B5EF4-FFF2-40B4-BE49-F238E27FC236}">
                <a16:creationId xmlns:a16="http://schemas.microsoft.com/office/drawing/2014/main" id="{D3FAF48D-D423-4EC6-AB29-F5F4D30BD57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2287891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9E794-4124-4FDE-BB02-3CB8144C2959}"/>
              </a:ext>
            </a:extLst>
          </p:cNvPr>
          <p:cNvSpPr>
            <a:spLocks noGrp="1"/>
          </p:cNvSpPr>
          <p:nvPr>
            <p:ph type="title"/>
          </p:nvPr>
        </p:nvSpPr>
        <p:spPr/>
        <p:txBody>
          <a:bodyPr/>
          <a:lstStyle/>
          <a:p>
            <a:r>
              <a:rPr lang="en-US"/>
              <a:t>Instagram Posts Table | Scott - 1 of 16</a:t>
            </a:r>
          </a:p>
        </p:txBody>
      </p:sp>
      <p:graphicFrame>
        <p:nvGraphicFramePr>
          <p:cNvPr id="5" name="Table Placeholder 4">
            <a:extLst>
              <a:ext uri="{FF2B5EF4-FFF2-40B4-BE49-F238E27FC236}">
                <a16:creationId xmlns:a16="http://schemas.microsoft.com/office/drawing/2014/main" id="{F82EBF9B-FB0B-4CB7-8BD7-B80327AB8A25}"/>
              </a:ext>
            </a:extLst>
          </p:cNvPr>
          <p:cNvGraphicFramePr>
            <a:graphicFrameLocks noGrp="1"/>
          </p:cNvGraphicFramePr>
          <p:nvPr>
            <p:ph type="tbl" sz="quarter" idx="13"/>
            <p:extLst>
              <p:ext uri="{D42A27DB-BD31-4B8C-83A1-F6EECF244321}">
                <p14:modId xmlns:p14="http://schemas.microsoft.com/office/powerpoint/2010/main" val="2374559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972201047"/>
                    </a:ext>
                  </a:extLst>
                </a:gridCol>
                <a:gridCol w="987552">
                  <a:extLst>
                    <a:ext uri="{9D8B030D-6E8A-4147-A177-3AD203B41FA5}">
                      <a16:colId xmlns:a16="http://schemas.microsoft.com/office/drawing/2014/main" val="406052025"/>
                    </a:ext>
                  </a:extLst>
                </a:gridCol>
                <a:gridCol w="987552">
                  <a:extLst>
                    <a:ext uri="{9D8B030D-6E8A-4147-A177-3AD203B41FA5}">
                      <a16:colId xmlns:a16="http://schemas.microsoft.com/office/drawing/2014/main" val="1284497501"/>
                    </a:ext>
                  </a:extLst>
                </a:gridCol>
                <a:gridCol w="987552">
                  <a:extLst>
                    <a:ext uri="{9D8B030D-6E8A-4147-A177-3AD203B41FA5}">
                      <a16:colId xmlns:a16="http://schemas.microsoft.com/office/drawing/2014/main" val="3487588940"/>
                    </a:ext>
                  </a:extLst>
                </a:gridCol>
                <a:gridCol w="987552">
                  <a:extLst>
                    <a:ext uri="{9D8B030D-6E8A-4147-A177-3AD203B41FA5}">
                      <a16:colId xmlns:a16="http://schemas.microsoft.com/office/drawing/2014/main" val="1004227225"/>
                    </a:ext>
                  </a:extLst>
                </a:gridCol>
                <a:gridCol w="987552">
                  <a:extLst>
                    <a:ext uri="{9D8B030D-6E8A-4147-A177-3AD203B41FA5}">
                      <a16:colId xmlns:a16="http://schemas.microsoft.com/office/drawing/2014/main" val="1236354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5071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- 2021-06-02 20:28:55</a:t>
                      </a:r>
                      <a:r>
                        <a:rPr kumimoji="0" lang="es-ES" sz="1000" b="0" i="0" u="none" strike="noStrike" kern="1200" cap="none" spc="0" normalizeH="0" baseline="0" noProof="0">
                          <a:ln>
                            <a:noFill/>
                          </a:ln>
                          <a:solidFill>
                            <a:prstClr val="black"/>
                          </a:solidFill>
                          <a:effectLst/>
                          <a:uLnTx/>
                          <a:uFillTx/>
                          <a:latin typeface="+mn-lt"/>
                          <a:ea typeface="+mn-ea"/>
                          <a:cs typeface="+mn-cs"/>
                        </a:rPr>
                        <a:t>
 #SORTEO scottstorepilar
El miércoles 9/6 a partir de las 13:30 sumate al Instagram Live con la apertura en vivo de Scott Pilar y participá del sorteo de una SCOTT Aspect 960!
Para participar, comentá arrobando a dos amigos para que se enteren de la nueva Tienda Scott.
Si además, hacés una captura del evento en vivo y lo compartís en tus Stories arrobando a scottstorepilar y a scottsportsargentina tenés doble chance.
Recordá que tenés que seguir a las dos cuentas para ser parte del sorteo.
El sorteo se realizará el viernes 11/6 a mediodía.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13514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- 2021-06-09 11:47:22</a:t>
                      </a:r>
                      <a:r>
                        <a:rPr kumimoji="0" lang="es-ES" sz="1000" b="0" i="0" u="none" strike="noStrike" kern="1200" cap="none" spc="0" normalizeH="0" baseline="0" noProof="0">
                          <a:ln>
                            <a:noFill/>
                          </a:ln>
                          <a:solidFill>
                            <a:prstClr val="black"/>
                          </a:solidFill>
                          <a:effectLst/>
                          <a:uLnTx/>
                          <a:uFillTx/>
                          <a:latin typeface="+mn-lt"/>
                          <a:ea typeface="+mn-ea"/>
                          <a:cs typeface="+mn-cs"/>
                        </a:rPr>
                        <a:t>
 #FastIsFun
El 2022 ya está acá!!
Conocé lo que se viene.
Spark RC lista para ser estrenada por el scottmtbracing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30783936"/>
                  </a:ext>
                </a:extLst>
              </a:tr>
            </a:tbl>
          </a:graphicData>
        </a:graphic>
      </p:graphicFrame>
      <p:sp>
        <p:nvSpPr>
          <p:cNvPr id="4" name="Text Placeholder 3">
            <a:extLst>
              <a:ext uri="{FF2B5EF4-FFF2-40B4-BE49-F238E27FC236}">
                <a16:creationId xmlns:a16="http://schemas.microsoft.com/office/drawing/2014/main" id="{B92C9791-C65C-4F91-B5A0-B2012869D8B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5033479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EA006-6A92-44D6-AB43-2D93A3595B78}"/>
              </a:ext>
            </a:extLst>
          </p:cNvPr>
          <p:cNvSpPr>
            <a:spLocks noGrp="1"/>
          </p:cNvSpPr>
          <p:nvPr>
            <p:ph type="title"/>
          </p:nvPr>
        </p:nvSpPr>
        <p:spPr/>
        <p:txBody>
          <a:bodyPr/>
          <a:lstStyle/>
          <a:p>
            <a:r>
              <a:rPr lang="en-US"/>
              <a:t>Instagram Posts Table | Scott - 2 of 16</a:t>
            </a:r>
          </a:p>
        </p:txBody>
      </p:sp>
      <p:graphicFrame>
        <p:nvGraphicFramePr>
          <p:cNvPr id="5" name="Table Placeholder 4">
            <a:extLst>
              <a:ext uri="{FF2B5EF4-FFF2-40B4-BE49-F238E27FC236}">
                <a16:creationId xmlns:a16="http://schemas.microsoft.com/office/drawing/2014/main" id="{4B355835-D5CF-4E62-9821-0DC12D34E1C0}"/>
              </a:ext>
            </a:extLst>
          </p:cNvPr>
          <p:cNvGraphicFramePr>
            <a:graphicFrameLocks noGrp="1"/>
          </p:cNvGraphicFramePr>
          <p:nvPr>
            <p:ph type="tbl" sz="quarter" idx="13"/>
            <p:extLst>
              <p:ext uri="{D42A27DB-BD31-4B8C-83A1-F6EECF244321}">
                <p14:modId xmlns:p14="http://schemas.microsoft.com/office/powerpoint/2010/main" val="2445420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36517540"/>
                    </a:ext>
                  </a:extLst>
                </a:gridCol>
                <a:gridCol w="987552">
                  <a:extLst>
                    <a:ext uri="{9D8B030D-6E8A-4147-A177-3AD203B41FA5}">
                      <a16:colId xmlns:a16="http://schemas.microsoft.com/office/drawing/2014/main" val="3759947888"/>
                    </a:ext>
                  </a:extLst>
                </a:gridCol>
                <a:gridCol w="987552">
                  <a:extLst>
                    <a:ext uri="{9D8B030D-6E8A-4147-A177-3AD203B41FA5}">
                      <a16:colId xmlns:a16="http://schemas.microsoft.com/office/drawing/2014/main" val="2558955733"/>
                    </a:ext>
                  </a:extLst>
                </a:gridCol>
                <a:gridCol w="987552">
                  <a:extLst>
                    <a:ext uri="{9D8B030D-6E8A-4147-A177-3AD203B41FA5}">
                      <a16:colId xmlns:a16="http://schemas.microsoft.com/office/drawing/2014/main" val="3103007491"/>
                    </a:ext>
                  </a:extLst>
                </a:gridCol>
                <a:gridCol w="987552">
                  <a:extLst>
                    <a:ext uri="{9D8B030D-6E8A-4147-A177-3AD203B41FA5}">
                      <a16:colId xmlns:a16="http://schemas.microsoft.com/office/drawing/2014/main" val="2961346499"/>
                    </a:ext>
                  </a:extLst>
                </a:gridCol>
                <a:gridCol w="987552">
                  <a:extLst>
                    <a:ext uri="{9D8B030D-6E8A-4147-A177-3AD203B41FA5}">
                      <a16:colId xmlns:a16="http://schemas.microsoft.com/office/drawing/2014/main" val="2469203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7955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- 2021-06-13 11:42:04</a:t>
                      </a:r>
                      <a:r>
                        <a:rPr kumimoji="0" lang="en-US" sz="1000" b="0" i="0" u="none" strike="noStrike" kern="1200" cap="none" spc="0" normalizeH="0" baseline="0" noProof="0">
                          <a:ln>
                            <a:noFill/>
                          </a:ln>
                          <a:solidFill>
                            <a:prstClr val="black"/>
                          </a:solidFill>
                          <a:effectLst/>
                          <a:uLnTx/>
                          <a:uFillTx/>
                          <a:latin typeface="+mn-lt"/>
                          <a:ea typeface="+mn-ea"/>
                          <a:cs typeface="+mn-cs"/>
                        </a:rPr>
                        <a:t>
 #FastIsFun
Detalle por detalle, así es la nueva Scott Spark de nschurter en el scottmtbracing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52092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- 2021-06-21 18:34:34</a:t>
                      </a:r>
                      <a:r>
                        <a:rPr kumimoji="0" lang="es-ES" sz="1000" b="0" i="0" u="none" strike="noStrike" kern="1200" cap="none" spc="0" normalizeH="0" baseline="0" noProof="0">
                          <a:ln>
                            <a:noFill/>
                          </a:ln>
                          <a:solidFill>
                            <a:prstClr val="black"/>
                          </a:solidFill>
                          <a:effectLst/>
                          <a:uLnTx/>
                          <a:uFillTx/>
                          <a:latin typeface="+mn-lt"/>
                          <a:ea typeface="+mn-ea"/>
                          <a:cs typeface="+mn-cs"/>
                        </a:rPr>
                        <a:t>
 #ProduccióNacional 
Ya están saliendo de nuestra planta en La Emilia las primeras Scale 970 producidas en Argentina bajo los mismos estándares suizos.
Consultá en tu tienda más cercana por precios y talles.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766662"/>
                  </a:ext>
                </a:extLst>
              </a:tr>
            </a:tbl>
          </a:graphicData>
        </a:graphic>
      </p:graphicFrame>
      <p:sp>
        <p:nvSpPr>
          <p:cNvPr id="4" name="Text Placeholder 3">
            <a:extLst>
              <a:ext uri="{FF2B5EF4-FFF2-40B4-BE49-F238E27FC236}">
                <a16:creationId xmlns:a16="http://schemas.microsoft.com/office/drawing/2014/main" id="{B1440E8B-9513-4837-8DFA-E98FD10AB1E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7556697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B0FDF-D7B7-4F0E-8340-FD62DAD3CAE5}"/>
              </a:ext>
            </a:extLst>
          </p:cNvPr>
          <p:cNvSpPr>
            <a:spLocks noGrp="1"/>
          </p:cNvSpPr>
          <p:nvPr>
            <p:ph type="title"/>
          </p:nvPr>
        </p:nvSpPr>
        <p:spPr/>
        <p:txBody>
          <a:bodyPr/>
          <a:lstStyle/>
          <a:p>
            <a:r>
              <a:rPr lang="en-US"/>
              <a:t>Instagram Posts Table | Scott - 3 of 16</a:t>
            </a:r>
          </a:p>
        </p:txBody>
      </p:sp>
      <p:graphicFrame>
        <p:nvGraphicFramePr>
          <p:cNvPr id="5" name="Table Placeholder 4">
            <a:extLst>
              <a:ext uri="{FF2B5EF4-FFF2-40B4-BE49-F238E27FC236}">
                <a16:creationId xmlns:a16="http://schemas.microsoft.com/office/drawing/2014/main" id="{B24D8BB3-0BB5-43F8-9E22-31D49F0316DE}"/>
              </a:ext>
            </a:extLst>
          </p:cNvPr>
          <p:cNvGraphicFramePr>
            <a:graphicFrameLocks noGrp="1"/>
          </p:cNvGraphicFramePr>
          <p:nvPr>
            <p:ph type="tbl" sz="quarter" idx="13"/>
            <p:extLst>
              <p:ext uri="{D42A27DB-BD31-4B8C-83A1-F6EECF244321}">
                <p14:modId xmlns:p14="http://schemas.microsoft.com/office/powerpoint/2010/main" val="1367141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20922924"/>
                    </a:ext>
                  </a:extLst>
                </a:gridCol>
                <a:gridCol w="987552">
                  <a:extLst>
                    <a:ext uri="{9D8B030D-6E8A-4147-A177-3AD203B41FA5}">
                      <a16:colId xmlns:a16="http://schemas.microsoft.com/office/drawing/2014/main" val="230091940"/>
                    </a:ext>
                  </a:extLst>
                </a:gridCol>
                <a:gridCol w="987552">
                  <a:extLst>
                    <a:ext uri="{9D8B030D-6E8A-4147-A177-3AD203B41FA5}">
                      <a16:colId xmlns:a16="http://schemas.microsoft.com/office/drawing/2014/main" val="411165458"/>
                    </a:ext>
                  </a:extLst>
                </a:gridCol>
                <a:gridCol w="987552">
                  <a:extLst>
                    <a:ext uri="{9D8B030D-6E8A-4147-A177-3AD203B41FA5}">
                      <a16:colId xmlns:a16="http://schemas.microsoft.com/office/drawing/2014/main" val="1657544699"/>
                    </a:ext>
                  </a:extLst>
                </a:gridCol>
                <a:gridCol w="987552">
                  <a:extLst>
                    <a:ext uri="{9D8B030D-6E8A-4147-A177-3AD203B41FA5}">
                      <a16:colId xmlns:a16="http://schemas.microsoft.com/office/drawing/2014/main" val="1035307836"/>
                    </a:ext>
                  </a:extLst>
                </a:gridCol>
                <a:gridCol w="987552">
                  <a:extLst>
                    <a:ext uri="{9D8B030D-6E8A-4147-A177-3AD203B41FA5}">
                      <a16:colId xmlns:a16="http://schemas.microsoft.com/office/drawing/2014/main" val="3281699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9074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- 2021-06-23 16:12:19</a:t>
                      </a:r>
                      <a:r>
                        <a:rPr kumimoji="0" lang="en-US" sz="1000" b="0" i="0" u="none" strike="noStrike" kern="1200" cap="none" spc="0" normalizeH="0" baseline="0" noProof="0">
                          <a:ln>
                            <a:noFill/>
                          </a:ln>
                          <a:solidFill>
                            <a:prstClr val="black"/>
                          </a:solidFill>
                          <a:effectLst/>
                          <a:uLnTx/>
                          <a:uFillTx/>
                          <a:latin typeface="+mn-lt"/>
                          <a:ea typeface="+mn-ea"/>
                          <a:cs typeface="+mn-cs"/>
                        </a:rPr>
                        <a:t>
 Cómodos, elegantes y con grandes prestaciones, así son nuestros zapatos Specialized Torch 2.0.
Ergonómicamente diseñados y científicamente comprobados para que tu rendimiento y confort estén en el máximo nivel.🙌
#IamSpecialized #SpecializedArgentina #SpecializedTorch #SpecializedShoes #Specialized #BodyGeometry #SpecializedBodyGeometry #SpecializedRoad #RoadShoes
📸  grajeanettefrid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57808113"/>
                  </a:ext>
                </a:extLst>
              </a:tr>
            </a:tbl>
          </a:graphicData>
        </a:graphic>
      </p:graphicFrame>
      <p:sp>
        <p:nvSpPr>
          <p:cNvPr id="4" name="Text Placeholder 3">
            <a:extLst>
              <a:ext uri="{FF2B5EF4-FFF2-40B4-BE49-F238E27FC236}">
                <a16:creationId xmlns:a16="http://schemas.microsoft.com/office/drawing/2014/main" id="{1C327F57-AE9C-4CDB-BDC5-32C383F388E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988721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DFC07-40FF-4D28-B124-B2DB58CD3493}"/>
              </a:ext>
            </a:extLst>
          </p:cNvPr>
          <p:cNvSpPr>
            <a:spLocks noGrp="1"/>
          </p:cNvSpPr>
          <p:nvPr>
            <p:ph type="title"/>
          </p:nvPr>
        </p:nvSpPr>
        <p:spPr/>
        <p:txBody>
          <a:bodyPr/>
          <a:lstStyle/>
          <a:p>
            <a:r>
              <a:rPr lang="en-US"/>
              <a:t>Instagram Posts Table | Scott - 4 of 16</a:t>
            </a:r>
          </a:p>
        </p:txBody>
      </p:sp>
      <p:graphicFrame>
        <p:nvGraphicFramePr>
          <p:cNvPr id="5" name="Table Placeholder 4">
            <a:extLst>
              <a:ext uri="{FF2B5EF4-FFF2-40B4-BE49-F238E27FC236}">
                <a16:creationId xmlns:a16="http://schemas.microsoft.com/office/drawing/2014/main" id="{FF3568F1-2F01-47FF-8F7E-5C0646FB4970}"/>
              </a:ext>
            </a:extLst>
          </p:cNvPr>
          <p:cNvGraphicFramePr>
            <a:graphicFrameLocks noGrp="1"/>
          </p:cNvGraphicFramePr>
          <p:nvPr>
            <p:ph type="tbl" sz="quarter" idx="13"/>
            <p:extLst>
              <p:ext uri="{D42A27DB-BD31-4B8C-83A1-F6EECF244321}">
                <p14:modId xmlns:p14="http://schemas.microsoft.com/office/powerpoint/2010/main" val="140520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60232173"/>
                    </a:ext>
                  </a:extLst>
                </a:gridCol>
                <a:gridCol w="987552">
                  <a:extLst>
                    <a:ext uri="{9D8B030D-6E8A-4147-A177-3AD203B41FA5}">
                      <a16:colId xmlns:a16="http://schemas.microsoft.com/office/drawing/2014/main" val="4142024529"/>
                    </a:ext>
                  </a:extLst>
                </a:gridCol>
                <a:gridCol w="987552">
                  <a:extLst>
                    <a:ext uri="{9D8B030D-6E8A-4147-A177-3AD203B41FA5}">
                      <a16:colId xmlns:a16="http://schemas.microsoft.com/office/drawing/2014/main" val="1229320141"/>
                    </a:ext>
                  </a:extLst>
                </a:gridCol>
                <a:gridCol w="987552">
                  <a:extLst>
                    <a:ext uri="{9D8B030D-6E8A-4147-A177-3AD203B41FA5}">
                      <a16:colId xmlns:a16="http://schemas.microsoft.com/office/drawing/2014/main" val="1008667512"/>
                    </a:ext>
                  </a:extLst>
                </a:gridCol>
                <a:gridCol w="987552">
                  <a:extLst>
                    <a:ext uri="{9D8B030D-6E8A-4147-A177-3AD203B41FA5}">
                      <a16:colId xmlns:a16="http://schemas.microsoft.com/office/drawing/2014/main" val="4064070186"/>
                    </a:ext>
                  </a:extLst>
                </a:gridCol>
                <a:gridCol w="987552">
                  <a:extLst>
                    <a:ext uri="{9D8B030D-6E8A-4147-A177-3AD203B41FA5}">
                      <a16:colId xmlns:a16="http://schemas.microsoft.com/office/drawing/2014/main" val="1871060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4043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- 2021-06-07 15:34:44</a:t>
                      </a:r>
                      <a:r>
                        <a:rPr kumimoji="0" lang="es-ES" sz="1000" b="0" i="0" u="none" strike="noStrike" kern="1200" cap="none" spc="0" normalizeH="0" baseline="0" noProof="0">
                          <a:ln>
                            <a:noFill/>
                          </a:ln>
                          <a:solidFill>
                            <a:prstClr val="black"/>
                          </a:solidFill>
                          <a:effectLst/>
                          <a:uLnTx/>
                          <a:uFillTx/>
                          <a:latin typeface="+mn-lt"/>
                          <a:ea typeface="+mn-ea"/>
                          <a:cs typeface="+mn-cs"/>
                        </a:rPr>
                        <a:t>
 La Tarmac SL7 es la combinación perfecta entre aerodinámica, bajo peso y comodidad. La culminación de nuestra insistente búsqueda de la velocidad. Una auténtica máquina de competición.
Diseñada con los mejores ingenieros del sector junto a la experiencia de un ejército de ciclistas de nuestros equipos World Tour, la Tarmac SL7 es la más rápida que jamás hayamos probado. 
Testeada a fondo en el túnel del viento y construida con nuestra tecnología Rider-First Engineered™ para asegurar que la Tarmac sea la más equilibrada y con mejor comportamiento, indistintamente de la talla. 
#AeroIsEverything 
#SpecializedTarmac #TarmacSL7 #IamSpecialized #SpecializedArgentina #SpecializedTarmacSl7 #SpecializedRoad #Roadbike 
📸 : lulu.on.tour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89144297"/>
                  </a:ext>
                </a:extLst>
              </a:tr>
            </a:tbl>
          </a:graphicData>
        </a:graphic>
      </p:graphicFrame>
      <p:sp>
        <p:nvSpPr>
          <p:cNvPr id="4" name="Text Placeholder 3">
            <a:extLst>
              <a:ext uri="{FF2B5EF4-FFF2-40B4-BE49-F238E27FC236}">
                <a16:creationId xmlns:a16="http://schemas.microsoft.com/office/drawing/2014/main" id="{289311EF-FFD0-45F7-93C4-1598F210231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0411857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37732-376F-435B-9C1B-B0134D3999F9}"/>
              </a:ext>
            </a:extLst>
          </p:cNvPr>
          <p:cNvSpPr>
            <a:spLocks noGrp="1"/>
          </p:cNvSpPr>
          <p:nvPr>
            <p:ph type="title"/>
          </p:nvPr>
        </p:nvSpPr>
        <p:spPr/>
        <p:txBody>
          <a:bodyPr/>
          <a:lstStyle/>
          <a:p>
            <a:r>
              <a:rPr lang="en-US"/>
              <a:t>Instagram Posts Table | Scott - 5 of 16</a:t>
            </a:r>
          </a:p>
        </p:txBody>
      </p:sp>
      <p:graphicFrame>
        <p:nvGraphicFramePr>
          <p:cNvPr id="5" name="Table Placeholder 4">
            <a:extLst>
              <a:ext uri="{FF2B5EF4-FFF2-40B4-BE49-F238E27FC236}">
                <a16:creationId xmlns:a16="http://schemas.microsoft.com/office/drawing/2014/main" id="{12EB0C0A-A297-4552-AA86-43FA272A64E8}"/>
              </a:ext>
            </a:extLst>
          </p:cNvPr>
          <p:cNvGraphicFramePr>
            <a:graphicFrameLocks noGrp="1"/>
          </p:cNvGraphicFramePr>
          <p:nvPr>
            <p:ph type="tbl" sz="quarter" idx="13"/>
            <p:extLst>
              <p:ext uri="{D42A27DB-BD31-4B8C-83A1-F6EECF244321}">
                <p14:modId xmlns:p14="http://schemas.microsoft.com/office/powerpoint/2010/main" val="1698944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21823975"/>
                    </a:ext>
                  </a:extLst>
                </a:gridCol>
                <a:gridCol w="987552">
                  <a:extLst>
                    <a:ext uri="{9D8B030D-6E8A-4147-A177-3AD203B41FA5}">
                      <a16:colId xmlns:a16="http://schemas.microsoft.com/office/drawing/2014/main" val="2074427746"/>
                    </a:ext>
                  </a:extLst>
                </a:gridCol>
                <a:gridCol w="987552">
                  <a:extLst>
                    <a:ext uri="{9D8B030D-6E8A-4147-A177-3AD203B41FA5}">
                      <a16:colId xmlns:a16="http://schemas.microsoft.com/office/drawing/2014/main" val="1646334497"/>
                    </a:ext>
                  </a:extLst>
                </a:gridCol>
                <a:gridCol w="987552">
                  <a:extLst>
                    <a:ext uri="{9D8B030D-6E8A-4147-A177-3AD203B41FA5}">
                      <a16:colId xmlns:a16="http://schemas.microsoft.com/office/drawing/2014/main" val="3647183839"/>
                    </a:ext>
                  </a:extLst>
                </a:gridCol>
                <a:gridCol w="987552">
                  <a:extLst>
                    <a:ext uri="{9D8B030D-6E8A-4147-A177-3AD203B41FA5}">
                      <a16:colId xmlns:a16="http://schemas.microsoft.com/office/drawing/2014/main" val="2378194607"/>
                    </a:ext>
                  </a:extLst>
                </a:gridCol>
                <a:gridCol w="987552">
                  <a:extLst>
                    <a:ext uri="{9D8B030D-6E8A-4147-A177-3AD203B41FA5}">
                      <a16:colId xmlns:a16="http://schemas.microsoft.com/office/drawing/2014/main" val="2954338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5339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- 2021-06-11 18:22:01</a:t>
                      </a:r>
                      <a:r>
                        <a:rPr kumimoji="0" lang="es-ES" sz="1000" b="0" i="0" u="none" strike="noStrike" kern="1200" cap="none" spc="0" normalizeH="0" baseline="0" noProof="0">
                          <a:ln>
                            <a:noFill/>
                          </a:ln>
                          <a:solidFill>
                            <a:prstClr val="black"/>
                          </a:solidFill>
                          <a:effectLst/>
                          <a:uLnTx/>
                          <a:uFillTx/>
                          <a:latin typeface="+mn-lt"/>
                          <a:ea typeface="+mn-ea"/>
                          <a:cs typeface="+mn-cs"/>
                        </a:rPr>
                        <a:t>
 Y la Scott Aspect 960 de scottstorepilar se la ganó edgarurosa 🎉🎉🎉
Ponete en contacto con la Tienda para coordinar la entrega!!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74244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- 2021-06-24 13:06:01</a:t>
                      </a:r>
                      <a:r>
                        <a:rPr kumimoji="0" lang="en-US" sz="1000" b="0" i="0" u="none" strike="noStrike" kern="1200" cap="none" spc="0" normalizeH="0" baseline="0" noProof="0">
                          <a:ln>
                            <a:noFill/>
                          </a:ln>
                          <a:solidFill>
                            <a:prstClr val="black"/>
                          </a:solidFill>
                          <a:effectLst/>
                          <a:uLnTx/>
                          <a:uFillTx/>
                          <a:latin typeface="+mn-lt"/>
                          <a:ea typeface="+mn-ea"/>
                          <a:cs typeface="+mn-cs"/>
                        </a:rPr>
                        <a:t>
 ¡Es tiempo de letourdefrance para el treksegafredo ! 
trekbicycleargentina bontragerargentina  ridebontrager  segafredoargentina santini_arg 
#Trekbikes #trekemonda #trekmadone #trekdomane #GoOutside #treksegafredo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53451259"/>
                  </a:ext>
                </a:extLst>
              </a:tr>
            </a:tbl>
          </a:graphicData>
        </a:graphic>
      </p:graphicFrame>
      <p:sp>
        <p:nvSpPr>
          <p:cNvPr id="4" name="Text Placeholder 3">
            <a:extLst>
              <a:ext uri="{FF2B5EF4-FFF2-40B4-BE49-F238E27FC236}">
                <a16:creationId xmlns:a16="http://schemas.microsoft.com/office/drawing/2014/main" id="{2559DBFC-4395-42F5-B9AF-7C0C5E5EE14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8326833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C4775-6393-4F73-9C67-BD96E98E8F69}"/>
              </a:ext>
            </a:extLst>
          </p:cNvPr>
          <p:cNvSpPr>
            <a:spLocks noGrp="1"/>
          </p:cNvSpPr>
          <p:nvPr>
            <p:ph type="title"/>
          </p:nvPr>
        </p:nvSpPr>
        <p:spPr/>
        <p:txBody>
          <a:bodyPr/>
          <a:lstStyle/>
          <a:p>
            <a:r>
              <a:rPr lang="en-US"/>
              <a:t>Instagram Posts Table | Scott - 6 of 16</a:t>
            </a:r>
          </a:p>
        </p:txBody>
      </p:sp>
      <p:graphicFrame>
        <p:nvGraphicFramePr>
          <p:cNvPr id="5" name="Table Placeholder 4">
            <a:extLst>
              <a:ext uri="{FF2B5EF4-FFF2-40B4-BE49-F238E27FC236}">
                <a16:creationId xmlns:a16="http://schemas.microsoft.com/office/drawing/2014/main" id="{5B6B1857-F572-4C1C-98BD-7439708A6A38}"/>
              </a:ext>
            </a:extLst>
          </p:cNvPr>
          <p:cNvGraphicFramePr>
            <a:graphicFrameLocks noGrp="1"/>
          </p:cNvGraphicFramePr>
          <p:nvPr>
            <p:ph type="tbl" sz="quarter" idx="13"/>
            <p:extLst>
              <p:ext uri="{D42A27DB-BD31-4B8C-83A1-F6EECF244321}">
                <p14:modId xmlns:p14="http://schemas.microsoft.com/office/powerpoint/2010/main" val="2531923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73246670"/>
                    </a:ext>
                  </a:extLst>
                </a:gridCol>
                <a:gridCol w="987552">
                  <a:extLst>
                    <a:ext uri="{9D8B030D-6E8A-4147-A177-3AD203B41FA5}">
                      <a16:colId xmlns:a16="http://schemas.microsoft.com/office/drawing/2014/main" val="2081085504"/>
                    </a:ext>
                  </a:extLst>
                </a:gridCol>
                <a:gridCol w="987552">
                  <a:extLst>
                    <a:ext uri="{9D8B030D-6E8A-4147-A177-3AD203B41FA5}">
                      <a16:colId xmlns:a16="http://schemas.microsoft.com/office/drawing/2014/main" val="1840783888"/>
                    </a:ext>
                  </a:extLst>
                </a:gridCol>
                <a:gridCol w="987552">
                  <a:extLst>
                    <a:ext uri="{9D8B030D-6E8A-4147-A177-3AD203B41FA5}">
                      <a16:colId xmlns:a16="http://schemas.microsoft.com/office/drawing/2014/main" val="2573878982"/>
                    </a:ext>
                  </a:extLst>
                </a:gridCol>
                <a:gridCol w="987552">
                  <a:extLst>
                    <a:ext uri="{9D8B030D-6E8A-4147-A177-3AD203B41FA5}">
                      <a16:colId xmlns:a16="http://schemas.microsoft.com/office/drawing/2014/main" val="744551778"/>
                    </a:ext>
                  </a:extLst>
                </a:gridCol>
                <a:gridCol w="987552">
                  <a:extLst>
                    <a:ext uri="{9D8B030D-6E8A-4147-A177-3AD203B41FA5}">
                      <a16:colId xmlns:a16="http://schemas.microsoft.com/office/drawing/2014/main" val="4136322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7130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- 2021-06-22 19:23:30</a:t>
                      </a:r>
                      <a:r>
                        <a:rPr kumimoji="0" lang="en-US" sz="1000" b="0" i="0" u="none" strike="noStrike" kern="1200" cap="none" spc="0" normalizeH="0" baseline="0" noProof="0">
                          <a:ln>
                            <a:noFill/>
                          </a:ln>
                          <a:solidFill>
                            <a:prstClr val="black"/>
                          </a:solidFill>
                          <a:effectLst/>
                          <a:uLnTx/>
                          <a:uFillTx/>
                          <a:latin typeface="+mn-lt"/>
                          <a:ea typeface="+mn-ea"/>
                          <a:cs typeface="+mn-cs"/>
                        </a:rPr>
                        <a:t>
 #ProducciónNacional 
✅ Cuadro Boost QR de aleación 6061 Scale
✅ RockShox Judy 100 mm
✅ Control remoto RideLoc con 2 posiciones
✅ SRAM SX, 12 velocidades
✅ Frenos de disco Shimano
✅ Llantas Syncros
✅ Cubiertas Maxxis Rekon Race
Así es, detalle por detalle la Scale 970 Dark Grey, ahora producida en Argentina bajo los mismos estándares suizos.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87642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- 2021-06-29 20:28:59</a:t>
                      </a:r>
                      <a:r>
                        <a:rPr kumimoji="0" lang="en-US" sz="1000" b="0" i="0" u="none" strike="noStrike" kern="1200" cap="none" spc="0" normalizeH="0" baseline="0" noProof="0">
                          <a:ln>
                            <a:noFill/>
                          </a:ln>
                          <a:solidFill>
                            <a:prstClr val="black"/>
                          </a:solidFill>
                          <a:effectLst/>
                          <a:uLnTx/>
                          <a:uFillTx/>
                          <a:latin typeface="+mn-lt"/>
                          <a:ea typeface="+mn-ea"/>
                          <a:cs typeface="+mn-cs"/>
                        </a:rPr>
                        <a:t>
 Spark RC 900 Team Issue XS PRZ.
Con TwinLoc y muchos secretos más. Conocelos.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88145390"/>
                  </a:ext>
                </a:extLst>
              </a:tr>
            </a:tbl>
          </a:graphicData>
        </a:graphic>
      </p:graphicFrame>
      <p:sp>
        <p:nvSpPr>
          <p:cNvPr id="4" name="Text Placeholder 3">
            <a:extLst>
              <a:ext uri="{FF2B5EF4-FFF2-40B4-BE49-F238E27FC236}">
                <a16:creationId xmlns:a16="http://schemas.microsoft.com/office/drawing/2014/main" id="{F8929AF5-CB98-4912-85EE-48C1D3D5DCB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0323273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BFF27-29FE-408E-B719-372E6FADBA87}"/>
              </a:ext>
            </a:extLst>
          </p:cNvPr>
          <p:cNvSpPr>
            <a:spLocks noGrp="1"/>
          </p:cNvSpPr>
          <p:nvPr>
            <p:ph type="title"/>
          </p:nvPr>
        </p:nvSpPr>
        <p:spPr/>
        <p:txBody>
          <a:bodyPr/>
          <a:lstStyle/>
          <a:p>
            <a:r>
              <a:rPr lang="en-US"/>
              <a:t>Instagram Posts Table | Scott - 7 of 16</a:t>
            </a:r>
          </a:p>
        </p:txBody>
      </p:sp>
      <p:graphicFrame>
        <p:nvGraphicFramePr>
          <p:cNvPr id="5" name="Table Placeholder 4">
            <a:extLst>
              <a:ext uri="{FF2B5EF4-FFF2-40B4-BE49-F238E27FC236}">
                <a16:creationId xmlns:a16="http://schemas.microsoft.com/office/drawing/2014/main" id="{EBECCA85-4E81-49D5-83D9-9B8FB33F78CB}"/>
              </a:ext>
            </a:extLst>
          </p:cNvPr>
          <p:cNvGraphicFramePr>
            <a:graphicFrameLocks noGrp="1"/>
          </p:cNvGraphicFramePr>
          <p:nvPr>
            <p:ph type="tbl" sz="quarter" idx="13"/>
            <p:extLst>
              <p:ext uri="{D42A27DB-BD31-4B8C-83A1-F6EECF244321}">
                <p14:modId xmlns:p14="http://schemas.microsoft.com/office/powerpoint/2010/main" val="3754942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11415887"/>
                    </a:ext>
                  </a:extLst>
                </a:gridCol>
                <a:gridCol w="987552">
                  <a:extLst>
                    <a:ext uri="{9D8B030D-6E8A-4147-A177-3AD203B41FA5}">
                      <a16:colId xmlns:a16="http://schemas.microsoft.com/office/drawing/2014/main" val="1689285566"/>
                    </a:ext>
                  </a:extLst>
                </a:gridCol>
                <a:gridCol w="987552">
                  <a:extLst>
                    <a:ext uri="{9D8B030D-6E8A-4147-A177-3AD203B41FA5}">
                      <a16:colId xmlns:a16="http://schemas.microsoft.com/office/drawing/2014/main" val="248917710"/>
                    </a:ext>
                  </a:extLst>
                </a:gridCol>
                <a:gridCol w="987552">
                  <a:extLst>
                    <a:ext uri="{9D8B030D-6E8A-4147-A177-3AD203B41FA5}">
                      <a16:colId xmlns:a16="http://schemas.microsoft.com/office/drawing/2014/main" val="976244800"/>
                    </a:ext>
                  </a:extLst>
                </a:gridCol>
                <a:gridCol w="987552">
                  <a:extLst>
                    <a:ext uri="{9D8B030D-6E8A-4147-A177-3AD203B41FA5}">
                      <a16:colId xmlns:a16="http://schemas.microsoft.com/office/drawing/2014/main" val="457001006"/>
                    </a:ext>
                  </a:extLst>
                </a:gridCol>
                <a:gridCol w="987552">
                  <a:extLst>
                    <a:ext uri="{9D8B030D-6E8A-4147-A177-3AD203B41FA5}">
                      <a16:colId xmlns:a16="http://schemas.microsoft.com/office/drawing/2014/main" val="1617772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14222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- 2021-06-20 09:00:45</a:t>
                      </a:r>
                      <a:r>
                        <a:rPr kumimoji="0" lang="en-US" sz="1000" b="0" i="0" u="none" strike="noStrike" kern="1200" cap="none" spc="0" normalizeH="0" baseline="0" noProof="0">
                          <a:ln>
                            <a:noFill/>
                          </a:ln>
                          <a:solidFill>
                            <a:prstClr val="black"/>
                          </a:solidFill>
                          <a:effectLst/>
                          <a:uLnTx/>
                          <a:uFillTx/>
                          <a:latin typeface="+mn-lt"/>
                          <a:ea typeface="+mn-ea"/>
                          <a:cs typeface="+mn-cs"/>
                        </a:rPr>
                        <a:t>
 Un eterno agradecimiento a ellos, que nos acompañaron en las primeras pedaleadas👨‍👧‍👦 ♥️
¡Feliz día papá! 
#IamSpecialized #SpecializedArgentina #DiadelPadre #Argentina #PadreeHijo #PadreeHija SpecializedAmbush SpecializedHotwalk #FelizDíadelPadre
📸🚴‍♂️ mattyhunter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7230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- 2021-06-03 21:01:21</a:t>
                      </a:r>
                      <a:r>
                        <a:rPr kumimoji="0" lang="en-US" sz="1000" b="0" i="0" u="none" strike="noStrike" kern="1200" cap="none" spc="0" normalizeH="0" baseline="0" noProof="0">
                          <a:ln>
                            <a:noFill/>
                          </a:ln>
                          <a:solidFill>
                            <a:prstClr val="black"/>
                          </a:solidFill>
                          <a:effectLst/>
                          <a:uLnTx/>
                          <a:uFillTx/>
                          <a:latin typeface="+mn-lt"/>
                          <a:ea typeface="+mn-ea"/>
                          <a:cs typeface="+mn-cs"/>
                        </a:rPr>
                        <a:t>
 ¡La Rail 7 es una bici eléctrica de montaña de largo recorrido diseñada para arrasar en los senderos más épicos! 
Incorpora la misma tecnología de gama alta de  nuestras bicicletas de trail convencionales, una transmisión y una horquillas gama alta y además un potente motor Bosch. 
trekbikes trekbicycleargentina bontragerargentina #trekbikes #trekargentina #trekrail #trekpowerfly #trekebike #ebike #Emtb #Trekebike #racedtowin #gooutside #creemosenlasbicis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98713578"/>
                  </a:ext>
                </a:extLst>
              </a:tr>
            </a:tbl>
          </a:graphicData>
        </a:graphic>
      </p:graphicFrame>
      <p:sp>
        <p:nvSpPr>
          <p:cNvPr id="4" name="Text Placeholder 3">
            <a:extLst>
              <a:ext uri="{FF2B5EF4-FFF2-40B4-BE49-F238E27FC236}">
                <a16:creationId xmlns:a16="http://schemas.microsoft.com/office/drawing/2014/main" id="{150B383B-2DF7-4008-8EA6-79FC9182B26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6605430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7F138-0268-4A1B-8312-B1FDC7D1F163}"/>
              </a:ext>
            </a:extLst>
          </p:cNvPr>
          <p:cNvSpPr>
            <a:spLocks noGrp="1"/>
          </p:cNvSpPr>
          <p:nvPr>
            <p:ph type="title"/>
          </p:nvPr>
        </p:nvSpPr>
        <p:spPr/>
        <p:txBody>
          <a:bodyPr/>
          <a:lstStyle/>
          <a:p>
            <a:r>
              <a:rPr lang="en-US"/>
              <a:t>Instagram Posts Table | Scott - 8 of 16</a:t>
            </a:r>
          </a:p>
        </p:txBody>
      </p:sp>
      <p:graphicFrame>
        <p:nvGraphicFramePr>
          <p:cNvPr id="5" name="Table Placeholder 4">
            <a:extLst>
              <a:ext uri="{FF2B5EF4-FFF2-40B4-BE49-F238E27FC236}">
                <a16:creationId xmlns:a16="http://schemas.microsoft.com/office/drawing/2014/main" id="{ADEBAB1F-6A47-4066-8249-CF9E148B3561}"/>
              </a:ext>
            </a:extLst>
          </p:cNvPr>
          <p:cNvGraphicFramePr>
            <a:graphicFrameLocks noGrp="1"/>
          </p:cNvGraphicFramePr>
          <p:nvPr>
            <p:ph type="tbl" sz="quarter" idx="13"/>
            <p:extLst>
              <p:ext uri="{D42A27DB-BD31-4B8C-83A1-F6EECF244321}">
                <p14:modId xmlns:p14="http://schemas.microsoft.com/office/powerpoint/2010/main" val="1543702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1341751"/>
                    </a:ext>
                  </a:extLst>
                </a:gridCol>
                <a:gridCol w="987552">
                  <a:extLst>
                    <a:ext uri="{9D8B030D-6E8A-4147-A177-3AD203B41FA5}">
                      <a16:colId xmlns:a16="http://schemas.microsoft.com/office/drawing/2014/main" val="395419183"/>
                    </a:ext>
                  </a:extLst>
                </a:gridCol>
                <a:gridCol w="987552">
                  <a:extLst>
                    <a:ext uri="{9D8B030D-6E8A-4147-A177-3AD203B41FA5}">
                      <a16:colId xmlns:a16="http://schemas.microsoft.com/office/drawing/2014/main" val="3256827929"/>
                    </a:ext>
                  </a:extLst>
                </a:gridCol>
                <a:gridCol w="987552">
                  <a:extLst>
                    <a:ext uri="{9D8B030D-6E8A-4147-A177-3AD203B41FA5}">
                      <a16:colId xmlns:a16="http://schemas.microsoft.com/office/drawing/2014/main" val="3467423616"/>
                    </a:ext>
                  </a:extLst>
                </a:gridCol>
                <a:gridCol w="987552">
                  <a:extLst>
                    <a:ext uri="{9D8B030D-6E8A-4147-A177-3AD203B41FA5}">
                      <a16:colId xmlns:a16="http://schemas.microsoft.com/office/drawing/2014/main" val="15214237"/>
                    </a:ext>
                  </a:extLst>
                </a:gridCol>
                <a:gridCol w="987552">
                  <a:extLst>
                    <a:ext uri="{9D8B030D-6E8A-4147-A177-3AD203B41FA5}">
                      <a16:colId xmlns:a16="http://schemas.microsoft.com/office/drawing/2014/main" val="3517358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2647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- 2021-06-01 19:52:14</a:t>
                      </a:r>
                      <a:r>
                        <a:rPr kumimoji="0" lang="en-US" sz="1000" b="0" i="0" u="none" strike="noStrike" kern="1200" cap="none" spc="0" normalizeH="0" baseline="0" noProof="0">
                          <a:ln>
                            <a:noFill/>
                          </a:ln>
                          <a:solidFill>
                            <a:prstClr val="black"/>
                          </a:solidFill>
                          <a:effectLst/>
                          <a:uLnTx/>
                          <a:uFillTx/>
                          <a:latin typeface="+mn-lt"/>
                          <a:ea typeface="+mn-ea"/>
                          <a:cs typeface="+mn-cs"/>
                        </a:rPr>
                        <a:t>
 La Spark RC 900 World Cup, creada para ganar:
✅ Cuadro Spark RC de carbono HMX
✅ RockShox SID Ult. RD3 110 mm
✅ RS Nude RLC3, TwinLoc, 100 mm
✅ SRAM XX1 AXS Eagle, 12 velocidades
✅ Frenos de disco SRAM Level TLM
✅ Ruedas de carbono Syncros Silverton 1.0
✅ Cubiertas Maxxis Rekon Race Folding
✅ Componentes de carbono Syncros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3055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- 2021-06-11 16:10:12</a:t>
                      </a:r>
                      <a:r>
                        <a:rPr kumimoji="0" lang="en-US" sz="1000" b="0" i="0" u="none" strike="noStrike" kern="1200" cap="none" spc="0" normalizeH="0" baseline="0" noProof="0">
                          <a:ln>
                            <a:noFill/>
                          </a:ln>
                          <a:solidFill>
                            <a:prstClr val="black"/>
                          </a:solidFill>
                          <a:effectLst/>
                          <a:uLnTx/>
                          <a:uFillTx/>
                          <a:latin typeface="+mn-lt"/>
                          <a:ea typeface="+mn-ea"/>
                          <a:cs typeface="+mn-cs"/>
                        </a:rPr>
                        <a:t>
 Respirando lo que se viene... Un fin de semana a puro pedal 🚴‍♂️❤️
#AeroIsEverything
#SpecializedTarmac #TarmacSL7 #IamSpecialized #SpecializedArgentina #SpecializedTarmacSl7 #SpecializedRoad #Road
📸  juliafaveros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65424277"/>
                  </a:ext>
                </a:extLst>
              </a:tr>
            </a:tbl>
          </a:graphicData>
        </a:graphic>
      </p:graphicFrame>
      <p:sp>
        <p:nvSpPr>
          <p:cNvPr id="4" name="Text Placeholder 3">
            <a:extLst>
              <a:ext uri="{FF2B5EF4-FFF2-40B4-BE49-F238E27FC236}">
                <a16:creationId xmlns:a16="http://schemas.microsoft.com/office/drawing/2014/main" id="{3097E22E-1A75-4550-99FC-17F023F942B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9569711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784BB-00E7-47E2-A1E3-10326AE1CDB7}"/>
              </a:ext>
            </a:extLst>
          </p:cNvPr>
          <p:cNvSpPr>
            <a:spLocks noGrp="1"/>
          </p:cNvSpPr>
          <p:nvPr>
            <p:ph type="title"/>
          </p:nvPr>
        </p:nvSpPr>
        <p:spPr/>
        <p:txBody>
          <a:bodyPr/>
          <a:lstStyle/>
          <a:p>
            <a:r>
              <a:rPr lang="en-US"/>
              <a:t>Instagram Posts Table | Scott - 9 of 16</a:t>
            </a:r>
          </a:p>
        </p:txBody>
      </p:sp>
      <p:graphicFrame>
        <p:nvGraphicFramePr>
          <p:cNvPr id="5" name="Table Placeholder 4">
            <a:extLst>
              <a:ext uri="{FF2B5EF4-FFF2-40B4-BE49-F238E27FC236}">
                <a16:creationId xmlns:a16="http://schemas.microsoft.com/office/drawing/2014/main" id="{189E8E1F-0FDF-48FB-8234-2CBC5213EF3D}"/>
              </a:ext>
            </a:extLst>
          </p:cNvPr>
          <p:cNvGraphicFramePr>
            <a:graphicFrameLocks noGrp="1"/>
          </p:cNvGraphicFramePr>
          <p:nvPr>
            <p:ph type="tbl" sz="quarter" idx="13"/>
            <p:extLst>
              <p:ext uri="{D42A27DB-BD31-4B8C-83A1-F6EECF244321}">
                <p14:modId xmlns:p14="http://schemas.microsoft.com/office/powerpoint/2010/main" val="1979903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58788462"/>
                    </a:ext>
                  </a:extLst>
                </a:gridCol>
                <a:gridCol w="987552">
                  <a:extLst>
                    <a:ext uri="{9D8B030D-6E8A-4147-A177-3AD203B41FA5}">
                      <a16:colId xmlns:a16="http://schemas.microsoft.com/office/drawing/2014/main" val="2689882926"/>
                    </a:ext>
                  </a:extLst>
                </a:gridCol>
                <a:gridCol w="987552">
                  <a:extLst>
                    <a:ext uri="{9D8B030D-6E8A-4147-A177-3AD203B41FA5}">
                      <a16:colId xmlns:a16="http://schemas.microsoft.com/office/drawing/2014/main" val="114058155"/>
                    </a:ext>
                  </a:extLst>
                </a:gridCol>
                <a:gridCol w="987552">
                  <a:extLst>
                    <a:ext uri="{9D8B030D-6E8A-4147-A177-3AD203B41FA5}">
                      <a16:colId xmlns:a16="http://schemas.microsoft.com/office/drawing/2014/main" val="2568898513"/>
                    </a:ext>
                  </a:extLst>
                </a:gridCol>
                <a:gridCol w="987552">
                  <a:extLst>
                    <a:ext uri="{9D8B030D-6E8A-4147-A177-3AD203B41FA5}">
                      <a16:colId xmlns:a16="http://schemas.microsoft.com/office/drawing/2014/main" val="1497688877"/>
                    </a:ext>
                  </a:extLst>
                </a:gridCol>
                <a:gridCol w="987552">
                  <a:extLst>
                    <a:ext uri="{9D8B030D-6E8A-4147-A177-3AD203B41FA5}">
                      <a16:colId xmlns:a16="http://schemas.microsoft.com/office/drawing/2014/main" val="467645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9324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- 2021-06-14 20:37:27</a:t>
                      </a:r>
                      <a:r>
                        <a:rPr kumimoji="0" lang="es-ES" sz="1000" b="0" i="0" u="none" strike="noStrike" kern="1200" cap="none" spc="0" normalizeH="0" baseline="0" noProof="0">
                          <a:ln>
                            <a:noFill/>
                          </a:ln>
                          <a:solidFill>
                            <a:prstClr val="black"/>
                          </a:solidFill>
                          <a:effectLst/>
                          <a:uLnTx/>
                          <a:uFillTx/>
                          <a:latin typeface="+mn-lt"/>
                          <a:ea typeface="+mn-ea"/>
                          <a:cs typeface="+mn-cs"/>
                        </a:rPr>
                        <a:t>
 #ProduccionNacional 
¿Scale 940 o 980?
¿Cuadro de aleación o de carbono?
Las ponemos frente a frente para que elijas la que mejor se adapta a vos.
Encontrá todos los detalles en nuestra web o acercate a una de nuestras Tiendas SCOTT para conocerlas en persona.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44632588"/>
                  </a:ext>
                </a:extLst>
              </a:tr>
            </a:tbl>
          </a:graphicData>
        </a:graphic>
      </p:graphicFrame>
      <p:sp>
        <p:nvSpPr>
          <p:cNvPr id="4" name="Text Placeholder 3">
            <a:extLst>
              <a:ext uri="{FF2B5EF4-FFF2-40B4-BE49-F238E27FC236}">
                <a16:creationId xmlns:a16="http://schemas.microsoft.com/office/drawing/2014/main" id="{46ED38A3-6FCE-4055-8747-B5805206AF4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1874796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81BC4-961A-411C-A13E-DF72B4CFF99A}"/>
              </a:ext>
            </a:extLst>
          </p:cNvPr>
          <p:cNvSpPr>
            <a:spLocks noGrp="1"/>
          </p:cNvSpPr>
          <p:nvPr>
            <p:ph type="title"/>
          </p:nvPr>
        </p:nvSpPr>
        <p:spPr/>
        <p:txBody>
          <a:bodyPr/>
          <a:lstStyle/>
          <a:p>
            <a:r>
              <a:rPr lang="en-US"/>
              <a:t>Instagram Posts Table | Scott - 10 of 16</a:t>
            </a:r>
          </a:p>
        </p:txBody>
      </p:sp>
      <p:graphicFrame>
        <p:nvGraphicFramePr>
          <p:cNvPr id="5" name="Table Placeholder 4">
            <a:extLst>
              <a:ext uri="{FF2B5EF4-FFF2-40B4-BE49-F238E27FC236}">
                <a16:creationId xmlns:a16="http://schemas.microsoft.com/office/drawing/2014/main" id="{63AF5E8F-E2B8-4EC7-A732-F7A3FA57D8DA}"/>
              </a:ext>
            </a:extLst>
          </p:cNvPr>
          <p:cNvGraphicFramePr>
            <a:graphicFrameLocks noGrp="1"/>
          </p:cNvGraphicFramePr>
          <p:nvPr>
            <p:ph type="tbl" sz="quarter" idx="13"/>
            <p:extLst>
              <p:ext uri="{D42A27DB-BD31-4B8C-83A1-F6EECF244321}">
                <p14:modId xmlns:p14="http://schemas.microsoft.com/office/powerpoint/2010/main" val="4010922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05192099"/>
                    </a:ext>
                  </a:extLst>
                </a:gridCol>
                <a:gridCol w="987552">
                  <a:extLst>
                    <a:ext uri="{9D8B030D-6E8A-4147-A177-3AD203B41FA5}">
                      <a16:colId xmlns:a16="http://schemas.microsoft.com/office/drawing/2014/main" val="682103853"/>
                    </a:ext>
                  </a:extLst>
                </a:gridCol>
                <a:gridCol w="987552">
                  <a:extLst>
                    <a:ext uri="{9D8B030D-6E8A-4147-A177-3AD203B41FA5}">
                      <a16:colId xmlns:a16="http://schemas.microsoft.com/office/drawing/2014/main" val="3034879101"/>
                    </a:ext>
                  </a:extLst>
                </a:gridCol>
                <a:gridCol w="987552">
                  <a:extLst>
                    <a:ext uri="{9D8B030D-6E8A-4147-A177-3AD203B41FA5}">
                      <a16:colId xmlns:a16="http://schemas.microsoft.com/office/drawing/2014/main" val="3969280647"/>
                    </a:ext>
                  </a:extLst>
                </a:gridCol>
                <a:gridCol w="987552">
                  <a:extLst>
                    <a:ext uri="{9D8B030D-6E8A-4147-A177-3AD203B41FA5}">
                      <a16:colId xmlns:a16="http://schemas.microsoft.com/office/drawing/2014/main" val="1035850819"/>
                    </a:ext>
                  </a:extLst>
                </a:gridCol>
                <a:gridCol w="987552">
                  <a:extLst>
                    <a:ext uri="{9D8B030D-6E8A-4147-A177-3AD203B41FA5}">
                      <a16:colId xmlns:a16="http://schemas.microsoft.com/office/drawing/2014/main" val="3422571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25972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- 2021-06-01 15:49:44</a:t>
                      </a:r>
                      <a:r>
                        <a:rPr kumimoji="0" lang="es-ES" sz="1000" b="0" i="0" u="none" strike="noStrike" kern="1200" cap="none" spc="0" normalizeH="0" baseline="0" noProof="0">
                          <a:ln>
                            <a:noFill/>
                          </a:ln>
                          <a:solidFill>
                            <a:prstClr val="black"/>
                          </a:solidFill>
                          <a:effectLst/>
                          <a:uLnTx/>
                          <a:uFillTx/>
                          <a:latin typeface="+mn-lt"/>
                          <a:ea typeface="+mn-ea"/>
                          <a:cs typeface="+mn-cs"/>
                        </a:rPr>
                        <a:t>
 Con ella serás uno deslizándote sobre el asfalto🖤
La Specialized Allez es la bici ideal para iniciarte en el mundo de la ruta y para trasladarte de forma ágil y rápida por la ciudad. 
Ligera y versátil, la Allez te dará la mejor experiencia a la hora de hacer kilómetros. 
🔺Encontrá la linea Specialized Allez en nuestras tiendas autorizadas🔺
#IamSpecialized #SpecializedAllez #SpecializedAllezE5 #SpecializedAllezSport #SpecializedArgentina 
📸  danke_sean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95321491"/>
                  </a:ext>
                </a:extLst>
              </a:tr>
            </a:tbl>
          </a:graphicData>
        </a:graphic>
      </p:graphicFrame>
      <p:sp>
        <p:nvSpPr>
          <p:cNvPr id="4" name="Text Placeholder 3">
            <a:extLst>
              <a:ext uri="{FF2B5EF4-FFF2-40B4-BE49-F238E27FC236}">
                <a16:creationId xmlns:a16="http://schemas.microsoft.com/office/drawing/2014/main" id="{2AC45667-285C-44B6-877C-1176F5BAABD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2647690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DBA65-6599-46E3-A8FD-F5EA595717BB}"/>
              </a:ext>
            </a:extLst>
          </p:cNvPr>
          <p:cNvSpPr>
            <a:spLocks noGrp="1"/>
          </p:cNvSpPr>
          <p:nvPr>
            <p:ph type="title"/>
          </p:nvPr>
        </p:nvSpPr>
        <p:spPr/>
        <p:txBody>
          <a:bodyPr/>
          <a:lstStyle/>
          <a:p>
            <a:r>
              <a:rPr lang="en-US"/>
              <a:t>Instagram Posts Table | Scott - 11 of 16</a:t>
            </a:r>
          </a:p>
        </p:txBody>
      </p:sp>
      <p:graphicFrame>
        <p:nvGraphicFramePr>
          <p:cNvPr id="5" name="Table Placeholder 4">
            <a:extLst>
              <a:ext uri="{FF2B5EF4-FFF2-40B4-BE49-F238E27FC236}">
                <a16:creationId xmlns:a16="http://schemas.microsoft.com/office/drawing/2014/main" id="{17857D2F-1AA2-478A-911B-C69ABD6F7F10}"/>
              </a:ext>
            </a:extLst>
          </p:cNvPr>
          <p:cNvGraphicFramePr>
            <a:graphicFrameLocks noGrp="1"/>
          </p:cNvGraphicFramePr>
          <p:nvPr>
            <p:ph type="tbl" sz="quarter" idx="13"/>
            <p:extLst>
              <p:ext uri="{D42A27DB-BD31-4B8C-83A1-F6EECF244321}">
                <p14:modId xmlns:p14="http://schemas.microsoft.com/office/powerpoint/2010/main" val="3409816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9438219"/>
                    </a:ext>
                  </a:extLst>
                </a:gridCol>
                <a:gridCol w="987552">
                  <a:extLst>
                    <a:ext uri="{9D8B030D-6E8A-4147-A177-3AD203B41FA5}">
                      <a16:colId xmlns:a16="http://schemas.microsoft.com/office/drawing/2014/main" val="3352871863"/>
                    </a:ext>
                  </a:extLst>
                </a:gridCol>
                <a:gridCol w="987552">
                  <a:extLst>
                    <a:ext uri="{9D8B030D-6E8A-4147-A177-3AD203B41FA5}">
                      <a16:colId xmlns:a16="http://schemas.microsoft.com/office/drawing/2014/main" val="1726416713"/>
                    </a:ext>
                  </a:extLst>
                </a:gridCol>
                <a:gridCol w="987552">
                  <a:extLst>
                    <a:ext uri="{9D8B030D-6E8A-4147-A177-3AD203B41FA5}">
                      <a16:colId xmlns:a16="http://schemas.microsoft.com/office/drawing/2014/main" val="965665742"/>
                    </a:ext>
                  </a:extLst>
                </a:gridCol>
                <a:gridCol w="987552">
                  <a:extLst>
                    <a:ext uri="{9D8B030D-6E8A-4147-A177-3AD203B41FA5}">
                      <a16:colId xmlns:a16="http://schemas.microsoft.com/office/drawing/2014/main" val="3164090412"/>
                    </a:ext>
                  </a:extLst>
                </a:gridCol>
                <a:gridCol w="987552">
                  <a:extLst>
                    <a:ext uri="{9D8B030D-6E8A-4147-A177-3AD203B41FA5}">
                      <a16:colId xmlns:a16="http://schemas.microsoft.com/office/drawing/2014/main" val="489795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18608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cannondale.argentina - 2021-06-11 10:34:40</a:t>
                      </a:r>
                      <a:r>
                        <a:rPr kumimoji="0" lang="es-ES" sz="1000" b="0" i="0" u="none" strike="noStrike" kern="1200" cap="none" spc="0" normalizeH="0" baseline="0" noProof="0">
                          <a:ln>
                            <a:noFill/>
                          </a:ln>
                          <a:solidFill>
                            <a:prstClr val="black"/>
                          </a:solidFill>
                          <a:effectLst/>
                          <a:uLnTx/>
                          <a:uFillTx/>
                          <a:latin typeface="+mn-lt"/>
                          <a:ea typeface="+mn-ea"/>
                          <a:cs typeface="+mn-cs"/>
                        </a:rPr>
                        <a:t>
 🔝 Más que una simple bicicleta. Para la leyenda alemana manuelfumic, esta nueva Scalpel personalizada representa la culminación de 20 años de carreras, 10 títulos nacionales y el honor de representar a su equipo y a su país como Campeón Nacional de Alemania. El título nacional de Fumic significa que el equipo Cannondale Factory Racing ahora está compuesto en su totalidad por campeones nacionales, ansiosos por defender su posición número uno en Leogang este fin de semana. ☝ #RideScalpel #RideLefty
📷: mmondini_photo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70391919"/>
                  </a:ext>
                </a:extLst>
              </a:tr>
            </a:tbl>
          </a:graphicData>
        </a:graphic>
      </p:graphicFrame>
      <p:sp>
        <p:nvSpPr>
          <p:cNvPr id="4" name="Text Placeholder 3">
            <a:extLst>
              <a:ext uri="{FF2B5EF4-FFF2-40B4-BE49-F238E27FC236}">
                <a16:creationId xmlns:a16="http://schemas.microsoft.com/office/drawing/2014/main" id="{903FDFF1-7408-4CFF-80EF-750D7D9B49A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1987187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BE9B6-ADDB-4E5D-8B20-30A74B87F4F7}"/>
              </a:ext>
            </a:extLst>
          </p:cNvPr>
          <p:cNvSpPr>
            <a:spLocks noGrp="1"/>
          </p:cNvSpPr>
          <p:nvPr>
            <p:ph type="title"/>
          </p:nvPr>
        </p:nvSpPr>
        <p:spPr/>
        <p:txBody>
          <a:bodyPr/>
          <a:lstStyle/>
          <a:p>
            <a:r>
              <a:rPr lang="en-US"/>
              <a:t>Instagram Posts Table | Scott - 12 of 16</a:t>
            </a:r>
          </a:p>
        </p:txBody>
      </p:sp>
      <p:graphicFrame>
        <p:nvGraphicFramePr>
          <p:cNvPr id="5" name="Table Placeholder 4">
            <a:extLst>
              <a:ext uri="{FF2B5EF4-FFF2-40B4-BE49-F238E27FC236}">
                <a16:creationId xmlns:a16="http://schemas.microsoft.com/office/drawing/2014/main" id="{807C3E0C-52B4-4035-97AA-4AF8BEB4FEB9}"/>
              </a:ext>
            </a:extLst>
          </p:cNvPr>
          <p:cNvGraphicFramePr>
            <a:graphicFrameLocks noGrp="1"/>
          </p:cNvGraphicFramePr>
          <p:nvPr>
            <p:ph type="tbl" sz="quarter" idx="13"/>
            <p:extLst>
              <p:ext uri="{D42A27DB-BD31-4B8C-83A1-F6EECF244321}">
                <p14:modId xmlns:p14="http://schemas.microsoft.com/office/powerpoint/2010/main" val="3182258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162398459"/>
                    </a:ext>
                  </a:extLst>
                </a:gridCol>
                <a:gridCol w="987552">
                  <a:extLst>
                    <a:ext uri="{9D8B030D-6E8A-4147-A177-3AD203B41FA5}">
                      <a16:colId xmlns:a16="http://schemas.microsoft.com/office/drawing/2014/main" val="1924133457"/>
                    </a:ext>
                  </a:extLst>
                </a:gridCol>
                <a:gridCol w="987552">
                  <a:extLst>
                    <a:ext uri="{9D8B030D-6E8A-4147-A177-3AD203B41FA5}">
                      <a16:colId xmlns:a16="http://schemas.microsoft.com/office/drawing/2014/main" val="2934667448"/>
                    </a:ext>
                  </a:extLst>
                </a:gridCol>
                <a:gridCol w="987552">
                  <a:extLst>
                    <a:ext uri="{9D8B030D-6E8A-4147-A177-3AD203B41FA5}">
                      <a16:colId xmlns:a16="http://schemas.microsoft.com/office/drawing/2014/main" val="1251015699"/>
                    </a:ext>
                  </a:extLst>
                </a:gridCol>
                <a:gridCol w="987552">
                  <a:extLst>
                    <a:ext uri="{9D8B030D-6E8A-4147-A177-3AD203B41FA5}">
                      <a16:colId xmlns:a16="http://schemas.microsoft.com/office/drawing/2014/main" val="164709181"/>
                    </a:ext>
                  </a:extLst>
                </a:gridCol>
                <a:gridCol w="987552">
                  <a:extLst>
                    <a:ext uri="{9D8B030D-6E8A-4147-A177-3AD203B41FA5}">
                      <a16:colId xmlns:a16="http://schemas.microsoft.com/office/drawing/2014/main" val="2677079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3406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- 2021-06-17 16:13:03</a:t>
                      </a:r>
                      <a:r>
                        <a:rPr kumimoji="0" lang="es-ES" sz="1000" b="0" i="0" u="none" strike="noStrike" kern="1200" cap="none" spc="0" normalizeH="0" baseline="0" noProof="0">
                          <a:ln>
                            <a:noFill/>
                          </a:ln>
                          <a:solidFill>
                            <a:prstClr val="black"/>
                          </a:solidFill>
                          <a:effectLst/>
                          <a:uLnTx/>
                          <a:uFillTx/>
                          <a:latin typeface="+mn-lt"/>
                          <a:ea typeface="+mn-ea"/>
                          <a:cs typeface="+mn-cs"/>
                        </a:rPr>
                        <a:t>
 Nuestra tecnología Specialized Turbo⚡️ ofrece una asistencia al pedaleo suave, potente y silenciosa, máxima autonomía y las mejores soluciones de conectividad, con todos los aspectos del sistema trabajando en armonía con la bicicleta. Además, nuestra aplicación Mission Control permite personalizar todas las características del motor según tus preferencias, diagnosticar y ver el estado de salud de tu bicicleta y administrar la batería según los kilómetros de tu rodada, para no quedarte sin asistencia en el medio de tu salida, entre otras tantas cosas.
Podríamos haber elegido cualquier motor y batería del mercado para instalarlo en un cuadro, pero en cambio decidimos desarrollar nuestra propia tecnología en Suiza, junto a ingenieros especializados, aplicando la personalización y el diseño en nuestra sede californiana de Morgan Hill.
Y aunque no ha sido un camino fácil, la verdadera innovación rara vez lo es.
#IamSpecialized #Specialized #SpecializedArgentina #TecnologíaSpecialized #SpecializedTurbo #SpecializedTurboSL  #SpecializedMissionControl  #morganhill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90251375"/>
                  </a:ext>
                </a:extLst>
              </a:tr>
            </a:tbl>
          </a:graphicData>
        </a:graphic>
      </p:graphicFrame>
      <p:sp>
        <p:nvSpPr>
          <p:cNvPr id="4" name="Text Placeholder 3">
            <a:extLst>
              <a:ext uri="{FF2B5EF4-FFF2-40B4-BE49-F238E27FC236}">
                <a16:creationId xmlns:a16="http://schemas.microsoft.com/office/drawing/2014/main" id="{5B234085-236D-41FB-97BA-FCA2CFB2D8A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696792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10471-EC2B-497E-BDA3-2F853DBC3C37}"/>
              </a:ext>
            </a:extLst>
          </p:cNvPr>
          <p:cNvSpPr>
            <a:spLocks noGrp="1"/>
          </p:cNvSpPr>
          <p:nvPr>
            <p:ph type="title"/>
          </p:nvPr>
        </p:nvSpPr>
        <p:spPr/>
        <p:txBody>
          <a:bodyPr/>
          <a:lstStyle/>
          <a:p>
            <a:r>
              <a:rPr lang="en-US"/>
              <a:t>Instagram Posts Table | Scott - 13 of 16</a:t>
            </a:r>
          </a:p>
        </p:txBody>
      </p:sp>
      <p:graphicFrame>
        <p:nvGraphicFramePr>
          <p:cNvPr id="5" name="Table Placeholder 4">
            <a:extLst>
              <a:ext uri="{FF2B5EF4-FFF2-40B4-BE49-F238E27FC236}">
                <a16:creationId xmlns:a16="http://schemas.microsoft.com/office/drawing/2014/main" id="{E0B19CF8-F890-44B4-ADED-D71816161D6C}"/>
              </a:ext>
            </a:extLst>
          </p:cNvPr>
          <p:cNvGraphicFramePr>
            <a:graphicFrameLocks noGrp="1"/>
          </p:cNvGraphicFramePr>
          <p:nvPr>
            <p:ph type="tbl" sz="quarter" idx="13"/>
            <p:extLst>
              <p:ext uri="{D42A27DB-BD31-4B8C-83A1-F6EECF244321}">
                <p14:modId xmlns:p14="http://schemas.microsoft.com/office/powerpoint/2010/main" val="2091168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68670685"/>
                    </a:ext>
                  </a:extLst>
                </a:gridCol>
                <a:gridCol w="987552">
                  <a:extLst>
                    <a:ext uri="{9D8B030D-6E8A-4147-A177-3AD203B41FA5}">
                      <a16:colId xmlns:a16="http://schemas.microsoft.com/office/drawing/2014/main" val="575212078"/>
                    </a:ext>
                  </a:extLst>
                </a:gridCol>
                <a:gridCol w="987552">
                  <a:extLst>
                    <a:ext uri="{9D8B030D-6E8A-4147-A177-3AD203B41FA5}">
                      <a16:colId xmlns:a16="http://schemas.microsoft.com/office/drawing/2014/main" val="1319714987"/>
                    </a:ext>
                  </a:extLst>
                </a:gridCol>
                <a:gridCol w="987552">
                  <a:extLst>
                    <a:ext uri="{9D8B030D-6E8A-4147-A177-3AD203B41FA5}">
                      <a16:colId xmlns:a16="http://schemas.microsoft.com/office/drawing/2014/main" val="509482577"/>
                    </a:ext>
                  </a:extLst>
                </a:gridCol>
                <a:gridCol w="987552">
                  <a:extLst>
                    <a:ext uri="{9D8B030D-6E8A-4147-A177-3AD203B41FA5}">
                      <a16:colId xmlns:a16="http://schemas.microsoft.com/office/drawing/2014/main" val="1650944867"/>
                    </a:ext>
                  </a:extLst>
                </a:gridCol>
                <a:gridCol w="987552">
                  <a:extLst>
                    <a:ext uri="{9D8B030D-6E8A-4147-A177-3AD203B41FA5}">
                      <a16:colId xmlns:a16="http://schemas.microsoft.com/office/drawing/2014/main" val="2658291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30204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- 2021-06-03 09:02:36</a:t>
                      </a:r>
                      <a:r>
                        <a:rPr kumimoji="0" lang="en-US" sz="1000" b="0" i="0" u="none" strike="noStrike" kern="1200" cap="none" spc="0" normalizeH="0" baseline="0" noProof="0">
                          <a:ln>
                            <a:noFill/>
                          </a:ln>
                          <a:solidFill>
                            <a:prstClr val="black"/>
                          </a:solidFill>
                          <a:effectLst/>
                          <a:uLnTx/>
                          <a:uFillTx/>
                          <a:latin typeface="+mn-lt"/>
                          <a:ea typeface="+mn-ea"/>
                          <a:cs typeface="+mn-cs"/>
                        </a:rPr>
                        <a:t>
 Hoy las celebramos a todas 🚲❤️
3 de Junio, Día Mundial de la Bicicleta.
⠀⠀⠀⠀⠀⠀⠀⠀⠀
⠀⠀⠀⠀⠀⠀⠀⠀⠀
⠀⠀⠀⠀⠀⠀⠀⠀⠀
#IamSpecialized #Specialized #SpecializedArgentina #SpecializedDiverge #SpecializedTarmac #SpecializedEpic #SpecializedEpicHT #SpecializedAllez #SpecializedDiverge #SpecializedTurbo #SpecializedTurboLevo  #SpecializedTurboCreo #SpecializedTurboVado #SpecializedTurboComo #SpecializedRockhopper #DiaMundialdelaBicicleta #DiadelaBici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7303830"/>
                  </a:ext>
                </a:extLst>
              </a:tr>
            </a:tbl>
          </a:graphicData>
        </a:graphic>
      </p:graphicFrame>
      <p:sp>
        <p:nvSpPr>
          <p:cNvPr id="4" name="Text Placeholder 3">
            <a:extLst>
              <a:ext uri="{FF2B5EF4-FFF2-40B4-BE49-F238E27FC236}">
                <a16:creationId xmlns:a16="http://schemas.microsoft.com/office/drawing/2014/main" id="{60719C63-418A-4878-B78D-284FB23EF90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392540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1318A-DF7C-4D7A-A278-01DF47A6CB52}"/>
              </a:ext>
            </a:extLst>
          </p:cNvPr>
          <p:cNvSpPr>
            <a:spLocks noGrp="1"/>
          </p:cNvSpPr>
          <p:nvPr>
            <p:ph type="title"/>
          </p:nvPr>
        </p:nvSpPr>
        <p:spPr/>
        <p:txBody>
          <a:bodyPr/>
          <a:lstStyle/>
          <a:p>
            <a:r>
              <a:rPr lang="en-US"/>
              <a:t>Instagram Posts Table | Scott - 14 of 16</a:t>
            </a:r>
          </a:p>
        </p:txBody>
      </p:sp>
      <p:graphicFrame>
        <p:nvGraphicFramePr>
          <p:cNvPr id="5" name="Table Placeholder 4">
            <a:extLst>
              <a:ext uri="{FF2B5EF4-FFF2-40B4-BE49-F238E27FC236}">
                <a16:creationId xmlns:a16="http://schemas.microsoft.com/office/drawing/2014/main" id="{3FE953C6-A883-4FAC-8C73-EC70AC363989}"/>
              </a:ext>
            </a:extLst>
          </p:cNvPr>
          <p:cNvGraphicFramePr>
            <a:graphicFrameLocks noGrp="1"/>
          </p:cNvGraphicFramePr>
          <p:nvPr>
            <p:ph type="tbl" sz="quarter" idx="13"/>
            <p:extLst>
              <p:ext uri="{D42A27DB-BD31-4B8C-83A1-F6EECF244321}">
                <p14:modId xmlns:p14="http://schemas.microsoft.com/office/powerpoint/2010/main" val="2227705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47241184"/>
                    </a:ext>
                  </a:extLst>
                </a:gridCol>
                <a:gridCol w="987552">
                  <a:extLst>
                    <a:ext uri="{9D8B030D-6E8A-4147-A177-3AD203B41FA5}">
                      <a16:colId xmlns:a16="http://schemas.microsoft.com/office/drawing/2014/main" val="1386430012"/>
                    </a:ext>
                  </a:extLst>
                </a:gridCol>
                <a:gridCol w="987552">
                  <a:extLst>
                    <a:ext uri="{9D8B030D-6E8A-4147-A177-3AD203B41FA5}">
                      <a16:colId xmlns:a16="http://schemas.microsoft.com/office/drawing/2014/main" val="4266708592"/>
                    </a:ext>
                  </a:extLst>
                </a:gridCol>
                <a:gridCol w="987552">
                  <a:extLst>
                    <a:ext uri="{9D8B030D-6E8A-4147-A177-3AD203B41FA5}">
                      <a16:colId xmlns:a16="http://schemas.microsoft.com/office/drawing/2014/main" val="3606105468"/>
                    </a:ext>
                  </a:extLst>
                </a:gridCol>
                <a:gridCol w="987552">
                  <a:extLst>
                    <a:ext uri="{9D8B030D-6E8A-4147-A177-3AD203B41FA5}">
                      <a16:colId xmlns:a16="http://schemas.microsoft.com/office/drawing/2014/main" val="2377497800"/>
                    </a:ext>
                  </a:extLst>
                </a:gridCol>
                <a:gridCol w="987552">
                  <a:extLst>
                    <a:ext uri="{9D8B030D-6E8A-4147-A177-3AD203B41FA5}">
                      <a16:colId xmlns:a16="http://schemas.microsoft.com/office/drawing/2014/main" val="244125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0935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- 2021-06-14 16:40:52</a:t>
                      </a:r>
                      <a:r>
                        <a:rPr kumimoji="0" lang="en-US" sz="1000" b="0" i="0" u="none" strike="noStrike" kern="1200" cap="none" spc="0" normalizeH="0" baseline="0" noProof="0">
                          <a:ln>
                            <a:noFill/>
                          </a:ln>
                          <a:solidFill>
                            <a:prstClr val="black"/>
                          </a:solidFill>
                          <a:effectLst/>
                          <a:uLnTx/>
                          <a:uFillTx/>
                          <a:latin typeface="+mn-lt"/>
                          <a:ea typeface="+mn-ea"/>
                          <a:cs typeface="+mn-cs"/>
                        </a:rPr>
                        <a:t>
 ¡Una auténtica bici para cualquier terreno! 
La Dual Sport es una bici híbrida para los amantes a los recorridos por cualquier terreno. Ofrece una experiencia versátil ya sea en la ciudad o la montaña. 
Los accesorios se venden por separado. 
trekbikes trekbicycleargentina bontragerargentina #trekbikes #trekargentina #bontragerargentina #cascos  #wavecell #racedtowin #gooutside #creemosenlasbicis #racedtowin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84725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- 2021-06-14 15:50:49</a:t>
                      </a:r>
                      <a:r>
                        <a:rPr kumimoji="0" lang="en-US" sz="1000" b="0" i="0" u="none" strike="noStrike" kern="1200" cap="none" spc="0" normalizeH="0" baseline="0" noProof="0">
                          <a:ln>
                            <a:noFill/>
                          </a:ln>
                          <a:solidFill>
                            <a:prstClr val="black"/>
                          </a:solidFill>
                          <a:effectLst/>
                          <a:uLnTx/>
                          <a:uFillTx/>
                          <a:latin typeface="+mn-lt"/>
                          <a:ea typeface="+mn-ea"/>
                          <a:cs typeface="+mn-cs"/>
                        </a:rPr>
                        <a:t>
 ¿Subida? ¿Qué es eso?😎
#ModoTurbo ⚡️ 
#IamSpecialized #SpecializedArgentina #Turbo #TurboLevo #PedaleoAsistido #Emtb #ItsYouOnlyFaster #ModoTurbo #TurboLevoSL #SpecializedTurboLevoSL SpecializedTurboLevo #TurboLevo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93570790"/>
                  </a:ext>
                </a:extLst>
              </a:tr>
            </a:tbl>
          </a:graphicData>
        </a:graphic>
      </p:graphicFrame>
      <p:sp>
        <p:nvSpPr>
          <p:cNvPr id="4" name="Text Placeholder 3">
            <a:extLst>
              <a:ext uri="{FF2B5EF4-FFF2-40B4-BE49-F238E27FC236}">
                <a16:creationId xmlns:a16="http://schemas.microsoft.com/office/drawing/2014/main" id="{C9BCDF8C-460B-447C-9138-8DDB95A8300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1477557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58FB2-91CA-4808-9F20-E9D0F2810269}"/>
              </a:ext>
            </a:extLst>
          </p:cNvPr>
          <p:cNvSpPr>
            <a:spLocks noGrp="1"/>
          </p:cNvSpPr>
          <p:nvPr>
            <p:ph type="title"/>
          </p:nvPr>
        </p:nvSpPr>
        <p:spPr/>
        <p:txBody>
          <a:bodyPr/>
          <a:lstStyle/>
          <a:p>
            <a:r>
              <a:rPr lang="en-US"/>
              <a:t>Instagram Posts Table | Scott - 15 of 16</a:t>
            </a:r>
          </a:p>
        </p:txBody>
      </p:sp>
      <p:graphicFrame>
        <p:nvGraphicFramePr>
          <p:cNvPr id="5" name="Table Placeholder 4">
            <a:extLst>
              <a:ext uri="{FF2B5EF4-FFF2-40B4-BE49-F238E27FC236}">
                <a16:creationId xmlns:a16="http://schemas.microsoft.com/office/drawing/2014/main" id="{4B265075-FB65-4B8A-95E4-CFED2E7F6071}"/>
              </a:ext>
            </a:extLst>
          </p:cNvPr>
          <p:cNvGraphicFramePr>
            <a:graphicFrameLocks noGrp="1"/>
          </p:cNvGraphicFramePr>
          <p:nvPr>
            <p:ph type="tbl" sz="quarter" idx="13"/>
            <p:extLst>
              <p:ext uri="{D42A27DB-BD31-4B8C-83A1-F6EECF244321}">
                <p14:modId xmlns:p14="http://schemas.microsoft.com/office/powerpoint/2010/main" val="1995465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98654164"/>
                    </a:ext>
                  </a:extLst>
                </a:gridCol>
                <a:gridCol w="987552">
                  <a:extLst>
                    <a:ext uri="{9D8B030D-6E8A-4147-A177-3AD203B41FA5}">
                      <a16:colId xmlns:a16="http://schemas.microsoft.com/office/drawing/2014/main" val="2369657311"/>
                    </a:ext>
                  </a:extLst>
                </a:gridCol>
                <a:gridCol w="987552">
                  <a:extLst>
                    <a:ext uri="{9D8B030D-6E8A-4147-A177-3AD203B41FA5}">
                      <a16:colId xmlns:a16="http://schemas.microsoft.com/office/drawing/2014/main" val="1645403960"/>
                    </a:ext>
                  </a:extLst>
                </a:gridCol>
                <a:gridCol w="987552">
                  <a:extLst>
                    <a:ext uri="{9D8B030D-6E8A-4147-A177-3AD203B41FA5}">
                      <a16:colId xmlns:a16="http://schemas.microsoft.com/office/drawing/2014/main" val="3149818713"/>
                    </a:ext>
                  </a:extLst>
                </a:gridCol>
                <a:gridCol w="987552">
                  <a:extLst>
                    <a:ext uri="{9D8B030D-6E8A-4147-A177-3AD203B41FA5}">
                      <a16:colId xmlns:a16="http://schemas.microsoft.com/office/drawing/2014/main" val="936688655"/>
                    </a:ext>
                  </a:extLst>
                </a:gridCol>
                <a:gridCol w="987552">
                  <a:extLst>
                    <a:ext uri="{9D8B030D-6E8A-4147-A177-3AD203B41FA5}">
                      <a16:colId xmlns:a16="http://schemas.microsoft.com/office/drawing/2014/main" val="1576840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4935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- 2021-06-25 15:26:22</a:t>
                      </a:r>
                      <a:r>
                        <a:rPr kumimoji="0" lang="es-ES" sz="1000" b="0" i="0" u="none" strike="noStrike" kern="1200" cap="none" spc="0" normalizeH="0" baseline="0" noProof="0">
                          <a:ln>
                            <a:noFill/>
                          </a:ln>
                          <a:solidFill>
                            <a:prstClr val="black"/>
                          </a:solidFill>
                          <a:effectLst/>
                          <a:uLnTx/>
                          <a:uFillTx/>
                          <a:latin typeface="+mn-lt"/>
                          <a:ea typeface="+mn-ea"/>
                          <a:cs typeface="+mn-cs"/>
                        </a:rPr>
                        <a:t>
 ¡Bienvenido Tour de France! 🏁 
Te estábamos esperando😃
Estamos ansiosos por ver al pelotón con los mejores ciclistas del mundo subiendo a los puertos de montaña más exigentes, fugándose, dándolo todo en los sprints más emblemáticos. Pero por sobre todo, estamos ansiosos por volver a ver a la #TarmacSL7 brillando en lo más alto del podio.
La 108 edición del Tour de France recorrerá  3.414,4 kilómetros en 21 etapas y se disputará entre el 26 de junio y el 18 de julio. 
📸: cyclingimages
#IamSpecialized #SpecializedArgentina #Specialized #Sworks #TarmacSL7 #TDF2021 #TourdeFrance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24253354"/>
                  </a:ext>
                </a:extLst>
              </a:tr>
            </a:tbl>
          </a:graphicData>
        </a:graphic>
      </p:graphicFrame>
      <p:sp>
        <p:nvSpPr>
          <p:cNvPr id="4" name="Text Placeholder 3">
            <a:extLst>
              <a:ext uri="{FF2B5EF4-FFF2-40B4-BE49-F238E27FC236}">
                <a16:creationId xmlns:a16="http://schemas.microsoft.com/office/drawing/2014/main" id="{BB48E15C-10F6-4BDB-8D40-16A864CAB13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2275303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C6828-C42E-42ED-82C5-8CA8E061BEF5}"/>
              </a:ext>
            </a:extLst>
          </p:cNvPr>
          <p:cNvSpPr>
            <a:spLocks noGrp="1"/>
          </p:cNvSpPr>
          <p:nvPr>
            <p:ph type="title"/>
          </p:nvPr>
        </p:nvSpPr>
        <p:spPr/>
        <p:txBody>
          <a:bodyPr/>
          <a:lstStyle/>
          <a:p>
            <a:r>
              <a:rPr lang="en-US"/>
              <a:t>Instagram Posts Table | Scott - 16 of 16</a:t>
            </a:r>
          </a:p>
        </p:txBody>
      </p:sp>
      <p:graphicFrame>
        <p:nvGraphicFramePr>
          <p:cNvPr id="5" name="Table Placeholder 4">
            <a:extLst>
              <a:ext uri="{FF2B5EF4-FFF2-40B4-BE49-F238E27FC236}">
                <a16:creationId xmlns:a16="http://schemas.microsoft.com/office/drawing/2014/main" id="{E7A2C888-9F4A-47DB-B451-EF8094FA47F6}"/>
              </a:ext>
            </a:extLst>
          </p:cNvPr>
          <p:cNvGraphicFramePr>
            <a:graphicFrameLocks noGrp="1"/>
          </p:cNvGraphicFramePr>
          <p:nvPr>
            <p:ph type="tbl" sz="quarter" idx="13"/>
            <p:extLst>
              <p:ext uri="{D42A27DB-BD31-4B8C-83A1-F6EECF244321}">
                <p14:modId xmlns:p14="http://schemas.microsoft.com/office/powerpoint/2010/main" val="770265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81433738"/>
                    </a:ext>
                  </a:extLst>
                </a:gridCol>
                <a:gridCol w="987552">
                  <a:extLst>
                    <a:ext uri="{9D8B030D-6E8A-4147-A177-3AD203B41FA5}">
                      <a16:colId xmlns:a16="http://schemas.microsoft.com/office/drawing/2014/main" val="357938033"/>
                    </a:ext>
                  </a:extLst>
                </a:gridCol>
                <a:gridCol w="987552">
                  <a:extLst>
                    <a:ext uri="{9D8B030D-6E8A-4147-A177-3AD203B41FA5}">
                      <a16:colId xmlns:a16="http://schemas.microsoft.com/office/drawing/2014/main" val="176889057"/>
                    </a:ext>
                  </a:extLst>
                </a:gridCol>
                <a:gridCol w="987552">
                  <a:extLst>
                    <a:ext uri="{9D8B030D-6E8A-4147-A177-3AD203B41FA5}">
                      <a16:colId xmlns:a16="http://schemas.microsoft.com/office/drawing/2014/main" val="3690410546"/>
                    </a:ext>
                  </a:extLst>
                </a:gridCol>
                <a:gridCol w="987552">
                  <a:extLst>
                    <a:ext uri="{9D8B030D-6E8A-4147-A177-3AD203B41FA5}">
                      <a16:colId xmlns:a16="http://schemas.microsoft.com/office/drawing/2014/main" val="3120329710"/>
                    </a:ext>
                  </a:extLst>
                </a:gridCol>
                <a:gridCol w="987552">
                  <a:extLst>
                    <a:ext uri="{9D8B030D-6E8A-4147-A177-3AD203B41FA5}">
                      <a16:colId xmlns:a16="http://schemas.microsoft.com/office/drawing/2014/main" val="745574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71194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- 2021-06-10 17:23:54</a:t>
                      </a:r>
                      <a:r>
                        <a:rPr kumimoji="0" lang="es-ES" sz="1000" b="0" i="0" u="none" strike="noStrike" kern="1200" cap="none" spc="0" normalizeH="0" baseline="0" noProof="0">
                          <a:ln>
                            <a:noFill/>
                          </a:ln>
                          <a:solidFill>
                            <a:prstClr val="black"/>
                          </a:solidFill>
                          <a:effectLst/>
                          <a:uLnTx/>
                          <a:uFillTx/>
                          <a:latin typeface="+mn-lt"/>
                          <a:ea typeface="+mn-ea"/>
                          <a:cs typeface="+mn-cs"/>
                        </a:rPr>
                        <a:t>
 #DiaDeLaSeguridadVial Sumá kilómetros. Cambiá de paisajes. Siempre con el casco y respetando todas las reglas de tránsito. Cuidate para seguir sumando pedaleadas en tu Scott.
#SCOTTargentina 
#SCOTTbikes.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21642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cannondale.argentina - 2021-06-14 09:58:01</a:t>
                      </a:r>
                      <a:r>
                        <a:rPr kumimoji="0" lang="en-US" sz="1000" b="0" i="0" u="none" strike="noStrike" kern="1200" cap="none" spc="0" normalizeH="0" baseline="0" noProof="0">
                          <a:ln>
                            <a:noFill/>
                          </a:ln>
                          <a:solidFill>
                            <a:prstClr val="black"/>
                          </a:solidFill>
                          <a:effectLst/>
                          <a:uLnTx/>
                          <a:uFillTx/>
                          <a:latin typeface="+mn-lt"/>
                          <a:ea typeface="+mn-ea"/>
                          <a:cs typeface="+mn-cs"/>
                        </a:rPr>
                        <a:t>
 🙌 El fin de semana finalizó 2° en la CG del #TourDeSuisse y hoy, lunes, te motiva para comenzar la semana. Con ustedes, a bordo de su #SuperSixEvo, la leyenda rigobertouran 🇨🇴. #RideCannondale 
🎥: efprocycling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74472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- 2021-06-28 15:09:13</a:t>
                      </a:r>
                      <a:r>
                        <a:rPr kumimoji="0" lang="es-ES" sz="1000" b="0" i="0" u="none" strike="noStrike" kern="1200" cap="none" spc="0" normalizeH="0" baseline="0" noProof="0">
                          <a:ln>
                            <a:noFill/>
                          </a:ln>
                          <a:solidFill>
                            <a:prstClr val="black"/>
                          </a:solidFill>
                          <a:effectLst/>
                          <a:uLnTx/>
                          <a:uFillTx/>
                          <a:latin typeface="+mn-lt"/>
                          <a:ea typeface="+mn-ea"/>
                          <a:cs typeface="+mn-cs"/>
                        </a:rPr>
                        <a:t>
 Primeros triunfos de la nueva Spark💪💪
kateplusfate y larsrace la llevaron a lo más alto del podio.
#FastIsFun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23308897"/>
                  </a:ext>
                </a:extLst>
              </a:tr>
            </a:tbl>
          </a:graphicData>
        </a:graphic>
      </p:graphicFrame>
      <p:sp>
        <p:nvSpPr>
          <p:cNvPr id="4" name="Text Placeholder 3">
            <a:extLst>
              <a:ext uri="{FF2B5EF4-FFF2-40B4-BE49-F238E27FC236}">
                <a16:creationId xmlns:a16="http://schemas.microsoft.com/office/drawing/2014/main" id="{25809E23-DB7D-450A-82B0-680E50924CB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63249209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1171</Words>
  <Application>Microsoft Office PowerPoint</Application>
  <PresentationFormat>On-screen Show (4:3)</PresentationFormat>
  <Paragraphs>495</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quintly_template</vt:lpstr>
      <vt:lpstr>Reporte Instagram</vt:lpstr>
      <vt:lpstr>Instagram Key Metrics Table | Scott</vt:lpstr>
      <vt:lpstr>Instagram Follower Distribution | Scott</vt:lpstr>
      <vt:lpstr>Instagram Key Metrics Radar | Scott</vt:lpstr>
      <vt:lpstr>Instagram Followers Total | Scott</vt:lpstr>
      <vt:lpstr>Instagram Followers Change | Scott</vt:lpstr>
      <vt:lpstr>Instagram Posts By Weekday | Scott</vt:lpstr>
      <vt:lpstr>Instagram Followers Change Per Weekday | Scott</vt:lpstr>
      <vt:lpstr>Instagram Posts By Hour | Scott</vt:lpstr>
      <vt:lpstr>Instagram Interaction Rate By Weekday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2</vt:lpstr>
      <vt:lpstr>Instagram Hashtag Detection | Scott - 2 of 2</vt:lpstr>
      <vt:lpstr>Instagram Posts Table | Scott - 1 of 16</vt:lpstr>
      <vt:lpstr>Instagram Posts Table | Scott - 2 of 16</vt:lpstr>
      <vt:lpstr>Instagram Posts Table | Scott - 3 of 16</vt:lpstr>
      <vt:lpstr>Instagram Posts Table | Scott - 4 of 16</vt:lpstr>
      <vt:lpstr>Instagram Posts Table | Scott - 5 of 16</vt:lpstr>
      <vt:lpstr>Instagram Posts Table | Scott - 6 of 16</vt:lpstr>
      <vt:lpstr>Instagram Posts Table | Scott - 7 of 16</vt:lpstr>
      <vt:lpstr>Instagram Posts Table | Scott - 8 of 16</vt:lpstr>
      <vt:lpstr>Instagram Posts Table | Scott - 9 of 16</vt:lpstr>
      <vt:lpstr>Instagram Posts Table | Scott - 10 of 16</vt:lpstr>
      <vt:lpstr>Instagram Posts Table | Scott - 11 of 16</vt:lpstr>
      <vt:lpstr>Instagram Posts Table | Scott - 12 of 16</vt:lpstr>
      <vt:lpstr>Instagram Posts Table | Scott - 13 of 16</vt:lpstr>
      <vt:lpstr>Instagram Posts Table | Scott - 14 of 16</vt:lpstr>
      <vt:lpstr>Instagram Posts Table | Scott - 15 of 16</vt:lpstr>
      <vt:lpstr>Instagram Posts Table | Scott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2021-07-01T10:02:05Z</dcterms:created>
  <dcterms:modified xsi:type="dcterms:W3CDTF">2021-07-01T10:03:04Z</dcterms:modified>
</cp:coreProperties>
</file>