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olmobikes</c:v>
                </c:pt>
                <c:pt idx="1">
                  <c:v>venzoarg</c:v>
                </c:pt>
                <c:pt idx="2">
                  <c:v>topmega_oficial</c:v>
                </c:pt>
                <c:pt idx="3">
                  <c:v>teknialbikes</c:v>
                </c:pt>
                <c:pt idx="4">
                  <c:v>raleigh.bicicletas</c:v>
                </c:pt>
                <c:pt idx="5">
                  <c:v>motomelbicicletas</c:v>
                </c:pt>
              </c:strCache>
            </c:strRef>
          </c:cat>
          <c:val>
            <c:numRef>
              <c:f>Sheet1!$A$2:$F$2</c:f>
              <c:numCache>
                <c:formatCode>General</c:formatCode>
                <c:ptCount val="6"/>
                <c:pt idx="0">
                  <c:v>166987</c:v>
                </c:pt>
                <c:pt idx="1">
                  <c:v>79601</c:v>
                </c:pt>
                <c:pt idx="2">
                  <c:v>63346</c:v>
                </c:pt>
                <c:pt idx="3">
                  <c:v>10503</c:v>
                </c:pt>
                <c:pt idx="4">
                  <c:v>6302</c:v>
                </c:pt>
                <c:pt idx="5">
                  <c:v>4476</c:v>
                </c:pt>
              </c:numCache>
            </c:numRef>
          </c:val>
          <c:extLst>
            <c:ext xmlns:c16="http://schemas.microsoft.com/office/drawing/2014/chart" uri="{C3380CC4-5D6E-409C-BE32-E72D297353CC}">
              <c16:uniqueId val="{00000000-F56A-44B2-800E-5C34FF7B562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6.2896999999999998</c:v>
                </c:pt>
                <c:pt idx="1">
                  <c:v>64.285700000000006</c:v>
                </c:pt>
                <c:pt idx="2">
                  <c:v>28.571400000000001</c:v>
                </c:pt>
                <c:pt idx="3">
                  <c:v>50</c:v>
                </c:pt>
                <c:pt idx="4">
                  <c:v>81.25</c:v>
                </c:pt>
                <c:pt idx="5">
                  <c:v>1.3004</c:v>
                </c:pt>
                <c:pt idx="6">
                  <c:v>9.2169000000000008</c:v>
                </c:pt>
                <c:pt idx="7">
                  <c:v>100</c:v>
                </c:pt>
              </c:numCache>
            </c:numRef>
          </c:val>
          <c:extLst>
            <c:ext xmlns:c16="http://schemas.microsoft.com/office/drawing/2014/chart" uri="{C3380CC4-5D6E-409C-BE32-E72D297353CC}">
              <c16:uniqueId val="{00000000-5FBD-4218-9E32-B0AFE1FCA6F2}"/>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2.6804000000000001</c:v>
                </c:pt>
                <c:pt idx="1">
                  <c:v>64.285700000000006</c:v>
                </c:pt>
                <c:pt idx="2">
                  <c:v>0</c:v>
                </c:pt>
                <c:pt idx="3">
                  <c:v>100</c:v>
                </c:pt>
                <c:pt idx="4">
                  <c:v>81.25</c:v>
                </c:pt>
                <c:pt idx="5">
                  <c:v>0.90629999999999999</c:v>
                </c:pt>
                <c:pt idx="6">
                  <c:v>12.853999999999999</c:v>
                </c:pt>
                <c:pt idx="7">
                  <c:v>16.461600000000001</c:v>
                </c:pt>
              </c:numCache>
            </c:numRef>
          </c:val>
          <c:extLst>
            <c:ext xmlns:c16="http://schemas.microsoft.com/office/drawing/2014/chart" uri="{C3380CC4-5D6E-409C-BE32-E72D297353CC}">
              <c16:uniqueId val="{00000001-5FBD-4218-9E32-B0AFE1FCA6F2}"/>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37.934699999999999</c:v>
                </c:pt>
                <c:pt idx="1">
                  <c:v>100</c:v>
                </c:pt>
                <c:pt idx="2">
                  <c:v>28.571400000000001</c:v>
                </c:pt>
                <c:pt idx="3">
                  <c:v>0</c:v>
                </c:pt>
                <c:pt idx="4">
                  <c:v>100</c:v>
                </c:pt>
                <c:pt idx="5">
                  <c:v>9.3986000000000001</c:v>
                </c:pt>
                <c:pt idx="6">
                  <c:v>6.9896000000000003</c:v>
                </c:pt>
                <c:pt idx="7">
                  <c:v>1.9123000000000001</c:v>
                </c:pt>
              </c:numCache>
            </c:numRef>
          </c:val>
          <c:extLst>
            <c:ext xmlns:c16="http://schemas.microsoft.com/office/drawing/2014/chart" uri="{C3380CC4-5D6E-409C-BE32-E72D297353CC}">
              <c16:uniqueId val="{00000002-5FBD-4218-9E32-B0AFE1FCA6F2}"/>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47.668999999999997</c:v>
                </c:pt>
                <c:pt idx="1">
                  <c:v>0</c:v>
                </c:pt>
                <c:pt idx="2">
                  <c:v>100</c:v>
                </c:pt>
                <c:pt idx="3">
                  <c:v>0</c:v>
                </c:pt>
                <c:pt idx="4">
                  <c:v>43.75</c:v>
                </c:pt>
                <c:pt idx="5">
                  <c:v>14.521100000000001</c:v>
                </c:pt>
                <c:pt idx="6">
                  <c:v>0</c:v>
                </c:pt>
                <c:pt idx="7">
                  <c:v>75.624399999999994</c:v>
                </c:pt>
              </c:numCache>
            </c:numRef>
          </c:val>
          <c:extLst>
            <c:ext xmlns:c16="http://schemas.microsoft.com/office/drawing/2014/chart" uri="{C3380CC4-5D6E-409C-BE32-E72D297353CC}">
              <c16:uniqueId val="{00000003-5FBD-4218-9E32-B0AFE1FCA6F2}"/>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35.714300000000001</c:v>
                </c:pt>
                <c:pt idx="2">
                  <c:v>0</c:v>
                </c:pt>
                <c:pt idx="3">
                  <c:v>0</c:v>
                </c:pt>
                <c:pt idx="4">
                  <c:v>31.25</c:v>
                </c:pt>
                <c:pt idx="5">
                  <c:v>100</c:v>
                </c:pt>
                <c:pt idx="6">
                  <c:v>100</c:v>
                </c:pt>
                <c:pt idx="7">
                  <c:v>25.911100000000001</c:v>
                </c:pt>
              </c:numCache>
            </c:numRef>
          </c:val>
          <c:extLst>
            <c:ext xmlns:c16="http://schemas.microsoft.com/office/drawing/2014/chart" uri="{C3380CC4-5D6E-409C-BE32-E72D297353CC}">
              <c16:uniqueId val="{00000004-5FBD-4218-9E32-B0AFE1FCA6F2}"/>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3.7738999999999998</c:v>
                </c:pt>
                <c:pt idx="1">
                  <c:v>0</c:v>
                </c:pt>
                <c:pt idx="2">
                  <c:v>71.428600000000003</c:v>
                </c:pt>
                <c:pt idx="3">
                  <c:v>0</c:v>
                </c:pt>
                <c:pt idx="4">
                  <c:v>31.25</c:v>
                </c:pt>
                <c:pt idx="5">
                  <c:v>1.3198000000000001</c:v>
                </c:pt>
                <c:pt idx="6">
                  <c:v>0</c:v>
                </c:pt>
                <c:pt idx="7">
                  <c:v>0</c:v>
                </c:pt>
              </c:numCache>
            </c:numRef>
          </c:val>
          <c:extLst>
            <c:ext xmlns:c16="http://schemas.microsoft.com/office/drawing/2014/chart" uri="{C3380CC4-5D6E-409C-BE32-E72D297353CC}">
              <c16:uniqueId val="{00000005-5FBD-4218-9E32-B0AFE1FCA6F2}"/>
            </c:ext>
          </c:extLst>
        </c:ser>
        <c:dLbls>
          <c:showLegendKey val="0"/>
          <c:showVal val="0"/>
          <c:showCatName val="0"/>
          <c:showSerName val="0"/>
          <c:showPercent val="0"/>
          <c:showBubbleSize val="0"/>
        </c:dLbls>
        <c:axId val="348527216"/>
        <c:axId val="348521968"/>
      </c:radarChart>
      <c:catAx>
        <c:axId val="34852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21968"/>
        <c:crosses val="autoZero"/>
        <c:auto val="1"/>
        <c:lblAlgn val="ctr"/>
        <c:lblOffset val="100"/>
        <c:noMultiLvlLbl val="0"/>
      </c:catAx>
      <c:valAx>
        <c:axId val="34852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2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8295</c:v>
                </c:pt>
                <c:pt idx="1">
                  <c:v>8288</c:v>
                </c:pt>
                <c:pt idx="2">
                  <c:v>8287</c:v>
                </c:pt>
                <c:pt idx="3">
                  <c:v>8292</c:v>
                </c:pt>
                <c:pt idx="4">
                  <c:v>8292</c:v>
                </c:pt>
                <c:pt idx="5">
                  <c:v>8292</c:v>
                </c:pt>
                <c:pt idx="6">
                  <c:v>8289</c:v>
                </c:pt>
                <c:pt idx="7">
                  <c:v>8292</c:v>
                </c:pt>
                <c:pt idx="8">
                  <c:v>8293</c:v>
                </c:pt>
                <c:pt idx="9">
                  <c:v>8293</c:v>
                </c:pt>
                <c:pt idx="10">
                  <c:v>8296</c:v>
                </c:pt>
                <c:pt idx="11">
                  <c:v>8293</c:v>
                </c:pt>
                <c:pt idx="12">
                  <c:v>8297</c:v>
                </c:pt>
                <c:pt idx="13">
                  <c:v>8294</c:v>
                </c:pt>
                <c:pt idx="14">
                  <c:v>8292</c:v>
                </c:pt>
                <c:pt idx="15">
                  <c:v>8289</c:v>
                </c:pt>
                <c:pt idx="16">
                  <c:v>8289</c:v>
                </c:pt>
                <c:pt idx="17">
                  <c:v>8289</c:v>
                </c:pt>
                <c:pt idx="18">
                  <c:v>8290</c:v>
                </c:pt>
                <c:pt idx="19">
                  <c:v>8284</c:v>
                </c:pt>
                <c:pt idx="20">
                  <c:v>8279</c:v>
                </c:pt>
                <c:pt idx="21">
                  <c:v>8281</c:v>
                </c:pt>
                <c:pt idx="22">
                  <c:v>8286</c:v>
                </c:pt>
                <c:pt idx="23">
                  <c:v>8282</c:v>
                </c:pt>
                <c:pt idx="24">
                  <c:v>8672</c:v>
                </c:pt>
                <c:pt idx="25">
                  <c:v>9465</c:v>
                </c:pt>
                <c:pt idx="26">
                  <c:v>9785</c:v>
                </c:pt>
                <c:pt idx="27">
                  <c:v>10147</c:v>
                </c:pt>
                <c:pt idx="28">
                  <c:v>10394</c:v>
                </c:pt>
                <c:pt idx="29">
                  <c:v>10503</c:v>
                </c:pt>
              </c:numCache>
            </c:numRef>
          </c:val>
          <c:smooth val="0"/>
          <c:extLst>
            <c:ext xmlns:c16="http://schemas.microsoft.com/office/drawing/2014/chart" uri="{C3380CC4-5D6E-409C-BE32-E72D297353CC}">
              <c16:uniqueId val="{00000000-32DC-42B7-9530-A7E4E634065E}"/>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4285</c:v>
                </c:pt>
                <c:pt idx="1">
                  <c:v>4283</c:v>
                </c:pt>
                <c:pt idx="2">
                  <c:v>4283</c:v>
                </c:pt>
                <c:pt idx="3">
                  <c:v>4284</c:v>
                </c:pt>
                <c:pt idx="4">
                  <c:v>4283</c:v>
                </c:pt>
                <c:pt idx="5">
                  <c:v>4311</c:v>
                </c:pt>
                <c:pt idx="6">
                  <c:v>4338</c:v>
                </c:pt>
                <c:pt idx="7">
                  <c:v>4342</c:v>
                </c:pt>
                <c:pt idx="8">
                  <c:v>4347</c:v>
                </c:pt>
                <c:pt idx="9">
                  <c:v>4352</c:v>
                </c:pt>
                <c:pt idx="10">
                  <c:v>4354</c:v>
                </c:pt>
                <c:pt idx="11">
                  <c:v>4386</c:v>
                </c:pt>
                <c:pt idx="12">
                  <c:v>4386</c:v>
                </c:pt>
                <c:pt idx="13">
                  <c:v>4387</c:v>
                </c:pt>
                <c:pt idx="14">
                  <c:v>4392</c:v>
                </c:pt>
                <c:pt idx="15">
                  <c:v>4391</c:v>
                </c:pt>
                <c:pt idx="16">
                  <c:v>4400</c:v>
                </c:pt>
                <c:pt idx="17">
                  <c:v>4402</c:v>
                </c:pt>
                <c:pt idx="18">
                  <c:v>4406</c:v>
                </c:pt>
                <c:pt idx="19">
                  <c:v>4409</c:v>
                </c:pt>
                <c:pt idx="20">
                  <c:v>4410</c:v>
                </c:pt>
                <c:pt idx="21">
                  <c:v>4416</c:v>
                </c:pt>
                <c:pt idx="22">
                  <c:v>4433</c:v>
                </c:pt>
                <c:pt idx="23">
                  <c:v>4441</c:v>
                </c:pt>
                <c:pt idx="24">
                  <c:v>4447</c:v>
                </c:pt>
                <c:pt idx="25">
                  <c:v>4452</c:v>
                </c:pt>
                <c:pt idx="26">
                  <c:v>4462</c:v>
                </c:pt>
                <c:pt idx="27">
                  <c:v>4469</c:v>
                </c:pt>
                <c:pt idx="28">
                  <c:v>4476</c:v>
                </c:pt>
                <c:pt idx="29">
                  <c:v>4476</c:v>
                </c:pt>
              </c:numCache>
            </c:numRef>
          </c:val>
          <c:smooth val="0"/>
          <c:extLst>
            <c:ext xmlns:c16="http://schemas.microsoft.com/office/drawing/2014/chart" uri="{C3380CC4-5D6E-409C-BE32-E72D297353CC}">
              <c16:uniqueId val="{00000001-32DC-42B7-9530-A7E4E634065E}"/>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63039</c:v>
                </c:pt>
                <c:pt idx="1">
                  <c:v>63054</c:v>
                </c:pt>
                <c:pt idx="2">
                  <c:v>63065</c:v>
                </c:pt>
                <c:pt idx="3">
                  <c:v>63058</c:v>
                </c:pt>
                <c:pt idx="4">
                  <c:v>63043</c:v>
                </c:pt>
                <c:pt idx="5">
                  <c:v>63029</c:v>
                </c:pt>
                <c:pt idx="6">
                  <c:v>63020</c:v>
                </c:pt>
                <c:pt idx="7">
                  <c:v>63046</c:v>
                </c:pt>
                <c:pt idx="8">
                  <c:v>63100</c:v>
                </c:pt>
                <c:pt idx="9">
                  <c:v>63098</c:v>
                </c:pt>
                <c:pt idx="10">
                  <c:v>63109</c:v>
                </c:pt>
                <c:pt idx="11">
                  <c:v>63109</c:v>
                </c:pt>
                <c:pt idx="12">
                  <c:v>63123</c:v>
                </c:pt>
                <c:pt idx="13">
                  <c:v>63208</c:v>
                </c:pt>
                <c:pt idx="14">
                  <c:v>63233</c:v>
                </c:pt>
                <c:pt idx="15">
                  <c:v>63234</c:v>
                </c:pt>
                <c:pt idx="16">
                  <c:v>63247</c:v>
                </c:pt>
                <c:pt idx="17">
                  <c:v>63267</c:v>
                </c:pt>
                <c:pt idx="18">
                  <c:v>63276</c:v>
                </c:pt>
                <c:pt idx="19">
                  <c:v>63289</c:v>
                </c:pt>
                <c:pt idx="20">
                  <c:v>63301</c:v>
                </c:pt>
                <c:pt idx="21">
                  <c:v>63345</c:v>
                </c:pt>
                <c:pt idx="22">
                  <c:v>63342</c:v>
                </c:pt>
                <c:pt idx="23">
                  <c:v>63340</c:v>
                </c:pt>
                <c:pt idx="24">
                  <c:v>63340</c:v>
                </c:pt>
                <c:pt idx="25">
                  <c:v>63338</c:v>
                </c:pt>
                <c:pt idx="26">
                  <c:v>63340</c:v>
                </c:pt>
                <c:pt idx="27">
                  <c:v>63341</c:v>
                </c:pt>
                <c:pt idx="28">
                  <c:v>63340</c:v>
                </c:pt>
                <c:pt idx="29">
                  <c:v>63346</c:v>
                </c:pt>
              </c:numCache>
            </c:numRef>
          </c:val>
          <c:smooth val="0"/>
          <c:extLst>
            <c:ext xmlns:c16="http://schemas.microsoft.com/office/drawing/2014/chart" uri="{C3380CC4-5D6E-409C-BE32-E72D297353CC}">
              <c16:uniqueId val="{00000002-32DC-42B7-9530-A7E4E634065E}"/>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66271</c:v>
                </c:pt>
                <c:pt idx="1">
                  <c:v>66632</c:v>
                </c:pt>
                <c:pt idx="2">
                  <c:v>68028</c:v>
                </c:pt>
                <c:pt idx="3">
                  <c:v>68068</c:v>
                </c:pt>
                <c:pt idx="4">
                  <c:v>68087</c:v>
                </c:pt>
                <c:pt idx="5">
                  <c:v>68100</c:v>
                </c:pt>
                <c:pt idx="6">
                  <c:v>68109</c:v>
                </c:pt>
                <c:pt idx="7">
                  <c:v>68139</c:v>
                </c:pt>
                <c:pt idx="8">
                  <c:v>68173</c:v>
                </c:pt>
                <c:pt idx="9">
                  <c:v>68240</c:v>
                </c:pt>
                <c:pt idx="10">
                  <c:v>68316</c:v>
                </c:pt>
                <c:pt idx="11">
                  <c:v>68369</c:v>
                </c:pt>
                <c:pt idx="12">
                  <c:v>68414</c:v>
                </c:pt>
                <c:pt idx="13">
                  <c:v>68476</c:v>
                </c:pt>
                <c:pt idx="14">
                  <c:v>68515</c:v>
                </c:pt>
                <c:pt idx="15">
                  <c:v>68542</c:v>
                </c:pt>
                <c:pt idx="16">
                  <c:v>68567</c:v>
                </c:pt>
                <c:pt idx="17">
                  <c:v>68577</c:v>
                </c:pt>
                <c:pt idx="18">
                  <c:v>68595</c:v>
                </c:pt>
                <c:pt idx="19">
                  <c:v>68609</c:v>
                </c:pt>
                <c:pt idx="20">
                  <c:v>68652</c:v>
                </c:pt>
                <c:pt idx="21">
                  <c:v>68687</c:v>
                </c:pt>
                <c:pt idx="22">
                  <c:v>68718</c:v>
                </c:pt>
                <c:pt idx="23">
                  <c:v>68758</c:v>
                </c:pt>
                <c:pt idx="24">
                  <c:v>68791</c:v>
                </c:pt>
                <c:pt idx="25">
                  <c:v>68886</c:v>
                </c:pt>
                <c:pt idx="26">
                  <c:v>79765</c:v>
                </c:pt>
                <c:pt idx="27">
                  <c:v>79684</c:v>
                </c:pt>
                <c:pt idx="28">
                  <c:v>79623</c:v>
                </c:pt>
                <c:pt idx="29">
                  <c:v>79601</c:v>
                </c:pt>
              </c:numCache>
            </c:numRef>
          </c:val>
          <c:smooth val="0"/>
          <c:extLst>
            <c:ext xmlns:c16="http://schemas.microsoft.com/office/drawing/2014/chart" uri="{C3380CC4-5D6E-409C-BE32-E72D297353CC}">
              <c16:uniqueId val="{00000003-32DC-42B7-9530-A7E4E634065E}"/>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156173</c:v>
                </c:pt>
                <c:pt idx="1">
                  <c:v>156146</c:v>
                </c:pt>
                <c:pt idx="2">
                  <c:v>156121</c:v>
                </c:pt>
                <c:pt idx="3">
                  <c:v>156079</c:v>
                </c:pt>
                <c:pt idx="4">
                  <c:v>156044</c:v>
                </c:pt>
                <c:pt idx="5">
                  <c:v>155999</c:v>
                </c:pt>
                <c:pt idx="6">
                  <c:v>155967</c:v>
                </c:pt>
                <c:pt idx="7">
                  <c:v>155919</c:v>
                </c:pt>
                <c:pt idx="8">
                  <c:v>155887</c:v>
                </c:pt>
                <c:pt idx="9">
                  <c:v>155858</c:v>
                </c:pt>
                <c:pt idx="10">
                  <c:v>156854</c:v>
                </c:pt>
                <c:pt idx="11">
                  <c:v>158590</c:v>
                </c:pt>
                <c:pt idx="12">
                  <c:v>159127</c:v>
                </c:pt>
                <c:pt idx="13">
                  <c:v>159386</c:v>
                </c:pt>
                <c:pt idx="14">
                  <c:v>162728</c:v>
                </c:pt>
                <c:pt idx="15">
                  <c:v>165258</c:v>
                </c:pt>
                <c:pt idx="16">
                  <c:v>167693</c:v>
                </c:pt>
                <c:pt idx="17">
                  <c:v>167691</c:v>
                </c:pt>
                <c:pt idx="18">
                  <c:v>167554</c:v>
                </c:pt>
                <c:pt idx="19">
                  <c:v>167491</c:v>
                </c:pt>
                <c:pt idx="20">
                  <c:v>167410</c:v>
                </c:pt>
                <c:pt idx="21">
                  <c:v>167482</c:v>
                </c:pt>
                <c:pt idx="22">
                  <c:v>167441</c:v>
                </c:pt>
                <c:pt idx="23">
                  <c:v>167389</c:v>
                </c:pt>
                <c:pt idx="24">
                  <c:v>167297</c:v>
                </c:pt>
                <c:pt idx="25">
                  <c:v>167235</c:v>
                </c:pt>
                <c:pt idx="26">
                  <c:v>167191</c:v>
                </c:pt>
                <c:pt idx="27">
                  <c:v>167082</c:v>
                </c:pt>
                <c:pt idx="28">
                  <c:v>167023</c:v>
                </c:pt>
                <c:pt idx="29">
                  <c:v>166987</c:v>
                </c:pt>
              </c:numCache>
            </c:numRef>
          </c:val>
          <c:smooth val="0"/>
          <c:extLst>
            <c:ext xmlns:c16="http://schemas.microsoft.com/office/drawing/2014/chart" uri="{C3380CC4-5D6E-409C-BE32-E72D297353CC}">
              <c16:uniqueId val="{00000004-32DC-42B7-9530-A7E4E634065E}"/>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8">
                  <c:v>6292</c:v>
                </c:pt>
                <c:pt idx="29">
                  <c:v>6302</c:v>
                </c:pt>
              </c:numCache>
            </c:numRef>
          </c:val>
          <c:smooth val="0"/>
          <c:extLst>
            <c:ext xmlns:c16="http://schemas.microsoft.com/office/drawing/2014/chart" uri="{C3380CC4-5D6E-409C-BE32-E72D297353CC}">
              <c16:uniqueId val="{00000005-32DC-42B7-9530-A7E4E634065E}"/>
            </c:ext>
          </c:extLst>
        </c:ser>
        <c:dLbls>
          <c:showLegendKey val="0"/>
          <c:showVal val="0"/>
          <c:showCatName val="0"/>
          <c:showSerName val="0"/>
          <c:showPercent val="0"/>
          <c:showBubbleSize val="0"/>
        </c:dLbls>
        <c:smooth val="0"/>
        <c:axId val="348528856"/>
        <c:axId val="348524592"/>
      </c:lineChart>
      <c:dateAx>
        <c:axId val="348528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24592"/>
        <c:crosses val="autoZero"/>
        <c:auto val="1"/>
        <c:lblOffset val="100"/>
        <c:baseTimeUnit val="days"/>
      </c:dateAx>
      <c:valAx>
        <c:axId val="34852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2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c:v>
                </c:pt>
                <c:pt idx="1">
                  <c:v>-7</c:v>
                </c:pt>
                <c:pt idx="2">
                  <c:v>-1</c:v>
                </c:pt>
                <c:pt idx="3">
                  <c:v>5</c:v>
                </c:pt>
                <c:pt idx="4">
                  <c:v>0</c:v>
                </c:pt>
                <c:pt idx="5">
                  <c:v>0</c:v>
                </c:pt>
                <c:pt idx="6">
                  <c:v>-3</c:v>
                </c:pt>
                <c:pt idx="7">
                  <c:v>3</c:v>
                </c:pt>
                <c:pt idx="8">
                  <c:v>1</c:v>
                </c:pt>
                <c:pt idx="9">
                  <c:v>0</c:v>
                </c:pt>
                <c:pt idx="10">
                  <c:v>3</c:v>
                </c:pt>
                <c:pt idx="11">
                  <c:v>-3</c:v>
                </c:pt>
                <c:pt idx="12">
                  <c:v>4</c:v>
                </c:pt>
                <c:pt idx="13">
                  <c:v>-3</c:v>
                </c:pt>
                <c:pt idx="14">
                  <c:v>-2</c:v>
                </c:pt>
                <c:pt idx="15">
                  <c:v>-3</c:v>
                </c:pt>
                <c:pt idx="16">
                  <c:v>0</c:v>
                </c:pt>
                <c:pt idx="17">
                  <c:v>0</c:v>
                </c:pt>
                <c:pt idx="18">
                  <c:v>1</c:v>
                </c:pt>
                <c:pt idx="19">
                  <c:v>-6</c:v>
                </c:pt>
                <c:pt idx="20">
                  <c:v>-5</c:v>
                </c:pt>
                <c:pt idx="21">
                  <c:v>2</c:v>
                </c:pt>
                <c:pt idx="22">
                  <c:v>5</c:v>
                </c:pt>
                <c:pt idx="23">
                  <c:v>-4</c:v>
                </c:pt>
                <c:pt idx="24">
                  <c:v>390</c:v>
                </c:pt>
                <c:pt idx="25">
                  <c:v>793</c:v>
                </c:pt>
                <c:pt idx="26">
                  <c:v>320</c:v>
                </c:pt>
                <c:pt idx="27">
                  <c:v>362</c:v>
                </c:pt>
                <c:pt idx="28">
                  <c:v>247</c:v>
                </c:pt>
                <c:pt idx="29">
                  <c:v>109</c:v>
                </c:pt>
              </c:numCache>
            </c:numRef>
          </c:val>
          <c:smooth val="0"/>
          <c:extLst>
            <c:ext xmlns:c16="http://schemas.microsoft.com/office/drawing/2014/chart" uri="{C3380CC4-5D6E-409C-BE32-E72D297353CC}">
              <c16:uniqueId val="{00000000-31E3-4F82-BDE5-BBD4ABD5B3E0}"/>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-3</c:v>
                </c:pt>
                <c:pt idx="1">
                  <c:v>-2</c:v>
                </c:pt>
                <c:pt idx="2">
                  <c:v>0</c:v>
                </c:pt>
                <c:pt idx="3">
                  <c:v>1</c:v>
                </c:pt>
                <c:pt idx="4">
                  <c:v>-1</c:v>
                </c:pt>
                <c:pt idx="5">
                  <c:v>28</c:v>
                </c:pt>
                <c:pt idx="6">
                  <c:v>27</c:v>
                </c:pt>
                <c:pt idx="7">
                  <c:v>4</c:v>
                </c:pt>
                <c:pt idx="8">
                  <c:v>5</c:v>
                </c:pt>
                <c:pt idx="9">
                  <c:v>5</c:v>
                </c:pt>
                <c:pt idx="10">
                  <c:v>2</c:v>
                </c:pt>
                <c:pt idx="11">
                  <c:v>32</c:v>
                </c:pt>
                <c:pt idx="12">
                  <c:v>0</c:v>
                </c:pt>
                <c:pt idx="13">
                  <c:v>1</c:v>
                </c:pt>
                <c:pt idx="14">
                  <c:v>5</c:v>
                </c:pt>
                <c:pt idx="15">
                  <c:v>-1</c:v>
                </c:pt>
                <c:pt idx="16">
                  <c:v>9</c:v>
                </c:pt>
                <c:pt idx="17">
                  <c:v>2</c:v>
                </c:pt>
                <c:pt idx="18">
                  <c:v>4</c:v>
                </c:pt>
                <c:pt idx="19">
                  <c:v>3</c:v>
                </c:pt>
                <c:pt idx="20">
                  <c:v>1</c:v>
                </c:pt>
                <c:pt idx="21">
                  <c:v>6</c:v>
                </c:pt>
                <c:pt idx="22">
                  <c:v>17</c:v>
                </c:pt>
                <c:pt idx="23">
                  <c:v>8</c:v>
                </c:pt>
                <c:pt idx="24">
                  <c:v>6</c:v>
                </c:pt>
                <c:pt idx="25">
                  <c:v>5</c:v>
                </c:pt>
                <c:pt idx="26">
                  <c:v>10</c:v>
                </c:pt>
                <c:pt idx="27">
                  <c:v>7</c:v>
                </c:pt>
                <c:pt idx="28">
                  <c:v>7</c:v>
                </c:pt>
                <c:pt idx="29">
                  <c:v>0</c:v>
                </c:pt>
              </c:numCache>
            </c:numRef>
          </c:val>
          <c:smooth val="0"/>
          <c:extLst>
            <c:ext xmlns:c16="http://schemas.microsoft.com/office/drawing/2014/chart" uri="{C3380CC4-5D6E-409C-BE32-E72D297353CC}">
              <c16:uniqueId val="{00000001-31E3-4F82-BDE5-BBD4ABD5B3E0}"/>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14</c:v>
                </c:pt>
                <c:pt idx="1">
                  <c:v>15</c:v>
                </c:pt>
                <c:pt idx="2">
                  <c:v>11</c:v>
                </c:pt>
                <c:pt idx="3">
                  <c:v>-7</c:v>
                </c:pt>
                <c:pt idx="4">
                  <c:v>-15</c:v>
                </c:pt>
                <c:pt idx="5">
                  <c:v>-14</c:v>
                </c:pt>
                <c:pt idx="6">
                  <c:v>-9</c:v>
                </c:pt>
                <c:pt idx="7">
                  <c:v>26</c:v>
                </c:pt>
                <c:pt idx="8">
                  <c:v>54</c:v>
                </c:pt>
                <c:pt idx="9">
                  <c:v>-2</c:v>
                </c:pt>
                <c:pt idx="10">
                  <c:v>11</c:v>
                </c:pt>
                <c:pt idx="11">
                  <c:v>0</c:v>
                </c:pt>
                <c:pt idx="12">
                  <c:v>14</c:v>
                </c:pt>
                <c:pt idx="13">
                  <c:v>85</c:v>
                </c:pt>
                <c:pt idx="14">
                  <c:v>25</c:v>
                </c:pt>
                <c:pt idx="15">
                  <c:v>1</c:v>
                </c:pt>
                <c:pt idx="16">
                  <c:v>13</c:v>
                </c:pt>
                <c:pt idx="17">
                  <c:v>20</c:v>
                </c:pt>
                <c:pt idx="18">
                  <c:v>9</c:v>
                </c:pt>
                <c:pt idx="19">
                  <c:v>13</c:v>
                </c:pt>
                <c:pt idx="20">
                  <c:v>12</c:v>
                </c:pt>
                <c:pt idx="21">
                  <c:v>44</c:v>
                </c:pt>
                <c:pt idx="22">
                  <c:v>-3</c:v>
                </c:pt>
                <c:pt idx="23">
                  <c:v>-2</c:v>
                </c:pt>
                <c:pt idx="24">
                  <c:v>0</c:v>
                </c:pt>
                <c:pt idx="25">
                  <c:v>-2</c:v>
                </c:pt>
                <c:pt idx="26">
                  <c:v>2</c:v>
                </c:pt>
                <c:pt idx="27">
                  <c:v>1</c:v>
                </c:pt>
                <c:pt idx="28">
                  <c:v>-1</c:v>
                </c:pt>
                <c:pt idx="29">
                  <c:v>6</c:v>
                </c:pt>
              </c:numCache>
            </c:numRef>
          </c:val>
          <c:smooth val="0"/>
          <c:extLst>
            <c:ext xmlns:c16="http://schemas.microsoft.com/office/drawing/2014/chart" uri="{C3380CC4-5D6E-409C-BE32-E72D297353CC}">
              <c16:uniqueId val="{00000002-31E3-4F82-BDE5-BBD4ABD5B3E0}"/>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15</c:v>
                </c:pt>
                <c:pt idx="1">
                  <c:v>361</c:v>
                </c:pt>
                <c:pt idx="2">
                  <c:v>1396</c:v>
                </c:pt>
                <c:pt idx="3">
                  <c:v>40</c:v>
                </c:pt>
                <c:pt idx="4">
                  <c:v>19</c:v>
                </c:pt>
                <c:pt idx="5">
                  <c:v>13</c:v>
                </c:pt>
                <c:pt idx="6">
                  <c:v>9</c:v>
                </c:pt>
                <c:pt idx="7">
                  <c:v>30</c:v>
                </c:pt>
                <c:pt idx="8">
                  <c:v>34</c:v>
                </c:pt>
                <c:pt idx="9">
                  <c:v>67</c:v>
                </c:pt>
                <c:pt idx="10">
                  <c:v>76</c:v>
                </c:pt>
                <c:pt idx="11">
                  <c:v>53</c:v>
                </c:pt>
                <c:pt idx="12">
                  <c:v>45</c:v>
                </c:pt>
                <c:pt idx="13">
                  <c:v>62</c:v>
                </c:pt>
                <c:pt idx="14">
                  <c:v>39</c:v>
                </c:pt>
                <c:pt idx="15">
                  <c:v>27</c:v>
                </c:pt>
                <c:pt idx="16">
                  <c:v>25</c:v>
                </c:pt>
                <c:pt idx="17">
                  <c:v>10</c:v>
                </c:pt>
                <c:pt idx="18">
                  <c:v>18</c:v>
                </c:pt>
                <c:pt idx="19">
                  <c:v>14</c:v>
                </c:pt>
                <c:pt idx="20">
                  <c:v>43</c:v>
                </c:pt>
                <c:pt idx="21">
                  <c:v>35</c:v>
                </c:pt>
                <c:pt idx="22">
                  <c:v>31</c:v>
                </c:pt>
                <c:pt idx="23">
                  <c:v>40</c:v>
                </c:pt>
                <c:pt idx="24">
                  <c:v>33</c:v>
                </c:pt>
                <c:pt idx="25">
                  <c:v>95</c:v>
                </c:pt>
                <c:pt idx="26">
                  <c:v>10879</c:v>
                </c:pt>
                <c:pt idx="27">
                  <c:v>-81</c:v>
                </c:pt>
                <c:pt idx="28">
                  <c:v>-61</c:v>
                </c:pt>
                <c:pt idx="29">
                  <c:v>-22</c:v>
                </c:pt>
              </c:numCache>
            </c:numRef>
          </c:val>
          <c:smooth val="0"/>
          <c:extLst>
            <c:ext xmlns:c16="http://schemas.microsoft.com/office/drawing/2014/chart" uri="{C3380CC4-5D6E-409C-BE32-E72D297353CC}">
              <c16:uniqueId val="{00000003-31E3-4F82-BDE5-BBD4ABD5B3E0}"/>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-34</c:v>
                </c:pt>
                <c:pt idx="1">
                  <c:v>-27</c:v>
                </c:pt>
                <c:pt idx="2">
                  <c:v>-25</c:v>
                </c:pt>
                <c:pt idx="3">
                  <c:v>-42</c:v>
                </c:pt>
                <c:pt idx="4">
                  <c:v>-35</c:v>
                </c:pt>
                <c:pt idx="5">
                  <c:v>-45</c:v>
                </c:pt>
                <c:pt idx="6">
                  <c:v>-32</c:v>
                </c:pt>
                <c:pt idx="7">
                  <c:v>-48</c:v>
                </c:pt>
                <c:pt idx="8">
                  <c:v>-32</c:v>
                </c:pt>
                <c:pt idx="9">
                  <c:v>-29</c:v>
                </c:pt>
                <c:pt idx="10">
                  <c:v>996</c:v>
                </c:pt>
                <c:pt idx="11">
                  <c:v>1736</c:v>
                </c:pt>
                <c:pt idx="12">
                  <c:v>537</c:v>
                </c:pt>
                <c:pt idx="13">
                  <c:v>259</c:v>
                </c:pt>
                <c:pt idx="14">
                  <c:v>3342</c:v>
                </c:pt>
                <c:pt idx="15">
                  <c:v>2530</c:v>
                </c:pt>
                <c:pt idx="16">
                  <c:v>2435</c:v>
                </c:pt>
                <c:pt idx="17">
                  <c:v>-2</c:v>
                </c:pt>
                <c:pt idx="18">
                  <c:v>-137</c:v>
                </c:pt>
                <c:pt idx="19">
                  <c:v>-63</c:v>
                </c:pt>
                <c:pt idx="20">
                  <c:v>-81</c:v>
                </c:pt>
                <c:pt idx="21">
                  <c:v>72</c:v>
                </c:pt>
                <c:pt idx="22">
                  <c:v>-41</c:v>
                </c:pt>
                <c:pt idx="23">
                  <c:v>-52</c:v>
                </c:pt>
                <c:pt idx="24">
                  <c:v>-92</c:v>
                </c:pt>
                <c:pt idx="25">
                  <c:v>-62</c:v>
                </c:pt>
                <c:pt idx="26">
                  <c:v>-44</c:v>
                </c:pt>
                <c:pt idx="27">
                  <c:v>-109</c:v>
                </c:pt>
                <c:pt idx="28">
                  <c:v>-59</c:v>
                </c:pt>
                <c:pt idx="29">
                  <c:v>-36</c:v>
                </c:pt>
              </c:numCache>
            </c:numRef>
          </c:val>
          <c:smooth val="0"/>
          <c:extLst>
            <c:ext xmlns:c16="http://schemas.microsoft.com/office/drawing/2014/chart" uri="{C3380CC4-5D6E-409C-BE32-E72D297353CC}">
              <c16:uniqueId val="{00000004-31E3-4F82-BDE5-BBD4ABD5B3E0}"/>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9">
                  <c:v>10</c:v>
                </c:pt>
              </c:numCache>
            </c:numRef>
          </c:val>
          <c:smooth val="0"/>
          <c:extLst>
            <c:ext xmlns:c16="http://schemas.microsoft.com/office/drawing/2014/chart" uri="{C3380CC4-5D6E-409C-BE32-E72D297353CC}">
              <c16:uniqueId val="{00000005-31E3-4F82-BDE5-BBD4ABD5B3E0}"/>
            </c:ext>
          </c:extLst>
        </c:ser>
        <c:dLbls>
          <c:showLegendKey val="0"/>
          <c:showVal val="0"/>
          <c:showCatName val="0"/>
          <c:showSerName val="0"/>
          <c:showPercent val="0"/>
          <c:showBubbleSize val="0"/>
        </c:dLbls>
        <c:smooth val="0"/>
        <c:axId val="339837784"/>
        <c:axId val="339836144"/>
      </c:lineChart>
      <c:dateAx>
        <c:axId val="339837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36144"/>
        <c:crosses val="autoZero"/>
        <c:auto val="1"/>
        <c:lblOffset val="100"/>
        <c:baseTimeUnit val="days"/>
      </c:dateAx>
      <c:valAx>
        <c:axId val="339836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3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3</c:v>
                </c:pt>
                <c:pt idx="3">
                  <c:v>3</c:v>
                </c:pt>
                <c:pt idx="4">
                  <c:v>1</c:v>
                </c:pt>
                <c:pt idx="5">
                  <c:v>1</c:v>
                </c:pt>
                <c:pt idx="6">
                  <c:v>2</c:v>
                </c:pt>
              </c:numCache>
            </c:numRef>
          </c:val>
          <c:extLst>
            <c:ext xmlns:c16="http://schemas.microsoft.com/office/drawing/2014/chart" uri="{C3380CC4-5D6E-409C-BE32-E72D297353CC}">
              <c16:uniqueId val="{00000000-DC57-4D42-B6EC-83136DA2FC45}"/>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3</c:v>
                </c:pt>
                <c:pt idx="3">
                  <c:v>2</c:v>
                </c:pt>
                <c:pt idx="4">
                  <c:v>2</c:v>
                </c:pt>
                <c:pt idx="5">
                  <c:v>1</c:v>
                </c:pt>
                <c:pt idx="6">
                  <c:v>2</c:v>
                </c:pt>
              </c:numCache>
            </c:numRef>
          </c:val>
          <c:extLst>
            <c:ext xmlns:c16="http://schemas.microsoft.com/office/drawing/2014/chart" uri="{C3380CC4-5D6E-409C-BE32-E72D297353CC}">
              <c16:uniqueId val="{00000001-DC57-4D42-B6EC-83136DA2FC45}"/>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2</c:v>
                </c:pt>
                <c:pt idx="3">
                  <c:v>3</c:v>
                </c:pt>
                <c:pt idx="4">
                  <c:v>1</c:v>
                </c:pt>
                <c:pt idx="5">
                  <c:v>4</c:v>
                </c:pt>
                <c:pt idx="6">
                  <c:v>0</c:v>
                </c:pt>
              </c:numCache>
            </c:numRef>
          </c:val>
          <c:extLst>
            <c:ext xmlns:c16="http://schemas.microsoft.com/office/drawing/2014/chart" uri="{C3380CC4-5D6E-409C-BE32-E72D297353CC}">
              <c16:uniqueId val="{00000002-DC57-4D42-B6EC-83136DA2FC45}"/>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2</c:v>
                </c:pt>
                <c:pt idx="3">
                  <c:v>0</c:v>
                </c:pt>
                <c:pt idx="4">
                  <c:v>2</c:v>
                </c:pt>
                <c:pt idx="5">
                  <c:v>0</c:v>
                </c:pt>
                <c:pt idx="6">
                  <c:v>1</c:v>
                </c:pt>
              </c:numCache>
            </c:numRef>
          </c:val>
          <c:extLst>
            <c:ext xmlns:c16="http://schemas.microsoft.com/office/drawing/2014/chart" uri="{C3380CC4-5D6E-409C-BE32-E72D297353CC}">
              <c16:uniqueId val="{00000003-DC57-4D42-B6EC-83136DA2FC45}"/>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0</c:v>
                </c:pt>
                <c:pt idx="3">
                  <c:v>1</c:v>
                </c:pt>
                <c:pt idx="4">
                  <c:v>2</c:v>
                </c:pt>
                <c:pt idx="5">
                  <c:v>0</c:v>
                </c:pt>
                <c:pt idx="6">
                  <c:v>0</c:v>
                </c:pt>
              </c:numCache>
            </c:numRef>
          </c:val>
          <c:extLst>
            <c:ext xmlns:c16="http://schemas.microsoft.com/office/drawing/2014/chart" uri="{C3380CC4-5D6E-409C-BE32-E72D297353CC}">
              <c16:uniqueId val="{00000004-DC57-4D42-B6EC-83136DA2FC45}"/>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1</c:v>
                </c:pt>
                <c:pt idx="3">
                  <c:v>1</c:v>
                </c:pt>
                <c:pt idx="4">
                  <c:v>1</c:v>
                </c:pt>
                <c:pt idx="5">
                  <c:v>0</c:v>
                </c:pt>
                <c:pt idx="6">
                  <c:v>0</c:v>
                </c:pt>
              </c:numCache>
            </c:numRef>
          </c:val>
          <c:extLst>
            <c:ext xmlns:c16="http://schemas.microsoft.com/office/drawing/2014/chart" uri="{C3380CC4-5D6E-409C-BE32-E72D297353CC}">
              <c16:uniqueId val="{00000005-DC57-4D42-B6EC-83136DA2FC45}"/>
            </c:ext>
          </c:extLst>
        </c:ser>
        <c:dLbls>
          <c:showLegendKey val="0"/>
          <c:showVal val="0"/>
          <c:showCatName val="0"/>
          <c:showSerName val="0"/>
          <c:showPercent val="0"/>
          <c:showBubbleSize val="0"/>
        </c:dLbls>
        <c:gapWidth val="219"/>
        <c:overlap val="-27"/>
        <c:axId val="69622752"/>
        <c:axId val="69625704"/>
      </c:barChart>
      <c:catAx>
        <c:axId val="69622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25704"/>
        <c:crosses val="autoZero"/>
        <c:auto val="1"/>
        <c:lblAlgn val="ctr"/>
        <c:lblOffset val="100"/>
        <c:noMultiLvlLbl val="0"/>
      </c:catAx>
      <c:valAx>
        <c:axId val="6962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2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88</c:v>
                </c:pt>
                <c:pt idx="1">
                  <c:v>50</c:v>
                </c:pt>
                <c:pt idx="2">
                  <c:v>21</c:v>
                </c:pt>
                <c:pt idx="3">
                  <c:v>-1</c:v>
                </c:pt>
                <c:pt idx="4">
                  <c:v>100</c:v>
                </c:pt>
                <c:pt idx="5">
                  <c:v>198</c:v>
                </c:pt>
                <c:pt idx="6">
                  <c:v>80</c:v>
                </c:pt>
              </c:numCache>
            </c:numRef>
          </c:val>
          <c:extLst>
            <c:ext xmlns:c16="http://schemas.microsoft.com/office/drawing/2014/chart" uri="{C3380CC4-5D6E-409C-BE32-E72D297353CC}">
              <c16:uniqueId val="{00000000-77CC-454D-B3A1-3AFFE4C11D21}"/>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4</c:v>
                </c:pt>
                <c:pt idx="2">
                  <c:v>4</c:v>
                </c:pt>
                <c:pt idx="3">
                  <c:v>6</c:v>
                </c:pt>
                <c:pt idx="4">
                  <c:v>3</c:v>
                </c:pt>
                <c:pt idx="5">
                  <c:v>10</c:v>
                </c:pt>
                <c:pt idx="6">
                  <c:v>10</c:v>
                </c:pt>
              </c:numCache>
            </c:numRef>
          </c:val>
          <c:extLst>
            <c:ext xmlns:c16="http://schemas.microsoft.com/office/drawing/2014/chart" uri="{C3380CC4-5D6E-409C-BE32-E72D297353CC}">
              <c16:uniqueId val="{00000001-77CC-454D-B3A1-3AFFE4C11D21}"/>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22</c:v>
                </c:pt>
                <c:pt idx="2">
                  <c:v>15</c:v>
                </c:pt>
                <c:pt idx="3">
                  <c:v>5</c:v>
                </c:pt>
                <c:pt idx="4">
                  <c:v>6</c:v>
                </c:pt>
                <c:pt idx="5">
                  <c:v>-2</c:v>
                </c:pt>
                <c:pt idx="6">
                  <c:v>4</c:v>
                </c:pt>
              </c:numCache>
            </c:numRef>
          </c:val>
          <c:extLst>
            <c:ext xmlns:c16="http://schemas.microsoft.com/office/drawing/2014/chart" uri="{C3380CC4-5D6E-409C-BE32-E72D297353CC}">
              <c16:uniqueId val="{00000002-77CC-454D-B3A1-3AFFE4C11D21}"/>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c:v>
                </c:pt>
                <c:pt idx="1">
                  <c:v>12</c:v>
                </c:pt>
                <c:pt idx="2">
                  <c:v>86</c:v>
                </c:pt>
                <c:pt idx="3">
                  <c:v>382</c:v>
                </c:pt>
                <c:pt idx="4">
                  <c:v>40</c:v>
                </c:pt>
                <c:pt idx="5">
                  <c:v>46</c:v>
                </c:pt>
                <c:pt idx="6">
                  <c:v>2738</c:v>
                </c:pt>
              </c:numCache>
            </c:numRef>
          </c:val>
          <c:extLst>
            <c:ext xmlns:c16="http://schemas.microsoft.com/office/drawing/2014/chart" uri="{C3380CC4-5D6E-409C-BE32-E72D297353CC}">
              <c16:uniqueId val="{00000003-77CC-454D-B3A1-3AFFE4C11D21}"/>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c:v>
                </c:pt>
                <c:pt idx="1">
                  <c:v>655</c:v>
                </c:pt>
                <c:pt idx="2">
                  <c:v>479</c:v>
                </c:pt>
                <c:pt idx="3">
                  <c:v>582</c:v>
                </c:pt>
                <c:pt idx="4">
                  <c:v>215</c:v>
                </c:pt>
                <c:pt idx="5">
                  <c:v>376</c:v>
                </c:pt>
                <c:pt idx="6">
                  <c:v>96</c:v>
                </c:pt>
              </c:numCache>
            </c:numRef>
          </c:val>
          <c:extLst>
            <c:ext xmlns:c16="http://schemas.microsoft.com/office/drawing/2014/chart" uri="{C3380CC4-5D6E-409C-BE32-E72D297353CC}">
              <c16:uniqueId val="{00000004-77CC-454D-B3A1-3AFFE4C11D21}"/>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2">
                  <c:v>10</c:v>
                </c:pt>
              </c:numCache>
            </c:numRef>
          </c:val>
          <c:extLst>
            <c:ext xmlns:c16="http://schemas.microsoft.com/office/drawing/2014/chart" uri="{C3380CC4-5D6E-409C-BE32-E72D297353CC}">
              <c16:uniqueId val="{00000005-77CC-454D-B3A1-3AFFE4C11D21}"/>
            </c:ext>
          </c:extLst>
        </c:ser>
        <c:dLbls>
          <c:showLegendKey val="0"/>
          <c:showVal val="0"/>
          <c:showCatName val="0"/>
          <c:showSerName val="0"/>
          <c:showPercent val="0"/>
          <c:showBubbleSize val="0"/>
        </c:dLbls>
        <c:gapWidth val="219"/>
        <c:overlap val="-27"/>
        <c:axId val="69621112"/>
        <c:axId val="69623080"/>
      </c:barChart>
      <c:catAx>
        <c:axId val="69621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23080"/>
        <c:crosses val="autoZero"/>
        <c:auto val="1"/>
        <c:lblAlgn val="ctr"/>
        <c:lblOffset val="100"/>
        <c:noMultiLvlLbl val="0"/>
      </c:catAx>
      <c:valAx>
        <c:axId val="69623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2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0</c:v>
                </c:pt>
                <c:pt idx="12">
                  <c:v>1</c:v>
                </c:pt>
                <c:pt idx="13">
                  <c:v>0</c:v>
                </c:pt>
                <c:pt idx="14">
                  <c:v>2</c:v>
                </c:pt>
                <c:pt idx="15">
                  <c:v>1</c:v>
                </c:pt>
                <c:pt idx="16">
                  <c:v>1</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6F62-4FDD-9DA4-776C724EDA61}"/>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1</c:v>
                </c:pt>
                <c:pt idx="12">
                  <c:v>0</c:v>
                </c:pt>
                <c:pt idx="13">
                  <c:v>0</c:v>
                </c:pt>
                <c:pt idx="14">
                  <c:v>4</c:v>
                </c:pt>
                <c:pt idx="15">
                  <c:v>1</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6F62-4FDD-9DA4-776C724EDA61}"/>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7</c:v>
                </c:pt>
                <c:pt idx="11">
                  <c:v>3</c:v>
                </c:pt>
                <c:pt idx="12">
                  <c:v>3</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6F62-4FDD-9DA4-776C724EDA61}"/>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6F62-4FDD-9DA4-776C724EDA61}"/>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1</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6F62-4FDD-9DA4-776C724EDA61}"/>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6F62-4FDD-9DA4-776C724EDA61}"/>
            </c:ext>
          </c:extLst>
        </c:ser>
        <c:dLbls>
          <c:showLegendKey val="0"/>
          <c:showVal val="0"/>
          <c:showCatName val="0"/>
          <c:showSerName val="0"/>
          <c:showPercent val="0"/>
          <c:showBubbleSize val="0"/>
        </c:dLbls>
        <c:smooth val="0"/>
        <c:axId val="344877464"/>
        <c:axId val="344872544"/>
      </c:lineChart>
      <c:catAx>
        <c:axId val="344877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72544"/>
        <c:crosses val="autoZero"/>
        <c:auto val="1"/>
        <c:lblAlgn val="ctr"/>
        <c:lblOffset val="100"/>
        <c:noMultiLvlLbl val="0"/>
      </c:catAx>
      <c:valAx>
        <c:axId val="34487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7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0.32627584494804401</c:v>
                </c:pt>
                <c:pt idx="2">
                  <c:v>1.15969784019577</c:v>
                </c:pt>
                <c:pt idx="3">
                  <c:v>0.37592651700535501</c:v>
                </c:pt>
                <c:pt idx="4">
                  <c:v>1.70230875625066</c:v>
                </c:pt>
                <c:pt idx="5">
                  <c:v>0.340461751250133</c:v>
                </c:pt>
                <c:pt idx="6">
                  <c:v>0.46813490796893298</c:v>
                </c:pt>
              </c:numCache>
            </c:numRef>
          </c:val>
          <c:extLst>
            <c:ext xmlns:c16="http://schemas.microsoft.com/office/drawing/2014/chart" uri="{C3380CC4-5D6E-409C-BE32-E72D297353CC}">
              <c16:uniqueId val="{00000000-84C8-40F3-B899-DD04363D8F7E}"/>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1.2557077625570801</c:v>
                </c:pt>
                <c:pt idx="1">
                  <c:v>0.93607305936073004</c:v>
                </c:pt>
                <c:pt idx="2">
                  <c:v>1.5753424657534201</c:v>
                </c:pt>
                <c:pt idx="3">
                  <c:v>0.60502283105022803</c:v>
                </c:pt>
                <c:pt idx="4">
                  <c:v>0.47945205479452102</c:v>
                </c:pt>
                <c:pt idx="5">
                  <c:v>1.2785388127853901</c:v>
                </c:pt>
                <c:pt idx="6">
                  <c:v>0.59360730593607303</c:v>
                </c:pt>
              </c:numCache>
            </c:numRef>
          </c:val>
          <c:extLst>
            <c:ext xmlns:c16="http://schemas.microsoft.com/office/drawing/2014/chart" uri="{C3380CC4-5D6E-409C-BE32-E72D297353CC}">
              <c16:uniqueId val="{00000001-84C8-40F3-B899-DD04363D8F7E}"/>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1.93906401654218</c:v>
                </c:pt>
                <c:pt idx="1">
                  <c:v>0.61558425117103399</c:v>
                </c:pt>
                <c:pt idx="2">
                  <c:v>0.15903911887580699</c:v>
                </c:pt>
                <c:pt idx="3">
                  <c:v>0.142423091530574</c:v>
                </c:pt>
                <c:pt idx="4">
                  <c:v>0.13451069755665301</c:v>
                </c:pt>
                <c:pt idx="5">
                  <c:v>0.16576465375364</c:v>
                </c:pt>
              </c:numCache>
            </c:numRef>
          </c:val>
          <c:extLst>
            <c:ext xmlns:c16="http://schemas.microsoft.com/office/drawing/2014/chart" uri="{C3380CC4-5D6E-409C-BE32-E72D297353CC}">
              <c16:uniqueId val="{00000002-84C8-40F3-B899-DD04363D8F7E}"/>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1.7152023692003999</c:v>
                </c:pt>
                <c:pt idx="1">
                  <c:v>3.7238126576724802</c:v>
                </c:pt>
                <c:pt idx="2">
                  <c:v>2.1724525611495</c:v>
                </c:pt>
                <c:pt idx="4">
                  <c:v>1.0029340791927199</c:v>
                </c:pt>
                <c:pt idx="6">
                  <c:v>0.53471536689700605</c:v>
                </c:pt>
              </c:numCache>
            </c:numRef>
          </c:val>
          <c:extLst>
            <c:ext xmlns:c16="http://schemas.microsoft.com/office/drawing/2014/chart" uri="{C3380CC4-5D6E-409C-BE32-E72D297353CC}">
              <c16:uniqueId val="{00000003-84C8-40F3-B899-DD04363D8F7E}"/>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0.45426414160168299</c:v>
                </c:pt>
                <c:pt idx="1">
                  <c:v>9.2833271444485693E-2</c:v>
                </c:pt>
                <c:pt idx="3">
                  <c:v>0.53843297437801696</c:v>
                </c:pt>
                <c:pt idx="4">
                  <c:v>18.612761480381199</c:v>
                </c:pt>
              </c:numCache>
            </c:numRef>
          </c:val>
          <c:extLst>
            <c:ext xmlns:c16="http://schemas.microsoft.com/office/drawing/2014/chart" uri="{C3380CC4-5D6E-409C-BE32-E72D297353CC}">
              <c16:uniqueId val="{00000004-84C8-40F3-B899-DD04363D8F7E}"/>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1.9691916785771</c:v>
                </c:pt>
                <c:pt idx="1">
                  <c:v>3.97014451326028</c:v>
                </c:pt>
                <c:pt idx="2">
                  <c:v>1.87390821025885</c:v>
                </c:pt>
                <c:pt idx="3">
                  <c:v>2.4614895982213798</c:v>
                </c:pt>
                <c:pt idx="4">
                  <c:v>2.6996982690169902</c:v>
                </c:pt>
              </c:numCache>
            </c:numRef>
          </c:val>
          <c:extLst>
            <c:ext xmlns:c16="http://schemas.microsoft.com/office/drawing/2014/chart" uri="{C3380CC4-5D6E-409C-BE32-E72D297353CC}">
              <c16:uniqueId val="{00000005-84C8-40F3-B899-DD04363D8F7E}"/>
            </c:ext>
          </c:extLst>
        </c:ser>
        <c:dLbls>
          <c:showLegendKey val="0"/>
          <c:showVal val="0"/>
          <c:showCatName val="0"/>
          <c:showSerName val="0"/>
          <c:showPercent val="0"/>
          <c:showBubbleSize val="0"/>
        </c:dLbls>
        <c:gapWidth val="219"/>
        <c:overlap val="-27"/>
        <c:axId val="344878448"/>
        <c:axId val="344870576"/>
      </c:barChart>
      <c:catAx>
        <c:axId val="34487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70576"/>
        <c:crosses val="autoZero"/>
        <c:auto val="1"/>
        <c:lblAlgn val="ctr"/>
        <c:lblOffset val="100"/>
        <c:noMultiLvlLbl val="0"/>
      </c:catAx>
      <c:valAx>
        <c:axId val="34487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7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0.48414556288572003</c:v>
                </c:pt>
                <c:pt idx="10">
                  <c:v>0.38838050649074302</c:v>
                </c:pt>
                <c:pt idx="11">
                  <c:v>0</c:v>
                </c:pt>
                <c:pt idx="12">
                  <c:v>0.50010640561821695</c:v>
                </c:pt>
                <c:pt idx="13">
                  <c:v>0</c:v>
                </c:pt>
                <c:pt idx="14">
                  <c:v>0.35823224799602699</c:v>
                </c:pt>
                <c:pt idx="15">
                  <c:v>1.7024898914662701</c:v>
                </c:pt>
                <c:pt idx="16">
                  <c:v>0.404341349223239</c:v>
                </c:pt>
                <c:pt idx="17">
                  <c:v>0</c:v>
                </c:pt>
                <c:pt idx="18">
                  <c:v>2.5430942753777401</c:v>
                </c:pt>
                <c:pt idx="19">
                  <c:v>0.19153011278995499</c:v>
                </c:pt>
                <c:pt idx="20">
                  <c:v>0</c:v>
                </c:pt>
                <c:pt idx="21">
                  <c:v>0</c:v>
                </c:pt>
                <c:pt idx="22">
                  <c:v>0</c:v>
                </c:pt>
                <c:pt idx="23">
                  <c:v>0</c:v>
                </c:pt>
              </c:numCache>
            </c:numRef>
          </c:val>
          <c:smooth val="0"/>
          <c:extLst>
            <c:ext xmlns:c16="http://schemas.microsoft.com/office/drawing/2014/chart" uri="{C3380CC4-5D6E-409C-BE32-E72D297353CC}">
              <c16:uniqueId val="{00000000-38CA-4199-A3E9-EF7E1741CF08}"/>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1.2268888381648</c:v>
                </c:pt>
                <c:pt idx="11">
                  <c:v>0.43369093814197701</c:v>
                </c:pt>
                <c:pt idx="12">
                  <c:v>0</c:v>
                </c:pt>
                <c:pt idx="13">
                  <c:v>0</c:v>
                </c:pt>
                <c:pt idx="14">
                  <c:v>0.582058890664232</c:v>
                </c:pt>
                <c:pt idx="15">
                  <c:v>0.57064597123944305</c:v>
                </c:pt>
                <c:pt idx="16">
                  <c:v>1.5217225899718501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8CA-4199-A3E9-EF7E1741CF08}"/>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0.13610394543181401</c:v>
                </c:pt>
                <c:pt idx="11">
                  <c:v>0.51592890942757197</c:v>
                </c:pt>
                <c:pt idx="12">
                  <c:v>1.9418551284283201</c:v>
                </c:pt>
                <c:pt idx="13">
                  <c:v>0</c:v>
                </c:pt>
                <c:pt idx="14">
                  <c:v>0</c:v>
                </c:pt>
                <c:pt idx="15">
                  <c:v>0.20099071011442199</c:v>
                </c:pt>
                <c:pt idx="16">
                  <c:v>0.164590817731495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38CA-4199-A3E9-EF7E1741CF08}"/>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0.53474469368726996</c:v>
                </c:pt>
                <c:pt idx="12">
                  <c:v>1.8201886688970501</c:v>
                </c:pt>
                <c:pt idx="13">
                  <c:v>0</c:v>
                </c:pt>
                <c:pt idx="14">
                  <c:v>0</c:v>
                </c:pt>
                <c:pt idx="15">
                  <c:v>0</c:v>
                </c:pt>
                <c:pt idx="16">
                  <c:v>0</c:v>
                </c:pt>
                <c:pt idx="17">
                  <c:v>0</c:v>
                </c:pt>
                <c:pt idx="18">
                  <c:v>0</c:v>
                </c:pt>
                <c:pt idx="19">
                  <c:v>3.7240168924477599</c:v>
                </c:pt>
                <c:pt idx="20">
                  <c:v>1.47534689848078</c:v>
                </c:pt>
                <c:pt idx="21">
                  <c:v>0</c:v>
                </c:pt>
                <c:pt idx="22">
                  <c:v>0</c:v>
                </c:pt>
                <c:pt idx="23">
                  <c:v>0</c:v>
                </c:pt>
              </c:numCache>
            </c:numRef>
          </c:val>
          <c:smooth val="0"/>
          <c:extLst>
            <c:ext xmlns:c16="http://schemas.microsoft.com/office/drawing/2014/chart" uri="{C3380CC4-5D6E-409C-BE32-E72D297353CC}">
              <c16:uniqueId val="{00000003-38CA-4199-A3E9-EF7E1741CF08}"/>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0.53840631730079003</c:v>
                </c:pt>
                <c:pt idx="13">
                  <c:v>0</c:v>
                </c:pt>
                <c:pt idx="14">
                  <c:v>0</c:v>
                </c:pt>
                <c:pt idx="15">
                  <c:v>37.096814119860397</c:v>
                </c:pt>
                <c:pt idx="16">
                  <c:v>9.2828675396687904E-2</c:v>
                </c:pt>
                <c:pt idx="17">
                  <c:v>0.29055375399163302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38CA-4199-A3E9-EF7E1741CF08}"/>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1.8750993167011001</c:v>
                </c:pt>
                <c:pt idx="9">
                  <c:v>2.7014142698236099</c:v>
                </c:pt>
                <c:pt idx="10">
                  <c:v>0</c:v>
                </c:pt>
                <c:pt idx="11">
                  <c:v>2.4630541871921201</c:v>
                </c:pt>
                <c:pt idx="12">
                  <c:v>0</c:v>
                </c:pt>
                <c:pt idx="13">
                  <c:v>1.97044334975369</c:v>
                </c:pt>
                <c:pt idx="14">
                  <c:v>0</c:v>
                </c:pt>
                <c:pt idx="15">
                  <c:v>0</c:v>
                </c:pt>
                <c:pt idx="16">
                  <c:v>3.9726680438582598</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38CA-4199-A3E9-EF7E1741CF08}"/>
            </c:ext>
          </c:extLst>
        </c:ser>
        <c:dLbls>
          <c:showLegendKey val="0"/>
          <c:showVal val="0"/>
          <c:showCatName val="0"/>
          <c:showSerName val="0"/>
          <c:showPercent val="0"/>
          <c:showBubbleSize val="0"/>
        </c:dLbls>
        <c:smooth val="0"/>
        <c:axId val="344871560"/>
        <c:axId val="344871888"/>
      </c:lineChart>
      <c:catAx>
        <c:axId val="344871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71888"/>
        <c:crosses val="autoZero"/>
        <c:auto val="1"/>
        <c:lblAlgn val="ctr"/>
        <c:lblOffset val="100"/>
        <c:noMultiLvlLbl val="0"/>
      </c:catAx>
      <c:valAx>
        <c:axId val="34487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7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2</c:v>
                </c:pt>
                <c:pt idx="1">
                  <c:v>0</c:v>
                </c:pt>
                <c:pt idx="2">
                  <c:v>2</c:v>
                </c:pt>
                <c:pt idx="3">
                  <c:v>7</c:v>
                </c:pt>
                <c:pt idx="4">
                  <c:v>0</c:v>
                </c:pt>
                <c:pt idx="5">
                  <c:v>5</c:v>
                </c:pt>
              </c:numCache>
            </c:numRef>
          </c:val>
          <c:extLst>
            <c:ext xmlns:c16="http://schemas.microsoft.com/office/drawing/2014/chart" uri="{C3380CC4-5D6E-409C-BE32-E72D297353CC}">
              <c16:uniqueId val="{00000000-C072-455F-969B-456F3EEED858}"/>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9</c:v>
                </c:pt>
                <c:pt idx="1">
                  <c:v>9</c:v>
                </c:pt>
                <c:pt idx="2">
                  <c:v>14</c:v>
                </c:pt>
                <c:pt idx="3">
                  <c:v>0</c:v>
                </c:pt>
                <c:pt idx="4">
                  <c:v>5</c:v>
                </c:pt>
                <c:pt idx="5">
                  <c:v>0</c:v>
                </c:pt>
              </c:numCache>
            </c:numRef>
          </c:val>
          <c:extLst>
            <c:ext xmlns:c16="http://schemas.microsoft.com/office/drawing/2014/chart" uri="{C3380CC4-5D6E-409C-BE32-E72D297353CC}">
              <c16:uniqueId val="{00000001-C072-455F-969B-456F3EEED858}"/>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2</c:v>
                </c:pt>
                <c:pt idx="1">
                  <c:v>4</c:v>
                </c:pt>
                <c:pt idx="2">
                  <c:v>0</c:v>
                </c:pt>
                <c:pt idx="3">
                  <c:v>0</c:v>
                </c:pt>
                <c:pt idx="4">
                  <c:v>0</c:v>
                </c:pt>
                <c:pt idx="5">
                  <c:v>0</c:v>
                </c:pt>
              </c:numCache>
            </c:numRef>
          </c:val>
          <c:extLst>
            <c:ext xmlns:c16="http://schemas.microsoft.com/office/drawing/2014/chart" uri="{C3380CC4-5D6E-409C-BE32-E72D297353CC}">
              <c16:uniqueId val="{00000002-C072-455F-969B-456F3EEED858}"/>
            </c:ext>
          </c:extLst>
        </c:ser>
        <c:dLbls>
          <c:showLegendKey val="0"/>
          <c:showVal val="0"/>
          <c:showCatName val="0"/>
          <c:showSerName val="0"/>
          <c:showPercent val="0"/>
          <c:showBubbleSize val="0"/>
        </c:dLbls>
        <c:gapWidth val="150"/>
        <c:overlap val="100"/>
        <c:axId val="344884352"/>
        <c:axId val="344881400"/>
      </c:barChart>
      <c:catAx>
        <c:axId val="344884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81400"/>
        <c:crosses val="autoZero"/>
        <c:auto val="1"/>
        <c:lblAlgn val="ctr"/>
        <c:lblOffset val="100"/>
        <c:noMultiLvlLbl val="0"/>
      </c:catAx>
      <c:valAx>
        <c:axId val="344881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8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663</c:v>
                </c:pt>
                <c:pt idx="1">
                  <c:v>466</c:v>
                </c:pt>
                <c:pt idx="2">
                  <c:v>4737</c:v>
                </c:pt>
                <c:pt idx="3">
                  <c:v>0</c:v>
                </c:pt>
                <c:pt idx="4">
                  <c:v>61903</c:v>
                </c:pt>
                <c:pt idx="5">
                  <c:v>0</c:v>
                </c:pt>
              </c:numCache>
            </c:numRef>
          </c:val>
          <c:extLst>
            <c:ext xmlns:c16="http://schemas.microsoft.com/office/drawing/2014/chart" uri="{C3380CC4-5D6E-409C-BE32-E72D297353CC}">
              <c16:uniqueId val="{00000000-0E23-4E3D-8CBD-AC064A5B369F}"/>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67</c:v>
                </c:pt>
                <c:pt idx="1">
                  <c:v>95</c:v>
                </c:pt>
                <c:pt idx="2">
                  <c:v>0</c:v>
                </c:pt>
                <c:pt idx="3">
                  <c:v>0</c:v>
                </c:pt>
                <c:pt idx="4">
                  <c:v>0</c:v>
                </c:pt>
                <c:pt idx="5">
                  <c:v>0</c:v>
                </c:pt>
              </c:numCache>
            </c:numRef>
          </c:val>
          <c:extLst>
            <c:ext xmlns:c16="http://schemas.microsoft.com/office/drawing/2014/chart" uri="{C3380CC4-5D6E-409C-BE32-E72D297353CC}">
              <c16:uniqueId val="{00000001-0E23-4E3D-8CBD-AC064A5B369F}"/>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75</c:v>
                </c:pt>
                <c:pt idx="1">
                  <c:v>0</c:v>
                </c:pt>
                <c:pt idx="2">
                  <c:v>1081</c:v>
                </c:pt>
                <c:pt idx="3">
                  <c:v>8989</c:v>
                </c:pt>
                <c:pt idx="4">
                  <c:v>0</c:v>
                </c:pt>
                <c:pt idx="5">
                  <c:v>817</c:v>
                </c:pt>
              </c:numCache>
            </c:numRef>
          </c:val>
          <c:extLst>
            <c:ext xmlns:c16="http://schemas.microsoft.com/office/drawing/2014/chart" uri="{C3380CC4-5D6E-409C-BE32-E72D297353CC}">
              <c16:uniqueId val="{00000002-0E23-4E3D-8CBD-AC064A5B369F}"/>
            </c:ext>
          </c:extLst>
        </c:ser>
        <c:dLbls>
          <c:showLegendKey val="0"/>
          <c:showVal val="0"/>
          <c:showCatName val="0"/>
          <c:showSerName val="0"/>
          <c:showPercent val="0"/>
          <c:showBubbleSize val="0"/>
        </c:dLbls>
        <c:gapWidth val="150"/>
        <c:overlap val="100"/>
        <c:axId val="353461048"/>
        <c:axId val="353465640"/>
      </c:barChart>
      <c:catAx>
        <c:axId val="353461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65640"/>
        <c:crosses val="autoZero"/>
        <c:auto val="1"/>
        <c:lblAlgn val="ctr"/>
        <c:lblOffset val="100"/>
        <c:noMultiLvlLbl val="0"/>
      </c:catAx>
      <c:valAx>
        <c:axId val="353465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6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0.40027341342833</c:v>
                </c:pt>
                <c:pt idx="1">
                  <c:v>0.811769494069151</c:v>
                </c:pt>
                <c:pt idx="2">
                  <c:v>0.4039275311876</c:v>
                </c:pt>
              </c:numCache>
            </c:numRef>
          </c:val>
          <c:extLst>
            <c:ext xmlns:c16="http://schemas.microsoft.com/office/drawing/2014/chart" uri="{C3380CC4-5D6E-409C-BE32-E72D297353CC}">
              <c16:uniqueId val="{00000000-435F-41BB-920C-6D6F82C8F758}"/>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1.18667463767375</c:v>
                </c:pt>
                <c:pt idx="2">
                  <c:v>0.54090267549330295</c:v>
                </c:pt>
              </c:numCache>
            </c:numRef>
          </c:val>
          <c:extLst>
            <c:ext xmlns:c16="http://schemas.microsoft.com/office/drawing/2014/chart" uri="{C3380CC4-5D6E-409C-BE32-E72D297353CC}">
              <c16:uniqueId val="{00000001-435F-41BB-920C-6D6F82C8F758}"/>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0.85731969387951501</c:v>
                </c:pt>
                <c:pt idx="1">
                  <c:v>0.53534314651675297</c:v>
                </c:pt>
                <c:pt idx="2">
                  <c:v>0</c:v>
                </c:pt>
              </c:numCache>
            </c:numRef>
          </c:val>
          <c:extLst>
            <c:ext xmlns:c16="http://schemas.microsoft.com/office/drawing/2014/chart" uri="{C3380CC4-5D6E-409C-BE32-E72D297353CC}">
              <c16:uniqueId val="{00000002-435F-41BB-920C-6D6F82C8F758}"/>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1.89418361974048</c:v>
                </c:pt>
                <c:pt idx="1">
                  <c:v>0</c:v>
                </c:pt>
                <c:pt idx="2">
                  <c:v>0</c:v>
                </c:pt>
              </c:numCache>
            </c:numRef>
          </c:val>
          <c:extLst>
            <c:ext xmlns:c16="http://schemas.microsoft.com/office/drawing/2014/chart" uri="{C3380CC4-5D6E-409C-BE32-E72D297353CC}">
              <c16:uniqueId val="{00000003-435F-41BB-920C-6D6F82C8F758}"/>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7.8850188642607799</c:v>
                </c:pt>
                <c:pt idx="2">
                  <c:v>0</c:v>
                </c:pt>
              </c:numCache>
            </c:numRef>
          </c:val>
          <c:extLst>
            <c:ext xmlns:c16="http://schemas.microsoft.com/office/drawing/2014/chart" uri="{C3380CC4-5D6E-409C-BE32-E72D297353CC}">
              <c16:uniqueId val="{00000004-435F-41BB-920C-6D6F82C8F758}"/>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1">
                  <c:v>0</c:v>
                </c:pt>
                <c:pt idx="2">
                  <c:v>0</c:v>
                </c:pt>
              </c:numCache>
            </c:numRef>
          </c:val>
          <c:extLst>
            <c:ext xmlns:c16="http://schemas.microsoft.com/office/drawing/2014/chart" uri="{C3380CC4-5D6E-409C-BE32-E72D297353CC}">
              <c16:uniqueId val="{00000005-435F-41BB-920C-6D6F82C8F758}"/>
            </c:ext>
          </c:extLst>
        </c:ser>
        <c:dLbls>
          <c:showLegendKey val="0"/>
          <c:showVal val="0"/>
          <c:showCatName val="0"/>
          <c:showSerName val="0"/>
          <c:showPercent val="0"/>
          <c:showBubbleSize val="0"/>
        </c:dLbls>
        <c:gapWidth val="219"/>
        <c:overlap val="-27"/>
        <c:axId val="353468592"/>
        <c:axId val="353463344"/>
      </c:barChart>
      <c:catAx>
        <c:axId val="353468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63344"/>
        <c:crosses val="autoZero"/>
        <c:auto val="1"/>
        <c:lblAlgn val="ctr"/>
        <c:lblOffset val="100"/>
        <c:noMultiLvlLbl val="0"/>
      </c:catAx>
      <c:valAx>
        <c:axId val="35346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6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772</c:v>
                </c:pt>
                <c:pt idx="1">
                  <c:v>509</c:v>
                </c:pt>
                <c:pt idx="2">
                  <c:v>3514</c:v>
                </c:pt>
                <c:pt idx="3">
                  <c:v>8185</c:v>
                </c:pt>
                <c:pt idx="4">
                  <c:v>20126</c:v>
                </c:pt>
                <c:pt idx="5">
                  <c:v>749</c:v>
                </c:pt>
              </c:numCache>
            </c:numRef>
          </c:val>
          <c:extLst>
            <c:ext xmlns:c16="http://schemas.microsoft.com/office/drawing/2014/chart" uri="{C3380CC4-5D6E-409C-BE32-E72D297353CC}">
              <c16:uniqueId val="{00000000-FF11-491C-86E1-51C4816DB497}"/>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33</c:v>
                </c:pt>
                <c:pt idx="1">
                  <c:v>52</c:v>
                </c:pt>
                <c:pt idx="2">
                  <c:v>2304</c:v>
                </c:pt>
                <c:pt idx="3">
                  <c:v>804</c:v>
                </c:pt>
                <c:pt idx="4">
                  <c:v>41777</c:v>
                </c:pt>
                <c:pt idx="5">
                  <c:v>68</c:v>
                </c:pt>
              </c:numCache>
            </c:numRef>
          </c:val>
          <c:extLst>
            <c:ext xmlns:c16="http://schemas.microsoft.com/office/drawing/2014/chart" uri="{C3380CC4-5D6E-409C-BE32-E72D297353CC}">
              <c16:uniqueId val="{00000001-FF11-491C-86E1-51C4816DB497}"/>
            </c:ext>
          </c:extLst>
        </c:ser>
        <c:dLbls>
          <c:showLegendKey val="0"/>
          <c:showVal val="0"/>
          <c:showCatName val="0"/>
          <c:showSerName val="0"/>
          <c:showPercent val="0"/>
          <c:showBubbleSize val="0"/>
        </c:dLbls>
        <c:gapWidth val="150"/>
        <c:overlap val="100"/>
        <c:axId val="353460064"/>
        <c:axId val="353460392"/>
      </c:barChart>
      <c:catAx>
        <c:axId val="353460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60392"/>
        <c:crosses val="autoZero"/>
        <c:auto val="1"/>
        <c:lblAlgn val="ctr"/>
        <c:lblOffset val="100"/>
        <c:noMultiLvlLbl val="0"/>
      </c:catAx>
      <c:valAx>
        <c:axId val="353460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60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56484-0619-4AAC-9D90-3518F5E50569}"/>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29211EE3-A082-4E57-8963-F93542B7A54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420924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0D94B-A93E-4554-8381-D416E7054971}"/>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F9A3BA7F-7F40-4A48-8E8A-61C37BF81D4B}"/>
              </a:ext>
            </a:extLst>
          </p:cNvPr>
          <p:cNvGraphicFramePr>
            <a:graphicFrameLocks noGrp="1"/>
          </p:cNvGraphicFramePr>
          <p:nvPr>
            <p:ph type="tbl" sz="quarter" idx="13"/>
            <p:extLst>
              <p:ext uri="{D42A27DB-BD31-4B8C-83A1-F6EECF244321}">
                <p14:modId xmlns:p14="http://schemas.microsoft.com/office/powerpoint/2010/main" val="1959088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1178929"/>
                    </a:ext>
                  </a:extLst>
                </a:gridCol>
                <a:gridCol w="658368">
                  <a:extLst>
                    <a:ext uri="{9D8B030D-6E8A-4147-A177-3AD203B41FA5}">
                      <a16:colId xmlns:a16="http://schemas.microsoft.com/office/drawing/2014/main" val="4062574038"/>
                    </a:ext>
                  </a:extLst>
                </a:gridCol>
                <a:gridCol w="658368">
                  <a:extLst>
                    <a:ext uri="{9D8B030D-6E8A-4147-A177-3AD203B41FA5}">
                      <a16:colId xmlns:a16="http://schemas.microsoft.com/office/drawing/2014/main" val="3793901325"/>
                    </a:ext>
                  </a:extLst>
                </a:gridCol>
                <a:gridCol w="658368">
                  <a:extLst>
                    <a:ext uri="{9D8B030D-6E8A-4147-A177-3AD203B41FA5}">
                      <a16:colId xmlns:a16="http://schemas.microsoft.com/office/drawing/2014/main" val="253325248"/>
                    </a:ext>
                  </a:extLst>
                </a:gridCol>
                <a:gridCol w="658368">
                  <a:extLst>
                    <a:ext uri="{9D8B030D-6E8A-4147-A177-3AD203B41FA5}">
                      <a16:colId xmlns:a16="http://schemas.microsoft.com/office/drawing/2014/main" val="3280850235"/>
                    </a:ext>
                  </a:extLst>
                </a:gridCol>
                <a:gridCol w="658368">
                  <a:extLst>
                    <a:ext uri="{9D8B030D-6E8A-4147-A177-3AD203B41FA5}">
                      <a16:colId xmlns:a16="http://schemas.microsoft.com/office/drawing/2014/main" val="844175283"/>
                    </a:ext>
                  </a:extLst>
                </a:gridCol>
                <a:gridCol w="658368">
                  <a:extLst>
                    <a:ext uri="{9D8B030D-6E8A-4147-A177-3AD203B41FA5}">
                      <a16:colId xmlns:a16="http://schemas.microsoft.com/office/drawing/2014/main" val="2312619704"/>
                    </a:ext>
                  </a:extLst>
                </a:gridCol>
                <a:gridCol w="658368">
                  <a:extLst>
                    <a:ext uri="{9D8B030D-6E8A-4147-A177-3AD203B41FA5}">
                      <a16:colId xmlns:a16="http://schemas.microsoft.com/office/drawing/2014/main" val="3947678662"/>
                    </a:ext>
                  </a:extLst>
                </a:gridCol>
                <a:gridCol w="658368">
                  <a:extLst>
                    <a:ext uri="{9D8B030D-6E8A-4147-A177-3AD203B41FA5}">
                      <a16:colId xmlns:a16="http://schemas.microsoft.com/office/drawing/2014/main" val="3026481489"/>
                    </a:ext>
                  </a:extLst>
                </a:gridCol>
                <a:gridCol w="658368">
                  <a:extLst>
                    <a:ext uri="{9D8B030D-6E8A-4147-A177-3AD203B41FA5}">
                      <a16:colId xmlns:a16="http://schemas.microsoft.com/office/drawing/2014/main" val="116578975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87431987"/>
                  </a:ext>
                </a:extLst>
              </a:tr>
              <a:tr h="370840">
                <a:tc>
                  <a:txBody>
                    <a:bodyPr/>
                    <a:lstStyle/>
                    <a:p>
                      <a:r>
                        <a:rPr lang="en-US" sz="1000"/>
                        <a:t>olmobikes</a:t>
                      </a:r>
                    </a:p>
                  </a:txBody>
                  <a:tcPr/>
                </a:tc>
                <a:tc>
                  <a:txBody>
                    <a:bodyPr/>
                    <a:lstStyle/>
                    <a:p>
                      <a:r>
                        <a:rPr lang="en-US" sz="1000"/>
                        <a:t>166987</a:t>
                      </a:r>
                    </a:p>
                  </a:txBody>
                  <a:tcPr/>
                </a:tc>
                <a:tc>
                  <a:txBody>
                    <a:bodyPr/>
                    <a:lstStyle/>
                    <a:p>
                      <a:r>
                        <a:rPr lang="en-US" sz="1000"/>
                        <a:t>10780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20126</a:t>
                      </a:r>
                    </a:p>
                  </a:txBody>
                  <a:tcPr/>
                </a:tc>
                <a:tc>
                  <a:txBody>
                    <a:bodyPr/>
                    <a:lstStyle/>
                    <a:p>
                      <a:r>
                        <a:rPr lang="en-US" sz="1000"/>
                        <a:t>41777</a:t>
                      </a:r>
                    </a:p>
                  </a:txBody>
                  <a:tcPr/>
                </a:tc>
                <a:tc>
                  <a:txBody>
                    <a:bodyPr/>
                    <a:lstStyle/>
                    <a:p>
                      <a:r>
                        <a:rPr lang="en-US" sz="1000"/>
                        <a:t>7.6614 %</a:t>
                      </a:r>
                    </a:p>
                  </a:txBody>
                  <a:tcPr/>
                </a:tc>
                <a:extLst>
                  <a:ext uri="{0D108BD9-81ED-4DB2-BD59-A6C34878D82A}">
                    <a16:rowId xmlns:a16="http://schemas.microsoft.com/office/drawing/2014/main" val="840176284"/>
                  </a:ext>
                </a:extLst>
              </a:tr>
              <a:tr h="370840">
                <a:tc>
                  <a:txBody>
                    <a:bodyPr/>
                    <a:lstStyle/>
                    <a:p>
                      <a:r>
                        <a:rPr lang="en-US" sz="1000"/>
                        <a:t>venzoarg</a:t>
                      </a:r>
                    </a:p>
                  </a:txBody>
                  <a:tcPr/>
                </a:tc>
                <a:tc>
                  <a:txBody>
                    <a:bodyPr/>
                    <a:lstStyle/>
                    <a:p>
                      <a:r>
                        <a:rPr lang="en-US" sz="1000"/>
                        <a:t>79601</a:t>
                      </a:r>
                    </a:p>
                  </a:txBody>
                  <a:tcPr/>
                </a:tc>
                <a:tc>
                  <a:txBody>
                    <a:bodyPr/>
                    <a:lstStyle/>
                    <a:p>
                      <a:r>
                        <a:rPr lang="en-US" sz="1000"/>
                        <a:t>13345</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8185</a:t>
                      </a:r>
                    </a:p>
                  </a:txBody>
                  <a:tcPr/>
                </a:tc>
                <a:tc>
                  <a:txBody>
                    <a:bodyPr/>
                    <a:lstStyle/>
                    <a:p>
                      <a:r>
                        <a:rPr lang="en-US" sz="1000"/>
                        <a:t>804</a:t>
                      </a:r>
                    </a:p>
                  </a:txBody>
                  <a:tcPr/>
                </a:tc>
                <a:tc>
                  <a:txBody>
                    <a:bodyPr/>
                    <a:lstStyle/>
                    <a:p>
                      <a:r>
                        <a:rPr lang="en-US" sz="1000"/>
                        <a:t>1.7608 %</a:t>
                      </a:r>
                    </a:p>
                  </a:txBody>
                  <a:tcPr/>
                </a:tc>
                <a:extLst>
                  <a:ext uri="{0D108BD9-81ED-4DB2-BD59-A6C34878D82A}">
                    <a16:rowId xmlns:a16="http://schemas.microsoft.com/office/drawing/2014/main" val="2348228777"/>
                  </a:ext>
                </a:extLst>
              </a:tr>
              <a:tr h="370840">
                <a:tc>
                  <a:txBody>
                    <a:bodyPr/>
                    <a:lstStyle/>
                    <a:p>
                      <a:r>
                        <a:rPr lang="en-US" sz="1000"/>
                        <a:t>topmega_oficial</a:t>
                      </a:r>
                    </a:p>
                  </a:txBody>
                  <a:tcPr/>
                </a:tc>
                <a:tc>
                  <a:txBody>
                    <a:bodyPr/>
                    <a:lstStyle/>
                    <a:p>
                      <a:r>
                        <a:rPr lang="en-US" sz="1000"/>
                        <a:t>63346</a:t>
                      </a:r>
                    </a:p>
                  </a:txBody>
                  <a:tcPr/>
                </a:tc>
                <a:tc>
                  <a:txBody>
                    <a:bodyPr/>
                    <a:lstStyle/>
                    <a:p>
                      <a:r>
                        <a:rPr lang="en-US" sz="1000"/>
                        <a:t>321</a:t>
                      </a:r>
                    </a:p>
                  </a:txBody>
                  <a:tcPr/>
                </a:tc>
                <a:tc>
                  <a:txBody>
                    <a:bodyPr/>
                    <a:lstStyle/>
                    <a:p>
                      <a:r>
                        <a:rPr lang="en-US" sz="1000"/>
                        <a:t>14</a:t>
                      </a:r>
                    </a:p>
                  </a:txBody>
                  <a:tcPr/>
                </a:tc>
                <a:tc>
                  <a:txBody>
                    <a:bodyPr/>
                    <a:lstStyle/>
                    <a:p>
                      <a:r>
                        <a:rPr lang="en-US" sz="1000"/>
                        <a:t>2</a:t>
                      </a:r>
                    </a:p>
                  </a:txBody>
                  <a:tcPr/>
                </a:tc>
                <a:tc>
                  <a:txBody>
                    <a:bodyPr/>
                    <a:lstStyle/>
                    <a:p>
                      <a:r>
                        <a:rPr lang="en-US" sz="1000"/>
                        <a:t>0</a:t>
                      </a:r>
                    </a:p>
                  </a:txBody>
                  <a:tcPr/>
                </a:tc>
                <a:tc>
                  <a:txBody>
                    <a:bodyPr/>
                    <a:lstStyle/>
                    <a:p>
                      <a:r>
                        <a:rPr lang="en-US" sz="1000"/>
                        <a:t>16</a:t>
                      </a:r>
                    </a:p>
                  </a:txBody>
                  <a:tcPr/>
                </a:tc>
                <a:tc>
                  <a:txBody>
                    <a:bodyPr/>
                    <a:lstStyle/>
                    <a:p>
                      <a:r>
                        <a:rPr lang="en-US" sz="1000"/>
                        <a:t>3514</a:t>
                      </a:r>
                    </a:p>
                  </a:txBody>
                  <a:tcPr/>
                </a:tc>
                <a:tc>
                  <a:txBody>
                    <a:bodyPr/>
                    <a:lstStyle/>
                    <a:p>
                      <a:r>
                        <a:rPr lang="en-US" sz="1000"/>
                        <a:t>2304</a:t>
                      </a:r>
                    </a:p>
                  </a:txBody>
                  <a:tcPr/>
                </a:tc>
                <a:tc>
                  <a:txBody>
                    <a:bodyPr/>
                    <a:lstStyle/>
                    <a:p>
                      <a:r>
                        <a:rPr lang="en-US" sz="1000"/>
                        <a:t>0.5755 %</a:t>
                      </a:r>
                    </a:p>
                  </a:txBody>
                  <a:tcPr/>
                </a:tc>
                <a:extLst>
                  <a:ext uri="{0D108BD9-81ED-4DB2-BD59-A6C34878D82A}">
                    <a16:rowId xmlns:a16="http://schemas.microsoft.com/office/drawing/2014/main" val="1664500003"/>
                  </a:ext>
                </a:extLst>
              </a:tr>
              <a:tr h="370840">
                <a:tc>
                  <a:txBody>
                    <a:bodyPr/>
                    <a:lstStyle/>
                    <a:p>
                      <a:r>
                        <a:rPr lang="en-US" sz="1000"/>
                        <a:t>teknialbikes</a:t>
                      </a:r>
                    </a:p>
                  </a:txBody>
                  <a:tcPr/>
                </a:tc>
                <a:tc>
                  <a:txBody>
                    <a:bodyPr/>
                    <a:lstStyle/>
                    <a:p>
                      <a:r>
                        <a:rPr lang="en-US" sz="1000"/>
                        <a:t>10503</a:t>
                      </a:r>
                    </a:p>
                  </a:txBody>
                  <a:tcPr/>
                </a:tc>
                <a:tc>
                  <a:txBody>
                    <a:bodyPr/>
                    <a:lstStyle/>
                    <a:p>
                      <a:r>
                        <a:rPr lang="en-US" sz="1000"/>
                        <a:t>2209</a:t>
                      </a:r>
                    </a:p>
                  </a:txBody>
                  <a:tcPr/>
                </a:tc>
                <a:tc>
                  <a:txBody>
                    <a:bodyPr/>
                    <a:lstStyle/>
                    <a:p>
                      <a:r>
                        <a:rPr lang="en-US" sz="1000"/>
                        <a:t>9</a:t>
                      </a:r>
                    </a:p>
                  </a:txBody>
                  <a:tcPr/>
                </a:tc>
                <a:tc>
                  <a:txBody>
                    <a:bodyPr/>
                    <a:lstStyle/>
                    <a:p>
                      <a:r>
                        <a:rPr lang="en-US" sz="1000"/>
                        <a:t>2</a:t>
                      </a:r>
                    </a:p>
                  </a:txBody>
                  <a:tcPr/>
                </a:tc>
                <a:tc>
                  <a:txBody>
                    <a:bodyPr/>
                    <a:lstStyle/>
                    <a:p>
                      <a:r>
                        <a:rPr lang="en-US" sz="1000"/>
                        <a:t>2</a:t>
                      </a:r>
                    </a:p>
                  </a:txBody>
                  <a:tcPr/>
                </a:tc>
                <a:tc>
                  <a:txBody>
                    <a:bodyPr/>
                    <a:lstStyle/>
                    <a:p>
                      <a:r>
                        <a:rPr lang="en-US" sz="1000"/>
                        <a:t>13</a:t>
                      </a:r>
                    </a:p>
                  </a:txBody>
                  <a:tcPr/>
                </a:tc>
                <a:tc>
                  <a:txBody>
                    <a:bodyPr/>
                    <a:lstStyle/>
                    <a:p>
                      <a:r>
                        <a:rPr lang="en-US" sz="1000"/>
                        <a:t>772</a:t>
                      </a:r>
                    </a:p>
                  </a:txBody>
                  <a:tcPr/>
                </a:tc>
                <a:tc>
                  <a:txBody>
                    <a:bodyPr/>
                    <a:lstStyle/>
                    <a:p>
                      <a:r>
                        <a:rPr lang="en-US" sz="1000"/>
                        <a:t>33</a:t>
                      </a:r>
                    </a:p>
                  </a:txBody>
                  <a:tcPr/>
                </a:tc>
                <a:tc>
                  <a:txBody>
                    <a:bodyPr/>
                    <a:lstStyle/>
                    <a:p>
                      <a:r>
                        <a:rPr lang="en-US" sz="1000"/>
                        <a:t>0.6589 %</a:t>
                      </a:r>
                    </a:p>
                  </a:txBody>
                  <a:tcPr/>
                </a:tc>
                <a:extLst>
                  <a:ext uri="{0D108BD9-81ED-4DB2-BD59-A6C34878D82A}">
                    <a16:rowId xmlns:a16="http://schemas.microsoft.com/office/drawing/2014/main" val="3354855237"/>
                  </a:ext>
                </a:extLst>
              </a:tr>
              <a:tr h="370840">
                <a:tc>
                  <a:txBody>
                    <a:bodyPr/>
                    <a:lstStyle/>
                    <a:p>
                      <a:r>
                        <a:rPr lang="en-US" sz="1000"/>
                        <a:t>raleigh.bicicletas</a:t>
                      </a:r>
                    </a:p>
                  </a:txBody>
                  <a:tcPr/>
                </a:tc>
                <a:tc>
                  <a:txBody>
                    <a:bodyPr/>
                    <a:lstStyle/>
                    <a:p>
                      <a:r>
                        <a:rPr lang="en-US" sz="1000"/>
                        <a:t>6302</a:t>
                      </a:r>
                    </a:p>
                  </a:txBody>
                  <a:tcPr/>
                </a:tc>
                <a:tc>
                  <a:txBody>
                    <a:bodyPr/>
                    <a:lstStyle/>
                    <a:p>
                      <a:r>
                        <a:rPr lang="en-US" sz="1000"/>
                        <a:t>n/a</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749</a:t>
                      </a:r>
                    </a:p>
                  </a:txBody>
                  <a:tcPr/>
                </a:tc>
                <a:tc>
                  <a:txBody>
                    <a:bodyPr/>
                    <a:lstStyle/>
                    <a:p>
                      <a:r>
                        <a:rPr lang="en-US" sz="1000"/>
                        <a:t>68</a:t>
                      </a:r>
                    </a:p>
                  </a:txBody>
                  <a:tcPr/>
                </a:tc>
                <a:tc>
                  <a:txBody>
                    <a:bodyPr/>
                    <a:lstStyle/>
                    <a:p>
                      <a:r>
                        <a:rPr lang="en-US" sz="1000"/>
                        <a:t>n/a</a:t>
                      </a:r>
                    </a:p>
                  </a:txBody>
                  <a:tcPr/>
                </a:tc>
                <a:extLst>
                  <a:ext uri="{0D108BD9-81ED-4DB2-BD59-A6C34878D82A}">
                    <a16:rowId xmlns:a16="http://schemas.microsoft.com/office/drawing/2014/main" val="4288006170"/>
                  </a:ext>
                </a:extLst>
              </a:tr>
              <a:tr h="370840">
                <a:tc>
                  <a:txBody>
                    <a:bodyPr/>
                    <a:lstStyle/>
                    <a:p>
                      <a:r>
                        <a:rPr lang="en-US" sz="1000"/>
                        <a:t>motomelbicicletas</a:t>
                      </a:r>
                    </a:p>
                  </a:txBody>
                  <a:tcPr/>
                </a:tc>
                <a:tc>
                  <a:txBody>
                    <a:bodyPr/>
                    <a:lstStyle/>
                    <a:p>
                      <a:r>
                        <a:rPr lang="en-US" sz="1000"/>
                        <a:t>4476</a:t>
                      </a:r>
                    </a:p>
                  </a:txBody>
                  <a:tcPr/>
                </a:tc>
                <a:tc>
                  <a:txBody>
                    <a:bodyPr/>
                    <a:lstStyle/>
                    <a:p>
                      <a:r>
                        <a:rPr lang="en-US" sz="1000"/>
                        <a:t>188</a:t>
                      </a:r>
                    </a:p>
                  </a:txBody>
                  <a:tcPr/>
                </a:tc>
                <a:tc>
                  <a:txBody>
                    <a:bodyPr/>
                    <a:lstStyle/>
                    <a:p>
                      <a:r>
                        <a:rPr lang="en-US" sz="1000"/>
                        <a:t>9</a:t>
                      </a:r>
                    </a:p>
                  </a:txBody>
                  <a:tcPr/>
                </a:tc>
                <a:tc>
                  <a:txBody>
                    <a:bodyPr/>
                    <a:lstStyle/>
                    <a:p>
                      <a:r>
                        <a:rPr lang="en-US" sz="1000"/>
                        <a:t>0</a:t>
                      </a:r>
                    </a:p>
                  </a:txBody>
                  <a:tcPr/>
                </a:tc>
                <a:tc>
                  <a:txBody>
                    <a:bodyPr/>
                    <a:lstStyle/>
                    <a:p>
                      <a:r>
                        <a:rPr lang="en-US" sz="1000"/>
                        <a:t>4</a:t>
                      </a:r>
                    </a:p>
                  </a:txBody>
                  <a:tcPr/>
                </a:tc>
                <a:tc>
                  <a:txBody>
                    <a:bodyPr/>
                    <a:lstStyle/>
                    <a:p>
                      <a:r>
                        <a:rPr lang="en-US" sz="1000"/>
                        <a:t>13</a:t>
                      </a:r>
                    </a:p>
                  </a:txBody>
                  <a:tcPr/>
                </a:tc>
                <a:tc>
                  <a:txBody>
                    <a:bodyPr/>
                    <a:lstStyle/>
                    <a:p>
                      <a:r>
                        <a:rPr lang="en-US" sz="1000"/>
                        <a:t>509</a:t>
                      </a:r>
                    </a:p>
                  </a:txBody>
                  <a:tcPr/>
                </a:tc>
                <a:tc>
                  <a:txBody>
                    <a:bodyPr/>
                    <a:lstStyle/>
                    <a:p>
                      <a:r>
                        <a:rPr lang="en-US" sz="1000"/>
                        <a:t>52</a:t>
                      </a:r>
                    </a:p>
                  </a:txBody>
                  <a:tcPr/>
                </a:tc>
                <a:tc>
                  <a:txBody>
                    <a:bodyPr/>
                    <a:lstStyle/>
                    <a:p>
                      <a:r>
                        <a:rPr lang="en-US" sz="1000"/>
                        <a:t>0.9848 %</a:t>
                      </a:r>
                    </a:p>
                  </a:txBody>
                  <a:tcPr/>
                </a:tc>
                <a:extLst>
                  <a:ext uri="{0D108BD9-81ED-4DB2-BD59-A6C34878D82A}">
                    <a16:rowId xmlns:a16="http://schemas.microsoft.com/office/drawing/2014/main" val="330955332"/>
                  </a:ext>
                </a:extLst>
              </a:tr>
            </a:tbl>
          </a:graphicData>
        </a:graphic>
      </p:graphicFrame>
      <p:sp>
        <p:nvSpPr>
          <p:cNvPr id="4" name="Text Placeholder 3">
            <a:extLst>
              <a:ext uri="{FF2B5EF4-FFF2-40B4-BE49-F238E27FC236}">
                <a16:creationId xmlns:a16="http://schemas.microsoft.com/office/drawing/2014/main" id="{F703E089-BDFF-4765-AF52-BD0A64DDE49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71611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99119-618F-4C84-8FAA-E292969D5F20}"/>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5E82A49A-854D-405C-B51A-7C97F4223435}"/>
              </a:ext>
            </a:extLst>
          </p:cNvPr>
          <p:cNvGraphicFramePr>
            <a:graphicFrameLocks noGrp="1"/>
          </p:cNvGraphicFramePr>
          <p:nvPr>
            <p:ph type="chart" sz="quarter" idx="13"/>
            <p:extLst>
              <p:ext uri="{D42A27DB-BD31-4B8C-83A1-F6EECF244321}">
                <p14:modId xmlns:p14="http://schemas.microsoft.com/office/powerpoint/2010/main" val="3330973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C976C0-278D-4A7E-9725-2B0E6CC7318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5FFAA6C-8EF5-4D59-8541-89A7AD5E9F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7232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224A7-E5CD-4AE0-8519-B9A8126D9596}"/>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F4E07CD2-1ADB-49F1-9527-5E42E926D820}"/>
              </a:ext>
            </a:extLst>
          </p:cNvPr>
          <p:cNvGraphicFramePr>
            <a:graphicFrameLocks noGrp="1"/>
          </p:cNvGraphicFramePr>
          <p:nvPr>
            <p:ph type="chart" sz="quarter" idx="13"/>
            <p:extLst>
              <p:ext uri="{D42A27DB-BD31-4B8C-83A1-F6EECF244321}">
                <p14:modId xmlns:p14="http://schemas.microsoft.com/office/powerpoint/2010/main" val="257846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2A69AA-D2CA-4E1F-AAA1-3409CF5A905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0AC4B47-DF33-4F82-97BA-BEF5E4AD6E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1399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75148-A5EE-4404-B7AB-EA8E13DB0638}"/>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B1EB79DD-ADEA-4103-9C0F-4DB74FD4AC5F}"/>
              </a:ext>
            </a:extLst>
          </p:cNvPr>
          <p:cNvGraphicFramePr>
            <a:graphicFrameLocks noGrp="1"/>
          </p:cNvGraphicFramePr>
          <p:nvPr>
            <p:ph type="chart" sz="quarter" idx="13"/>
            <p:extLst>
              <p:ext uri="{D42A27DB-BD31-4B8C-83A1-F6EECF244321}">
                <p14:modId xmlns:p14="http://schemas.microsoft.com/office/powerpoint/2010/main" val="1777243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11F137-8770-46EF-9346-2D23286196D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BCA4B22-4DB0-4259-94AB-ADA56BB896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9117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80FD6-CFBC-4379-9205-9000B95C6F02}"/>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C97D4225-CB4E-470F-AB24-732B177055DE}"/>
              </a:ext>
            </a:extLst>
          </p:cNvPr>
          <p:cNvGraphicFramePr>
            <a:graphicFrameLocks noGrp="1"/>
          </p:cNvGraphicFramePr>
          <p:nvPr>
            <p:ph type="chart" sz="quarter" idx="13"/>
            <p:extLst>
              <p:ext uri="{D42A27DB-BD31-4B8C-83A1-F6EECF244321}">
                <p14:modId xmlns:p14="http://schemas.microsoft.com/office/powerpoint/2010/main" val="456091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7CB752-7ECC-4C7F-9D7C-4E5532FF1510}"/>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E62C54C-A07A-45BC-A338-04FF0FB39A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2213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A1D60-A955-424B-973D-523D6E445281}"/>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AC40DEAC-594E-460C-9C1F-1D2FEB682542}"/>
              </a:ext>
            </a:extLst>
          </p:cNvPr>
          <p:cNvGraphicFramePr>
            <a:graphicFrameLocks noGrp="1"/>
          </p:cNvGraphicFramePr>
          <p:nvPr>
            <p:ph type="chart" sz="quarter" idx="13"/>
            <p:extLst>
              <p:ext uri="{D42A27DB-BD31-4B8C-83A1-F6EECF244321}">
                <p14:modId xmlns:p14="http://schemas.microsoft.com/office/powerpoint/2010/main" val="1448871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6E6869-32A0-45D3-B16F-7D2E3A54B21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A7C7C1FD-282F-4AEF-A0BD-8A63893B90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9014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088EC-AAA9-4A10-9ABA-5B941D866C9F}"/>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0A6F6CFF-3A39-4FE7-94DF-197D03F3EF4B}"/>
              </a:ext>
            </a:extLst>
          </p:cNvPr>
          <p:cNvGraphicFramePr>
            <a:graphicFrameLocks noGrp="1"/>
          </p:cNvGraphicFramePr>
          <p:nvPr>
            <p:ph type="chart" sz="quarter" idx="13"/>
            <p:extLst>
              <p:ext uri="{D42A27DB-BD31-4B8C-83A1-F6EECF244321}">
                <p14:modId xmlns:p14="http://schemas.microsoft.com/office/powerpoint/2010/main" val="2651682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4D6AF6-3090-41EB-A008-414572630CC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CD4BCCA-CB23-422B-B14F-B03DCF92BC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2036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41E41-0C97-4D2F-99B8-9155E04E5686}"/>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73F90422-6443-4282-AA24-6B7A19944913}"/>
              </a:ext>
            </a:extLst>
          </p:cNvPr>
          <p:cNvGraphicFramePr>
            <a:graphicFrameLocks noGrp="1"/>
          </p:cNvGraphicFramePr>
          <p:nvPr>
            <p:ph type="chart" sz="quarter" idx="13"/>
            <p:extLst>
              <p:ext uri="{D42A27DB-BD31-4B8C-83A1-F6EECF244321}">
                <p14:modId xmlns:p14="http://schemas.microsoft.com/office/powerpoint/2010/main" val="1847344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1AEA65-D90F-4094-9012-558E1BE72FB9}"/>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F18ADF8-5405-4D64-AE40-624410DA65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7802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D2D09-2CDF-482D-8198-D596EB2E67A3}"/>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8D5D1F56-49D6-42B9-9116-1F068A56D777}"/>
              </a:ext>
            </a:extLst>
          </p:cNvPr>
          <p:cNvGraphicFramePr>
            <a:graphicFrameLocks noGrp="1"/>
          </p:cNvGraphicFramePr>
          <p:nvPr>
            <p:ph type="chart" sz="quarter" idx="13"/>
            <p:extLst>
              <p:ext uri="{D42A27DB-BD31-4B8C-83A1-F6EECF244321}">
                <p14:modId xmlns:p14="http://schemas.microsoft.com/office/powerpoint/2010/main" val="325594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46840F-615E-4FC8-B85F-8F8F8C1185E1}"/>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4F56A6E-CA73-4A65-8AB3-C4B4C21B13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6816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98605-B531-4064-BBA3-B6316300AF22}"/>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AE51C4E0-7E68-471C-A2E9-3F3D82CAF261}"/>
              </a:ext>
            </a:extLst>
          </p:cNvPr>
          <p:cNvGraphicFramePr>
            <a:graphicFrameLocks noGrp="1"/>
          </p:cNvGraphicFramePr>
          <p:nvPr>
            <p:ph type="chart" sz="quarter" idx="13"/>
            <p:extLst>
              <p:ext uri="{D42A27DB-BD31-4B8C-83A1-F6EECF244321}">
                <p14:modId xmlns:p14="http://schemas.microsoft.com/office/powerpoint/2010/main" val="1673317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51B348-8861-47B0-B97B-B9B01E65F22D}"/>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6D4BB44-2DB5-45A1-A8E4-64B6BC7A61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4615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C6DA3-C16C-429F-87EA-3A485FA8EFC3}"/>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8A1D324B-3728-4689-ADE6-FF587BE22E36}"/>
              </a:ext>
            </a:extLst>
          </p:cNvPr>
          <p:cNvGraphicFramePr>
            <a:graphicFrameLocks noGrp="1"/>
          </p:cNvGraphicFramePr>
          <p:nvPr>
            <p:ph type="chart" sz="quarter" idx="13"/>
            <p:extLst>
              <p:ext uri="{D42A27DB-BD31-4B8C-83A1-F6EECF244321}">
                <p14:modId xmlns:p14="http://schemas.microsoft.com/office/powerpoint/2010/main" val="2787512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72C78A-DD37-4562-8CF6-FDF8DB6DEA0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F41A2D5-7C3C-4943-A499-F95ED1CE30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7902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57C09-E547-4992-A3CA-E898C8A44217}"/>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6ED9959E-7E53-401F-98DC-DA85E4F81012}"/>
              </a:ext>
            </a:extLst>
          </p:cNvPr>
          <p:cNvGraphicFramePr>
            <a:graphicFrameLocks noGrp="1"/>
          </p:cNvGraphicFramePr>
          <p:nvPr>
            <p:ph type="chart" sz="quarter" idx="13"/>
            <p:extLst>
              <p:ext uri="{D42A27DB-BD31-4B8C-83A1-F6EECF244321}">
                <p14:modId xmlns:p14="http://schemas.microsoft.com/office/powerpoint/2010/main" val="509445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25D19A-6D10-4E1B-A293-0923C8BC1191}"/>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A7527A6-3B8E-410D-B20D-B5A63F9DEE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0667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8414F-8155-453C-9ADB-915FA4923A1E}"/>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B5D6329B-F5F5-480E-9CC7-82345B103FF7}"/>
              </a:ext>
            </a:extLst>
          </p:cNvPr>
          <p:cNvGraphicFramePr>
            <a:graphicFrameLocks noGrp="1"/>
          </p:cNvGraphicFramePr>
          <p:nvPr>
            <p:ph type="chart" sz="quarter" idx="13"/>
            <p:extLst>
              <p:ext uri="{D42A27DB-BD31-4B8C-83A1-F6EECF244321}">
                <p14:modId xmlns:p14="http://schemas.microsoft.com/office/powerpoint/2010/main" val="1687528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B71F1B-7048-4B66-9897-650DC922156E}"/>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88C283B-5275-4285-9E3D-26AB8667FD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7289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C3BD6-A15D-4C97-AFBD-E92E61EC7E43}"/>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6012033A-0C22-4196-BC0A-6A4D110802FE}"/>
              </a:ext>
            </a:extLst>
          </p:cNvPr>
          <p:cNvGraphicFramePr>
            <a:graphicFrameLocks noGrp="1"/>
          </p:cNvGraphicFramePr>
          <p:nvPr>
            <p:ph type="chart" sz="quarter" idx="13"/>
            <p:extLst>
              <p:ext uri="{D42A27DB-BD31-4B8C-83A1-F6EECF244321}">
                <p14:modId xmlns:p14="http://schemas.microsoft.com/office/powerpoint/2010/main" val="1713122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7F6339-B645-4772-AB3D-6A23B5FBDB81}"/>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69580F6D-D02F-414F-AAD5-9298946022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4479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A474B-CE3C-4774-8FFB-865B5B04A1DF}"/>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222C93F1-8D20-4BDC-927B-3562C3266726}"/>
              </a:ext>
            </a:extLst>
          </p:cNvPr>
          <p:cNvGraphicFramePr>
            <a:graphicFrameLocks noGrp="1"/>
          </p:cNvGraphicFramePr>
          <p:nvPr>
            <p:ph type="tbl" sz="quarter" idx="13"/>
            <p:extLst>
              <p:ext uri="{D42A27DB-BD31-4B8C-83A1-F6EECF244321}">
                <p14:modId xmlns:p14="http://schemas.microsoft.com/office/powerpoint/2010/main" val="586822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22515699"/>
                    </a:ext>
                  </a:extLst>
                </a:gridCol>
                <a:gridCol w="1399032">
                  <a:extLst>
                    <a:ext uri="{9D8B030D-6E8A-4147-A177-3AD203B41FA5}">
                      <a16:colId xmlns:a16="http://schemas.microsoft.com/office/drawing/2014/main" val="3464693581"/>
                    </a:ext>
                  </a:extLst>
                </a:gridCol>
                <a:gridCol w="1399032">
                  <a:extLst>
                    <a:ext uri="{9D8B030D-6E8A-4147-A177-3AD203B41FA5}">
                      <a16:colId xmlns:a16="http://schemas.microsoft.com/office/drawing/2014/main" val="3388608563"/>
                    </a:ext>
                  </a:extLst>
                </a:gridCol>
                <a:gridCol w="1399032">
                  <a:extLst>
                    <a:ext uri="{9D8B030D-6E8A-4147-A177-3AD203B41FA5}">
                      <a16:colId xmlns:a16="http://schemas.microsoft.com/office/drawing/2014/main" val="1148833979"/>
                    </a:ext>
                  </a:extLst>
                </a:gridCol>
                <a:gridCol w="1399032">
                  <a:extLst>
                    <a:ext uri="{9D8B030D-6E8A-4147-A177-3AD203B41FA5}">
                      <a16:colId xmlns:a16="http://schemas.microsoft.com/office/drawing/2014/main" val="876674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804262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727.3</a:t>
                      </a:r>
                    </a:p>
                  </a:txBody>
                  <a:tcPr/>
                </a:tc>
                <a:extLst>
                  <a:ext uri="{0D108BD9-81ED-4DB2-BD59-A6C34878D82A}">
                    <a16:rowId xmlns:a16="http://schemas.microsoft.com/office/drawing/2014/main" val="1276548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602.26315789474</a:t>
                      </a:r>
                    </a:p>
                  </a:txBody>
                  <a:tcPr/>
                </a:tc>
                <a:extLst>
                  <a:ext uri="{0D108BD9-81ED-4DB2-BD59-A6C34878D82A}">
                    <a16:rowId xmlns:a16="http://schemas.microsoft.com/office/drawing/2014/main" val="3304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598.78947368421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761.52631578947</a:t>
                      </a:r>
                    </a:p>
                  </a:txBody>
                  <a:tcPr/>
                </a:tc>
                <a:extLst>
                  <a:ext uri="{0D108BD9-81ED-4DB2-BD59-A6C34878D82A}">
                    <a16:rowId xmlns:a16="http://schemas.microsoft.com/office/drawing/2014/main" val="3335931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368.0625</a:t>
                      </a:r>
                    </a:p>
                  </a:txBody>
                  <a:tcPr/>
                </a:tc>
                <a:extLst>
                  <a:ext uri="{0D108BD9-81ED-4DB2-BD59-A6C34878D82A}">
                    <a16:rowId xmlns:a16="http://schemas.microsoft.com/office/drawing/2014/main" val="1642568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#diadelpadre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a:t>
                      </a:r>
                    </a:p>
                  </a:txBody>
                  <a:tcPr/>
                </a:tc>
                <a:extLst>
                  <a:ext uri="{0D108BD9-81ED-4DB2-BD59-A6C34878D82A}">
                    <a16:rowId xmlns:a16="http://schemas.microsoft.com/office/drawing/2014/main" val="901449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403.71428571429</a:t>
                      </a:r>
                    </a:p>
                  </a:txBody>
                  <a:tcPr/>
                </a:tc>
                <a:extLst>
                  <a:ext uri="{0D108BD9-81ED-4DB2-BD59-A6C34878D82A}">
                    <a16:rowId xmlns:a16="http://schemas.microsoft.com/office/drawing/2014/main" val="3565100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388.84615384615</a:t>
                      </a:r>
                    </a:p>
                  </a:txBody>
                  <a:tcPr/>
                </a:tc>
                <a:extLst>
                  <a:ext uri="{0D108BD9-81ED-4DB2-BD59-A6C34878D82A}">
                    <a16:rowId xmlns:a16="http://schemas.microsoft.com/office/drawing/2014/main" val="4029273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790.08333333333</a:t>
                      </a:r>
                    </a:p>
                  </a:txBody>
                  <a:tcPr/>
                </a:tc>
                <a:extLst>
                  <a:ext uri="{0D108BD9-81ED-4DB2-BD59-A6C34878D82A}">
                    <a16:rowId xmlns:a16="http://schemas.microsoft.com/office/drawing/2014/main" val="301888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421.45454545455</a:t>
                      </a:r>
                    </a:p>
                  </a:txBody>
                  <a:tcPr/>
                </a:tc>
                <a:extLst>
                  <a:ext uri="{0D108BD9-81ED-4DB2-BD59-A6C34878D82A}">
                    <a16:rowId xmlns:a16="http://schemas.microsoft.com/office/drawing/2014/main" val="1327319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extLst>
                  <a:ext uri="{0D108BD9-81ED-4DB2-BD59-A6C34878D82A}">
                    <a16:rowId xmlns:a16="http://schemas.microsoft.com/office/drawing/2014/main" val="1646959424"/>
                  </a:ext>
                </a:extLst>
              </a:tr>
            </a:tbl>
          </a:graphicData>
        </a:graphic>
      </p:graphicFrame>
      <p:sp>
        <p:nvSpPr>
          <p:cNvPr id="4" name="Text Placeholder 3">
            <a:extLst>
              <a:ext uri="{FF2B5EF4-FFF2-40B4-BE49-F238E27FC236}">
                <a16:creationId xmlns:a16="http://schemas.microsoft.com/office/drawing/2014/main" id="{89111313-F899-4B03-A69F-B066AE8F1C9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85036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F808-8A15-485F-ABBB-DDAB37DB81E7}"/>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153D027A-3D24-4CB2-B711-F1BE41136486}"/>
              </a:ext>
            </a:extLst>
          </p:cNvPr>
          <p:cNvGraphicFramePr>
            <a:graphicFrameLocks noGrp="1"/>
          </p:cNvGraphicFramePr>
          <p:nvPr>
            <p:ph type="tbl" sz="quarter" idx="13"/>
            <p:extLst>
              <p:ext uri="{D42A27DB-BD31-4B8C-83A1-F6EECF244321}">
                <p14:modId xmlns:p14="http://schemas.microsoft.com/office/powerpoint/2010/main" val="2810533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03373877"/>
                    </a:ext>
                  </a:extLst>
                </a:gridCol>
                <a:gridCol w="1399032">
                  <a:extLst>
                    <a:ext uri="{9D8B030D-6E8A-4147-A177-3AD203B41FA5}">
                      <a16:colId xmlns:a16="http://schemas.microsoft.com/office/drawing/2014/main" val="519755349"/>
                    </a:ext>
                  </a:extLst>
                </a:gridCol>
                <a:gridCol w="1399032">
                  <a:extLst>
                    <a:ext uri="{9D8B030D-6E8A-4147-A177-3AD203B41FA5}">
                      <a16:colId xmlns:a16="http://schemas.microsoft.com/office/drawing/2014/main" val="660306639"/>
                    </a:ext>
                  </a:extLst>
                </a:gridCol>
                <a:gridCol w="1399032">
                  <a:extLst>
                    <a:ext uri="{9D8B030D-6E8A-4147-A177-3AD203B41FA5}">
                      <a16:colId xmlns:a16="http://schemas.microsoft.com/office/drawing/2014/main" val="59944976"/>
                    </a:ext>
                  </a:extLst>
                </a:gridCol>
                <a:gridCol w="1399032">
                  <a:extLst>
                    <a:ext uri="{9D8B030D-6E8A-4147-A177-3AD203B41FA5}">
                      <a16:colId xmlns:a16="http://schemas.microsoft.com/office/drawing/2014/main" val="1640974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637269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extLst>
                  <a:ext uri="{0D108BD9-81ED-4DB2-BD59-A6C34878D82A}">
                    <a16:rowId xmlns:a16="http://schemas.microsoft.com/office/drawing/2014/main" val="3122324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762817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49.555555555556</a:t>
                      </a:r>
                    </a:p>
                  </a:txBody>
                  <a:tcPr/>
                </a:tc>
                <a:extLst>
                  <a:ext uri="{0D108BD9-81ED-4DB2-BD59-A6C34878D82A}">
                    <a16:rowId xmlns:a16="http://schemas.microsoft.com/office/drawing/2014/main" val="2303582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978.11111111111</a:t>
                      </a:r>
                    </a:p>
                  </a:txBody>
                  <a:tcPr/>
                </a:tc>
                <a:extLst>
                  <a:ext uri="{0D108BD9-81ED-4DB2-BD59-A6C34878D82A}">
                    <a16:rowId xmlns:a16="http://schemas.microsoft.com/office/drawing/2014/main" val="2560058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2680742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2601383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1355.8571428571</a:t>
                      </a:r>
                    </a:p>
                  </a:txBody>
                  <a:tcPr/>
                </a:tc>
                <a:extLst>
                  <a:ext uri="{0D108BD9-81ED-4DB2-BD59-A6C34878D82A}">
                    <a16:rowId xmlns:a16="http://schemas.microsoft.com/office/drawing/2014/main" val="324535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1284.1428571429</a:t>
                      </a:r>
                    </a:p>
                  </a:txBody>
                  <a:tcPr/>
                </a:tc>
                <a:extLst>
                  <a:ext uri="{0D108BD9-81ED-4DB2-BD59-A6C34878D82A}">
                    <a16:rowId xmlns:a16="http://schemas.microsoft.com/office/drawing/2014/main" val="2031969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#MovilidadUrbana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30.333333333333</a:t>
                      </a:r>
                    </a:p>
                  </a:txBody>
                  <a:tcPr/>
                </a:tc>
                <a:extLst>
                  <a:ext uri="{0D108BD9-81ED-4DB2-BD59-A6C34878D82A}">
                    <a16:rowId xmlns:a16="http://schemas.microsoft.com/office/drawing/2014/main" val="1040135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#movilidadelectrica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90.166666666667</a:t>
                      </a:r>
                    </a:p>
                  </a:txBody>
                  <a:tcPr/>
                </a:tc>
                <a:extLst>
                  <a:ext uri="{0D108BD9-81ED-4DB2-BD59-A6C34878D82A}">
                    <a16:rowId xmlns:a16="http://schemas.microsoft.com/office/drawing/2014/main" val="2217479913"/>
                  </a:ext>
                </a:extLst>
              </a:tr>
            </a:tbl>
          </a:graphicData>
        </a:graphic>
      </p:graphicFrame>
      <p:sp>
        <p:nvSpPr>
          <p:cNvPr id="4" name="Text Placeholder 3">
            <a:extLst>
              <a:ext uri="{FF2B5EF4-FFF2-40B4-BE49-F238E27FC236}">
                <a16:creationId xmlns:a16="http://schemas.microsoft.com/office/drawing/2014/main" id="{492BD80B-859C-4B90-8A17-274068B4841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21840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8FFEF-CBAB-491F-96E9-1B47A9C5B0AF}"/>
              </a:ext>
            </a:extLst>
          </p:cNvPr>
          <p:cNvSpPr>
            <a:spLocks noGrp="1"/>
          </p:cNvSpPr>
          <p:nvPr>
            <p:ph type="title"/>
          </p:nvPr>
        </p:nvSpPr>
        <p:spPr/>
        <p:txBody>
          <a:bodyPr/>
          <a:lstStyle/>
          <a:p>
            <a:r>
              <a:rPr lang="en-US"/>
              <a:t>Instagram Posts Table | Teknialbikes - 1 of 19</a:t>
            </a:r>
          </a:p>
        </p:txBody>
      </p:sp>
      <p:graphicFrame>
        <p:nvGraphicFramePr>
          <p:cNvPr id="5" name="Table Placeholder 4">
            <a:extLst>
              <a:ext uri="{FF2B5EF4-FFF2-40B4-BE49-F238E27FC236}">
                <a16:creationId xmlns:a16="http://schemas.microsoft.com/office/drawing/2014/main" id="{CA6417A4-8109-4CA7-8841-63F4D14CAFFD}"/>
              </a:ext>
            </a:extLst>
          </p:cNvPr>
          <p:cNvGraphicFramePr>
            <a:graphicFrameLocks noGrp="1"/>
          </p:cNvGraphicFramePr>
          <p:nvPr>
            <p:ph type="tbl" sz="quarter" idx="13"/>
            <p:extLst>
              <p:ext uri="{D42A27DB-BD31-4B8C-83A1-F6EECF244321}">
                <p14:modId xmlns:p14="http://schemas.microsoft.com/office/powerpoint/2010/main" val="418361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18690586"/>
                    </a:ext>
                  </a:extLst>
                </a:gridCol>
                <a:gridCol w="987552">
                  <a:extLst>
                    <a:ext uri="{9D8B030D-6E8A-4147-A177-3AD203B41FA5}">
                      <a16:colId xmlns:a16="http://schemas.microsoft.com/office/drawing/2014/main" val="1296945684"/>
                    </a:ext>
                  </a:extLst>
                </a:gridCol>
                <a:gridCol w="987552">
                  <a:extLst>
                    <a:ext uri="{9D8B030D-6E8A-4147-A177-3AD203B41FA5}">
                      <a16:colId xmlns:a16="http://schemas.microsoft.com/office/drawing/2014/main" val="3446515755"/>
                    </a:ext>
                  </a:extLst>
                </a:gridCol>
                <a:gridCol w="987552">
                  <a:extLst>
                    <a:ext uri="{9D8B030D-6E8A-4147-A177-3AD203B41FA5}">
                      <a16:colId xmlns:a16="http://schemas.microsoft.com/office/drawing/2014/main" val="1281701540"/>
                    </a:ext>
                  </a:extLst>
                </a:gridCol>
                <a:gridCol w="987552">
                  <a:extLst>
                    <a:ext uri="{9D8B030D-6E8A-4147-A177-3AD203B41FA5}">
                      <a16:colId xmlns:a16="http://schemas.microsoft.com/office/drawing/2014/main" val="3918397848"/>
                    </a:ext>
                  </a:extLst>
                </a:gridCol>
                <a:gridCol w="987552">
                  <a:extLst>
                    <a:ext uri="{9D8B030D-6E8A-4147-A177-3AD203B41FA5}">
                      <a16:colId xmlns:a16="http://schemas.microsoft.com/office/drawing/2014/main" val="787908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9678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- 2021-06-11 15:42:52</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y caer el domingo con el mejor regalo para el #diadelpadre? 🎁🚲💥
Para participar sólo tenés que hacer dos cosas: 
1️⃣ Seguirnos en olmobikes 
2️⃣ Etiquetar al menos a 3 amigxs en este post, para que puedan participar.
¡Dale, que sorteamos el viernes 18, y puede ser tuya! 🙌
⚠️ OJO CON LOS FAKES: Algunos de nuestros seguidores están recibiendo mensajes en los que les dicen que resultaron ganadores del sorteo y los invitan a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21457172"/>
                  </a:ext>
                </a:extLst>
              </a:tr>
            </a:tbl>
          </a:graphicData>
        </a:graphic>
      </p:graphicFrame>
      <p:sp>
        <p:nvSpPr>
          <p:cNvPr id="4" name="Text Placeholder 3">
            <a:extLst>
              <a:ext uri="{FF2B5EF4-FFF2-40B4-BE49-F238E27FC236}">
                <a16:creationId xmlns:a16="http://schemas.microsoft.com/office/drawing/2014/main" id="{6A627689-9DC7-41F5-81AD-37CB6BEF4B8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852898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8D9E1-2169-4580-B28B-D29E631B9814}"/>
              </a:ext>
            </a:extLst>
          </p:cNvPr>
          <p:cNvSpPr>
            <a:spLocks noGrp="1"/>
          </p:cNvSpPr>
          <p:nvPr>
            <p:ph type="title"/>
          </p:nvPr>
        </p:nvSpPr>
        <p:spPr/>
        <p:txBody>
          <a:bodyPr/>
          <a:lstStyle/>
          <a:p>
            <a:r>
              <a:rPr lang="en-US"/>
              <a:t>Instagram Posts Table | Teknialbikes - 2 of 19</a:t>
            </a:r>
          </a:p>
        </p:txBody>
      </p:sp>
      <p:graphicFrame>
        <p:nvGraphicFramePr>
          <p:cNvPr id="5" name="Table Placeholder 4">
            <a:extLst>
              <a:ext uri="{FF2B5EF4-FFF2-40B4-BE49-F238E27FC236}">
                <a16:creationId xmlns:a16="http://schemas.microsoft.com/office/drawing/2014/main" id="{ABD99895-AD1D-4FAD-82CC-D6BD162D3FE9}"/>
              </a:ext>
            </a:extLst>
          </p:cNvPr>
          <p:cNvGraphicFramePr>
            <a:graphicFrameLocks noGrp="1"/>
          </p:cNvGraphicFramePr>
          <p:nvPr>
            <p:ph type="tbl" sz="quarter" idx="13"/>
            <p:extLst>
              <p:ext uri="{D42A27DB-BD31-4B8C-83A1-F6EECF244321}">
                <p14:modId xmlns:p14="http://schemas.microsoft.com/office/powerpoint/2010/main" val="1319553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2654359"/>
                    </a:ext>
                  </a:extLst>
                </a:gridCol>
                <a:gridCol w="987552">
                  <a:extLst>
                    <a:ext uri="{9D8B030D-6E8A-4147-A177-3AD203B41FA5}">
                      <a16:colId xmlns:a16="http://schemas.microsoft.com/office/drawing/2014/main" val="4217814866"/>
                    </a:ext>
                  </a:extLst>
                </a:gridCol>
                <a:gridCol w="987552">
                  <a:extLst>
                    <a:ext uri="{9D8B030D-6E8A-4147-A177-3AD203B41FA5}">
                      <a16:colId xmlns:a16="http://schemas.microsoft.com/office/drawing/2014/main" val="3470479151"/>
                    </a:ext>
                  </a:extLst>
                </a:gridCol>
                <a:gridCol w="987552">
                  <a:extLst>
                    <a:ext uri="{9D8B030D-6E8A-4147-A177-3AD203B41FA5}">
                      <a16:colId xmlns:a16="http://schemas.microsoft.com/office/drawing/2014/main" val="1474432103"/>
                    </a:ext>
                  </a:extLst>
                </a:gridCol>
                <a:gridCol w="987552">
                  <a:extLst>
                    <a:ext uri="{9D8B030D-6E8A-4147-A177-3AD203B41FA5}">
                      <a16:colId xmlns:a16="http://schemas.microsoft.com/office/drawing/2014/main" val="1028381667"/>
                    </a:ext>
                  </a:extLst>
                </a:gridCol>
                <a:gridCol w="987552">
                  <a:extLst>
                    <a:ext uri="{9D8B030D-6E8A-4147-A177-3AD203B41FA5}">
                      <a16:colId xmlns:a16="http://schemas.microsoft.com/office/drawing/2014/main" val="889634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0599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- 2021-06-01 19:03:35</a:t>
                      </a:r>
                      <a:r>
                        <a:rPr kumimoji="0" lang="en-US" sz="1000" b="0" i="0" u="none" strike="noStrike" kern="1200" cap="none" spc="0" normalizeH="0" baseline="0" noProof="0">
                          <a:ln>
                            <a:noFill/>
                          </a:ln>
                          <a:solidFill>
                            <a:prstClr val="black"/>
                          </a:solidFill>
                          <a:effectLst/>
                          <a:uLnTx/>
                          <a:uFillTx/>
                          <a:latin typeface="+mn-lt"/>
                          <a:ea typeface="+mn-ea"/>
                          <a:cs typeface="+mn-cs"/>
                        </a:rPr>
                        <a:t>
 Tuvimos el agrado de recibir a uno de los grandes referentes de la música cordobesa en nuestras instalaciones, nada más y nada menos que en #CordobaCapital
.
Bienvenido soyulisesbueno a la #FamiliaVenzo
.
Que esta #venzobike sea tu nueva compañera para cumplir metas personales y ojalá pronto podamos verte competir (que sabemos lo que te gusta)  llevando los colores del teamvenzo.arg a la meta ✊🏻🔥
.
.
A disfrutar a full esta #VenzoAtix!!! 🔥🔥
.
.
#SOMOSVENZO
#vivivenzo #ciclismo #bike #bicicleta #cycling #cyclinglifestyle #cyclingphotos #cyclinglife #venzobikes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53590677"/>
                  </a:ext>
                </a:extLst>
              </a:tr>
            </a:tbl>
          </a:graphicData>
        </a:graphic>
      </p:graphicFrame>
      <p:sp>
        <p:nvSpPr>
          <p:cNvPr id="4" name="Text Placeholder 3">
            <a:extLst>
              <a:ext uri="{FF2B5EF4-FFF2-40B4-BE49-F238E27FC236}">
                <a16:creationId xmlns:a16="http://schemas.microsoft.com/office/drawing/2014/main" id="{08CF44A8-7387-4447-8B84-741E6DEAF84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51969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32BAF-6547-4F2E-A424-1C0C6FAFD1DF}"/>
              </a:ext>
            </a:extLst>
          </p:cNvPr>
          <p:cNvSpPr>
            <a:spLocks noGrp="1"/>
          </p:cNvSpPr>
          <p:nvPr>
            <p:ph type="title"/>
          </p:nvPr>
        </p:nvSpPr>
        <p:spPr/>
        <p:txBody>
          <a:bodyPr/>
          <a:lstStyle/>
          <a:p>
            <a:r>
              <a:rPr lang="en-US"/>
              <a:t>Instagram Posts Table | Teknialbikes - 3 of 19</a:t>
            </a:r>
          </a:p>
        </p:txBody>
      </p:sp>
      <p:graphicFrame>
        <p:nvGraphicFramePr>
          <p:cNvPr id="5" name="Table Placeholder 4">
            <a:extLst>
              <a:ext uri="{FF2B5EF4-FFF2-40B4-BE49-F238E27FC236}">
                <a16:creationId xmlns:a16="http://schemas.microsoft.com/office/drawing/2014/main" id="{FC7881DA-D0FC-498A-B1EA-3CA563BF6B7F}"/>
              </a:ext>
            </a:extLst>
          </p:cNvPr>
          <p:cNvGraphicFramePr>
            <a:graphicFrameLocks noGrp="1"/>
          </p:cNvGraphicFramePr>
          <p:nvPr>
            <p:ph type="tbl" sz="quarter" idx="13"/>
            <p:extLst>
              <p:ext uri="{D42A27DB-BD31-4B8C-83A1-F6EECF244321}">
                <p14:modId xmlns:p14="http://schemas.microsoft.com/office/powerpoint/2010/main" val="1778673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93059340"/>
                    </a:ext>
                  </a:extLst>
                </a:gridCol>
                <a:gridCol w="987552">
                  <a:extLst>
                    <a:ext uri="{9D8B030D-6E8A-4147-A177-3AD203B41FA5}">
                      <a16:colId xmlns:a16="http://schemas.microsoft.com/office/drawing/2014/main" val="883462085"/>
                    </a:ext>
                  </a:extLst>
                </a:gridCol>
                <a:gridCol w="987552">
                  <a:extLst>
                    <a:ext uri="{9D8B030D-6E8A-4147-A177-3AD203B41FA5}">
                      <a16:colId xmlns:a16="http://schemas.microsoft.com/office/drawing/2014/main" val="1388129106"/>
                    </a:ext>
                  </a:extLst>
                </a:gridCol>
                <a:gridCol w="987552">
                  <a:extLst>
                    <a:ext uri="{9D8B030D-6E8A-4147-A177-3AD203B41FA5}">
                      <a16:colId xmlns:a16="http://schemas.microsoft.com/office/drawing/2014/main" val="2405996509"/>
                    </a:ext>
                  </a:extLst>
                </a:gridCol>
                <a:gridCol w="987552">
                  <a:extLst>
                    <a:ext uri="{9D8B030D-6E8A-4147-A177-3AD203B41FA5}">
                      <a16:colId xmlns:a16="http://schemas.microsoft.com/office/drawing/2014/main" val="180981643"/>
                    </a:ext>
                  </a:extLst>
                </a:gridCol>
                <a:gridCol w="987552">
                  <a:extLst>
                    <a:ext uri="{9D8B030D-6E8A-4147-A177-3AD203B41FA5}">
                      <a16:colId xmlns:a16="http://schemas.microsoft.com/office/drawing/2014/main" val="1293154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8284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- 2021-06-16 12:45:15</a:t>
                      </a:r>
                      <a:r>
                        <a:rPr kumimoji="0" lang="en-US" sz="1000" b="0" i="0" u="none" strike="noStrike" kern="1200" cap="none" spc="0" normalizeH="0" baseline="0" noProof="0">
                          <a:ln>
                            <a:noFill/>
                          </a:ln>
                          <a:solidFill>
                            <a:prstClr val="black"/>
                          </a:solidFill>
                          <a:effectLst/>
                          <a:uLnTx/>
                          <a:uFillTx/>
                          <a:latin typeface="+mn-lt"/>
                          <a:ea typeface="+mn-ea"/>
                          <a:cs typeface="+mn-cs"/>
                        </a:rPr>
                        <a:t>
 Llegó la nueva RAPTOR EXO
.
Un nuevo diseño de cuadro de #VenzoArgentina ideal para regalarle a #papá en su día. 🤩
.
Fabricado en #Aluminio, el cual posee una gran capacidad de soportar el uso agresivo, logrando un producto #rigido, #liviano y #resistente. 🔥
.
Conseguí el nuevo #RAPTOREXO en todas las #bicicleteríasVenzo del país 🇦🇷
.
.
#somosvenzo
#venzobikes #venzobike #venzo #bike #biker #diadelpadre #ciclismoargentino #ciclismo #cycling #mtb #mountainbike #mtblife #cyclinglife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15864839"/>
                  </a:ext>
                </a:extLst>
              </a:tr>
            </a:tbl>
          </a:graphicData>
        </a:graphic>
      </p:graphicFrame>
      <p:sp>
        <p:nvSpPr>
          <p:cNvPr id="4" name="Text Placeholder 3">
            <a:extLst>
              <a:ext uri="{FF2B5EF4-FFF2-40B4-BE49-F238E27FC236}">
                <a16:creationId xmlns:a16="http://schemas.microsoft.com/office/drawing/2014/main" id="{0A6DBDB9-798A-444A-B355-A806D6BF965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85898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6795B-F17A-48C9-8747-F1DC0623890C}"/>
              </a:ext>
            </a:extLst>
          </p:cNvPr>
          <p:cNvSpPr>
            <a:spLocks noGrp="1"/>
          </p:cNvSpPr>
          <p:nvPr>
            <p:ph type="title"/>
          </p:nvPr>
        </p:nvSpPr>
        <p:spPr/>
        <p:txBody>
          <a:bodyPr/>
          <a:lstStyle/>
          <a:p>
            <a:r>
              <a:rPr lang="en-US"/>
              <a:t>Instagram Posts Table | Teknialbikes - 4 of 19</a:t>
            </a:r>
          </a:p>
        </p:txBody>
      </p:sp>
      <p:graphicFrame>
        <p:nvGraphicFramePr>
          <p:cNvPr id="5" name="Table Placeholder 4">
            <a:extLst>
              <a:ext uri="{FF2B5EF4-FFF2-40B4-BE49-F238E27FC236}">
                <a16:creationId xmlns:a16="http://schemas.microsoft.com/office/drawing/2014/main" id="{3CF80811-1CB6-4B14-BD9D-D7238C4AFB10}"/>
              </a:ext>
            </a:extLst>
          </p:cNvPr>
          <p:cNvGraphicFramePr>
            <a:graphicFrameLocks noGrp="1"/>
          </p:cNvGraphicFramePr>
          <p:nvPr>
            <p:ph type="tbl" sz="quarter" idx="13"/>
            <p:extLst>
              <p:ext uri="{D42A27DB-BD31-4B8C-83A1-F6EECF244321}">
                <p14:modId xmlns:p14="http://schemas.microsoft.com/office/powerpoint/2010/main" val="3264520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90798808"/>
                    </a:ext>
                  </a:extLst>
                </a:gridCol>
                <a:gridCol w="987552">
                  <a:extLst>
                    <a:ext uri="{9D8B030D-6E8A-4147-A177-3AD203B41FA5}">
                      <a16:colId xmlns:a16="http://schemas.microsoft.com/office/drawing/2014/main" val="3641853658"/>
                    </a:ext>
                  </a:extLst>
                </a:gridCol>
                <a:gridCol w="987552">
                  <a:extLst>
                    <a:ext uri="{9D8B030D-6E8A-4147-A177-3AD203B41FA5}">
                      <a16:colId xmlns:a16="http://schemas.microsoft.com/office/drawing/2014/main" val="1628802637"/>
                    </a:ext>
                  </a:extLst>
                </a:gridCol>
                <a:gridCol w="987552">
                  <a:extLst>
                    <a:ext uri="{9D8B030D-6E8A-4147-A177-3AD203B41FA5}">
                      <a16:colId xmlns:a16="http://schemas.microsoft.com/office/drawing/2014/main" val="1485769582"/>
                    </a:ext>
                  </a:extLst>
                </a:gridCol>
                <a:gridCol w="987552">
                  <a:extLst>
                    <a:ext uri="{9D8B030D-6E8A-4147-A177-3AD203B41FA5}">
                      <a16:colId xmlns:a16="http://schemas.microsoft.com/office/drawing/2014/main" val="4224143775"/>
                    </a:ext>
                  </a:extLst>
                </a:gridCol>
                <a:gridCol w="987552">
                  <a:extLst>
                    <a:ext uri="{9D8B030D-6E8A-4147-A177-3AD203B41FA5}">
                      <a16:colId xmlns:a16="http://schemas.microsoft.com/office/drawing/2014/main" val="2158610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7719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- 2021-06-14 12:00:51</a:t>
                      </a:r>
                      <a:r>
                        <a:rPr kumimoji="0" lang="en-US" sz="1000" b="0" i="0" u="none" strike="noStrike" kern="1200" cap="none" spc="0" normalizeH="0" baseline="0" noProof="0">
                          <a:ln>
                            <a:noFill/>
                          </a:ln>
                          <a:solidFill>
                            <a:prstClr val="black"/>
                          </a:solidFill>
                          <a:effectLst/>
                          <a:uLnTx/>
                          <a:uFillTx/>
                          <a:latin typeface="+mn-lt"/>
                          <a:ea typeface="+mn-ea"/>
                          <a:cs typeface="+mn-cs"/>
                        </a:rPr>
                        <a:t>
 Papá 𝚜𝚎 𝚖𝚎𝚛𝚎𝚌𝚎 𝚕𝚘 𝚖𝚎𝚓𝚘𝚛 ✨, ¡por eso queremos regalárselo! 🎁
.
👉𝑺𝒐𝒓𝒕𝒆𝒂𝒎𝒐𝒔 un monopatín eléctrico 𝙴-𝚂𝚌𝚘𝚘𝚝𝚎𝚛 + casco, para que tu papá se pase a la #micromovilidad 😉
. 
¿Cómo ᴘᴀʀᴛɪᴄɪᴘᴀʀ?: 👇
𝟏) Seguí nuestra cuenta
𝟐) Dale like a la publicación y contanos en comentarios por qué tu papá debería ser el ganador ♥ + etiquetá a los papás más copados que conozcas.
𝟑) Compartí la publicación en historias y mencionanos ✅
.
¡𝘽𝙪𝙚𝙣𝙖 𝙨𝙪𝙚𝙧𝙩𝙚!🍀🤞
.
.
*El sorteo se realizará el 22/06. 
**Bases y condiciones disponibles en Facebook.
.
.
.
#Topmega #tubicitumundo #sorteo #diadelpadre #diadelpadrearg #diadelpadre2021 #regaloparapapa #bici #bicicleta #ciclismo #diadelpadreargentina #mtblife #mtblove #mtblovers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34436452"/>
                  </a:ext>
                </a:extLst>
              </a:tr>
            </a:tbl>
          </a:graphicData>
        </a:graphic>
      </p:graphicFrame>
      <p:sp>
        <p:nvSpPr>
          <p:cNvPr id="4" name="Text Placeholder 3">
            <a:extLst>
              <a:ext uri="{FF2B5EF4-FFF2-40B4-BE49-F238E27FC236}">
                <a16:creationId xmlns:a16="http://schemas.microsoft.com/office/drawing/2014/main" id="{15D57156-DF2A-4B23-BB0B-E993512827A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82477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EDF85-8739-41CF-8138-BC1AA45303A6}"/>
              </a:ext>
            </a:extLst>
          </p:cNvPr>
          <p:cNvSpPr>
            <a:spLocks noGrp="1"/>
          </p:cNvSpPr>
          <p:nvPr>
            <p:ph type="title"/>
          </p:nvPr>
        </p:nvSpPr>
        <p:spPr/>
        <p:txBody>
          <a:bodyPr/>
          <a:lstStyle/>
          <a:p>
            <a:r>
              <a:rPr lang="en-US"/>
              <a:t>Instagram Posts Table | Teknialbikes - 5 of 19</a:t>
            </a:r>
          </a:p>
        </p:txBody>
      </p:sp>
      <p:graphicFrame>
        <p:nvGraphicFramePr>
          <p:cNvPr id="5" name="Table Placeholder 4">
            <a:extLst>
              <a:ext uri="{FF2B5EF4-FFF2-40B4-BE49-F238E27FC236}">
                <a16:creationId xmlns:a16="http://schemas.microsoft.com/office/drawing/2014/main" id="{231DA9E7-935B-4A36-942A-E97446AFDAE7}"/>
              </a:ext>
            </a:extLst>
          </p:cNvPr>
          <p:cNvGraphicFramePr>
            <a:graphicFrameLocks noGrp="1"/>
          </p:cNvGraphicFramePr>
          <p:nvPr>
            <p:ph type="tbl" sz="quarter" idx="13"/>
            <p:extLst>
              <p:ext uri="{D42A27DB-BD31-4B8C-83A1-F6EECF244321}">
                <p14:modId xmlns:p14="http://schemas.microsoft.com/office/powerpoint/2010/main" val="1701034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98790237"/>
                    </a:ext>
                  </a:extLst>
                </a:gridCol>
                <a:gridCol w="987552">
                  <a:extLst>
                    <a:ext uri="{9D8B030D-6E8A-4147-A177-3AD203B41FA5}">
                      <a16:colId xmlns:a16="http://schemas.microsoft.com/office/drawing/2014/main" val="1083898160"/>
                    </a:ext>
                  </a:extLst>
                </a:gridCol>
                <a:gridCol w="987552">
                  <a:extLst>
                    <a:ext uri="{9D8B030D-6E8A-4147-A177-3AD203B41FA5}">
                      <a16:colId xmlns:a16="http://schemas.microsoft.com/office/drawing/2014/main" val="3524322137"/>
                    </a:ext>
                  </a:extLst>
                </a:gridCol>
                <a:gridCol w="987552">
                  <a:extLst>
                    <a:ext uri="{9D8B030D-6E8A-4147-A177-3AD203B41FA5}">
                      <a16:colId xmlns:a16="http://schemas.microsoft.com/office/drawing/2014/main" val="1467271271"/>
                    </a:ext>
                  </a:extLst>
                </a:gridCol>
                <a:gridCol w="987552">
                  <a:extLst>
                    <a:ext uri="{9D8B030D-6E8A-4147-A177-3AD203B41FA5}">
                      <a16:colId xmlns:a16="http://schemas.microsoft.com/office/drawing/2014/main" val="2996681967"/>
                    </a:ext>
                  </a:extLst>
                </a:gridCol>
                <a:gridCol w="987552">
                  <a:extLst>
                    <a:ext uri="{9D8B030D-6E8A-4147-A177-3AD203B41FA5}">
                      <a16:colId xmlns:a16="http://schemas.microsoft.com/office/drawing/2014/main" val="3146805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2528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- 2021-06-07 20:38:31</a:t>
                      </a:r>
                      <a:r>
                        <a:rPr kumimoji="0" lang="es-ES" sz="1000" b="0" i="0" u="none" strike="noStrike" kern="1200" cap="none" spc="0" normalizeH="0" baseline="0" noProof="0">
                          <a:ln>
                            <a:noFill/>
                          </a:ln>
                          <a:solidFill>
                            <a:prstClr val="black"/>
                          </a:solidFill>
                          <a:effectLst/>
                          <a:uLnTx/>
                          <a:uFillTx/>
                          <a:latin typeface="+mn-lt"/>
                          <a:ea typeface="+mn-ea"/>
                          <a:cs typeface="+mn-cs"/>
                        </a:rPr>
                        <a:t>
 pablo_grana [Pablo Granados]
Se une a la #familiavenzo disfrutando de su nueva #RaptorEx
Aclaramos que no vuelve en el tiempo, 🤣 pero sí que va fuerte y que le permite crear nuevas aventuras y disfrutar de la naturaleza de una manera única y divertida.
.
Bienvenido Pablo a esta gran familia.
Que tu alegría se potencie y se propague aún más!!
El mundo necesita #REÍR fuerte!
.
.
#SOMOSVENZO
#vivivenzo #ciclismo #bike #bicicleta #cycling #cyclinglifestyle #cyclingphotos #cyclinglife #venzobikes #venzobike #biker #ciclismoargentino #mtb #mountainbike #mtblife #mtblifestyle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58761790"/>
                  </a:ext>
                </a:extLst>
              </a:tr>
            </a:tbl>
          </a:graphicData>
        </a:graphic>
      </p:graphicFrame>
      <p:sp>
        <p:nvSpPr>
          <p:cNvPr id="4" name="Text Placeholder 3">
            <a:extLst>
              <a:ext uri="{FF2B5EF4-FFF2-40B4-BE49-F238E27FC236}">
                <a16:creationId xmlns:a16="http://schemas.microsoft.com/office/drawing/2014/main" id="{B731437A-A8B5-4DCA-8A80-F02941DE278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68576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92964-D56E-42E2-A62E-0D3205777C13}"/>
              </a:ext>
            </a:extLst>
          </p:cNvPr>
          <p:cNvSpPr>
            <a:spLocks noGrp="1"/>
          </p:cNvSpPr>
          <p:nvPr>
            <p:ph type="title"/>
          </p:nvPr>
        </p:nvSpPr>
        <p:spPr/>
        <p:txBody>
          <a:bodyPr/>
          <a:lstStyle/>
          <a:p>
            <a:r>
              <a:rPr lang="en-US"/>
              <a:t>Instagram Posts Table | Teknialbikes - 6 of 19</a:t>
            </a:r>
          </a:p>
        </p:txBody>
      </p:sp>
      <p:graphicFrame>
        <p:nvGraphicFramePr>
          <p:cNvPr id="5" name="Table Placeholder 4">
            <a:extLst>
              <a:ext uri="{FF2B5EF4-FFF2-40B4-BE49-F238E27FC236}">
                <a16:creationId xmlns:a16="http://schemas.microsoft.com/office/drawing/2014/main" id="{4527E186-C902-4025-A88A-1557A6EA6864}"/>
              </a:ext>
            </a:extLst>
          </p:cNvPr>
          <p:cNvGraphicFramePr>
            <a:graphicFrameLocks noGrp="1"/>
          </p:cNvGraphicFramePr>
          <p:nvPr>
            <p:ph type="tbl" sz="quarter" idx="13"/>
            <p:extLst>
              <p:ext uri="{D42A27DB-BD31-4B8C-83A1-F6EECF244321}">
                <p14:modId xmlns:p14="http://schemas.microsoft.com/office/powerpoint/2010/main" val="1459601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88246793"/>
                    </a:ext>
                  </a:extLst>
                </a:gridCol>
                <a:gridCol w="987552">
                  <a:extLst>
                    <a:ext uri="{9D8B030D-6E8A-4147-A177-3AD203B41FA5}">
                      <a16:colId xmlns:a16="http://schemas.microsoft.com/office/drawing/2014/main" val="4058198275"/>
                    </a:ext>
                  </a:extLst>
                </a:gridCol>
                <a:gridCol w="987552">
                  <a:extLst>
                    <a:ext uri="{9D8B030D-6E8A-4147-A177-3AD203B41FA5}">
                      <a16:colId xmlns:a16="http://schemas.microsoft.com/office/drawing/2014/main" val="2650030358"/>
                    </a:ext>
                  </a:extLst>
                </a:gridCol>
                <a:gridCol w="987552">
                  <a:extLst>
                    <a:ext uri="{9D8B030D-6E8A-4147-A177-3AD203B41FA5}">
                      <a16:colId xmlns:a16="http://schemas.microsoft.com/office/drawing/2014/main" val="3696981404"/>
                    </a:ext>
                  </a:extLst>
                </a:gridCol>
                <a:gridCol w="987552">
                  <a:extLst>
                    <a:ext uri="{9D8B030D-6E8A-4147-A177-3AD203B41FA5}">
                      <a16:colId xmlns:a16="http://schemas.microsoft.com/office/drawing/2014/main" val="1281511770"/>
                    </a:ext>
                  </a:extLst>
                </a:gridCol>
                <a:gridCol w="987552">
                  <a:extLst>
                    <a:ext uri="{9D8B030D-6E8A-4147-A177-3AD203B41FA5}">
                      <a16:colId xmlns:a16="http://schemas.microsoft.com/office/drawing/2014/main" val="2564198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9662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- 2021-06-23 20:58:11</a:t>
                      </a:r>
                      <a:r>
                        <a:rPr kumimoji="0" lang="es-ES" sz="1000" b="0" i="0" u="none" strike="noStrike" kern="1200" cap="none" spc="0" normalizeH="0" baseline="0" noProof="0">
                          <a:ln>
                            <a:noFill/>
                          </a:ln>
                          <a:solidFill>
                            <a:prstClr val="black"/>
                          </a:solidFill>
                          <a:effectLst/>
                          <a:uLnTx/>
                          <a:uFillTx/>
                          <a:latin typeface="+mn-lt"/>
                          <a:ea typeface="+mn-ea"/>
                          <a:cs typeface="+mn-cs"/>
                        </a:rPr>
                        <a:t>
 🔥 #DoblesVenzo 🔥
Ya les adelantamos un poco en teamvenzo.arg sobre este nuevo producto que estamos desarrollando desde #VenzoArgentina para el mundo. 
Contamos con cuatro prototipos de bicicletas DOBLE SUSPENSIÓN qué están siendo testeados y evaluados por miembros del #TEAMVENZO
.
- al igual que lo hicimos anteriormente con el desarrollo de #XBLAZEEX y #ETNA -
.
.
En estas imágenes les mostramos una de las primeras etapas de lo que será este largo pero hermoso proceso de desarrollo.
Un gran equipo de profesionales está trabajando y aportando su conocimiento en cada una de las áreas que se requiere para lograr elegir el mejor producto, que será lanzado en la próxima temporada.
.
.
#somosvenzo
#venzo #venzobikes #venzobike #bike #biker #mtb #xco #xc #mtblife #mtbbike #ciclismo #ciclismoargentino #cycling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3029148"/>
                  </a:ext>
                </a:extLst>
              </a:tr>
            </a:tbl>
          </a:graphicData>
        </a:graphic>
      </p:graphicFrame>
      <p:sp>
        <p:nvSpPr>
          <p:cNvPr id="4" name="Text Placeholder 3">
            <a:extLst>
              <a:ext uri="{FF2B5EF4-FFF2-40B4-BE49-F238E27FC236}">
                <a16:creationId xmlns:a16="http://schemas.microsoft.com/office/drawing/2014/main" id="{AE837CE2-D1E7-4020-9561-808D7FCD275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57855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F5A5F-019A-4F8A-AC3F-89E14D139E8A}"/>
              </a:ext>
            </a:extLst>
          </p:cNvPr>
          <p:cNvSpPr>
            <a:spLocks noGrp="1"/>
          </p:cNvSpPr>
          <p:nvPr>
            <p:ph type="title"/>
          </p:nvPr>
        </p:nvSpPr>
        <p:spPr/>
        <p:txBody>
          <a:bodyPr/>
          <a:lstStyle/>
          <a:p>
            <a:r>
              <a:rPr lang="en-US"/>
              <a:t>Instagram Posts Table | Teknialbikes - 7 of 19</a:t>
            </a:r>
          </a:p>
        </p:txBody>
      </p:sp>
      <p:graphicFrame>
        <p:nvGraphicFramePr>
          <p:cNvPr id="5" name="Table Placeholder 4">
            <a:extLst>
              <a:ext uri="{FF2B5EF4-FFF2-40B4-BE49-F238E27FC236}">
                <a16:creationId xmlns:a16="http://schemas.microsoft.com/office/drawing/2014/main" id="{7E4E2CA3-C16D-40DD-B849-45193C915064}"/>
              </a:ext>
            </a:extLst>
          </p:cNvPr>
          <p:cNvGraphicFramePr>
            <a:graphicFrameLocks noGrp="1"/>
          </p:cNvGraphicFramePr>
          <p:nvPr>
            <p:ph type="tbl" sz="quarter" idx="13"/>
            <p:extLst>
              <p:ext uri="{D42A27DB-BD31-4B8C-83A1-F6EECF244321}">
                <p14:modId xmlns:p14="http://schemas.microsoft.com/office/powerpoint/2010/main" val="1231507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91293996"/>
                    </a:ext>
                  </a:extLst>
                </a:gridCol>
                <a:gridCol w="987552">
                  <a:extLst>
                    <a:ext uri="{9D8B030D-6E8A-4147-A177-3AD203B41FA5}">
                      <a16:colId xmlns:a16="http://schemas.microsoft.com/office/drawing/2014/main" val="3342230148"/>
                    </a:ext>
                  </a:extLst>
                </a:gridCol>
                <a:gridCol w="987552">
                  <a:extLst>
                    <a:ext uri="{9D8B030D-6E8A-4147-A177-3AD203B41FA5}">
                      <a16:colId xmlns:a16="http://schemas.microsoft.com/office/drawing/2014/main" val="325845964"/>
                    </a:ext>
                  </a:extLst>
                </a:gridCol>
                <a:gridCol w="987552">
                  <a:extLst>
                    <a:ext uri="{9D8B030D-6E8A-4147-A177-3AD203B41FA5}">
                      <a16:colId xmlns:a16="http://schemas.microsoft.com/office/drawing/2014/main" val="3826771727"/>
                    </a:ext>
                  </a:extLst>
                </a:gridCol>
                <a:gridCol w="987552">
                  <a:extLst>
                    <a:ext uri="{9D8B030D-6E8A-4147-A177-3AD203B41FA5}">
                      <a16:colId xmlns:a16="http://schemas.microsoft.com/office/drawing/2014/main" val="721513171"/>
                    </a:ext>
                  </a:extLst>
                </a:gridCol>
                <a:gridCol w="987552">
                  <a:extLst>
                    <a:ext uri="{9D8B030D-6E8A-4147-A177-3AD203B41FA5}">
                      <a16:colId xmlns:a16="http://schemas.microsoft.com/office/drawing/2014/main" val="2970163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1602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- 2021-06-18 20:42:47</a:t>
                      </a:r>
                      <a:r>
                        <a:rPr kumimoji="0" lang="es-ES" sz="1000" b="0" i="0" u="none" strike="noStrike" kern="1200" cap="none" spc="0" normalizeH="0" baseline="0" noProof="0">
                          <a:ln>
                            <a:noFill/>
                          </a:ln>
                          <a:solidFill>
                            <a:prstClr val="black"/>
                          </a:solidFill>
                          <a:effectLst/>
                          <a:uLnTx/>
                          <a:uFillTx/>
                          <a:latin typeface="+mn-lt"/>
                          <a:ea typeface="+mn-ea"/>
                          <a:cs typeface="+mn-cs"/>
                        </a:rPr>
                        <a:t>
 RAPTOR EXO
.
Este nuevo diseño de cuadro de #VenzoArgentina nos tiene enamorados!!
Ideal para regalarle a #papá en su día. 🤩
.
Posee una gran capacidad de soportar el uso agresivo, logrando un producto #rigido, #liviano y #resistente. 🔥
.
En las ultimas imágenes podrán ver las especificaciones técnicas de cómo salen desde línea de armado.
.
*No realizamos venta al público.
*Por precio y stock Consultá en nuestras historias destacadas en “Comercios”.
.
Conseguí el nuevo #RAPTOREXO en todas las #bicicleteríasVenzo del país 🇦🇷
.
.
#somosvenzo
#venzobikes #venzobike #venzo #bike #biker #diadelpadre #ciclismoargentino #ciclismo #cycling #mtb #mountainbike #mtblife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69709511"/>
                  </a:ext>
                </a:extLst>
              </a:tr>
            </a:tbl>
          </a:graphicData>
        </a:graphic>
      </p:graphicFrame>
      <p:sp>
        <p:nvSpPr>
          <p:cNvPr id="4" name="Text Placeholder 3">
            <a:extLst>
              <a:ext uri="{FF2B5EF4-FFF2-40B4-BE49-F238E27FC236}">
                <a16:creationId xmlns:a16="http://schemas.microsoft.com/office/drawing/2014/main" id="{72AEB9DF-3C9B-4561-B396-5DF5B2EEB38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64630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5F598-9B22-4B1A-85AB-7843CE67F36F}"/>
              </a:ext>
            </a:extLst>
          </p:cNvPr>
          <p:cNvSpPr>
            <a:spLocks noGrp="1"/>
          </p:cNvSpPr>
          <p:nvPr>
            <p:ph type="title"/>
          </p:nvPr>
        </p:nvSpPr>
        <p:spPr/>
        <p:txBody>
          <a:bodyPr/>
          <a:lstStyle/>
          <a:p>
            <a:r>
              <a:rPr lang="en-US"/>
              <a:t>Instagram Posts Table | Teknialbikes - 8 of 19</a:t>
            </a:r>
          </a:p>
        </p:txBody>
      </p:sp>
      <p:graphicFrame>
        <p:nvGraphicFramePr>
          <p:cNvPr id="5" name="Table Placeholder 4">
            <a:extLst>
              <a:ext uri="{FF2B5EF4-FFF2-40B4-BE49-F238E27FC236}">
                <a16:creationId xmlns:a16="http://schemas.microsoft.com/office/drawing/2014/main" id="{54F52B87-4358-48EF-A25C-2AC0335B6281}"/>
              </a:ext>
            </a:extLst>
          </p:cNvPr>
          <p:cNvGraphicFramePr>
            <a:graphicFrameLocks noGrp="1"/>
          </p:cNvGraphicFramePr>
          <p:nvPr>
            <p:ph type="tbl" sz="quarter" idx="13"/>
            <p:extLst>
              <p:ext uri="{D42A27DB-BD31-4B8C-83A1-F6EECF244321}">
                <p14:modId xmlns:p14="http://schemas.microsoft.com/office/powerpoint/2010/main" val="3674269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19956104"/>
                    </a:ext>
                  </a:extLst>
                </a:gridCol>
                <a:gridCol w="987552">
                  <a:extLst>
                    <a:ext uri="{9D8B030D-6E8A-4147-A177-3AD203B41FA5}">
                      <a16:colId xmlns:a16="http://schemas.microsoft.com/office/drawing/2014/main" val="2054080531"/>
                    </a:ext>
                  </a:extLst>
                </a:gridCol>
                <a:gridCol w="987552">
                  <a:extLst>
                    <a:ext uri="{9D8B030D-6E8A-4147-A177-3AD203B41FA5}">
                      <a16:colId xmlns:a16="http://schemas.microsoft.com/office/drawing/2014/main" val="2599008247"/>
                    </a:ext>
                  </a:extLst>
                </a:gridCol>
                <a:gridCol w="987552">
                  <a:extLst>
                    <a:ext uri="{9D8B030D-6E8A-4147-A177-3AD203B41FA5}">
                      <a16:colId xmlns:a16="http://schemas.microsoft.com/office/drawing/2014/main" val="3810780345"/>
                    </a:ext>
                  </a:extLst>
                </a:gridCol>
                <a:gridCol w="987552">
                  <a:extLst>
                    <a:ext uri="{9D8B030D-6E8A-4147-A177-3AD203B41FA5}">
                      <a16:colId xmlns:a16="http://schemas.microsoft.com/office/drawing/2014/main" val="2412984284"/>
                    </a:ext>
                  </a:extLst>
                </a:gridCol>
                <a:gridCol w="987552">
                  <a:extLst>
                    <a:ext uri="{9D8B030D-6E8A-4147-A177-3AD203B41FA5}">
                      <a16:colId xmlns:a16="http://schemas.microsoft.com/office/drawing/2014/main" val="1578838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56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- 2021-06-08 11:49:30</a:t>
                      </a:r>
                      <a:r>
                        <a:rPr kumimoji="0" lang="en-US" sz="1000" b="0" i="0" u="none" strike="noStrike" kern="1200" cap="none" spc="0" normalizeH="0" baseline="0" noProof="0">
                          <a:ln>
                            <a:noFill/>
                          </a:ln>
                          <a:solidFill>
                            <a:prstClr val="black"/>
                          </a:solidFill>
                          <a:effectLst/>
                          <a:uLnTx/>
                          <a:uFillTx/>
                          <a:latin typeface="+mn-lt"/>
                          <a:ea typeface="+mn-ea"/>
                          <a:cs typeface="+mn-cs"/>
                        </a:rPr>
                        <a:t>
 &gt;&gt; Que tu experiencia en dos ruedas sea 𝓵𝓪 𝓶𝓮𝓳𝓸𝓻👌
.
Porque la comodidad ante todo 😉, deslizá y chequeá: 𝐡𝐚𝐲 𝐮𝐧 𝐭𝐚𝐦𝐚ñ𝐨 𝐝𝐞 𝐛𝐢𝐜𝐢 𝐢𝐝𝐞𝐚𝐥 𝐩𝐚𝐫𝐚 𝐯𝐨𝐬...
.
&gt;Comentá acá cuál es 𝒕𝒖 𝒕𝒂𝒍𝒍𝒆🚴♀️ 👇
.
.
#topmega #tubicitumundo #todoterreno #cicloturismo #bicis #bicicleta #bike #biker #cycling #ciclismo #ciclismoargentina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96971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- 2021-06-03 12:39:40</a:t>
                      </a:r>
                      <a:r>
                        <a:rPr kumimoji="0" lang="es-ES" sz="1000" b="0" i="0" u="none" strike="noStrike" kern="1200" cap="none" spc="0" normalizeH="0" baseline="0" noProof="0">
                          <a:ln>
                            <a:noFill/>
                          </a:ln>
                          <a:solidFill>
                            <a:prstClr val="black"/>
                          </a:solidFill>
                          <a:effectLst/>
                          <a:uLnTx/>
                          <a:uFillTx/>
                          <a:latin typeface="+mn-lt"/>
                          <a:ea typeface="+mn-ea"/>
                          <a:cs typeface="+mn-cs"/>
                        </a:rPr>
                        <a:t>
 Porque es más sano. Porque no contamina. Porque te ayuda a liberar endorfinas y tener menos estrés. Porque es la opción más rápida en las ciudades. Porque te hace más feliz.
#diamundialdelabicicleta #díamundialdelabicicleta #bicicleta #bici #mejorenbici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61877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- 2021-06-28 17:21:00</a:t>
                      </a:r>
                      <a:r>
                        <a:rPr kumimoji="0" lang="es-ES" sz="1000" b="0" i="0" u="none" strike="noStrike" kern="1200" cap="none" spc="0" normalizeH="0" baseline="0" noProof="0">
                          <a:ln>
                            <a:noFill/>
                          </a:ln>
                          <a:solidFill>
                            <a:prstClr val="black"/>
                          </a:solidFill>
                          <a:effectLst/>
                          <a:uLnTx/>
                          <a:uFillTx/>
                          <a:latin typeface="+mn-lt"/>
                          <a:ea typeface="+mn-ea"/>
                          <a:cs typeface="+mn-cs"/>
                        </a:rPr>
                        <a:t>
 El amor siempre se celebra.🚲🏳️‍🌈💕#orgullo #amoresamor #lgbt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22394878"/>
                  </a:ext>
                </a:extLst>
              </a:tr>
            </a:tbl>
          </a:graphicData>
        </a:graphic>
      </p:graphicFrame>
      <p:sp>
        <p:nvSpPr>
          <p:cNvPr id="4" name="Text Placeholder 3">
            <a:extLst>
              <a:ext uri="{FF2B5EF4-FFF2-40B4-BE49-F238E27FC236}">
                <a16:creationId xmlns:a16="http://schemas.microsoft.com/office/drawing/2014/main" id="{B9B4A8E1-C161-4C14-BA71-FE50BDF67D3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315126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584F8-5C32-450F-AE55-5EB7A6B9A5D8}"/>
              </a:ext>
            </a:extLst>
          </p:cNvPr>
          <p:cNvSpPr>
            <a:spLocks noGrp="1"/>
          </p:cNvSpPr>
          <p:nvPr>
            <p:ph type="title"/>
          </p:nvPr>
        </p:nvSpPr>
        <p:spPr/>
        <p:txBody>
          <a:bodyPr/>
          <a:lstStyle/>
          <a:p>
            <a:r>
              <a:rPr lang="en-US"/>
              <a:t>Instagram Posts Table | Teknialbikes - 9 of 19</a:t>
            </a:r>
          </a:p>
        </p:txBody>
      </p:sp>
      <p:graphicFrame>
        <p:nvGraphicFramePr>
          <p:cNvPr id="5" name="Table Placeholder 4">
            <a:extLst>
              <a:ext uri="{FF2B5EF4-FFF2-40B4-BE49-F238E27FC236}">
                <a16:creationId xmlns:a16="http://schemas.microsoft.com/office/drawing/2014/main" id="{30CCA647-4DF2-45EC-B143-982CFDB49745}"/>
              </a:ext>
            </a:extLst>
          </p:cNvPr>
          <p:cNvGraphicFramePr>
            <a:graphicFrameLocks noGrp="1"/>
          </p:cNvGraphicFramePr>
          <p:nvPr>
            <p:ph type="tbl" sz="quarter" idx="13"/>
            <p:extLst>
              <p:ext uri="{D42A27DB-BD31-4B8C-83A1-F6EECF244321}">
                <p14:modId xmlns:p14="http://schemas.microsoft.com/office/powerpoint/2010/main" val="3223827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66376991"/>
                    </a:ext>
                  </a:extLst>
                </a:gridCol>
                <a:gridCol w="987552">
                  <a:extLst>
                    <a:ext uri="{9D8B030D-6E8A-4147-A177-3AD203B41FA5}">
                      <a16:colId xmlns:a16="http://schemas.microsoft.com/office/drawing/2014/main" val="3901731917"/>
                    </a:ext>
                  </a:extLst>
                </a:gridCol>
                <a:gridCol w="987552">
                  <a:extLst>
                    <a:ext uri="{9D8B030D-6E8A-4147-A177-3AD203B41FA5}">
                      <a16:colId xmlns:a16="http://schemas.microsoft.com/office/drawing/2014/main" val="594291714"/>
                    </a:ext>
                  </a:extLst>
                </a:gridCol>
                <a:gridCol w="987552">
                  <a:extLst>
                    <a:ext uri="{9D8B030D-6E8A-4147-A177-3AD203B41FA5}">
                      <a16:colId xmlns:a16="http://schemas.microsoft.com/office/drawing/2014/main" val="551846421"/>
                    </a:ext>
                  </a:extLst>
                </a:gridCol>
                <a:gridCol w="987552">
                  <a:extLst>
                    <a:ext uri="{9D8B030D-6E8A-4147-A177-3AD203B41FA5}">
                      <a16:colId xmlns:a16="http://schemas.microsoft.com/office/drawing/2014/main" val="414980642"/>
                    </a:ext>
                  </a:extLst>
                </a:gridCol>
                <a:gridCol w="987552">
                  <a:extLst>
                    <a:ext uri="{9D8B030D-6E8A-4147-A177-3AD203B41FA5}">
                      <a16:colId xmlns:a16="http://schemas.microsoft.com/office/drawing/2014/main" val="281062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7384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- 2021-06-11 12:36:05</a:t>
                      </a:r>
                      <a:r>
                        <a:rPr kumimoji="0" lang="en-US" sz="1000" b="0" i="0" u="none" strike="noStrike" kern="1200" cap="none" spc="0" normalizeH="0" baseline="0" noProof="0">
                          <a:ln>
                            <a:noFill/>
                          </a:ln>
                          <a:solidFill>
                            <a:prstClr val="black"/>
                          </a:solidFill>
                          <a:effectLst/>
                          <a:uLnTx/>
                          <a:uFillTx/>
                          <a:latin typeface="+mn-lt"/>
                          <a:ea typeface="+mn-ea"/>
                          <a:cs typeface="+mn-cs"/>
                        </a:rPr>
                        <a:t>
 El mejor regalo para #papá es una #venzobike 🤩🔥
.
.
La #bicicleta llegó para quedarse y ser nuestro medio de movilidad #sustentable.
.
Buscá la #venzo que más te guste en nuestra web y conseguila en todas las #bicicleterías venzo del país 🇦🇷
.
Cual preferís??
#venzothorn o #venzoatix ?
.
.
Para ver precios sugeridos y características:
www.venzoargentina.com.ar
.
#somosvenzo #vivivenzo #atix #thorn #venzoargentina #diadelpadre #padre #bike #ciclismo #cycling #ciclismoargentina #cicloturismoargentina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62456579"/>
                  </a:ext>
                </a:extLst>
              </a:tr>
            </a:tbl>
          </a:graphicData>
        </a:graphic>
      </p:graphicFrame>
      <p:sp>
        <p:nvSpPr>
          <p:cNvPr id="4" name="Text Placeholder 3">
            <a:extLst>
              <a:ext uri="{FF2B5EF4-FFF2-40B4-BE49-F238E27FC236}">
                <a16:creationId xmlns:a16="http://schemas.microsoft.com/office/drawing/2014/main" id="{0856661C-D411-4F88-B40E-DE4AB8E3C99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41017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919B0-4C76-4219-BC31-27D373A7A737}"/>
              </a:ext>
            </a:extLst>
          </p:cNvPr>
          <p:cNvSpPr>
            <a:spLocks noGrp="1"/>
          </p:cNvSpPr>
          <p:nvPr>
            <p:ph type="title"/>
          </p:nvPr>
        </p:nvSpPr>
        <p:spPr/>
        <p:txBody>
          <a:bodyPr/>
          <a:lstStyle/>
          <a:p>
            <a:r>
              <a:rPr lang="en-US"/>
              <a:t>Instagram Posts Table | Teknialbikes - 10 of 19</a:t>
            </a:r>
          </a:p>
        </p:txBody>
      </p:sp>
      <p:graphicFrame>
        <p:nvGraphicFramePr>
          <p:cNvPr id="5" name="Table Placeholder 4">
            <a:extLst>
              <a:ext uri="{FF2B5EF4-FFF2-40B4-BE49-F238E27FC236}">
                <a16:creationId xmlns:a16="http://schemas.microsoft.com/office/drawing/2014/main" id="{D3705C38-ACC3-40D3-B573-F575B1862A69}"/>
              </a:ext>
            </a:extLst>
          </p:cNvPr>
          <p:cNvGraphicFramePr>
            <a:graphicFrameLocks noGrp="1"/>
          </p:cNvGraphicFramePr>
          <p:nvPr>
            <p:ph type="tbl" sz="quarter" idx="13"/>
            <p:extLst>
              <p:ext uri="{D42A27DB-BD31-4B8C-83A1-F6EECF244321}">
                <p14:modId xmlns:p14="http://schemas.microsoft.com/office/powerpoint/2010/main" val="359115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32065334"/>
                    </a:ext>
                  </a:extLst>
                </a:gridCol>
                <a:gridCol w="987552">
                  <a:extLst>
                    <a:ext uri="{9D8B030D-6E8A-4147-A177-3AD203B41FA5}">
                      <a16:colId xmlns:a16="http://schemas.microsoft.com/office/drawing/2014/main" val="3303698646"/>
                    </a:ext>
                  </a:extLst>
                </a:gridCol>
                <a:gridCol w="987552">
                  <a:extLst>
                    <a:ext uri="{9D8B030D-6E8A-4147-A177-3AD203B41FA5}">
                      <a16:colId xmlns:a16="http://schemas.microsoft.com/office/drawing/2014/main" val="2386926967"/>
                    </a:ext>
                  </a:extLst>
                </a:gridCol>
                <a:gridCol w="987552">
                  <a:extLst>
                    <a:ext uri="{9D8B030D-6E8A-4147-A177-3AD203B41FA5}">
                      <a16:colId xmlns:a16="http://schemas.microsoft.com/office/drawing/2014/main" val="2420901531"/>
                    </a:ext>
                  </a:extLst>
                </a:gridCol>
                <a:gridCol w="987552">
                  <a:extLst>
                    <a:ext uri="{9D8B030D-6E8A-4147-A177-3AD203B41FA5}">
                      <a16:colId xmlns:a16="http://schemas.microsoft.com/office/drawing/2014/main" val="3771293259"/>
                    </a:ext>
                  </a:extLst>
                </a:gridCol>
                <a:gridCol w="987552">
                  <a:extLst>
                    <a:ext uri="{9D8B030D-6E8A-4147-A177-3AD203B41FA5}">
                      <a16:colId xmlns:a16="http://schemas.microsoft.com/office/drawing/2014/main" val="1412726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1025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- 2021-06-20 11:42:48</a:t>
                      </a:r>
                      <a:r>
                        <a:rPr kumimoji="0" lang="en-US" sz="1000" b="0" i="0" u="none" strike="noStrike" kern="1200" cap="none" spc="0" normalizeH="0" baseline="0" noProof="0">
                          <a:ln>
                            <a:noFill/>
                          </a:ln>
                          <a:solidFill>
                            <a:prstClr val="black"/>
                          </a:solidFill>
                          <a:effectLst/>
                          <a:uLnTx/>
                          <a:uFillTx/>
                          <a:latin typeface="+mn-lt"/>
                          <a:ea typeface="+mn-ea"/>
                          <a:cs typeface="+mn-cs"/>
                        </a:rPr>
                        <a:t>
 Feliz día Papá!
.
Nuestro guía, compañero, nuestro amigo.
Nuestro apoyo incondicional y el que nos aguanta en todas.
.
.
Gracias pa!!
.
.
#SOMOSVENZO
#vivivenzo #ciclismo #bike #bicicleta #cycling #cyclinglifestyle #cyclingphotos #cyclinglife #venzobikes #venzobike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07989576"/>
                  </a:ext>
                </a:extLst>
              </a:tr>
            </a:tbl>
          </a:graphicData>
        </a:graphic>
      </p:graphicFrame>
      <p:sp>
        <p:nvSpPr>
          <p:cNvPr id="4" name="Text Placeholder 3">
            <a:extLst>
              <a:ext uri="{FF2B5EF4-FFF2-40B4-BE49-F238E27FC236}">
                <a16:creationId xmlns:a16="http://schemas.microsoft.com/office/drawing/2014/main" id="{6824DB12-5C08-40EF-9644-2EE3A76D8FC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551830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068C3-575A-453E-8625-D71E3B6B9FA6}"/>
              </a:ext>
            </a:extLst>
          </p:cNvPr>
          <p:cNvSpPr>
            <a:spLocks noGrp="1"/>
          </p:cNvSpPr>
          <p:nvPr>
            <p:ph type="title"/>
          </p:nvPr>
        </p:nvSpPr>
        <p:spPr/>
        <p:txBody>
          <a:bodyPr/>
          <a:lstStyle/>
          <a:p>
            <a:r>
              <a:rPr lang="en-US"/>
              <a:t>Instagram Posts Table | Teknialbikes - 11 of 19</a:t>
            </a:r>
          </a:p>
        </p:txBody>
      </p:sp>
      <p:graphicFrame>
        <p:nvGraphicFramePr>
          <p:cNvPr id="5" name="Table Placeholder 4">
            <a:extLst>
              <a:ext uri="{FF2B5EF4-FFF2-40B4-BE49-F238E27FC236}">
                <a16:creationId xmlns:a16="http://schemas.microsoft.com/office/drawing/2014/main" id="{1F4FC5AB-A853-4408-B65D-CEB1F12B493F}"/>
              </a:ext>
            </a:extLst>
          </p:cNvPr>
          <p:cNvGraphicFramePr>
            <a:graphicFrameLocks noGrp="1"/>
          </p:cNvGraphicFramePr>
          <p:nvPr>
            <p:ph type="tbl" sz="quarter" idx="13"/>
            <p:extLst>
              <p:ext uri="{D42A27DB-BD31-4B8C-83A1-F6EECF244321}">
                <p14:modId xmlns:p14="http://schemas.microsoft.com/office/powerpoint/2010/main" val="353029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35654858"/>
                    </a:ext>
                  </a:extLst>
                </a:gridCol>
                <a:gridCol w="987552">
                  <a:extLst>
                    <a:ext uri="{9D8B030D-6E8A-4147-A177-3AD203B41FA5}">
                      <a16:colId xmlns:a16="http://schemas.microsoft.com/office/drawing/2014/main" val="673658569"/>
                    </a:ext>
                  </a:extLst>
                </a:gridCol>
                <a:gridCol w="987552">
                  <a:extLst>
                    <a:ext uri="{9D8B030D-6E8A-4147-A177-3AD203B41FA5}">
                      <a16:colId xmlns:a16="http://schemas.microsoft.com/office/drawing/2014/main" val="1323397195"/>
                    </a:ext>
                  </a:extLst>
                </a:gridCol>
                <a:gridCol w="987552">
                  <a:extLst>
                    <a:ext uri="{9D8B030D-6E8A-4147-A177-3AD203B41FA5}">
                      <a16:colId xmlns:a16="http://schemas.microsoft.com/office/drawing/2014/main" val="939814992"/>
                    </a:ext>
                  </a:extLst>
                </a:gridCol>
                <a:gridCol w="987552">
                  <a:extLst>
                    <a:ext uri="{9D8B030D-6E8A-4147-A177-3AD203B41FA5}">
                      <a16:colId xmlns:a16="http://schemas.microsoft.com/office/drawing/2014/main" val="2323178174"/>
                    </a:ext>
                  </a:extLst>
                </a:gridCol>
                <a:gridCol w="987552">
                  <a:extLst>
                    <a:ext uri="{9D8B030D-6E8A-4147-A177-3AD203B41FA5}">
                      <a16:colId xmlns:a16="http://schemas.microsoft.com/office/drawing/2014/main" val="580850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6657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- 2021-06-01 16:01:06</a:t>
                      </a:r>
                      <a:r>
                        <a:rPr kumimoji="0" lang="en-US" sz="1000" b="0" i="0" u="none" strike="noStrike" kern="1200" cap="none" spc="0" normalizeH="0" baseline="0" noProof="0">
                          <a:ln>
                            <a:noFill/>
                          </a:ln>
                          <a:solidFill>
                            <a:prstClr val="black"/>
                          </a:solidFill>
                          <a:effectLst/>
                          <a:uLnTx/>
                          <a:uFillTx/>
                          <a:latin typeface="+mn-lt"/>
                          <a:ea typeface="+mn-ea"/>
                          <a:cs typeface="+mn-cs"/>
                        </a:rPr>
                        <a:t>
 ⚫ M-5.5 - Un Caño #SomosRaleigh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8365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- 2021-06-30 18:32:52</a:t>
                      </a:r>
                      <a:r>
                        <a:rPr kumimoji="0" lang="en-US" sz="1000" b="0" i="0" u="none" strike="noStrike" kern="1200" cap="none" spc="0" normalizeH="0" baseline="0" noProof="0">
                          <a:ln>
                            <a:noFill/>
                          </a:ln>
                          <a:solidFill>
                            <a:prstClr val="black"/>
                          </a:solidFill>
                          <a:effectLst/>
                          <a:uLnTx/>
                          <a:uFillTx/>
                          <a:latin typeface="+mn-lt"/>
                          <a:ea typeface="+mn-ea"/>
                          <a:cs typeface="+mn-cs"/>
                        </a:rPr>
                        <a:t>
 S O R T E O! Esta semana bicicleteá todo, menos este sorteo de Átomo y Teknial 🧡🚲⁣
⁣
𝐄𝐧𝐭𝐫𝐚́ 𝐚𝐥 𝐩𝐨𝐬𝐭𝐞𝐨 𝐝𝐞 𝐚́𝐭𝐨𝐦𝐨 𝐲 𝐬𝐞𝐠𝐮𝐢́ 𝐥𝐨𝐬 𝐩𝐚𝐬𝐨𝐬 𝐝𝐞𝐥 𝐬𝐨𝐫𝐭𝐞𝐨!⁣
Ingresá ya en atomodesinflamante 🍀🧡🚲⁣
⁣
#TeknialBikes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5516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- 2021-06-25 17:41:23</a:t>
                      </a:r>
                      <a:r>
                        <a:rPr kumimoji="0" lang="es-ES" sz="1000" b="0" i="0" u="none" strike="noStrike" kern="1200" cap="none" spc="0" normalizeH="0" baseline="0" noProof="0">
                          <a:ln>
                            <a:noFill/>
                          </a:ln>
                          <a:solidFill>
                            <a:prstClr val="black"/>
                          </a:solidFill>
                          <a:effectLst/>
                          <a:uLnTx/>
                          <a:uFillTx/>
                          <a:latin typeface="+mn-lt"/>
                          <a:ea typeface="+mn-ea"/>
                          <a:cs typeface="+mn-cs"/>
                        </a:rPr>
                        <a:t>
 En los mejores momentos, tu bici está con vos. 🌞🚲 #OlmoCamino #urbanbike #bici #bicicleta 
📷: andreafabianabrandol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40221096"/>
                  </a:ext>
                </a:extLst>
              </a:tr>
            </a:tbl>
          </a:graphicData>
        </a:graphic>
      </p:graphicFrame>
      <p:sp>
        <p:nvSpPr>
          <p:cNvPr id="4" name="Text Placeholder 3">
            <a:extLst>
              <a:ext uri="{FF2B5EF4-FFF2-40B4-BE49-F238E27FC236}">
                <a16:creationId xmlns:a16="http://schemas.microsoft.com/office/drawing/2014/main" id="{43436FEA-5D5F-4F62-9B73-855BD67E49E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49887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D6C40-3F05-45D3-86BE-B4998B9BBF0A}"/>
              </a:ext>
            </a:extLst>
          </p:cNvPr>
          <p:cNvSpPr>
            <a:spLocks noGrp="1"/>
          </p:cNvSpPr>
          <p:nvPr>
            <p:ph type="title"/>
          </p:nvPr>
        </p:nvSpPr>
        <p:spPr/>
        <p:txBody>
          <a:bodyPr/>
          <a:lstStyle/>
          <a:p>
            <a:r>
              <a:rPr lang="en-US"/>
              <a:t>Instagram Posts Table | Teknialbikes - 12 of 19</a:t>
            </a:r>
          </a:p>
        </p:txBody>
      </p:sp>
      <p:graphicFrame>
        <p:nvGraphicFramePr>
          <p:cNvPr id="5" name="Table Placeholder 4">
            <a:extLst>
              <a:ext uri="{FF2B5EF4-FFF2-40B4-BE49-F238E27FC236}">
                <a16:creationId xmlns:a16="http://schemas.microsoft.com/office/drawing/2014/main" id="{53CCC9FF-3280-4FFC-A913-677C1C2D02B0}"/>
              </a:ext>
            </a:extLst>
          </p:cNvPr>
          <p:cNvGraphicFramePr>
            <a:graphicFrameLocks noGrp="1"/>
          </p:cNvGraphicFramePr>
          <p:nvPr>
            <p:ph type="tbl" sz="quarter" idx="13"/>
            <p:extLst>
              <p:ext uri="{D42A27DB-BD31-4B8C-83A1-F6EECF244321}">
                <p14:modId xmlns:p14="http://schemas.microsoft.com/office/powerpoint/2010/main" val="2036201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62835987"/>
                    </a:ext>
                  </a:extLst>
                </a:gridCol>
                <a:gridCol w="987552">
                  <a:extLst>
                    <a:ext uri="{9D8B030D-6E8A-4147-A177-3AD203B41FA5}">
                      <a16:colId xmlns:a16="http://schemas.microsoft.com/office/drawing/2014/main" val="909533458"/>
                    </a:ext>
                  </a:extLst>
                </a:gridCol>
                <a:gridCol w="987552">
                  <a:extLst>
                    <a:ext uri="{9D8B030D-6E8A-4147-A177-3AD203B41FA5}">
                      <a16:colId xmlns:a16="http://schemas.microsoft.com/office/drawing/2014/main" val="3148281525"/>
                    </a:ext>
                  </a:extLst>
                </a:gridCol>
                <a:gridCol w="987552">
                  <a:extLst>
                    <a:ext uri="{9D8B030D-6E8A-4147-A177-3AD203B41FA5}">
                      <a16:colId xmlns:a16="http://schemas.microsoft.com/office/drawing/2014/main" val="469337427"/>
                    </a:ext>
                  </a:extLst>
                </a:gridCol>
                <a:gridCol w="987552">
                  <a:extLst>
                    <a:ext uri="{9D8B030D-6E8A-4147-A177-3AD203B41FA5}">
                      <a16:colId xmlns:a16="http://schemas.microsoft.com/office/drawing/2014/main" val="1019898184"/>
                    </a:ext>
                  </a:extLst>
                </a:gridCol>
                <a:gridCol w="987552">
                  <a:extLst>
                    <a:ext uri="{9D8B030D-6E8A-4147-A177-3AD203B41FA5}">
                      <a16:colId xmlns:a16="http://schemas.microsoft.com/office/drawing/2014/main" val="230285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4310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- 2021-06-18 09:58:08</a:t>
                      </a:r>
                      <a:r>
                        <a:rPr kumimoji="0" lang="en-US" sz="1000" b="0" i="0" u="none" strike="noStrike" kern="1200" cap="none" spc="0" normalizeH="0" baseline="0" noProof="0">
                          <a:ln>
                            <a:noFill/>
                          </a:ln>
                          <a:solidFill>
                            <a:prstClr val="black"/>
                          </a:solidFill>
                          <a:effectLst/>
                          <a:uLnTx/>
                          <a:uFillTx/>
                          <a:latin typeface="+mn-lt"/>
                          <a:ea typeface="+mn-ea"/>
                          <a:cs typeface="+mn-cs"/>
                        </a:rPr>
                        <a:t>
 🔵 Mojave 5.5
» Nueva línea RALEIGH MMXXI 
» Close Up 🔍 Una acercamiento a sus componentes principales ✨ El valor de los detalles!
.
M-5.5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68856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- 2021-06-25 15:50:06</a:t>
                      </a:r>
                      <a:r>
                        <a:rPr kumimoji="0" lang="es-ES" sz="1000" b="0" i="0" u="none" strike="noStrike" kern="1200" cap="none" spc="0" normalizeH="0" baseline="0" noProof="0">
                          <a:ln>
                            <a:noFill/>
                          </a:ln>
                          <a:solidFill>
                            <a:prstClr val="black"/>
                          </a:solidFill>
                          <a:effectLst/>
                          <a:uLnTx/>
                          <a:uFillTx/>
                          <a:latin typeface="+mn-lt"/>
                          <a:ea typeface="+mn-ea"/>
                          <a:cs typeface="+mn-cs"/>
                        </a:rPr>
                        <a:t>
 Empezó el invierno y tu Teknial ya está preparada para acompañarte 😎 🚴‍♀️
#TeknialArgentina #Tarpan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0434023"/>
                  </a:ext>
                </a:extLst>
              </a:tr>
            </a:tbl>
          </a:graphicData>
        </a:graphic>
      </p:graphicFrame>
      <p:sp>
        <p:nvSpPr>
          <p:cNvPr id="4" name="Text Placeholder 3">
            <a:extLst>
              <a:ext uri="{FF2B5EF4-FFF2-40B4-BE49-F238E27FC236}">
                <a16:creationId xmlns:a16="http://schemas.microsoft.com/office/drawing/2014/main" id="{06E99C9A-90E9-4ACF-901B-4945492AFF4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31495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81EC6-D031-4956-9B04-DEB182B84906}"/>
              </a:ext>
            </a:extLst>
          </p:cNvPr>
          <p:cNvSpPr>
            <a:spLocks noGrp="1"/>
          </p:cNvSpPr>
          <p:nvPr>
            <p:ph type="title"/>
          </p:nvPr>
        </p:nvSpPr>
        <p:spPr/>
        <p:txBody>
          <a:bodyPr/>
          <a:lstStyle/>
          <a:p>
            <a:r>
              <a:rPr lang="en-US"/>
              <a:t>Instagram Posts Table | Teknialbikes - 13 of 19</a:t>
            </a:r>
          </a:p>
        </p:txBody>
      </p:sp>
      <p:graphicFrame>
        <p:nvGraphicFramePr>
          <p:cNvPr id="5" name="Table Placeholder 4">
            <a:extLst>
              <a:ext uri="{FF2B5EF4-FFF2-40B4-BE49-F238E27FC236}">
                <a16:creationId xmlns:a16="http://schemas.microsoft.com/office/drawing/2014/main" id="{3AD0C86E-0A56-4EBE-84CD-ED7493D18BA8}"/>
              </a:ext>
            </a:extLst>
          </p:cNvPr>
          <p:cNvGraphicFramePr>
            <a:graphicFrameLocks noGrp="1"/>
          </p:cNvGraphicFramePr>
          <p:nvPr>
            <p:ph type="tbl" sz="quarter" idx="13"/>
            <p:extLst>
              <p:ext uri="{D42A27DB-BD31-4B8C-83A1-F6EECF244321}">
                <p14:modId xmlns:p14="http://schemas.microsoft.com/office/powerpoint/2010/main" val="4138873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98844097"/>
                    </a:ext>
                  </a:extLst>
                </a:gridCol>
                <a:gridCol w="987552">
                  <a:extLst>
                    <a:ext uri="{9D8B030D-6E8A-4147-A177-3AD203B41FA5}">
                      <a16:colId xmlns:a16="http://schemas.microsoft.com/office/drawing/2014/main" val="4184158206"/>
                    </a:ext>
                  </a:extLst>
                </a:gridCol>
                <a:gridCol w="987552">
                  <a:extLst>
                    <a:ext uri="{9D8B030D-6E8A-4147-A177-3AD203B41FA5}">
                      <a16:colId xmlns:a16="http://schemas.microsoft.com/office/drawing/2014/main" val="3372730625"/>
                    </a:ext>
                  </a:extLst>
                </a:gridCol>
                <a:gridCol w="987552">
                  <a:extLst>
                    <a:ext uri="{9D8B030D-6E8A-4147-A177-3AD203B41FA5}">
                      <a16:colId xmlns:a16="http://schemas.microsoft.com/office/drawing/2014/main" val="1805100046"/>
                    </a:ext>
                  </a:extLst>
                </a:gridCol>
                <a:gridCol w="987552">
                  <a:extLst>
                    <a:ext uri="{9D8B030D-6E8A-4147-A177-3AD203B41FA5}">
                      <a16:colId xmlns:a16="http://schemas.microsoft.com/office/drawing/2014/main" val="1470373508"/>
                    </a:ext>
                  </a:extLst>
                </a:gridCol>
                <a:gridCol w="987552">
                  <a:extLst>
                    <a:ext uri="{9D8B030D-6E8A-4147-A177-3AD203B41FA5}">
                      <a16:colId xmlns:a16="http://schemas.microsoft.com/office/drawing/2014/main" val="585015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5691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- 2021-06-22 16:55:11</a:t>
                      </a:r>
                      <a:r>
                        <a:rPr kumimoji="0" lang="es-ES" sz="1000" b="0" i="0" u="none" strike="noStrike" kern="1200" cap="none" spc="0" normalizeH="0" baseline="0" noProof="0">
                          <a:ln>
                            <a:noFill/>
                          </a:ln>
                          <a:solidFill>
                            <a:prstClr val="black"/>
                          </a:solidFill>
                          <a:effectLst/>
                          <a:uLnTx/>
                          <a:uFillTx/>
                          <a:latin typeface="+mn-lt"/>
                          <a:ea typeface="+mn-ea"/>
                          <a:cs typeface="+mn-cs"/>
                        </a:rPr>
                        <a:t>
 No hay mejor calefacción que la que genera tu propio cuerpo. Este invierno, salí a pedalear.
#flash #bici #bicicleta #invierno #frio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3763119"/>
                  </a:ext>
                </a:extLst>
              </a:tr>
            </a:tbl>
          </a:graphicData>
        </a:graphic>
      </p:graphicFrame>
      <p:sp>
        <p:nvSpPr>
          <p:cNvPr id="4" name="Text Placeholder 3">
            <a:extLst>
              <a:ext uri="{FF2B5EF4-FFF2-40B4-BE49-F238E27FC236}">
                <a16:creationId xmlns:a16="http://schemas.microsoft.com/office/drawing/2014/main" id="{9F0B1620-759A-423B-B69D-C3354E16148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896507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E9DFC-C133-4078-8205-3651B6C558AA}"/>
              </a:ext>
            </a:extLst>
          </p:cNvPr>
          <p:cNvSpPr>
            <a:spLocks noGrp="1"/>
          </p:cNvSpPr>
          <p:nvPr>
            <p:ph type="title"/>
          </p:nvPr>
        </p:nvSpPr>
        <p:spPr/>
        <p:txBody>
          <a:bodyPr/>
          <a:lstStyle/>
          <a:p>
            <a:r>
              <a:rPr lang="en-US"/>
              <a:t>Instagram Posts Table | Teknialbikes - 14 of 19</a:t>
            </a:r>
          </a:p>
        </p:txBody>
      </p:sp>
      <p:graphicFrame>
        <p:nvGraphicFramePr>
          <p:cNvPr id="5" name="Table Placeholder 4">
            <a:extLst>
              <a:ext uri="{FF2B5EF4-FFF2-40B4-BE49-F238E27FC236}">
                <a16:creationId xmlns:a16="http://schemas.microsoft.com/office/drawing/2014/main" id="{70125DBC-6F6A-4B9D-B86B-F0E367388039}"/>
              </a:ext>
            </a:extLst>
          </p:cNvPr>
          <p:cNvGraphicFramePr>
            <a:graphicFrameLocks noGrp="1"/>
          </p:cNvGraphicFramePr>
          <p:nvPr>
            <p:ph type="tbl" sz="quarter" idx="13"/>
            <p:extLst>
              <p:ext uri="{D42A27DB-BD31-4B8C-83A1-F6EECF244321}">
                <p14:modId xmlns:p14="http://schemas.microsoft.com/office/powerpoint/2010/main" val="346480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64518080"/>
                    </a:ext>
                  </a:extLst>
                </a:gridCol>
                <a:gridCol w="987552">
                  <a:extLst>
                    <a:ext uri="{9D8B030D-6E8A-4147-A177-3AD203B41FA5}">
                      <a16:colId xmlns:a16="http://schemas.microsoft.com/office/drawing/2014/main" val="2719706057"/>
                    </a:ext>
                  </a:extLst>
                </a:gridCol>
                <a:gridCol w="987552">
                  <a:extLst>
                    <a:ext uri="{9D8B030D-6E8A-4147-A177-3AD203B41FA5}">
                      <a16:colId xmlns:a16="http://schemas.microsoft.com/office/drawing/2014/main" val="1776645282"/>
                    </a:ext>
                  </a:extLst>
                </a:gridCol>
                <a:gridCol w="987552">
                  <a:extLst>
                    <a:ext uri="{9D8B030D-6E8A-4147-A177-3AD203B41FA5}">
                      <a16:colId xmlns:a16="http://schemas.microsoft.com/office/drawing/2014/main" val="1766685785"/>
                    </a:ext>
                  </a:extLst>
                </a:gridCol>
                <a:gridCol w="987552">
                  <a:extLst>
                    <a:ext uri="{9D8B030D-6E8A-4147-A177-3AD203B41FA5}">
                      <a16:colId xmlns:a16="http://schemas.microsoft.com/office/drawing/2014/main" val="1814976820"/>
                    </a:ext>
                  </a:extLst>
                </a:gridCol>
                <a:gridCol w="987552">
                  <a:extLst>
                    <a:ext uri="{9D8B030D-6E8A-4147-A177-3AD203B41FA5}">
                      <a16:colId xmlns:a16="http://schemas.microsoft.com/office/drawing/2014/main" val="3386349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0056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- 2021-06-24 11:21:38</a:t>
                      </a:r>
                      <a:r>
                        <a:rPr kumimoji="0" lang="en-US" sz="1000" b="0" i="0" u="none" strike="noStrike" kern="1200" cap="none" spc="0" normalizeH="0" baseline="0" noProof="0">
                          <a:ln>
                            <a:noFill/>
                          </a:ln>
                          <a:solidFill>
                            <a:prstClr val="black"/>
                          </a:solidFill>
                          <a:effectLst/>
                          <a:uLnTx/>
                          <a:uFillTx/>
                          <a:latin typeface="+mn-lt"/>
                          <a:ea typeface="+mn-ea"/>
                          <a:cs typeface="+mn-cs"/>
                        </a:rPr>
                        <a:t>
 🔵 Mojave 2.0 D
» Nueva línea RALEIGH MMXXI 
.
» Cuadro de ALUMINIO
» HORQUILLA CON SUSPENSION
» Transmisión: SHIMANO
» Frenos: SET DE FRENO A DISCO MECANICO C/DISCOS 160mm – C-STAR BX-350
.
M-2.0 D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60296987"/>
                  </a:ext>
                </a:extLst>
              </a:tr>
            </a:tbl>
          </a:graphicData>
        </a:graphic>
      </p:graphicFrame>
      <p:sp>
        <p:nvSpPr>
          <p:cNvPr id="4" name="Text Placeholder 3">
            <a:extLst>
              <a:ext uri="{FF2B5EF4-FFF2-40B4-BE49-F238E27FC236}">
                <a16:creationId xmlns:a16="http://schemas.microsoft.com/office/drawing/2014/main" id="{A2203DBB-0F58-4D42-8944-F716F91CF1F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04726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5FEF8-ABA0-4F98-A042-693C8B5543F7}"/>
              </a:ext>
            </a:extLst>
          </p:cNvPr>
          <p:cNvSpPr>
            <a:spLocks noGrp="1"/>
          </p:cNvSpPr>
          <p:nvPr>
            <p:ph type="title"/>
          </p:nvPr>
        </p:nvSpPr>
        <p:spPr/>
        <p:txBody>
          <a:bodyPr/>
          <a:lstStyle/>
          <a:p>
            <a:r>
              <a:rPr lang="en-US"/>
              <a:t>Instagram Posts Table | Teknialbikes - 15 of 19</a:t>
            </a:r>
          </a:p>
        </p:txBody>
      </p:sp>
      <p:graphicFrame>
        <p:nvGraphicFramePr>
          <p:cNvPr id="5" name="Table Placeholder 4">
            <a:extLst>
              <a:ext uri="{FF2B5EF4-FFF2-40B4-BE49-F238E27FC236}">
                <a16:creationId xmlns:a16="http://schemas.microsoft.com/office/drawing/2014/main" id="{0B5F563D-35A6-4364-854C-30A96E4444D4}"/>
              </a:ext>
            </a:extLst>
          </p:cNvPr>
          <p:cNvGraphicFramePr>
            <a:graphicFrameLocks noGrp="1"/>
          </p:cNvGraphicFramePr>
          <p:nvPr>
            <p:ph type="tbl" sz="quarter" idx="13"/>
            <p:extLst>
              <p:ext uri="{D42A27DB-BD31-4B8C-83A1-F6EECF244321}">
                <p14:modId xmlns:p14="http://schemas.microsoft.com/office/powerpoint/2010/main" val="3829166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92069111"/>
                    </a:ext>
                  </a:extLst>
                </a:gridCol>
                <a:gridCol w="987552">
                  <a:extLst>
                    <a:ext uri="{9D8B030D-6E8A-4147-A177-3AD203B41FA5}">
                      <a16:colId xmlns:a16="http://schemas.microsoft.com/office/drawing/2014/main" val="1661565194"/>
                    </a:ext>
                  </a:extLst>
                </a:gridCol>
                <a:gridCol w="987552">
                  <a:extLst>
                    <a:ext uri="{9D8B030D-6E8A-4147-A177-3AD203B41FA5}">
                      <a16:colId xmlns:a16="http://schemas.microsoft.com/office/drawing/2014/main" val="2459750370"/>
                    </a:ext>
                  </a:extLst>
                </a:gridCol>
                <a:gridCol w="987552">
                  <a:extLst>
                    <a:ext uri="{9D8B030D-6E8A-4147-A177-3AD203B41FA5}">
                      <a16:colId xmlns:a16="http://schemas.microsoft.com/office/drawing/2014/main" val="1327758425"/>
                    </a:ext>
                  </a:extLst>
                </a:gridCol>
                <a:gridCol w="987552">
                  <a:extLst>
                    <a:ext uri="{9D8B030D-6E8A-4147-A177-3AD203B41FA5}">
                      <a16:colId xmlns:a16="http://schemas.microsoft.com/office/drawing/2014/main" val="3117718909"/>
                    </a:ext>
                  </a:extLst>
                </a:gridCol>
                <a:gridCol w="987552">
                  <a:extLst>
                    <a:ext uri="{9D8B030D-6E8A-4147-A177-3AD203B41FA5}">
                      <a16:colId xmlns:a16="http://schemas.microsoft.com/office/drawing/2014/main" val="2442092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9097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- 2021-06-05 11:30:11</a:t>
                      </a:r>
                      <a:r>
                        <a:rPr kumimoji="0" lang="en-US" sz="1000" b="0" i="0" u="none" strike="noStrike" kern="1200" cap="none" spc="0" normalizeH="0" baseline="0" noProof="0">
                          <a:ln>
                            <a:noFill/>
                          </a:ln>
                          <a:solidFill>
                            <a:prstClr val="black"/>
                          </a:solidFill>
                          <a:effectLst/>
                          <a:uLnTx/>
                          <a:uFillTx/>
                          <a:latin typeface="+mn-lt"/>
                          <a:ea typeface="+mn-ea"/>
                          <a:cs typeface="+mn-cs"/>
                        </a:rPr>
                        <a:t>
 &gt;En el 𝐃í𝐚 𝐌𝐮𝐧𝐝𝐢𝐚𝐥 𝐝𝐞𝐥 𝐌𝐞𝐝𝐢𝐨 𝐀𝐦𝐛𝐢𝐞𝐧𝐭𝐞 te recordamos cómo sumas al planeta cuando te movés en dos ruedas. 🤜🤛
. 
Tu bici:
✔ No emite gases tóxicos, por lo que reduce la contaminación en el aire.
✔ No deja residuos de aceite o combustible.
✔ Reduce la contaminación acústica, que en ciudades muy pobladas supera los 65 decibeles.
.
.
Con tu #Topmega no sólo mejoras tu vida, ¡también la del planeta! 🌎💙
#Pormástrayectosenbicicleta
.
.
.
#Topmega #tubicitumundo #diamundialdelmedioambiente #bici #bicicletas #ciclismo #ciclismoargentino #mtblife #mtblove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0493811"/>
                  </a:ext>
                </a:extLst>
              </a:tr>
            </a:tbl>
          </a:graphicData>
        </a:graphic>
      </p:graphicFrame>
      <p:sp>
        <p:nvSpPr>
          <p:cNvPr id="4" name="Text Placeholder 3">
            <a:extLst>
              <a:ext uri="{FF2B5EF4-FFF2-40B4-BE49-F238E27FC236}">
                <a16:creationId xmlns:a16="http://schemas.microsoft.com/office/drawing/2014/main" id="{C03E64AA-24D3-467E-A441-05A06BADCE5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500834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01D87-9DB7-4214-9344-39143291B288}"/>
              </a:ext>
            </a:extLst>
          </p:cNvPr>
          <p:cNvSpPr>
            <a:spLocks noGrp="1"/>
          </p:cNvSpPr>
          <p:nvPr>
            <p:ph type="title"/>
          </p:nvPr>
        </p:nvSpPr>
        <p:spPr/>
        <p:txBody>
          <a:bodyPr/>
          <a:lstStyle/>
          <a:p>
            <a:r>
              <a:rPr lang="en-US"/>
              <a:t>Instagram Posts Table | Teknialbikes - 16 of 19</a:t>
            </a:r>
          </a:p>
        </p:txBody>
      </p:sp>
      <p:graphicFrame>
        <p:nvGraphicFramePr>
          <p:cNvPr id="5" name="Table Placeholder 4">
            <a:extLst>
              <a:ext uri="{FF2B5EF4-FFF2-40B4-BE49-F238E27FC236}">
                <a16:creationId xmlns:a16="http://schemas.microsoft.com/office/drawing/2014/main" id="{8C7218B7-1447-482E-911F-CD1C503C1E56}"/>
              </a:ext>
            </a:extLst>
          </p:cNvPr>
          <p:cNvGraphicFramePr>
            <a:graphicFrameLocks noGrp="1"/>
          </p:cNvGraphicFramePr>
          <p:nvPr>
            <p:ph type="tbl" sz="quarter" idx="13"/>
            <p:extLst>
              <p:ext uri="{D42A27DB-BD31-4B8C-83A1-F6EECF244321}">
                <p14:modId xmlns:p14="http://schemas.microsoft.com/office/powerpoint/2010/main" val="1939489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82927601"/>
                    </a:ext>
                  </a:extLst>
                </a:gridCol>
                <a:gridCol w="987552">
                  <a:extLst>
                    <a:ext uri="{9D8B030D-6E8A-4147-A177-3AD203B41FA5}">
                      <a16:colId xmlns:a16="http://schemas.microsoft.com/office/drawing/2014/main" val="940152649"/>
                    </a:ext>
                  </a:extLst>
                </a:gridCol>
                <a:gridCol w="987552">
                  <a:extLst>
                    <a:ext uri="{9D8B030D-6E8A-4147-A177-3AD203B41FA5}">
                      <a16:colId xmlns:a16="http://schemas.microsoft.com/office/drawing/2014/main" val="1111040501"/>
                    </a:ext>
                  </a:extLst>
                </a:gridCol>
                <a:gridCol w="987552">
                  <a:extLst>
                    <a:ext uri="{9D8B030D-6E8A-4147-A177-3AD203B41FA5}">
                      <a16:colId xmlns:a16="http://schemas.microsoft.com/office/drawing/2014/main" val="1359958275"/>
                    </a:ext>
                  </a:extLst>
                </a:gridCol>
                <a:gridCol w="987552">
                  <a:extLst>
                    <a:ext uri="{9D8B030D-6E8A-4147-A177-3AD203B41FA5}">
                      <a16:colId xmlns:a16="http://schemas.microsoft.com/office/drawing/2014/main" val="1395028074"/>
                    </a:ext>
                  </a:extLst>
                </a:gridCol>
                <a:gridCol w="987552">
                  <a:extLst>
                    <a:ext uri="{9D8B030D-6E8A-4147-A177-3AD203B41FA5}">
                      <a16:colId xmlns:a16="http://schemas.microsoft.com/office/drawing/2014/main" val="921789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2778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- 2021-06-17 15:30:13</a:t>
                      </a:r>
                      <a:r>
                        <a:rPr kumimoji="0" lang="en-US" sz="1000" b="0" i="0" u="none" strike="noStrike" kern="1200" cap="none" spc="0" normalizeH="0" baseline="0" noProof="0">
                          <a:ln>
                            <a:noFill/>
                          </a:ln>
                          <a:solidFill>
                            <a:prstClr val="black"/>
                          </a:solidFill>
                          <a:effectLst/>
                          <a:uLnTx/>
                          <a:uFillTx/>
                          <a:latin typeface="+mn-lt"/>
                          <a:ea typeface="+mn-ea"/>
                          <a:cs typeface="+mn-cs"/>
                        </a:rPr>
                        <a:t>
 ¿Tenés un papá 𝙞𝙣𝙦𝙪𝙞𝙚𝙩𝙤 𝙮 𝙖𝙫𝙚𝙣𝙩𝙪𝙧𝙚𝙧𝙤? ➡ Regalale una #Topmega 𝗧𝗛𝗢𝗥 𝗟𝗜𝗧𝗘 y hacelo feliz 😄🙌
.
✔ Cuadro de aluminio, con suspensión
✔ Rodado 29
✔ 24 velocidades
✔ Cubiertas Arisun Mount Graham
✔ Freno a disco mecánico
✔ Llantas doble pared
.
Conocé más detalles en 𝙣𝙪𝙚𝙨𝙩𝙧𝙖 𝙬𝙚𝙗 🛒 [link en bio] ¡12 cuotas sin interés 💳 + envío gratis! 🚀
.
.
.
#Topmega #tubicitumundo #thorlite #diadelpadre #papaaventurero #regaloparapapa #bici #bicicleta #ciclismo #mtblife #mtblove #mtblovers #diadelpadre2021 #diadelpadreargentina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08964188"/>
                  </a:ext>
                </a:extLst>
              </a:tr>
            </a:tbl>
          </a:graphicData>
        </a:graphic>
      </p:graphicFrame>
      <p:sp>
        <p:nvSpPr>
          <p:cNvPr id="4" name="Text Placeholder 3">
            <a:extLst>
              <a:ext uri="{FF2B5EF4-FFF2-40B4-BE49-F238E27FC236}">
                <a16:creationId xmlns:a16="http://schemas.microsoft.com/office/drawing/2014/main" id="{E267E8F0-CFB5-40A6-AC28-3D3BFD66ABF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187152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0CC10-4E87-40F4-BFD6-39A7082FC3D2}"/>
              </a:ext>
            </a:extLst>
          </p:cNvPr>
          <p:cNvSpPr>
            <a:spLocks noGrp="1"/>
          </p:cNvSpPr>
          <p:nvPr>
            <p:ph type="title"/>
          </p:nvPr>
        </p:nvSpPr>
        <p:spPr/>
        <p:txBody>
          <a:bodyPr/>
          <a:lstStyle/>
          <a:p>
            <a:r>
              <a:rPr lang="en-US"/>
              <a:t>Instagram Posts Table | Teknialbikes - 17 of 19</a:t>
            </a:r>
          </a:p>
        </p:txBody>
      </p:sp>
      <p:graphicFrame>
        <p:nvGraphicFramePr>
          <p:cNvPr id="5" name="Table Placeholder 4">
            <a:extLst>
              <a:ext uri="{FF2B5EF4-FFF2-40B4-BE49-F238E27FC236}">
                <a16:creationId xmlns:a16="http://schemas.microsoft.com/office/drawing/2014/main" id="{BC27BB0E-9489-4E84-B245-004AEA3DDCC3}"/>
              </a:ext>
            </a:extLst>
          </p:cNvPr>
          <p:cNvGraphicFramePr>
            <a:graphicFrameLocks noGrp="1"/>
          </p:cNvGraphicFramePr>
          <p:nvPr>
            <p:ph type="tbl" sz="quarter" idx="13"/>
            <p:extLst>
              <p:ext uri="{D42A27DB-BD31-4B8C-83A1-F6EECF244321}">
                <p14:modId xmlns:p14="http://schemas.microsoft.com/office/powerpoint/2010/main" val="3270537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35646013"/>
                    </a:ext>
                  </a:extLst>
                </a:gridCol>
                <a:gridCol w="987552">
                  <a:extLst>
                    <a:ext uri="{9D8B030D-6E8A-4147-A177-3AD203B41FA5}">
                      <a16:colId xmlns:a16="http://schemas.microsoft.com/office/drawing/2014/main" val="3812104244"/>
                    </a:ext>
                  </a:extLst>
                </a:gridCol>
                <a:gridCol w="987552">
                  <a:extLst>
                    <a:ext uri="{9D8B030D-6E8A-4147-A177-3AD203B41FA5}">
                      <a16:colId xmlns:a16="http://schemas.microsoft.com/office/drawing/2014/main" val="1112716232"/>
                    </a:ext>
                  </a:extLst>
                </a:gridCol>
                <a:gridCol w="987552">
                  <a:extLst>
                    <a:ext uri="{9D8B030D-6E8A-4147-A177-3AD203B41FA5}">
                      <a16:colId xmlns:a16="http://schemas.microsoft.com/office/drawing/2014/main" val="2038890468"/>
                    </a:ext>
                  </a:extLst>
                </a:gridCol>
                <a:gridCol w="987552">
                  <a:extLst>
                    <a:ext uri="{9D8B030D-6E8A-4147-A177-3AD203B41FA5}">
                      <a16:colId xmlns:a16="http://schemas.microsoft.com/office/drawing/2014/main" val="2956942521"/>
                    </a:ext>
                  </a:extLst>
                </a:gridCol>
                <a:gridCol w="987552">
                  <a:extLst>
                    <a:ext uri="{9D8B030D-6E8A-4147-A177-3AD203B41FA5}">
                      <a16:colId xmlns:a16="http://schemas.microsoft.com/office/drawing/2014/main" val="2942501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9646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- 2021-06-09 08:26:46</a:t>
                      </a:r>
                      <a:r>
                        <a:rPr kumimoji="0" lang="en-US" sz="1000" b="0" i="0" u="none" strike="noStrike" kern="1200" cap="none" spc="0" normalizeH="0" baseline="0" noProof="0">
                          <a:ln>
                            <a:noFill/>
                          </a:ln>
                          <a:solidFill>
                            <a:prstClr val="black"/>
                          </a:solidFill>
                          <a:effectLst/>
                          <a:uLnTx/>
                          <a:uFillTx/>
                          <a:latin typeface="+mn-lt"/>
                          <a:ea typeface="+mn-ea"/>
                          <a:cs typeface="+mn-cs"/>
                        </a:rPr>
                        <a:t>
 🔵 URBAN 1.1 
» Nueva línea RALEIGH MMXXI
» En bicicleterías de todo el país 🚲 #SomosRaleigh
» La calle es nuestra!
.
.
💙💙💙 Raleigh es sinónimo de tradición, calidad y vigencia. Bicis que enamoran! 
.
.
.
🔵 #RaleighMMXXI #LaCalleEsNuestra #SomosRaleigh #MejorEnBici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83328089"/>
                  </a:ext>
                </a:extLst>
              </a:tr>
            </a:tbl>
          </a:graphicData>
        </a:graphic>
      </p:graphicFrame>
      <p:sp>
        <p:nvSpPr>
          <p:cNvPr id="4" name="Text Placeholder 3">
            <a:extLst>
              <a:ext uri="{FF2B5EF4-FFF2-40B4-BE49-F238E27FC236}">
                <a16:creationId xmlns:a16="http://schemas.microsoft.com/office/drawing/2014/main" id="{EA89D298-E3D3-41A9-8650-F54AC5ED16D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619125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8D398-C0CD-405D-9195-699EF86F8362}"/>
              </a:ext>
            </a:extLst>
          </p:cNvPr>
          <p:cNvSpPr>
            <a:spLocks noGrp="1"/>
          </p:cNvSpPr>
          <p:nvPr>
            <p:ph type="title"/>
          </p:nvPr>
        </p:nvSpPr>
        <p:spPr/>
        <p:txBody>
          <a:bodyPr/>
          <a:lstStyle/>
          <a:p>
            <a:r>
              <a:rPr lang="en-US"/>
              <a:t>Instagram Posts Table | Teknialbikes - 18 of 19</a:t>
            </a:r>
          </a:p>
        </p:txBody>
      </p:sp>
      <p:graphicFrame>
        <p:nvGraphicFramePr>
          <p:cNvPr id="5" name="Table Placeholder 4">
            <a:extLst>
              <a:ext uri="{FF2B5EF4-FFF2-40B4-BE49-F238E27FC236}">
                <a16:creationId xmlns:a16="http://schemas.microsoft.com/office/drawing/2014/main" id="{01523D25-8863-4D68-BB2F-A23982C3890E}"/>
              </a:ext>
            </a:extLst>
          </p:cNvPr>
          <p:cNvGraphicFramePr>
            <a:graphicFrameLocks noGrp="1"/>
          </p:cNvGraphicFramePr>
          <p:nvPr>
            <p:ph type="tbl" sz="quarter" idx="13"/>
            <p:extLst>
              <p:ext uri="{D42A27DB-BD31-4B8C-83A1-F6EECF244321}">
                <p14:modId xmlns:p14="http://schemas.microsoft.com/office/powerpoint/2010/main" val="2068520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98302850"/>
                    </a:ext>
                  </a:extLst>
                </a:gridCol>
                <a:gridCol w="987552">
                  <a:extLst>
                    <a:ext uri="{9D8B030D-6E8A-4147-A177-3AD203B41FA5}">
                      <a16:colId xmlns:a16="http://schemas.microsoft.com/office/drawing/2014/main" val="2313223505"/>
                    </a:ext>
                  </a:extLst>
                </a:gridCol>
                <a:gridCol w="987552">
                  <a:extLst>
                    <a:ext uri="{9D8B030D-6E8A-4147-A177-3AD203B41FA5}">
                      <a16:colId xmlns:a16="http://schemas.microsoft.com/office/drawing/2014/main" val="3987916519"/>
                    </a:ext>
                  </a:extLst>
                </a:gridCol>
                <a:gridCol w="987552">
                  <a:extLst>
                    <a:ext uri="{9D8B030D-6E8A-4147-A177-3AD203B41FA5}">
                      <a16:colId xmlns:a16="http://schemas.microsoft.com/office/drawing/2014/main" val="2622121032"/>
                    </a:ext>
                  </a:extLst>
                </a:gridCol>
                <a:gridCol w="987552">
                  <a:extLst>
                    <a:ext uri="{9D8B030D-6E8A-4147-A177-3AD203B41FA5}">
                      <a16:colId xmlns:a16="http://schemas.microsoft.com/office/drawing/2014/main" val="414251967"/>
                    </a:ext>
                  </a:extLst>
                </a:gridCol>
                <a:gridCol w="987552">
                  <a:extLst>
                    <a:ext uri="{9D8B030D-6E8A-4147-A177-3AD203B41FA5}">
                      <a16:colId xmlns:a16="http://schemas.microsoft.com/office/drawing/2014/main" val="1414888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5545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- 2021-06-14 13:36:30</a:t>
                      </a:r>
                      <a:r>
                        <a:rPr kumimoji="0" lang="en-US" sz="1000" b="0" i="0" u="none" strike="noStrike" kern="1200" cap="none" spc="0" normalizeH="0" baseline="0" noProof="0">
                          <a:ln>
                            <a:noFill/>
                          </a:ln>
                          <a:solidFill>
                            <a:prstClr val="black"/>
                          </a:solidFill>
                          <a:effectLst/>
                          <a:uLnTx/>
                          <a:uFillTx/>
                          <a:latin typeface="+mn-lt"/>
                          <a:ea typeface="+mn-ea"/>
                          <a:cs typeface="+mn-cs"/>
                        </a:rPr>
                        <a:t>
 🔵 MOJAVE 2.0
» Nueva línea RALEIGH MMXXI
» La bici que estabas esperando! (Y tu papá también 😉)
.
» En bicicleterías de todo el país 🚲 #SomosRaleigh
.
.
.
💙💙💙 Raleigh es sinónimo de tradición, calidad y vigencia. ✨ Bicis que enamoran! 
.
.
.
.
🔵 #Mojave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99569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- 2021-06-16 16:26:58</a:t>
                      </a:r>
                      <a:r>
                        <a:rPr kumimoji="0" lang="es-ES" sz="1000" b="0" i="0" u="none" strike="noStrike" kern="1200" cap="none" spc="0" normalizeH="0" baseline="0" noProof="0">
                          <a:ln>
                            <a:noFill/>
                          </a:ln>
                          <a:solidFill>
                            <a:prstClr val="black"/>
                          </a:solidFill>
                          <a:effectLst/>
                          <a:uLnTx/>
                          <a:uFillTx/>
                          <a:latin typeface="+mn-lt"/>
                          <a:ea typeface="+mn-ea"/>
                          <a:cs typeface="+mn-cs"/>
                        </a:rPr>
                        <a:t>
 sofiafernanndez ya se subió a su Maxam 190. Y vos, ¿qué esperás para subirte a la tuya?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7518838"/>
                  </a:ext>
                </a:extLst>
              </a:tr>
            </a:tbl>
          </a:graphicData>
        </a:graphic>
      </p:graphicFrame>
      <p:sp>
        <p:nvSpPr>
          <p:cNvPr id="4" name="Text Placeholder 3">
            <a:extLst>
              <a:ext uri="{FF2B5EF4-FFF2-40B4-BE49-F238E27FC236}">
                <a16:creationId xmlns:a16="http://schemas.microsoft.com/office/drawing/2014/main" id="{01F34B45-94FE-490E-A180-66528AE9205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496857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A3D47-3E1C-41C9-AECC-4F9A5F606D51}"/>
              </a:ext>
            </a:extLst>
          </p:cNvPr>
          <p:cNvSpPr>
            <a:spLocks noGrp="1"/>
          </p:cNvSpPr>
          <p:nvPr>
            <p:ph type="title"/>
          </p:nvPr>
        </p:nvSpPr>
        <p:spPr/>
        <p:txBody>
          <a:bodyPr/>
          <a:lstStyle/>
          <a:p>
            <a:r>
              <a:rPr lang="en-US"/>
              <a:t>Instagram Posts Table | Teknialbikes - 19 of 19</a:t>
            </a:r>
          </a:p>
        </p:txBody>
      </p:sp>
      <p:graphicFrame>
        <p:nvGraphicFramePr>
          <p:cNvPr id="5" name="Table Placeholder 4">
            <a:extLst>
              <a:ext uri="{FF2B5EF4-FFF2-40B4-BE49-F238E27FC236}">
                <a16:creationId xmlns:a16="http://schemas.microsoft.com/office/drawing/2014/main" id="{090E9081-8B35-417B-87E7-115592349837}"/>
              </a:ext>
            </a:extLst>
          </p:cNvPr>
          <p:cNvGraphicFramePr>
            <a:graphicFrameLocks noGrp="1"/>
          </p:cNvGraphicFramePr>
          <p:nvPr>
            <p:ph type="tbl" sz="quarter" idx="13"/>
            <p:extLst>
              <p:ext uri="{D42A27DB-BD31-4B8C-83A1-F6EECF244321}">
                <p14:modId xmlns:p14="http://schemas.microsoft.com/office/powerpoint/2010/main" val="1336527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61216739"/>
                    </a:ext>
                  </a:extLst>
                </a:gridCol>
                <a:gridCol w="987552">
                  <a:extLst>
                    <a:ext uri="{9D8B030D-6E8A-4147-A177-3AD203B41FA5}">
                      <a16:colId xmlns:a16="http://schemas.microsoft.com/office/drawing/2014/main" val="1578469867"/>
                    </a:ext>
                  </a:extLst>
                </a:gridCol>
                <a:gridCol w="987552">
                  <a:extLst>
                    <a:ext uri="{9D8B030D-6E8A-4147-A177-3AD203B41FA5}">
                      <a16:colId xmlns:a16="http://schemas.microsoft.com/office/drawing/2014/main" val="1612980993"/>
                    </a:ext>
                  </a:extLst>
                </a:gridCol>
                <a:gridCol w="987552">
                  <a:extLst>
                    <a:ext uri="{9D8B030D-6E8A-4147-A177-3AD203B41FA5}">
                      <a16:colId xmlns:a16="http://schemas.microsoft.com/office/drawing/2014/main" val="4247106368"/>
                    </a:ext>
                  </a:extLst>
                </a:gridCol>
                <a:gridCol w="987552">
                  <a:extLst>
                    <a:ext uri="{9D8B030D-6E8A-4147-A177-3AD203B41FA5}">
                      <a16:colId xmlns:a16="http://schemas.microsoft.com/office/drawing/2014/main" val="3238257597"/>
                    </a:ext>
                  </a:extLst>
                </a:gridCol>
                <a:gridCol w="987552">
                  <a:extLst>
                    <a:ext uri="{9D8B030D-6E8A-4147-A177-3AD203B41FA5}">
                      <a16:colId xmlns:a16="http://schemas.microsoft.com/office/drawing/2014/main" val="819460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9489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- 2021-06-14 10:55:08</a:t>
                      </a:r>
                      <a:r>
                        <a:rPr kumimoji="0" lang="es-ES" sz="1000" b="0" i="0" u="none" strike="noStrike" kern="1200" cap="none" spc="0" normalizeH="0" baseline="0" noProof="0">
                          <a:ln>
                            <a:noFill/>
                          </a:ln>
                          <a:solidFill>
                            <a:prstClr val="black"/>
                          </a:solidFill>
                          <a:effectLst/>
                          <a:uLnTx/>
                          <a:uFillTx/>
                          <a:latin typeface="+mn-lt"/>
                          <a:ea typeface="+mn-ea"/>
                          <a:cs typeface="+mn-cs"/>
                        </a:rPr>
                        <a:t>
 Reposted from cawilliamskemmis INSTITUCIONAL.
Las donaciones a nuestra institución siguen llegando, en esta oportunidad una bicicleta mountain bike de la empresa motomelbicicletas que se sorteará entre los socios que se adhieran al débito automático de sus cuotas sociales y deportivas, próximo a implementarse. 
SEGUIMOS GESTIONANDO Y TRABAJANDO POR EL CLUB QUE TODOS NOS MERECEMO.
#soydelkemmis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16209117"/>
                  </a:ext>
                </a:extLst>
              </a:tr>
            </a:tbl>
          </a:graphicData>
        </a:graphic>
      </p:graphicFrame>
      <p:sp>
        <p:nvSpPr>
          <p:cNvPr id="4" name="Text Placeholder 3">
            <a:extLst>
              <a:ext uri="{FF2B5EF4-FFF2-40B4-BE49-F238E27FC236}">
                <a16:creationId xmlns:a16="http://schemas.microsoft.com/office/drawing/2014/main" id="{EFFCAB8C-DC79-47A2-8AA1-6B742FCA5C5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192686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1276</Words>
  <Application>Microsoft Office PowerPoint</Application>
  <PresentationFormat>On-screen Show (4:3)</PresentationFormat>
  <Paragraphs>529</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Total | Teknialbikes</vt:lpstr>
      <vt:lpstr>Instagram Followers Change | Teknialbikes</vt:lpstr>
      <vt:lpstr>Instagram Posts By Weekday | Teknialbikes</vt:lpstr>
      <vt:lpstr>Instagram Followers Change Per Weekday | Teknialbikes</vt:lpstr>
      <vt:lpstr>Instagram Posts By Hour | Teknialbikes</vt:lpstr>
      <vt:lpstr>Instagram Interaction Rate By Weekday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19</vt:lpstr>
      <vt:lpstr>Instagram Posts Table | Teknialbikes - 2 of 19</vt:lpstr>
      <vt:lpstr>Instagram Posts Table | Teknialbikes - 3 of 19</vt:lpstr>
      <vt:lpstr>Instagram Posts Table | Teknialbikes - 4 of 19</vt:lpstr>
      <vt:lpstr>Instagram Posts Table | Teknialbikes - 5 of 19</vt:lpstr>
      <vt:lpstr>Instagram Posts Table | Teknialbikes - 6 of 19</vt:lpstr>
      <vt:lpstr>Instagram Posts Table | Teknialbikes - 7 of 19</vt:lpstr>
      <vt:lpstr>Instagram Posts Table | Teknialbikes - 8 of 19</vt:lpstr>
      <vt:lpstr>Instagram Posts Table | Teknialbikes - 9 of 19</vt:lpstr>
      <vt:lpstr>Instagram Posts Table | Teknialbikes - 10 of 19</vt:lpstr>
      <vt:lpstr>Instagram Posts Table | Teknialbikes - 11 of 19</vt:lpstr>
      <vt:lpstr>Instagram Posts Table | Teknialbikes - 12 of 19</vt:lpstr>
      <vt:lpstr>Instagram Posts Table | Teknialbikes - 13 of 19</vt:lpstr>
      <vt:lpstr>Instagram Posts Table | Teknialbikes - 14 of 19</vt:lpstr>
      <vt:lpstr>Instagram Posts Table | Teknialbikes - 15 of 19</vt:lpstr>
      <vt:lpstr>Instagram Posts Table | Teknialbikes - 16 of 19</vt:lpstr>
      <vt:lpstr>Instagram Posts Table | Teknialbikes - 17 of 19</vt:lpstr>
      <vt:lpstr>Instagram Posts Table | Teknialbikes - 18 of 19</vt:lpstr>
      <vt:lpstr>Instagram Posts Table | Teknialbikes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2021-07-01T09:57:01Z</dcterms:created>
  <dcterms:modified xsi:type="dcterms:W3CDTF">2021-07-01T09:58:03Z</dcterms:modified>
</cp:coreProperties>
</file>