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cat>
            <c:strRef>
              <c:f>Sheet1!$A$1:$F$1</c:f>
              <c:strCache>
                <c:ptCount val="6"/>
                <c:pt idx="0">
                  <c:v>olmobikes</c:v>
                </c:pt>
                <c:pt idx="1">
                  <c:v>venzoarg</c:v>
                </c:pt>
                <c:pt idx="2">
                  <c:v>topmega_oficial</c:v>
                </c:pt>
                <c:pt idx="3">
                  <c:v>teknialbikes</c:v>
                </c:pt>
                <c:pt idx="4">
                  <c:v>raleigh.bicicletas</c:v>
                </c:pt>
                <c:pt idx="5">
                  <c:v>motomelbicicletas</c:v>
                </c:pt>
              </c:strCache>
            </c:strRef>
          </c:cat>
          <c:val>
            <c:numRef>
              <c:f>Sheet1!$A$2:$F$2</c:f>
              <c:numCache>
                <c:formatCode>General</c:formatCode>
                <c:ptCount val="6"/>
                <c:pt idx="0">
                  <c:v>166987</c:v>
                </c:pt>
                <c:pt idx="1">
                  <c:v>79601</c:v>
                </c:pt>
                <c:pt idx="2">
                  <c:v>63346</c:v>
                </c:pt>
                <c:pt idx="3">
                  <c:v>10503</c:v>
                </c:pt>
                <c:pt idx="4">
                  <c:v>6302</c:v>
                </c:pt>
                <c:pt idx="5">
                  <c:v>4476</c:v>
                </c:pt>
              </c:numCache>
            </c:numRef>
          </c:val>
          <c:extLst>
            <c:ext xmlns:c16="http://schemas.microsoft.com/office/drawing/2014/chart" uri="{C3380CC4-5D6E-409C-BE32-E72D297353CC}">
              <c16:uniqueId val="{00000000-476E-4313-8F07-4B45B4677F2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6.2896999999999998</c:v>
                </c:pt>
                <c:pt idx="1">
                  <c:v>64.285700000000006</c:v>
                </c:pt>
                <c:pt idx="2">
                  <c:v>28.571400000000001</c:v>
                </c:pt>
                <c:pt idx="3">
                  <c:v>50</c:v>
                </c:pt>
                <c:pt idx="4">
                  <c:v>81.25</c:v>
                </c:pt>
                <c:pt idx="5">
                  <c:v>1.3004</c:v>
                </c:pt>
                <c:pt idx="6">
                  <c:v>9.2169000000000008</c:v>
                </c:pt>
                <c:pt idx="7">
                  <c:v>100</c:v>
                </c:pt>
              </c:numCache>
            </c:numRef>
          </c:val>
          <c:extLst>
            <c:ext xmlns:c16="http://schemas.microsoft.com/office/drawing/2014/chart" uri="{C3380CC4-5D6E-409C-BE32-E72D297353CC}">
              <c16:uniqueId val="{00000000-C0A1-443B-BE6B-B3B9F16ADA79}"/>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2.6804000000000001</c:v>
                </c:pt>
                <c:pt idx="1">
                  <c:v>64.285700000000006</c:v>
                </c:pt>
                <c:pt idx="2">
                  <c:v>0</c:v>
                </c:pt>
                <c:pt idx="3">
                  <c:v>100</c:v>
                </c:pt>
                <c:pt idx="4">
                  <c:v>81.25</c:v>
                </c:pt>
                <c:pt idx="5">
                  <c:v>0.90629999999999999</c:v>
                </c:pt>
                <c:pt idx="6">
                  <c:v>12.853999999999999</c:v>
                </c:pt>
                <c:pt idx="7">
                  <c:v>16.461600000000001</c:v>
                </c:pt>
              </c:numCache>
            </c:numRef>
          </c:val>
          <c:extLst>
            <c:ext xmlns:c16="http://schemas.microsoft.com/office/drawing/2014/chart" uri="{C3380CC4-5D6E-409C-BE32-E72D297353CC}">
              <c16:uniqueId val="{00000001-C0A1-443B-BE6B-B3B9F16ADA79}"/>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37.934699999999999</c:v>
                </c:pt>
                <c:pt idx="1">
                  <c:v>100</c:v>
                </c:pt>
                <c:pt idx="2">
                  <c:v>28.571400000000001</c:v>
                </c:pt>
                <c:pt idx="3">
                  <c:v>0</c:v>
                </c:pt>
                <c:pt idx="4">
                  <c:v>100</c:v>
                </c:pt>
                <c:pt idx="5">
                  <c:v>9.3986000000000001</c:v>
                </c:pt>
                <c:pt idx="6">
                  <c:v>6.9896000000000003</c:v>
                </c:pt>
                <c:pt idx="7">
                  <c:v>1.9123000000000001</c:v>
                </c:pt>
              </c:numCache>
            </c:numRef>
          </c:val>
          <c:extLst>
            <c:ext xmlns:c16="http://schemas.microsoft.com/office/drawing/2014/chart" uri="{C3380CC4-5D6E-409C-BE32-E72D297353CC}">
              <c16:uniqueId val="{00000002-C0A1-443B-BE6B-B3B9F16ADA79}"/>
            </c:ext>
          </c:extLst>
        </c:ser>
        <c:ser>
          <c:idx val="3"/>
          <c:order val="3"/>
          <c:tx>
            <c:strRef>
              <c:f>Sheet1!$E$1</c:f>
              <c:strCache>
                <c:ptCount val="1"/>
                <c:pt idx="0">
                  <c:v>venzoarg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47.668999999999997</c:v>
                </c:pt>
                <c:pt idx="1">
                  <c:v>0</c:v>
                </c:pt>
                <c:pt idx="2">
                  <c:v>100</c:v>
                </c:pt>
                <c:pt idx="3">
                  <c:v>0</c:v>
                </c:pt>
                <c:pt idx="4">
                  <c:v>43.75</c:v>
                </c:pt>
                <c:pt idx="5">
                  <c:v>14.521100000000001</c:v>
                </c:pt>
                <c:pt idx="6">
                  <c:v>0</c:v>
                </c:pt>
                <c:pt idx="7">
                  <c:v>75.624399999999994</c:v>
                </c:pt>
              </c:numCache>
            </c:numRef>
          </c:val>
          <c:extLst>
            <c:ext xmlns:c16="http://schemas.microsoft.com/office/drawing/2014/chart" uri="{C3380CC4-5D6E-409C-BE32-E72D297353CC}">
              <c16:uniqueId val="{00000003-C0A1-443B-BE6B-B3B9F16ADA79}"/>
            </c:ext>
          </c:extLst>
        </c:ser>
        <c:ser>
          <c:idx val="4"/>
          <c:order val="4"/>
          <c:tx>
            <c:strRef>
              <c:f>Sheet1!$F$1</c:f>
              <c:strCache>
                <c:ptCount val="1"/>
                <c:pt idx="0">
                  <c:v>olmobikes</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35.714300000000001</c:v>
                </c:pt>
                <c:pt idx="2">
                  <c:v>0</c:v>
                </c:pt>
                <c:pt idx="3">
                  <c:v>0</c:v>
                </c:pt>
                <c:pt idx="4">
                  <c:v>31.25</c:v>
                </c:pt>
                <c:pt idx="5">
                  <c:v>100</c:v>
                </c:pt>
                <c:pt idx="6">
                  <c:v>100</c:v>
                </c:pt>
                <c:pt idx="7">
                  <c:v>25.911100000000001</c:v>
                </c:pt>
              </c:numCache>
            </c:numRef>
          </c:val>
          <c:extLst>
            <c:ext xmlns:c16="http://schemas.microsoft.com/office/drawing/2014/chart" uri="{C3380CC4-5D6E-409C-BE32-E72D297353CC}">
              <c16:uniqueId val="{00000004-C0A1-443B-BE6B-B3B9F16ADA79}"/>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3.7738999999999998</c:v>
                </c:pt>
                <c:pt idx="1">
                  <c:v>0</c:v>
                </c:pt>
                <c:pt idx="2">
                  <c:v>71.428600000000003</c:v>
                </c:pt>
                <c:pt idx="3">
                  <c:v>0</c:v>
                </c:pt>
                <c:pt idx="4">
                  <c:v>31.25</c:v>
                </c:pt>
                <c:pt idx="5">
                  <c:v>1.3198000000000001</c:v>
                </c:pt>
                <c:pt idx="6">
                  <c:v>0</c:v>
                </c:pt>
                <c:pt idx="7">
                  <c:v>0</c:v>
                </c:pt>
              </c:numCache>
            </c:numRef>
          </c:val>
          <c:extLst>
            <c:ext xmlns:c16="http://schemas.microsoft.com/office/drawing/2014/chart" uri="{C3380CC4-5D6E-409C-BE32-E72D297353CC}">
              <c16:uniqueId val="{00000005-C0A1-443B-BE6B-B3B9F16ADA79}"/>
            </c:ext>
          </c:extLst>
        </c:ser>
        <c:dLbls>
          <c:showLegendKey val="0"/>
          <c:showVal val="0"/>
          <c:showCatName val="0"/>
          <c:showSerName val="0"/>
          <c:showPercent val="0"/>
          <c:showBubbleSize val="0"/>
        </c:dLbls>
        <c:axId val="335745776"/>
        <c:axId val="329230472"/>
      </c:radarChart>
      <c:catAx>
        <c:axId val="335745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230472"/>
        <c:crosses val="autoZero"/>
        <c:auto val="1"/>
        <c:lblAlgn val="ctr"/>
        <c:lblOffset val="100"/>
        <c:noMultiLvlLbl val="0"/>
      </c:catAx>
      <c:valAx>
        <c:axId val="329230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745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8295</c:v>
                </c:pt>
                <c:pt idx="1">
                  <c:v>8288</c:v>
                </c:pt>
                <c:pt idx="2">
                  <c:v>8287</c:v>
                </c:pt>
                <c:pt idx="3">
                  <c:v>8292</c:v>
                </c:pt>
                <c:pt idx="4">
                  <c:v>8292</c:v>
                </c:pt>
                <c:pt idx="5">
                  <c:v>8292</c:v>
                </c:pt>
                <c:pt idx="6">
                  <c:v>8289</c:v>
                </c:pt>
                <c:pt idx="7">
                  <c:v>8292</c:v>
                </c:pt>
                <c:pt idx="8">
                  <c:v>8293</c:v>
                </c:pt>
                <c:pt idx="9">
                  <c:v>8293</c:v>
                </c:pt>
                <c:pt idx="10">
                  <c:v>8296</c:v>
                </c:pt>
                <c:pt idx="11">
                  <c:v>8293</c:v>
                </c:pt>
                <c:pt idx="12">
                  <c:v>8297</c:v>
                </c:pt>
                <c:pt idx="13">
                  <c:v>8294</c:v>
                </c:pt>
                <c:pt idx="14">
                  <c:v>8292</c:v>
                </c:pt>
                <c:pt idx="15">
                  <c:v>8289</c:v>
                </c:pt>
                <c:pt idx="16">
                  <c:v>8289</c:v>
                </c:pt>
                <c:pt idx="17">
                  <c:v>8289</c:v>
                </c:pt>
                <c:pt idx="18">
                  <c:v>8290</c:v>
                </c:pt>
                <c:pt idx="19">
                  <c:v>8284</c:v>
                </c:pt>
                <c:pt idx="20">
                  <c:v>8279</c:v>
                </c:pt>
                <c:pt idx="21">
                  <c:v>8281</c:v>
                </c:pt>
                <c:pt idx="22">
                  <c:v>8286</c:v>
                </c:pt>
                <c:pt idx="23">
                  <c:v>8282</c:v>
                </c:pt>
                <c:pt idx="24">
                  <c:v>8672</c:v>
                </c:pt>
                <c:pt idx="25">
                  <c:v>9465</c:v>
                </c:pt>
                <c:pt idx="26">
                  <c:v>9785</c:v>
                </c:pt>
                <c:pt idx="27">
                  <c:v>10147</c:v>
                </c:pt>
                <c:pt idx="28">
                  <c:v>10394</c:v>
                </c:pt>
                <c:pt idx="29">
                  <c:v>10503</c:v>
                </c:pt>
              </c:numCache>
            </c:numRef>
          </c:val>
          <c:smooth val="0"/>
          <c:extLst>
            <c:ext xmlns:c16="http://schemas.microsoft.com/office/drawing/2014/chart" uri="{C3380CC4-5D6E-409C-BE32-E72D297353CC}">
              <c16:uniqueId val="{00000000-1FF6-4850-A812-908CF3994567}"/>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4285</c:v>
                </c:pt>
                <c:pt idx="1">
                  <c:v>4283</c:v>
                </c:pt>
                <c:pt idx="2">
                  <c:v>4283</c:v>
                </c:pt>
                <c:pt idx="3">
                  <c:v>4284</c:v>
                </c:pt>
                <c:pt idx="4">
                  <c:v>4283</c:v>
                </c:pt>
                <c:pt idx="5">
                  <c:v>4311</c:v>
                </c:pt>
                <c:pt idx="6">
                  <c:v>4338</c:v>
                </c:pt>
                <c:pt idx="7">
                  <c:v>4342</c:v>
                </c:pt>
                <c:pt idx="8">
                  <c:v>4347</c:v>
                </c:pt>
                <c:pt idx="9">
                  <c:v>4352</c:v>
                </c:pt>
                <c:pt idx="10">
                  <c:v>4354</c:v>
                </c:pt>
                <c:pt idx="11">
                  <c:v>4386</c:v>
                </c:pt>
                <c:pt idx="12">
                  <c:v>4386</c:v>
                </c:pt>
                <c:pt idx="13">
                  <c:v>4387</c:v>
                </c:pt>
                <c:pt idx="14">
                  <c:v>4392</c:v>
                </c:pt>
                <c:pt idx="15">
                  <c:v>4391</c:v>
                </c:pt>
                <c:pt idx="16">
                  <c:v>4400</c:v>
                </c:pt>
                <c:pt idx="17">
                  <c:v>4402</c:v>
                </c:pt>
                <c:pt idx="18">
                  <c:v>4406</c:v>
                </c:pt>
                <c:pt idx="19">
                  <c:v>4409</c:v>
                </c:pt>
                <c:pt idx="20">
                  <c:v>4410</c:v>
                </c:pt>
                <c:pt idx="21">
                  <c:v>4416</c:v>
                </c:pt>
                <c:pt idx="22">
                  <c:v>4433</c:v>
                </c:pt>
                <c:pt idx="23">
                  <c:v>4441</c:v>
                </c:pt>
                <c:pt idx="24">
                  <c:v>4447</c:v>
                </c:pt>
                <c:pt idx="25">
                  <c:v>4452</c:v>
                </c:pt>
                <c:pt idx="26">
                  <c:v>4462</c:v>
                </c:pt>
                <c:pt idx="27">
                  <c:v>4469</c:v>
                </c:pt>
                <c:pt idx="28">
                  <c:v>4476</c:v>
                </c:pt>
                <c:pt idx="29">
                  <c:v>4476</c:v>
                </c:pt>
              </c:numCache>
            </c:numRef>
          </c:val>
          <c:smooth val="0"/>
          <c:extLst>
            <c:ext xmlns:c16="http://schemas.microsoft.com/office/drawing/2014/chart" uri="{C3380CC4-5D6E-409C-BE32-E72D297353CC}">
              <c16:uniqueId val="{00000001-1FF6-4850-A812-908CF3994567}"/>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63039</c:v>
                </c:pt>
                <c:pt idx="1">
                  <c:v>63054</c:v>
                </c:pt>
                <c:pt idx="2">
                  <c:v>63065</c:v>
                </c:pt>
                <c:pt idx="3">
                  <c:v>63058</c:v>
                </c:pt>
                <c:pt idx="4">
                  <c:v>63043</c:v>
                </c:pt>
                <c:pt idx="5">
                  <c:v>63029</c:v>
                </c:pt>
                <c:pt idx="6">
                  <c:v>63020</c:v>
                </c:pt>
                <c:pt idx="7">
                  <c:v>63046</c:v>
                </c:pt>
                <c:pt idx="8">
                  <c:v>63100</c:v>
                </c:pt>
                <c:pt idx="9">
                  <c:v>63098</c:v>
                </c:pt>
                <c:pt idx="10">
                  <c:v>63109</c:v>
                </c:pt>
                <c:pt idx="11">
                  <c:v>63109</c:v>
                </c:pt>
                <c:pt idx="12">
                  <c:v>63123</c:v>
                </c:pt>
                <c:pt idx="13">
                  <c:v>63208</c:v>
                </c:pt>
                <c:pt idx="14">
                  <c:v>63233</c:v>
                </c:pt>
                <c:pt idx="15">
                  <c:v>63234</c:v>
                </c:pt>
                <c:pt idx="16">
                  <c:v>63247</c:v>
                </c:pt>
                <c:pt idx="17">
                  <c:v>63267</c:v>
                </c:pt>
                <c:pt idx="18">
                  <c:v>63276</c:v>
                </c:pt>
                <c:pt idx="19">
                  <c:v>63289</c:v>
                </c:pt>
                <c:pt idx="20">
                  <c:v>63301</c:v>
                </c:pt>
                <c:pt idx="21">
                  <c:v>63345</c:v>
                </c:pt>
                <c:pt idx="22">
                  <c:v>63342</c:v>
                </c:pt>
                <c:pt idx="23">
                  <c:v>63340</c:v>
                </c:pt>
                <c:pt idx="24">
                  <c:v>63340</c:v>
                </c:pt>
                <c:pt idx="25">
                  <c:v>63338</c:v>
                </c:pt>
                <c:pt idx="26">
                  <c:v>63340</c:v>
                </c:pt>
                <c:pt idx="27">
                  <c:v>63341</c:v>
                </c:pt>
                <c:pt idx="28">
                  <c:v>63340</c:v>
                </c:pt>
                <c:pt idx="29">
                  <c:v>63346</c:v>
                </c:pt>
              </c:numCache>
            </c:numRef>
          </c:val>
          <c:smooth val="0"/>
          <c:extLst>
            <c:ext xmlns:c16="http://schemas.microsoft.com/office/drawing/2014/chart" uri="{C3380CC4-5D6E-409C-BE32-E72D297353CC}">
              <c16:uniqueId val="{00000002-1FF6-4850-A812-908CF3994567}"/>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66271</c:v>
                </c:pt>
                <c:pt idx="1">
                  <c:v>66632</c:v>
                </c:pt>
                <c:pt idx="2">
                  <c:v>68028</c:v>
                </c:pt>
                <c:pt idx="3">
                  <c:v>68068</c:v>
                </c:pt>
                <c:pt idx="4">
                  <c:v>68087</c:v>
                </c:pt>
                <c:pt idx="5">
                  <c:v>68100</c:v>
                </c:pt>
                <c:pt idx="6">
                  <c:v>68109</c:v>
                </c:pt>
                <c:pt idx="7">
                  <c:v>68139</c:v>
                </c:pt>
                <c:pt idx="8">
                  <c:v>68173</c:v>
                </c:pt>
                <c:pt idx="9">
                  <c:v>68240</c:v>
                </c:pt>
                <c:pt idx="10">
                  <c:v>68316</c:v>
                </c:pt>
                <c:pt idx="11">
                  <c:v>68369</c:v>
                </c:pt>
                <c:pt idx="12">
                  <c:v>68414</c:v>
                </c:pt>
                <c:pt idx="13">
                  <c:v>68476</c:v>
                </c:pt>
                <c:pt idx="14">
                  <c:v>68515</c:v>
                </c:pt>
                <c:pt idx="15">
                  <c:v>68542</c:v>
                </c:pt>
                <c:pt idx="16">
                  <c:v>68567</c:v>
                </c:pt>
                <c:pt idx="17">
                  <c:v>68577</c:v>
                </c:pt>
                <c:pt idx="18">
                  <c:v>68595</c:v>
                </c:pt>
                <c:pt idx="19">
                  <c:v>68609</c:v>
                </c:pt>
                <c:pt idx="20">
                  <c:v>68652</c:v>
                </c:pt>
                <c:pt idx="21">
                  <c:v>68687</c:v>
                </c:pt>
                <c:pt idx="22">
                  <c:v>68718</c:v>
                </c:pt>
                <c:pt idx="23">
                  <c:v>68758</c:v>
                </c:pt>
                <c:pt idx="24">
                  <c:v>68791</c:v>
                </c:pt>
                <c:pt idx="25">
                  <c:v>68886</c:v>
                </c:pt>
                <c:pt idx="26">
                  <c:v>79765</c:v>
                </c:pt>
                <c:pt idx="27">
                  <c:v>79684</c:v>
                </c:pt>
                <c:pt idx="28">
                  <c:v>79623</c:v>
                </c:pt>
                <c:pt idx="29">
                  <c:v>79601</c:v>
                </c:pt>
              </c:numCache>
            </c:numRef>
          </c:val>
          <c:smooth val="0"/>
          <c:extLst>
            <c:ext xmlns:c16="http://schemas.microsoft.com/office/drawing/2014/chart" uri="{C3380CC4-5D6E-409C-BE32-E72D297353CC}">
              <c16:uniqueId val="{00000003-1FF6-4850-A812-908CF3994567}"/>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156173</c:v>
                </c:pt>
                <c:pt idx="1">
                  <c:v>156146</c:v>
                </c:pt>
                <c:pt idx="2">
                  <c:v>156121</c:v>
                </c:pt>
                <c:pt idx="3">
                  <c:v>156079</c:v>
                </c:pt>
                <c:pt idx="4">
                  <c:v>156044</c:v>
                </c:pt>
                <c:pt idx="5">
                  <c:v>155999</c:v>
                </c:pt>
                <c:pt idx="6">
                  <c:v>155967</c:v>
                </c:pt>
                <c:pt idx="7">
                  <c:v>155919</c:v>
                </c:pt>
                <c:pt idx="8">
                  <c:v>155887</c:v>
                </c:pt>
                <c:pt idx="9">
                  <c:v>155858</c:v>
                </c:pt>
                <c:pt idx="10">
                  <c:v>156854</c:v>
                </c:pt>
                <c:pt idx="11">
                  <c:v>158590</c:v>
                </c:pt>
                <c:pt idx="12">
                  <c:v>159127</c:v>
                </c:pt>
                <c:pt idx="13">
                  <c:v>159386</c:v>
                </c:pt>
                <c:pt idx="14">
                  <c:v>162728</c:v>
                </c:pt>
                <c:pt idx="15">
                  <c:v>165258</c:v>
                </c:pt>
                <c:pt idx="16">
                  <c:v>167693</c:v>
                </c:pt>
                <c:pt idx="17">
                  <c:v>167691</c:v>
                </c:pt>
                <c:pt idx="18">
                  <c:v>167554</c:v>
                </c:pt>
                <c:pt idx="19">
                  <c:v>167491</c:v>
                </c:pt>
                <c:pt idx="20">
                  <c:v>167410</c:v>
                </c:pt>
                <c:pt idx="21">
                  <c:v>167482</c:v>
                </c:pt>
                <c:pt idx="22">
                  <c:v>167441</c:v>
                </c:pt>
                <c:pt idx="23">
                  <c:v>167389</c:v>
                </c:pt>
                <c:pt idx="24">
                  <c:v>167297</c:v>
                </c:pt>
                <c:pt idx="25">
                  <c:v>167235</c:v>
                </c:pt>
                <c:pt idx="26">
                  <c:v>167191</c:v>
                </c:pt>
                <c:pt idx="27">
                  <c:v>167082</c:v>
                </c:pt>
                <c:pt idx="28">
                  <c:v>167023</c:v>
                </c:pt>
                <c:pt idx="29">
                  <c:v>166987</c:v>
                </c:pt>
              </c:numCache>
            </c:numRef>
          </c:val>
          <c:smooth val="0"/>
          <c:extLst>
            <c:ext xmlns:c16="http://schemas.microsoft.com/office/drawing/2014/chart" uri="{C3380CC4-5D6E-409C-BE32-E72D297353CC}">
              <c16:uniqueId val="{00000004-1FF6-4850-A812-908CF3994567}"/>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Sheet1!$G$2:$G$31</c:f>
              <c:numCache>
                <c:formatCode>General</c:formatCode>
                <c:ptCount val="30"/>
                <c:pt idx="28">
                  <c:v>6292</c:v>
                </c:pt>
                <c:pt idx="29">
                  <c:v>6302</c:v>
                </c:pt>
              </c:numCache>
            </c:numRef>
          </c:val>
          <c:smooth val="0"/>
          <c:extLst>
            <c:ext xmlns:c16="http://schemas.microsoft.com/office/drawing/2014/chart" uri="{C3380CC4-5D6E-409C-BE32-E72D297353CC}">
              <c16:uniqueId val="{00000005-1FF6-4850-A812-908CF3994567}"/>
            </c:ext>
          </c:extLst>
        </c:ser>
        <c:dLbls>
          <c:showLegendKey val="0"/>
          <c:showVal val="0"/>
          <c:showCatName val="0"/>
          <c:showSerName val="0"/>
          <c:showPercent val="0"/>
          <c:showBubbleSize val="0"/>
        </c:dLbls>
        <c:smooth val="0"/>
        <c:axId val="337309688"/>
        <c:axId val="337315920"/>
      </c:lineChart>
      <c:dateAx>
        <c:axId val="337309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15920"/>
        <c:crosses val="autoZero"/>
        <c:auto val="1"/>
        <c:lblOffset val="100"/>
        <c:baseTimeUnit val="days"/>
      </c:dateAx>
      <c:valAx>
        <c:axId val="337315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09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1</c:v>
                </c:pt>
                <c:pt idx="1">
                  <c:v>-7</c:v>
                </c:pt>
                <c:pt idx="2">
                  <c:v>-1</c:v>
                </c:pt>
                <c:pt idx="3">
                  <c:v>5</c:v>
                </c:pt>
                <c:pt idx="4">
                  <c:v>0</c:v>
                </c:pt>
                <c:pt idx="5">
                  <c:v>0</c:v>
                </c:pt>
                <c:pt idx="6">
                  <c:v>-3</c:v>
                </c:pt>
                <c:pt idx="7">
                  <c:v>3</c:v>
                </c:pt>
                <c:pt idx="8">
                  <c:v>1</c:v>
                </c:pt>
                <c:pt idx="9">
                  <c:v>0</c:v>
                </c:pt>
                <c:pt idx="10">
                  <c:v>3</c:v>
                </c:pt>
                <c:pt idx="11">
                  <c:v>-3</c:v>
                </c:pt>
                <c:pt idx="12">
                  <c:v>4</c:v>
                </c:pt>
                <c:pt idx="13">
                  <c:v>-3</c:v>
                </c:pt>
                <c:pt idx="14">
                  <c:v>-2</c:v>
                </c:pt>
                <c:pt idx="15">
                  <c:v>-3</c:v>
                </c:pt>
                <c:pt idx="16">
                  <c:v>0</c:v>
                </c:pt>
                <c:pt idx="17">
                  <c:v>0</c:v>
                </c:pt>
                <c:pt idx="18">
                  <c:v>1</c:v>
                </c:pt>
                <c:pt idx="19">
                  <c:v>-6</c:v>
                </c:pt>
                <c:pt idx="20">
                  <c:v>-5</c:v>
                </c:pt>
                <c:pt idx="21">
                  <c:v>2</c:v>
                </c:pt>
                <c:pt idx="22">
                  <c:v>5</c:v>
                </c:pt>
                <c:pt idx="23">
                  <c:v>-4</c:v>
                </c:pt>
                <c:pt idx="24">
                  <c:v>390</c:v>
                </c:pt>
                <c:pt idx="25">
                  <c:v>793</c:v>
                </c:pt>
                <c:pt idx="26">
                  <c:v>320</c:v>
                </c:pt>
                <c:pt idx="27">
                  <c:v>362</c:v>
                </c:pt>
                <c:pt idx="28">
                  <c:v>247</c:v>
                </c:pt>
                <c:pt idx="29">
                  <c:v>109</c:v>
                </c:pt>
              </c:numCache>
            </c:numRef>
          </c:val>
          <c:smooth val="0"/>
          <c:extLst>
            <c:ext xmlns:c16="http://schemas.microsoft.com/office/drawing/2014/chart" uri="{C3380CC4-5D6E-409C-BE32-E72D297353CC}">
              <c16:uniqueId val="{00000000-F6A2-4A74-A2AD-AFD5AC1F4D52}"/>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-3</c:v>
                </c:pt>
                <c:pt idx="1">
                  <c:v>-2</c:v>
                </c:pt>
                <c:pt idx="2">
                  <c:v>0</c:v>
                </c:pt>
                <c:pt idx="3">
                  <c:v>1</c:v>
                </c:pt>
                <c:pt idx="4">
                  <c:v>-1</c:v>
                </c:pt>
                <c:pt idx="5">
                  <c:v>28</c:v>
                </c:pt>
                <c:pt idx="6">
                  <c:v>27</c:v>
                </c:pt>
                <c:pt idx="7">
                  <c:v>4</c:v>
                </c:pt>
                <c:pt idx="8">
                  <c:v>5</c:v>
                </c:pt>
                <c:pt idx="9">
                  <c:v>5</c:v>
                </c:pt>
                <c:pt idx="10">
                  <c:v>2</c:v>
                </c:pt>
                <c:pt idx="11">
                  <c:v>32</c:v>
                </c:pt>
                <c:pt idx="12">
                  <c:v>0</c:v>
                </c:pt>
                <c:pt idx="13">
                  <c:v>1</c:v>
                </c:pt>
                <c:pt idx="14">
                  <c:v>5</c:v>
                </c:pt>
                <c:pt idx="15">
                  <c:v>-1</c:v>
                </c:pt>
                <c:pt idx="16">
                  <c:v>9</c:v>
                </c:pt>
                <c:pt idx="17">
                  <c:v>2</c:v>
                </c:pt>
                <c:pt idx="18">
                  <c:v>4</c:v>
                </c:pt>
                <c:pt idx="19">
                  <c:v>3</c:v>
                </c:pt>
                <c:pt idx="20">
                  <c:v>1</c:v>
                </c:pt>
                <c:pt idx="21">
                  <c:v>6</c:v>
                </c:pt>
                <c:pt idx="22">
                  <c:v>17</c:v>
                </c:pt>
                <c:pt idx="23">
                  <c:v>8</c:v>
                </c:pt>
                <c:pt idx="24">
                  <c:v>6</c:v>
                </c:pt>
                <c:pt idx="25">
                  <c:v>5</c:v>
                </c:pt>
                <c:pt idx="26">
                  <c:v>10</c:v>
                </c:pt>
                <c:pt idx="27">
                  <c:v>7</c:v>
                </c:pt>
                <c:pt idx="28">
                  <c:v>7</c:v>
                </c:pt>
                <c:pt idx="29">
                  <c:v>0</c:v>
                </c:pt>
              </c:numCache>
            </c:numRef>
          </c:val>
          <c:smooth val="0"/>
          <c:extLst>
            <c:ext xmlns:c16="http://schemas.microsoft.com/office/drawing/2014/chart" uri="{C3380CC4-5D6E-409C-BE32-E72D297353CC}">
              <c16:uniqueId val="{00000001-F6A2-4A74-A2AD-AFD5AC1F4D52}"/>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14</c:v>
                </c:pt>
                <c:pt idx="1">
                  <c:v>15</c:v>
                </c:pt>
                <c:pt idx="2">
                  <c:v>11</c:v>
                </c:pt>
                <c:pt idx="3">
                  <c:v>-7</c:v>
                </c:pt>
                <c:pt idx="4">
                  <c:v>-15</c:v>
                </c:pt>
                <c:pt idx="5">
                  <c:v>-14</c:v>
                </c:pt>
                <c:pt idx="6">
                  <c:v>-9</c:v>
                </c:pt>
                <c:pt idx="7">
                  <c:v>26</c:v>
                </c:pt>
                <c:pt idx="8">
                  <c:v>54</c:v>
                </c:pt>
                <c:pt idx="9">
                  <c:v>-2</c:v>
                </c:pt>
                <c:pt idx="10">
                  <c:v>11</c:v>
                </c:pt>
                <c:pt idx="11">
                  <c:v>0</c:v>
                </c:pt>
                <c:pt idx="12">
                  <c:v>14</c:v>
                </c:pt>
                <c:pt idx="13">
                  <c:v>85</c:v>
                </c:pt>
                <c:pt idx="14">
                  <c:v>25</c:v>
                </c:pt>
                <c:pt idx="15">
                  <c:v>1</c:v>
                </c:pt>
                <c:pt idx="16">
                  <c:v>13</c:v>
                </c:pt>
                <c:pt idx="17">
                  <c:v>20</c:v>
                </c:pt>
                <c:pt idx="18">
                  <c:v>9</c:v>
                </c:pt>
                <c:pt idx="19">
                  <c:v>13</c:v>
                </c:pt>
                <c:pt idx="20">
                  <c:v>12</c:v>
                </c:pt>
                <c:pt idx="21">
                  <c:v>44</c:v>
                </c:pt>
                <c:pt idx="22">
                  <c:v>-3</c:v>
                </c:pt>
                <c:pt idx="23">
                  <c:v>-2</c:v>
                </c:pt>
                <c:pt idx="24">
                  <c:v>0</c:v>
                </c:pt>
                <c:pt idx="25">
                  <c:v>-2</c:v>
                </c:pt>
                <c:pt idx="26">
                  <c:v>2</c:v>
                </c:pt>
                <c:pt idx="27">
                  <c:v>1</c:v>
                </c:pt>
                <c:pt idx="28">
                  <c:v>-1</c:v>
                </c:pt>
                <c:pt idx="29">
                  <c:v>6</c:v>
                </c:pt>
              </c:numCache>
            </c:numRef>
          </c:val>
          <c:smooth val="0"/>
          <c:extLst>
            <c:ext xmlns:c16="http://schemas.microsoft.com/office/drawing/2014/chart" uri="{C3380CC4-5D6E-409C-BE32-E72D297353CC}">
              <c16:uniqueId val="{00000002-F6A2-4A74-A2AD-AFD5AC1F4D52}"/>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15</c:v>
                </c:pt>
                <c:pt idx="1">
                  <c:v>361</c:v>
                </c:pt>
                <c:pt idx="2">
                  <c:v>1396</c:v>
                </c:pt>
                <c:pt idx="3">
                  <c:v>40</c:v>
                </c:pt>
                <c:pt idx="4">
                  <c:v>19</c:v>
                </c:pt>
                <c:pt idx="5">
                  <c:v>13</c:v>
                </c:pt>
                <c:pt idx="6">
                  <c:v>9</c:v>
                </c:pt>
                <c:pt idx="7">
                  <c:v>30</c:v>
                </c:pt>
                <c:pt idx="8">
                  <c:v>34</c:v>
                </c:pt>
                <c:pt idx="9">
                  <c:v>67</c:v>
                </c:pt>
                <c:pt idx="10">
                  <c:v>76</c:v>
                </c:pt>
                <c:pt idx="11">
                  <c:v>53</c:v>
                </c:pt>
                <c:pt idx="12">
                  <c:v>45</c:v>
                </c:pt>
                <c:pt idx="13">
                  <c:v>62</c:v>
                </c:pt>
                <c:pt idx="14">
                  <c:v>39</c:v>
                </c:pt>
                <c:pt idx="15">
                  <c:v>27</c:v>
                </c:pt>
                <c:pt idx="16">
                  <c:v>25</c:v>
                </c:pt>
                <c:pt idx="17">
                  <c:v>10</c:v>
                </c:pt>
                <c:pt idx="18">
                  <c:v>18</c:v>
                </c:pt>
                <c:pt idx="19">
                  <c:v>14</c:v>
                </c:pt>
                <c:pt idx="20">
                  <c:v>43</c:v>
                </c:pt>
                <c:pt idx="21">
                  <c:v>35</c:v>
                </c:pt>
                <c:pt idx="22">
                  <c:v>31</c:v>
                </c:pt>
                <c:pt idx="23">
                  <c:v>40</c:v>
                </c:pt>
                <c:pt idx="24">
                  <c:v>33</c:v>
                </c:pt>
                <c:pt idx="25">
                  <c:v>95</c:v>
                </c:pt>
                <c:pt idx="26">
                  <c:v>10879</c:v>
                </c:pt>
                <c:pt idx="27">
                  <c:v>-81</c:v>
                </c:pt>
                <c:pt idx="28">
                  <c:v>-61</c:v>
                </c:pt>
                <c:pt idx="29">
                  <c:v>-22</c:v>
                </c:pt>
              </c:numCache>
            </c:numRef>
          </c:val>
          <c:smooth val="0"/>
          <c:extLst>
            <c:ext xmlns:c16="http://schemas.microsoft.com/office/drawing/2014/chart" uri="{C3380CC4-5D6E-409C-BE32-E72D297353CC}">
              <c16:uniqueId val="{00000003-F6A2-4A74-A2AD-AFD5AC1F4D52}"/>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-34</c:v>
                </c:pt>
                <c:pt idx="1">
                  <c:v>-27</c:v>
                </c:pt>
                <c:pt idx="2">
                  <c:v>-25</c:v>
                </c:pt>
                <c:pt idx="3">
                  <c:v>-42</c:v>
                </c:pt>
                <c:pt idx="4">
                  <c:v>-35</c:v>
                </c:pt>
                <c:pt idx="5">
                  <c:v>-45</c:v>
                </c:pt>
                <c:pt idx="6">
                  <c:v>-32</c:v>
                </c:pt>
                <c:pt idx="7">
                  <c:v>-48</c:v>
                </c:pt>
                <c:pt idx="8">
                  <c:v>-32</c:v>
                </c:pt>
                <c:pt idx="9">
                  <c:v>-29</c:v>
                </c:pt>
                <c:pt idx="10">
                  <c:v>996</c:v>
                </c:pt>
                <c:pt idx="11">
                  <c:v>1736</c:v>
                </c:pt>
                <c:pt idx="12">
                  <c:v>537</c:v>
                </c:pt>
                <c:pt idx="13">
                  <c:v>259</c:v>
                </c:pt>
                <c:pt idx="14">
                  <c:v>3342</c:v>
                </c:pt>
                <c:pt idx="15">
                  <c:v>2530</c:v>
                </c:pt>
                <c:pt idx="16">
                  <c:v>2435</c:v>
                </c:pt>
                <c:pt idx="17">
                  <c:v>-2</c:v>
                </c:pt>
                <c:pt idx="18">
                  <c:v>-137</c:v>
                </c:pt>
                <c:pt idx="19">
                  <c:v>-63</c:v>
                </c:pt>
                <c:pt idx="20">
                  <c:v>-81</c:v>
                </c:pt>
                <c:pt idx="21">
                  <c:v>72</c:v>
                </c:pt>
                <c:pt idx="22">
                  <c:v>-41</c:v>
                </c:pt>
                <c:pt idx="23">
                  <c:v>-52</c:v>
                </c:pt>
                <c:pt idx="24">
                  <c:v>-92</c:v>
                </c:pt>
                <c:pt idx="25">
                  <c:v>-62</c:v>
                </c:pt>
                <c:pt idx="26">
                  <c:v>-44</c:v>
                </c:pt>
                <c:pt idx="27">
                  <c:v>-109</c:v>
                </c:pt>
                <c:pt idx="28">
                  <c:v>-59</c:v>
                </c:pt>
                <c:pt idx="29">
                  <c:v>-36</c:v>
                </c:pt>
              </c:numCache>
            </c:numRef>
          </c:val>
          <c:smooth val="0"/>
          <c:extLst>
            <c:ext xmlns:c16="http://schemas.microsoft.com/office/drawing/2014/chart" uri="{C3380CC4-5D6E-409C-BE32-E72D297353CC}">
              <c16:uniqueId val="{00000004-F6A2-4A74-A2AD-AFD5AC1F4D52}"/>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Sheet1!$G$2:$G$31</c:f>
              <c:numCache>
                <c:formatCode>General</c:formatCode>
                <c:ptCount val="30"/>
                <c:pt idx="29">
                  <c:v>10</c:v>
                </c:pt>
              </c:numCache>
            </c:numRef>
          </c:val>
          <c:smooth val="0"/>
          <c:extLst>
            <c:ext xmlns:c16="http://schemas.microsoft.com/office/drawing/2014/chart" uri="{C3380CC4-5D6E-409C-BE32-E72D297353CC}">
              <c16:uniqueId val="{00000005-F6A2-4A74-A2AD-AFD5AC1F4D52}"/>
            </c:ext>
          </c:extLst>
        </c:ser>
        <c:dLbls>
          <c:showLegendKey val="0"/>
          <c:showVal val="0"/>
          <c:showCatName val="0"/>
          <c:showSerName val="0"/>
          <c:showPercent val="0"/>
          <c:showBubbleSize val="0"/>
        </c:dLbls>
        <c:smooth val="0"/>
        <c:axId val="337311000"/>
        <c:axId val="337310016"/>
      </c:lineChart>
      <c:dateAx>
        <c:axId val="337311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10016"/>
        <c:crosses val="autoZero"/>
        <c:auto val="1"/>
        <c:lblOffset val="100"/>
        <c:baseTimeUnit val="days"/>
      </c:dateAx>
      <c:valAx>
        <c:axId val="337310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11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3</c:v>
                </c:pt>
                <c:pt idx="2">
                  <c:v>3</c:v>
                </c:pt>
                <c:pt idx="3">
                  <c:v>3</c:v>
                </c:pt>
                <c:pt idx="4">
                  <c:v>1</c:v>
                </c:pt>
                <c:pt idx="5">
                  <c:v>1</c:v>
                </c:pt>
                <c:pt idx="6">
                  <c:v>2</c:v>
                </c:pt>
              </c:numCache>
            </c:numRef>
          </c:val>
          <c:extLst>
            <c:ext xmlns:c16="http://schemas.microsoft.com/office/drawing/2014/chart" uri="{C3380CC4-5D6E-409C-BE32-E72D297353CC}">
              <c16:uniqueId val="{00000000-4E03-4649-997C-17F049797F7B}"/>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1</c:v>
                </c:pt>
                <c:pt idx="2">
                  <c:v>3</c:v>
                </c:pt>
                <c:pt idx="3">
                  <c:v>2</c:v>
                </c:pt>
                <c:pt idx="4">
                  <c:v>2</c:v>
                </c:pt>
                <c:pt idx="5">
                  <c:v>1</c:v>
                </c:pt>
                <c:pt idx="6">
                  <c:v>2</c:v>
                </c:pt>
              </c:numCache>
            </c:numRef>
          </c:val>
          <c:extLst>
            <c:ext xmlns:c16="http://schemas.microsoft.com/office/drawing/2014/chart" uri="{C3380CC4-5D6E-409C-BE32-E72D297353CC}">
              <c16:uniqueId val="{00000001-4E03-4649-997C-17F049797F7B}"/>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3</c:v>
                </c:pt>
                <c:pt idx="2">
                  <c:v>2</c:v>
                </c:pt>
                <c:pt idx="3">
                  <c:v>3</c:v>
                </c:pt>
                <c:pt idx="4">
                  <c:v>1</c:v>
                </c:pt>
                <c:pt idx="5">
                  <c:v>4</c:v>
                </c:pt>
                <c:pt idx="6">
                  <c:v>0</c:v>
                </c:pt>
              </c:numCache>
            </c:numRef>
          </c:val>
          <c:extLst>
            <c:ext xmlns:c16="http://schemas.microsoft.com/office/drawing/2014/chart" uri="{C3380CC4-5D6E-409C-BE32-E72D297353CC}">
              <c16:uniqueId val="{00000002-4E03-4649-997C-17F049797F7B}"/>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2</c:v>
                </c:pt>
                <c:pt idx="3">
                  <c:v>0</c:v>
                </c:pt>
                <c:pt idx="4">
                  <c:v>2</c:v>
                </c:pt>
                <c:pt idx="5">
                  <c:v>0</c:v>
                </c:pt>
                <c:pt idx="6">
                  <c:v>1</c:v>
                </c:pt>
              </c:numCache>
            </c:numRef>
          </c:val>
          <c:extLst>
            <c:ext xmlns:c16="http://schemas.microsoft.com/office/drawing/2014/chart" uri="{C3380CC4-5D6E-409C-BE32-E72D297353CC}">
              <c16:uniqueId val="{00000003-4E03-4649-997C-17F049797F7B}"/>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1</c:v>
                </c:pt>
                <c:pt idx="2">
                  <c:v>0</c:v>
                </c:pt>
                <c:pt idx="3">
                  <c:v>1</c:v>
                </c:pt>
                <c:pt idx="4">
                  <c:v>2</c:v>
                </c:pt>
                <c:pt idx="5">
                  <c:v>0</c:v>
                </c:pt>
                <c:pt idx="6">
                  <c:v>0</c:v>
                </c:pt>
              </c:numCache>
            </c:numRef>
          </c:val>
          <c:extLst>
            <c:ext xmlns:c16="http://schemas.microsoft.com/office/drawing/2014/chart" uri="{C3380CC4-5D6E-409C-BE32-E72D297353CC}">
              <c16:uniqueId val="{00000004-4E03-4649-997C-17F049797F7B}"/>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1</c:v>
                </c:pt>
                <c:pt idx="2">
                  <c:v>1</c:v>
                </c:pt>
                <c:pt idx="3">
                  <c:v>1</c:v>
                </c:pt>
                <c:pt idx="4">
                  <c:v>1</c:v>
                </c:pt>
                <c:pt idx="5">
                  <c:v>0</c:v>
                </c:pt>
                <c:pt idx="6">
                  <c:v>0</c:v>
                </c:pt>
              </c:numCache>
            </c:numRef>
          </c:val>
          <c:extLst>
            <c:ext xmlns:c16="http://schemas.microsoft.com/office/drawing/2014/chart" uri="{C3380CC4-5D6E-409C-BE32-E72D297353CC}">
              <c16:uniqueId val="{00000005-4E03-4649-997C-17F049797F7B}"/>
            </c:ext>
          </c:extLst>
        </c:ser>
        <c:dLbls>
          <c:showLegendKey val="0"/>
          <c:showVal val="0"/>
          <c:showCatName val="0"/>
          <c:showSerName val="0"/>
          <c:showPercent val="0"/>
          <c:showBubbleSize val="0"/>
        </c:dLbls>
        <c:gapWidth val="219"/>
        <c:overlap val="-27"/>
        <c:axId val="337317232"/>
        <c:axId val="337316576"/>
      </c:barChart>
      <c:catAx>
        <c:axId val="337317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16576"/>
        <c:crosses val="autoZero"/>
        <c:auto val="1"/>
        <c:lblAlgn val="ctr"/>
        <c:lblOffset val="100"/>
        <c:noMultiLvlLbl val="0"/>
      </c:catAx>
      <c:valAx>
        <c:axId val="337316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1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88</c:v>
                </c:pt>
                <c:pt idx="1">
                  <c:v>50</c:v>
                </c:pt>
                <c:pt idx="2">
                  <c:v>21</c:v>
                </c:pt>
                <c:pt idx="3">
                  <c:v>-1</c:v>
                </c:pt>
                <c:pt idx="4">
                  <c:v>100</c:v>
                </c:pt>
                <c:pt idx="5">
                  <c:v>198</c:v>
                </c:pt>
                <c:pt idx="6">
                  <c:v>80</c:v>
                </c:pt>
              </c:numCache>
            </c:numRef>
          </c:val>
          <c:extLst>
            <c:ext xmlns:c16="http://schemas.microsoft.com/office/drawing/2014/chart" uri="{C3380CC4-5D6E-409C-BE32-E72D297353CC}">
              <c16:uniqueId val="{00000000-3021-4567-BFD0-E75A66BAB334}"/>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c:v>
                </c:pt>
                <c:pt idx="1">
                  <c:v>4</c:v>
                </c:pt>
                <c:pt idx="2">
                  <c:v>4</c:v>
                </c:pt>
                <c:pt idx="3">
                  <c:v>6</c:v>
                </c:pt>
                <c:pt idx="4">
                  <c:v>3</c:v>
                </c:pt>
                <c:pt idx="5">
                  <c:v>10</c:v>
                </c:pt>
                <c:pt idx="6">
                  <c:v>10</c:v>
                </c:pt>
              </c:numCache>
            </c:numRef>
          </c:val>
          <c:extLst>
            <c:ext xmlns:c16="http://schemas.microsoft.com/office/drawing/2014/chart" uri="{C3380CC4-5D6E-409C-BE32-E72D297353CC}">
              <c16:uniqueId val="{00000001-3021-4567-BFD0-E75A66BAB334}"/>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22</c:v>
                </c:pt>
                <c:pt idx="1">
                  <c:v>22</c:v>
                </c:pt>
                <c:pt idx="2">
                  <c:v>15</c:v>
                </c:pt>
                <c:pt idx="3">
                  <c:v>5</c:v>
                </c:pt>
                <c:pt idx="4">
                  <c:v>6</c:v>
                </c:pt>
                <c:pt idx="5">
                  <c:v>-2</c:v>
                </c:pt>
                <c:pt idx="6">
                  <c:v>4</c:v>
                </c:pt>
              </c:numCache>
            </c:numRef>
          </c:val>
          <c:extLst>
            <c:ext xmlns:c16="http://schemas.microsoft.com/office/drawing/2014/chart" uri="{C3380CC4-5D6E-409C-BE32-E72D297353CC}">
              <c16:uniqueId val="{00000002-3021-4567-BFD0-E75A66BAB334}"/>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c:v>
                </c:pt>
                <c:pt idx="1">
                  <c:v>12</c:v>
                </c:pt>
                <c:pt idx="2">
                  <c:v>86</c:v>
                </c:pt>
                <c:pt idx="3">
                  <c:v>382</c:v>
                </c:pt>
                <c:pt idx="4">
                  <c:v>40</c:v>
                </c:pt>
                <c:pt idx="5">
                  <c:v>46</c:v>
                </c:pt>
                <c:pt idx="6">
                  <c:v>2738</c:v>
                </c:pt>
              </c:numCache>
            </c:numRef>
          </c:val>
          <c:extLst>
            <c:ext xmlns:c16="http://schemas.microsoft.com/office/drawing/2014/chart" uri="{C3380CC4-5D6E-409C-BE32-E72D297353CC}">
              <c16:uniqueId val="{00000003-3021-4567-BFD0-E75A66BAB334}"/>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9</c:v>
                </c:pt>
                <c:pt idx="1">
                  <c:v>655</c:v>
                </c:pt>
                <c:pt idx="2">
                  <c:v>479</c:v>
                </c:pt>
                <c:pt idx="3">
                  <c:v>582</c:v>
                </c:pt>
                <c:pt idx="4">
                  <c:v>215</c:v>
                </c:pt>
                <c:pt idx="5">
                  <c:v>376</c:v>
                </c:pt>
                <c:pt idx="6">
                  <c:v>96</c:v>
                </c:pt>
              </c:numCache>
            </c:numRef>
          </c:val>
          <c:extLst>
            <c:ext xmlns:c16="http://schemas.microsoft.com/office/drawing/2014/chart" uri="{C3380CC4-5D6E-409C-BE32-E72D297353CC}">
              <c16:uniqueId val="{00000004-3021-4567-BFD0-E75A66BAB334}"/>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2">
                  <c:v>10</c:v>
                </c:pt>
              </c:numCache>
            </c:numRef>
          </c:val>
          <c:extLst>
            <c:ext xmlns:c16="http://schemas.microsoft.com/office/drawing/2014/chart" uri="{C3380CC4-5D6E-409C-BE32-E72D297353CC}">
              <c16:uniqueId val="{00000005-3021-4567-BFD0-E75A66BAB334}"/>
            </c:ext>
          </c:extLst>
        </c:ser>
        <c:dLbls>
          <c:showLegendKey val="0"/>
          <c:showVal val="0"/>
          <c:showCatName val="0"/>
          <c:showSerName val="0"/>
          <c:showPercent val="0"/>
          <c:showBubbleSize val="0"/>
        </c:dLbls>
        <c:gapWidth val="219"/>
        <c:overlap val="-27"/>
        <c:axId val="337318872"/>
        <c:axId val="337319200"/>
      </c:barChart>
      <c:catAx>
        <c:axId val="337318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19200"/>
        <c:crosses val="autoZero"/>
        <c:auto val="1"/>
        <c:lblAlgn val="ctr"/>
        <c:lblOffset val="100"/>
        <c:noMultiLvlLbl val="0"/>
      </c:catAx>
      <c:valAx>
        <c:axId val="337319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18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2</c:v>
                </c:pt>
                <c:pt idx="10">
                  <c:v>2</c:v>
                </c:pt>
                <c:pt idx="11">
                  <c:v>0</c:v>
                </c:pt>
                <c:pt idx="12">
                  <c:v>1</c:v>
                </c:pt>
                <c:pt idx="13">
                  <c:v>0</c:v>
                </c:pt>
                <c:pt idx="14">
                  <c:v>2</c:v>
                </c:pt>
                <c:pt idx="15">
                  <c:v>1</c:v>
                </c:pt>
                <c:pt idx="16">
                  <c:v>1</c:v>
                </c:pt>
                <c:pt idx="17">
                  <c:v>0</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0-FD9D-4EA5-B34E-32B02DA1F129}"/>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4</c:v>
                </c:pt>
                <c:pt idx="11">
                  <c:v>1</c:v>
                </c:pt>
                <c:pt idx="12">
                  <c:v>0</c:v>
                </c:pt>
                <c:pt idx="13">
                  <c:v>0</c:v>
                </c:pt>
                <c:pt idx="14">
                  <c:v>4</c:v>
                </c:pt>
                <c:pt idx="15">
                  <c:v>1</c:v>
                </c:pt>
                <c:pt idx="16">
                  <c:v>3</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FD9D-4EA5-B34E-32B02DA1F129}"/>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7</c:v>
                </c:pt>
                <c:pt idx="11">
                  <c:v>3</c:v>
                </c:pt>
                <c:pt idx="12">
                  <c:v>3</c:v>
                </c:pt>
                <c:pt idx="13">
                  <c:v>0</c:v>
                </c:pt>
                <c:pt idx="14">
                  <c:v>0</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FD9D-4EA5-B34E-32B02DA1F129}"/>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FD9D-4EA5-B34E-32B02DA1F129}"/>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1</c:v>
                </c:pt>
                <c:pt idx="16">
                  <c:v>1</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FD9D-4EA5-B34E-32B02DA1F129}"/>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FD9D-4EA5-B34E-32B02DA1F129}"/>
            </c:ext>
          </c:extLst>
        </c:ser>
        <c:dLbls>
          <c:showLegendKey val="0"/>
          <c:showVal val="0"/>
          <c:showCatName val="0"/>
          <c:showSerName val="0"/>
          <c:showPercent val="0"/>
          <c:showBubbleSize val="0"/>
        </c:dLbls>
        <c:smooth val="0"/>
        <c:axId val="338357352"/>
        <c:axId val="338356040"/>
      </c:lineChart>
      <c:catAx>
        <c:axId val="338357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356040"/>
        <c:crosses val="autoZero"/>
        <c:auto val="1"/>
        <c:lblAlgn val="ctr"/>
        <c:lblOffset val="100"/>
        <c:noMultiLvlLbl val="0"/>
      </c:catAx>
      <c:valAx>
        <c:axId val="338356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357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0.32627584494804401</c:v>
                </c:pt>
                <c:pt idx="2">
                  <c:v>1.15969784019577</c:v>
                </c:pt>
                <c:pt idx="3">
                  <c:v>0.37592651700535501</c:v>
                </c:pt>
                <c:pt idx="4">
                  <c:v>1.70230875625066</c:v>
                </c:pt>
                <c:pt idx="5">
                  <c:v>0.340461751250133</c:v>
                </c:pt>
                <c:pt idx="6">
                  <c:v>0.46813490796893298</c:v>
                </c:pt>
              </c:numCache>
            </c:numRef>
          </c:val>
          <c:extLst>
            <c:ext xmlns:c16="http://schemas.microsoft.com/office/drawing/2014/chart" uri="{C3380CC4-5D6E-409C-BE32-E72D297353CC}">
              <c16:uniqueId val="{00000000-307A-4A45-AD97-88FBC1989E5B}"/>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1.2557077625570801</c:v>
                </c:pt>
                <c:pt idx="1">
                  <c:v>0.93607305936073004</c:v>
                </c:pt>
                <c:pt idx="2">
                  <c:v>1.5753424657534201</c:v>
                </c:pt>
                <c:pt idx="3">
                  <c:v>0.60502283105022803</c:v>
                </c:pt>
                <c:pt idx="4">
                  <c:v>0.47945205479452102</c:v>
                </c:pt>
                <c:pt idx="5">
                  <c:v>1.2785388127853901</c:v>
                </c:pt>
                <c:pt idx="6">
                  <c:v>0.59360730593607303</c:v>
                </c:pt>
              </c:numCache>
            </c:numRef>
          </c:val>
          <c:extLst>
            <c:ext xmlns:c16="http://schemas.microsoft.com/office/drawing/2014/chart" uri="{C3380CC4-5D6E-409C-BE32-E72D297353CC}">
              <c16:uniqueId val="{00000001-307A-4A45-AD97-88FBC1989E5B}"/>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1.93906401654218</c:v>
                </c:pt>
                <c:pt idx="1">
                  <c:v>0.61558425117103399</c:v>
                </c:pt>
                <c:pt idx="2">
                  <c:v>0.15903911887580699</c:v>
                </c:pt>
                <c:pt idx="3">
                  <c:v>0.142423091530574</c:v>
                </c:pt>
                <c:pt idx="4">
                  <c:v>0.13451069755665301</c:v>
                </c:pt>
                <c:pt idx="5">
                  <c:v>0.16576465375364</c:v>
                </c:pt>
              </c:numCache>
            </c:numRef>
          </c:val>
          <c:extLst>
            <c:ext xmlns:c16="http://schemas.microsoft.com/office/drawing/2014/chart" uri="{C3380CC4-5D6E-409C-BE32-E72D297353CC}">
              <c16:uniqueId val="{00000002-307A-4A45-AD97-88FBC1989E5B}"/>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1.7152023692003999</c:v>
                </c:pt>
                <c:pt idx="1">
                  <c:v>3.7238126576724802</c:v>
                </c:pt>
                <c:pt idx="2">
                  <c:v>2.1724525611495</c:v>
                </c:pt>
                <c:pt idx="4">
                  <c:v>1.0029340791927199</c:v>
                </c:pt>
                <c:pt idx="6">
                  <c:v>0.53471536689700605</c:v>
                </c:pt>
              </c:numCache>
            </c:numRef>
          </c:val>
          <c:extLst>
            <c:ext xmlns:c16="http://schemas.microsoft.com/office/drawing/2014/chart" uri="{C3380CC4-5D6E-409C-BE32-E72D297353CC}">
              <c16:uniqueId val="{00000003-307A-4A45-AD97-88FBC1989E5B}"/>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0.45426414160168299</c:v>
                </c:pt>
                <c:pt idx="1">
                  <c:v>9.2833271444485693E-2</c:v>
                </c:pt>
                <c:pt idx="3">
                  <c:v>0.53843297437801696</c:v>
                </c:pt>
                <c:pt idx="4">
                  <c:v>18.612761480381199</c:v>
                </c:pt>
              </c:numCache>
            </c:numRef>
          </c:val>
          <c:extLst>
            <c:ext xmlns:c16="http://schemas.microsoft.com/office/drawing/2014/chart" uri="{C3380CC4-5D6E-409C-BE32-E72D297353CC}">
              <c16:uniqueId val="{00000004-307A-4A45-AD97-88FBC1989E5B}"/>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1.9691916785771</c:v>
                </c:pt>
                <c:pt idx="1">
                  <c:v>3.97014451326028</c:v>
                </c:pt>
                <c:pt idx="2">
                  <c:v>1.87390821025885</c:v>
                </c:pt>
                <c:pt idx="3">
                  <c:v>2.4614895982213798</c:v>
                </c:pt>
                <c:pt idx="4">
                  <c:v>2.6996982690169902</c:v>
                </c:pt>
              </c:numCache>
            </c:numRef>
          </c:val>
          <c:extLst>
            <c:ext xmlns:c16="http://schemas.microsoft.com/office/drawing/2014/chart" uri="{C3380CC4-5D6E-409C-BE32-E72D297353CC}">
              <c16:uniqueId val="{00000005-307A-4A45-AD97-88FBC1989E5B}"/>
            </c:ext>
          </c:extLst>
        </c:ser>
        <c:dLbls>
          <c:showLegendKey val="0"/>
          <c:showVal val="0"/>
          <c:showCatName val="0"/>
          <c:showSerName val="0"/>
          <c:showPercent val="0"/>
          <c:showBubbleSize val="0"/>
        </c:dLbls>
        <c:gapWidth val="219"/>
        <c:overlap val="-27"/>
        <c:axId val="338360960"/>
        <c:axId val="338361288"/>
      </c:barChart>
      <c:catAx>
        <c:axId val="338360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361288"/>
        <c:crosses val="autoZero"/>
        <c:auto val="1"/>
        <c:lblAlgn val="ctr"/>
        <c:lblOffset val="100"/>
        <c:noMultiLvlLbl val="0"/>
      </c:catAx>
      <c:valAx>
        <c:axId val="338361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360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0.48414556288572003</c:v>
                </c:pt>
                <c:pt idx="10">
                  <c:v>0.38838050649074302</c:v>
                </c:pt>
                <c:pt idx="11">
                  <c:v>0</c:v>
                </c:pt>
                <c:pt idx="12">
                  <c:v>0.50010640561821695</c:v>
                </c:pt>
                <c:pt idx="13">
                  <c:v>0</c:v>
                </c:pt>
                <c:pt idx="14">
                  <c:v>0.35823224799602699</c:v>
                </c:pt>
                <c:pt idx="15">
                  <c:v>1.7024898914662701</c:v>
                </c:pt>
                <c:pt idx="16">
                  <c:v>0.404341349223239</c:v>
                </c:pt>
                <c:pt idx="17">
                  <c:v>0</c:v>
                </c:pt>
                <c:pt idx="18">
                  <c:v>2.5430942753777401</c:v>
                </c:pt>
                <c:pt idx="19">
                  <c:v>0.19153011278995499</c:v>
                </c:pt>
                <c:pt idx="20">
                  <c:v>0</c:v>
                </c:pt>
                <c:pt idx="21">
                  <c:v>0</c:v>
                </c:pt>
                <c:pt idx="22">
                  <c:v>0</c:v>
                </c:pt>
                <c:pt idx="23">
                  <c:v>0</c:v>
                </c:pt>
              </c:numCache>
            </c:numRef>
          </c:val>
          <c:smooth val="0"/>
          <c:extLst>
            <c:ext xmlns:c16="http://schemas.microsoft.com/office/drawing/2014/chart" uri="{C3380CC4-5D6E-409C-BE32-E72D297353CC}">
              <c16:uniqueId val="{00000000-8985-4203-BF67-F8CE64C95AB4}"/>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1.2268888381648</c:v>
                </c:pt>
                <c:pt idx="11">
                  <c:v>0.43369093814197701</c:v>
                </c:pt>
                <c:pt idx="12">
                  <c:v>0</c:v>
                </c:pt>
                <c:pt idx="13">
                  <c:v>0</c:v>
                </c:pt>
                <c:pt idx="14">
                  <c:v>0.582058890664232</c:v>
                </c:pt>
                <c:pt idx="15">
                  <c:v>0.57064597123944305</c:v>
                </c:pt>
                <c:pt idx="16">
                  <c:v>1.5217225899718501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8985-4203-BF67-F8CE64C95AB4}"/>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0.13610394543181401</c:v>
                </c:pt>
                <c:pt idx="11">
                  <c:v>0.51592890942757197</c:v>
                </c:pt>
                <c:pt idx="12">
                  <c:v>1.9418551284283201</c:v>
                </c:pt>
                <c:pt idx="13">
                  <c:v>0</c:v>
                </c:pt>
                <c:pt idx="14">
                  <c:v>0</c:v>
                </c:pt>
                <c:pt idx="15">
                  <c:v>0.20099071011442199</c:v>
                </c:pt>
                <c:pt idx="16">
                  <c:v>0.164590817731495</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8985-4203-BF67-F8CE64C95AB4}"/>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0.53474469368726996</c:v>
                </c:pt>
                <c:pt idx="12">
                  <c:v>1.8201886688970501</c:v>
                </c:pt>
                <c:pt idx="13">
                  <c:v>0</c:v>
                </c:pt>
                <c:pt idx="14">
                  <c:v>0</c:v>
                </c:pt>
                <c:pt idx="15">
                  <c:v>0</c:v>
                </c:pt>
                <c:pt idx="16">
                  <c:v>0</c:v>
                </c:pt>
                <c:pt idx="17">
                  <c:v>0</c:v>
                </c:pt>
                <c:pt idx="18">
                  <c:v>0</c:v>
                </c:pt>
                <c:pt idx="19">
                  <c:v>3.7240168924477599</c:v>
                </c:pt>
                <c:pt idx="20">
                  <c:v>1.47534689848078</c:v>
                </c:pt>
                <c:pt idx="21">
                  <c:v>0</c:v>
                </c:pt>
                <c:pt idx="22">
                  <c:v>0</c:v>
                </c:pt>
                <c:pt idx="23">
                  <c:v>0</c:v>
                </c:pt>
              </c:numCache>
            </c:numRef>
          </c:val>
          <c:smooth val="0"/>
          <c:extLst>
            <c:ext xmlns:c16="http://schemas.microsoft.com/office/drawing/2014/chart" uri="{C3380CC4-5D6E-409C-BE32-E72D297353CC}">
              <c16:uniqueId val="{00000003-8985-4203-BF67-F8CE64C95AB4}"/>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0.53840631730079003</c:v>
                </c:pt>
                <c:pt idx="13">
                  <c:v>0</c:v>
                </c:pt>
                <c:pt idx="14">
                  <c:v>0</c:v>
                </c:pt>
                <c:pt idx="15">
                  <c:v>37.096814119860397</c:v>
                </c:pt>
                <c:pt idx="16">
                  <c:v>9.2828675396687904E-2</c:v>
                </c:pt>
                <c:pt idx="17">
                  <c:v>0.29055375399163302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8985-4203-BF67-F8CE64C95AB4}"/>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1.8750993167011001</c:v>
                </c:pt>
                <c:pt idx="9">
                  <c:v>2.7014142698236099</c:v>
                </c:pt>
                <c:pt idx="10">
                  <c:v>0</c:v>
                </c:pt>
                <c:pt idx="11">
                  <c:v>2.4630541871921201</c:v>
                </c:pt>
                <c:pt idx="12">
                  <c:v>0</c:v>
                </c:pt>
                <c:pt idx="13">
                  <c:v>1.97044334975369</c:v>
                </c:pt>
                <c:pt idx="14">
                  <c:v>0</c:v>
                </c:pt>
                <c:pt idx="15">
                  <c:v>0</c:v>
                </c:pt>
                <c:pt idx="16">
                  <c:v>3.9726680438582598</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8985-4203-BF67-F8CE64C95AB4}"/>
            </c:ext>
          </c:extLst>
        </c:ser>
        <c:dLbls>
          <c:showLegendKey val="0"/>
          <c:showVal val="0"/>
          <c:showCatName val="0"/>
          <c:showSerName val="0"/>
          <c:showPercent val="0"/>
          <c:showBubbleSize val="0"/>
        </c:dLbls>
        <c:smooth val="0"/>
        <c:axId val="338358664"/>
        <c:axId val="338358992"/>
      </c:lineChart>
      <c:catAx>
        <c:axId val="338358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358992"/>
        <c:crosses val="autoZero"/>
        <c:auto val="1"/>
        <c:lblAlgn val="ctr"/>
        <c:lblOffset val="100"/>
        <c:noMultiLvlLbl val="0"/>
      </c:catAx>
      <c:valAx>
        <c:axId val="338358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358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2</c:v>
                </c:pt>
                <c:pt idx="1">
                  <c:v>0</c:v>
                </c:pt>
                <c:pt idx="2">
                  <c:v>2</c:v>
                </c:pt>
                <c:pt idx="3">
                  <c:v>7</c:v>
                </c:pt>
                <c:pt idx="4">
                  <c:v>0</c:v>
                </c:pt>
                <c:pt idx="5">
                  <c:v>5</c:v>
                </c:pt>
              </c:numCache>
            </c:numRef>
          </c:val>
          <c:extLst>
            <c:ext xmlns:c16="http://schemas.microsoft.com/office/drawing/2014/chart" uri="{C3380CC4-5D6E-409C-BE32-E72D297353CC}">
              <c16:uniqueId val="{00000000-6F1A-4EFC-B7F6-568081EF4EBB}"/>
            </c:ext>
          </c:extLst>
        </c:ser>
        <c:ser>
          <c:idx val="1"/>
          <c:order val="1"/>
          <c:tx>
            <c:strRef>
              <c:f>Sheet1!$C$1</c:f>
              <c:strCache>
                <c:ptCount val="1"/>
                <c:pt idx="0">
                  <c:v>Images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9</c:v>
                </c:pt>
                <c:pt idx="1">
                  <c:v>9</c:v>
                </c:pt>
                <c:pt idx="2">
                  <c:v>14</c:v>
                </c:pt>
                <c:pt idx="3">
                  <c:v>0</c:v>
                </c:pt>
                <c:pt idx="4">
                  <c:v>5</c:v>
                </c:pt>
                <c:pt idx="5">
                  <c:v>0</c:v>
                </c:pt>
              </c:numCache>
            </c:numRef>
          </c:val>
          <c:extLst>
            <c:ext xmlns:c16="http://schemas.microsoft.com/office/drawing/2014/chart" uri="{C3380CC4-5D6E-409C-BE32-E72D297353CC}">
              <c16:uniqueId val="{00000001-6F1A-4EFC-B7F6-568081EF4EBB}"/>
            </c:ext>
          </c:extLst>
        </c:ser>
        <c:ser>
          <c:idx val="2"/>
          <c:order val="2"/>
          <c:tx>
            <c:strRef>
              <c:f>Sheet1!$D$1</c:f>
              <c:strCache>
                <c:ptCount val="1"/>
                <c:pt idx="0">
                  <c:v>Videos</c:v>
                </c:pt>
              </c:strCache>
            </c:strRef>
          </c:tx>
          <c:spPr>
            <a:solidFill>
              <a:schemeClr val="accent3"/>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Sheet1!$D$2:$D$7</c:f>
              <c:numCache>
                <c:formatCode>General</c:formatCode>
                <c:ptCount val="6"/>
                <c:pt idx="0">
                  <c:v>2</c:v>
                </c:pt>
                <c:pt idx="1">
                  <c:v>4</c:v>
                </c:pt>
                <c:pt idx="2">
                  <c:v>0</c:v>
                </c:pt>
                <c:pt idx="3">
                  <c:v>0</c:v>
                </c:pt>
                <c:pt idx="4">
                  <c:v>0</c:v>
                </c:pt>
                <c:pt idx="5">
                  <c:v>0</c:v>
                </c:pt>
              </c:numCache>
            </c:numRef>
          </c:val>
          <c:extLst>
            <c:ext xmlns:c16="http://schemas.microsoft.com/office/drawing/2014/chart" uri="{C3380CC4-5D6E-409C-BE32-E72D297353CC}">
              <c16:uniqueId val="{00000002-6F1A-4EFC-B7F6-568081EF4EBB}"/>
            </c:ext>
          </c:extLst>
        </c:ser>
        <c:dLbls>
          <c:showLegendKey val="0"/>
          <c:showVal val="0"/>
          <c:showCatName val="0"/>
          <c:showSerName val="0"/>
          <c:showPercent val="0"/>
          <c:showBubbleSize val="0"/>
        </c:dLbls>
        <c:gapWidth val="150"/>
        <c:overlap val="100"/>
        <c:axId val="338368176"/>
        <c:axId val="338369488"/>
      </c:barChart>
      <c:catAx>
        <c:axId val="33836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369488"/>
        <c:crosses val="autoZero"/>
        <c:auto val="1"/>
        <c:lblAlgn val="ctr"/>
        <c:lblOffset val="100"/>
        <c:noMultiLvlLbl val="0"/>
      </c:catAx>
      <c:valAx>
        <c:axId val="3383694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36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663</c:v>
                </c:pt>
                <c:pt idx="1">
                  <c:v>466</c:v>
                </c:pt>
                <c:pt idx="2">
                  <c:v>4737</c:v>
                </c:pt>
                <c:pt idx="3">
                  <c:v>0</c:v>
                </c:pt>
                <c:pt idx="4">
                  <c:v>61903</c:v>
                </c:pt>
                <c:pt idx="5">
                  <c:v>0</c:v>
                </c:pt>
              </c:numCache>
            </c:numRef>
          </c:val>
          <c:extLst>
            <c:ext xmlns:c16="http://schemas.microsoft.com/office/drawing/2014/chart" uri="{C3380CC4-5D6E-409C-BE32-E72D297353CC}">
              <c16:uniqueId val="{00000000-57C0-4B1D-B456-4D123FCE557E}"/>
            </c:ext>
          </c:extLst>
        </c:ser>
        <c:ser>
          <c:idx val="1"/>
          <c:order val="1"/>
          <c:tx>
            <c:strRef>
              <c:f>Sheet1!$C$1</c:f>
              <c:strCache>
                <c:ptCount val="1"/>
                <c:pt idx="0">
                  <c:v>Videos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67</c:v>
                </c:pt>
                <c:pt idx="1">
                  <c:v>95</c:v>
                </c:pt>
                <c:pt idx="2">
                  <c:v>0</c:v>
                </c:pt>
                <c:pt idx="3">
                  <c:v>0</c:v>
                </c:pt>
                <c:pt idx="4">
                  <c:v>0</c:v>
                </c:pt>
                <c:pt idx="5">
                  <c:v>0</c:v>
                </c:pt>
              </c:numCache>
            </c:numRef>
          </c:val>
          <c:extLst>
            <c:ext xmlns:c16="http://schemas.microsoft.com/office/drawing/2014/chart" uri="{C3380CC4-5D6E-409C-BE32-E72D297353CC}">
              <c16:uniqueId val="{00000001-57C0-4B1D-B456-4D123FCE557E}"/>
            </c:ext>
          </c:extLst>
        </c:ser>
        <c:ser>
          <c:idx val="2"/>
          <c:order val="2"/>
          <c:tx>
            <c:strRef>
              <c:f>Sheet1!$D$1</c:f>
              <c:strCache>
                <c:ptCount val="1"/>
                <c:pt idx="0">
                  <c:v>Carousels</c:v>
                </c:pt>
              </c:strCache>
            </c:strRef>
          </c:tx>
          <c:spPr>
            <a:solidFill>
              <a:schemeClr val="accent3"/>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Sheet1!$D$2:$D$7</c:f>
              <c:numCache>
                <c:formatCode>General</c:formatCode>
                <c:ptCount val="6"/>
                <c:pt idx="0">
                  <c:v>75</c:v>
                </c:pt>
                <c:pt idx="1">
                  <c:v>0</c:v>
                </c:pt>
                <c:pt idx="2">
                  <c:v>1081</c:v>
                </c:pt>
                <c:pt idx="3">
                  <c:v>8989</c:v>
                </c:pt>
                <c:pt idx="4">
                  <c:v>0</c:v>
                </c:pt>
                <c:pt idx="5">
                  <c:v>817</c:v>
                </c:pt>
              </c:numCache>
            </c:numRef>
          </c:val>
          <c:extLst>
            <c:ext xmlns:c16="http://schemas.microsoft.com/office/drawing/2014/chart" uri="{C3380CC4-5D6E-409C-BE32-E72D297353CC}">
              <c16:uniqueId val="{00000002-57C0-4B1D-B456-4D123FCE557E}"/>
            </c:ext>
          </c:extLst>
        </c:ser>
        <c:dLbls>
          <c:showLegendKey val="0"/>
          <c:showVal val="0"/>
          <c:showCatName val="0"/>
          <c:showSerName val="0"/>
          <c:showPercent val="0"/>
          <c:showBubbleSize val="0"/>
        </c:dLbls>
        <c:gapWidth val="150"/>
        <c:overlap val="100"/>
        <c:axId val="337314280"/>
        <c:axId val="338369160"/>
      </c:barChart>
      <c:catAx>
        <c:axId val="337314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369160"/>
        <c:crosses val="autoZero"/>
        <c:auto val="1"/>
        <c:lblAlgn val="ctr"/>
        <c:lblOffset val="100"/>
        <c:noMultiLvlLbl val="0"/>
      </c:catAx>
      <c:valAx>
        <c:axId val="3383691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14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0.40027341342833</c:v>
                </c:pt>
                <c:pt idx="1">
                  <c:v>0.811769494069151</c:v>
                </c:pt>
                <c:pt idx="2">
                  <c:v>0.4039275311876</c:v>
                </c:pt>
              </c:numCache>
            </c:numRef>
          </c:val>
          <c:extLst>
            <c:ext xmlns:c16="http://schemas.microsoft.com/office/drawing/2014/chart" uri="{C3380CC4-5D6E-409C-BE32-E72D297353CC}">
              <c16:uniqueId val="{00000000-8895-4976-866D-B86EB7F25D58}"/>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1.18667463767375</c:v>
                </c:pt>
                <c:pt idx="2">
                  <c:v>0.54090267549330295</c:v>
                </c:pt>
              </c:numCache>
            </c:numRef>
          </c:val>
          <c:extLst>
            <c:ext xmlns:c16="http://schemas.microsoft.com/office/drawing/2014/chart" uri="{C3380CC4-5D6E-409C-BE32-E72D297353CC}">
              <c16:uniqueId val="{00000001-8895-4976-866D-B86EB7F25D58}"/>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0.85731969387951501</c:v>
                </c:pt>
                <c:pt idx="1">
                  <c:v>0.53534314651675297</c:v>
                </c:pt>
                <c:pt idx="2">
                  <c:v>0</c:v>
                </c:pt>
              </c:numCache>
            </c:numRef>
          </c:val>
          <c:extLst>
            <c:ext xmlns:c16="http://schemas.microsoft.com/office/drawing/2014/chart" uri="{C3380CC4-5D6E-409C-BE32-E72D297353CC}">
              <c16:uniqueId val="{00000002-8895-4976-866D-B86EB7F25D58}"/>
            </c:ext>
          </c:extLst>
        </c:ser>
        <c:ser>
          <c:idx val="3"/>
          <c:order val="3"/>
          <c:tx>
            <c:strRef>
              <c:f>Sheet1!$E$1</c:f>
              <c:strCache>
                <c:ptCount val="1"/>
                <c:pt idx="0">
                  <c:v>venzoarg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1.89418361974048</c:v>
                </c:pt>
                <c:pt idx="1">
                  <c:v>0</c:v>
                </c:pt>
                <c:pt idx="2">
                  <c:v>0</c:v>
                </c:pt>
              </c:numCache>
            </c:numRef>
          </c:val>
          <c:extLst>
            <c:ext xmlns:c16="http://schemas.microsoft.com/office/drawing/2014/chart" uri="{C3380CC4-5D6E-409C-BE32-E72D297353CC}">
              <c16:uniqueId val="{00000003-8895-4976-866D-B86EB7F25D58}"/>
            </c:ext>
          </c:extLst>
        </c:ser>
        <c:ser>
          <c:idx val="4"/>
          <c:order val="4"/>
          <c:tx>
            <c:strRef>
              <c:f>Sheet1!$F$1</c:f>
              <c:strCache>
                <c:ptCount val="1"/>
                <c:pt idx="0">
                  <c:v>olmobikes</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c:v>
                </c:pt>
                <c:pt idx="1">
                  <c:v>7.8850188642607799</c:v>
                </c:pt>
                <c:pt idx="2">
                  <c:v>0</c:v>
                </c:pt>
              </c:numCache>
            </c:numRef>
          </c:val>
          <c:extLst>
            <c:ext xmlns:c16="http://schemas.microsoft.com/office/drawing/2014/chart" uri="{C3380CC4-5D6E-409C-BE32-E72D297353CC}">
              <c16:uniqueId val="{00000004-8895-4976-866D-B86EB7F25D58}"/>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1">
                  <c:v>0</c:v>
                </c:pt>
                <c:pt idx="2">
                  <c:v>0</c:v>
                </c:pt>
              </c:numCache>
            </c:numRef>
          </c:val>
          <c:extLst>
            <c:ext xmlns:c16="http://schemas.microsoft.com/office/drawing/2014/chart" uri="{C3380CC4-5D6E-409C-BE32-E72D297353CC}">
              <c16:uniqueId val="{00000005-8895-4976-866D-B86EB7F25D58}"/>
            </c:ext>
          </c:extLst>
        </c:ser>
        <c:dLbls>
          <c:showLegendKey val="0"/>
          <c:showVal val="0"/>
          <c:showCatName val="0"/>
          <c:showSerName val="0"/>
          <c:showPercent val="0"/>
          <c:showBubbleSize val="0"/>
        </c:dLbls>
        <c:gapWidth val="219"/>
        <c:overlap val="-27"/>
        <c:axId val="341731592"/>
        <c:axId val="341726016"/>
      </c:barChart>
      <c:catAx>
        <c:axId val="341731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726016"/>
        <c:crosses val="autoZero"/>
        <c:auto val="1"/>
        <c:lblAlgn val="ctr"/>
        <c:lblOffset val="100"/>
        <c:noMultiLvlLbl val="0"/>
      </c:catAx>
      <c:valAx>
        <c:axId val="34172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731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772</c:v>
                </c:pt>
                <c:pt idx="1">
                  <c:v>509</c:v>
                </c:pt>
                <c:pt idx="2">
                  <c:v>3514</c:v>
                </c:pt>
                <c:pt idx="3">
                  <c:v>8185</c:v>
                </c:pt>
                <c:pt idx="4">
                  <c:v>20126</c:v>
                </c:pt>
                <c:pt idx="5">
                  <c:v>749</c:v>
                </c:pt>
              </c:numCache>
            </c:numRef>
          </c:val>
          <c:extLst>
            <c:ext xmlns:c16="http://schemas.microsoft.com/office/drawing/2014/chart" uri="{C3380CC4-5D6E-409C-BE32-E72D297353CC}">
              <c16:uniqueId val="{00000000-97EB-4D25-B444-AD6FDFB14F80}"/>
            </c:ext>
          </c:extLst>
        </c:ser>
        <c:ser>
          <c:idx val="1"/>
          <c:order val="1"/>
          <c:tx>
            <c:strRef>
              <c:f>Sheet1!$C$1</c:f>
              <c:strCache>
                <c:ptCount val="1"/>
                <c:pt idx="0">
                  <c:v>Comments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33</c:v>
                </c:pt>
                <c:pt idx="1">
                  <c:v>52</c:v>
                </c:pt>
                <c:pt idx="2">
                  <c:v>2304</c:v>
                </c:pt>
                <c:pt idx="3">
                  <c:v>804</c:v>
                </c:pt>
                <c:pt idx="4">
                  <c:v>41777</c:v>
                </c:pt>
                <c:pt idx="5">
                  <c:v>68</c:v>
                </c:pt>
              </c:numCache>
            </c:numRef>
          </c:val>
          <c:extLst>
            <c:ext xmlns:c16="http://schemas.microsoft.com/office/drawing/2014/chart" uri="{C3380CC4-5D6E-409C-BE32-E72D297353CC}">
              <c16:uniqueId val="{00000001-97EB-4D25-B444-AD6FDFB14F80}"/>
            </c:ext>
          </c:extLst>
        </c:ser>
        <c:dLbls>
          <c:showLegendKey val="0"/>
          <c:showVal val="0"/>
          <c:showCatName val="0"/>
          <c:showSerName val="0"/>
          <c:showPercent val="0"/>
          <c:showBubbleSize val="0"/>
        </c:dLbls>
        <c:gapWidth val="150"/>
        <c:overlap val="100"/>
        <c:axId val="341727656"/>
        <c:axId val="341727984"/>
      </c:barChart>
      <c:catAx>
        <c:axId val="341727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727984"/>
        <c:crosses val="autoZero"/>
        <c:auto val="1"/>
        <c:lblAlgn val="ctr"/>
        <c:lblOffset val="100"/>
        <c:noMultiLvlLbl val="0"/>
      </c:catAx>
      <c:valAx>
        <c:axId val="3417279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727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3FE00-9463-4011-8B9B-A38F47848AC6}"/>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C1C85FD9-3023-498F-BEAE-4FAAD6046749}"/>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9749095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C0797-9461-4147-AB35-0C1871528DDC}"/>
              </a:ext>
            </a:extLst>
          </p:cNvPr>
          <p:cNvSpPr>
            <a:spLocks noGrp="1"/>
          </p:cNvSpPr>
          <p:nvPr>
            <p:ph type="title"/>
          </p:nvPr>
        </p:nvSpPr>
        <p:spPr/>
        <p:txBody>
          <a:bodyPr/>
          <a:lstStyle/>
          <a:p>
            <a:r>
              <a:rPr lang="en-US"/>
              <a:t>Instagram Key Metrics Table | Teknialbikes</a:t>
            </a:r>
          </a:p>
        </p:txBody>
      </p:sp>
      <p:graphicFrame>
        <p:nvGraphicFramePr>
          <p:cNvPr id="5" name="Table Placeholder 4">
            <a:extLst>
              <a:ext uri="{FF2B5EF4-FFF2-40B4-BE49-F238E27FC236}">
                <a16:creationId xmlns:a16="http://schemas.microsoft.com/office/drawing/2014/main" id="{27761610-46B2-41F8-8B85-B84908847C7B}"/>
              </a:ext>
            </a:extLst>
          </p:cNvPr>
          <p:cNvGraphicFramePr>
            <a:graphicFrameLocks noGrp="1"/>
          </p:cNvGraphicFramePr>
          <p:nvPr>
            <p:ph type="tbl" sz="quarter" idx="13"/>
            <p:extLst>
              <p:ext uri="{D42A27DB-BD31-4B8C-83A1-F6EECF244321}">
                <p14:modId xmlns:p14="http://schemas.microsoft.com/office/powerpoint/2010/main" val="3210864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7044602"/>
                    </a:ext>
                  </a:extLst>
                </a:gridCol>
                <a:gridCol w="658368">
                  <a:extLst>
                    <a:ext uri="{9D8B030D-6E8A-4147-A177-3AD203B41FA5}">
                      <a16:colId xmlns:a16="http://schemas.microsoft.com/office/drawing/2014/main" val="3590753352"/>
                    </a:ext>
                  </a:extLst>
                </a:gridCol>
                <a:gridCol w="658368">
                  <a:extLst>
                    <a:ext uri="{9D8B030D-6E8A-4147-A177-3AD203B41FA5}">
                      <a16:colId xmlns:a16="http://schemas.microsoft.com/office/drawing/2014/main" val="2307476613"/>
                    </a:ext>
                  </a:extLst>
                </a:gridCol>
                <a:gridCol w="658368">
                  <a:extLst>
                    <a:ext uri="{9D8B030D-6E8A-4147-A177-3AD203B41FA5}">
                      <a16:colId xmlns:a16="http://schemas.microsoft.com/office/drawing/2014/main" val="971826477"/>
                    </a:ext>
                  </a:extLst>
                </a:gridCol>
                <a:gridCol w="658368">
                  <a:extLst>
                    <a:ext uri="{9D8B030D-6E8A-4147-A177-3AD203B41FA5}">
                      <a16:colId xmlns:a16="http://schemas.microsoft.com/office/drawing/2014/main" val="28689973"/>
                    </a:ext>
                  </a:extLst>
                </a:gridCol>
                <a:gridCol w="658368">
                  <a:extLst>
                    <a:ext uri="{9D8B030D-6E8A-4147-A177-3AD203B41FA5}">
                      <a16:colId xmlns:a16="http://schemas.microsoft.com/office/drawing/2014/main" val="3047972656"/>
                    </a:ext>
                  </a:extLst>
                </a:gridCol>
                <a:gridCol w="658368">
                  <a:extLst>
                    <a:ext uri="{9D8B030D-6E8A-4147-A177-3AD203B41FA5}">
                      <a16:colId xmlns:a16="http://schemas.microsoft.com/office/drawing/2014/main" val="1303405086"/>
                    </a:ext>
                  </a:extLst>
                </a:gridCol>
                <a:gridCol w="658368">
                  <a:extLst>
                    <a:ext uri="{9D8B030D-6E8A-4147-A177-3AD203B41FA5}">
                      <a16:colId xmlns:a16="http://schemas.microsoft.com/office/drawing/2014/main" val="2787985227"/>
                    </a:ext>
                  </a:extLst>
                </a:gridCol>
                <a:gridCol w="658368">
                  <a:extLst>
                    <a:ext uri="{9D8B030D-6E8A-4147-A177-3AD203B41FA5}">
                      <a16:colId xmlns:a16="http://schemas.microsoft.com/office/drawing/2014/main" val="800094328"/>
                    </a:ext>
                  </a:extLst>
                </a:gridCol>
                <a:gridCol w="658368">
                  <a:extLst>
                    <a:ext uri="{9D8B030D-6E8A-4147-A177-3AD203B41FA5}">
                      <a16:colId xmlns:a16="http://schemas.microsoft.com/office/drawing/2014/main" val="27269459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590823098"/>
                  </a:ext>
                </a:extLst>
              </a:tr>
              <a:tr h="370840">
                <a:tc>
                  <a:txBody>
                    <a:bodyPr/>
                    <a:lstStyle/>
                    <a:p>
                      <a:r>
                        <a:rPr lang="en-US" sz="1000"/>
                        <a:t>olmobikes</a:t>
                      </a:r>
                    </a:p>
                  </a:txBody>
                  <a:tcPr/>
                </a:tc>
                <a:tc>
                  <a:txBody>
                    <a:bodyPr/>
                    <a:lstStyle/>
                    <a:p>
                      <a:r>
                        <a:rPr lang="en-US" sz="1000"/>
                        <a:t>166987</a:t>
                      </a:r>
                    </a:p>
                  </a:txBody>
                  <a:tcPr/>
                </a:tc>
                <a:tc>
                  <a:txBody>
                    <a:bodyPr/>
                    <a:lstStyle/>
                    <a:p>
                      <a:r>
                        <a:rPr lang="en-US" sz="1000"/>
                        <a:t>10780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20126</a:t>
                      </a:r>
                    </a:p>
                  </a:txBody>
                  <a:tcPr/>
                </a:tc>
                <a:tc>
                  <a:txBody>
                    <a:bodyPr/>
                    <a:lstStyle/>
                    <a:p>
                      <a:r>
                        <a:rPr lang="en-US" sz="1000"/>
                        <a:t>41777</a:t>
                      </a:r>
                    </a:p>
                  </a:txBody>
                  <a:tcPr/>
                </a:tc>
                <a:tc>
                  <a:txBody>
                    <a:bodyPr/>
                    <a:lstStyle/>
                    <a:p>
                      <a:r>
                        <a:rPr lang="en-US" sz="1000"/>
                        <a:t>7.6614 %</a:t>
                      </a:r>
                    </a:p>
                  </a:txBody>
                  <a:tcPr/>
                </a:tc>
                <a:extLst>
                  <a:ext uri="{0D108BD9-81ED-4DB2-BD59-A6C34878D82A}">
                    <a16:rowId xmlns:a16="http://schemas.microsoft.com/office/drawing/2014/main" val="2766576792"/>
                  </a:ext>
                </a:extLst>
              </a:tr>
              <a:tr h="370840">
                <a:tc>
                  <a:txBody>
                    <a:bodyPr/>
                    <a:lstStyle/>
                    <a:p>
                      <a:r>
                        <a:rPr lang="en-US" sz="1000"/>
                        <a:t>venzoarg</a:t>
                      </a:r>
                    </a:p>
                  </a:txBody>
                  <a:tcPr/>
                </a:tc>
                <a:tc>
                  <a:txBody>
                    <a:bodyPr/>
                    <a:lstStyle/>
                    <a:p>
                      <a:r>
                        <a:rPr lang="en-US" sz="1000"/>
                        <a:t>79601</a:t>
                      </a:r>
                    </a:p>
                  </a:txBody>
                  <a:tcPr/>
                </a:tc>
                <a:tc>
                  <a:txBody>
                    <a:bodyPr/>
                    <a:lstStyle/>
                    <a:p>
                      <a:r>
                        <a:rPr lang="en-US" sz="1000"/>
                        <a:t>13345</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7</a:t>
                      </a:r>
                    </a:p>
                  </a:txBody>
                  <a:tcPr/>
                </a:tc>
                <a:tc>
                  <a:txBody>
                    <a:bodyPr/>
                    <a:lstStyle/>
                    <a:p>
                      <a:r>
                        <a:rPr lang="en-US" sz="1000"/>
                        <a:t>8185</a:t>
                      </a:r>
                    </a:p>
                  </a:txBody>
                  <a:tcPr/>
                </a:tc>
                <a:tc>
                  <a:txBody>
                    <a:bodyPr/>
                    <a:lstStyle/>
                    <a:p>
                      <a:r>
                        <a:rPr lang="en-US" sz="1000"/>
                        <a:t>804</a:t>
                      </a:r>
                    </a:p>
                  </a:txBody>
                  <a:tcPr/>
                </a:tc>
                <a:tc>
                  <a:txBody>
                    <a:bodyPr/>
                    <a:lstStyle/>
                    <a:p>
                      <a:r>
                        <a:rPr lang="en-US" sz="1000"/>
                        <a:t>1.7608 %</a:t>
                      </a:r>
                    </a:p>
                  </a:txBody>
                  <a:tcPr/>
                </a:tc>
                <a:extLst>
                  <a:ext uri="{0D108BD9-81ED-4DB2-BD59-A6C34878D82A}">
                    <a16:rowId xmlns:a16="http://schemas.microsoft.com/office/drawing/2014/main" val="599099017"/>
                  </a:ext>
                </a:extLst>
              </a:tr>
              <a:tr h="370840">
                <a:tc>
                  <a:txBody>
                    <a:bodyPr/>
                    <a:lstStyle/>
                    <a:p>
                      <a:r>
                        <a:rPr lang="en-US" sz="1000"/>
                        <a:t>topmega_oficial</a:t>
                      </a:r>
                    </a:p>
                  </a:txBody>
                  <a:tcPr/>
                </a:tc>
                <a:tc>
                  <a:txBody>
                    <a:bodyPr/>
                    <a:lstStyle/>
                    <a:p>
                      <a:r>
                        <a:rPr lang="en-US" sz="1000"/>
                        <a:t>63346</a:t>
                      </a:r>
                    </a:p>
                  </a:txBody>
                  <a:tcPr/>
                </a:tc>
                <a:tc>
                  <a:txBody>
                    <a:bodyPr/>
                    <a:lstStyle/>
                    <a:p>
                      <a:r>
                        <a:rPr lang="en-US" sz="1000"/>
                        <a:t>321</a:t>
                      </a:r>
                    </a:p>
                  </a:txBody>
                  <a:tcPr/>
                </a:tc>
                <a:tc>
                  <a:txBody>
                    <a:bodyPr/>
                    <a:lstStyle/>
                    <a:p>
                      <a:r>
                        <a:rPr lang="en-US" sz="1000"/>
                        <a:t>14</a:t>
                      </a:r>
                    </a:p>
                  </a:txBody>
                  <a:tcPr/>
                </a:tc>
                <a:tc>
                  <a:txBody>
                    <a:bodyPr/>
                    <a:lstStyle/>
                    <a:p>
                      <a:r>
                        <a:rPr lang="en-US" sz="1000"/>
                        <a:t>2</a:t>
                      </a:r>
                    </a:p>
                  </a:txBody>
                  <a:tcPr/>
                </a:tc>
                <a:tc>
                  <a:txBody>
                    <a:bodyPr/>
                    <a:lstStyle/>
                    <a:p>
                      <a:r>
                        <a:rPr lang="en-US" sz="1000"/>
                        <a:t>0</a:t>
                      </a:r>
                    </a:p>
                  </a:txBody>
                  <a:tcPr/>
                </a:tc>
                <a:tc>
                  <a:txBody>
                    <a:bodyPr/>
                    <a:lstStyle/>
                    <a:p>
                      <a:r>
                        <a:rPr lang="en-US" sz="1000"/>
                        <a:t>16</a:t>
                      </a:r>
                    </a:p>
                  </a:txBody>
                  <a:tcPr/>
                </a:tc>
                <a:tc>
                  <a:txBody>
                    <a:bodyPr/>
                    <a:lstStyle/>
                    <a:p>
                      <a:r>
                        <a:rPr lang="en-US" sz="1000"/>
                        <a:t>3514</a:t>
                      </a:r>
                    </a:p>
                  </a:txBody>
                  <a:tcPr/>
                </a:tc>
                <a:tc>
                  <a:txBody>
                    <a:bodyPr/>
                    <a:lstStyle/>
                    <a:p>
                      <a:r>
                        <a:rPr lang="en-US" sz="1000"/>
                        <a:t>2304</a:t>
                      </a:r>
                    </a:p>
                  </a:txBody>
                  <a:tcPr/>
                </a:tc>
                <a:tc>
                  <a:txBody>
                    <a:bodyPr/>
                    <a:lstStyle/>
                    <a:p>
                      <a:r>
                        <a:rPr lang="en-US" sz="1000"/>
                        <a:t>0.5755 %</a:t>
                      </a:r>
                    </a:p>
                  </a:txBody>
                  <a:tcPr/>
                </a:tc>
                <a:extLst>
                  <a:ext uri="{0D108BD9-81ED-4DB2-BD59-A6C34878D82A}">
                    <a16:rowId xmlns:a16="http://schemas.microsoft.com/office/drawing/2014/main" val="2115657969"/>
                  </a:ext>
                </a:extLst>
              </a:tr>
              <a:tr h="370840">
                <a:tc>
                  <a:txBody>
                    <a:bodyPr/>
                    <a:lstStyle/>
                    <a:p>
                      <a:r>
                        <a:rPr lang="en-US" sz="1000"/>
                        <a:t>teknialbikes</a:t>
                      </a:r>
                    </a:p>
                  </a:txBody>
                  <a:tcPr/>
                </a:tc>
                <a:tc>
                  <a:txBody>
                    <a:bodyPr/>
                    <a:lstStyle/>
                    <a:p>
                      <a:r>
                        <a:rPr lang="en-US" sz="1000"/>
                        <a:t>10503</a:t>
                      </a:r>
                    </a:p>
                  </a:txBody>
                  <a:tcPr/>
                </a:tc>
                <a:tc>
                  <a:txBody>
                    <a:bodyPr/>
                    <a:lstStyle/>
                    <a:p>
                      <a:r>
                        <a:rPr lang="en-US" sz="1000"/>
                        <a:t>2209</a:t>
                      </a:r>
                    </a:p>
                  </a:txBody>
                  <a:tcPr/>
                </a:tc>
                <a:tc>
                  <a:txBody>
                    <a:bodyPr/>
                    <a:lstStyle/>
                    <a:p>
                      <a:r>
                        <a:rPr lang="en-US" sz="1000"/>
                        <a:t>9</a:t>
                      </a:r>
                    </a:p>
                  </a:txBody>
                  <a:tcPr/>
                </a:tc>
                <a:tc>
                  <a:txBody>
                    <a:bodyPr/>
                    <a:lstStyle/>
                    <a:p>
                      <a:r>
                        <a:rPr lang="en-US" sz="1000"/>
                        <a:t>2</a:t>
                      </a:r>
                    </a:p>
                  </a:txBody>
                  <a:tcPr/>
                </a:tc>
                <a:tc>
                  <a:txBody>
                    <a:bodyPr/>
                    <a:lstStyle/>
                    <a:p>
                      <a:r>
                        <a:rPr lang="en-US" sz="1000"/>
                        <a:t>2</a:t>
                      </a:r>
                    </a:p>
                  </a:txBody>
                  <a:tcPr/>
                </a:tc>
                <a:tc>
                  <a:txBody>
                    <a:bodyPr/>
                    <a:lstStyle/>
                    <a:p>
                      <a:r>
                        <a:rPr lang="en-US" sz="1000"/>
                        <a:t>13</a:t>
                      </a:r>
                    </a:p>
                  </a:txBody>
                  <a:tcPr/>
                </a:tc>
                <a:tc>
                  <a:txBody>
                    <a:bodyPr/>
                    <a:lstStyle/>
                    <a:p>
                      <a:r>
                        <a:rPr lang="en-US" sz="1000"/>
                        <a:t>772</a:t>
                      </a:r>
                    </a:p>
                  </a:txBody>
                  <a:tcPr/>
                </a:tc>
                <a:tc>
                  <a:txBody>
                    <a:bodyPr/>
                    <a:lstStyle/>
                    <a:p>
                      <a:r>
                        <a:rPr lang="en-US" sz="1000"/>
                        <a:t>33</a:t>
                      </a:r>
                    </a:p>
                  </a:txBody>
                  <a:tcPr/>
                </a:tc>
                <a:tc>
                  <a:txBody>
                    <a:bodyPr/>
                    <a:lstStyle/>
                    <a:p>
                      <a:r>
                        <a:rPr lang="en-US" sz="1000"/>
                        <a:t>0.6589 %</a:t>
                      </a:r>
                    </a:p>
                  </a:txBody>
                  <a:tcPr/>
                </a:tc>
                <a:extLst>
                  <a:ext uri="{0D108BD9-81ED-4DB2-BD59-A6C34878D82A}">
                    <a16:rowId xmlns:a16="http://schemas.microsoft.com/office/drawing/2014/main" val="856461353"/>
                  </a:ext>
                </a:extLst>
              </a:tr>
              <a:tr h="370840">
                <a:tc>
                  <a:txBody>
                    <a:bodyPr/>
                    <a:lstStyle/>
                    <a:p>
                      <a:r>
                        <a:rPr lang="en-US" sz="1000"/>
                        <a:t>raleigh.bicicletas</a:t>
                      </a:r>
                    </a:p>
                  </a:txBody>
                  <a:tcPr/>
                </a:tc>
                <a:tc>
                  <a:txBody>
                    <a:bodyPr/>
                    <a:lstStyle/>
                    <a:p>
                      <a:r>
                        <a:rPr lang="en-US" sz="1000"/>
                        <a:t>6302</a:t>
                      </a:r>
                    </a:p>
                  </a:txBody>
                  <a:tcPr/>
                </a:tc>
                <a:tc>
                  <a:txBody>
                    <a:bodyPr/>
                    <a:lstStyle/>
                    <a:p>
                      <a:r>
                        <a:rPr lang="en-US" sz="1000"/>
                        <a:t>n/a</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749</a:t>
                      </a:r>
                    </a:p>
                  </a:txBody>
                  <a:tcPr/>
                </a:tc>
                <a:tc>
                  <a:txBody>
                    <a:bodyPr/>
                    <a:lstStyle/>
                    <a:p>
                      <a:r>
                        <a:rPr lang="en-US" sz="1000"/>
                        <a:t>68</a:t>
                      </a:r>
                    </a:p>
                  </a:txBody>
                  <a:tcPr/>
                </a:tc>
                <a:tc>
                  <a:txBody>
                    <a:bodyPr/>
                    <a:lstStyle/>
                    <a:p>
                      <a:r>
                        <a:rPr lang="en-US" sz="1000"/>
                        <a:t>n/a</a:t>
                      </a:r>
                    </a:p>
                  </a:txBody>
                  <a:tcPr/>
                </a:tc>
                <a:extLst>
                  <a:ext uri="{0D108BD9-81ED-4DB2-BD59-A6C34878D82A}">
                    <a16:rowId xmlns:a16="http://schemas.microsoft.com/office/drawing/2014/main" val="633433078"/>
                  </a:ext>
                </a:extLst>
              </a:tr>
              <a:tr h="370840">
                <a:tc>
                  <a:txBody>
                    <a:bodyPr/>
                    <a:lstStyle/>
                    <a:p>
                      <a:r>
                        <a:rPr lang="en-US" sz="1000"/>
                        <a:t>motomelbicicletas</a:t>
                      </a:r>
                    </a:p>
                  </a:txBody>
                  <a:tcPr/>
                </a:tc>
                <a:tc>
                  <a:txBody>
                    <a:bodyPr/>
                    <a:lstStyle/>
                    <a:p>
                      <a:r>
                        <a:rPr lang="en-US" sz="1000"/>
                        <a:t>4476</a:t>
                      </a:r>
                    </a:p>
                  </a:txBody>
                  <a:tcPr/>
                </a:tc>
                <a:tc>
                  <a:txBody>
                    <a:bodyPr/>
                    <a:lstStyle/>
                    <a:p>
                      <a:r>
                        <a:rPr lang="en-US" sz="1000"/>
                        <a:t>188</a:t>
                      </a:r>
                    </a:p>
                  </a:txBody>
                  <a:tcPr/>
                </a:tc>
                <a:tc>
                  <a:txBody>
                    <a:bodyPr/>
                    <a:lstStyle/>
                    <a:p>
                      <a:r>
                        <a:rPr lang="en-US" sz="1000"/>
                        <a:t>9</a:t>
                      </a:r>
                    </a:p>
                  </a:txBody>
                  <a:tcPr/>
                </a:tc>
                <a:tc>
                  <a:txBody>
                    <a:bodyPr/>
                    <a:lstStyle/>
                    <a:p>
                      <a:r>
                        <a:rPr lang="en-US" sz="1000"/>
                        <a:t>0</a:t>
                      </a:r>
                    </a:p>
                  </a:txBody>
                  <a:tcPr/>
                </a:tc>
                <a:tc>
                  <a:txBody>
                    <a:bodyPr/>
                    <a:lstStyle/>
                    <a:p>
                      <a:r>
                        <a:rPr lang="en-US" sz="1000"/>
                        <a:t>4</a:t>
                      </a:r>
                    </a:p>
                  </a:txBody>
                  <a:tcPr/>
                </a:tc>
                <a:tc>
                  <a:txBody>
                    <a:bodyPr/>
                    <a:lstStyle/>
                    <a:p>
                      <a:r>
                        <a:rPr lang="en-US" sz="1000"/>
                        <a:t>13</a:t>
                      </a:r>
                    </a:p>
                  </a:txBody>
                  <a:tcPr/>
                </a:tc>
                <a:tc>
                  <a:txBody>
                    <a:bodyPr/>
                    <a:lstStyle/>
                    <a:p>
                      <a:r>
                        <a:rPr lang="en-US" sz="1000"/>
                        <a:t>509</a:t>
                      </a:r>
                    </a:p>
                  </a:txBody>
                  <a:tcPr/>
                </a:tc>
                <a:tc>
                  <a:txBody>
                    <a:bodyPr/>
                    <a:lstStyle/>
                    <a:p>
                      <a:r>
                        <a:rPr lang="en-US" sz="1000"/>
                        <a:t>52</a:t>
                      </a:r>
                    </a:p>
                  </a:txBody>
                  <a:tcPr/>
                </a:tc>
                <a:tc>
                  <a:txBody>
                    <a:bodyPr/>
                    <a:lstStyle/>
                    <a:p>
                      <a:r>
                        <a:rPr lang="en-US" sz="1000"/>
                        <a:t>0.9848 %</a:t>
                      </a:r>
                    </a:p>
                  </a:txBody>
                  <a:tcPr/>
                </a:tc>
                <a:extLst>
                  <a:ext uri="{0D108BD9-81ED-4DB2-BD59-A6C34878D82A}">
                    <a16:rowId xmlns:a16="http://schemas.microsoft.com/office/drawing/2014/main" val="3223944145"/>
                  </a:ext>
                </a:extLst>
              </a:tr>
            </a:tbl>
          </a:graphicData>
        </a:graphic>
      </p:graphicFrame>
      <p:sp>
        <p:nvSpPr>
          <p:cNvPr id="4" name="Text Placeholder 3">
            <a:extLst>
              <a:ext uri="{FF2B5EF4-FFF2-40B4-BE49-F238E27FC236}">
                <a16:creationId xmlns:a16="http://schemas.microsoft.com/office/drawing/2014/main" id="{78A04BC9-070C-4CA4-8CB3-6424543CD07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7645885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6846D-7C9F-486F-8F5A-098320B0FB93}"/>
              </a:ext>
            </a:extLst>
          </p:cNvPr>
          <p:cNvSpPr>
            <a:spLocks noGrp="1"/>
          </p:cNvSpPr>
          <p:nvPr>
            <p:ph type="title"/>
          </p:nvPr>
        </p:nvSpPr>
        <p:spPr/>
        <p:txBody>
          <a:bodyPr/>
          <a:lstStyle/>
          <a:p>
            <a:r>
              <a:rPr lang="en-US"/>
              <a:t>Instagram Follower Distribution | Teknialbikes</a:t>
            </a:r>
          </a:p>
        </p:txBody>
      </p:sp>
      <p:graphicFrame>
        <p:nvGraphicFramePr>
          <p:cNvPr id="6" name="Chart Placeholder 5">
            <a:extLst>
              <a:ext uri="{FF2B5EF4-FFF2-40B4-BE49-F238E27FC236}">
                <a16:creationId xmlns:a16="http://schemas.microsoft.com/office/drawing/2014/main" id="{D8EEAF61-9C2B-42B5-B11B-669BA80605B3}"/>
              </a:ext>
            </a:extLst>
          </p:cNvPr>
          <p:cNvGraphicFramePr>
            <a:graphicFrameLocks noGrp="1"/>
          </p:cNvGraphicFramePr>
          <p:nvPr>
            <p:ph type="chart" sz="quarter" idx="13"/>
            <p:extLst>
              <p:ext uri="{D42A27DB-BD31-4B8C-83A1-F6EECF244321}">
                <p14:modId xmlns:p14="http://schemas.microsoft.com/office/powerpoint/2010/main" val="6409284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4AA0C3-A156-4359-B71D-47A2A9D0153D}"/>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8A7FC19F-11D2-415E-8C05-5851EEBFE9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4817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6C046-1602-4493-917A-019822AFF8AA}"/>
              </a:ext>
            </a:extLst>
          </p:cNvPr>
          <p:cNvSpPr>
            <a:spLocks noGrp="1"/>
          </p:cNvSpPr>
          <p:nvPr>
            <p:ph type="title"/>
          </p:nvPr>
        </p:nvSpPr>
        <p:spPr/>
        <p:txBody>
          <a:bodyPr/>
          <a:lstStyle/>
          <a:p>
            <a:r>
              <a:rPr lang="en-US"/>
              <a:t>Instagram Key Metrics Radar | Teknialbikes</a:t>
            </a:r>
          </a:p>
        </p:txBody>
      </p:sp>
      <p:graphicFrame>
        <p:nvGraphicFramePr>
          <p:cNvPr id="6" name="Chart Placeholder 5">
            <a:extLst>
              <a:ext uri="{FF2B5EF4-FFF2-40B4-BE49-F238E27FC236}">
                <a16:creationId xmlns:a16="http://schemas.microsoft.com/office/drawing/2014/main" id="{C3AF60C4-1DED-4045-B097-383165CF286B}"/>
              </a:ext>
            </a:extLst>
          </p:cNvPr>
          <p:cNvGraphicFramePr>
            <a:graphicFrameLocks noGrp="1"/>
          </p:cNvGraphicFramePr>
          <p:nvPr>
            <p:ph type="chart" sz="quarter" idx="13"/>
            <p:extLst>
              <p:ext uri="{D42A27DB-BD31-4B8C-83A1-F6EECF244321}">
                <p14:modId xmlns:p14="http://schemas.microsoft.com/office/powerpoint/2010/main" val="3005623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1D91E2-DBBD-4096-AF28-C1739ED362B9}"/>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AEF1DF56-DE00-4290-99FC-FEB4432236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15031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2EC09-459A-4DE8-8EEB-F556CB6CFEC5}"/>
              </a:ext>
            </a:extLst>
          </p:cNvPr>
          <p:cNvSpPr>
            <a:spLocks noGrp="1"/>
          </p:cNvSpPr>
          <p:nvPr>
            <p:ph type="title"/>
          </p:nvPr>
        </p:nvSpPr>
        <p:spPr/>
        <p:txBody>
          <a:bodyPr/>
          <a:lstStyle/>
          <a:p>
            <a:r>
              <a:rPr lang="en-US"/>
              <a:t>Instagram Followers Total | Teknialbikes</a:t>
            </a:r>
          </a:p>
        </p:txBody>
      </p:sp>
      <p:graphicFrame>
        <p:nvGraphicFramePr>
          <p:cNvPr id="6" name="Chart Placeholder 5">
            <a:extLst>
              <a:ext uri="{FF2B5EF4-FFF2-40B4-BE49-F238E27FC236}">
                <a16:creationId xmlns:a16="http://schemas.microsoft.com/office/drawing/2014/main" id="{514BEAA9-2A80-49FD-99A3-537A449B77D6}"/>
              </a:ext>
            </a:extLst>
          </p:cNvPr>
          <p:cNvGraphicFramePr>
            <a:graphicFrameLocks noGrp="1"/>
          </p:cNvGraphicFramePr>
          <p:nvPr>
            <p:ph type="chart" sz="quarter" idx="13"/>
            <p:extLst>
              <p:ext uri="{D42A27DB-BD31-4B8C-83A1-F6EECF244321}">
                <p14:modId xmlns:p14="http://schemas.microsoft.com/office/powerpoint/2010/main" val="4074450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910E7F-0C96-4867-A8B9-D0FEA0FAABED}"/>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11CA9780-7610-47F8-8BD4-3BC5944FC4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7425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0B25F-9D52-4A2D-90E8-1615FD89185E}"/>
              </a:ext>
            </a:extLst>
          </p:cNvPr>
          <p:cNvSpPr>
            <a:spLocks noGrp="1"/>
          </p:cNvSpPr>
          <p:nvPr>
            <p:ph type="title"/>
          </p:nvPr>
        </p:nvSpPr>
        <p:spPr/>
        <p:txBody>
          <a:bodyPr/>
          <a:lstStyle/>
          <a:p>
            <a:r>
              <a:rPr lang="en-US"/>
              <a:t>Instagram Followers Change | Teknialbikes</a:t>
            </a:r>
          </a:p>
        </p:txBody>
      </p:sp>
      <p:graphicFrame>
        <p:nvGraphicFramePr>
          <p:cNvPr id="6" name="Chart Placeholder 5">
            <a:extLst>
              <a:ext uri="{FF2B5EF4-FFF2-40B4-BE49-F238E27FC236}">
                <a16:creationId xmlns:a16="http://schemas.microsoft.com/office/drawing/2014/main" id="{8D1C2D29-C617-4112-85BF-BD06588CC287}"/>
              </a:ext>
            </a:extLst>
          </p:cNvPr>
          <p:cNvGraphicFramePr>
            <a:graphicFrameLocks noGrp="1"/>
          </p:cNvGraphicFramePr>
          <p:nvPr>
            <p:ph type="chart" sz="quarter" idx="13"/>
            <p:extLst>
              <p:ext uri="{D42A27DB-BD31-4B8C-83A1-F6EECF244321}">
                <p14:modId xmlns:p14="http://schemas.microsoft.com/office/powerpoint/2010/main" val="20264564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B1F0A9-57B6-4D08-BDB9-3BFAAA26A031}"/>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964C72EA-BD91-43E3-924B-4571682A6B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9513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8DBF7-87A3-4000-AF7C-EF4ADCF15C0F}"/>
              </a:ext>
            </a:extLst>
          </p:cNvPr>
          <p:cNvSpPr>
            <a:spLocks noGrp="1"/>
          </p:cNvSpPr>
          <p:nvPr>
            <p:ph type="title"/>
          </p:nvPr>
        </p:nvSpPr>
        <p:spPr/>
        <p:txBody>
          <a:bodyPr/>
          <a:lstStyle/>
          <a:p>
            <a:r>
              <a:rPr lang="en-US"/>
              <a:t>Instagram Posts By Weekday | Teknialbikes</a:t>
            </a:r>
          </a:p>
        </p:txBody>
      </p:sp>
      <p:graphicFrame>
        <p:nvGraphicFramePr>
          <p:cNvPr id="6" name="Chart Placeholder 5">
            <a:extLst>
              <a:ext uri="{FF2B5EF4-FFF2-40B4-BE49-F238E27FC236}">
                <a16:creationId xmlns:a16="http://schemas.microsoft.com/office/drawing/2014/main" id="{D8E2D443-431F-45B1-A777-7781F6573461}"/>
              </a:ext>
            </a:extLst>
          </p:cNvPr>
          <p:cNvGraphicFramePr>
            <a:graphicFrameLocks noGrp="1"/>
          </p:cNvGraphicFramePr>
          <p:nvPr>
            <p:ph type="chart" sz="quarter" idx="13"/>
            <p:extLst>
              <p:ext uri="{D42A27DB-BD31-4B8C-83A1-F6EECF244321}">
                <p14:modId xmlns:p14="http://schemas.microsoft.com/office/powerpoint/2010/main" val="4171441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669C98-CB59-4999-9272-A6F35A9A43BB}"/>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2979D2E3-4A4E-4166-8C92-0CF5CFB14F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5826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7EF60-08AC-48AD-AC19-F1C20A155AFA}"/>
              </a:ext>
            </a:extLst>
          </p:cNvPr>
          <p:cNvSpPr>
            <a:spLocks noGrp="1"/>
          </p:cNvSpPr>
          <p:nvPr>
            <p:ph type="title"/>
          </p:nvPr>
        </p:nvSpPr>
        <p:spPr/>
        <p:txBody>
          <a:bodyPr/>
          <a:lstStyle/>
          <a:p>
            <a:r>
              <a:rPr lang="en-US"/>
              <a:t>Instagram Followers Change Per Weekday | Teknialbikes</a:t>
            </a:r>
          </a:p>
        </p:txBody>
      </p:sp>
      <p:graphicFrame>
        <p:nvGraphicFramePr>
          <p:cNvPr id="6" name="Chart Placeholder 5">
            <a:extLst>
              <a:ext uri="{FF2B5EF4-FFF2-40B4-BE49-F238E27FC236}">
                <a16:creationId xmlns:a16="http://schemas.microsoft.com/office/drawing/2014/main" id="{B54785D1-AA53-42DC-9391-C0F20509EC22}"/>
              </a:ext>
            </a:extLst>
          </p:cNvPr>
          <p:cNvGraphicFramePr>
            <a:graphicFrameLocks noGrp="1"/>
          </p:cNvGraphicFramePr>
          <p:nvPr>
            <p:ph type="chart" sz="quarter" idx="13"/>
            <p:extLst>
              <p:ext uri="{D42A27DB-BD31-4B8C-83A1-F6EECF244321}">
                <p14:modId xmlns:p14="http://schemas.microsoft.com/office/powerpoint/2010/main" val="30430082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F42013-1B24-413F-B459-0B01806B2CBC}"/>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CD553588-45AB-4680-87D4-699FEB8D31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47967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BD193-AF11-4E63-8494-C15E5AA8B4E3}"/>
              </a:ext>
            </a:extLst>
          </p:cNvPr>
          <p:cNvSpPr>
            <a:spLocks noGrp="1"/>
          </p:cNvSpPr>
          <p:nvPr>
            <p:ph type="title"/>
          </p:nvPr>
        </p:nvSpPr>
        <p:spPr/>
        <p:txBody>
          <a:bodyPr/>
          <a:lstStyle/>
          <a:p>
            <a:r>
              <a:rPr lang="en-US"/>
              <a:t>Instagram Posts By Hour | Teknialbikes</a:t>
            </a:r>
          </a:p>
        </p:txBody>
      </p:sp>
      <p:graphicFrame>
        <p:nvGraphicFramePr>
          <p:cNvPr id="6" name="Chart Placeholder 5">
            <a:extLst>
              <a:ext uri="{FF2B5EF4-FFF2-40B4-BE49-F238E27FC236}">
                <a16:creationId xmlns:a16="http://schemas.microsoft.com/office/drawing/2014/main" id="{2607092A-D8F1-46AD-B7FD-44F8231EB91A}"/>
              </a:ext>
            </a:extLst>
          </p:cNvPr>
          <p:cNvGraphicFramePr>
            <a:graphicFrameLocks noGrp="1"/>
          </p:cNvGraphicFramePr>
          <p:nvPr>
            <p:ph type="chart" sz="quarter" idx="13"/>
            <p:extLst>
              <p:ext uri="{D42A27DB-BD31-4B8C-83A1-F6EECF244321}">
                <p14:modId xmlns:p14="http://schemas.microsoft.com/office/powerpoint/2010/main" val="41707930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48E24E-349B-4D09-B210-22BF87673081}"/>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103C9E6E-9FA4-4F9C-AE33-9AE87F1B95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4921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2CCFD-47F5-4BB0-8DB6-76523499D60A}"/>
              </a:ext>
            </a:extLst>
          </p:cNvPr>
          <p:cNvSpPr>
            <a:spLocks noGrp="1"/>
          </p:cNvSpPr>
          <p:nvPr>
            <p:ph type="title"/>
          </p:nvPr>
        </p:nvSpPr>
        <p:spPr/>
        <p:txBody>
          <a:bodyPr/>
          <a:lstStyle/>
          <a:p>
            <a:r>
              <a:rPr lang="en-US"/>
              <a:t>Instagram Interaction Rate By Weekday | Teknialbikes</a:t>
            </a:r>
          </a:p>
        </p:txBody>
      </p:sp>
      <p:graphicFrame>
        <p:nvGraphicFramePr>
          <p:cNvPr id="6" name="Chart Placeholder 5">
            <a:extLst>
              <a:ext uri="{FF2B5EF4-FFF2-40B4-BE49-F238E27FC236}">
                <a16:creationId xmlns:a16="http://schemas.microsoft.com/office/drawing/2014/main" id="{C1FD1CD7-8312-4AF9-AD9A-DE2C1D13EE5F}"/>
              </a:ext>
            </a:extLst>
          </p:cNvPr>
          <p:cNvGraphicFramePr>
            <a:graphicFrameLocks noGrp="1"/>
          </p:cNvGraphicFramePr>
          <p:nvPr>
            <p:ph type="chart" sz="quarter" idx="13"/>
            <p:extLst>
              <p:ext uri="{D42A27DB-BD31-4B8C-83A1-F6EECF244321}">
                <p14:modId xmlns:p14="http://schemas.microsoft.com/office/powerpoint/2010/main" val="12352671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21B2FA-6C95-4C63-B445-DDC374578518}"/>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5ACAA7AD-D46B-4C23-8B76-08C7C2B410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3611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AD91E-BAEF-4454-86CE-A023CFEDF7D4}"/>
              </a:ext>
            </a:extLst>
          </p:cNvPr>
          <p:cNvSpPr>
            <a:spLocks noGrp="1"/>
          </p:cNvSpPr>
          <p:nvPr>
            <p:ph type="title"/>
          </p:nvPr>
        </p:nvSpPr>
        <p:spPr/>
        <p:txBody>
          <a:bodyPr/>
          <a:lstStyle/>
          <a:p>
            <a:r>
              <a:rPr lang="en-US"/>
              <a:t>Instagram Interaction Rate By Hour | Teknialbikes</a:t>
            </a:r>
          </a:p>
        </p:txBody>
      </p:sp>
      <p:graphicFrame>
        <p:nvGraphicFramePr>
          <p:cNvPr id="6" name="Chart Placeholder 5">
            <a:extLst>
              <a:ext uri="{FF2B5EF4-FFF2-40B4-BE49-F238E27FC236}">
                <a16:creationId xmlns:a16="http://schemas.microsoft.com/office/drawing/2014/main" id="{AAB64D3F-B9F7-4315-9501-1572F047083A}"/>
              </a:ext>
            </a:extLst>
          </p:cNvPr>
          <p:cNvGraphicFramePr>
            <a:graphicFrameLocks noGrp="1"/>
          </p:cNvGraphicFramePr>
          <p:nvPr>
            <p:ph type="chart" sz="quarter" idx="13"/>
            <p:extLst>
              <p:ext uri="{D42A27DB-BD31-4B8C-83A1-F6EECF244321}">
                <p14:modId xmlns:p14="http://schemas.microsoft.com/office/powerpoint/2010/main" val="30783086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283E77-7719-4894-A7DD-4C84C41FC80B}"/>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4A6C8CF0-F04E-4CA5-869A-7B893C7954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81059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89674-F065-418F-9CF8-9A1413C097D1}"/>
              </a:ext>
            </a:extLst>
          </p:cNvPr>
          <p:cNvSpPr>
            <a:spLocks noGrp="1"/>
          </p:cNvSpPr>
          <p:nvPr>
            <p:ph type="title"/>
          </p:nvPr>
        </p:nvSpPr>
        <p:spPr/>
        <p:txBody>
          <a:bodyPr/>
          <a:lstStyle/>
          <a:p>
            <a:r>
              <a:rPr lang="en-US"/>
              <a:t>Instagram Post Type Distribution Per Profile | Teknialbikes</a:t>
            </a:r>
          </a:p>
        </p:txBody>
      </p:sp>
      <p:graphicFrame>
        <p:nvGraphicFramePr>
          <p:cNvPr id="6" name="Chart Placeholder 5">
            <a:extLst>
              <a:ext uri="{FF2B5EF4-FFF2-40B4-BE49-F238E27FC236}">
                <a16:creationId xmlns:a16="http://schemas.microsoft.com/office/drawing/2014/main" id="{327E0494-D518-4BD5-99EF-81FC7FF25B51}"/>
              </a:ext>
            </a:extLst>
          </p:cNvPr>
          <p:cNvGraphicFramePr>
            <a:graphicFrameLocks noGrp="1"/>
          </p:cNvGraphicFramePr>
          <p:nvPr>
            <p:ph type="chart" sz="quarter" idx="13"/>
            <p:extLst>
              <p:ext uri="{D42A27DB-BD31-4B8C-83A1-F6EECF244321}">
                <p14:modId xmlns:p14="http://schemas.microsoft.com/office/powerpoint/2010/main" val="3754515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318C8B-8290-4763-8B71-605C183686C3}"/>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D45D1D43-2CE1-4105-AC5E-89E734C3E5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3595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C76E7-3158-469F-9D92-9B5F82D9D12C}"/>
              </a:ext>
            </a:extLst>
          </p:cNvPr>
          <p:cNvSpPr>
            <a:spLocks noGrp="1"/>
          </p:cNvSpPr>
          <p:nvPr>
            <p:ph type="title"/>
          </p:nvPr>
        </p:nvSpPr>
        <p:spPr/>
        <p:txBody>
          <a:bodyPr/>
          <a:lstStyle/>
          <a:p>
            <a:r>
              <a:rPr lang="en-US"/>
              <a:t>Instagram Interactions by Post Type | Teknialbikes</a:t>
            </a:r>
          </a:p>
        </p:txBody>
      </p:sp>
      <p:graphicFrame>
        <p:nvGraphicFramePr>
          <p:cNvPr id="6" name="Chart Placeholder 5">
            <a:extLst>
              <a:ext uri="{FF2B5EF4-FFF2-40B4-BE49-F238E27FC236}">
                <a16:creationId xmlns:a16="http://schemas.microsoft.com/office/drawing/2014/main" id="{A9EC0FC2-96FA-43FA-A64A-9076628552C7}"/>
              </a:ext>
            </a:extLst>
          </p:cNvPr>
          <p:cNvGraphicFramePr>
            <a:graphicFrameLocks noGrp="1"/>
          </p:cNvGraphicFramePr>
          <p:nvPr>
            <p:ph type="chart" sz="quarter" idx="13"/>
            <p:extLst>
              <p:ext uri="{D42A27DB-BD31-4B8C-83A1-F6EECF244321}">
                <p14:modId xmlns:p14="http://schemas.microsoft.com/office/powerpoint/2010/main" val="7662194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3466FD-A76E-42D7-8827-A25D13E657EC}"/>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E267AA7A-AE40-4C4B-847E-69FD60A03C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06692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6651A-E451-442A-A332-A6E219DC6F0E}"/>
              </a:ext>
            </a:extLst>
          </p:cNvPr>
          <p:cNvSpPr>
            <a:spLocks noGrp="1"/>
          </p:cNvSpPr>
          <p:nvPr>
            <p:ph type="title"/>
          </p:nvPr>
        </p:nvSpPr>
        <p:spPr/>
        <p:txBody>
          <a:bodyPr/>
          <a:lstStyle/>
          <a:p>
            <a:r>
              <a:rPr lang="en-US"/>
              <a:t>Instagram Interaction Rate By Post Type | Teknialbikes</a:t>
            </a:r>
          </a:p>
        </p:txBody>
      </p:sp>
      <p:graphicFrame>
        <p:nvGraphicFramePr>
          <p:cNvPr id="6" name="Chart Placeholder 5">
            <a:extLst>
              <a:ext uri="{FF2B5EF4-FFF2-40B4-BE49-F238E27FC236}">
                <a16:creationId xmlns:a16="http://schemas.microsoft.com/office/drawing/2014/main" id="{B4D86514-D02C-46E2-8E45-350DDF97A33C}"/>
              </a:ext>
            </a:extLst>
          </p:cNvPr>
          <p:cNvGraphicFramePr>
            <a:graphicFrameLocks noGrp="1"/>
          </p:cNvGraphicFramePr>
          <p:nvPr>
            <p:ph type="chart" sz="quarter" idx="13"/>
            <p:extLst>
              <p:ext uri="{D42A27DB-BD31-4B8C-83A1-F6EECF244321}">
                <p14:modId xmlns:p14="http://schemas.microsoft.com/office/powerpoint/2010/main" val="800860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7D56F0-655A-43CB-9EB9-6042A804B45E}"/>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B3BB3FE5-552E-42F9-9EFF-FC7C9FA4B7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94635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94501-6A4D-46FC-AB0D-C4CB9713F488}"/>
              </a:ext>
            </a:extLst>
          </p:cNvPr>
          <p:cNvSpPr>
            <a:spLocks noGrp="1"/>
          </p:cNvSpPr>
          <p:nvPr>
            <p:ph type="title"/>
          </p:nvPr>
        </p:nvSpPr>
        <p:spPr/>
        <p:txBody>
          <a:bodyPr/>
          <a:lstStyle/>
          <a:p>
            <a:r>
              <a:rPr lang="en-US"/>
              <a:t>Instagram Interactions Distribution | Teknialbikes</a:t>
            </a:r>
          </a:p>
        </p:txBody>
      </p:sp>
      <p:graphicFrame>
        <p:nvGraphicFramePr>
          <p:cNvPr id="6" name="Chart Placeholder 5">
            <a:extLst>
              <a:ext uri="{FF2B5EF4-FFF2-40B4-BE49-F238E27FC236}">
                <a16:creationId xmlns:a16="http://schemas.microsoft.com/office/drawing/2014/main" id="{6ADE211F-7EF2-4F40-85F6-B7DDDEBB13CE}"/>
              </a:ext>
            </a:extLst>
          </p:cNvPr>
          <p:cNvGraphicFramePr>
            <a:graphicFrameLocks noGrp="1"/>
          </p:cNvGraphicFramePr>
          <p:nvPr>
            <p:ph type="chart" sz="quarter" idx="13"/>
            <p:extLst>
              <p:ext uri="{D42A27DB-BD31-4B8C-83A1-F6EECF244321}">
                <p14:modId xmlns:p14="http://schemas.microsoft.com/office/powerpoint/2010/main" val="17534470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3E6D8B-9D4E-488C-9484-67BA042C56C7}"/>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F36B7CED-8215-4821-B64A-8DCDCB2AB7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02786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471F1-D61F-431C-AFA1-D743CCC3A9FB}"/>
              </a:ext>
            </a:extLst>
          </p:cNvPr>
          <p:cNvSpPr>
            <a:spLocks noGrp="1"/>
          </p:cNvSpPr>
          <p:nvPr>
            <p:ph type="title"/>
          </p:nvPr>
        </p:nvSpPr>
        <p:spPr/>
        <p:txBody>
          <a:bodyPr/>
          <a:lstStyle/>
          <a:p>
            <a:r>
              <a:rPr lang="en-US"/>
              <a:t>Instagram Hashtag Detection | Teknialbikes - 1 of 2</a:t>
            </a:r>
          </a:p>
        </p:txBody>
      </p:sp>
      <p:graphicFrame>
        <p:nvGraphicFramePr>
          <p:cNvPr id="5" name="Table Placeholder 4">
            <a:extLst>
              <a:ext uri="{FF2B5EF4-FFF2-40B4-BE49-F238E27FC236}">
                <a16:creationId xmlns:a16="http://schemas.microsoft.com/office/drawing/2014/main" id="{04BBEF90-C79F-4F05-A2B7-316978E555AE}"/>
              </a:ext>
            </a:extLst>
          </p:cNvPr>
          <p:cNvGraphicFramePr>
            <a:graphicFrameLocks noGrp="1"/>
          </p:cNvGraphicFramePr>
          <p:nvPr>
            <p:ph type="tbl" sz="quarter" idx="13"/>
            <p:extLst>
              <p:ext uri="{D42A27DB-BD31-4B8C-83A1-F6EECF244321}">
                <p14:modId xmlns:p14="http://schemas.microsoft.com/office/powerpoint/2010/main" val="3358105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52330226"/>
                    </a:ext>
                  </a:extLst>
                </a:gridCol>
                <a:gridCol w="1399032">
                  <a:extLst>
                    <a:ext uri="{9D8B030D-6E8A-4147-A177-3AD203B41FA5}">
                      <a16:colId xmlns:a16="http://schemas.microsoft.com/office/drawing/2014/main" val="1491981915"/>
                    </a:ext>
                  </a:extLst>
                </a:gridCol>
                <a:gridCol w="1399032">
                  <a:extLst>
                    <a:ext uri="{9D8B030D-6E8A-4147-A177-3AD203B41FA5}">
                      <a16:colId xmlns:a16="http://schemas.microsoft.com/office/drawing/2014/main" val="1731564018"/>
                    </a:ext>
                  </a:extLst>
                </a:gridCol>
                <a:gridCol w="1399032">
                  <a:extLst>
                    <a:ext uri="{9D8B030D-6E8A-4147-A177-3AD203B41FA5}">
                      <a16:colId xmlns:a16="http://schemas.microsoft.com/office/drawing/2014/main" val="2264657027"/>
                    </a:ext>
                  </a:extLst>
                </a:gridCol>
                <a:gridCol w="1399032">
                  <a:extLst>
                    <a:ext uri="{9D8B030D-6E8A-4147-A177-3AD203B41FA5}">
                      <a16:colId xmlns:a16="http://schemas.microsoft.com/office/drawing/2014/main" val="4017449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079399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727.3</a:t>
                      </a:r>
                    </a:p>
                  </a:txBody>
                  <a:tcPr/>
                </a:tc>
                <a:extLst>
                  <a:ext uri="{0D108BD9-81ED-4DB2-BD59-A6C34878D82A}">
                    <a16:rowId xmlns:a16="http://schemas.microsoft.com/office/drawing/2014/main" val="2542905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446.63157894737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155.63157894737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602.26315789474</a:t>
                      </a:r>
                    </a:p>
                  </a:txBody>
                  <a:tcPr/>
                </a:tc>
                <a:extLst>
                  <a:ext uri="{0D108BD9-81ED-4DB2-BD59-A6C34878D82A}">
                    <a16:rowId xmlns:a16="http://schemas.microsoft.com/office/drawing/2014/main" val="2157939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598.78947368421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162.73684210526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761.52631578947</a:t>
                      </a:r>
                    </a:p>
                  </a:txBody>
                  <a:tcPr/>
                </a:tc>
                <a:extLst>
                  <a:ext uri="{0D108BD9-81ED-4DB2-BD59-A6C34878D82A}">
                    <a16:rowId xmlns:a16="http://schemas.microsoft.com/office/drawing/2014/main" val="3577100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368.0625</a:t>
                      </a:r>
                    </a:p>
                  </a:txBody>
                  <a:tcPr/>
                </a:tc>
                <a:extLst>
                  <a:ext uri="{0D108BD9-81ED-4DB2-BD59-A6C34878D82A}">
                    <a16:rowId xmlns:a16="http://schemas.microsoft.com/office/drawing/2014/main" val="3136162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#diadelpadre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1587.9333333333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2940.0666666667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4528</a:t>
                      </a:r>
                    </a:p>
                  </a:txBody>
                  <a:tcPr/>
                </a:tc>
                <a:extLst>
                  <a:ext uri="{0D108BD9-81ED-4DB2-BD59-A6C34878D82A}">
                    <a16:rowId xmlns:a16="http://schemas.microsoft.com/office/drawing/2014/main" val="285124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403.71428571429</a:t>
                      </a:r>
                    </a:p>
                  </a:txBody>
                  <a:tcPr/>
                </a:tc>
                <a:extLst>
                  <a:ext uri="{0D108BD9-81ED-4DB2-BD59-A6C34878D82A}">
                    <a16:rowId xmlns:a16="http://schemas.microsoft.com/office/drawing/2014/main" val="534051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388.84615384615</a:t>
                      </a:r>
                    </a:p>
                  </a:txBody>
                  <a:tcPr/>
                </a:tc>
                <a:extLst>
                  <a:ext uri="{0D108BD9-81ED-4DB2-BD59-A6C34878D82A}">
                    <a16:rowId xmlns:a16="http://schemas.microsoft.com/office/drawing/2014/main" val="2237415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790.08333333333</a:t>
                      </a:r>
                    </a:p>
                  </a:txBody>
                  <a:tcPr/>
                </a:tc>
                <a:extLst>
                  <a:ext uri="{0D108BD9-81ED-4DB2-BD59-A6C34878D82A}">
                    <a16:rowId xmlns:a16="http://schemas.microsoft.com/office/drawing/2014/main" val="51144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421.45454545455</a:t>
                      </a:r>
                    </a:p>
                  </a:txBody>
                  <a:tcPr/>
                </a:tc>
                <a:extLst>
                  <a:ext uri="{0D108BD9-81ED-4DB2-BD59-A6C34878D82A}">
                    <a16:rowId xmlns:a16="http://schemas.microsoft.com/office/drawing/2014/main" val="179411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#SomosRaleigh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extLst>
                  <a:ext uri="{0D108BD9-81ED-4DB2-BD59-A6C34878D82A}">
                    <a16:rowId xmlns:a16="http://schemas.microsoft.com/office/drawing/2014/main" val="419151407"/>
                  </a:ext>
                </a:extLst>
              </a:tr>
            </a:tbl>
          </a:graphicData>
        </a:graphic>
      </p:graphicFrame>
      <p:sp>
        <p:nvSpPr>
          <p:cNvPr id="4" name="Text Placeholder 3">
            <a:extLst>
              <a:ext uri="{FF2B5EF4-FFF2-40B4-BE49-F238E27FC236}">
                <a16:creationId xmlns:a16="http://schemas.microsoft.com/office/drawing/2014/main" id="{055C17C1-3FFA-4DD0-9E9C-9E73085E831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206581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EED16-B50F-4D03-9A35-132ED0A3BCA9}"/>
              </a:ext>
            </a:extLst>
          </p:cNvPr>
          <p:cNvSpPr>
            <a:spLocks noGrp="1"/>
          </p:cNvSpPr>
          <p:nvPr>
            <p:ph type="title"/>
          </p:nvPr>
        </p:nvSpPr>
        <p:spPr/>
        <p:txBody>
          <a:bodyPr/>
          <a:lstStyle/>
          <a:p>
            <a:r>
              <a:rPr lang="en-US"/>
              <a:t>Instagram Hashtag Detection | Teknialbikes - 2 of 2</a:t>
            </a:r>
          </a:p>
        </p:txBody>
      </p:sp>
      <p:graphicFrame>
        <p:nvGraphicFramePr>
          <p:cNvPr id="5" name="Table Placeholder 4">
            <a:extLst>
              <a:ext uri="{FF2B5EF4-FFF2-40B4-BE49-F238E27FC236}">
                <a16:creationId xmlns:a16="http://schemas.microsoft.com/office/drawing/2014/main" id="{D8A6753A-C3B1-421D-A968-D8F9E5A64C27}"/>
              </a:ext>
            </a:extLst>
          </p:cNvPr>
          <p:cNvGraphicFramePr>
            <a:graphicFrameLocks noGrp="1"/>
          </p:cNvGraphicFramePr>
          <p:nvPr>
            <p:ph type="tbl" sz="quarter" idx="13"/>
            <p:extLst>
              <p:ext uri="{D42A27DB-BD31-4B8C-83A1-F6EECF244321}">
                <p14:modId xmlns:p14="http://schemas.microsoft.com/office/powerpoint/2010/main" val="1602354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96781326"/>
                    </a:ext>
                  </a:extLst>
                </a:gridCol>
                <a:gridCol w="1399032">
                  <a:extLst>
                    <a:ext uri="{9D8B030D-6E8A-4147-A177-3AD203B41FA5}">
                      <a16:colId xmlns:a16="http://schemas.microsoft.com/office/drawing/2014/main" val="1475033827"/>
                    </a:ext>
                  </a:extLst>
                </a:gridCol>
                <a:gridCol w="1399032">
                  <a:extLst>
                    <a:ext uri="{9D8B030D-6E8A-4147-A177-3AD203B41FA5}">
                      <a16:colId xmlns:a16="http://schemas.microsoft.com/office/drawing/2014/main" val="1701695401"/>
                    </a:ext>
                  </a:extLst>
                </a:gridCol>
                <a:gridCol w="1399032">
                  <a:extLst>
                    <a:ext uri="{9D8B030D-6E8A-4147-A177-3AD203B41FA5}">
                      <a16:colId xmlns:a16="http://schemas.microsoft.com/office/drawing/2014/main" val="1859709102"/>
                    </a:ext>
                  </a:extLst>
                </a:gridCol>
                <a:gridCol w="1399032">
                  <a:extLst>
                    <a:ext uri="{9D8B030D-6E8A-4147-A177-3AD203B41FA5}">
                      <a16:colId xmlns:a16="http://schemas.microsoft.com/office/drawing/2014/main" val="3575411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459085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a:t>
                      </a:r>
                    </a:p>
                  </a:txBody>
                  <a:tcPr/>
                </a:tc>
                <a:extLst>
                  <a:ext uri="{0D108BD9-81ED-4DB2-BD59-A6C34878D82A}">
                    <a16:rowId xmlns:a16="http://schemas.microsoft.com/office/drawing/2014/main" val="4237978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#TeknialArgentina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49.555555555556</a:t>
                      </a:r>
                    </a:p>
                  </a:txBody>
                  <a:tcPr/>
                </a:tc>
                <a:extLst>
                  <a:ext uri="{0D108BD9-81ED-4DB2-BD59-A6C34878D82A}">
                    <a16:rowId xmlns:a16="http://schemas.microsoft.com/office/drawing/2014/main" val="2874590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1482593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978.11111111111</a:t>
                      </a:r>
                    </a:p>
                  </a:txBody>
                  <a:tcPr/>
                </a:tc>
                <a:extLst>
                  <a:ext uri="{0D108BD9-81ED-4DB2-BD59-A6C34878D82A}">
                    <a16:rowId xmlns:a16="http://schemas.microsoft.com/office/drawing/2014/main" val="1268056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1245.75</a:t>
                      </a:r>
                    </a:p>
                  </a:txBody>
                  <a:tcPr/>
                </a:tc>
                <a:extLst>
                  <a:ext uri="{0D108BD9-81ED-4DB2-BD59-A6C34878D82A}">
                    <a16:rowId xmlns:a16="http://schemas.microsoft.com/office/drawing/2014/main" val="3932576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1245.75</a:t>
                      </a:r>
                    </a:p>
                  </a:txBody>
                  <a:tcPr/>
                </a:tc>
                <a:extLst>
                  <a:ext uri="{0D108BD9-81ED-4DB2-BD59-A6C34878D82A}">
                    <a16:rowId xmlns:a16="http://schemas.microsoft.com/office/drawing/2014/main" val="2181329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1284.1428571429</a:t>
                      </a:r>
                    </a:p>
                  </a:txBody>
                  <a:tcPr/>
                </a:tc>
                <a:extLst>
                  <a:ext uri="{0D108BD9-81ED-4DB2-BD59-A6C34878D82A}">
                    <a16:rowId xmlns:a16="http://schemas.microsoft.com/office/drawing/2014/main" val="3856231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1355.8571428571</a:t>
                      </a:r>
                    </a:p>
                  </a:txBody>
                  <a:tcPr/>
                </a:tc>
                <a:extLst>
                  <a:ext uri="{0D108BD9-81ED-4DB2-BD59-A6C34878D82A}">
                    <a16:rowId xmlns:a16="http://schemas.microsoft.com/office/drawing/2014/main" val="1953832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#MovilidadUrbana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30.333333333333</a:t>
                      </a:r>
                    </a:p>
                  </a:txBody>
                  <a:tcPr/>
                </a:tc>
                <a:extLst>
                  <a:ext uri="{0D108BD9-81ED-4DB2-BD59-A6C34878D82A}">
                    <a16:rowId xmlns:a16="http://schemas.microsoft.com/office/drawing/2014/main" val="3780723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a:t>
                      </a:r>
                    </a:p>
                  </a:txBody>
                  <a:tcPr/>
                </a:tc>
                <a:extLst>
                  <a:ext uri="{0D108BD9-81ED-4DB2-BD59-A6C34878D82A}">
                    <a16:rowId xmlns:a16="http://schemas.microsoft.com/office/drawing/2014/main" val="1453456763"/>
                  </a:ext>
                </a:extLst>
              </a:tr>
            </a:tbl>
          </a:graphicData>
        </a:graphic>
      </p:graphicFrame>
      <p:sp>
        <p:nvSpPr>
          <p:cNvPr id="4" name="Text Placeholder 3">
            <a:extLst>
              <a:ext uri="{FF2B5EF4-FFF2-40B4-BE49-F238E27FC236}">
                <a16:creationId xmlns:a16="http://schemas.microsoft.com/office/drawing/2014/main" id="{2CC7BC61-9EFA-482B-9645-0061367F3CA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2464581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86E36-0888-495A-89E4-6D77590A9484}"/>
              </a:ext>
            </a:extLst>
          </p:cNvPr>
          <p:cNvSpPr>
            <a:spLocks noGrp="1"/>
          </p:cNvSpPr>
          <p:nvPr>
            <p:ph type="title"/>
          </p:nvPr>
        </p:nvSpPr>
        <p:spPr/>
        <p:txBody>
          <a:bodyPr/>
          <a:lstStyle/>
          <a:p>
            <a:r>
              <a:rPr lang="en-US"/>
              <a:t>Instagram Posts Table | Teknialbikes - 1 of 19</a:t>
            </a:r>
          </a:p>
        </p:txBody>
      </p:sp>
      <p:graphicFrame>
        <p:nvGraphicFramePr>
          <p:cNvPr id="5" name="Table Placeholder 4">
            <a:extLst>
              <a:ext uri="{FF2B5EF4-FFF2-40B4-BE49-F238E27FC236}">
                <a16:creationId xmlns:a16="http://schemas.microsoft.com/office/drawing/2014/main" id="{E30AF8D3-F59D-4CFD-9021-FB28654F0995}"/>
              </a:ext>
            </a:extLst>
          </p:cNvPr>
          <p:cNvGraphicFramePr>
            <a:graphicFrameLocks noGrp="1"/>
          </p:cNvGraphicFramePr>
          <p:nvPr>
            <p:ph type="tbl" sz="quarter" idx="13"/>
            <p:extLst>
              <p:ext uri="{D42A27DB-BD31-4B8C-83A1-F6EECF244321}">
                <p14:modId xmlns:p14="http://schemas.microsoft.com/office/powerpoint/2010/main" val="1401052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95673327"/>
                    </a:ext>
                  </a:extLst>
                </a:gridCol>
                <a:gridCol w="987552">
                  <a:extLst>
                    <a:ext uri="{9D8B030D-6E8A-4147-A177-3AD203B41FA5}">
                      <a16:colId xmlns:a16="http://schemas.microsoft.com/office/drawing/2014/main" val="595239335"/>
                    </a:ext>
                  </a:extLst>
                </a:gridCol>
                <a:gridCol w="987552">
                  <a:extLst>
                    <a:ext uri="{9D8B030D-6E8A-4147-A177-3AD203B41FA5}">
                      <a16:colId xmlns:a16="http://schemas.microsoft.com/office/drawing/2014/main" val="1642108093"/>
                    </a:ext>
                  </a:extLst>
                </a:gridCol>
                <a:gridCol w="987552">
                  <a:extLst>
                    <a:ext uri="{9D8B030D-6E8A-4147-A177-3AD203B41FA5}">
                      <a16:colId xmlns:a16="http://schemas.microsoft.com/office/drawing/2014/main" val="1173642453"/>
                    </a:ext>
                  </a:extLst>
                </a:gridCol>
                <a:gridCol w="987552">
                  <a:extLst>
                    <a:ext uri="{9D8B030D-6E8A-4147-A177-3AD203B41FA5}">
                      <a16:colId xmlns:a16="http://schemas.microsoft.com/office/drawing/2014/main" val="1789881117"/>
                    </a:ext>
                  </a:extLst>
                </a:gridCol>
                <a:gridCol w="987552">
                  <a:extLst>
                    <a:ext uri="{9D8B030D-6E8A-4147-A177-3AD203B41FA5}">
                      <a16:colId xmlns:a16="http://schemas.microsoft.com/office/drawing/2014/main" val="342009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43143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- 2021-06-11 15:42:52</a:t>
                      </a:r>
                      <a:r>
                        <a:rPr kumimoji="0" lang="es-ES" sz="1000" b="0" i="0" u="none" strike="noStrike" kern="1200" cap="none" spc="0" normalizeH="0" baseline="0" noProof="0">
                          <a:ln>
                            <a:noFill/>
                          </a:ln>
                          <a:solidFill>
                            <a:prstClr val="black"/>
                          </a:solidFill>
                          <a:effectLst/>
                          <a:uLnTx/>
                          <a:uFillTx/>
                          <a:latin typeface="+mn-lt"/>
                          <a:ea typeface="+mn-ea"/>
                          <a:cs typeface="+mn-cs"/>
                        </a:rPr>
                        <a:t>
 #SORTEO ¿Querés ganarte esta bici, y caer el domingo con el mejor regalo para el #diadelpadre? 🎁🚲💥
Para participar sólo tenés que hacer dos cosas: 
1️⃣ Seguirnos en olmobikes 
2️⃣ Etiquetar al menos a 3 amigxs en este post, para que puedan participar.
¡Dale, que sorteamos el viernes 18, y puede ser tuya! 🙌
⚠️ OJO CON LOS FAKES: Algunos de nuestros seguidores están recibiendo mensajes en los que les dicen que resultaron ganadores del sorteo y los invitan a llenar un formulario con datos personales, incluyendo tarjeta de crédito. ¡Es falso, por favor ignoren los mensajes y denuncien la cuenta!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87208242"/>
                  </a:ext>
                </a:extLst>
              </a:tr>
            </a:tbl>
          </a:graphicData>
        </a:graphic>
      </p:graphicFrame>
      <p:sp>
        <p:nvSpPr>
          <p:cNvPr id="4" name="Text Placeholder 3">
            <a:extLst>
              <a:ext uri="{FF2B5EF4-FFF2-40B4-BE49-F238E27FC236}">
                <a16:creationId xmlns:a16="http://schemas.microsoft.com/office/drawing/2014/main" id="{25CE731C-ABF4-4BD7-BB77-D507F921F73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6914696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866DB-0F2F-43C9-AF3B-935B7E2C2F76}"/>
              </a:ext>
            </a:extLst>
          </p:cNvPr>
          <p:cNvSpPr>
            <a:spLocks noGrp="1"/>
          </p:cNvSpPr>
          <p:nvPr>
            <p:ph type="title"/>
          </p:nvPr>
        </p:nvSpPr>
        <p:spPr/>
        <p:txBody>
          <a:bodyPr/>
          <a:lstStyle/>
          <a:p>
            <a:r>
              <a:rPr lang="en-US"/>
              <a:t>Instagram Posts Table | Teknialbikes - 2 of 19</a:t>
            </a:r>
          </a:p>
        </p:txBody>
      </p:sp>
      <p:graphicFrame>
        <p:nvGraphicFramePr>
          <p:cNvPr id="5" name="Table Placeholder 4">
            <a:extLst>
              <a:ext uri="{FF2B5EF4-FFF2-40B4-BE49-F238E27FC236}">
                <a16:creationId xmlns:a16="http://schemas.microsoft.com/office/drawing/2014/main" id="{C20AF97E-9452-472F-A26F-D48CC82F5769}"/>
              </a:ext>
            </a:extLst>
          </p:cNvPr>
          <p:cNvGraphicFramePr>
            <a:graphicFrameLocks noGrp="1"/>
          </p:cNvGraphicFramePr>
          <p:nvPr>
            <p:ph type="tbl" sz="quarter" idx="13"/>
            <p:extLst>
              <p:ext uri="{D42A27DB-BD31-4B8C-83A1-F6EECF244321}">
                <p14:modId xmlns:p14="http://schemas.microsoft.com/office/powerpoint/2010/main" val="2515600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02020458"/>
                    </a:ext>
                  </a:extLst>
                </a:gridCol>
                <a:gridCol w="987552">
                  <a:extLst>
                    <a:ext uri="{9D8B030D-6E8A-4147-A177-3AD203B41FA5}">
                      <a16:colId xmlns:a16="http://schemas.microsoft.com/office/drawing/2014/main" val="1232894607"/>
                    </a:ext>
                  </a:extLst>
                </a:gridCol>
                <a:gridCol w="987552">
                  <a:extLst>
                    <a:ext uri="{9D8B030D-6E8A-4147-A177-3AD203B41FA5}">
                      <a16:colId xmlns:a16="http://schemas.microsoft.com/office/drawing/2014/main" val="239852625"/>
                    </a:ext>
                  </a:extLst>
                </a:gridCol>
                <a:gridCol w="987552">
                  <a:extLst>
                    <a:ext uri="{9D8B030D-6E8A-4147-A177-3AD203B41FA5}">
                      <a16:colId xmlns:a16="http://schemas.microsoft.com/office/drawing/2014/main" val="478356956"/>
                    </a:ext>
                  </a:extLst>
                </a:gridCol>
                <a:gridCol w="987552">
                  <a:extLst>
                    <a:ext uri="{9D8B030D-6E8A-4147-A177-3AD203B41FA5}">
                      <a16:colId xmlns:a16="http://schemas.microsoft.com/office/drawing/2014/main" val="2607150510"/>
                    </a:ext>
                  </a:extLst>
                </a:gridCol>
                <a:gridCol w="987552">
                  <a:extLst>
                    <a:ext uri="{9D8B030D-6E8A-4147-A177-3AD203B41FA5}">
                      <a16:colId xmlns:a16="http://schemas.microsoft.com/office/drawing/2014/main" val="3239129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25608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- 2021-06-01 19:03:35</a:t>
                      </a:r>
                      <a:r>
                        <a:rPr kumimoji="0" lang="en-US" sz="1000" b="0" i="0" u="none" strike="noStrike" kern="1200" cap="none" spc="0" normalizeH="0" baseline="0" noProof="0">
                          <a:ln>
                            <a:noFill/>
                          </a:ln>
                          <a:solidFill>
                            <a:prstClr val="black"/>
                          </a:solidFill>
                          <a:effectLst/>
                          <a:uLnTx/>
                          <a:uFillTx/>
                          <a:latin typeface="+mn-lt"/>
                          <a:ea typeface="+mn-ea"/>
                          <a:cs typeface="+mn-cs"/>
                        </a:rPr>
                        <a:t>
 Tuvimos el agrado de recibir a uno de los grandes referentes de la música cordobesa en nuestras instalaciones, nada más y nada menos que en #CordobaCapital
.
Bienvenido soyulisesbueno a la #FamiliaVenzo
.
Que esta #venzobike sea tu nueva compañera para cumplir metas personales y ojalá pronto podamos verte competir (que sabemos lo que te gusta)  llevando los colores del teamvenzo.arg a la meta ✊🏻🔥
.
.
A disfrutar a full esta #VenzoAtix!!! 🔥🔥
.
.
#SOMOSVENZO
#vivivenzo #ciclismo #bike #bicicleta #cycling #cyclinglifestyle #cyclingphotos #cyclinglife #venzobikes #biker #ciclismoargentino #mtb #mountainbike #mtblife #mtblifestyle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08055049"/>
                  </a:ext>
                </a:extLst>
              </a:tr>
            </a:tbl>
          </a:graphicData>
        </a:graphic>
      </p:graphicFrame>
      <p:sp>
        <p:nvSpPr>
          <p:cNvPr id="4" name="Text Placeholder 3">
            <a:extLst>
              <a:ext uri="{FF2B5EF4-FFF2-40B4-BE49-F238E27FC236}">
                <a16:creationId xmlns:a16="http://schemas.microsoft.com/office/drawing/2014/main" id="{4D9D71A6-92E3-4D16-8C0F-BB1E5684A21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8580073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6CF52-2A98-4F65-8A28-50518D6425C4}"/>
              </a:ext>
            </a:extLst>
          </p:cNvPr>
          <p:cNvSpPr>
            <a:spLocks noGrp="1"/>
          </p:cNvSpPr>
          <p:nvPr>
            <p:ph type="title"/>
          </p:nvPr>
        </p:nvSpPr>
        <p:spPr/>
        <p:txBody>
          <a:bodyPr/>
          <a:lstStyle/>
          <a:p>
            <a:r>
              <a:rPr lang="en-US"/>
              <a:t>Instagram Posts Table | Teknialbikes - 3 of 19</a:t>
            </a:r>
          </a:p>
        </p:txBody>
      </p:sp>
      <p:graphicFrame>
        <p:nvGraphicFramePr>
          <p:cNvPr id="5" name="Table Placeholder 4">
            <a:extLst>
              <a:ext uri="{FF2B5EF4-FFF2-40B4-BE49-F238E27FC236}">
                <a16:creationId xmlns:a16="http://schemas.microsoft.com/office/drawing/2014/main" id="{C43BCA37-26D8-49F1-8B96-E5CDF7850E0E}"/>
              </a:ext>
            </a:extLst>
          </p:cNvPr>
          <p:cNvGraphicFramePr>
            <a:graphicFrameLocks noGrp="1"/>
          </p:cNvGraphicFramePr>
          <p:nvPr>
            <p:ph type="tbl" sz="quarter" idx="13"/>
            <p:extLst>
              <p:ext uri="{D42A27DB-BD31-4B8C-83A1-F6EECF244321}">
                <p14:modId xmlns:p14="http://schemas.microsoft.com/office/powerpoint/2010/main" val="378455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85934736"/>
                    </a:ext>
                  </a:extLst>
                </a:gridCol>
                <a:gridCol w="987552">
                  <a:extLst>
                    <a:ext uri="{9D8B030D-6E8A-4147-A177-3AD203B41FA5}">
                      <a16:colId xmlns:a16="http://schemas.microsoft.com/office/drawing/2014/main" val="2705477937"/>
                    </a:ext>
                  </a:extLst>
                </a:gridCol>
                <a:gridCol w="987552">
                  <a:extLst>
                    <a:ext uri="{9D8B030D-6E8A-4147-A177-3AD203B41FA5}">
                      <a16:colId xmlns:a16="http://schemas.microsoft.com/office/drawing/2014/main" val="1730766665"/>
                    </a:ext>
                  </a:extLst>
                </a:gridCol>
                <a:gridCol w="987552">
                  <a:extLst>
                    <a:ext uri="{9D8B030D-6E8A-4147-A177-3AD203B41FA5}">
                      <a16:colId xmlns:a16="http://schemas.microsoft.com/office/drawing/2014/main" val="1807364507"/>
                    </a:ext>
                  </a:extLst>
                </a:gridCol>
                <a:gridCol w="987552">
                  <a:extLst>
                    <a:ext uri="{9D8B030D-6E8A-4147-A177-3AD203B41FA5}">
                      <a16:colId xmlns:a16="http://schemas.microsoft.com/office/drawing/2014/main" val="4135907375"/>
                    </a:ext>
                  </a:extLst>
                </a:gridCol>
                <a:gridCol w="987552">
                  <a:extLst>
                    <a:ext uri="{9D8B030D-6E8A-4147-A177-3AD203B41FA5}">
                      <a16:colId xmlns:a16="http://schemas.microsoft.com/office/drawing/2014/main" val="1411678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3658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- 2021-06-16 12:45:15</a:t>
                      </a:r>
                      <a:r>
                        <a:rPr kumimoji="0" lang="en-US" sz="1000" b="0" i="0" u="none" strike="noStrike" kern="1200" cap="none" spc="0" normalizeH="0" baseline="0" noProof="0">
                          <a:ln>
                            <a:noFill/>
                          </a:ln>
                          <a:solidFill>
                            <a:prstClr val="black"/>
                          </a:solidFill>
                          <a:effectLst/>
                          <a:uLnTx/>
                          <a:uFillTx/>
                          <a:latin typeface="+mn-lt"/>
                          <a:ea typeface="+mn-ea"/>
                          <a:cs typeface="+mn-cs"/>
                        </a:rPr>
                        <a:t>
 Llegó la nueva RAPTOR EXO
.
Un nuevo diseño de cuadro de #VenzoArgentina ideal para regalarle a #papá en su día. 🤩
.
Fabricado en #Aluminio, el cual posee una gran capacidad de soportar el uso agresivo, logrando un producto #rigido, #liviano y #resistente. 🔥
.
Conseguí el nuevo #RAPTOREXO en todas las #bicicleteríasVenzo del país 🇦🇷
.
.
#somosvenzo
#venzobikes #venzobike #venzo #bike #biker #diadelpadre #ciclismoargentino #ciclismo #cycling #mtb #mountainbike #mtblife #cyclinglife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54567845"/>
                  </a:ext>
                </a:extLst>
              </a:tr>
            </a:tbl>
          </a:graphicData>
        </a:graphic>
      </p:graphicFrame>
      <p:sp>
        <p:nvSpPr>
          <p:cNvPr id="4" name="Text Placeholder 3">
            <a:extLst>
              <a:ext uri="{FF2B5EF4-FFF2-40B4-BE49-F238E27FC236}">
                <a16:creationId xmlns:a16="http://schemas.microsoft.com/office/drawing/2014/main" id="{1F294B61-05CF-4B28-BA9D-52D9F930077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079719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7076E-9B70-4258-BBE1-6967A53625DB}"/>
              </a:ext>
            </a:extLst>
          </p:cNvPr>
          <p:cNvSpPr>
            <a:spLocks noGrp="1"/>
          </p:cNvSpPr>
          <p:nvPr>
            <p:ph type="title"/>
          </p:nvPr>
        </p:nvSpPr>
        <p:spPr/>
        <p:txBody>
          <a:bodyPr/>
          <a:lstStyle/>
          <a:p>
            <a:r>
              <a:rPr lang="en-US"/>
              <a:t>Instagram Posts Table | Teknialbikes - 4 of 19</a:t>
            </a:r>
          </a:p>
        </p:txBody>
      </p:sp>
      <p:graphicFrame>
        <p:nvGraphicFramePr>
          <p:cNvPr id="5" name="Table Placeholder 4">
            <a:extLst>
              <a:ext uri="{FF2B5EF4-FFF2-40B4-BE49-F238E27FC236}">
                <a16:creationId xmlns:a16="http://schemas.microsoft.com/office/drawing/2014/main" id="{E37A0D1B-C8AF-490F-B39E-78D3BF9BC870}"/>
              </a:ext>
            </a:extLst>
          </p:cNvPr>
          <p:cNvGraphicFramePr>
            <a:graphicFrameLocks noGrp="1"/>
          </p:cNvGraphicFramePr>
          <p:nvPr>
            <p:ph type="tbl" sz="quarter" idx="13"/>
            <p:extLst>
              <p:ext uri="{D42A27DB-BD31-4B8C-83A1-F6EECF244321}">
                <p14:modId xmlns:p14="http://schemas.microsoft.com/office/powerpoint/2010/main" val="419054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1162762"/>
                    </a:ext>
                  </a:extLst>
                </a:gridCol>
                <a:gridCol w="987552">
                  <a:extLst>
                    <a:ext uri="{9D8B030D-6E8A-4147-A177-3AD203B41FA5}">
                      <a16:colId xmlns:a16="http://schemas.microsoft.com/office/drawing/2014/main" val="3406950212"/>
                    </a:ext>
                  </a:extLst>
                </a:gridCol>
                <a:gridCol w="987552">
                  <a:extLst>
                    <a:ext uri="{9D8B030D-6E8A-4147-A177-3AD203B41FA5}">
                      <a16:colId xmlns:a16="http://schemas.microsoft.com/office/drawing/2014/main" val="3413528083"/>
                    </a:ext>
                  </a:extLst>
                </a:gridCol>
                <a:gridCol w="987552">
                  <a:extLst>
                    <a:ext uri="{9D8B030D-6E8A-4147-A177-3AD203B41FA5}">
                      <a16:colId xmlns:a16="http://schemas.microsoft.com/office/drawing/2014/main" val="3646289511"/>
                    </a:ext>
                  </a:extLst>
                </a:gridCol>
                <a:gridCol w="987552">
                  <a:extLst>
                    <a:ext uri="{9D8B030D-6E8A-4147-A177-3AD203B41FA5}">
                      <a16:colId xmlns:a16="http://schemas.microsoft.com/office/drawing/2014/main" val="1453497766"/>
                    </a:ext>
                  </a:extLst>
                </a:gridCol>
                <a:gridCol w="987552">
                  <a:extLst>
                    <a:ext uri="{9D8B030D-6E8A-4147-A177-3AD203B41FA5}">
                      <a16:colId xmlns:a16="http://schemas.microsoft.com/office/drawing/2014/main" val="4076373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42948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- 2021-06-14 12:00:51</a:t>
                      </a:r>
                      <a:r>
                        <a:rPr kumimoji="0" lang="en-US" sz="1000" b="0" i="0" u="none" strike="noStrike" kern="1200" cap="none" spc="0" normalizeH="0" baseline="0" noProof="0">
                          <a:ln>
                            <a:noFill/>
                          </a:ln>
                          <a:solidFill>
                            <a:prstClr val="black"/>
                          </a:solidFill>
                          <a:effectLst/>
                          <a:uLnTx/>
                          <a:uFillTx/>
                          <a:latin typeface="+mn-lt"/>
                          <a:ea typeface="+mn-ea"/>
                          <a:cs typeface="+mn-cs"/>
                        </a:rPr>
                        <a:t>
 Papá 𝚜𝚎 𝚖𝚎𝚛𝚎𝚌𝚎 𝚕𝚘 𝚖𝚎𝚓𝚘𝚛 ✨, ¡por eso queremos regalárselo! 🎁
.
👉𝑺𝒐𝒓𝒕𝒆𝒂𝒎𝒐𝒔 un monopatín eléctrico 𝙴-𝚂𝚌𝚘𝚘𝚝𝚎𝚛 + casco, para que tu papá se pase a la #micromovilidad 😉
. 
¿Cómo ᴘᴀʀᴛɪᴄɪᴘᴀʀ?: 👇
𝟏) Seguí nuestra cuenta
𝟐) Dale like a la publicación y contanos en comentarios por qué tu papá debería ser el ganador ♥ + etiquetá a los papás más copados que conozcas.
𝟑) Compartí la publicación en historias y mencionanos ✅
.
¡𝘽𝙪𝙚𝙣𝙖 𝙨𝙪𝙚𝙧𝙩𝙚!🍀🤞
.
.
*El sorteo se realizará el 22/06. 
**Bases y condiciones disponibles en Facebook.
.
.
.
#Topmega #tubicitumundo #sorteo #diadelpadre #diadelpadrearg #diadelpadre2021 #regaloparapapa #bici #bicicleta #ciclismo #diadelpadreargentina #mtblife #mtblove #mtblovers #regaloideal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05332108"/>
                  </a:ext>
                </a:extLst>
              </a:tr>
            </a:tbl>
          </a:graphicData>
        </a:graphic>
      </p:graphicFrame>
      <p:sp>
        <p:nvSpPr>
          <p:cNvPr id="4" name="Text Placeholder 3">
            <a:extLst>
              <a:ext uri="{FF2B5EF4-FFF2-40B4-BE49-F238E27FC236}">
                <a16:creationId xmlns:a16="http://schemas.microsoft.com/office/drawing/2014/main" id="{BB3B5388-5D31-4E5F-8707-DE92DD6FA5D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9433817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A17CE-4A31-49EF-B1F8-84AA24A5180D}"/>
              </a:ext>
            </a:extLst>
          </p:cNvPr>
          <p:cNvSpPr>
            <a:spLocks noGrp="1"/>
          </p:cNvSpPr>
          <p:nvPr>
            <p:ph type="title"/>
          </p:nvPr>
        </p:nvSpPr>
        <p:spPr/>
        <p:txBody>
          <a:bodyPr/>
          <a:lstStyle/>
          <a:p>
            <a:r>
              <a:rPr lang="en-US"/>
              <a:t>Instagram Posts Table | Teknialbikes - 5 of 19</a:t>
            </a:r>
          </a:p>
        </p:txBody>
      </p:sp>
      <p:graphicFrame>
        <p:nvGraphicFramePr>
          <p:cNvPr id="5" name="Table Placeholder 4">
            <a:extLst>
              <a:ext uri="{FF2B5EF4-FFF2-40B4-BE49-F238E27FC236}">
                <a16:creationId xmlns:a16="http://schemas.microsoft.com/office/drawing/2014/main" id="{80366529-F654-48A8-BB5C-7A38A62518DA}"/>
              </a:ext>
            </a:extLst>
          </p:cNvPr>
          <p:cNvGraphicFramePr>
            <a:graphicFrameLocks noGrp="1"/>
          </p:cNvGraphicFramePr>
          <p:nvPr>
            <p:ph type="tbl" sz="quarter" idx="13"/>
            <p:extLst>
              <p:ext uri="{D42A27DB-BD31-4B8C-83A1-F6EECF244321}">
                <p14:modId xmlns:p14="http://schemas.microsoft.com/office/powerpoint/2010/main" val="1634846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61247553"/>
                    </a:ext>
                  </a:extLst>
                </a:gridCol>
                <a:gridCol w="987552">
                  <a:extLst>
                    <a:ext uri="{9D8B030D-6E8A-4147-A177-3AD203B41FA5}">
                      <a16:colId xmlns:a16="http://schemas.microsoft.com/office/drawing/2014/main" val="4156824835"/>
                    </a:ext>
                  </a:extLst>
                </a:gridCol>
                <a:gridCol w="987552">
                  <a:extLst>
                    <a:ext uri="{9D8B030D-6E8A-4147-A177-3AD203B41FA5}">
                      <a16:colId xmlns:a16="http://schemas.microsoft.com/office/drawing/2014/main" val="1412636954"/>
                    </a:ext>
                  </a:extLst>
                </a:gridCol>
                <a:gridCol w="987552">
                  <a:extLst>
                    <a:ext uri="{9D8B030D-6E8A-4147-A177-3AD203B41FA5}">
                      <a16:colId xmlns:a16="http://schemas.microsoft.com/office/drawing/2014/main" val="2868721009"/>
                    </a:ext>
                  </a:extLst>
                </a:gridCol>
                <a:gridCol w="987552">
                  <a:extLst>
                    <a:ext uri="{9D8B030D-6E8A-4147-A177-3AD203B41FA5}">
                      <a16:colId xmlns:a16="http://schemas.microsoft.com/office/drawing/2014/main" val="3043650256"/>
                    </a:ext>
                  </a:extLst>
                </a:gridCol>
                <a:gridCol w="987552">
                  <a:extLst>
                    <a:ext uri="{9D8B030D-6E8A-4147-A177-3AD203B41FA5}">
                      <a16:colId xmlns:a16="http://schemas.microsoft.com/office/drawing/2014/main" val="1774233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0525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- 2021-06-07 20:38:31</a:t>
                      </a:r>
                      <a:r>
                        <a:rPr kumimoji="0" lang="es-ES" sz="1000" b="0" i="0" u="none" strike="noStrike" kern="1200" cap="none" spc="0" normalizeH="0" baseline="0" noProof="0">
                          <a:ln>
                            <a:noFill/>
                          </a:ln>
                          <a:solidFill>
                            <a:prstClr val="black"/>
                          </a:solidFill>
                          <a:effectLst/>
                          <a:uLnTx/>
                          <a:uFillTx/>
                          <a:latin typeface="+mn-lt"/>
                          <a:ea typeface="+mn-ea"/>
                          <a:cs typeface="+mn-cs"/>
                        </a:rPr>
                        <a:t>
 pablo_grana [Pablo Granados]
Se une a la #familiavenzo disfrutando de su nueva #RaptorEx
Aclaramos que no vuelve en el tiempo, 🤣 pero sí que va fuerte y que le permite crear nuevas aventuras y disfrutar de la naturaleza de una manera única y divertida.
.
Bienvenido Pablo a esta gran familia.
Que tu alegría se potencie y se propague aún más!!
El mundo necesita #REÍR fuerte!
.
.
#SOMOSVENZO
#vivivenzo #ciclismo #bike #bicicleta #cycling #cyclinglifestyle #cyclingphotos #cyclinglife #venzobikes #venzobike #biker #ciclismoargentino #mtb #mountainbike #mtblife #mtblifestyle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58686044"/>
                  </a:ext>
                </a:extLst>
              </a:tr>
            </a:tbl>
          </a:graphicData>
        </a:graphic>
      </p:graphicFrame>
      <p:sp>
        <p:nvSpPr>
          <p:cNvPr id="4" name="Text Placeholder 3">
            <a:extLst>
              <a:ext uri="{FF2B5EF4-FFF2-40B4-BE49-F238E27FC236}">
                <a16:creationId xmlns:a16="http://schemas.microsoft.com/office/drawing/2014/main" id="{542F02B9-0766-439E-A720-D7E020856EA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8028557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F0C14-7E01-4417-A2EE-9BBD13C8AC65}"/>
              </a:ext>
            </a:extLst>
          </p:cNvPr>
          <p:cNvSpPr>
            <a:spLocks noGrp="1"/>
          </p:cNvSpPr>
          <p:nvPr>
            <p:ph type="title"/>
          </p:nvPr>
        </p:nvSpPr>
        <p:spPr/>
        <p:txBody>
          <a:bodyPr/>
          <a:lstStyle/>
          <a:p>
            <a:r>
              <a:rPr lang="en-US"/>
              <a:t>Instagram Posts Table | Teknialbikes - 6 of 19</a:t>
            </a:r>
          </a:p>
        </p:txBody>
      </p:sp>
      <p:graphicFrame>
        <p:nvGraphicFramePr>
          <p:cNvPr id="5" name="Table Placeholder 4">
            <a:extLst>
              <a:ext uri="{FF2B5EF4-FFF2-40B4-BE49-F238E27FC236}">
                <a16:creationId xmlns:a16="http://schemas.microsoft.com/office/drawing/2014/main" id="{22CAA419-F031-4747-B2F7-9D2E1F4272D7}"/>
              </a:ext>
            </a:extLst>
          </p:cNvPr>
          <p:cNvGraphicFramePr>
            <a:graphicFrameLocks noGrp="1"/>
          </p:cNvGraphicFramePr>
          <p:nvPr>
            <p:ph type="tbl" sz="quarter" idx="13"/>
            <p:extLst>
              <p:ext uri="{D42A27DB-BD31-4B8C-83A1-F6EECF244321}">
                <p14:modId xmlns:p14="http://schemas.microsoft.com/office/powerpoint/2010/main" val="2760575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66210534"/>
                    </a:ext>
                  </a:extLst>
                </a:gridCol>
                <a:gridCol w="987552">
                  <a:extLst>
                    <a:ext uri="{9D8B030D-6E8A-4147-A177-3AD203B41FA5}">
                      <a16:colId xmlns:a16="http://schemas.microsoft.com/office/drawing/2014/main" val="3476240533"/>
                    </a:ext>
                  </a:extLst>
                </a:gridCol>
                <a:gridCol w="987552">
                  <a:extLst>
                    <a:ext uri="{9D8B030D-6E8A-4147-A177-3AD203B41FA5}">
                      <a16:colId xmlns:a16="http://schemas.microsoft.com/office/drawing/2014/main" val="964517179"/>
                    </a:ext>
                  </a:extLst>
                </a:gridCol>
                <a:gridCol w="987552">
                  <a:extLst>
                    <a:ext uri="{9D8B030D-6E8A-4147-A177-3AD203B41FA5}">
                      <a16:colId xmlns:a16="http://schemas.microsoft.com/office/drawing/2014/main" val="1011433750"/>
                    </a:ext>
                  </a:extLst>
                </a:gridCol>
                <a:gridCol w="987552">
                  <a:extLst>
                    <a:ext uri="{9D8B030D-6E8A-4147-A177-3AD203B41FA5}">
                      <a16:colId xmlns:a16="http://schemas.microsoft.com/office/drawing/2014/main" val="4194407615"/>
                    </a:ext>
                  </a:extLst>
                </a:gridCol>
                <a:gridCol w="987552">
                  <a:extLst>
                    <a:ext uri="{9D8B030D-6E8A-4147-A177-3AD203B41FA5}">
                      <a16:colId xmlns:a16="http://schemas.microsoft.com/office/drawing/2014/main" val="2705234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0918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- 2021-06-23 20:58:11</a:t>
                      </a:r>
                      <a:r>
                        <a:rPr kumimoji="0" lang="es-ES" sz="1000" b="0" i="0" u="none" strike="noStrike" kern="1200" cap="none" spc="0" normalizeH="0" baseline="0" noProof="0">
                          <a:ln>
                            <a:noFill/>
                          </a:ln>
                          <a:solidFill>
                            <a:prstClr val="black"/>
                          </a:solidFill>
                          <a:effectLst/>
                          <a:uLnTx/>
                          <a:uFillTx/>
                          <a:latin typeface="+mn-lt"/>
                          <a:ea typeface="+mn-ea"/>
                          <a:cs typeface="+mn-cs"/>
                        </a:rPr>
                        <a:t>
 🔥 #DoblesVenzo 🔥
Ya les adelantamos un poco en teamvenzo.arg sobre este nuevo producto que estamos desarrollando desde #VenzoArgentina para el mundo. 
Contamos con cuatro prototipos de bicicletas DOBLE SUSPENSIÓN qué están siendo testeados y evaluados por miembros del #TEAMVENZO
.
- al igual que lo hicimos anteriormente con el desarrollo de #XBLAZEEX y #ETNA -
.
.
En estas imágenes les mostramos una de las primeras etapas de lo que será este largo pero hermoso proceso de desarrollo.
Un gran equipo de profesionales está trabajando y aportando su conocimiento en cada una de las áreas que se requiere para lograr elegir el mejor producto, que será lanzado en la próxima temporada.
.
.
#somosvenzo
#venzo #venzobikes #venzobike #bike #biker #mtb #xco #xc #mtblife #mtbbike #ciclismo #ciclismoargentino #cycling #cyclinglife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32339685"/>
                  </a:ext>
                </a:extLst>
              </a:tr>
            </a:tbl>
          </a:graphicData>
        </a:graphic>
      </p:graphicFrame>
      <p:sp>
        <p:nvSpPr>
          <p:cNvPr id="4" name="Text Placeholder 3">
            <a:extLst>
              <a:ext uri="{FF2B5EF4-FFF2-40B4-BE49-F238E27FC236}">
                <a16:creationId xmlns:a16="http://schemas.microsoft.com/office/drawing/2014/main" id="{3E788048-659E-4C95-9424-DCF93D00C71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9966391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1EA44-F2AF-44B4-829E-662DC7514114}"/>
              </a:ext>
            </a:extLst>
          </p:cNvPr>
          <p:cNvSpPr>
            <a:spLocks noGrp="1"/>
          </p:cNvSpPr>
          <p:nvPr>
            <p:ph type="title"/>
          </p:nvPr>
        </p:nvSpPr>
        <p:spPr/>
        <p:txBody>
          <a:bodyPr/>
          <a:lstStyle/>
          <a:p>
            <a:r>
              <a:rPr lang="en-US"/>
              <a:t>Instagram Posts Table | Teknialbikes - 7 of 19</a:t>
            </a:r>
          </a:p>
        </p:txBody>
      </p:sp>
      <p:graphicFrame>
        <p:nvGraphicFramePr>
          <p:cNvPr id="5" name="Table Placeholder 4">
            <a:extLst>
              <a:ext uri="{FF2B5EF4-FFF2-40B4-BE49-F238E27FC236}">
                <a16:creationId xmlns:a16="http://schemas.microsoft.com/office/drawing/2014/main" id="{6DBC1AD7-4441-4B88-813D-9EF2AE414405}"/>
              </a:ext>
            </a:extLst>
          </p:cNvPr>
          <p:cNvGraphicFramePr>
            <a:graphicFrameLocks noGrp="1"/>
          </p:cNvGraphicFramePr>
          <p:nvPr>
            <p:ph type="tbl" sz="quarter" idx="13"/>
            <p:extLst>
              <p:ext uri="{D42A27DB-BD31-4B8C-83A1-F6EECF244321}">
                <p14:modId xmlns:p14="http://schemas.microsoft.com/office/powerpoint/2010/main" val="3526958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47714887"/>
                    </a:ext>
                  </a:extLst>
                </a:gridCol>
                <a:gridCol w="987552">
                  <a:extLst>
                    <a:ext uri="{9D8B030D-6E8A-4147-A177-3AD203B41FA5}">
                      <a16:colId xmlns:a16="http://schemas.microsoft.com/office/drawing/2014/main" val="3199213217"/>
                    </a:ext>
                  </a:extLst>
                </a:gridCol>
                <a:gridCol w="987552">
                  <a:extLst>
                    <a:ext uri="{9D8B030D-6E8A-4147-A177-3AD203B41FA5}">
                      <a16:colId xmlns:a16="http://schemas.microsoft.com/office/drawing/2014/main" val="2181592331"/>
                    </a:ext>
                  </a:extLst>
                </a:gridCol>
                <a:gridCol w="987552">
                  <a:extLst>
                    <a:ext uri="{9D8B030D-6E8A-4147-A177-3AD203B41FA5}">
                      <a16:colId xmlns:a16="http://schemas.microsoft.com/office/drawing/2014/main" val="1911449558"/>
                    </a:ext>
                  </a:extLst>
                </a:gridCol>
                <a:gridCol w="987552">
                  <a:extLst>
                    <a:ext uri="{9D8B030D-6E8A-4147-A177-3AD203B41FA5}">
                      <a16:colId xmlns:a16="http://schemas.microsoft.com/office/drawing/2014/main" val="957680186"/>
                    </a:ext>
                  </a:extLst>
                </a:gridCol>
                <a:gridCol w="987552">
                  <a:extLst>
                    <a:ext uri="{9D8B030D-6E8A-4147-A177-3AD203B41FA5}">
                      <a16:colId xmlns:a16="http://schemas.microsoft.com/office/drawing/2014/main" val="210107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51858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- 2021-06-18 20:42:47</a:t>
                      </a:r>
                      <a:r>
                        <a:rPr kumimoji="0" lang="es-ES" sz="1000" b="0" i="0" u="none" strike="noStrike" kern="1200" cap="none" spc="0" normalizeH="0" baseline="0" noProof="0">
                          <a:ln>
                            <a:noFill/>
                          </a:ln>
                          <a:solidFill>
                            <a:prstClr val="black"/>
                          </a:solidFill>
                          <a:effectLst/>
                          <a:uLnTx/>
                          <a:uFillTx/>
                          <a:latin typeface="+mn-lt"/>
                          <a:ea typeface="+mn-ea"/>
                          <a:cs typeface="+mn-cs"/>
                        </a:rPr>
                        <a:t>
 RAPTOR EXO
.
Este nuevo diseño de cuadro de #VenzoArgentina nos tiene enamorados!!
Ideal para regalarle a #papá en su día. 🤩
.
Posee una gran capacidad de soportar el uso agresivo, logrando un producto #rigido, #liviano y #resistente. 🔥
.
En las ultimas imágenes podrán ver las especificaciones técnicas de cómo salen desde línea de armado.
.
*No realizamos venta al público.
*Por precio y stock Consultá en nuestras historias destacadas en “Comercios”.
.
Conseguí el nuevo #RAPTOREXO en todas las #bicicleteríasVenzo del país 🇦🇷
.
.
#somosvenzo
#venzobikes #venzobike #venzo #bike #biker #diadelpadre #ciclismoargentino #ciclismo #cycling #mtb #mountainbike #mtblife #cyclinglife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76479878"/>
                  </a:ext>
                </a:extLst>
              </a:tr>
            </a:tbl>
          </a:graphicData>
        </a:graphic>
      </p:graphicFrame>
      <p:sp>
        <p:nvSpPr>
          <p:cNvPr id="4" name="Text Placeholder 3">
            <a:extLst>
              <a:ext uri="{FF2B5EF4-FFF2-40B4-BE49-F238E27FC236}">
                <a16:creationId xmlns:a16="http://schemas.microsoft.com/office/drawing/2014/main" id="{D70035DE-9B27-4655-AAB3-EFB43AAFC7E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4398855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BC402-9F79-4CD7-A9F9-63215F6910A9}"/>
              </a:ext>
            </a:extLst>
          </p:cNvPr>
          <p:cNvSpPr>
            <a:spLocks noGrp="1"/>
          </p:cNvSpPr>
          <p:nvPr>
            <p:ph type="title"/>
          </p:nvPr>
        </p:nvSpPr>
        <p:spPr/>
        <p:txBody>
          <a:bodyPr/>
          <a:lstStyle/>
          <a:p>
            <a:r>
              <a:rPr lang="en-US"/>
              <a:t>Instagram Posts Table | Teknialbikes - 8 of 19</a:t>
            </a:r>
          </a:p>
        </p:txBody>
      </p:sp>
      <p:graphicFrame>
        <p:nvGraphicFramePr>
          <p:cNvPr id="5" name="Table Placeholder 4">
            <a:extLst>
              <a:ext uri="{FF2B5EF4-FFF2-40B4-BE49-F238E27FC236}">
                <a16:creationId xmlns:a16="http://schemas.microsoft.com/office/drawing/2014/main" id="{8771B99D-80F1-4367-ACF5-55DB0321B7EB}"/>
              </a:ext>
            </a:extLst>
          </p:cNvPr>
          <p:cNvGraphicFramePr>
            <a:graphicFrameLocks noGrp="1"/>
          </p:cNvGraphicFramePr>
          <p:nvPr>
            <p:ph type="tbl" sz="quarter" idx="13"/>
            <p:extLst>
              <p:ext uri="{D42A27DB-BD31-4B8C-83A1-F6EECF244321}">
                <p14:modId xmlns:p14="http://schemas.microsoft.com/office/powerpoint/2010/main" val="256286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5061509"/>
                    </a:ext>
                  </a:extLst>
                </a:gridCol>
                <a:gridCol w="987552">
                  <a:extLst>
                    <a:ext uri="{9D8B030D-6E8A-4147-A177-3AD203B41FA5}">
                      <a16:colId xmlns:a16="http://schemas.microsoft.com/office/drawing/2014/main" val="16854154"/>
                    </a:ext>
                  </a:extLst>
                </a:gridCol>
                <a:gridCol w="987552">
                  <a:extLst>
                    <a:ext uri="{9D8B030D-6E8A-4147-A177-3AD203B41FA5}">
                      <a16:colId xmlns:a16="http://schemas.microsoft.com/office/drawing/2014/main" val="3601191083"/>
                    </a:ext>
                  </a:extLst>
                </a:gridCol>
                <a:gridCol w="987552">
                  <a:extLst>
                    <a:ext uri="{9D8B030D-6E8A-4147-A177-3AD203B41FA5}">
                      <a16:colId xmlns:a16="http://schemas.microsoft.com/office/drawing/2014/main" val="4085261808"/>
                    </a:ext>
                  </a:extLst>
                </a:gridCol>
                <a:gridCol w="987552">
                  <a:extLst>
                    <a:ext uri="{9D8B030D-6E8A-4147-A177-3AD203B41FA5}">
                      <a16:colId xmlns:a16="http://schemas.microsoft.com/office/drawing/2014/main" val="3324870743"/>
                    </a:ext>
                  </a:extLst>
                </a:gridCol>
                <a:gridCol w="987552">
                  <a:extLst>
                    <a:ext uri="{9D8B030D-6E8A-4147-A177-3AD203B41FA5}">
                      <a16:colId xmlns:a16="http://schemas.microsoft.com/office/drawing/2014/main" val="4179289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88689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- 2021-06-08 11:49:30</a:t>
                      </a:r>
                      <a:r>
                        <a:rPr kumimoji="0" lang="en-US" sz="1000" b="0" i="0" u="none" strike="noStrike" kern="1200" cap="none" spc="0" normalizeH="0" baseline="0" noProof="0">
                          <a:ln>
                            <a:noFill/>
                          </a:ln>
                          <a:solidFill>
                            <a:prstClr val="black"/>
                          </a:solidFill>
                          <a:effectLst/>
                          <a:uLnTx/>
                          <a:uFillTx/>
                          <a:latin typeface="+mn-lt"/>
                          <a:ea typeface="+mn-ea"/>
                          <a:cs typeface="+mn-cs"/>
                        </a:rPr>
                        <a:t>
 &gt;&gt; Que tu experiencia en dos ruedas sea 𝓵𝓪 𝓶𝓮𝓳𝓸𝓻👌
.
Porque la comodidad ante todo 😉, deslizá y chequeá: 𝐡𝐚𝐲 𝐮𝐧 𝐭𝐚𝐦𝐚ñ𝐨 𝐝𝐞 𝐛𝐢𝐜𝐢 𝐢𝐝𝐞𝐚𝐥 𝐩𝐚𝐫𝐚 𝐯𝐨𝐬...
.
&gt;Comentá acá cuál es 𝒕𝒖 𝒕𝒂𝒍𝒍𝒆🚴♀️ 👇
.
.
#topmega #tubicitumundo #todoterreno #cicloturismo #bicis #bicicleta #bike #biker #cycling #ciclismo #ciclismoargentina #mtblife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60864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- 2021-06-03 12:39:40</a:t>
                      </a:r>
                      <a:r>
                        <a:rPr kumimoji="0" lang="es-ES" sz="1000" b="0" i="0" u="none" strike="noStrike" kern="1200" cap="none" spc="0" normalizeH="0" baseline="0" noProof="0">
                          <a:ln>
                            <a:noFill/>
                          </a:ln>
                          <a:solidFill>
                            <a:prstClr val="black"/>
                          </a:solidFill>
                          <a:effectLst/>
                          <a:uLnTx/>
                          <a:uFillTx/>
                          <a:latin typeface="+mn-lt"/>
                          <a:ea typeface="+mn-ea"/>
                          <a:cs typeface="+mn-cs"/>
                        </a:rPr>
                        <a:t>
 Porque es más sano. Porque no contamina. Porque te ayuda a liberar endorfinas y tener menos estrés. Porque es la opción más rápida en las ciudades. Porque te hace más feliz.
#diamundialdelabicicleta #díamundialdelabicicleta #bicicleta #bici #mejorenbici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44643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- 2021-06-28 17:21:00</a:t>
                      </a:r>
                      <a:r>
                        <a:rPr kumimoji="0" lang="es-ES" sz="1000" b="0" i="0" u="none" strike="noStrike" kern="1200" cap="none" spc="0" normalizeH="0" baseline="0" noProof="0">
                          <a:ln>
                            <a:noFill/>
                          </a:ln>
                          <a:solidFill>
                            <a:prstClr val="black"/>
                          </a:solidFill>
                          <a:effectLst/>
                          <a:uLnTx/>
                          <a:uFillTx/>
                          <a:latin typeface="+mn-lt"/>
                          <a:ea typeface="+mn-ea"/>
                          <a:cs typeface="+mn-cs"/>
                        </a:rPr>
                        <a:t>
 El amor siempre se celebra.🚲🏳️‍🌈💕#orgullo #amoresamor #lgbt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16827231"/>
                  </a:ext>
                </a:extLst>
              </a:tr>
            </a:tbl>
          </a:graphicData>
        </a:graphic>
      </p:graphicFrame>
      <p:sp>
        <p:nvSpPr>
          <p:cNvPr id="4" name="Text Placeholder 3">
            <a:extLst>
              <a:ext uri="{FF2B5EF4-FFF2-40B4-BE49-F238E27FC236}">
                <a16:creationId xmlns:a16="http://schemas.microsoft.com/office/drawing/2014/main" id="{65FAC194-6875-412F-B3CD-690DC2F34C6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5825946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96922-BC0B-4DAA-9C56-7AB56B69D58A}"/>
              </a:ext>
            </a:extLst>
          </p:cNvPr>
          <p:cNvSpPr>
            <a:spLocks noGrp="1"/>
          </p:cNvSpPr>
          <p:nvPr>
            <p:ph type="title"/>
          </p:nvPr>
        </p:nvSpPr>
        <p:spPr/>
        <p:txBody>
          <a:bodyPr/>
          <a:lstStyle/>
          <a:p>
            <a:r>
              <a:rPr lang="en-US"/>
              <a:t>Instagram Posts Table | Teknialbikes - 9 of 19</a:t>
            </a:r>
          </a:p>
        </p:txBody>
      </p:sp>
      <p:graphicFrame>
        <p:nvGraphicFramePr>
          <p:cNvPr id="5" name="Table Placeholder 4">
            <a:extLst>
              <a:ext uri="{FF2B5EF4-FFF2-40B4-BE49-F238E27FC236}">
                <a16:creationId xmlns:a16="http://schemas.microsoft.com/office/drawing/2014/main" id="{894ED18B-8F01-4462-9AFD-6BE545137A40}"/>
              </a:ext>
            </a:extLst>
          </p:cNvPr>
          <p:cNvGraphicFramePr>
            <a:graphicFrameLocks noGrp="1"/>
          </p:cNvGraphicFramePr>
          <p:nvPr>
            <p:ph type="tbl" sz="quarter" idx="13"/>
            <p:extLst>
              <p:ext uri="{D42A27DB-BD31-4B8C-83A1-F6EECF244321}">
                <p14:modId xmlns:p14="http://schemas.microsoft.com/office/powerpoint/2010/main" val="3502947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2990520"/>
                    </a:ext>
                  </a:extLst>
                </a:gridCol>
                <a:gridCol w="987552">
                  <a:extLst>
                    <a:ext uri="{9D8B030D-6E8A-4147-A177-3AD203B41FA5}">
                      <a16:colId xmlns:a16="http://schemas.microsoft.com/office/drawing/2014/main" val="1045454433"/>
                    </a:ext>
                  </a:extLst>
                </a:gridCol>
                <a:gridCol w="987552">
                  <a:extLst>
                    <a:ext uri="{9D8B030D-6E8A-4147-A177-3AD203B41FA5}">
                      <a16:colId xmlns:a16="http://schemas.microsoft.com/office/drawing/2014/main" val="2248992575"/>
                    </a:ext>
                  </a:extLst>
                </a:gridCol>
                <a:gridCol w="987552">
                  <a:extLst>
                    <a:ext uri="{9D8B030D-6E8A-4147-A177-3AD203B41FA5}">
                      <a16:colId xmlns:a16="http://schemas.microsoft.com/office/drawing/2014/main" val="3754257304"/>
                    </a:ext>
                  </a:extLst>
                </a:gridCol>
                <a:gridCol w="987552">
                  <a:extLst>
                    <a:ext uri="{9D8B030D-6E8A-4147-A177-3AD203B41FA5}">
                      <a16:colId xmlns:a16="http://schemas.microsoft.com/office/drawing/2014/main" val="1741320801"/>
                    </a:ext>
                  </a:extLst>
                </a:gridCol>
                <a:gridCol w="987552">
                  <a:extLst>
                    <a:ext uri="{9D8B030D-6E8A-4147-A177-3AD203B41FA5}">
                      <a16:colId xmlns:a16="http://schemas.microsoft.com/office/drawing/2014/main" val="3098443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89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- 2021-06-11 12:36:05</a:t>
                      </a:r>
                      <a:r>
                        <a:rPr kumimoji="0" lang="en-US" sz="1000" b="0" i="0" u="none" strike="noStrike" kern="1200" cap="none" spc="0" normalizeH="0" baseline="0" noProof="0">
                          <a:ln>
                            <a:noFill/>
                          </a:ln>
                          <a:solidFill>
                            <a:prstClr val="black"/>
                          </a:solidFill>
                          <a:effectLst/>
                          <a:uLnTx/>
                          <a:uFillTx/>
                          <a:latin typeface="+mn-lt"/>
                          <a:ea typeface="+mn-ea"/>
                          <a:cs typeface="+mn-cs"/>
                        </a:rPr>
                        <a:t>
 El mejor regalo para #papá es una #venzobike 🤩🔥
.
.
La #bicicleta llegó para quedarse y ser nuestro medio de movilidad #sustentable.
.
Buscá la #venzo que más te guste en nuestra web y conseguila en todas las #bicicleterías venzo del país 🇦🇷
.
Cual preferís??
#venzothorn o #venzoatix ?
.
.
Para ver precios sugeridos y características:
www.venzoargentina.com.ar
.
#somosvenzo #vivivenzo #atix #thorn #venzoargentina #diadelpadre #padre #bike #ciclismo #cycling #ciclismoargentina #cicloturismoargentina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19554023"/>
                  </a:ext>
                </a:extLst>
              </a:tr>
            </a:tbl>
          </a:graphicData>
        </a:graphic>
      </p:graphicFrame>
      <p:sp>
        <p:nvSpPr>
          <p:cNvPr id="4" name="Text Placeholder 3">
            <a:extLst>
              <a:ext uri="{FF2B5EF4-FFF2-40B4-BE49-F238E27FC236}">
                <a16:creationId xmlns:a16="http://schemas.microsoft.com/office/drawing/2014/main" id="{FEE09521-F818-41EB-83F8-D699C1EEE0E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6185794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78B37-AEA8-4DF8-ADB3-4890246573A0}"/>
              </a:ext>
            </a:extLst>
          </p:cNvPr>
          <p:cNvSpPr>
            <a:spLocks noGrp="1"/>
          </p:cNvSpPr>
          <p:nvPr>
            <p:ph type="title"/>
          </p:nvPr>
        </p:nvSpPr>
        <p:spPr/>
        <p:txBody>
          <a:bodyPr/>
          <a:lstStyle/>
          <a:p>
            <a:r>
              <a:rPr lang="en-US"/>
              <a:t>Instagram Posts Table | Teknialbikes - 10 of 19</a:t>
            </a:r>
          </a:p>
        </p:txBody>
      </p:sp>
      <p:graphicFrame>
        <p:nvGraphicFramePr>
          <p:cNvPr id="5" name="Table Placeholder 4">
            <a:extLst>
              <a:ext uri="{FF2B5EF4-FFF2-40B4-BE49-F238E27FC236}">
                <a16:creationId xmlns:a16="http://schemas.microsoft.com/office/drawing/2014/main" id="{F2AB5C51-27D6-4415-ABDD-9E24133533F7}"/>
              </a:ext>
            </a:extLst>
          </p:cNvPr>
          <p:cNvGraphicFramePr>
            <a:graphicFrameLocks noGrp="1"/>
          </p:cNvGraphicFramePr>
          <p:nvPr>
            <p:ph type="tbl" sz="quarter" idx="13"/>
            <p:extLst>
              <p:ext uri="{D42A27DB-BD31-4B8C-83A1-F6EECF244321}">
                <p14:modId xmlns:p14="http://schemas.microsoft.com/office/powerpoint/2010/main" val="2499276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32942655"/>
                    </a:ext>
                  </a:extLst>
                </a:gridCol>
                <a:gridCol w="987552">
                  <a:extLst>
                    <a:ext uri="{9D8B030D-6E8A-4147-A177-3AD203B41FA5}">
                      <a16:colId xmlns:a16="http://schemas.microsoft.com/office/drawing/2014/main" val="3645525938"/>
                    </a:ext>
                  </a:extLst>
                </a:gridCol>
                <a:gridCol w="987552">
                  <a:extLst>
                    <a:ext uri="{9D8B030D-6E8A-4147-A177-3AD203B41FA5}">
                      <a16:colId xmlns:a16="http://schemas.microsoft.com/office/drawing/2014/main" val="3284111673"/>
                    </a:ext>
                  </a:extLst>
                </a:gridCol>
                <a:gridCol w="987552">
                  <a:extLst>
                    <a:ext uri="{9D8B030D-6E8A-4147-A177-3AD203B41FA5}">
                      <a16:colId xmlns:a16="http://schemas.microsoft.com/office/drawing/2014/main" val="2331981473"/>
                    </a:ext>
                  </a:extLst>
                </a:gridCol>
                <a:gridCol w="987552">
                  <a:extLst>
                    <a:ext uri="{9D8B030D-6E8A-4147-A177-3AD203B41FA5}">
                      <a16:colId xmlns:a16="http://schemas.microsoft.com/office/drawing/2014/main" val="3220066942"/>
                    </a:ext>
                  </a:extLst>
                </a:gridCol>
                <a:gridCol w="987552">
                  <a:extLst>
                    <a:ext uri="{9D8B030D-6E8A-4147-A177-3AD203B41FA5}">
                      <a16:colId xmlns:a16="http://schemas.microsoft.com/office/drawing/2014/main" val="2776872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8382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- 2021-06-20 11:42:48</a:t>
                      </a:r>
                      <a:r>
                        <a:rPr kumimoji="0" lang="en-US" sz="1000" b="0" i="0" u="none" strike="noStrike" kern="1200" cap="none" spc="0" normalizeH="0" baseline="0" noProof="0">
                          <a:ln>
                            <a:noFill/>
                          </a:ln>
                          <a:solidFill>
                            <a:prstClr val="black"/>
                          </a:solidFill>
                          <a:effectLst/>
                          <a:uLnTx/>
                          <a:uFillTx/>
                          <a:latin typeface="+mn-lt"/>
                          <a:ea typeface="+mn-ea"/>
                          <a:cs typeface="+mn-cs"/>
                        </a:rPr>
                        <a:t>
 Feliz día Papá!
.
Nuestro guía, compañero, nuestro amigo.
Nuestro apoyo incondicional y el que nos aguanta en todas.
.
.
Gracias pa!!
.
.
#SOMOSVENZO
#vivivenzo #ciclismo #bike #bicicleta #cycling #cyclinglifestyle #cyclingphotos #cyclinglife #venzobikes #venzobike #biker #ciclismoargentino #mtb #mountainbike #mtblife #mtblifestyle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80338553"/>
                  </a:ext>
                </a:extLst>
              </a:tr>
            </a:tbl>
          </a:graphicData>
        </a:graphic>
      </p:graphicFrame>
      <p:sp>
        <p:nvSpPr>
          <p:cNvPr id="4" name="Text Placeholder 3">
            <a:extLst>
              <a:ext uri="{FF2B5EF4-FFF2-40B4-BE49-F238E27FC236}">
                <a16:creationId xmlns:a16="http://schemas.microsoft.com/office/drawing/2014/main" id="{42040E8A-B553-4F3A-B241-4390B5FB358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9586266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C8C3D-BEED-4B5F-A337-98D06F0B905A}"/>
              </a:ext>
            </a:extLst>
          </p:cNvPr>
          <p:cNvSpPr>
            <a:spLocks noGrp="1"/>
          </p:cNvSpPr>
          <p:nvPr>
            <p:ph type="title"/>
          </p:nvPr>
        </p:nvSpPr>
        <p:spPr/>
        <p:txBody>
          <a:bodyPr/>
          <a:lstStyle/>
          <a:p>
            <a:r>
              <a:rPr lang="en-US"/>
              <a:t>Instagram Posts Table | Teknialbikes - 11 of 19</a:t>
            </a:r>
          </a:p>
        </p:txBody>
      </p:sp>
      <p:graphicFrame>
        <p:nvGraphicFramePr>
          <p:cNvPr id="5" name="Table Placeholder 4">
            <a:extLst>
              <a:ext uri="{FF2B5EF4-FFF2-40B4-BE49-F238E27FC236}">
                <a16:creationId xmlns:a16="http://schemas.microsoft.com/office/drawing/2014/main" id="{9722D34A-9A14-4D10-AFB4-18BBB7D5F25B}"/>
              </a:ext>
            </a:extLst>
          </p:cNvPr>
          <p:cNvGraphicFramePr>
            <a:graphicFrameLocks noGrp="1"/>
          </p:cNvGraphicFramePr>
          <p:nvPr>
            <p:ph type="tbl" sz="quarter" idx="13"/>
            <p:extLst>
              <p:ext uri="{D42A27DB-BD31-4B8C-83A1-F6EECF244321}">
                <p14:modId xmlns:p14="http://schemas.microsoft.com/office/powerpoint/2010/main" val="3700012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791078015"/>
                    </a:ext>
                  </a:extLst>
                </a:gridCol>
                <a:gridCol w="987552">
                  <a:extLst>
                    <a:ext uri="{9D8B030D-6E8A-4147-A177-3AD203B41FA5}">
                      <a16:colId xmlns:a16="http://schemas.microsoft.com/office/drawing/2014/main" val="4181196008"/>
                    </a:ext>
                  </a:extLst>
                </a:gridCol>
                <a:gridCol w="987552">
                  <a:extLst>
                    <a:ext uri="{9D8B030D-6E8A-4147-A177-3AD203B41FA5}">
                      <a16:colId xmlns:a16="http://schemas.microsoft.com/office/drawing/2014/main" val="3371956120"/>
                    </a:ext>
                  </a:extLst>
                </a:gridCol>
                <a:gridCol w="987552">
                  <a:extLst>
                    <a:ext uri="{9D8B030D-6E8A-4147-A177-3AD203B41FA5}">
                      <a16:colId xmlns:a16="http://schemas.microsoft.com/office/drawing/2014/main" val="729673594"/>
                    </a:ext>
                  </a:extLst>
                </a:gridCol>
                <a:gridCol w="987552">
                  <a:extLst>
                    <a:ext uri="{9D8B030D-6E8A-4147-A177-3AD203B41FA5}">
                      <a16:colId xmlns:a16="http://schemas.microsoft.com/office/drawing/2014/main" val="1583713680"/>
                    </a:ext>
                  </a:extLst>
                </a:gridCol>
                <a:gridCol w="987552">
                  <a:extLst>
                    <a:ext uri="{9D8B030D-6E8A-4147-A177-3AD203B41FA5}">
                      <a16:colId xmlns:a16="http://schemas.microsoft.com/office/drawing/2014/main" val="2011138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98074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- 2021-06-01 16:01:06</a:t>
                      </a:r>
                      <a:r>
                        <a:rPr kumimoji="0" lang="en-US" sz="1000" b="0" i="0" u="none" strike="noStrike" kern="1200" cap="none" spc="0" normalizeH="0" baseline="0" noProof="0">
                          <a:ln>
                            <a:noFill/>
                          </a:ln>
                          <a:solidFill>
                            <a:prstClr val="black"/>
                          </a:solidFill>
                          <a:effectLst/>
                          <a:uLnTx/>
                          <a:uFillTx/>
                          <a:latin typeface="+mn-lt"/>
                          <a:ea typeface="+mn-ea"/>
                          <a:cs typeface="+mn-cs"/>
                        </a:rPr>
                        <a:t>
 ⚫ M-5.5 - Un Caño #SomosRaleigh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98660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teknialbikes - 2021-06-30 18:32:52</a:t>
                      </a:r>
                      <a:r>
                        <a:rPr kumimoji="0" lang="en-US" sz="1000" b="0" i="0" u="none" strike="noStrike" kern="1200" cap="none" spc="0" normalizeH="0" baseline="0" noProof="0">
                          <a:ln>
                            <a:noFill/>
                          </a:ln>
                          <a:solidFill>
                            <a:prstClr val="black"/>
                          </a:solidFill>
                          <a:effectLst/>
                          <a:uLnTx/>
                          <a:uFillTx/>
                          <a:latin typeface="+mn-lt"/>
                          <a:ea typeface="+mn-ea"/>
                          <a:cs typeface="+mn-cs"/>
                        </a:rPr>
                        <a:t>
 S O R T E O! Esta semana bicicleteá todo, menos este sorteo de Átomo y Teknial 🧡🚲⁣
⁣
𝐄𝐧𝐭𝐫𝐚́ 𝐚𝐥 𝐩𝐨𝐬𝐭𝐞𝐨 𝐝𝐞 𝐚́𝐭𝐨𝐦𝐨 𝐲 𝐬𝐞𝐠𝐮𝐢́ 𝐥𝐨𝐬 𝐩𝐚𝐬𝐨𝐬 𝐝𝐞𝐥 𝐬𝐨𝐫𝐭𝐞𝐨!⁣
Ingresá ya en atomodesinflamante 🍀🧡🚲⁣
⁣
#TeknialBikes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83576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- 2021-06-25 17:41:23</a:t>
                      </a:r>
                      <a:r>
                        <a:rPr kumimoji="0" lang="es-ES" sz="1000" b="0" i="0" u="none" strike="noStrike" kern="1200" cap="none" spc="0" normalizeH="0" baseline="0" noProof="0">
                          <a:ln>
                            <a:noFill/>
                          </a:ln>
                          <a:solidFill>
                            <a:prstClr val="black"/>
                          </a:solidFill>
                          <a:effectLst/>
                          <a:uLnTx/>
                          <a:uFillTx/>
                          <a:latin typeface="+mn-lt"/>
                          <a:ea typeface="+mn-ea"/>
                          <a:cs typeface="+mn-cs"/>
                        </a:rPr>
                        <a:t>
 En los mejores momentos, tu bici está con vos. 🌞🚲 #OlmoCamino #urbanbike #bici #bicicleta 
📷: andreafabianabrandol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77791049"/>
                  </a:ext>
                </a:extLst>
              </a:tr>
            </a:tbl>
          </a:graphicData>
        </a:graphic>
      </p:graphicFrame>
      <p:sp>
        <p:nvSpPr>
          <p:cNvPr id="4" name="Text Placeholder 3">
            <a:extLst>
              <a:ext uri="{FF2B5EF4-FFF2-40B4-BE49-F238E27FC236}">
                <a16:creationId xmlns:a16="http://schemas.microsoft.com/office/drawing/2014/main" id="{DCB0FCAD-9112-405A-8CFC-CE4E7161FE6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543701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EB1CC-FE96-4C9D-A50C-949ECF62FDD5}"/>
              </a:ext>
            </a:extLst>
          </p:cNvPr>
          <p:cNvSpPr>
            <a:spLocks noGrp="1"/>
          </p:cNvSpPr>
          <p:nvPr>
            <p:ph type="title"/>
          </p:nvPr>
        </p:nvSpPr>
        <p:spPr/>
        <p:txBody>
          <a:bodyPr/>
          <a:lstStyle/>
          <a:p>
            <a:r>
              <a:rPr lang="en-US"/>
              <a:t>Instagram Posts Table | Teknialbikes - 12 of 19</a:t>
            </a:r>
          </a:p>
        </p:txBody>
      </p:sp>
      <p:graphicFrame>
        <p:nvGraphicFramePr>
          <p:cNvPr id="5" name="Table Placeholder 4">
            <a:extLst>
              <a:ext uri="{FF2B5EF4-FFF2-40B4-BE49-F238E27FC236}">
                <a16:creationId xmlns:a16="http://schemas.microsoft.com/office/drawing/2014/main" id="{C5BE5E49-AB7E-42B9-9BF0-C8EBE77F9010}"/>
              </a:ext>
            </a:extLst>
          </p:cNvPr>
          <p:cNvGraphicFramePr>
            <a:graphicFrameLocks noGrp="1"/>
          </p:cNvGraphicFramePr>
          <p:nvPr>
            <p:ph type="tbl" sz="quarter" idx="13"/>
            <p:extLst>
              <p:ext uri="{D42A27DB-BD31-4B8C-83A1-F6EECF244321}">
                <p14:modId xmlns:p14="http://schemas.microsoft.com/office/powerpoint/2010/main" val="3455428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38639446"/>
                    </a:ext>
                  </a:extLst>
                </a:gridCol>
                <a:gridCol w="987552">
                  <a:extLst>
                    <a:ext uri="{9D8B030D-6E8A-4147-A177-3AD203B41FA5}">
                      <a16:colId xmlns:a16="http://schemas.microsoft.com/office/drawing/2014/main" val="2757946061"/>
                    </a:ext>
                  </a:extLst>
                </a:gridCol>
                <a:gridCol w="987552">
                  <a:extLst>
                    <a:ext uri="{9D8B030D-6E8A-4147-A177-3AD203B41FA5}">
                      <a16:colId xmlns:a16="http://schemas.microsoft.com/office/drawing/2014/main" val="3543790058"/>
                    </a:ext>
                  </a:extLst>
                </a:gridCol>
                <a:gridCol w="987552">
                  <a:extLst>
                    <a:ext uri="{9D8B030D-6E8A-4147-A177-3AD203B41FA5}">
                      <a16:colId xmlns:a16="http://schemas.microsoft.com/office/drawing/2014/main" val="3405806912"/>
                    </a:ext>
                  </a:extLst>
                </a:gridCol>
                <a:gridCol w="987552">
                  <a:extLst>
                    <a:ext uri="{9D8B030D-6E8A-4147-A177-3AD203B41FA5}">
                      <a16:colId xmlns:a16="http://schemas.microsoft.com/office/drawing/2014/main" val="1348155786"/>
                    </a:ext>
                  </a:extLst>
                </a:gridCol>
                <a:gridCol w="987552">
                  <a:extLst>
                    <a:ext uri="{9D8B030D-6E8A-4147-A177-3AD203B41FA5}">
                      <a16:colId xmlns:a16="http://schemas.microsoft.com/office/drawing/2014/main" val="1848339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7463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- 2021-06-18 09:58:08</a:t>
                      </a:r>
                      <a:r>
                        <a:rPr kumimoji="0" lang="en-US" sz="1000" b="0" i="0" u="none" strike="noStrike" kern="1200" cap="none" spc="0" normalizeH="0" baseline="0" noProof="0">
                          <a:ln>
                            <a:noFill/>
                          </a:ln>
                          <a:solidFill>
                            <a:prstClr val="black"/>
                          </a:solidFill>
                          <a:effectLst/>
                          <a:uLnTx/>
                          <a:uFillTx/>
                          <a:latin typeface="+mn-lt"/>
                          <a:ea typeface="+mn-ea"/>
                          <a:cs typeface="+mn-cs"/>
                        </a:rPr>
                        <a:t>
 🔵 Mojave 5.5
» Nueva línea RALEIGH MMXXI 
» Close Up 🔍 Una acercamiento a sus componentes principales ✨ El valor de los detalles!
.
M-5.5 » En bicicleterías de todo el país 🚲 #SomosRaleigh
.
.
💙💙💙 Raleigh es sinónimo de tradición, calidad y vigencia. Bicis que enamoran!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1483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teknialbikes - 2021-06-25 15:50:06</a:t>
                      </a:r>
                      <a:r>
                        <a:rPr kumimoji="0" lang="es-ES" sz="1000" b="0" i="0" u="none" strike="noStrike" kern="1200" cap="none" spc="0" normalizeH="0" baseline="0" noProof="0">
                          <a:ln>
                            <a:noFill/>
                          </a:ln>
                          <a:solidFill>
                            <a:prstClr val="black"/>
                          </a:solidFill>
                          <a:effectLst/>
                          <a:uLnTx/>
                          <a:uFillTx/>
                          <a:latin typeface="+mn-lt"/>
                          <a:ea typeface="+mn-ea"/>
                          <a:cs typeface="+mn-cs"/>
                        </a:rPr>
                        <a:t>
 Empezó el invierno y tu Teknial ya está preparada para acompañarte 😎 🚴‍♀️
#TeknialArgentina #Tarpan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30795420"/>
                  </a:ext>
                </a:extLst>
              </a:tr>
            </a:tbl>
          </a:graphicData>
        </a:graphic>
      </p:graphicFrame>
      <p:sp>
        <p:nvSpPr>
          <p:cNvPr id="4" name="Text Placeholder 3">
            <a:extLst>
              <a:ext uri="{FF2B5EF4-FFF2-40B4-BE49-F238E27FC236}">
                <a16:creationId xmlns:a16="http://schemas.microsoft.com/office/drawing/2014/main" id="{9426434C-8B7D-4BBF-BEF7-B2A8E732E1E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921645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454D0-F6DF-4531-AFDF-73F6093C1D5A}"/>
              </a:ext>
            </a:extLst>
          </p:cNvPr>
          <p:cNvSpPr>
            <a:spLocks noGrp="1"/>
          </p:cNvSpPr>
          <p:nvPr>
            <p:ph type="title"/>
          </p:nvPr>
        </p:nvSpPr>
        <p:spPr/>
        <p:txBody>
          <a:bodyPr/>
          <a:lstStyle/>
          <a:p>
            <a:r>
              <a:rPr lang="en-US"/>
              <a:t>Instagram Posts Table | Teknialbikes - 13 of 19</a:t>
            </a:r>
          </a:p>
        </p:txBody>
      </p:sp>
      <p:graphicFrame>
        <p:nvGraphicFramePr>
          <p:cNvPr id="5" name="Table Placeholder 4">
            <a:extLst>
              <a:ext uri="{FF2B5EF4-FFF2-40B4-BE49-F238E27FC236}">
                <a16:creationId xmlns:a16="http://schemas.microsoft.com/office/drawing/2014/main" id="{3324BBDD-B344-4C94-AAB7-68B52E916DCF}"/>
              </a:ext>
            </a:extLst>
          </p:cNvPr>
          <p:cNvGraphicFramePr>
            <a:graphicFrameLocks noGrp="1"/>
          </p:cNvGraphicFramePr>
          <p:nvPr>
            <p:ph type="tbl" sz="quarter" idx="13"/>
            <p:extLst>
              <p:ext uri="{D42A27DB-BD31-4B8C-83A1-F6EECF244321}">
                <p14:modId xmlns:p14="http://schemas.microsoft.com/office/powerpoint/2010/main" val="1736984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24634246"/>
                    </a:ext>
                  </a:extLst>
                </a:gridCol>
                <a:gridCol w="987552">
                  <a:extLst>
                    <a:ext uri="{9D8B030D-6E8A-4147-A177-3AD203B41FA5}">
                      <a16:colId xmlns:a16="http://schemas.microsoft.com/office/drawing/2014/main" val="2720241723"/>
                    </a:ext>
                  </a:extLst>
                </a:gridCol>
                <a:gridCol w="987552">
                  <a:extLst>
                    <a:ext uri="{9D8B030D-6E8A-4147-A177-3AD203B41FA5}">
                      <a16:colId xmlns:a16="http://schemas.microsoft.com/office/drawing/2014/main" val="1665195939"/>
                    </a:ext>
                  </a:extLst>
                </a:gridCol>
                <a:gridCol w="987552">
                  <a:extLst>
                    <a:ext uri="{9D8B030D-6E8A-4147-A177-3AD203B41FA5}">
                      <a16:colId xmlns:a16="http://schemas.microsoft.com/office/drawing/2014/main" val="739520724"/>
                    </a:ext>
                  </a:extLst>
                </a:gridCol>
                <a:gridCol w="987552">
                  <a:extLst>
                    <a:ext uri="{9D8B030D-6E8A-4147-A177-3AD203B41FA5}">
                      <a16:colId xmlns:a16="http://schemas.microsoft.com/office/drawing/2014/main" val="4171083050"/>
                    </a:ext>
                  </a:extLst>
                </a:gridCol>
                <a:gridCol w="987552">
                  <a:extLst>
                    <a:ext uri="{9D8B030D-6E8A-4147-A177-3AD203B41FA5}">
                      <a16:colId xmlns:a16="http://schemas.microsoft.com/office/drawing/2014/main" val="3957876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4321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- 2021-06-22 16:55:11</a:t>
                      </a:r>
                      <a:r>
                        <a:rPr kumimoji="0" lang="es-ES" sz="1000" b="0" i="0" u="none" strike="noStrike" kern="1200" cap="none" spc="0" normalizeH="0" baseline="0" noProof="0">
                          <a:ln>
                            <a:noFill/>
                          </a:ln>
                          <a:solidFill>
                            <a:prstClr val="black"/>
                          </a:solidFill>
                          <a:effectLst/>
                          <a:uLnTx/>
                          <a:uFillTx/>
                          <a:latin typeface="+mn-lt"/>
                          <a:ea typeface="+mn-ea"/>
                          <a:cs typeface="+mn-cs"/>
                        </a:rPr>
                        <a:t>
 No hay mejor calefacción que la que genera tu propio cuerpo. Este invierno, salí a pedalear.
#flash #bici #bicicleta #invierno #frio #mtb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44110219"/>
                  </a:ext>
                </a:extLst>
              </a:tr>
            </a:tbl>
          </a:graphicData>
        </a:graphic>
      </p:graphicFrame>
      <p:sp>
        <p:nvSpPr>
          <p:cNvPr id="4" name="Text Placeholder 3">
            <a:extLst>
              <a:ext uri="{FF2B5EF4-FFF2-40B4-BE49-F238E27FC236}">
                <a16:creationId xmlns:a16="http://schemas.microsoft.com/office/drawing/2014/main" id="{1E429B03-717E-4255-B38B-6F2D079557E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8324255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73C36-1EF8-4207-980A-27005410E22E}"/>
              </a:ext>
            </a:extLst>
          </p:cNvPr>
          <p:cNvSpPr>
            <a:spLocks noGrp="1"/>
          </p:cNvSpPr>
          <p:nvPr>
            <p:ph type="title"/>
          </p:nvPr>
        </p:nvSpPr>
        <p:spPr/>
        <p:txBody>
          <a:bodyPr/>
          <a:lstStyle/>
          <a:p>
            <a:r>
              <a:rPr lang="en-US"/>
              <a:t>Instagram Posts Table | Teknialbikes - 14 of 19</a:t>
            </a:r>
          </a:p>
        </p:txBody>
      </p:sp>
      <p:graphicFrame>
        <p:nvGraphicFramePr>
          <p:cNvPr id="5" name="Table Placeholder 4">
            <a:extLst>
              <a:ext uri="{FF2B5EF4-FFF2-40B4-BE49-F238E27FC236}">
                <a16:creationId xmlns:a16="http://schemas.microsoft.com/office/drawing/2014/main" id="{B51FFCA5-EB5E-490A-8DB9-9659396776D7}"/>
              </a:ext>
            </a:extLst>
          </p:cNvPr>
          <p:cNvGraphicFramePr>
            <a:graphicFrameLocks noGrp="1"/>
          </p:cNvGraphicFramePr>
          <p:nvPr>
            <p:ph type="tbl" sz="quarter" idx="13"/>
            <p:extLst>
              <p:ext uri="{D42A27DB-BD31-4B8C-83A1-F6EECF244321}">
                <p14:modId xmlns:p14="http://schemas.microsoft.com/office/powerpoint/2010/main" val="1858115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00197260"/>
                    </a:ext>
                  </a:extLst>
                </a:gridCol>
                <a:gridCol w="987552">
                  <a:extLst>
                    <a:ext uri="{9D8B030D-6E8A-4147-A177-3AD203B41FA5}">
                      <a16:colId xmlns:a16="http://schemas.microsoft.com/office/drawing/2014/main" val="2207128849"/>
                    </a:ext>
                  </a:extLst>
                </a:gridCol>
                <a:gridCol w="987552">
                  <a:extLst>
                    <a:ext uri="{9D8B030D-6E8A-4147-A177-3AD203B41FA5}">
                      <a16:colId xmlns:a16="http://schemas.microsoft.com/office/drawing/2014/main" val="3793117060"/>
                    </a:ext>
                  </a:extLst>
                </a:gridCol>
                <a:gridCol w="987552">
                  <a:extLst>
                    <a:ext uri="{9D8B030D-6E8A-4147-A177-3AD203B41FA5}">
                      <a16:colId xmlns:a16="http://schemas.microsoft.com/office/drawing/2014/main" val="1042153969"/>
                    </a:ext>
                  </a:extLst>
                </a:gridCol>
                <a:gridCol w="987552">
                  <a:extLst>
                    <a:ext uri="{9D8B030D-6E8A-4147-A177-3AD203B41FA5}">
                      <a16:colId xmlns:a16="http://schemas.microsoft.com/office/drawing/2014/main" val="2680197032"/>
                    </a:ext>
                  </a:extLst>
                </a:gridCol>
                <a:gridCol w="987552">
                  <a:extLst>
                    <a:ext uri="{9D8B030D-6E8A-4147-A177-3AD203B41FA5}">
                      <a16:colId xmlns:a16="http://schemas.microsoft.com/office/drawing/2014/main" val="570316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8461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- 2021-06-24 11:21:38</a:t>
                      </a:r>
                      <a:r>
                        <a:rPr kumimoji="0" lang="en-US" sz="1000" b="0" i="0" u="none" strike="noStrike" kern="1200" cap="none" spc="0" normalizeH="0" baseline="0" noProof="0">
                          <a:ln>
                            <a:noFill/>
                          </a:ln>
                          <a:solidFill>
                            <a:prstClr val="black"/>
                          </a:solidFill>
                          <a:effectLst/>
                          <a:uLnTx/>
                          <a:uFillTx/>
                          <a:latin typeface="+mn-lt"/>
                          <a:ea typeface="+mn-ea"/>
                          <a:cs typeface="+mn-cs"/>
                        </a:rPr>
                        <a:t>
 🔵 Mojave 2.0 D
» Nueva línea RALEIGH MMXXI 
.
» Cuadro de ALUMINIO
» HORQUILLA CON SUSPENSION
» Transmisión: SHIMANO
» Frenos: SET DE FRENO A DISCO MECANICO C/DISCOS 160mm – C-STAR BX-350
.
M-2.0 D » En bicicleterías de todo el país 🚲 #SomosRaleigh
.
.
💙💙💙 Raleigh es sinónimo de tradición, calidad y vigencia. Bicis que enamoran!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08645135"/>
                  </a:ext>
                </a:extLst>
              </a:tr>
            </a:tbl>
          </a:graphicData>
        </a:graphic>
      </p:graphicFrame>
      <p:sp>
        <p:nvSpPr>
          <p:cNvPr id="4" name="Text Placeholder 3">
            <a:extLst>
              <a:ext uri="{FF2B5EF4-FFF2-40B4-BE49-F238E27FC236}">
                <a16:creationId xmlns:a16="http://schemas.microsoft.com/office/drawing/2014/main" id="{52A11A54-2370-4657-9B7A-0D80A0C9416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25703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E8770-E72F-41C3-B618-DDE329D8EFEA}"/>
              </a:ext>
            </a:extLst>
          </p:cNvPr>
          <p:cNvSpPr>
            <a:spLocks noGrp="1"/>
          </p:cNvSpPr>
          <p:nvPr>
            <p:ph type="title"/>
          </p:nvPr>
        </p:nvSpPr>
        <p:spPr/>
        <p:txBody>
          <a:bodyPr/>
          <a:lstStyle/>
          <a:p>
            <a:r>
              <a:rPr lang="en-US"/>
              <a:t>Instagram Posts Table | Teknialbikes - 15 of 19</a:t>
            </a:r>
          </a:p>
        </p:txBody>
      </p:sp>
      <p:graphicFrame>
        <p:nvGraphicFramePr>
          <p:cNvPr id="5" name="Table Placeholder 4">
            <a:extLst>
              <a:ext uri="{FF2B5EF4-FFF2-40B4-BE49-F238E27FC236}">
                <a16:creationId xmlns:a16="http://schemas.microsoft.com/office/drawing/2014/main" id="{9FD37BF4-8070-4BAA-A2BE-3745ABB58834}"/>
              </a:ext>
            </a:extLst>
          </p:cNvPr>
          <p:cNvGraphicFramePr>
            <a:graphicFrameLocks noGrp="1"/>
          </p:cNvGraphicFramePr>
          <p:nvPr>
            <p:ph type="tbl" sz="quarter" idx="13"/>
            <p:extLst>
              <p:ext uri="{D42A27DB-BD31-4B8C-83A1-F6EECF244321}">
                <p14:modId xmlns:p14="http://schemas.microsoft.com/office/powerpoint/2010/main" val="1653366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42520216"/>
                    </a:ext>
                  </a:extLst>
                </a:gridCol>
                <a:gridCol w="987552">
                  <a:extLst>
                    <a:ext uri="{9D8B030D-6E8A-4147-A177-3AD203B41FA5}">
                      <a16:colId xmlns:a16="http://schemas.microsoft.com/office/drawing/2014/main" val="561378696"/>
                    </a:ext>
                  </a:extLst>
                </a:gridCol>
                <a:gridCol w="987552">
                  <a:extLst>
                    <a:ext uri="{9D8B030D-6E8A-4147-A177-3AD203B41FA5}">
                      <a16:colId xmlns:a16="http://schemas.microsoft.com/office/drawing/2014/main" val="4207394354"/>
                    </a:ext>
                  </a:extLst>
                </a:gridCol>
                <a:gridCol w="987552">
                  <a:extLst>
                    <a:ext uri="{9D8B030D-6E8A-4147-A177-3AD203B41FA5}">
                      <a16:colId xmlns:a16="http://schemas.microsoft.com/office/drawing/2014/main" val="921166084"/>
                    </a:ext>
                  </a:extLst>
                </a:gridCol>
                <a:gridCol w="987552">
                  <a:extLst>
                    <a:ext uri="{9D8B030D-6E8A-4147-A177-3AD203B41FA5}">
                      <a16:colId xmlns:a16="http://schemas.microsoft.com/office/drawing/2014/main" val="1067359780"/>
                    </a:ext>
                  </a:extLst>
                </a:gridCol>
                <a:gridCol w="987552">
                  <a:extLst>
                    <a:ext uri="{9D8B030D-6E8A-4147-A177-3AD203B41FA5}">
                      <a16:colId xmlns:a16="http://schemas.microsoft.com/office/drawing/2014/main" val="3324798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577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- 2021-06-05 11:30:11</a:t>
                      </a:r>
                      <a:r>
                        <a:rPr kumimoji="0" lang="en-US" sz="1000" b="0" i="0" u="none" strike="noStrike" kern="1200" cap="none" spc="0" normalizeH="0" baseline="0" noProof="0">
                          <a:ln>
                            <a:noFill/>
                          </a:ln>
                          <a:solidFill>
                            <a:prstClr val="black"/>
                          </a:solidFill>
                          <a:effectLst/>
                          <a:uLnTx/>
                          <a:uFillTx/>
                          <a:latin typeface="+mn-lt"/>
                          <a:ea typeface="+mn-ea"/>
                          <a:cs typeface="+mn-cs"/>
                        </a:rPr>
                        <a:t>
 &gt;En el 𝐃í𝐚 𝐌𝐮𝐧𝐝𝐢𝐚𝐥 𝐝𝐞𝐥 𝐌𝐞𝐝𝐢𝐨 𝐀𝐦𝐛𝐢𝐞𝐧𝐭𝐞 te recordamos cómo sumas al planeta cuando te movés en dos ruedas. 🤜🤛
. 
Tu bici:
✔ No emite gases tóxicos, por lo que reduce la contaminación en el aire.
✔ No deja residuos de aceite o combustible.
✔ Reduce la contaminación acústica, que en ciudades muy pobladas supera los 65 decibeles.
.
.
Con tu #Topmega no sólo mejoras tu vida, ¡también la del planeta! 🌎💙
#Pormástrayectosenbicicleta
.
.
.
#Topmega #tubicitumundo #diamundialdelmedioambiente #bici #bicicletas #ciclismo #ciclismoargentino #mtblife #mtblove #mtblovers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79820243"/>
                  </a:ext>
                </a:extLst>
              </a:tr>
            </a:tbl>
          </a:graphicData>
        </a:graphic>
      </p:graphicFrame>
      <p:sp>
        <p:nvSpPr>
          <p:cNvPr id="4" name="Text Placeholder 3">
            <a:extLst>
              <a:ext uri="{FF2B5EF4-FFF2-40B4-BE49-F238E27FC236}">
                <a16:creationId xmlns:a16="http://schemas.microsoft.com/office/drawing/2014/main" id="{A79FBA9C-CB76-43CA-8E80-ED84B155FD5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4647111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1CA86-AE1D-401A-86B6-49E11DBCC94C}"/>
              </a:ext>
            </a:extLst>
          </p:cNvPr>
          <p:cNvSpPr>
            <a:spLocks noGrp="1"/>
          </p:cNvSpPr>
          <p:nvPr>
            <p:ph type="title"/>
          </p:nvPr>
        </p:nvSpPr>
        <p:spPr/>
        <p:txBody>
          <a:bodyPr/>
          <a:lstStyle/>
          <a:p>
            <a:r>
              <a:rPr lang="en-US"/>
              <a:t>Instagram Posts Table | Teknialbikes - 16 of 19</a:t>
            </a:r>
          </a:p>
        </p:txBody>
      </p:sp>
      <p:graphicFrame>
        <p:nvGraphicFramePr>
          <p:cNvPr id="5" name="Table Placeholder 4">
            <a:extLst>
              <a:ext uri="{FF2B5EF4-FFF2-40B4-BE49-F238E27FC236}">
                <a16:creationId xmlns:a16="http://schemas.microsoft.com/office/drawing/2014/main" id="{D1153A37-B2C3-48B3-8A0A-559233B99481}"/>
              </a:ext>
            </a:extLst>
          </p:cNvPr>
          <p:cNvGraphicFramePr>
            <a:graphicFrameLocks noGrp="1"/>
          </p:cNvGraphicFramePr>
          <p:nvPr>
            <p:ph type="tbl" sz="quarter" idx="13"/>
            <p:extLst>
              <p:ext uri="{D42A27DB-BD31-4B8C-83A1-F6EECF244321}">
                <p14:modId xmlns:p14="http://schemas.microsoft.com/office/powerpoint/2010/main" val="1778086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81739393"/>
                    </a:ext>
                  </a:extLst>
                </a:gridCol>
                <a:gridCol w="987552">
                  <a:extLst>
                    <a:ext uri="{9D8B030D-6E8A-4147-A177-3AD203B41FA5}">
                      <a16:colId xmlns:a16="http://schemas.microsoft.com/office/drawing/2014/main" val="313471142"/>
                    </a:ext>
                  </a:extLst>
                </a:gridCol>
                <a:gridCol w="987552">
                  <a:extLst>
                    <a:ext uri="{9D8B030D-6E8A-4147-A177-3AD203B41FA5}">
                      <a16:colId xmlns:a16="http://schemas.microsoft.com/office/drawing/2014/main" val="567797284"/>
                    </a:ext>
                  </a:extLst>
                </a:gridCol>
                <a:gridCol w="987552">
                  <a:extLst>
                    <a:ext uri="{9D8B030D-6E8A-4147-A177-3AD203B41FA5}">
                      <a16:colId xmlns:a16="http://schemas.microsoft.com/office/drawing/2014/main" val="3345014385"/>
                    </a:ext>
                  </a:extLst>
                </a:gridCol>
                <a:gridCol w="987552">
                  <a:extLst>
                    <a:ext uri="{9D8B030D-6E8A-4147-A177-3AD203B41FA5}">
                      <a16:colId xmlns:a16="http://schemas.microsoft.com/office/drawing/2014/main" val="262026930"/>
                    </a:ext>
                  </a:extLst>
                </a:gridCol>
                <a:gridCol w="987552">
                  <a:extLst>
                    <a:ext uri="{9D8B030D-6E8A-4147-A177-3AD203B41FA5}">
                      <a16:colId xmlns:a16="http://schemas.microsoft.com/office/drawing/2014/main" val="1371557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9234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- 2021-06-17 15:30:13</a:t>
                      </a:r>
                      <a:r>
                        <a:rPr kumimoji="0" lang="en-US" sz="1000" b="0" i="0" u="none" strike="noStrike" kern="1200" cap="none" spc="0" normalizeH="0" baseline="0" noProof="0">
                          <a:ln>
                            <a:noFill/>
                          </a:ln>
                          <a:solidFill>
                            <a:prstClr val="black"/>
                          </a:solidFill>
                          <a:effectLst/>
                          <a:uLnTx/>
                          <a:uFillTx/>
                          <a:latin typeface="+mn-lt"/>
                          <a:ea typeface="+mn-ea"/>
                          <a:cs typeface="+mn-cs"/>
                        </a:rPr>
                        <a:t>
 ¿Tenés un papá 𝙞𝙣𝙦𝙪𝙞𝙚𝙩𝙤 𝙮 𝙖𝙫𝙚𝙣𝙩𝙪𝙧𝙚𝙧𝙤? ➡ Regalale una #Topmega 𝗧𝗛𝗢𝗥 𝗟𝗜𝗧𝗘 y hacelo feliz 😄🙌
.
✔ Cuadro de aluminio, con suspensión
✔ Rodado 29
✔ 24 velocidades
✔ Cubiertas Arisun Mount Graham
✔ Freno a disco mecánico
✔ Llantas doble pared
.
Conocé más detalles en 𝙣𝙪𝙚𝙨𝙩𝙧𝙖 𝙬𝙚𝙗 🛒 [link en bio] ¡12 cuotas sin interés 💳 + envío gratis! 🚀
.
.
.
#Topmega #tubicitumundo #thorlite #diadelpadre #papaaventurero #regaloparapapa #bici #bicicleta #ciclismo #mtblife #mtblove #mtblovers #diadelpadre2021 #diadelpadreargentina #regaloideal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24937201"/>
                  </a:ext>
                </a:extLst>
              </a:tr>
            </a:tbl>
          </a:graphicData>
        </a:graphic>
      </p:graphicFrame>
      <p:sp>
        <p:nvSpPr>
          <p:cNvPr id="4" name="Text Placeholder 3">
            <a:extLst>
              <a:ext uri="{FF2B5EF4-FFF2-40B4-BE49-F238E27FC236}">
                <a16:creationId xmlns:a16="http://schemas.microsoft.com/office/drawing/2014/main" id="{7AE0FDD8-EB36-402A-B603-6F2D73D7930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0890753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CD3EE-5AAE-456D-9A99-9A22B5917288}"/>
              </a:ext>
            </a:extLst>
          </p:cNvPr>
          <p:cNvSpPr>
            <a:spLocks noGrp="1"/>
          </p:cNvSpPr>
          <p:nvPr>
            <p:ph type="title"/>
          </p:nvPr>
        </p:nvSpPr>
        <p:spPr/>
        <p:txBody>
          <a:bodyPr/>
          <a:lstStyle/>
          <a:p>
            <a:r>
              <a:rPr lang="en-US"/>
              <a:t>Instagram Posts Table | Teknialbikes - 17 of 19</a:t>
            </a:r>
          </a:p>
        </p:txBody>
      </p:sp>
      <p:graphicFrame>
        <p:nvGraphicFramePr>
          <p:cNvPr id="5" name="Table Placeholder 4">
            <a:extLst>
              <a:ext uri="{FF2B5EF4-FFF2-40B4-BE49-F238E27FC236}">
                <a16:creationId xmlns:a16="http://schemas.microsoft.com/office/drawing/2014/main" id="{D16F0D1A-F447-4286-BE55-DBAB55344116}"/>
              </a:ext>
            </a:extLst>
          </p:cNvPr>
          <p:cNvGraphicFramePr>
            <a:graphicFrameLocks noGrp="1"/>
          </p:cNvGraphicFramePr>
          <p:nvPr>
            <p:ph type="tbl" sz="quarter" idx="13"/>
            <p:extLst>
              <p:ext uri="{D42A27DB-BD31-4B8C-83A1-F6EECF244321}">
                <p14:modId xmlns:p14="http://schemas.microsoft.com/office/powerpoint/2010/main" val="2875546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08906722"/>
                    </a:ext>
                  </a:extLst>
                </a:gridCol>
                <a:gridCol w="987552">
                  <a:extLst>
                    <a:ext uri="{9D8B030D-6E8A-4147-A177-3AD203B41FA5}">
                      <a16:colId xmlns:a16="http://schemas.microsoft.com/office/drawing/2014/main" val="3970100356"/>
                    </a:ext>
                  </a:extLst>
                </a:gridCol>
                <a:gridCol w="987552">
                  <a:extLst>
                    <a:ext uri="{9D8B030D-6E8A-4147-A177-3AD203B41FA5}">
                      <a16:colId xmlns:a16="http://schemas.microsoft.com/office/drawing/2014/main" val="3482642644"/>
                    </a:ext>
                  </a:extLst>
                </a:gridCol>
                <a:gridCol w="987552">
                  <a:extLst>
                    <a:ext uri="{9D8B030D-6E8A-4147-A177-3AD203B41FA5}">
                      <a16:colId xmlns:a16="http://schemas.microsoft.com/office/drawing/2014/main" val="2956112786"/>
                    </a:ext>
                  </a:extLst>
                </a:gridCol>
                <a:gridCol w="987552">
                  <a:extLst>
                    <a:ext uri="{9D8B030D-6E8A-4147-A177-3AD203B41FA5}">
                      <a16:colId xmlns:a16="http://schemas.microsoft.com/office/drawing/2014/main" val="2678952821"/>
                    </a:ext>
                  </a:extLst>
                </a:gridCol>
                <a:gridCol w="987552">
                  <a:extLst>
                    <a:ext uri="{9D8B030D-6E8A-4147-A177-3AD203B41FA5}">
                      <a16:colId xmlns:a16="http://schemas.microsoft.com/office/drawing/2014/main" val="952789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6830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- 2021-06-09 08:26:46</a:t>
                      </a:r>
                      <a:r>
                        <a:rPr kumimoji="0" lang="en-US" sz="1000" b="0" i="0" u="none" strike="noStrike" kern="1200" cap="none" spc="0" normalizeH="0" baseline="0" noProof="0">
                          <a:ln>
                            <a:noFill/>
                          </a:ln>
                          <a:solidFill>
                            <a:prstClr val="black"/>
                          </a:solidFill>
                          <a:effectLst/>
                          <a:uLnTx/>
                          <a:uFillTx/>
                          <a:latin typeface="+mn-lt"/>
                          <a:ea typeface="+mn-ea"/>
                          <a:cs typeface="+mn-cs"/>
                        </a:rPr>
                        <a:t>
 🔵 URBAN 1.1 
» Nueva línea RALEIGH MMXXI
» En bicicleterías de todo el país 🚲 #SomosRaleigh
» La calle es nuestra!
.
.
💙💙💙 Raleigh es sinónimo de tradición, calidad y vigencia. Bicis que enamoran! 
.
.
.
🔵 #RaleighMMXXI #LaCalleEsNuestra #SomosRaleigh #MejorEnBici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91898094"/>
                  </a:ext>
                </a:extLst>
              </a:tr>
            </a:tbl>
          </a:graphicData>
        </a:graphic>
      </p:graphicFrame>
      <p:sp>
        <p:nvSpPr>
          <p:cNvPr id="4" name="Text Placeholder 3">
            <a:extLst>
              <a:ext uri="{FF2B5EF4-FFF2-40B4-BE49-F238E27FC236}">
                <a16:creationId xmlns:a16="http://schemas.microsoft.com/office/drawing/2014/main" id="{81632D10-8098-4126-9D23-7EB66DD4789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8063611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E4E89-BE70-4D1F-BBF5-770B78EB1422}"/>
              </a:ext>
            </a:extLst>
          </p:cNvPr>
          <p:cNvSpPr>
            <a:spLocks noGrp="1"/>
          </p:cNvSpPr>
          <p:nvPr>
            <p:ph type="title"/>
          </p:nvPr>
        </p:nvSpPr>
        <p:spPr/>
        <p:txBody>
          <a:bodyPr/>
          <a:lstStyle/>
          <a:p>
            <a:r>
              <a:rPr lang="en-US"/>
              <a:t>Instagram Posts Table | Teknialbikes - 18 of 19</a:t>
            </a:r>
          </a:p>
        </p:txBody>
      </p:sp>
      <p:graphicFrame>
        <p:nvGraphicFramePr>
          <p:cNvPr id="5" name="Table Placeholder 4">
            <a:extLst>
              <a:ext uri="{FF2B5EF4-FFF2-40B4-BE49-F238E27FC236}">
                <a16:creationId xmlns:a16="http://schemas.microsoft.com/office/drawing/2014/main" id="{FF67303D-4582-45E1-87E6-9E4D0E65E57B}"/>
              </a:ext>
            </a:extLst>
          </p:cNvPr>
          <p:cNvGraphicFramePr>
            <a:graphicFrameLocks noGrp="1"/>
          </p:cNvGraphicFramePr>
          <p:nvPr>
            <p:ph type="tbl" sz="quarter" idx="13"/>
            <p:extLst>
              <p:ext uri="{D42A27DB-BD31-4B8C-83A1-F6EECF244321}">
                <p14:modId xmlns:p14="http://schemas.microsoft.com/office/powerpoint/2010/main" val="1309865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02970663"/>
                    </a:ext>
                  </a:extLst>
                </a:gridCol>
                <a:gridCol w="987552">
                  <a:extLst>
                    <a:ext uri="{9D8B030D-6E8A-4147-A177-3AD203B41FA5}">
                      <a16:colId xmlns:a16="http://schemas.microsoft.com/office/drawing/2014/main" val="1710724274"/>
                    </a:ext>
                  </a:extLst>
                </a:gridCol>
                <a:gridCol w="987552">
                  <a:extLst>
                    <a:ext uri="{9D8B030D-6E8A-4147-A177-3AD203B41FA5}">
                      <a16:colId xmlns:a16="http://schemas.microsoft.com/office/drawing/2014/main" val="35523399"/>
                    </a:ext>
                  </a:extLst>
                </a:gridCol>
                <a:gridCol w="987552">
                  <a:extLst>
                    <a:ext uri="{9D8B030D-6E8A-4147-A177-3AD203B41FA5}">
                      <a16:colId xmlns:a16="http://schemas.microsoft.com/office/drawing/2014/main" val="935551766"/>
                    </a:ext>
                  </a:extLst>
                </a:gridCol>
                <a:gridCol w="987552">
                  <a:extLst>
                    <a:ext uri="{9D8B030D-6E8A-4147-A177-3AD203B41FA5}">
                      <a16:colId xmlns:a16="http://schemas.microsoft.com/office/drawing/2014/main" val="2601987763"/>
                    </a:ext>
                  </a:extLst>
                </a:gridCol>
                <a:gridCol w="987552">
                  <a:extLst>
                    <a:ext uri="{9D8B030D-6E8A-4147-A177-3AD203B41FA5}">
                      <a16:colId xmlns:a16="http://schemas.microsoft.com/office/drawing/2014/main" val="3621556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4123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- 2021-06-14 13:36:30</a:t>
                      </a:r>
                      <a:r>
                        <a:rPr kumimoji="0" lang="en-US" sz="1000" b="0" i="0" u="none" strike="noStrike" kern="1200" cap="none" spc="0" normalizeH="0" baseline="0" noProof="0">
                          <a:ln>
                            <a:noFill/>
                          </a:ln>
                          <a:solidFill>
                            <a:prstClr val="black"/>
                          </a:solidFill>
                          <a:effectLst/>
                          <a:uLnTx/>
                          <a:uFillTx/>
                          <a:latin typeface="+mn-lt"/>
                          <a:ea typeface="+mn-ea"/>
                          <a:cs typeface="+mn-cs"/>
                        </a:rPr>
                        <a:t>
 🔵 MOJAVE 2.0
» Nueva línea RALEIGH MMXXI
» La bici que estabas esperando! (Y tu papá también 😉)
.
» En bicicleterías de todo el país 🚲 #SomosRaleigh
.
.
.
💙💙💙 Raleigh es sinónimo de tradición, calidad y vigencia. ✨ Bicis que enamoran! 
.
.
.
.
🔵 #Mojave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42415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- 2021-06-16 16:26:58</a:t>
                      </a:r>
                      <a:r>
                        <a:rPr kumimoji="0" lang="es-ES" sz="1000" b="0" i="0" u="none" strike="noStrike" kern="1200" cap="none" spc="0" normalizeH="0" baseline="0" noProof="0">
                          <a:ln>
                            <a:noFill/>
                          </a:ln>
                          <a:solidFill>
                            <a:prstClr val="black"/>
                          </a:solidFill>
                          <a:effectLst/>
                          <a:uLnTx/>
                          <a:uFillTx/>
                          <a:latin typeface="+mn-lt"/>
                          <a:ea typeface="+mn-ea"/>
                          <a:cs typeface="+mn-cs"/>
                        </a:rPr>
                        <a:t>
 sofiafernanndez ya se subió a su Maxam 190. Y vos, ¿qué esperás para subirte a la tuya?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84009189"/>
                  </a:ext>
                </a:extLst>
              </a:tr>
            </a:tbl>
          </a:graphicData>
        </a:graphic>
      </p:graphicFrame>
      <p:sp>
        <p:nvSpPr>
          <p:cNvPr id="4" name="Text Placeholder 3">
            <a:extLst>
              <a:ext uri="{FF2B5EF4-FFF2-40B4-BE49-F238E27FC236}">
                <a16:creationId xmlns:a16="http://schemas.microsoft.com/office/drawing/2014/main" id="{3F645F42-D85E-40BB-8701-B381BBBB2A6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4297811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016F2-E36E-438E-AC4E-BB8479BA35FF}"/>
              </a:ext>
            </a:extLst>
          </p:cNvPr>
          <p:cNvSpPr>
            <a:spLocks noGrp="1"/>
          </p:cNvSpPr>
          <p:nvPr>
            <p:ph type="title"/>
          </p:nvPr>
        </p:nvSpPr>
        <p:spPr/>
        <p:txBody>
          <a:bodyPr/>
          <a:lstStyle/>
          <a:p>
            <a:r>
              <a:rPr lang="en-US"/>
              <a:t>Instagram Posts Table | Teknialbikes - 19 of 19</a:t>
            </a:r>
          </a:p>
        </p:txBody>
      </p:sp>
      <p:graphicFrame>
        <p:nvGraphicFramePr>
          <p:cNvPr id="5" name="Table Placeholder 4">
            <a:extLst>
              <a:ext uri="{FF2B5EF4-FFF2-40B4-BE49-F238E27FC236}">
                <a16:creationId xmlns:a16="http://schemas.microsoft.com/office/drawing/2014/main" id="{CA54784C-0273-48CA-BB2F-9772DE37C821}"/>
              </a:ext>
            </a:extLst>
          </p:cNvPr>
          <p:cNvGraphicFramePr>
            <a:graphicFrameLocks noGrp="1"/>
          </p:cNvGraphicFramePr>
          <p:nvPr>
            <p:ph type="tbl" sz="quarter" idx="13"/>
            <p:extLst>
              <p:ext uri="{D42A27DB-BD31-4B8C-83A1-F6EECF244321}">
                <p14:modId xmlns:p14="http://schemas.microsoft.com/office/powerpoint/2010/main" val="4123277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59495406"/>
                    </a:ext>
                  </a:extLst>
                </a:gridCol>
                <a:gridCol w="987552">
                  <a:extLst>
                    <a:ext uri="{9D8B030D-6E8A-4147-A177-3AD203B41FA5}">
                      <a16:colId xmlns:a16="http://schemas.microsoft.com/office/drawing/2014/main" val="573186914"/>
                    </a:ext>
                  </a:extLst>
                </a:gridCol>
                <a:gridCol w="987552">
                  <a:extLst>
                    <a:ext uri="{9D8B030D-6E8A-4147-A177-3AD203B41FA5}">
                      <a16:colId xmlns:a16="http://schemas.microsoft.com/office/drawing/2014/main" val="3364196605"/>
                    </a:ext>
                  </a:extLst>
                </a:gridCol>
                <a:gridCol w="987552">
                  <a:extLst>
                    <a:ext uri="{9D8B030D-6E8A-4147-A177-3AD203B41FA5}">
                      <a16:colId xmlns:a16="http://schemas.microsoft.com/office/drawing/2014/main" val="1112621416"/>
                    </a:ext>
                  </a:extLst>
                </a:gridCol>
                <a:gridCol w="987552">
                  <a:extLst>
                    <a:ext uri="{9D8B030D-6E8A-4147-A177-3AD203B41FA5}">
                      <a16:colId xmlns:a16="http://schemas.microsoft.com/office/drawing/2014/main" val="3702761116"/>
                    </a:ext>
                  </a:extLst>
                </a:gridCol>
                <a:gridCol w="987552">
                  <a:extLst>
                    <a:ext uri="{9D8B030D-6E8A-4147-A177-3AD203B41FA5}">
                      <a16:colId xmlns:a16="http://schemas.microsoft.com/office/drawing/2014/main" val="1592109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6147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- 2021-06-14 10:55:08</a:t>
                      </a:r>
                      <a:r>
                        <a:rPr kumimoji="0" lang="es-ES" sz="1000" b="0" i="0" u="none" strike="noStrike" kern="1200" cap="none" spc="0" normalizeH="0" baseline="0" noProof="0">
                          <a:ln>
                            <a:noFill/>
                          </a:ln>
                          <a:solidFill>
                            <a:prstClr val="black"/>
                          </a:solidFill>
                          <a:effectLst/>
                          <a:uLnTx/>
                          <a:uFillTx/>
                          <a:latin typeface="+mn-lt"/>
                          <a:ea typeface="+mn-ea"/>
                          <a:cs typeface="+mn-cs"/>
                        </a:rPr>
                        <a:t>
 Reposted from cawilliamskemmis INSTITUCIONAL.
Las donaciones a nuestra institución siguen llegando, en esta oportunidad una bicicleta mountain bike de la empresa motomelbicicletas que se sorteará entre los socios que se adhieran al débito automático de sus cuotas sociales y deportivas, próximo a implementarse. 
SEGUIMOS GESTIONANDO Y TRABAJANDO POR EL CLUB QUE TODOS NOS MERECEMO.
#soydelkemmis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49260847"/>
                  </a:ext>
                </a:extLst>
              </a:tr>
            </a:tbl>
          </a:graphicData>
        </a:graphic>
      </p:graphicFrame>
      <p:sp>
        <p:nvSpPr>
          <p:cNvPr id="4" name="Text Placeholder 3">
            <a:extLst>
              <a:ext uri="{FF2B5EF4-FFF2-40B4-BE49-F238E27FC236}">
                <a16:creationId xmlns:a16="http://schemas.microsoft.com/office/drawing/2014/main" id="{CF1ED8F4-E0DC-45F8-A1C5-443785ACD7F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05219792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1276</Words>
  <Application>Microsoft Office PowerPoint</Application>
  <PresentationFormat>On-screen Show (4:3)</PresentationFormat>
  <Paragraphs>529</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Reporte Instagram</vt:lpstr>
      <vt:lpstr>Instagram Key Metrics Table | Teknialbikes</vt:lpstr>
      <vt:lpstr>Instagram Follower Distribution | Teknialbikes</vt:lpstr>
      <vt:lpstr>Instagram Key Metrics Radar | Teknialbikes</vt:lpstr>
      <vt:lpstr>Instagram Followers Total | Teknialbikes</vt:lpstr>
      <vt:lpstr>Instagram Followers Change | Teknialbikes</vt:lpstr>
      <vt:lpstr>Instagram Posts By Weekday | Teknialbikes</vt:lpstr>
      <vt:lpstr>Instagram Followers Change Per Weekday | Teknialbikes</vt:lpstr>
      <vt:lpstr>Instagram Posts By Hour | Teknialbikes</vt:lpstr>
      <vt:lpstr>Instagram Interaction Rate By Weekday | Teknialbikes</vt:lpstr>
      <vt:lpstr>Instagram Interaction Rate By Hour | Teknialbikes</vt:lpstr>
      <vt:lpstr>Instagram Post Type Distribution Per Profile | Teknialbikes</vt:lpstr>
      <vt:lpstr>Instagram Interactions by Post Type | Teknialbikes</vt:lpstr>
      <vt:lpstr>Instagram Interaction Rate By Post Type | Teknialbikes</vt:lpstr>
      <vt:lpstr>Instagram Interactions Distribution | Teknialbikes</vt:lpstr>
      <vt:lpstr>Instagram Hashtag Detection | Teknialbikes - 1 of 2</vt:lpstr>
      <vt:lpstr>Instagram Hashtag Detection | Teknialbikes - 2 of 2</vt:lpstr>
      <vt:lpstr>Instagram Posts Table | Teknialbikes - 1 of 19</vt:lpstr>
      <vt:lpstr>Instagram Posts Table | Teknialbikes - 2 of 19</vt:lpstr>
      <vt:lpstr>Instagram Posts Table | Teknialbikes - 3 of 19</vt:lpstr>
      <vt:lpstr>Instagram Posts Table | Teknialbikes - 4 of 19</vt:lpstr>
      <vt:lpstr>Instagram Posts Table | Teknialbikes - 5 of 19</vt:lpstr>
      <vt:lpstr>Instagram Posts Table | Teknialbikes - 6 of 19</vt:lpstr>
      <vt:lpstr>Instagram Posts Table | Teknialbikes - 7 of 19</vt:lpstr>
      <vt:lpstr>Instagram Posts Table | Teknialbikes - 8 of 19</vt:lpstr>
      <vt:lpstr>Instagram Posts Table | Teknialbikes - 9 of 19</vt:lpstr>
      <vt:lpstr>Instagram Posts Table | Teknialbikes - 10 of 19</vt:lpstr>
      <vt:lpstr>Instagram Posts Table | Teknialbikes - 11 of 19</vt:lpstr>
      <vt:lpstr>Instagram Posts Table | Teknialbikes - 12 of 19</vt:lpstr>
      <vt:lpstr>Instagram Posts Table | Teknialbikes - 13 of 19</vt:lpstr>
      <vt:lpstr>Instagram Posts Table | Teknialbikes - 14 of 19</vt:lpstr>
      <vt:lpstr>Instagram Posts Table | Teknialbikes - 15 of 19</vt:lpstr>
      <vt:lpstr>Instagram Posts Table | Teknialbikes - 16 of 19</vt:lpstr>
      <vt:lpstr>Instagram Posts Table | Teknialbikes - 17 of 19</vt:lpstr>
      <vt:lpstr>Instagram Posts Table | Teknialbikes - 18 of 19</vt:lpstr>
      <vt:lpstr>Instagram Posts Table | Teknialbikes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2021-07-01T09:25:59Z</dcterms:created>
  <dcterms:modified xsi:type="dcterms:W3CDTF">2021-07-01T09:27:00Z</dcterms:modified>
</cp:coreProperties>
</file>