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5" r:id="rId19"/>
    <p:sldId id="276" r:id="rId20"/>
    <p:sldId id="277" r:id="rId21"/>
    <p:sldId id="278" r:id="rId22"/>
    <p:sldId id="279" r:id="rId23"/>
    <p:sldId id="280" r:id="rId24"/>
    <p:sldId id="281" r:id="rId25"/>
    <p:sldId id="282"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hondamotosargentina</c:v>
                </c:pt>
                <c:pt idx="1">
                  <c:v>yamahamotorarg</c:v>
                </c:pt>
                <c:pt idx="2">
                  <c:v>benelliarg</c:v>
                </c:pt>
                <c:pt idx="3">
                  <c:v>bajajarg</c:v>
                </c:pt>
              </c:strCache>
            </c:strRef>
          </c:cat>
          <c:val>
            <c:numRef>
              <c:f>Sheet1!$A$2:$D$2</c:f>
              <c:numCache>
                <c:formatCode>General</c:formatCode>
                <c:ptCount val="4"/>
                <c:pt idx="0">
                  <c:v>168494</c:v>
                </c:pt>
                <c:pt idx="1">
                  <c:v>166922</c:v>
                </c:pt>
                <c:pt idx="2">
                  <c:v>58853</c:v>
                </c:pt>
                <c:pt idx="3">
                  <c:v>42652</c:v>
                </c:pt>
              </c:numCache>
            </c:numRef>
          </c:val>
          <c:extLst>
            <c:ext xmlns:c16="http://schemas.microsoft.com/office/drawing/2014/chart" uri="{C3380CC4-5D6E-409C-BE32-E72D297353CC}">
              <c16:uniqueId val="{00000000-83B9-4BCA-8A2B-E2DCEBAB611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17.857099999999999</c:v>
                </c:pt>
                <c:pt idx="2">
                  <c:v>6.6666999999999996</c:v>
                </c:pt>
                <c:pt idx="3">
                  <c:v>35.714300000000001</c:v>
                </c:pt>
                <c:pt idx="4">
                  <c:v>16.666699999999999</c:v>
                </c:pt>
                <c:pt idx="5">
                  <c:v>12.747299999999999</c:v>
                </c:pt>
                <c:pt idx="6">
                  <c:v>30.271100000000001</c:v>
                </c:pt>
                <c:pt idx="7">
                  <c:v>51.571199999999997</c:v>
                </c:pt>
              </c:numCache>
            </c:numRef>
          </c:val>
          <c:extLst>
            <c:ext xmlns:c16="http://schemas.microsoft.com/office/drawing/2014/chart" uri="{C3380CC4-5D6E-409C-BE32-E72D297353CC}">
              <c16:uniqueId val="{00000000-EE04-4C6C-9576-8B05AC36F038}"/>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99.066999999999993</c:v>
                </c:pt>
                <c:pt idx="1">
                  <c:v>100</c:v>
                </c:pt>
                <c:pt idx="2">
                  <c:v>100</c:v>
                </c:pt>
                <c:pt idx="3">
                  <c:v>100</c:v>
                </c:pt>
                <c:pt idx="4">
                  <c:v>100</c:v>
                </c:pt>
                <c:pt idx="5">
                  <c:v>100</c:v>
                </c:pt>
                <c:pt idx="6">
                  <c:v>25.6449</c:v>
                </c:pt>
                <c:pt idx="7">
                  <c:v>79.639099999999999</c:v>
                </c:pt>
              </c:numCache>
            </c:numRef>
          </c:val>
          <c:extLst>
            <c:ext xmlns:c16="http://schemas.microsoft.com/office/drawing/2014/chart" uri="{C3380CC4-5D6E-409C-BE32-E72D297353CC}">
              <c16:uniqueId val="{00000001-EE04-4C6C-9576-8B05AC36F038}"/>
            </c:ext>
          </c:extLst>
        </c:ser>
        <c:ser>
          <c:idx val="2"/>
          <c:order val="2"/>
          <c:tx>
            <c:strRef>
              <c:f>Sheet1!$D$1</c:f>
              <c:strCache>
                <c:ptCount val="1"/>
                <c:pt idx="0">
                  <c:v>bajajarg</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25.313700000000001</c:v>
                </c:pt>
                <c:pt idx="1">
                  <c:v>10.7143</c:v>
                </c:pt>
                <c:pt idx="2">
                  <c:v>23.333300000000001</c:v>
                </c:pt>
                <c:pt idx="3">
                  <c:v>0</c:v>
                </c:pt>
                <c:pt idx="4">
                  <c:v>13.8889</c:v>
                </c:pt>
                <c:pt idx="5">
                  <c:v>8.9374000000000002</c:v>
                </c:pt>
                <c:pt idx="6">
                  <c:v>92.187600000000003</c:v>
                </c:pt>
                <c:pt idx="7">
                  <c:v>63.720799999999997</c:v>
                </c:pt>
              </c:numCache>
            </c:numRef>
          </c:val>
          <c:extLst>
            <c:ext xmlns:c16="http://schemas.microsoft.com/office/drawing/2014/chart" uri="{C3380CC4-5D6E-409C-BE32-E72D297353CC}">
              <c16:uniqueId val="{00000002-EE04-4C6C-9576-8B05AC36F038}"/>
            </c:ext>
          </c:extLst>
        </c:ser>
        <c:ser>
          <c:idx val="3"/>
          <c:order val="3"/>
          <c:tx>
            <c:strRef>
              <c:f>Sheet1!$E$1</c:f>
              <c:strCache>
                <c:ptCount val="1"/>
                <c:pt idx="0">
                  <c:v>benelliarg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34.928800000000003</c:v>
                </c:pt>
                <c:pt idx="1">
                  <c:v>67.857100000000003</c:v>
                </c:pt>
                <c:pt idx="2">
                  <c:v>6.6666999999999996</c:v>
                </c:pt>
                <c:pt idx="3">
                  <c:v>14.2857</c:v>
                </c:pt>
                <c:pt idx="4">
                  <c:v>31.944400000000002</c:v>
                </c:pt>
                <c:pt idx="5">
                  <c:v>28.334900000000001</c:v>
                </c:pt>
                <c:pt idx="6">
                  <c:v>100</c:v>
                </c:pt>
                <c:pt idx="7">
                  <c:v>100</c:v>
                </c:pt>
              </c:numCache>
            </c:numRef>
          </c:val>
          <c:extLst>
            <c:ext xmlns:c16="http://schemas.microsoft.com/office/drawing/2014/chart" uri="{C3380CC4-5D6E-409C-BE32-E72D297353CC}">
              <c16:uniqueId val="{00000003-EE04-4C6C-9576-8B05AC36F038}"/>
            </c:ext>
          </c:extLst>
        </c:ser>
        <c:dLbls>
          <c:showLegendKey val="0"/>
          <c:showVal val="0"/>
          <c:showCatName val="0"/>
          <c:showSerName val="0"/>
          <c:showPercent val="0"/>
          <c:showBubbleSize val="0"/>
        </c:dLbls>
        <c:axId val="467929760"/>
        <c:axId val="467930744"/>
      </c:radarChart>
      <c:catAx>
        <c:axId val="467929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930744"/>
        <c:crosses val="autoZero"/>
        <c:auto val="1"/>
        <c:lblAlgn val="ctr"/>
        <c:lblOffset val="100"/>
        <c:noMultiLvlLbl val="0"/>
      </c:catAx>
      <c:valAx>
        <c:axId val="467930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929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166886</c:v>
                </c:pt>
                <c:pt idx="1">
                  <c:v>166921</c:v>
                </c:pt>
                <c:pt idx="2">
                  <c:v>166957</c:v>
                </c:pt>
                <c:pt idx="3">
                  <c:v>166987</c:v>
                </c:pt>
                <c:pt idx="4">
                  <c:v>167030</c:v>
                </c:pt>
                <c:pt idx="5">
                  <c:v>167061</c:v>
                </c:pt>
                <c:pt idx="6">
                  <c:v>167107</c:v>
                </c:pt>
                <c:pt idx="7">
                  <c:v>167155</c:v>
                </c:pt>
                <c:pt idx="8">
                  <c:v>167183</c:v>
                </c:pt>
                <c:pt idx="9">
                  <c:v>167259</c:v>
                </c:pt>
                <c:pt idx="10">
                  <c:v>167309</c:v>
                </c:pt>
                <c:pt idx="11">
                  <c:v>167367</c:v>
                </c:pt>
                <c:pt idx="12">
                  <c:v>167418</c:v>
                </c:pt>
                <c:pt idx="13">
                  <c:v>167486</c:v>
                </c:pt>
                <c:pt idx="14">
                  <c:v>167549</c:v>
                </c:pt>
                <c:pt idx="15">
                  <c:v>167598</c:v>
                </c:pt>
                <c:pt idx="16">
                  <c:v>167652</c:v>
                </c:pt>
                <c:pt idx="17">
                  <c:v>167711</c:v>
                </c:pt>
                <c:pt idx="18">
                  <c:v>167769</c:v>
                </c:pt>
                <c:pt idx="19">
                  <c:v>167825</c:v>
                </c:pt>
                <c:pt idx="20">
                  <c:v>167892</c:v>
                </c:pt>
                <c:pt idx="21">
                  <c:v>168025</c:v>
                </c:pt>
                <c:pt idx="22">
                  <c:v>168106</c:v>
                </c:pt>
                <c:pt idx="23">
                  <c:v>168173</c:v>
                </c:pt>
                <c:pt idx="24">
                  <c:v>168217</c:v>
                </c:pt>
                <c:pt idx="25">
                  <c:v>168271</c:v>
                </c:pt>
                <c:pt idx="26">
                  <c:v>168339</c:v>
                </c:pt>
                <c:pt idx="27">
                  <c:v>168404</c:v>
                </c:pt>
                <c:pt idx="28">
                  <c:v>168449</c:v>
                </c:pt>
                <c:pt idx="29">
                  <c:v>168494</c:v>
                </c:pt>
              </c:numCache>
            </c:numRef>
          </c:val>
          <c:smooth val="0"/>
          <c:extLst>
            <c:ext xmlns:c16="http://schemas.microsoft.com/office/drawing/2014/chart" uri="{C3380CC4-5D6E-409C-BE32-E72D297353CC}">
              <c16:uniqueId val="{00000000-A0D6-46F6-9FB8-5C27EB8192C5}"/>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164448</c:v>
                </c:pt>
                <c:pt idx="1">
                  <c:v>164508</c:v>
                </c:pt>
                <c:pt idx="2">
                  <c:v>164532</c:v>
                </c:pt>
                <c:pt idx="3">
                  <c:v>164566</c:v>
                </c:pt>
                <c:pt idx="4">
                  <c:v>164669</c:v>
                </c:pt>
                <c:pt idx="5">
                  <c:v>164768</c:v>
                </c:pt>
                <c:pt idx="6">
                  <c:v>164848</c:v>
                </c:pt>
                <c:pt idx="7">
                  <c:v>164926</c:v>
                </c:pt>
                <c:pt idx="8">
                  <c:v>165009</c:v>
                </c:pt>
                <c:pt idx="9">
                  <c:v>165116</c:v>
                </c:pt>
                <c:pt idx="10">
                  <c:v>165193</c:v>
                </c:pt>
                <c:pt idx="11">
                  <c:v>165291</c:v>
                </c:pt>
                <c:pt idx="12">
                  <c:v>165366</c:v>
                </c:pt>
                <c:pt idx="13">
                  <c:v>165459</c:v>
                </c:pt>
                <c:pt idx="14">
                  <c:v>165545</c:v>
                </c:pt>
                <c:pt idx="15">
                  <c:v>165629</c:v>
                </c:pt>
                <c:pt idx="16">
                  <c:v>165707</c:v>
                </c:pt>
                <c:pt idx="17">
                  <c:v>165788</c:v>
                </c:pt>
                <c:pt idx="18">
                  <c:v>165893</c:v>
                </c:pt>
                <c:pt idx="19">
                  <c:v>165959</c:v>
                </c:pt>
                <c:pt idx="20">
                  <c:v>166052</c:v>
                </c:pt>
                <c:pt idx="21">
                  <c:v>166193</c:v>
                </c:pt>
                <c:pt idx="22">
                  <c:v>166300</c:v>
                </c:pt>
                <c:pt idx="23">
                  <c:v>166396</c:v>
                </c:pt>
                <c:pt idx="24">
                  <c:v>166472</c:v>
                </c:pt>
                <c:pt idx="25">
                  <c:v>166558</c:v>
                </c:pt>
                <c:pt idx="26">
                  <c:v>166642</c:v>
                </c:pt>
                <c:pt idx="27">
                  <c:v>166740</c:v>
                </c:pt>
                <c:pt idx="28">
                  <c:v>166836</c:v>
                </c:pt>
                <c:pt idx="29">
                  <c:v>166922</c:v>
                </c:pt>
              </c:numCache>
            </c:numRef>
          </c:val>
          <c:smooth val="0"/>
          <c:extLst>
            <c:ext xmlns:c16="http://schemas.microsoft.com/office/drawing/2014/chart" uri="{C3380CC4-5D6E-409C-BE32-E72D297353CC}">
              <c16:uniqueId val="{00000001-A0D6-46F6-9FB8-5C27EB8192C5}"/>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42148</c:v>
                </c:pt>
                <c:pt idx="1">
                  <c:v>42149</c:v>
                </c:pt>
                <c:pt idx="2">
                  <c:v>42154</c:v>
                </c:pt>
                <c:pt idx="3">
                  <c:v>42185</c:v>
                </c:pt>
                <c:pt idx="4">
                  <c:v>42207</c:v>
                </c:pt>
                <c:pt idx="5">
                  <c:v>42218</c:v>
                </c:pt>
                <c:pt idx="6">
                  <c:v>42230</c:v>
                </c:pt>
                <c:pt idx="7">
                  <c:v>42246</c:v>
                </c:pt>
                <c:pt idx="8">
                  <c:v>42263</c:v>
                </c:pt>
                <c:pt idx="9">
                  <c:v>42287</c:v>
                </c:pt>
                <c:pt idx="10">
                  <c:v>42307</c:v>
                </c:pt>
                <c:pt idx="11">
                  <c:v>42333</c:v>
                </c:pt>
                <c:pt idx="12">
                  <c:v>42341</c:v>
                </c:pt>
                <c:pt idx="13">
                  <c:v>42363</c:v>
                </c:pt>
                <c:pt idx="14">
                  <c:v>42379</c:v>
                </c:pt>
                <c:pt idx="15">
                  <c:v>42406</c:v>
                </c:pt>
                <c:pt idx="16">
                  <c:v>42428</c:v>
                </c:pt>
                <c:pt idx="17">
                  <c:v>42453</c:v>
                </c:pt>
                <c:pt idx="18">
                  <c:v>42464</c:v>
                </c:pt>
                <c:pt idx="19">
                  <c:v>42464</c:v>
                </c:pt>
                <c:pt idx="20">
                  <c:v>42478</c:v>
                </c:pt>
                <c:pt idx="21">
                  <c:v>42507</c:v>
                </c:pt>
                <c:pt idx="22">
                  <c:v>42538</c:v>
                </c:pt>
                <c:pt idx="23">
                  <c:v>42545</c:v>
                </c:pt>
                <c:pt idx="24">
                  <c:v>42565</c:v>
                </c:pt>
                <c:pt idx="25">
                  <c:v>42584</c:v>
                </c:pt>
                <c:pt idx="26">
                  <c:v>42605</c:v>
                </c:pt>
                <c:pt idx="27">
                  <c:v>42622</c:v>
                </c:pt>
                <c:pt idx="28">
                  <c:v>42641</c:v>
                </c:pt>
                <c:pt idx="29">
                  <c:v>42652</c:v>
                </c:pt>
              </c:numCache>
            </c:numRef>
          </c:val>
          <c:smooth val="0"/>
          <c:extLst>
            <c:ext xmlns:c16="http://schemas.microsoft.com/office/drawing/2014/chart" uri="{C3380CC4-5D6E-409C-BE32-E72D297353CC}">
              <c16:uniqueId val="{00000002-A0D6-46F6-9FB8-5C27EB8192C5}"/>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57765</c:v>
                </c:pt>
                <c:pt idx="1">
                  <c:v>57785</c:v>
                </c:pt>
                <c:pt idx="2">
                  <c:v>57805</c:v>
                </c:pt>
                <c:pt idx="3">
                  <c:v>57834</c:v>
                </c:pt>
                <c:pt idx="4">
                  <c:v>57864</c:v>
                </c:pt>
                <c:pt idx="5">
                  <c:v>57907</c:v>
                </c:pt>
                <c:pt idx="6">
                  <c:v>57958</c:v>
                </c:pt>
                <c:pt idx="7">
                  <c:v>58000</c:v>
                </c:pt>
                <c:pt idx="8">
                  <c:v>58041</c:v>
                </c:pt>
                <c:pt idx="9">
                  <c:v>58088</c:v>
                </c:pt>
                <c:pt idx="10">
                  <c:v>58120</c:v>
                </c:pt>
                <c:pt idx="11">
                  <c:v>58156</c:v>
                </c:pt>
                <c:pt idx="12">
                  <c:v>58197</c:v>
                </c:pt>
                <c:pt idx="13">
                  <c:v>58231</c:v>
                </c:pt>
                <c:pt idx="14">
                  <c:v>58267</c:v>
                </c:pt>
                <c:pt idx="15">
                  <c:v>58316</c:v>
                </c:pt>
                <c:pt idx="16">
                  <c:v>58358</c:v>
                </c:pt>
                <c:pt idx="17">
                  <c:v>58387</c:v>
                </c:pt>
                <c:pt idx="18">
                  <c:v>58418</c:v>
                </c:pt>
                <c:pt idx="19">
                  <c:v>58451</c:v>
                </c:pt>
                <c:pt idx="20">
                  <c:v>58483</c:v>
                </c:pt>
                <c:pt idx="21">
                  <c:v>58524</c:v>
                </c:pt>
                <c:pt idx="22">
                  <c:v>58564</c:v>
                </c:pt>
                <c:pt idx="23">
                  <c:v>58614</c:v>
                </c:pt>
                <c:pt idx="24">
                  <c:v>58660</c:v>
                </c:pt>
                <c:pt idx="25">
                  <c:v>58710</c:v>
                </c:pt>
                <c:pt idx="26">
                  <c:v>58774</c:v>
                </c:pt>
                <c:pt idx="27">
                  <c:v>58795</c:v>
                </c:pt>
                <c:pt idx="28">
                  <c:v>58812</c:v>
                </c:pt>
                <c:pt idx="29">
                  <c:v>58853</c:v>
                </c:pt>
              </c:numCache>
            </c:numRef>
          </c:val>
          <c:smooth val="0"/>
          <c:extLst>
            <c:ext xmlns:c16="http://schemas.microsoft.com/office/drawing/2014/chart" uri="{C3380CC4-5D6E-409C-BE32-E72D297353CC}">
              <c16:uniqueId val="{00000003-A0D6-46F6-9FB8-5C27EB8192C5}"/>
            </c:ext>
          </c:extLst>
        </c:ser>
        <c:dLbls>
          <c:showLegendKey val="0"/>
          <c:showVal val="0"/>
          <c:showCatName val="0"/>
          <c:showSerName val="0"/>
          <c:showPercent val="0"/>
          <c:showBubbleSize val="0"/>
        </c:dLbls>
        <c:smooth val="0"/>
        <c:axId val="467934680"/>
        <c:axId val="467940912"/>
      </c:lineChart>
      <c:dateAx>
        <c:axId val="467934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940912"/>
        <c:crosses val="autoZero"/>
        <c:auto val="1"/>
        <c:lblOffset val="100"/>
        <c:baseTimeUnit val="days"/>
      </c:dateAx>
      <c:valAx>
        <c:axId val="467940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934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52</c:v>
                </c:pt>
                <c:pt idx="1">
                  <c:v>35</c:v>
                </c:pt>
                <c:pt idx="2">
                  <c:v>36</c:v>
                </c:pt>
                <c:pt idx="3">
                  <c:v>30</c:v>
                </c:pt>
                <c:pt idx="4">
                  <c:v>43</c:v>
                </c:pt>
                <c:pt idx="5">
                  <c:v>31</c:v>
                </c:pt>
                <c:pt idx="6">
                  <c:v>46</c:v>
                </c:pt>
                <c:pt idx="7">
                  <c:v>48</c:v>
                </c:pt>
                <c:pt idx="8">
                  <c:v>28</c:v>
                </c:pt>
                <c:pt idx="9">
                  <c:v>76</c:v>
                </c:pt>
                <c:pt idx="10">
                  <c:v>50</c:v>
                </c:pt>
                <c:pt idx="11">
                  <c:v>58</c:v>
                </c:pt>
                <c:pt idx="12">
                  <c:v>51</c:v>
                </c:pt>
                <c:pt idx="13">
                  <c:v>68</c:v>
                </c:pt>
                <c:pt idx="14">
                  <c:v>63</c:v>
                </c:pt>
                <c:pt idx="15">
                  <c:v>49</c:v>
                </c:pt>
                <c:pt idx="16">
                  <c:v>54</c:v>
                </c:pt>
                <c:pt idx="17">
                  <c:v>59</c:v>
                </c:pt>
                <c:pt idx="18">
                  <c:v>58</c:v>
                </c:pt>
                <c:pt idx="19">
                  <c:v>56</c:v>
                </c:pt>
                <c:pt idx="20">
                  <c:v>67</c:v>
                </c:pt>
                <c:pt idx="21">
                  <c:v>133</c:v>
                </c:pt>
                <c:pt idx="22">
                  <c:v>81</c:v>
                </c:pt>
                <c:pt idx="23">
                  <c:v>67</c:v>
                </c:pt>
                <c:pt idx="24">
                  <c:v>44</c:v>
                </c:pt>
                <c:pt idx="25">
                  <c:v>54</c:v>
                </c:pt>
                <c:pt idx="26">
                  <c:v>68</c:v>
                </c:pt>
                <c:pt idx="27">
                  <c:v>65</c:v>
                </c:pt>
                <c:pt idx="28">
                  <c:v>45</c:v>
                </c:pt>
                <c:pt idx="29">
                  <c:v>45</c:v>
                </c:pt>
              </c:numCache>
            </c:numRef>
          </c:val>
          <c:smooth val="0"/>
          <c:extLst>
            <c:ext xmlns:c16="http://schemas.microsoft.com/office/drawing/2014/chart" uri="{C3380CC4-5D6E-409C-BE32-E72D297353CC}">
              <c16:uniqueId val="{00000000-84BB-496F-A2F2-DA1DA4027197}"/>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52</c:v>
                </c:pt>
                <c:pt idx="1">
                  <c:v>60</c:v>
                </c:pt>
                <c:pt idx="2">
                  <c:v>24</c:v>
                </c:pt>
                <c:pt idx="3">
                  <c:v>34</c:v>
                </c:pt>
                <c:pt idx="4">
                  <c:v>103</c:v>
                </c:pt>
                <c:pt idx="5">
                  <c:v>99</c:v>
                </c:pt>
                <c:pt idx="6">
                  <c:v>80</c:v>
                </c:pt>
                <c:pt idx="7">
                  <c:v>78</c:v>
                </c:pt>
                <c:pt idx="8">
                  <c:v>83</c:v>
                </c:pt>
                <c:pt idx="9">
                  <c:v>107</c:v>
                </c:pt>
                <c:pt idx="10">
                  <c:v>77</c:v>
                </c:pt>
                <c:pt idx="11">
                  <c:v>98</c:v>
                </c:pt>
                <c:pt idx="12">
                  <c:v>75</c:v>
                </c:pt>
                <c:pt idx="13">
                  <c:v>93</c:v>
                </c:pt>
                <c:pt idx="14">
                  <c:v>86</c:v>
                </c:pt>
                <c:pt idx="15">
                  <c:v>84</c:v>
                </c:pt>
                <c:pt idx="16">
                  <c:v>78</c:v>
                </c:pt>
                <c:pt idx="17">
                  <c:v>81</c:v>
                </c:pt>
                <c:pt idx="18">
                  <c:v>105</c:v>
                </c:pt>
                <c:pt idx="19">
                  <c:v>66</c:v>
                </c:pt>
                <c:pt idx="20">
                  <c:v>93</c:v>
                </c:pt>
                <c:pt idx="21">
                  <c:v>141</c:v>
                </c:pt>
                <c:pt idx="22">
                  <c:v>107</c:v>
                </c:pt>
                <c:pt idx="23">
                  <c:v>96</c:v>
                </c:pt>
                <c:pt idx="24">
                  <c:v>76</c:v>
                </c:pt>
                <c:pt idx="25">
                  <c:v>86</c:v>
                </c:pt>
                <c:pt idx="26">
                  <c:v>84</c:v>
                </c:pt>
                <c:pt idx="27">
                  <c:v>98</c:v>
                </c:pt>
                <c:pt idx="28">
                  <c:v>96</c:v>
                </c:pt>
                <c:pt idx="29">
                  <c:v>86</c:v>
                </c:pt>
              </c:numCache>
            </c:numRef>
          </c:val>
          <c:smooth val="0"/>
          <c:extLst>
            <c:ext xmlns:c16="http://schemas.microsoft.com/office/drawing/2014/chart" uri="{C3380CC4-5D6E-409C-BE32-E72D297353CC}">
              <c16:uniqueId val="{00000001-84BB-496F-A2F2-DA1DA4027197}"/>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14</c:v>
                </c:pt>
                <c:pt idx="1">
                  <c:v>1</c:v>
                </c:pt>
                <c:pt idx="2">
                  <c:v>5</c:v>
                </c:pt>
                <c:pt idx="3">
                  <c:v>31</c:v>
                </c:pt>
                <c:pt idx="4">
                  <c:v>22</c:v>
                </c:pt>
                <c:pt idx="5">
                  <c:v>11</c:v>
                </c:pt>
                <c:pt idx="6">
                  <c:v>12</c:v>
                </c:pt>
                <c:pt idx="7">
                  <c:v>16</c:v>
                </c:pt>
                <c:pt idx="8">
                  <c:v>17</c:v>
                </c:pt>
                <c:pt idx="9">
                  <c:v>24</c:v>
                </c:pt>
                <c:pt idx="10">
                  <c:v>20</c:v>
                </c:pt>
                <c:pt idx="11">
                  <c:v>26</c:v>
                </c:pt>
                <c:pt idx="12">
                  <c:v>8</c:v>
                </c:pt>
                <c:pt idx="13">
                  <c:v>22</c:v>
                </c:pt>
                <c:pt idx="14">
                  <c:v>16</c:v>
                </c:pt>
                <c:pt idx="15">
                  <c:v>27</c:v>
                </c:pt>
                <c:pt idx="16">
                  <c:v>22</c:v>
                </c:pt>
                <c:pt idx="17">
                  <c:v>25</c:v>
                </c:pt>
                <c:pt idx="18">
                  <c:v>11</c:v>
                </c:pt>
                <c:pt idx="19">
                  <c:v>0</c:v>
                </c:pt>
                <c:pt idx="20">
                  <c:v>14</c:v>
                </c:pt>
                <c:pt idx="21">
                  <c:v>29</c:v>
                </c:pt>
                <c:pt idx="22">
                  <c:v>31</c:v>
                </c:pt>
                <c:pt idx="23">
                  <c:v>7</c:v>
                </c:pt>
                <c:pt idx="24">
                  <c:v>20</c:v>
                </c:pt>
                <c:pt idx="25">
                  <c:v>19</c:v>
                </c:pt>
                <c:pt idx="26">
                  <c:v>21</c:v>
                </c:pt>
                <c:pt idx="27">
                  <c:v>17</c:v>
                </c:pt>
                <c:pt idx="28">
                  <c:v>19</c:v>
                </c:pt>
                <c:pt idx="29">
                  <c:v>11</c:v>
                </c:pt>
              </c:numCache>
            </c:numRef>
          </c:val>
          <c:smooth val="0"/>
          <c:extLst>
            <c:ext xmlns:c16="http://schemas.microsoft.com/office/drawing/2014/chart" uri="{C3380CC4-5D6E-409C-BE32-E72D297353CC}">
              <c16:uniqueId val="{00000002-84BB-496F-A2F2-DA1DA4027197}"/>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26</c:v>
                </c:pt>
                <c:pt idx="1">
                  <c:v>20</c:v>
                </c:pt>
                <c:pt idx="2">
                  <c:v>20</c:v>
                </c:pt>
                <c:pt idx="3">
                  <c:v>29</c:v>
                </c:pt>
                <c:pt idx="4">
                  <c:v>30</c:v>
                </c:pt>
                <c:pt idx="5">
                  <c:v>43</c:v>
                </c:pt>
                <c:pt idx="6">
                  <c:v>51</c:v>
                </c:pt>
                <c:pt idx="7">
                  <c:v>42</c:v>
                </c:pt>
                <c:pt idx="8">
                  <c:v>41</c:v>
                </c:pt>
                <c:pt idx="9">
                  <c:v>47</c:v>
                </c:pt>
                <c:pt idx="10">
                  <c:v>32</c:v>
                </c:pt>
                <c:pt idx="11">
                  <c:v>36</c:v>
                </c:pt>
                <c:pt idx="12">
                  <c:v>41</c:v>
                </c:pt>
                <c:pt idx="13">
                  <c:v>34</c:v>
                </c:pt>
                <c:pt idx="14">
                  <c:v>36</c:v>
                </c:pt>
                <c:pt idx="15">
                  <c:v>49</c:v>
                </c:pt>
                <c:pt idx="16">
                  <c:v>42</c:v>
                </c:pt>
                <c:pt idx="17">
                  <c:v>29</c:v>
                </c:pt>
                <c:pt idx="18">
                  <c:v>31</c:v>
                </c:pt>
                <c:pt idx="19">
                  <c:v>33</c:v>
                </c:pt>
                <c:pt idx="20">
                  <c:v>32</c:v>
                </c:pt>
                <c:pt idx="21">
                  <c:v>41</c:v>
                </c:pt>
                <c:pt idx="22">
                  <c:v>40</c:v>
                </c:pt>
                <c:pt idx="23">
                  <c:v>50</c:v>
                </c:pt>
                <c:pt idx="24">
                  <c:v>46</c:v>
                </c:pt>
                <c:pt idx="25">
                  <c:v>50</c:v>
                </c:pt>
                <c:pt idx="26">
                  <c:v>64</c:v>
                </c:pt>
                <c:pt idx="27">
                  <c:v>21</c:v>
                </c:pt>
                <c:pt idx="28">
                  <c:v>17</c:v>
                </c:pt>
                <c:pt idx="29">
                  <c:v>41</c:v>
                </c:pt>
              </c:numCache>
            </c:numRef>
          </c:val>
          <c:smooth val="0"/>
          <c:extLst>
            <c:ext xmlns:c16="http://schemas.microsoft.com/office/drawing/2014/chart" uri="{C3380CC4-5D6E-409C-BE32-E72D297353CC}">
              <c16:uniqueId val="{00000003-84BB-496F-A2F2-DA1DA4027197}"/>
            </c:ext>
          </c:extLst>
        </c:ser>
        <c:dLbls>
          <c:showLegendKey val="0"/>
          <c:showVal val="0"/>
          <c:showCatName val="0"/>
          <c:showSerName val="0"/>
          <c:showPercent val="0"/>
          <c:showBubbleSize val="0"/>
        </c:dLbls>
        <c:smooth val="0"/>
        <c:axId val="467942880"/>
        <c:axId val="467937304"/>
      </c:lineChart>
      <c:dateAx>
        <c:axId val="467942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937304"/>
        <c:crosses val="autoZero"/>
        <c:auto val="1"/>
        <c:lblOffset val="100"/>
        <c:baseTimeUnit val="days"/>
      </c:dateAx>
      <c:valAx>
        <c:axId val="467937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942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2</c:v>
                </c:pt>
                <c:pt idx="2">
                  <c:v>1</c:v>
                </c:pt>
                <c:pt idx="3">
                  <c:v>2</c:v>
                </c:pt>
                <c:pt idx="4">
                  <c:v>3</c:v>
                </c:pt>
                <c:pt idx="5">
                  <c:v>1</c:v>
                </c:pt>
                <c:pt idx="6">
                  <c:v>2</c:v>
                </c:pt>
              </c:numCache>
            </c:numRef>
          </c:val>
          <c:extLst>
            <c:ext xmlns:c16="http://schemas.microsoft.com/office/drawing/2014/chart" uri="{C3380CC4-5D6E-409C-BE32-E72D297353CC}">
              <c16:uniqueId val="{00000000-8473-489B-BC2F-5DC140D32D34}"/>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14</c:v>
                </c:pt>
                <c:pt idx="1">
                  <c:v>13</c:v>
                </c:pt>
                <c:pt idx="2">
                  <c:v>16</c:v>
                </c:pt>
                <c:pt idx="3">
                  <c:v>13</c:v>
                </c:pt>
                <c:pt idx="4">
                  <c:v>17</c:v>
                </c:pt>
                <c:pt idx="5">
                  <c:v>2</c:v>
                </c:pt>
                <c:pt idx="6">
                  <c:v>5</c:v>
                </c:pt>
              </c:numCache>
            </c:numRef>
          </c:val>
          <c:extLst>
            <c:ext xmlns:c16="http://schemas.microsoft.com/office/drawing/2014/chart" uri="{C3380CC4-5D6E-409C-BE32-E72D297353CC}">
              <c16:uniqueId val="{00000001-8473-489B-BC2F-5DC140D32D34}"/>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1</c:v>
                </c:pt>
                <c:pt idx="2">
                  <c:v>2</c:v>
                </c:pt>
                <c:pt idx="3">
                  <c:v>1</c:v>
                </c:pt>
                <c:pt idx="4">
                  <c:v>3</c:v>
                </c:pt>
                <c:pt idx="5">
                  <c:v>0</c:v>
                </c:pt>
                <c:pt idx="6">
                  <c:v>1</c:v>
                </c:pt>
              </c:numCache>
            </c:numRef>
          </c:val>
          <c:extLst>
            <c:ext xmlns:c16="http://schemas.microsoft.com/office/drawing/2014/chart" uri="{C3380CC4-5D6E-409C-BE32-E72D297353CC}">
              <c16:uniqueId val="{00000002-8473-489B-BC2F-5DC140D32D34}"/>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6</c:v>
                </c:pt>
                <c:pt idx="2">
                  <c:v>4</c:v>
                </c:pt>
                <c:pt idx="3">
                  <c:v>6</c:v>
                </c:pt>
                <c:pt idx="4">
                  <c:v>2</c:v>
                </c:pt>
                <c:pt idx="5">
                  <c:v>2</c:v>
                </c:pt>
                <c:pt idx="6">
                  <c:v>2</c:v>
                </c:pt>
              </c:numCache>
            </c:numRef>
          </c:val>
          <c:extLst>
            <c:ext xmlns:c16="http://schemas.microsoft.com/office/drawing/2014/chart" uri="{C3380CC4-5D6E-409C-BE32-E72D297353CC}">
              <c16:uniqueId val="{00000003-8473-489B-BC2F-5DC140D32D34}"/>
            </c:ext>
          </c:extLst>
        </c:ser>
        <c:dLbls>
          <c:showLegendKey val="0"/>
          <c:showVal val="0"/>
          <c:showCatName val="0"/>
          <c:showSerName val="0"/>
          <c:showPercent val="0"/>
          <c:showBubbleSize val="0"/>
        </c:dLbls>
        <c:gapWidth val="219"/>
        <c:overlap val="-27"/>
        <c:axId val="467945504"/>
        <c:axId val="467954688"/>
      </c:barChart>
      <c:catAx>
        <c:axId val="467945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954688"/>
        <c:crosses val="autoZero"/>
        <c:auto val="1"/>
        <c:lblAlgn val="ctr"/>
        <c:lblOffset val="100"/>
        <c:noMultiLvlLbl val="0"/>
      </c:catAx>
      <c:valAx>
        <c:axId val="467954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945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62</c:v>
                </c:pt>
                <c:pt idx="1">
                  <c:v>68</c:v>
                </c:pt>
                <c:pt idx="2">
                  <c:v>48</c:v>
                </c:pt>
                <c:pt idx="3">
                  <c:v>58</c:v>
                </c:pt>
                <c:pt idx="4">
                  <c:v>46</c:v>
                </c:pt>
                <c:pt idx="5">
                  <c:v>53</c:v>
                </c:pt>
                <c:pt idx="6">
                  <c:v>52</c:v>
                </c:pt>
              </c:numCache>
            </c:numRef>
          </c:val>
          <c:extLst>
            <c:ext xmlns:c16="http://schemas.microsoft.com/office/drawing/2014/chart" uri="{C3380CC4-5D6E-409C-BE32-E72D297353CC}">
              <c16:uniqueId val="{00000000-A5B8-4EF0-B26C-E1187C48DD5B}"/>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91</c:v>
                </c:pt>
                <c:pt idx="1">
                  <c:v>91</c:v>
                </c:pt>
                <c:pt idx="2">
                  <c:v>84</c:v>
                </c:pt>
                <c:pt idx="3">
                  <c:v>76</c:v>
                </c:pt>
                <c:pt idx="4">
                  <c:v>67</c:v>
                </c:pt>
                <c:pt idx="5">
                  <c:v>98</c:v>
                </c:pt>
                <c:pt idx="6">
                  <c:v>81</c:v>
                </c:pt>
              </c:numCache>
            </c:numRef>
          </c:val>
          <c:extLst>
            <c:ext xmlns:c16="http://schemas.microsoft.com/office/drawing/2014/chart" uri="{C3380CC4-5D6E-409C-BE32-E72D297353CC}">
              <c16:uniqueId val="{00000001-A5B8-4EF0-B26C-E1187C48DD5B}"/>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16</c:v>
                </c:pt>
                <c:pt idx="1">
                  <c:v>19</c:v>
                </c:pt>
                <c:pt idx="2">
                  <c:v>17</c:v>
                </c:pt>
                <c:pt idx="3">
                  <c:v>15</c:v>
                </c:pt>
                <c:pt idx="4">
                  <c:v>24</c:v>
                </c:pt>
                <c:pt idx="5">
                  <c:v>20</c:v>
                </c:pt>
                <c:pt idx="6">
                  <c:v>10</c:v>
                </c:pt>
              </c:numCache>
            </c:numRef>
          </c:val>
          <c:extLst>
            <c:ext xmlns:c16="http://schemas.microsoft.com/office/drawing/2014/chart" uri="{C3380CC4-5D6E-409C-BE32-E72D297353CC}">
              <c16:uniqueId val="{00000002-A5B8-4EF0-B26C-E1187C48DD5B}"/>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35</c:v>
                </c:pt>
                <c:pt idx="1">
                  <c:v>32</c:v>
                </c:pt>
                <c:pt idx="2">
                  <c:v>38</c:v>
                </c:pt>
                <c:pt idx="3">
                  <c:v>40</c:v>
                </c:pt>
                <c:pt idx="4">
                  <c:v>34</c:v>
                </c:pt>
                <c:pt idx="5">
                  <c:v>37</c:v>
                </c:pt>
                <c:pt idx="6">
                  <c:v>45</c:v>
                </c:pt>
              </c:numCache>
            </c:numRef>
          </c:val>
          <c:extLst>
            <c:ext xmlns:c16="http://schemas.microsoft.com/office/drawing/2014/chart" uri="{C3380CC4-5D6E-409C-BE32-E72D297353CC}">
              <c16:uniqueId val="{00000003-A5B8-4EF0-B26C-E1187C48DD5B}"/>
            </c:ext>
          </c:extLst>
        </c:ser>
        <c:dLbls>
          <c:showLegendKey val="0"/>
          <c:showVal val="0"/>
          <c:showCatName val="0"/>
          <c:showSerName val="0"/>
          <c:showPercent val="0"/>
          <c:showBubbleSize val="0"/>
        </c:dLbls>
        <c:gapWidth val="219"/>
        <c:overlap val="-27"/>
        <c:axId val="467946816"/>
        <c:axId val="467948128"/>
      </c:barChart>
      <c:catAx>
        <c:axId val="467946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948128"/>
        <c:crosses val="autoZero"/>
        <c:auto val="1"/>
        <c:lblAlgn val="ctr"/>
        <c:lblOffset val="100"/>
        <c:noMultiLvlLbl val="0"/>
      </c:catAx>
      <c:valAx>
        <c:axId val="467948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946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3</c:v>
                </c:pt>
                <c:pt idx="12">
                  <c:v>1</c:v>
                </c:pt>
                <c:pt idx="13">
                  <c:v>1</c:v>
                </c:pt>
                <c:pt idx="14">
                  <c:v>1</c:v>
                </c:pt>
                <c:pt idx="15">
                  <c:v>0</c:v>
                </c:pt>
                <c:pt idx="16">
                  <c:v>0</c:v>
                </c:pt>
                <c:pt idx="17">
                  <c:v>0</c:v>
                </c:pt>
                <c:pt idx="18">
                  <c:v>3</c:v>
                </c:pt>
                <c:pt idx="19">
                  <c:v>0</c:v>
                </c:pt>
                <c:pt idx="20">
                  <c:v>0</c:v>
                </c:pt>
                <c:pt idx="21">
                  <c:v>0</c:v>
                </c:pt>
                <c:pt idx="22">
                  <c:v>0</c:v>
                </c:pt>
                <c:pt idx="23">
                  <c:v>0</c:v>
                </c:pt>
              </c:numCache>
            </c:numRef>
          </c:val>
          <c:smooth val="0"/>
          <c:extLst>
            <c:ext xmlns:c16="http://schemas.microsoft.com/office/drawing/2014/chart" uri="{C3380CC4-5D6E-409C-BE32-E72D297353CC}">
              <c16:uniqueId val="{00000000-4FBB-4590-AFDF-99C89C3B41D4}"/>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6</c:v>
                </c:pt>
                <c:pt idx="10">
                  <c:v>10</c:v>
                </c:pt>
                <c:pt idx="11">
                  <c:v>2</c:v>
                </c:pt>
                <c:pt idx="12">
                  <c:v>7</c:v>
                </c:pt>
                <c:pt idx="13">
                  <c:v>2</c:v>
                </c:pt>
                <c:pt idx="14">
                  <c:v>5</c:v>
                </c:pt>
                <c:pt idx="15">
                  <c:v>5</c:v>
                </c:pt>
                <c:pt idx="16">
                  <c:v>3</c:v>
                </c:pt>
                <c:pt idx="17">
                  <c:v>3</c:v>
                </c:pt>
                <c:pt idx="18">
                  <c:v>6</c:v>
                </c:pt>
                <c:pt idx="19">
                  <c:v>1</c:v>
                </c:pt>
                <c:pt idx="20">
                  <c:v>0</c:v>
                </c:pt>
                <c:pt idx="21">
                  <c:v>0</c:v>
                </c:pt>
                <c:pt idx="22">
                  <c:v>0</c:v>
                </c:pt>
                <c:pt idx="23">
                  <c:v>0</c:v>
                </c:pt>
              </c:numCache>
            </c:numRef>
          </c:val>
          <c:smooth val="0"/>
          <c:extLst>
            <c:ext xmlns:c16="http://schemas.microsoft.com/office/drawing/2014/chart" uri="{C3380CC4-5D6E-409C-BE32-E72D297353CC}">
              <c16:uniqueId val="{00000001-4FBB-4590-AFDF-99C89C3B41D4}"/>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c:v>
                </c:pt>
                <c:pt idx="18">
                  <c:v>0</c:v>
                </c:pt>
                <c:pt idx="19">
                  <c:v>2</c:v>
                </c:pt>
                <c:pt idx="20">
                  <c:v>0</c:v>
                </c:pt>
                <c:pt idx="21">
                  <c:v>1</c:v>
                </c:pt>
                <c:pt idx="22">
                  <c:v>0</c:v>
                </c:pt>
                <c:pt idx="23">
                  <c:v>0</c:v>
                </c:pt>
              </c:numCache>
            </c:numRef>
          </c:val>
          <c:smooth val="0"/>
          <c:extLst>
            <c:ext xmlns:c16="http://schemas.microsoft.com/office/drawing/2014/chart" uri="{C3380CC4-5D6E-409C-BE32-E72D297353CC}">
              <c16:uniqueId val="{00000002-4FBB-4590-AFDF-99C89C3B41D4}"/>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c:v>
                </c:pt>
                <c:pt idx="10">
                  <c:v>1</c:v>
                </c:pt>
                <c:pt idx="11">
                  <c:v>0</c:v>
                </c:pt>
                <c:pt idx="12">
                  <c:v>0</c:v>
                </c:pt>
                <c:pt idx="13">
                  <c:v>1</c:v>
                </c:pt>
                <c:pt idx="14">
                  <c:v>3</c:v>
                </c:pt>
                <c:pt idx="15">
                  <c:v>2</c:v>
                </c:pt>
                <c:pt idx="16">
                  <c:v>3</c:v>
                </c:pt>
                <c:pt idx="17">
                  <c:v>2</c:v>
                </c:pt>
                <c:pt idx="18">
                  <c:v>5</c:v>
                </c:pt>
                <c:pt idx="19">
                  <c:v>0</c:v>
                </c:pt>
                <c:pt idx="20">
                  <c:v>2</c:v>
                </c:pt>
                <c:pt idx="21">
                  <c:v>2</c:v>
                </c:pt>
                <c:pt idx="22">
                  <c:v>1</c:v>
                </c:pt>
                <c:pt idx="23">
                  <c:v>0</c:v>
                </c:pt>
              </c:numCache>
            </c:numRef>
          </c:val>
          <c:smooth val="0"/>
          <c:extLst>
            <c:ext xmlns:c16="http://schemas.microsoft.com/office/drawing/2014/chart" uri="{C3380CC4-5D6E-409C-BE32-E72D297353CC}">
              <c16:uniqueId val="{00000003-4FBB-4590-AFDF-99C89C3B41D4}"/>
            </c:ext>
          </c:extLst>
        </c:ser>
        <c:dLbls>
          <c:showLegendKey val="0"/>
          <c:showVal val="0"/>
          <c:showCatName val="0"/>
          <c:showSerName val="0"/>
          <c:showPercent val="0"/>
          <c:showBubbleSize val="0"/>
        </c:dLbls>
        <c:smooth val="0"/>
        <c:axId val="467951736"/>
        <c:axId val="467952064"/>
      </c:lineChart>
      <c:catAx>
        <c:axId val="467951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952064"/>
        <c:crosses val="autoZero"/>
        <c:auto val="1"/>
        <c:lblAlgn val="ctr"/>
        <c:lblOffset val="100"/>
        <c:noMultiLvlLbl val="0"/>
      </c:catAx>
      <c:valAx>
        <c:axId val="467952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951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0.23913173117061201</c:v>
                </c:pt>
                <c:pt idx="1">
                  <c:v>0.25463653169539002</c:v>
                </c:pt>
                <c:pt idx="2">
                  <c:v>0.180690559961834</c:v>
                </c:pt>
                <c:pt idx="3">
                  <c:v>0.108235434432584</c:v>
                </c:pt>
                <c:pt idx="4">
                  <c:v>7.8716679587333804E-2</c:v>
                </c:pt>
                <c:pt idx="5">
                  <c:v>0.17413083666289</c:v>
                </c:pt>
                <c:pt idx="6">
                  <c:v>0.39030353628719699</c:v>
                </c:pt>
              </c:numCache>
            </c:numRef>
          </c:val>
          <c:extLst>
            <c:ext xmlns:c16="http://schemas.microsoft.com/office/drawing/2014/chart" uri="{C3380CC4-5D6E-409C-BE32-E72D297353CC}">
              <c16:uniqueId val="{00000000-CA5C-4BBA-81AF-E3620B5424AF}"/>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0.126487870701288</c:v>
                </c:pt>
                <c:pt idx="1">
                  <c:v>0.50601117505182402</c:v>
                </c:pt>
                <c:pt idx="2">
                  <c:v>0.205510456589311</c:v>
                </c:pt>
                <c:pt idx="3">
                  <c:v>0.24137554813234599</c:v>
                </c:pt>
                <c:pt idx="4">
                  <c:v>0.196297367967919</c:v>
                </c:pt>
                <c:pt idx="5">
                  <c:v>5.4018167003651502E-2</c:v>
                </c:pt>
                <c:pt idx="6">
                  <c:v>0.18480852219573299</c:v>
                </c:pt>
              </c:numCache>
            </c:numRef>
          </c:val>
          <c:extLst>
            <c:ext xmlns:c16="http://schemas.microsoft.com/office/drawing/2014/chart" uri="{C3380CC4-5D6E-409C-BE32-E72D297353CC}">
              <c16:uniqueId val="{00000001-CA5C-4BBA-81AF-E3620B5424AF}"/>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0.65015723270440295</c:v>
                </c:pt>
                <c:pt idx="1">
                  <c:v>1.0023584905660401</c:v>
                </c:pt>
                <c:pt idx="2">
                  <c:v>0.46580188679245299</c:v>
                </c:pt>
                <c:pt idx="3">
                  <c:v>0.169811320754717</c:v>
                </c:pt>
                <c:pt idx="4">
                  <c:v>0.464622641509434</c:v>
                </c:pt>
                <c:pt idx="6">
                  <c:v>2.0330188679245298</c:v>
                </c:pt>
              </c:numCache>
            </c:numRef>
          </c:val>
          <c:extLst>
            <c:ext xmlns:c16="http://schemas.microsoft.com/office/drawing/2014/chart" uri="{C3380CC4-5D6E-409C-BE32-E72D297353CC}">
              <c16:uniqueId val="{00000002-CA5C-4BBA-81AF-E3620B5424AF}"/>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0.48534531547445497</c:v>
                </c:pt>
                <c:pt idx="1">
                  <c:v>0.56680786842511399</c:v>
                </c:pt>
                <c:pt idx="2">
                  <c:v>0.53979660086779102</c:v>
                </c:pt>
                <c:pt idx="3">
                  <c:v>0.54965785727760696</c:v>
                </c:pt>
                <c:pt idx="4">
                  <c:v>0.44075528649093598</c:v>
                </c:pt>
                <c:pt idx="5">
                  <c:v>1.5332109965871501</c:v>
                </c:pt>
                <c:pt idx="6">
                  <c:v>0.53765284947435199</c:v>
                </c:pt>
              </c:numCache>
            </c:numRef>
          </c:val>
          <c:extLst>
            <c:ext xmlns:c16="http://schemas.microsoft.com/office/drawing/2014/chart" uri="{C3380CC4-5D6E-409C-BE32-E72D297353CC}">
              <c16:uniqueId val="{00000003-CA5C-4BBA-81AF-E3620B5424AF}"/>
            </c:ext>
          </c:extLst>
        </c:ser>
        <c:dLbls>
          <c:showLegendKey val="0"/>
          <c:showVal val="0"/>
          <c:showCatName val="0"/>
          <c:showSerName val="0"/>
          <c:showPercent val="0"/>
          <c:showBubbleSize val="0"/>
        </c:dLbls>
        <c:gapWidth val="219"/>
        <c:overlap val="-27"/>
        <c:axId val="467959936"/>
        <c:axId val="467961576"/>
      </c:barChart>
      <c:catAx>
        <c:axId val="467959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961576"/>
        <c:crosses val="autoZero"/>
        <c:auto val="1"/>
        <c:lblAlgn val="ctr"/>
        <c:lblOffset val="100"/>
        <c:noMultiLvlLbl val="0"/>
      </c:catAx>
      <c:valAx>
        <c:axId val="467961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959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0.617254499695846</c:v>
                </c:pt>
                <c:pt idx="11">
                  <c:v>0.17275174242695299</c:v>
                </c:pt>
                <c:pt idx="12">
                  <c:v>0.20008587888691401</c:v>
                </c:pt>
                <c:pt idx="13">
                  <c:v>9.1842698505468806E-2</c:v>
                </c:pt>
                <c:pt idx="14">
                  <c:v>0.23646512959362601</c:v>
                </c:pt>
                <c:pt idx="15">
                  <c:v>0</c:v>
                </c:pt>
                <c:pt idx="16">
                  <c:v>0</c:v>
                </c:pt>
                <c:pt idx="17">
                  <c:v>0</c:v>
                </c:pt>
                <c:pt idx="18">
                  <c:v>7.87223130046876E-2</c:v>
                </c:pt>
                <c:pt idx="19">
                  <c:v>0</c:v>
                </c:pt>
                <c:pt idx="20">
                  <c:v>0</c:v>
                </c:pt>
                <c:pt idx="21">
                  <c:v>0</c:v>
                </c:pt>
                <c:pt idx="22">
                  <c:v>0</c:v>
                </c:pt>
                <c:pt idx="23">
                  <c:v>0</c:v>
                </c:pt>
              </c:numCache>
            </c:numRef>
          </c:val>
          <c:smooth val="0"/>
          <c:extLst>
            <c:ext xmlns:c16="http://schemas.microsoft.com/office/drawing/2014/chart" uri="{C3380CC4-5D6E-409C-BE32-E72D297353CC}">
              <c16:uniqueId val="{00000000-1544-4983-9710-977E1E893803}"/>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0.17806590249231899</c:v>
                </c:pt>
                <c:pt idx="10">
                  <c:v>0.17251266078747399</c:v>
                </c:pt>
                <c:pt idx="11">
                  <c:v>0.28264189437975701</c:v>
                </c:pt>
                <c:pt idx="12">
                  <c:v>0.23440313717915401</c:v>
                </c:pt>
                <c:pt idx="13">
                  <c:v>0.749687630154102</c:v>
                </c:pt>
                <c:pt idx="14">
                  <c:v>0.167200864374144</c:v>
                </c:pt>
                <c:pt idx="15">
                  <c:v>0.15623522405116999</c:v>
                </c:pt>
                <c:pt idx="16">
                  <c:v>0.317673019264747</c:v>
                </c:pt>
                <c:pt idx="17">
                  <c:v>9.3560050462065905E-2</c:v>
                </c:pt>
                <c:pt idx="18">
                  <c:v>0.237622407732688</c:v>
                </c:pt>
                <c:pt idx="19">
                  <c:v>0.11559193331280999</c:v>
                </c:pt>
                <c:pt idx="20">
                  <c:v>0</c:v>
                </c:pt>
                <c:pt idx="21">
                  <c:v>0</c:v>
                </c:pt>
                <c:pt idx="22">
                  <c:v>0</c:v>
                </c:pt>
                <c:pt idx="23">
                  <c:v>0</c:v>
                </c:pt>
              </c:numCache>
            </c:numRef>
          </c:val>
          <c:smooth val="0"/>
          <c:extLst>
            <c:ext xmlns:c16="http://schemas.microsoft.com/office/drawing/2014/chart" uri="{C3380CC4-5D6E-409C-BE32-E72D297353CC}">
              <c16:uniqueId val="{00000001-1544-4983-9710-977E1E893803}"/>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0.64628738560241505</c:v>
                </c:pt>
                <c:pt idx="12">
                  <c:v>0</c:v>
                </c:pt>
                <c:pt idx="13">
                  <c:v>0</c:v>
                </c:pt>
                <c:pt idx="14">
                  <c:v>0</c:v>
                </c:pt>
                <c:pt idx="15">
                  <c:v>0</c:v>
                </c:pt>
                <c:pt idx="16">
                  <c:v>0</c:v>
                </c:pt>
                <c:pt idx="17">
                  <c:v>0.84913671101047306</c:v>
                </c:pt>
                <c:pt idx="18">
                  <c:v>0</c:v>
                </c:pt>
                <c:pt idx="19">
                  <c:v>0.39744315501462402</c:v>
                </c:pt>
                <c:pt idx="20">
                  <c:v>0.95999622605906199</c:v>
                </c:pt>
                <c:pt idx="21">
                  <c:v>0.62152089819794298</c:v>
                </c:pt>
                <c:pt idx="22">
                  <c:v>0.46230776488348002</c:v>
                </c:pt>
                <c:pt idx="23">
                  <c:v>0.82790829323521098</c:v>
                </c:pt>
              </c:numCache>
            </c:numRef>
          </c:val>
          <c:smooth val="0"/>
          <c:extLst>
            <c:ext xmlns:c16="http://schemas.microsoft.com/office/drawing/2014/chart" uri="{C3380CC4-5D6E-409C-BE32-E72D297353CC}">
              <c16:uniqueId val="{00000002-1544-4983-9710-977E1E893803}"/>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0.25041163556531298</c:v>
                </c:pt>
                <c:pt idx="10">
                  <c:v>0.64318057080131696</c:v>
                </c:pt>
                <c:pt idx="11">
                  <c:v>0</c:v>
                </c:pt>
                <c:pt idx="12">
                  <c:v>0</c:v>
                </c:pt>
                <c:pt idx="13">
                  <c:v>1.5264818880351301</c:v>
                </c:pt>
                <c:pt idx="14">
                  <c:v>0.40477497255762901</c:v>
                </c:pt>
                <c:pt idx="15">
                  <c:v>0.40477497255762901</c:v>
                </c:pt>
                <c:pt idx="16">
                  <c:v>0.63631997804610296</c:v>
                </c:pt>
                <c:pt idx="17">
                  <c:v>0.52369191364800605</c:v>
                </c:pt>
                <c:pt idx="18">
                  <c:v>0.51591657519209699</c:v>
                </c:pt>
                <c:pt idx="19">
                  <c:v>0</c:v>
                </c:pt>
                <c:pt idx="20">
                  <c:v>0.200672338090011</c:v>
                </c:pt>
                <c:pt idx="21">
                  <c:v>1.61566959385291</c:v>
                </c:pt>
                <c:pt idx="22">
                  <c:v>0.55913830954994503</c:v>
                </c:pt>
                <c:pt idx="23">
                  <c:v>0</c:v>
                </c:pt>
              </c:numCache>
            </c:numRef>
          </c:val>
          <c:smooth val="0"/>
          <c:extLst>
            <c:ext xmlns:c16="http://schemas.microsoft.com/office/drawing/2014/chart" uri="{C3380CC4-5D6E-409C-BE32-E72D297353CC}">
              <c16:uniqueId val="{00000003-1544-4983-9710-977E1E893803}"/>
            </c:ext>
          </c:extLst>
        </c:ser>
        <c:dLbls>
          <c:showLegendKey val="0"/>
          <c:showVal val="0"/>
          <c:showCatName val="0"/>
          <c:showSerName val="0"/>
          <c:showPercent val="0"/>
          <c:showBubbleSize val="0"/>
        </c:dLbls>
        <c:smooth val="0"/>
        <c:axId val="327866488"/>
        <c:axId val="327858944"/>
      </c:lineChart>
      <c:catAx>
        <c:axId val="327866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858944"/>
        <c:crosses val="autoZero"/>
        <c:auto val="1"/>
        <c:lblAlgn val="ctr"/>
        <c:lblOffset val="100"/>
        <c:noMultiLvlLbl val="0"/>
      </c:catAx>
      <c:valAx>
        <c:axId val="327858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866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2</c:v>
                </c:pt>
                <c:pt idx="1">
                  <c:v>30</c:v>
                </c:pt>
                <c:pt idx="2">
                  <c:v>7</c:v>
                </c:pt>
                <c:pt idx="3">
                  <c:v>2</c:v>
                </c:pt>
              </c:numCache>
            </c:numRef>
          </c:val>
          <c:extLst>
            <c:ext xmlns:c16="http://schemas.microsoft.com/office/drawing/2014/chart" uri="{C3380CC4-5D6E-409C-BE32-E72D297353CC}">
              <c16:uniqueId val="{00000000-CC76-4DE4-831E-65CB6A4C581A}"/>
            </c:ext>
          </c:extLst>
        </c:ser>
        <c:ser>
          <c:idx val="1"/>
          <c:order val="1"/>
          <c:tx>
            <c:strRef>
              <c:f>Sheet1!$C$1</c:f>
              <c:strCache>
                <c:ptCount val="1"/>
                <c:pt idx="0">
                  <c:v>Images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5</c:v>
                </c:pt>
                <c:pt idx="1">
                  <c:v>28</c:v>
                </c:pt>
                <c:pt idx="2">
                  <c:v>3</c:v>
                </c:pt>
                <c:pt idx="3">
                  <c:v>19</c:v>
                </c:pt>
              </c:numCache>
            </c:numRef>
          </c:val>
          <c:extLst>
            <c:ext xmlns:c16="http://schemas.microsoft.com/office/drawing/2014/chart" uri="{C3380CC4-5D6E-409C-BE32-E72D297353CC}">
              <c16:uniqueId val="{00000001-CC76-4DE4-831E-65CB6A4C581A}"/>
            </c:ext>
          </c:extLst>
        </c:ser>
        <c:ser>
          <c:idx val="2"/>
          <c:order val="2"/>
          <c:tx>
            <c:strRef>
              <c:f>Sheet1!$D$1</c:f>
              <c:strCache>
                <c:ptCount val="1"/>
                <c:pt idx="0">
                  <c:v>Videos</c:v>
                </c:pt>
              </c:strCache>
            </c:strRef>
          </c:tx>
          <c:spPr>
            <a:solidFill>
              <a:schemeClr val="accent3"/>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Sheet1!$D$2:$D$5</c:f>
              <c:numCache>
                <c:formatCode>General</c:formatCode>
                <c:ptCount val="4"/>
                <c:pt idx="0">
                  <c:v>5</c:v>
                </c:pt>
                <c:pt idx="1">
                  <c:v>14</c:v>
                </c:pt>
                <c:pt idx="2">
                  <c:v>0</c:v>
                </c:pt>
                <c:pt idx="3">
                  <c:v>2</c:v>
                </c:pt>
              </c:numCache>
            </c:numRef>
          </c:val>
          <c:extLst>
            <c:ext xmlns:c16="http://schemas.microsoft.com/office/drawing/2014/chart" uri="{C3380CC4-5D6E-409C-BE32-E72D297353CC}">
              <c16:uniqueId val="{00000002-CC76-4DE4-831E-65CB6A4C581A}"/>
            </c:ext>
          </c:extLst>
        </c:ser>
        <c:dLbls>
          <c:showLegendKey val="0"/>
          <c:showVal val="0"/>
          <c:showCatName val="0"/>
          <c:showSerName val="0"/>
          <c:showPercent val="0"/>
          <c:showBubbleSize val="0"/>
        </c:dLbls>
        <c:gapWidth val="150"/>
        <c:overlap val="100"/>
        <c:axId val="295653880"/>
        <c:axId val="467939272"/>
      </c:barChart>
      <c:catAx>
        <c:axId val="295653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939272"/>
        <c:crosses val="autoZero"/>
        <c:auto val="1"/>
        <c:lblAlgn val="ctr"/>
        <c:lblOffset val="100"/>
        <c:noMultiLvlLbl val="0"/>
      </c:catAx>
      <c:valAx>
        <c:axId val="4679392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653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2305</c:v>
                </c:pt>
                <c:pt idx="1">
                  <c:v>9686</c:v>
                </c:pt>
                <c:pt idx="2">
                  <c:v>483</c:v>
                </c:pt>
                <c:pt idx="3">
                  <c:v>6288</c:v>
                </c:pt>
              </c:numCache>
            </c:numRef>
          </c:val>
          <c:extLst>
            <c:ext xmlns:c16="http://schemas.microsoft.com/office/drawing/2014/chart" uri="{C3380CC4-5D6E-409C-BE32-E72D297353CC}">
              <c16:uniqueId val="{00000000-156E-4B95-A32E-F93CDDA40034}"/>
            </c:ext>
          </c:extLst>
        </c:ser>
        <c:ser>
          <c:idx val="1"/>
          <c:order val="1"/>
          <c:tx>
            <c:strRef>
              <c:f>Sheet1!$C$1</c:f>
              <c:strCache>
                <c:ptCount val="1"/>
                <c:pt idx="0">
                  <c:v>Videos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643</c:v>
                </c:pt>
                <c:pt idx="1">
                  <c:v>2652</c:v>
                </c:pt>
                <c:pt idx="2">
                  <c:v>425</c:v>
                </c:pt>
                <c:pt idx="3">
                  <c:v>1500</c:v>
                </c:pt>
              </c:numCache>
            </c:numRef>
          </c:val>
          <c:extLst>
            <c:ext xmlns:c16="http://schemas.microsoft.com/office/drawing/2014/chart" uri="{C3380CC4-5D6E-409C-BE32-E72D297353CC}">
              <c16:uniqueId val="{00000001-156E-4B95-A32E-F93CDDA40034}"/>
            </c:ext>
          </c:extLst>
        </c:ser>
        <c:ser>
          <c:idx val="2"/>
          <c:order val="2"/>
          <c:tx>
            <c:strRef>
              <c:f>Sheet1!$D$1</c:f>
              <c:strCache>
                <c:ptCount val="1"/>
                <c:pt idx="0">
                  <c:v>Carousels</c:v>
                </c:pt>
              </c:strCache>
            </c:strRef>
          </c:tx>
          <c:spPr>
            <a:solidFill>
              <a:schemeClr val="accent3"/>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Sheet1!$D$2:$D$5</c:f>
              <c:numCache>
                <c:formatCode>General</c:formatCode>
                <c:ptCount val="4"/>
                <c:pt idx="0">
                  <c:v>970</c:v>
                </c:pt>
                <c:pt idx="1">
                  <c:v>19381</c:v>
                </c:pt>
                <c:pt idx="2">
                  <c:v>2264</c:v>
                </c:pt>
                <c:pt idx="3">
                  <c:v>1155</c:v>
                </c:pt>
              </c:numCache>
            </c:numRef>
          </c:val>
          <c:extLst>
            <c:ext xmlns:c16="http://schemas.microsoft.com/office/drawing/2014/chart" uri="{C3380CC4-5D6E-409C-BE32-E72D297353CC}">
              <c16:uniqueId val="{00000002-156E-4B95-A32E-F93CDDA40034}"/>
            </c:ext>
          </c:extLst>
        </c:ser>
        <c:dLbls>
          <c:showLegendKey val="0"/>
          <c:showVal val="0"/>
          <c:showCatName val="0"/>
          <c:showSerName val="0"/>
          <c:showPercent val="0"/>
          <c:showBubbleSize val="0"/>
        </c:dLbls>
        <c:gapWidth val="150"/>
        <c:overlap val="100"/>
        <c:axId val="467957312"/>
        <c:axId val="467964200"/>
      </c:barChart>
      <c:catAx>
        <c:axId val="467957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964200"/>
        <c:crosses val="autoZero"/>
        <c:auto val="1"/>
        <c:lblAlgn val="ctr"/>
        <c:lblOffset val="100"/>
        <c:noMultiLvlLbl val="0"/>
      </c:catAx>
      <c:valAx>
        <c:axId val="4679642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957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0.28960726003849002</c:v>
                </c:pt>
                <c:pt idx="1">
                  <c:v>0.27467072827958999</c:v>
                </c:pt>
                <c:pt idx="2">
                  <c:v>7.6852757192246005E-2</c:v>
                </c:pt>
              </c:numCache>
            </c:numRef>
          </c:val>
          <c:extLst>
            <c:ext xmlns:c16="http://schemas.microsoft.com/office/drawing/2014/chart" uri="{C3380CC4-5D6E-409C-BE32-E72D297353CC}">
              <c16:uniqueId val="{00000000-E05D-47EF-910F-4E8D0DB454C5}"/>
            </c:ext>
          </c:extLst>
        </c:ser>
        <c:ser>
          <c:idx val="1"/>
          <c:order val="1"/>
          <c:tx>
            <c:strRef>
              <c:f>Sheet1!$C$1</c:f>
              <c:strCache>
                <c:ptCount val="1"/>
                <c:pt idx="0">
                  <c:v>yamahamotorarg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0.39056043188228301</c:v>
                </c:pt>
                <c:pt idx="1">
                  <c:v>0.20883828294135001</c:v>
                </c:pt>
                <c:pt idx="2">
                  <c:v>7.2093398809644105E-2</c:v>
                </c:pt>
              </c:numCache>
            </c:numRef>
          </c:val>
          <c:extLst>
            <c:ext xmlns:c16="http://schemas.microsoft.com/office/drawing/2014/chart" uri="{C3380CC4-5D6E-409C-BE32-E72D297353CC}">
              <c16:uniqueId val="{00000001-E05D-47EF-910F-4E8D0DB454C5}"/>
            </c:ext>
          </c:extLst>
        </c:ser>
        <c:ser>
          <c:idx val="2"/>
          <c:order val="2"/>
          <c:tx>
            <c:strRef>
              <c:f>Sheet1!$D$1</c:f>
              <c:strCache>
                <c:ptCount val="1"/>
                <c:pt idx="0">
                  <c:v>bajajarg</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0.76130243291454702</c:v>
                </c:pt>
                <c:pt idx="1">
                  <c:v>0.38056285425496</c:v>
                </c:pt>
                <c:pt idx="2">
                  <c:v>0</c:v>
                </c:pt>
              </c:numCache>
            </c:numRef>
          </c:val>
          <c:extLst>
            <c:ext xmlns:c16="http://schemas.microsoft.com/office/drawing/2014/chart" uri="{C3380CC4-5D6E-409C-BE32-E72D297353CC}">
              <c16:uniqueId val="{00000002-E05D-47EF-910F-4E8D0DB454C5}"/>
            </c:ext>
          </c:extLst>
        </c:ser>
        <c:ser>
          <c:idx val="3"/>
          <c:order val="3"/>
          <c:tx>
            <c:strRef>
              <c:f>Sheet1!$E$1</c:f>
              <c:strCache>
                <c:ptCount val="1"/>
                <c:pt idx="0">
                  <c:v>benelliarg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0.99445029990446498</c:v>
                </c:pt>
                <c:pt idx="1">
                  <c:v>0.56710150197166498</c:v>
                </c:pt>
                <c:pt idx="2">
                  <c:v>1.0931825874702801</c:v>
                </c:pt>
              </c:numCache>
            </c:numRef>
          </c:val>
          <c:extLst>
            <c:ext xmlns:c16="http://schemas.microsoft.com/office/drawing/2014/chart" uri="{C3380CC4-5D6E-409C-BE32-E72D297353CC}">
              <c16:uniqueId val="{00000003-E05D-47EF-910F-4E8D0DB454C5}"/>
            </c:ext>
          </c:extLst>
        </c:ser>
        <c:dLbls>
          <c:showLegendKey val="0"/>
          <c:showVal val="0"/>
          <c:showCatName val="0"/>
          <c:showSerName val="0"/>
          <c:showPercent val="0"/>
          <c:showBubbleSize val="0"/>
        </c:dLbls>
        <c:gapWidth val="219"/>
        <c:overlap val="-27"/>
        <c:axId val="467966496"/>
        <c:axId val="467967152"/>
      </c:barChart>
      <c:catAx>
        <c:axId val="467966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967152"/>
        <c:crosses val="autoZero"/>
        <c:auto val="1"/>
        <c:lblAlgn val="ctr"/>
        <c:lblOffset val="100"/>
        <c:noMultiLvlLbl val="0"/>
      </c:catAx>
      <c:valAx>
        <c:axId val="467967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966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3804</c:v>
                </c:pt>
                <c:pt idx="1">
                  <c:v>30935</c:v>
                </c:pt>
                <c:pt idx="2">
                  <c:v>3040</c:v>
                </c:pt>
                <c:pt idx="3">
                  <c:v>8716</c:v>
                </c:pt>
              </c:numCache>
            </c:numRef>
          </c:val>
          <c:extLst>
            <c:ext xmlns:c16="http://schemas.microsoft.com/office/drawing/2014/chart" uri="{C3380CC4-5D6E-409C-BE32-E72D297353CC}">
              <c16:uniqueId val="{00000000-813E-44DB-9269-D565AC4512C0}"/>
            </c:ext>
          </c:extLst>
        </c:ser>
        <c:ser>
          <c:idx val="1"/>
          <c:order val="1"/>
          <c:tx>
            <c:strRef>
              <c:f>Sheet1!$C$1</c:f>
              <c:strCache>
                <c:ptCount val="1"/>
                <c:pt idx="0">
                  <c:v>Comments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114</c:v>
                </c:pt>
                <c:pt idx="1">
                  <c:v>784</c:v>
                </c:pt>
                <c:pt idx="2">
                  <c:v>132</c:v>
                </c:pt>
                <c:pt idx="3">
                  <c:v>227</c:v>
                </c:pt>
              </c:numCache>
            </c:numRef>
          </c:val>
          <c:extLst>
            <c:ext xmlns:c16="http://schemas.microsoft.com/office/drawing/2014/chart" uri="{C3380CC4-5D6E-409C-BE32-E72D297353CC}">
              <c16:uniqueId val="{00000001-813E-44DB-9269-D565AC4512C0}"/>
            </c:ext>
          </c:extLst>
        </c:ser>
        <c:dLbls>
          <c:showLegendKey val="0"/>
          <c:showVal val="0"/>
          <c:showCatName val="0"/>
          <c:showSerName val="0"/>
          <c:showPercent val="0"/>
          <c:showBubbleSize val="0"/>
        </c:dLbls>
        <c:gapWidth val="150"/>
        <c:overlap val="100"/>
        <c:axId val="332322056"/>
        <c:axId val="332321072"/>
      </c:barChart>
      <c:catAx>
        <c:axId val="332322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321072"/>
        <c:crosses val="autoZero"/>
        <c:auto val="1"/>
        <c:lblAlgn val="ctr"/>
        <c:lblOffset val="100"/>
        <c:noMultiLvlLbl val="0"/>
      </c:catAx>
      <c:valAx>
        <c:axId val="3323210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322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12FE7-D762-4915-9D4C-E0D9236D3890}"/>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F511888A-5747-4165-9140-8F9D6E90A0FC}"/>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4158490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A7AFA-4AC0-424C-B802-35CEB3D5B4BC}"/>
              </a:ext>
            </a:extLst>
          </p:cNvPr>
          <p:cNvSpPr>
            <a:spLocks noGrp="1"/>
          </p:cNvSpPr>
          <p:nvPr>
            <p:ph type="title"/>
          </p:nvPr>
        </p:nvSpPr>
        <p:spPr/>
        <p:txBody>
          <a:bodyPr/>
          <a:lstStyle/>
          <a:p>
            <a:r>
              <a:rPr lang="en-US"/>
              <a:t>Instagram Key Metrics Table | La Emilia</a:t>
            </a:r>
          </a:p>
        </p:txBody>
      </p:sp>
      <p:graphicFrame>
        <p:nvGraphicFramePr>
          <p:cNvPr id="5" name="Table Placeholder 4">
            <a:extLst>
              <a:ext uri="{FF2B5EF4-FFF2-40B4-BE49-F238E27FC236}">
                <a16:creationId xmlns:a16="http://schemas.microsoft.com/office/drawing/2014/main" id="{AD8013EC-627E-4997-B39F-75FB3BC0719E}"/>
              </a:ext>
            </a:extLst>
          </p:cNvPr>
          <p:cNvGraphicFramePr>
            <a:graphicFrameLocks noGrp="1"/>
          </p:cNvGraphicFramePr>
          <p:nvPr>
            <p:ph type="tbl" sz="quarter" idx="13"/>
            <p:extLst>
              <p:ext uri="{D42A27DB-BD31-4B8C-83A1-F6EECF244321}">
                <p14:modId xmlns:p14="http://schemas.microsoft.com/office/powerpoint/2010/main" val="92918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08657503"/>
                    </a:ext>
                  </a:extLst>
                </a:gridCol>
                <a:gridCol w="658368">
                  <a:extLst>
                    <a:ext uri="{9D8B030D-6E8A-4147-A177-3AD203B41FA5}">
                      <a16:colId xmlns:a16="http://schemas.microsoft.com/office/drawing/2014/main" val="1796025613"/>
                    </a:ext>
                  </a:extLst>
                </a:gridCol>
                <a:gridCol w="658368">
                  <a:extLst>
                    <a:ext uri="{9D8B030D-6E8A-4147-A177-3AD203B41FA5}">
                      <a16:colId xmlns:a16="http://schemas.microsoft.com/office/drawing/2014/main" val="1737240483"/>
                    </a:ext>
                  </a:extLst>
                </a:gridCol>
                <a:gridCol w="658368">
                  <a:extLst>
                    <a:ext uri="{9D8B030D-6E8A-4147-A177-3AD203B41FA5}">
                      <a16:colId xmlns:a16="http://schemas.microsoft.com/office/drawing/2014/main" val="3880012588"/>
                    </a:ext>
                  </a:extLst>
                </a:gridCol>
                <a:gridCol w="658368">
                  <a:extLst>
                    <a:ext uri="{9D8B030D-6E8A-4147-A177-3AD203B41FA5}">
                      <a16:colId xmlns:a16="http://schemas.microsoft.com/office/drawing/2014/main" val="1080608304"/>
                    </a:ext>
                  </a:extLst>
                </a:gridCol>
                <a:gridCol w="658368">
                  <a:extLst>
                    <a:ext uri="{9D8B030D-6E8A-4147-A177-3AD203B41FA5}">
                      <a16:colId xmlns:a16="http://schemas.microsoft.com/office/drawing/2014/main" val="3473569786"/>
                    </a:ext>
                  </a:extLst>
                </a:gridCol>
                <a:gridCol w="658368">
                  <a:extLst>
                    <a:ext uri="{9D8B030D-6E8A-4147-A177-3AD203B41FA5}">
                      <a16:colId xmlns:a16="http://schemas.microsoft.com/office/drawing/2014/main" val="4169049151"/>
                    </a:ext>
                  </a:extLst>
                </a:gridCol>
                <a:gridCol w="658368">
                  <a:extLst>
                    <a:ext uri="{9D8B030D-6E8A-4147-A177-3AD203B41FA5}">
                      <a16:colId xmlns:a16="http://schemas.microsoft.com/office/drawing/2014/main" val="2715900597"/>
                    </a:ext>
                  </a:extLst>
                </a:gridCol>
                <a:gridCol w="658368">
                  <a:extLst>
                    <a:ext uri="{9D8B030D-6E8A-4147-A177-3AD203B41FA5}">
                      <a16:colId xmlns:a16="http://schemas.microsoft.com/office/drawing/2014/main" val="4251271101"/>
                    </a:ext>
                  </a:extLst>
                </a:gridCol>
                <a:gridCol w="658368">
                  <a:extLst>
                    <a:ext uri="{9D8B030D-6E8A-4147-A177-3AD203B41FA5}">
                      <a16:colId xmlns:a16="http://schemas.microsoft.com/office/drawing/2014/main" val="139938074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34610272"/>
                  </a:ext>
                </a:extLst>
              </a:tr>
              <a:tr h="370840">
                <a:tc>
                  <a:txBody>
                    <a:bodyPr/>
                    <a:lstStyle/>
                    <a:p>
                      <a:r>
                        <a:rPr lang="en-US" sz="1000"/>
                        <a:t>hondamotosargentina</a:t>
                      </a:r>
                    </a:p>
                  </a:txBody>
                  <a:tcPr/>
                </a:tc>
                <a:tc>
                  <a:txBody>
                    <a:bodyPr/>
                    <a:lstStyle/>
                    <a:p>
                      <a:r>
                        <a:rPr lang="en-US" sz="1000"/>
                        <a:t>168494</a:t>
                      </a:r>
                    </a:p>
                  </a:txBody>
                  <a:tcPr/>
                </a:tc>
                <a:tc>
                  <a:txBody>
                    <a:bodyPr/>
                    <a:lstStyle/>
                    <a:p>
                      <a:r>
                        <a:rPr lang="en-US" sz="1000"/>
                        <a:t>1660</a:t>
                      </a:r>
                    </a:p>
                  </a:txBody>
                  <a:tcPr/>
                </a:tc>
                <a:tc>
                  <a:txBody>
                    <a:bodyPr/>
                    <a:lstStyle/>
                    <a:p>
                      <a:r>
                        <a:rPr lang="en-US" sz="1000"/>
                        <a:t>5</a:t>
                      </a:r>
                    </a:p>
                  </a:txBody>
                  <a:tcPr/>
                </a:tc>
                <a:tc>
                  <a:txBody>
                    <a:bodyPr/>
                    <a:lstStyle/>
                    <a:p>
                      <a:r>
                        <a:rPr lang="en-US" sz="1000"/>
                        <a:t>2</a:t>
                      </a:r>
                    </a:p>
                  </a:txBody>
                  <a:tcPr/>
                </a:tc>
                <a:tc>
                  <a:txBody>
                    <a:bodyPr/>
                    <a:lstStyle/>
                    <a:p>
                      <a:r>
                        <a:rPr lang="en-US" sz="1000"/>
                        <a:t>5</a:t>
                      </a:r>
                    </a:p>
                  </a:txBody>
                  <a:tcPr/>
                </a:tc>
                <a:tc>
                  <a:txBody>
                    <a:bodyPr/>
                    <a:lstStyle/>
                    <a:p>
                      <a:r>
                        <a:rPr lang="en-US" sz="1000"/>
                        <a:t>12</a:t>
                      </a:r>
                    </a:p>
                  </a:txBody>
                  <a:tcPr/>
                </a:tc>
                <a:tc>
                  <a:txBody>
                    <a:bodyPr/>
                    <a:lstStyle/>
                    <a:p>
                      <a:r>
                        <a:rPr lang="en-US" sz="1000"/>
                        <a:t>3804</a:t>
                      </a:r>
                    </a:p>
                  </a:txBody>
                  <a:tcPr/>
                </a:tc>
                <a:tc>
                  <a:txBody>
                    <a:bodyPr/>
                    <a:lstStyle/>
                    <a:p>
                      <a:r>
                        <a:rPr lang="en-US" sz="1000"/>
                        <a:t>114</a:t>
                      </a:r>
                    </a:p>
                  </a:txBody>
                  <a:tcPr/>
                </a:tc>
                <a:tc>
                  <a:txBody>
                    <a:bodyPr/>
                    <a:lstStyle/>
                    <a:p>
                      <a:r>
                        <a:rPr lang="en-US" sz="1000"/>
                        <a:t>0.1947 %</a:t>
                      </a:r>
                    </a:p>
                  </a:txBody>
                  <a:tcPr/>
                </a:tc>
                <a:extLst>
                  <a:ext uri="{0D108BD9-81ED-4DB2-BD59-A6C34878D82A}">
                    <a16:rowId xmlns:a16="http://schemas.microsoft.com/office/drawing/2014/main" val="2889382260"/>
                  </a:ext>
                </a:extLst>
              </a:tr>
              <a:tr h="370840">
                <a:tc>
                  <a:txBody>
                    <a:bodyPr/>
                    <a:lstStyle/>
                    <a:p>
                      <a:r>
                        <a:rPr lang="en-US" sz="1000"/>
                        <a:t>yamahamotorarg</a:t>
                      </a:r>
                    </a:p>
                  </a:txBody>
                  <a:tcPr/>
                </a:tc>
                <a:tc>
                  <a:txBody>
                    <a:bodyPr/>
                    <a:lstStyle/>
                    <a:p>
                      <a:r>
                        <a:rPr lang="en-US" sz="1000"/>
                        <a:t>166922</a:t>
                      </a:r>
                    </a:p>
                  </a:txBody>
                  <a:tcPr/>
                </a:tc>
                <a:tc>
                  <a:txBody>
                    <a:bodyPr/>
                    <a:lstStyle/>
                    <a:p>
                      <a:r>
                        <a:rPr lang="en-US" sz="1000"/>
                        <a:t>2526</a:t>
                      </a:r>
                    </a:p>
                  </a:txBody>
                  <a:tcPr/>
                </a:tc>
                <a:tc>
                  <a:txBody>
                    <a:bodyPr/>
                    <a:lstStyle/>
                    <a:p>
                      <a:r>
                        <a:rPr lang="en-US" sz="1000"/>
                        <a:t>28</a:t>
                      </a:r>
                    </a:p>
                  </a:txBody>
                  <a:tcPr/>
                </a:tc>
                <a:tc>
                  <a:txBody>
                    <a:bodyPr/>
                    <a:lstStyle/>
                    <a:p>
                      <a:r>
                        <a:rPr lang="en-US" sz="1000"/>
                        <a:t>30</a:t>
                      </a:r>
                    </a:p>
                  </a:txBody>
                  <a:tcPr/>
                </a:tc>
                <a:tc>
                  <a:txBody>
                    <a:bodyPr/>
                    <a:lstStyle/>
                    <a:p>
                      <a:r>
                        <a:rPr lang="en-US" sz="1000"/>
                        <a:t>22</a:t>
                      </a:r>
                    </a:p>
                  </a:txBody>
                  <a:tcPr/>
                </a:tc>
                <a:tc>
                  <a:txBody>
                    <a:bodyPr/>
                    <a:lstStyle/>
                    <a:p>
                      <a:r>
                        <a:rPr lang="en-US" sz="1000"/>
                        <a:t>80</a:t>
                      </a:r>
                    </a:p>
                  </a:txBody>
                  <a:tcPr/>
                </a:tc>
                <a:tc>
                  <a:txBody>
                    <a:bodyPr/>
                    <a:lstStyle/>
                    <a:p>
                      <a:r>
                        <a:rPr lang="en-US" sz="1000"/>
                        <a:t>30935</a:t>
                      </a:r>
                    </a:p>
                  </a:txBody>
                  <a:tcPr/>
                </a:tc>
                <a:tc>
                  <a:txBody>
                    <a:bodyPr/>
                    <a:lstStyle/>
                    <a:p>
                      <a:r>
                        <a:rPr lang="en-US" sz="1000"/>
                        <a:t>784</a:t>
                      </a:r>
                    </a:p>
                  </a:txBody>
                  <a:tcPr/>
                </a:tc>
                <a:tc>
                  <a:txBody>
                    <a:bodyPr/>
                    <a:lstStyle/>
                    <a:p>
                      <a:r>
                        <a:rPr lang="en-US" sz="1000"/>
                        <a:t>0.2393 %</a:t>
                      </a:r>
                    </a:p>
                  </a:txBody>
                  <a:tcPr/>
                </a:tc>
                <a:extLst>
                  <a:ext uri="{0D108BD9-81ED-4DB2-BD59-A6C34878D82A}">
                    <a16:rowId xmlns:a16="http://schemas.microsoft.com/office/drawing/2014/main" val="3431277841"/>
                  </a:ext>
                </a:extLst>
              </a:tr>
              <a:tr h="370840">
                <a:tc>
                  <a:txBody>
                    <a:bodyPr/>
                    <a:lstStyle/>
                    <a:p>
                      <a:r>
                        <a:rPr lang="en-US" sz="1000"/>
                        <a:t>benelliarg</a:t>
                      </a:r>
                    </a:p>
                  </a:txBody>
                  <a:tcPr/>
                </a:tc>
                <a:tc>
                  <a:txBody>
                    <a:bodyPr/>
                    <a:lstStyle/>
                    <a:p>
                      <a:r>
                        <a:rPr lang="en-US" sz="1000"/>
                        <a:t>58853</a:t>
                      </a:r>
                    </a:p>
                  </a:txBody>
                  <a:tcPr/>
                </a:tc>
                <a:tc>
                  <a:txBody>
                    <a:bodyPr/>
                    <a:lstStyle/>
                    <a:p>
                      <a:r>
                        <a:rPr lang="en-US" sz="1000"/>
                        <a:t>1114</a:t>
                      </a:r>
                    </a:p>
                  </a:txBody>
                  <a:tcPr/>
                </a:tc>
                <a:tc>
                  <a:txBody>
                    <a:bodyPr/>
                    <a:lstStyle/>
                    <a:p>
                      <a:r>
                        <a:rPr lang="en-US" sz="1000"/>
                        <a:t>19</a:t>
                      </a:r>
                    </a:p>
                  </a:txBody>
                  <a:tcPr/>
                </a:tc>
                <a:tc>
                  <a:txBody>
                    <a:bodyPr/>
                    <a:lstStyle/>
                    <a:p>
                      <a:r>
                        <a:rPr lang="en-US" sz="1000"/>
                        <a:t>2</a:t>
                      </a:r>
                    </a:p>
                  </a:txBody>
                  <a:tcPr/>
                </a:tc>
                <a:tc>
                  <a:txBody>
                    <a:bodyPr/>
                    <a:lstStyle/>
                    <a:p>
                      <a:r>
                        <a:rPr lang="en-US" sz="1000"/>
                        <a:t>4</a:t>
                      </a:r>
                    </a:p>
                  </a:txBody>
                  <a:tcPr/>
                </a:tc>
                <a:tc>
                  <a:txBody>
                    <a:bodyPr/>
                    <a:lstStyle/>
                    <a:p>
                      <a:r>
                        <a:rPr lang="en-US" sz="1000"/>
                        <a:t>25</a:t>
                      </a:r>
                    </a:p>
                  </a:txBody>
                  <a:tcPr/>
                </a:tc>
                <a:tc>
                  <a:txBody>
                    <a:bodyPr/>
                    <a:lstStyle/>
                    <a:p>
                      <a:r>
                        <a:rPr lang="en-US" sz="1000"/>
                        <a:t>8716</a:t>
                      </a:r>
                    </a:p>
                  </a:txBody>
                  <a:tcPr/>
                </a:tc>
                <a:tc>
                  <a:txBody>
                    <a:bodyPr/>
                    <a:lstStyle/>
                    <a:p>
                      <a:r>
                        <a:rPr lang="en-US" sz="1000"/>
                        <a:t>227</a:t>
                      </a:r>
                    </a:p>
                  </a:txBody>
                  <a:tcPr/>
                </a:tc>
                <a:tc>
                  <a:txBody>
                    <a:bodyPr/>
                    <a:lstStyle/>
                    <a:p>
                      <a:r>
                        <a:rPr lang="en-US" sz="1000"/>
                        <a:t>0.6136 %</a:t>
                      </a:r>
                    </a:p>
                  </a:txBody>
                  <a:tcPr/>
                </a:tc>
                <a:extLst>
                  <a:ext uri="{0D108BD9-81ED-4DB2-BD59-A6C34878D82A}">
                    <a16:rowId xmlns:a16="http://schemas.microsoft.com/office/drawing/2014/main" val="2452696805"/>
                  </a:ext>
                </a:extLst>
              </a:tr>
              <a:tr h="370840">
                <a:tc>
                  <a:txBody>
                    <a:bodyPr/>
                    <a:lstStyle/>
                    <a:p>
                      <a:r>
                        <a:rPr lang="en-US" sz="1000"/>
                        <a:t>bajajarg</a:t>
                      </a:r>
                    </a:p>
                  </a:txBody>
                  <a:tcPr/>
                </a:tc>
                <a:tc>
                  <a:txBody>
                    <a:bodyPr/>
                    <a:lstStyle/>
                    <a:p>
                      <a:r>
                        <a:rPr lang="en-US" sz="1000"/>
                        <a:t>42652</a:t>
                      </a:r>
                    </a:p>
                  </a:txBody>
                  <a:tcPr/>
                </a:tc>
                <a:tc>
                  <a:txBody>
                    <a:bodyPr/>
                    <a:lstStyle/>
                    <a:p>
                      <a:r>
                        <a:rPr lang="en-US" sz="1000"/>
                        <a:t>518</a:t>
                      </a:r>
                    </a:p>
                  </a:txBody>
                  <a:tcPr/>
                </a:tc>
                <a:tc>
                  <a:txBody>
                    <a:bodyPr/>
                    <a:lstStyle/>
                    <a:p>
                      <a:r>
                        <a:rPr lang="en-US" sz="1000"/>
                        <a:t>3</a:t>
                      </a:r>
                    </a:p>
                  </a:txBody>
                  <a:tcPr/>
                </a:tc>
                <a:tc>
                  <a:txBody>
                    <a:bodyPr/>
                    <a:lstStyle/>
                    <a:p>
                      <a:r>
                        <a:rPr lang="en-US" sz="1000"/>
                        <a:t>7</a:t>
                      </a:r>
                    </a:p>
                  </a:txBody>
                  <a:tcPr/>
                </a:tc>
                <a:tc>
                  <a:txBody>
                    <a:bodyPr/>
                    <a:lstStyle/>
                    <a:p>
                      <a:r>
                        <a:rPr lang="en-US" sz="1000"/>
                        <a:t>1</a:t>
                      </a:r>
                    </a:p>
                  </a:txBody>
                  <a:tcPr/>
                </a:tc>
                <a:tc>
                  <a:txBody>
                    <a:bodyPr/>
                    <a:lstStyle/>
                    <a:p>
                      <a:r>
                        <a:rPr lang="en-US" sz="1000"/>
                        <a:t>11</a:t>
                      </a:r>
                    </a:p>
                  </a:txBody>
                  <a:tcPr/>
                </a:tc>
                <a:tc>
                  <a:txBody>
                    <a:bodyPr/>
                    <a:lstStyle/>
                    <a:p>
                      <a:r>
                        <a:rPr lang="en-US" sz="1000"/>
                        <a:t>3040</a:t>
                      </a:r>
                    </a:p>
                  </a:txBody>
                  <a:tcPr/>
                </a:tc>
                <a:tc>
                  <a:txBody>
                    <a:bodyPr/>
                    <a:lstStyle/>
                    <a:p>
                      <a:r>
                        <a:rPr lang="en-US" sz="1000"/>
                        <a:t>132</a:t>
                      </a:r>
                    </a:p>
                  </a:txBody>
                  <a:tcPr/>
                </a:tc>
                <a:tc>
                  <a:txBody>
                    <a:bodyPr/>
                    <a:lstStyle/>
                    <a:p>
                      <a:r>
                        <a:rPr lang="en-US" sz="1000"/>
                        <a:t>0.6802 %</a:t>
                      </a:r>
                    </a:p>
                  </a:txBody>
                  <a:tcPr/>
                </a:tc>
                <a:extLst>
                  <a:ext uri="{0D108BD9-81ED-4DB2-BD59-A6C34878D82A}">
                    <a16:rowId xmlns:a16="http://schemas.microsoft.com/office/drawing/2014/main" val="4235828126"/>
                  </a:ext>
                </a:extLst>
              </a:tr>
            </a:tbl>
          </a:graphicData>
        </a:graphic>
      </p:graphicFrame>
      <p:sp>
        <p:nvSpPr>
          <p:cNvPr id="4" name="Text Placeholder 3">
            <a:extLst>
              <a:ext uri="{FF2B5EF4-FFF2-40B4-BE49-F238E27FC236}">
                <a16:creationId xmlns:a16="http://schemas.microsoft.com/office/drawing/2014/main" id="{988B6C40-0E79-4866-9103-0EA7EF65990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786226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B0240-1705-4197-A47C-241B4FBDFCCD}"/>
              </a:ext>
            </a:extLst>
          </p:cNvPr>
          <p:cNvSpPr>
            <a:spLocks noGrp="1"/>
          </p:cNvSpPr>
          <p:nvPr>
            <p:ph type="title"/>
          </p:nvPr>
        </p:nvSpPr>
        <p:spPr/>
        <p:txBody>
          <a:bodyPr/>
          <a:lstStyle/>
          <a:p>
            <a:r>
              <a:rPr lang="en-US"/>
              <a:t>Instagram Follower Distribution | La Emilia</a:t>
            </a:r>
          </a:p>
        </p:txBody>
      </p:sp>
      <p:graphicFrame>
        <p:nvGraphicFramePr>
          <p:cNvPr id="6" name="Chart Placeholder 5">
            <a:extLst>
              <a:ext uri="{FF2B5EF4-FFF2-40B4-BE49-F238E27FC236}">
                <a16:creationId xmlns:a16="http://schemas.microsoft.com/office/drawing/2014/main" id="{03C03993-BADD-465D-925E-9D0052950A8C}"/>
              </a:ext>
            </a:extLst>
          </p:cNvPr>
          <p:cNvGraphicFramePr>
            <a:graphicFrameLocks noGrp="1"/>
          </p:cNvGraphicFramePr>
          <p:nvPr>
            <p:ph type="chart" sz="quarter" idx="13"/>
            <p:extLst>
              <p:ext uri="{D42A27DB-BD31-4B8C-83A1-F6EECF244321}">
                <p14:modId xmlns:p14="http://schemas.microsoft.com/office/powerpoint/2010/main" val="20849648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2CC65B-907B-4A14-A7ED-1A334F7FE6EF}"/>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232D84B3-DAA0-4D6E-841D-6CDC4ABE40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0129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9F220-B44F-49DE-9C4A-4EC9C99E8AF2}"/>
              </a:ext>
            </a:extLst>
          </p:cNvPr>
          <p:cNvSpPr>
            <a:spLocks noGrp="1"/>
          </p:cNvSpPr>
          <p:nvPr>
            <p:ph type="title"/>
          </p:nvPr>
        </p:nvSpPr>
        <p:spPr/>
        <p:txBody>
          <a:bodyPr/>
          <a:lstStyle/>
          <a:p>
            <a:r>
              <a:rPr lang="en-US"/>
              <a:t>Instagram Key Metrics Radar | La Emilia</a:t>
            </a:r>
          </a:p>
        </p:txBody>
      </p:sp>
      <p:graphicFrame>
        <p:nvGraphicFramePr>
          <p:cNvPr id="6" name="Chart Placeholder 5">
            <a:extLst>
              <a:ext uri="{FF2B5EF4-FFF2-40B4-BE49-F238E27FC236}">
                <a16:creationId xmlns:a16="http://schemas.microsoft.com/office/drawing/2014/main" id="{DC32E770-1A27-4497-B411-294A39D69939}"/>
              </a:ext>
            </a:extLst>
          </p:cNvPr>
          <p:cNvGraphicFramePr>
            <a:graphicFrameLocks noGrp="1"/>
          </p:cNvGraphicFramePr>
          <p:nvPr>
            <p:ph type="chart" sz="quarter" idx="13"/>
            <p:extLst>
              <p:ext uri="{D42A27DB-BD31-4B8C-83A1-F6EECF244321}">
                <p14:modId xmlns:p14="http://schemas.microsoft.com/office/powerpoint/2010/main" val="19720409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7A1086-50D6-4053-9630-415EA24C4535}"/>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7CAF7A95-6B22-4D6F-B13F-D7542CD546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5910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FB1A7-8F74-475A-8750-C0676BAF3A09}"/>
              </a:ext>
            </a:extLst>
          </p:cNvPr>
          <p:cNvSpPr>
            <a:spLocks noGrp="1"/>
          </p:cNvSpPr>
          <p:nvPr>
            <p:ph type="title"/>
          </p:nvPr>
        </p:nvSpPr>
        <p:spPr/>
        <p:txBody>
          <a:bodyPr/>
          <a:lstStyle/>
          <a:p>
            <a:r>
              <a:rPr lang="en-US"/>
              <a:t>Instagram Followers Total | La Emilia</a:t>
            </a:r>
          </a:p>
        </p:txBody>
      </p:sp>
      <p:graphicFrame>
        <p:nvGraphicFramePr>
          <p:cNvPr id="6" name="Chart Placeholder 5">
            <a:extLst>
              <a:ext uri="{FF2B5EF4-FFF2-40B4-BE49-F238E27FC236}">
                <a16:creationId xmlns:a16="http://schemas.microsoft.com/office/drawing/2014/main" id="{FA19FE30-1248-4ABF-9763-ED3B639804CC}"/>
              </a:ext>
            </a:extLst>
          </p:cNvPr>
          <p:cNvGraphicFramePr>
            <a:graphicFrameLocks noGrp="1"/>
          </p:cNvGraphicFramePr>
          <p:nvPr>
            <p:ph type="chart" sz="quarter" idx="13"/>
            <p:extLst>
              <p:ext uri="{D42A27DB-BD31-4B8C-83A1-F6EECF244321}">
                <p14:modId xmlns:p14="http://schemas.microsoft.com/office/powerpoint/2010/main" val="9079096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9B0E3B-DB80-4580-B49B-20C7F72B07CF}"/>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38BD0CF4-5DA1-4765-AB5C-4D1847B586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8947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63A49-CB3C-449B-8236-E10BACFD1BC6}"/>
              </a:ext>
            </a:extLst>
          </p:cNvPr>
          <p:cNvSpPr>
            <a:spLocks noGrp="1"/>
          </p:cNvSpPr>
          <p:nvPr>
            <p:ph type="title"/>
          </p:nvPr>
        </p:nvSpPr>
        <p:spPr/>
        <p:txBody>
          <a:bodyPr/>
          <a:lstStyle/>
          <a:p>
            <a:r>
              <a:rPr lang="en-US"/>
              <a:t>Instagram Followers Change | La Emilia</a:t>
            </a:r>
          </a:p>
        </p:txBody>
      </p:sp>
      <p:graphicFrame>
        <p:nvGraphicFramePr>
          <p:cNvPr id="6" name="Chart Placeholder 5">
            <a:extLst>
              <a:ext uri="{FF2B5EF4-FFF2-40B4-BE49-F238E27FC236}">
                <a16:creationId xmlns:a16="http://schemas.microsoft.com/office/drawing/2014/main" id="{9088F9B7-D99D-42DA-B69C-6AFBCEB863EC}"/>
              </a:ext>
            </a:extLst>
          </p:cNvPr>
          <p:cNvGraphicFramePr>
            <a:graphicFrameLocks noGrp="1"/>
          </p:cNvGraphicFramePr>
          <p:nvPr>
            <p:ph type="chart" sz="quarter" idx="13"/>
            <p:extLst>
              <p:ext uri="{D42A27DB-BD31-4B8C-83A1-F6EECF244321}">
                <p14:modId xmlns:p14="http://schemas.microsoft.com/office/powerpoint/2010/main" val="39855420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1AAAF8-C413-445F-A69C-C265C67D515C}"/>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4B98CB67-F2E9-499A-A85E-D3DDFDDEFA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40007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8F484-BB1D-455D-8A8E-D436DD3FBF95}"/>
              </a:ext>
            </a:extLst>
          </p:cNvPr>
          <p:cNvSpPr>
            <a:spLocks noGrp="1"/>
          </p:cNvSpPr>
          <p:nvPr>
            <p:ph type="title"/>
          </p:nvPr>
        </p:nvSpPr>
        <p:spPr/>
        <p:txBody>
          <a:bodyPr/>
          <a:lstStyle/>
          <a:p>
            <a:r>
              <a:rPr lang="en-US"/>
              <a:t>Instagram Posts By Weekday | La Emilia</a:t>
            </a:r>
          </a:p>
        </p:txBody>
      </p:sp>
      <p:graphicFrame>
        <p:nvGraphicFramePr>
          <p:cNvPr id="6" name="Chart Placeholder 5">
            <a:extLst>
              <a:ext uri="{FF2B5EF4-FFF2-40B4-BE49-F238E27FC236}">
                <a16:creationId xmlns:a16="http://schemas.microsoft.com/office/drawing/2014/main" id="{844A39D1-3480-42DF-AD6C-994DA11B9D96}"/>
              </a:ext>
            </a:extLst>
          </p:cNvPr>
          <p:cNvGraphicFramePr>
            <a:graphicFrameLocks noGrp="1"/>
          </p:cNvGraphicFramePr>
          <p:nvPr>
            <p:ph type="chart" sz="quarter" idx="13"/>
            <p:extLst>
              <p:ext uri="{D42A27DB-BD31-4B8C-83A1-F6EECF244321}">
                <p14:modId xmlns:p14="http://schemas.microsoft.com/office/powerpoint/2010/main" val="24498379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04E87F-48DA-4A13-B5D2-C6CC0B7972E8}"/>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FEF829EA-0CAB-4FDB-AAF2-4201A32AE0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97551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0C71D-F9BD-43BE-B06D-C1895C1EF073}"/>
              </a:ext>
            </a:extLst>
          </p:cNvPr>
          <p:cNvSpPr>
            <a:spLocks noGrp="1"/>
          </p:cNvSpPr>
          <p:nvPr>
            <p:ph type="title"/>
          </p:nvPr>
        </p:nvSpPr>
        <p:spPr/>
        <p:txBody>
          <a:bodyPr/>
          <a:lstStyle/>
          <a:p>
            <a:r>
              <a:rPr lang="en-US"/>
              <a:t>Instagram Followers Change Per Weekday | La Emilia</a:t>
            </a:r>
          </a:p>
        </p:txBody>
      </p:sp>
      <p:graphicFrame>
        <p:nvGraphicFramePr>
          <p:cNvPr id="6" name="Chart Placeholder 5">
            <a:extLst>
              <a:ext uri="{FF2B5EF4-FFF2-40B4-BE49-F238E27FC236}">
                <a16:creationId xmlns:a16="http://schemas.microsoft.com/office/drawing/2014/main" id="{B7457CF9-8AD5-4805-8D8B-B3E6BDC157D0}"/>
              </a:ext>
            </a:extLst>
          </p:cNvPr>
          <p:cNvGraphicFramePr>
            <a:graphicFrameLocks noGrp="1"/>
          </p:cNvGraphicFramePr>
          <p:nvPr>
            <p:ph type="chart" sz="quarter" idx="13"/>
            <p:extLst>
              <p:ext uri="{D42A27DB-BD31-4B8C-83A1-F6EECF244321}">
                <p14:modId xmlns:p14="http://schemas.microsoft.com/office/powerpoint/2010/main" val="8836427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039B0F-294D-423E-A230-84A013981991}"/>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EFB64B6D-02A6-4F12-AA2F-AD27DBF650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48329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3859C-4D30-4F04-A852-AE38D421552A}"/>
              </a:ext>
            </a:extLst>
          </p:cNvPr>
          <p:cNvSpPr>
            <a:spLocks noGrp="1"/>
          </p:cNvSpPr>
          <p:nvPr>
            <p:ph type="title"/>
          </p:nvPr>
        </p:nvSpPr>
        <p:spPr/>
        <p:txBody>
          <a:bodyPr/>
          <a:lstStyle/>
          <a:p>
            <a:r>
              <a:rPr lang="en-US"/>
              <a:t>Instagram Posts By Hour | La Emilia</a:t>
            </a:r>
          </a:p>
        </p:txBody>
      </p:sp>
      <p:graphicFrame>
        <p:nvGraphicFramePr>
          <p:cNvPr id="6" name="Chart Placeholder 5">
            <a:extLst>
              <a:ext uri="{FF2B5EF4-FFF2-40B4-BE49-F238E27FC236}">
                <a16:creationId xmlns:a16="http://schemas.microsoft.com/office/drawing/2014/main" id="{A1E0994A-A30D-4EDC-88BF-761668238FCD}"/>
              </a:ext>
            </a:extLst>
          </p:cNvPr>
          <p:cNvGraphicFramePr>
            <a:graphicFrameLocks noGrp="1"/>
          </p:cNvGraphicFramePr>
          <p:nvPr>
            <p:ph type="chart" sz="quarter" idx="13"/>
            <p:extLst>
              <p:ext uri="{D42A27DB-BD31-4B8C-83A1-F6EECF244321}">
                <p14:modId xmlns:p14="http://schemas.microsoft.com/office/powerpoint/2010/main" val="29806844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CA239B-EA69-421F-A44F-840433A70A43}"/>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E8D4B973-7A8F-406C-B7CC-64247901ED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89562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54DFC-3868-4E4A-A669-3070FE02038D}"/>
              </a:ext>
            </a:extLst>
          </p:cNvPr>
          <p:cNvSpPr>
            <a:spLocks noGrp="1"/>
          </p:cNvSpPr>
          <p:nvPr>
            <p:ph type="title"/>
          </p:nvPr>
        </p:nvSpPr>
        <p:spPr/>
        <p:txBody>
          <a:bodyPr/>
          <a:lstStyle/>
          <a:p>
            <a:r>
              <a:rPr lang="en-US"/>
              <a:t>Instagram Interaction Rate By Weekday | La Emilia</a:t>
            </a:r>
          </a:p>
        </p:txBody>
      </p:sp>
      <p:graphicFrame>
        <p:nvGraphicFramePr>
          <p:cNvPr id="6" name="Chart Placeholder 5">
            <a:extLst>
              <a:ext uri="{FF2B5EF4-FFF2-40B4-BE49-F238E27FC236}">
                <a16:creationId xmlns:a16="http://schemas.microsoft.com/office/drawing/2014/main" id="{29E28315-52A2-4951-AE69-A2401165D060}"/>
              </a:ext>
            </a:extLst>
          </p:cNvPr>
          <p:cNvGraphicFramePr>
            <a:graphicFrameLocks noGrp="1"/>
          </p:cNvGraphicFramePr>
          <p:nvPr>
            <p:ph type="chart" sz="quarter" idx="13"/>
            <p:extLst>
              <p:ext uri="{D42A27DB-BD31-4B8C-83A1-F6EECF244321}">
                <p14:modId xmlns:p14="http://schemas.microsoft.com/office/powerpoint/2010/main" val="21314471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0B5F82-2FF3-4EEB-9990-8AA27749B083}"/>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CB0B67FE-6CBA-4908-9F6E-07BBCE7634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89658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7A871-F278-4A0D-B7EC-B07E918F2628}"/>
              </a:ext>
            </a:extLst>
          </p:cNvPr>
          <p:cNvSpPr>
            <a:spLocks noGrp="1"/>
          </p:cNvSpPr>
          <p:nvPr>
            <p:ph type="title"/>
          </p:nvPr>
        </p:nvSpPr>
        <p:spPr/>
        <p:txBody>
          <a:bodyPr/>
          <a:lstStyle/>
          <a:p>
            <a:r>
              <a:rPr lang="en-US"/>
              <a:t>Instagram Interaction Rate By Hour | La Emilia</a:t>
            </a:r>
          </a:p>
        </p:txBody>
      </p:sp>
      <p:graphicFrame>
        <p:nvGraphicFramePr>
          <p:cNvPr id="6" name="Chart Placeholder 5">
            <a:extLst>
              <a:ext uri="{FF2B5EF4-FFF2-40B4-BE49-F238E27FC236}">
                <a16:creationId xmlns:a16="http://schemas.microsoft.com/office/drawing/2014/main" id="{58ADDA76-1E1C-4939-95C0-C7422AD0F39F}"/>
              </a:ext>
            </a:extLst>
          </p:cNvPr>
          <p:cNvGraphicFramePr>
            <a:graphicFrameLocks noGrp="1"/>
          </p:cNvGraphicFramePr>
          <p:nvPr>
            <p:ph type="chart" sz="quarter" idx="13"/>
            <p:extLst>
              <p:ext uri="{D42A27DB-BD31-4B8C-83A1-F6EECF244321}">
                <p14:modId xmlns:p14="http://schemas.microsoft.com/office/powerpoint/2010/main" val="5090047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6CF485-DE90-4459-ABA8-48776202DF03}"/>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C73D079A-1878-48A8-A45C-3A53F98716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97235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64201-99A3-476D-B5B8-6CA67FA1C068}"/>
              </a:ext>
            </a:extLst>
          </p:cNvPr>
          <p:cNvSpPr>
            <a:spLocks noGrp="1"/>
          </p:cNvSpPr>
          <p:nvPr>
            <p:ph type="title"/>
          </p:nvPr>
        </p:nvSpPr>
        <p:spPr/>
        <p:txBody>
          <a:bodyPr/>
          <a:lstStyle/>
          <a:p>
            <a:r>
              <a:rPr lang="en-US"/>
              <a:t>Instagram Post Type Distribution Per Profile | La Emilia</a:t>
            </a:r>
          </a:p>
        </p:txBody>
      </p:sp>
      <p:graphicFrame>
        <p:nvGraphicFramePr>
          <p:cNvPr id="6" name="Chart Placeholder 5">
            <a:extLst>
              <a:ext uri="{FF2B5EF4-FFF2-40B4-BE49-F238E27FC236}">
                <a16:creationId xmlns:a16="http://schemas.microsoft.com/office/drawing/2014/main" id="{F5A3256E-39D9-45F9-A4FF-B855755A71AA}"/>
              </a:ext>
            </a:extLst>
          </p:cNvPr>
          <p:cNvGraphicFramePr>
            <a:graphicFrameLocks noGrp="1"/>
          </p:cNvGraphicFramePr>
          <p:nvPr>
            <p:ph type="chart" sz="quarter" idx="13"/>
            <p:extLst>
              <p:ext uri="{D42A27DB-BD31-4B8C-83A1-F6EECF244321}">
                <p14:modId xmlns:p14="http://schemas.microsoft.com/office/powerpoint/2010/main" val="22949995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B5C592-1CED-4E55-8E3F-FA93E37A6948}"/>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7C6B4D89-FFC8-4C95-A545-5B4F785B18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45452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5B8DF-E375-450E-AD65-67F269A360F5}"/>
              </a:ext>
            </a:extLst>
          </p:cNvPr>
          <p:cNvSpPr>
            <a:spLocks noGrp="1"/>
          </p:cNvSpPr>
          <p:nvPr>
            <p:ph type="title"/>
          </p:nvPr>
        </p:nvSpPr>
        <p:spPr/>
        <p:txBody>
          <a:bodyPr/>
          <a:lstStyle/>
          <a:p>
            <a:r>
              <a:rPr lang="en-US"/>
              <a:t>Instagram Interactions by Post Type | La Emilia</a:t>
            </a:r>
          </a:p>
        </p:txBody>
      </p:sp>
      <p:graphicFrame>
        <p:nvGraphicFramePr>
          <p:cNvPr id="6" name="Chart Placeholder 5">
            <a:extLst>
              <a:ext uri="{FF2B5EF4-FFF2-40B4-BE49-F238E27FC236}">
                <a16:creationId xmlns:a16="http://schemas.microsoft.com/office/drawing/2014/main" id="{02EBB44A-28C8-4583-B11C-41A85E1F9DB9}"/>
              </a:ext>
            </a:extLst>
          </p:cNvPr>
          <p:cNvGraphicFramePr>
            <a:graphicFrameLocks noGrp="1"/>
          </p:cNvGraphicFramePr>
          <p:nvPr>
            <p:ph type="chart" sz="quarter" idx="13"/>
            <p:extLst>
              <p:ext uri="{D42A27DB-BD31-4B8C-83A1-F6EECF244321}">
                <p14:modId xmlns:p14="http://schemas.microsoft.com/office/powerpoint/2010/main" val="38739390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36EB72-1507-43F7-97D3-D950CC8EEA3D}"/>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44B11B76-3072-4DB1-A715-063EAA5B08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41522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D65DD-A8C6-4D75-B24F-3AC8DFC39C81}"/>
              </a:ext>
            </a:extLst>
          </p:cNvPr>
          <p:cNvSpPr>
            <a:spLocks noGrp="1"/>
          </p:cNvSpPr>
          <p:nvPr>
            <p:ph type="title"/>
          </p:nvPr>
        </p:nvSpPr>
        <p:spPr/>
        <p:txBody>
          <a:bodyPr/>
          <a:lstStyle/>
          <a:p>
            <a:r>
              <a:rPr lang="en-US"/>
              <a:t>Instagram Interaction Rate By Post Type | La Emilia</a:t>
            </a:r>
          </a:p>
        </p:txBody>
      </p:sp>
      <p:graphicFrame>
        <p:nvGraphicFramePr>
          <p:cNvPr id="6" name="Chart Placeholder 5">
            <a:extLst>
              <a:ext uri="{FF2B5EF4-FFF2-40B4-BE49-F238E27FC236}">
                <a16:creationId xmlns:a16="http://schemas.microsoft.com/office/drawing/2014/main" id="{DBF2787F-0766-4720-BF92-75008D9B03A2}"/>
              </a:ext>
            </a:extLst>
          </p:cNvPr>
          <p:cNvGraphicFramePr>
            <a:graphicFrameLocks noGrp="1"/>
          </p:cNvGraphicFramePr>
          <p:nvPr>
            <p:ph type="chart" sz="quarter" idx="13"/>
            <p:extLst>
              <p:ext uri="{D42A27DB-BD31-4B8C-83A1-F6EECF244321}">
                <p14:modId xmlns:p14="http://schemas.microsoft.com/office/powerpoint/2010/main" val="12415638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449CA9-3718-46E7-90C9-59226FC6778B}"/>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E68E4E14-F740-4EBE-BFCE-60A0CF3B69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29109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C42E4-0995-4307-AA54-9E40FC306993}"/>
              </a:ext>
            </a:extLst>
          </p:cNvPr>
          <p:cNvSpPr>
            <a:spLocks noGrp="1"/>
          </p:cNvSpPr>
          <p:nvPr>
            <p:ph type="title"/>
          </p:nvPr>
        </p:nvSpPr>
        <p:spPr/>
        <p:txBody>
          <a:bodyPr/>
          <a:lstStyle/>
          <a:p>
            <a:r>
              <a:rPr lang="fr-FR"/>
              <a:t>Instagram Interactions Distribution | La Emilia</a:t>
            </a:r>
            <a:endParaRPr lang="en-US"/>
          </a:p>
        </p:txBody>
      </p:sp>
      <p:graphicFrame>
        <p:nvGraphicFramePr>
          <p:cNvPr id="6" name="Chart Placeholder 5">
            <a:extLst>
              <a:ext uri="{FF2B5EF4-FFF2-40B4-BE49-F238E27FC236}">
                <a16:creationId xmlns:a16="http://schemas.microsoft.com/office/drawing/2014/main" id="{6A59E41B-BD22-4CB9-9EC2-22F58034DD4D}"/>
              </a:ext>
            </a:extLst>
          </p:cNvPr>
          <p:cNvGraphicFramePr>
            <a:graphicFrameLocks noGrp="1"/>
          </p:cNvGraphicFramePr>
          <p:nvPr>
            <p:ph type="chart" sz="quarter" idx="13"/>
            <p:extLst>
              <p:ext uri="{D42A27DB-BD31-4B8C-83A1-F6EECF244321}">
                <p14:modId xmlns:p14="http://schemas.microsoft.com/office/powerpoint/2010/main" val="28689522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8F19EA-4920-4893-8607-DF3E4FF2C69E}"/>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A4BD44DA-ED6D-48D0-A331-86EE927953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27890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E41FE-ADCC-4A2A-AEF4-B4EFAAD1AFDC}"/>
              </a:ext>
            </a:extLst>
          </p:cNvPr>
          <p:cNvSpPr>
            <a:spLocks noGrp="1"/>
          </p:cNvSpPr>
          <p:nvPr>
            <p:ph type="title"/>
          </p:nvPr>
        </p:nvSpPr>
        <p:spPr/>
        <p:txBody>
          <a:bodyPr/>
          <a:lstStyle/>
          <a:p>
            <a:r>
              <a:rPr lang="en-US"/>
              <a:t>Instagram Hashtag Detection | La Emilia - 1 of 2</a:t>
            </a:r>
          </a:p>
        </p:txBody>
      </p:sp>
      <p:graphicFrame>
        <p:nvGraphicFramePr>
          <p:cNvPr id="5" name="Table Placeholder 4">
            <a:extLst>
              <a:ext uri="{FF2B5EF4-FFF2-40B4-BE49-F238E27FC236}">
                <a16:creationId xmlns:a16="http://schemas.microsoft.com/office/drawing/2014/main" id="{AB943824-801C-4AA9-8CEA-6E4E6EE531D7}"/>
              </a:ext>
            </a:extLst>
          </p:cNvPr>
          <p:cNvGraphicFramePr>
            <a:graphicFrameLocks noGrp="1"/>
          </p:cNvGraphicFramePr>
          <p:nvPr>
            <p:ph type="tbl" sz="quarter" idx="13"/>
            <p:extLst>
              <p:ext uri="{D42A27DB-BD31-4B8C-83A1-F6EECF244321}">
                <p14:modId xmlns:p14="http://schemas.microsoft.com/office/powerpoint/2010/main" val="2632502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18231283"/>
                    </a:ext>
                  </a:extLst>
                </a:gridCol>
                <a:gridCol w="1399032">
                  <a:extLst>
                    <a:ext uri="{9D8B030D-6E8A-4147-A177-3AD203B41FA5}">
                      <a16:colId xmlns:a16="http://schemas.microsoft.com/office/drawing/2014/main" val="432322825"/>
                    </a:ext>
                  </a:extLst>
                </a:gridCol>
                <a:gridCol w="1399032">
                  <a:extLst>
                    <a:ext uri="{9D8B030D-6E8A-4147-A177-3AD203B41FA5}">
                      <a16:colId xmlns:a16="http://schemas.microsoft.com/office/drawing/2014/main" val="4125598645"/>
                    </a:ext>
                  </a:extLst>
                </a:gridCol>
                <a:gridCol w="1399032">
                  <a:extLst>
                    <a:ext uri="{9D8B030D-6E8A-4147-A177-3AD203B41FA5}">
                      <a16:colId xmlns:a16="http://schemas.microsoft.com/office/drawing/2014/main" val="1346539846"/>
                    </a:ext>
                  </a:extLst>
                </a:gridCol>
                <a:gridCol w="1399032">
                  <a:extLst>
                    <a:ext uri="{9D8B030D-6E8A-4147-A177-3AD203B41FA5}">
                      <a16:colId xmlns:a16="http://schemas.microsoft.com/office/drawing/2014/main" val="312985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957372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#TransporteIdeal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664.03333333333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683.56666666667</a:t>
                      </a:r>
                    </a:p>
                  </a:txBody>
                  <a:tcPr/>
                </a:tc>
                <a:extLst>
                  <a:ext uri="{0D108BD9-81ED-4DB2-BD59-A6C34878D82A}">
                    <a16:rowId xmlns:a16="http://schemas.microsoft.com/office/drawing/2014/main" val="3110678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664.03333333333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683.56666666667</a:t>
                      </a:r>
                    </a:p>
                  </a:txBody>
                  <a:tcPr/>
                </a:tc>
                <a:extLst>
                  <a:ext uri="{0D108BD9-81ED-4DB2-BD59-A6C34878D82A}">
                    <a16:rowId xmlns:a16="http://schemas.microsoft.com/office/drawing/2014/main" val="17071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664.03333333333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683.56666666667</a:t>
                      </a:r>
                    </a:p>
                  </a:txBody>
                  <a:tcPr/>
                </a:tc>
                <a:extLst>
                  <a:ext uri="{0D108BD9-81ED-4DB2-BD59-A6C34878D82A}">
                    <a16:rowId xmlns:a16="http://schemas.microsoft.com/office/drawing/2014/main" val="3754945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364.375</a:t>
                      </a:r>
                    </a:p>
                  </a:txBody>
                  <a:tcPr/>
                </a:tc>
                <a:extLst>
                  <a:ext uri="{0D108BD9-81ED-4DB2-BD59-A6C34878D82A}">
                    <a16:rowId xmlns:a16="http://schemas.microsoft.com/office/drawing/2014/main" val="4214134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extLst>
                  <a:ext uri="{0D108BD9-81ED-4DB2-BD59-A6C34878D82A}">
                    <a16:rowId xmlns:a16="http://schemas.microsoft.com/office/drawing/2014/main" val="1256583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9.5384615384615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272.61538461538</a:t>
                      </a:r>
                    </a:p>
                  </a:txBody>
                  <a:tcPr/>
                </a:tc>
                <a:extLst>
                  <a:ext uri="{0D108BD9-81ED-4DB2-BD59-A6C34878D82A}">
                    <a16:rowId xmlns:a16="http://schemas.microsoft.com/office/drawing/2014/main" val="1201274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#CuotasSinInteres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161.83333333333</a:t>
                      </a:r>
                    </a:p>
                  </a:txBody>
                  <a:tcPr/>
                </a:tc>
                <a:extLst>
                  <a:ext uri="{0D108BD9-81ED-4DB2-BD59-A6C34878D82A}">
                    <a16:rowId xmlns:a16="http://schemas.microsoft.com/office/drawing/2014/main" val="3328078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844.90909090909</a:t>
                      </a:r>
                    </a:p>
                  </a:txBody>
                  <a:tcPr/>
                </a:tc>
                <a:extLst>
                  <a:ext uri="{0D108BD9-81ED-4DB2-BD59-A6C34878D82A}">
                    <a16:rowId xmlns:a16="http://schemas.microsoft.com/office/drawing/2014/main" val="3741258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#BajajArgentina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274.7</a:t>
                      </a:r>
                    </a:p>
                  </a:txBody>
                  <a:tcPr/>
                </a:tc>
                <a:extLst>
                  <a:ext uri="{0D108BD9-81ED-4DB2-BD59-A6C34878D82A}">
                    <a16:rowId xmlns:a16="http://schemas.microsoft.com/office/drawing/2014/main" val="1186652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#Mgbikes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a:t>
                      </a:r>
                    </a:p>
                  </a:txBody>
                  <a:tcPr/>
                </a:tc>
                <a:extLst>
                  <a:ext uri="{0D108BD9-81ED-4DB2-BD59-A6C34878D82A}">
                    <a16:rowId xmlns:a16="http://schemas.microsoft.com/office/drawing/2014/main" val="2889405126"/>
                  </a:ext>
                </a:extLst>
              </a:tr>
            </a:tbl>
          </a:graphicData>
        </a:graphic>
      </p:graphicFrame>
      <p:sp>
        <p:nvSpPr>
          <p:cNvPr id="4" name="Text Placeholder 3">
            <a:extLst>
              <a:ext uri="{FF2B5EF4-FFF2-40B4-BE49-F238E27FC236}">
                <a16:creationId xmlns:a16="http://schemas.microsoft.com/office/drawing/2014/main" id="{DD9C03DD-654D-44FB-B3A1-048D82CEEAF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9182543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6481E-E2A0-46EC-8932-A4F407FF5D01}"/>
              </a:ext>
            </a:extLst>
          </p:cNvPr>
          <p:cNvSpPr>
            <a:spLocks noGrp="1"/>
          </p:cNvSpPr>
          <p:nvPr>
            <p:ph type="title"/>
          </p:nvPr>
        </p:nvSpPr>
        <p:spPr/>
        <p:txBody>
          <a:bodyPr/>
          <a:lstStyle/>
          <a:p>
            <a:r>
              <a:rPr lang="en-US"/>
              <a:t>Instagram Hashtag Detection | La Emilia - 2 of 2</a:t>
            </a:r>
          </a:p>
        </p:txBody>
      </p:sp>
      <p:graphicFrame>
        <p:nvGraphicFramePr>
          <p:cNvPr id="5" name="Table Placeholder 4">
            <a:extLst>
              <a:ext uri="{FF2B5EF4-FFF2-40B4-BE49-F238E27FC236}">
                <a16:creationId xmlns:a16="http://schemas.microsoft.com/office/drawing/2014/main" id="{DCAA8F5D-72B0-4443-8739-BE55BD932F70}"/>
              </a:ext>
            </a:extLst>
          </p:cNvPr>
          <p:cNvGraphicFramePr>
            <a:graphicFrameLocks noGrp="1"/>
          </p:cNvGraphicFramePr>
          <p:nvPr>
            <p:ph type="tbl" sz="quarter" idx="13"/>
            <p:extLst>
              <p:ext uri="{D42A27DB-BD31-4B8C-83A1-F6EECF244321}">
                <p14:modId xmlns:p14="http://schemas.microsoft.com/office/powerpoint/2010/main" val="1045449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63707285"/>
                    </a:ext>
                  </a:extLst>
                </a:gridCol>
                <a:gridCol w="1399032">
                  <a:extLst>
                    <a:ext uri="{9D8B030D-6E8A-4147-A177-3AD203B41FA5}">
                      <a16:colId xmlns:a16="http://schemas.microsoft.com/office/drawing/2014/main" val="3166268757"/>
                    </a:ext>
                  </a:extLst>
                </a:gridCol>
                <a:gridCol w="1399032">
                  <a:extLst>
                    <a:ext uri="{9D8B030D-6E8A-4147-A177-3AD203B41FA5}">
                      <a16:colId xmlns:a16="http://schemas.microsoft.com/office/drawing/2014/main" val="3306721821"/>
                    </a:ext>
                  </a:extLst>
                </a:gridCol>
                <a:gridCol w="1399032">
                  <a:extLst>
                    <a:ext uri="{9D8B030D-6E8A-4147-A177-3AD203B41FA5}">
                      <a16:colId xmlns:a16="http://schemas.microsoft.com/office/drawing/2014/main" val="3980962213"/>
                    </a:ext>
                  </a:extLst>
                </a:gridCol>
                <a:gridCol w="1399032">
                  <a:extLst>
                    <a:ext uri="{9D8B030D-6E8A-4147-A177-3AD203B41FA5}">
                      <a16:colId xmlns:a16="http://schemas.microsoft.com/office/drawing/2014/main" val="2347259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276788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#MgbikesRacing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a:t>
                      </a:r>
                    </a:p>
                  </a:txBody>
                  <a:tcPr/>
                </a:tc>
                <a:extLst>
                  <a:ext uri="{0D108BD9-81ED-4DB2-BD59-A6C34878D82A}">
                    <a16:rowId xmlns:a16="http://schemas.microsoft.com/office/drawing/2014/main" val="4080438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a:t>
                      </a:r>
                    </a:p>
                  </a:txBody>
                  <a:tcPr/>
                </a:tc>
                <a:extLst>
                  <a:ext uri="{0D108BD9-81ED-4DB2-BD59-A6C34878D82A}">
                    <a16:rowId xmlns:a16="http://schemas.microsoft.com/office/drawing/2014/main" val="1512536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#Yamalube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177.66666666667</a:t>
                      </a:r>
                    </a:p>
                  </a:txBody>
                  <a:tcPr/>
                </a:tc>
                <a:extLst>
                  <a:ext uri="{0D108BD9-81ED-4DB2-BD59-A6C34878D82A}">
                    <a16:rowId xmlns:a16="http://schemas.microsoft.com/office/drawing/2014/main" val="1710187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#RevsYourHeart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177.66666666667</a:t>
                      </a:r>
                    </a:p>
                  </a:txBody>
                  <a:tcPr/>
                </a:tc>
                <a:extLst>
                  <a:ext uri="{0D108BD9-81ED-4DB2-BD59-A6C34878D82A}">
                    <a16:rowId xmlns:a16="http://schemas.microsoft.com/office/drawing/2014/main" val="3010190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157.25</a:t>
                      </a:r>
                    </a:p>
                  </a:txBody>
                  <a:tcPr/>
                </a:tc>
                <a:extLst>
                  <a:ext uri="{0D108BD9-81ED-4DB2-BD59-A6C34878D82A}">
                    <a16:rowId xmlns:a16="http://schemas.microsoft.com/office/drawing/2014/main" val="3075844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#bluCru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157.25</a:t>
                      </a:r>
                    </a:p>
                  </a:txBody>
                  <a:tcPr/>
                </a:tc>
                <a:extLst>
                  <a:ext uri="{0D108BD9-81ED-4DB2-BD59-A6C34878D82A}">
                    <a16:rowId xmlns:a16="http://schemas.microsoft.com/office/drawing/2014/main" val="924658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387.85714285714</a:t>
                      </a:r>
                    </a:p>
                  </a:txBody>
                  <a:tcPr/>
                </a:tc>
                <a:extLst>
                  <a:ext uri="{0D108BD9-81ED-4DB2-BD59-A6C34878D82A}">
                    <a16:rowId xmlns:a16="http://schemas.microsoft.com/office/drawing/2014/main" val="1512671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#R3Cup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a:t>
                      </a:r>
                    </a:p>
                  </a:txBody>
                  <a:tcPr/>
                </a:tc>
                <a:extLst>
                  <a:ext uri="{0D108BD9-81ED-4DB2-BD59-A6C34878D82A}">
                    <a16:rowId xmlns:a16="http://schemas.microsoft.com/office/drawing/2014/main" val="4261463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#mxgp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184.75</a:t>
                      </a:r>
                    </a:p>
                  </a:txBody>
                  <a:tcPr/>
                </a:tc>
                <a:extLst>
                  <a:ext uri="{0D108BD9-81ED-4DB2-BD59-A6C34878D82A}">
                    <a16:rowId xmlns:a16="http://schemas.microsoft.com/office/drawing/2014/main" val="1191360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#Rouser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514.33333333333</a:t>
                      </a:r>
                    </a:p>
                  </a:txBody>
                  <a:tcPr/>
                </a:tc>
                <a:extLst>
                  <a:ext uri="{0D108BD9-81ED-4DB2-BD59-A6C34878D82A}">
                    <a16:rowId xmlns:a16="http://schemas.microsoft.com/office/drawing/2014/main" val="2757371848"/>
                  </a:ext>
                </a:extLst>
              </a:tr>
            </a:tbl>
          </a:graphicData>
        </a:graphic>
      </p:graphicFrame>
      <p:sp>
        <p:nvSpPr>
          <p:cNvPr id="4" name="Text Placeholder 3">
            <a:extLst>
              <a:ext uri="{FF2B5EF4-FFF2-40B4-BE49-F238E27FC236}">
                <a16:creationId xmlns:a16="http://schemas.microsoft.com/office/drawing/2014/main" id="{80B86A35-8335-4D63-B2A4-E5FA8042CC6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8602917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57B83-F5F0-4431-B6C3-413D0A39823A}"/>
              </a:ext>
            </a:extLst>
          </p:cNvPr>
          <p:cNvSpPr>
            <a:spLocks noGrp="1"/>
          </p:cNvSpPr>
          <p:nvPr>
            <p:ph type="title"/>
          </p:nvPr>
        </p:nvSpPr>
        <p:spPr/>
        <p:txBody>
          <a:bodyPr/>
          <a:lstStyle/>
          <a:p>
            <a:r>
              <a:rPr lang="en-US"/>
              <a:t>Instagram Posts Table | La Emilia - 1 of 8</a:t>
            </a:r>
          </a:p>
        </p:txBody>
      </p:sp>
      <p:graphicFrame>
        <p:nvGraphicFramePr>
          <p:cNvPr id="5" name="Table Placeholder 4">
            <a:extLst>
              <a:ext uri="{FF2B5EF4-FFF2-40B4-BE49-F238E27FC236}">
                <a16:creationId xmlns:a16="http://schemas.microsoft.com/office/drawing/2014/main" id="{8337C8E3-7A71-41A4-9ADA-3A871C312A57}"/>
              </a:ext>
            </a:extLst>
          </p:cNvPr>
          <p:cNvGraphicFramePr>
            <a:graphicFrameLocks noGrp="1"/>
          </p:cNvGraphicFramePr>
          <p:nvPr>
            <p:ph type="tbl" sz="quarter" idx="13"/>
            <p:extLst>
              <p:ext uri="{D42A27DB-BD31-4B8C-83A1-F6EECF244321}">
                <p14:modId xmlns:p14="http://schemas.microsoft.com/office/powerpoint/2010/main" val="1571471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086514835"/>
                    </a:ext>
                  </a:extLst>
                </a:gridCol>
                <a:gridCol w="987552">
                  <a:extLst>
                    <a:ext uri="{9D8B030D-6E8A-4147-A177-3AD203B41FA5}">
                      <a16:colId xmlns:a16="http://schemas.microsoft.com/office/drawing/2014/main" val="3466555704"/>
                    </a:ext>
                  </a:extLst>
                </a:gridCol>
                <a:gridCol w="987552">
                  <a:extLst>
                    <a:ext uri="{9D8B030D-6E8A-4147-A177-3AD203B41FA5}">
                      <a16:colId xmlns:a16="http://schemas.microsoft.com/office/drawing/2014/main" val="101130481"/>
                    </a:ext>
                  </a:extLst>
                </a:gridCol>
                <a:gridCol w="987552">
                  <a:extLst>
                    <a:ext uri="{9D8B030D-6E8A-4147-A177-3AD203B41FA5}">
                      <a16:colId xmlns:a16="http://schemas.microsoft.com/office/drawing/2014/main" val="110438555"/>
                    </a:ext>
                  </a:extLst>
                </a:gridCol>
                <a:gridCol w="987552">
                  <a:extLst>
                    <a:ext uri="{9D8B030D-6E8A-4147-A177-3AD203B41FA5}">
                      <a16:colId xmlns:a16="http://schemas.microsoft.com/office/drawing/2014/main" val="3041694060"/>
                    </a:ext>
                  </a:extLst>
                </a:gridCol>
                <a:gridCol w="987552">
                  <a:extLst>
                    <a:ext uri="{9D8B030D-6E8A-4147-A177-3AD203B41FA5}">
                      <a16:colId xmlns:a16="http://schemas.microsoft.com/office/drawing/2014/main" val="3113614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51316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- 2021-06-01 13:16:48</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el link de nuestra bio.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80415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- 2021-06-22 16:00:05</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el link de nuestra bio.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40881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- 2021-06-24 12:00:32</a:t>
                      </a:r>
                      <a:r>
                        <a:rPr kumimoji="0" lang="es-ES" sz="1000" b="0" i="0" u="none" strike="noStrike" kern="1200" cap="none" spc="0" normalizeH="0" baseline="0" noProof="0">
                          <a:ln>
                            <a:noFill/>
                          </a:ln>
                          <a:solidFill>
                            <a:prstClr val="black"/>
                          </a:solidFill>
                          <a:effectLst/>
                          <a:uLnTx/>
                          <a:uFillTx/>
                          <a:latin typeface="+mn-lt"/>
                          <a:ea typeface="+mn-ea"/>
                          <a:cs typeface="+mn-cs"/>
                        </a:rPr>
                        <a:t>
 Confiabilidad, Calidad y Versatilidad es lo que la familia XTZ te transmite.
Encontrá tu preferido en nuestro catálogo online (link en bio).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06833992"/>
                  </a:ext>
                </a:extLst>
              </a:tr>
            </a:tbl>
          </a:graphicData>
        </a:graphic>
      </p:graphicFrame>
      <p:sp>
        <p:nvSpPr>
          <p:cNvPr id="4" name="Text Placeholder 3">
            <a:extLst>
              <a:ext uri="{FF2B5EF4-FFF2-40B4-BE49-F238E27FC236}">
                <a16:creationId xmlns:a16="http://schemas.microsoft.com/office/drawing/2014/main" id="{355CED23-D34B-41EF-9FFB-8D998D3121E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6643526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87BBB-0769-4D72-A96F-F55AC2DBCECD}"/>
              </a:ext>
            </a:extLst>
          </p:cNvPr>
          <p:cNvSpPr>
            <a:spLocks noGrp="1"/>
          </p:cNvSpPr>
          <p:nvPr>
            <p:ph type="title"/>
          </p:nvPr>
        </p:nvSpPr>
        <p:spPr/>
        <p:txBody>
          <a:bodyPr/>
          <a:lstStyle/>
          <a:p>
            <a:r>
              <a:rPr lang="en-US"/>
              <a:t>Instagram Posts Table | La Emilia - 2 of 8</a:t>
            </a:r>
          </a:p>
        </p:txBody>
      </p:sp>
      <p:graphicFrame>
        <p:nvGraphicFramePr>
          <p:cNvPr id="5" name="Table Placeholder 4">
            <a:extLst>
              <a:ext uri="{FF2B5EF4-FFF2-40B4-BE49-F238E27FC236}">
                <a16:creationId xmlns:a16="http://schemas.microsoft.com/office/drawing/2014/main" id="{0179AC70-9DBE-40B9-94A1-D87E9F4F85A3}"/>
              </a:ext>
            </a:extLst>
          </p:cNvPr>
          <p:cNvGraphicFramePr>
            <a:graphicFrameLocks noGrp="1"/>
          </p:cNvGraphicFramePr>
          <p:nvPr>
            <p:ph type="tbl" sz="quarter" idx="13"/>
            <p:extLst>
              <p:ext uri="{D42A27DB-BD31-4B8C-83A1-F6EECF244321}">
                <p14:modId xmlns:p14="http://schemas.microsoft.com/office/powerpoint/2010/main" val="3275015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44877738"/>
                    </a:ext>
                  </a:extLst>
                </a:gridCol>
                <a:gridCol w="987552">
                  <a:extLst>
                    <a:ext uri="{9D8B030D-6E8A-4147-A177-3AD203B41FA5}">
                      <a16:colId xmlns:a16="http://schemas.microsoft.com/office/drawing/2014/main" val="1399291835"/>
                    </a:ext>
                  </a:extLst>
                </a:gridCol>
                <a:gridCol w="987552">
                  <a:extLst>
                    <a:ext uri="{9D8B030D-6E8A-4147-A177-3AD203B41FA5}">
                      <a16:colId xmlns:a16="http://schemas.microsoft.com/office/drawing/2014/main" val="1433614956"/>
                    </a:ext>
                  </a:extLst>
                </a:gridCol>
                <a:gridCol w="987552">
                  <a:extLst>
                    <a:ext uri="{9D8B030D-6E8A-4147-A177-3AD203B41FA5}">
                      <a16:colId xmlns:a16="http://schemas.microsoft.com/office/drawing/2014/main" val="2615756681"/>
                    </a:ext>
                  </a:extLst>
                </a:gridCol>
                <a:gridCol w="987552">
                  <a:extLst>
                    <a:ext uri="{9D8B030D-6E8A-4147-A177-3AD203B41FA5}">
                      <a16:colId xmlns:a16="http://schemas.microsoft.com/office/drawing/2014/main" val="2838877490"/>
                    </a:ext>
                  </a:extLst>
                </a:gridCol>
                <a:gridCol w="987552">
                  <a:extLst>
                    <a:ext uri="{9D8B030D-6E8A-4147-A177-3AD203B41FA5}">
                      <a16:colId xmlns:a16="http://schemas.microsoft.com/office/drawing/2014/main" val="1998392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13524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- 2021-06-23 18:00:37</a:t>
                      </a:r>
                      <a:r>
                        <a:rPr kumimoji="0" lang="es-ES" sz="1000" b="0" i="0" u="none" strike="noStrike" kern="1200" cap="none" spc="0" normalizeH="0" baseline="0" noProof="0">
                          <a:ln>
                            <a:noFill/>
                          </a:ln>
                          <a:solidFill>
                            <a:prstClr val="black"/>
                          </a:solidFill>
                          <a:effectLst/>
                          <a:uLnTx/>
                          <a:uFillTx/>
                          <a:latin typeface="+mn-lt"/>
                          <a:ea typeface="+mn-ea"/>
                          <a:cs typeface="+mn-cs"/>
                        </a:rPr>
                        <a:t>
 Yamaha presenta la renovación de la increíble MT-09 con un diseño radical y tecnología que traspasa los límites. Esta nueva versión crea una combinación perfecta entre estética, tecnología y prestaciones de excelente nivel, reafirmando que el MT-09 es un ícono de la marca y un líder dentro de su segmento.
Conocela en el link de nuestra bio.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0302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- 2021-06-03 10:17:35</a:t>
                      </a:r>
                      <a:r>
                        <a:rPr kumimoji="0" lang="es-ES" sz="1000" b="0" i="0" u="none" strike="noStrike" kern="1200" cap="none" spc="0" normalizeH="0" baseline="0" noProof="0">
                          <a:ln>
                            <a:noFill/>
                          </a:ln>
                          <a:solidFill>
                            <a:prstClr val="black"/>
                          </a:solidFill>
                          <a:effectLst/>
                          <a:uLnTx/>
                          <a:uFillTx/>
                          <a:latin typeface="+mn-lt"/>
                          <a:ea typeface="+mn-ea"/>
                          <a:cs typeface="+mn-cs"/>
                        </a:rPr>
                        <a:t>
 Yamaha MT-09 ABS: diseñada para conductores que buscan adrenalina y experiencias nuevas sin dejar de tener un vehículo de uso diario pensado para la ciudad.
Pedí cotización en el link de nuestra bio.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04327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- 2021-06-29 09:54:40</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el link de nuestra bio.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52217561"/>
                  </a:ext>
                </a:extLst>
              </a:tr>
            </a:tbl>
          </a:graphicData>
        </a:graphic>
      </p:graphicFrame>
      <p:sp>
        <p:nvSpPr>
          <p:cNvPr id="4" name="Text Placeholder 3">
            <a:extLst>
              <a:ext uri="{FF2B5EF4-FFF2-40B4-BE49-F238E27FC236}">
                <a16:creationId xmlns:a16="http://schemas.microsoft.com/office/drawing/2014/main" id="{DDC90697-94CF-47E7-B9D2-06E6DF80B00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9851818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FC892-79EF-43C5-9B57-02A5A4FB3642}"/>
              </a:ext>
            </a:extLst>
          </p:cNvPr>
          <p:cNvSpPr>
            <a:spLocks noGrp="1"/>
          </p:cNvSpPr>
          <p:nvPr>
            <p:ph type="title"/>
          </p:nvPr>
        </p:nvSpPr>
        <p:spPr/>
        <p:txBody>
          <a:bodyPr/>
          <a:lstStyle/>
          <a:p>
            <a:r>
              <a:rPr lang="en-US"/>
              <a:t>Instagram Posts Table | La Emilia - 3 of 8</a:t>
            </a:r>
          </a:p>
        </p:txBody>
      </p:sp>
      <p:graphicFrame>
        <p:nvGraphicFramePr>
          <p:cNvPr id="5" name="Table Placeholder 4">
            <a:extLst>
              <a:ext uri="{FF2B5EF4-FFF2-40B4-BE49-F238E27FC236}">
                <a16:creationId xmlns:a16="http://schemas.microsoft.com/office/drawing/2014/main" id="{BDEA0151-89CA-4805-925B-547106EA4C99}"/>
              </a:ext>
            </a:extLst>
          </p:cNvPr>
          <p:cNvGraphicFramePr>
            <a:graphicFrameLocks noGrp="1"/>
          </p:cNvGraphicFramePr>
          <p:nvPr>
            <p:ph type="tbl" sz="quarter" idx="13"/>
            <p:extLst>
              <p:ext uri="{D42A27DB-BD31-4B8C-83A1-F6EECF244321}">
                <p14:modId xmlns:p14="http://schemas.microsoft.com/office/powerpoint/2010/main" val="1655108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64902435"/>
                    </a:ext>
                  </a:extLst>
                </a:gridCol>
                <a:gridCol w="987552">
                  <a:extLst>
                    <a:ext uri="{9D8B030D-6E8A-4147-A177-3AD203B41FA5}">
                      <a16:colId xmlns:a16="http://schemas.microsoft.com/office/drawing/2014/main" val="1780486875"/>
                    </a:ext>
                  </a:extLst>
                </a:gridCol>
                <a:gridCol w="987552">
                  <a:extLst>
                    <a:ext uri="{9D8B030D-6E8A-4147-A177-3AD203B41FA5}">
                      <a16:colId xmlns:a16="http://schemas.microsoft.com/office/drawing/2014/main" val="1586045921"/>
                    </a:ext>
                  </a:extLst>
                </a:gridCol>
                <a:gridCol w="987552">
                  <a:extLst>
                    <a:ext uri="{9D8B030D-6E8A-4147-A177-3AD203B41FA5}">
                      <a16:colId xmlns:a16="http://schemas.microsoft.com/office/drawing/2014/main" val="4142906685"/>
                    </a:ext>
                  </a:extLst>
                </a:gridCol>
                <a:gridCol w="987552">
                  <a:extLst>
                    <a:ext uri="{9D8B030D-6E8A-4147-A177-3AD203B41FA5}">
                      <a16:colId xmlns:a16="http://schemas.microsoft.com/office/drawing/2014/main" val="884769114"/>
                    </a:ext>
                  </a:extLst>
                </a:gridCol>
                <a:gridCol w="987552">
                  <a:extLst>
                    <a:ext uri="{9D8B030D-6E8A-4147-A177-3AD203B41FA5}">
                      <a16:colId xmlns:a16="http://schemas.microsoft.com/office/drawing/2014/main" val="3958056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05398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- 2021-06-02 13:02:21</a:t>
                      </a:r>
                      <a:r>
                        <a:rPr kumimoji="0" lang="es-ES" sz="1000" b="0" i="0" u="none" strike="noStrike" kern="1200" cap="none" spc="0" normalizeH="0" baseline="0" noProof="0">
                          <a:ln>
                            <a:noFill/>
                          </a:ln>
                          <a:solidFill>
                            <a:prstClr val="black"/>
                          </a:solidFill>
                          <a:effectLst/>
                          <a:uLnTx/>
                          <a:uFillTx/>
                          <a:latin typeface="+mn-lt"/>
                          <a:ea typeface="+mn-ea"/>
                          <a:cs typeface="+mn-cs"/>
                        </a:rPr>
                        <a:t>
 XT1200ZE Super Ténéré: diseñada para convertirse en la motocicleta de aventura más completa. Descubrila por completo y pedí cotización en el link de nuestra bio.
#yamaha #supertenere #aventura #xt1200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80447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- 2021-06-20 10:58:41</a:t>
                      </a:r>
                      <a:r>
                        <a:rPr kumimoji="0" lang="es-ES" sz="1000" b="0" i="0" u="none" strike="noStrike" kern="1200" cap="none" spc="0" normalizeH="0" baseline="0" noProof="0">
                          <a:ln>
                            <a:noFill/>
                          </a:ln>
                          <a:solidFill>
                            <a:prstClr val="black"/>
                          </a:solidFill>
                          <a:effectLst/>
                          <a:uLnTx/>
                          <a:uFillTx/>
                          <a:latin typeface="+mn-lt"/>
                          <a:ea typeface="+mn-ea"/>
                          <a:cs typeface="+mn-cs"/>
                        </a:rPr>
                        <a:t>
 El regreso más esperado 👏👏👏 marcmarquez93 se reencontró con el triunfo en la categoría reina🏆 y todo volvió a la normalidad. Felicidades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59988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yamahamotorarg - 2021-06-18 11:17:15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69325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- 2021-06-02 21:05:06</a:t>
                      </a:r>
                      <a:r>
                        <a:rPr kumimoji="0" lang="es-ES" sz="1000" b="0" i="0" u="none" strike="noStrike" kern="1200" cap="none" spc="0" normalizeH="0" baseline="0" noProof="0">
                          <a:ln>
                            <a:noFill/>
                          </a:ln>
                          <a:solidFill>
                            <a:prstClr val="black"/>
                          </a:solidFill>
                          <a:effectLst/>
                          <a:uLnTx/>
                          <a:uFillTx/>
                          <a:latin typeface="+mn-lt"/>
                          <a:ea typeface="+mn-ea"/>
                          <a:cs typeface="+mn-cs"/>
                        </a:rPr>
                        <a:t>
 ﻿﻿Les presentamos la nueva #TRK502X color amarillo. Perfecta para viajar sin límites y conquistar todo tipo de terrenos.⁣
⁣
Un nuevo camino comienza. Subite a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52387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- 2021-06-29 21:30:08</a:t>
                      </a:r>
                      <a:r>
                        <a:rPr kumimoji="0" lang="es-ES" sz="1000" b="0" i="0" u="none" strike="noStrike" kern="1200" cap="none" spc="0" normalizeH="0" baseline="0" noProof="0">
                          <a:ln>
                            <a:noFill/>
                          </a:ln>
                          <a:solidFill>
                            <a:prstClr val="black"/>
                          </a:solidFill>
                          <a:effectLst/>
                          <a:uLnTx/>
                          <a:uFillTx/>
                          <a:latin typeface="+mn-lt"/>
                          <a:ea typeface="+mn-ea"/>
                          <a:cs typeface="+mn-cs"/>
                        </a:rPr>
                        <a:t>
 Reencontrate con la potencia de la #TRK502 ahora en un nuevo color 𝐚𝐳𝐮𝐥. Potencia, calidad. Un nuevo camino comienza, ¿cuál es el tuyo?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84722396"/>
                  </a:ext>
                </a:extLst>
              </a:tr>
            </a:tbl>
          </a:graphicData>
        </a:graphic>
      </p:graphicFrame>
      <p:sp>
        <p:nvSpPr>
          <p:cNvPr id="4" name="Text Placeholder 3">
            <a:extLst>
              <a:ext uri="{FF2B5EF4-FFF2-40B4-BE49-F238E27FC236}">
                <a16:creationId xmlns:a16="http://schemas.microsoft.com/office/drawing/2014/main" id="{DBD9053F-B1E9-44AE-BC29-D2DAEFFD632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5788201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5A94D-B756-46D6-82A9-3CA3495F7905}"/>
              </a:ext>
            </a:extLst>
          </p:cNvPr>
          <p:cNvSpPr>
            <a:spLocks noGrp="1"/>
          </p:cNvSpPr>
          <p:nvPr>
            <p:ph type="title"/>
          </p:nvPr>
        </p:nvSpPr>
        <p:spPr/>
        <p:txBody>
          <a:bodyPr/>
          <a:lstStyle/>
          <a:p>
            <a:r>
              <a:rPr lang="en-US"/>
              <a:t>Instagram Posts Table | La Emilia - 4 of 8</a:t>
            </a:r>
          </a:p>
        </p:txBody>
      </p:sp>
      <p:graphicFrame>
        <p:nvGraphicFramePr>
          <p:cNvPr id="5" name="Table Placeholder 4">
            <a:extLst>
              <a:ext uri="{FF2B5EF4-FFF2-40B4-BE49-F238E27FC236}">
                <a16:creationId xmlns:a16="http://schemas.microsoft.com/office/drawing/2014/main" id="{7CB72831-E0F8-4ADD-AAA2-385440E7C281}"/>
              </a:ext>
            </a:extLst>
          </p:cNvPr>
          <p:cNvGraphicFramePr>
            <a:graphicFrameLocks noGrp="1"/>
          </p:cNvGraphicFramePr>
          <p:nvPr>
            <p:ph type="tbl" sz="quarter" idx="13"/>
            <p:extLst>
              <p:ext uri="{D42A27DB-BD31-4B8C-83A1-F6EECF244321}">
                <p14:modId xmlns:p14="http://schemas.microsoft.com/office/powerpoint/2010/main" val="2239772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20277121"/>
                    </a:ext>
                  </a:extLst>
                </a:gridCol>
                <a:gridCol w="987552">
                  <a:extLst>
                    <a:ext uri="{9D8B030D-6E8A-4147-A177-3AD203B41FA5}">
                      <a16:colId xmlns:a16="http://schemas.microsoft.com/office/drawing/2014/main" val="4093173313"/>
                    </a:ext>
                  </a:extLst>
                </a:gridCol>
                <a:gridCol w="987552">
                  <a:extLst>
                    <a:ext uri="{9D8B030D-6E8A-4147-A177-3AD203B41FA5}">
                      <a16:colId xmlns:a16="http://schemas.microsoft.com/office/drawing/2014/main" val="202586684"/>
                    </a:ext>
                  </a:extLst>
                </a:gridCol>
                <a:gridCol w="987552">
                  <a:extLst>
                    <a:ext uri="{9D8B030D-6E8A-4147-A177-3AD203B41FA5}">
                      <a16:colId xmlns:a16="http://schemas.microsoft.com/office/drawing/2014/main" val="2443010502"/>
                    </a:ext>
                  </a:extLst>
                </a:gridCol>
                <a:gridCol w="987552">
                  <a:extLst>
                    <a:ext uri="{9D8B030D-6E8A-4147-A177-3AD203B41FA5}">
                      <a16:colId xmlns:a16="http://schemas.microsoft.com/office/drawing/2014/main" val="3347883761"/>
                    </a:ext>
                  </a:extLst>
                </a:gridCol>
                <a:gridCol w="987552">
                  <a:extLst>
                    <a:ext uri="{9D8B030D-6E8A-4147-A177-3AD203B41FA5}">
                      <a16:colId xmlns:a16="http://schemas.microsoft.com/office/drawing/2014/main" val="4199639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8674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- 2021-06-26 16:20:08</a:t>
                      </a:r>
                      <a:r>
                        <a:rPr kumimoji="0" lang="es-ES" sz="1000" b="0" i="0" u="none" strike="noStrike" kern="1200" cap="none" spc="0" normalizeH="0" baseline="0" noProof="0">
                          <a:ln>
                            <a:noFill/>
                          </a:ln>
                          <a:solidFill>
                            <a:prstClr val="black"/>
                          </a:solidFill>
                          <a:effectLst/>
                          <a:uLnTx/>
                          <a:uFillTx/>
                          <a:latin typeface="+mn-lt"/>
                          <a:ea typeface="+mn-ea"/>
                          <a:cs typeface="+mn-cs"/>
                        </a:rPr>
                        <a:t>
 Viví la aventura con la #TRK502 ahora el color 𝐚𝐳𝐮𝐥. La compañera ideal para las almas turísticas y largas travesías.⁣
⁣
Un nuevo camino comienza. Descubrilo con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3509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- 2021-06-21 10:00:27</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el link de nuestra bio.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01905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- 2021-06-05 13:00:46</a:t>
                      </a:r>
                      <a:r>
                        <a:rPr kumimoji="0" lang="es-ES" sz="1000" b="0" i="0" u="none" strike="noStrike" kern="1200" cap="none" spc="0" normalizeH="0" baseline="0" noProof="0">
                          <a:ln>
                            <a:noFill/>
                          </a:ln>
                          <a:solidFill>
                            <a:prstClr val="black"/>
                          </a:solidFill>
                          <a:effectLst/>
                          <a:uLnTx/>
                          <a:uFillTx/>
                          <a:latin typeface="+mn-lt"/>
                          <a:ea typeface="+mn-ea"/>
                          <a:cs typeface="+mn-cs"/>
                        </a:rPr>
                        <a:t>
 El modelo y el color de la moto dicen mucho de la persona que la lleva. La #TRK502X vienen en diversos colores: blanco, amarillo, rojo o gris. ¿Con cuál te familiarizás vos?⁣
⁣
⁣
Con #Benelli un nuevo camino comienza. Elgí el tuyo.⁣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72670060"/>
                  </a:ext>
                </a:extLst>
              </a:tr>
            </a:tbl>
          </a:graphicData>
        </a:graphic>
      </p:graphicFrame>
      <p:sp>
        <p:nvSpPr>
          <p:cNvPr id="4" name="Text Placeholder 3">
            <a:extLst>
              <a:ext uri="{FF2B5EF4-FFF2-40B4-BE49-F238E27FC236}">
                <a16:creationId xmlns:a16="http://schemas.microsoft.com/office/drawing/2014/main" id="{AD48D40F-E5AD-4975-AAE5-C0D090B94B4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5174861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83942-B0C0-4A2E-9735-FD15F5B76F99}"/>
              </a:ext>
            </a:extLst>
          </p:cNvPr>
          <p:cNvSpPr>
            <a:spLocks noGrp="1"/>
          </p:cNvSpPr>
          <p:nvPr>
            <p:ph type="title"/>
          </p:nvPr>
        </p:nvSpPr>
        <p:spPr/>
        <p:txBody>
          <a:bodyPr/>
          <a:lstStyle/>
          <a:p>
            <a:r>
              <a:rPr lang="en-US"/>
              <a:t>Instagram Posts Table | La Emilia - 5 of 8</a:t>
            </a:r>
          </a:p>
        </p:txBody>
      </p:sp>
      <p:graphicFrame>
        <p:nvGraphicFramePr>
          <p:cNvPr id="5" name="Table Placeholder 4">
            <a:extLst>
              <a:ext uri="{FF2B5EF4-FFF2-40B4-BE49-F238E27FC236}">
                <a16:creationId xmlns:a16="http://schemas.microsoft.com/office/drawing/2014/main" id="{98A9706B-7747-432F-9EAF-1EBDFB7BE49B}"/>
              </a:ext>
            </a:extLst>
          </p:cNvPr>
          <p:cNvGraphicFramePr>
            <a:graphicFrameLocks noGrp="1"/>
          </p:cNvGraphicFramePr>
          <p:nvPr>
            <p:ph type="tbl" sz="quarter" idx="13"/>
            <p:extLst>
              <p:ext uri="{D42A27DB-BD31-4B8C-83A1-F6EECF244321}">
                <p14:modId xmlns:p14="http://schemas.microsoft.com/office/powerpoint/2010/main" val="2497770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96534050"/>
                    </a:ext>
                  </a:extLst>
                </a:gridCol>
                <a:gridCol w="987552">
                  <a:extLst>
                    <a:ext uri="{9D8B030D-6E8A-4147-A177-3AD203B41FA5}">
                      <a16:colId xmlns:a16="http://schemas.microsoft.com/office/drawing/2014/main" val="3929336738"/>
                    </a:ext>
                  </a:extLst>
                </a:gridCol>
                <a:gridCol w="987552">
                  <a:extLst>
                    <a:ext uri="{9D8B030D-6E8A-4147-A177-3AD203B41FA5}">
                      <a16:colId xmlns:a16="http://schemas.microsoft.com/office/drawing/2014/main" val="1027725795"/>
                    </a:ext>
                  </a:extLst>
                </a:gridCol>
                <a:gridCol w="987552">
                  <a:extLst>
                    <a:ext uri="{9D8B030D-6E8A-4147-A177-3AD203B41FA5}">
                      <a16:colId xmlns:a16="http://schemas.microsoft.com/office/drawing/2014/main" val="1649904287"/>
                    </a:ext>
                  </a:extLst>
                </a:gridCol>
                <a:gridCol w="987552">
                  <a:extLst>
                    <a:ext uri="{9D8B030D-6E8A-4147-A177-3AD203B41FA5}">
                      <a16:colId xmlns:a16="http://schemas.microsoft.com/office/drawing/2014/main" val="748734686"/>
                    </a:ext>
                  </a:extLst>
                </a:gridCol>
                <a:gridCol w="987552">
                  <a:extLst>
                    <a:ext uri="{9D8B030D-6E8A-4147-A177-3AD203B41FA5}">
                      <a16:colId xmlns:a16="http://schemas.microsoft.com/office/drawing/2014/main" val="586566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00318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- 2021-06-01 15:01:28</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el link de nuestra bio.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88022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- 2021-06-27 17:45:59</a:t>
                      </a:r>
                      <a:r>
                        <a:rPr kumimoji="0" lang="es-ES" sz="1000" b="0" i="0" u="none" strike="noStrike" kern="1200" cap="none" spc="0" normalizeH="0" baseline="0" noProof="0">
                          <a:ln>
                            <a:noFill/>
                          </a:ln>
                          <a:solidFill>
                            <a:prstClr val="black"/>
                          </a:solidFill>
                          <a:effectLst/>
                          <a:uLnTx/>
                          <a:uFillTx/>
                          <a:latin typeface="+mn-lt"/>
                          <a:ea typeface="+mn-ea"/>
                          <a:cs typeface="+mn-cs"/>
                        </a:rPr>
                        <a:t>
 Llevá tu experiencia Rouser a otro nivel. Rouser NS 200 de Bajaj, tu próximo desafío. 
Comprala en 18 cuotas sin interés. 
Bajaj, sabia decisión. 
Consultá precios y planes de financiación en el link de la bio. 
#BajajArgentina #Motos #RouserNS200 #Rouser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74125399"/>
                  </a:ext>
                </a:extLst>
              </a:tr>
            </a:tbl>
          </a:graphicData>
        </a:graphic>
      </p:graphicFrame>
      <p:sp>
        <p:nvSpPr>
          <p:cNvPr id="4" name="Text Placeholder 3">
            <a:extLst>
              <a:ext uri="{FF2B5EF4-FFF2-40B4-BE49-F238E27FC236}">
                <a16:creationId xmlns:a16="http://schemas.microsoft.com/office/drawing/2014/main" id="{9CB3DB66-2A89-4C01-97B9-0055EA59C7B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8402853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D33FE-126B-451A-8339-F26BCC4119E3}"/>
              </a:ext>
            </a:extLst>
          </p:cNvPr>
          <p:cNvSpPr>
            <a:spLocks noGrp="1"/>
          </p:cNvSpPr>
          <p:nvPr>
            <p:ph type="title"/>
          </p:nvPr>
        </p:nvSpPr>
        <p:spPr/>
        <p:txBody>
          <a:bodyPr/>
          <a:lstStyle/>
          <a:p>
            <a:r>
              <a:rPr lang="en-US"/>
              <a:t>Instagram Posts Table | La Emilia - 6 of 8</a:t>
            </a:r>
          </a:p>
        </p:txBody>
      </p:sp>
      <p:graphicFrame>
        <p:nvGraphicFramePr>
          <p:cNvPr id="5" name="Table Placeholder 4">
            <a:extLst>
              <a:ext uri="{FF2B5EF4-FFF2-40B4-BE49-F238E27FC236}">
                <a16:creationId xmlns:a16="http://schemas.microsoft.com/office/drawing/2014/main" id="{7C978EB0-0359-47A7-9E6E-E60764FAE94D}"/>
              </a:ext>
            </a:extLst>
          </p:cNvPr>
          <p:cNvGraphicFramePr>
            <a:graphicFrameLocks noGrp="1"/>
          </p:cNvGraphicFramePr>
          <p:nvPr>
            <p:ph type="tbl" sz="quarter" idx="13"/>
            <p:extLst>
              <p:ext uri="{D42A27DB-BD31-4B8C-83A1-F6EECF244321}">
                <p14:modId xmlns:p14="http://schemas.microsoft.com/office/powerpoint/2010/main" val="46106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730418254"/>
                    </a:ext>
                  </a:extLst>
                </a:gridCol>
                <a:gridCol w="987552">
                  <a:extLst>
                    <a:ext uri="{9D8B030D-6E8A-4147-A177-3AD203B41FA5}">
                      <a16:colId xmlns:a16="http://schemas.microsoft.com/office/drawing/2014/main" val="2811080481"/>
                    </a:ext>
                  </a:extLst>
                </a:gridCol>
                <a:gridCol w="987552">
                  <a:extLst>
                    <a:ext uri="{9D8B030D-6E8A-4147-A177-3AD203B41FA5}">
                      <a16:colId xmlns:a16="http://schemas.microsoft.com/office/drawing/2014/main" val="134142597"/>
                    </a:ext>
                  </a:extLst>
                </a:gridCol>
                <a:gridCol w="987552">
                  <a:extLst>
                    <a:ext uri="{9D8B030D-6E8A-4147-A177-3AD203B41FA5}">
                      <a16:colId xmlns:a16="http://schemas.microsoft.com/office/drawing/2014/main" val="2558793758"/>
                    </a:ext>
                  </a:extLst>
                </a:gridCol>
                <a:gridCol w="987552">
                  <a:extLst>
                    <a:ext uri="{9D8B030D-6E8A-4147-A177-3AD203B41FA5}">
                      <a16:colId xmlns:a16="http://schemas.microsoft.com/office/drawing/2014/main" val="2339348513"/>
                    </a:ext>
                  </a:extLst>
                </a:gridCol>
                <a:gridCol w="987552">
                  <a:extLst>
                    <a:ext uri="{9D8B030D-6E8A-4147-A177-3AD203B41FA5}">
                      <a16:colId xmlns:a16="http://schemas.microsoft.com/office/drawing/2014/main" val="3646101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97317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- 2021-06-25 18:01:06</a:t>
                      </a:r>
                      <a:r>
                        <a:rPr kumimoji="0" lang="es-ES" sz="1000" b="0" i="0" u="none" strike="noStrike" kern="1200" cap="none" spc="0" normalizeH="0" baseline="0" noProof="0">
                          <a:ln>
                            <a:noFill/>
                          </a:ln>
                          <a:solidFill>
                            <a:prstClr val="black"/>
                          </a:solidFill>
                          <a:effectLst/>
                          <a:uLnTx/>
                          <a:uFillTx/>
                          <a:latin typeface="+mn-lt"/>
                          <a:ea typeface="+mn-ea"/>
                          <a:cs typeface="+mn-cs"/>
                        </a:rPr>
                        <a:t>
 Yamaha presenta la renovación de la increíble MT-09 con un diseño radical y tecnología que traspasa los límites. Esta nueva versión crea una combinación perfecta entre estética, tecnología y prestaciones de excelente nivel, reafirmando que el MT-09 es un ícono de la marca y un líder dentro de su segmento.
Conocela en el link de nuestra bio.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211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- 2021-06-03 17:26:17</a:t>
                      </a:r>
                      <a:r>
                        <a:rPr kumimoji="0" lang="es-ES" sz="1000" b="0" i="0" u="none" strike="noStrike" kern="1200" cap="none" spc="0" normalizeH="0" baseline="0" noProof="0">
                          <a:ln>
                            <a:noFill/>
                          </a:ln>
                          <a:solidFill>
                            <a:prstClr val="black"/>
                          </a:solidFill>
                          <a:effectLst/>
                          <a:uLnTx/>
                          <a:uFillTx/>
                          <a:latin typeface="+mn-lt"/>
                          <a:ea typeface="+mn-ea"/>
                          <a:cs typeface="+mn-cs"/>
                        </a:rPr>
                        <a:t>
 Con una óptica completamente rediseñada y actualizada que utiliza tecnología LED y función DRL de encendido automático y un tablero digital, mas fácil de leer, gracias al sensor crepuscular que cambia el diseño para mejorar la visibilidad.
﻿
﻿Con #Benelli un nuevo camino comienza. ¿Estás listo?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70149824"/>
                  </a:ext>
                </a:extLst>
              </a:tr>
            </a:tbl>
          </a:graphicData>
        </a:graphic>
      </p:graphicFrame>
      <p:sp>
        <p:nvSpPr>
          <p:cNvPr id="4" name="Text Placeholder 3">
            <a:extLst>
              <a:ext uri="{FF2B5EF4-FFF2-40B4-BE49-F238E27FC236}">
                <a16:creationId xmlns:a16="http://schemas.microsoft.com/office/drawing/2014/main" id="{57C66A65-4CD3-4C0E-A8D8-594347A6575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3805567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12456-F29B-454F-8288-4F9BA15518F9}"/>
              </a:ext>
            </a:extLst>
          </p:cNvPr>
          <p:cNvSpPr>
            <a:spLocks noGrp="1"/>
          </p:cNvSpPr>
          <p:nvPr>
            <p:ph type="title"/>
          </p:nvPr>
        </p:nvSpPr>
        <p:spPr/>
        <p:txBody>
          <a:bodyPr/>
          <a:lstStyle/>
          <a:p>
            <a:r>
              <a:rPr lang="en-US"/>
              <a:t>Instagram Posts Table | La Emilia - 7 of 8</a:t>
            </a:r>
          </a:p>
        </p:txBody>
      </p:sp>
      <p:graphicFrame>
        <p:nvGraphicFramePr>
          <p:cNvPr id="5" name="Table Placeholder 4">
            <a:extLst>
              <a:ext uri="{FF2B5EF4-FFF2-40B4-BE49-F238E27FC236}">
                <a16:creationId xmlns:a16="http://schemas.microsoft.com/office/drawing/2014/main" id="{EC7EC8B4-0B3F-4855-AD16-8C8091BC69BF}"/>
              </a:ext>
            </a:extLst>
          </p:cNvPr>
          <p:cNvGraphicFramePr>
            <a:graphicFrameLocks noGrp="1"/>
          </p:cNvGraphicFramePr>
          <p:nvPr>
            <p:ph type="tbl" sz="quarter" idx="13"/>
            <p:extLst>
              <p:ext uri="{D42A27DB-BD31-4B8C-83A1-F6EECF244321}">
                <p14:modId xmlns:p14="http://schemas.microsoft.com/office/powerpoint/2010/main" val="3634065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5862185"/>
                    </a:ext>
                  </a:extLst>
                </a:gridCol>
                <a:gridCol w="987552">
                  <a:extLst>
                    <a:ext uri="{9D8B030D-6E8A-4147-A177-3AD203B41FA5}">
                      <a16:colId xmlns:a16="http://schemas.microsoft.com/office/drawing/2014/main" val="2328702580"/>
                    </a:ext>
                  </a:extLst>
                </a:gridCol>
                <a:gridCol w="987552">
                  <a:extLst>
                    <a:ext uri="{9D8B030D-6E8A-4147-A177-3AD203B41FA5}">
                      <a16:colId xmlns:a16="http://schemas.microsoft.com/office/drawing/2014/main" val="683511833"/>
                    </a:ext>
                  </a:extLst>
                </a:gridCol>
                <a:gridCol w="987552">
                  <a:extLst>
                    <a:ext uri="{9D8B030D-6E8A-4147-A177-3AD203B41FA5}">
                      <a16:colId xmlns:a16="http://schemas.microsoft.com/office/drawing/2014/main" val="322702227"/>
                    </a:ext>
                  </a:extLst>
                </a:gridCol>
                <a:gridCol w="987552">
                  <a:extLst>
                    <a:ext uri="{9D8B030D-6E8A-4147-A177-3AD203B41FA5}">
                      <a16:colId xmlns:a16="http://schemas.microsoft.com/office/drawing/2014/main" val="3703603941"/>
                    </a:ext>
                  </a:extLst>
                </a:gridCol>
                <a:gridCol w="987552">
                  <a:extLst>
                    <a:ext uri="{9D8B030D-6E8A-4147-A177-3AD203B41FA5}">
                      <a16:colId xmlns:a16="http://schemas.microsoft.com/office/drawing/2014/main" val="1675249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79954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- 2021-06-15 14:00:23</a:t>
                      </a:r>
                      <a:r>
                        <a:rPr kumimoji="0" lang="es-ES" sz="1000" b="0" i="0" u="none" strike="noStrike" kern="1200" cap="none" spc="0" normalizeH="0" baseline="0" noProof="0">
                          <a:ln>
                            <a:noFill/>
                          </a:ln>
                          <a:solidFill>
                            <a:prstClr val="black"/>
                          </a:solidFill>
                          <a:effectLst/>
                          <a:uLnTx/>
                          <a:uFillTx/>
                          <a:latin typeface="+mn-lt"/>
                          <a:ea typeface="+mn-ea"/>
                          <a:cs typeface="+mn-cs"/>
                        </a:rPr>
                        <a:t>
 ¿Todavía no tenés tu remera Honda? Te invitamos a que te vistas con la indumentaria oficial de Honda.
Conoce más en link en 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97798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- 2021-06-18 14:00:38</a:t>
                      </a:r>
                      <a:r>
                        <a:rPr kumimoji="0" lang="es-ES" sz="1000" b="0" i="0" u="none" strike="noStrike" kern="1200" cap="none" spc="0" normalizeH="0" baseline="0" noProof="0">
                          <a:ln>
                            <a:noFill/>
                          </a:ln>
                          <a:solidFill>
                            <a:prstClr val="black"/>
                          </a:solidFill>
                          <a:effectLst/>
                          <a:uLnTx/>
                          <a:uFillTx/>
                          <a:latin typeface="+mn-lt"/>
                          <a:ea typeface="+mn-ea"/>
                          <a:cs typeface="+mn-cs"/>
                        </a:rPr>
                        <a:t>
 Los pilotos de Yamaha ya se encuentran en Alemania para el Gran Premio Liqui Moly Motorrad, que se celebra este fin de semana en Sachsenring después de un año de ausencia. Dejanos en los comentarios como creés que les va a ir 👇
#yamaha #motogp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30910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- 2021-06-09 18:00:45</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el link de nuestra bio.
#Yamaha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1227104"/>
                  </a:ext>
                </a:extLst>
              </a:tr>
            </a:tbl>
          </a:graphicData>
        </a:graphic>
      </p:graphicFrame>
      <p:sp>
        <p:nvSpPr>
          <p:cNvPr id="4" name="Text Placeholder 3">
            <a:extLst>
              <a:ext uri="{FF2B5EF4-FFF2-40B4-BE49-F238E27FC236}">
                <a16:creationId xmlns:a16="http://schemas.microsoft.com/office/drawing/2014/main" id="{6872FF37-1033-4F82-B788-62A2E1BF8FF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4753402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B58BD-E570-4294-B70E-35308204C76D}"/>
              </a:ext>
            </a:extLst>
          </p:cNvPr>
          <p:cNvSpPr>
            <a:spLocks noGrp="1"/>
          </p:cNvSpPr>
          <p:nvPr>
            <p:ph type="title"/>
          </p:nvPr>
        </p:nvSpPr>
        <p:spPr/>
        <p:txBody>
          <a:bodyPr/>
          <a:lstStyle/>
          <a:p>
            <a:r>
              <a:rPr lang="en-US"/>
              <a:t>Instagram Posts Table | La Emilia - 8 of 8</a:t>
            </a:r>
          </a:p>
        </p:txBody>
      </p:sp>
      <p:graphicFrame>
        <p:nvGraphicFramePr>
          <p:cNvPr id="5" name="Table Placeholder 4">
            <a:extLst>
              <a:ext uri="{FF2B5EF4-FFF2-40B4-BE49-F238E27FC236}">
                <a16:creationId xmlns:a16="http://schemas.microsoft.com/office/drawing/2014/main" id="{FB66065B-92CF-444E-AC15-7C2F66CDBCAC}"/>
              </a:ext>
            </a:extLst>
          </p:cNvPr>
          <p:cNvGraphicFramePr>
            <a:graphicFrameLocks noGrp="1"/>
          </p:cNvGraphicFramePr>
          <p:nvPr>
            <p:ph type="tbl" sz="quarter" idx="13"/>
            <p:extLst>
              <p:ext uri="{D42A27DB-BD31-4B8C-83A1-F6EECF244321}">
                <p14:modId xmlns:p14="http://schemas.microsoft.com/office/powerpoint/2010/main" val="3864765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028582058"/>
                    </a:ext>
                  </a:extLst>
                </a:gridCol>
                <a:gridCol w="987552">
                  <a:extLst>
                    <a:ext uri="{9D8B030D-6E8A-4147-A177-3AD203B41FA5}">
                      <a16:colId xmlns:a16="http://schemas.microsoft.com/office/drawing/2014/main" val="909360344"/>
                    </a:ext>
                  </a:extLst>
                </a:gridCol>
                <a:gridCol w="987552">
                  <a:extLst>
                    <a:ext uri="{9D8B030D-6E8A-4147-A177-3AD203B41FA5}">
                      <a16:colId xmlns:a16="http://schemas.microsoft.com/office/drawing/2014/main" val="2603338389"/>
                    </a:ext>
                  </a:extLst>
                </a:gridCol>
                <a:gridCol w="987552">
                  <a:extLst>
                    <a:ext uri="{9D8B030D-6E8A-4147-A177-3AD203B41FA5}">
                      <a16:colId xmlns:a16="http://schemas.microsoft.com/office/drawing/2014/main" val="873707400"/>
                    </a:ext>
                  </a:extLst>
                </a:gridCol>
                <a:gridCol w="987552">
                  <a:extLst>
                    <a:ext uri="{9D8B030D-6E8A-4147-A177-3AD203B41FA5}">
                      <a16:colId xmlns:a16="http://schemas.microsoft.com/office/drawing/2014/main" val="1530826778"/>
                    </a:ext>
                  </a:extLst>
                </a:gridCol>
                <a:gridCol w="987552">
                  <a:extLst>
                    <a:ext uri="{9D8B030D-6E8A-4147-A177-3AD203B41FA5}">
                      <a16:colId xmlns:a16="http://schemas.microsoft.com/office/drawing/2014/main" val="2118988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59869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- 2021-06-04 11:30:43</a:t>
                      </a:r>
                      <a:r>
                        <a:rPr kumimoji="0" lang="es-ES" sz="1000" b="0" i="0" u="none" strike="noStrike" kern="1200" cap="none" spc="0" normalizeH="0" baseline="0" noProof="0">
                          <a:ln>
                            <a:noFill/>
                          </a:ln>
                          <a:solidFill>
                            <a:prstClr val="black"/>
                          </a:solidFill>
                          <a:effectLst/>
                          <a:uLnTx/>
                          <a:uFillTx/>
                          <a:latin typeface="+mn-lt"/>
                          <a:ea typeface="+mn-ea"/>
                          <a:cs typeface="+mn-cs"/>
                        </a:rPr>
                        <a:t>
 Después de una increíble victoria en Mugello, los pilotos de Yamaha se dirigen a Barcelona para el Gran Premio Monster Energy de Catalunya de este fin de semana. El team yamahamotogp está más motivado para esta ronda, ya que comparten el patrocinador principal.
#yamaha #motogp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96102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- 2021-06-20 10:02:13</a:t>
                      </a:r>
                      <a:r>
                        <a:rPr kumimoji="0" lang="es-ES" sz="1000" b="0" i="0" u="none" strike="noStrike" kern="1200" cap="none" spc="0" normalizeH="0" baseline="0" noProof="0">
                          <a:ln>
                            <a:noFill/>
                          </a:ln>
                          <a:solidFill>
                            <a:prstClr val="black"/>
                          </a:solidFill>
                          <a:effectLst/>
                          <a:uLnTx/>
                          <a:uFillTx/>
                          <a:latin typeface="+mn-lt"/>
                          <a:ea typeface="+mn-ea"/>
                          <a:cs typeface="+mn-cs"/>
                        </a:rPr>
                        <a:t>
 Les queremos desear un muy feliz día a todos los padres que comparten esta pasión sobre ruedas 🙋‍♂️🙋‍♂️
#diadelpadre #fathersday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10484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- 2021-06-17 18:19:53</a:t>
                      </a:r>
                      <a:r>
                        <a:rPr kumimoji="0" lang="es-ES" sz="1000" b="0" i="0" u="none" strike="noStrike" kern="1200" cap="none" spc="0" normalizeH="0" baseline="0" noProof="0">
                          <a:ln>
                            <a:noFill/>
                          </a:ln>
                          <a:solidFill>
                            <a:prstClr val="black"/>
                          </a:solidFill>
                          <a:effectLst/>
                          <a:uLnTx/>
                          <a:uFillTx/>
                          <a:latin typeface="+mn-lt"/>
                          <a:ea typeface="+mn-ea"/>
                          <a:cs typeface="+mn-cs"/>
                        </a:rPr>
                        <a:t>
 Un nuevo camino comienza y queremos conocer el tuyo. Contanos, ¿qué aventura te gustaría vivir arriba de la #𝐓𝐑𝐊𝟓𝟎𝟐𝐗?</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14227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- 2021-06-20 10:32:08</a:t>
                      </a:r>
                      <a:r>
                        <a:rPr kumimoji="0" lang="es-ES" sz="1000" b="0" i="0" u="none" strike="noStrike" kern="1200" cap="none" spc="0" normalizeH="0" baseline="0" noProof="0">
                          <a:ln>
                            <a:noFill/>
                          </a:ln>
                          <a:solidFill>
                            <a:prstClr val="black"/>
                          </a:solidFill>
                          <a:effectLst/>
                          <a:uLnTx/>
                          <a:uFillTx/>
                          <a:latin typeface="+mn-lt"/>
                          <a:ea typeface="+mn-ea"/>
                          <a:cs typeface="+mn-cs"/>
                        </a:rPr>
                        <a:t>
 Nada más lindo que poder compartir la pasión con tu viejo. ¡Feliz día del padre, riders!
#DiaDelPadre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25872630"/>
                  </a:ext>
                </a:extLst>
              </a:tr>
            </a:tbl>
          </a:graphicData>
        </a:graphic>
      </p:graphicFrame>
      <p:sp>
        <p:nvSpPr>
          <p:cNvPr id="4" name="Text Placeholder 3">
            <a:extLst>
              <a:ext uri="{FF2B5EF4-FFF2-40B4-BE49-F238E27FC236}">
                <a16:creationId xmlns:a16="http://schemas.microsoft.com/office/drawing/2014/main" id="{5582FC2C-39EF-496B-8741-93776550492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57033006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918</Words>
  <Application>Microsoft Office PowerPoint</Application>
  <PresentationFormat>On-screen Show (4:3)</PresentationFormat>
  <Paragraphs>421</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Reporte Instagram</vt:lpstr>
      <vt:lpstr>Instagram Key Metrics Table | La Emilia</vt:lpstr>
      <vt:lpstr>Instagram Follower Distribution | La Emilia</vt:lpstr>
      <vt:lpstr>Instagram Key Metrics Radar | La Emilia</vt:lpstr>
      <vt:lpstr>Instagram Followers Total | La Emilia</vt:lpstr>
      <vt:lpstr>Instagram Followers Change | La Emilia</vt:lpstr>
      <vt:lpstr>Instagram Posts By Weekday | La Emilia</vt:lpstr>
      <vt:lpstr>Instagram Followers Change Per Weekday | La Emilia</vt:lpstr>
      <vt:lpstr>Instagram Posts By Hour | La Emilia</vt:lpstr>
      <vt:lpstr>Instagram Interaction Rate By Weekday | La Emilia</vt:lpstr>
      <vt:lpstr>Instagram Interaction Rate By Hour | La Emilia</vt:lpstr>
      <vt:lpstr>Instagram Post Type Distribution Per Profile | La Emilia</vt:lpstr>
      <vt:lpstr>Instagram Interactions by Post Type | La Emilia</vt:lpstr>
      <vt:lpstr>Instagram Interaction Rate By Post Type | La Emilia</vt:lpstr>
      <vt:lpstr>Instagram Interactions Distribution | La Emilia</vt:lpstr>
      <vt:lpstr>Instagram Hashtag Detection | La Emilia - 1 of 2</vt:lpstr>
      <vt:lpstr>Instagram Hashtag Detection | La Emilia - 2 of 2</vt:lpstr>
      <vt:lpstr>Instagram Posts Table | La Emilia - 1 of 8</vt:lpstr>
      <vt:lpstr>Instagram Posts Table | La Emilia - 2 of 8</vt:lpstr>
      <vt:lpstr>Instagram Posts Table | La Emilia - 3 of 8</vt:lpstr>
      <vt:lpstr>Instagram Posts Table | La Emilia - 4 of 8</vt:lpstr>
      <vt:lpstr>Instagram Posts Table | La Emilia - 5 of 8</vt:lpstr>
      <vt:lpstr>Instagram Posts Table | La Emilia - 6 of 8</vt:lpstr>
      <vt:lpstr>Instagram Posts Table | La Emilia - 7 of 8</vt:lpstr>
      <vt:lpstr>Instagram Posts Table | La Emilia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2021-07-01T07:38:48Z</dcterms:created>
  <dcterms:modified xsi:type="dcterms:W3CDTF">2021-07-01T07:39:43Z</dcterms:modified>
</cp:coreProperties>
</file>