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trekbicycleargentina</c:v>
                </c:pt>
                <c:pt idx="1">
                  <c:v>specialized_arg</c:v>
                </c:pt>
                <c:pt idx="2">
                  <c:v>scottsportsargentina</c:v>
                </c:pt>
                <c:pt idx="3">
                  <c:v>giantargentina</c:v>
                </c:pt>
                <c:pt idx="4">
                  <c:v>cannondale.argentina</c:v>
                </c:pt>
              </c:strCache>
            </c:strRef>
          </c:cat>
          <c:val>
            <c:numRef>
              <c:f>Sheet1!$A$2:$E$2</c:f>
              <c:numCache>
                <c:formatCode>General</c:formatCode>
                <c:ptCount val="5"/>
                <c:pt idx="0">
                  <c:v>43940</c:v>
                </c:pt>
                <c:pt idx="1">
                  <c:v>40243</c:v>
                </c:pt>
                <c:pt idx="2">
                  <c:v>30647</c:v>
                </c:pt>
                <c:pt idx="3">
                  <c:v>17571</c:v>
                </c:pt>
                <c:pt idx="4">
                  <c:v>14788</c:v>
                </c:pt>
              </c:numCache>
            </c:numRef>
          </c:val>
          <c:extLst>
            <c:ext xmlns:c16="http://schemas.microsoft.com/office/drawing/2014/chart" uri="{C3380CC4-5D6E-409C-BE32-E72D297353CC}">
              <c16:uniqueId val="{00000000-E80D-4241-8FD4-14AB66A7EAD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69.747399999999999</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A74F-48C6-93C9-34334A8DBCD4}"/>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91.586299999999994</c:v>
                </c:pt>
                <c:pt idx="1">
                  <c:v>53.333300000000001</c:v>
                </c:pt>
                <c:pt idx="2">
                  <c:v>45.454500000000003</c:v>
                </c:pt>
                <c:pt idx="3">
                  <c:v>0</c:v>
                </c:pt>
                <c:pt idx="4">
                  <c:v>43.333300000000001</c:v>
                </c:pt>
                <c:pt idx="5">
                  <c:v>19.210699999999999</c:v>
                </c:pt>
                <c:pt idx="6">
                  <c:v>32.146700000000003</c:v>
                </c:pt>
                <c:pt idx="7">
                  <c:v>19.558700000000002</c:v>
                </c:pt>
              </c:numCache>
            </c:numRef>
          </c:val>
          <c:extLst>
            <c:ext xmlns:c16="http://schemas.microsoft.com/office/drawing/2014/chart" uri="{C3380CC4-5D6E-409C-BE32-E72D297353CC}">
              <c16:uniqueId val="{00000001-A74F-48C6-93C9-34334A8DBCD4}"/>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39.988599999999998</c:v>
                </c:pt>
                <c:pt idx="1">
                  <c:v>6.6666999999999996</c:v>
                </c:pt>
                <c:pt idx="2">
                  <c:v>45.454500000000003</c:v>
                </c:pt>
                <c:pt idx="3">
                  <c:v>50</c:v>
                </c:pt>
                <c:pt idx="4">
                  <c:v>26.666699999999999</c:v>
                </c:pt>
                <c:pt idx="5">
                  <c:v>2.0341999999999998</c:v>
                </c:pt>
                <c:pt idx="6">
                  <c:v>7.3846999999999996</c:v>
                </c:pt>
                <c:pt idx="7">
                  <c:v>75.973799999999997</c:v>
                </c:pt>
              </c:numCache>
            </c:numRef>
          </c:val>
          <c:extLst>
            <c:ext xmlns:c16="http://schemas.microsoft.com/office/drawing/2014/chart" uri="{C3380CC4-5D6E-409C-BE32-E72D297353CC}">
              <c16:uniqueId val="{00000002-A74F-48C6-93C9-34334A8DBCD4}"/>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33.655000000000001</c:v>
                </c:pt>
                <c:pt idx="1">
                  <c:v>46.666699999999999</c:v>
                </c:pt>
                <c:pt idx="2">
                  <c:v>54.545499999999997</c:v>
                </c:pt>
                <c:pt idx="3">
                  <c:v>25</c:v>
                </c:pt>
                <c:pt idx="4">
                  <c:v>46.666699999999999</c:v>
                </c:pt>
                <c:pt idx="5">
                  <c:v>10.704800000000001</c:v>
                </c:pt>
                <c:pt idx="6">
                  <c:v>44.866700000000002</c:v>
                </c:pt>
                <c:pt idx="7">
                  <c:v>10.9466</c:v>
                </c:pt>
              </c:numCache>
            </c:numRef>
          </c:val>
          <c:extLst>
            <c:ext xmlns:c16="http://schemas.microsoft.com/office/drawing/2014/chart" uri="{C3380CC4-5D6E-409C-BE32-E72D297353CC}">
              <c16:uniqueId val="{00000003-A74F-48C6-93C9-34334A8DBCD4}"/>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73.333299999999994</c:v>
                </c:pt>
                <c:pt idx="2">
                  <c:v>72.7273</c:v>
                </c:pt>
                <c:pt idx="3">
                  <c:v>0</c:v>
                </c:pt>
                <c:pt idx="4">
                  <c:v>63.333300000000001</c:v>
                </c:pt>
                <c:pt idx="5">
                  <c:v>28.568899999999999</c:v>
                </c:pt>
                <c:pt idx="6">
                  <c:v>30.465800000000002</c:v>
                </c:pt>
                <c:pt idx="7">
                  <c:v>24.649799999999999</c:v>
                </c:pt>
              </c:numCache>
            </c:numRef>
          </c:val>
          <c:extLst>
            <c:ext xmlns:c16="http://schemas.microsoft.com/office/drawing/2014/chart" uri="{C3380CC4-5D6E-409C-BE32-E72D297353CC}">
              <c16:uniqueId val="{00000004-A74F-48C6-93C9-34334A8DBCD4}"/>
            </c:ext>
          </c:extLst>
        </c:ser>
        <c:dLbls>
          <c:showLegendKey val="0"/>
          <c:showVal val="0"/>
          <c:showCatName val="0"/>
          <c:showSerName val="0"/>
          <c:showPercent val="0"/>
          <c:showBubbleSize val="0"/>
        </c:dLbls>
        <c:axId val="330067240"/>
        <c:axId val="324846216"/>
      </c:radarChart>
      <c:catAx>
        <c:axId val="33006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846216"/>
        <c:crosses val="autoZero"/>
        <c:auto val="1"/>
        <c:lblAlgn val="ctr"/>
        <c:lblOffset val="100"/>
        <c:noMultiLvlLbl val="0"/>
      </c:catAx>
      <c:valAx>
        <c:axId val="32484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6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28071</c:v>
                </c:pt>
                <c:pt idx="1">
                  <c:v>28097</c:v>
                </c:pt>
                <c:pt idx="2">
                  <c:v>28116</c:v>
                </c:pt>
                <c:pt idx="3">
                  <c:v>28138</c:v>
                </c:pt>
                <c:pt idx="4">
                  <c:v>28155</c:v>
                </c:pt>
                <c:pt idx="5">
                  <c:v>28182</c:v>
                </c:pt>
                <c:pt idx="6">
                  <c:v>28208</c:v>
                </c:pt>
                <c:pt idx="7">
                  <c:v>28227</c:v>
                </c:pt>
                <c:pt idx="8">
                  <c:v>28251</c:v>
                </c:pt>
                <c:pt idx="9">
                  <c:v>28270</c:v>
                </c:pt>
                <c:pt idx="10">
                  <c:v>28296</c:v>
                </c:pt>
                <c:pt idx="11">
                  <c:v>28317</c:v>
                </c:pt>
                <c:pt idx="12">
                  <c:v>28336</c:v>
                </c:pt>
                <c:pt idx="13">
                  <c:v>28366</c:v>
                </c:pt>
                <c:pt idx="14">
                  <c:v>28393</c:v>
                </c:pt>
                <c:pt idx="15">
                  <c:v>28409</c:v>
                </c:pt>
                <c:pt idx="16">
                  <c:v>28481</c:v>
                </c:pt>
                <c:pt idx="17">
                  <c:v>29122</c:v>
                </c:pt>
                <c:pt idx="18">
                  <c:v>29240</c:v>
                </c:pt>
                <c:pt idx="19">
                  <c:v>29325</c:v>
                </c:pt>
                <c:pt idx="20">
                  <c:v>29367</c:v>
                </c:pt>
                <c:pt idx="21">
                  <c:v>29390</c:v>
                </c:pt>
                <c:pt idx="22">
                  <c:v>29577</c:v>
                </c:pt>
                <c:pt idx="23">
                  <c:v>30240</c:v>
                </c:pt>
                <c:pt idx="24">
                  <c:v>30532</c:v>
                </c:pt>
                <c:pt idx="25">
                  <c:v>30490</c:v>
                </c:pt>
                <c:pt idx="26">
                  <c:v>30485</c:v>
                </c:pt>
                <c:pt idx="27">
                  <c:v>30538</c:v>
                </c:pt>
                <c:pt idx="28">
                  <c:v>30608</c:v>
                </c:pt>
                <c:pt idx="29">
                  <c:v>30647</c:v>
                </c:pt>
              </c:numCache>
            </c:numRef>
          </c:val>
          <c:smooth val="0"/>
          <c:extLst>
            <c:ext xmlns:c16="http://schemas.microsoft.com/office/drawing/2014/chart" uri="{C3380CC4-5D6E-409C-BE32-E72D297353CC}">
              <c16:uniqueId val="{00000000-8412-4B55-8432-0AF392939243}"/>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39547</c:v>
                </c:pt>
                <c:pt idx="1">
                  <c:v>39585</c:v>
                </c:pt>
                <c:pt idx="2">
                  <c:v>39605</c:v>
                </c:pt>
                <c:pt idx="3">
                  <c:v>39625</c:v>
                </c:pt>
                <c:pt idx="4">
                  <c:v>39649</c:v>
                </c:pt>
                <c:pt idx="5">
                  <c:v>39663</c:v>
                </c:pt>
                <c:pt idx="6">
                  <c:v>39694</c:v>
                </c:pt>
                <c:pt idx="7">
                  <c:v>39715</c:v>
                </c:pt>
                <c:pt idx="8">
                  <c:v>39731</c:v>
                </c:pt>
                <c:pt idx="9">
                  <c:v>39746</c:v>
                </c:pt>
                <c:pt idx="10">
                  <c:v>39764</c:v>
                </c:pt>
                <c:pt idx="11">
                  <c:v>39878</c:v>
                </c:pt>
                <c:pt idx="12">
                  <c:v>39926</c:v>
                </c:pt>
                <c:pt idx="13">
                  <c:v>39961</c:v>
                </c:pt>
                <c:pt idx="14">
                  <c:v>39982</c:v>
                </c:pt>
                <c:pt idx="15">
                  <c:v>39994</c:v>
                </c:pt>
                <c:pt idx="16">
                  <c:v>40004</c:v>
                </c:pt>
                <c:pt idx="17">
                  <c:v>40016</c:v>
                </c:pt>
                <c:pt idx="18">
                  <c:v>40050</c:v>
                </c:pt>
                <c:pt idx="19">
                  <c:v>40072</c:v>
                </c:pt>
                <c:pt idx="20">
                  <c:v>40086</c:v>
                </c:pt>
                <c:pt idx="21">
                  <c:v>40102</c:v>
                </c:pt>
                <c:pt idx="22">
                  <c:v>40113</c:v>
                </c:pt>
                <c:pt idx="23">
                  <c:v>40138</c:v>
                </c:pt>
                <c:pt idx="24">
                  <c:v>40164</c:v>
                </c:pt>
                <c:pt idx="25">
                  <c:v>40169</c:v>
                </c:pt>
                <c:pt idx="26">
                  <c:v>40178</c:v>
                </c:pt>
                <c:pt idx="27">
                  <c:v>40194</c:v>
                </c:pt>
                <c:pt idx="28">
                  <c:v>40220</c:v>
                </c:pt>
                <c:pt idx="29">
                  <c:v>40243</c:v>
                </c:pt>
              </c:numCache>
            </c:numRef>
          </c:val>
          <c:smooth val="0"/>
          <c:extLst>
            <c:ext xmlns:c16="http://schemas.microsoft.com/office/drawing/2014/chart" uri="{C3380CC4-5D6E-409C-BE32-E72D297353CC}">
              <c16:uniqueId val="{00000001-8412-4B55-8432-0AF392939243}"/>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16446</c:v>
                </c:pt>
                <c:pt idx="1">
                  <c:v>16477</c:v>
                </c:pt>
                <c:pt idx="2">
                  <c:v>16522</c:v>
                </c:pt>
                <c:pt idx="3">
                  <c:v>16610</c:v>
                </c:pt>
                <c:pt idx="4">
                  <c:v>16658</c:v>
                </c:pt>
                <c:pt idx="5">
                  <c:v>16713</c:v>
                </c:pt>
                <c:pt idx="6">
                  <c:v>16765</c:v>
                </c:pt>
                <c:pt idx="7">
                  <c:v>16798</c:v>
                </c:pt>
                <c:pt idx="8">
                  <c:v>16844</c:v>
                </c:pt>
                <c:pt idx="9">
                  <c:v>16870</c:v>
                </c:pt>
                <c:pt idx="10">
                  <c:v>16891</c:v>
                </c:pt>
                <c:pt idx="11">
                  <c:v>16907</c:v>
                </c:pt>
                <c:pt idx="12">
                  <c:v>16929</c:v>
                </c:pt>
                <c:pt idx="13">
                  <c:v>16967</c:v>
                </c:pt>
                <c:pt idx="14">
                  <c:v>16982</c:v>
                </c:pt>
                <c:pt idx="15">
                  <c:v>17001</c:v>
                </c:pt>
                <c:pt idx="16">
                  <c:v>17004</c:v>
                </c:pt>
                <c:pt idx="17">
                  <c:v>17034</c:v>
                </c:pt>
                <c:pt idx="18">
                  <c:v>17086</c:v>
                </c:pt>
                <c:pt idx="19">
                  <c:v>17129</c:v>
                </c:pt>
                <c:pt idx="20">
                  <c:v>17224</c:v>
                </c:pt>
                <c:pt idx="21">
                  <c:v>17280</c:v>
                </c:pt>
                <c:pt idx="22">
                  <c:v>17359</c:v>
                </c:pt>
                <c:pt idx="23">
                  <c:v>17383</c:v>
                </c:pt>
                <c:pt idx="24">
                  <c:v>17430</c:v>
                </c:pt>
                <c:pt idx="25">
                  <c:v>17480</c:v>
                </c:pt>
                <c:pt idx="26">
                  <c:v>17534</c:v>
                </c:pt>
                <c:pt idx="27">
                  <c:v>17548</c:v>
                </c:pt>
                <c:pt idx="28">
                  <c:v>17561</c:v>
                </c:pt>
                <c:pt idx="29">
                  <c:v>17571</c:v>
                </c:pt>
              </c:numCache>
            </c:numRef>
          </c:val>
          <c:smooth val="0"/>
          <c:extLst>
            <c:ext xmlns:c16="http://schemas.microsoft.com/office/drawing/2014/chart" uri="{C3380CC4-5D6E-409C-BE32-E72D297353CC}">
              <c16:uniqueId val="{00000002-8412-4B55-8432-0AF392939243}"/>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14644</c:v>
                </c:pt>
                <c:pt idx="1">
                  <c:v>14642</c:v>
                </c:pt>
                <c:pt idx="2">
                  <c:v>14648</c:v>
                </c:pt>
                <c:pt idx="3">
                  <c:v>14649</c:v>
                </c:pt>
                <c:pt idx="4">
                  <c:v>14654</c:v>
                </c:pt>
                <c:pt idx="5">
                  <c:v>14659</c:v>
                </c:pt>
                <c:pt idx="6">
                  <c:v>14659</c:v>
                </c:pt>
                <c:pt idx="7">
                  <c:v>14662</c:v>
                </c:pt>
                <c:pt idx="8">
                  <c:v>14664</c:v>
                </c:pt>
                <c:pt idx="9">
                  <c:v>14670</c:v>
                </c:pt>
                <c:pt idx="10">
                  <c:v>14677</c:v>
                </c:pt>
                <c:pt idx="11">
                  <c:v>14679</c:v>
                </c:pt>
                <c:pt idx="12">
                  <c:v>14681</c:v>
                </c:pt>
                <c:pt idx="13">
                  <c:v>14682</c:v>
                </c:pt>
                <c:pt idx="14">
                  <c:v>14682</c:v>
                </c:pt>
                <c:pt idx="15">
                  <c:v>14683</c:v>
                </c:pt>
                <c:pt idx="16">
                  <c:v>14688</c:v>
                </c:pt>
                <c:pt idx="17">
                  <c:v>14685</c:v>
                </c:pt>
                <c:pt idx="18">
                  <c:v>14695</c:v>
                </c:pt>
                <c:pt idx="19">
                  <c:v>14703</c:v>
                </c:pt>
                <c:pt idx="20">
                  <c:v>14710</c:v>
                </c:pt>
                <c:pt idx="21">
                  <c:v>14715</c:v>
                </c:pt>
                <c:pt idx="22">
                  <c:v>14730</c:v>
                </c:pt>
                <c:pt idx="23">
                  <c:v>14739</c:v>
                </c:pt>
                <c:pt idx="24">
                  <c:v>14753</c:v>
                </c:pt>
                <c:pt idx="25">
                  <c:v>14758</c:v>
                </c:pt>
                <c:pt idx="26">
                  <c:v>14766</c:v>
                </c:pt>
                <c:pt idx="27">
                  <c:v>14773</c:v>
                </c:pt>
                <c:pt idx="28">
                  <c:v>14779</c:v>
                </c:pt>
                <c:pt idx="29">
                  <c:v>14788</c:v>
                </c:pt>
              </c:numCache>
            </c:numRef>
          </c:val>
          <c:smooth val="0"/>
          <c:extLst>
            <c:ext xmlns:c16="http://schemas.microsoft.com/office/drawing/2014/chart" uri="{C3380CC4-5D6E-409C-BE32-E72D297353CC}">
              <c16:uniqueId val="{00000003-8412-4B55-8432-0AF392939243}"/>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Sheet1!$F$2:$F$31</c:f>
              <c:numCache>
                <c:formatCode>General</c:formatCode>
                <c:ptCount val="30"/>
                <c:pt idx="0">
                  <c:v>43011</c:v>
                </c:pt>
                <c:pt idx="1">
                  <c:v>43065</c:v>
                </c:pt>
                <c:pt idx="2">
                  <c:v>43091</c:v>
                </c:pt>
                <c:pt idx="3">
                  <c:v>43127</c:v>
                </c:pt>
                <c:pt idx="4">
                  <c:v>43162</c:v>
                </c:pt>
                <c:pt idx="5">
                  <c:v>43209</c:v>
                </c:pt>
                <c:pt idx="6">
                  <c:v>43240</c:v>
                </c:pt>
                <c:pt idx="7">
                  <c:v>43265</c:v>
                </c:pt>
                <c:pt idx="8">
                  <c:v>43285</c:v>
                </c:pt>
                <c:pt idx="9">
                  <c:v>43311</c:v>
                </c:pt>
                <c:pt idx="10">
                  <c:v>43343</c:v>
                </c:pt>
                <c:pt idx="11">
                  <c:v>43378</c:v>
                </c:pt>
                <c:pt idx="12">
                  <c:v>43414</c:v>
                </c:pt>
                <c:pt idx="13">
                  <c:v>43443</c:v>
                </c:pt>
                <c:pt idx="14">
                  <c:v>43470</c:v>
                </c:pt>
                <c:pt idx="15">
                  <c:v>43517</c:v>
                </c:pt>
                <c:pt idx="16">
                  <c:v>43562</c:v>
                </c:pt>
                <c:pt idx="17">
                  <c:v>43585</c:v>
                </c:pt>
                <c:pt idx="18">
                  <c:v>43621</c:v>
                </c:pt>
                <c:pt idx="19">
                  <c:v>43641</c:v>
                </c:pt>
                <c:pt idx="20">
                  <c:v>43676</c:v>
                </c:pt>
                <c:pt idx="21">
                  <c:v>43698</c:v>
                </c:pt>
                <c:pt idx="22">
                  <c:v>43721</c:v>
                </c:pt>
                <c:pt idx="23">
                  <c:v>43749</c:v>
                </c:pt>
                <c:pt idx="24">
                  <c:v>43799</c:v>
                </c:pt>
                <c:pt idx="25">
                  <c:v>43834</c:v>
                </c:pt>
                <c:pt idx="26">
                  <c:v>43860</c:v>
                </c:pt>
                <c:pt idx="27">
                  <c:v>43884</c:v>
                </c:pt>
                <c:pt idx="28">
                  <c:v>43916</c:v>
                </c:pt>
                <c:pt idx="29">
                  <c:v>43940</c:v>
                </c:pt>
              </c:numCache>
            </c:numRef>
          </c:val>
          <c:smooth val="0"/>
          <c:extLst>
            <c:ext xmlns:c16="http://schemas.microsoft.com/office/drawing/2014/chart" uri="{C3380CC4-5D6E-409C-BE32-E72D297353CC}">
              <c16:uniqueId val="{00000004-8412-4B55-8432-0AF392939243}"/>
            </c:ext>
          </c:extLst>
        </c:ser>
        <c:dLbls>
          <c:showLegendKey val="0"/>
          <c:showVal val="0"/>
          <c:showCatName val="0"/>
          <c:showSerName val="0"/>
          <c:showPercent val="0"/>
          <c:showBubbleSize val="0"/>
        </c:dLbls>
        <c:smooth val="0"/>
        <c:axId val="72152296"/>
        <c:axId val="72148688"/>
      </c:lineChart>
      <c:dateAx>
        <c:axId val="72152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48688"/>
        <c:crosses val="autoZero"/>
        <c:auto val="1"/>
        <c:lblOffset val="100"/>
        <c:baseTimeUnit val="days"/>
      </c:dateAx>
      <c:valAx>
        <c:axId val="7214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5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15</c:v>
                </c:pt>
                <c:pt idx="1">
                  <c:v>26</c:v>
                </c:pt>
                <c:pt idx="2">
                  <c:v>19</c:v>
                </c:pt>
                <c:pt idx="3">
                  <c:v>22</c:v>
                </c:pt>
                <c:pt idx="4">
                  <c:v>17</c:v>
                </c:pt>
                <c:pt idx="5">
                  <c:v>27</c:v>
                </c:pt>
                <c:pt idx="6">
                  <c:v>26</c:v>
                </c:pt>
                <c:pt idx="7">
                  <c:v>19</c:v>
                </c:pt>
                <c:pt idx="8">
                  <c:v>24</c:v>
                </c:pt>
                <c:pt idx="9">
                  <c:v>19</c:v>
                </c:pt>
                <c:pt idx="10">
                  <c:v>26</c:v>
                </c:pt>
                <c:pt idx="11">
                  <c:v>21</c:v>
                </c:pt>
                <c:pt idx="12">
                  <c:v>19</c:v>
                </c:pt>
                <c:pt idx="13">
                  <c:v>30</c:v>
                </c:pt>
                <c:pt idx="14">
                  <c:v>27</c:v>
                </c:pt>
                <c:pt idx="15">
                  <c:v>16</c:v>
                </c:pt>
                <c:pt idx="16">
                  <c:v>72</c:v>
                </c:pt>
                <c:pt idx="17">
                  <c:v>641</c:v>
                </c:pt>
                <c:pt idx="18">
                  <c:v>118</c:v>
                </c:pt>
                <c:pt idx="19">
                  <c:v>85</c:v>
                </c:pt>
                <c:pt idx="20">
                  <c:v>42</c:v>
                </c:pt>
                <c:pt idx="21">
                  <c:v>23</c:v>
                </c:pt>
                <c:pt idx="22">
                  <c:v>187</c:v>
                </c:pt>
                <c:pt idx="23">
                  <c:v>663</c:v>
                </c:pt>
                <c:pt idx="24">
                  <c:v>292</c:v>
                </c:pt>
                <c:pt idx="25">
                  <c:v>-42</c:v>
                </c:pt>
                <c:pt idx="26">
                  <c:v>-5</c:v>
                </c:pt>
                <c:pt idx="27">
                  <c:v>53</c:v>
                </c:pt>
                <c:pt idx="28">
                  <c:v>70</c:v>
                </c:pt>
                <c:pt idx="29">
                  <c:v>39</c:v>
                </c:pt>
              </c:numCache>
            </c:numRef>
          </c:val>
          <c:smooth val="0"/>
          <c:extLst>
            <c:ext xmlns:c16="http://schemas.microsoft.com/office/drawing/2014/chart" uri="{C3380CC4-5D6E-409C-BE32-E72D297353CC}">
              <c16:uniqueId val="{00000000-A099-475F-84F3-BBEB8F8136D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18</c:v>
                </c:pt>
                <c:pt idx="1">
                  <c:v>38</c:v>
                </c:pt>
                <c:pt idx="2">
                  <c:v>20</c:v>
                </c:pt>
                <c:pt idx="3">
                  <c:v>20</c:v>
                </c:pt>
                <c:pt idx="4">
                  <c:v>24</c:v>
                </c:pt>
                <c:pt idx="5">
                  <c:v>14</c:v>
                </c:pt>
                <c:pt idx="6">
                  <c:v>31</c:v>
                </c:pt>
                <c:pt idx="7">
                  <c:v>21</c:v>
                </c:pt>
                <c:pt idx="8">
                  <c:v>16</c:v>
                </c:pt>
                <c:pt idx="9">
                  <c:v>15</c:v>
                </c:pt>
                <c:pt idx="10">
                  <c:v>18</c:v>
                </c:pt>
                <c:pt idx="11">
                  <c:v>114</c:v>
                </c:pt>
                <c:pt idx="12">
                  <c:v>48</c:v>
                </c:pt>
                <c:pt idx="13">
                  <c:v>35</c:v>
                </c:pt>
                <c:pt idx="14">
                  <c:v>21</c:v>
                </c:pt>
                <c:pt idx="15">
                  <c:v>12</c:v>
                </c:pt>
                <c:pt idx="16">
                  <c:v>10</c:v>
                </c:pt>
                <c:pt idx="17">
                  <c:v>12</c:v>
                </c:pt>
                <c:pt idx="18">
                  <c:v>34</c:v>
                </c:pt>
                <c:pt idx="19">
                  <c:v>22</c:v>
                </c:pt>
                <c:pt idx="20">
                  <c:v>14</c:v>
                </c:pt>
                <c:pt idx="21">
                  <c:v>16</c:v>
                </c:pt>
                <c:pt idx="22">
                  <c:v>11</c:v>
                </c:pt>
                <c:pt idx="23">
                  <c:v>25</c:v>
                </c:pt>
                <c:pt idx="24">
                  <c:v>26</c:v>
                </c:pt>
                <c:pt idx="25">
                  <c:v>5</c:v>
                </c:pt>
                <c:pt idx="26">
                  <c:v>9</c:v>
                </c:pt>
                <c:pt idx="27">
                  <c:v>16</c:v>
                </c:pt>
                <c:pt idx="28">
                  <c:v>26</c:v>
                </c:pt>
                <c:pt idx="29">
                  <c:v>23</c:v>
                </c:pt>
              </c:numCache>
            </c:numRef>
          </c:val>
          <c:smooth val="0"/>
          <c:extLst>
            <c:ext xmlns:c16="http://schemas.microsoft.com/office/drawing/2014/chart" uri="{C3380CC4-5D6E-409C-BE32-E72D297353CC}">
              <c16:uniqueId val="{00000001-A099-475F-84F3-BBEB8F8136D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27</c:v>
                </c:pt>
                <c:pt idx="1">
                  <c:v>31</c:v>
                </c:pt>
                <c:pt idx="2">
                  <c:v>45</c:v>
                </c:pt>
                <c:pt idx="3">
                  <c:v>88</c:v>
                </c:pt>
                <c:pt idx="4">
                  <c:v>48</c:v>
                </c:pt>
                <c:pt idx="5">
                  <c:v>55</c:v>
                </c:pt>
                <c:pt idx="6">
                  <c:v>52</c:v>
                </c:pt>
                <c:pt idx="7">
                  <c:v>33</c:v>
                </c:pt>
                <c:pt idx="8">
                  <c:v>46</c:v>
                </c:pt>
                <c:pt idx="9">
                  <c:v>26</c:v>
                </c:pt>
                <c:pt idx="10">
                  <c:v>21</c:v>
                </c:pt>
                <c:pt idx="11">
                  <c:v>16</c:v>
                </c:pt>
                <c:pt idx="12">
                  <c:v>22</c:v>
                </c:pt>
                <c:pt idx="13">
                  <c:v>38</c:v>
                </c:pt>
                <c:pt idx="14">
                  <c:v>15</c:v>
                </c:pt>
                <c:pt idx="15">
                  <c:v>19</c:v>
                </c:pt>
                <c:pt idx="16">
                  <c:v>3</c:v>
                </c:pt>
                <c:pt idx="17">
                  <c:v>30</c:v>
                </c:pt>
                <c:pt idx="18">
                  <c:v>52</c:v>
                </c:pt>
                <c:pt idx="19">
                  <c:v>43</c:v>
                </c:pt>
                <c:pt idx="20">
                  <c:v>95</c:v>
                </c:pt>
                <c:pt idx="21">
                  <c:v>56</c:v>
                </c:pt>
                <c:pt idx="22">
                  <c:v>79</c:v>
                </c:pt>
                <c:pt idx="23">
                  <c:v>24</c:v>
                </c:pt>
                <c:pt idx="24">
                  <c:v>47</c:v>
                </c:pt>
                <c:pt idx="25">
                  <c:v>50</c:v>
                </c:pt>
                <c:pt idx="26">
                  <c:v>54</c:v>
                </c:pt>
                <c:pt idx="27">
                  <c:v>14</c:v>
                </c:pt>
                <c:pt idx="28">
                  <c:v>13</c:v>
                </c:pt>
                <c:pt idx="29">
                  <c:v>10</c:v>
                </c:pt>
              </c:numCache>
            </c:numRef>
          </c:val>
          <c:smooth val="0"/>
          <c:extLst>
            <c:ext xmlns:c16="http://schemas.microsoft.com/office/drawing/2014/chart" uri="{C3380CC4-5D6E-409C-BE32-E72D297353CC}">
              <c16:uniqueId val="{00000002-A099-475F-84F3-BBEB8F8136D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4</c:v>
                </c:pt>
                <c:pt idx="1">
                  <c:v>-2</c:v>
                </c:pt>
                <c:pt idx="2">
                  <c:v>6</c:v>
                </c:pt>
                <c:pt idx="3">
                  <c:v>1</c:v>
                </c:pt>
                <c:pt idx="4">
                  <c:v>5</c:v>
                </c:pt>
                <c:pt idx="5">
                  <c:v>5</c:v>
                </c:pt>
                <c:pt idx="6">
                  <c:v>0</c:v>
                </c:pt>
                <c:pt idx="7">
                  <c:v>3</c:v>
                </c:pt>
                <c:pt idx="8">
                  <c:v>2</c:v>
                </c:pt>
                <c:pt idx="9">
                  <c:v>6</c:v>
                </c:pt>
                <c:pt idx="10">
                  <c:v>7</c:v>
                </c:pt>
                <c:pt idx="11">
                  <c:v>2</c:v>
                </c:pt>
                <c:pt idx="12">
                  <c:v>2</c:v>
                </c:pt>
                <c:pt idx="13">
                  <c:v>1</c:v>
                </c:pt>
                <c:pt idx="14">
                  <c:v>0</c:v>
                </c:pt>
                <c:pt idx="15">
                  <c:v>1</c:v>
                </c:pt>
                <c:pt idx="16">
                  <c:v>5</c:v>
                </c:pt>
                <c:pt idx="17">
                  <c:v>-3</c:v>
                </c:pt>
                <c:pt idx="18">
                  <c:v>10</c:v>
                </c:pt>
                <c:pt idx="19">
                  <c:v>8</c:v>
                </c:pt>
                <c:pt idx="20">
                  <c:v>7</c:v>
                </c:pt>
                <c:pt idx="21">
                  <c:v>5</c:v>
                </c:pt>
                <c:pt idx="22">
                  <c:v>15</c:v>
                </c:pt>
                <c:pt idx="23">
                  <c:v>9</c:v>
                </c:pt>
                <c:pt idx="24">
                  <c:v>14</c:v>
                </c:pt>
                <c:pt idx="25">
                  <c:v>5</c:v>
                </c:pt>
                <c:pt idx="26">
                  <c:v>8</c:v>
                </c:pt>
                <c:pt idx="27">
                  <c:v>7</c:v>
                </c:pt>
                <c:pt idx="28">
                  <c:v>6</c:v>
                </c:pt>
                <c:pt idx="29">
                  <c:v>9</c:v>
                </c:pt>
              </c:numCache>
            </c:numRef>
          </c:val>
          <c:smooth val="0"/>
          <c:extLst>
            <c:ext xmlns:c16="http://schemas.microsoft.com/office/drawing/2014/chart" uri="{C3380CC4-5D6E-409C-BE32-E72D297353CC}">
              <c16:uniqueId val="{00000003-A099-475F-84F3-BBEB8F8136DB}"/>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Sheet1!$F$2:$F$31</c:f>
              <c:numCache>
                <c:formatCode>General</c:formatCode>
                <c:ptCount val="30"/>
                <c:pt idx="0">
                  <c:v>49</c:v>
                </c:pt>
                <c:pt idx="1">
                  <c:v>54</c:v>
                </c:pt>
                <c:pt idx="2">
                  <c:v>26</c:v>
                </c:pt>
                <c:pt idx="3">
                  <c:v>36</c:v>
                </c:pt>
                <c:pt idx="4">
                  <c:v>35</c:v>
                </c:pt>
                <c:pt idx="5">
                  <c:v>47</c:v>
                </c:pt>
                <c:pt idx="6">
                  <c:v>31</c:v>
                </c:pt>
                <c:pt idx="7">
                  <c:v>25</c:v>
                </c:pt>
                <c:pt idx="8">
                  <c:v>20</c:v>
                </c:pt>
                <c:pt idx="9">
                  <c:v>26</c:v>
                </c:pt>
                <c:pt idx="10">
                  <c:v>32</c:v>
                </c:pt>
                <c:pt idx="11">
                  <c:v>35</c:v>
                </c:pt>
                <c:pt idx="12">
                  <c:v>36</c:v>
                </c:pt>
                <c:pt idx="13">
                  <c:v>29</c:v>
                </c:pt>
                <c:pt idx="14">
                  <c:v>27</c:v>
                </c:pt>
                <c:pt idx="15">
                  <c:v>47</c:v>
                </c:pt>
                <c:pt idx="16">
                  <c:v>45</c:v>
                </c:pt>
                <c:pt idx="17">
                  <c:v>23</c:v>
                </c:pt>
                <c:pt idx="18">
                  <c:v>36</c:v>
                </c:pt>
                <c:pt idx="19">
                  <c:v>20</c:v>
                </c:pt>
                <c:pt idx="20">
                  <c:v>35</c:v>
                </c:pt>
                <c:pt idx="21">
                  <c:v>22</c:v>
                </c:pt>
                <c:pt idx="22">
                  <c:v>23</c:v>
                </c:pt>
                <c:pt idx="23">
                  <c:v>28</c:v>
                </c:pt>
                <c:pt idx="24">
                  <c:v>50</c:v>
                </c:pt>
                <c:pt idx="25">
                  <c:v>35</c:v>
                </c:pt>
                <c:pt idx="26">
                  <c:v>26</c:v>
                </c:pt>
                <c:pt idx="27">
                  <c:v>24</c:v>
                </c:pt>
                <c:pt idx="28">
                  <c:v>32</c:v>
                </c:pt>
                <c:pt idx="29">
                  <c:v>24</c:v>
                </c:pt>
              </c:numCache>
            </c:numRef>
          </c:val>
          <c:smooth val="0"/>
          <c:extLst>
            <c:ext xmlns:c16="http://schemas.microsoft.com/office/drawing/2014/chart" uri="{C3380CC4-5D6E-409C-BE32-E72D297353CC}">
              <c16:uniqueId val="{00000004-A099-475F-84F3-BBEB8F8136DB}"/>
            </c:ext>
          </c:extLst>
        </c:ser>
        <c:dLbls>
          <c:showLegendKey val="0"/>
          <c:showVal val="0"/>
          <c:showCatName val="0"/>
          <c:showSerName val="0"/>
          <c:showPercent val="0"/>
          <c:showBubbleSize val="0"/>
        </c:dLbls>
        <c:smooth val="0"/>
        <c:axId val="72150000"/>
        <c:axId val="72148032"/>
      </c:lineChart>
      <c:dateAx>
        <c:axId val="72150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48032"/>
        <c:crosses val="autoZero"/>
        <c:auto val="1"/>
        <c:lblOffset val="100"/>
        <c:baseTimeUnit val="days"/>
      </c:dateAx>
      <c:valAx>
        <c:axId val="7214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5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5</c:v>
                </c:pt>
                <c:pt idx="2">
                  <c:v>5</c:v>
                </c:pt>
                <c:pt idx="3">
                  <c:v>4</c:v>
                </c:pt>
                <c:pt idx="4">
                  <c:v>4</c:v>
                </c:pt>
                <c:pt idx="5">
                  <c:v>4</c:v>
                </c:pt>
                <c:pt idx="6">
                  <c:v>4</c:v>
                </c:pt>
              </c:numCache>
            </c:numRef>
          </c:val>
          <c:extLst>
            <c:ext xmlns:c16="http://schemas.microsoft.com/office/drawing/2014/chart" uri="{C3380CC4-5D6E-409C-BE32-E72D297353CC}">
              <c16:uniqueId val="{00000000-7A3F-4BEE-B329-FAD5DE58D25F}"/>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1</c:v>
                </c:pt>
                <c:pt idx="2">
                  <c:v>3</c:v>
                </c:pt>
                <c:pt idx="3">
                  <c:v>1</c:v>
                </c:pt>
                <c:pt idx="4">
                  <c:v>3</c:v>
                </c:pt>
                <c:pt idx="5">
                  <c:v>1</c:v>
                </c:pt>
                <c:pt idx="6">
                  <c:v>0</c:v>
                </c:pt>
              </c:numCache>
            </c:numRef>
          </c:val>
          <c:extLst>
            <c:ext xmlns:c16="http://schemas.microsoft.com/office/drawing/2014/chart" uri="{C3380CC4-5D6E-409C-BE32-E72D297353CC}">
              <c16:uniqueId val="{00000001-7A3F-4BEE-B329-FAD5DE58D25F}"/>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3</c:v>
                </c:pt>
                <c:pt idx="2">
                  <c:v>0</c:v>
                </c:pt>
                <c:pt idx="3">
                  <c:v>1</c:v>
                </c:pt>
                <c:pt idx="4">
                  <c:v>1</c:v>
                </c:pt>
                <c:pt idx="5">
                  <c:v>0</c:v>
                </c:pt>
                <c:pt idx="6">
                  <c:v>1</c:v>
                </c:pt>
              </c:numCache>
            </c:numRef>
          </c:val>
          <c:extLst>
            <c:ext xmlns:c16="http://schemas.microsoft.com/office/drawing/2014/chart" uri="{C3380CC4-5D6E-409C-BE32-E72D297353CC}">
              <c16:uniqueId val="{00000002-7A3F-4BEE-B329-FAD5DE58D25F}"/>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4</c:v>
                </c:pt>
                <c:pt idx="3">
                  <c:v>2</c:v>
                </c:pt>
                <c:pt idx="4">
                  <c:v>2</c:v>
                </c:pt>
                <c:pt idx="5">
                  <c:v>1</c:v>
                </c:pt>
                <c:pt idx="6">
                  <c:v>0</c:v>
                </c:pt>
              </c:numCache>
            </c:numRef>
          </c:val>
          <c:extLst>
            <c:ext xmlns:c16="http://schemas.microsoft.com/office/drawing/2014/chart" uri="{C3380CC4-5D6E-409C-BE32-E72D297353CC}">
              <c16:uniqueId val="{00000003-7A3F-4BEE-B329-FAD5DE58D25F}"/>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2</c:v>
                </c:pt>
                <c:pt idx="2">
                  <c:v>3</c:v>
                </c:pt>
                <c:pt idx="3">
                  <c:v>2</c:v>
                </c:pt>
                <c:pt idx="4">
                  <c:v>1</c:v>
                </c:pt>
                <c:pt idx="5">
                  <c:v>0</c:v>
                </c:pt>
                <c:pt idx="6">
                  <c:v>4</c:v>
                </c:pt>
              </c:numCache>
            </c:numRef>
          </c:val>
          <c:extLst>
            <c:ext xmlns:c16="http://schemas.microsoft.com/office/drawing/2014/chart" uri="{C3380CC4-5D6E-409C-BE32-E72D297353CC}">
              <c16:uniqueId val="{00000004-7A3F-4BEE-B329-FAD5DE58D25F}"/>
            </c:ext>
          </c:extLst>
        </c:ser>
        <c:dLbls>
          <c:showLegendKey val="0"/>
          <c:showVal val="0"/>
          <c:showCatName val="0"/>
          <c:showSerName val="0"/>
          <c:showPercent val="0"/>
          <c:showBubbleSize val="0"/>
        </c:dLbls>
        <c:gapWidth val="219"/>
        <c:overlap val="-27"/>
        <c:axId val="72155248"/>
        <c:axId val="72155576"/>
      </c:barChart>
      <c:catAx>
        <c:axId val="7215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55576"/>
        <c:crosses val="autoZero"/>
        <c:auto val="1"/>
        <c:lblAlgn val="ctr"/>
        <c:lblOffset val="100"/>
        <c:noMultiLvlLbl val="0"/>
      </c:catAx>
      <c:valAx>
        <c:axId val="7215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5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31</c:v>
                </c:pt>
                <c:pt idx="1">
                  <c:v>58</c:v>
                </c:pt>
                <c:pt idx="2">
                  <c:v>193</c:v>
                </c:pt>
                <c:pt idx="3">
                  <c:v>245</c:v>
                </c:pt>
                <c:pt idx="4">
                  <c:v>29</c:v>
                </c:pt>
                <c:pt idx="5">
                  <c:v>32</c:v>
                </c:pt>
                <c:pt idx="6">
                  <c:v>38</c:v>
                </c:pt>
              </c:numCache>
            </c:numRef>
          </c:val>
          <c:extLst>
            <c:ext xmlns:c16="http://schemas.microsoft.com/office/drawing/2014/chart" uri="{C3380CC4-5D6E-409C-BE32-E72D297353CC}">
              <c16:uniqueId val="{00000000-D2C1-4C8B-8FFB-E6AA063101E2}"/>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c:v>
                </c:pt>
                <c:pt idx="1">
                  <c:v>20</c:v>
                </c:pt>
                <c:pt idx="2">
                  <c:v>18</c:v>
                </c:pt>
                <c:pt idx="3">
                  <c:v>19</c:v>
                </c:pt>
                <c:pt idx="4">
                  <c:v>44</c:v>
                </c:pt>
                <c:pt idx="5">
                  <c:v>23</c:v>
                </c:pt>
                <c:pt idx="6">
                  <c:v>24</c:v>
                </c:pt>
              </c:numCache>
            </c:numRef>
          </c:val>
          <c:extLst>
            <c:ext xmlns:c16="http://schemas.microsoft.com/office/drawing/2014/chart" uri="{C3380CC4-5D6E-409C-BE32-E72D297353CC}">
              <c16:uniqueId val="{00000001-D2C1-4C8B-8FFB-E6AA063101E2}"/>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29</c:v>
                </c:pt>
                <c:pt idx="1">
                  <c:v>37</c:v>
                </c:pt>
                <c:pt idx="2">
                  <c:v>25</c:v>
                </c:pt>
                <c:pt idx="3">
                  <c:v>47</c:v>
                </c:pt>
                <c:pt idx="4">
                  <c:v>42</c:v>
                </c:pt>
                <c:pt idx="5">
                  <c:v>44</c:v>
                </c:pt>
                <c:pt idx="6">
                  <c:v>50</c:v>
                </c:pt>
              </c:numCache>
            </c:numRef>
          </c:val>
          <c:extLst>
            <c:ext xmlns:c16="http://schemas.microsoft.com/office/drawing/2014/chart" uri="{C3380CC4-5D6E-409C-BE32-E72D297353CC}">
              <c16:uniqueId val="{00000002-D2C1-4C8B-8FFB-E6AA063101E2}"/>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5</c:v>
                </c:pt>
                <c:pt idx="2">
                  <c:v>7</c:v>
                </c:pt>
                <c:pt idx="3">
                  <c:v>5</c:v>
                </c:pt>
                <c:pt idx="4">
                  <c:v>6</c:v>
                </c:pt>
                <c:pt idx="5">
                  <c:v>6</c:v>
                </c:pt>
                <c:pt idx="6">
                  <c:v>4</c:v>
                </c:pt>
              </c:numCache>
            </c:numRef>
          </c:val>
          <c:extLst>
            <c:ext xmlns:c16="http://schemas.microsoft.com/office/drawing/2014/chart" uri="{C3380CC4-5D6E-409C-BE32-E72D297353CC}">
              <c16:uniqueId val="{00000003-D2C1-4C8B-8FFB-E6AA063101E2}"/>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31</c:v>
                </c:pt>
                <c:pt idx="1">
                  <c:v>34</c:v>
                </c:pt>
                <c:pt idx="2">
                  <c:v>31</c:v>
                </c:pt>
                <c:pt idx="3">
                  <c:v>35</c:v>
                </c:pt>
                <c:pt idx="4">
                  <c:v>35</c:v>
                </c:pt>
                <c:pt idx="5">
                  <c:v>32</c:v>
                </c:pt>
                <c:pt idx="6">
                  <c:v>30</c:v>
                </c:pt>
              </c:numCache>
            </c:numRef>
          </c:val>
          <c:extLst>
            <c:ext xmlns:c16="http://schemas.microsoft.com/office/drawing/2014/chart" uri="{C3380CC4-5D6E-409C-BE32-E72D297353CC}">
              <c16:uniqueId val="{00000004-D2C1-4C8B-8FFB-E6AA063101E2}"/>
            </c:ext>
          </c:extLst>
        </c:ser>
        <c:dLbls>
          <c:showLegendKey val="0"/>
          <c:showVal val="0"/>
          <c:showCatName val="0"/>
          <c:showSerName val="0"/>
          <c:showPercent val="0"/>
          <c:showBubbleSize val="0"/>
        </c:dLbls>
        <c:gapWidth val="219"/>
        <c:overlap val="-27"/>
        <c:axId val="72144424"/>
        <c:axId val="72145080"/>
      </c:barChart>
      <c:catAx>
        <c:axId val="7214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45080"/>
        <c:crosses val="autoZero"/>
        <c:auto val="1"/>
        <c:lblAlgn val="ctr"/>
        <c:lblOffset val="100"/>
        <c:noMultiLvlLbl val="0"/>
      </c:catAx>
      <c:valAx>
        <c:axId val="7214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4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1</c:v>
                </c:pt>
                <c:pt idx="13">
                  <c:v>1</c:v>
                </c:pt>
                <c:pt idx="14">
                  <c:v>0</c:v>
                </c:pt>
                <c:pt idx="15">
                  <c:v>0</c:v>
                </c:pt>
                <c:pt idx="16">
                  <c:v>0</c:v>
                </c:pt>
                <c:pt idx="17">
                  <c:v>2</c:v>
                </c:pt>
                <c:pt idx="18">
                  <c:v>3</c:v>
                </c:pt>
                <c:pt idx="19">
                  <c:v>7</c:v>
                </c:pt>
                <c:pt idx="20">
                  <c:v>4</c:v>
                </c:pt>
                <c:pt idx="21">
                  <c:v>0</c:v>
                </c:pt>
                <c:pt idx="22">
                  <c:v>0</c:v>
                </c:pt>
                <c:pt idx="23">
                  <c:v>0</c:v>
                </c:pt>
              </c:numCache>
            </c:numRef>
          </c:val>
          <c:smooth val="0"/>
          <c:extLst>
            <c:ext xmlns:c16="http://schemas.microsoft.com/office/drawing/2014/chart" uri="{C3380CC4-5D6E-409C-BE32-E72D297353CC}">
              <c16:uniqueId val="{00000000-B7A3-4CCC-9C1E-F43F65442310}"/>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3</c:v>
                </c:pt>
                <c:pt idx="16">
                  <c:v>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7A3-4CCC-9C1E-F43F65442310}"/>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2</c:v>
                </c:pt>
                <c:pt idx="22">
                  <c:v>0</c:v>
                </c:pt>
                <c:pt idx="23">
                  <c:v>0</c:v>
                </c:pt>
              </c:numCache>
            </c:numRef>
          </c:val>
          <c:smooth val="0"/>
          <c:extLst>
            <c:ext xmlns:c16="http://schemas.microsoft.com/office/drawing/2014/chart" uri="{C3380CC4-5D6E-409C-BE32-E72D297353CC}">
              <c16:uniqueId val="{00000002-B7A3-4CCC-9C1E-F43F65442310}"/>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c:v>
                </c:pt>
                <c:pt idx="10">
                  <c:v>2</c:v>
                </c:pt>
                <c:pt idx="11">
                  <c:v>1</c:v>
                </c:pt>
                <c:pt idx="12">
                  <c:v>1</c:v>
                </c:pt>
                <c:pt idx="13">
                  <c:v>0</c:v>
                </c:pt>
                <c:pt idx="14">
                  <c:v>1</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7A3-4CCC-9C1E-F43F65442310}"/>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1</c:v>
                </c:pt>
                <c:pt idx="18">
                  <c:v>1</c:v>
                </c:pt>
                <c:pt idx="19">
                  <c:v>3</c:v>
                </c:pt>
                <c:pt idx="20">
                  <c:v>4</c:v>
                </c:pt>
                <c:pt idx="21">
                  <c:v>1</c:v>
                </c:pt>
                <c:pt idx="22">
                  <c:v>0</c:v>
                </c:pt>
                <c:pt idx="23">
                  <c:v>0</c:v>
                </c:pt>
              </c:numCache>
            </c:numRef>
          </c:val>
          <c:smooth val="0"/>
          <c:extLst>
            <c:ext xmlns:c16="http://schemas.microsoft.com/office/drawing/2014/chart" uri="{C3380CC4-5D6E-409C-BE32-E72D297353CC}">
              <c16:uniqueId val="{00000004-B7A3-4CCC-9C1E-F43F65442310}"/>
            </c:ext>
          </c:extLst>
        </c:ser>
        <c:dLbls>
          <c:showLegendKey val="0"/>
          <c:showVal val="0"/>
          <c:showCatName val="0"/>
          <c:showSerName val="0"/>
          <c:showPercent val="0"/>
          <c:showBubbleSize val="0"/>
        </c:dLbls>
        <c:smooth val="0"/>
        <c:axId val="333666536"/>
        <c:axId val="333665552"/>
      </c:lineChart>
      <c:catAx>
        <c:axId val="333666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65552"/>
        <c:crosses val="autoZero"/>
        <c:auto val="1"/>
        <c:lblAlgn val="ctr"/>
        <c:lblOffset val="100"/>
        <c:noMultiLvlLbl val="0"/>
      </c:catAx>
      <c:valAx>
        <c:axId val="33366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6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1.0402261657413401</c:v>
                </c:pt>
                <c:pt idx="1">
                  <c:v>1.35835689226472</c:v>
                </c:pt>
                <c:pt idx="2">
                  <c:v>9.9213188460097399</c:v>
                </c:pt>
                <c:pt idx="3">
                  <c:v>2.0053475935828899</c:v>
                </c:pt>
                <c:pt idx="4">
                  <c:v>3.0697571443168998</c:v>
                </c:pt>
                <c:pt idx="5">
                  <c:v>1.5514833611498999</c:v>
                </c:pt>
                <c:pt idx="6">
                  <c:v>2.2608058857590501</c:v>
                </c:pt>
              </c:numCache>
            </c:numRef>
          </c:val>
          <c:extLst>
            <c:ext xmlns:c16="http://schemas.microsoft.com/office/drawing/2014/chart" uri="{C3380CC4-5D6E-409C-BE32-E72D297353CC}">
              <c16:uniqueId val="{00000000-23C6-4046-8048-A68DBE3A7425}"/>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1.19877177591177</c:v>
                </c:pt>
                <c:pt idx="1">
                  <c:v>1.27334252412583</c:v>
                </c:pt>
                <c:pt idx="2">
                  <c:v>0.60909888457200201</c:v>
                </c:pt>
                <c:pt idx="3">
                  <c:v>1.10540167940845</c:v>
                </c:pt>
                <c:pt idx="4">
                  <c:v>1.32932280569829</c:v>
                </c:pt>
                <c:pt idx="5">
                  <c:v>0.45619751848602602</c:v>
                </c:pt>
              </c:numCache>
            </c:numRef>
          </c:val>
          <c:extLst>
            <c:ext xmlns:c16="http://schemas.microsoft.com/office/drawing/2014/chart" uri="{C3380CC4-5D6E-409C-BE32-E72D297353CC}">
              <c16:uniqueId val="{00000001-23C6-4046-8048-A68DBE3A7425}"/>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4.99764816556914E-2</c:v>
                </c:pt>
                <c:pt idx="1">
                  <c:v>0.24106302916274699</c:v>
                </c:pt>
                <c:pt idx="3">
                  <c:v>5.2916274694261502E-2</c:v>
                </c:pt>
                <c:pt idx="4">
                  <c:v>2.4459078080903098</c:v>
                </c:pt>
                <c:pt idx="6">
                  <c:v>1.7638758231420502E-2</c:v>
                </c:pt>
              </c:numCache>
            </c:numRef>
          </c:val>
          <c:extLst>
            <c:ext xmlns:c16="http://schemas.microsoft.com/office/drawing/2014/chart" uri="{C3380CC4-5D6E-409C-BE32-E72D297353CC}">
              <c16:uniqueId val="{00000002-23C6-4046-8048-A68DBE3A7425}"/>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1.4745854851861899</c:v>
                </c:pt>
                <c:pt idx="1">
                  <c:v>0.156292470780103</c:v>
                </c:pt>
                <c:pt idx="2">
                  <c:v>1.1008426202772501</c:v>
                </c:pt>
                <c:pt idx="3">
                  <c:v>1.4983691220440301</c:v>
                </c:pt>
                <c:pt idx="4">
                  <c:v>2.1269366675727102</c:v>
                </c:pt>
                <c:pt idx="5">
                  <c:v>1.28431639032346</c:v>
                </c:pt>
              </c:numCache>
            </c:numRef>
          </c:val>
          <c:extLst>
            <c:ext xmlns:c16="http://schemas.microsoft.com/office/drawing/2014/chart" uri="{C3380CC4-5D6E-409C-BE32-E72D297353CC}">
              <c16:uniqueId val="{00000003-23C6-4046-8048-A68DBE3A7425}"/>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1.49445494126345</c:v>
                </c:pt>
                <c:pt idx="1">
                  <c:v>0.79355951696377203</c:v>
                </c:pt>
                <c:pt idx="2">
                  <c:v>0.32815794517922198</c:v>
                </c:pt>
                <c:pt idx="3">
                  <c:v>0.852213916043703</c:v>
                </c:pt>
                <c:pt idx="4">
                  <c:v>0.21851638872915499</c:v>
                </c:pt>
                <c:pt idx="6">
                  <c:v>0.84818861414606095</c:v>
                </c:pt>
              </c:numCache>
            </c:numRef>
          </c:val>
          <c:extLst>
            <c:ext xmlns:c16="http://schemas.microsoft.com/office/drawing/2014/chart" uri="{C3380CC4-5D6E-409C-BE32-E72D297353CC}">
              <c16:uniqueId val="{00000004-23C6-4046-8048-A68DBE3A7425}"/>
            </c:ext>
          </c:extLst>
        </c:ser>
        <c:dLbls>
          <c:showLegendKey val="0"/>
          <c:showVal val="0"/>
          <c:showCatName val="0"/>
          <c:showSerName val="0"/>
          <c:showPercent val="0"/>
          <c:showBubbleSize val="0"/>
        </c:dLbls>
        <c:gapWidth val="219"/>
        <c:overlap val="-27"/>
        <c:axId val="333669816"/>
        <c:axId val="333664896"/>
      </c:barChart>
      <c:catAx>
        <c:axId val="333669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64896"/>
        <c:crosses val="autoZero"/>
        <c:auto val="1"/>
        <c:lblAlgn val="ctr"/>
        <c:lblOffset val="100"/>
        <c:noMultiLvlLbl val="0"/>
      </c:catAx>
      <c:valAx>
        <c:axId val="33366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6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0.596191189997615</c:v>
                </c:pt>
                <c:pt idx="10">
                  <c:v>3.7985895819848099</c:v>
                </c:pt>
                <c:pt idx="11">
                  <c:v>6.3690253125745198</c:v>
                </c:pt>
                <c:pt idx="12">
                  <c:v>0.41222362279835101</c:v>
                </c:pt>
                <c:pt idx="13">
                  <c:v>2.0440840799918201</c:v>
                </c:pt>
                <c:pt idx="14">
                  <c:v>0</c:v>
                </c:pt>
                <c:pt idx="15">
                  <c:v>0</c:v>
                </c:pt>
                <c:pt idx="16">
                  <c:v>0.73246346199707002</c:v>
                </c:pt>
                <c:pt idx="17">
                  <c:v>0.82444724559670202</c:v>
                </c:pt>
                <c:pt idx="18">
                  <c:v>2.8446836779886202</c:v>
                </c:pt>
                <c:pt idx="19">
                  <c:v>1.0598954488846499</c:v>
                </c:pt>
                <c:pt idx="20">
                  <c:v>8.3896024256464408</c:v>
                </c:pt>
                <c:pt idx="21">
                  <c:v>0</c:v>
                </c:pt>
                <c:pt idx="22">
                  <c:v>0</c:v>
                </c:pt>
                <c:pt idx="23">
                  <c:v>0</c:v>
                </c:pt>
              </c:numCache>
            </c:numRef>
          </c:val>
          <c:smooth val="0"/>
          <c:extLst>
            <c:ext xmlns:c16="http://schemas.microsoft.com/office/drawing/2014/chart" uri="{C3380CC4-5D6E-409C-BE32-E72D297353CC}">
              <c16:uniqueId val="{00000000-0E99-4917-BDA9-BDCC37742BBE}"/>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1.10559566787004</c:v>
                </c:pt>
                <c:pt idx="10">
                  <c:v>0.45627757721620499</c:v>
                </c:pt>
                <c:pt idx="11">
                  <c:v>1.9103489771359801</c:v>
                </c:pt>
                <c:pt idx="12">
                  <c:v>0</c:v>
                </c:pt>
                <c:pt idx="13">
                  <c:v>0</c:v>
                </c:pt>
                <c:pt idx="14">
                  <c:v>0</c:v>
                </c:pt>
                <c:pt idx="15">
                  <c:v>1.2278128760529501</c:v>
                </c:pt>
                <c:pt idx="16">
                  <c:v>0.84423886883273203</c:v>
                </c:pt>
                <c:pt idx="17">
                  <c:v>0.84361211391897295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E99-4917-BDA9-BDCC37742BBE}"/>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1.23845384479614</c:v>
                </c:pt>
                <c:pt idx="19">
                  <c:v>0</c:v>
                </c:pt>
                <c:pt idx="20">
                  <c:v>5.2950520680120003E-2</c:v>
                </c:pt>
                <c:pt idx="21">
                  <c:v>0.18973936577042999</c:v>
                </c:pt>
                <c:pt idx="22">
                  <c:v>0</c:v>
                </c:pt>
                <c:pt idx="23">
                  <c:v>0</c:v>
                </c:pt>
              </c:numCache>
            </c:numRef>
          </c:val>
          <c:smooth val="0"/>
          <c:extLst>
            <c:ext xmlns:c16="http://schemas.microsoft.com/office/drawing/2014/chart" uri="{C3380CC4-5D6E-409C-BE32-E72D297353CC}">
              <c16:uniqueId val="{00000002-0E99-4917-BDA9-BDCC37742BBE}"/>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1.0806035068642099</c:v>
                </c:pt>
                <c:pt idx="9">
                  <c:v>1.4997054958995999</c:v>
                </c:pt>
                <c:pt idx="10">
                  <c:v>1.41361968193557</c:v>
                </c:pt>
                <c:pt idx="11">
                  <c:v>1.56993339676499</c:v>
                </c:pt>
                <c:pt idx="12">
                  <c:v>1.2029359793394001</c:v>
                </c:pt>
                <c:pt idx="13">
                  <c:v>0</c:v>
                </c:pt>
                <c:pt idx="14">
                  <c:v>1.2844909609895301</c:v>
                </c:pt>
                <c:pt idx="15">
                  <c:v>0</c:v>
                </c:pt>
                <c:pt idx="16">
                  <c:v>0.62525485931765701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E99-4917-BDA9-BDCC37742BBE}"/>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0.51084980555491599</c:v>
                </c:pt>
                <c:pt idx="16">
                  <c:v>1.00329060910785</c:v>
                </c:pt>
                <c:pt idx="17">
                  <c:v>6.8113307407322203</c:v>
                </c:pt>
                <c:pt idx="18">
                  <c:v>0.53923035030796695</c:v>
                </c:pt>
                <c:pt idx="19">
                  <c:v>0.56607681156085299</c:v>
                </c:pt>
                <c:pt idx="20">
                  <c:v>0.456543249649078</c:v>
                </c:pt>
                <c:pt idx="21">
                  <c:v>1.3668683986469401</c:v>
                </c:pt>
                <c:pt idx="22">
                  <c:v>0</c:v>
                </c:pt>
                <c:pt idx="23">
                  <c:v>0</c:v>
                </c:pt>
              </c:numCache>
            </c:numRef>
          </c:val>
          <c:smooth val="0"/>
          <c:extLst>
            <c:ext xmlns:c16="http://schemas.microsoft.com/office/drawing/2014/chart" uri="{C3380CC4-5D6E-409C-BE32-E72D297353CC}">
              <c16:uniqueId val="{00000004-0E99-4917-BDA9-BDCC37742BBE}"/>
            </c:ext>
          </c:extLst>
        </c:ser>
        <c:dLbls>
          <c:showLegendKey val="0"/>
          <c:showVal val="0"/>
          <c:showCatName val="0"/>
          <c:showSerName val="0"/>
          <c:showPercent val="0"/>
          <c:showBubbleSize val="0"/>
        </c:dLbls>
        <c:smooth val="0"/>
        <c:axId val="333662272"/>
        <c:axId val="333662600"/>
      </c:lineChart>
      <c:catAx>
        <c:axId val="33366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62600"/>
        <c:crosses val="autoZero"/>
        <c:auto val="1"/>
        <c:lblAlgn val="ctr"/>
        <c:lblOffset val="100"/>
        <c:noMultiLvlLbl val="0"/>
      </c:catAx>
      <c:valAx>
        <c:axId val="33366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6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11</c:v>
                </c:pt>
                <c:pt idx="1">
                  <c:v>5</c:v>
                </c:pt>
                <c:pt idx="2">
                  <c:v>5</c:v>
                </c:pt>
                <c:pt idx="3">
                  <c:v>6</c:v>
                </c:pt>
                <c:pt idx="4">
                  <c:v>8</c:v>
                </c:pt>
              </c:numCache>
            </c:numRef>
          </c:val>
          <c:extLst>
            <c:ext xmlns:c16="http://schemas.microsoft.com/office/drawing/2014/chart" uri="{C3380CC4-5D6E-409C-BE32-E72D297353CC}">
              <c16:uniqueId val="{00000000-4D5C-4B07-BDBE-1B9725847488}"/>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15</c:v>
                </c:pt>
                <c:pt idx="1">
                  <c:v>8</c:v>
                </c:pt>
                <c:pt idx="2">
                  <c:v>1</c:v>
                </c:pt>
                <c:pt idx="3">
                  <c:v>7</c:v>
                </c:pt>
                <c:pt idx="4">
                  <c:v>11</c:v>
                </c:pt>
              </c:numCache>
            </c:numRef>
          </c:val>
          <c:extLst>
            <c:ext xmlns:c16="http://schemas.microsoft.com/office/drawing/2014/chart" uri="{C3380CC4-5D6E-409C-BE32-E72D297353CC}">
              <c16:uniqueId val="{00000001-4D5C-4B07-BDBE-1B9725847488}"/>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4</c:v>
                </c:pt>
                <c:pt idx="1">
                  <c:v>0</c:v>
                </c:pt>
                <c:pt idx="2">
                  <c:v>2</c:v>
                </c:pt>
                <c:pt idx="3">
                  <c:v>1</c:v>
                </c:pt>
                <c:pt idx="4">
                  <c:v>0</c:v>
                </c:pt>
              </c:numCache>
            </c:numRef>
          </c:val>
          <c:extLst>
            <c:ext xmlns:c16="http://schemas.microsoft.com/office/drawing/2014/chart" uri="{C3380CC4-5D6E-409C-BE32-E72D297353CC}">
              <c16:uniqueId val="{00000002-4D5C-4B07-BDBE-1B9725847488}"/>
            </c:ext>
          </c:extLst>
        </c:ser>
        <c:dLbls>
          <c:showLegendKey val="0"/>
          <c:showVal val="0"/>
          <c:showCatName val="0"/>
          <c:showSerName val="0"/>
          <c:showPercent val="0"/>
          <c:showBubbleSize val="0"/>
        </c:dLbls>
        <c:gapWidth val="150"/>
        <c:overlap val="100"/>
        <c:axId val="333663256"/>
        <c:axId val="333659320"/>
      </c:barChart>
      <c:catAx>
        <c:axId val="33366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59320"/>
        <c:crosses val="autoZero"/>
        <c:auto val="1"/>
        <c:lblAlgn val="ctr"/>
        <c:lblOffset val="100"/>
        <c:noMultiLvlLbl val="0"/>
      </c:catAx>
      <c:valAx>
        <c:axId val="3336593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6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17174</c:v>
                </c:pt>
                <c:pt idx="1">
                  <c:v>3351</c:v>
                </c:pt>
                <c:pt idx="2">
                  <c:v>5</c:v>
                </c:pt>
                <c:pt idx="3">
                  <c:v>1560</c:v>
                </c:pt>
                <c:pt idx="4">
                  <c:v>4757</c:v>
                </c:pt>
              </c:numCache>
            </c:numRef>
          </c:val>
          <c:extLst>
            <c:ext xmlns:c16="http://schemas.microsoft.com/office/drawing/2014/chart" uri="{C3380CC4-5D6E-409C-BE32-E72D297353CC}">
              <c16:uniqueId val="{00000000-353E-4D38-839E-C1BF4996479A}"/>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2003</c:v>
                </c:pt>
                <c:pt idx="1">
                  <c:v>0</c:v>
                </c:pt>
                <c:pt idx="2">
                  <c:v>118</c:v>
                </c:pt>
                <c:pt idx="3">
                  <c:v>381</c:v>
                </c:pt>
                <c:pt idx="4">
                  <c:v>0</c:v>
                </c:pt>
              </c:numCache>
            </c:numRef>
          </c:val>
          <c:extLst>
            <c:ext xmlns:c16="http://schemas.microsoft.com/office/drawing/2014/chart" uri="{C3380CC4-5D6E-409C-BE32-E72D297353CC}">
              <c16:uniqueId val="{00000001-353E-4D38-839E-C1BF4996479A}"/>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9345</c:v>
                </c:pt>
                <c:pt idx="1">
                  <c:v>2013</c:v>
                </c:pt>
                <c:pt idx="2">
                  <c:v>445</c:v>
                </c:pt>
                <c:pt idx="3">
                  <c:v>1071</c:v>
                </c:pt>
                <c:pt idx="4">
                  <c:v>3220</c:v>
                </c:pt>
              </c:numCache>
            </c:numRef>
          </c:val>
          <c:extLst>
            <c:ext xmlns:c16="http://schemas.microsoft.com/office/drawing/2014/chart" uri="{C3380CC4-5D6E-409C-BE32-E72D297353CC}">
              <c16:uniqueId val="{00000002-353E-4D38-839E-C1BF4996479A}"/>
            </c:ext>
          </c:extLst>
        </c:ser>
        <c:dLbls>
          <c:showLegendKey val="0"/>
          <c:showVal val="0"/>
          <c:showCatName val="0"/>
          <c:showSerName val="0"/>
          <c:showPercent val="0"/>
          <c:showBubbleSize val="0"/>
        </c:dLbls>
        <c:gapWidth val="150"/>
        <c:overlap val="100"/>
        <c:axId val="291036368"/>
        <c:axId val="291033416"/>
      </c:barChart>
      <c:catAx>
        <c:axId val="29103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33416"/>
        <c:crosses val="autoZero"/>
        <c:auto val="1"/>
        <c:lblAlgn val="ctr"/>
        <c:lblOffset val="100"/>
        <c:noMultiLvlLbl val="0"/>
      </c:catAx>
      <c:valAx>
        <c:axId val="291033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3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2.91291736636928</c:v>
                </c:pt>
                <c:pt idx="1">
                  <c:v>3.9897542918947302</c:v>
                </c:pt>
                <c:pt idx="2">
                  <c:v>1.2314272207521499</c:v>
                </c:pt>
              </c:numCache>
            </c:numRef>
          </c:val>
          <c:extLst>
            <c:ext xmlns:c16="http://schemas.microsoft.com/office/drawing/2014/chart" uri="{C3380CC4-5D6E-409C-BE32-E72D297353CC}">
              <c16:uniqueId val="{00000000-564E-4BB5-A6CD-7D1CC116C5BD}"/>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1.0108713113351699</c:v>
                </c:pt>
                <c:pt idx="1">
                  <c:v>1.0469904764745701</c:v>
                </c:pt>
                <c:pt idx="2">
                  <c:v>0</c:v>
                </c:pt>
              </c:numCache>
            </c:numRef>
          </c:val>
          <c:extLst>
            <c:ext xmlns:c16="http://schemas.microsoft.com/office/drawing/2014/chart" uri="{C3380CC4-5D6E-409C-BE32-E72D297353CC}">
              <c16:uniqueId val="{00000001-564E-4BB5-A6CD-7D1CC116C5BD}"/>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0.52145763968755199</c:v>
                </c:pt>
                <c:pt idx="1">
                  <c:v>2.968416053194E-2</c:v>
                </c:pt>
                <c:pt idx="2">
                  <c:v>0.34074708075524601</c:v>
                </c:pt>
              </c:numCache>
            </c:numRef>
          </c:val>
          <c:extLst>
            <c:ext xmlns:c16="http://schemas.microsoft.com/office/drawing/2014/chart" uri="{C3380CC4-5D6E-409C-BE32-E72D297353CC}">
              <c16:uniqueId val="{00000002-564E-4BB5-A6CD-7D1CC116C5BD}"/>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1.21608865851857</c:v>
                </c:pt>
                <c:pt idx="1">
                  <c:v>1.51552327211388</c:v>
                </c:pt>
                <c:pt idx="2">
                  <c:v>2.4223560457405999</c:v>
                </c:pt>
              </c:numCache>
            </c:numRef>
          </c:val>
          <c:extLst>
            <c:ext xmlns:c16="http://schemas.microsoft.com/office/drawing/2014/chart" uri="{C3380CC4-5D6E-409C-BE32-E72D297353CC}">
              <c16:uniqueId val="{00000003-564E-4BB5-A6CD-7D1CC116C5BD}"/>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0.92952295067874202</c:v>
                </c:pt>
                <c:pt idx="1">
                  <c:v>0.99432844755444205</c:v>
                </c:pt>
                <c:pt idx="2">
                  <c:v>0</c:v>
                </c:pt>
              </c:numCache>
            </c:numRef>
          </c:val>
          <c:extLst>
            <c:ext xmlns:c16="http://schemas.microsoft.com/office/drawing/2014/chart" uri="{C3380CC4-5D6E-409C-BE32-E72D297353CC}">
              <c16:uniqueId val="{00000004-564E-4BB5-A6CD-7D1CC116C5BD}"/>
            </c:ext>
          </c:extLst>
        </c:ser>
        <c:dLbls>
          <c:showLegendKey val="0"/>
          <c:showVal val="0"/>
          <c:showCatName val="0"/>
          <c:showSerName val="0"/>
          <c:showPercent val="0"/>
          <c:showBubbleSize val="0"/>
        </c:dLbls>
        <c:gapWidth val="219"/>
        <c:overlap val="-27"/>
        <c:axId val="291030136"/>
        <c:axId val="291026856"/>
      </c:barChart>
      <c:catAx>
        <c:axId val="29103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26856"/>
        <c:crosses val="autoZero"/>
        <c:auto val="1"/>
        <c:lblAlgn val="ctr"/>
        <c:lblOffset val="100"/>
        <c:noMultiLvlLbl val="0"/>
      </c:catAx>
      <c:valAx>
        <c:axId val="29102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3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20262</c:v>
                </c:pt>
                <c:pt idx="1">
                  <c:v>5225</c:v>
                </c:pt>
                <c:pt idx="2">
                  <c:v>493</c:v>
                </c:pt>
                <c:pt idx="3">
                  <c:v>2989</c:v>
                </c:pt>
                <c:pt idx="4">
                  <c:v>7877</c:v>
                </c:pt>
              </c:numCache>
            </c:numRef>
          </c:val>
          <c:extLst>
            <c:ext xmlns:c16="http://schemas.microsoft.com/office/drawing/2014/chart" uri="{C3380CC4-5D6E-409C-BE32-E72D297353CC}">
              <c16:uniqueId val="{00000000-6F12-4A69-AC2B-681ECACDDD2C}"/>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8260</c:v>
                </c:pt>
                <c:pt idx="1">
                  <c:v>139</c:v>
                </c:pt>
                <c:pt idx="2">
                  <c:v>75</c:v>
                </c:pt>
                <c:pt idx="3">
                  <c:v>23</c:v>
                </c:pt>
                <c:pt idx="4">
                  <c:v>100</c:v>
                </c:pt>
              </c:numCache>
            </c:numRef>
          </c:val>
          <c:extLst>
            <c:ext xmlns:c16="http://schemas.microsoft.com/office/drawing/2014/chart" uri="{C3380CC4-5D6E-409C-BE32-E72D297353CC}">
              <c16:uniqueId val="{00000001-6F12-4A69-AC2B-681ECACDDD2C}"/>
            </c:ext>
          </c:extLst>
        </c:ser>
        <c:dLbls>
          <c:showLegendKey val="0"/>
          <c:showVal val="0"/>
          <c:showCatName val="0"/>
          <c:showSerName val="0"/>
          <c:showPercent val="0"/>
          <c:showBubbleSize val="0"/>
        </c:dLbls>
        <c:gapWidth val="150"/>
        <c:overlap val="100"/>
        <c:axId val="291030464"/>
        <c:axId val="291024560"/>
      </c:barChart>
      <c:catAx>
        <c:axId val="29103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24560"/>
        <c:crosses val="autoZero"/>
        <c:auto val="1"/>
        <c:lblAlgn val="ctr"/>
        <c:lblOffset val="100"/>
        <c:noMultiLvlLbl val="0"/>
      </c:catAx>
      <c:valAx>
        <c:axId val="291024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3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12133-52AE-4F81-8E63-93C64172A47E}"/>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E9CE0DF5-5C7E-45EF-ACDE-E985755C894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781937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00926-6B30-4EE5-A65C-8883A746ED8F}"/>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A93B4A54-E2EE-4E2B-A153-BA848013AFB9}"/>
              </a:ext>
            </a:extLst>
          </p:cNvPr>
          <p:cNvGraphicFramePr>
            <a:graphicFrameLocks noGrp="1"/>
          </p:cNvGraphicFramePr>
          <p:nvPr>
            <p:ph type="tbl" sz="quarter" idx="13"/>
            <p:extLst>
              <p:ext uri="{D42A27DB-BD31-4B8C-83A1-F6EECF244321}">
                <p14:modId xmlns:p14="http://schemas.microsoft.com/office/powerpoint/2010/main" val="358366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8685772"/>
                    </a:ext>
                  </a:extLst>
                </a:gridCol>
                <a:gridCol w="658368">
                  <a:extLst>
                    <a:ext uri="{9D8B030D-6E8A-4147-A177-3AD203B41FA5}">
                      <a16:colId xmlns:a16="http://schemas.microsoft.com/office/drawing/2014/main" val="1675781260"/>
                    </a:ext>
                  </a:extLst>
                </a:gridCol>
                <a:gridCol w="658368">
                  <a:extLst>
                    <a:ext uri="{9D8B030D-6E8A-4147-A177-3AD203B41FA5}">
                      <a16:colId xmlns:a16="http://schemas.microsoft.com/office/drawing/2014/main" val="72610107"/>
                    </a:ext>
                  </a:extLst>
                </a:gridCol>
                <a:gridCol w="658368">
                  <a:extLst>
                    <a:ext uri="{9D8B030D-6E8A-4147-A177-3AD203B41FA5}">
                      <a16:colId xmlns:a16="http://schemas.microsoft.com/office/drawing/2014/main" val="1412539392"/>
                    </a:ext>
                  </a:extLst>
                </a:gridCol>
                <a:gridCol w="658368">
                  <a:extLst>
                    <a:ext uri="{9D8B030D-6E8A-4147-A177-3AD203B41FA5}">
                      <a16:colId xmlns:a16="http://schemas.microsoft.com/office/drawing/2014/main" val="955828746"/>
                    </a:ext>
                  </a:extLst>
                </a:gridCol>
                <a:gridCol w="658368">
                  <a:extLst>
                    <a:ext uri="{9D8B030D-6E8A-4147-A177-3AD203B41FA5}">
                      <a16:colId xmlns:a16="http://schemas.microsoft.com/office/drawing/2014/main" val="858588685"/>
                    </a:ext>
                  </a:extLst>
                </a:gridCol>
                <a:gridCol w="658368">
                  <a:extLst>
                    <a:ext uri="{9D8B030D-6E8A-4147-A177-3AD203B41FA5}">
                      <a16:colId xmlns:a16="http://schemas.microsoft.com/office/drawing/2014/main" val="3299924269"/>
                    </a:ext>
                  </a:extLst>
                </a:gridCol>
                <a:gridCol w="658368">
                  <a:extLst>
                    <a:ext uri="{9D8B030D-6E8A-4147-A177-3AD203B41FA5}">
                      <a16:colId xmlns:a16="http://schemas.microsoft.com/office/drawing/2014/main" val="323158109"/>
                    </a:ext>
                  </a:extLst>
                </a:gridCol>
                <a:gridCol w="658368">
                  <a:extLst>
                    <a:ext uri="{9D8B030D-6E8A-4147-A177-3AD203B41FA5}">
                      <a16:colId xmlns:a16="http://schemas.microsoft.com/office/drawing/2014/main" val="1029215576"/>
                    </a:ext>
                  </a:extLst>
                </a:gridCol>
                <a:gridCol w="658368">
                  <a:extLst>
                    <a:ext uri="{9D8B030D-6E8A-4147-A177-3AD203B41FA5}">
                      <a16:colId xmlns:a16="http://schemas.microsoft.com/office/drawing/2014/main" val="5808999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69255378"/>
                  </a:ext>
                </a:extLst>
              </a:tr>
              <a:tr h="370840">
                <a:tc>
                  <a:txBody>
                    <a:bodyPr/>
                    <a:lstStyle/>
                    <a:p>
                      <a:r>
                        <a:rPr lang="en-US" sz="1000"/>
                        <a:t>trekbicycleargentina</a:t>
                      </a:r>
                    </a:p>
                  </a:txBody>
                  <a:tcPr/>
                </a:tc>
                <a:tc>
                  <a:txBody>
                    <a:bodyPr/>
                    <a:lstStyle/>
                    <a:p>
                      <a:r>
                        <a:rPr lang="en-US" sz="1000"/>
                        <a:t>43940</a:t>
                      </a:r>
                    </a:p>
                  </a:txBody>
                  <a:tcPr/>
                </a:tc>
                <a:tc>
                  <a:txBody>
                    <a:bodyPr/>
                    <a:lstStyle/>
                    <a:p>
                      <a:r>
                        <a:rPr lang="en-US" sz="1000"/>
                        <a:t>978</a:t>
                      </a:r>
                    </a:p>
                  </a:txBody>
                  <a:tcPr/>
                </a:tc>
                <a:tc>
                  <a:txBody>
                    <a:bodyPr/>
                    <a:lstStyle/>
                    <a:p>
                      <a:r>
                        <a:rPr lang="en-US" sz="1000"/>
                        <a:t>11</a:t>
                      </a:r>
                    </a:p>
                  </a:txBody>
                  <a:tcPr/>
                </a:tc>
                <a:tc>
                  <a:txBody>
                    <a:bodyPr/>
                    <a:lstStyle/>
                    <a:p>
                      <a:r>
                        <a:rPr lang="en-US" sz="1000"/>
                        <a:t>8</a:t>
                      </a:r>
                    </a:p>
                  </a:txBody>
                  <a:tcPr/>
                </a:tc>
                <a:tc>
                  <a:txBody>
                    <a:bodyPr/>
                    <a:lstStyle/>
                    <a:p>
                      <a:r>
                        <a:rPr lang="en-US" sz="1000"/>
                        <a:t>0</a:t>
                      </a:r>
                    </a:p>
                  </a:txBody>
                  <a:tcPr/>
                </a:tc>
                <a:tc>
                  <a:txBody>
                    <a:bodyPr/>
                    <a:lstStyle/>
                    <a:p>
                      <a:r>
                        <a:rPr lang="en-US" sz="1000"/>
                        <a:t>19</a:t>
                      </a:r>
                    </a:p>
                  </a:txBody>
                  <a:tcPr/>
                </a:tc>
                <a:tc>
                  <a:txBody>
                    <a:bodyPr/>
                    <a:lstStyle/>
                    <a:p>
                      <a:r>
                        <a:rPr lang="en-US" sz="1000"/>
                        <a:t>7877</a:t>
                      </a:r>
                    </a:p>
                  </a:txBody>
                  <a:tcPr/>
                </a:tc>
                <a:tc>
                  <a:txBody>
                    <a:bodyPr/>
                    <a:lstStyle/>
                    <a:p>
                      <a:r>
                        <a:rPr lang="en-US" sz="1000"/>
                        <a:t>100</a:t>
                      </a:r>
                    </a:p>
                  </a:txBody>
                  <a:tcPr/>
                </a:tc>
                <a:tc>
                  <a:txBody>
                    <a:bodyPr/>
                    <a:lstStyle/>
                    <a:p>
                      <a:r>
                        <a:rPr lang="en-US" sz="1000"/>
                        <a:t>0.9662 %</a:t>
                      </a:r>
                    </a:p>
                  </a:txBody>
                  <a:tcPr/>
                </a:tc>
                <a:extLst>
                  <a:ext uri="{0D108BD9-81ED-4DB2-BD59-A6C34878D82A}">
                    <a16:rowId xmlns:a16="http://schemas.microsoft.com/office/drawing/2014/main" val="3062486780"/>
                  </a:ext>
                </a:extLst>
              </a:tr>
              <a:tr h="370840">
                <a:tc>
                  <a:txBody>
                    <a:bodyPr/>
                    <a:lstStyle/>
                    <a:p>
                      <a:r>
                        <a:rPr lang="en-US" sz="1000"/>
                        <a:t>specialized_arg</a:t>
                      </a:r>
                    </a:p>
                  </a:txBody>
                  <a:tcPr/>
                </a:tc>
                <a:tc>
                  <a:txBody>
                    <a:bodyPr/>
                    <a:lstStyle/>
                    <a:p>
                      <a:r>
                        <a:rPr lang="en-US" sz="1000"/>
                        <a:t>40243</a:t>
                      </a:r>
                    </a:p>
                  </a:txBody>
                  <a:tcPr/>
                </a:tc>
                <a:tc>
                  <a:txBody>
                    <a:bodyPr/>
                    <a:lstStyle/>
                    <a:p>
                      <a:r>
                        <a:rPr lang="en-US" sz="1000"/>
                        <a:t>714</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13</a:t>
                      </a:r>
                    </a:p>
                  </a:txBody>
                  <a:tcPr/>
                </a:tc>
                <a:tc>
                  <a:txBody>
                    <a:bodyPr/>
                    <a:lstStyle/>
                    <a:p>
                      <a:r>
                        <a:rPr lang="en-US" sz="1000"/>
                        <a:t>5225</a:t>
                      </a:r>
                    </a:p>
                  </a:txBody>
                  <a:tcPr/>
                </a:tc>
                <a:tc>
                  <a:txBody>
                    <a:bodyPr/>
                    <a:lstStyle/>
                    <a:p>
                      <a:r>
                        <a:rPr lang="en-US" sz="1000"/>
                        <a:t>139</a:t>
                      </a:r>
                    </a:p>
                  </a:txBody>
                  <a:tcPr/>
                </a:tc>
                <a:tc>
                  <a:txBody>
                    <a:bodyPr/>
                    <a:lstStyle/>
                    <a:p>
                      <a:r>
                        <a:rPr lang="en-US" sz="1000"/>
                        <a:t>1.0345 %</a:t>
                      </a:r>
                    </a:p>
                  </a:txBody>
                  <a:tcPr/>
                </a:tc>
                <a:extLst>
                  <a:ext uri="{0D108BD9-81ED-4DB2-BD59-A6C34878D82A}">
                    <a16:rowId xmlns:a16="http://schemas.microsoft.com/office/drawing/2014/main" val="1114069696"/>
                  </a:ext>
                </a:extLst>
              </a:tr>
              <a:tr h="370840">
                <a:tc>
                  <a:txBody>
                    <a:bodyPr/>
                    <a:lstStyle/>
                    <a:p>
                      <a:r>
                        <a:rPr lang="en-US" sz="1000"/>
                        <a:t>scottsportsargentina</a:t>
                      </a:r>
                    </a:p>
                  </a:txBody>
                  <a:tcPr/>
                </a:tc>
                <a:tc>
                  <a:txBody>
                    <a:bodyPr/>
                    <a:lstStyle/>
                    <a:p>
                      <a:r>
                        <a:rPr lang="en-US" sz="1000"/>
                        <a:t>30647</a:t>
                      </a:r>
                    </a:p>
                  </a:txBody>
                  <a:tcPr/>
                </a:tc>
                <a:tc>
                  <a:txBody>
                    <a:bodyPr/>
                    <a:lstStyle/>
                    <a:p>
                      <a:r>
                        <a:rPr lang="en-US" sz="1000"/>
                        <a:t>2591</a:t>
                      </a:r>
                    </a:p>
                  </a:txBody>
                  <a:tcPr/>
                </a:tc>
                <a:tc>
                  <a:txBody>
                    <a:bodyPr/>
                    <a:lstStyle/>
                    <a:p>
                      <a:r>
                        <a:rPr lang="en-US" sz="1000"/>
                        <a:t>15</a:t>
                      </a:r>
                    </a:p>
                  </a:txBody>
                  <a:tcPr/>
                </a:tc>
                <a:tc>
                  <a:txBody>
                    <a:bodyPr/>
                    <a:lstStyle/>
                    <a:p>
                      <a:r>
                        <a:rPr lang="en-US" sz="1000"/>
                        <a:t>11</a:t>
                      </a:r>
                    </a:p>
                  </a:txBody>
                  <a:tcPr/>
                </a:tc>
                <a:tc>
                  <a:txBody>
                    <a:bodyPr/>
                    <a:lstStyle/>
                    <a:p>
                      <a:r>
                        <a:rPr lang="en-US" sz="1000"/>
                        <a:t>5</a:t>
                      </a:r>
                    </a:p>
                  </a:txBody>
                  <a:tcPr/>
                </a:tc>
                <a:tc>
                  <a:txBody>
                    <a:bodyPr/>
                    <a:lstStyle/>
                    <a:p>
                      <a:r>
                        <a:rPr lang="en-US" sz="1000"/>
                        <a:t>31</a:t>
                      </a:r>
                    </a:p>
                  </a:txBody>
                  <a:tcPr/>
                </a:tc>
                <a:tc>
                  <a:txBody>
                    <a:bodyPr/>
                    <a:lstStyle/>
                    <a:p>
                      <a:r>
                        <a:rPr lang="en-US" sz="1000"/>
                        <a:t>20262</a:t>
                      </a:r>
                    </a:p>
                  </a:txBody>
                  <a:tcPr/>
                </a:tc>
                <a:tc>
                  <a:txBody>
                    <a:bodyPr/>
                    <a:lstStyle/>
                    <a:p>
                      <a:r>
                        <a:rPr lang="en-US" sz="1000"/>
                        <a:t>8260</a:t>
                      </a:r>
                    </a:p>
                  </a:txBody>
                  <a:tcPr/>
                </a:tc>
                <a:tc>
                  <a:txBody>
                    <a:bodyPr/>
                    <a:lstStyle/>
                    <a:p>
                      <a:r>
                        <a:rPr lang="en-US" sz="1000"/>
                        <a:t>3.1347 %</a:t>
                      </a:r>
                    </a:p>
                  </a:txBody>
                  <a:tcPr/>
                </a:tc>
                <a:extLst>
                  <a:ext uri="{0D108BD9-81ED-4DB2-BD59-A6C34878D82A}">
                    <a16:rowId xmlns:a16="http://schemas.microsoft.com/office/drawing/2014/main" val="135752102"/>
                  </a:ext>
                </a:extLst>
              </a:tr>
              <a:tr h="370840">
                <a:tc>
                  <a:txBody>
                    <a:bodyPr/>
                    <a:lstStyle/>
                    <a:p>
                      <a:r>
                        <a:rPr lang="en-US" sz="1000"/>
                        <a:t>giantargentina</a:t>
                      </a:r>
                    </a:p>
                  </a:txBody>
                  <a:tcPr/>
                </a:tc>
                <a:tc>
                  <a:txBody>
                    <a:bodyPr/>
                    <a:lstStyle/>
                    <a:p>
                      <a:r>
                        <a:rPr lang="en-US" sz="1000"/>
                        <a:t>17571</a:t>
                      </a:r>
                    </a:p>
                  </a:txBody>
                  <a:tcPr/>
                </a:tc>
                <a:tc>
                  <a:txBody>
                    <a:bodyPr/>
                    <a:lstStyle/>
                    <a:p>
                      <a:r>
                        <a:rPr lang="en-US" sz="1000"/>
                        <a:t>1152</a:t>
                      </a:r>
                    </a:p>
                  </a:txBody>
                  <a:tcPr/>
                </a:tc>
                <a:tc>
                  <a:txBody>
                    <a:bodyPr/>
                    <a:lstStyle/>
                    <a:p>
                      <a:r>
                        <a:rPr lang="en-US" sz="1000"/>
                        <a:t>1</a:t>
                      </a:r>
                    </a:p>
                  </a:txBody>
                  <a:tcPr/>
                </a:tc>
                <a:tc>
                  <a:txBody>
                    <a:bodyPr/>
                    <a:lstStyle/>
                    <a:p>
                      <a:r>
                        <a:rPr lang="en-US" sz="1000"/>
                        <a:t>5</a:t>
                      </a:r>
                    </a:p>
                  </a:txBody>
                  <a:tcPr/>
                </a:tc>
                <a:tc>
                  <a:txBody>
                    <a:bodyPr/>
                    <a:lstStyle/>
                    <a:p>
                      <a:r>
                        <a:rPr lang="en-US" sz="1000"/>
                        <a:t>2</a:t>
                      </a:r>
                    </a:p>
                  </a:txBody>
                  <a:tcPr/>
                </a:tc>
                <a:tc>
                  <a:txBody>
                    <a:bodyPr/>
                    <a:lstStyle/>
                    <a:p>
                      <a:r>
                        <a:rPr lang="en-US" sz="1000"/>
                        <a:t>8</a:t>
                      </a:r>
                    </a:p>
                  </a:txBody>
                  <a:tcPr/>
                </a:tc>
                <a:tc>
                  <a:txBody>
                    <a:bodyPr/>
                    <a:lstStyle/>
                    <a:p>
                      <a:r>
                        <a:rPr lang="en-US" sz="1000"/>
                        <a:t>493</a:t>
                      </a:r>
                    </a:p>
                  </a:txBody>
                  <a:tcPr/>
                </a:tc>
                <a:tc>
                  <a:txBody>
                    <a:bodyPr/>
                    <a:lstStyle/>
                    <a:p>
                      <a:r>
                        <a:rPr lang="en-US" sz="1000"/>
                        <a:t>75</a:t>
                      </a:r>
                    </a:p>
                  </a:txBody>
                  <a:tcPr/>
                </a:tc>
                <a:tc>
                  <a:txBody>
                    <a:bodyPr/>
                    <a:lstStyle/>
                    <a:p>
                      <a:r>
                        <a:rPr lang="en-US" sz="1000"/>
                        <a:t>0.4178 %</a:t>
                      </a:r>
                    </a:p>
                  </a:txBody>
                  <a:tcPr/>
                </a:tc>
                <a:extLst>
                  <a:ext uri="{0D108BD9-81ED-4DB2-BD59-A6C34878D82A}">
                    <a16:rowId xmlns:a16="http://schemas.microsoft.com/office/drawing/2014/main" val="2413514682"/>
                  </a:ext>
                </a:extLst>
              </a:tr>
              <a:tr h="370840">
                <a:tc>
                  <a:txBody>
                    <a:bodyPr/>
                    <a:lstStyle/>
                    <a:p>
                      <a:r>
                        <a:rPr lang="en-US" sz="1000"/>
                        <a:t>cannondale.argentina</a:t>
                      </a:r>
                    </a:p>
                  </a:txBody>
                  <a:tcPr/>
                </a:tc>
                <a:tc>
                  <a:txBody>
                    <a:bodyPr/>
                    <a:lstStyle/>
                    <a:p>
                      <a:r>
                        <a:rPr lang="en-US" sz="1000"/>
                        <a:t>14788</a:t>
                      </a:r>
                    </a:p>
                  </a:txBody>
                  <a:tcPr/>
                </a:tc>
                <a:tc>
                  <a:txBody>
                    <a:bodyPr/>
                    <a:lstStyle/>
                    <a:p>
                      <a:r>
                        <a:rPr lang="en-US" sz="1000"/>
                        <a:t>148</a:t>
                      </a:r>
                    </a:p>
                  </a:txBody>
                  <a:tcPr/>
                </a:tc>
                <a:tc>
                  <a:txBody>
                    <a:bodyPr/>
                    <a:lstStyle/>
                    <a:p>
                      <a:r>
                        <a:rPr lang="en-US" sz="1000"/>
                        <a:t>7</a:t>
                      </a:r>
                    </a:p>
                  </a:txBody>
                  <a:tcPr/>
                </a:tc>
                <a:tc>
                  <a:txBody>
                    <a:bodyPr/>
                    <a:lstStyle/>
                    <a:p>
                      <a:r>
                        <a:rPr lang="en-US" sz="1000"/>
                        <a:t>6</a:t>
                      </a:r>
                    </a:p>
                  </a:txBody>
                  <a:tcPr/>
                </a:tc>
                <a:tc>
                  <a:txBody>
                    <a:bodyPr/>
                    <a:lstStyle/>
                    <a:p>
                      <a:r>
                        <a:rPr lang="en-US" sz="1000"/>
                        <a:t>2</a:t>
                      </a:r>
                    </a:p>
                  </a:txBody>
                  <a:tcPr/>
                </a:tc>
                <a:tc>
                  <a:txBody>
                    <a:bodyPr/>
                    <a:lstStyle/>
                    <a:p>
                      <a:r>
                        <a:rPr lang="en-US" sz="1000"/>
                        <a:t>15</a:t>
                      </a:r>
                    </a:p>
                  </a:txBody>
                  <a:tcPr/>
                </a:tc>
                <a:tc>
                  <a:txBody>
                    <a:bodyPr/>
                    <a:lstStyle/>
                    <a:p>
                      <a:r>
                        <a:rPr lang="en-US" sz="1000"/>
                        <a:t>2989</a:t>
                      </a:r>
                    </a:p>
                  </a:txBody>
                  <a:tcPr/>
                </a:tc>
                <a:tc>
                  <a:txBody>
                    <a:bodyPr/>
                    <a:lstStyle/>
                    <a:p>
                      <a:r>
                        <a:rPr lang="en-US" sz="1000"/>
                        <a:t>23</a:t>
                      </a:r>
                    </a:p>
                  </a:txBody>
                  <a:tcPr/>
                </a:tc>
                <a:tc>
                  <a:txBody>
                    <a:bodyPr/>
                    <a:lstStyle/>
                    <a:p>
                      <a:r>
                        <a:rPr lang="en-US" sz="1000"/>
                        <a:t>1.3647 %</a:t>
                      </a:r>
                    </a:p>
                  </a:txBody>
                  <a:tcPr/>
                </a:tc>
                <a:extLst>
                  <a:ext uri="{0D108BD9-81ED-4DB2-BD59-A6C34878D82A}">
                    <a16:rowId xmlns:a16="http://schemas.microsoft.com/office/drawing/2014/main" val="3418919870"/>
                  </a:ext>
                </a:extLst>
              </a:tr>
            </a:tbl>
          </a:graphicData>
        </a:graphic>
      </p:graphicFrame>
      <p:sp>
        <p:nvSpPr>
          <p:cNvPr id="4" name="Text Placeholder 3">
            <a:extLst>
              <a:ext uri="{FF2B5EF4-FFF2-40B4-BE49-F238E27FC236}">
                <a16:creationId xmlns:a16="http://schemas.microsoft.com/office/drawing/2014/main" id="{7D149E64-8C87-4F36-9B94-2B5EE313C222}"/>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166058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DB409-A0A1-428E-8296-EAB25C04E7E2}"/>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4D5C5FEB-3715-47E8-AE35-6DF5B4C4578D}"/>
              </a:ext>
            </a:extLst>
          </p:cNvPr>
          <p:cNvGraphicFramePr>
            <a:graphicFrameLocks noGrp="1"/>
          </p:cNvGraphicFramePr>
          <p:nvPr>
            <p:ph type="chart" sz="quarter" idx="13"/>
            <p:extLst>
              <p:ext uri="{D42A27DB-BD31-4B8C-83A1-F6EECF244321}">
                <p14:modId xmlns:p14="http://schemas.microsoft.com/office/powerpoint/2010/main" val="995731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266B6-4548-4B7C-967D-9CFF713F1C66}"/>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3E311B77-C49C-40E8-91FB-A0C9B241B5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7313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4CFB1-C9C7-4E51-B1DC-CBE5D854E0C3}"/>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7F278711-FC5D-420F-9424-848A852654A5}"/>
              </a:ext>
            </a:extLst>
          </p:cNvPr>
          <p:cNvGraphicFramePr>
            <a:graphicFrameLocks noGrp="1"/>
          </p:cNvGraphicFramePr>
          <p:nvPr>
            <p:ph type="chart" sz="quarter" idx="13"/>
            <p:extLst>
              <p:ext uri="{D42A27DB-BD31-4B8C-83A1-F6EECF244321}">
                <p14:modId xmlns:p14="http://schemas.microsoft.com/office/powerpoint/2010/main" val="1091123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0CA521-D331-4B7C-8744-8A23BAC44929}"/>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7097EC3B-674C-4CAA-B3AA-482D5318F1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2161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8166-28AF-49E9-997F-173F6F6D389F}"/>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B8C99635-3273-4A75-8D8F-934E1C39FCD1}"/>
              </a:ext>
            </a:extLst>
          </p:cNvPr>
          <p:cNvGraphicFramePr>
            <a:graphicFrameLocks noGrp="1"/>
          </p:cNvGraphicFramePr>
          <p:nvPr>
            <p:ph type="chart" sz="quarter" idx="13"/>
            <p:extLst>
              <p:ext uri="{D42A27DB-BD31-4B8C-83A1-F6EECF244321}">
                <p14:modId xmlns:p14="http://schemas.microsoft.com/office/powerpoint/2010/main" val="2809374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72B126-C934-481A-B3C9-7FB2B7DEC5FE}"/>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1EB05060-7834-45ED-982C-536D9895AC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758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398B5-3F10-43FE-9830-D507EBFEF967}"/>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895A3B99-DF04-4E52-88C9-EA118A54C98D}"/>
              </a:ext>
            </a:extLst>
          </p:cNvPr>
          <p:cNvGraphicFramePr>
            <a:graphicFrameLocks noGrp="1"/>
          </p:cNvGraphicFramePr>
          <p:nvPr>
            <p:ph type="chart" sz="quarter" idx="13"/>
            <p:extLst>
              <p:ext uri="{D42A27DB-BD31-4B8C-83A1-F6EECF244321}">
                <p14:modId xmlns:p14="http://schemas.microsoft.com/office/powerpoint/2010/main" val="227507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AEAB3A-7BC9-4298-A68D-2E570B89B634}"/>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47E5247F-64F7-4640-BEFA-F5948A61C5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7502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5AC58-9D61-4D01-A48C-81BA98CAD3AF}"/>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5FC7F2BB-7707-4EC2-A79C-A0EB2FD4E894}"/>
              </a:ext>
            </a:extLst>
          </p:cNvPr>
          <p:cNvGraphicFramePr>
            <a:graphicFrameLocks noGrp="1"/>
          </p:cNvGraphicFramePr>
          <p:nvPr>
            <p:ph type="chart" sz="quarter" idx="13"/>
            <p:extLst>
              <p:ext uri="{D42A27DB-BD31-4B8C-83A1-F6EECF244321}">
                <p14:modId xmlns:p14="http://schemas.microsoft.com/office/powerpoint/2010/main" val="1040582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C5A30B-E876-4350-8B2E-4C2DCC85DABD}"/>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67AFF3CE-01DA-4955-BF8B-38956CCE23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457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93FD-81C7-48F0-B4C8-23072D187C43}"/>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B66FC9E6-B2F8-4087-BD4B-6C6B045F4102}"/>
              </a:ext>
            </a:extLst>
          </p:cNvPr>
          <p:cNvGraphicFramePr>
            <a:graphicFrameLocks noGrp="1"/>
          </p:cNvGraphicFramePr>
          <p:nvPr>
            <p:ph type="chart" sz="quarter" idx="13"/>
            <p:extLst>
              <p:ext uri="{D42A27DB-BD31-4B8C-83A1-F6EECF244321}">
                <p14:modId xmlns:p14="http://schemas.microsoft.com/office/powerpoint/2010/main" val="1256626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B8AA9F-8C95-47F4-BB4C-B101E5FCB0BA}"/>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BDD89B75-A65E-401C-985D-B9780A7F18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4401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C1D58-1742-4DB7-9996-6BB3D44DC343}"/>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BDA70B5A-CFA4-4E91-AA86-0905E03BB7D2}"/>
              </a:ext>
            </a:extLst>
          </p:cNvPr>
          <p:cNvGraphicFramePr>
            <a:graphicFrameLocks noGrp="1"/>
          </p:cNvGraphicFramePr>
          <p:nvPr>
            <p:ph type="chart" sz="quarter" idx="13"/>
            <p:extLst>
              <p:ext uri="{D42A27DB-BD31-4B8C-83A1-F6EECF244321}">
                <p14:modId xmlns:p14="http://schemas.microsoft.com/office/powerpoint/2010/main" val="2359010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40B9C7-32E1-4A67-A3FC-E1B2F69909F5}"/>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B61343AD-A52A-4B03-95B9-7E68DFBF7E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8551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04884-50A0-4ACE-B2F5-56E10C0F467B}"/>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29123DB9-4B7E-4FB6-884D-584B9C7C8D14}"/>
              </a:ext>
            </a:extLst>
          </p:cNvPr>
          <p:cNvGraphicFramePr>
            <a:graphicFrameLocks noGrp="1"/>
          </p:cNvGraphicFramePr>
          <p:nvPr>
            <p:ph type="chart" sz="quarter" idx="13"/>
            <p:extLst>
              <p:ext uri="{D42A27DB-BD31-4B8C-83A1-F6EECF244321}">
                <p14:modId xmlns:p14="http://schemas.microsoft.com/office/powerpoint/2010/main" val="1590942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E92931-8D69-4328-A0C2-AAA5D2C4B824}"/>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96E0A435-9DFB-4044-8B53-F50080161F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161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5CED0-31A5-4D45-89E8-2218D258F072}"/>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1E61AC0D-38F6-4314-8AE2-F3AA435FA1AF}"/>
              </a:ext>
            </a:extLst>
          </p:cNvPr>
          <p:cNvGraphicFramePr>
            <a:graphicFrameLocks noGrp="1"/>
          </p:cNvGraphicFramePr>
          <p:nvPr>
            <p:ph type="chart" sz="quarter" idx="13"/>
            <p:extLst>
              <p:ext uri="{D42A27DB-BD31-4B8C-83A1-F6EECF244321}">
                <p14:modId xmlns:p14="http://schemas.microsoft.com/office/powerpoint/2010/main" val="884802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1CA345-2396-42C0-9C82-241E186D5598}"/>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52E43C66-35C2-49F2-9DFA-D14C1409EE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901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23D0-2009-4663-875C-B28B0939E30C}"/>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31DA32AD-45A2-4046-8709-DA0670331F5D}"/>
              </a:ext>
            </a:extLst>
          </p:cNvPr>
          <p:cNvGraphicFramePr>
            <a:graphicFrameLocks noGrp="1"/>
          </p:cNvGraphicFramePr>
          <p:nvPr>
            <p:ph type="chart" sz="quarter" idx="13"/>
            <p:extLst>
              <p:ext uri="{D42A27DB-BD31-4B8C-83A1-F6EECF244321}">
                <p14:modId xmlns:p14="http://schemas.microsoft.com/office/powerpoint/2010/main" val="1675978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9BE8BD-5905-46D7-9BF7-66AC66555C4B}"/>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B0419B88-CEBE-4876-9C9A-852BDD2F91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1736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78498-3CC4-44F3-A63A-A9E1723DD873}"/>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17275C74-C01D-468A-BAF1-067AAA0BB69E}"/>
              </a:ext>
            </a:extLst>
          </p:cNvPr>
          <p:cNvGraphicFramePr>
            <a:graphicFrameLocks noGrp="1"/>
          </p:cNvGraphicFramePr>
          <p:nvPr>
            <p:ph type="chart" sz="quarter" idx="13"/>
            <p:extLst>
              <p:ext uri="{D42A27DB-BD31-4B8C-83A1-F6EECF244321}">
                <p14:modId xmlns:p14="http://schemas.microsoft.com/office/powerpoint/2010/main" val="4033106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EBC9B9-B1B5-4FBE-8249-0ACC9190E4CA}"/>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466F73DC-9F0A-4F49-8455-7AA9BB351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8645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EACED-BCF9-4FFB-A576-3DA546B41B7F}"/>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D602AD96-ED69-4029-A411-ACFAA200EF67}"/>
              </a:ext>
            </a:extLst>
          </p:cNvPr>
          <p:cNvGraphicFramePr>
            <a:graphicFrameLocks noGrp="1"/>
          </p:cNvGraphicFramePr>
          <p:nvPr>
            <p:ph type="chart" sz="quarter" idx="13"/>
            <p:extLst>
              <p:ext uri="{D42A27DB-BD31-4B8C-83A1-F6EECF244321}">
                <p14:modId xmlns:p14="http://schemas.microsoft.com/office/powerpoint/2010/main" val="1820419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9B274B-7E92-4C8E-9936-A39FC95FA7F3}"/>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A1226F37-A3F1-4BF0-87A8-97AC74D83E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8135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3E8FF-A28E-4938-B81A-4E5E8B3428F7}"/>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CCAB7E5C-5872-4A58-A853-078C69034EDE}"/>
              </a:ext>
            </a:extLst>
          </p:cNvPr>
          <p:cNvGraphicFramePr>
            <a:graphicFrameLocks noGrp="1"/>
          </p:cNvGraphicFramePr>
          <p:nvPr>
            <p:ph type="chart" sz="quarter" idx="13"/>
            <p:extLst>
              <p:ext uri="{D42A27DB-BD31-4B8C-83A1-F6EECF244321}">
                <p14:modId xmlns:p14="http://schemas.microsoft.com/office/powerpoint/2010/main" val="4076209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1770B3-4885-42B0-A50D-74BFD8076B56}"/>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FC4AB9C1-BEC0-4B8E-A5BA-0D5CCB5845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6142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EE350-2EF5-4099-852E-9FD5FD1FC179}"/>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C68B34D2-70EC-48FC-BB8B-D11D5A5168A1}"/>
              </a:ext>
            </a:extLst>
          </p:cNvPr>
          <p:cNvGraphicFramePr>
            <a:graphicFrameLocks noGrp="1"/>
          </p:cNvGraphicFramePr>
          <p:nvPr>
            <p:ph type="tbl" sz="quarter" idx="13"/>
            <p:extLst>
              <p:ext uri="{D42A27DB-BD31-4B8C-83A1-F6EECF244321}">
                <p14:modId xmlns:p14="http://schemas.microsoft.com/office/powerpoint/2010/main" val="2107413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1814914"/>
                    </a:ext>
                  </a:extLst>
                </a:gridCol>
                <a:gridCol w="1399032">
                  <a:extLst>
                    <a:ext uri="{9D8B030D-6E8A-4147-A177-3AD203B41FA5}">
                      <a16:colId xmlns:a16="http://schemas.microsoft.com/office/drawing/2014/main" val="1126505550"/>
                    </a:ext>
                  </a:extLst>
                </a:gridCol>
                <a:gridCol w="1399032">
                  <a:extLst>
                    <a:ext uri="{9D8B030D-6E8A-4147-A177-3AD203B41FA5}">
                      <a16:colId xmlns:a16="http://schemas.microsoft.com/office/drawing/2014/main" val="2719855082"/>
                    </a:ext>
                  </a:extLst>
                </a:gridCol>
                <a:gridCol w="1399032">
                  <a:extLst>
                    <a:ext uri="{9D8B030D-6E8A-4147-A177-3AD203B41FA5}">
                      <a16:colId xmlns:a16="http://schemas.microsoft.com/office/drawing/2014/main" val="823234528"/>
                    </a:ext>
                  </a:extLst>
                </a:gridCol>
                <a:gridCol w="1399032">
                  <a:extLst>
                    <a:ext uri="{9D8B030D-6E8A-4147-A177-3AD203B41FA5}">
                      <a16:colId xmlns:a16="http://schemas.microsoft.com/office/drawing/2014/main" val="3793252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10387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468.58333333333</a:t>
                      </a:r>
                    </a:p>
                  </a:txBody>
                  <a:tcPr/>
                </a:tc>
                <a:extLst>
                  <a:ext uri="{0D108BD9-81ED-4DB2-BD59-A6C34878D82A}">
                    <a16:rowId xmlns:a16="http://schemas.microsoft.com/office/drawing/2014/main" val="721293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6.3478260869565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416.34782608696</a:t>
                      </a:r>
                    </a:p>
                  </a:txBody>
                  <a:tcPr/>
                </a:tc>
                <a:extLst>
                  <a:ext uri="{0D108BD9-81ED-4DB2-BD59-A6C34878D82A}">
                    <a16:rowId xmlns:a16="http://schemas.microsoft.com/office/drawing/2014/main" val="240494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468.73913043478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477.60869565217</a:t>
                      </a:r>
                    </a:p>
                  </a:txBody>
                  <a:tcPr/>
                </a:tc>
                <a:extLst>
                  <a:ext uri="{0D108BD9-81ED-4DB2-BD59-A6C34878D82A}">
                    <a16:rowId xmlns:a16="http://schemas.microsoft.com/office/drawing/2014/main" val="412026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414.57894736842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419.84210526316</a:t>
                      </a:r>
                    </a:p>
                  </a:txBody>
                  <a:tcPr/>
                </a:tc>
                <a:extLst>
                  <a:ext uri="{0D108BD9-81ED-4DB2-BD59-A6C34878D82A}">
                    <a16:rowId xmlns:a16="http://schemas.microsoft.com/office/drawing/2014/main" val="3870576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405.61538461538</a:t>
                      </a:r>
                    </a:p>
                  </a:txBody>
                  <a:tcPr/>
                </a:tc>
                <a:extLst>
                  <a:ext uri="{0D108BD9-81ED-4DB2-BD59-A6C34878D82A}">
                    <a16:rowId xmlns:a16="http://schemas.microsoft.com/office/drawing/2014/main" val="1883247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405.61538461538</a:t>
                      </a:r>
                    </a:p>
                  </a:txBody>
                  <a:tcPr/>
                </a:tc>
                <a:extLst>
                  <a:ext uri="{0D108BD9-81ED-4DB2-BD59-A6C34878D82A}">
                    <a16:rowId xmlns:a16="http://schemas.microsoft.com/office/drawing/2014/main" val="205883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405.61538461538</a:t>
                      </a:r>
                    </a:p>
                  </a:txBody>
                  <a:tcPr/>
                </a:tc>
                <a:extLst>
                  <a:ext uri="{0D108BD9-81ED-4DB2-BD59-A6C34878D82A}">
                    <a16:rowId xmlns:a16="http://schemas.microsoft.com/office/drawing/2014/main" val="1103179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416.58333333333</a:t>
                      </a:r>
                    </a:p>
                  </a:txBody>
                  <a:tcPr/>
                </a:tc>
                <a:extLst>
                  <a:ext uri="{0D108BD9-81ED-4DB2-BD59-A6C34878D82A}">
                    <a16:rowId xmlns:a16="http://schemas.microsoft.com/office/drawing/2014/main" val="175496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a:t>
                      </a:r>
                    </a:p>
                  </a:txBody>
                  <a:tcPr/>
                </a:tc>
                <a:extLst>
                  <a:ext uri="{0D108BD9-81ED-4DB2-BD59-A6C34878D82A}">
                    <a16:rowId xmlns:a16="http://schemas.microsoft.com/office/drawing/2014/main" val="337140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460.44444444444</a:t>
                      </a:r>
                    </a:p>
                  </a:txBody>
                  <a:tcPr/>
                </a:tc>
                <a:extLst>
                  <a:ext uri="{0D108BD9-81ED-4DB2-BD59-A6C34878D82A}">
                    <a16:rowId xmlns:a16="http://schemas.microsoft.com/office/drawing/2014/main" val="1841193234"/>
                  </a:ext>
                </a:extLst>
              </a:tr>
            </a:tbl>
          </a:graphicData>
        </a:graphic>
      </p:graphicFrame>
      <p:sp>
        <p:nvSpPr>
          <p:cNvPr id="4" name="Text Placeholder 3">
            <a:extLst>
              <a:ext uri="{FF2B5EF4-FFF2-40B4-BE49-F238E27FC236}">
                <a16:creationId xmlns:a16="http://schemas.microsoft.com/office/drawing/2014/main" id="{87210A4C-0129-4212-BE13-63794F653057}"/>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67644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785EB-F179-4CF7-A96E-B827FA8B8907}"/>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41A25596-F49C-48DE-A682-43B39F5F5A41}"/>
              </a:ext>
            </a:extLst>
          </p:cNvPr>
          <p:cNvGraphicFramePr>
            <a:graphicFrameLocks noGrp="1"/>
          </p:cNvGraphicFramePr>
          <p:nvPr>
            <p:ph type="tbl" sz="quarter" idx="13"/>
            <p:extLst>
              <p:ext uri="{D42A27DB-BD31-4B8C-83A1-F6EECF244321}">
                <p14:modId xmlns:p14="http://schemas.microsoft.com/office/powerpoint/2010/main" val="13151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79945428"/>
                    </a:ext>
                  </a:extLst>
                </a:gridCol>
                <a:gridCol w="1399032">
                  <a:extLst>
                    <a:ext uri="{9D8B030D-6E8A-4147-A177-3AD203B41FA5}">
                      <a16:colId xmlns:a16="http://schemas.microsoft.com/office/drawing/2014/main" val="3363236542"/>
                    </a:ext>
                  </a:extLst>
                </a:gridCol>
                <a:gridCol w="1399032">
                  <a:extLst>
                    <a:ext uri="{9D8B030D-6E8A-4147-A177-3AD203B41FA5}">
                      <a16:colId xmlns:a16="http://schemas.microsoft.com/office/drawing/2014/main" val="2817463123"/>
                    </a:ext>
                  </a:extLst>
                </a:gridCol>
                <a:gridCol w="1399032">
                  <a:extLst>
                    <a:ext uri="{9D8B030D-6E8A-4147-A177-3AD203B41FA5}">
                      <a16:colId xmlns:a16="http://schemas.microsoft.com/office/drawing/2014/main" val="251985246"/>
                    </a:ext>
                  </a:extLst>
                </a:gridCol>
                <a:gridCol w="1399032">
                  <a:extLst>
                    <a:ext uri="{9D8B030D-6E8A-4147-A177-3AD203B41FA5}">
                      <a16:colId xmlns:a16="http://schemas.microsoft.com/office/drawing/2014/main" val="3095594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40680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188.55555555556</a:t>
                      </a:r>
                    </a:p>
                  </a:txBody>
                  <a:tcPr/>
                </a:tc>
                <a:extLst>
                  <a:ext uri="{0D108BD9-81ED-4DB2-BD59-A6C34878D82A}">
                    <a16:rowId xmlns:a16="http://schemas.microsoft.com/office/drawing/2014/main" val="210470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33658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#GarantíaIncondicionalBontrager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97.857142857143</a:t>
                      </a:r>
                    </a:p>
                  </a:txBody>
                  <a:tcPr/>
                </a:tc>
                <a:extLst>
                  <a:ext uri="{0D108BD9-81ED-4DB2-BD59-A6C34878D82A}">
                    <a16:rowId xmlns:a16="http://schemas.microsoft.com/office/drawing/2014/main" val="342789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#reemplazoporaccidente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97.857142857143</a:t>
                      </a:r>
                    </a:p>
                  </a:txBody>
                  <a:tcPr/>
                </a:tc>
                <a:extLst>
                  <a:ext uri="{0D108BD9-81ED-4DB2-BD59-A6C34878D82A}">
                    <a16:rowId xmlns:a16="http://schemas.microsoft.com/office/drawing/2014/main" val="1438462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#nosotrostecuidamos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97.857142857143</a:t>
                      </a:r>
                    </a:p>
                  </a:txBody>
                  <a:tcPr/>
                </a:tc>
                <a:extLst>
                  <a:ext uri="{0D108BD9-81ED-4DB2-BD59-A6C34878D82A}">
                    <a16:rowId xmlns:a16="http://schemas.microsoft.com/office/drawing/2014/main" val="235086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#garantiatrek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97.857142857143</a:t>
                      </a:r>
                    </a:p>
                  </a:txBody>
                  <a:tcPr/>
                </a:tc>
                <a:extLst>
                  <a:ext uri="{0D108BD9-81ED-4DB2-BD59-A6C34878D82A}">
                    <a16:rowId xmlns:a16="http://schemas.microsoft.com/office/drawing/2014/main" val="1119353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255032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450.66666666667</a:t>
                      </a:r>
                    </a:p>
                  </a:txBody>
                  <a:tcPr/>
                </a:tc>
                <a:extLst>
                  <a:ext uri="{0D108BD9-81ED-4DB2-BD59-A6C34878D82A}">
                    <a16:rowId xmlns:a16="http://schemas.microsoft.com/office/drawing/2014/main" val="3343433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450.66666666667</a:t>
                      </a:r>
                    </a:p>
                  </a:txBody>
                  <a:tcPr/>
                </a:tc>
                <a:extLst>
                  <a:ext uri="{0D108BD9-81ED-4DB2-BD59-A6C34878D82A}">
                    <a16:rowId xmlns:a16="http://schemas.microsoft.com/office/drawing/2014/main" val="38286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450.66666666667</a:t>
                      </a:r>
                    </a:p>
                  </a:txBody>
                  <a:tcPr/>
                </a:tc>
                <a:extLst>
                  <a:ext uri="{0D108BD9-81ED-4DB2-BD59-A6C34878D82A}">
                    <a16:rowId xmlns:a16="http://schemas.microsoft.com/office/drawing/2014/main" val="1906745492"/>
                  </a:ext>
                </a:extLst>
              </a:tr>
            </a:tbl>
          </a:graphicData>
        </a:graphic>
      </p:graphicFrame>
      <p:sp>
        <p:nvSpPr>
          <p:cNvPr id="4" name="Text Placeholder 3">
            <a:extLst>
              <a:ext uri="{FF2B5EF4-FFF2-40B4-BE49-F238E27FC236}">
                <a16:creationId xmlns:a16="http://schemas.microsoft.com/office/drawing/2014/main" id="{81CA3035-2D78-4726-B2DD-C4E3059B2324}"/>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254011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653FD-2DAA-467E-A3F4-F424BC37B47A}"/>
              </a:ext>
            </a:extLst>
          </p:cNvPr>
          <p:cNvSpPr>
            <a:spLocks noGrp="1"/>
          </p:cNvSpPr>
          <p:nvPr>
            <p:ph type="title"/>
          </p:nvPr>
        </p:nvSpPr>
        <p:spPr/>
        <p:txBody>
          <a:bodyPr/>
          <a:lstStyle/>
          <a:p>
            <a:r>
              <a:rPr lang="en-US"/>
              <a:t>Instagram Posts Table | Scott - 1 of 18</a:t>
            </a:r>
          </a:p>
        </p:txBody>
      </p:sp>
      <p:graphicFrame>
        <p:nvGraphicFramePr>
          <p:cNvPr id="5" name="Table Placeholder 4">
            <a:extLst>
              <a:ext uri="{FF2B5EF4-FFF2-40B4-BE49-F238E27FC236}">
                <a16:creationId xmlns:a16="http://schemas.microsoft.com/office/drawing/2014/main" id="{95C9ECAF-F9BF-48EC-AA1E-F66B3E5F7753}"/>
              </a:ext>
            </a:extLst>
          </p:cNvPr>
          <p:cNvGraphicFramePr>
            <a:graphicFrameLocks noGrp="1"/>
          </p:cNvGraphicFramePr>
          <p:nvPr>
            <p:ph type="tbl" sz="quarter" idx="13"/>
            <p:extLst>
              <p:ext uri="{D42A27DB-BD31-4B8C-83A1-F6EECF244321}">
                <p14:modId xmlns:p14="http://schemas.microsoft.com/office/powerpoint/2010/main" val="306041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0373632"/>
                    </a:ext>
                  </a:extLst>
                </a:gridCol>
                <a:gridCol w="987552">
                  <a:extLst>
                    <a:ext uri="{9D8B030D-6E8A-4147-A177-3AD203B41FA5}">
                      <a16:colId xmlns:a16="http://schemas.microsoft.com/office/drawing/2014/main" val="958804911"/>
                    </a:ext>
                  </a:extLst>
                </a:gridCol>
                <a:gridCol w="987552">
                  <a:extLst>
                    <a:ext uri="{9D8B030D-6E8A-4147-A177-3AD203B41FA5}">
                      <a16:colId xmlns:a16="http://schemas.microsoft.com/office/drawing/2014/main" val="2777593696"/>
                    </a:ext>
                  </a:extLst>
                </a:gridCol>
                <a:gridCol w="987552">
                  <a:extLst>
                    <a:ext uri="{9D8B030D-6E8A-4147-A177-3AD203B41FA5}">
                      <a16:colId xmlns:a16="http://schemas.microsoft.com/office/drawing/2014/main" val="2936317681"/>
                    </a:ext>
                  </a:extLst>
                </a:gridCol>
                <a:gridCol w="987552">
                  <a:extLst>
                    <a:ext uri="{9D8B030D-6E8A-4147-A177-3AD203B41FA5}">
                      <a16:colId xmlns:a16="http://schemas.microsoft.com/office/drawing/2014/main" val="1645261130"/>
                    </a:ext>
                  </a:extLst>
                </a:gridCol>
                <a:gridCol w="987552">
                  <a:extLst>
                    <a:ext uri="{9D8B030D-6E8A-4147-A177-3AD203B41FA5}">
                      <a16:colId xmlns:a16="http://schemas.microsoft.com/office/drawing/2014/main" val="1720988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255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- 2021-06-02 20:28:55</a:t>
                      </a:r>
                      <a:r>
                        <a:rPr kumimoji="0" lang="es-ES" sz="1000" b="0" i="0" u="none" strike="noStrike" kern="1200" cap="none" spc="0" normalizeH="0" baseline="0" noProof="0">
                          <a:ln>
                            <a:noFill/>
                          </a:ln>
                          <a:solidFill>
                            <a:prstClr val="black"/>
                          </a:solidFill>
                          <a:effectLst/>
                          <a:uLnTx/>
                          <a:uFillTx/>
                          <a:latin typeface="+mn-lt"/>
                          <a:ea typeface="+mn-ea"/>
                          <a:cs typeface="+mn-cs"/>
                        </a:rPr>
                        <a:t>
 #SORTEO scottstorepilar
El miércoles 9/6 a partir de las 13:30 sumate al Instagram Live con la apertura en vivo de Scott Pilar y participá del sorteo de una SCOTT Aspect 960!
Para participar, comentá arrobando a dos amigos para que se enteren de la nueva Tienda Scott.
Si además, hacés una captura del evento en vivo y lo compartís en tus Stories arrobando a scottstorepilar y a scottsportsargentina tenés doble chance.
Recordá que tenés que seguir a las dos cuentas para ser parte del sorteo.
El sorteo se realizará el viernes 11/6 a mediodía.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1683349"/>
                  </a:ext>
                </a:extLst>
              </a:tr>
            </a:tbl>
          </a:graphicData>
        </a:graphic>
      </p:graphicFrame>
      <p:sp>
        <p:nvSpPr>
          <p:cNvPr id="4" name="Text Placeholder 3">
            <a:extLst>
              <a:ext uri="{FF2B5EF4-FFF2-40B4-BE49-F238E27FC236}">
                <a16:creationId xmlns:a16="http://schemas.microsoft.com/office/drawing/2014/main" id="{387C0B6F-DE0E-4182-9687-B1FD68F1BF0C}"/>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865828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A6B40-49E5-416D-934B-FD05E7E66042}"/>
              </a:ext>
            </a:extLst>
          </p:cNvPr>
          <p:cNvSpPr>
            <a:spLocks noGrp="1"/>
          </p:cNvSpPr>
          <p:nvPr>
            <p:ph type="title"/>
          </p:nvPr>
        </p:nvSpPr>
        <p:spPr/>
        <p:txBody>
          <a:bodyPr/>
          <a:lstStyle/>
          <a:p>
            <a:r>
              <a:rPr lang="en-US"/>
              <a:t>Instagram Posts Table | Scott - 2 of 18</a:t>
            </a:r>
          </a:p>
        </p:txBody>
      </p:sp>
      <p:graphicFrame>
        <p:nvGraphicFramePr>
          <p:cNvPr id="5" name="Table Placeholder 4">
            <a:extLst>
              <a:ext uri="{FF2B5EF4-FFF2-40B4-BE49-F238E27FC236}">
                <a16:creationId xmlns:a16="http://schemas.microsoft.com/office/drawing/2014/main" id="{78F4F6B0-B4C7-4B15-AFC1-ADA60352B244}"/>
              </a:ext>
            </a:extLst>
          </p:cNvPr>
          <p:cNvGraphicFramePr>
            <a:graphicFrameLocks noGrp="1"/>
          </p:cNvGraphicFramePr>
          <p:nvPr>
            <p:ph type="tbl" sz="quarter" idx="13"/>
            <p:extLst>
              <p:ext uri="{D42A27DB-BD31-4B8C-83A1-F6EECF244321}">
                <p14:modId xmlns:p14="http://schemas.microsoft.com/office/powerpoint/2010/main" val="3910989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49979583"/>
                    </a:ext>
                  </a:extLst>
                </a:gridCol>
                <a:gridCol w="987552">
                  <a:extLst>
                    <a:ext uri="{9D8B030D-6E8A-4147-A177-3AD203B41FA5}">
                      <a16:colId xmlns:a16="http://schemas.microsoft.com/office/drawing/2014/main" val="2529185002"/>
                    </a:ext>
                  </a:extLst>
                </a:gridCol>
                <a:gridCol w="987552">
                  <a:extLst>
                    <a:ext uri="{9D8B030D-6E8A-4147-A177-3AD203B41FA5}">
                      <a16:colId xmlns:a16="http://schemas.microsoft.com/office/drawing/2014/main" val="1811325686"/>
                    </a:ext>
                  </a:extLst>
                </a:gridCol>
                <a:gridCol w="987552">
                  <a:extLst>
                    <a:ext uri="{9D8B030D-6E8A-4147-A177-3AD203B41FA5}">
                      <a16:colId xmlns:a16="http://schemas.microsoft.com/office/drawing/2014/main" val="737766683"/>
                    </a:ext>
                  </a:extLst>
                </a:gridCol>
                <a:gridCol w="987552">
                  <a:extLst>
                    <a:ext uri="{9D8B030D-6E8A-4147-A177-3AD203B41FA5}">
                      <a16:colId xmlns:a16="http://schemas.microsoft.com/office/drawing/2014/main" val="1387556948"/>
                    </a:ext>
                  </a:extLst>
                </a:gridCol>
                <a:gridCol w="987552">
                  <a:extLst>
                    <a:ext uri="{9D8B030D-6E8A-4147-A177-3AD203B41FA5}">
                      <a16:colId xmlns:a16="http://schemas.microsoft.com/office/drawing/2014/main" val="1563632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423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- 2021-05-31 17:25:42</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666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- 2021-06-09 11:47:22</a:t>
                      </a:r>
                      <a:r>
                        <a:rPr kumimoji="0" lang="es-ES" sz="1000" b="0" i="0" u="none" strike="noStrike" kern="1200" cap="none" spc="0" normalizeH="0" baseline="0" noProof="0">
                          <a:ln>
                            <a:noFill/>
                          </a:ln>
                          <a:solidFill>
                            <a:prstClr val="black"/>
                          </a:solidFill>
                          <a:effectLst/>
                          <a:uLnTx/>
                          <a:uFillTx/>
                          <a:latin typeface="+mn-lt"/>
                          <a:ea typeface="+mn-ea"/>
                          <a:cs typeface="+mn-cs"/>
                        </a:rPr>
                        <a:t>
 #FastIsFun
El 2022 ya está acá!!
Conocé lo que se viene.
Spark RC lista para ser estrenada por el scottmtbracing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67607638"/>
                  </a:ext>
                </a:extLst>
              </a:tr>
            </a:tbl>
          </a:graphicData>
        </a:graphic>
      </p:graphicFrame>
      <p:sp>
        <p:nvSpPr>
          <p:cNvPr id="4" name="Text Placeholder 3">
            <a:extLst>
              <a:ext uri="{FF2B5EF4-FFF2-40B4-BE49-F238E27FC236}">
                <a16:creationId xmlns:a16="http://schemas.microsoft.com/office/drawing/2014/main" id="{64EC5286-E8F6-4E54-8634-2DDB5166B746}"/>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344223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7F5ED-D6CE-41F8-BA1F-7E9CBE3BA239}"/>
              </a:ext>
            </a:extLst>
          </p:cNvPr>
          <p:cNvSpPr>
            <a:spLocks noGrp="1"/>
          </p:cNvSpPr>
          <p:nvPr>
            <p:ph type="title"/>
          </p:nvPr>
        </p:nvSpPr>
        <p:spPr/>
        <p:txBody>
          <a:bodyPr/>
          <a:lstStyle/>
          <a:p>
            <a:r>
              <a:rPr lang="en-US"/>
              <a:t>Instagram Posts Table | Scott - 3 of 18</a:t>
            </a:r>
          </a:p>
        </p:txBody>
      </p:sp>
      <p:graphicFrame>
        <p:nvGraphicFramePr>
          <p:cNvPr id="5" name="Table Placeholder 4">
            <a:extLst>
              <a:ext uri="{FF2B5EF4-FFF2-40B4-BE49-F238E27FC236}">
                <a16:creationId xmlns:a16="http://schemas.microsoft.com/office/drawing/2014/main" id="{623B67EA-911B-43F0-A109-449A5979AE19}"/>
              </a:ext>
            </a:extLst>
          </p:cNvPr>
          <p:cNvGraphicFramePr>
            <a:graphicFrameLocks noGrp="1"/>
          </p:cNvGraphicFramePr>
          <p:nvPr>
            <p:ph type="tbl" sz="quarter" idx="13"/>
            <p:extLst>
              <p:ext uri="{D42A27DB-BD31-4B8C-83A1-F6EECF244321}">
                <p14:modId xmlns:p14="http://schemas.microsoft.com/office/powerpoint/2010/main" val="3517242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92876746"/>
                    </a:ext>
                  </a:extLst>
                </a:gridCol>
                <a:gridCol w="987552">
                  <a:extLst>
                    <a:ext uri="{9D8B030D-6E8A-4147-A177-3AD203B41FA5}">
                      <a16:colId xmlns:a16="http://schemas.microsoft.com/office/drawing/2014/main" val="729098689"/>
                    </a:ext>
                  </a:extLst>
                </a:gridCol>
                <a:gridCol w="987552">
                  <a:extLst>
                    <a:ext uri="{9D8B030D-6E8A-4147-A177-3AD203B41FA5}">
                      <a16:colId xmlns:a16="http://schemas.microsoft.com/office/drawing/2014/main" val="1743301988"/>
                    </a:ext>
                  </a:extLst>
                </a:gridCol>
                <a:gridCol w="987552">
                  <a:extLst>
                    <a:ext uri="{9D8B030D-6E8A-4147-A177-3AD203B41FA5}">
                      <a16:colId xmlns:a16="http://schemas.microsoft.com/office/drawing/2014/main" val="11285157"/>
                    </a:ext>
                  </a:extLst>
                </a:gridCol>
                <a:gridCol w="987552">
                  <a:extLst>
                    <a:ext uri="{9D8B030D-6E8A-4147-A177-3AD203B41FA5}">
                      <a16:colId xmlns:a16="http://schemas.microsoft.com/office/drawing/2014/main" val="3040215332"/>
                    </a:ext>
                  </a:extLst>
                </a:gridCol>
                <a:gridCol w="987552">
                  <a:extLst>
                    <a:ext uri="{9D8B030D-6E8A-4147-A177-3AD203B41FA5}">
                      <a16:colId xmlns:a16="http://schemas.microsoft.com/office/drawing/2014/main" val="440852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554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- 2021-05-28 18:33:36</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1936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- 2021-06-13 11:42:04</a:t>
                      </a:r>
                      <a:r>
                        <a:rPr kumimoji="0" lang="en-US" sz="1000" b="0" i="0" u="none" strike="noStrike" kern="1200" cap="none" spc="0" normalizeH="0" baseline="0" noProof="0">
                          <a:ln>
                            <a:noFill/>
                          </a:ln>
                          <a:solidFill>
                            <a:prstClr val="black"/>
                          </a:solidFill>
                          <a:effectLst/>
                          <a:uLnTx/>
                          <a:uFillTx/>
                          <a:latin typeface="+mn-lt"/>
                          <a:ea typeface="+mn-ea"/>
                          <a:cs typeface="+mn-cs"/>
                        </a:rPr>
                        <a:t>
 #FastIsFun
Detalle por detalle, así es la nueva Scott Spark de nschurter en el scottmtbracing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90423121"/>
                  </a:ext>
                </a:extLst>
              </a:tr>
            </a:tbl>
          </a:graphicData>
        </a:graphic>
      </p:graphicFrame>
      <p:sp>
        <p:nvSpPr>
          <p:cNvPr id="4" name="Text Placeholder 3">
            <a:extLst>
              <a:ext uri="{FF2B5EF4-FFF2-40B4-BE49-F238E27FC236}">
                <a16:creationId xmlns:a16="http://schemas.microsoft.com/office/drawing/2014/main" id="{4094D38A-472D-498C-9B55-6009B95DE302}"/>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503962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5676E-EA90-4DB2-9E16-1C771E423DF9}"/>
              </a:ext>
            </a:extLst>
          </p:cNvPr>
          <p:cNvSpPr>
            <a:spLocks noGrp="1"/>
          </p:cNvSpPr>
          <p:nvPr>
            <p:ph type="title"/>
          </p:nvPr>
        </p:nvSpPr>
        <p:spPr/>
        <p:txBody>
          <a:bodyPr/>
          <a:lstStyle/>
          <a:p>
            <a:r>
              <a:rPr lang="en-US"/>
              <a:t>Instagram Posts Table | Scott - 4 of 18</a:t>
            </a:r>
          </a:p>
        </p:txBody>
      </p:sp>
      <p:graphicFrame>
        <p:nvGraphicFramePr>
          <p:cNvPr id="5" name="Table Placeholder 4">
            <a:extLst>
              <a:ext uri="{FF2B5EF4-FFF2-40B4-BE49-F238E27FC236}">
                <a16:creationId xmlns:a16="http://schemas.microsoft.com/office/drawing/2014/main" id="{809B5901-EF32-452D-A473-38205C54E17E}"/>
              </a:ext>
            </a:extLst>
          </p:cNvPr>
          <p:cNvGraphicFramePr>
            <a:graphicFrameLocks noGrp="1"/>
          </p:cNvGraphicFramePr>
          <p:nvPr>
            <p:ph type="tbl" sz="quarter" idx="13"/>
            <p:extLst>
              <p:ext uri="{D42A27DB-BD31-4B8C-83A1-F6EECF244321}">
                <p14:modId xmlns:p14="http://schemas.microsoft.com/office/powerpoint/2010/main" val="1530129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26315958"/>
                    </a:ext>
                  </a:extLst>
                </a:gridCol>
                <a:gridCol w="987552">
                  <a:extLst>
                    <a:ext uri="{9D8B030D-6E8A-4147-A177-3AD203B41FA5}">
                      <a16:colId xmlns:a16="http://schemas.microsoft.com/office/drawing/2014/main" val="2706776465"/>
                    </a:ext>
                  </a:extLst>
                </a:gridCol>
                <a:gridCol w="987552">
                  <a:extLst>
                    <a:ext uri="{9D8B030D-6E8A-4147-A177-3AD203B41FA5}">
                      <a16:colId xmlns:a16="http://schemas.microsoft.com/office/drawing/2014/main" val="818173435"/>
                    </a:ext>
                  </a:extLst>
                </a:gridCol>
                <a:gridCol w="987552">
                  <a:extLst>
                    <a:ext uri="{9D8B030D-6E8A-4147-A177-3AD203B41FA5}">
                      <a16:colId xmlns:a16="http://schemas.microsoft.com/office/drawing/2014/main" val="947921230"/>
                    </a:ext>
                  </a:extLst>
                </a:gridCol>
                <a:gridCol w="987552">
                  <a:extLst>
                    <a:ext uri="{9D8B030D-6E8A-4147-A177-3AD203B41FA5}">
                      <a16:colId xmlns:a16="http://schemas.microsoft.com/office/drawing/2014/main" val="1654702210"/>
                    </a:ext>
                  </a:extLst>
                </a:gridCol>
                <a:gridCol w="987552">
                  <a:extLst>
                    <a:ext uri="{9D8B030D-6E8A-4147-A177-3AD203B41FA5}">
                      <a16:colId xmlns:a16="http://schemas.microsoft.com/office/drawing/2014/main" val="79589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11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- 2021-05-27 18:47:20</a:t>
                      </a:r>
                      <a:r>
                        <a:rPr kumimoji="0" lang="en-US" sz="1000" b="0" i="0" u="none" strike="noStrike" kern="1200" cap="none" spc="0" normalizeH="0" baseline="0" noProof="0">
                          <a:ln>
                            <a:noFill/>
                          </a:ln>
                          <a:solidFill>
                            <a:prstClr val="black"/>
                          </a:solidFill>
                          <a:effectLst/>
                          <a:uLnTx/>
                          <a:uFillTx/>
                          <a:latin typeface="+mn-lt"/>
                          <a:ea typeface="+mn-ea"/>
                          <a:cs typeface="+mn-cs"/>
                        </a:rPr>
                        <a:t>
 Nadie como yanickthemechanic , Head Mechanic del scottmtbracing , para explicar el setup del manillar de nschurter 
Y vos, ¿cómo es tu setup?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945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- 2021-05-29 10:00:02</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bicicletero!!
¿Tu bicicletero tiene Instagram? Arrobalo en los comentarios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9466595"/>
                  </a:ext>
                </a:extLst>
              </a:tr>
            </a:tbl>
          </a:graphicData>
        </a:graphic>
      </p:graphicFrame>
      <p:sp>
        <p:nvSpPr>
          <p:cNvPr id="4" name="Text Placeholder 3">
            <a:extLst>
              <a:ext uri="{FF2B5EF4-FFF2-40B4-BE49-F238E27FC236}">
                <a16:creationId xmlns:a16="http://schemas.microsoft.com/office/drawing/2014/main" id="{AB94AD1F-B394-4EA9-B032-31B62260A224}"/>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194749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FCA90-B719-4FD1-A818-76D2ADBBAAFB}"/>
              </a:ext>
            </a:extLst>
          </p:cNvPr>
          <p:cNvSpPr>
            <a:spLocks noGrp="1"/>
          </p:cNvSpPr>
          <p:nvPr>
            <p:ph type="title"/>
          </p:nvPr>
        </p:nvSpPr>
        <p:spPr/>
        <p:txBody>
          <a:bodyPr/>
          <a:lstStyle/>
          <a:p>
            <a:r>
              <a:rPr lang="en-US"/>
              <a:t>Instagram Posts Table | Scott - 5 of 18</a:t>
            </a:r>
          </a:p>
        </p:txBody>
      </p:sp>
      <p:graphicFrame>
        <p:nvGraphicFramePr>
          <p:cNvPr id="5" name="Table Placeholder 4">
            <a:extLst>
              <a:ext uri="{FF2B5EF4-FFF2-40B4-BE49-F238E27FC236}">
                <a16:creationId xmlns:a16="http://schemas.microsoft.com/office/drawing/2014/main" id="{4EBDC475-C71A-4BD3-A38F-38B7C4370661}"/>
              </a:ext>
            </a:extLst>
          </p:cNvPr>
          <p:cNvGraphicFramePr>
            <a:graphicFrameLocks noGrp="1"/>
          </p:cNvGraphicFramePr>
          <p:nvPr>
            <p:ph type="tbl" sz="quarter" idx="13"/>
            <p:extLst>
              <p:ext uri="{D42A27DB-BD31-4B8C-83A1-F6EECF244321}">
                <p14:modId xmlns:p14="http://schemas.microsoft.com/office/powerpoint/2010/main" val="2305342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1462282"/>
                    </a:ext>
                  </a:extLst>
                </a:gridCol>
                <a:gridCol w="987552">
                  <a:extLst>
                    <a:ext uri="{9D8B030D-6E8A-4147-A177-3AD203B41FA5}">
                      <a16:colId xmlns:a16="http://schemas.microsoft.com/office/drawing/2014/main" val="3382457951"/>
                    </a:ext>
                  </a:extLst>
                </a:gridCol>
                <a:gridCol w="987552">
                  <a:extLst>
                    <a:ext uri="{9D8B030D-6E8A-4147-A177-3AD203B41FA5}">
                      <a16:colId xmlns:a16="http://schemas.microsoft.com/office/drawing/2014/main" val="3626976999"/>
                    </a:ext>
                  </a:extLst>
                </a:gridCol>
                <a:gridCol w="987552">
                  <a:extLst>
                    <a:ext uri="{9D8B030D-6E8A-4147-A177-3AD203B41FA5}">
                      <a16:colId xmlns:a16="http://schemas.microsoft.com/office/drawing/2014/main" val="4045973155"/>
                    </a:ext>
                  </a:extLst>
                </a:gridCol>
                <a:gridCol w="987552">
                  <a:extLst>
                    <a:ext uri="{9D8B030D-6E8A-4147-A177-3AD203B41FA5}">
                      <a16:colId xmlns:a16="http://schemas.microsoft.com/office/drawing/2014/main" val="1928400148"/>
                    </a:ext>
                  </a:extLst>
                </a:gridCol>
                <a:gridCol w="987552">
                  <a:extLst>
                    <a:ext uri="{9D8B030D-6E8A-4147-A177-3AD203B41FA5}">
                      <a16:colId xmlns:a16="http://schemas.microsoft.com/office/drawing/2014/main" val="313509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873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- 2021-06-07 15:34:44</a:t>
                      </a:r>
                      <a:r>
                        <a:rPr kumimoji="0" lang="es-ES" sz="1000" b="0" i="0" u="none" strike="noStrike" kern="1200" cap="none" spc="0" normalizeH="0" baseline="0" noProof="0">
                          <a:ln>
                            <a:noFill/>
                          </a:ln>
                          <a:solidFill>
                            <a:prstClr val="black"/>
                          </a:solidFill>
                          <a:effectLst/>
                          <a:uLnTx/>
                          <a:uFillTx/>
                          <a:latin typeface="+mn-lt"/>
                          <a:ea typeface="+mn-ea"/>
                          <a:cs typeface="+mn-cs"/>
                        </a:rPr>
                        <a:t>
 La Tarmac SL7 es la combinación perfecta entre aerodinámica, bajo peso y comodidad. La culminación de nuestra insistente búsqueda de la velocidad. Una auténtica máquina de competición.
Diseñada con los mejores ingenieros del sector junto a la experiencia de un ejército de ciclistas de nuestros equipos World Tour, la Tarmac SL7 es la más rápida que jamás hayamos probado. 
Testeada a fondo en el túnel del viento y construida con nuestra tecnología Rider-First Engineered™ para asegurar que la Tarmac sea la más equilibrada y con mejor comportamiento, indistintamente de la talla. 
#AeroIsEverything 
#SpecializedTarmac #TarmacSL7 #IamSpecialized #SpecializedArgentina #SpecializedTarmacSl7 #SpecializedRoad #Roadbike 
📸 : lulu.on.tour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5085563"/>
                  </a:ext>
                </a:extLst>
              </a:tr>
            </a:tbl>
          </a:graphicData>
        </a:graphic>
      </p:graphicFrame>
      <p:sp>
        <p:nvSpPr>
          <p:cNvPr id="4" name="Text Placeholder 3">
            <a:extLst>
              <a:ext uri="{FF2B5EF4-FFF2-40B4-BE49-F238E27FC236}">
                <a16:creationId xmlns:a16="http://schemas.microsoft.com/office/drawing/2014/main" id="{8EA64635-42F2-4EFA-8685-C4962947D393}"/>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800375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2BBC3-9A10-4F4B-91F4-990B08402CF2}"/>
              </a:ext>
            </a:extLst>
          </p:cNvPr>
          <p:cNvSpPr>
            <a:spLocks noGrp="1"/>
          </p:cNvSpPr>
          <p:nvPr>
            <p:ph type="title"/>
          </p:nvPr>
        </p:nvSpPr>
        <p:spPr/>
        <p:txBody>
          <a:bodyPr/>
          <a:lstStyle/>
          <a:p>
            <a:r>
              <a:rPr lang="en-US"/>
              <a:t>Instagram Posts Table | Scott - 6 of 18</a:t>
            </a:r>
          </a:p>
        </p:txBody>
      </p:sp>
      <p:graphicFrame>
        <p:nvGraphicFramePr>
          <p:cNvPr id="5" name="Table Placeholder 4">
            <a:extLst>
              <a:ext uri="{FF2B5EF4-FFF2-40B4-BE49-F238E27FC236}">
                <a16:creationId xmlns:a16="http://schemas.microsoft.com/office/drawing/2014/main" id="{E633B422-03F5-4D5A-BA5F-30ED5D0DF3A5}"/>
              </a:ext>
            </a:extLst>
          </p:cNvPr>
          <p:cNvGraphicFramePr>
            <a:graphicFrameLocks noGrp="1"/>
          </p:cNvGraphicFramePr>
          <p:nvPr>
            <p:ph type="tbl" sz="quarter" idx="13"/>
            <p:extLst>
              <p:ext uri="{D42A27DB-BD31-4B8C-83A1-F6EECF244321}">
                <p14:modId xmlns:p14="http://schemas.microsoft.com/office/powerpoint/2010/main" val="321262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69542273"/>
                    </a:ext>
                  </a:extLst>
                </a:gridCol>
                <a:gridCol w="987552">
                  <a:extLst>
                    <a:ext uri="{9D8B030D-6E8A-4147-A177-3AD203B41FA5}">
                      <a16:colId xmlns:a16="http://schemas.microsoft.com/office/drawing/2014/main" val="2269095392"/>
                    </a:ext>
                  </a:extLst>
                </a:gridCol>
                <a:gridCol w="987552">
                  <a:extLst>
                    <a:ext uri="{9D8B030D-6E8A-4147-A177-3AD203B41FA5}">
                      <a16:colId xmlns:a16="http://schemas.microsoft.com/office/drawing/2014/main" val="2420990627"/>
                    </a:ext>
                  </a:extLst>
                </a:gridCol>
                <a:gridCol w="987552">
                  <a:extLst>
                    <a:ext uri="{9D8B030D-6E8A-4147-A177-3AD203B41FA5}">
                      <a16:colId xmlns:a16="http://schemas.microsoft.com/office/drawing/2014/main" val="2817374043"/>
                    </a:ext>
                  </a:extLst>
                </a:gridCol>
                <a:gridCol w="987552">
                  <a:extLst>
                    <a:ext uri="{9D8B030D-6E8A-4147-A177-3AD203B41FA5}">
                      <a16:colId xmlns:a16="http://schemas.microsoft.com/office/drawing/2014/main" val="3876742734"/>
                    </a:ext>
                  </a:extLst>
                </a:gridCol>
                <a:gridCol w="987552">
                  <a:extLst>
                    <a:ext uri="{9D8B030D-6E8A-4147-A177-3AD203B41FA5}">
                      <a16:colId xmlns:a16="http://schemas.microsoft.com/office/drawing/2014/main" val="179956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9815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- 2021-05-25 10:12:51</a:t>
                      </a:r>
                      <a:r>
                        <a:rPr kumimoji="0" lang="es-ES" sz="1000" b="0" i="0" u="none" strike="noStrike" kern="1200" cap="none" spc="0" normalizeH="0" baseline="0" noProof="0">
                          <a:ln>
                            <a:noFill/>
                          </a:ln>
                          <a:solidFill>
                            <a:prstClr val="black"/>
                          </a:solidFill>
                          <a:effectLst/>
                          <a:uLnTx/>
                          <a:uFillTx/>
                          <a:latin typeface="+mn-lt"/>
                          <a:ea typeface="+mn-ea"/>
                          <a:cs typeface="+mn-cs"/>
                        </a:rPr>
                        <a:t>
 Desde aquí salen las SCOTT #ProducciónNacional.
Desde aquí festejamos el 25 de Mayo, Día de la Patria.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327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- 2021-06-11 18:22:01</a:t>
                      </a:r>
                      <a:r>
                        <a:rPr kumimoji="0" lang="es-ES" sz="1000" b="0" i="0" u="none" strike="noStrike" kern="1200" cap="none" spc="0" normalizeH="0" baseline="0" noProof="0">
                          <a:ln>
                            <a:noFill/>
                          </a:ln>
                          <a:solidFill>
                            <a:prstClr val="black"/>
                          </a:solidFill>
                          <a:effectLst/>
                          <a:uLnTx/>
                          <a:uFillTx/>
                          <a:latin typeface="+mn-lt"/>
                          <a:ea typeface="+mn-ea"/>
                          <a:cs typeface="+mn-cs"/>
                        </a:rPr>
                        <a:t>
 Y la Scott Aspect 960 de scottstorepilar se la ganó edgarurosa 🎉🎉🎉
Ponete en contacto con la Tienda para coordinar la entrega!!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5533322"/>
                  </a:ext>
                </a:extLst>
              </a:tr>
            </a:tbl>
          </a:graphicData>
        </a:graphic>
      </p:graphicFrame>
      <p:sp>
        <p:nvSpPr>
          <p:cNvPr id="4" name="Text Placeholder 3">
            <a:extLst>
              <a:ext uri="{FF2B5EF4-FFF2-40B4-BE49-F238E27FC236}">
                <a16:creationId xmlns:a16="http://schemas.microsoft.com/office/drawing/2014/main" id="{EA747776-9701-424D-BCD6-0CF3D45BA843}"/>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913253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13608-868A-4705-BFFA-97D608DE89FF}"/>
              </a:ext>
            </a:extLst>
          </p:cNvPr>
          <p:cNvSpPr>
            <a:spLocks noGrp="1"/>
          </p:cNvSpPr>
          <p:nvPr>
            <p:ph type="title"/>
          </p:nvPr>
        </p:nvSpPr>
        <p:spPr/>
        <p:txBody>
          <a:bodyPr/>
          <a:lstStyle/>
          <a:p>
            <a:r>
              <a:rPr lang="en-US"/>
              <a:t>Instagram Posts Table | Scott - 7 of 18</a:t>
            </a:r>
          </a:p>
        </p:txBody>
      </p:sp>
      <p:graphicFrame>
        <p:nvGraphicFramePr>
          <p:cNvPr id="5" name="Table Placeholder 4">
            <a:extLst>
              <a:ext uri="{FF2B5EF4-FFF2-40B4-BE49-F238E27FC236}">
                <a16:creationId xmlns:a16="http://schemas.microsoft.com/office/drawing/2014/main" id="{20600BD9-CB94-4941-9B86-03459603AEC7}"/>
              </a:ext>
            </a:extLst>
          </p:cNvPr>
          <p:cNvGraphicFramePr>
            <a:graphicFrameLocks noGrp="1"/>
          </p:cNvGraphicFramePr>
          <p:nvPr>
            <p:ph type="tbl" sz="quarter" idx="13"/>
            <p:extLst>
              <p:ext uri="{D42A27DB-BD31-4B8C-83A1-F6EECF244321}">
                <p14:modId xmlns:p14="http://schemas.microsoft.com/office/powerpoint/2010/main" val="1777197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27543954"/>
                    </a:ext>
                  </a:extLst>
                </a:gridCol>
                <a:gridCol w="987552">
                  <a:extLst>
                    <a:ext uri="{9D8B030D-6E8A-4147-A177-3AD203B41FA5}">
                      <a16:colId xmlns:a16="http://schemas.microsoft.com/office/drawing/2014/main" val="3480578404"/>
                    </a:ext>
                  </a:extLst>
                </a:gridCol>
                <a:gridCol w="987552">
                  <a:extLst>
                    <a:ext uri="{9D8B030D-6E8A-4147-A177-3AD203B41FA5}">
                      <a16:colId xmlns:a16="http://schemas.microsoft.com/office/drawing/2014/main" val="3485046328"/>
                    </a:ext>
                  </a:extLst>
                </a:gridCol>
                <a:gridCol w="987552">
                  <a:extLst>
                    <a:ext uri="{9D8B030D-6E8A-4147-A177-3AD203B41FA5}">
                      <a16:colId xmlns:a16="http://schemas.microsoft.com/office/drawing/2014/main" val="2995763905"/>
                    </a:ext>
                  </a:extLst>
                </a:gridCol>
                <a:gridCol w="987552">
                  <a:extLst>
                    <a:ext uri="{9D8B030D-6E8A-4147-A177-3AD203B41FA5}">
                      <a16:colId xmlns:a16="http://schemas.microsoft.com/office/drawing/2014/main" val="297508626"/>
                    </a:ext>
                  </a:extLst>
                </a:gridCol>
                <a:gridCol w="987552">
                  <a:extLst>
                    <a:ext uri="{9D8B030D-6E8A-4147-A177-3AD203B41FA5}">
                      <a16:colId xmlns:a16="http://schemas.microsoft.com/office/drawing/2014/main" val="1545172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07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- 2021-05-23 19:21:11</a:t>
                      </a:r>
                      <a:r>
                        <a:rPr kumimoji="0" lang="en-US" sz="1000" b="0" i="0" u="none" strike="noStrike" kern="1200" cap="none" spc="0" normalizeH="0" baseline="0" noProof="0">
                          <a:ln>
                            <a:noFill/>
                          </a:ln>
                          <a:solidFill>
                            <a:prstClr val="black"/>
                          </a:solidFill>
                          <a:effectLst/>
                          <a:uLnTx/>
                          <a:uFillTx/>
                          <a:latin typeface="+mn-lt"/>
                          <a:ea typeface="+mn-ea"/>
                          <a:cs typeface="+mn-cs"/>
                        </a:rPr>
                        <a:t>
 #SantiniArgentina ahora hace parte del Super Team Trek Bontrager temporada 2021-2022! 
El customizado especial SKINSUIT SPRINTER, diseñado en Italia, esta fabricado con tejido aero Highspeed en las mangas, Thunderbike Power alrededor de los muslos para una compresión muscular óptima, cierre frontal de doble apertura, bolsillo trasero triple y una badana C3 que es la misma que usa el treksegafredo.
Además, van a estar acompañados por un bib short y jersey con la más alta tecnologia para un rendimiento aerodinámico mejorado. 
Gracias por sumarse en esta nueva temporada:
🔴 santini_arg
trekbikes trekbicycleargentina bontragerargentina opticacentralstore guargentina  foxracingargentina microonfactory
📸 sportsphotographer.arg 📸 trompofilms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24349285"/>
                  </a:ext>
                </a:extLst>
              </a:tr>
            </a:tbl>
          </a:graphicData>
        </a:graphic>
      </p:graphicFrame>
      <p:sp>
        <p:nvSpPr>
          <p:cNvPr id="4" name="Text Placeholder 3">
            <a:extLst>
              <a:ext uri="{FF2B5EF4-FFF2-40B4-BE49-F238E27FC236}">
                <a16:creationId xmlns:a16="http://schemas.microsoft.com/office/drawing/2014/main" id="{AE4F9B0B-5ACE-4AAB-8C1D-76BE5E5A3373}"/>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690977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ACBDB-1ACF-40F4-994B-D9CD706D10D4}"/>
              </a:ext>
            </a:extLst>
          </p:cNvPr>
          <p:cNvSpPr>
            <a:spLocks noGrp="1"/>
          </p:cNvSpPr>
          <p:nvPr>
            <p:ph type="title"/>
          </p:nvPr>
        </p:nvSpPr>
        <p:spPr/>
        <p:txBody>
          <a:bodyPr/>
          <a:lstStyle/>
          <a:p>
            <a:r>
              <a:rPr lang="en-US"/>
              <a:t>Instagram Posts Table | Scott - 8 of 18</a:t>
            </a:r>
          </a:p>
        </p:txBody>
      </p:sp>
      <p:graphicFrame>
        <p:nvGraphicFramePr>
          <p:cNvPr id="5" name="Table Placeholder 4">
            <a:extLst>
              <a:ext uri="{FF2B5EF4-FFF2-40B4-BE49-F238E27FC236}">
                <a16:creationId xmlns:a16="http://schemas.microsoft.com/office/drawing/2014/main" id="{353FDB22-7A4F-4EDE-A136-5A2AD8787396}"/>
              </a:ext>
            </a:extLst>
          </p:cNvPr>
          <p:cNvGraphicFramePr>
            <a:graphicFrameLocks noGrp="1"/>
          </p:cNvGraphicFramePr>
          <p:nvPr>
            <p:ph type="tbl" sz="quarter" idx="13"/>
            <p:extLst>
              <p:ext uri="{D42A27DB-BD31-4B8C-83A1-F6EECF244321}">
                <p14:modId xmlns:p14="http://schemas.microsoft.com/office/powerpoint/2010/main" val="2294687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43086419"/>
                    </a:ext>
                  </a:extLst>
                </a:gridCol>
                <a:gridCol w="987552">
                  <a:extLst>
                    <a:ext uri="{9D8B030D-6E8A-4147-A177-3AD203B41FA5}">
                      <a16:colId xmlns:a16="http://schemas.microsoft.com/office/drawing/2014/main" val="833701108"/>
                    </a:ext>
                  </a:extLst>
                </a:gridCol>
                <a:gridCol w="987552">
                  <a:extLst>
                    <a:ext uri="{9D8B030D-6E8A-4147-A177-3AD203B41FA5}">
                      <a16:colId xmlns:a16="http://schemas.microsoft.com/office/drawing/2014/main" val="3619777018"/>
                    </a:ext>
                  </a:extLst>
                </a:gridCol>
                <a:gridCol w="987552">
                  <a:extLst>
                    <a:ext uri="{9D8B030D-6E8A-4147-A177-3AD203B41FA5}">
                      <a16:colId xmlns:a16="http://schemas.microsoft.com/office/drawing/2014/main" val="3628185878"/>
                    </a:ext>
                  </a:extLst>
                </a:gridCol>
                <a:gridCol w="987552">
                  <a:extLst>
                    <a:ext uri="{9D8B030D-6E8A-4147-A177-3AD203B41FA5}">
                      <a16:colId xmlns:a16="http://schemas.microsoft.com/office/drawing/2014/main" val="599957582"/>
                    </a:ext>
                  </a:extLst>
                </a:gridCol>
                <a:gridCol w="987552">
                  <a:extLst>
                    <a:ext uri="{9D8B030D-6E8A-4147-A177-3AD203B41FA5}">
                      <a16:colId xmlns:a16="http://schemas.microsoft.com/office/drawing/2014/main" val="2518861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699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- 2021-05-28 11:30:29</a:t>
                      </a:r>
                      <a:r>
                        <a:rPr kumimoji="0" lang="en-US" sz="1000" b="0" i="0" u="none" strike="noStrike" kern="1200" cap="none" spc="0" normalizeH="0" baseline="0" noProof="0">
                          <a:ln>
                            <a:noFill/>
                          </a:ln>
                          <a:solidFill>
                            <a:prstClr val="black"/>
                          </a:solidFill>
                          <a:effectLst/>
                          <a:uLnTx/>
                          <a:uFillTx/>
                          <a:latin typeface="+mn-lt"/>
                          <a:ea typeface="+mn-ea"/>
                          <a:cs typeface="+mn-cs"/>
                        </a:rPr>
                        <a:t>
 Es un gran orgullo presentarles a el nuevo Embajador de Specialized Argentina: kevinmaxbenavides 
"La bici siempre fue parte de mis entrenamientos y hoy más que nunca estoy feliz de poder pedalear arriba de una Specialized Turbo⚡️", confesó en sus redes el Campeón del Dakar 2021.🥇 
¡Bienvenido a la familia Specialized Kevin Benavides! 
¡Se vienen grandes experiencias juntos!
#IamSpecialized #SpecializedArgentina #Specialized #EmbajadorSpecialized #KevinBenavides #SpecializedTurboBike#SpecializedLevo #SpecializedLevoSL #Levo #Emtb #Ebike #ModoTurbo #PedalAssist
📸  mvaldezfoto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63155791"/>
                  </a:ext>
                </a:extLst>
              </a:tr>
            </a:tbl>
          </a:graphicData>
        </a:graphic>
      </p:graphicFrame>
      <p:sp>
        <p:nvSpPr>
          <p:cNvPr id="4" name="Text Placeholder 3">
            <a:extLst>
              <a:ext uri="{FF2B5EF4-FFF2-40B4-BE49-F238E27FC236}">
                <a16:creationId xmlns:a16="http://schemas.microsoft.com/office/drawing/2014/main" id="{70A48709-58B2-4D54-9A6D-4F529B4F2DBB}"/>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010363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2364F-2077-40FD-8928-FB30B6D08E3B}"/>
              </a:ext>
            </a:extLst>
          </p:cNvPr>
          <p:cNvSpPr>
            <a:spLocks noGrp="1"/>
          </p:cNvSpPr>
          <p:nvPr>
            <p:ph type="title"/>
          </p:nvPr>
        </p:nvSpPr>
        <p:spPr/>
        <p:txBody>
          <a:bodyPr/>
          <a:lstStyle/>
          <a:p>
            <a:r>
              <a:rPr lang="en-US"/>
              <a:t>Instagram Posts Table | Scott - 9 of 18</a:t>
            </a:r>
          </a:p>
        </p:txBody>
      </p:sp>
      <p:graphicFrame>
        <p:nvGraphicFramePr>
          <p:cNvPr id="5" name="Table Placeholder 4">
            <a:extLst>
              <a:ext uri="{FF2B5EF4-FFF2-40B4-BE49-F238E27FC236}">
                <a16:creationId xmlns:a16="http://schemas.microsoft.com/office/drawing/2014/main" id="{5326F359-E3AF-460D-BAB4-B362FBCE5E53}"/>
              </a:ext>
            </a:extLst>
          </p:cNvPr>
          <p:cNvGraphicFramePr>
            <a:graphicFrameLocks noGrp="1"/>
          </p:cNvGraphicFramePr>
          <p:nvPr>
            <p:ph type="tbl" sz="quarter" idx="13"/>
            <p:extLst>
              <p:ext uri="{D42A27DB-BD31-4B8C-83A1-F6EECF244321}">
                <p14:modId xmlns:p14="http://schemas.microsoft.com/office/powerpoint/2010/main" val="1025743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7329773"/>
                    </a:ext>
                  </a:extLst>
                </a:gridCol>
                <a:gridCol w="987552">
                  <a:extLst>
                    <a:ext uri="{9D8B030D-6E8A-4147-A177-3AD203B41FA5}">
                      <a16:colId xmlns:a16="http://schemas.microsoft.com/office/drawing/2014/main" val="3102998579"/>
                    </a:ext>
                  </a:extLst>
                </a:gridCol>
                <a:gridCol w="987552">
                  <a:extLst>
                    <a:ext uri="{9D8B030D-6E8A-4147-A177-3AD203B41FA5}">
                      <a16:colId xmlns:a16="http://schemas.microsoft.com/office/drawing/2014/main" val="559243773"/>
                    </a:ext>
                  </a:extLst>
                </a:gridCol>
                <a:gridCol w="987552">
                  <a:extLst>
                    <a:ext uri="{9D8B030D-6E8A-4147-A177-3AD203B41FA5}">
                      <a16:colId xmlns:a16="http://schemas.microsoft.com/office/drawing/2014/main" val="1415013729"/>
                    </a:ext>
                  </a:extLst>
                </a:gridCol>
                <a:gridCol w="987552">
                  <a:extLst>
                    <a:ext uri="{9D8B030D-6E8A-4147-A177-3AD203B41FA5}">
                      <a16:colId xmlns:a16="http://schemas.microsoft.com/office/drawing/2014/main" val="1009175229"/>
                    </a:ext>
                  </a:extLst>
                </a:gridCol>
                <a:gridCol w="987552">
                  <a:extLst>
                    <a:ext uri="{9D8B030D-6E8A-4147-A177-3AD203B41FA5}">
                      <a16:colId xmlns:a16="http://schemas.microsoft.com/office/drawing/2014/main" val="2123114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88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- 2021-05-30 18:46:49</a:t>
                      </a:r>
                      <a:r>
                        <a:rPr kumimoji="0" lang="es-ES" sz="1000" b="0" i="0" u="none" strike="noStrike" kern="1200" cap="none" spc="0" normalizeH="0" baseline="0" noProof="0">
                          <a:ln>
                            <a:noFill/>
                          </a:ln>
                          <a:solidFill>
                            <a:prstClr val="black"/>
                          </a:solidFill>
                          <a:effectLst/>
                          <a:uLnTx/>
                          <a:uFillTx/>
                          <a:latin typeface="+mn-lt"/>
                          <a:ea typeface="+mn-ea"/>
                          <a:cs typeface="+mn-cs"/>
                        </a:rPr>
                        <a:t>
 Final para el giroditalia 2021.
Buena performance para el teamdsm_ que tuvo en el séptimo puesto de romainbardet a su mejor exponente.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6024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- 2021-05-26 19:49:34</a:t>
                      </a:r>
                      <a:r>
                        <a:rPr kumimoji="0" lang="es-ES" sz="1000" b="0" i="0" u="none" strike="noStrike" kern="1200" cap="none" spc="0" normalizeH="0" baseline="0" noProof="0">
                          <a:ln>
                            <a:noFill/>
                          </a:ln>
                          <a:solidFill>
                            <a:prstClr val="black"/>
                          </a:solidFill>
                          <a:effectLst/>
                          <a:uLnTx/>
                          <a:uFillTx/>
                          <a:latin typeface="+mn-lt"/>
                          <a:ea typeface="+mn-ea"/>
                          <a:cs typeface="+mn-cs"/>
                        </a:rPr>
                        <a:t>
 El cuadro más rápido del mercado, un grupo sin cables de 12 velocidades de SRAM, Twin Loc y componentes Syncros. Así es la Spark RC 900 TEAM ISSUE AXS PRZ.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9775630"/>
                  </a:ext>
                </a:extLst>
              </a:tr>
            </a:tbl>
          </a:graphicData>
        </a:graphic>
      </p:graphicFrame>
      <p:sp>
        <p:nvSpPr>
          <p:cNvPr id="4" name="Text Placeholder 3">
            <a:extLst>
              <a:ext uri="{FF2B5EF4-FFF2-40B4-BE49-F238E27FC236}">
                <a16:creationId xmlns:a16="http://schemas.microsoft.com/office/drawing/2014/main" id="{F72653F2-447C-45B3-91EE-E3650127B49B}"/>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086772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E264-290A-4BC4-B630-7B371EA69AE7}"/>
              </a:ext>
            </a:extLst>
          </p:cNvPr>
          <p:cNvSpPr>
            <a:spLocks noGrp="1"/>
          </p:cNvSpPr>
          <p:nvPr>
            <p:ph type="title"/>
          </p:nvPr>
        </p:nvSpPr>
        <p:spPr/>
        <p:txBody>
          <a:bodyPr/>
          <a:lstStyle/>
          <a:p>
            <a:r>
              <a:rPr lang="en-US"/>
              <a:t>Instagram Posts Table | Scott - 10 of 18</a:t>
            </a:r>
          </a:p>
        </p:txBody>
      </p:sp>
      <p:graphicFrame>
        <p:nvGraphicFramePr>
          <p:cNvPr id="5" name="Table Placeholder 4">
            <a:extLst>
              <a:ext uri="{FF2B5EF4-FFF2-40B4-BE49-F238E27FC236}">
                <a16:creationId xmlns:a16="http://schemas.microsoft.com/office/drawing/2014/main" id="{7019784F-45FD-47B8-8730-1561F4094F48}"/>
              </a:ext>
            </a:extLst>
          </p:cNvPr>
          <p:cNvGraphicFramePr>
            <a:graphicFrameLocks noGrp="1"/>
          </p:cNvGraphicFramePr>
          <p:nvPr>
            <p:ph type="tbl" sz="quarter" idx="13"/>
            <p:extLst>
              <p:ext uri="{D42A27DB-BD31-4B8C-83A1-F6EECF244321}">
                <p14:modId xmlns:p14="http://schemas.microsoft.com/office/powerpoint/2010/main" val="2403324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69567804"/>
                    </a:ext>
                  </a:extLst>
                </a:gridCol>
                <a:gridCol w="987552">
                  <a:extLst>
                    <a:ext uri="{9D8B030D-6E8A-4147-A177-3AD203B41FA5}">
                      <a16:colId xmlns:a16="http://schemas.microsoft.com/office/drawing/2014/main" val="793467376"/>
                    </a:ext>
                  </a:extLst>
                </a:gridCol>
                <a:gridCol w="987552">
                  <a:extLst>
                    <a:ext uri="{9D8B030D-6E8A-4147-A177-3AD203B41FA5}">
                      <a16:colId xmlns:a16="http://schemas.microsoft.com/office/drawing/2014/main" val="1757084905"/>
                    </a:ext>
                  </a:extLst>
                </a:gridCol>
                <a:gridCol w="987552">
                  <a:extLst>
                    <a:ext uri="{9D8B030D-6E8A-4147-A177-3AD203B41FA5}">
                      <a16:colId xmlns:a16="http://schemas.microsoft.com/office/drawing/2014/main" val="230421036"/>
                    </a:ext>
                  </a:extLst>
                </a:gridCol>
                <a:gridCol w="987552">
                  <a:extLst>
                    <a:ext uri="{9D8B030D-6E8A-4147-A177-3AD203B41FA5}">
                      <a16:colId xmlns:a16="http://schemas.microsoft.com/office/drawing/2014/main" val="224456759"/>
                    </a:ext>
                  </a:extLst>
                </a:gridCol>
                <a:gridCol w="987552">
                  <a:extLst>
                    <a:ext uri="{9D8B030D-6E8A-4147-A177-3AD203B41FA5}">
                      <a16:colId xmlns:a16="http://schemas.microsoft.com/office/drawing/2014/main" val="4160421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945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- 2021-05-18 21:37:09</a:t>
                      </a:r>
                      <a:r>
                        <a:rPr kumimoji="0" lang="en-US" sz="1000" b="0" i="0" u="none" strike="noStrike" kern="1200" cap="none" spc="0" normalizeH="0" baseline="0" noProof="0">
                          <a:ln>
                            <a:noFill/>
                          </a:ln>
                          <a:solidFill>
                            <a:prstClr val="black"/>
                          </a:solidFill>
                          <a:effectLst/>
                          <a:uLnTx/>
                          <a:uFillTx/>
                          <a:latin typeface="+mn-lt"/>
                          <a:ea typeface="+mn-ea"/>
                          <a:cs typeface="+mn-cs"/>
                        </a:rPr>
                        <a:t>
 ¡Impresionante triunfo en la general para facu_cayata en el gp_monogasco_elmollar!
Nuestro corredor más joven no deja de sorprendernos ubicándose en el primer puesto del podio de la general en un circuito extremo de XC.
trekbikes  trekbicycleargentina bontragerargentina  opticacentralstore  guargentina  pave_sportswear 
#RacedToWin #GoOutside #creemosenlasbicis #procaliber #supercaliber #topfuel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1967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- 2021-06-03 21:01:21</a:t>
                      </a:r>
                      <a:r>
                        <a:rPr kumimoji="0" lang="en-US" sz="1000" b="0" i="0" u="none" strike="noStrike" kern="1200" cap="none" spc="0" normalizeH="0" baseline="0" noProof="0">
                          <a:ln>
                            <a:noFill/>
                          </a:ln>
                          <a:solidFill>
                            <a:prstClr val="black"/>
                          </a:solidFill>
                          <a:effectLst/>
                          <a:uLnTx/>
                          <a:uFillTx/>
                          <a:latin typeface="+mn-lt"/>
                          <a:ea typeface="+mn-ea"/>
                          <a:cs typeface="+mn-cs"/>
                        </a:rPr>
                        <a:t>
 ¡La Rail 7 es una bici eléctrica de montaña de largo recorrido diseñada para arrasar en los senderos más épicos! 
Incorpora la misma tecnología de gama alta de  nuestras bicicletas de trail convencionales, una transmisión y una horquillas gama alta y además un potente motor Bosch. 
trekbikes trekbicycleargentina bontragerargentina #trekbikes #trekargentina #trekrail #trekpowerfly #trekebike #ebike #Emtb #Trekebike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3916241"/>
                  </a:ext>
                </a:extLst>
              </a:tr>
            </a:tbl>
          </a:graphicData>
        </a:graphic>
      </p:graphicFrame>
      <p:sp>
        <p:nvSpPr>
          <p:cNvPr id="4" name="Text Placeholder 3">
            <a:extLst>
              <a:ext uri="{FF2B5EF4-FFF2-40B4-BE49-F238E27FC236}">
                <a16:creationId xmlns:a16="http://schemas.microsoft.com/office/drawing/2014/main" id="{ED3605E0-2C00-4DDA-A9B7-1085B71C7654}"/>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293222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CFCCE-9B8D-4A14-BEAF-90A90FF769DD}"/>
              </a:ext>
            </a:extLst>
          </p:cNvPr>
          <p:cNvSpPr>
            <a:spLocks noGrp="1"/>
          </p:cNvSpPr>
          <p:nvPr>
            <p:ph type="title"/>
          </p:nvPr>
        </p:nvSpPr>
        <p:spPr/>
        <p:txBody>
          <a:bodyPr/>
          <a:lstStyle/>
          <a:p>
            <a:r>
              <a:rPr lang="en-US"/>
              <a:t>Instagram Posts Table | Scott - 11 of 18</a:t>
            </a:r>
          </a:p>
        </p:txBody>
      </p:sp>
      <p:graphicFrame>
        <p:nvGraphicFramePr>
          <p:cNvPr id="5" name="Table Placeholder 4">
            <a:extLst>
              <a:ext uri="{FF2B5EF4-FFF2-40B4-BE49-F238E27FC236}">
                <a16:creationId xmlns:a16="http://schemas.microsoft.com/office/drawing/2014/main" id="{FA2F9008-8CB6-4214-8EEE-D991D576B15D}"/>
              </a:ext>
            </a:extLst>
          </p:cNvPr>
          <p:cNvGraphicFramePr>
            <a:graphicFrameLocks noGrp="1"/>
          </p:cNvGraphicFramePr>
          <p:nvPr>
            <p:ph type="tbl" sz="quarter" idx="13"/>
            <p:extLst>
              <p:ext uri="{D42A27DB-BD31-4B8C-83A1-F6EECF244321}">
                <p14:modId xmlns:p14="http://schemas.microsoft.com/office/powerpoint/2010/main" val="2344396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48042324"/>
                    </a:ext>
                  </a:extLst>
                </a:gridCol>
                <a:gridCol w="987552">
                  <a:extLst>
                    <a:ext uri="{9D8B030D-6E8A-4147-A177-3AD203B41FA5}">
                      <a16:colId xmlns:a16="http://schemas.microsoft.com/office/drawing/2014/main" val="2331619645"/>
                    </a:ext>
                  </a:extLst>
                </a:gridCol>
                <a:gridCol w="987552">
                  <a:extLst>
                    <a:ext uri="{9D8B030D-6E8A-4147-A177-3AD203B41FA5}">
                      <a16:colId xmlns:a16="http://schemas.microsoft.com/office/drawing/2014/main" val="2450659711"/>
                    </a:ext>
                  </a:extLst>
                </a:gridCol>
                <a:gridCol w="987552">
                  <a:extLst>
                    <a:ext uri="{9D8B030D-6E8A-4147-A177-3AD203B41FA5}">
                      <a16:colId xmlns:a16="http://schemas.microsoft.com/office/drawing/2014/main" val="567565292"/>
                    </a:ext>
                  </a:extLst>
                </a:gridCol>
                <a:gridCol w="987552">
                  <a:extLst>
                    <a:ext uri="{9D8B030D-6E8A-4147-A177-3AD203B41FA5}">
                      <a16:colId xmlns:a16="http://schemas.microsoft.com/office/drawing/2014/main" val="3788205369"/>
                    </a:ext>
                  </a:extLst>
                </a:gridCol>
                <a:gridCol w="987552">
                  <a:extLst>
                    <a:ext uri="{9D8B030D-6E8A-4147-A177-3AD203B41FA5}">
                      <a16:colId xmlns:a16="http://schemas.microsoft.com/office/drawing/2014/main" val="805251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086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- 2021-06-01 19:52:14</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creada para ganar:
✅ Cuadro Spark RC de carbono HMX
✅ RockShox SID Ult. RD3 110 mm
✅ RS Nude RLC3, TwinLoc, 100 mm
✅ SRAM XX1 AXS Eagle, 12 velocidades
✅ Frenos de disco SRAM Level TLM
✅ Ruedas de carbono Syncros Silverton 1.0
✅ Cubiertas Maxxis Rekon Race Folding
✅ Componentes de carbono 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5236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- 2021-06-11 16:10:12</a:t>
                      </a:r>
                      <a:r>
                        <a:rPr kumimoji="0" lang="en-US" sz="1000" b="0" i="0" u="none" strike="noStrike" kern="1200" cap="none" spc="0" normalizeH="0" baseline="0" noProof="0">
                          <a:ln>
                            <a:noFill/>
                          </a:ln>
                          <a:solidFill>
                            <a:prstClr val="black"/>
                          </a:solidFill>
                          <a:effectLst/>
                          <a:uLnTx/>
                          <a:uFillTx/>
                          <a:latin typeface="+mn-lt"/>
                          <a:ea typeface="+mn-ea"/>
                          <a:cs typeface="+mn-cs"/>
                        </a:rPr>
                        <a:t>
 Respirando lo que se viene... Un fin de semana a puro pedal 🚴‍♂️❤️
#AeroIsEverything
#SpecializedTarmac #TarmacSL7 #IamSpecialized #SpecializedArgentina #SpecializedTarmacSl7 #SpecializedRoad #Road
📸  juliafaveros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1701977"/>
                  </a:ext>
                </a:extLst>
              </a:tr>
            </a:tbl>
          </a:graphicData>
        </a:graphic>
      </p:graphicFrame>
      <p:sp>
        <p:nvSpPr>
          <p:cNvPr id="4" name="Text Placeholder 3">
            <a:extLst>
              <a:ext uri="{FF2B5EF4-FFF2-40B4-BE49-F238E27FC236}">
                <a16:creationId xmlns:a16="http://schemas.microsoft.com/office/drawing/2014/main" id="{CF605627-694A-40AD-AA2F-CF452853CD3D}"/>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886806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58260-7EB0-4F51-BA2C-8F724CDC6B94}"/>
              </a:ext>
            </a:extLst>
          </p:cNvPr>
          <p:cNvSpPr>
            <a:spLocks noGrp="1"/>
          </p:cNvSpPr>
          <p:nvPr>
            <p:ph type="title"/>
          </p:nvPr>
        </p:nvSpPr>
        <p:spPr/>
        <p:txBody>
          <a:bodyPr/>
          <a:lstStyle/>
          <a:p>
            <a:r>
              <a:rPr lang="en-US"/>
              <a:t>Instagram Posts Table | Scott - 12 of 18</a:t>
            </a:r>
          </a:p>
        </p:txBody>
      </p:sp>
      <p:graphicFrame>
        <p:nvGraphicFramePr>
          <p:cNvPr id="5" name="Table Placeholder 4">
            <a:extLst>
              <a:ext uri="{FF2B5EF4-FFF2-40B4-BE49-F238E27FC236}">
                <a16:creationId xmlns:a16="http://schemas.microsoft.com/office/drawing/2014/main" id="{81F9C153-BDF5-4C09-B15C-3C258C648D41}"/>
              </a:ext>
            </a:extLst>
          </p:cNvPr>
          <p:cNvGraphicFramePr>
            <a:graphicFrameLocks noGrp="1"/>
          </p:cNvGraphicFramePr>
          <p:nvPr>
            <p:ph type="tbl" sz="quarter" idx="13"/>
            <p:extLst>
              <p:ext uri="{D42A27DB-BD31-4B8C-83A1-F6EECF244321}">
                <p14:modId xmlns:p14="http://schemas.microsoft.com/office/powerpoint/2010/main" val="105857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38134068"/>
                    </a:ext>
                  </a:extLst>
                </a:gridCol>
                <a:gridCol w="987552">
                  <a:extLst>
                    <a:ext uri="{9D8B030D-6E8A-4147-A177-3AD203B41FA5}">
                      <a16:colId xmlns:a16="http://schemas.microsoft.com/office/drawing/2014/main" val="873352751"/>
                    </a:ext>
                  </a:extLst>
                </a:gridCol>
                <a:gridCol w="987552">
                  <a:extLst>
                    <a:ext uri="{9D8B030D-6E8A-4147-A177-3AD203B41FA5}">
                      <a16:colId xmlns:a16="http://schemas.microsoft.com/office/drawing/2014/main" val="2723863993"/>
                    </a:ext>
                  </a:extLst>
                </a:gridCol>
                <a:gridCol w="987552">
                  <a:extLst>
                    <a:ext uri="{9D8B030D-6E8A-4147-A177-3AD203B41FA5}">
                      <a16:colId xmlns:a16="http://schemas.microsoft.com/office/drawing/2014/main" val="3682973911"/>
                    </a:ext>
                  </a:extLst>
                </a:gridCol>
                <a:gridCol w="987552">
                  <a:extLst>
                    <a:ext uri="{9D8B030D-6E8A-4147-A177-3AD203B41FA5}">
                      <a16:colId xmlns:a16="http://schemas.microsoft.com/office/drawing/2014/main" val="3313099345"/>
                    </a:ext>
                  </a:extLst>
                </a:gridCol>
                <a:gridCol w="987552">
                  <a:extLst>
                    <a:ext uri="{9D8B030D-6E8A-4147-A177-3AD203B41FA5}">
                      <a16:colId xmlns:a16="http://schemas.microsoft.com/office/drawing/2014/main" val="4230253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3289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- 2021-06-01 15:49:44</a:t>
                      </a:r>
                      <a:r>
                        <a:rPr kumimoji="0" lang="es-ES" sz="1000" b="0" i="0" u="none" strike="noStrike" kern="1200" cap="none" spc="0" normalizeH="0" baseline="0" noProof="0">
                          <a:ln>
                            <a:noFill/>
                          </a:ln>
                          <a:solidFill>
                            <a:prstClr val="black"/>
                          </a:solidFill>
                          <a:effectLst/>
                          <a:uLnTx/>
                          <a:uFillTx/>
                          <a:latin typeface="+mn-lt"/>
                          <a:ea typeface="+mn-ea"/>
                          <a:cs typeface="+mn-cs"/>
                        </a:rPr>
                        <a:t>
 Con ella serás uno deslizándote sobre el asfalto🖤
La Specialized Allez es la bici ideal para iniciarte en el mundo de la ruta y para trasladarte de forma ágil y rápida por la ciudad. 
Ligera y versátil, la Allez te dará la mejor experiencia a la hora de hacer kilómetros. 
🔺Encontrá la linea Specialized Allez en nuestras tiendas autorizadas🔺
#IamSpecialized #SpecializedAllez #SpecializedAllezE5 #SpecializedAllezSport #SpecializedArgentina 
📸  danke_sean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0082949"/>
                  </a:ext>
                </a:extLst>
              </a:tr>
            </a:tbl>
          </a:graphicData>
        </a:graphic>
      </p:graphicFrame>
      <p:sp>
        <p:nvSpPr>
          <p:cNvPr id="4" name="Text Placeholder 3">
            <a:extLst>
              <a:ext uri="{FF2B5EF4-FFF2-40B4-BE49-F238E27FC236}">
                <a16:creationId xmlns:a16="http://schemas.microsoft.com/office/drawing/2014/main" id="{CA39EE62-813D-49DD-AC9F-6BFF848E01F5}"/>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655513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360F1-DC06-48DC-A9A9-ABECD638703E}"/>
              </a:ext>
            </a:extLst>
          </p:cNvPr>
          <p:cNvSpPr>
            <a:spLocks noGrp="1"/>
          </p:cNvSpPr>
          <p:nvPr>
            <p:ph type="title"/>
          </p:nvPr>
        </p:nvSpPr>
        <p:spPr/>
        <p:txBody>
          <a:bodyPr/>
          <a:lstStyle/>
          <a:p>
            <a:r>
              <a:rPr lang="en-US"/>
              <a:t>Instagram Posts Table | Scott - 13 of 18</a:t>
            </a:r>
          </a:p>
        </p:txBody>
      </p:sp>
      <p:graphicFrame>
        <p:nvGraphicFramePr>
          <p:cNvPr id="5" name="Table Placeholder 4">
            <a:extLst>
              <a:ext uri="{FF2B5EF4-FFF2-40B4-BE49-F238E27FC236}">
                <a16:creationId xmlns:a16="http://schemas.microsoft.com/office/drawing/2014/main" id="{FB4B4609-07D1-4479-8831-0DEB2E4188A6}"/>
              </a:ext>
            </a:extLst>
          </p:cNvPr>
          <p:cNvGraphicFramePr>
            <a:graphicFrameLocks noGrp="1"/>
          </p:cNvGraphicFramePr>
          <p:nvPr>
            <p:ph type="tbl" sz="quarter" idx="13"/>
            <p:extLst>
              <p:ext uri="{D42A27DB-BD31-4B8C-83A1-F6EECF244321}">
                <p14:modId xmlns:p14="http://schemas.microsoft.com/office/powerpoint/2010/main" val="131836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40655472"/>
                    </a:ext>
                  </a:extLst>
                </a:gridCol>
                <a:gridCol w="987552">
                  <a:extLst>
                    <a:ext uri="{9D8B030D-6E8A-4147-A177-3AD203B41FA5}">
                      <a16:colId xmlns:a16="http://schemas.microsoft.com/office/drawing/2014/main" val="1967331971"/>
                    </a:ext>
                  </a:extLst>
                </a:gridCol>
                <a:gridCol w="987552">
                  <a:extLst>
                    <a:ext uri="{9D8B030D-6E8A-4147-A177-3AD203B41FA5}">
                      <a16:colId xmlns:a16="http://schemas.microsoft.com/office/drawing/2014/main" val="1625766028"/>
                    </a:ext>
                  </a:extLst>
                </a:gridCol>
                <a:gridCol w="987552">
                  <a:extLst>
                    <a:ext uri="{9D8B030D-6E8A-4147-A177-3AD203B41FA5}">
                      <a16:colId xmlns:a16="http://schemas.microsoft.com/office/drawing/2014/main" val="1611439217"/>
                    </a:ext>
                  </a:extLst>
                </a:gridCol>
                <a:gridCol w="987552">
                  <a:extLst>
                    <a:ext uri="{9D8B030D-6E8A-4147-A177-3AD203B41FA5}">
                      <a16:colId xmlns:a16="http://schemas.microsoft.com/office/drawing/2014/main" val="2985314989"/>
                    </a:ext>
                  </a:extLst>
                </a:gridCol>
                <a:gridCol w="987552">
                  <a:extLst>
                    <a:ext uri="{9D8B030D-6E8A-4147-A177-3AD203B41FA5}">
                      <a16:colId xmlns:a16="http://schemas.microsoft.com/office/drawing/2014/main" val="3621282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1858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- 2021-06-14 20:37:27</a:t>
                      </a:r>
                      <a:r>
                        <a:rPr kumimoji="0" lang="es-ES" sz="1000" b="0" i="0" u="none" strike="noStrike" kern="1200" cap="none" spc="0" normalizeH="0" baseline="0" noProof="0">
                          <a:ln>
                            <a:noFill/>
                          </a:ln>
                          <a:solidFill>
                            <a:prstClr val="black"/>
                          </a:solidFill>
                          <a:effectLst/>
                          <a:uLnTx/>
                          <a:uFillTx/>
                          <a:latin typeface="+mn-lt"/>
                          <a:ea typeface="+mn-ea"/>
                          <a:cs typeface="+mn-cs"/>
                        </a:rPr>
                        <a:t>
 #ProduccionNacional 
¿Scale 940 o 980?
¿Cuadro de aleación o de carbono?
Las ponemos frente a frente para que elijas la que mejor se adapta a vos.
Encontrá todos los detalles en nuestra web o acercate a una de nuestras Tiendas SCOTT para conocerlas en persona.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3061567"/>
                  </a:ext>
                </a:extLst>
              </a:tr>
            </a:tbl>
          </a:graphicData>
        </a:graphic>
      </p:graphicFrame>
      <p:sp>
        <p:nvSpPr>
          <p:cNvPr id="4" name="Text Placeholder 3">
            <a:extLst>
              <a:ext uri="{FF2B5EF4-FFF2-40B4-BE49-F238E27FC236}">
                <a16:creationId xmlns:a16="http://schemas.microsoft.com/office/drawing/2014/main" id="{5C0A1201-A0CB-40FF-AE73-6EA1D3212245}"/>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499364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C26D5-5E4E-4548-AA30-0E71D801444D}"/>
              </a:ext>
            </a:extLst>
          </p:cNvPr>
          <p:cNvSpPr>
            <a:spLocks noGrp="1"/>
          </p:cNvSpPr>
          <p:nvPr>
            <p:ph type="title"/>
          </p:nvPr>
        </p:nvSpPr>
        <p:spPr/>
        <p:txBody>
          <a:bodyPr/>
          <a:lstStyle/>
          <a:p>
            <a:r>
              <a:rPr lang="en-US"/>
              <a:t>Instagram Posts Table | Scott - 14 of 18</a:t>
            </a:r>
          </a:p>
        </p:txBody>
      </p:sp>
      <p:graphicFrame>
        <p:nvGraphicFramePr>
          <p:cNvPr id="5" name="Table Placeholder 4">
            <a:extLst>
              <a:ext uri="{FF2B5EF4-FFF2-40B4-BE49-F238E27FC236}">
                <a16:creationId xmlns:a16="http://schemas.microsoft.com/office/drawing/2014/main" id="{B5C8957A-7A02-47F1-960E-A764946E5723}"/>
              </a:ext>
            </a:extLst>
          </p:cNvPr>
          <p:cNvGraphicFramePr>
            <a:graphicFrameLocks noGrp="1"/>
          </p:cNvGraphicFramePr>
          <p:nvPr>
            <p:ph type="tbl" sz="quarter" idx="13"/>
            <p:extLst>
              <p:ext uri="{D42A27DB-BD31-4B8C-83A1-F6EECF244321}">
                <p14:modId xmlns:p14="http://schemas.microsoft.com/office/powerpoint/2010/main" val="3804423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2401597"/>
                    </a:ext>
                  </a:extLst>
                </a:gridCol>
                <a:gridCol w="987552">
                  <a:extLst>
                    <a:ext uri="{9D8B030D-6E8A-4147-A177-3AD203B41FA5}">
                      <a16:colId xmlns:a16="http://schemas.microsoft.com/office/drawing/2014/main" val="2687592821"/>
                    </a:ext>
                  </a:extLst>
                </a:gridCol>
                <a:gridCol w="987552">
                  <a:extLst>
                    <a:ext uri="{9D8B030D-6E8A-4147-A177-3AD203B41FA5}">
                      <a16:colId xmlns:a16="http://schemas.microsoft.com/office/drawing/2014/main" val="2788089428"/>
                    </a:ext>
                  </a:extLst>
                </a:gridCol>
                <a:gridCol w="987552">
                  <a:extLst>
                    <a:ext uri="{9D8B030D-6E8A-4147-A177-3AD203B41FA5}">
                      <a16:colId xmlns:a16="http://schemas.microsoft.com/office/drawing/2014/main" val="2657172942"/>
                    </a:ext>
                  </a:extLst>
                </a:gridCol>
                <a:gridCol w="987552">
                  <a:extLst>
                    <a:ext uri="{9D8B030D-6E8A-4147-A177-3AD203B41FA5}">
                      <a16:colId xmlns:a16="http://schemas.microsoft.com/office/drawing/2014/main" val="2792286236"/>
                    </a:ext>
                  </a:extLst>
                </a:gridCol>
                <a:gridCol w="987552">
                  <a:extLst>
                    <a:ext uri="{9D8B030D-6E8A-4147-A177-3AD203B41FA5}">
                      <a16:colId xmlns:a16="http://schemas.microsoft.com/office/drawing/2014/main" val="1497820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552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- 2021-06-11 10:34:40</a:t>
                      </a:r>
                      <a:r>
                        <a:rPr kumimoji="0" lang="es-ES" sz="1000" b="0" i="0" u="none" strike="noStrike" kern="1200" cap="none" spc="0" normalizeH="0" baseline="0" noProof="0">
                          <a:ln>
                            <a:noFill/>
                          </a:ln>
                          <a:solidFill>
                            <a:prstClr val="black"/>
                          </a:solidFill>
                          <a:effectLst/>
                          <a:uLnTx/>
                          <a:uFillTx/>
                          <a:latin typeface="+mn-lt"/>
                          <a:ea typeface="+mn-ea"/>
                          <a:cs typeface="+mn-cs"/>
                        </a:rPr>
                        <a:t>
 🔝 Más que una simple bicicleta. Para la leyenda alemana manuelfumic, esta nueva Scalpel personalizada representa la culminación de 20 años de carreras, 10 títulos nacionales y el honor de representar a su equipo y a su país como Campeón Nacional de Alemania. El título nacional de Fumic significa que el equipo Cannondale Factory Racing ahora está compuesto en su totalidad por campeones nacionales, ansiosos por defender su posición número uno en Leogang este fin de semana. ☝ #RideScalpel #RideLefty
📷: mmondini_photo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1170414"/>
                  </a:ext>
                </a:extLst>
              </a:tr>
            </a:tbl>
          </a:graphicData>
        </a:graphic>
      </p:graphicFrame>
      <p:sp>
        <p:nvSpPr>
          <p:cNvPr id="4" name="Text Placeholder 3">
            <a:extLst>
              <a:ext uri="{FF2B5EF4-FFF2-40B4-BE49-F238E27FC236}">
                <a16:creationId xmlns:a16="http://schemas.microsoft.com/office/drawing/2014/main" id="{521AF2BF-DD68-46D1-99EE-2F47229C4B05}"/>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646137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02FF0-FBD2-4F56-8237-DAABFC609075}"/>
              </a:ext>
            </a:extLst>
          </p:cNvPr>
          <p:cNvSpPr>
            <a:spLocks noGrp="1"/>
          </p:cNvSpPr>
          <p:nvPr>
            <p:ph type="title"/>
          </p:nvPr>
        </p:nvSpPr>
        <p:spPr/>
        <p:txBody>
          <a:bodyPr/>
          <a:lstStyle/>
          <a:p>
            <a:r>
              <a:rPr lang="en-US"/>
              <a:t>Instagram Posts Table | Scott - 15 of 18</a:t>
            </a:r>
          </a:p>
        </p:txBody>
      </p:sp>
      <p:graphicFrame>
        <p:nvGraphicFramePr>
          <p:cNvPr id="5" name="Table Placeholder 4">
            <a:extLst>
              <a:ext uri="{FF2B5EF4-FFF2-40B4-BE49-F238E27FC236}">
                <a16:creationId xmlns:a16="http://schemas.microsoft.com/office/drawing/2014/main" id="{A7E561FB-3965-4B3F-B72D-CC97A50F4BB6}"/>
              </a:ext>
            </a:extLst>
          </p:cNvPr>
          <p:cNvGraphicFramePr>
            <a:graphicFrameLocks noGrp="1"/>
          </p:cNvGraphicFramePr>
          <p:nvPr>
            <p:ph type="tbl" sz="quarter" idx="13"/>
            <p:extLst>
              <p:ext uri="{D42A27DB-BD31-4B8C-83A1-F6EECF244321}">
                <p14:modId xmlns:p14="http://schemas.microsoft.com/office/powerpoint/2010/main" val="1593715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65254327"/>
                    </a:ext>
                  </a:extLst>
                </a:gridCol>
                <a:gridCol w="987552">
                  <a:extLst>
                    <a:ext uri="{9D8B030D-6E8A-4147-A177-3AD203B41FA5}">
                      <a16:colId xmlns:a16="http://schemas.microsoft.com/office/drawing/2014/main" val="1235478448"/>
                    </a:ext>
                  </a:extLst>
                </a:gridCol>
                <a:gridCol w="987552">
                  <a:extLst>
                    <a:ext uri="{9D8B030D-6E8A-4147-A177-3AD203B41FA5}">
                      <a16:colId xmlns:a16="http://schemas.microsoft.com/office/drawing/2014/main" val="3974302879"/>
                    </a:ext>
                  </a:extLst>
                </a:gridCol>
                <a:gridCol w="987552">
                  <a:extLst>
                    <a:ext uri="{9D8B030D-6E8A-4147-A177-3AD203B41FA5}">
                      <a16:colId xmlns:a16="http://schemas.microsoft.com/office/drawing/2014/main" val="1809618648"/>
                    </a:ext>
                  </a:extLst>
                </a:gridCol>
                <a:gridCol w="987552">
                  <a:extLst>
                    <a:ext uri="{9D8B030D-6E8A-4147-A177-3AD203B41FA5}">
                      <a16:colId xmlns:a16="http://schemas.microsoft.com/office/drawing/2014/main" val="167771300"/>
                    </a:ext>
                  </a:extLst>
                </a:gridCol>
                <a:gridCol w="987552">
                  <a:extLst>
                    <a:ext uri="{9D8B030D-6E8A-4147-A177-3AD203B41FA5}">
                      <a16:colId xmlns:a16="http://schemas.microsoft.com/office/drawing/2014/main" val="2441118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786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- 2021-06-03 09:02:36</a:t>
                      </a:r>
                      <a:r>
                        <a:rPr kumimoji="0" lang="en-US" sz="1000" b="0" i="0" u="none" strike="noStrike" kern="1200" cap="none" spc="0" normalizeH="0" baseline="0" noProof="0">
                          <a:ln>
                            <a:noFill/>
                          </a:ln>
                          <a:solidFill>
                            <a:prstClr val="black"/>
                          </a:solidFill>
                          <a:effectLst/>
                          <a:uLnTx/>
                          <a:uFillTx/>
                          <a:latin typeface="+mn-lt"/>
                          <a:ea typeface="+mn-ea"/>
                          <a:cs typeface="+mn-cs"/>
                        </a:rPr>
                        <a:t>
 Hoy las celebramos a todas 🚲❤️
3 de Junio, Día Mundial de la Bicicleta.
⠀⠀⠀⠀⠀⠀⠀⠀⠀
⠀⠀⠀⠀⠀⠀⠀⠀⠀
⠀⠀⠀⠀⠀⠀⠀⠀⠀
#IamSpecialized #Specialized #SpecializedArgentina #SpecializedDiverge #SpecializedTarmac #SpecializedEpic #SpecializedEpicHT #SpecializedAllez #SpecializedDiverge #SpecializedTurbo #SpecializedTurboLevo  #SpecializedTurboCreo #SpecializedTurboVado #SpecializedTurboComo #SpecializedRockhopper #DiaMundialdelaBicicleta #DiadelaBici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0016549"/>
                  </a:ext>
                </a:extLst>
              </a:tr>
            </a:tbl>
          </a:graphicData>
        </a:graphic>
      </p:graphicFrame>
      <p:sp>
        <p:nvSpPr>
          <p:cNvPr id="4" name="Text Placeholder 3">
            <a:extLst>
              <a:ext uri="{FF2B5EF4-FFF2-40B4-BE49-F238E27FC236}">
                <a16:creationId xmlns:a16="http://schemas.microsoft.com/office/drawing/2014/main" id="{CD91C8E1-0575-4167-93EA-3715CF587B1E}"/>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917355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1F7BA-3E6F-40A0-A88A-CDC63F85853B}"/>
              </a:ext>
            </a:extLst>
          </p:cNvPr>
          <p:cNvSpPr>
            <a:spLocks noGrp="1"/>
          </p:cNvSpPr>
          <p:nvPr>
            <p:ph type="title"/>
          </p:nvPr>
        </p:nvSpPr>
        <p:spPr/>
        <p:txBody>
          <a:bodyPr/>
          <a:lstStyle/>
          <a:p>
            <a:r>
              <a:rPr lang="en-US"/>
              <a:t>Instagram Posts Table | Scott - 16 of 18</a:t>
            </a:r>
          </a:p>
        </p:txBody>
      </p:sp>
      <p:graphicFrame>
        <p:nvGraphicFramePr>
          <p:cNvPr id="5" name="Table Placeholder 4">
            <a:extLst>
              <a:ext uri="{FF2B5EF4-FFF2-40B4-BE49-F238E27FC236}">
                <a16:creationId xmlns:a16="http://schemas.microsoft.com/office/drawing/2014/main" id="{E826356E-4647-4167-A992-324B4EEC12BB}"/>
              </a:ext>
            </a:extLst>
          </p:cNvPr>
          <p:cNvGraphicFramePr>
            <a:graphicFrameLocks noGrp="1"/>
          </p:cNvGraphicFramePr>
          <p:nvPr>
            <p:ph type="tbl" sz="quarter" idx="13"/>
            <p:extLst>
              <p:ext uri="{D42A27DB-BD31-4B8C-83A1-F6EECF244321}">
                <p14:modId xmlns:p14="http://schemas.microsoft.com/office/powerpoint/2010/main" val="2514936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11846921"/>
                    </a:ext>
                  </a:extLst>
                </a:gridCol>
                <a:gridCol w="987552">
                  <a:extLst>
                    <a:ext uri="{9D8B030D-6E8A-4147-A177-3AD203B41FA5}">
                      <a16:colId xmlns:a16="http://schemas.microsoft.com/office/drawing/2014/main" val="2601361443"/>
                    </a:ext>
                  </a:extLst>
                </a:gridCol>
                <a:gridCol w="987552">
                  <a:extLst>
                    <a:ext uri="{9D8B030D-6E8A-4147-A177-3AD203B41FA5}">
                      <a16:colId xmlns:a16="http://schemas.microsoft.com/office/drawing/2014/main" val="3868379660"/>
                    </a:ext>
                  </a:extLst>
                </a:gridCol>
                <a:gridCol w="987552">
                  <a:extLst>
                    <a:ext uri="{9D8B030D-6E8A-4147-A177-3AD203B41FA5}">
                      <a16:colId xmlns:a16="http://schemas.microsoft.com/office/drawing/2014/main" val="2588213845"/>
                    </a:ext>
                  </a:extLst>
                </a:gridCol>
                <a:gridCol w="987552">
                  <a:extLst>
                    <a:ext uri="{9D8B030D-6E8A-4147-A177-3AD203B41FA5}">
                      <a16:colId xmlns:a16="http://schemas.microsoft.com/office/drawing/2014/main" val="1363086010"/>
                    </a:ext>
                  </a:extLst>
                </a:gridCol>
                <a:gridCol w="987552">
                  <a:extLst>
                    <a:ext uri="{9D8B030D-6E8A-4147-A177-3AD203B41FA5}">
                      <a16:colId xmlns:a16="http://schemas.microsoft.com/office/drawing/2014/main" val="365261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929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- 2021-06-14 16:40:52</a:t>
                      </a:r>
                      <a:r>
                        <a:rPr kumimoji="0" lang="en-US" sz="1000" b="0" i="0" u="none" strike="noStrike" kern="1200" cap="none" spc="0" normalizeH="0" baseline="0" noProof="0">
                          <a:ln>
                            <a:noFill/>
                          </a:ln>
                          <a:solidFill>
                            <a:prstClr val="black"/>
                          </a:solidFill>
                          <a:effectLst/>
                          <a:uLnTx/>
                          <a:uFillTx/>
                          <a:latin typeface="+mn-lt"/>
                          <a:ea typeface="+mn-ea"/>
                          <a:cs typeface="+mn-cs"/>
                        </a:rPr>
                        <a:t>
 ¡Una auténtica bici para cualquier terreno! 
La Dual Sport es una bici híbrida para los amantes a los recorridos por cualquier terreno. Ofrece una experiencia versátil ya sea en la ciudad o la montaña. 
Los accesorios se venden por separado. 
trekbikes trekbicycleargentina bontragerargentina #trekbikes #trekargentina #bontragerargentina #cascos  #wavecell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68788216"/>
                  </a:ext>
                </a:extLst>
              </a:tr>
            </a:tbl>
          </a:graphicData>
        </a:graphic>
      </p:graphicFrame>
      <p:sp>
        <p:nvSpPr>
          <p:cNvPr id="4" name="Text Placeholder 3">
            <a:extLst>
              <a:ext uri="{FF2B5EF4-FFF2-40B4-BE49-F238E27FC236}">
                <a16:creationId xmlns:a16="http://schemas.microsoft.com/office/drawing/2014/main" id="{07BF6B4E-7ED7-4BB8-9516-A4DA262920F7}"/>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487747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7A99A-6CEE-49C5-808A-044BC15D1E40}"/>
              </a:ext>
            </a:extLst>
          </p:cNvPr>
          <p:cNvSpPr>
            <a:spLocks noGrp="1"/>
          </p:cNvSpPr>
          <p:nvPr>
            <p:ph type="title"/>
          </p:nvPr>
        </p:nvSpPr>
        <p:spPr/>
        <p:txBody>
          <a:bodyPr/>
          <a:lstStyle/>
          <a:p>
            <a:r>
              <a:rPr lang="en-US"/>
              <a:t>Instagram Posts Table | Scott - 17 of 18</a:t>
            </a:r>
          </a:p>
        </p:txBody>
      </p:sp>
      <p:graphicFrame>
        <p:nvGraphicFramePr>
          <p:cNvPr id="5" name="Table Placeholder 4">
            <a:extLst>
              <a:ext uri="{FF2B5EF4-FFF2-40B4-BE49-F238E27FC236}">
                <a16:creationId xmlns:a16="http://schemas.microsoft.com/office/drawing/2014/main" id="{AE0358AF-6DA0-409F-A950-EF90B0509778}"/>
              </a:ext>
            </a:extLst>
          </p:cNvPr>
          <p:cNvGraphicFramePr>
            <a:graphicFrameLocks noGrp="1"/>
          </p:cNvGraphicFramePr>
          <p:nvPr>
            <p:ph type="tbl" sz="quarter" idx="13"/>
            <p:extLst>
              <p:ext uri="{D42A27DB-BD31-4B8C-83A1-F6EECF244321}">
                <p14:modId xmlns:p14="http://schemas.microsoft.com/office/powerpoint/2010/main" val="1867785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10675154"/>
                    </a:ext>
                  </a:extLst>
                </a:gridCol>
                <a:gridCol w="987552">
                  <a:extLst>
                    <a:ext uri="{9D8B030D-6E8A-4147-A177-3AD203B41FA5}">
                      <a16:colId xmlns:a16="http://schemas.microsoft.com/office/drawing/2014/main" val="1089539802"/>
                    </a:ext>
                  </a:extLst>
                </a:gridCol>
                <a:gridCol w="987552">
                  <a:extLst>
                    <a:ext uri="{9D8B030D-6E8A-4147-A177-3AD203B41FA5}">
                      <a16:colId xmlns:a16="http://schemas.microsoft.com/office/drawing/2014/main" val="1197466634"/>
                    </a:ext>
                  </a:extLst>
                </a:gridCol>
                <a:gridCol w="987552">
                  <a:extLst>
                    <a:ext uri="{9D8B030D-6E8A-4147-A177-3AD203B41FA5}">
                      <a16:colId xmlns:a16="http://schemas.microsoft.com/office/drawing/2014/main" val="1889458442"/>
                    </a:ext>
                  </a:extLst>
                </a:gridCol>
                <a:gridCol w="987552">
                  <a:extLst>
                    <a:ext uri="{9D8B030D-6E8A-4147-A177-3AD203B41FA5}">
                      <a16:colId xmlns:a16="http://schemas.microsoft.com/office/drawing/2014/main" val="2416643742"/>
                    </a:ext>
                  </a:extLst>
                </a:gridCol>
                <a:gridCol w="987552">
                  <a:extLst>
                    <a:ext uri="{9D8B030D-6E8A-4147-A177-3AD203B41FA5}">
                      <a16:colId xmlns:a16="http://schemas.microsoft.com/office/drawing/2014/main" val="2286952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5397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- 2021-05-19 17:18:27</a:t>
                      </a:r>
                      <a:r>
                        <a:rPr kumimoji="0" lang="es-ES" sz="1000" b="0" i="0" u="none" strike="noStrike" kern="1200" cap="none" spc="0" normalizeH="0" baseline="0" noProof="0">
                          <a:ln>
                            <a:noFill/>
                          </a:ln>
                          <a:solidFill>
                            <a:prstClr val="black"/>
                          </a:solidFill>
                          <a:effectLst/>
                          <a:uLnTx/>
                          <a:uFillTx/>
                          <a:latin typeface="+mn-lt"/>
                          <a:ea typeface="+mn-ea"/>
                          <a:cs typeface="+mn-cs"/>
                        </a:rPr>
                        <a:t>
 Tecnología, comodidad y seguridad en un solo casco. El S-Works Prevail II fue diseñado en el túnel de viento, lo que nos permitió además crear un casco realmente aerodinámico.
⇢Construcción EPS patentada de espuma de densidad múltiple reforzada con un esqueleto de aramida, que provee más seguridad, un perfil más bajo y un mejor ajuste.
⇢Mips SL, un sistema ultraligero de seguridad que desarrollamos exclusivamente en conjunto con los investigadores de MIPS.
⇢ANGi crash sensor incorporado para que puedas rodar más seguro, ya que el sensor detecta cualquier golpe o caída, dando aviso a tus contactos de emergencia.
⇢Sistema de ventilación 4th Dimension con profundos canales internos que permiten una circulación de aire perfecta para lograr una ventilación sin precedentes en toda la cabeza. 
⇢Sistema Gutter Action, que gestiona el flujo de sudor, alejándolo de tus ojos y dirigiéndolo a las almohadillas situadas sobre tus sienes.
⇢Sistema Tri-Fix de regulación y ajuste de las correas, más cómodo, fácil y liviano.
🔺 Encontrá el S-Works Prevail II en nuestras tiendas autorizadas 🔺 
#IamSpecialized #SpecialzedArgentina #SpecializedPrevail #SWorksPrevail #PrevailII #Prevail #SpecializedHelmet #MipsSL #UsaCasco #Casco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87022332"/>
                  </a:ext>
                </a:extLst>
              </a:tr>
            </a:tbl>
          </a:graphicData>
        </a:graphic>
      </p:graphicFrame>
      <p:sp>
        <p:nvSpPr>
          <p:cNvPr id="4" name="Text Placeholder 3">
            <a:extLst>
              <a:ext uri="{FF2B5EF4-FFF2-40B4-BE49-F238E27FC236}">
                <a16:creationId xmlns:a16="http://schemas.microsoft.com/office/drawing/2014/main" id="{0416CC00-4CE7-4629-A4B3-C48473CCAC76}"/>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585894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E9AF9-5556-4E1E-893A-C918AC3D6570}"/>
              </a:ext>
            </a:extLst>
          </p:cNvPr>
          <p:cNvSpPr>
            <a:spLocks noGrp="1"/>
          </p:cNvSpPr>
          <p:nvPr>
            <p:ph type="title"/>
          </p:nvPr>
        </p:nvSpPr>
        <p:spPr/>
        <p:txBody>
          <a:bodyPr/>
          <a:lstStyle/>
          <a:p>
            <a:r>
              <a:rPr lang="en-US"/>
              <a:t>Instagram Posts Table | Scott - 18 of 18</a:t>
            </a:r>
          </a:p>
        </p:txBody>
      </p:sp>
      <p:graphicFrame>
        <p:nvGraphicFramePr>
          <p:cNvPr id="5" name="Table Placeholder 4">
            <a:extLst>
              <a:ext uri="{FF2B5EF4-FFF2-40B4-BE49-F238E27FC236}">
                <a16:creationId xmlns:a16="http://schemas.microsoft.com/office/drawing/2014/main" id="{771A2BD8-FDD6-4388-B278-F463407897DD}"/>
              </a:ext>
            </a:extLst>
          </p:cNvPr>
          <p:cNvGraphicFramePr>
            <a:graphicFrameLocks noGrp="1"/>
          </p:cNvGraphicFramePr>
          <p:nvPr>
            <p:ph type="tbl" sz="quarter" idx="13"/>
            <p:extLst>
              <p:ext uri="{D42A27DB-BD31-4B8C-83A1-F6EECF244321}">
                <p14:modId xmlns:p14="http://schemas.microsoft.com/office/powerpoint/2010/main" val="739687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63878278"/>
                    </a:ext>
                  </a:extLst>
                </a:gridCol>
                <a:gridCol w="987552">
                  <a:extLst>
                    <a:ext uri="{9D8B030D-6E8A-4147-A177-3AD203B41FA5}">
                      <a16:colId xmlns:a16="http://schemas.microsoft.com/office/drawing/2014/main" val="4073683033"/>
                    </a:ext>
                  </a:extLst>
                </a:gridCol>
                <a:gridCol w="987552">
                  <a:extLst>
                    <a:ext uri="{9D8B030D-6E8A-4147-A177-3AD203B41FA5}">
                      <a16:colId xmlns:a16="http://schemas.microsoft.com/office/drawing/2014/main" val="3430965074"/>
                    </a:ext>
                  </a:extLst>
                </a:gridCol>
                <a:gridCol w="987552">
                  <a:extLst>
                    <a:ext uri="{9D8B030D-6E8A-4147-A177-3AD203B41FA5}">
                      <a16:colId xmlns:a16="http://schemas.microsoft.com/office/drawing/2014/main" val="1479965263"/>
                    </a:ext>
                  </a:extLst>
                </a:gridCol>
                <a:gridCol w="987552">
                  <a:extLst>
                    <a:ext uri="{9D8B030D-6E8A-4147-A177-3AD203B41FA5}">
                      <a16:colId xmlns:a16="http://schemas.microsoft.com/office/drawing/2014/main" val="1255189534"/>
                    </a:ext>
                  </a:extLst>
                </a:gridCol>
                <a:gridCol w="987552">
                  <a:extLst>
                    <a:ext uri="{9D8B030D-6E8A-4147-A177-3AD203B41FA5}">
                      <a16:colId xmlns:a16="http://schemas.microsoft.com/office/drawing/2014/main" val="2050664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386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- 2021-06-14 15:50:49</a:t>
                      </a:r>
                      <a:r>
                        <a:rPr kumimoji="0" lang="en-US" sz="1000" b="0" i="0" u="none" strike="noStrike" kern="1200" cap="none" spc="0" normalizeH="0" baseline="0" noProof="0">
                          <a:ln>
                            <a:noFill/>
                          </a:ln>
                          <a:solidFill>
                            <a:prstClr val="black"/>
                          </a:solidFill>
                          <a:effectLst/>
                          <a:uLnTx/>
                          <a:uFillTx/>
                          <a:latin typeface="+mn-lt"/>
                          <a:ea typeface="+mn-ea"/>
                          <a:cs typeface="+mn-cs"/>
                        </a:rPr>
                        <a:t>
 ¿Subida? ¿Qué es eso?😎
#ModoTurbo ⚡️ 
#IamSpecialized #SpecializedArgentina #Turbo #TurboLevo #PedaleoAsistido #Emtb #ItsYouOnlyFaster #ModoTurbo #TurboLevoSL #SpecializedTurboLevoSL SpecializedTurboLevo #TurboLevo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9175184"/>
                  </a:ext>
                </a:extLst>
              </a:tr>
            </a:tbl>
          </a:graphicData>
        </a:graphic>
      </p:graphicFrame>
      <p:sp>
        <p:nvSpPr>
          <p:cNvPr id="4" name="Text Placeholder 3">
            <a:extLst>
              <a:ext uri="{FF2B5EF4-FFF2-40B4-BE49-F238E27FC236}">
                <a16:creationId xmlns:a16="http://schemas.microsoft.com/office/drawing/2014/main" id="{462FC097-2D3A-4A4F-8333-ADD90FF5905C}"/>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8204120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1225</Words>
  <Application>Microsoft Office PowerPoint</Application>
  <PresentationFormat>On-screen Show (4:3)</PresentationFormat>
  <Paragraphs>511</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18</vt:lpstr>
      <vt:lpstr>Instagram Posts Table | Scott - 2 of 18</vt:lpstr>
      <vt:lpstr>Instagram Posts Table | Scott - 3 of 18</vt:lpstr>
      <vt:lpstr>Instagram Posts Table | Scott - 4 of 18</vt:lpstr>
      <vt:lpstr>Instagram Posts Table | Scott - 5 of 18</vt:lpstr>
      <vt:lpstr>Instagram Posts Table | Scott - 6 of 18</vt:lpstr>
      <vt:lpstr>Instagram Posts Table | Scott - 7 of 18</vt:lpstr>
      <vt:lpstr>Instagram Posts Table | Scott - 8 of 18</vt:lpstr>
      <vt:lpstr>Instagram Posts Table | Scott - 9 of 18</vt:lpstr>
      <vt:lpstr>Instagram Posts Table | Scott - 10 of 18</vt:lpstr>
      <vt:lpstr>Instagram Posts Table | Scott - 11 of 18</vt:lpstr>
      <vt:lpstr>Instagram Posts Table | Scott - 12 of 18</vt:lpstr>
      <vt:lpstr>Instagram Posts Table | Scott - 13 of 18</vt:lpstr>
      <vt:lpstr>Instagram Posts Table | Scott - 14 of 18</vt:lpstr>
      <vt:lpstr>Instagram Posts Table | Scott - 15 of 18</vt:lpstr>
      <vt:lpstr>Instagram Posts Table | Scott - 16 of 18</vt:lpstr>
      <vt:lpstr>Instagram Posts Table | Scott - 17 of 18</vt:lpstr>
      <vt:lpstr>Instagram Posts Table | Scott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2021-06-17T13:44:53Z</dcterms:created>
  <dcterms:modified xsi:type="dcterms:W3CDTF">2021-06-17T13:45:55Z</dcterms:modified>
</cp:coreProperties>
</file>