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trekbicycleargentina</c:v>
                </c:pt>
                <c:pt idx="1">
                  <c:v>specialized_arg</c:v>
                </c:pt>
                <c:pt idx="2">
                  <c:v>scottsportsargentina</c:v>
                </c:pt>
                <c:pt idx="3">
                  <c:v>giantargentina</c:v>
                </c:pt>
                <c:pt idx="4">
                  <c:v>cannondale.argentina</c:v>
                </c:pt>
              </c:strCache>
            </c:strRef>
          </c:cat>
          <c:val>
            <c:numRef>
              <c:f>Sheet1!$A$2:$E$2</c:f>
              <c:numCache>
                <c:formatCode>General</c:formatCode>
                <c:ptCount val="5"/>
                <c:pt idx="0">
                  <c:v>43470</c:v>
                </c:pt>
                <c:pt idx="1">
                  <c:v>39982</c:v>
                </c:pt>
                <c:pt idx="2">
                  <c:v>28393</c:v>
                </c:pt>
                <c:pt idx="3">
                  <c:v>16982</c:v>
                </c:pt>
                <c:pt idx="4">
                  <c:v>14682</c:v>
                </c:pt>
              </c:numCache>
            </c:numRef>
          </c:val>
          <c:extLst>
            <c:ext xmlns:c16="http://schemas.microsoft.com/office/drawing/2014/chart" uri="{C3380CC4-5D6E-409C-BE32-E72D297353CC}">
              <c16:uniqueId val="{00000000-13C4-4DFE-A2D6-23898884179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65.316299999999998</c:v>
                </c:pt>
                <c:pt idx="1">
                  <c:v>87.5</c:v>
                </c:pt>
                <c:pt idx="2">
                  <c:v>85.714299999999994</c:v>
                </c:pt>
                <c:pt idx="3">
                  <c:v>100</c:v>
                </c:pt>
                <c:pt idx="4">
                  <c:v>96.774199999999993</c:v>
                </c:pt>
                <c:pt idx="5">
                  <c:v>100</c:v>
                </c:pt>
                <c:pt idx="6">
                  <c:v>96.981099999999998</c:v>
                </c:pt>
                <c:pt idx="7">
                  <c:v>35.749600000000001</c:v>
                </c:pt>
              </c:numCache>
            </c:numRef>
          </c:val>
          <c:extLst>
            <c:ext xmlns:c16="http://schemas.microsoft.com/office/drawing/2014/chart" uri="{C3380CC4-5D6E-409C-BE32-E72D297353CC}">
              <c16:uniqueId val="{00000000-1F9C-49A9-8393-DE4F81ABCAD5}"/>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91.976100000000002</c:v>
                </c:pt>
                <c:pt idx="1">
                  <c:v>56.25</c:v>
                </c:pt>
                <c:pt idx="2">
                  <c:v>21.428599999999999</c:v>
                </c:pt>
                <c:pt idx="3">
                  <c:v>0</c:v>
                </c:pt>
                <c:pt idx="4">
                  <c:v>38.709699999999998</c:v>
                </c:pt>
                <c:pt idx="5">
                  <c:v>45.491500000000002</c:v>
                </c:pt>
                <c:pt idx="6">
                  <c:v>100</c:v>
                </c:pt>
                <c:pt idx="7">
                  <c:v>37.505899999999997</c:v>
                </c:pt>
              </c:numCache>
            </c:numRef>
          </c:val>
          <c:extLst>
            <c:ext xmlns:c16="http://schemas.microsoft.com/office/drawing/2014/chart" uri="{C3380CC4-5D6E-409C-BE32-E72D297353CC}">
              <c16:uniqueId val="{00000001-1F9C-49A9-8393-DE4F81ABCAD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39.066000000000003</c:v>
                </c:pt>
                <c:pt idx="1">
                  <c:v>12.5</c:v>
                </c:pt>
                <c:pt idx="2">
                  <c:v>42.857100000000003</c:v>
                </c:pt>
                <c:pt idx="3">
                  <c:v>25</c:v>
                </c:pt>
                <c:pt idx="4">
                  <c:v>29.032299999999999</c:v>
                </c:pt>
                <c:pt idx="5">
                  <c:v>0.40699999999999997</c:v>
                </c:pt>
                <c:pt idx="6">
                  <c:v>3.1021000000000001</c:v>
                </c:pt>
                <c:pt idx="7">
                  <c:v>100</c:v>
                </c:pt>
              </c:numCache>
            </c:numRef>
          </c:val>
          <c:extLst>
            <c:ext xmlns:c16="http://schemas.microsoft.com/office/drawing/2014/chart" uri="{C3380CC4-5D6E-409C-BE32-E72D297353CC}">
              <c16:uniqueId val="{00000002-1F9C-49A9-8393-DE4F81ABCAD5}"/>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33.774999999999999</c:v>
                </c:pt>
                <c:pt idx="1">
                  <c:v>25</c:v>
                </c:pt>
                <c:pt idx="2">
                  <c:v>57.142899999999997</c:v>
                </c:pt>
                <c:pt idx="3">
                  <c:v>50</c:v>
                </c:pt>
                <c:pt idx="4">
                  <c:v>45.161299999999997</c:v>
                </c:pt>
                <c:pt idx="5">
                  <c:v>18.628699999999998</c:v>
                </c:pt>
                <c:pt idx="6">
                  <c:v>54.908999999999999</c:v>
                </c:pt>
                <c:pt idx="7">
                  <c:v>11.5197</c:v>
                </c:pt>
              </c:numCache>
            </c:numRef>
          </c:val>
          <c:extLst>
            <c:ext xmlns:c16="http://schemas.microsoft.com/office/drawing/2014/chart" uri="{C3380CC4-5D6E-409C-BE32-E72D297353CC}">
              <c16:uniqueId val="{00000003-1F9C-49A9-8393-DE4F81ABCAD5}"/>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100</c:v>
                </c:pt>
                <c:pt idx="2">
                  <c:v>100</c:v>
                </c:pt>
                <c:pt idx="3">
                  <c:v>25</c:v>
                </c:pt>
                <c:pt idx="4">
                  <c:v>100</c:v>
                </c:pt>
                <c:pt idx="5">
                  <c:v>99.921700000000001</c:v>
                </c:pt>
                <c:pt idx="6">
                  <c:v>64.064599999999999</c:v>
                </c:pt>
                <c:pt idx="7">
                  <c:v>42.5578</c:v>
                </c:pt>
              </c:numCache>
            </c:numRef>
          </c:val>
          <c:extLst>
            <c:ext xmlns:c16="http://schemas.microsoft.com/office/drawing/2014/chart" uri="{C3380CC4-5D6E-409C-BE32-E72D297353CC}">
              <c16:uniqueId val="{00000004-1F9C-49A9-8393-DE4F81ABCAD5}"/>
            </c:ext>
          </c:extLst>
        </c:ser>
        <c:dLbls>
          <c:showLegendKey val="0"/>
          <c:showVal val="0"/>
          <c:showCatName val="0"/>
          <c:showSerName val="0"/>
          <c:showPercent val="0"/>
          <c:showBubbleSize val="0"/>
        </c:dLbls>
        <c:axId val="342026832"/>
        <c:axId val="342022896"/>
      </c:radarChart>
      <c:catAx>
        <c:axId val="34202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2896"/>
        <c:crosses val="autoZero"/>
        <c:auto val="1"/>
        <c:lblAlgn val="ctr"/>
        <c:lblOffset val="100"/>
        <c:noMultiLvlLbl val="0"/>
      </c:catAx>
      <c:valAx>
        <c:axId val="34202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27842</c:v>
                </c:pt>
                <c:pt idx="1">
                  <c:v>27842</c:v>
                </c:pt>
                <c:pt idx="2">
                  <c:v>27847</c:v>
                </c:pt>
                <c:pt idx="3">
                  <c:v>27875</c:v>
                </c:pt>
                <c:pt idx="4">
                  <c:v>27887</c:v>
                </c:pt>
                <c:pt idx="5">
                  <c:v>27895</c:v>
                </c:pt>
                <c:pt idx="6">
                  <c:v>27905</c:v>
                </c:pt>
                <c:pt idx="7">
                  <c:v>27919</c:v>
                </c:pt>
                <c:pt idx="8">
                  <c:v>27939</c:v>
                </c:pt>
                <c:pt idx="9">
                  <c:v>27949</c:v>
                </c:pt>
                <c:pt idx="10">
                  <c:v>27965</c:v>
                </c:pt>
                <c:pt idx="11">
                  <c:v>27976</c:v>
                </c:pt>
                <c:pt idx="12">
                  <c:v>27989</c:v>
                </c:pt>
                <c:pt idx="13">
                  <c:v>28009</c:v>
                </c:pt>
                <c:pt idx="14">
                  <c:v>28029</c:v>
                </c:pt>
                <c:pt idx="15">
                  <c:v>28056</c:v>
                </c:pt>
                <c:pt idx="16">
                  <c:v>28071</c:v>
                </c:pt>
                <c:pt idx="17">
                  <c:v>28097</c:v>
                </c:pt>
                <c:pt idx="18">
                  <c:v>28116</c:v>
                </c:pt>
                <c:pt idx="19">
                  <c:v>28138</c:v>
                </c:pt>
                <c:pt idx="20">
                  <c:v>28155</c:v>
                </c:pt>
                <c:pt idx="21">
                  <c:v>28182</c:v>
                </c:pt>
                <c:pt idx="22">
                  <c:v>28208</c:v>
                </c:pt>
                <c:pt idx="23">
                  <c:v>28227</c:v>
                </c:pt>
                <c:pt idx="24">
                  <c:v>28251</c:v>
                </c:pt>
                <c:pt idx="25">
                  <c:v>28270</c:v>
                </c:pt>
                <c:pt idx="26">
                  <c:v>28296</c:v>
                </c:pt>
                <c:pt idx="27">
                  <c:v>28317</c:v>
                </c:pt>
                <c:pt idx="28">
                  <c:v>28336</c:v>
                </c:pt>
                <c:pt idx="29">
                  <c:v>28366</c:v>
                </c:pt>
                <c:pt idx="30">
                  <c:v>28393</c:v>
                </c:pt>
              </c:numCache>
            </c:numRef>
          </c:val>
          <c:smooth val="0"/>
          <c:extLst>
            <c:ext xmlns:c16="http://schemas.microsoft.com/office/drawing/2014/chart" uri="{C3380CC4-5D6E-409C-BE32-E72D297353CC}">
              <c16:uniqueId val="{00000000-BCE2-4C59-ABA1-DE29FE1F198C}"/>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39160</c:v>
                </c:pt>
                <c:pt idx="1">
                  <c:v>39198</c:v>
                </c:pt>
                <c:pt idx="2">
                  <c:v>39231</c:v>
                </c:pt>
                <c:pt idx="3">
                  <c:v>39262</c:v>
                </c:pt>
                <c:pt idx="4">
                  <c:v>39277</c:v>
                </c:pt>
                <c:pt idx="5">
                  <c:v>39305</c:v>
                </c:pt>
                <c:pt idx="6">
                  <c:v>39337</c:v>
                </c:pt>
                <c:pt idx="7">
                  <c:v>39361</c:v>
                </c:pt>
                <c:pt idx="8">
                  <c:v>39398</c:v>
                </c:pt>
                <c:pt idx="9">
                  <c:v>39421</c:v>
                </c:pt>
                <c:pt idx="10">
                  <c:v>39432</c:v>
                </c:pt>
                <c:pt idx="11">
                  <c:v>39447</c:v>
                </c:pt>
                <c:pt idx="12">
                  <c:v>39465</c:v>
                </c:pt>
                <c:pt idx="13">
                  <c:v>39487</c:v>
                </c:pt>
                <c:pt idx="14">
                  <c:v>39507</c:v>
                </c:pt>
                <c:pt idx="15">
                  <c:v>39529</c:v>
                </c:pt>
                <c:pt idx="16">
                  <c:v>39547</c:v>
                </c:pt>
                <c:pt idx="17">
                  <c:v>39585</c:v>
                </c:pt>
                <c:pt idx="18">
                  <c:v>39605</c:v>
                </c:pt>
                <c:pt idx="19">
                  <c:v>39625</c:v>
                </c:pt>
                <c:pt idx="20">
                  <c:v>39649</c:v>
                </c:pt>
                <c:pt idx="21">
                  <c:v>39663</c:v>
                </c:pt>
                <c:pt idx="22">
                  <c:v>39694</c:v>
                </c:pt>
                <c:pt idx="23">
                  <c:v>39715</c:v>
                </c:pt>
                <c:pt idx="24">
                  <c:v>39731</c:v>
                </c:pt>
                <c:pt idx="25">
                  <c:v>39746</c:v>
                </c:pt>
                <c:pt idx="26">
                  <c:v>39764</c:v>
                </c:pt>
                <c:pt idx="27">
                  <c:v>39878</c:v>
                </c:pt>
                <c:pt idx="28">
                  <c:v>39926</c:v>
                </c:pt>
                <c:pt idx="29">
                  <c:v>39961</c:v>
                </c:pt>
                <c:pt idx="30">
                  <c:v>39982</c:v>
                </c:pt>
              </c:numCache>
            </c:numRef>
          </c:val>
          <c:smooth val="0"/>
          <c:extLst>
            <c:ext xmlns:c16="http://schemas.microsoft.com/office/drawing/2014/chart" uri="{C3380CC4-5D6E-409C-BE32-E72D297353CC}">
              <c16:uniqueId val="{00000001-BCE2-4C59-ABA1-DE29FE1F198C}"/>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16058</c:v>
                </c:pt>
                <c:pt idx="1">
                  <c:v>16068</c:v>
                </c:pt>
                <c:pt idx="2">
                  <c:v>16071</c:v>
                </c:pt>
                <c:pt idx="3">
                  <c:v>16078</c:v>
                </c:pt>
                <c:pt idx="4">
                  <c:v>16080</c:v>
                </c:pt>
                <c:pt idx="5">
                  <c:v>16126</c:v>
                </c:pt>
                <c:pt idx="6">
                  <c:v>16188</c:v>
                </c:pt>
                <c:pt idx="7">
                  <c:v>16230</c:v>
                </c:pt>
                <c:pt idx="8">
                  <c:v>16320</c:v>
                </c:pt>
                <c:pt idx="9">
                  <c:v>16360</c:v>
                </c:pt>
                <c:pt idx="10">
                  <c:v>16385</c:v>
                </c:pt>
                <c:pt idx="11">
                  <c:v>16392</c:v>
                </c:pt>
                <c:pt idx="12">
                  <c:v>16398</c:v>
                </c:pt>
                <c:pt idx="13">
                  <c:v>16405</c:v>
                </c:pt>
                <c:pt idx="14">
                  <c:v>16412</c:v>
                </c:pt>
                <c:pt idx="15">
                  <c:v>16419</c:v>
                </c:pt>
                <c:pt idx="16">
                  <c:v>16446</c:v>
                </c:pt>
                <c:pt idx="17">
                  <c:v>16477</c:v>
                </c:pt>
                <c:pt idx="18">
                  <c:v>16522</c:v>
                </c:pt>
                <c:pt idx="19">
                  <c:v>16610</c:v>
                </c:pt>
                <c:pt idx="20">
                  <c:v>16658</c:v>
                </c:pt>
                <c:pt idx="21">
                  <c:v>16713</c:v>
                </c:pt>
                <c:pt idx="22">
                  <c:v>16765</c:v>
                </c:pt>
                <c:pt idx="23">
                  <c:v>16798</c:v>
                </c:pt>
                <c:pt idx="24">
                  <c:v>16844</c:v>
                </c:pt>
                <c:pt idx="25">
                  <c:v>16870</c:v>
                </c:pt>
                <c:pt idx="26">
                  <c:v>16891</c:v>
                </c:pt>
                <c:pt idx="27">
                  <c:v>16907</c:v>
                </c:pt>
                <c:pt idx="28">
                  <c:v>16929</c:v>
                </c:pt>
                <c:pt idx="29">
                  <c:v>16967</c:v>
                </c:pt>
                <c:pt idx="30">
                  <c:v>16982</c:v>
                </c:pt>
              </c:numCache>
            </c:numRef>
          </c:val>
          <c:smooth val="0"/>
          <c:extLst>
            <c:ext xmlns:c16="http://schemas.microsoft.com/office/drawing/2014/chart" uri="{C3380CC4-5D6E-409C-BE32-E72D297353CC}">
              <c16:uniqueId val="{00000002-BCE2-4C59-ABA1-DE29FE1F198C}"/>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14589</c:v>
                </c:pt>
                <c:pt idx="1">
                  <c:v>14587</c:v>
                </c:pt>
                <c:pt idx="2">
                  <c:v>14592</c:v>
                </c:pt>
                <c:pt idx="3">
                  <c:v>14590</c:v>
                </c:pt>
                <c:pt idx="4">
                  <c:v>14591</c:v>
                </c:pt>
                <c:pt idx="5">
                  <c:v>14591</c:v>
                </c:pt>
                <c:pt idx="6">
                  <c:v>14585</c:v>
                </c:pt>
                <c:pt idx="7">
                  <c:v>14590</c:v>
                </c:pt>
                <c:pt idx="8">
                  <c:v>14593</c:v>
                </c:pt>
                <c:pt idx="9">
                  <c:v>14598</c:v>
                </c:pt>
                <c:pt idx="10">
                  <c:v>14606</c:v>
                </c:pt>
                <c:pt idx="11">
                  <c:v>14612</c:v>
                </c:pt>
                <c:pt idx="12">
                  <c:v>14623</c:v>
                </c:pt>
                <c:pt idx="13">
                  <c:v>14628</c:v>
                </c:pt>
                <c:pt idx="14">
                  <c:v>14632</c:v>
                </c:pt>
                <c:pt idx="15">
                  <c:v>14640</c:v>
                </c:pt>
                <c:pt idx="16">
                  <c:v>14644</c:v>
                </c:pt>
                <c:pt idx="17">
                  <c:v>14642</c:v>
                </c:pt>
                <c:pt idx="18">
                  <c:v>14648</c:v>
                </c:pt>
                <c:pt idx="19">
                  <c:v>14649</c:v>
                </c:pt>
                <c:pt idx="20">
                  <c:v>14654</c:v>
                </c:pt>
                <c:pt idx="21">
                  <c:v>14659</c:v>
                </c:pt>
                <c:pt idx="22">
                  <c:v>14659</c:v>
                </c:pt>
                <c:pt idx="23">
                  <c:v>14662</c:v>
                </c:pt>
                <c:pt idx="24">
                  <c:v>14664</c:v>
                </c:pt>
                <c:pt idx="25">
                  <c:v>14670</c:v>
                </c:pt>
                <c:pt idx="26">
                  <c:v>14677</c:v>
                </c:pt>
                <c:pt idx="27">
                  <c:v>14679</c:v>
                </c:pt>
                <c:pt idx="28">
                  <c:v>14681</c:v>
                </c:pt>
                <c:pt idx="29">
                  <c:v>14682</c:v>
                </c:pt>
                <c:pt idx="30">
                  <c:v>14682</c:v>
                </c:pt>
              </c:numCache>
            </c:numRef>
          </c:val>
          <c:smooth val="0"/>
          <c:extLst>
            <c:ext xmlns:c16="http://schemas.microsoft.com/office/drawing/2014/chart" uri="{C3380CC4-5D6E-409C-BE32-E72D297353CC}">
              <c16:uniqueId val="{00000003-BCE2-4C59-ABA1-DE29FE1F198C}"/>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42454</c:v>
                </c:pt>
                <c:pt idx="1">
                  <c:v>42485</c:v>
                </c:pt>
                <c:pt idx="2">
                  <c:v>42504</c:v>
                </c:pt>
                <c:pt idx="3">
                  <c:v>42537</c:v>
                </c:pt>
                <c:pt idx="4">
                  <c:v>42560</c:v>
                </c:pt>
                <c:pt idx="5">
                  <c:v>42581</c:v>
                </c:pt>
                <c:pt idx="6">
                  <c:v>42609</c:v>
                </c:pt>
                <c:pt idx="7">
                  <c:v>42655</c:v>
                </c:pt>
                <c:pt idx="8">
                  <c:v>42701</c:v>
                </c:pt>
                <c:pt idx="9">
                  <c:v>42735</c:v>
                </c:pt>
                <c:pt idx="10">
                  <c:v>42769</c:v>
                </c:pt>
                <c:pt idx="11">
                  <c:v>42793</c:v>
                </c:pt>
                <c:pt idx="12">
                  <c:v>42826</c:v>
                </c:pt>
                <c:pt idx="13">
                  <c:v>42854</c:v>
                </c:pt>
                <c:pt idx="14">
                  <c:v>42919</c:v>
                </c:pt>
                <c:pt idx="15">
                  <c:v>42962</c:v>
                </c:pt>
                <c:pt idx="16">
                  <c:v>43011</c:v>
                </c:pt>
                <c:pt idx="17">
                  <c:v>43065</c:v>
                </c:pt>
                <c:pt idx="18">
                  <c:v>43091</c:v>
                </c:pt>
                <c:pt idx="19">
                  <c:v>43127</c:v>
                </c:pt>
                <c:pt idx="20">
                  <c:v>43162</c:v>
                </c:pt>
                <c:pt idx="21">
                  <c:v>43209</c:v>
                </c:pt>
                <c:pt idx="22">
                  <c:v>43240</c:v>
                </c:pt>
                <c:pt idx="23">
                  <c:v>43265</c:v>
                </c:pt>
                <c:pt idx="24">
                  <c:v>43285</c:v>
                </c:pt>
                <c:pt idx="25">
                  <c:v>43311</c:v>
                </c:pt>
                <c:pt idx="26">
                  <c:v>43343</c:v>
                </c:pt>
                <c:pt idx="27">
                  <c:v>43378</c:v>
                </c:pt>
                <c:pt idx="28">
                  <c:v>43414</c:v>
                </c:pt>
                <c:pt idx="29">
                  <c:v>43443</c:v>
                </c:pt>
                <c:pt idx="30">
                  <c:v>43470</c:v>
                </c:pt>
              </c:numCache>
            </c:numRef>
          </c:val>
          <c:smooth val="0"/>
          <c:extLst>
            <c:ext xmlns:c16="http://schemas.microsoft.com/office/drawing/2014/chart" uri="{C3380CC4-5D6E-409C-BE32-E72D297353CC}">
              <c16:uniqueId val="{00000004-BCE2-4C59-ABA1-DE29FE1F198C}"/>
            </c:ext>
          </c:extLst>
        </c:ser>
        <c:dLbls>
          <c:showLegendKey val="0"/>
          <c:showVal val="0"/>
          <c:showCatName val="0"/>
          <c:showSerName val="0"/>
          <c:showPercent val="0"/>
          <c:showBubbleSize val="0"/>
        </c:dLbls>
        <c:smooth val="0"/>
        <c:axId val="76818112"/>
        <c:axId val="76819096"/>
      </c:lineChart>
      <c:dateAx>
        <c:axId val="7681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19096"/>
        <c:crosses val="autoZero"/>
        <c:auto val="1"/>
        <c:lblOffset val="100"/>
        <c:baseTimeUnit val="days"/>
      </c:dateAx>
      <c:valAx>
        <c:axId val="768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1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29</c:v>
                </c:pt>
                <c:pt idx="1">
                  <c:v>0</c:v>
                </c:pt>
                <c:pt idx="2">
                  <c:v>5</c:v>
                </c:pt>
                <c:pt idx="3">
                  <c:v>28</c:v>
                </c:pt>
                <c:pt idx="4">
                  <c:v>12</c:v>
                </c:pt>
                <c:pt idx="5">
                  <c:v>8</c:v>
                </c:pt>
                <c:pt idx="6">
                  <c:v>10</c:v>
                </c:pt>
                <c:pt idx="7">
                  <c:v>14</c:v>
                </c:pt>
                <c:pt idx="8">
                  <c:v>20</c:v>
                </c:pt>
                <c:pt idx="9">
                  <c:v>10</c:v>
                </c:pt>
                <c:pt idx="10">
                  <c:v>16</c:v>
                </c:pt>
                <c:pt idx="11">
                  <c:v>11</c:v>
                </c:pt>
                <c:pt idx="12">
                  <c:v>13</c:v>
                </c:pt>
                <c:pt idx="13">
                  <c:v>20</c:v>
                </c:pt>
                <c:pt idx="14">
                  <c:v>20</c:v>
                </c:pt>
                <c:pt idx="15">
                  <c:v>27</c:v>
                </c:pt>
                <c:pt idx="16">
                  <c:v>15</c:v>
                </c:pt>
                <c:pt idx="17">
                  <c:v>26</c:v>
                </c:pt>
                <c:pt idx="18">
                  <c:v>19</c:v>
                </c:pt>
                <c:pt idx="19">
                  <c:v>22</c:v>
                </c:pt>
                <c:pt idx="20">
                  <c:v>17</c:v>
                </c:pt>
                <c:pt idx="21">
                  <c:v>27</c:v>
                </c:pt>
                <c:pt idx="22">
                  <c:v>26</c:v>
                </c:pt>
                <c:pt idx="23">
                  <c:v>19</c:v>
                </c:pt>
                <c:pt idx="24">
                  <c:v>24</c:v>
                </c:pt>
                <c:pt idx="25">
                  <c:v>19</c:v>
                </c:pt>
                <c:pt idx="26">
                  <c:v>26</c:v>
                </c:pt>
                <c:pt idx="27">
                  <c:v>21</c:v>
                </c:pt>
                <c:pt idx="28">
                  <c:v>19</c:v>
                </c:pt>
                <c:pt idx="29">
                  <c:v>30</c:v>
                </c:pt>
                <c:pt idx="30">
                  <c:v>27</c:v>
                </c:pt>
              </c:numCache>
            </c:numRef>
          </c:val>
          <c:smooth val="0"/>
          <c:extLst>
            <c:ext xmlns:c16="http://schemas.microsoft.com/office/drawing/2014/chart" uri="{C3380CC4-5D6E-409C-BE32-E72D297353CC}">
              <c16:uniqueId val="{00000000-F572-42AD-A730-50BF5DE43A2C}"/>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34</c:v>
                </c:pt>
                <c:pt idx="1">
                  <c:v>38</c:v>
                </c:pt>
                <c:pt idx="2">
                  <c:v>33</c:v>
                </c:pt>
                <c:pt idx="3">
                  <c:v>31</c:v>
                </c:pt>
                <c:pt idx="4">
                  <c:v>15</c:v>
                </c:pt>
                <c:pt idx="5">
                  <c:v>28</c:v>
                </c:pt>
                <c:pt idx="6">
                  <c:v>32</c:v>
                </c:pt>
                <c:pt idx="7">
                  <c:v>24</c:v>
                </c:pt>
                <c:pt idx="8">
                  <c:v>37</c:v>
                </c:pt>
                <c:pt idx="9">
                  <c:v>23</c:v>
                </c:pt>
                <c:pt idx="10">
                  <c:v>11</c:v>
                </c:pt>
                <c:pt idx="11">
                  <c:v>15</c:v>
                </c:pt>
                <c:pt idx="12">
                  <c:v>18</c:v>
                </c:pt>
                <c:pt idx="13">
                  <c:v>22</c:v>
                </c:pt>
                <c:pt idx="14">
                  <c:v>20</c:v>
                </c:pt>
                <c:pt idx="15">
                  <c:v>22</c:v>
                </c:pt>
                <c:pt idx="16">
                  <c:v>18</c:v>
                </c:pt>
                <c:pt idx="17">
                  <c:v>38</c:v>
                </c:pt>
                <c:pt idx="18">
                  <c:v>20</c:v>
                </c:pt>
                <c:pt idx="19">
                  <c:v>20</c:v>
                </c:pt>
                <c:pt idx="20">
                  <c:v>24</c:v>
                </c:pt>
                <c:pt idx="21">
                  <c:v>14</c:v>
                </c:pt>
                <c:pt idx="22">
                  <c:v>31</c:v>
                </c:pt>
                <c:pt idx="23">
                  <c:v>21</c:v>
                </c:pt>
                <c:pt idx="24">
                  <c:v>16</c:v>
                </c:pt>
                <c:pt idx="25">
                  <c:v>15</c:v>
                </c:pt>
                <c:pt idx="26">
                  <c:v>18</c:v>
                </c:pt>
                <c:pt idx="27">
                  <c:v>114</c:v>
                </c:pt>
                <c:pt idx="28">
                  <c:v>48</c:v>
                </c:pt>
                <c:pt idx="29">
                  <c:v>35</c:v>
                </c:pt>
                <c:pt idx="30">
                  <c:v>21</c:v>
                </c:pt>
              </c:numCache>
            </c:numRef>
          </c:val>
          <c:smooth val="0"/>
          <c:extLst>
            <c:ext xmlns:c16="http://schemas.microsoft.com/office/drawing/2014/chart" uri="{C3380CC4-5D6E-409C-BE32-E72D297353CC}">
              <c16:uniqueId val="{00000001-F572-42AD-A730-50BF5DE43A2C}"/>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12</c:v>
                </c:pt>
                <c:pt idx="1">
                  <c:v>10</c:v>
                </c:pt>
                <c:pt idx="2">
                  <c:v>3</c:v>
                </c:pt>
                <c:pt idx="3">
                  <c:v>7</c:v>
                </c:pt>
                <c:pt idx="4">
                  <c:v>2</c:v>
                </c:pt>
                <c:pt idx="5">
                  <c:v>46</c:v>
                </c:pt>
                <c:pt idx="6">
                  <c:v>62</c:v>
                </c:pt>
                <c:pt idx="7">
                  <c:v>42</c:v>
                </c:pt>
                <c:pt idx="8">
                  <c:v>90</c:v>
                </c:pt>
                <c:pt idx="9">
                  <c:v>40</c:v>
                </c:pt>
                <c:pt idx="10">
                  <c:v>25</c:v>
                </c:pt>
                <c:pt idx="11">
                  <c:v>7</c:v>
                </c:pt>
                <c:pt idx="12">
                  <c:v>6</c:v>
                </c:pt>
                <c:pt idx="13">
                  <c:v>7</c:v>
                </c:pt>
                <c:pt idx="14">
                  <c:v>7</c:v>
                </c:pt>
                <c:pt idx="15">
                  <c:v>7</c:v>
                </c:pt>
                <c:pt idx="16">
                  <c:v>27</c:v>
                </c:pt>
                <c:pt idx="17">
                  <c:v>31</c:v>
                </c:pt>
                <c:pt idx="18">
                  <c:v>45</c:v>
                </c:pt>
                <c:pt idx="19">
                  <c:v>88</c:v>
                </c:pt>
                <c:pt idx="20">
                  <c:v>48</c:v>
                </c:pt>
                <c:pt idx="21">
                  <c:v>55</c:v>
                </c:pt>
                <c:pt idx="22">
                  <c:v>52</c:v>
                </c:pt>
                <c:pt idx="23">
                  <c:v>33</c:v>
                </c:pt>
                <c:pt idx="24">
                  <c:v>46</c:v>
                </c:pt>
                <c:pt idx="25">
                  <c:v>26</c:v>
                </c:pt>
                <c:pt idx="26">
                  <c:v>21</c:v>
                </c:pt>
                <c:pt idx="27">
                  <c:v>16</c:v>
                </c:pt>
                <c:pt idx="28">
                  <c:v>22</c:v>
                </c:pt>
                <c:pt idx="29">
                  <c:v>38</c:v>
                </c:pt>
                <c:pt idx="30">
                  <c:v>15</c:v>
                </c:pt>
              </c:numCache>
            </c:numRef>
          </c:val>
          <c:smooth val="0"/>
          <c:extLst>
            <c:ext xmlns:c16="http://schemas.microsoft.com/office/drawing/2014/chart" uri="{C3380CC4-5D6E-409C-BE32-E72D297353CC}">
              <c16:uniqueId val="{00000002-F572-42AD-A730-50BF5DE43A2C}"/>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c:v>
                </c:pt>
                <c:pt idx="1">
                  <c:v>-2</c:v>
                </c:pt>
                <c:pt idx="2">
                  <c:v>5</c:v>
                </c:pt>
                <c:pt idx="3">
                  <c:v>-2</c:v>
                </c:pt>
                <c:pt idx="4">
                  <c:v>1</c:v>
                </c:pt>
                <c:pt idx="5">
                  <c:v>0</c:v>
                </c:pt>
                <c:pt idx="6">
                  <c:v>-6</c:v>
                </c:pt>
                <c:pt idx="7">
                  <c:v>5</c:v>
                </c:pt>
                <c:pt idx="8">
                  <c:v>3</c:v>
                </c:pt>
                <c:pt idx="9">
                  <c:v>5</c:v>
                </c:pt>
                <c:pt idx="10">
                  <c:v>8</c:v>
                </c:pt>
                <c:pt idx="11">
                  <c:v>6</c:v>
                </c:pt>
                <c:pt idx="12">
                  <c:v>11</c:v>
                </c:pt>
                <c:pt idx="13">
                  <c:v>5</c:v>
                </c:pt>
                <c:pt idx="14">
                  <c:v>4</c:v>
                </c:pt>
                <c:pt idx="15">
                  <c:v>8</c:v>
                </c:pt>
                <c:pt idx="16">
                  <c:v>4</c:v>
                </c:pt>
                <c:pt idx="17">
                  <c:v>-2</c:v>
                </c:pt>
                <c:pt idx="18">
                  <c:v>6</c:v>
                </c:pt>
                <c:pt idx="19">
                  <c:v>1</c:v>
                </c:pt>
                <c:pt idx="20">
                  <c:v>5</c:v>
                </c:pt>
                <c:pt idx="21">
                  <c:v>5</c:v>
                </c:pt>
                <c:pt idx="22">
                  <c:v>0</c:v>
                </c:pt>
                <c:pt idx="23">
                  <c:v>3</c:v>
                </c:pt>
                <c:pt idx="24">
                  <c:v>2</c:v>
                </c:pt>
                <c:pt idx="25">
                  <c:v>6</c:v>
                </c:pt>
                <c:pt idx="26">
                  <c:v>7</c:v>
                </c:pt>
                <c:pt idx="27">
                  <c:v>2</c:v>
                </c:pt>
                <c:pt idx="28">
                  <c:v>2</c:v>
                </c:pt>
                <c:pt idx="29">
                  <c:v>1</c:v>
                </c:pt>
                <c:pt idx="30">
                  <c:v>0</c:v>
                </c:pt>
              </c:numCache>
            </c:numRef>
          </c:val>
          <c:smooth val="0"/>
          <c:extLst>
            <c:ext xmlns:c16="http://schemas.microsoft.com/office/drawing/2014/chart" uri="{C3380CC4-5D6E-409C-BE32-E72D297353CC}">
              <c16:uniqueId val="{00000003-F572-42AD-A730-50BF5DE43A2C}"/>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37</c:v>
                </c:pt>
                <c:pt idx="1">
                  <c:v>31</c:v>
                </c:pt>
                <c:pt idx="2">
                  <c:v>19</c:v>
                </c:pt>
                <c:pt idx="3">
                  <c:v>33</c:v>
                </c:pt>
                <c:pt idx="4">
                  <c:v>23</c:v>
                </c:pt>
                <c:pt idx="5">
                  <c:v>21</c:v>
                </c:pt>
                <c:pt idx="6">
                  <c:v>28</c:v>
                </c:pt>
                <c:pt idx="7">
                  <c:v>46</c:v>
                </c:pt>
                <c:pt idx="8">
                  <c:v>46</c:v>
                </c:pt>
                <c:pt idx="9">
                  <c:v>34</c:v>
                </c:pt>
                <c:pt idx="10">
                  <c:v>34</c:v>
                </c:pt>
                <c:pt idx="11">
                  <c:v>24</c:v>
                </c:pt>
                <c:pt idx="12">
                  <c:v>33</c:v>
                </c:pt>
                <c:pt idx="13">
                  <c:v>28</c:v>
                </c:pt>
                <c:pt idx="14">
                  <c:v>65</c:v>
                </c:pt>
                <c:pt idx="15">
                  <c:v>43</c:v>
                </c:pt>
                <c:pt idx="16">
                  <c:v>49</c:v>
                </c:pt>
                <c:pt idx="17">
                  <c:v>54</c:v>
                </c:pt>
                <c:pt idx="18">
                  <c:v>26</c:v>
                </c:pt>
                <c:pt idx="19">
                  <c:v>36</c:v>
                </c:pt>
                <c:pt idx="20">
                  <c:v>35</c:v>
                </c:pt>
                <c:pt idx="21">
                  <c:v>47</c:v>
                </c:pt>
                <c:pt idx="22">
                  <c:v>31</c:v>
                </c:pt>
                <c:pt idx="23">
                  <c:v>25</c:v>
                </c:pt>
                <c:pt idx="24">
                  <c:v>20</c:v>
                </c:pt>
                <c:pt idx="25">
                  <c:v>26</c:v>
                </c:pt>
                <c:pt idx="26">
                  <c:v>32</c:v>
                </c:pt>
                <c:pt idx="27">
                  <c:v>35</c:v>
                </c:pt>
                <c:pt idx="28">
                  <c:v>36</c:v>
                </c:pt>
                <c:pt idx="29">
                  <c:v>29</c:v>
                </c:pt>
                <c:pt idx="30">
                  <c:v>27</c:v>
                </c:pt>
              </c:numCache>
            </c:numRef>
          </c:val>
          <c:smooth val="0"/>
          <c:extLst>
            <c:ext xmlns:c16="http://schemas.microsoft.com/office/drawing/2014/chart" uri="{C3380CC4-5D6E-409C-BE32-E72D297353CC}">
              <c16:uniqueId val="{00000004-F572-42AD-A730-50BF5DE43A2C}"/>
            </c:ext>
          </c:extLst>
        </c:ser>
        <c:dLbls>
          <c:showLegendKey val="0"/>
          <c:showVal val="0"/>
          <c:showCatName val="0"/>
          <c:showSerName val="0"/>
          <c:showPercent val="0"/>
          <c:showBubbleSize val="0"/>
        </c:dLbls>
        <c:smooth val="0"/>
        <c:axId val="342025848"/>
        <c:axId val="342022240"/>
      </c:lineChart>
      <c:dateAx>
        <c:axId val="34202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2240"/>
        <c:crosses val="autoZero"/>
        <c:auto val="1"/>
        <c:lblOffset val="100"/>
        <c:baseTimeUnit val="days"/>
      </c:dateAx>
      <c:valAx>
        <c:axId val="34202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3</c:v>
                </c:pt>
                <c:pt idx="3">
                  <c:v>4</c:v>
                </c:pt>
                <c:pt idx="4">
                  <c:v>4</c:v>
                </c:pt>
                <c:pt idx="5">
                  <c:v>5</c:v>
                </c:pt>
                <c:pt idx="6">
                  <c:v>5</c:v>
                </c:pt>
              </c:numCache>
            </c:numRef>
          </c:val>
          <c:extLst>
            <c:ext xmlns:c16="http://schemas.microsoft.com/office/drawing/2014/chart" uri="{C3380CC4-5D6E-409C-BE32-E72D297353CC}">
              <c16:uniqueId val="{00000000-D79F-4782-9BE4-46C9060871B1}"/>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4</c:v>
                </c:pt>
                <c:pt idx="3">
                  <c:v>0</c:v>
                </c:pt>
                <c:pt idx="4">
                  <c:v>4</c:v>
                </c:pt>
                <c:pt idx="5">
                  <c:v>0</c:v>
                </c:pt>
                <c:pt idx="6">
                  <c:v>0</c:v>
                </c:pt>
              </c:numCache>
            </c:numRef>
          </c:val>
          <c:extLst>
            <c:ext xmlns:c16="http://schemas.microsoft.com/office/drawing/2014/chart" uri="{C3380CC4-5D6E-409C-BE32-E72D297353CC}">
              <c16:uniqueId val="{00000001-D79F-4782-9BE4-46C9060871B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0</c:v>
                </c:pt>
                <c:pt idx="3">
                  <c:v>3</c:v>
                </c:pt>
                <c:pt idx="4">
                  <c:v>0</c:v>
                </c:pt>
                <c:pt idx="5">
                  <c:v>0</c:v>
                </c:pt>
                <c:pt idx="6">
                  <c:v>1</c:v>
                </c:pt>
              </c:numCache>
            </c:numRef>
          </c:val>
          <c:extLst>
            <c:ext xmlns:c16="http://schemas.microsoft.com/office/drawing/2014/chart" uri="{C3380CC4-5D6E-409C-BE32-E72D297353CC}">
              <c16:uniqueId val="{00000002-D79F-4782-9BE4-46C9060871B1}"/>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0</c:v>
                </c:pt>
                <c:pt idx="2">
                  <c:v>3</c:v>
                </c:pt>
                <c:pt idx="3">
                  <c:v>1</c:v>
                </c:pt>
                <c:pt idx="4">
                  <c:v>2</c:v>
                </c:pt>
                <c:pt idx="5">
                  <c:v>3</c:v>
                </c:pt>
                <c:pt idx="6">
                  <c:v>0</c:v>
                </c:pt>
              </c:numCache>
            </c:numRef>
          </c:val>
          <c:extLst>
            <c:ext xmlns:c16="http://schemas.microsoft.com/office/drawing/2014/chart" uri="{C3380CC4-5D6E-409C-BE32-E72D297353CC}">
              <c16:uniqueId val="{00000003-D79F-4782-9BE4-46C9060871B1}"/>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2</c:v>
                </c:pt>
                <c:pt idx="2">
                  <c:v>4</c:v>
                </c:pt>
                <c:pt idx="3">
                  <c:v>2</c:v>
                </c:pt>
                <c:pt idx="4">
                  <c:v>5</c:v>
                </c:pt>
                <c:pt idx="5">
                  <c:v>4</c:v>
                </c:pt>
                <c:pt idx="6">
                  <c:v>8</c:v>
                </c:pt>
              </c:numCache>
            </c:numRef>
          </c:val>
          <c:extLst>
            <c:ext xmlns:c16="http://schemas.microsoft.com/office/drawing/2014/chart" uri="{C3380CC4-5D6E-409C-BE32-E72D297353CC}">
              <c16:uniqueId val="{00000004-D79F-4782-9BE4-46C9060871B1}"/>
            </c:ext>
          </c:extLst>
        </c:ser>
        <c:dLbls>
          <c:showLegendKey val="0"/>
          <c:showVal val="0"/>
          <c:showCatName val="0"/>
          <c:showSerName val="0"/>
          <c:showPercent val="0"/>
          <c:showBubbleSize val="0"/>
        </c:dLbls>
        <c:gapWidth val="219"/>
        <c:overlap val="-27"/>
        <c:axId val="345505184"/>
        <c:axId val="345503872"/>
      </c:barChart>
      <c:catAx>
        <c:axId val="34550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3872"/>
        <c:crosses val="autoZero"/>
        <c:auto val="1"/>
        <c:lblAlgn val="ctr"/>
        <c:lblOffset val="100"/>
        <c:noMultiLvlLbl val="0"/>
      </c:catAx>
      <c:valAx>
        <c:axId val="34550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15</c:v>
                </c:pt>
                <c:pt idx="1">
                  <c:v>24</c:v>
                </c:pt>
                <c:pt idx="2">
                  <c:v>15</c:v>
                </c:pt>
                <c:pt idx="3">
                  <c:v>17</c:v>
                </c:pt>
                <c:pt idx="4">
                  <c:v>17</c:v>
                </c:pt>
                <c:pt idx="5">
                  <c:v>22</c:v>
                </c:pt>
                <c:pt idx="6">
                  <c:v>21</c:v>
                </c:pt>
              </c:numCache>
            </c:numRef>
          </c:val>
          <c:extLst>
            <c:ext xmlns:c16="http://schemas.microsoft.com/office/drawing/2014/chart" uri="{C3380CC4-5D6E-409C-BE32-E72D297353CC}">
              <c16:uniqueId val="{00000000-8C5C-4A29-B859-127D0719D88E}"/>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c:v>
                </c:pt>
                <c:pt idx="1">
                  <c:v>24</c:v>
                </c:pt>
                <c:pt idx="2">
                  <c:v>16</c:v>
                </c:pt>
                <c:pt idx="3">
                  <c:v>21</c:v>
                </c:pt>
                <c:pt idx="4">
                  <c:v>48</c:v>
                </c:pt>
                <c:pt idx="5">
                  <c:v>28</c:v>
                </c:pt>
                <c:pt idx="6">
                  <c:v>33</c:v>
                </c:pt>
              </c:numCache>
            </c:numRef>
          </c:val>
          <c:extLst>
            <c:ext xmlns:c16="http://schemas.microsoft.com/office/drawing/2014/chart" uri="{C3380CC4-5D6E-409C-BE32-E72D297353CC}">
              <c16:uniqueId val="{00000001-8C5C-4A29-B859-127D0719D88E}"/>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24</c:v>
                </c:pt>
                <c:pt idx="1">
                  <c:v>27</c:v>
                </c:pt>
                <c:pt idx="2">
                  <c:v>20</c:v>
                </c:pt>
                <c:pt idx="3">
                  <c:v>40</c:v>
                </c:pt>
                <c:pt idx="4">
                  <c:v>33</c:v>
                </c:pt>
                <c:pt idx="5">
                  <c:v>28</c:v>
                </c:pt>
                <c:pt idx="6">
                  <c:v>39</c:v>
                </c:pt>
              </c:numCache>
            </c:numRef>
          </c:val>
          <c:extLst>
            <c:ext xmlns:c16="http://schemas.microsoft.com/office/drawing/2014/chart" uri="{C3380CC4-5D6E-409C-BE32-E72D297353CC}">
              <c16:uniqueId val="{00000002-8C5C-4A29-B859-127D0719D88E}"/>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5</c:v>
                </c:pt>
                <c:pt idx="3">
                  <c:v>5</c:v>
                </c:pt>
                <c:pt idx="4">
                  <c:v>2</c:v>
                </c:pt>
                <c:pt idx="5">
                  <c:v>4</c:v>
                </c:pt>
                <c:pt idx="6">
                  <c:v>2</c:v>
                </c:pt>
              </c:numCache>
            </c:numRef>
          </c:val>
          <c:extLst>
            <c:ext xmlns:c16="http://schemas.microsoft.com/office/drawing/2014/chart" uri="{C3380CC4-5D6E-409C-BE32-E72D297353CC}">
              <c16:uniqueId val="{00000003-8C5C-4A29-B859-127D0719D88E}"/>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31</c:v>
                </c:pt>
                <c:pt idx="1">
                  <c:v>35</c:v>
                </c:pt>
                <c:pt idx="2">
                  <c:v>25</c:v>
                </c:pt>
                <c:pt idx="3">
                  <c:v>31</c:v>
                </c:pt>
                <c:pt idx="4">
                  <c:v>32</c:v>
                </c:pt>
                <c:pt idx="5">
                  <c:v>46</c:v>
                </c:pt>
                <c:pt idx="6">
                  <c:v>36</c:v>
                </c:pt>
              </c:numCache>
            </c:numRef>
          </c:val>
          <c:extLst>
            <c:ext xmlns:c16="http://schemas.microsoft.com/office/drawing/2014/chart" uri="{C3380CC4-5D6E-409C-BE32-E72D297353CC}">
              <c16:uniqueId val="{00000004-8C5C-4A29-B859-127D0719D88E}"/>
            </c:ext>
          </c:extLst>
        </c:ser>
        <c:dLbls>
          <c:showLegendKey val="0"/>
          <c:showVal val="0"/>
          <c:showCatName val="0"/>
          <c:showSerName val="0"/>
          <c:showPercent val="0"/>
          <c:showBubbleSize val="0"/>
        </c:dLbls>
        <c:gapWidth val="219"/>
        <c:overlap val="-27"/>
        <c:axId val="76819752"/>
        <c:axId val="342024208"/>
      </c:barChart>
      <c:catAx>
        <c:axId val="7681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24208"/>
        <c:crosses val="autoZero"/>
        <c:auto val="1"/>
        <c:lblAlgn val="ctr"/>
        <c:lblOffset val="100"/>
        <c:noMultiLvlLbl val="0"/>
      </c:catAx>
      <c:valAx>
        <c:axId val="3420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1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0</c:v>
                </c:pt>
                <c:pt idx="10">
                  <c:v>2</c:v>
                </c:pt>
                <c:pt idx="11">
                  <c:v>1</c:v>
                </c:pt>
                <c:pt idx="12">
                  <c:v>0</c:v>
                </c:pt>
                <c:pt idx="13">
                  <c:v>0</c:v>
                </c:pt>
                <c:pt idx="14">
                  <c:v>0</c:v>
                </c:pt>
                <c:pt idx="15">
                  <c:v>0</c:v>
                </c:pt>
                <c:pt idx="16">
                  <c:v>0</c:v>
                </c:pt>
                <c:pt idx="17">
                  <c:v>2</c:v>
                </c:pt>
                <c:pt idx="18">
                  <c:v>2</c:v>
                </c:pt>
                <c:pt idx="19">
                  <c:v>6</c:v>
                </c:pt>
                <c:pt idx="20">
                  <c:v>2</c:v>
                </c:pt>
                <c:pt idx="21">
                  <c:v>1</c:v>
                </c:pt>
                <c:pt idx="22">
                  <c:v>0</c:v>
                </c:pt>
                <c:pt idx="23">
                  <c:v>0</c:v>
                </c:pt>
              </c:numCache>
            </c:numRef>
          </c:val>
          <c:smooth val="0"/>
          <c:extLst>
            <c:ext xmlns:c16="http://schemas.microsoft.com/office/drawing/2014/chart" uri="{C3380CC4-5D6E-409C-BE32-E72D297353CC}">
              <c16:uniqueId val="{00000000-1B38-455A-8915-27A194D2F696}"/>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B38-455A-8915-27A194D2F696}"/>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2-1B38-455A-8915-27A194D2F696}"/>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1</c:v>
                </c:pt>
                <c:pt idx="11">
                  <c:v>0</c:v>
                </c:pt>
                <c:pt idx="12">
                  <c:v>1</c:v>
                </c:pt>
                <c:pt idx="13">
                  <c:v>0</c:v>
                </c:pt>
                <c:pt idx="14">
                  <c:v>1</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B38-455A-8915-27A194D2F696}"/>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7</c:v>
                </c:pt>
                <c:pt idx="14">
                  <c:v>0</c:v>
                </c:pt>
                <c:pt idx="15">
                  <c:v>1</c:v>
                </c:pt>
                <c:pt idx="16">
                  <c:v>0</c:v>
                </c:pt>
                <c:pt idx="17">
                  <c:v>1</c:v>
                </c:pt>
                <c:pt idx="18">
                  <c:v>2</c:v>
                </c:pt>
                <c:pt idx="19">
                  <c:v>3</c:v>
                </c:pt>
                <c:pt idx="20">
                  <c:v>1</c:v>
                </c:pt>
                <c:pt idx="21">
                  <c:v>2</c:v>
                </c:pt>
                <c:pt idx="22">
                  <c:v>0</c:v>
                </c:pt>
                <c:pt idx="23">
                  <c:v>0</c:v>
                </c:pt>
              </c:numCache>
            </c:numRef>
          </c:val>
          <c:smooth val="0"/>
          <c:extLst>
            <c:ext xmlns:c16="http://schemas.microsoft.com/office/drawing/2014/chart" uri="{C3380CC4-5D6E-409C-BE32-E72D297353CC}">
              <c16:uniqueId val="{00000004-1B38-455A-8915-27A194D2F696}"/>
            </c:ext>
          </c:extLst>
        </c:ser>
        <c:dLbls>
          <c:showLegendKey val="0"/>
          <c:showVal val="0"/>
          <c:showCatName val="0"/>
          <c:showSerName val="0"/>
          <c:showPercent val="0"/>
          <c:showBubbleSize val="0"/>
        </c:dLbls>
        <c:smooth val="0"/>
        <c:axId val="346421304"/>
        <c:axId val="346418680"/>
      </c:lineChart>
      <c:catAx>
        <c:axId val="346421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18680"/>
        <c:crosses val="autoZero"/>
        <c:auto val="1"/>
        <c:lblAlgn val="ctr"/>
        <c:lblOffset val="100"/>
        <c:noMultiLvlLbl val="0"/>
      </c:catAx>
      <c:valAx>
        <c:axId val="34641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1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1.22843831134189</c:v>
                </c:pt>
                <c:pt idx="1">
                  <c:v>1.22079169185902</c:v>
                </c:pt>
                <c:pt idx="2">
                  <c:v>1.3123732972934501</c:v>
                </c:pt>
                <c:pt idx="3">
                  <c:v>1.86897606430273</c:v>
                </c:pt>
                <c:pt idx="4">
                  <c:v>2.7901269694490902</c:v>
                </c:pt>
                <c:pt idx="5">
                  <c:v>1.53999359817904</c:v>
                </c:pt>
                <c:pt idx="6">
                  <c:v>0.82796884447131602</c:v>
                </c:pt>
              </c:numCache>
            </c:numRef>
          </c:val>
          <c:extLst>
            <c:ext xmlns:c16="http://schemas.microsoft.com/office/drawing/2014/chart" uri="{C3380CC4-5D6E-409C-BE32-E72D297353CC}">
              <c16:uniqueId val="{00000000-82BE-4E90-9917-2A83916D43BB}"/>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0.79603750221121505</c:v>
                </c:pt>
                <c:pt idx="2">
                  <c:v>1.8416264436076899</c:v>
                </c:pt>
                <c:pt idx="4">
                  <c:v>1.03421697707917</c:v>
                </c:pt>
              </c:numCache>
            </c:numRef>
          </c:val>
          <c:extLst>
            <c:ext xmlns:c16="http://schemas.microsoft.com/office/drawing/2014/chart" uri="{C3380CC4-5D6E-409C-BE32-E72D297353CC}">
              <c16:uniqueId val="{00000001-82BE-4E90-9917-2A83916D43BB}"/>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4.9939467312348697E-2</c:v>
                </c:pt>
                <c:pt idx="1">
                  <c:v>3.0266343825665901E-2</c:v>
                </c:pt>
                <c:pt idx="3">
                  <c:v>2.6230831315577099E-2</c:v>
                </c:pt>
                <c:pt idx="6">
                  <c:v>6.05326876513317E-3</c:v>
                </c:pt>
              </c:numCache>
            </c:numRef>
          </c:val>
          <c:extLst>
            <c:ext xmlns:c16="http://schemas.microsoft.com/office/drawing/2014/chart" uri="{C3380CC4-5D6E-409C-BE32-E72D297353CC}">
              <c16:uniqueId val="{00000002-82BE-4E90-9917-2A83916D43BB}"/>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0.89101469080970297</c:v>
                </c:pt>
                <c:pt idx="2">
                  <c:v>0.90650267623277503</c:v>
                </c:pt>
                <c:pt idx="3">
                  <c:v>0.61496412709258597</c:v>
                </c:pt>
                <c:pt idx="4">
                  <c:v>2.1045439016057399</c:v>
                </c:pt>
                <c:pt idx="5">
                  <c:v>1.4212504270584201</c:v>
                </c:pt>
              </c:numCache>
            </c:numRef>
          </c:val>
          <c:extLst>
            <c:ext xmlns:c16="http://schemas.microsoft.com/office/drawing/2014/chart" uri="{C3380CC4-5D6E-409C-BE32-E72D297353CC}">
              <c16:uniqueId val="{00000003-82BE-4E90-9917-2A83916D43BB}"/>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1.2208463293142799</c:v>
                </c:pt>
                <c:pt idx="1">
                  <c:v>1.80741120059588</c:v>
                </c:pt>
                <c:pt idx="2">
                  <c:v>0.30550253712583197</c:v>
                </c:pt>
                <c:pt idx="3">
                  <c:v>0.73087845072389601</c:v>
                </c:pt>
                <c:pt idx="4">
                  <c:v>0.66244588240770896</c:v>
                </c:pt>
                <c:pt idx="5">
                  <c:v>1.3989106652390499</c:v>
                </c:pt>
                <c:pt idx="6">
                  <c:v>0.89788650435268402</c:v>
                </c:pt>
              </c:numCache>
            </c:numRef>
          </c:val>
          <c:extLst>
            <c:ext xmlns:c16="http://schemas.microsoft.com/office/drawing/2014/chart" uri="{C3380CC4-5D6E-409C-BE32-E72D297353CC}">
              <c16:uniqueId val="{00000004-82BE-4E90-9917-2A83916D43BB}"/>
            </c:ext>
          </c:extLst>
        </c:ser>
        <c:dLbls>
          <c:showLegendKey val="0"/>
          <c:showVal val="0"/>
          <c:showCatName val="0"/>
          <c:showSerName val="0"/>
          <c:showPercent val="0"/>
          <c:showBubbleSize val="0"/>
        </c:dLbls>
        <c:gapWidth val="219"/>
        <c:overlap val="-27"/>
        <c:axId val="346422616"/>
        <c:axId val="346423272"/>
      </c:barChart>
      <c:catAx>
        <c:axId val="34642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3272"/>
        <c:crosses val="autoZero"/>
        <c:auto val="1"/>
        <c:lblAlgn val="ctr"/>
        <c:lblOffset val="100"/>
        <c:noMultiLvlLbl val="0"/>
      </c:catAx>
      <c:valAx>
        <c:axId val="34642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scottsportsargentina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0.85372794536141206</c:v>
                </c:pt>
                <c:pt idx="8">
                  <c:v>0.35571997723392101</c:v>
                </c:pt>
                <c:pt idx="9">
                  <c:v>0.579823562891292</c:v>
                </c:pt>
                <c:pt idx="10">
                  <c:v>3.9235913488901502</c:v>
                </c:pt>
                <c:pt idx="11">
                  <c:v>0.95510813887307899</c:v>
                </c:pt>
                <c:pt idx="12">
                  <c:v>0</c:v>
                </c:pt>
                <c:pt idx="13">
                  <c:v>0</c:v>
                </c:pt>
                <c:pt idx="14">
                  <c:v>0</c:v>
                </c:pt>
                <c:pt idx="15">
                  <c:v>0</c:v>
                </c:pt>
                <c:pt idx="16">
                  <c:v>0</c:v>
                </c:pt>
                <c:pt idx="17">
                  <c:v>0.305919180421173</c:v>
                </c:pt>
                <c:pt idx="18">
                  <c:v>3.33096186681844</c:v>
                </c:pt>
                <c:pt idx="19">
                  <c:v>0.97079215605112001</c:v>
                </c:pt>
                <c:pt idx="20">
                  <c:v>1.22634462151394</c:v>
                </c:pt>
                <c:pt idx="21">
                  <c:v>1.04937393284007</c:v>
                </c:pt>
                <c:pt idx="22">
                  <c:v>0</c:v>
                </c:pt>
                <c:pt idx="23">
                  <c:v>0</c:v>
                </c:pt>
              </c:numCache>
            </c:numRef>
          </c:val>
          <c:smooth val="0"/>
          <c:extLst>
            <c:ext xmlns:c16="http://schemas.microsoft.com/office/drawing/2014/chart" uri="{C3380CC4-5D6E-409C-BE32-E72D297353CC}">
              <c16:uniqueId val="{00000000-D295-4899-BEC7-77970F378329}"/>
            </c:ext>
          </c:extLst>
        </c:ser>
        <c:ser>
          <c:idx val="1"/>
          <c:order val="1"/>
          <c:tx>
            <c:strRef>
              <c:f>Sheet1!$C$1</c:f>
              <c:strCache>
                <c:ptCount val="1"/>
                <c:pt idx="0">
                  <c:v>specialized_arg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1.8958543983822</c:v>
                </c:pt>
                <c:pt idx="12">
                  <c:v>0</c:v>
                </c:pt>
                <c:pt idx="13">
                  <c:v>0</c:v>
                </c:pt>
                <c:pt idx="14">
                  <c:v>0</c:v>
                </c:pt>
                <c:pt idx="15">
                  <c:v>0</c:v>
                </c:pt>
                <c:pt idx="16">
                  <c:v>1.2360970677451999</c:v>
                </c:pt>
                <c:pt idx="17">
                  <c:v>0.835439838220425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295-4899-BEC7-77970F37832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3.0279173984133701E-2</c:v>
                </c:pt>
                <c:pt idx="19">
                  <c:v>0</c:v>
                </c:pt>
                <c:pt idx="20">
                  <c:v>3.51238418215951E-2</c:v>
                </c:pt>
                <c:pt idx="21">
                  <c:v>3.63350087809605E-2</c:v>
                </c:pt>
                <c:pt idx="22">
                  <c:v>0</c:v>
                </c:pt>
                <c:pt idx="23">
                  <c:v>0</c:v>
                </c:pt>
              </c:numCache>
            </c:numRef>
          </c:val>
          <c:smooth val="0"/>
          <c:extLst>
            <c:ext xmlns:c16="http://schemas.microsoft.com/office/drawing/2014/chart" uri="{C3380CC4-5D6E-409C-BE32-E72D297353CC}">
              <c16:uniqueId val="{00000002-D295-4899-BEC7-77970F378329}"/>
            </c:ext>
          </c:extLst>
        </c:ser>
        <c:ser>
          <c:idx val="3"/>
          <c:order val="3"/>
          <c:tx>
            <c:strRef>
              <c:f>Sheet1!$E$1</c:f>
              <c:strCache>
                <c:ptCount val="1"/>
                <c:pt idx="0">
                  <c:v>cannondale.argentina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1.84539676030347</c:v>
                </c:pt>
                <c:pt idx="9">
                  <c:v>1.0012986125350301</c:v>
                </c:pt>
                <c:pt idx="10">
                  <c:v>0.99788121112705896</c:v>
                </c:pt>
                <c:pt idx="11">
                  <c:v>1.3122821406602401</c:v>
                </c:pt>
                <c:pt idx="12">
                  <c:v>0.38958376050850901</c:v>
                </c:pt>
                <c:pt idx="13">
                  <c:v>0</c:v>
                </c:pt>
                <c:pt idx="14">
                  <c:v>1.2644385209486699</c:v>
                </c:pt>
                <c:pt idx="15">
                  <c:v>0</c:v>
                </c:pt>
                <c:pt idx="16">
                  <c:v>0.61513225343448796</c:v>
                </c:pt>
                <c:pt idx="17">
                  <c:v>0</c:v>
                </c:pt>
                <c:pt idx="18">
                  <c:v>0</c:v>
                </c:pt>
                <c:pt idx="19">
                  <c:v>0</c:v>
                </c:pt>
                <c:pt idx="20">
                  <c:v>1.9957624222541199</c:v>
                </c:pt>
                <c:pt idx="21">
                  <c:v>0</c:v>
                </c:pt>
                <c:pt idx="22">
                  <c:v>0</c:v>
                </c:pt>
                <c:pt idx="23">
                  <c:v>0</c:v>
                </c:pt>
              </c:numCache>
            </c:numRef>
          </c:val>
          <c:smooth val="0"/>
          <c:extLst>
            <c:ext xmlns:c16="http://schemas.microsoft.com/office/drawing/2014/chart" uri="{C3380CC4-5D6E-409C-BE32-E72D297353CC}">
              <c16:uniqueId val="{00000003-D295-4899-BEC7-77970F378329}"/>
            </c:ext>
          </c:extLst>
        </c:ser>
        <c:ser>
          <c:idx val="4"/>
          <c:order val="4"/>
          <c:tx>
            <c:strRef>
              <c:f>Sheet1!$F$1</c:f>
              <c:strCache>
                <c:ptCount val="1"/>
                <c:pt idx="0">
                  <c:v>trekbicycleargentina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0.82427177684122299</c:v>
                </c:pt>
                <c:pt idx="9">
                  <c:v>3.16436538058537</c:v>
                </c:pt>
                <c:pt idx="10">
                  <c:v>0</c:v>
                </c:pt>
                <c:pt idx="11">
                  <c:v>0.18161920506671</c:v>
                </c:pt>
                <c:pt idx="12">
                  <c:v>0</c:v>
                </c:pt>
                <c:pt idx="13">
                  <c:v>0.59009609851345002</c:v>
                </c:pt>
                <c:pt idx="14">
                  <c:v>0</c:v>
                </c:pt>
                <c:pt idx="15">
                  <c:v>0.47267562344284803</c:v>
                </c:pt>
                <c:pt idx="16">
                  <c:v>0</c:v>
                </c:pt>
                <c:pt idx="17">
                  <c:v>4.51486716185065</c:v>
                </c:pt>
                <c:pt idx="18">
                  <c:v>1.0853909636129599</c:v>
                </c:pt>
                <c:pt idx="19">
                  <c:v>0.80215148904463696</c:v>
                </c:pt>
                <c:pt idx="20">
                  <c:v>0.54718606654713997</c:v>
                </c:pt>
                <c:pt idx="21">
                  <c:v>0.65507097895856103</c:v>
                </c:pt>
                <c:pt idx="22">
                  <c:v>0.96630730900877804</c:v>
                </c:pt>
                <c:pt idx="23">
                  <c:v>0</c:v>
                </c:pt>
              </c:numCache>
            </c:numRef>
          </c:val>
          <c:smooth val="0"/>
          <c:extLst>
            <c:ext xmlns:c16="http://schemas.microsoft.com/office/drawing/2014/chart" uri="{C3380CC4-5D6E-409C-BE32-E72D297353CC}">
              <c16:uniqueId val="{00000004-D295-4899-BEC7-77970F378329}"/>
            </c:ext>
          </c:extLst>
        </c:ser>
        <c:dLbls>
          <c:showLegendKey val="0"/>
          <c:showVal val="0"/>
          <c:showCatName val="0"/>
          <c:showSerName val="0"/>
          <c:showPercent val="0"/>
          <c:showBubbleSize val="0"/>
        </c:dLbls>
        <c:smooth val="0"/>
        <c:axId val="346425240"/>
        <c:axId val="346429504"/>
      </c:lineChart>
      <c:catAx>
        <c:axId val="34642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9504"/>
        <c:crosses val="autoZero"/>
        <c:auto val="1"/>
        <c:lblAlgn val="ctr"/>
        <c:lblOffset val="100"/>
        <c:noMultiLvlLbl val="0"/>
      </c:catAx>
      <c:valAx>
        <c:axId val="34642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2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c:v>
                </c:pt>
                <c:pt idx="1">
                  <c:v>3</c:v>
                </c:pt>
                <c:pt idx="2">
                  <c:v>6</c:v>
                </c:pt>
                <c:pt idx="3">
                  <c:v>8</c:v>
                </c:pt>
                <c:pt idx="4">
                  <c:v>14</c:v>
                </c:pt>
              </c:numCache>
            </c:numRef>
          </c:val>
          <c:extLst>
            <c:ext xmlns:c16="http://schemas.microsoft.com/office/drawing/2014/chart" uri="{C3380CC4-5D6E-409C-BE32-E72D297353CC}">
              <c16:uniqueId val="{00000000-1E67-48EC-A4D9-5B6FE5B9E60D}"/>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14</c:v>
                </c:pt>
                <c:pt idx="1">
                  <c:v>9</c:v>
                </c:pt>
                <c:pt idx="2">
                  <c:v>2</c:v>
                </c:pt>
                <c:pt idx="3">
                  <c:v>4</c:v>
                </c:pt>
                <c:pt idx="4">
                  <c:v>16</c:v>
                </c:pt>
              </c:numCache>
            </c:numRef>
          </c:val>
          <c:extLst>
            <c:ext xmlns:c16="http://schemas.microsoft.com/office/drawing/2014/chart" uri="{C3380CC4-5D6E-409C-BE32-E72D297353CC}">
              <c16:uniqueId val="{00000001-1E67-48EC-A4D9-5B6FE5B9E60D}"/>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4</c:v>
                </c:pt>
                <c:pt idx="1">
                  <c:v>0</c:v>
                </c:pt>
                <c:pt idx="2">
                  <c:v>1</c:v>
                </c:pt>
                <c:pt idx="3">
                  <c:v>2</c:v>
                </c:pt>
                <c:pt idx="4">
                  <c:v>1</c:v>
                </c:pt>
              </c:numCache>
            </c:numRef>
          </c:val>
          <c:extLst>
            <c:ext xmlns:c16="http://schemas.microsoft.com/office/drawing/2014/chart" uri="{C3380CC4-5D6E-409C-BE32-E72D297353CC}">
              <c16:uniqueId val="{00000002-1E67-48EC-A4D9-5B6FE5B9E60D}"/>
            </c:ext>
          </c:extLst>
        </c:ser>
        <c:dLbls>
          <c:showLegendKey val="0"/>
          <c:showVal val="0"/>
          <c:showCatName val="0"/>
          <c:showSerName val="0"/>
          <c:showPercent val="0"/>
          <c:showBubbleSize val="0"/>
        </c:dLbls>
        <c:gapWidth val="150"/>
        <c:overlap val="100"/>
        <c:axId val="288511952"/>
        <c:axId val="288512608"/>
      </c:barChart>
      <c:catAx>
        <c:axId val="28851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12608"/>
        <c:crosses val="autoZero"/>
        <c:auto val="1"/>
        <c:lblAlgn val="ctr"/>
        <c:lblOffset val="100"/>
        <c:noMultiLvlLbl val="0"/>
      </c:catAx>
      <c:valAx>
        <c:axId val="288512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1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5186</c:v>
                </c:pt>
                <c:pt idx="1">
                  <c:v>4401</c:v>
                </c:pt>
                <c:pt idx="2">
                  <c:v>10</c:v>
                </c:pt>
                <c:pt idx="3">
                  <c:v>478</c:v>
                </c:pt>
                <c:pt idx="4">
                  <c:v>5232</c:v>
                </c:pt>
              </c:numCache>
            </c:numRef>
          </c:val>
          <c:extLst>
            <c:ext xmlns:c16="http://schemas.microsoft.com/office/drawing/2014/chart" uri="{C3380CC4-5D6E-409C-BE32-E72D297353CC}">
              <c16:uniqueId val="{00000000-A3BF-42A8-A3E9-AB14A42BA8E8}"/>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879</c:v>
                </c:pt>
                <c:pt idx="1">
                  <c:v>0</c:v>
                </c:pt>
                <c:pt idx="2">
                  <c:v>9</c:v>
                </c:pt>
                <c:pt idx="3">
                  <c:v>118</c:v>
                </c:pt>
                <c:pt idx="4">
                  <c:v>550</c:v>
                </c:pt>
              </c:numCache>
            </c:numRef>
          </c:val>
          <c:extLst>
            <c:ext xmlns:c16="http://schemas.microsoft.com/office/drawing/2014/chart" uri="{C3380CC4-5D6E-409C-BE32-E72D297353CC}">
              <c16:uniqueId val="{00000001-A3BF-42A8-A3E9-AB14A42BA8E8}"/>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Sheet1!$D$2:$D$6</c:f>
              <c:numCache>
                <c:formatCode>General</c:formatCode>
                <c:ptCount val="5"/>
                <c:pt idx="0">
                  <c:v>6711</c:v>
                </c:pt>
                <c:pt idx="1">
                  <c:v>1411</c:v>
                </c:pt>
                <c:pt idx="2">
                  <c:v>33</c:v>
                </c:pt>
                <c:pt idx="3">
                  <c:v>1784</c:v>
                </c:pt>
                <c:pt idx="4">
                  <c:v>6984</c:v>
                </c:pt>
              </c:numCache>
            </c:numRef>
          </c:val>
          <c:extLst>
            <c:ext xmlns:c16="http://schemas.microsoft.com/office/drawing/2014/chart" uri="{C3380CC4-5D6E-409C-BE32-E72D297353CC}">
              <c16:uniqueId val="{00000002-A3BF-42A8-A3E9-AB14A42BA8E8}"/>
            </c:ext>
          </c:extLst>
        </c:ser>
        <c:dLbls>
          <c:showLegendKey val="0"/>
          <c:showVal val="0"/>
          <c:showCatName val="0"/>
          <c:showSerName val="0"/>
          <c:showPercent val="0"/>
          <c:showBubbleSize val="0"/>
        </c:dLbls>
        <c:gapWidth val="150"/>
        <c:overlap val="100"/>
        <c:axId val="346001464"/>
        <c:axId val="346001792"/>
      </c:barChart>
      <c:catAx>
        <c:axId val="34600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01792"/>
        <c:crosses val="autoZero"/>
        <c:auto val="1"/>
        <c:lblAlgn val="ctr"/>
        <c:lblOffset val="100"/>
        <c:noMultiLvlLbl val="0"/>
      </c:catAx>
      <c:valAx>
        <c:axId val="346001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00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scottsportsargentina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1.9825086864463299</c:v>
                </c:pt>
                <c:pt idx="1">
                  <c:v>1.31616501904928</c:v>
                </c:pt>
                <c:pt idx="2">
                  <c:v>0.78291668592340502</c:v>
                </c:pt>
              </c:numCache>
            </c:numRef>
          </c:val>
          <c:extLst>
            <c:ext xmlns:c16="http://schemas.microsoft.com/office/drawing/2014/chart" uri="{C3380CC4-5D6E-409C-BE32-E72D297353CC}">
              <c16:uniqueId val="{00000000-ED2E-4AC0-8E60-24761A2B5C03}"/>
            </c:ext>
          </c:extLst>
        </c:ser>
        <c:ser>
          <c:idx val="1"/>
          <c:order val="1"/>
          <c:tx>
            <c:strRef>
              <c:f>Sheet1!$C$1</c:f>
              <c:strCache>
                <c:ptCount val="1"/>
                <c:pt idx="0">
                  <c:v>specialized_arg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1.18352428296906</c:v>
                </c:pt>
                <c:pt idx="1">
                  <c:v>1.24123170983005</c:v>
                </c:pt>
                <c:pt idx="2">
                  <c:v>0</c:v>
                </c:pt>
              </c:numCache>
            </c:numRef>
          </c:val>
          <c:extLst>
            <c:ext xmlns:c16="http://schemas.microsoft.com/office/drawing/2014/chart" uri="{C3380CC4-5D6E-409C-BE32-E72D297353CC}">
              <c16:uniqueId val="{00000001-ED2E-4AC0-8E60-24761A2B5C03}"/>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3.3436975078733298E-2</c:v>
                </c:pt>
                <c:pt idx="1">
                  <c:v>3.0398050647402499E-2</c:v>
                </c:pt>
                <c:pt idx="2">
                  <c:v>5.3577806881772001E-2</c:v>
                </c:pt>
              </c:numCache>
            </c:numRef>
          </c:val>
          <c:extLst>
            <c:ext xmlns:c16="http://schemas.microsoft.com/office/drawing/2014/chart" uri="{C3380CC4-5D6E-409C-BE32-E72D297353CC}">
              <c16:uniqueId val="{00000002-ED2E-4AC0-8E60-24761A2B5C03}"/>
            </c:ext>
          </c:extLst>
        </c:ser>
        <c:ser>
          <c:idx val="3"/>
          <c:order val="3"/>
          <c:tx>
            <c:strRef>
              <c:f>Sheet1!$E$1</c:f>
              <c:strCache>
                <c:ptCount val="1"/>
                <c:pt idx="0">
                  <c:v>cannondale.argentina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1.5257547173947801</c:v>
                </c:pt>
                <c:pt idx="1">
                  <c:v>0.81479745852226704</c:v>
                </c:pt>
                <c:pt idx="2">
                  <c:v>0.40396805385330498</c:v>
                </c:pt>
              </c:numCache>
            </c:numRef>
          </c:val>
          <c:extLst>
            <c:ext xmlns:c16="http://schemas.microsoft.com/office/drawing/2014/chart" uri="{C3380CC4-5D6E-409C-BE32-E72D297353CC}">
              <c16:uniqueId val="{00000003-ED2E-4AC0-8E60-24761A2B5C03}"/>
            </c:ext>
          </c:extLst>
        </c:ser>
        <c:ser>
          <c:idx val="4"/>
          <c:order val="4"/>
          <c:tx>
            <c:strRef>
              <c:f>Sheet1!$F$1</c:f>
              <c:strCache>
                <c:ptCount val="1"/>
                <c:pt idx="0">
                  <c:v>trekbicycleargentina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1.1619860050428701</c:v>
                </c:pt>
                <c:pt idx="1">
                  <c:v>0.75882103691070402</c:v>
                </c:pt>
                <c:pt idx="2">
                  <c:v>1.2916559028675001</c:v>
                </c:pt>
              </c:numCache>
            </c:numRef>
          </c:val>
          <c:extLst>
            <c:ext xmlns:c16="http://schemas.microsoft.com/office/drawing/2014/chart" uri="{C3380CC4-5D6E-409C-BE32-E72D297353CC}">
              <c16:uniqueId val="{00000004-ED2E-4AC0-8E60-24761A2B5C03}"/>
            </c:ext>
          </c:extLst>
        </c:ser>
        <c:dLbls>
          <c:showLegendKey val="0"/>
          <c:showVal val="0"/>
          <c:showCatName val="0"/>
          <c:showSerName val="0"/>
          <c:showPercent val="0"/>
          <c:showBubbleSize val="0"/>
        </c:dLbls>
        <c:gapWidth val="219"/>
        <c:overlap val="-27"/>
        <c:axId val="345996872"/>
        <c:axId val="345999168"/>
      </c:barChart>
      <c:catAx>
        <c:axId val="34599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99168"/>
        <c:crosses val="autoZero"/>
        <c:auto val="1"/>
        <c:lblAlgn val="ctr"/>
        <c:lblOffset val="100"/>
        <c:noMultiLvlLbl val="0"/>
      </c:catAx>
      <c:valAx>
        <c:axId val="34599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99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Sheet1!$B$2:$B$6</c:f>
              <c:numCache>
                <c:formatCode>General</c:formatCode>
                <c:ptCount val="5"/>
                <c:pt idx="0">
                  <c:v>12461</c:v>
                </c:pt>
                <c:pt idx="1">
                  <c:v>5657</c:v>
                </c:pt>
                <c:pt idx="2">
                  <c:v>0</c:v>
                </c:pt>
                <c:pt idx="3">
                  <c:v>2354</c:v>
                </c:pt>
                <c:pt idx="4">
                  <c:v>12593</c:v>
                </c:pt>
              </c:numCache>
            </c:numRef>
          </c:val>
          <c:extLst>
            <c:ext xmlns:c16="http://schemas.microsoft.com/office/drawing/2014/chart" uri="{C3380CC4-5D6E-409C-BE32-E72D297353CC}">
              <c16:uniqueId val="{00000000-7E03-4AC6-9512-C6796B212A9F}"/>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scottsportsargentina</c:v>
                </c:pt>
                <c:pt idx="1">
                  <c:v>specialized_arg</c:v>
                </c:pt>
                <c:pt idx="2">
                  <c:v>giantargentina</c:v>
                </c:pt>
                <c:pt idx="3">
                  <c:v>cannondale.argentina</c:v>
                </c:pt>
                <c:pt idx="4">
                  <c:v>trekbicycleargentina</c:v>
                </c:pt>
              </c:strCache>
            </c:strRef>
          </c:cat>
          <c:val>
            <c:numRef>
              <c:f>Sheet1!$C$2:$C$6</c:f>
              <c:numCache>
                <c:formatCode>General</c:formatCode>
                <c:ptCount val="5"/>
                <c:pt idx="0">
                  <c:v>315</c:v>
                </c:pt>
                <c:pt idx="1">
                  <c:v>155</c:v>
                </c:pt>
                <c:pt idx="2">
                  <c:v>52</c:v>
                </c:pt>
                <c:pt idx="3">
                  <c:v>26</c:v>
                </c:pt>
                <c:pt idx="4">
                  <c:v>173</c:v>
                </c:pt>
              </c:numCache>
            </c:numRef>
          </c:val>
          <c:extLst>
            <c:ext xmlns:c16="http://schemas.microsoft.com/office/drawing/2014/chart" uri="{C3380CC4-5D6E-409C-BE32-E72D297353CC}">
              <c16:uniqueId val="{00000001-7E03-4AC6-9512-C6796B212A9F}"/>
            </c:ext>
          </c:extLst>
        </c:ser>
        <c:dLbls>
          <c:showLegendKey val="0"/>
          <c:showVal val="0"/>
          <c:showCatName val="0"/>
          <c:showSerName val="0"/>
          <c:showPercent val="0"/>
          <c:showBubbleSize val="0"/>
        </c:dLbls>
        <c:gapWidth val="150"/>
        <c:overlap val="100"/>
        <c:axId val="345503544"/>
        <c:axId val="345508136"/>
      </c:barChart>
      <c:catAx>
        <c:axId val="34550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8136"/>
        <c:crosses val="autoZero"/>
        <c:auto val="1"/>
        <c:lblAlgn val="ctr"/>
        <c:lblOffset val="100"/>
        <c:noMultiLvlLbl val="0"/>
      </c:catAx>
      <c:valAx>
        <c:axId val="34550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0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4EB8-454A-4CAF-A4B3-430168143BF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C1F10EA-D773-4412-9B80-1D00D58E12D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96696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6965F-EF17-4B73-8AD8-54318D7EC1F7}"/>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313E49A-3F1B-4FE4-8D95-03961F03018D}"/>
              </a:ext>
            </a:extLst>
          </p:cNvPr>
          <p:cNvGraphicFramePr>
            <a:graphicFrameLocks noGrp="1"/>
          </p:cNvGraphicFramePr>
          <p:nvPr>
            <p:ph type="tbl" sz="quarter" idx="13"/>
            <p:extLst>
              <p:ext uri="{D42A27DB-BD31-4B8C-83A1-F6EECF244321}">
                <p14:modId xmlns:p14="http://schemas.microsoft.com/office/powerpoint/2010/main" val="4083900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2082614"/>
                    </a:ext>
                  </a:extLst>
                </a:gridCol>
                <a:gridCol w="658368">
                  <a:extLst>
                    <a:ext uri="{9D8B030D-6E8A-4147-A177-3AD203B41FA5}">
                      <a16:colId xmlns:a16="http://schemas.microsoft.com/office/drawing/2014/main" val="318816928"/>
                    </a:ext>
                  </a:extLst>
                </a:gridCol>
                <a:gridCol w="658368">
                  <a:extLst>
                    <a:ext uri="{9D8B030D-6E8A-4147-A177-3AD203B41FA5}">
                      <a16:colId xmlns:a16="http://schemas.microsoft.com/office/drawing/2014/main" val="444165583"/>
                    </a:ext>
                  </a:extLst>
                </a:gridCol>
                <a:gridCol w="658368">
                  <a:extLst>
                    <a:ext uri="{9D8B030D-6E8A-4147-A177-3AD203B41FA5}">
                      <a16:colId xmlns:a16="http://schemas.microsoft.com/office/drawing/2014/main" val="3791306277"/>
                    </a:ext>
                  </a:extLst>
                </a:gridCol>
                <a:gridCol w="658368">
                  <a:extLst>
                    <a:ext uri="{9D8B030D-6E8A-4147-A177-3AD203B41FA5}">
                      <a16:colId xmlns:a16="http://schemas.microsoft.com/office/drawing/2014/main" val="3176276057"/>
                    </a:ext>
                  </a:extLst>
                </a:gridCol>
                <a:gridCol w="658368">
                  <a:extLst>
                    <a:ext uri="{9D8B030D-6E8A-4147-A177-3AD203B41FA5}">
                      <a16:colId xmlns:a16="http://schemas.microsoft.com/office/drawing/2014/main" val="1554753703"/>
                    </a:ext>
                  </a:extLst>
                </a:gridCol>
                <a:gridCol w="658368">
                  <a:extLst>
                    <a:ext uri="{9D8B030D-6E8A-4147-A177-3AD203B41FA5}">
                      <a16:colId xmlns:a16="http://schemas.microsoft.com/office/drawing/2014/main" val="2407667829"/>
                    </a:ext>
                  </a:extLst>
                </a:gridCol>
                <a:gridCol w="658368">
                  <a:extLst>
                    <a:ext uri="{9D8B030D-6E8A-4147-A177-3AD203B41FA5}">
                      <a16:colId xmlns:a16="http://schemas.microsoft.com/office/drawing/2014/main" val="3385044852"/>
                    </a:ext>
                  </a:extLst>
                </a:gridCol>
                <a:gridCol w="658368">
                  <a:extLst>
                    <a:ext uri="{9D8B030D-6E8A-4147-A177-3AD203B41FA5}">
                      <a16:colId xmlns:a16="http://schemas.microsoft.com/office/drawing/2014/main" val="1454159008"/>
                    </a:ext>
                  </a:extLst>
                </a:gridCol>
                <a:gridCol w="658368">
                  <a:extLst>
                    <a:ext uri="{9D8B030D-6E8A-4147-A177-3AD203B41FA5}">
                      <a16:colId xmlns:a16="http://schemas.microsoft.com/office/drawing/2014/main" val="4727638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00190272"/>
                  </a:ext>
                </a:extLst>
              </a:tr>
              <a:tr h="370840">
                <a:tc>
                  <a:txBody>
                    <a:bodyPr/>
                    <a:lstStyle/>
                    <a:p>
                      <a:r>
                        <a:rPr lang="en-US" sz="1000"/>
                        <a:t>trekbicycleargentina</a:t>
                      </a:r>
                    </a:p>
                  </a:txBody>
                  <a:tcPr/>
                </a:tc>
                <a:tc>
                  <a:txBody>
                    <a:bodyPr/>
                    <a:lstStyle/>
                    <a:p>
                      <a:r>
                        <a:rPr lang="en-US" sz="1000"/>
                        <a:t>43470</a:t>
                      </a:r>
                    </a:p>
                  </a:txBody>
                  <a:tcPr/>
                </a:tc>
                <a:tc>
                  <a:txBody>
                    <a:bodyPr/>
                    <a:lstStyle/>
                    <a:p>
                      <a:r>
                        <a:rPr lang="en-US" sz="1000"/>
                        <a:t>1053</a:t>
                      </a:r>
                    </a:p>
                  </a:txBody>
                  <a:tcPr/>
                </a:tc>
                <a:tc>
                  <a:txBody>
                    <a:bodyPr/>
                    <a:lstStyle/>
                    <a:p>
                      <a:r>
                        <a:rPr lang="en-US" sz="1000"/>
                        <a:t>16</a:t>
                      </a:r>
                    </a:p>
                  </a:txBody>
                  <a:tcPr/>
                </a:tc>
                <a:tc>
                  <a:txBody>
                    <a:bodyPr/>
                    <a:lstStyle/>
                    <a:p>
                      <a:r>
                        <a:rPr lang="en-US" sz="1000"/>
                        <a:t>14</a:t>
                      </a:r>
                    </a:p>
                  </a:txBody>
                  <a:tcPr/>
                </a:tc>
                <a:tc>
                  <a:txBody>
                    <a:bodyPr/>
                    <a:lstStyle/>
                    <a:p>
                      <a:r>
                        <a:rPr lang="en-US" sz="1000"/>
                        <a:t>1</a:t>
                      </a:r>
                    </a:p>
                  </a:txBody>
                  <a:tcPr/>
                </a:tc>
                <a:tc>
                  <a:txBody>
                    <a:bodyPr/>
                    <a:lstStyle/>
                    <a:p>
                      <a:r>
                        <a:rPr lang="en-US" sz="1000"/>
                        <a:t>31</a:t>
                      </a:r>
                    </a:p>
                  </a:txBody>
                  <a:tcPr/>
                </a:tc>
                <a:tc>
                  <a:txBody>
                    <a:bodyPr/>
                    <a:lstStyle/>
                    <a:p>
                      <a:r>
                        <a:rPr lang="en-US" sz="1000"/>
                        <a:t>12593</a:t>
                      </a:r>
                    </a:p>
                  </a:txBody>
                  <a:tcPr/>
                </a:tc>
                <a:tc>
                  <a:txBody>
                    <a:bodyPr/>
                    <a:lstStyle/>
                    <a:p>
                      <a:r>
                        <a:rPr lang="en-US" sz="1000"/>
                        <a:t>173</a:t>
                      </a:r>
                    </a:p>
                  </a:txBody>
                  <a:tcPr/>
                </a:tc>
                <a:tc>
                  <a:txBody>
                    <a:bodyPr/>
                    <a:lstStyle/>
                    <a:p>
                      <a:r>
                        <a:rPr lang="en-US" sz="1000"/>
                        <a:t>0.9590 %</a:t>
                      </a:r>
                    </a:p>
                  </a:txBody>
                  <a:tcPr/>
                </a:tc>
                <a:extLst>
                  <a:ext uri="{0D108BD9-81ED-4DB2-BD59-A6C34878D82A}">
                    <a16:rowId xmlns:a16="http://schemas.microsoft.com/office/drawing/2014/main" val="2213835551"/>
                  </a:ext>
                </a:extLst>
              </a:tr>
              <a:tr h="370840">
                <a:tc>
                  <a:txBody>
                    <a:bodyPr/>
                    <a:lstStyle/>
                    <a:p>
                      <a:r>
                        <a:rPr lang="en-US" sz="1000"/>
                        <a:t>specialized_arg</a:t>
                      </a:r>
                    </a:p>
                  </a:txBody>
                  <a:tcPr/>
                </a:tc>
                <a:tc>
                  <a:txBody>
                    <a:bodyPr/>
                    <a:lstStyle/>
                    <a:p>
                      <a:r>
                        <a:rPr lang="en-US" sz="1000"/>
                        <a:t>39982</a:t>
                      </a:r>
                    </a:p>
                  </a:txBody>
                  <a:tcPr/>
                </a:tc>
                <a:tc>
                  <a:txBody>
                    <a:bodyPr/>
                    <a:lstStyle/>
                    <a:p>
                      <a:r>
                        <a:rPr lang="en-US" sz="1000"/>
                        <a:t>856</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12</a:t>
                      </a:r>
                    </a:p>
                  </a:txBody>
                  <a:tcPr/>
                </a:tc>
                <a:tc>
                  <a:txBody>
                    <a:bodyPr/>
                    <a:lstStyle/>
                    <a:p>
                      <a:r>
                        <a:rPr lang="en-US" sz="1000"/>
                        <a:t>5657</a:t>
                      </a:r>
                    </a:p>
                  </a:txBody>
                  <a:tcPr/>
                </a:tc>
                <a:tc>
                  <a:txBody>
                    <a:bodyPr/>
                    <a:lstStyle/>
                    <a:p>
                      <a:r>
                        <a:rPr lang="en-US" sz="1000"/>
                        <a:t>155</a:t>
                      </a:r>
                    </a:p>
                  </a:txBody>
                  <a:tcPr/>
                </a:tc>
                <a:tc>
                  <a:txBody>
                    <a:bodyPr/>
                    <a:lstStyle/>
                    <a:p>
                      <a:r>
                        <a:rPr lang="en-US" sz="1000"/>
                        <a:t>1.2245 %</a:t>
                      </a:r>
                    </a:p>
                  </a:txBody>
                  <a:tcPr/>
                </a:tc>
                <a:extLst>
                  <a:ext uri="{0D108BD9-81ED-4DB2-BD59-A6C34878D82A}">
                    <a16:rowId xmlns:a16="http://schemas.microsoft.com/office/drawing/2014/main" val="3123925450"/>
                  </a:ext>
                </a:extLst>
              </a:tr>
              <a:tr h="370840">
                <a:tc>
                  <a:txBody>
                    <a:bodyPr/>
                    <a:lstStyle/>
                    <a:p>
                      <a:r>
                        <a:rPr lang="en-US" sz="1000"/>
                        <a:t>scottsportsargentina</a:t>
                      </a:r>
                    </a:p>
                  </a:txBody>
                  <a:tcPr/>
                </a:tc>
                <a:tc>
                  <a:txBody>
                    <a:bodyPr/>
                    <a:lstStyle/>
                    <a:p>
                      <a:r>
                        <a:rPr lang="en-US" sz="1000"/>
                        <a:t>28393</a:t>
                      </a:r>
                    </a:p>
                  </a:txBody>
                  <a:tcPr/>
                </a:tc>
                <a:tc>
                  <a:txBody>
                    <a:bodyPr/>
                    <a:lstStyle/>
                    <a:p>
                      <a:r>
                        <a:rPr lang="en-US" sz="1000"/>
                        <a:t>580</a:t>
                      </a:r>
                    </a:p>
                  </a:txBody>
                  <a:tcPr/>
                </a:tc>
                <a:tc>
                  <a:txBody>
                    <a:bodyPr/>
                    <a:lstStyle/>
                    <a:p>
                      <a:r>
                        <a:rPr lang="en-US" sz="1000"/>
                        <a:t>14</a:t>
                      </a:r>
                    </a:p>
                  </a:txBody>
                  <a:tcPr/>
                </a:tc>
                <a:tc>
                  <a:txBody>
                    <a:bodyPr/>
                    <a:lstStyle/>
                    <a:p>
                      <a:r>
                        <a:rPr lang="en-US" sz="1000"/>
                        <a:t>12</a:t>
                      </a:r>
                    </a:p>
                  </a:txBody>
                  <a:tcPr/>
                </a:tc>
                <a:tc>
                  <a:txBody>
                    <a:bodyPr/>
                    <a:lstStyle/>
                    <a:p>
                      <a:r>
                        <a:rPr lang="en-US" sz="1000"/>
                        <a:t>4</a:t>
                      </a:r>
                    </a:p>
                  </a:txBody>
                  <a:tcPr/>
                </a:tc>
                <a:tc>
                  <a:txBody>
                    <a:bodyPr/>
                    <a:lstStyle/>
                    <a:p>
                      <a:r>
                        <a:rPr lang="en-US" sz="1000"/>
                        <a:t>30</a:t>
                      </a:r>
                    </a:p>
                  </a:txBody>
                  <a:tcPr/>
                </a:tc>
                <a:tc>
                  <a:txBody>
                    <a:bodyPr/>
                    <a:lstStyle/>
                    <a:p>
                      <a:r>
                        <a:rPr lang="en-US" sz="1000"/>
                        <a:t>12461</a:t>
                      </a:r>
                    </a:p>
                  </a:txBody>
                  <a:tcPr/>
                </a:tc>
                <a:tc>
                  <a:txBody>
                    <a:bodyPr/>
                    <a:lstStyle/>
                    <a:p>
                      <a:r>
                        <a:rPr lang="en-US" sz="1000"/>
                        <a:t>315</a:t>
                      </a:r>
                    </a:p>
                  </a:txBody>
                  <a:tcPr/>
                </a:tc>
                <a:tc>
                  <a:txBody>
                    <a:bodyPr/>
                    <a:lstStyle/>
                    <a:p>
                      <a:r>
                        <a:rPr lang="en-US" sz="1000"/>
                        <a:t>1.5154 %</a:t>
                      </a:r>
                    </a:p>
                  </a:txBody>
                  <a:tcPr/>
                </a:tc>
                <a:extLst>
                  <a:ext uri="{0D108BD9-81ED-4DB2-BD59-A6C34878D82A}">
                    <a16:rowId xmlns:a16="http://schemas.microsoft.com/office/drawing/2014/main" val="1074510519"/>
                  </a:ext>
                </a:extLst>
              </a:tr>
              <a:tr h="370840">
                <a:tc>
                  <a:txBody>
                    <a:bodyPr/>
                    <a:lstStyle/>
                    <a:p>
                      <a:r>
                        <a:rPr lang="en-US" sz="1000"/>
                        <a:t>giantargentina</a:t>
                      </a:r>
                    </a:p>
                  </a:txBody>
                  <a:tcPr/>
                </a:tc>
                <a:tc>
                  <a:txBody>
                    <a:bodyPr/>
                    <a:lstStyle/>
                    <a:p>
                      <a:r>
                        <a:rPr lang="en-US" sz="1000"/>
                        <a:t>16982</a:t>
                      </a:r>
                    </a:p>
                  </a:txBody>
                  <a:tcPr/>
                </a:tc>
                <a:tc>
                  <a:txBody>
                    <a:bodyPr/>
                    <a:lstStyle/>
                    <a:p>
                      <a:r>
                        <a:rPr lang="en-US" sz="1000"/>
                        <a:t>936</a:t>
                      </a:r>
                    </a:p>
                  </a:txBody>
                  <a:tcPr/>
                </a:tc>
                <a:tc>
                  <a:txBody>
                    <a:bodyPr/>
                    <a:lstStyle/>
                    <a:p>
                      <a:r>
                        <a:rPr lang="en-US" sz="1000"/>
                        <a:t>2</a:t>
                      </a:r>
                    </a:p>
                  </a:txBody>
                  <a:tcPr/>
                </a:tc>
                <a:tc>
                  <a:txBody>
                    <a:bodyPr/>
                    <a:lstStyle/>
                    <a:p>
                      <a:r>
                        <a:rPr lang="en-US" sz="1000"/>
                        <a:t>6</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52</a:t>
                      </a:r>
                    </a:p>
                  </a:txBody>
                  <a:tcPr/>
                </a:tc>
                <a:tc>
                  <a:txBody>
                    <a:bodyPr/>
                    <a:lstStyle/>
                    <a:p>
                      <a:r>
                        <a:rPr lang="en-US" sz="1000"/>
                        <a:t>0.0350 %</a:t>
                      </a:r>
                    </a:p>
                  </a:txBody>
                  <a:tcPr/>
                </a:tc>
                <a:extLst>
                  <a:ext uri="{0D108BD9-81ED-4DB2-BD59-A6C34878D82A}">
                    <a16:rowId xmlns:a16="http://schemas.microsoft.com/office/drawing/2014/main" val="2715349419"/>
                  </a:ext>
                </a:extLst>
              </a:tr>
              <a:tr h="370840">
                <a:tc>
                  <a:txBody>
                    <a:bodyPr/>
                    <a:lstStyle/>
                    <a:p>
                      <a:r>
                        <a:rPr lang="en-US" sz="1000"/>
                        <a:t>cannondale.argentina</a:t>
                      </a:r>
                    </a:p>
                  </a:txBody>
                  <a:tcPr/>
                </a:tc>
                <a:tc>
                  <a:txBody>
                    <a:bodyPr/>
                    <a:lstStyle/>
                    <a:p>
                      <a:r>
                        <a:rPr lang="en-US" sz="1000"/>
                        <a:t>14682</a:t>
                      </a:r>
                    </a:p>
                  </a:txBody>
                  <a:tcPr/>
                </a:tc>
                <a:tc>
                  <a:txBody>
                    <a:bodyPr/>
                    <a:lstStyle/>
                    <a:p>
                      <a:r>
                        <a:rPr lang="en-US" sz="1000"/>
                        <a:t>98</a:t>
                      </a:r>
                    </a:p>
                  </a:txBody>
                  <a:tcPr/>
                </a:tc>
                <a:tc>
                  <a:txBody>
                    <a:bodyPr/>
                    <a:lstStyle/>
                    <a:p>
                      <a:r>
                        <a:rPr lang="en-US" sz="1000"/>
                        <a:t>4</a:t>
                      </a:r>
                    </a:p>
                  </a:txBody>
                  <a:tcPr/>
                </a:tc>
                <a:tc>
                  <a:txBody>
                    <a:bodyPr/>
                    <a:lstStyle/>
                    <a:p>
                      <a:r>
                        <a:rPr lang="en-US" sz="1000"/>
                        <a:t>8</a:t>
                      </a:r>
                    </a:p>
                  </a:txBody>
                  <a:tcPr/>
                </a:tc>
                <a:tc>
                  <a:txBody>
                    <a:bodyPr/>
                    <a:lstStyle/>
                    <a:p>
                      <a:r>
                        <a:rPr lang="en-US" sz="1000"/>
                        <a:t>2</a:t>
                      </a:r>
                    </a:p>
                  </a:txBody>
                  <a:tcPr/>
                </a:tc>
                <a:tc>
                  <a:txBody>
                    <a:bodyPr/>
                    <a:lstStyle/>
                    <a:p>
                      <a:r>
                        <a:rPr lang="en-US" sz="1000"/>
                        <a:t>14</a:t>
                      </a:r>
                    </a:p>
                  </a:txBody>
                  <a:tcPr/>
                </a:tc>
                <a:tc>
                  <a:txBody>
                    <a:bodyPr/>
                    <a:lstStyle/>
                    <a:p>
                      <a:r>
                        <a:rPr lang="en-US" sz="1000"/>
                        <a:t>2354</a:t>
                      </a:r>
                    </a:p>
                  </a:txBody>
                  <a:tcPr/>
                </a:tc>
                <a:tc>
                  <a:txBody>
                    <a:bodyPr/>
                    <a:lstStyle/>
                    <a:p>
                      <a:r>
                        <a:rPr lang="en-US" sz="1000"/>
                        <a:t>26</a:t>
                      </a:r>
                    </a:p>
                  </a:txBody>
                  <a:tcPr/>
                </a:tc>
                <a:tc>
                  <a:txBody>
                    <a:bodyPr/>
                    <a:lstStyle/>
                    <a:p>
                      <a:r>
                        <a:rPr lang="en-US" sz="1000"/>
                        <a:t>1.1618 %</a:t>
                      </a:r>
                    </a:p>
                  </a:txBody>
                  <a:tcPr/>
                </a:tc>
                <a:extLst>
                  <a:ext uri="{0D108BD9-81ED-4DB2-BD59-A6C34878D82A}">
                    <a16:rowId xmlns:a16="http://schemas.microsoft.com/office/drawing/2014/main" val="3151376017"/>
                  </a:ext>
                </a:extLst>
              </a:tr>
            </a:tbl>
          </a:graphicData>
        </a:graphic>
      </p:graphicFrame>
      <p:sp>
        <p:nvSpPr>
          <p:cNvPr id="4" name="Text Placeholder 3">
            <a:extLst>
              <a:ext uri="{FF2B5EF4-FFF2-40B4-BE49-F238E27FC236}">
                <a16:creationId xmlns:a16="http://schemas.microsoft.com/office/drawing/2014/main" id="{1BA6E92E-CF9D-4700-87A8-E37A7D855AC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60904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EA505-CEA6-4C1F-A392-B8D54D6A9977}"/>
              </a:ext>
            </a:extLst>
          </p:cNvPr>
          <p:cNvSpPr>
            <a:spLocks noGrp="1"/>
          </p:cNvSpPr>
          <p:nvPr>
            <p:ph type="title"/>
          </p:nvPr>
        </p:nvSpPr>
        <p:spPr/>
        <p:txBody>
          <a:bodyPr/>
          <a:lstStyle/>
          <a:p>
            <a:r>
              <a:rPr lang="en-US"/>
              <a:t>Instagram Follower Distribution | Scott</a:t>
            </a:r>
          </a:p>
        </p:txBody>
      </p:sp>
      <p:graphicFrame>
        <p:nvGraphicFramePr>
          <p:cNvPr id="6" name="Chart Placeholder 5">
            <a:extLst>
              <a:ext uri="{FF2B5EF4-FFF2-40B4-BE49-F238E27FC236}">
                <a16:creationId xmlns:a16="http://schemas.microsoft.com/office/drawing/2014/main" id="{FA38B39E-F4F0-4B2C-804C-49333C90F9B1}"/>
              </a:ext>
            </a:extLst>
          </p:cNvPr>
          <p:cNvGraphicFramePr>
            <a:graphicFrameLocks noGrp="1"/>
          </p:cNvGraphicFramePr>
          <p:nvPr>
            <p:ph type="chart" sz="quarter" idx="13"/>
            <p:extLst>
              <p:ext uri="{D42A27DB-BD31-4B8C-83A1-F6EECF244321}">
                <p14:modId xmlns:p14="http://schemas.microsoft.com/office/powerpoint/2010/main" val="3835356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E938E-7768-40DD-B395-42C1C352F14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6F9E334-725D-4F9D-9308-53E5DF9272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944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7561-C290-434E-8D74-D3A8D3A1FAF9}"/>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7E40FEF4-FD88-4A5F-B89D-60C33347658A}"/>
              </a:ext>
            </a:extLst>
          </p:cNvPr>
          <p:cNvGraphicFramePr>
            <a:graphicFrameLocks noGrp="1"/>
          </p:cNvGraphicFramePr>
          <p:nvPr>
            <p:ph type="chart" sz="quarter" idx="13"/>
            <p:extLst>
              <p:ext uri="{D42A27DB-BD31-4B8C-83A1-F6EECF244321}">
                <p14:modId xmlns:p14="http://schemas.microsoft.com/office/powerpoint/2010/main" val="1182117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682D00-0BB1-42BC-BE5E-3DA54013E90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EBD9DB2-5CF7-4141-AE4A-FBAD51DB32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3320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64860-D49F-4F28-AA79-2DD56DC7812D}"/>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0569D88A-DD99-42C1-9946-65FA82778039}"/>
              </a:ext>
            </a:extLst>
          </p:cNvPr>
          <p:cNvGraphicFramePr>
            <a:graphicFrameLocks noGrp="1"/>
          </p:cNvGraphicFramePr>
          <p:nvPr>
            <p:ph type="chart" sz="quarter" idx="13"/>
            <p:extLst>
              <p:ext uri="{D42A27DB-BD31-4B8C-83A1-F6EECF244321}">
                <p14:modId xmlns:p14="http://schemas.microsoft.com/office/powerpoint/2010/main" val="1521248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7E955-3AF3-4B60-B6F8-A277D7A8EA9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0908EFF-E35D-420E-BCB4-74DE5C767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916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C813A-CBA3-44B3-85FE-A64E70874911}"/>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DB1467F6-5172-4DE4-B570-B286D5935D81}"/>
              </a:ext>
            </a:extLst>
          </p:cNvPr>
          <p:cNvGraphicFramePr>
            <a:graphicFrameLocks noGrp="1"/>
          </p:cNvGraphicFramePr>
          <p:nvPr>
            <p:ph type="chart" sz="quarter" idx="13"/>
            <p:extLst>
              <p:ext uri="{D42A27DB-BD31-4B8C-83A1-F6EECF244321}">
                <p14:modId xmlns:p14="http://schemas.microsoft.com/office/powerpoint/2010/main" val="943255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F9ADA-E9C9-4DD4-89DF-12472508AFD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45A16D8-3ADA-4C00-B326-BDCC4A1C05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821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583C-EDA5-4B5F-8EEE-F02047C80806}"/>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04A28E25-563D-45E6-8659-A05A64A6D679}"/>
              </a:ext>
            </a:extLst>
          </p:cNvPr>
          <p:cNvGraphicFramePr>
            <a:graphicFrameLocks noGrp="1"/>
          </p:cNvGraphicFramePr>
          <p:nvPr>
            <p:ph type="chart" sz="quarter" idx="13"/>
            <p:extLst>
              <p:ext uri="{D42A27DB-BD31-4B8C-83A1-F6EECF244321}">
                <p14:modId xmlns:p14="http://schemas.microsoft.com/office/powerpoint/2010/main" val="293472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CB716-B6F5-460A-A207-87F59467653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ED19B6E-9449-4223-A8E0-AE5D168A1C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4306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498DF-A9BF-429C-BF3D-3A682848D127}"/>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CFBC1A58-252F-4CB7-9A07-F5B123421A71}"/>
              </a:ext>
            </a:extLst>
          </p:cNvPr>
          <p:cNvGraphicFramePr>
            <a:graphicFrameLocks noGrp="1"/>
          </p:cNvGraphicFramePr>
          <p:nvPr>
            <p:ph type="chart" sz="quarter" idx="13"/>
            <p:extLst>
              <p:ext uri="{D42A27DB-BD31-4B8C-83A1-F6EECF244321}">
                <p14:modId xmlns:p14="http://schemas.microsoft.com/office/powerpoint/2010/main" val="35000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CF34B1-1D93-4FBE-BD5B-F089C5AD2FE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7612921-C563-4DAF-B760-386CB38F5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824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BEEEA-AA7F-40FF-8EEC-19C50B25C497}"/>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F0A66A17-4617-46C2-9E4D-7A08382040E5}"/>
              </a:ext>
            </a:extLst>
          </p:cNvPr>
          <p:cNvGraphicFramePr>
            <a:graphicFrameLocks noGrp="1"/>
          </p:cNvGraphicFramePr>
          <p:nvPr>
            <p:ph type="chart" sz="quarter" idx="13"/>
            <p:extLst>
              <p:ext uri="{D42A27DB-BD31-4B8C-83A1-F6EECF244321}">
                <p14:modId xmlns:p14="http://schemas.microsoft.com/office/powerpoint/2010/main" val="3546170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9C76CB-4A79-4186-B8AB-70C7F656639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C93D99A-6DF9-4A0C-B8F7-614D2C516F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9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5B97-1BEB-45E2-8DF6-2260BD68B061}"/>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904E6C4B-EA6F-4B81-9D65-77673330E753}"/>
              </a:ext>
            </a:extLst>
          </p:cNvPr>
          <p:cNvGraphicFramePr>
            <a:graphicFrameLocks noGrp="1"/>
          </p:cNvGraphicFramePr>
          <p:nvPr>
            <p:ph type="chart" sz="quarter" idx="13"/>
            <p:extLst>
              <p:ext uri="{D42A27DB-BD31-4B8C-83A1-F6EECF244321}">
                <p14:modId xmlns:p14="http://schemas.microsoft.com/office/powerpoint/2010/main" val="1163175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A8F94-9BEA-4A08-8900-C362E0634B6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E653C86-D388-45B4-8384-827858E85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2287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BB692-E18C-48DE-AB78-285CED018B3F}"/>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7200F482-E756-487A-BE41-74BF11B91D25}"/>
              </a:ext>
            </a:extLst>
          </p:cNvPr>
          <p:cNvGraphicFramePr>
            <a:graphicFrameLocks noGrp="1"/>
          </p:cNvGraphicFramePr>
          <p:nvPr>
            <p:ph type="chart" sz="quarter" idx="13"/>
            <p:extLst>
              <p:ext uri="{D42A27DB-BD31-4B8C-83A1-F6EECF244321}">
                <p14:modId xmlns:p14="http://schemas.microsoft.com/office/powerpoint/2010/main" val="4291396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89EB6-BCE4-4D99-A942-4DBB48C4D93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02A4F74C-04D7-4DD1-AB06-78E443ED0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557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1A72F-8A08-4EE9-835D-FC6178EE062D}"/>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2C5CC4F0-A1A3-4E04-9474-BF357632E99C}"/>
              </a:ext>
            </a:extLst>
          </p:cNvPr>
          <p:cNvGraphicFramePr>
            <a:graphicFrameLocks noGrp="1"/>
          </p:cNvGraphicFramePr>
          <p:nvPr>
            <p:ph type="chart" sz="quarter" idx="13"/>
            <p:extLst>
              <p:ext uri="{D42A27DB-BD31-4B8C-83A1-F6EECF244321}">
                <p14:modId xmlns:p14="http://schemas.microsoft.com/office/powerpoint/2010/main" val="1507524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30332-9F76-446E-A9C9-5130C0D4317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BCDB7D94-C0DB-49C3-93BB-9B89A28CCA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462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BDABF-0EED-4148-B80A-78BB41A88FE5}"/>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87D37D39-9783-4FAF-A5B3-0A8E2B0F68DB}"/>
              </a:ext>
            </a:extLst>
          </p:cNvPr>
          <p:cNvGraphicFramePr>
            <a:graphicFrameLocks noGrp="1"/>
          </p:cNvGraphicFramePr>
          <p:nvPr>
            <p:ph type="chart" sz="quarter" idx="13"/>
            <p:extLst>
              <p:ext uri="{D42A27DB-BD31-4B8C-83A1-F6EECF244321}">
                <p14:modId xmlns:p14="http://schemas.microsoft.com/office/powerpoint/2010/main" val="586143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5B088-A8FF-442D-85AE-8E6133C163E4}"/>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5D89D76-2EED-4188-919D-702F88DDD4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835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6D96-9718-49A0-A476-7898A3E56CF8}"/>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A7882CFB-DAA7-46DD-85B9-02B621CC454F}"/>
              </a:ext>
            </a:extLst>
          </p:cNvPr>
          <p:cNvGraphicFramePr>
            <a:graphicFrameLocks noGrp="1"/>
          </p:cNvGraphicFramePr>
          <p:nvPr>
            <p:ph type="chart" sz="quarter" idx="13"/>
            <p:extLst>
              <p:ext uri="{D42A27DB-BD31-4B8C-83A1-F6EECF244321}">
                <p14:modId xmlns:p14="http://schemas.microsoft.com/office/powerpoint/2010/main" val="307671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94F770-3A7B-4695-82C5-867A2D43C28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9D0CC7A-81F8-41B7-8766-1B2D15562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1915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4BD9-E6CA-463E-B9C9-6DE83BBC82CD}"/>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DEB96AD7-CF85-487C-9EC8-124A0E83D2CC}"/>
              </a:ext>
            </a:extLst>
          </p:cNvPr>
          <p:cNvGraphicFramePr>
            <a:graphicFrameLocks noGrp="1"/>
          </p:cNvGraphicFramePr>
          <p:nvPr>
            <p:ph type="chart" sz="quarter" idx="13"/>
            <p:extLst>
              <p:ext uri="{D42A27DB-BD31-4B8C-83A1-F6EECF244321}">
                <p14:modId xmlns:p14="http://schemas.microsoft.com/office/powerpoint/2010/main" val="13713675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99233-E94E-463D-B573-88E2AB5F1ACF}"/>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6DAAFFE-B788-4995-84A0-E8AEE885E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20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1B81-D153-4A63-9423-2560E0E726B9}"/>
              </a:ext>
            </a:extLst>
          </p:cNvPr>
          <p:cNvSpPr>
            <a:spLocks noGrp="1"/>
          </p:cNvSpPr>
          <p:nvPr>
            <p:ph type="title"/>
          </p:nvPr>
        </p:nvSpPr>
        <p:spPr/>
        <p:txBody>
          <a:bodyPr/>
          <a:lstStyle/>
          <a:p>
            <a:r>
              <a:rPr lang="en-US"/>
              <a:t>Instagram Hashtag Detection | Scott - 1 of 3</a:t>
            </a:r>
          </a:p>
        </p:txBody>
      </p:sp>
      <p:graphicFrame>
        <p:nvGraphicFramePr>
          <p:cNvPr id="5" name="Table Placeholder 4">
            <a:extLst>
              <a:ext uri="{FF2B5EF4-FFF2-40B4-BE49-F238E27FC236}">
                <a16:creationId xmlns:a16="http://schemas.microsoft.com/office/drawing/2014/main" id="{6B1F68CB-8479-47CD-921B-DEC589FC47E6}"/>
              </a:ext>
            </a:extLst>
          </p:cNvPr>
          <p:cNvGraphicFramePr>
            <a:graphicFrameLocks noGrp="1"/>
          </p:cNvGraphicFramePr>
          <p:nvPr>
            <p:ph type="tbl" sz="quarter" idx="13"/>
            <p:extLst>
              <p:ext uri="{D42A27DB-BD31-4B8C-83A1-F6EECF244321}">
                <p14:modId xmlns:p14="http://schemas.microsoft.com/office/powerpoint/2010/main" val="51746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07496337"/>
                    </a:ext>
                  </a:extLst>
                </a:gridCol>
                <a:gridCol w="1399032">
                  <a:extLst>
                    <a:ext uri="{9D8B030D-6E8A-4147-A177-3AD203B41FA5}">
                      <a16:colId xmlns:a16="http://schemas.microsoft.com/office/drawing/2014/main" val="1492116890"/>
                    </a:ext>
                  </a:extLst>
                </a:gridCol>
                <a:gridCol w="1399032">
                  <a:extLst>
                    <a:ext uri="{9D8B030D-6E8A-4147-A177-3AD203B41FA5}">
                      <a16:colId xmlns:a16="http://schemas.microsoft.com/office/drawing/2014/main" val="410028649"/>
                    </a:ext>
                  </a:extLst>
                </a:gridCol>
                <a:gridCol w="1399032">
                  <a:extLst>
                    <a:ext uri="{9D8B030D-6E8A-4147-A177-3AD203B41FA5}">
                      <a16:colId xmlns:a16="http://schemas.microsoft.com/office/drawing/2014/main" val="2727628563"/>
                    </a:ext>
                  </a:extLst>
                </a:gridCol>
                <a:gridCol w="1399032">
                  <a:extLst>
                    <a:ext uri="{9D8B030D-6E8A-4147-A177-3AD203B41FA5}">
                      <a16:colId xmlns:a16="http://schemas.microsoft.com/office/drawing/2014/main" val="156793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91620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394.03846153846</a:t>
                      </a:r>
                    </a:p>
                  </a:txBody>
                  <a:tcPr/>
                </a:tc>
                <a:extLst>
                  <a:ext uri="{0D108BD9-81ED-4DB2-BD59-A6C34878D82A}">
                    <a16:rowId xmlns:a16="http://schemas.microsoft.com/office/drawing/2014/main" val="73075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9.0384615384615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393.46153846154</a:t>
                      </a:r>
                    </a:p>
                  </a:txBody>
                  <a:tcPr/>
                </a:tc>
                <a:extLst>
                  <a:ext uri="{0D108BD9-81ED-4DB2-BD59-A6C34878D82A}">
                    <a16:rowId xmlns:a16="http://schemas.microsoft.com/office/drawing/2014/main" val="399723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354.38461538462</a:t>
                      </a:r>
                    </a:p>
                  </a:txBody>
                  <a:tcPr/>
                </a:tc>
                <a:extLst>
                  <a:ext uri="{0D108BD9-81ED-4DB2-BD59-A6C34878D82A}">
                    <a16:rowId xmlns:a16="http://schemas.microsoft.com/office/drawing/2014/main" val="26319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434.52380952381</a:t>
                      </a:r>
                    </a:p>
                  </a:txBody>
                  <a:tcPr/>
                </a:tc>
                <a:extLst>
                  <a:ext uri="{0D108BD9-81ED-4DB2-BD59-A6C34878D82A}">
                    <a16:rowId xmlns:a16="http://schemas.microsoft.com/office/drawing/2014/main" val="1085872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457.64705882353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463.70588235294</a:t>
                      </a:r>
                    </a:p>
                  </a:txBody>
                  <a:tcPr/>
                </a:tc>
                <a:extLst>
                  <a:ext uri="{0D108BD9-81ED-4DB2-BD59-A6C34878D82A}">
                    <a16:rowId xmlns:a16="http://schemas.microsoft.com/office/drawing/2014/main" val="425972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470.5625</a:t>
                      </a:r>
                    </a:p>
                  </a:txBody>
                  <a:tcPr/>
                </a:tc>
                <a:extLst>
                  <a:ext uri="{0D108BD9-81ED-4DB2-BD59-A6C34878D82A}">
                    <a16:rowId xmlns:a16="http://schemas.microsoft.com/office/drawing/2014/main" val="396797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168.84615384615</a:t>
                      </a:r>
                    </a:p>
                  </a:txBody>
                  <a:tcPr/>
                </a:tc>
                <a:extLst>
                  <a:ext uri="{0D108BD9-81ED-4DB2-BD59-A6C34878D82A}">
                    <a16:rowId xmlns:a16="http://schemas.microsoft.com/office/drawing/2014/main" val="121227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354.38461538462</a:t>
                      </a:r>
                    </a:p>
                  </a:txBody>
                  <a:tcPr/>
                </a:tc>
                <a:extLst>
                  <a:ext uri="{0D108BD9-81ED-4DB2-BD59-A6C34878D82A}">
                    <a16:rowId xmlns:a16="http://schemas.microsoft.com/office/drawing/2014/main" val="306785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354.38461538462</a:t>
                      </a:r>
                    </a:p>
                  </a:txBody>
                  <a:tcPr/>
                </a:tc>
                <a:extLst>
                  <a:ext uri="{0D108BD9-81ED-4DB2-BD59-A6C34878D82A}">
                    <a16:rowId xmlns:a16="http://schemas.microsoft.com/office/drawing/2014/main" val="376253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354.38461538462</a:t>
                      </a:r>
                    </a:p>
                  </a:txBody>
                  <a:tcPr/>
                </a:tc>
                <a:extLst>
                  <a:ext uri="{0D108BD9-81ED-4DB2-BD59-A6C34878D82A}">
                    <a16:rowId xmlns:a16="http://schemas.microsoft.com/office/drawing/2014/main" val="2795470826"/>
                  </a:ext>
                </a:extLst>
              </a:tr>
            </a:tbl>
          </a:graphicData>
        </a:graphic>
      </p:graphicFrame>
      <p:sp>
        <p:nvSpPr>
          <p:cNvPr id="4" name="Text Placeholder 3">
            <a:extLst>
              <a:ext uri="{FF2B5EF4-FFF2-40B4-BE49-F238E27FC236}">
                <a16:creationId xmlns:a16="http://schemas.microsoft.com/office/drawing/2014/main" id="{D118D3F0-41E6-486A-B32A-8950B4FF23C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16012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1F905-6346-4653-A12E-670365C7496A}"/>
              </a:ext>
            </a:extLst>
          </p:cNvPr>
          <p:cNvSpPr>
            <a:spLocks noGrp="1"/>
          </p:cNvSpPr>
          <p:nvPr>
            <p:ph type="title"/>
          </p:nvPr>
        </p:nvSpPr>
        <p:spPr/>
        <p:txBody>
          <a:bodyPr/>
          <a:lstStyle/>
          <a:p>
            <a:r>
              <a:rPr lang="en-US"/>
              <a:t>Instagram Hashtag Detection | Scott - 2 of 3</a:t>
            </a:r>
          </a:p>
        </p:txBody>
      </p:sp>
      <p:graphicFrame>
        <p:nvGraphicFramePr>
          <p:cNvPr id="5" name="Table Placeholder 4">
            <a:extLst>
              <a:ext uri="{FF2B5EF4-FFF2-40B4-BE49-F238E27FC236}">
                <a16:creationId xmlns:a16="http://schemas.microsoft.com/office/drawing/2014/main" id="{A5BDF3B8-8E0F-430C-9910-71E7F95D93F3}"/>
              </a:ext>
            </a:extLst>
          </p:cNvPr>
          <p:cNvGraphicFramePr>
            <a:graphicFrameLocks noGrp="1"/>
          </p:cNvGraphicFramePr>
          <p:nvPr>
            <p:ph type="tbl" sz="quarter" idx="13"/>
            <p:extLst>
              <p:ext uri="{D42A27DB-BD31-4B8C-83A1-F6EECF244321}">
                <p14:modId xmlns:p14="http://schemas.microsoft.com/office/powerpoint/2010/main" val="412597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71141266"/>
                    </a:ext>
                  </a:extLst>
                </a:gridCol>
                <a:gridCol w="1399032">
                  <a:extLst>
                    <a:ext uri="{9D8B030D-6E8A-4147-A177-3AD203B41FA5}">
                      <a16:colId xmlns:a16="http://schemas.microsoft.com/office/drawing/2014/main" val="2766447408"/>
                    </a:ext>
                  </a:extLst>
                </a:gridCol>
                <a:gridCol w="1399032">
                  <a:extLst>
                    <a:ext uri="{9D8B030D-6E8A-4147-A177-3AD203B41FA5}">
                      <a16:colId xmlns:a16="http://schemas.microsoft.com/office/drawing/2014/main" val="1582415758"/>
                    </a:ext>
                  </a:extLst>
                </a:gridCol>
                <a:gridCol w="1399032">
                  <a:extLst>
                    <a:ext uri="{9D8B030D-6E8A-4147-A177-3AD203B41FA5}">
                      <a16:colId xmlns:a16="http://schemas.microsoft.com/office/drawing/2014/main" val="3383599318"/>
                    </a:ext>
                  </a:extLst>
                </a:gridCol>
                <a:gridCol w="1399032">
                  <a:extLst>
                    <a:ext uri="{9D8B030D-6E8A-4147-A177-3AD203B41FA5}">
                      <a16:colId xmlns:a16="http://schemas.microsoft.com/office/drawing/2014/main" val="3557616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8737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354.38461538462</a:t>
                      </a:r>
                    </a:p>
                  </a:txBody>
                  <a:tcPr/>
                </a:tc>
                <a:extLst>
                  <a:ext uri="{0D108BD9-81ED-4DB2-BD59-A6C34878D82A}">
                    <a16:rowId xmlns:a16="http://schemas.microsoft.com/office/drawing/2014/main" val="117217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527.1</a:t>
                      </a:r>
                    </a:p>
                  </a:txBody>
                  <a:tcPr/>
                </a:tc>
                <a:extLst>
                  <a:ext uri="{0D108BD9-81ED-4DB2-BD59-A6C34878D82A}">
                    <a16:rowId xmlns:a16="http://schemas.microsoft.com/office/drawing/2014/main" val="786574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527.66666666667</a:t>
                      </a:r>
                    </a:p>
                  </a:txBody>
                  <a:tcPr/>
                </a:tc>
                <a:extLst>
                  <a:ext uri="{0D108BD9-81ED-4DB2-BD59-A6C34878D82A}">
                    <a16:rowId xmlns:a16="http://schemas.microsoft.com/office/drawing/2014/main" val="15761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532.66666666667</a:t>
                      </a:r>
                    </a:p>
                  </a:txBody>
                  <a:tcPr/>
                </a:tc>
                <a:extLst>
                  <a:ext uri="{0D108BD9-81ED-4DB2-BD59-A6C34878D82A}">
                    <a16:rowId xmlns:a16="http://schemas.microsoft.com/office/drawing/2014/main" val="232840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#GarantíaIncondicionalBontrager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378530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#reemplazoporaccidente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85033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#nosotrostecuidamos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3062380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#garantiatrek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125.66666666667</a:t>
                      </a:r>
                    </a:p>
                  </a:txBody>
                  <a:tcPr/>
                </a:tc>
                <a:extLst>
                  <a:ext uri="{0D108BD9-81ED-4DB2-BD59-A6C34878D82A}">
                    <a16:rowId xmlns:a16="http://schemas.microsoft.com/office/drawing/2014/main" val="306914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376.375</a:t>
                      </a:r>
                    </a:p>
                  </a:txBody>
                  <a:tcPr/>
                </a:tc>
                <a:extLst>
                  <a:ext uri="{0D108BD9-81ED-4DB2-BD59-A6C34878D82A}">
                    <a16:rowId xmlns:a16="http://schemas.microsoft.com/office/drawing/2014/main" val="17459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376.375</a:t>
                      </a:r>
                    </a:p>
                  </a:txBody>
                  <a:tcPr/>
                </a:tc>
                <a:extLst>
                  <a:ext uri="{0D108BD9-81ED-4DB2-BD59-A6C34878D82A}">
                    <a16:rowId xmlns:a16="http://schemas.microsoft.com/office/drawing/2014/main" val="977198190"/>
                  </a:ext>
                </a:extLst>
              </a:tr>
            </a:tbl>
          </a:graphicData>
        </a:graphic>
      </p:graphicFrame>
      <p:sp>
        <p:nvSpPr>
          <p:cNvPr id="4" name="Text Placeholder 3">
            <a:extLst>
              <a:ext uri="{FF2B5EF4-FFF2-40B4-BE49-F238E27FC236}">
                <a16:creationId xmlns:a16="http://schemas.microsoft.com/office/drawing/2014/main" id="{5AE5F29C-1209-4C9F-ADDF-3A14820BB74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77754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E22CC-85ED-43E9-AAA5-0A8DA9DD70FE}"/>
              </a:ext>
            </a:extLst>
          </p:cNvPr>
          <p:cNvSpPr>
            <a:spLocks noGrp="1"/>
          </p:cNvSpPr>
          <p:nvPr>
            <p:ph type="title"/>
          </p:nvPr>
        </p:nvSpPr>
        <p:spPr/>
        <p:txBody>
          <a:bodyPr/>
          <a:lstStyle/>
          <a:p>
            <a:r>
              <a:rPr lang="en-US"/>
              <a:t>Instagram Hashtag Detection | Scott - 3 of 3</a:t>
            </a:r>
          </a:p>
        </p:txBody>
      </p:sp>
      <p:graphicFrame>
        <p:nvGraphicFramePr>
          <p:cNvPr id="5" name="Table Placeholder 4">
            <a:extLst>
              <a:ext uri="{FF2B5EF4-FFF2-40B4-BE49-F238E27FC236}">
                <a16:creationId xmlns:a16="http://schemas.microsoft.com/office/drawing/2014/main" id="{630FBD69-A584-4D11-AC4B-FCE0DB10194F}"/>
              </a:ext>
            </a:extLst>
          </p:cNvPr>
          <p:cNvGraphicFramePr>
            <a:graphicFrameLocks noGrp="1"/>
          </p:cNvGraphicFramePr>
          <p:nvPr>
            <p:ph type="tbl" sz="quarter" idx="13"/>
            <p:extLst>
              <p:ext uri="{D42A27DB-BD31-4B8C-83A1-F6EECF244321}">
                <p14:modId xmlns:p14="http://schemas.microsoft.com/office/powerpoint/2010/main" val="348497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79057960"/>
                    </a:ext>
                  </a:extLst>
                </a:gridCol>
                <a:gridCol w="1399032">
                  <a:extLst>
                    <a:ext uri="{9D8B030D-6E8A-4147-A177-3AD203B41FA5}">
                      <a16:colId xmlns:a16="http://schemas.microsoft.com/office/drawing/2014/main" val="2381400217"/>
                    </a:ext>
                  </a:extLst>
                </a:gridCol>
                <a:gridCol w="1399032">
                  <a:extLst>
                    <a:ext uri="{9D8B030D-6E8A-4147-A177-3AD203B41FA5}">
                      <a16:colId xmlns:a16="http://schemas.microsoft.com/office/drawing/2014/main" val="1836851387"/>
                    </a:ext>
                  </a:extLst>
                </a:gridCol>
                <a:gridCol w="1399032">
                  <a:extLst>
                    <a:ext uri="{9D8B030D-6E8A-4147-A177-3AD203B41FA5}">
                      <a16:colId xmlns:a16="http://schemas.microsoft.com/office/drawing/2014/main" val="705728592"/>
                    </a:ext>
                  </a:extLst>
                </a:gridCol>
                <a:gridCol w="1399032">
                  <a:extLst>
                    <a:ext uri="{9D8B030D-6E8A-4147-A177-3AD203B41FA5}">
                      <a16:colId xmlns:a16="http://schemas.microsoft.com/office/drawing/2014/main" val="351045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5881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4.7142857142857</a:t>
                      </a:r>
                    </a:p>
                  </a:txBody>
                  <a:tcPr/>
                </a:tc>
                <a:extLst>
                  <a:ext uri="{0D108BD9-81ED-4DB2-BD59-A6C34878D82A}">
                    <a16:rowId xmlns:a16="http://schemas.microsoft.com/office/drawing/2014/main" val="2420667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#emonda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253.42857142857</a:t>
                      </a:r>
                    </a:p>
                  </a:txBody>
                  <a:tcPr/>
                </a:tc>
                <a:extLst>
                  <a:ext uri="{0D108BD9-81ED-4DB2-BD59-A6C34878D82A}">
                    <a16:rowId xmlns:a16="http://schemas.microsoft.com/office/drawing/2014/main" val="274400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377.42857142857</a:t>
                      </a:r>
                    </a:p>
                  </a:txBody>
                  <a:tcPr/>
                </a:tc>
                <a:extLst>
                  <a:ext uri="{0D108BD9-81ED-4DB2-BD59-A6C34878D82A}">
                    <a16:rowId xmlns:a16="http://schemas.microsoft.com/office/drawing/2014/main" val="268348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extLst>
                  <a:ext uri="{0D108BD9-81ED-4DB2-BD59-A6C34878D82A}">
                    <a16:rowId xmlns:a16="http://schemas.microsoft.com/office/drawing/2014/main" val="392212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1394592318"/>
                  </a:ext>
                </a:extLst>
              </a:tr>
            </a:tbl>
          </a:graphicData>
        </a:graphic>
      </p:graphicFrame>
      <p:sp>
        <p:nvSpPr>
          <p:cNvPr id="4" name="Text Placeholder 3">
            <a:extLst>
              <a:ext uri="{FF2B5EF4-FFF2-40B4-BE49-F238E27FC236}">
                <a16:creationId xmlns:a16="http://schemas.microsoft.com/office/drawing/2014/main" id="{1C3EEF39-F0CF-44B5-9F76-9EAE57058C8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68380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7EB7-2128-43CE-B793-CCCC22769BA3}"/>
              </a:ext>
            </a:extLst>
          </p:cNvPr>
          <p:cNvSpPr>
            <a:spLocks noGrp="1"/>
          </p:cNvSpPr>
          <p:nvPr>
            <p:ph type="title"/>
          </p:nvPr>
        </p:nvSpPr>
        <p:spPr/>
        <p:txBody>
          <a:bodyPr/>
          <a:lstStyle/>
          <a:p>
            <a:r>
              <a:rPr lang="en-US"/>
              <a:t>Instagram Posts Table | Scott - 1 of 18</a:t>
            </a:r>
          </a:p>
        </p:txBody>
      </p:sp>
      <p:graphicFrame>
        <p:nvGraphicFramePr>
          <p:cNvPr id="5" name="Table Placeholder 4">
            <a:extLst>
              <a:ext uri="{FF2B5EF4-FFF2-40B4-BE49-F238E27FC236}">
                <a16:creationId xmlns:a16="http://schemas.microsoft.com/office/drawing/2014/main" id="{FD7CFCAF-EBD0-46A2-A6E2-B74D54AEA37C}"/>
              </a:ext>
            </a:extLst>
          </p:cNvPr>
          <p:cNvGraphicFramePr>
            <a:graphicFrameLocks noGrp="1"/>
          </p:cNvGraphicFramePr>
          <p:nvPr>
            <p:ph type="tbl" sz="quarter" idx="13"/>
            <p:extLst>
              <p:ext uri="{D42A27DB-BD31-4B8C-83A1-F6EECF244321}">
                <p14:modId xmlns:p14="http://schemas.microsoft.com/office/powerpoint/2010/main" val="263861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71911548"/>
                    </a:ext>
                  </a:extLst>
                </a:gridCol>
                <a:gridCol w="987552">
                  <a:extLst>
                    <a:ext uri="{9D8B030D-6E8A-4147-A177-3AD203B41FA5}">
                      <a16:colId xmlns:a16="http://schemas.microsoft.com/office/drawing/2014/main" val="3203687041"/>
                    </a:ext>
                  </a:extLst>
                </a:gridCol>
                <a:gridCol w="987552">
                  <a:extLst>
                    <a:ext uri="{9D8B030D-6E8A-4147-A177-3AD203B41FA5}">
                      <a16:colId xmlns:a16="http://schemas.microsoft.com/office/drawing/2014/main" val="4131989475"/>
                    </a:ext>
                  </a:extLst>
                </a:gridCol>
                <a:gridCol w="987552">
                  <a:extLst>
                    <a:ext uri="{9D8B030D-6E8A-4147-A177-3AD203B41FA5}">
                      <a16:colId xmlns:a16="http://schemas.microsoft.com/office/drawing/2014/main" val="181452508"/>
                    </a:ext>
                  </a:extLst>
                </a:gridCol>
                <a:gridCol w="987552">
                  <a:extLst>
                    <a:ext uri="{9D8B030D-6E8A-4147-A177-3AD203B41FA5}">
                      <a16:colId xmlns:a16="http://schemas.microsoft.com/office/drawing/2014/main" val="549824161"/>
                    </a:ext>
                  </a:extLst>
                </a:gridCol>
                <a:gridCol w="987552">
                  <a:extLst>
                    <a:ext uri="{9D8B030D-6E8A-4147-A177-3AD203B41FA5}">
                      <a16:colId xmlns:a16="http://schemas.microsoft.com/office/drawing/2014/main" val="323583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276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- 2021-05-28 18:33:36</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163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- 2021-05-31 17:25:42</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3287779"/>
                  </a:ext>
                </a:extLst>
              </a:tr>
            </a:tbl>
          </a:graphicData>
        </a:graphic>
      </p:graphicFrame>
      <p:sp>
        <p:nvSpPr>
          <p:cNvPr id="4" name="Text Placeholder 3">
            <a:extLst>
              <a:ext uri="{FF2B5EF4-FFF2-40B4-BE49-F238E27FC236}">
                <a16:creationId xmlns:a16="http://schemas.microsoft.com/office/drawing/2014/main" id="{95736E8D-5D50-41E6-80E5-55603EBC24E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24841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97C8-8E37-4EA2-A8D8-69E3C08EFAA6}"/>
              </a:ext>
            </a:extLst>
          </p:cNvPr>
          <p:cNvSpPr>
            <a:spLocks noGrp="1"/>
          </p:cNvSpPr>
          <p:nvPr>
            <p:ph type="title"/>
          </p:nvPr>
        </p:nvSpPr>
        <p:spPr/>
        <p:txBody>
          <a:bodyPr/>
          <a:lstStyle/>
          <a:p>
            <a:r>
              <a:rPr lang="en-US"/>
              <a:t>Instagram Posts Table | Scott - 2 of 18</a:t>
            </a:r>
          </a:p>
        </p:txBody>
      </p:sp>
      <p:graphicFrame>
        <p:nvGraphicFramePr>
          <p:cNvPr id="5" name="Table Placeholder 4">
            <a:extLst>
              <a:ext uri="{FF2B5EF4-FFF2-40B4-BE49-F238E27FC236}">
                <a16:creationId xmlns:a16="http://schemas.microsoft.com/office/drawing/2014/main" id="{83680593-257C-499C-8F62-2032E98C7CB5}"/>
              </a:ext>
            </a:extLst>
          </p:cNvPr>
          <p:cNvGraphicFramePr>
            <a:graphicFrameLocks noGrp="1"/>
          </p:cNvGraphicFramePr>
          <p:nvPr>
            <p:ph type="tbl" sz="quarter" idx="13"/>
            <p:extLst>
              <p:ext uri="{D42A27DB-BD31-4B8C-83A1-F6EECF244321}">
                <p14:modId xmlns:p14="http://schemas.microsoft.com/office/powerpoint/2010/main" val="2460853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6577195"/>
                    </a:ext>
                  </a:extLst>
                </a:gridCol>
                <a:gridCol w="987552">
                  <a:extLst>
                    <a:ext uri="{9D8B030D-6E8A-4147-A177-3AD203B41FA5}">
                      <a16:colId xmlns:a16="http://schemas.microsoft.com/office/drawing/2014/main" val="722274651"/>
                    </a:ext>
                  </a:extLst>
                </a:gridCol>
                <a:gridCol w="987552">
                  <a:extLst>
                    <a:ext uri="{9D8B030D-6E8A-4147-A177-3AD203B41FA5}">
                      <a16:colId xmlns:a16="http://schemas.microsoft.com/office/drawing/2014/main" val="1752000661"/>
                    </a:ext>
                  </a:extLst>
                </a:gridCol>
                <a:gridCol w="987552">
                  <a:extLst>
                    <a:ext uri="{9D8B030D-6E8A-4147-A177-3AD203B41FA5}">
                      <a16:colId xmlns:a16="http://schemas.microsoft.com/office/drawing/2014/main" val="3126142115"/>
                    </a:ext>
                  </a:extLst>
                </a:gridCol>
                <a:gridCol w="987552">
                  <a:extLst>
                    <a:ext uri="{9D8B030D-6E8A-4147-A177-3AD203B41FA5}">
                      <a16:colId xmlns:a16="http://schemas.microsoft.com/office/drawing/2014/main" val="709740671"/>
                    </a:ext>
                  </a:extLst>
                </a:gridCol>
                <a:gridCol w="987552">
                  <a:extLst>
                    <a:ext uri="{9D8B030D-6E8A-4147-A177-3AD203B41FA5}">
                      <a16:colId xmlns:a16="http://schemas.microsoft.com/office/drawing/2014/main" val="3844428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3078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- 2021-05-05 16:30:38</a:t>
                      </a:r>
                      <a:r>
                        <a:rPr kumimoji="0" lang="es-ES" sz="1000" b="0" i="0" u="none" strike="noStrike" kern="1200" cap="none" spc="0" normalizeH="0" baseline="0" noProof="0">
                          <a:ln>
                            <a:noFill/>
                          </a:ln>
                          <a:solidFill>
                            <a:prstClr val="black"/>
                          </a:solidFill>
                          <a:effectLst/>
                          <a:uLnTx/>
                          <a:uFillTx/>
                          <a:latin typeface="+mn-lt"/>
                          <a:ea typeface="+mn-ea"/>
                          <a:cs typeface="+mn-cs"/>
                        </a:rPr>
                        <a:t>
 Utilizando el feedback, la experiencia y el conocimiento de los ciclistas, sumado a un minucioso análisis digital de cada taco de la Fast Trak, hemos llevado el diseño de este neumático un paso más allá. Logrando así mayor tracción en las curvas y una mejor autolimpieza, gracias a su nueva configuración del espaciado de los tacos. 
Además, su exclusivo compuesto GRIPTON le aporta mayor agarre en todo tipo de condiciones climáticas, permitiéndote ir más rápido.
Las Specialized Fast Trak Grid 2Bliss Ready vienen en dos medidas: 29 x 2.1" y 29 x 2.3" y son tubeless.
🔺 Encontralas en nuestras tiendas autorizadas.🔺
#IamSpecialized #Specialzedargentina #SpecializedFastTrak #FastTrak #FastTrakGrid #Gripton #2BlissReadys #MTB #XC 
📸  theduttyvegan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3913934"/>
                  </a:ext>
                </a:extLst>
              </a:tr>
            </a:tbl>
          </a:graphicData>
        </a:graphic>
      </p:graphicFrame>
      <p:sp>
        <p:nvSpPr>
          <p:cNvPr id="4" name="Text Placeholder 3">
            <a:extLst>
              <a:ext uri="{FF2B5EF4-FFF2-40B4-BE49-F238E27FC236}">
                <a16:creationId xmlns:a16="http://schemas.microsoft.com/office/drawing/2014/main" id="{5FED3272-EAF2-4B01-B746-6DEAD03D866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52301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8CFF-261D-4549-BBF5-5446E810BCA4}"/>
              </a:ext>
            </a:extLst>
          </p:cNvPr>
          <p:cNvSpPr>
            <a:spLocks noGrp="1"/>
          </p:cNvSpPr>
          <p:nvPr>
            <p:ph type="title"/>
          </p:nvPr>
        </p:nvSpPr>
        <p:spPr/>
        <p:txBody>
          <a:bodyPr/>
          <a:lstStyle/>
          <a:p>
            <a:r>
              <a:rPr lang="en-US"/>
              <a:t>Instagram Posts Table | Scott - 3 of 18</a:t>
            </a:r>
          </a:p>
        </p:txBody>
      </p:sp>
      <p:graphicFrame>
        <p:nvGraphicFramePr>
          <p:cNvPr id="5" name="Table Placeholder 4">
            <a:extLst>
              <a:ext uri="{FF2B5EF4-FFF2-40B4-BE49-F238E27FC236}">
                <a16:creationId xmlns:a16="http://schemas.microsoft.com/office/drawing/2014/main" id="{C4F11EA5-2277-435D-8283-E2842D1E1F40}"/>
              </a:ext>
            </a:extLst>
          </p:cNvPr>
          <p:cNvGraphicFramePr>
            <a:graphicFrameLocks noGrp="1"/>
          </p:cNvGraphicFramePr>
          <p:nvPr>
            <p:ph type="tbl" sz="quarter" idx="13"/>
            <p:extLst>
              <p:ext uri="{D42A27DB-BD31-4B8C-83A1-F6EECF244321}">
                <p14:modId xmlns:p14="http://schemas.microsoft.com/office/powerpoint/2010/main" val="403779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84328698"/>
                    </a:ext>
                  </a:extLst>
                </a:gridCol>
                <a:gridCol w="987552">
                  <a:extLst>
                    <a:ext uri="{9D8B030D-6E8A-4147-A177-3AD203B41FA5}">
                      <a16:colId xmlns:a16="http://schemas.microsoft.com/office/drawing/2014/main" val="2504506111"/>
                    </a:ext>
                  </a:extLst>
                </a:gridCol>
                <a:gridCol w="987552">
                  <a:extLst>
                    <a:ext uri="{9D8B030D-6E8A-4147-A177-3AD203B41FA5}">
                      <a16:colId xmlns:a16="http://schemas.microsoft.com/office/drawing/2014/main" val="81035134"/>
                    </a:ext>
                  </a:extLst>
                </a:gridCol>
                <a:gridCol w="987552">
                  <a:extLst>
                    <a:ext uri="{9D8B030D-6E8A-4147-A177-3AD203B41FA5}">
                      <a16:colId xmlns:a16="http://schemas.microsoft.com/office/drawing/2014/main" val="2731092635"/>
                    </a:ext>
                  </a:extLst>
                </a:gridCol>
                <a:gridCol w="987552">
                  <a:extLst>
                    <a:ext uri="{9D8B030D-6E8A-4147-A177-3AD203B41FA5}">
                      <a16:colId xmlns:a16="http://schemas.microsoft.com/office/drawing/2014/main" val="2579163064"/>
                    </a:ext>
                  </a:extLst>
                </a:gridCol>
                <a:gridCol w="987552">
                  <a:extLst>
                    <a:ext uri="{9D8B030D-6E8A-4147-A177-3AD203B41FA5}">
                      <a16:colId xmlns:a16="http://schemas.microsoft.com/office/drawing/2014/main" val="2837499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676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- 2021-05-27 18:47:20</a:t>
                      </a:r>
                      <a:r>
                        <a:rPr kumimoji="0" lang="en-U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46512981"/>
                  </a:ext>
                </a:extLst>
              </a:tr>
            </a:tbl>
          </a:graphicData>
        </a:graphic>
      </p:graphicFrame>
      <p:sp>
        <p:nvSpPr>
          <p:cNvPr id="4" name="Text Placeholder 3">
            <a:extLst>
              <a:ext uri="{FF2B5EF4-FFF2-40B4-BE49-F238E27FC236}">
                <a16:creationId xmlns:a16="http://schemas.microsoft.com/office/drawing/2014/main" id="{A1956703-2CAF-4FA3-A126-C2FFF873C85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29560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3D288-8A3D-4619-A9DC-21113330429F}"/>
              </a:ext>
            </a:extLst>
          </p:cNvPr>
          <p:cNvSpPr>
            <a:spLocks noGrp="1"/>
          </p:cNvSpPr>
          <p:nvPr>
            <p:ph type="title"/>
          </p:nvPr>
        </p:nvSpPr>
        <p:spPr/>
        <p:txBody>
          <a:bodyPr/>
          <a:lstStyle/>
          <a:p>
            <a:r>
              <a:rPr lang="en-US"/>
              <a:t>Instagram Posts Table | Scott - 4 of 18</a:t>
            </a:r>
          </a:p>
        </p:txBody>
      </p:sp>
      <p:graphicFrame>
        <p:nvGraphicFramePr>
          <p:cNvPr id="5" name="Table Placeholder 4">
            <a:extLst>
              <a:ext uri="{FF2B5EF4-FFF2-40B4-BE49-F238E27FC236}">
                <a16:creationId xmlns:a16="http://schemas.microsoft.com/office/drawing/2014/main" id="{07753631-8D60-4C9F-9A95-A237E6375F1C}"/>
              </a:ext>
            </a:extLst>
          </p:cNvPr>
          <p:cNvGraphicFramePr>
            <a:graphicFrameLocks noGrp="1"/>
          </p:cNvGraphicFramePr>
          <p:nvPr>
            <p:ph type="tbl" sz="quarter" idx="13"/>
            <p:extLst>
              <p:ext uri="{D42A27DB-BD31-4B8C-83A1-F6EECF244321}">
                <p14:modId xmlns:p14="http://schemas.microsoft.com/office/powerpoint/2010/main" val="45298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3966325"/>
                    </a:ext>
                  </a:extLst>
                </a:gridCol>
                <a:gridCol w="987552">
                  <a:extLst>
                    <a:ext uri="{9D8B030D-6E8A-4147-A177-3AD203B41FA5}">
                      <a16:colId xmlns:a16="http://schemas.microsoft.com/office/drawing/2014/main" val="4149296203"/>
                    </a:ext>
                  </a:extLst>
                </a:gridCol>
                <a:gridCol w="987552">
                  <a:extLst>
                    <a:ext uri="{9D8B030D-6E8A-4147-A177-3AD203B41FA5}">
                      <a16:colId xmlns:a16="http://schemas.microsoft.com/office/drawing/2014/main" val="1954519462"/>
                    </a:ext>
                  </a:extLst>
                </a:gridCol>
                <a:gridCol w="987552">
                  <a:extLst>
                    <a:ext uri="{9D8B030D-6E8A-4147-A177-3AD203B41FA5}">
                      <a16:colId xmlns:a16="http://schemas.microsoft.com/office/drawing/2014/main" val="298114206"/>
                    </a:ext>
                  </a:extLst>
                </a:gridCol>
                <a:gridCol w="987552">
                  <a:extLst>
                    <a:ext uri="{9D8B030D-6E8A-4147-A177-3AD203B41FA5}">
                      <a16:colId xmlns:a16="http://schemas.microsoft.com/office/drawing/2014/main" val="4087527125"/>
                    </a:ext>
                  </a:extLst>
                </a:gridCol>
                <a:gridCol w="987552">
                  <a:extLst>
                    <a:ext uri="{9D8B030D-6E8A-4147-A177-3AD203B41FA5}">
                      <a16:colId xmlns:a16="http://schemas.microsoft.com/office/drawing/2014/main" val="29975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199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- 2021-05-15 09:09:03</a:t>
                      </a:r>
                      <a:r>
                        <a:rPr kumimoji="0" lang="en-US" sz="1000" b="0" i="0" u="none" strike="noStrike" kern="1200" cap="none" spc="0" normalizeH="0" baseline="0" noProof="0">
                          <a:ln>
                            <a:noFill/>
                          </a:ln>
                          <a:solidFill>
                            <a:prstClr val="black"/>
                          </a:solidFill>
                          <a:effectLst/>
                          <a:uLnTx/>
                          <a:uFillTx/>
                          <a:latin typeface="+mn-lt"/>
                          <a:ea typeface="+mn-ea"/>
                          <a:cs typeface="+mn-cs"/>
                        </a:rPr>
                        <a:t>
 ¡No hay nada igual! Te presentamos los nuevos colores del #SuperTeamTrekBontrager para esta temporada. ¡Próximamente las mejores fotos de un fin de semana a pura bici! 
Gracias por sumarse a esta nueva etapa:
🔴 santini_arg 
🔴 opticacentralstore 
🔴 guargentina 
🔴 segafredoargentina 
🔴 foxracingargentina 
🔴 microonfactory 
trekbikes  trekbicycleargentina bontragerargentina 📸 sportsphotographer.arg 📸 trompofilms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0381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- 2021-05-29 10:00:02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Instagram? Arrobalo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7715605"/>
                  </a:ext>
                </a:extLst>
              </a:tr>
            </a:tbl>
          </a:graphicData>
        </a:graphic>
      </p:graphicFrame>
      <p:sp>
        <p:nvSpPr>
          <p:cNvPr id="4" name="Text Placeholder 3">
            <a:extLst>
              <a:ext uri="{FF2B5EF4-FFF2-40B4-BE49-F238E27FC236}">
                <a16:creationId xmlns:a16="http://schemas.microsoft.com/office/drawing/2014/main" id="{03294BF1-B78E-488C-A20D-0E3025A8547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915548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03C19-8C89-4D53-ABB6-188EC8753F38}"/>
              </a:ext>
            </a:extLst>
          </p:cNvPr>
          <p:cNvSpPr>
            <a:spLocks noGrp="1"/>
          </p:cNvSpPr>
          <p:nvPr>
            <p:ph type="title"/>
          </p:nvPr>
        </p:nvSpPr>
        <p:spPr/>
        <p:txBody>
          <a:bodyPr/>
          <a:lstStyle/>
          <a:p>
            <a:r>
              <a:rPr lang="en-US"/>
              <a:t>Instagram Posts Table | Scott - 5 of 18</a:t>
            </a:r>
          </a:p>
        </p:txBody>
      </p:sp>
      <p:graphicFrame>
        <p:nvGraphicFramePr>
          <p:cNvPr id="5" name="Table Placeholder 4">
            <a:extLst>
              <a:ext uri="{FF2B5EF4-FFF2-40B4-BE49-F238E27FC236}">
                <a16:creationId xmlns:a16="http://schemas.microsoft.com/office/drawing/2014/main" id="{C6700F08-5745-4F9A-A74C-FFF85D9F66D1}"/>
              </a:ext>
            </a:extLst>
          </p:cNvPr>
          <p:cNvGraphicFramePr>
            <a:graphicFrameLocks noGrp="1"/>
          </p:cNvGraphicFramePr>
          <p:nvPr>
            <p:ph type="tbl" sz="quarter" idx="13"/>
            <p:extLst>
              <p:ext uri="{D42A27DB-BD31-4B8C-83A1-F6EECF244321}">
                <p14:modId xmlns:p14="http://schemas.microsoft.com/office/powerpoint/2010/main" val="1224136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994789"/>
                    </a:ext>
                  </a:extLst>
                </a:gridCol>
                <a:gridCol w="987552">
                  <a:extLst>
                    <a:ext uri="{9D8B030D-6E8A-4147-A177-3AD203B41FA5}">
                      <a16:colId xmlns:a16="http://schemas.microsoft.com/office/drawing/2014/main" val="2117194344"/>
                    </a:ext>
                  </a:extLst>
                </a:gridCol>
                <a:gridCol w="987552">
                  <a:extLst>
                    <a:ext uri="{9D8B030D-6E8A-4147-A177-3AD203B41FA5}">
                      <a16:colId xmlns:a16="http://schemas.microsoft.com/office/drawing/2014/main" val="1006392419"/>
                    </a:ext>
                  </a:extLst>
                </a:gridCol>
                <a:gridCol w="987552">
                  <a:extLst>
                    <a:ext uri="{9D8B030D-6E8A-4147-A177-3AD203B41FA5}">
                      <a16:colId xmlns:a16="http://schemas.microsoft.com/office/drawing/2014/main" val="2984548259"/>
                    </a:ext>
                  </a:extLst>
                </a:gridCol>
                <a:gridCol w="987552">
                  <a:extLst>
                    <a:ext uri="{9D8B030D-6E8A-4147-A177-3AD203B41FA5}">
                      <a16:colId xmlns:a16="http://schemas.microsoft.com/office/drawing/2014/main" val="2217766338"/>
                    </a:ext>
                  </a:extLst>
                </a:gridCol>
                <a:gridCol w="987552">
                  <a:extLst>
                    <a:ext uri="{9D8B030D-6E8A-4147-A177-3AD203B41FA5}">
                      <a16:colId xmlns:a16="http://schemas.microsoft.com/office/drawing/2014/main" val="353098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47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- 2021-05-04 18:08:11</a:t>
                      </a:r>
                      <a:r>
                        <a:rPr kumimoji="0" lang="es-ES" sz="1000" b="0" i="0" u="none" strike="noStrike" kern="1200" cap="none" spc="0" normalizeH="0" baseline="0" noProof="0">
                          <a:ln>
                            <a:noFill/>
                          </a:ln>
                          <a:solidFill>
                            <a:prstClr val="black"/>
                          </a:solidFill>
                          <a:effectLst/>
                          <a:uLnTx/>
                          <a:uFillTx/>
                          <a:latin typeface="+mn-lt"/>
                          <a:ea typeface="+mn-ea"/>
                          <a:cs typeface="+mn-cs"/>
                        </a:rPr>
                        <a:t>
 ¡Madone SL6 más rápida que nunca! 
Una bici de ruta aerodinámica, con capacidad de manejo, OCLV 500, rótula IsoSpeed e integraciones avanzadas propias de la bici campeona del mundo y ganadora de las pruebas más exigentes a nivel mundial. 
Tu próxima bici de ruta te esta esperando. Encontrá la Madone SL6 en las mejores tiendas del país. 
trekbicycleargentina bontragerargentina 
#Trek #TrekArgentina #RacedToWin #GoOutside #Madonesl6 #madonesl6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888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- 2021-05-09 18:00:19</a:t>
                      </a:r>
                      <a:r>
                        <a:rPr kumimoji="0" lang="en-US" sz="1000" b="0" i="0" u="none" strike="noStrike" kern="1200" cap="none" spc="0" normalizeH="0" baseline="0" noProof="0">
                          <a:ln>
                            <a:noFill/>
                          </a:ln>
                          <a:solidFill>
                            <a:prstClr val="black"/>
                          </a:solidFill>
                          <a:effectLst/>
                          <a:uLnTx/>
                          <a:uFillTx/>
                          <a:latin typeface="+mn-lt"/>
                          <a:ea typeface="+mn-ea"/>
                          <a:cs typeface="+mn-cs"/>
                        </a:rPr>
                        <a:t>
 Las mejores imágenes del trekfactoryracingxc en una fecha impresionante de XCO. 
Contanos ¿Qué te pareció el primer encuentro de la Copa del Mundo en Alemania?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21647764"/>
                  </a:ext>
                </a:extLst>
              </a:tr>
            </a:tbl>
          </a:graphicData>
        </a:graphic>
      </p:graphicFrame>
      <p:sp>
        <p:nvSpPr>
          <p:cNvPr id="4" name="Text Placeholder 3">
            <a:extLst>
              <a:ext uri="{FF2B5EF4-FFF2-40B4-BE49-F238E27FC236}">
                <a16:creationId xmlns:a16="http://schemas.microsoft.com/office/drawing/2014/main" id="{935482CC-EDD9-4754-80D4-9C8B5199F4E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28060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F37FB-4A47-4AFC-91B2-552EC53C05C3}"/>
              </a:ext>
            </a:extLst>
          </p:cNvPr>
          <p:cNvSpPr>
            <a:spLocks noGrp="1"/>
          </p:cNvSpPr>
          <p:nvPr>
            <p:ph type="title"/>
          </p:nvPr>
        </p:nvSpPr>
        <p:spPr/>
        <p:txBody>
          <a:bodyPr/>
          <a:lstStyle/>
          <a:p>
            <a:r>
              <a:rPr lang="en-US"/>
              <a:t>Instagram Posts Table | Scott - 6 of 18</a:t>
            </a:r>
          </a:p>
        </p:txBody>
      </p:sp>
      <p:graphicFrame>
        <p:nvGraphicFramePr>
          <p:cNvPr id="5" name="Table Placeholder 4">
            <a:extLst>
              <a:ext uri="{FF2B5EF4-FFF2-40B4-BE49-F238E27FC236}">
                <a16:creationId xmlns:a16="http://schemas.microsoft.com/office/drawing/2014/main" id="{484FF220-2CD5-4465-8615-98059C16594A}"/>
              </a:ext>
            </a:extLst>
          </p:cNvPr>
          <p:cNvGraphicFramePr>
            <a:graphicFrameLocks noGrp="1"/>
          </p:cNvGraphicFramePr>
          <p:nvPr>
            <p:ph type="tbl" sz="quarter" idx="13"/>
            <p:extLst>
              <p:ext uri="{D42A27DB-BD31-4B8C-83A1-F6EECF244321}">
                <p14:modId xmlns:p14="http://schemas.microsoft.com/office/powerpoint/2010/main" val="343183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49772610"/>
                    </a:ext>
                  </a:extLst>
                </a:gridCol>
                <a:gridCol w="987552">
                  <a:extLst>
                    <a:ext uri="{9D8B030D-6E8A-4147-A177-3AD203B41FA5}">
                      <a16:colId xmlns:a16="http://schemas.microsoft.com/office/drawing/2014/main" val="3489708841"/>
                    </a:ext>
                  </a:extLst>
                </a:gridCol>
                <a:gridCol w="987552">
                  <a:extLst>
                    <a:ext uri="{9D8B030D-6E8A-4147-A177-3AD203B41FA5}">
                      <a16:colId xmlns:a16="http://schemas.microsoft.com/office/drawing/2014/main" val="2399599656"/>
                    </a:ext>
                  </a:extLst>
                </a:gridCol>
                <a:gridCol w="987552">
                  <a:extLst>
                    <a:ext uri="{9D8B030D-6E8A-4147-A177-3AD203B41FA5}">
                      <a16:colId xmlns:a16="http://schemas.microsoft.com/office/drawing/2014/main" val="2246528478"/>
                    </a:ext>
                  </a:extLst>
                </a:gridCol>
                <a:gridCol w="987552">
                  <a:extLst>
                    <a:ext uri="{9D8B030D-6E8A-4147-A177-3AD203B41FA5}">
                      <a16:colId xmlns:a16="http://schemas.microsoft.com/office/drawing/2014/main" val="3135088235"/>
                    </a:ext>
                  </a:extLst>
                </a:gridCol>
                <a:gridCol w="987552">
                  <a:extLst>
                    <a:ext uri="{9D8B030D-6E8A-4147-A177-3AD203B41FA5}">
                      <a16:colId xmlns:a16="http://schemas.microsoft.com/office/drawing/2014/main" val="1150192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469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- 2021-05-25 10:12:51</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3494818"/>
                  </a:ext>
                </a:extLst>
              </a:tr>
            </a:tbl>
          </a:graphicData>
        </a:graphic>
      </p:graphicFrame>
      <p:sp>
        <p:nvSpPr>
          <p:cNvPr id="4" name="Text Placeholder 3">
            <a:extLst>
              <a:ext uri="{FF2B5EF4-FFF2-40B4-BE49-F238E27FC236}">
                <a16:creationId xmlns:a16="http://schemas.microsoft.com/office/drawing/2014/main" id="{7B137C6D-C6F5-4CE7-B880-857BF3E11EE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58957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061E-D4D7-4B6D-A420-E0AF4B5D8A64}"/>
              </a:ext>
            </a:extLst>
          </p:cNvPr>
          <p:cNvSpPr>
            <a:spLocks noGrp="1"/>
          </p:cNvSpPr>
          <p:nvPr>
            <p:ph type="title"/>
          </p:nvPr>
        </p:nvSpPr>
        <p:spPr/>
        <p:txBody>
          <a:bodyPr/>
          <a:lstStyle/>
          <a:p>
            <a:r>
              <a:rPr lang="en-US"/>
              <a:t>Instagram Posts Table | Scott - 7 of 18</a:t>
            </a:r>
          </a:p>
        </p:txBody>
      </p:sp>
      <p:graphicFrame>
        <p:nvGraphicFramePr>
          <p:cNvPr id="5" name="Table Placeholder 4">
            <a:extLst>
              <a:ext uri="{FF2B5EF4-FFF2-40B4-BE49-F238E27FC236}">
                <a16:creationId xmlns:a16="http://schemas.microsoft.com/office/drawing/2014/main" id="{4378878E-258F-4F63-A30F-F081273E0955}"/>
              </a:ext>
            </a:extLst>
          </p:cNvPr>
          <p:cNvGraphicFramePr>
            <a:graphicFrameLocks noGrp="1"/>
          </p:cNvGraphicFramePr>
          <p:nvPr>
            <p:ph type="tbl" sz="quarter" idx="13"/>
            <p:extLst>
              <p:ext uri="{D42A27DB-BD31-4B8C-83A1-F6EECF244321}">
                <p14:modId xmlns:p14="http://schemas.microsoft.com/office/powerpoint/2010/main" val="182153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43170302"/>
                    </a:ext>
                  </a:extLst>
                </a:gridCol>
                <a:gridCol w="987552">
                  <a:extLst>
                    <a:ext uri="{9D8B030D-6E8A-4147-A177-3AD203B41FA5}">
                      <a16:colId xmlns:a16="http://schemas.microsoft.com/office/drawing/2014/main" val="1492729773"/>
                    </a:ext>
                  </a:extLst>
                </a:gridCol>
                <a:gridCol w="987552">
                  <a:extLst>
                    <a:ext uri="{9D8B030D-6E8A-4147-A177-3AD203B41FA5}">
                      <a16:colId xmlns:a16="http://schemas.microsoft.com/office/drawing/2014/main" val="3736365258"/>
                    </a:ext>
                  </a:extLst>
                </a:gridCol>
                <a:gridCol w="987552">
                  <a:extLst>
                    <a:ext uri="{9D8B030D-6E8A-4147-A177-3AD203B41FA5}">
                      <a16:colId xmlns:a16="http://schemas.microsoft.com/office/drawing/2014/main" val="3705348078"/>
                    </a:ext>
                  </a:extLst>
                </a:gridCol>
                <a:gridCol w="987552">
                  <a:extLst>
                    <a:ext uri="{9D8B030D-6E8A-4147-A177-3AD203B41FA5}">
                      <a16:colId xmlns:a16="http://schemas.microsoft.com/office/drawing/2014/main" val="721160194"/>
                    </a:ext>
                  </a:extLst>
                </a:gridCol>
                <a:gridCol w="987552">
                  <a:extLst>
                    <a:ext uri="{9D8B030D-6E8A-4147-A177-3AD203B41FA5}">
                      <a16:colId xmlns:a16="http://schemas.microsoft.com/office/drawing/2014/main" val="38454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83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- 2021-05-23 19:21:11</a:t>
                      </a:r>
                      <a:r>
                        <a:rPr kumimoji="0" lang="en-US" sz="1000" b="0" i="0" u="none" strike="noStrike" kern="1200" cap="none" spc="0" normalizeH="0" baseline="0" noProof="0">
                          <a:ln>
                            <a:noFill/>
                          </a:ln>
                          <a:solidFill>
                            <a:prstClr val="black"/>
                          </a:solidFill>
                          <a:effectLst/>
                          <a:uLnTx/>
                          <a:uFillTx/>
                          <a:latin typeface="+mn-lt"/>
                          <a:ea typeface="+mn-ea"/>
                          <a:cs typeface="+mn-cs"/>
                        </a:rPr>
                        <a:t>
 #SantiniArgentina ahora hace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71597624"/>
                  </a:ext>
                </a:extLst>
              </a:tr>
            </a:tbl>
          </a:graphicData>
        </a:graphic>
      </p:graphicFrame>
      <p:sp>
        <p:nvSpPr>
          <p:cNvPr id="4" name="Text Placeholder 3">
            <a:extLst>
              <a:ext uri="{FF2B5EF4-FFF2-40B4-BE49-F238E27FC236}">
                <a16:creationId xmlns:a16="http://schemas.microsoft.com/office/drawing/2014/main" id="{F800F47A-D347-4E82-A135-A2239629E4B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96287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DFA95-6EA8-4259-852F-39CD7EF622CC}"/>
              </a:ext>
            </a:extLst>
          </p:cNvPr>
          <p:cNvSpPr>
            <a:spLocks noGrp="1"/>
          </p:cNvSpPr>
          <p:nvPr>
            <p:ph type="title"/>
          </p:nvPr>
        </p:nvSpPr>
        <p:spPr/>
        <p:txBody>
          <a:bodyPr/>
          <a:lstStyle/>
          <a:p>
            <a:r>
              <a:rPr lang="en-US"/>
              <a:t>Instagram Posts Table | Scott - 8 of 18</a:t>
            </a:r>
          </a:p>
        </p:txBody>
      </p:sp>
      <p:graphicFrame>
        <p:nvGraphicFramePr>
          <p:cNvPr id="5" name="Table Placeholder 4">
            <a:extLst>
              <a:ext uri="{FF2B5EF4-FFF2-40B4-BE49-F238E27FC236}">
                <a16:creationId xmlns:a16="http://schemas.microsoft.com/office/drawing/2014/main" id="{805917AD-8B43-4034-BD2C-ECFCE1DA1C91}"/>
              </a:ext>
            </a:extLst>
          </p:cNvPr>
          <p:cNvGraphicFramePr>
            <a:graphicFrameLocks noGrp="1"/>
          </p:cNvGraphicFramePr>
          <p:nvPr>
            <p:ph type="tbl" sz="quarter" idx="13"/>
            <p:extLst>
              <p:ext uri="{D42A27DB-BD31-4B8C-83A1-F6EECF244321}">
                <p14:modId xmlns:p14="http://schemas.microsoft.com/office/powerpoint/2010/main" val="132054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57145842"/>
                    </a:ext>
                  </a:extLst>
                </a:gridCol>
                <a:gridCol w="987552">
                  <a:extLst>
                    <a:ext uri="{9D8B030D-6E8A-4147-A177-3AD203B41FA5}">
                      <a16:colId xmlns:a16="http://schemas.microsoft.com/office/drawing/2014/main" val="3750128195"/>
                    </a:ext>
                  </a:extLst>
                </a:gridCol>
                <a:gridCol w="987552">
                  <a:extLst>
                    <a:ext uri="{9D8B030D-6E8A-4147-A177-3AD203B41FA5}">
                      <a16:colId xmlns:a16="http://schemas.microsoft.com/office/drawing/2014/main" val="3201074484"/>
                    </a:ext>
                  </a:extLst>
                </a:gridCol>
                <a:gridCol w="987552">
                  <a:extLst>
                    <a:ext uri="{9D8B030D-6E8A-4147-A177-3AD203B41FA5}">
                      <a16:colId xmlns:a16="http://schemas.microsoft.com/office/drawing/2014/main" val="1337853022"/>
                    </a:ext>
                  </a:extLst>
                </a:gridCol>
                <a:gridCol w="987552">
                  <a:extLst>
                    <a:ext uri="{9D8B030D-6E8A-4147-A177-3AD203B41FA5}">
                      <a16:colId xmlns:a16="http://schemas.microsoft.com/office/drawing/2014/main" val="13506338"/>
                    </a:ext>
                  </a:extLst>
                </a:gridCol>
                <a:gridCol w="987552">
                  <a:extLst>
                    <a:ext uri="{9D8B030D-6E8A-4147-A177-3AD203B41FA5}">
                      <a16:colId xmlns:a16="http://schemas.microsoft.com/office/drawing/2014/main" val="298770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230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- 2021-05-28 11:30:29</a:t>
                      </a:r>
                      <a:r>
                        <a:rPr kumimoji="0" lang="en-US" sz="1000" b="0" i="0" u="none" strike="noStrike" kern="1200" cap="none" spc="0" normalizeH="0" baseline="0" noProof="0">
                          <a:ln>
                            <a:noFill/>
                          </a:ln>
                          <a:solidFill>
                            <a:prstClr val="black"/>
                          </a:solidFill>
                          <a:effectLst/>
                          <a:uLnTx/>
                          <a:uFillTx/>
                          <a:latin typeface="+mn-lt"/>
                          <a:ea typeface="+mn-ea"/>
                          <a:cs typeface="+mn-cs"/>
                        </a:rPr>
                        <a:t>
 Es un gran orgullo presentarles a el nuevo Embajador de Specialized Argentina: kevinmaxbenavides 
"La bici siempre fue parte de mis entrenamientos y hoy más que nunca estoy feliz de poder pedalear arriba de una Specialized Turbo⚡️", confesó en sus redes el Campeón del Dakar 2021.🥇 
¡Bienvenido a la familia Specialized Kevin Benavides! 
¡Se vienen grandes experiencias juntos!
#IamSpecialized #SpecializedArgentina #Specialized #EmbajadorSpecialized #KevinBenavides #SpecializedTurboBike#SpecializedLevo #SpecializedLevoSL #Levo #Emtb #Ebike #ModoTurbo #PedalAssist
📸  mvaldezfoto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36798463"/>
                  </a:ext>
                </a:extLst>
              </a:tr>
            </a:tbl>
          </a:graphicData>
        </a:graphic>
      </p:graphicFrame>
      <p:sp>
        <p:nvSpPr>
          <p:cNvPr id="4" name="Text Placeholder 3">
            <a:extLst>
              <a:ext uri="{FF2B5EF4-FFF2-40B4-BE49-F238E27FC236}">
                <a16:creationId xmlns:a16="http://schemas.microsoft.com/office/drawing/2014/main" id="{9C23BF80-D419-4758-8372-FD963A1E284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54206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72E1-6344-4ED2-960D-A5AACE732387}"/>
              </a:ext>
            </a:extLst>
          </p:cNvPr>
          <p:cNvSpPr>
            <a:spLocks noGrp="1"/>
          </p:cNvSpPr>
          <p:nvPr>
            <p:ph type="title"/>
          </p:nvPr>
        </p:nvSpPr>
        <p:spPr/>
        <p:txBody>
          <a:bodyPr/>
          <a:lstStyle/>
          <a:p>
            <a:r>
              <a:rPr lang="en-US"/>
              <a:t>Instagram Posts Table | Scott - 9 of 18</a:t>
            </a:r>
          </a:p>
        </p:txBody>
      </p:sp>
      <p:graphicFrame>
        <p:nvGraphicFramePr>
          <p:cNvPr id="5" name="Table Placeholder 4">
            <a:extLst>
              <a:ext uri="{FF2B5EF4-FFF2-40B4-BE49-F238E27FC236}">
                <a16:creationId xmlns:a16="http://schemas.microsoft.com/office/drawing/2014/main" id="{FDEAE911-029F-4567-A593-7C0927C0DC21}"/>
              </a:ext>
            </a:extLst>
          </p:cNvPr>
          <p:cNvGraphicFramePr>
            <a:graphicFrameLocks noGrp="1"/>
          </p:cNvGraphicFramePr>
          <p:nvPr>
            <p:ph type="tbl" sz="quarter" idx="13"/>
            <p:extLst>
              <p:ext uri="{D42A27DB-BD31-4B8C-83A1-F6EECF244321}">
                <p14:modId xmlns:p14="http://schemas.microsoft.com/office/powerpoint/2010/main" val="237287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2714788"/>
                    </a:ext>
                  </a:extLst>
                </a:gridCol>
                <a:gridCol w="987552">
                  <a:extLst>
                    <a:ext uri="{9D8B030D-6E8A-4147-A177-3AD203B41FA5}">
                      <a16:colId xmlns:a16="http://schemas.microsoft.com/office/drawing/2014/main" val="1468314952"/>
                    </a:ext>
                  </a:extLst>
                </a:gridCol>
                <a:gridCol w="987552">
                  <a:extLst>
                    <a:ext uri="{9D8B030D-6E8A-4147-A177-3AD203B41FA5}">
                      <a16:colId xmlns:a16="http://schemas.microsoft.com/office/drawing/2014/main" val="1129519685"/>
                    </a:ext>
                  </a:extLst>
                </a:gridCol>
                <a:gridCol w="987552">
                  <a:extLst>
                    <a:ext uri="{9D8B030D-6E8A-4147-A177-3AD203B41FA5}">
                      <a16:colId xmlns:a16="http://schemas.microsoft.com/office/drawing/2014/main" val="1449777146"/>
                    </a:ext>
                  </a:extLst>
                </a:gridCol>
                <a:gridCol w="987552">
                  <a:extLst>
                    <a:ext uri="{9D8B030D-6E8A-4147-A177-3AD203B41FA5}">
                      <a16:colId xmlns:a16="http://schemas.microsoft.com/office/drawing/2014/main" val="2584792093"/>
                    </a:ext>
                  </a:extLst>
                </a:gridCol>
                <a:gridCol w="987552">
                  <a:extLst>
                    <a:ext uri="{9D8B030D-6E8A-4147-A177-3AD203B41FA5}">
                      <a16:colId xmlns:a16="http://schemas.microsoft.com/office/drawing/2014/main" val="51149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0336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- 2021-05-30 18:46:49</a:t>
                      </a:r>
                      <a:r>
                        <a:rPr kumimoji="0" lang="es-ES" sz="1000" b="0" i="0" u="none" strike="noStrike" kern="1200" cap="none" spc="0" normalizeH="0" baseline="0" noProof="0">
                          <a:ln>
                            <a:noFill/>
                          </a:ln>
                          <a:solidFill>
                            <a:prstClr val="black"/>
                          </a:solidFill>
                          <a:effectLst/>
                          <a:uLnTx/>
                          <a:uFillTx/>
                          <a:latin typeface="+mn-lt"/>
                          <a:ea typeface="+mn-ea"/>
                          <a:cs typeface="+mn-cs"/>
                        </a:rPr>
                        <a:t>
 Final para el giroditalia 2021.
Buena performance para el teamdsm_ que tuvo en el séptimo puesto de romainbardet a su mejor exponente.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405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- 2021-05-18 21:37:09</a:t>
                      </a:r>
                      <a:r>
                        <a:rPr kumimoji="0" lang="en-U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85019514"/>
                  </a:ext>
                </a:extLst>
              </a:tr>
            </a:tbl>
          </a:graphicData>
        </a:graphic>
      </p:graphicFrame>
      <p:sp>
        <p:nvSpPr>
          <p:cNvPr id="4" name="Text Placeholder 3">
            <a:extLst>
              <a:ext uri="{FF2B5EF4-FFF2-40B4-BE49-F238E27FC236}">
                <a16:creationId xmlns:a16="http://schemas.microsoft.com/office/drawing/2014/main" id="{646EA1D1-2200-40E7-B2B7-8743BB824B1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6108473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AA15-644A-493C-BC17-EA4EF5AC6249}"/>
              </a:ext>
            </a:extLst>
          </p:cNvPr>
          <p:cNvSpPr>
            <a:spLocks noGrp="1"/>
          </p:cNvSpPr>
          <p:nvPr>
            <p:ph type="title"/>
          </p:nvPr>
        </p:nvSpPr>
        <p:spPr/>
        <p:txBody>
          <a:bodyPr/>
          <a:lstStyle/>
          <a:p>
            <a:r>
              <a:rPr lang="en-US"/>
              <a:t>Instagram Posts Table | Scott - 10 of 18</a:t>
            </a:r>
          </a:p>
        </p:txBody>
      </p:sp>
      <p:graphicFrame>
        <p:nvGraphicFramePr>
          <p:cNvPr id="5" name="Table Placeholder 4">
            <a:extLst>
              <a:ext uri="{FF2B5EF4-FFF2-40B4-BE49-F238E27FC236}">
                <a16:creationId xmlns:a16="http://schemas.microsoft.com/office/drawing/2014/main" id="{A971F3D1-29A5-4B5D-AA01-242EB45E10AB}"/>
              </a:ext>
            </a:extLst>
          </p:cNvPr>
          <p:cNvGraphicFramePr>
            <a:graphicFrameLocks noGrp="1"/>
          </p:cNvGraphicFramePr>
          <p:nvPr>
            <p:ph type="tbl" sz="quarter" idx="13"/>
            <p:extLst>
              <p:ext uri="{D42A27DB-BD31-4B8C-83A1-F6EECF244321}">
                <p14:modId xmlns:p14="http://schemas.microsoft.com/office/powerpoint/2010/main" val="166930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181612"/>
                    </a:ext>
                  </a:extLst>
                </a:gridCol>
                <a:gridCol w="987552">
                  <a:extLst>
                    <a:ext uri="{9D8B030D-6E8A-4147-A177-3AD203B41FA5}">
                      <a16:colId xmlns:a16="http://schemas.microsoft.com/office/drawing/2014/main" val="2722107950"/>
                    </a:ext>
                  </a:extLst>
                </a:gridCol>
                <a:gridCol w="987552">
                  <a:extLst>
                    <a:ext uri="{9D8B030D-6E8A-4147-A177-3AD203B41FA5}">
                      <a16:colId xmlns:a16="http://schemas.microsoft.com/office/drawing/2014/main" val="2970434552"/>
                    </a:ext>
                  </a:extLst>
                </a:gridCol>
                <a:gridCol w="987552">
                  <a:extLst>
                    <a:ext uri="{9D8B030D-6E8A-4147-A177-3AD203B41FA5}">
                      <a16:colId xmlns:a16="http://schemas.microsoft.com/office/drawing/2014/main" val="1981299522"/>
                    </a:ext>
                  </a:extLst>
                </a:gridCol>
                <a:gridCol w="987552">
                  <a:extLst>
                    <a:ext uri="{9D8B030D-6E8A-4147-A177-3AD203B41FA5}">
                      <a16:colId xmlns:a16="http://schemas.microsoft.com/office/drawing/2014/main" val="3608728410"/>
                    </a:ext>
                  </a:extLst>
                </a:gridCol>
                <a:gridCol w="987552">
                  <a:extLst>
                    <a:ext uri="{9D8B030D-6E8A-4147-A177-3AD203B41FA5}">
                      <a16:colId xmlns:a16="http://schemas.microsoft.com/office/drawing/2014/main" val="320289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544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- 2021-05-26 19:49:34</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39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- 2021-05-06 18:54:46</a:t>
                      </a:r>
                      <a:r>
                        <a:rPr kumimoji="0" lang="en-US" sz="1000" b="0" i="0" u="none" strike="noStrike" kern="1200" cap="none" spc="0" normalizeH="0" baseline="0" noProof="0">
                          <a:ln>
                            <a:noFill/>
                          </a:ln>
                          <a:solidFill>
                            <a:prstClr val="black"/>
                          </a:solidFill>
                          <a:effectLst/>
                          <a:uLnTx/>
                          <a:uFillTx/>
                          <a:latin typeface="+mn-lt"/>
                          <a:ea typeface="+mn-ea"/>
                          <a:cs typeface="+mn-cs"/>
                        </a:rPr>
                        <a:t>
 #TBT ¡ facundoperezc y #Supercaliber! 
Impresionante producción con el campeón argentino de XCM. 35mmproductora phcristiancarrizo rodrigoguillemotfotografia 
trekbicycleargentina bontragerargentina pave_sportswear opticacentralstore #Trek #TrekArgentina #RacedToWin #GoOutside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2704925"/>
                  </a:ext>
                </a:extLst>
              </a:tr>
            </a:tbl>
          </a:graphicData>
        </a:graphic>
      </p:graphicFrame>
      <p:sp>
        <p:nvSpPr>
          <p:cNvPr id="4" name="Text Placeholder 3">
            <a:extLst>
              <a:ext uri="{FF2B5EF4-FFF2-40B4-BE49-F238E27FC236}">
                <a16:creationId xmlns:a16="http://schemas.microsoft.com/office/drawing/2014/main" id="{4B9E2288-E020-498A-80DD-E13583A09D9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67857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9309F-D78D-49AD-B35B-37D6095F2A01}"/>
              </a:ext>
            </a:extLst>
          </p:cNvPr>
          <p:cNvSpPr>
            <a:spLocks noGrp="1"/>
          </p:cNvSpPr>
          <p:nvPr>
            <p:ph type="title"/>
          </p:nvPr>
        </p:nvSpPr>
        <p:spPr/>
        <p:txBody>
          <a:bodyPr/>
          <a:lstStyle/>
          <a:p>
            <a:r>
              <a:rPr lang="en-US"/>
              <a:t>Instagram Posts Table | Scott - 11 of 18</a:t>
            </a:r>
          </a:p>
        </p:txBody>
      </p:sp>
      <p:graphicFrame>
        <p:nvGraphicFramePr>
          <p:cNvPr id="5" name="Table Placeholder 4">
            <a:extLst>
              <a:ext uri="{FF2B5EF4-FFF2-40B4-BE49-F238E27FC236}">
                <a16:creationId xmlns:a16="http://schemas.microsoft.com/office/drawing/2014/main" id="{68FE0DD6-71DA-4F18-8946-155A5299FC9D}"/>
              </a:ext>
            </a:extLst>
          </p:cNvPr>
          <p:cNvGraphicFramePr>
            <a:graphicFrameLocks noGrp="1"/>
          </p:cNvGraphicFramePr>
          <p:nvPr>
            <p:ph type="tbl" sz="quarter" idx="13"/>
            <p:extLst>
              <p:ext uri="{D42A27DB-BD31-4B8C-83A1-F6EECF244321}">
                <p14:modId xmlns:p14="http://schemas.microsoft.com/office/powerpoint/2010/main" val="4009324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43587550"/>
                    </a:ext>
                  </a:extLst>
                </a:gridCol>
                <a:gridCol w="987552">
                  <a:extLst>
                    <a:ext uri="{9D8B030D-6E8A-4147-A177-3AD203B41FA5}">
                      <a16:colId xmlns:a16="http://schemas.microsoft.com/office/drawing/2014/main" val="3841220418"/>
                    </a:ext>
                  </a:extLst>
                </a:gridCol>
                <a:gridCol w="987552">
                  <a:extLst>
                    <a:ext uri="{9D8B030D-6E8A-4147-A177-3AD203B41FA5}">
                      <a16:colId xmlns:a16="http://schemas.microsoft.com/office/drawing/2014/main" val="2406796756"/>
                    </a:ext>
                  </a:extLst>
                </a:gridCol>
                <a:gridCol w="987552">
                  <a:extLst>
                    <a:ext uri="{9D8B030D-6E8A-4147-A177-3AD203B41FA5}">
                      <a16:colId xmlns:a16="http://schemas.microsoft.com/office/drawing/2014/main" val="266438273"/>
                    </a:ext>
                  </a:extLst>
                </a:gridCol>
                <a:gridCol w="987552">
                  <a:extLst>
                    <a:ext uri="{9D8B030D-6E8A-4147-A177-3AD203B41FA5}">
                      <a16:colId xmlns:a16="http://schemas.microsoft.com/office/drawing/2014/main" val="3350410243"/>
                    </a:ext>
                  </a:extLst>
                </a:gridCol>
                <a:gridCol w="987552">
                  <a:extLst>
                    <a:ext uri="{9D8B030D-6E8A-4147-A177-3AD203B41FA5}">
                      <a16:colId xmlns:a16="http://schemas.microsoft.com/office/drawing/2014/main" val="401721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579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- 2021-05-03 19:07:20</a:t>
                      </a:r>
                      <a:r>
                        <a:rPr kumimoji="0" lang="es-ES" sz="1000" b="0" i="0" u="none" strike="noStrike" kern="1200" cap="none" spc="0" normalizeH="0" baseline="0" noProof="0">
                          <a:ln>
                            <a:noFill/>
                          </a:ln>
                          <a:solidFill>
                            <a:prstClr val="black"/>
                          </a:solidFill>
                          <a:effectLst/>
                          <a:uLnTx/>
                          <a:uFillTx/>
                          <a:latin typeface="+mn-lt"/>
                          <a:ea typeface="+mn-ea"/>
                          <a:cs typeface="+mn-cs"/>
                        </a:rPr>
                        <a:t>
 Hemos cambiado a fondo el diseño de la SCOTT Addict 20 Disc pensando en los que pasan más horas pedaleando. La geometría se centra menos en la competición y más en la resistencia; la Addict 20 Disc será tu compañera favorita para rodar kilómetros y kilómetros, y a un precio muy ventajoso.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080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- 2021-05-14 19:41:46</a:t>
                      </a:r>
                      <a:r>
                        <a:rPr kumimoji="0" lang="en-US" sz="1000" b="0" i="0" u="none" strike="noStrike" kern="1200" cap="none" spc="0" normalizeH="0" baseline="0" noProof="0">
                          <a:ln>
                            <a:noFill/>
                          </a:ln>
                          <a:solidFill>
                            <a:prstClr val="black"/>
                          </a:solidFill>
                          <a:effectLst/>
                          <a:uLnTx/>
                          <a:uFillTx/>
                          <a:latin typeface="+mn-lt"/>
                          <a:ea typeface="+mn-ea"/>
                          <a:cs typeface="+mn-cs"/>
                        </a:rPr>
                        <a:t>
 ¡Vuelven las novedades del #SuperTeamTrekBontrager! Muy pronto… 
trekbikes  trekbicycleargentina bontragerargentina  opticacentralstore  guargentina foxracingargentina microonfactory santini_arg 
#RacedToWin #GoOutside #creemosenlasbicis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3585056"/>
                  </a:ext>
                </a:extLst>
              </a:tr>
            </a:tbl>
          </a:graphicData>
        </a:graphic>
      </p:graphicFrame>
      <p:sp>
        <p:nvSpPr>
          <p:cNvPr id="4" name="Text Placeholder 3">
            <a:extLst>
              <a:ext uri="{FF2B5EF4-FFF2-40B4-BE49-F238E27FC236}">
                <a16:creationId xmlns:a16="http://schemas.microsoft.com/office/drawing/2014/main" id="{1BA4FDD8-01E9-4CCE-A0DE-8919A53AB22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08351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96D-A6DE-4EDD-9510-D8FCAAB45A93}"/>
              </a:ext>
            </a:extLst>
          </p:cNvPr>
          <p:cNvSpPr>
            <a:spLocks noGrp="1"/>
          </p:cNvSpPr>
          <p:nvPr>
            <p:ph type="title"/>
          </p:nvPr>
        </p:nvSpPr>
        <p:spPr/>
        <p:txBody>
          <a:bodyPr/>
          <a:lstStyle/>
          <a:p>
            <a:r>
              <a:rPr lang="en-US"/>
              <a:t>Instagram Posts Table | Scott - 12 of 18</a:t>
            </a:r>
          </a:p>
        </p:txBody>
      </p:sp>
      <p:graphicFrame>
        <p:nvGraphicFramePr>
          <p:cNvPr id="5" name="Table Placeholder 4">
            <a:extLst>
              <a:ext uri="{FF2B5EF4-FFF2-40B4-BE49-F238E27FC236}">
                <a16:creationId xmlns:a16="http://schemas.microsoft.com/office/drawing/2014/main" id="{48338052-D3A0-459C-BB3A-C8CFB5AF1A9D}"/>
              </a:ext>
            </a:extLst>
          </p:cNvPr>
          <p:cNvGraphicFramePr>
            <a:graphicFrameLocks noGrp="1"/>
          </p:cNvGraphicFramePr>
          <p:nvPr>
            <p:ph type="tbl" sz="quarter" idx="13"/>
            <p:extLst>
              <p:ext uri="{D42A27DB-BD31-4B8C-83A1-F6EECF244321}">
                <p14:modId xmlns:p14="http://schemas.microsoft.com/office/powerpoint/2010/main" val="367923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9440900"/>
                    </a:ext>
                  </a:extLst>
                </a:gridCol>
                <a:gridCol w="987552">
                  <a:extLst>
                    <a:ext uri="{9D8B030D-6E8A-4147-A177-3AD203B41FA5}">
                      <a16:colId xmlns:a16="http://schemas.microsoft.com/office/drawing/2014/main" val="2587357940"/>
                    </a:ext>
                  </a:extLst>
                </a:gridCol>
                <a:gridCol w="987552">
                  <a:extLst>
                    <a:ext uri="{9D8B030D-6E8A-4147-A177-3AD203B41FA5}">
                      <a16:colId xmlns:a16="http://schemas.microsoft.com/office/drawing/2014/main" val="98466837"/>
                    </a:ext>
                  </a:extLst>
                </a:gridCol>
                <a:gridCol w="987552">
                  <a:extLst>
                    <a:ext uri="{9D8B030D-6E8A-4147-A177-3AD203B41FA5}">
                      <a16:colId xmlns:a16="http://schemas.microsoft.com/office/drawing/2014/main" val="4213358090"/>
                    </a:ext>
                  </a:extLst>
                </a:gridCol>
                <a:gridCol w="987552">
                  <a:extLst>
                    <a:ext uri="{9D8B030D-6E8A-4147-A177-3AD203B41FA5}">
                      <a16:colId xmlns:a16="http://schemas.microsoft.com/office/drawing/2014/main" val="2632802020"/>
                    </a:ext>
                  </a:extLst>
                </a:gridCol>
                <a:gridCol w="987552">
                  <a:extLst>
                    <a:ext uri="{9D8B030D-6E8A-4147-A177-3AD203B41FA5}">
                      <a16:colId xmlns:a16="http://schemas.microsoft.com/office/drawing/2014/main" val="3155302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660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- 2021-05-12 16:10:59</a:t>
                      </a:r>
                      <a:r>
                        <a:rPr kumimoji="0" lang="es-ES" sz="1000" b="0" i="0" u="none" strike="noStrike" kern="1200" cap="none" spc="0" normalizeH="0" baseline="0" noProof="0">
                          <a:ln>
                            <a:noFill/>
                          </a:ln>
                          <a:solidFill>
                            <a:prstClr val="black"/>
                          </a:solidFill>
                          <a:effectLst/>
                          <a:uLnTx/>
                          <a:uFillTx/>
                          <a:latin typeface="+mn-lt"/>
                          <a:ea typeface="+mn-ea"/>
                          <a:cs typeface="+mn-cs"/>
                        </a:rPr>
                        <a:t>
 💡Luces siempre, también de día y más que nunca en esta época, en que los días son cortos y la luz solar más tenue.
Nuestras luces Specialized Stix te brindarán visibilidad para rodar de forma segura en distintas condiciones de luz y a cientos de metros de distancia.
Se colocan fácilmente en la bici, se recargan vía USB en 2 horas y te brindan una autonomía de hasta 77 horas, según el modo de destello.
#PedaleaSeguro 
🔺 Encontralas en nuestras tiendas autorizadas🔺 
#IamSpecialized #SpecialzedArgentina #SpecializedStix #SpecializedStixLights #Stix #SpecializedStixLightsElite #SpecializedStixLightsSport #MásVisibleEsMásSeguro
📸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7681403"/>
                  </a:ext>
                </a:extLst>
              </a:tr>
            </a:tbl>
          </a:graphicData>
        </a:graphic>
      </p:graphicFrame>
      <p:sp>
        <p:nvSpPr>
          <p:cNvPr id="4" name="Text Placeholder 3">
            <a:extLst>
              <a:ext uri="{FF2B5EF4-FFF2-40B4-BE49-F238E27FC236}">
                <a16:creationId xmlns:a16="http://schemas.microsoft.com/office/drawing/2014/main" id="{6CBEFECE-AC28-4C15-86E4-D986065FFD4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59111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F46F4-811B-4F15-8D8A-0920321357F2}"/>
              </a:ext>
            </a:extLst>
          </p:cNvPr>
          <p:cNvSpPr>
            <a:spLocks noGrp="1"/>
          </p:cNvSpPr>
          <p:nvPr>
            <p:ph type="title"/>
          </p:nvPr>
        </p:nvSpPr>
        <p:spPr/>
        <p:txBody>
          <a:bodyPr/>
          <a:lstStyle/>
          <a:p>
            <a:r>
              <a:rPr lang="en-US"/>
              <a:t>Instagram Posts Table | Scott - 13 of 18</a:t>
            </a:r>
          </a:p>
        </p:txBody>
      </p:sp>
      <p:graphicFrame>
        <p:nvGraphicFramePr>
          <p:cNvPr id="5" name="Table Placeholder 4">
            <a:extLst>
              <a:ext uri="{FF2B5EF4-FFF2-40B4-BE49-F238E27FC236}">
                <a16:creationId xmlns:a16="http://schemas.microsoft.com/office/drawing/2014/main" id="{55527FED-A9B4-4304-B42C-D8AA33C5D99D}"/>
              </a:ext>
            </a:extLst>
          </p:cNvPr>
          <p:cNvGraphicFramePr>
            <a:graphicFrameLocks noGrp="1"/>
          </p:cNvGraphicFramePr>
          <p:nvPr>
            <p:ph type="tbl" sz="quarter" idx="13"/>
            <p:extLst>
              <p:ext uri="{D42A27DB-BD31-4B8C-83A1-F6EECF244321}">
                <p14:modId xmlns:p14="http://schemas.microsoft.com/office/powerpoint/2010/main" val="41776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623594"/>
                    </a:ext>
                  </a:extLst>
                </a:gridCol>
                <a:gridCol w="987552">
                  <a:extLst>
                    <a:ext uri="{9D8B030D-6E8A-4147-A177-3AD203B41FA5}">
                      <a16:colId xmlns:a16="http://schemas.microsoft.com/office/drawing/2014/main" val="1030931986"/>
                    </a:ext>
                  </a:extLst>
                </a:gridCol>
                <a:gridCol w="987552">
                  <a:extLst>
                    <a:ext uri="{9D8B030D-6E8A-4147-A177-3AD203B41FA5}">
                      <a16:colId xmlns:a16="http://schemas.microsoft.com/office/drawing/2014/main" val="680830950"/>
                    </a:ext>
                  </a:extLst>
                </a:gridCol>
                <a:gridCol w="987552">
                  <a:extLst>
                    <a:ext uri="{9D8B030D-6E8A-4147-A177-3AD203B41FA5}">
                      <a16:colId xmlns:a16="http://schemas.microsoft.com/office/drawing/2014/main" val="508691342"/>
                    </a:ext>
                  </a:extLst>
                </a:gridCol>
                <a:gridCol w="987552">
                  <a:extLst>
                    <a:ext uri="{9D8B030D-6E8A-4147-A177-3AD203B41FA5}">
                      <a16:colId xmlns:a16="http://schemas.microsoft.com/office/drawing/2014/main" val="1548962334"/>
                    </a:ext>
                  </a:extLst>
                </a:gridCol>
                <a:gridCol w="987552">
                  <a:extLst>
                    <a:ext uri="{9D8B030D-6E8A-4147-A177-3AD203B41FA5}">
                      <a16:colId xmlns:a16="http://schemas.microsoft.com/office/drawing/2014/main" val="873601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503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- 2021-05-10 20:30:10</a:t>
                      </a:r>
                      <a:r>
                        <a:rPr kumimoji="0" lang="en-US" sz="1000" b="0" i="0" u="none" strike="noStrike" kern="1200" cap="none" spc="0" normalizeH="0" baseline="0" noProof="0">
                          <a:ln>
                            <a:noFill/>
                          </a:ln>
                          <a:solidFill>
                            <a:prstClr val="black"/>
                          </a:solidFill>
                          <a:effectLst/>
                          <a:uLnTx/>
                          <a:uFillTx/>
                          <a:latin typeface="+mn-lt"/>
                          <a:ea typeface="+mn-ea"/>
                          <a:cs typeface="+mn-cs"/>
                        </a:rPr>
                        <a:t>
 Un poco más de lo que pasó este fin de semana en la primera etapa de la World Cup XCO.
nschurter 
kateplusfate 
larsrace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88684795"/>
                  </a:ext>
                </a:extLst>
              </a:tr>
            </a:tbl>
          </a:graphicData>
        </a:graphic>
      </p:graphicFrame>
      <p:sp>
        <p:nvSpPr>
          <p:cNvPr id="4" name="Text Placeholder 3">
            <a:extLst>
              <a:ext uri="{FF2B5EF4-FFF2-40B4-BE49-F238E27FC236}">
                <a16:creationId xmlns:a16="http://schemas.microsoft.com/office/drawing/2014/main" id="{6A012619-38AC-42E8-8C24-874939D4D86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699377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D4521-F16A-4D60-9088-2786C84748AB}"/>
              </a:ext>
            </a:extLst>
          </p:cNvPr>
          <p:cNvSpPr>
            <a:spLocks noGrp="1"/>
          </p:cNvSpPr>
          <p:nvPr>
            <p:ph type="title"/>
          </p:nvPr>
        </p:nvSpPr>
        <p:spPr/>
        <p:txBody>
          <a:bodyPr/>
          <a:lstStyle/>
          <a:p>
            <a:r>
              <a:rPr lang="en-US"/>
              <a:t>Instagram Posts Table | Scott - 14 of 18</a:t>
            </a:r>
          </a:p>
        </p:txBody>
      </p:sp>
      <p:graphicFrame>
        <p:nvGraphicFramePr>
          <p:cNvPr id="5" name="Table Placeholder 4">
            <a:extLst>
              <a:ext uri="{FF2B5EF4-FFF2-40B4-BE49-F238E27FC236}">
                <a16:creationId xmlns:a16="http://schemas.microsoft.com/office/drawing/2014/main" id="{A0B850D2-ED4A-4648-9D0C-A933EE635D4A}"/>
              </a:ext>
            </a:extLst>
          </p:cNvPr>
          <p:cNvGraphicFramePr>
            <a:graphicFrameLocks noGrp="1"/>
          </p:cNvGraphicFramePr>
          <p:nvPr>
            <p:ph type="tbl" sz="quarter" idx="13"/>
            <p:extLst>
              <p:ext uri="{D42A27DB-BD31-4B8C-83A1-F6EECF244321}">
                <p14:modId xmlns:p14="http://schemas.microsoft.com/office/powerpoint/2010/main" val="2461448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16226864"/>
                    </a:ext>
                  </a:extLst>
                </a:gridCol>
                <a:gridCol w="987552">
                  <a:extLst>
                    <a:ext uri="{9D8B030D-6E8A-4147-A177-3AD203B41FA5}">
                      <a16:colId xmlns:a16="http://schemas.microsoft.com/office/drawing/2014/main" val="2858112641"/>
                    </a:ext>
                  </a:extLst>
                </a:gridCol>
                <a:gridCol w="987552">
                  <a:extLst>
                    <a:ext uri="{9D8B030D-6E8A-4147-A177-3AD203B41FA5}">
                      <a16:colId xmlns:a16="http://schemas.microsoft.com/office/drawing/2014/main" val="3672617114"/>
                    </a:ext>
                  </a:extLst>
                </a:gridCol>
                <a:gridCol w="987552">
                  <a:extLst>
                    <a:ext uri="{9D8B030D-6E8A-4147-A177-3AD203B41FA5}">
                      <a16:colId xmlns:a16="http://schemas.microsoft.com/office/drawing/2014/main" val="2156297511"/>
                    </a:ext>
                  </a:extLst>
                </a:gridCol>
                <a:gridCol w="987552">
                  <a:extLst>
                    <a:ext uri="{9D8B030D-6E8A-4147-A177-3AD203B41FA5}">
                      <a16:colId xmlns:a16="http://schemas.microsoft.com/office/drawing/2014/main" val="1726682762"/>
                    </a:ext>
                  </a:extLst>
                </a:gridCol>
                <a:gridCol w="987552">
                  <a:extLst>
                    <a:ext uri="{9D8B030D-6E8A-4147-A177-3AD203B41FA5}">
                      <a16:colId xmlns:a16="http://schemas.microsoft.com/office/drawing/2014/main" val="331120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472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- 2021-05-14 13:47:54</a:t>
                      </a:r>
                      <a:r>
                        <a:rPr kumimoji="0" lang="es-ES" sz="1000" b="0" i="0" u="none" strike="noStrike" kern="1200" cap="none" spc="0" normalizeH="0" baseline="0" noProof="0">
                          <a:ln>
                            <a:noFill/>
                          </a:ln>
                          <a:solidFill>
                            <a:prstClr val="black"/>
                          </a:solidFill>
                          <a:effectLst/>
                          <a:uLnTx/>
                          <a:uFillTx/>
                          <a:latin typeface="+mn-lt"/>
                          <a:ea typeface="+mn-ea"/>
                          <a:cs typeface="+mn-cs"/>
                        </a:rPr>
                        <a:t>
 ¡Diseñá tu Madone SLR personalizada con Project One ! 
Elegí el color de cuadro que más te gusta, los componentes a tu medida y disfruta la capacidad de una bici concebida para ganar. 
Encontrá esta preventa exclusiva en todas las tiendas oficiales hasta el 31 de mayo.
Info de las mejores tiendas de bici del país  en www.trekbikesargentina.com o en el link de link de la bio. 
trekbicycleargentina bontragerargentina 
#Trek #TrekArgentina #RacedToWin #GoOutside #Madone #emonda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8680234"/>
                  </a:ext>
                </a:extLst>
              </a:tr>
            </a:tbl>
          </a:graphicData>
        </a:graphic>
      </p:graphicFrame>
      <p:sp>
        <p:nvSpPr>
          <p:cNvPr id="4" name="Text Placeholder 3">
            <a:extLst>
              <a:ext uri="{FF2B5EF4-FFF2-40B4-BE49-F238E27FC236}">
                <a16:creationId xmlns:a16="http://schemas.microsoft.com/office/drawing/2014/main" id="{36CCF1A6-8376-4AEE-9085-C576EE5F2BF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51963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0F37A-CA00-40BB-8DD5-A6DF9E7DA9BB}"/>
              </a:ext>
            </a:extLst>
          </p:cNvPr>
          <p:cNvSpPr>
            <a:spLocks noGrp="1"/>
          </p:cNvSpPr>
          <p:nvPr>
            <p:ph type="title"/>
          </p:nvPr>
        </p:nvSpPr>
        <p:spPr/>
        <p:txBody>
          <a:bodyPr/>
          <a:lstStyle/>
          <a:p>
            <a:r>
              <a:rPr lang="en-US"/>
              <a:t>Instagram Posts Table | Scott - 15 of 18</a:t>
            </a:r>
          </a:p>
        </p:txBody>
      </p:sp>
      <p:graphicFrame>
        <p:nvGraphicFramePr>
          <p:cNvPr id="5" name="Table Placeholder 4">
            <a:extLst>
              <a:ext uri="{FF2B5EF4-FFF2-40B4-BE49-F238E27FC236}">
                <a16:creationId xmlns:a16="http://schemas.microsoft.com/office/drawing/2014/main" id="{22A3F4BC-DFA0-4FA1-846F-49580882DB0C}"/>
              </a:ext>
            </a:extLst>
          </p:cNvPr>
          <p:cNvGraphicFramePr>
            <a:graphicFrameLocks noGrp="1"/>
          </p:cNvGraphicFramePr>
          <p:nvPr>
            <p:ph type="tbl" sz="quarter" idx="13"/>
            <p:extLst>
              <p:ext uri="{D42A27DB-BD31-4B8C-83A1-F6EECF244321}">
                <p14:modId xmlns:p14="http://schemas.microsoft.com/office/powerpoint/2010/main" val="384690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60969935"/>
                    </a:ext>
                  </a:extLst>
                </a:gridCol>
                <a:gridCol w="987552">
                  <a:extLst>
                    <a:ext uri="{9D8B030D-6E8A-4147-A177-3AD203B41FA5}">
                      <a16:colId xmlns:a16="http://schemas.microsoft.com/office/drawing/2014/main" val="801804000"/>
                    </a:ext>
                  </a:extLst>
                </a:gridCol>
                <a:gridCol w="987552">
                  <a:extLst>
                    <a:ext uri="{9D8B030D-6E8A-4147-A177-3AD203B41FA5}">
                      <a16:colId xmlns:a16="http://schemas.microsoft.com/office/drawing/2014/main" val="3903717741"/>
                    </a:ext>
                  </a:extLst>
                </a:gridCol>
                <a:gridCol w="987552">
                  <a:extLst>
                    <a:ext uri="{9D8B030D-6E8A-4147-A177-3AD203B41FA5}">
                      <a16:colId xmlns:a16="http://schemas.microsoft.com/office/drawing/2014/main" val="1889487027"/>
                    </a:ext>
                  </a:extLst>
                </a:gridCol>
                <a:gridCol w="987552">
                  <a:extLst>
                    <a:ext uri="{9D8B030D-6E8A-4147-A177-3AD203B41FA5}">
                      <a16:colId xmlns:a16="http://schemas.microsoft.com/office/drawing/2014/main" val="1515607921"/>
                    </a:ext>
                  </a:extLst>
                </a:gridCol>
                <a:gridCol w="987552">
                  <a:extLst>
                    <a:ext uri="{9D8B030D-6E8A-4147-A177-3AD203B41FA5}">
                      <a16:colId xmlns:a16="http://schemas.microsoft.com/office/drawing/2014/main" val="1003625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876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- 2021-05-15 22:23:21</a:t>
                      </a:r>
                      <a:r>
                        <a:rPr kumimoji="0" lang="en-US" sz="1000" b="0" i="0" u="none" strike="noStrike" kern="1200" cap="none" spc="0" normalizeH="0" baseline="0" noProof="0">
                          <a:ln>
                            <a:noFill/>
                          </a:ln>
                          <a:solidFill>
                            <a:prstClr val="black"/>
                          </a:solidFill>
                          <a:effectLst/>
                          <a:uLnTx/>
                          <a:uFillTx/>
                          <a:latin typeface="+mn-lt"/>
                          <a:ea typeface="+mn-ea"/>
                          <a:cs typeface="+mn-cs"/>
                        </a:rPr>
                        <a:t>
 ¡Ya se vive una nueva fecha UCI de Copa del Mundo! 
El trekfactoryracingxc ya tiene listas las #Supercaliber para Nove Mesto, República Checa. 
trekbikes trekbicycleargentina bontragerargentina opticacentralstore santini_arg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3489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- 2021-05-14 20:36:39</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viene equipada con componentes de nivel profesional que incluye nuestro sistema de suspensión TwinLoc, un grupo SRAM Eagle, frenos Shimano y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17840764"/>
                  </a:ext>
                </a:extLst>
              </a:tr>
            </a:tbl>
          </a:graphicData>
        </a:graphic>
      </p:graphicFrame>
      <p:sp>
        <p:nvSpPr>
          <p:cNvPr id="4" name="Text Placeholder 3">
            <a:extLst>
              <a:ext uri="{FF2B5EF4-FFF2-40B4-BE49-F238E27FC236}">
                <a16:creationId xmlns:a16="http://schemas.microsoft.com/office/drawing/2014/main" id="{895C4160-48BF-4FF4-AFFD-D8D2C0CAD6F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6148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ECCBF-BEC3-47C4-A975-F51E74105A56}"/>
              </a:ext>
            </a:extLst>
          </p:cNvPr>
          <p:cNvSpPr>
            <a:spLocks noGrp="1"/>
          </p:cNvSpPr>
          <p:nvPr>
            <p:ph type="title"/>
          </p:nvPr>
        </p:nvSpPr>
        <p:spPr/>
        <p:txBody>
          <a:bodyPr/>
          <a:lstStyle/>
          <a:p>
            <a:r>
              <a:rPr lang="en-US"/>
              <a:t>Instagram Posts Table | Scott - 16 of 18</a:t>
            </a:r>
          </a:p>
        </p:txBody>
      </p:sp>
      <p:graphicFrame>
        <p:nvGraphicFramePr>
          <p:cNvPr id="5" name="Table Placeholder 4">
            <a:extLst>
              <a:ext uri="{FF2B5EF4-FFF2-40B4-BE49-F238E27FC236}">
                <a16:creationId xmlns:a16="http://schemas.microsoft.com/office/drawing/2014/main" id="{4109502A-FD6E-4DD5-A152-76CC4366D543}"/>
              </a:ext>
            </a:extLst>
          </p:cNvPr>
          <p:cNvGraphicFramePr>
            <a:graphicFrameLocks noGrp="1"/>
          </p:cNvGraphicFramePr>
          <p:nvPr>
            <p:ph type="tbl" sz="quarter" idx="13"/>
            <p:extLst>
              <p:ext uri="{D42A27DB-BD31-4B8C-83A1-F6EECF244321}">
                <p14:modId xmlns:p14="http://schemas.microsoft.com/office/powerpoint/2010/main" val="1421372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9179661"/>
                    </a:ext>
                  </a:extLst>
                </a:gridCol>
                <a:gridCol w="987552">
                  <a:extLst>
                    <a:ext uri="{9D8B030D-6E8A-4147-A177-3AD203B41FA5}">
                      <a16:colId xmlns:a16="http://schemas.microsoft.com/office/drawing/2014/main" val="1881933474"/>
                    </a:ext>
                  </a:extLst>
                </a:gridCol>
                <a:gridCol w="987552">
                  <a:extLst>
                    <a:ext uri="{9D8B030D-6E8A-4147-A177-3AD203B41FA5}">
                      <a16:colId xmlns:a16="http://schemas.microsoft.com/office/drawing/2014/main" val="628695149"/>
                    </a:ext>
                  </a:extLst>
                </a:gridCol>
                <a:gridCol w="987552">
                  <a:extLst>
                    <a:ext uri="{9D8B030D-6E8A-4147-A177-3AD203B41FA5}">
                      <a16:colId xmlns:a16="http://schemas.microsoft.com/office/drawing/2014/main" val="1465085271"/>
                    </a:ext>
                  </a:extLst>
                </a:gridCol>
                <a:gridCol w="987552">
                  <a:extLst>
                    <a:ext uri="{9D8B030D-6E8A-4147-A177-3AD203B41FA5}">
                      <a16:colId xmlns:a16="http://schemas.microsoft.com/office/drawing/2014/main" val="690373754"/>
                    </a:ext>
                  </a:extLst>
                </a:gridCol>
                <a:gridCol w="987552">
                  <a:extLst>
                    <a:ext uri="{9D8B030D-6E8A-4147-A177-3AD203B41FA5}">
                      <a16:colId xmlns:a16="http://schemas.microsoft.com/office/drawing/2014/main" val="57743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31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- 2021-05-19 17:18:27</a:t>
                      </a:r>
                      <a:r>
                        <a:rPr kumimoji="0" lang="es-ES" sz="1000" b="0" i="0" u="none" strike="noStrike" kern="1200" cap="none" spc="0" normalizeH="0" baseline="0" noProof="0">
                          <a:ln>
                            <a:noFill/>
                          </a:ln>
                          <a:solidFill>
                            <a:prstClr val="black"/>
                          </a:solidFill>
                          <a:effectLst/>
                          <a:uLnTx/>
                          <a:uFillTx/>
                          <a:latin typeface="+mn-lt"/>
                          <a:ea typeface="+mn-ea"/>
                          <a:cs typeface="+mn-cs"/>
                        </a:rPr>
                        <a:t>
 Tecnología, comodidad y seguridad en un solo casco. El S-Works Prevail II fue diseñado en el túnel de viento, lo que nos permitió además crear un casco realmente aerodinámico.
⇢Construcción EPS patentada de espuma de densidad múltiple reforzada con un esqueleto de aramida, que provee más seguridad, un perfil más bajo y un mejor ajuste.
⇢Mips SL, un sistema ultraligero de seguridad que desarrollamos exclusivamente en conjunto con los investigadores de MIPS.
⇢ANGi crash sensor incorporado para que puedas rodar más seguro, ya que el sensor detecta cualquier golpe o caída, dando aviso a tus contactos de emergencia.
⇢Sistema de ventilación 4th Dimension con profundos canales internos que permiten una circulación de aire perfecta para lograr una ventilación sin precedentes en toda la cabeza. 
⇢Sistema Gutter Action, que gestiona el flujo de sudor, alejándolo de tus ojos y dirigiéndolo a las almohadillas situadas sobre tus sienes.
⇢Sistema Tri-Fix de regulación y ajuste de las correas,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4134671"/>
                  </a:ext>
                </a:extLst>
              </a:tr>
            </a:tbl>
          </a:graphicData>
        </a:graphic>
      </p:graphicFrame>
      <p:sp>
        <p:nvSpPr>
          <p:cNvPr id="4" name="Text Placeholder 3">
            <a:extLst>
              <a:ext uri="{FF2B5EF4-FFF2-40B4-BE49-F238E27FC236}">
                <a16:creationId xmlns:a16="http://schemas.microsoft.com/office/drawing/2014/main" id="{5FF02253-E39A-4AB0-9A42-7542390FA93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624269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396F1-26CA-4362-A605-A9D67F0512EA}"/>
              </a:ext>
            </a:extLst>
          </p:cNvPr>
          <p:cNvSpPr>
            <a:spLocks noGrp="1"/>
          </p:cNvSpPr>
          <p:nvPr>
            <p:ph type="title"/>
          </p:nvPr>
        </p:nvSpPr>
        <p:spPr/>
        <p:txBody>
          <a:bodyPr/>
          <a:lstStyle/>
          <a:p>
            <a:r>
              <a:rPr lang="en-US"/>
              <a:t>Instagram Posts Table | Scott - 17 of 18</a:t>
            </a:r>
          </a:p>
        </p:txBody>
      </p:sp>
      <p:graphicFrame>
        <p:nvGraphicFramePr>
          <p:cNvPr id="5" name="Table Placeholder 4">
            <a:extLst>
              <a:ext uri="{FF2B5EF4-FFF2-40B4-BE49-F238E27FC236}">
                <a16:creationId xmlns:a16="http://schemas.microsoft.com/office/drawing/2014/main" id="{BE7FB369-5447-45F1-B537-B9BDFEADDAB0}"/>
              </a:ext>
            </a:extLst>
          </p:cNvPr>
          <p:cNvGraphicFramePr>
            <a:graphicFrameLocks noGrp="1"/>
          </p:cNvGraphicFramePr>
          <p:nvPr>
            <p:ph type="tbl" sz="quarter" idx="13"/>
            <p:extLst>
              <p:ext uri="{D42A27DB-BD31-4B8C-83A1-F6EECF244321}">
                <p14:modId xmlns:p14="http://schemas.microsoft.com/office/powerpoint/2010/main" val="3257721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3763198"/>
                    </a:ext>
                  </a:extLst>
                </a:gridCol>
                <a:gridCol w="987552">
                  <a:extLst>
                    <a:ext uri="{9D8B030D-6E8A-4147-A177-3AD203B41FA5}">
                      <a16:colId xmlns:a16="http://schemas.microsoft.com/office/drawing/2014/main" val="2642628050"/>
                    </a:ext>
                  </a:extLst>
                </a:gridCol>
                <a:gridCol w="987552">
                  <a:extLst>
                    <a:ext uri="{9D8B030D-6E8A-4147-A177-3AD203B41FA5}">
                      <a16:colId xmlns:a16="http://schemas.microsoft.com/office/drawing/2014/main" val="3639531167"/>
                    </a:ext>
                  </a:extLst>
                </a:gridCol>
                <a:gridCol w="987552">
                  <a:extLst>
                    <a:ext uri="{9D8B030D-6E8A-4147-A177-3AD203B41FA5}">
                      <a16:colId xmlns:a16="http://schemas.microsoft.com/office/drawing/2014/main" val="2062506791"/>
                    </a:ext>
                  </a:extLst>
                </a:gridCol>
                <a:gridCol w="987552">
                  <a:extLst>
                    <a:ext uri="{9D8B030D-6E8A-4147-A177-3AD203B41FA5}">
                      <a16:colId xmlns:a16="http://schemas.microsoft.com/office/drawing/2014/main" val="410370600"/>
                    </a:ext>
                  </a:extLst>
                </a:gridCol>
                <a:gridCol w="987552">
                  <a:extLst>
                    <a:ext uri="{9D8B030D-6E8A-4147-A177-3AD203B41FA5}">
                      <a16:colId xmlns:a16="http://schemas.microsoft.com/office/drawing/2014/main" val="397178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9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- 2021-05-03 16:04:08</a:t>
                      </a:r>
                      <a:r>
                        <a:rPr kumimoji="0" lang="en-US" sz="1000" b="0" i="0" u="none" strike="noStrike" kern="1200" cap="none" spc="0" normalizeH="0" baseline="0" noProof="0">
                          <a:ln>
                            <a:noFill/>
                          </a:ln>
                          <a:solidFill>
                            <a:prstClr val="black"/>
                          </a:solidFill>
                          <a:effectLst/>
                          <a:uLnTx/>
                          <a:uFillTx/>
                          <a:latin typeface="+mn-lt"/>
                          <a:ea typeface="+mn-ea"/>
                          <a:cs typeface="+mn-cs"/>
                        </a:rPr>
                        <a:t>
 El hábitat natural de la Specialized Epic ⛰
Su geometría, su suspensión inteligente Brain y su cuadro de carbono construido con nuestra tecnología Rider First Engineered, la transforman en la compañera ideal para vivir momentos épicos.
🔺 Encontrá la linea Specialized Epic en nuestras tiendas autorizadas 🔺 
#IamSpecialized #Specialized #SpecializedArgentina #SpecializedEpic  #SpecializedMtb #SpecializeEpicExpert #SpecializeEpicPro #SpecializeEpicComp 
📸  weimarpettengill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5956864"/>
                  </a:ext>
                </a:extLst>
              </a:tr>
            </a:tbl>
          </a:graphicData>
        </a:graphic>
      </p:graphicFrame>
      <p:sp>
        <p:nvSpPr>
          <p:cNvPr id="4" name="Text Placeholder 3">
            <a:extLst>
              <a:ext uri="{FF2B5EF4-FFF2-40B4-BE49-F238E27FC236}">
                <a16:creationId xmlns:a16="http://schemas.microsoft.com/office/drawing/2014/main" id="{6DF38373-59B5-4718-AA99-AC460A4BEB0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045362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5393-066E-4650-9174-A5DD2F6153F3}"/>
              </a:ext>
            </a:extLst>
          </p:cNvPr>
          <p:cNvSpPr>
            <a:spLocks noGrp="1"/>
          </p:cNvSpPr>
          <p:nvPr>
            <p:ph type="title"/>
          </p:nvPr>
        </p:nvSpPr>
        <p:spPr/>
        <p:txBody>
          <a:bodyPr/>
          <a:lstStyle/>
          <a:p>
            <a:r>
              <a:rPr lang="en-US"/>
              <a:t>Instagram Posts Table | Scott - 18 of 18</a:t>
            </a:r>
          </a:p>
        </p:txBody>
      </p:sp>
      <p:graphicFrame>
        <p:nvGraphicFramePr>
          <p:cNvPr id="5" name="Table Placeholder 4">
            <a:extLst>
              <a:ext uri="{FF2B5EF4-FFF2-40B4-BE49-F238E27FC236}">
                <a16:creationId xmlns:a16="http://schemas.microsoft.com/office/drawing/2014/main" id="{E335A4C9-6985-46FF-974B-9E531603852E}"/>
              </a:ext>
            </a:extLst>
          </p:cNvPr>
          <p:cNvGraphicFramePr>
            <a:graphicFrameLocks noGrp="1"/>
          </p:cNvGraphicFramePr>
          <p:nvPr>
            <p:ph type="tbl" sz="quarter" idx="13"/>
            <p:extLst>
              <p:ext uri="{D42A27DB-BD31-4B8C-83A1-F6EECF244321}">
                <p14:modId xmlns:p14="http://schemas.microsoft.com/office/powerpoint/2010/main" val="157195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51811964"/>
                    </a:ext>
                  </a:extLst>
                </a:gridCol>
                <a:gridCol w="987552">
                  <a:extLst>
                    <a:ext uri="{9D8B030D-6E8A-4147-A177-3AD203B41FA5}">
                      <a16:colId xmlns:a16="http://schemas.microsoft.com/office/drawing/2014/main" val="332195995"/>
                    </a:ext>
                  </a:extLst>
                </a:gridCol>
                <a:gridCol w="987552">
                  <a:extLst>
                    <a:ext uri="{9D8B030D-6E8A-4147-A177-3AD203B41FA5}">
                      <a16:colId xmlns:a16="http://schemas.microsoft.com/office/drawing/2014/main" val="139920585"/>
                    </a:ext>
                  </a:extLst>
                </a:gridCol>
                <a:gridCol w="987552">
                  <a:extLst>
                    <a:ext uri="{9D8B030D-6E8A-4147-A177-3AD203B41FA5}">
                      <a16:colId xmlns:a16="http://schemas.microsoft.com/office/drawing/2014/main" val="632587632"/>
                    </a:ext>
                  </a:extLst>
                </a:gridCol>
                <a:gridCol w="987552">
                  <a:extLst>
                    <a:ext uri="{9D8B030D-6E8A-4147-A177-3AD203B41FA5}">
                      <a16:colId xmlns:a16="http://schemas.microsoft.com/office/drawing/2014/main" val="578148489"/>
                    </a:ext>
                  </a:extLst>
                </a:gridCol>
                <a:gridCol w="987552">
                  <a:extLst>
                    <a:ext uri="{9D8B030D-6E8A-4147-A177-3AD203B41FA5}">
                      <a16:colId xmlns:a16="http://schemas.microsoft.com/office/drawing/2014/main" val="167836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673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- 2021-05-07 19:35:28</a:t>
                      </a:r>
                      <a:r>
                        <a:rPr kumimoji="0" lang="en-US" sz="1000" b="0" i="0" u="none" strike="noStrike" kern="1200" cap="none" spc="0" normalizeH="0" baseline="0" noProof="0">
                          <a:ln>
                            <a:noFill/>
                          </a:ln>
                          <a:solidFill>
                            <a:prstClr val="black"/>
                          </a:solidFill>
                          <a:effectLst/>
                          <a:uLnTx/>
                          <a:uFillTx/>
                          <a:latin typeface="+mn-lt"/>
                          <a:ea typeface="+mn-ea"/>
                          <a:cs typeface="+mn-cs"/>
                        </a:rPr>
                        <a:t>
 Arrancó la Copa del Mundo XCO y allí está larsrace con una Spark RC 900 World Cup AXS igual a esta.
✅ Cuadro Spark RC de carbono HMX
✅ RockShox SID Ultimate RD3 110mm
✅ RS Nude RLC3, TwinLoc 100mm
✅ Ruedas de carbono Syncros Silverton 1.0
✅ Componentes de carbono Syncros
#SCOTTbikes
#SCOTTargentina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9102965"/>
                  </a:ext>
                </a:extLst>
              </a:tr>
            </a:tbl>
          </a:graphicData>
        </a:graphic>
      </p:graphicFrame>
      <p:sp>
        <p:nvSpPr>
          <p:cNvPr id="4" name="Text Placeholder 3">
            <a:extLst>
              <a:ext uri="{FF2B5EF4-FFF2-40B4-BE49-F238E27FC236}">
                <a16:creationId xmlns:a16="http://schemas.microsoft.com/office/drawing/2014/main" id="{2A64DC91-5577-46C7-AB01-67D3AF150D4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82461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1278</Words>
  <Application>Microsoft Office PowerPoint</Application>
  <PresentationFormat>On-screen Show (4:3)</PresentationFormat>
  <Paragraphs>543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Scott</vt:lpstr>
      <vt:lpstr>Instagram Follower Distribution | Scott</vt:lpstr>
      <vt:lpstr>Instagram Key Metrics Radar | Scott</vt:lpstr>
      <vt:lpstr>Instagram Followers Total | Scott</vt:lpstr>
      <vt:lpstr>Instagram Followers Change | Scott</vt:lpstr>
      <vt:lpstr>Instagram Posts By Weekday | Scott</vt:lpstr>
      <vt:lpstr>Instagram Followers Change Per Weekday | Scott</vt:lpstr>
      <vt:lpstr>Instagram Posts By Hour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3</vt:lpstr>
      <vt:lpstr>Instagram Hashtag Detection | Scott - 2 of 3</vt:lpstr>
      <vt:lpstr>Instagram Hashtag Detection | Scott - 3 of 3</vt:lpstr>
      <vt:lpstr>Instagram Posts Table | Scott - 1 of 18</vt:lpstr>
      <vt:lpstr>Instagram Posts Table | Scott - 2 of 18</vt:lpstr>
      <vt:lpstr>Instagram Posts Table | Scott - 3 of 18</vt:lpstr>
      <vt:lpstr>Instagram Posts Table | Scott - 4 of 18</vt:lpstr>
      <vt:lpstr>Instagram Posts Table | Scott - 5 of 18</vt:lpstr>
      <vt:lpstr>Instagram Posts Table | Scott - 6 of 18</vt:lpstr>
      <vt:lpstr>Instagram Posts Table | Scott - 7 of 18</vt:lpstr>
      <vt:lpstr>Instagram Posts Table | Scott - 8 of 18</vt:lpstr>
      <vt:lpstr>Instagram Posts Table | Scott - 9 of 18</vt:lpstr>
      <vt:lpstr>Instagram Posts Table | Scott - 10 of 18</vt:lpstr>
      <vt:lpstr>Instagram Posts Table | Scott - 11 of 18</vt:lpstr>
      <vt:lpstr>Instagram Posts Table | Scott - 12 of 18</vt:lpstr>
      <vt:lpstr>Instagram Posts Table | Scott - 13 of 18</vt:lpstr>
      <vt:lpstr>Instagram Posts Table | Scott - 14 of 18</vt:lpstr>
      <vt:lpstr>Instagram Posts Table | Scott - 15 of 18</vt:lpstr>
      <vt:lpstr>Instagram Posts Table | Scott - 16 of 18</vt:lpstr>
      <vt:lpstr>Instagram Posts Table | Scott - 17 of 18</vt:lpstr>
      <vt:lpstr>Instagram Posts Table | Scott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2021-06-01T12:42:58Z</dcterms:created>
  <dcterms:modified xsi:type="dcterms:W3CDTF">2021-06-01T12:44:06Z</dcterms:modified>
</cp:coreProperties>
</file>