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olmobikes</c:v>
                </c:pt>
                <c:pt idx="1">
                  <c:v>venzoarg</c:v>
                </c:pt>
                <c:pt idx="2">
                  <c:v>topmega_oficial</c:v>
                </c:pt>
                <c:pt idx="3">
                  <c:v>teknialbikes</c:v>
                </c:pt>
                <c:pt idx="4">
                  <c:v>motomelbicicletas</c:v>
                </c:pt>
              </c:strCache>
            </c:strRef>
          </c:cat>
          <c:val>
            <c:numRef>
              <c:f>Sheet1!$A$2:$E$2</c:f>
              <c:numCache>
                <c:formatCode>General</c:formatCode>
                <c:ptCount val="5"/>
                <c:pt idx="0">
                  <c:v>156207</c:v>
                </c:pt>
                <c:pt idx="1">
                  <c:v>66256</c:v>
                </c:pt>
                <c:pt idx="2">
                  <c:v>63025</c:v>
                </c:pt>
                <c:pt idx="3">
                  <c:v>8294</c:v>
                </c:pt>
                <c:pt idx="4">
                  <c:v>4288</c:v>
                </c:pt>
              </c:numCache>
            </c:numRef>
          </c:val>
          <c:extLst>
            <c:ext xmlns:c16="http://schemas.microsoft.com/office/drawing/2014/chart" uri="{C3380CC4-5D6E-409C-BE32-E72D297353CC}">
              <c16:uniqueId val="{00000000-1D84-46F4-8656-E6163C4B9CE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5.3095999999999997</c:v>
                </c:pt>
                <c:pt idx="1">
                  <c:v>26.666699999999999</c:v>
                </c:pt>
                <c:pt idx="2">
                  <c:v>14.2857</c:v>
                </c:pt>
                <c:pt idx="3">
                  <c:v>25</c:v>
                </c:pt>
                <c:pt idx="4">
                  <c:v>40</c:v>
                </c:pt>
                <c:pt idx="5">
                  <c:v>0.38059999999999999</c:v>
                </c:pt>
                <c:pt idx="6">
                  <c:v>13.6106</c:v>
                </c:pt>
                <c:pt idx="7">
                  <c:v>1.4390000000000001</c:v>
                </c:pt>
              </c:numCache>
            </c:numRef>
          </c:val>
          <c:extLst>
            <c:ext xmlns:c16="http://schemas.microsoft.com/office/drawing/2014/chart" uri="{C3380CC4-5D6E-409C-BE32-E72D297353CC}">
              <c16:uniqueId val="{00000000-D65B-4B17-8B2C-D8755EB08BF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2.7450999999999999</c:v>
                </c:pt>
                <c:pt idx="1">
                  <c:v>13.333299999999999</c:v>
                </c:pt>
                <c:pt idx="2">
                  <c:v>0</c:v>
                </c:pt>
                <c:pt idx="3">
                  <c:v>100</c:v>
                </c:pt>
                <c:pt idx="4">
                  <c:v>40</c:v>
                </c:pt>
                <c:pt idx="5">
                  <c:v>0.49</c:v>
                </c:pt>
                <c:pt idx="6">
                  <c:v>38.139600000000002</c:v>
                </c:pt>
                <c:pt idx="7">
                  <c:v>30.6995</c:v>
                </c:pt>
              </c:numCache>
            </c:numRef>
          </c:val>
          <c:extLst>
            <c:ext xmlns:c16="http://schemas.microsoft.com/office/drawing/2014/chart" uri="{C3380CC4-5D6E-409C-BE32-E72D297353CC}">
              <c16:uniqueId val="{00000001-D65B-4B17-8B2C-D8755EB08BF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40.347099999999998</c:v>
                </c:pt>
                <c:pt idx="1">
                  <c:v>100</c:v>
                </c:pt>
                <c:pt idx="2">
                  <c:v>0</c:v>
                </c:pt>
                <c:pt idx="3">
                  <c:v>0</c:v>
                </c:pt>
                <c:pt idx="4">
                  <c:v>100</c:v>
                </c:pt>
                <c:pt idx="5">
                  <c:v>2.6998000000000002</c:v>
                </c:pt>
                <c:pt idx="6">
                  <c:v>5.58</c:v>
                </c:pt>
                <c:pt idx="7">
                  <c:v>8.5114999999999998</c:v>
                </c:pt>
              </c:numCache>
            </c:numRef>
          </c:val>
          <c:extLst>
            <c:ext xmlns:c16="http://schemas.microsoft.com/office/drawing/2014/chart" uri="{C3380CC4-5D6E-409C-BE32-E72D297353CC}">
              <c16:uniqueId val="{00000002-D65B-4B17-8B2C-D8755EB08BF8}"/>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42.415500000000002</c:v>
                </c:pt>
                <c:pt idx="1">
                  <c:v>6.6666999999999996</c:v>
                </c:pt>
                <c:pt idx="2">
                  <c:v>100</c:v>
                </c:pt>
                <c:pt idx="3">
                  <c:v>0</c:v>
                </c:pt>
                <c:pt idx="4">
                  <c:v>53.333300000000001</c:v>
                </c:pt>
                <c:pt idx="5">
                  <c:v>100</c:v>
                </c:pt>
                <c:pt idx="6">
                  <c:v>96.240600000000001</c:v>
                </c:pt>
                <c:pt idx="7">
                  <c:v>100</c:v>
                </c:pt>
              </c:numCache>
            </c:numRef>
          </c:val>
          <c:extLst>
            <c:ext xmlns:c16="http://schemas.microsoft.com/office/drawing/2014/chart" uri="{C3380CC4-5D6E-409C-BE32-E72D297353CC}">
              <c16:uniqueId val="{00000003-D65B-4B17-8B2C-D8755EB08BF8}"/>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33.333300000000001</c:v>
                </c:pt>
                <c:pt idx="2">
                  <c:v>0</c:v>
                </c:pt>
                <c:pt idx="3">
                  <c:v>0</c:v>
                </c:pt>
                <c:pt idx="4">
                  <c:v>33.333300000000001</c:v>
                </c:pt>
                <c:pt idx="5">
                  <c:v>40.361800000000002</c:v>
                </c:pt>
                <c:pt idx="6">
                  <c:v>100</c:v>
                </c:pt>
                <c:pt idx="7">
                  <c:v>0.16600000000000001</c:v>
                </c:pt>
              </c:numCache>
            </c:numRef>
          </c:val>
          <c:extLst>
            <c:ext xmlns:c16="http://schemas.microsoft.com/office/drawing/2014/chart" uri="{C3380CC4-5D6E-409C-BE32-E72D297353CC}">
              <c16:uniqueId val="{00000004-D65B-4B17-8B2C-D8755EB08BF8}"/>
            </c:ext>
          </c:extLst>
        </c:ser>
        <c:dLbls>
          <c:showLegendKey val="0"/>
          <c:showVal val="0"/>
          <c:showCatName val="0"/>
          <c:showSerName val="0"/>
          <c:showPercent val="0"/>
          <c:showBubbleSize val="0"/>
        </c:dLbls>
        <c:axId val="340774792"/>
        <c:axId val="340775120"/>
      </c:radarChart>
      <c:catAx>
        <c:axId val="34077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75120"/>
        <c:crosses val="autoZero"/>
        <c:auto val="1"/>
        <c:lblAlgn val="ctr"/>
        <c:lblOffset val="100"/>
        <c:noMultiLvlLbl val="0"/>
      </c:catAx>
      <c:valAx>
        <c:axId val="34077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7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8264</c:v>
                </c:pt>
                <c:pt idx="1">
                  <c:v>8259</c:v>
                </c:pt>
                <c:pt idx="2">
                  <c:v>8261</c:v>
                </c:pt>
                <c:pt idx="3">
                  <c:v>8260</c:v>
                </c:pt>
                <c:pt idx="4">
                  <c:v>8260</c:v>
                </c:pt>
                <c:pt idx="5">
                  <c:v>8262</c:v>
                </c:pt>
                <c:pt idx="6">
                  <c:v>8265</c:v>
                </c:pt>
                <c:pt idx="7">
                  <c:v>8270</c:v>
                </c:pt>
                <c:pt idx="8">
                  <c:v>8274</c:v>
                </c:pt>
                <c:pt idx="9">
                  <c:v>8276</c:v>
                </c:pt>
                <c:pt idx="10">
                  <c:v>8276</c:v>
                </c:pt>
                <c:pt idx="11">
                  <c:v>8281</c:v>
                </c:pt>
                <c:pt idx="12">
                  <c:v>8283</c:v>
                </c:pt>
                <c:pt idx="13">
                  <c:v>8281</c:v>
                </c:pt>
                <c:pt idx="14">
                  <c:v>8283</c:v>
                </c:pt>
                <c:pt idx="15">
                  <c:v>8284</c:v>
                </c:pt>
                <c:pt idx="16">
                  <c:v>8278</c:v>
                </c:pt>
                <c:pt idx="17">
                  <c:v>8283</c:v>
                </c:pt>
                <c:pt idx="18">
                  <c:v>8289</c:v>
                </c:pt>
                <c:pt idx="19">
                  <c:v>8291</c:v>
                </c:pt>
                <c:pt idx="20">
                  <c:v>8292</c:v>
                </c:pt>
                <c:pt idx="21">
                  <c:v>8290</c:v>
                </c:pt>
                <c:pt idx="22">
                  <c:v>8284</c:v>
                </c:pt>
                <c:pt idx="23">
                  <c:v>8285</c:v>
                </c:pt>
                <c:pt idx="24">
                  <c:v>8283</c:v>
                </c:pt>
                <c:pt idx="25">
                  <c:v>8287</c:v>
                </c:pt>
                <c:pt idx="26">
                  <c:v>8288</c:v>
                </c:pt>
                <c:pt idx="27">
                  <c:v>8287</c:v>
                </c:pt>
                <c:pt idx="28">
                  <c:v>8292</c:v>
                </c:pt>
                <c:pt idx="29">
                  <c:v>8293</c:v>
                </c:pt>
                <c:pt idx="30">
                  <c:v>8294</c:v>
                </c:pt>
              </c:numCache>
            </c:numRef>
          </c:val>
          <c:smooth val="0"/>
          <c:extLst>
            <c:ext xmlns:c16="http://schemas.microsoft.com/office/drawing/2014/chart" uri="{C3380CC4-5D6E-409C-BE32-E72D297353CC}">
              <c16:uniqueId val="{00000000-83EF-4025-8581-C1F16DB836F7}"/>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3999</c:v>
                </c:pt>
                <c:pt idx="1">
                  <c:v>3997</c:v>
                </c:pt>
                <c:pt idx="2">
                  <c:v>3999</c:v>
                </c:pt>
                <c:pt idx="3">
                  <c:v>4005</c:v>
                </c:pt>
                <c:pt idx="4">
                  <c:v>4038</c:v>
                </c:pt>
                <c:pt idx="5">
                  <c:v>4102</c:v>
                </c:pt>
                <c:pt idx="6">
                  <c:v>4110</c:v>
                </c:pt>
                <c:pt idx="7">
                  <c:v>4122</c:v>
                </c:pt>
                <c:pt idx="8">
                  <c:v>4131</c:v>
                </c:pt>
                <c:pt idx="9">
                  <c:v>4137</c:v>
                </c:pt>
                <c:pt idx="10">
                  <c:v>4145</c:v>
                </c:pt>
                <c:pt idx="11">
                  <c:v>4149</c:v>
                </c:pt>
                <c:pt idx="12">
                  <c:v>4150</c:v>
                </c:pt>
                <c:pt idx="13">
                  <c:v>4153</c:v>
                </c:pt>
                <c:pt idx="14">
                  <c:v>4159</c:v>
                </c:pt>
                <c:pt idx="15">
                  <c:v>4167</c:v>
                </c:pt>
                <c:pt idx="16">
                  <c:v>4188</c:v>
                </c:pt>
                <c:pt idx="17">
                  <c:v>4193</c:v>
                </c:pt>
                <c:pt idx="18">
                  <c:v>4201</c:v>
                </c:pt>
                <c:pt idx="19">
                  <c:v>4207</c:v>
                </c:pt>
                <c:pt idx="20">
                  <c:v>4216</c:v>
                </c:pt>
                <c:pt idx="21">
                  <c:v>4220</c:v>
                </c:pt>
                <c:pt idx="22">
                  <c:v>4231</c:v>
                </c:pt>
                <c:pt idx="23">
                  <c:v>4237</c:v>
                </c:pt>
                <c:pt idx="24">
                  <c:v>4246</c:v>
                </c:pt>
                <c:pt idx="25">
                  <c:v>4246</c:v>
                </c:pt>
                <c:pt idx="26">
                  <c:v>4249</c:v>
                </c:pt>
                <c:pt idx="27">
                  <c:v>4257</c:v>
                </c:pt>
                <c:pt idx="28">
                  <c:v>4264</c:v>
                </c:pt>
                <c:pt idx="29">
                  <c:v>4279</c:v>
                </c:pt>
                <c:pt idx="30">
                  <c:v>4288</c:v>
                </c:pt>
              </c:numCache>
            </c:numRef>
          </c:val>
          <c:smooth val="0"/>
          <c:extLst>
            <c:ext xmlns:c16="http://schemas.microsoft.com/office/drawing/2014/chart" uri="{C3380CC4-5D6E-409C-BE32-E72D297353CC}">
              <c16:uniqueId val="{00000001-83EF-4025-8581-C1F16DB836F7}"/>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61781</c:v>
                </c:pt>
                <c:pt idx="1">
                  <c:v>61799</c:v>
                </c:pt>
                <c:pt idx="2">
                  <c:v>61791</c:v>
                </c:pt>
                <c:pt idx="3">
                  <c:v>61790</c:v>
                </c:pt>
                <c:pt idx="4">
                  <c:v>61792</c:v>
                </c:pt>
                <c:pt idx="5">
                  <c:v>61855</c:v>
                </c:pt>
                <c:pt idx="6">
                  <c:v>61885</c:v>
                </c:pt>
                <c:pt idx="7">
                  <c:v>61895</c:v>
                </c:pt>
                <c:pt idx="8">
                  <c:v>61930</c:v>
                </c:pt>
                <c:pt idx="9">
                  <c:v>62028</c:v>
                </c:pt>
                <c:pt idx="10">
                  <c:v>62118</c:v>
                </c:pt>
                <c:pt idx="11">
                  <c:v>62175</c:v>
                </c:pt>
                <c:pt idx="12">
                  <c:v>62248</c:v>
                </c:pt>
                <c:pt idx="13">
                  <c:v>62332</c:v>
                </c:pt>
                <c:pt idx="14">
                  <c:v>62415</c:v>
                </c:pt>
                <c:pt idx="15">
                  <c:v>62511</c:v>
                </c:pt>
                <c:pt idx="16">
                  <c:v>62530</c:v>
                </c:pt>
                <c:pt idx="17">
                  <c:v>62550</c:v>
                </c:pt>
                <c:pt idx="18">
                  <c:v>62603</c:v>
                </c:pt>
                <c:pt idx="19">
                  <c:v>62643</c:v>
                </c:pt>
                <c:pt idx="20">
                  <c:v>62649</c:v>
                </c:pt>
                <c:pt idx="21">
                  <c:v>62678</c:v>
                </c:pt>
                <c:pt idx="22">
                  <c:v>62719</c:v>
                </c:pt>
                <c:pt idx="23">
                  <c:v>62754</c:v>
                </c:pt>
                <c:pt idx="24">
                  <c:v>62779</c:v>
                </c:pt>
                <c:pt idx="25">
                  <c:v>62805</c:v>
                </c:pt>
                <c:pt idx="26">
                  <c:v>62855</c:v>
                </c:pt>
                <c:pt idx="27">
                  <c:v>62876</c:v>
                </c:pt>
                <c:pt idx="28">
                  <c:v>62919</c:v>
                </c:pt>
                <c:pt idx="29">
                  <c:v>62981</c:v>
                </c:pt>
                <c:pt idx="30">
                  <c:v>63025</c:v>
                </c:pt>
              </c:numCache>
            </c:numRef>
          </c:val>
          <c:smooth val="0"/>
          <c:extLst>
            <c:ext xmlns:c16="http://schemas.microsoft.com/office/drawing/2014/chart" uri="{C3380CC4-5D6E-409C-BE32-E72D297353CC}">
              <c16:uniqueId val="{00000002-83EF-4025-8581-C1F16DB836F7}"/>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54114</c:v>
                </c:pt>
                <c:pt idx="1">
                  <c:v>54478</c:v>
                </c:pt>
                <c:pt idx="2">
                  <c:v>54684</c:v>
                </c:pt>
                <c:pt idx="3">
                  <c:v>54847</c:v>
                </c:pt>
                <c:pt idx="4">
                  <c:v>54909</c:v>
                </c:pt>
                <c:pt idx="5">
                  <c:v>55019</c:v>
                </c:pt>
                <c:pt idx="6">
                  <c:v>55082</c:v>
                </c:pt>
                <c:pt idx="7">
                  <c:v>55157</c:v>
                </c:pt>
                <c:pt idx="8">
                  <c:v>55582</c:v>
                </c:pt>
                <c:pt idx="9">
                  <c:v>55646</c:v>
                </c:pt>
                <c:pt idx="10">
                  <c:v>55722</c:v>
                </c:pt>
                <c:pt idx="11">
                  <c:v>55831</c:v>
                </c:pt>
                <c:pt idx="12">
                  <c:v>55941</c:v>
                </c:pt>
                <c:pt idx="13">
                  <c:v>56003</c:v>
                </c:pt>
                <c:pt idx="14">
                  <c:v>58267</c:v>
                </c:pt>
                <c:pt idx="15">
                  <c:v>61120</c:v>
                </c:pt>
                <c:pt idx="16">
                  <c:v>61370</c:v>
                </c:pt>
                <c:pt idx="17">
                  <c:v>61515</c:v>
                </c:pt>
                <c:pt idx="18">
                  <c:v>61603</c:v>
                </c:pt>
                <c:pt idx="19">
                  <c:v>61721</c:v>
                </c:pt>
                <c:pt idx="20">
                  <c:v>61867</c:v>
                </c:pt>
                <c:pt idx="21">
                  <c:v>62120</c:v>
                </c:pt>
                <c:pt idx="22">
                  <c:v>62271</c:v>
                </c:pt>
                <c:pt idx="23">
                  <c:v>62560</c:v>
                </c:pt>
                <c:pt idx="24">
                  <c:v>64026</c:v>
                </c:pt>
                <c:pt idx="25">
                  <c:v>64430</c:v>
                </c:pt>
                <c:pt idx="26">
                  <c:v>65292</c:v>
                </c:pt>
                <c:pt idx="27">
                  <c:v>65924</c:v>
                </c:pt>
                <c:pt idx="28">
                  <c:v>66400</c:v>
                </c:pt>
                <c:pt idx="29">
                  <c:v>66253</c:v>
                </c:pt>
                <c:pt idx="30">
                  <c:v>66256</c:v>
                </c:pt>
              </c:numCache>
            </c:numRef>
          </c:val>
          <c:smooth val="0"/>
          <c:extLst>
            <c:ext xmlns:c16="http://schemas.microsoft.com/office/drawing/2014/chart" uri="{C3380CC4-5D6E-409C-BE32-E72D297353CC}">
              <c16:uniqueId val="{00000003-83EF-4025-8581-C1F16DB836F7}"/>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156082</c:v>
                </c:pt>
                <c:pt idx="1">
                  <c:v>156009</c:v>
                </c:pt>
                <c:pt idx="2">
                  <c:v>156438</c:v>
                </c:pt>
                <c:pt idx="3">
                  <c:v>157028</c:v>
                </c:pt>
                <c:pt idx="4">
                  <c:v>157225</c:v>
                </c:pt>
                <c:pt idx="5">
                  <c:v>157276</c:v>
                </c:pt>
                <c:pt idx="6">
                  <c:v>157286</c:v>
                </c:pt>
                <c:pt idx="7">
                  <c:v>157278</c:v>
                </c:pt>
                <c:pt idx="8">
                  <c:v>157267</c:v>
                </c:pt>
                <c:pt idx="9">
                  <c:v>157252</c:v>
                </c:pt>
                <c:pt idx="10">
                  <c:v>157176</c:v>
                </c:pt>
                <c:pt idx="11">
                  <c:v>157120</c:v>
                </c:pt>
                <c:pt idx="12">
                  <c:v>157077</c:v>
                </c:pt>
                <c:pt idx="13">
                  <c:v>157026</c:v>
                </c:pt>
                <c:pt idx="14">
                  <c:v>156987</c:v>
                </c:pt>
                <c:pt idx="15">
                  <c:v>156948</c:v>
                </c:pt>
                <c:pt idx="16">
                  <c:v>156910</c:v>
                </c:pt>
                <c:pt idx="17">
                  <c:v>156868</c:v>
                </c:pt>
                <c:pt idx="18">
                  <c:v>156813</c:v>
                </c:pt>
                <c:pt idx="19">
                  <c:v>156761</c:v>
                </c:pt>
                <c:pt idx="20">
                  <c:v>156715</c:v>
                </c:pt>
                <c:pt idx="21">
                  <c:v>156659</c:v>
                </c:pt>
                <c:pt idx="22">
                  <c:v>156615</c:v>
                </c:pt>
                <c:pt idx="23">
                  <c:v>156578</c:v>
                </c:pt>
                <c:pt idx="24">
                  <c:v>156514</c:v>
                </c:pt>
                <c:pt idx="25">
                  <c:v>156469</c:v>
                </c:pt>
                <c:pt idx="26">
                  <c:v>156421</c:v>
                </c:pt>
                <c:pt idx="27">
                  <c:v>156362</c:v>
                </c:pt>
                <c:pt idx="28">
                  <c:v>156311</c:v>
                </c:pt>
                <c:pt idx="29">
                  <c:v>156255</c:v>
                </c:pt>
                <c:pt idx="30">
                  <c:v>156207</c:v>
                </c:pt>
              </c:numCache>
            </c:numRef>
          </c:val>
          <c:smooth val="0"/>
          <c:extLst>
            <c:ext xmlns:c16="http://schemas.microsoft.com/office/drawing/2014/chart" uri="{C3380CC4-5D6E-409C-BE32-E72D297353CC}">
              <c16:uniqueId val="{00000004-83EF-4025-8581-C1F16DB836F7}"/>
            </c:ext>
          </c:extLst>
        </c:ser>
        <c:dLbls>
          <c:showLegendKey val="0"/>
          <c:showVal val="0"/>
          <c:showCatName val="0"/>
          <c:showSerName val="0"/>
          <c:showPercent val="0"/>
          <c:showBubbleSize val="0"/>
        </c:dLbls>
        <c:smooth val="0"/>
        <c:axId val="340786600"/>
        <c:axId val="340785616"/>
      </c:lineChart>
      <c:dateAx>
        <c:axId val="34078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85616"/>
        <c:crosses val="autoZero"/>
        <c:auto val="1"/>
        <c:lblOffset val="100"/>
        <c:baseTimeUnit val="days"/>
      </c:dateAx>
      <c:valAx>
        <c:axId val="340785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8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-2</c:v>
                </c:pt>
                <c:pt idx="1">
                  <c:v>-5</c:v>
                </c:pt>
                <c:pt idx="2">
                  <c:v>2</c:v>
                </c:pt>
                <c:pt idx="3">
                  <c:v>-1</c:v>
                </c:pt>
                <c:pt idx="4">
                  <c:v>0</c:v>
                </c:pt>
                <c:pt idx="5">
                  <c:v>2</c:v>
                </c:pt>
                <c:pt idx="6">
                  <c:v>3</c:v>
                </c:pt>
                <c:pt idx="7">
                  <c:v>5</c:v>
                </c:pt>
                <c:pt idx="8">
                  <c:v>4</c:v>
                </c:pt>
                <c:pt idx="9">
                  <c:v>2</c:v>
                </c:pt>
                <c:pt idx="10">
                  <c:v>0</c:v>
                </c:pt>
                <c:pt idx="11">
                  <c:v>5</c:v>
                </c:pt>
                <c:pt idx="12">
                  <c:v>2</c:v>
                </c:pt>
                <c:pt idx="13">
                  <c:v>-2</c:v>
                </c:pt>
                <c:pt idx="14">
                  <c:v>2</c:v>
                </c:pt>
                <c:pt idx="15">
                  <c:v>1</c:v>
                </c:pt>
                <c:pt idx="16">
                  <c:v>-6</c:v>
                </c:pt>
                <c:pt idx="17">
                  <c:v>5</c:v>
                </c:pt>
                <c:pt idx="18">
                  <c:v>6</c:v>
                </c:pt>
                <c:pt idx="19">
                  <c:v>2</c:v>
                </c:pt>
                <c:pt idx="20">
                  <c:v>1</c:v>
                </c:pt>
                <c:pt idx="21">
                  <c:v>-2</c:v>
                </c:pt>
                <c:pt idx="22">
                  <c:v>-6</c:v>
                </c:pt>
                <c:pt idx="23">
                  <c:v>1</c:v>
                </c:pt>
                <c:pt idx="24">
                  <c:v>-2</c:v>
                </c:pt>
                <c:pt idx="25">
                  <c:v>4</c:v>
                </c:pt>
                <c:pt idx="26">
                  <c:v>1</c:v>
                </c:pt>
                <c:pt idx="27">
                  <c:v>-1</c:v>
                </c:pt>
                <c:pt idx="28">
                  <c:v>5</c:v>
                </c:pt>
                <c:pt idx="29">
                  <c:v>1</c:v>
                </c:pt>
                <c:pt idx="30">
                  <c:v>1</c:v>
                </c:pt>
              </c:numCache>
            </c:numRef>
          </c:val>
          <c:smooth val="0"/>
          <c:extLst>
            <c:ext xmlns:c16="http://schemas.microsoft.com/office/drawing/2014/chart" uri="{C3380CC4-5D6E-409C-BE32-E72D297353CC}">
              <c16:uniqueId val="{00000000-7967-43EA-AE8E-A72B6AEF3AED}"/>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Sheet1!$C$2:$C$32</c:f>
              <c:numCache>
                <c:formatCode>General</c:formatCode>
                <c:ptCount val="31"/>
                <c:pt idx="0">
                  <c:v>0</c:v>
                </c:pt>
                <c:pt idx="1">
                  <c:v>-2</c:v>
                </c:pt>
                <c:pt idx="2">
                  <c:v>2</c:v>
                </c:pt>
                <c:pt idx="3">
                  <c:v>6</c:v>
                </c:pt>
                <c:pt idx="4">
                  <c:v>33</c:v>
                </c:pt>
                <c:pt idx="5">
                  <c:v>64</c:v>
                </c:pt>
                <c:pt idx="6">
                  <c:v>8</c:v>
                </c:pt>
                <c:pt idx="7">
                  <c:v>12</c:v>
                </c:pt>
                <c:pt idx="8">
                  <c:v>9</c:v>
                </c:pt>
                <c:pt idx="9">
                  <c:v>6</c:v>
                </c:pt>
                <c:pt idx="10">
                  <c:v>8</c:v>
                </c:pt>
                <c:pt idx="11">
                  <c:v>4</c:v>
                </c:pt>
                <c:pt idx="12">
                  <c:v>1</c:v>
                </c:pt>
                <c:pt idx="13">
                  <c:v>3</c:v>
                </c:pt>
                <c:pt idx="14">
                  <c:v>6</c:v>
                </c:pt>
                <c:pt idx="15">
                  <c:v>8</c:v>
                </c:pt>
                <c:pt idx="16">
                  <c:v>21</c:v>
                </c:pt>
                <c:pt idx="17">
                  <c:v>5</c:v>
                </c:pt>
                <c:pt idx="18">
                  <c:v>8</c:v>
                </c:pt>
                <c:pt idx="19">
                  <c:v>6</c:v>
                </c:pt>
                <c:pt idx="20">
                  <c:v>9</c:v>
                </c:pt>
                <c:pt idx="21">
                  <c:v>4</c:v>
                </c:pt>
                <c:pt idx="22">
                  <c:v>11</c:v>
                </c:pt>
                <c:pt idx="23">
                  <c:v>6</c:v>
                </c:pt>
                <c:pt idx="24">
                  <c:v>9</c:v>
                </c:pt>
                <c:pt idx="25">
                  <c:v>0</c:v>
                </c:pt>
                <c:pt idx="26">
                  <c:v>3</c:v>
                </c:pt>
                <c:pt idx="27">
                  <c:v>8</c:v>
                </c:pt>
                <c:pt idx="28">
                  <c:v>7</c:v>
                </c:pt>
                <c:pt idx="29">
                  <c:v>15</c:v>
                </c:pt>
                <c:pt idx="30">
                  <c:v>9</c:v>
                </c:pt>
              </c:numCache>
            </c:numRef>
          </c:val>
          <c:smooth val="0"/>
          <c:extLst>
            <c:ext xmlns:c16="http://schemas.microsoft.com/office/drawing/2014/chart" uri="{C3380CC4-5D6E-409C-BE32-E72D297353CC}">
              <c16:uniqueId val="{00000001-7967-43EA-AE8E-A72B6AEF3AED}"/>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Sheet1!$D$2:$D$32</c:f>
              <c:numCache>
                <c:formatCode>General</c:formatCode>
                <c:ptCount val="31"/>
                <c:pt idx="0">
                  <c:v>-6</c:v>
                </c:pt>
                <c:pt idx="1">
                  <c:v>18</c:v>
                </c:pt>
                <c:pt idx="2">
                  <c:v>-8</c:v>
                </c:pt>
                <c:pt idx="3">
                  <c:v>-1</c:v>
                </c:pt>
                <c:pt idx="4">
                  <c:v>2</c:v>
                </c:pt>
                <c:pt idx="5">
                  <c:v>63</c:v>
                </c:pt>
                <c:pt idx="6">
                  <c:v>30</c:v>
                </c:pt>
                <c:pt idx="7">
                  <c:v>10</c:v>
                </c:pt>
                <c:pt idx="8">
                  <c:v>35</c:v>
                </c:pt>
                <c:pt idx="9">
                  <c:v>98</c:v>
                </c:pt>
                <c:pt idx="10">
                  <c:v>90</c:v>
                </c:pt>
                <c:pt idx="11">
                  <c:v>57</c:v>
                </c:pt>
                <c:pt idx="12">
                  <c:v>73</c:v>
                </c:pt>
                <c:pt idx="13">
                  <c:v>84</c:v>
                </c:pt>
                <c:pt idx="14">
                  <c:v>83</c:v>
                </c:pt>
                <c:pt idx="15">
                  <c:v>96</c:v>
                </c:pt>
                <c:pt idx="16">
                  <c:v>19</c:v>
                </c:pt>
                <c:pt idx="17">
                  <c:v>20</c:v>
                </c:pt>
                <c:pt idx="18">
                  <c:v>53</c:v>
                </c:pt>
                <c:pt idx="19">
                  <c:v>40</c:v>
                </c:pt>
                <c:pt idx="20">
                  <c:v>6</c:v>
                </c:pt>
                <c:pt idx="21">
                  <c:v>29</c:v>
                </c:pt>
                <c:pt idx="22">
                  <c:v>41</c:v>
                </c:pt>
                <c:pt idx="23">
                  <c:v>35</c:v>
                </c:pt>
                <c:pt idx="24">
                  <c:v>25</c:v>
                </c:pt>
                <c:pt idx="25">
                  <c:v>26</c:v>
                </c:pt>
                <c:pt idx="26">
                  <c:v>50</c:v>
                </c:pt>
                <c:pt idx="27">
                  <c:v>21</c:v>
                </c:pt>
                <c:pt idx="28">
                  <c:v>43</c:v>
                </c:pt>
                <c:pt idx="29">
                  <c:v>62</c:v>
                </c:pt>
                <c:pt idx="30">
                  <c:v>44</c:v>
                </c:pt>
              </c:numCache>
            </c:numRef>
          </c:val>
          <c:smooth val="0"/>
          <c:extLst>
            <c:ext xmlns:c16="http://schemas.microsoft.com/office/drawing/2014/chart" uri="{C3380CC4-5D6E-409C-BE32-E72D297353CC}">
              <c16:uniqueId val="{00000002-7967-43EA-AE8E-A72B6AEF3AED}"/>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Sheet1!$E$2:$E$32</c:f>
              <c:numCache>
                <c:formatCode>General</c:formatCode>
                <c:ptCount val="31"/>
                <c:pt idx="0">
                  <c:v>483</c:v>
                </c:pt>
                <c:pt idx="1">
                  <c:v>364</c:v>
                </c:pt>
                <c:pt idx="2">
                  <c:v>206</c:v>
                </c:pt>
                <c:pt idx="3">
                  <c:v>163</c:v>
                </c:pt>
                <c:pt idx="4">
                  <c:v>62</c:v>
                </c:pt>
                <c:pt idx="5">
                  <c:v>110</c:v>
                </c:pt>
                <c:pt idx="6">
                  <c:v>63</c:v>
                </c:pt>
                <c:pt idx="7">
                  <c:v>75</c:v>
                </c:pt>
                <c:pt idx="8">
                  <c:v>425</c:v>
                </c:pt>
                <c:pt idx="9">
                  <c:v>64</c:v>
                </c:pt>
                <c:pt idx="10">
                  <c:v>76</c:v>
                </c:pt>
                <c:pt idx="11">
                  <c:v>109</c:v>
                </c:pt>
                <c:pt idx="12">
                  <c:v>110</c:v>
                </c:pt>
                <c:pt idx="13">
                  <c:v>62</c:v>
                </c:pt>
                <c:pt idx="14">
                  <c:v>2264</c:v>
                </c:pt>
                <c:pt idx="15">
                  <c:v>2853</c:v>
                </c:pt>
                <c:pt idx="16">
                  <c:v>250</c:v>
                </c:pt>
                <c:pt idx="17">
                  <c:v>145</c:v>
                </c:pt>
                <c:pt idx="18">
                  <c:v>88</c:v>
                </c:pt>
                <c:pt idx="19">
                  <c:v>118</c:v>
                </c:pt>
                <c:pt idx="20">
                  <c:v>146</c:v>
                </c:pt>
                <c:pt idx="21">
                  <c:v>253</c:v>
                </c:pt>
                <c:pt idx="22">
                  <c:v>151</c:v>
                </c:pt>
                <c:pt idx="23">
                  <c:v>289</c:v>
                </c:pt>
                <c:pt idx="24">
                  <c:v>1466</c:v>
                </c:pt>
                <c:pt idx="25">
                  <c:v>404</c:v>
                </c:pt>
                <c:pt idx="26">
                  <c:v>862</c:v>
                </c:pt>
                <c:pt idx="27">
                  <c:v>632</c:v>
                </c:pt>
                <c:pt idx="28">
                  <c:v>476</c:v>
                </c:pt>
                <c:pt idx="29">
                  <c:v>-147</c:v>
                </c:pt>
                <c:pt idx="30">
                  <c:v>3</c:v>
                </c:pt>
              </c:numCache>
            </c:numRef>
          </c:val>
          <c:smooth val="0"/>
          <c:extLst>
            <c:ext xmlns:c16="http://schemas.microsoft.com/office/drawing/2014/chart" uri="{C3380CC4-5D6E-409C-BE32-E72D297353CC}">
              <c16:uniqueId val="{00000003-7967-43EA-AE8E-A72B6AEF3AED}"/>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Sheet1!$F$2:$F$32</c:f>
              <c:numCache>
                <c:formatCode>General</c:formatCode>
                <c:ptCount val="31"/>
                <c:pt idx="0">
                  <c:v>-64</c:v>
                </c:pt>
                <c:pt idx="1">
                  <c:v>-73</c:v>
                </c:pt>
                <c:pt idx="2">
                  <c:v>429</c:v>
                </c:pt>
                <c:pt idx="3">
                  <c:v>590</c:v>
                </c:pt>
                <c:pt idx="4">
                  <c:v>197</c:v>
                </c:pt>
                <c:pt idx="5">
                  <c:v>51</c:v>
                </c:pt>
                <c:pt idx="6">
                  <c:v>10</c:v>
                </c:pt>
                <c:pt idx="7">
                  <c:v>-8</c:v>
                </c:pt>
                <c:pt idx="8">
                  <c:v>-11</c:v>
                </c:pt>
                <c:pt idx="9">
                  <c:v>-15</c:v>
                </c:pt>
                <c:pt idx="10">
                  <c:v>-76</c:v>
                </c:pt>
                <c:pt idx="11">
                  <c:v>-56</c:v>
                </c:pt>
                <c:pt idx="12">
                  <c:v>-43</c:v>
                </c:pt>
                <c:pt idx="13">
                  <c:v>-51</c:v>
                </c:pt>
                <c:pt idx="14">
                  <c:v>-39</c:v>
                </c:pt>
                <c:pt idx="15">
                  <c:v>-39</c:v>
                </c:pt>
                <c:pt idx="16">
                  <c:v>-38</c:v>
                </c:pt>
                <c:pt idx="17">
                  <c:v>-42</c:v>
                </c:pt>
                <c:pt idx="18">
                  <c:v>-55</c:v>
                </c:pt>
                <c:pt idx="19">
                  <c:v>-52</c:v>
                </c:pt>
                <c:pt idx="20">
                  <c:v>-46</c:v>
                </c:pt>
                <c:pt idx="21">
                  <c:v>-56</c:v>
                </c:pt>
                <c:pt idx="22">
                  <c:v>-44</c:v>
                </c:pt>
                <c:pt idx="23">
                  <c:v>-37</c:v>
                </c:pt>
                <c:pt idx="24">
                  <c:v>-64</c:v>
                </c:pt>
                <c:pt idx="25">
                  <c:v>-45</c:v>
                </c:pt>
                <c:pt idx="26">
                  <c:v>-48</c:v>
                </c:pt>
                <c:pt idx="27">
                  <c:v>-59</c:v>
                </c:pt>
                <c:pt idx="28">
                  <c:v>-51</c:v>
                </c:pt>
                <c:pt idx="29">
                  <c:v>-56</c:v>
                </c:pt>
                <c:pt idx="30">
                  <c:v>-48</c:v>
                </c:pt>
              </c:numCache>
            </c:numRef>
          </c:val>
          <c:smooth val="0"/>
          <c:extLst>
            <c:ext xmlns:c16="http://schemas.microsoft.com/office/drawing/2014/chart" uri="{C3380CC4-5D6E-409C-BE32-E72D297353CC}">
              <c16:uniqueId val="{00000004-7967-43EA-AE8E-A72B6AEF3AED}"/>
            </c:ext>
          </c:extLst>
        </c:ser>
        <c:dLbls>
          <c:showLegendKey val="0"/>
          <c:showVal val="0"/>
          <c:showCatName val="0"/>
          <c:showSerName val="0"/>
          <c:showPercent val="0"/>
          <c:showBubbleSize val="0"/>
        </c:dLbls>
        <c:smooth val="0"/>
        <c:axId val="62727936"/>
        <c:axId val="62730560"/>
      </c:lineChart>
      <c:dateAx>
        <c:axId val="6272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30560"/>
        <c:crosses val="autoZero"/>
        <c:auto val="1"/>
        <c:lblOffset val="100"/>
        <c:baseTimeUnit val="days"/>
      </c:dateAx>
      <c:valAx>
        <c:axId val="6273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2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4</c:v>
                </c:pt>
                <c:pt idx="4">
                  <c:v>0</c:v>
                </c:pt>
                <c:pt idx="5">
                  <c:v>1</c:v>
                </c:pt>
                <c:pt idx="6">
                  <c:v>0</c:v>
                </c:pt>
              </c:numCache>
            </c:numRef>
          </c:val>
          <c:extLst>
            <c:ext xmlns:c16="http://schemas.microsoft.com/office/drawing/2014/chart" uri="{C3380CC4-5D6E-409C-BE32-E72D297353CC}">
              <c16:uniqueId val="{00000000-FB55-4191-9E86-5F221FB5B48F}"/>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3</c:v>
                </c:pt>
                <c:pt idx="3">
                  <c:v>0</c:v>
                </c:pt>
                <c:pt idx="4">
                  <c:v>1</c:v>
                </c:pt>
                <c:pt idx="5">
                  <c:v>1</c:v>
                </c:pt>
                <c:pt idx="6">
                  <c:v>0</c:v>
                </c:pt>
              </c:numCache>
            </c:numRef>
          </c:val>
          <c:extLst>
            <c:ext xmlns:c16="http://schemas.microsoft.com/office/drawing/2014/chart" uri="{C3380CC4-5D6E-409C-BE32-E72D297353CC}">
              <c16:uniqueId val="{00000001-FB55-4191-9E86-5F221FB5B48F}"/>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1</c:v>
                </c:pt>
                <c:pt idx="2">
                  <c:v>1</c:v>
                </c:pt>
                <c:pt idx="3">
                  <c:v>3</c:v>
                </c:pt>
                <c:pt idx="4">
                  <c:v>3</c:v>
                </c:pt>
                <c:pt idx="5">
                  <c:v>2</c:v>
                </c:pt>
                <c:pt idx="6">
                  <c:v>1</c:v>
                </c:pt>
              </c:numCache>
            </c:numRef>
          </c:val>
          <c:extLst>
            <c:ext xmlns:c16="http://schemas.microsoft.com/office/drawing/2014/chart" uri="{C3380CC4-5D6E-409C-BE32-E72D297353CC}">
              <c16:uniqueId val="{00000002-FB55-4191-9E86-5F221FB5B48F}"/>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2</c:v>
                </c:pt>
                <c:pt idx="3">
                  <c:v>2</c:v>
                </c:pt>
                <c:pt idx="4">
                  <c:v>1</c:v>
                </c:pt>
                <c:pt idx="5">
                  <c:v>1</c:v>
                </c:pt>
                <c:pt idx="6">
                  <c:v>1</c:v>
                </c:pt>
              </c:numCache>
            </c:numRef>
          </c:val>
          <c:extLst>
            <c:ext xmlns:c16="http://schemas.microsoft.com/office/drawing/2014/chart" uri="{C3380CC4-5D6E-409C-BE32-E72D297353CC}">
              <c16:uniqueId val="{00000003-FB55-4191-9E86-5F221FB5B48F}"/>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2</c:v>
                </c:pt>
                <c:pt idx="3">
                  <c:v>0</c:v>
                </c:pt>
                <c:pt idx="4">
                  <c:v>0</c:v>
                </c:pt>
                <c:pt idx="5">
                  <c:v>1</c:v>
                </c:pt>
                <c:pt idx="6">
                  <c:v>0</c:v>
                </c:pt>
              </c:numCache>
            </c:numRef>
          </c:val>
          <c:extLst>
            <c:ext xmlns:c16="http://schemas.microsoft.com/office/drawing/2014/chart" uri="{C3380CC4-5D6E-409C-BE32-E72D297353CC}">
              <c16:uniqueId val="{00000004-FB55-4191-9E86-5F221FB5B48F}"/>
            </c:ext>
          </c:extLst>
        </c:ser>
        <c:dLbls>
          <c:showLegendKey val="0"/>
          <c:showVal val="0"/>
          <c:showCatName val="0"/>
          <c:showSerName val="0"/>
          <c:showPercent val="0"/>
          <c:showBubbleSize val="0"/>
        </c:dLbls>
        <c:gapWidth val="219"/>
        <c:overlap val="-27"/>
        <c:axId val="62731872"/>
        <c:axId val="62732200"/>
      </c:barChart>
      <c:catAx>
        <c:axId val="6273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32200"/>
        <c:crosses val="autoZero"/>
        <c:auto val="1"/>
        <c:lblAlgn val="ctr"/>
        <c:lblOffset val="100"/>
        <c:noMultiLvlLbl val="0"/>
      </c:catAx>
      <c:valAx>
        <c:axId val="62732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731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4</c:v>
                </c:pt>
                <c:pt idx="3">
                  <c:v>2</c:v>
                </c:pt>
                <c:pt idx="4">
                  <c:v>0</c:v>
                </c:pt>
                <c:pt idx="5">
                  <c:v>2</c:v>
                </c:pt>
                <c:pt idx="6">
                  <c:v>-1</c:v>
                </c:pt>
              </c:numCache>
            </c:numRef>
          </c:val>
          <c:extLst>
            <c:ext xmlns:c16="http://schemas.microsoft.com/office/drawing/2014/chart" uri="{C3380CC4-5D6E-409C-BE32-E72D297353CC}">
              <c16:uniqueId val="{00000000-2711-42E5-9306-5C511C01558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7</c:v>
                </c:pt>
                <c:pt idx="2">
                  <c:v>11</c:v>
                </c:pt>
                <c:pt idx="3">
                  <c:v>19</c:v>
                </c:pt>
                <c:pt idx="4">
                  <c:v>7</c:v>
                </c:pt>
                <c:pt idx="5">
                  <c:v>6</c:v>
                </c:pt>
                <c:pt idx="6">
                  <c:v>8</c:v>
                </c:pt>
              </c:numCache>
            </c:numRef>
          </c:val>
          <c:extLst>
            <c:ext xmlns:c16="http://schemas.microsoft.com/office/drawing/2014/chart" uri="{C3380CC4-5D6E-409C-BE32-E72D297353CC}">
              <c16:uniqueId val="{00000001-2711-42E5-9306-5C511C01558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38</c:v>
                </c:pt>
                <c:pt idx="1">
                  <c:v>34</c:v>
                </c:pt>
                <c:pt idx="2">
                  <c:v>35</c:v>
                </c:pt>
                <c:pt idx="3">
                  <c:v>57</c:v>
                </c:pt>
                <c:pt idx="4">
                  <c:v>35</c:v>
                </c:pt>
                <c:pt idx="5">
                  <c:v>32</c:v>
                </c:pt>
                <c:pt idx="6">
                  <c:v>50</c:v>
                </c:pt>
              </c:numCache>
            </c:numRef>
          </c:val>
          <c:extLst>
            <c:ext xmlns:c16="http://schemas.microsoft.com/office/drawing/2014/chart" uri="{C3380CC4-5D6E-409C-BE32-E72D297353CC}">
              <c16:uniqueId val="{00000002-2711-42E5-9306-5C511C015584}"/>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162</c:v>
                </c:pt>
                <c:pt idx="1">
                  <c:v>463</c:v>
                </c:pt>
                <c:pt idx="2">
                  <c:v>166</c:v>
                </c:pt>
                <c:pt idx="3">
                  <c:v>300</c:v>
                </c:pt>
                <c:pt idx="4">
                  <c:v>226</c:v>
                </c:pt>
                <c:pt idx="5">
                  <c:v>710</c:v>
                </c:pt>
                <c:pt idx="6">
                  <c:v>729</c:v>
                </c:pt>
              </c:numCache>
            </c:numRef>
          </c:val>
          <c:extLst>
            <c:ext xmlns:c16="http://schemas.microsoft.com/office/drawing/2014/chart" uri="{C3380CC4-5D6E-409C-BE32-E72D297353CC}">
              <c16:uniqueId val="{00000003-2711-42E5-9306-5C511C015584}"/>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58</c:v>
                </c:pt>
                <c:pt idx="1">
                  <c:v>102</c:v>
                </c:pt>
                <c:pt idx="2">
                  <c:v>10</c:v>
                </c:pt>
                <c:pt idx="3">
                  <c:v>-23</c:v>
                </c:pt>
                <c:pt idx="4">
                  <c:v>-37</c:v>
                </c:pt>
                <c:pt idx="5">
                  <c:v>-44</c:v>
                </c:pt>
                <c:pt idx="6">
                  <c:v>-45</c:v>
                </c:pt>
              </c:numCache>
            </c:numRef>
          </c:val>
          <c:extLst>
            <c:ext xmlns:c16="http://schemas.microsoft.com/office/drawing/2014/chart" uri="{C3380CC4-5D6E-409C-BE32-E72D297353CC}">
              <c16:uniqueId val="{00000004-2711-42E5-9306-5C511C015584}"/>
            </c:ext>
          </c:extLst>
        </c:ser>
        <c:dLbls>
          <c:showLegendKey val="0"/>
          <c:showVal val="0"/>
          <c:showCatName val="0"/>
          <c:showSerName val="0"/>
          <c:showPercent val="0"/>
          <c:showBubbleSize val="0"/>
        </c:dLbls>
        <c:gapWidth val="219"/>
        <c:overlap val="-27"/>
        <c:axId val="333974784"/>
        <c:axId val="333977408"/>
      </c:barChart>
      <c:catAx>
        <c:axId val="33397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7408"/>
        <c:crosses val="autoZero"/>
        <c:auto val="1"/>
        <c:lblAlgn val="ctr"/>
        <c:lblOffset val="100"/>
        <c:noMultiLvlLbl val="0"/>
      </c:catAx>
      <c:valAx>
        <c:axId val="33397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1</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34D-49C1-9C0C-47C16BB57AE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2</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34D-49C1-9C0C-47C16BB57AE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6</c:v>
                </c:pt>
                <c:pt idx="11">
                  <c:v>5</c:v>
                </c:pt>
                <c:pt idx="12">
                  <c:v>1</c:v>
                </c:pt>
                <c:pt idx="13">
                  <c:v>0</c:v>
                </c:pt>
                <c:pt idx="14">
                  <c:v>1</c:v>
                </c:pt>
                <c:pt idx="15">
                  <c:v>0</c:v>
                </c:pt>
                <c:pt idx="16">
                  <c:v>0</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2-F34D-49C1-9C0C-47C16BB57AE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F34D-49C1-9C0C-47C16BB57AE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1</c:v>
                </c:pt>
                <c:pt idx="15">
                  <c:v>0</c:v>
                </c:pt>
                <c:pt idx="16">
                  <c:v>0</c:v>
                </c:pt>
                <c:pt idx="17">
                  <c:v>0</c:v>
                </c:pt>
                <c:pt idx="18">
                  <c:v>0</c:v>
                </c:pt>
                <c:pt idx="19">
                  <c:v>1</c:v>
                </c:pt>
                <c:pt idx="20">
                  <c:v>1</c:v>
                </c:pt>
                <c:pt idx="21">
                  <c:v>0</c:v>
                </c:pt>
                <c:pt idx="22">
                  <c:v>0</c:v>
                </c:pt>
                <c:pt idx="23">
                  <c:v>0</c:v>
                </c:pt>
              </c:numCache>
            </c:numRef>
          </c:val>
          <c:smooth val="0"/>
          <c:extLst>
            <c:ext xmlns:c16="http://schemas.microsoft.com/office/drawing/2014/chart" uri="{C3380CC4-5D6E-409C-BE32-E72D297353CC}">
              <c16:uniqueId val="{00000004-F34D-49C1-9C0C-47C16BB57AE2}"/>
            </c:ext>
          </c:extLst>
        </c:ser>
        <c:dLbls>
          <c:showLegendKey val="0"/>
          <c:showVal val="0"/>
          <c:showCatName val="0"/>
          <c:showSerName val="0"/>
          <c:showPercent val="0"/>
          <c:showBubbleSize val="0"/>
        </c:dLbls>
        <c:smooth val="0"/>
        <c:axId val="69929384"/>
        <c:axId val="69934960"/>
      </c:lineChart>
      <c:catAx>
        <c:axId val="6992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34960"/>
        <c:crosses val="autoZero"/>
        <c:auto val="1"/>
        <c:lblAlgn val="ctr"/>
        <c:lblOffset val="100"/>
        <c:noMultiLvlLbl val="0"/>
      </c:catAx>
      <c:valAx>
        <c:axId val="6993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0.43483512501509802</c:v>
                </c:pt>
                <c:pt idx="3">
                  <c:v>0.53448484116439199</c:v>
                </c:pt>
                <c:pt idx="5">
                  <c:v>0.41067761806981501</c:v>
                </c:pt>
              </c:numCache>
            </c:numRef>
          </c:val>
          <c:extLst>
            <c:ext xmlns:c16="http://schemas.microsoft.com/office/drawing/2014/chart" uri="{C3380CC4-5D6E-409C-BE32-E72D297353CC}">
              <c16:uniqueId val="{00000000-F560-4F7B-A841-19753F500A75}"/>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1.30340333091962</c:v>
                </c:pt>
                <c:pt idx="2">
                  <c:v>1.30340333091962</c:v>
                </c:pt>
                <c:pt idx="4">
                  <c:v>0.91720975138788297</c:v>
                </c:pt>
                <c:pt idx="5">
                  <c:v>1.54477431812696</c:v>
                </c:pt>
              </c:numCache>
            </c:numRef>
          </c:val>
          <c:extLst>
            <c:ext xmlns:c16="http://schemas.microsoft.com/office/drawing/2014/chart" uri="{C3380CC4-5D6E-409C-BE32-E72D297353CC}">
              <c16:uniqueId val="{00000001-F560-4F7B-A841-19753F500A75}"/>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0.247584250757175</c:v>
                </c:pt>
                <c:pt idx="1">
                  <c:v>0.20992580484912601</c:v>
                </c:pt>
                <c:pt idx="2">
                  <c:v>0.43587648029742199</c:v>
                </c:pt>
                <c:pt idx="3">
                  <c:v>9.6683385948325096E-2</c:v>
                </c:pt>
                <c:pt idx="4">
                  <c:v>0.107900795367744</c:v>
                </c:pt>
                <c:pt idx="5">
                  <c:v>0.221944457798503</c:v>
                </c:pt>
                <c:pt idx="6">
                  <c:v>0.113776581254106</c:v>
                </c:pt>
              </c:numCache>
            </c:numRef>
          </c:val>
          <c:extLst>
            <c:ext xmlns:c16="http://schemas.microsoft.com/office/drawing/2014/chart" uri="{C3380CC4-5D6E-409C-BE32-E72D297353CC}">
              <c16:uniqueId val="{00000002-F560-4F7B-A841-19753F500A75}"/>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1.9672675915925899</c:v>
                </c:pt>
                <c:pt idx="2">
                  <c:v>2.64351582620254</c:v>
                </c:pt>
                <c:pt idx="3">
                  <c:v>2.0943756750020799</c:v>
                </c:pt>
                <c:pt idx="4">
                  <c:v>1.6781590097200301</c:v>
                </c:pt>
                <c:pt idx="5">
                  <c:v>93.224225305308593</c:v>
                </c:pt>
                <c:pt idx="6">
                  <c:v>1.47711223726842</c:v>
                </c:pt>
              </c:numCache>
            </c:numRef>
          </c:val>
          <c:extLst>
            <c:ext xmlns:c16="http://schemas.microsoft.com/office/drawing/2014/chart" uri="{C3380CC4-5D6E-409C-BE32-E72D297353CC}">
              <c16:uniqueId val="{00000003-F560-4F7B-A841-19753F500A75}"/>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16.263833384568098</c:v>
                </c:pt>
                <c:pt idx="1">
                  <c:v>0.208781637462855</c:v>
                </c:pt>
                <c:pt idx="2">
                  <c:v>5.8919971308535699E-2</c:v>
                </c:pt>
                <c:pt idx="5">
                  <c:v>0.18380469310380201</c:v>
                </c:pt>
              </c:numCache>
            </c:numRef>
          </c:val>
          <c:extLst>
            <c:ext xmlns:c16="http://schemas.microsoft.com/office/drawing/2014/chart" uri="{C3380CC4-5D6E-409C-BE32-E72D297353CC}">
              <c16:uniqueId val="{00000004-F560-4F7B-A841-19753F500A75}"/>
            </c:ext>
          </c:extLst>
        </c:ser>
        <c:dLbls>
          <c:showLegendKey val="0"/>
          <c:showVal val="0"/>
          <c:showCatName val="0"/>
          <c:showSerName val="0"/>
          <c:showPercent val="0"/>
          <c:showBubbleSize val="0"/>
        </c:dLbls>
        <c:gapWidth val="219"/>
        <c:overlap val="-27"/>
        <c:axId val="69928072"/>
        <c:axId val="69932336"/>
      </c:barChart>
      <c:catAx>
        <c:axId val="6992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32336"/>
        <c:crosses val="autoZero"/>
        <c:auto val="1"/>
        <c:lblAlgn val="ctr"/>
        <c:lblOffset val="100"/>
        <c:noMultiLvlLbl val="0"/>
      </c:catAx>
      <c:valAx>
        <c:axId val="6993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2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0.42270531400966199</c:v>
                </c:pt>
                <c:pt idx="11">
                  <c:v>0</c:v>
                </c:pt>
                <c:pt idx="12">
                  <c:v>0</c:v>
                </c:pt>
                <c:pt idx="13">
                  <c:v>0</c:v>
                </c:pt>
                <c:pt idx="14">
                  <c:v>0.36231884057970998</c:v>
                </c:pt>
                <c:pt idx="15">
                  <c:v>0.53140096618357502</c:v>
                </c:pt>
                <c:pt idx="16">
                  <c:v>0</c:v>
                </c:pt>
                <c:pt idx="17">
                  <c:v>0.62198067632850196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1D1-4FAF-A3BB-EA772C7AFE22}"/>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1.4237451737451701</c:v>
                </c:pt>
                <c:pt idx="11">
                  <c:v>0</c:v>
                </c:pt>
                <c:pt idx="12">
                  <c:v>0</c:v>
                </c:pt>
                <c:pt idx="13">
                  <c:v>0</c:v>
                </c:pt>
                <c:pt idx="14">
                  <c:v>0.92905405405405395</c:v>
                </c:pt>
                <c:pt idx="15">
                  <c:v>0</c:v>
                </c:pt>
                <c:pt idx="16">
                  <c:v>1.4840733590733599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1D1-4FAF-A3BB-EA772C7AFE22}"/>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0.15010683760683799</c:v>
                </c:pt>
                <c:pt idx="11">
                  <c:v>0.237820512820513</c:v>
                </c:pt>
                <c:pt idx="12">
                  <c:v>0.40384615384615402</c:v>
                </c:pt>
                <c:pt idx="13">
                  <c:v>0</c:v>
                </c:pt>
                <c:pt idx="14">
                  <c:v>0.141025641025641</c:v>
                </c:pt>
                <c:pt idx="15">
                  <c:v>0</c:v>
                </c:pt>
                <c:pt idx="16">
                  <c:v>0</c:v>
                </c:pt>
                <c:pt idx="17">
                  <c:v>0</c:v>
                </c:pt>
                <c:pt idx="18">
                  <c:v>8.6538461538461495E-2</c:v>
                </c:pt>
                <c:pt idx="19">
                  <c:v>0</c:v>
                </c:pt>
                <c:pt idx="20">
                  <c:v>0</c:v>
                </c:pt>
                <c:pt idx="21">
                  <c:v>0</c:v>
                </c:pt>
                <c:pt idx="22">
                  <c:v>0</c:v>
                </c:pt>
                <c:pt idx="23">
                  <c:v>0</c:v>
                </c:pt>
              </c:numCache>
            </c:numRef>
          </c:val>
          <c:smooth val="0"/>
          <c:extLst>
            <c:ext xmlns:c16="http://schemas.microsoft.com/office/drawing/2014/chart" uri="{C3380CC4-5D6E-409C-BE32-E72D297353CC}">
              <c16:uniqueId val="{00000002-A1D1-4FAF-A3BB-EA772C7AFE22}"/>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3.2277435820447402</c:v>
                </c:pt>
                <c:pt idx="11">
                  <c:v>0.97749753957530605</c:v>
                </c:pt>
                <c:pt idx="12">
                  <c:v>0</c:v>
                </c:pt>
                <c:pt idx="13">
                  <c:v>93.591219202989194</c:v>
                </c:pt>
                <c:pt idx="14">
                  <c:v>1.6847653839096599</c:v>
                </c:pt>
                <c:pt idx="15">
                  <c:v>0</c:v>
                </c:pt>
                <c:pt idx="16">
                  <c:v>0</c:v>
                </c:pt>
                <c:pt idx="17">
                  <c:v>0</c:v>
                </c:pt>
                <c:pt idx="18">
                  <c:v>1.4829271547481999</c:v>
                </c:pt>
                <c:pt idx="19">
                  <c:v>0</c:v>
                </c:pt>
                <c:pt idx="20">
                  <c:v>0</c:v>
                </c:pt>
                <c:pt idx="21">
                  <c:v>2.6539225007923402</c:v>
                </c:pt>
                <c:pt idx="22">
                  <c:v>1.9750120936129001</c:v>
                </c:pt>
                <c:pt idx="23">
                  <c:v>0</c:v>
                </c:pt>
              </c:numCache>
            </c:numRef>
          </c:val>
          <c:smooth val="0"/>
          <c:extLst>
            <c:ext xmlns:c16="http://schemas.microsoft.com/office/drawing/2014/chart" uri="{C3380CC4-5D6E-409C-BE32-E72D297353CC}">
              <c16:uniqueId val="{00000003-A1D1-4FAF-A3BB-EA772C7AFE22}"/>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0.18378115314669199</c:v>
                </c:pt>
                <c:pt idx="13">
                  <c:v>0.208754898696242</c:v>
                </c:pt>
                <c:pt idx="14">
                  <c:v>16.261750467457301</c:v>
                </c:pt>
                <c:pt idx="15">
                  <c:v>0</c:v>
                </c:pt>
                <c:pt idx="16">
                  <c:v>0</c:v>
                </c:pt>
                <c:pt idx="17">
                  <c:v>0</c:v>
                </c:pt>
                <c:pt idx="18">
                  <c:v>0</c:v>
                </c:pt>
                <c:pt idx="19">
                  <c:v>5.69913680489742E-2</c:v>
                </c:pt>
                <c:pt idx="20">
                  <c:v>6.0833482748905002E-2</c:v>
                </c:pt>
                <c:pt idx="21">
                  <c:v>0</c:v>
                </c:pt>
                <c:pt idx="22">
                  <c:v>0</c:v>
                </c:pt>
                <c:pt idx="23">
                  <c:v>0</c:v>
                </c:pt>
              </c:numCache>
            </c:numRef>
          </c:val>
          <c:smooth val="0"/>
          <c:extLst>
            <c:ext xmlns:c16="http://schemas.microsoft.com/office/drawing/2014/chart" uri="{C3380CC4-5D6E-409C-BE32-E72D297353CC}">
              <c16:uniqueId val="{00000004-A1D1-4FAF-A3BB-EA772C7AFE22}"/>
            </c:ext>
          </c:extLst>
        </c:ser>
        <c:dLbls>
          <c:showLegendKey val="0"/>
          <c:showVal val="0"/>
          <c:showCatName val="0"/>
          <c:showSerName val="0"/>
          <c:showPercent val="0"/>
          <c:showBubbleSize val="0"/>
        </c:dLbls>
        <c:smooth val="0"/>
        <c:axId val="69937584"/>
        <c:axId val="69938568"/>
      </c:lineChart>
      <c:catAx>
        <c:axId val="69937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38568"/>
        <c:crosses val="autoZero"/>
        <c:auto val="1"/>
        <c:lblAlgn val="ctr"/>
        <c:lblOffset val="100"/>
        <c:noMultiLvlLbl val="0"/>
      </c:catAx>
      <c:valAx>
        <c:axId val="6993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3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1</c:v>
                </c:pt>
                <c:pt idx="1">
                  <c:v>0</c:v>
                </c:pt>
                <c:pt idx="2">
                  <c:v>0</c:v>
                </c:pt>
                <c:pt idx="3">
                  <c:v>7</c:v>
                </c:pt>
                <c:pt idx="4">
                  <c:v>0</c:v>
                </c:pt>
              </c:numCache>
            </c:numRef>
          </c:val>
          <c:extLst>
            <c:ext xmlns:c16="http://schemas.microsoft.com/office/drawing/2014/chart" uri="{C3380CC4-5D6E-409C-BE32-E72D297353CC}">
              <c16:uniqueId val="{00000000-0F56-472B-8CE2-E29998B6D587}"/>
            </c:ext>
          </c:extLst>
        </c:ser>
        <c:ser>
          <c:idx val="1"/>
          <c:order val="1"/>
          <c:tx>
            <c:strRef>
              <c:f>Sheet1!$C$1</c:f>
              <c:strCache>
                <c:ptCount val="1"/>
                <c:pt idx="0">
                  <c:v>Images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4</c:v>
                </c:pt>
                <c:pt idx="1">
                  <c:v>2</c:v>
                </c:pt>
                <c:pt idx="2">
                  <c:v>15</c:v>
                </c:pt>
                <c:pt idx="3">
                  <c:v>1</c:v>
                </c:pt>
                <c:pt idx="4">
                  <c:v>5</c:v>
                </c:pt>
              </c:numCache>
            </c:numRef>
          </c:val>
          <c:extLst>
            <c:ext xmlns:c16="http://schemas.microsoft.com/office/drawing/2014/chart" uri="{C3380CC4-5D6E-409C-BE32-E72D297353CC}">
              <c16:uniqueId val="{00000001-0F56-472B-8CE2-E29998B6D587}"/>
            </c:ext>
          </c:extLst>
        </c:ser>
        <c:ser>
          <c:idx val="2"/>
          <c:order val="2"/>
          <c:tx>
            <c:strRef>
              <c:f>Sheet1!$D$1</c:f>
              <c:strCache>
                <c:ptCount val="1"/>
                <c:pt idx="0">
                  <c:v>Videos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1</c:v>
                </c:pt>
                <c:pt idx="1">
                  <c:v>4</c:v>
                </c:pt>
                <c:pt idx="2">
                  <c:v>0</c:v>
                </c:pt>
                <c:pt idx="3">
                  <c:v>0</c:v>
                </c:pt>
                <c:pt idx="4">
                  <c:v>0</c:v>
                </c:pt>
              </c:numCache>
            </c:numRef>
          </c:val>
          <c:extLst>
            <c:ext xmlns:c16="http://schemas.microsoft.com/office/drawing/2014/chart" uri="{C3380CC4-5D6E-409C-BE32-E72D297353CC}">
              <c16:uniqueId val="{00000002-0F56-472B-8CE2-E29998B6D587}"/>
            </c:ext>
          </c:extLst>
        </c:ser>
        <c:dLbls>
          <c:showLegendKey val="0"/>
          <c:showVal val="0"/>
          <c:showCatName val="0"/>
          <c:showSerName val="0"/>
          <c:showPercent val="0"/>
          <c:showBubbleSize val="0"/>
        </c:dLbls>
        <c:gapWidth val="150"/>
        <c:overlap val="100"/>
        <c:axId val="69939880"/>
        <c:axId val="69935944"/>
      </c:barChart>
      <c:catAx>
        <c:axId val="6993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35944"/>
        <c:crosses val="autoZero"/>
        <c:auto val="1"/>
        <c:lblAlgn val="ctr"/>
        <c:lblOffset val="100"/>
        <c:noMultiLvlLbl val="0"/>
      </c:catAx>
      <c:valAx>
        <c:axId val="69935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9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155</c:v>
                </c:pt>
                <c:pt idx="1">
                  <c:v>118</c:v>
                </c:pt>
                <c:pt idx="2">
                  <c:v>1752</c:v>
                </c:pt>
                <c:pt idx="3">
                  <c:v>1935</c:v>
                </c:pt>
                <c:pt idx="4">
                  <c:v>26192</c:v>
                </c:pt>
              </c:numCache>
            </c:numRef>
          </c:val>
          <c:extLst>
            <c:ext xmlns:c16="http://schemas.microsoft.com/office/drawing/2014/chart" uri="{C3380CC4-5D6E-409C-BE32-E72D297353CC}">
              <c16:uniqueId val="{00000000-AFDD-4C7F-AD19-E8228273413B}"/>
            </c:ext>
          </c:extLst>
        </c:ser>
        <c:ser>
          <c:idx val="1"/>
          <c:order val="1"/>
          <c:tx>
            <c:strRef>
              <c:f>Sheet1!$C$1</c:f>
              <c:strCache>
                <c:ptCount val="1"/>
                <c:pt idx="0">
                  <c:v>Videos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34</c:v>
                </c:pt>
                <c:pt idx="1">
                  <c:v>200</c:v>
                </c:pt>
                <c:pt idx="2">
                  <c:v>0</c:v>
                </c:pt>
                <c:pt idx="3">
                  <c:v>0</c:v>
                </c:pt>
                <c:pt idx="4">
                  <c:v>0</c:v>
                </c:pt>
              </c:numCache>
            </c:numRef>
          </c:val>
          <c:extLst>
            <c:ext xmlns:c16="http://schemas.microsoft.com/office/drawing/2014/chart" uri="{C3380CC4-5D6E-409C-BE32-E72D297353CC}">
              <c16:uniqueId val="{00000001-AFDD-4C7F-AD19-E8228273413B}"/>
            </c:ext>
          </c:extLst>
        </c:ser>
        <c:ser>
          <c:idx val="2"/>
          <c:order val="2"/>
          <c:tx>
            <c:strRef>
              <c:f>Sheet1!$D$1</c:f>
              <c:strCache>
                <c:ptCount val="1"/>
                <c:pt idx="0">
                  <c:v>Carousels</c:v>
                </c:pt>
              </c:strCache>
            </c:strRef>
          </c:tx>
          <c:spPr>
            <a:solidFill>
              <a:schemeClr val="accent3"/>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Sheet1!$D$2:$D$6</c:f>
              <c:numCache>
                <c:formatCode>General</c:formatCode>
                <c:ptCount val="5"/>
                <c:pt idx="0">
                  <c:v>58</c:v>
                </c:pt>
                <c:pt idx="1">
                  <c:v>0</c:v>
                </c:pt>
                <c:pt idx="2">
                  <c:v>0</c:v>
                </c:pt>
                <c:pt idx="3">
                  <c:v>62958</c:v>
                </c:pt>
                <c:pt idx="4">
                  <c:v>0</c:v>
                </c:pt>
              </c:numCache>
            </c:numRef>
          </c:val>
          <c:extLst>
            <c:ext xmlns:c16="http://schemas.microsoft.com/office/drawing/2014/chart" uri="{C3380CC4-5D6E-409C-BE32-E72D297353CC}">
              <c16:uniqueId val="{00000002-AFDD-4C7F-AD19-E8228273413B}"/>
            </c:ext>
          </c:extLst>
        </c:ser>
        <c:dLbls>
          <c:showLegendKey val="0"/>
          <c:showVal val="0"/>
          <c:showCatName val="0"/>
          <c:showSerName val="0"/>
          <c:showPercent val="0"/>
          <c:showBubbleSize val="0"/>
        </c:dLbls>
        <c:gapWidth val="150"/>
        <c:overlap val="100"/>
        <c:axId val="340783648"/>
        <c:axId val="340776104"/>
      </c:barChart>
      <c:catAx>
        <c:axId val="340783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76104"/>
        <c:crosses val="autoZero"/>
        <c:auto val="1"/>
        <c:lblAlgn val="ctr"/>
        <c:lblOffset val="100"/>
        <c:noMultiLvlLbl val="0"/>
      </c:catAx>
      <c:valAx>
        <c:axId val="340776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8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0.70022938548835001</c:v>
                </c:pt>
                <c:pt idx="1">
                  <c:v>0.46800340345407299</c:v>
                </c:pt>
                <c:pt idx="2">
                  <c:v>0.41003376748672998</c:v>
                </c:pt>
              </c:numCache>
            </c:numRef>
          </c:val>
          <c:extLst>
            <c:ext xmlns:c16="http://schemas.microsoft.com/office/drawing/2014/chart" uri="{C3380CC4-5D6E-409C-BE32-E72D297353CC}">
              <c16:uniqueId val="{00000000-CFB9-445B-A61C-2CDE54CEE1BB}"/>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1.38636164795645</c:v>
                </c:pt>
                <c:pt idx="2">
                  <c:v>1.21198680718188</c:v>
                </c:pt>
              </c:numCache>
            </c:numRef>
          </c:val>
          <c:extLst>
            <c:ext xmlns:c16="http://schemas.microsoft.com/office/drawing/2014/chart" uri="{C3380CC4-5D6E-409C-BE32-E72D297353CC}">
              <c16:uniqueId val="{00000001-CFB9-445B-A61C-2CDE54CEE1BB}"/>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0.18668681632414599</c:v>
                </c:pt>
                <c:pt idx="2">
                  <c:v>0</c:v>
                </c:pt>
              </c:numCache>
            </c:numRef>
          </c:val>
          <c:extLst>
            <c:ext xmlns:c16="http://schemas.microsoft.com/office/drawing/2014/chart" uri="{C3380CC4-5D6E-409C-BE32-E72D297353CC}">
              <c16:uniqueId val="{00000002-CFB9-445B-A61C-2CDE54CEE1BB}"/>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16.479254352499002</c:v>
                </c:pt>
                <c:pt idx="1">
                  <c:v>3.5169668659917002</c:v>
                </c:pt>
                <c:pt idx="2">
                  <c:v>0</c:v>
                </c:pt>
              </c:numCache>
            </c:numRef>
          </c:val>
          <c:extLst>
            <c:ext xmlns:c16="http://schemas.microsoft.com/office/drawing/2014/chart" uri="{C3380CC4-5D6E-409C-BE32-E72D297353CC}">
              <c16:uniqueId val="{00000003-CFB9-445B-A61C-2CDE54CEE1BB}"/>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3.3484766732543698</c:v>
                </c:pt>
                <c:pt idx="2">
                  <c:v>0</c:v>
                </c:pt>
              </c:numCache>
            </c:numRef>
          </c:val>
          <c:extLst>
            <c:ext xmlns:c16="http://schemas.microsoft.com/office/drawing/2014/chart" uri="{C3380CC4-5D6E-409C-BE32-E72D297353CC}">
              <c16:uniqueId val="{00000004-CFB9-445B-A61C-2CDE54CEE1BB}"/>
            </c:ext>
          </c:extLst>
        </c:ser>
        <c:dLbls>
          <c:showLegendKey val="0"/>
          <c:showVal val="0"/>
          <c:showCatName val="0"/>
          <c:showSerName val="0"/>
          <c:showPercent val="0"/>
          <c:showBubbleSize val="0"/>
        </c:dLbls>
        <c:gapWidth val="219"/>
        <c:overlap val="-27"/>
        <c:axId val="336016704"/>
        <c:axId val="336020640"/>
      </c:barChart>
      <c:catAx>
        <c:axId val="33601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20640"/>
        <c:crosses val="autoZero"/>
        <c:auto val="1"/>
        <c:lblAlgn val="ctr"/>
        <c:lblOffset val="100"/>
        <c:noMultiLvlLbl val="0"/>
      </c:catAx>
      <c:valAx>
        <c:axId val="33602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1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Sheet1!$B$2:$B$6</c:f>
              <c:numCache>
                <c:formatCode>General</c:formatCode>
                <c:ptCount val="5"/>
                <c:pt idx="0">
                  <c:v>235</c:v>
                </c:pt>
                <c:pt idx="1">
                  <c:v>258</c:v>
                </c:pt>
                <c:pt idx="2">
                  <c:v>1597</c:v>
                </c:pt>
                <c:pt idx="3">
                  <c:v>26309</c:v>
                </c:pt>
                <c:pt idx="4">
                  <c:v>8297</c:v>
                </c:pt>
              </c:numCache>
            </c:numRef>
          </c:val>
          <c:extLst>
            <c:ext xmlns:c16="http://schemas.microsoft.com/office/drawing/2014/chart" uri="{C3380CC4-5D6E-409C-BE32-E72D297353CC}">
              <c16:uniqueId val="{00000000-31E2-4C3B-BCC1-61F5C0B38CD7}"/>
            </c:ext>
          </c:extLst>
        </c:ser>
        <c:ser>
          <c:idx val="1"/>
          <c:order val="1"/>
          <c:tx>
            <c:strRef>
              <c:f>Sheet1!$C$1</c:f>
              <c:strCache>
                <c:ptCount val="1"/>
                <c:pt idx="0">
                  <c:v>Comments</c:v>
                </c:pt>
              </c:strCache>
            </c:strRef>
          </c:tx>
          <c:spPr>
            <a:solidFill>
              <a:schemeClr val="accent2"/>
            </a:solidFill>
            <a:ln>
              <a:noFill/>
            </a:ln>
            <a:effectLst/>
          </c:spPr>
          <c:invertIfNegative val="0"/>
          <c:cat>
            <c:strRef>
              <c:f>Sheet1!$A$2:$A$6</c:f>
              <c:strCache>
                <c:ptCount val="5"/>
                <c:pt idx="0">
                  <c:v>teknialbikes</c:v>
                </c:pt>
                <c:pt idx="1">
                  <c:v>motomelbicicletas</c:v>
                </c:pt>
                <c:pt idx="2">
                  <c:v>topmega_oficial</c:v>
                </c:pt>
                <c:pt idx="3">
                  <c:v>venzoarg</c:v>
                </c:pt>
                <c:pt idx="4">
                  <c:v>olmobikes</c:v>
                </c:pt>
              </c:strCache>
            </c:strRef>
          </c:cat>
          <c:val>
            <c:numRef>
              <c:f>Sheet1!$C$2:$C$6</c:f>
              <c:numCache>
                <c:formatCode>General</c:formatCode>
                <c:ptCount val="5"/>
                <c:pt idx="0">
                  <c:v>12</c:v>
                </c:pt>
                <c:pt idx="1">
                  <c:v>60</c:v>
                </c:pt>
                <c:pt idx="2">
                  <c:v>155</c:v>
                </c:pt>
                <c:pt idx="3">
                  <c:v>38584</c:v>
                </c:pt>
                <c:pt idx="4">
                  <c:v>17895</c:v>
                </c:pt>
              </c:numCache>
            </c:numRef>
          </c:val>
          <c:extLst>
            <c:ext xmlns:c16="http://schemas.microsoft.com/office/drawing/2014/chart" uri="{C3380CC4-5D6E-409C-BE32-E72D297353CC}">
              <c16:uniqueId val="{00000001-31E2-4C3B-BCC1-61F5C0B38CD7}"/>
            </c:ext>
          </c:extLst>
        </c:ser>
        <c:dLbls>
          <c:showLegendKey val="0"/>
          <c:showVal val="0"/>
          <c:showCatName val="0"/>
          <c:showSerName val="0"/>
          <c:showPercent val="0"/>
          <c:showBubbleSize val="0"/>
        </c:dLbls>
        <c:gapWidth val="150"/>
        <c:overlap val="100"/>
        <c:axId val="336009816"/>
        <c:axId val="336014408"/>
      </c:barChart>
      <c:catAx>
        <c:axId val="336009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14408"/>
        <c:crosses val="autoZero"/>
        <c:auto val="1"/>
        <c:lblAlgn val="ctr"/>
        <c:lblOffset val="100"/>
        <c:noMultiLvlLbl val="0"/>
      </c:catAx>
      <c:valAx>
        <c:axId val="336014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009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1647C-E605-40D4-B634-370A9005F7C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7530375A-2DF7-454E-983A-20F1C7ECB32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09895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5355-BAAA-4D22-B86C-3907498D69DC}"/>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96F69B3D-2397-4DD1-9D95-941528D1949D}"/>
              </a:ext>
            </a:extLst>
          </p:cNvPr>
          <p:cNvGraphicFramePr>
            <a:graphicFrameLocks noGrp="1"/>
          </p:cNvGraphicFramePr>
          <p:nvPr>
            <p:ph type="tbl" sz="quarter" idx="13"/>
            <p:extLst>
              <p:ext uri="{D42A27DB-BD31-4B8C-83A1-F6EECF244321}">
                <p14:modId xmlns:p14="http://schemas.microsoft.com/office/powerpoint/2010/main" val="209329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3941938"/>
                    </a:ext>
                  </a:extLst>
                </a:gridCol>
                <a:gridCol w="658368">
                  <a:extLst>
                    <a:ext uri="{9D8B030D-6E8A-4147-A177-3AD203B41FA5}">
                      <a16:colId xmlns:a16="http://schemas.microsoft.com/office/drawing/2014/main" val="1596060734"/>
                    </a:ext>
                  </a:extLst>
                </a:gridCol>
                <a:gridCol w="658368">
                  <a:extLst>
                    <a:ext uri="{9D8B030D-6E8A-4147-A177-3AD203B41FA5}">
                      <a16:colId xmlns:a16="http://schemas.microsoft.com/office/drawing/2014/main" val="346212262"/>
                    </a:ext>
                  </a:extLst>
                </a:gridCol>
                <a:gridCol w="658368">
                  <a:extLst>
                    <a:ext uri="{9D8B030D-6E8A-4147-A177-3AD203B41FA5}">
                      <a16:colId xmlns:a16="http://schemas.microsoft.com/office/drawing/2014/main" val="80374910"/>
                    </a:ext>
                  </a:extLst>
                </a:gridCol>
                <a:gridCol w="658368">
                  <a:extLst>
                    <a:ext uri="{9D8B030D-6E8A-4147-A177-3AD203B41FA5}">
                      <a16:colId xmlns:a16="http://schemas.microsoft.com/office/drawing/2014/main" val="814187394"/>
                    </a:ext>
                  </a:extLst>
                </a:gridCol>
                <a:gridCol w="658368">
                  <a:extLst>
                    <a:ext uri="{9D8B030D-6E8A-4147-A177-3AD203B41FA5}">
                      <a16:colId xmlns:a16="http://schemas.microsoft.com/office/drawing/2014/main" val="834785617"/>
                    </a:ext>
                  </a:extLst>
                </a:gridCol>
                <a:gridCol w="658368">
                  <a:extLst>
                    <a:ext uri="{9D8B030D-6E8A-4147-A177-3AD203B41FA5}">
                      <a16:colId xmlns:a16="http://schemas.microsoft.com/office/drawing/2014/main" val="1234235993"/>
                    </a:ext>
                  </a:extLst>
                </a:gridCol>
                <a:gridCol w="658368">
                  <a:extLst>
                    <a:ext uri="{9D8B030D-6E8A-4147-A177-3AD203B41FA5}">
                      <a16:colId xmlns:a16="http://schemas.microsoft.com/office/drawing/2014/main" val="732013704"/>
                    </a:ext>
                  </a:extLst>
                </a:gridCol>
                <a:gridCol w="658368">
                  <a:extLst>
                    <a:ext uri="{9D8B030D-6E8A-4147-A177-3AD203B41FA5}">
                      <a16:colId xmlns:a16="http://schemas.microsoft.com/office/drawing/2014/main" val="3640061744"/>
                    </a:ext>
                  </a:extLst>
                </a:gridCol>
                <a:gridCol w="658368">
                  <a:extLst>
                    <a:ext uri="{9D8B030D-6E8A-4147-A177-3AD203B41FA5}">
                      <a16:colId xmlns:a16="http://schemas.microsoft.com/office/drawing/2014/main" val="218256198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9801175"/>
                  </a:ext>
                </a:extLst>
              </a:tr>
              <a:tr h="370840">
                <a:tc>
                  <a:txBody>
                    <a:bodyPr/>
                    <a:lstStyle/>
                    <a:p>
                      <a:r>
                        <a:rPr lang="en-US" sz="1000"/>
                        <a:t>olmobikes</a:t>
                      </a:r>
                    </a:p>
                  </a:txBody>
                  <a:tcPr/>
                </a:tc>
                <a:tc>
                  <a:txBody>
                    <a:bodyPr/>
                    <a:lstStyle/>
                    <a:p>
                      <a:r>
                        <a:rPr lang="en-US" sz="1000"/>
                        <a:t>156207</a:t>
                      </a:r>
                    </a:p>
                  </a:txBody>
                  <a:tcPr/>
                </a:tc>
                <a:tc>
                  <a:txBody>
                    <a:bodyPr/>
                    <a:lstStyle/>
                    <a:p>
                      <a:r>
                        <a:rPr lang="en-US" sz="1000"/>
                        <a:t>61</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8297</a:t>
                      </a:r>
                    </a:p>
                  </a:txBody>
                  <a:tcPr/>
                </a:tc>
                <a:tc>
                  <a:txBody>
                    <a:bodyPr/>
                    <a:lstStyle/>
                    <a:p>
                      <a:r>
                        <a:rPr lang="en-US" sz="1000"/>
                        <a:t>17895</a:t>
                      </a:r>
                    </a:p>
                  </a:txBody>
                  <a:tcPr/>
                </a:tc>
                <a:tc>
                  <a:txBody>
                    <a:bodyPr/>
                    <a:lstStyle/>
                    <a:p>
                      <a:r>
                        <a:rPr lang="en-US" sz="1000"/>
                        <a:t>3.3542 %</a:t>
                      </a:r>
                    </a:p>
                  </a:txBody>
                  <a:tcPr/>
                </a:tc>
                <a:extLst>
                  <a:ext uri="{0D108BD9-81ED-4DB2-BD59-A6C34878D82A}">
                    <a16:rowId xmlns:a16="http://schemas.microsoft.com/office/drawing/2014/main" val="4160461618"/>
                  </a:ext>
                </a:extLst>
              </a:tr>
              <a:tr h="370840">
                <a:tc>
                  <a:txBody>
                    <a:bodyPr/>
                    <a:lstStyle/>
                    <a:p>
                      <a:r>
                        <a:rPr lang="en-US" sz="1000"/>
                        <a:t>venzoarg</a:t>
                      </a:r>
                    </a:p>
                  </a:txBody>
                  <a:tcPr/>
                </a:tc>
                <a:tc>
                  <a:txBody>
                    <a:bodyPr/>
                    <a:lstStyle/>
                    <a:p>
                      <a:r>
                        <a:rPr lang="en-US" sz="1000"/>
                        <a:t>66256</a:t>
                      </a:r>
                    </a:p>
                  </a:txBody>
                  <a:tcPr/>
                </a:tc>
                <a:tc>
                  <a:txBody>
                    <a:bodyPr/>
                    <a:lstStyle/>
                    <a:p>
                      <a:r>
                        <a:rPr lang="en-US" sz="1000"/>
                        <a:t>12625</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8</a:t>
                      </a:r>
                    </a:p>
                  </a:txBody>
                  <a:tcPr/>
                </a:tc>
                <a:tc>
                  <a:txBody>
                    <a:bodyPr/>
                    <a:lstStyle/>
                    <a:p>
                      <a:r>
                        <a:rPr lang="en-US" sz="1000"/>
                        <a:t>26309</a:t>
                      </a:r>
                    </a:p>
                  </a:txBody>
                  <a:tcPr/>
                </a:tc>
                <a:tc>
                  <a:txBody>
                    <a:bodyPr/>
                    <a:lstStyle/>
                    <a:p>
                      <a:r>
                        <a:rPr lang="en-US" sz="1000"/>
                        <a:t>38584</a:t>
                      </a:r>
                    </a:p>
                  </a:txBody>
                  <a:tcPr/>
                </a:tc>
                <a:tc>
                  <a:txBody>
                    <a:bodyPr/>
                    <a:lstStyle/>
                    <a:p>
                      <a:r>
                        <a:rPr lang="en-US" sz="1000"/>
                        <a:t>13.5322 %</a:t>
                      </a:r>
                    </a:p>
                  </a:txBody>
                  <a:tcPr/>
                </a:tc>
                <a:extLst>
                  <a:ext uri="{0D108BD9-81ED-4DB2-BD59-A6C34878D82A}">
                    <a16:rowId xmlns:a16="http://schemas.microsoft.com/office/drawing/2014/main" val="3370642922"/>
                  </a:ext>
                </a:extLst>
              </a:tr>
              <a:tr h="370840">
                <a:tc>
                  <a:txBody>
                    <a:bodyPr/>
                    <a:lstStyle/>
                    <a:p>
                      <a:r>
                        <a:rPr lang="en-US" sz="1000"/>
                        <a:t>topmega_oficial</a:t>
                      </a:r>
                    </a:p>
                  </a:txBody>
                  <a:tcPr/>
                </a:tc>
                <a:tc>
                  <a:txBody>
                    <a:bodyPr/>
                    <a:lstStyle/>
                    <a:p>
                      <a:r>
                        <a:rPr lang="en-US" sz="1000"/>
                        <a:t>63025</a:t>
                      </a:r>
                    </a:p>
                  </a:txBody>
                  <a:tcPr/>
                </a:tc>
                <a:tc>
                  <a:txBody>
                    <a:bodyPr/>
                    <a:lstStyle/>
                    <a:p>
                      <a:r>
                        <a:rPr lang="en-US" sz="1000"/>
                        <a:t>1238</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1597</a:t>
                      </a:r>
                    </a:p>
                  </a:txBody>
                  <a:tcPr/>
                </a:tc>
                <a:tc>
                  <a:txBody>
                    <a:bodyPr/>
                    <a:lstStyle/>
                    <a:p>
                      <a:r>
                        <a:rPr lang="en-US" sz="1000"/>
                        <a:t>155</a:t>
                      </a:r>
                    </a:p>
                  </a:txBody>
                  <a:tcPr/>
                </a:tc>
                <a:tc>
                  <a:txBody>
                    <a:bodyPr/>
                    <a:lstStyle/>
                    <a:p>
                      <a:r>
                        <a:rPr lang="en-US" sz="1000"/>
                        <a:t>0.1872 %</a:t>
                      </a:r>
                    </a:p>
                  </a:txBody>
                  <a:tcPr/>
                </a:tc>
                <a:extLst>
                  <a:ext uri="{0D108BD9-81ED-4DB2-BD59-A6C34878D82A}">
                    <a16:rowId xmlns:a16="http://schemas.microsoft.com/office/drawing/2014/main" val="2144972541"/>
                  </a:ext>
                </a:extLst>
              </a:tr>
              <a:tr h="370840">
                <a:tc>
                  <a:txBody>
                    <a:bodyPr/>
                    <a:lstStyle/>
                    <a:p>
                      <a:r>
                        <a:rPr lang="en-US" sz="1000"/>
                        <a:t>teknialbikes</a:t>
                      </a:r>
                    </a:p>
                  </a:txBody>
                  <a:tcPr/>
                </a:tc>
                <a:tc>
                  <a:txBody>
                    <a:bodyPr/>
                    <a:lstStyle/>
                    <a:p>
                      <a:r>
                        <a:rPr lang="en-US" sz="1000"/>
                        <a:t>8294</a:t>
                      </a:r>
                    </a:p>
                  </a:txBody>
                  <a:tcPr/>
                </a:tc>
                <a:tc>
                  <a:txBody>
                    <a:bodyPr/>
                    <a:lstStyle/>
                    <a:p>
                      <a:r>
                        <a:rPr lang="en-US" sz="1000"/>
                        <a:t>28</a:t>
                      </a:r>
                    </a:p>
                  </a:txBody>
                  <a:tcPr/>
                </a:tc>
                <a:tc>
                  <a:txBody>
                    <a:bodyPr/>
                    <a:lstStyle/>
                    <a:p>
                      <a:r>
                        <a:rPr lang="en-US" sz="1000"/>
                        <a:t>4</a:t>
                      </a:r>
                    </a:p>
                  </a:txBody>
                  <a:tcPr/>
                </a:tc>
                <a:tc>
                  <a:txBody>
                    <a:bodyPr/>
                    <a:lstStyle/>
                    <a:p>
                      <a:r>
                        <a:rPr lang="en-US" sz="1000"/>
                        <a:t>1</a:t>
                      </a:r>
                    </a:p>
                  </a:txBody>
                  <a:tcPr/>
                </a:tc>
                <a:tc>
                  <a:txBody>
                    <a:bodyPr/>
                    <a:lstStyle/>
                    <a:p>
                      <a:r>
                        <a:rPr lang="en-US" sz="1000"/>
                        <a:t>1</a:t>
                      </a:r>
                    </a:p>
                  </a:txBody>
                  <a:tcPr/>
                </a:tc>
                <a:tc>
                  <a:txBody>
                    <a:bodyPr/>
                    <a:lstStyle/>
                    <a:p>
                      <a:r>
                        <a:rPr lang="en-US" sz="1000"/>
                        <a:t>6</a:t>
                      </a:r>
                    </a:p>
                  </a:txBody>
                  <a:tcPr/>
                </a:tc>
                <a:tc>
                  <a:txBody>
                    <a:bodyPr/>
                    <a:lstStyle/>
                    <a:p>
                      <a:r>
                        <a:rPr lang="en-US" sz="1000"/>
                        <a:t>235</a:t>
                      </a:r>
                    </a:p>
                  </a:txBody>
                  <a:tcPr/>
                </a:tc>
                <a:tc>
                  <a:txBody>
                    <a:bodyPr/>
                    <a:lstStyle/>
                    <a:p>
                      <a:r>
                        <a:rPr lang="en-US" sz="1000"/>
                        <a:t>12</a:t>
                      </a:r>
                    </a:p>
                  </a:txBody>
                  <a:tcPr/>
                </a:tc>
                <a:tc>
                  <a:txBody>
                    <a:bodyPr/>
                    <a:lstStyle/>
                    <a:p>
                      <a:r>
                        <a:rPr lang="en-US" sz="1000"/>
                        <a:t>0.4972 %</a:t>
                      </a:r>
                    </a:p>
                  </a:txBody>
                  <a:tcPr/>
                </a:tc>
                <a:extLst>
                  <a:ext uri="{0D108BD9-81ED-4DB2-BD59-A6C34878D82A}">
                    <a16:rowId xmlns:a16="http://schemas.microsoft.com/office/drawing/2014/main" val="812824965"/>
                  </a:ext>
                </a:extLst>
              </a:tr>
              <a:tr h="370840">
                <a:tc>
                  <a:txBody>
                    <a:bodyPr/>
                    <a:lstStyle/>
                    <a:p>
                      <a:r>
                        <a:rPr lang="en-US" sz="1000"/>
                        <a:t>motomelbicicletas</a:t>
                      </a:r>
                    </a:p>
                  </a:txBody>
                  <a:tcPr/>
                </a:tc>
                <a:tc>
                  <a:txBody>
                    <a:bodyPr/>
                    <a:lstStyle/>
                    <a:p>
                      <a:r>
                        <a:rPr lang="en-US" sz="1000"/>
                        <a:t>4288</a:t>
                      </a:r>
                    </a:p>
                  </a:txBody>
                  <a:tcPr/>
                </a:tc>
                <a:tc>
                  <a:txBody>
                    <a:bodyPr/>
                    <a:lstStyle/>
                    <a:p>
                      <a:r>
                        <a:rPr lang="en-US" sz="1000"/>
                        <a:t>289</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6</a:t>
                      </a:r>
                    </a:p>
                  </a:txBody>
                  <a:tcPr/>
                </a:tc>
                <a:tc>
                  <a:txBody>
                    <a:bodyPr/>
                    <a:lstStyle/>
                    <a:p>
                      <a:r>
                        <a:rPr lang="en-US" sz="1000"/>
                        <a:t>258</a:t>
                      </a:r>
                    </a:p>
                  </a:txBody>
                  <a:tcPr/>
                </a:tc>
                <a:tc>
                  <a:txBody>
                    <a:bodyPr/>
                    <a:lstStyle/>
                    <a:p>
                      <a:r>
                        <a:rPr lang="en-US" sz="1000"/>
                        <a:t>60</a:t>
                      </a:r>
                    </a:p>
                  </a:txBody>
                  <a:tcPr/>
                </a:tc>
                <a:tc>
                  <a:txBody>
                    <a:bodyPr/>
                    <a:lstStyle/>
                    <a:p>
                      <a:r>
                        <a:rPr lang="en-US" sz="1000"/>
                        <a:t>1.2793 %</a:t>
                      </a:r>
                    </a:p>
                  </a:txBody>
                  <a:tcPr/>
                </a:tc>
                <a:extLst>
                  <a:ext uri="{0D108BD9-81ED-4DB2-BD59-A6C34878D82A}">
                    <a16:rowId xmlns:a16="http://schemas.microsoft.com/office/drawing/2014/main" val="839102196"/>
                  </a:ext>
                </a:extLst>
              </a:tr>
            </a:tbl>
          </a:graphicData>
        </a:graphic>
      </p:graphicFrame>
      <p:sp>
        <p:nvSpPr>
          <p:cNvPr id="4" name="Text Placeholder 3">
            <a:extLst>
              <a:ext uri="{FF2B5EF4-FFF2-40B4-BE49-F238E27FC236}">
                <a16:creationId xmlns:a16="http://schemas.microsoft.com/office/drawing/2014/main" id="{B4E69D97-47C8-4E6D-A5C3-989E485008EE}"/>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32105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3C8B9-99ED-4C50-A53F-388549EF96DF}"/>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9DEFBB62-3CB0-48BF-82E3-6A43C3311FDD}"/>
              </a:ext>
            </a:extLst>
          </p:cNvPr>
          <p:cNvGraphicFramePr>
            <a:graphicFrameLocks noGrp="1"/>
          </p:cNvGraphicFramePr>
          <p:nvPr>
            <p:ph type="chart" sz="quarter" idx="13"/>
            <p:extLst>
              <p:ext uri="{D42A27DB-BD31-4B8C-83A1-F6EECF244321}">
                <p14:modId xmlns:p14="http://schemas.microsoft.com/office/powerpoint/2010/main" val="2232926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CA6716-4129-4B6D-81AB-9BC683FDE09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B53C7A6-F8D8-490E-A8C4-D4E6A3AB00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8668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72E49-8EFA-4129-85DF-5E219A4CEDC8}"/>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98B1BF57-4B32-44FE-8A0E-981BCA2B1C43}"/>
              </a:ext>
            </a:extLst>
          </p:cNvPr>
          <p:cNvGraphicFramePr>
            <a:graphicFrameLocks noGrp="1"/>
          </p:cNvGraphicFramePr>
          <p:nvPr>
            <p:ph type="chart" sz="quarter" idx="13"/>
            <p:extLst>
              <p:ext uri="{D42A27DB-BD31-4B8C-83A1-F6EECF244321}">
                <p14:modId xmlns:p14="http://schemas.microsoft.com/office/powerpoint/2010/main" val="1854792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31418-6D1A-4B73-B92B-688839DE5406}"/>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D2E33CD-44DA-4BA3-922B-4FF93D342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7791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565B-5731-45D1-9313-C87D4C57C843}"/>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706BAA21-C00D-4235-A5C5-13D75C70FD01}"/>
              </a:ext>
            </a:extLst>
          </p:cNvPr>
          <p:cNvGraphicFramePr>
            <a:graphicFrameLocks noGrp="1"/>
          </p:cNvGraphicFramePr>
          <p:nvPr>
            <p:ph type="chart" sz="quarter" idx="13"/>
            <p:extLst>
              <p:ext uri="{D42A27DB-BD31-4B8C-83A1-F6EECF244321}">
                <p14:modId xmlns:p14="http://schemas.microsoft.com/office/powerpoint/2010/main" val="771691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47626-7898-4F59-92F1-C491AA69E07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406CD12-BD63-4D7E-8F57-9C161C72D2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6457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ACAFB-B029-4CA4-8889-EF5894F53B46}"/>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5F3ECBA1-C9AF-44BD-85B7-89857DD16D38}"/>
              </a:ext>
            </a:extLst>
          </p:cNvPr>
          <p:cNvGraphicFramePr>
            <a:graphicFrameLocks noGrp="1"/>
          </p:cNvGraphicFramePr>
          <p:nvPr>
            <p:ph type="chart" sz="quarter" idx="13"/>
            <p:extLst>
              <p:ext uri="{D42A27DB-BD31-4B8C-83A1-F6EECF244321}">
                <p14:modId xmlns:p14="http://schemas.microsoft.com/office/powerpoint/2010/main" val="4218109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890832-4CC7-4AB0-BBBD-031233E9B38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0E86434-7B66-4317-A85D-C18AE86B1A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947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94A2F-9B32-4430-B29B-047F7E953E14}"/>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2CBC414B-393A-40BE-8D93-3DC82EF4F09A}"/>
              </a:ext>
            </a:extLst>
          </p:cNvPr>
          <p:cNvGraphicFramePr>
            <a:graphicFrameLocks noGrp="1"/>
          </p:cNvGraphicFramePr>
          <p:nvPr>
            <p:ph type="chart" sz="quarter" idx="13"/>
            <p:extLst>
              <p:ext uri="{D42A27DB-BD31-4B8C-83A1-F6EECF244321}">
                <p14:modId xmlns:p14="http://schemas.microsoft.com/office/powerpoint/2010/main" val="1982749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BB6C07-F6CA-471F-8892-5ED29CE16DA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90C1B84-EFC4-4B76-AD60-2CDA37F46F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23656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0985A-B467-4DC3-AEBF-429E8816DB07}"/>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996A7BCD-C701-487A-B982-5AA80BB8F8FD}"/>
              </a:ext>
            </a:extLst>
          </p:cNvPr>
          <p:cNvGraphicFramePr>
            <a:graphicFrameLocks noGrp="1"/>
          </p:cNvGraphicFramePr>
          <p:nvPr>
            <p:ph type="chart" sz="quarter" idx="13"/>
            <p:extLst>
              <p:ext uri="{D42A27DB-BD31-4B8C-83A1-F6EECF244321}">
                <p14:modId xmlns:p14="http://schemas.microsoft.com/office/powerpoint/2010/main" val="301717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881CE5-7D67-42D8-A9B5-A73F7517DF2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ECCE0FA-9FB7-47B0-AB0C-F59CD07B6F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01188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A295-3DAF-4192-A248-BA8306C3A25D}"/>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6D4C7372-E8DA-4D7E-A27D-6D42CC39E338}"/>
              </a:ext>
            </a:extLst>
          </p:cNvPr>
          <p:cNvGraphicFramePr>
            <a:graphicFrameLocks noGrp="1"/>
          </p:cNvGraphicFramePr>
          <p:nvPr>
            <p:ph type="chart" sz="quarter" idx="13"/>
            <p:extLst>
              <p:ext uri="{D42A27DB-BD31-4B8C-83A1-F6EECF244321}">
                <p14:modId xmlns:p14="http://schemas.microsoft.com/office/powerpoint/2010/main" val="4176368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83E6B6-B853-47DF-A248-E70B72EC3C4D}"/>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43DA5AB0-1E24-4D7D-99CA-B653AFC13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6370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C674E-74C4-4D3F-84C3-BE39DA6136FF}"/>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5D0B5B03-6A98-46F5-B200-F3F54B0E82D1}"/>
              </a:ext>
            </a:extLst>
          </p:cNvPr>
          <p:cNvGraphicFramePr>
            <a:graphicFrameLocks noGrp="1"/>
          </p:cNvGraphicFramePr>
          <p:nvPr>
            <p:ph type="chart" sz="quarter" idx="13"/>
            <p:extLst>
              <p:ext uri="{D42A27DB-BD31-4B8C-83A1-F6EECF244321}">
                <p14:modId xmlns:p14="http://schemas.microsoft.com/office/powerpoint/2010/main" val="457407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78F7A2-76EB-449C-A283-EC6ADEFE02B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D7D005F-1BF0-4535-9259-ACBF9D4A2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1475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1BA57-8B08-4FAB-B220-8BE6D16B3996}"/>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21566A87-9F14-4AE2-BFB1-6A6EBB44403B}"/>
              </a:ext>
            </a:extLst>
          </p:cNvPr>
          <p:cNvGraphicFramePr>
            <a:graphicFrameLocks noGrp="1"/>
          </p:cNvGraphicFramePr>
          <p:nvPr>
            <p:ph type="chart" sz="quarter" idx="13"/>
            <p:extLst>
              <p:ext uri="{D42A27DB-BD31-4B8C-83A1-F6EECF244321}">
                <p14:modId xmlns:p14="http://schemas.microsoft.com/office/powerpoint/2010/main" val="3814182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4CD852-327C-475A-B970-DBA02009D860}"/>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EFD346F-317F-4D23-85DD-BF5AA499B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4736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408CC-EF55-403F-B14E-200A157D81D7}"/>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91771046-6894-44C3-9B57-29FDD8183E00}"/>
              </a:ext>
            </a:extLst>
          </p:cNvPr>
          <p:cNvGraphicFramePr>
            <a:graphicFrameLocks noGrp="1"/>
          </p:cNvGraphicFramePr>
          <p:nvPr>
            <p:ph type="chart" sz="quarter" idx="13"/>
            <p:extLst>
              <p:ext uri="{D42A27DB-BD31-4B8C-83A1-F6EECF244321}">
                <p14:modId xmlns:p14="http://schemas.microsoft.com/office/powerpoint/2010/main" val="4180790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17E361-65C2-4B68-9722-682A060A4E67}"/>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6110B5B5-F359-4A41-970C-53527733BC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961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71DBE-7E81-444A-82AB-ED4616B75035}"/>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3FFBA048-4A92-4D90-821A-AD86DBA36969}"/>
              </a:ext>
            </a:extLst>
          </p:cNvPr>
          <p:cNvGraphicFramePr>
            <a:graphicFrameLocks noGrp="1"/>
          </p:cNvGraphicFramePr>
          <p:nvPr>
            <p:ph type="chart" sz="quarter" idx="13"/>
            <p:extLst>
              <p:ext uri="{D42A27DB-BD31-4B8C-83A1-F6EECF244321}">
                <p14:modId xmlns:p14="http://schemas.microsoft.com/office/powerpoint/2010/main" val="259468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9B254E-B760-4F5C-BBB5-1244EE06ED48}"/>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B5E869E-D480-43E5-8840-4ED54C21DF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7367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1AA26-FF7C-45DE-8610-E790F37CEE98}"/>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7E9EFBF2-E567-4679-9AE8-8E0F01EEDF86}"/>
              </a:ext>
            </a:extLst>
          </p:cNvPr>
          <p:cNvGraphicFramePr>
            <a:graphicFrameLocks noGrp="1"/>
          </p:cNvGraphicFramePr>
          <p:nvPr>
            <p:ph type="chart" sz="quarter" idx="13"/>
            <p:extLst>
              <p:ext uri="{D42A27DB-BD31-4B8C-83A1-F6EECF244321}">
                <p14:modId xmlns:p14="http://schemas.microsoft.com/office/powerpoint/2010/main" val="780812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9782BE-5024-41D2-A80C-62FB27D5B44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76BE12A2-E402-4F4C-990D-702C5F70EF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6064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5F48B-D62F-4107-9AC7-DF150DA49A87}"/>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7DC11CA4-0AB4-44B9-B669-A164487E4D3C}"/>
              </a:ext>
            </a:extLst>
          </p:cNvPr>
          <p:cNvGraphicFramePr>
            <a:graphicFrameLocks noGrp="1"/>
          </p:cNvGraphicFramePr>
          <p:nvPr>
            <p:ph type="chart" sz="quarter" idx="13"/>
            <p:extLst>
              <p:ext uri="{D42A27DB-BD31-4B8C-83A1-F6EECF244321}">
                <p14:modId xmlns:p14="http://schemas.microsoft.com/office/powerpoint/2010/main" val="3604341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A253D-27D7-41A0-B08D-BF3256EFA209}"/>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E0A3A792-E574-4CF3-A68B-786515F7BE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1995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40F81-8DE6-45AB-B0C3-E404FC9CA475}"/>
              </a:ext>
            </a:extLst>
          </p:cNvPr>
          <p:cNvSpPr>
            <a:spLocks noGrp="1"/>
          </p:cNvSpPr>
          <p:nvPr>
            <p:ph type="title"/>
          </p:nvPr>
        </p:nvSpPr>
        <p:spPr/>
        <p:txBody>
          <a:bodyPr/>
          <a:lstStyle/>
          <a:p>
            <a:r>
              <a:rPr lang="en-US"/>
              <a:t>Instagram Hashtag Detection | Teknialbikes - 1 of 3</a:t>
            </a:r>
          </a:p>
        </p:txBody>
      </p:sp>
      <p:graphicFrame>
        <p:nvGraphicFramePr>
          <p:cNvPr id="5" name="Table Placeholder 4">
            <a:extLst>
              <a:ext uri="{FF2B5EF4-FFF2-40B4-BE49-F238E27FC236}">
                <a16:creationId xmlns:a16="http://schemas.microsoft.com/office/drawing/2014/main" id="{901895E3-B667-4F1F-A05D-E9A60557E00E}"/>
              </a:ext>
            </a:extLst>
          </p:cNvPr>
          <p:cNvGraphicFramePr>
            <a:graphicFrameLocks noGrp="1"/>
          </p:cNvGraphicFramePr>
          <p:nvPr>
            <p:ph type="tbl" sz="quarter" idx="13"/>
            <p:extLst>
              <p:ext uri="{D42A27DB-BD31-4B8C-83A1-F6EECF244321}">
                <p14:modId xmlns:p14="http://schemas.microsoft.com/office/powerpoint/2010/main" val="138971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3491211"/>
                    </a:ext>
                  </a:extLst>
                </a:gridCol>
                <a:gridCol w="1399032">
                  <a:extLst>
                    <a:ext uri="{9D8B030D-6E8A-4147-A177-3AD203B41FA5}">
                      <a16:colId xmlns:a16="http://schemas.microsoft.com/office/drawing/2014/main" val="4236687623"/>
                    </a:ext>
                  </a:extLst>
                </a:gridCol>
                <a:gridCol w="1399032">
                  <a:extLst>
                    <a:ext uri="{9D8B030D-6E8A-4147-A177-3AD203B41FA5}">
                      <a16:colId xmlns:a16="http://schemas.microsoft.com/office/drawing/2014/main" val="3037629812"/>
                    </a:ext>
                  </a:extLst>
                </a:gridCol>
                <a:gridCol w="1399032">
                  <a:extLst>
                    <a:ext uri="{9D8B030D-6E8A-4147-A177-3AD203B41FA5}">
                      <a16:colId xmlns:a16="http://schemas.microsoft.com/office/drawing/2014/main" val="731606356"/>
                    </a:ext>
                  </a:extLst>
                </a:gridCol>
                <a:gridCol w="1399032">
                  <a:extLst>
                    <a:ext uri="{9D8B030D-6E8A-4147-A177-3AD203B41FA5}">
                      <a16:colId xmlns:a16="http://schemas.microsoft.com/office/drawing/2014/main" val="344487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00420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3466.1578947368</a:t>
                      </a:r>
                    </a:p>
                  </a:txBody>
                  <a:tcPr/>
                </a:tc>
                <a:extLst>
                  <a:ext uri="{0D108BD9-81ED-4DB2-BD59-A6C34878D82A}">
                    <a16:rowId xmlns:a16="http://schemas.microsoft.com/office/drawing/2014/main" val="381596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2752.4285714286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4422.5714285714</a:t>
                      </a:r>
                    </a:p>
                  </a:txBody>
                  <a:tcPr/>
                </a:tc>
                <a:extLst>
                  <a:ext uri="{0D108BD9-81ED-4DB2-BD59-A6C34878D82A}">
                    <a16:rowId xmlns:a16="http://schemas.microsoft.com/office/drawing/2014/main" val="1444524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132.33333333333</a:t>
                      </a:r>
                    </a:p>
                  </a:txBody>
                  <a:tcPr/>
                </a:tc>
                <a:extLst>
                  <a:ext uri="{0D108BD9-81ED-4DB2-BD59-A6C34878D82A}">
                    <a16:rowId xmlns:a16="http://schemas.microsoft.com/office/drawing/2014/main" val="4277386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132.33333333333</a:t>
                      </a:r>
                    </a:p>
                  </a:txBody>
                  <a:tcPr/>
                </a:tc>
                <a:extLst>
                  <a:ext uri="{0D108BD9-81ED-4DB2-BD59-A6C34878D82A}">
                    <a16:rowId xmlns:a16="http://schemas.microsoft.com/office/drawing/2014/main" val="82886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98.727272727273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111.09090909091</a:t>
                      </a:r>
                    </a:p>
                  </a:txBody>
                  <a:tcPr/>
                </a:tc>
                <a:extLst>
                  <a:ext uri="{0D108BD9-81ED-4DB2-BD59-A6C34878D82A}">
                    <a16:rowId xmlns:a16="http://schemas.microsoft.com/office/drawing/2014/main" val="325382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a:t>
                      </a:r>
                    </a:p>
                  </a:txBody>
                  <a:tcPr/>
                </a:tc>
                <a:extLst>
                  <a:ext uri="{0D108BD9-81ED-4DB2-BD59-A6C34878D82A}">
                    <a16:rowId xmlns:a16="http://schemas.microsoft.com/office/drawing/2014/main" val="1633621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7636.5</a:t>
                      </a:r>
                    </a:p>
                  </a:txBody>
                  <a:tcPr/>
                </a:tc>
                <a:extLst>
                  <a:ext uri="{0D108BD9-81ED-4DB2-BD59-A6C34878D82A}">
                    <a16:rowId xmlns:a16="http://schemas.microsoft.com/office/drawing/2014/main" val="3088115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72.625</a:t>
                      </a:r>
                    </a:p>
                  </a:txBody>
                  <a:tcPr/>
                </a:tc>
                <a:extLst>
                  <a:ext uri="{0D108BD9-81ED-4DB2-BD59-A6C34878D82A}">
                    <a16:rowId xmlns:a16="http://schemas.microsoft.com/office/drawing/2014/main" val="157583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7599</a:t>
                      </a:r>
                    </a:p>
                  </a:txBody>
                  <a:tcPr/>
                </a:tc>
                <a:extLst>
                  <a:ext uri="{0D108BD9-81ED-4DB2-BD59-A6C34878D82A}">
                    <a16:rowId xmlns:a16="http://schemas.microsoft.com/office/drawing/2014/main" val="152477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8079.5</a:t>
                      </a:r>
                    </a:p>
                  </a:txBody>
                  <a:tcPr/>
                </a:tc>
                <a:extLst>
                  <a:ext uri="{0D108BD9-81ED-4DB2-BD59-A6C34878D82A}">
                    <a16:rowId xmlns:a16="http://schemas.microsoft.com/office/drawing/2014/main" val="2864819131"/>
                  </a:ext>
                </a:extLst>
              </a:tr>
            </a:tbl>
          </a:graphicData>
        </a:graphic>
      </p:graphicFrame>
      <p:sp>
        <p:nvSpPr>
          <p:cNvPr id="4" name="Text Placeholder 3">
            <a:extLst>
              <a:ext uri="{FF2B5EF4-FFF2-40B4-BE49-F238E27FC236}">
                <a16:creationId xmlns:a16="http://schemas.microsoft.com/office/drawing/2014/main" id="{719C1C06-D200-4DF2-BAB0-4539376DC22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95870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D9BDE-DA8D-4789-A9EE-BDD3D6FC684B}"/>
              </a:ext>
            </a:extLst>
          </p:cNvPr>
          <p:cNvSpPr>
            <a:spLocks noGrp="1"/>
          </p:cNvSpPr>
          <p:nvPr>
            <p:ph type="title"/>
          </p:nvPr>
        </p:nvSpPr>
        <p:spPr/>
        <p:txBody>
          <a:bodyPr/>
          <a:lstStyle/>
          <a:p>
            <a:r>
              <a:rPr lang="en-US"/>
              <a:t>Instagram Hashtag Detection | Teknialbikes - 2 of 3</a:t>
            </a:r>
          </a:p>
        </p:txBody>
      </p:sp>
      <p:graphicFrame>
        <p:nvGraphicFramePr>
          <p:cNvPr id="5" name="Table Placeholder 4">
            <a:extLst>
              <a:ext uri="{FF2B5EF4-FFF2-40B4-BE49-F238E27FC236}">
                <a16:creationId xmlns:a16="http://schemas.microsoft.com/office/drawing/2014/main" id="{241A6E65-B4F4-4307-A206-075E374CA3B6}"/>
              </a:ext>
            </a:extLst>
          </p:cNvPr>
          <p:cNvGraphicFramePr>
            <a:graphicFrameLocks noGrp="1"/>
          </p:cNvGraphicFramePr>
          <p:nvPr>
            <p:ph type="tbl" sz="quarter" idx="13"/>
            <p:extLst>
              <p:ext uri="{D42A27DB-BD31-4B8C-83A1-F6EECF244321}">
                <p14:modId xmlns:p14="http://schemas.microsoft.com/office/powerpoint/2010/main" val="806539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50585486"/>
                    </a:ext>
                  </a:extLst>
                </a:gridCol>
                <a:gridCol w="1399032">
                  <a:extLst>
                    <a:ext uri="{9D8B030D-6E8A-4147-A177-3AD203B41FA5}">
                      <a16:colId xmlns:a16="http://schemas.microsoft.com/office/drawing/2014/main" val="3170929974"/>
                    </a:ext>
                  </a:extLst>
                </a:gridCol>
                <a:gridCol w="1399032">
                  <a:extLst>
                    <a:ext uri="{9D8B030D-6E8A-4147-A177-3AD203B41FA5}">
                      <a16:colId xmlns:a16="http://schemas.microsoft.com/office/drawing/2014/main" val="3460425748"/>
                    </a:ext>
                  </a:extLst>
                </a:gridCol>
                <a:gridCol w="1399032">
                  <a:extLst>
                    <a:ext uri="{9D8B030D-6E8A-4147-A177-3AD203B41FA5}">
                      <a16:colId xmlns:a16="http://schemas.microsoft.com/office/drawing/2014/main" val="1163935475"/>
                    </a:ext>
                  </a:extLst>
                </a:gridCol>
                <a:gridCol w="1399032">
                  <a:extLst>
                    <a:ext uri="{9D8B030D-6E8A-4147-A177-3AD203B41FA5}">
                      <a16:colId xmlns:a16="http://schemas.microsoft.com/office/drawing/2014/main" val="353695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96058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9197.7142857143</a:t>
                      </a:r>
                    </a:p>
                  </a:txBody>
                  <a:tcPr/>
                </a:tc>
                <a:extLst>
                  <a:ext uri="{0D108BD9-81ED-4DB2-BD59-A6C34878D82A}">
                    <a16:rowId xmlns:a16="http://schemas.microsoft.com/office/drawing/2014/main" val="113023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384781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6408.8333333333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9924.1666666667</a:t>
                      </a:r>
                    </a:p>
                  </a:txBody>
                  <a:tcPr/>
                </a:tc>
                <a:extLst>
                  <a:ext uri="{0D108BD9-81ED-4DB2-BD59-A6C34878D82A}">
                    <a16:rowId xmlns:a16="http://schemas.microsoft.com/office/drawing/2014/main" val="794817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158.66666666667</a:t>
                      </a:r>
                    </a:p>
                  </a:txBody>
                  <a:tcPr/>
                </a:tc>
                <a:extLst>
                  <a:ext uri="{0D108BD9-81ED-4DB2-BD59-A6C34878D82A}">
                    <a16:rowId xmlns:a16="http://schemas.microsoft.com/office/drawing/2014/main" val="4162386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769.33333333333</a:t>
                      </a:r>
                    </a:p>
                  </a:txBody>
                  <a:tcPr/>
                </a:tc>
                <a:extLst>
                  <a:ext uri="{0D108BD9-81ED-4DB2-BD59-A6C34878D82A}">
                    <a16:rowId xmlns:a16="http://schemas.microsoft.com/office/drawing/2014/main" val="78816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4111.3333333333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10533.333333333</a:t>
                      </a:r>
                    </a:p>
                  </a:txBody>
                  <a:tcPr/>
                </a:tc>
                <a:extLst>
                  <a:ext uri="{0D108BD9-81ED-4DB2-BD59-A6C34878D82A}">
                    <a16:rowId xmlns:a16="http://schemas.microsoft.com/office/drawing/2014/main" val="136139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10408.166666667</a:t>
                      </a:r>
                    </a:p>
                  </a:txBody>
                  <a:tcPr/>
                </a:tc>
                <a:extLst>
                  <a:ext uri="{0D108BD9-81ED-4DB2-BD59-A6C34878D82A}">
                    <a16:rowId xmlns:a16="http://schemas.microsoft.com/office/drawing/2014/main" val="359014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118259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extLst>
                  <a:ext uri="{0D108BD9-81ED-4DB2-BD59-A6C34878D82A}">
                    <a16:rowId xmlns:a16="http://schemas.microsoft.com/office/drawing/2014/main" val="189062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12105.4</a:t>
                      </a:r>
                    </a:p>
                  </a:txBody>
                  <a:tcPr/>
                </a:tc>
                <a:extLst>
                  <a:ext uri="{0D108BD9-81ED-4DB2-BD59-A6C34878D82A}">
                    <a16:rowId xmlns:a16="http://schemas.microsoft.com/office/drawing/2014/main" val="3811815269"/>
                  </a:ext>
                </a:extLst>
              </a:tr>
            </a:tbl>
          </a:graphicData>
        </a:graphic>
      </p:graphicFrame>
      <p:sp>
        <p:nvSpPr>
          <p:cNvPr id="4" name="Text Placeholder 3">
            <a:extLst>
              <a:ext uri="{FF2B5EF4-FFF2-40B4-BE49-F238E27FC236}">
                <a16:creationId xmlns:a16="http://schemas.microsoft.com/office/drawing/2014/main" id="{C5CC5EBD-A012-4F86-96C4-DDF63EECF61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23904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4B55D-57EE-4241-89DD-F148DBC34355}"/>
              </a:ext>
            </a:extLst>
          </p:cNvPr>
          <p:cNvSpPr>
            <a:spLocks noGrp="1"/>
          </p:cNvSpPr>
          <p:nvPr>
            <p:ph type="title"/>
          </p:nvPr>
        </p:nvSpPr>
        <p:spPr/>
        <p:txBody>
          <a:bodyPr/>
          <a:lstStyle/>
          <a:p>
            <a:r>
              <a:rPr lang="en-US"/>
              <a:t>Instagram Hashtag Detection | Teknialbikes - 3 of 3</a:t>
            </a:r>
          </a:p>
        </p:txBody>
      </p:sp>
      <p:graphicFrame>
        <p:nvGraphicFramePr>
          <p:cNvPr id="5" name="Table Placeholder 4">
            <a:extLst>
              <a:ext uri="{FF2B5EF4-FFF2-40B4-BE49-F238E27FC236}">
                <a16:creationId xmlns:a16="http://schemas.microsoft.com/office/drawing/2014/main" id="{B276E361-D8F6-41AE-95B8-F39E4FA2C5E3}"/>
              </a:ext>
            </a:extLst>
          </p:cNvPr>
          <p:cNvGraphicFramePr>
            <a:graphicFrameLocks noGrp="1"/>
          </p:cNvGraphicFramePr>
          <p:nvPr>
            <p:ph type="tbl" sz="quarter" idx="13"/>
            <p:extLst>
              <p:ext uri="{D42A27DB-BD31-4B8C-83A1-F6EECF244321}">
                <p14:modId xmlns:p14="http://schemas.microsoft.com/office/powerpoint/2010/main" val="1313770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42589662"/>
                    </a:ext>
                  </a:extLst>
                </a:gridCol>
                <a:gridCol w="1399032">
                  <a:extLst>
                    <a:ext uri="{9D8B030D-6E8A-4147-A177-3AD203B41FA5}">
                      <a16:colId xmlns:a16="http://schemas.microsoft.com/office/drawing/2014/main" val="891135608"/>
                    </a:ext>
                  </a:extLst>
                </a:gridCol>
                <a:gridCol w="1399032">
                  <a:extLst>
                    <a:ext uri="{9D8B030D-6E8A-4147-A177-3AD203B41FA5}">
                      <a16:colId xmlns:a16="http://schemas.microsoft.com/office/drawing/2014/main" val="2246917379"/>
                    </a:ext>
                  </a:extLst>
                </a:gridCol>
                <a:gridCol w="1399032">
                  <a:extLst>
                    <a:ext uri="{9D8B030D-6E8A-4147-A177-3AD203B41FA5}">
                      <a16:colId xmlns:a16="http://schemas.microsoft.com/office/drawing/2014/main" val="1131731682"/>
                    </a:ext>
                  </a:extLst>
                </a:gridCol>
                <a:gridCol w="1399032">
                  <a:extLst>
                    <a:ext uri="{9D8B030D-6E8A-4147-A177-3AD203B41FA5}">
                      <a16:colId xmlns:a16="http://schemas.microsoft.com/office/drawing/2014/main" val="3713656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6032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#hotsale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1994633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#hotsale2021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35642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#ofertas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103.75</a:t>
                      </a:r>
                    </a:p>
                  </a:txBody>
                  <a:tcPr/>
                </a:tc>
                <a:extLst>
                  <a:ext uri="{0D108BD9-81ED-4DB2-BD59-A6C34878D82A}">
                    <a16:rowId xmlns:a16="http://schemas.microsoft.com/office/drawing/2014/main" val="564086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#oportunidad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76.75</a:t>
                      </a:r>
                    </a:p>
                  </a:txBody>
                  <a:tcPr/>
                </a:tc>
                <a:extLst>
                  <a:ext uri="{0D108BD9-81ED-4DB2-BD59-A6C34878D82A}">
                    <a16:rowId xmlns:a16="http://schemas.microsoft.com/office/drawing/2014/main" val="4224820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extLst>
                  <a:ext uri="{0D108BD9-81ED-4DB2-BD59-A6C34878D82A}">
                    <a16:rowId xmlns:a16="http://schemas.microsoft.com/office/drawing/2014/main" val="3713489678"/>
                  </a:ext>
                </a:extLst>
              </a:tr>
            </a:tbl>
          </a:graphicData>
        </a:graphic>
      </p:graphicFrame>
      <p:sp>
        <p:nvSpPr>
          <p:cNvPr id="4" name="Text Placeholder 3">
            <a:extLst>
              <a:ext uri="{FF2B5EF4-FFF2-40B4-BE49-F238E27FC236}">
                <a16:creationId xmlns:a16="http://schemas.microsoft.com/office/drawing/2014/main" id="{5040FBF3-76C6-4B82-B32B-F79EB197E21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61545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5CF6C-1B13-4C36-9683-023B50B3FBB7}"/>
              </a:ext>
            </a:extLst>
          </p:cNvPr>
          <p:cNvSpPr>
            <a:spLocks noGrp="1"/>
          </p:cNvSpPr>
          <p:nvPr>
            <p:ph type="title"/>
          </p:nvPr>
        </p:nvSpPr>
        <p:spPr/>
        <p:txBody>
          <a:bodyPr/>
          <a:lstStyle/>
          <a:p>
            <a:r>
              <a:rPr lang="en-US"/>
              <a:t>Instagram Posts Table | Teknialbikes - 1 of 23</a:t>
            </a:r>
          </a:p>
        </p:txBody>
      </p:sp>
      <p:graphicFrame>
        <p:nvGraphicFramePr>
          <p:cNvPr id="5" name="Table Placeholder 4">
            <a:extLst>
              <a:ext uri="{FF2B5EF4-FFF2-40B4-BE49-F238E27FC236}">
                <a16:creationId xmlns:a16="http://schemas.microsoft.com/office/drawing/2014/main" id="{7224A31A-F0FD-4A8A-B719-822DBDA77BED}"/>
              </a:ext>
            </a:extLst>
          </p:cNvPr>
          <p:cNvGraphicFramePr>
            <a:graphicFrameLocks noGrp="1"/>
          </p:cNvGraphicFramePr>
          <p:nvPr>
            <p:ph type="tbl" sz="quarter" idx="13"/>
            <p:extLst>
              <p:ext uri="{D42A27DB-BD31-4B8C-83A1-F6EECF244321}">
                <p14:modId xmlns:p14="http://schemas.microsoft.com/office/powerpoint/2010/main" val="4268324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75642723"/>
                    </a:ext>
                  </a:extLst>
                </a:gridCol>
                <a:gridCol w="987552">
                  <a:extLst>
                    <a:ext uri="{9D8B030D-6E8A-4147-A177-3AD203B41FA5}">
                      <a16:colId xmlns:a16="http://schemas.microsoft.com/office/drawing/2014/main" val="1757184766"/>
                    </a:ext>
                  </a:extLst>
                </a:gridCol>
                <a:gridCol w="987552">
                  <a:extLst>
                    <a:ext uri="{9D8B030D-6E8A-4147-A177-3AD203B41FA5}">
                      <a16:colId xmlns:a16="http://schemas.microsoft.com/office/drawing/2014/main" val="3136929747"/>
                    </a:ext>
                  </a:extLst>
                </a:gridCol>
                <a:gridCol w="987552">
                  <a:extLst>
                    <a:ext uri="{9D8B030D-6E8A-4147-A177-3AD203B41FA5}">
                      <a16:colId xmlns:a16="http://schemas.microsoft.com/office/drawing/2014/main" val="2075551748"/>
                    </a:ext>
                  </a:extLst>
                </a:gridCol>
                <a:gridCol w="987552">
                  <a:extLst>
                    <a:ext uri="{9D8B030D-6E8A-4147-A177-3AD203B41FA5}">
                      <a16:colId xmlns:a16="http://schemas.microsoft.com/office/drawing/2014/main" val="849234944"/>
                    </a:ext>
                  </a:extLst>
                </a:gridCol>
                <a:gridCol w="987552">
                  <a:extLst>
                    <a:ext uri="{9D8B030D-6E8A-4147-A177-3AD203B41FA5}">
                      <a16:colId xmlns:a16="http://schemas.microsoft.com/office/drawing/2014/main" val="3385197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7480320"/>
                  </a:ext>
                </a:extLst>
              </a:tr>
            </a:tbl>
          </a:graphicData>
        </a:graphic>
      </p:graphicFrame>
      <p:sp>
        <p:nvSpPr>
          <p:cNvPr id="4" name="Text Placeholder 3">
            <a:extLst>
              <a:ext uri="{FF2B5EF4-FFF2-40B4-BE49-F238E27FC236}">
                <a16:creationId xmlns:a16="http://schemas.microsoft.com/office/drawing/2014/main" id="{8E035DEC-453A-44D9-8A02-659327683A0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34089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09DF9-0BBB-4057-B875-738E90B73744}"/>
              </a:ext>
            </a:extLst>
          </p:cNvPr>
          <p:cNvSpPr>
            <a:spLocks noGrp="1"/>
          </p:cNvSpPr>
          <p:nvPr>
            <p:ph type="title"/>
          </p:nvPr>
        </p:nvSpPr>
        <p:spPr/>
        <p:txBody>
          <a:bodyPr/>
          <a:lstStyle/>
          <a:p>
            <a:r>
              <a:rPr lang="en-US"/>
              <a:t>Instagram Posts Table | Teknialbikes - 2 of 23</a:t>
            </a:r>
          </a:p>
        </p:txBody>
      </p:sp>
      <p:graphicFrame>
        <p:nvGraphicFramePr>
          <p:cNvPr id="5" name="Table Placeholder 4">
            <a:extLst>
              <a:ext uri="{FF2B5EF4-FFF2-40B4-BE49-F238E27FC236}">
                <a16:creationId xmlns:a16="http://schemas.microsoft.com/office/drawing/2014/main" id="{56781DA1-5176-4E4E-B78F-D9096A6FD472}"/>
              </a:ext>
            </a:extLst>
          </p:cNvPr>
          <p:cNvGraphicFramePr>
            <a:graphicFrameLocks noGrp="1"/>
          </p:cNvGraphicFramePr>
          <p:nvPr>
            <p:ph type="tbl" sz="quarter" idx="13"/>
            <p:extLst>
              <p:ext uri="{D42A27DB-BD31-4B8C-83A1-F6EECF244321}">
                <p14:modId xmlns:p14="http://schemas.microsoft.com/office/powerpoint/2010/main" val="150089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64873205"/>
                    </a:ext>
                  </a:extLst>
                </a:gridCol>
                <a:gridCol w="987552">
                  <a:extLst>
                    <a:ext uri="{9D8B030D-6E8A-4147-A177-3AD203B41FA5}">
                      <a16:colId xmlns:a16="http://schemas.microsoft.com/office/drawing/2014/main" val="2648267541"/>
                    </a:ext>
                  </a:extLst>
                </a:gridCol>
                <a:gridCol w="987552">
                  <a:extLst>
                    <a:ext uri="{9D8B030D-6E8A-4147-A177-3AD203B41FA5}">
                      <a16:colId xmlns:a16="http://schemas.microsoft.com/office/drawing/2014/main" val="4077969675"/>
                    </a:ext>
                  </a:extLst>
                </a:gridCol>
                <a:gridCol w="987552">
                  <a:extLst>
                    <a:ext uri="{9D8B030D-6E8A-4147-A177-3AD203B41FA5}">
                      <a16:colId xmlns:a16="http://schemas.microsoft.com/office/drawing/2014/main" val="3556477491"/>
                    </a:ext>
                  </a:extLst>
                </a:gridCol>
                <a:gridCol w="987552">
                  <a:extLst>
                    <a:ext uri="{9D8B030D-6E8A-4147-A177-3AD203B41FA5}">
                      <a16:colId xmlns:a16="http://schemas.microsoft.com/office/drawing/2014/main" val="493009515"/>
                    </a:ext>
                  </a:extLst>
                </a:gridCol>
                <a:gridCol w="987552">
                  <a:extLst>
                    <a:ext uri="{9D8B030D-6E8A-4147-A177-3AD203B41FA5}">
                      <a16:colId xmlns:a16="http://schemas.microsoft.com/office/drawing/2014/main" val="297249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312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- 2021-05-01 13:41:43</a:t>
                      </a:r>
                      <a:r>
                        <a:rPr kumimoji="0" lang="es-ES" sz="1000" b="0" i="0" u="none" strike="noStrike" kern="1200" cap="none" spc="0" normalizeH="0" baseline="0" noProof="0">
                          <a:ln>
                            <a:noFill/>
                          </a:ln>
                          <a:solidFill>
                            <a:prstClr val="black"/>
                          </a:solidFill>
                          <a:effectLst/>
                          <a:uLnTx/>
                          <a:uFillTx/>
                          <a:latin typeface="+mn-lt"/>
                          <a:ea typeface="+mn-ea"/>
                          <a:cs typeface="+mn-cs"/>
                        </a:rPr>
                        <a:t>
 🔥SORTEO🔥
A pedido de todos ustedes queremos regalar una #VenzoBike en agradecimiento por el aguante de la comunidad más grande del país!! 💪🏻💪🏻
.
.
Para participar:
🚲 Seguinos en Insta y Facebook de venzoarg  teamvenzo.arg y grupocarloskarabitian
🚲Dale like a esta publicación
🚲Comentá arrobando a dos amigos
.
Listo!! Ya estás participando!! 🤩
.
.
*Se sorteará el día 29 de Mayo del 2021, en el #DiadelBicicletero.
*Si el ganador no cumple con todos los pasos, se vuelve a sortear.
.
🍀 MUCHA SUERTE A TODOS!!!
#SOMOSVENZO 🍀
.
.
#venzo #vivivenzo #venzobikes #bike #biker #mtb #mtblife #cycling #ciclismo #ciclismoargentino #bicicleta #sorteo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1330955"/>
                  </a:ext>
                </a:extLst>
              </a:tr>
            </a:tbl>
          </a:graphicData>
        </a:graphic>
      </p:graphicFrame>
      <p:sp>
        <p:nvSpPr>
          <p:cNvPr id="4" name="Text Placeholder 3">
            <a:extLst>
              <a:ext uri="{FF2B5EF4-FFF2-40B4-BE49-F238E27FC236}">
                <a16:creationId xmlns:a16="http://schemas.microsoft.com/office/drawing/2014/main" id="{4A41E96F-BADF-4E39-80BD-302B4812A29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574794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42FE5-8E9A-4D98-8182-E030DC7CA6F0}"/>
              </a:ext>
            </a:extLst>
          </p:cNvPr>
          <p:cNvSpPr>
            <a:spLocks noGrp="1"/>
          </p:cNvSpPr>
          <p:nvPr>
            <p:ph type="title"/>
          </p:nvPr>
        </p:nvSpPr>
        <p:spPr/>
        <p:txBody>
          <a:bodyPr/>
          <a:lstStyle/>
          <a:p>
            <a:r>
              <a:rPr lang="en-US"/>
              <a:t>Instagram Posts Table | Teknialbikes - 3 of 23</a:t>
            </a:r>
          </a:p>
        </p:txBody>
      </p:sp>
      <p:graphicFrame>
        <p:nvGraphicFramePr>
          <p:cNvPr id="5" name="Table Placeholder 4">
            <a:extLst>
              <a:ext uri="{FF2B5EF4-FFF2-40B4-BE49-F238E27FC236}">
                <a16:creationId xmlns:a16="http://schemas.microsoft.com/office/drawing/2014/main" id="{003AA402-F5E1-4764-9A35-F285AA06DAA5}"/>
              </a:ext>
            </a:extLst>
          </p:cNvPr>
          <p:cNvGraphicFramePr>
            <a:graphicFrameLocks noGrp="1"/>
          </p:cNvGraphicFramePr>
          <p:nvPr>
            <p:ph type="tbl" sz="quarter" idx="13"/>
            <p:extLst>
              <p:ext uri="{D42A27DB-BD31-4B8C-83A1-F6EECF244321}">
                <p14:modId xmlns:p14="http://schemas.microsoft.com/office/powerpoint/2010/main" val="3274009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97722043"/>
                    </a:ext>
                  </a:extLst>
                </a:gridCol>
                <a:gridCol w="987552">
                  <a:extLst>
                    <a:ext uri="{9D8B030D-6E8A-4147-A177-3AD203B41FA5}">
                      <a16:colId xmlns:a16="http://schemas.microsoft.com/office/drawing/2014/main" val="548104825"/>
                    </a:ext>
                  </a:extLst>
                </a:gridCol>
                <a:gridCol w="987552">
                  <a:extLst>
                    <a:ext uri="{9D8B030D-6E8A-4147-A177-3AD203B41FA5}">
                      <a16:colId xmlns:a16="http://schemas.microsoft.com/office/drawing/2014/main" val="62454094"/>
                    </a:ext>
                  </a:extLst>
                </a:gridCol>
                <a:gridCol w="987552">
                  <a:extLst>
                    <a:ext uri="{9D8B030D-6E8A-4147-A177-3AD203B41FA5}">
                      <a16:colId xmlns:a16="http://schemas.microsoft.com/office/drawing/2014/main" val="1475951861"/>
                    </a:ext>
                  </a:extLst>
                </a:gridCol>
                <a:gridCol w="987552">
                  <a:extLst>
                    <a:ext uri="{9D8B030D-6E8A-4147-A177-3AD203B41FA5}">
                      <a16:colId xmlns:a16="http://schemas.microsoft.com/office/drawing/2014/main" val="706028853"/>
                    </a:ext>
                  </a:extLst>
                </a:gridCol>
                <a:gridCol w="987552">
                  <a:extLst>
                    <a:ext uri="{9D8B030D-6E8A-4147-A177-3AD203B41FA5}">
                      <a16:colId xmlns:a16="http://schemas.microsoft.com/office/drawing/2014/main" val="185226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7740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- 2021-05-03 14:50:01</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para entrenar en casa? 💪🏠 Sólo tenés que hacer dos cosas:
1) Seguirnos en olmobikes 🚲💥
2) Etiquetar al menos a 3 amigxs para que también puedan participar 🙌
¡ATENCIÓN, OJO CON LAS CUENTAS FAKE! Esta es nuestra única cuenta en Instagram. Nunca te pediremos datos de tarjeta de crédito, ni que llenes ningún formulario con otros datos personales. El ganador será anunciado en nuestras historias el 10 de mayo, y lo contactaremos por mensaje privado.
#quedateencasa #noscuidamosentretodos #gymencasa #spinning #yomequedoencasa judikova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5425611"/>
                  </a:ext>
                </a:extLst>
              </a:tr>
            </a:tbl>
          </a:graphicData>
        </a:graphic>
      </p:graphicFrame>
      <p:sp>
        <p:nvSpPr>
          <p:cNvPr id="4" name="Text Placeholder 3">
            <a:extLst>
              <a:ext uri="{FF2B5EF4-FFF2-40B4-BE49-F238E27FC236}">
                <a16:creationId xmlns:a16="http://schemas.microsoft.com/office/drawing/2014/main" id="{CBF6CE06-7E46-45C2-BC00-C6F4BEE273C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19792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E5696-C09F-471C-9B55-81FF19A9CCF3}"/>
              </a:ext>
            </a:extLst>
          </p:cNvPr>
          <p:cNvSpPr>
            <a:spLocks noGrp="1"/>
          </p:cNvSpPr>
          <p:nvPr>
            <p:ph type="title"/>
          </p:nvPr>
        </p:nvSpPr>
        <p:spPr/>
        <p:txBody>
          <a:bodyPr/>
          <a:lstStyle/>
          <a:p>
            <a:r>
              <a:rPr lang="en-US"/>
              <a:t>Instagram Posts Table | Teknialbikes - 4 of 23</a:t>
            </a:r>
          </a:p>
        </p:txBody>
      </p:sp>
      <p:graphicFrame>
        <p:nvGraphicFramePr>
          <p:cNvPr id="5" name="Table Placeholder 4">
            <a:extLst>
              <a:ext uri="{FF2B5EF4-FFF2-40B4-BE49-F238E27FC236}">
                <a16:creationId xmlns:a16="http://schemas.microsoft.com/office/drawing/2014/main" id="{5B388FBC-5D62-4800-A090-4DEFCF01C169}"/>
              </a:ext>
            </a:extLst>
          </p:cNvPr>
          <p:cNvGraphicFramePr>
            <a:graphicFrameLocks noGrp="1"/>
          </p:cNvGraphicFramePr>
          <p:nvPr>
            <p:ph type="tbl" sz="quarter" idx="13"/>
            <p:extLst>
              <p:ext uri="{D42A27DB-BD31-4B8C-83A1-F6EECF244321}">
                <p14:modId xmlns:p14="http://schemas.microsoft.com/office/powerpoint/2010/main" val="53871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49062023"/>
                    </a:ext>
                  </a:extLst>
                </a:gridCol>
                <a:gridCol w="987552">
                  <a:extLst>
                    <a:ext uri="{9D8B030D-6E8A-4147-A177-3AD203B41FA5}">
                      <a16:colId xmlns:a16="http://schemas.microsoft.com/office/drawing/2014/main" val="961072994"/>
                    </a:ext>
                  </a:extLst>
                </a:gridCol>
                <a:gridCol w="987552">
                  <a:extLst>
                    <a:ext uri="{9D8B030D-6E8A-4147-A177-3AD203B41FA5}">
                      <a16:colId xmlns:a16="http://schemas.microsoft.com/office/drawing/2014/main" val="3802646486"/>
                    </a:ext>
                  </a:extLst>
                </a:gridCol>
                <a:gridCol w="987552">
                  <a:extLst>
                    <a:ext uri="{9D8B030D-6E8A-4147-A177-3AD203B41FA5}">
                      <a16:colId xmlns:a16="http://schemas.microsoft.com/office/drawing/2014/main" val="2345770718"/>
                    </a:ext>
                  </a:extLst>
                </a:gridCol>
                <a:gridCol w="987552">
                  <a:extLst>
                    <a:ext uri="{9D8B030D-6E8A-4147-A177-3AD203B41FA5}">
                      <a16:colId xmlns:a16="http://schemas.microsoft.com/office/drawing/2014/main" val="894844241"/>
                    </a:ext>
                  </a:extLst>
                </a:gridCol>
                <a:gridCol w="987552">
                  <a:extLst>
                    <a:ext uri="{9D8B030D-6E8A-4147-A177-3AD203B41FA5}">
                      <a16:colId xmlns:a16="http://schemas.microsoft.com/office/drawing/2014/main" val="2135672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6232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- 2021-05-12 21:33:54</a:t>
                      </a:r>
                      <a:r>
                        <a:rPr kumimoji="0" lang="es-ES" sz="1000" b="0" i="0" u="none" strike="noStrike" kern="1200" cap="none" spc="0" normalizeH="0" baseline="0" noProof="0">
                          <a:ln>
                            <a:noFill/>
                          </a:ln>
                          <a:solidFill>
                            <a:prstClr val="black"/>
                          </a:solidFill>
                          <a:effectLst/>
                          <a:uLnTx/>
                          <a:uFillTx/>
                          <a:latin typeface="+mn-lt"/>
                          <a:ea typeface="+mn-ea"/>
                          <a:cs typeface="+mn-cs"/>
                        </a:rPr>
                        <a:t>
 #VenzoEtna
Más rápida. Más liviana. Más potente. 💥
Nuevos componentes para mejorar aún más la calidad de la #poderosa #Etna 🔥 
La encontrarás armada con #ShimanoUltegra o #shimano105 
Y los nuevos componentes de #B1 #BeOne que son increíbles!! 
Las #Ruedas y #Forma de #FibradeCarbono #B1team llevan a esta #Venzobike al siguiente nivel!! 
Querés saber más sobre estos componentes?
Te invitamos a ver el detalle en los posteos de grupocarloskarabitian 🔥
.
.
#ciclismo #bike #bici #ruta #venzo #somosvenzo #vivivenzo #teamvenzo #cycling #cyclingroad #procycling #road #shimanoroad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5355584"/>
                  </a:ext>
                </a:extLst>
              </a:tr>
            </a:tbl>
          </a:graphicData>
        </a:graphic>
      </p:graphicFrame>
      <p:sp>
        <p:nvSpPr>
          <p:cNvPr id="4" name="Text Placeholder 3">
            <a:extLst>
              <a:ext uri="{FF2B5EF4-FFF2-40B4-BE49-F238E27FC236}">
                <a16:creationId xmlns:a16="http://schemas.microsoft.com/office/drawing/2014/main" id="{AD7E2F9D-9766-4051-94E6-E8264082FA7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2258528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AA519-FA66-4C26-ADBD-A3A913DED115}"/>
              </a:ext>
            </a:extLst>
          </p:cNvPr>
          <p:cNvSpPr>
            <a:spLocks noGrp="1"/>
          </p:cNvSpPr>
          <p:nvPr>
            <p:ph type="title"/>
          </p:nvPr>
        </p:nvSpPr>
        <p:spPr/>
        <p:txBody>
          <a:bodyPr/>
          <a:lstStyle/>
          <a:p>
            <a:r>
              <a:rPr lang="en-US"/>
              <a:t>Instagram Posts Table | Teknialbikes - 5 of 23</a:t>
            </a:r>
          </a:p>
        </p:txBody>
      </p:sp>
      <p:graphicFrame>
        <p:nvGraphicFramePr>
          <p:cNvPr id="5" name="Table Placeholder 4">
            <a:extLst>
              <a:ext uri="{FF2B5EF4-FFF2-40B4-BE49-F238E27FC236}">
                <a16:creationId xmlns:a16="http://schemas.microsoft.com/office/drawing/2014/main" id="{A20A02C6-7EDC-44C3-8EB7-FE52E9535C1C}"/>
              </a:ext>
            </a:extLst>
          </p:cNvPr>
          <p:cNvGraphicFramePr>
            <a:graphicFrameLocks noGrp="1"/>
          </p:cNvGraphicFramePr>
          <p:nvPr>
            <p:ph type="tbl" sz="quarter" idx="13"/>
            <p:extLst>
              <p:ext uri="{D42A27DB-BD31-4B8C-83A1-F6EECF244321}">
                <p14:modId xmlns:p14="http://schemas.microsoft.com/office/powerpoint/2010/main" val="2087954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081593479"/>
                    </a:ext>
                  </a:extLst>
                </a:gridCol>
                <a:gridCol w="987552">
                  <a:extLst>
                    <a:ext uri="{9D8B030D-6E8A-4147-A177-3AD203B41FA5}">
                      <a16:colId xmlns:a16="http://schemas.microsoft.com/office/drawing/2014/main" val="1144431546"/>
                    </a:ext>
                  </a:extLst>
                </a:gridCol>
                <a:gridCol w="987552">
                  <a:extLst>
                    <a:ext uri="{9D8B030D-6E8A-4147-A177-3AD203B41FA5}">
                      <a16:colId xmlns:a16="http://schemas.microsoft.com/office/drawing/2014/main" val="1489450579"/>
                    </a:ext>
                  </a:extLst>
                </a:gridCol>
                <a:gridCol w="987552">
                  <a:extLst>
                    <a:ext uri="{9D8B030D-6E8A-4147-A177-3AD203B41FA5}">
                      <a16:colId xmlns:a16="http://schemas.microsoft.com/office/drawing/2014/main" val="4240759248"/>
                    </a:ext>
                  </a:extLst>
                </a:gridCol>
                <a:gridCol w="987552">
                  <a:extLst>
                    <a:ext uri="{9D8B030D-6E8A-4147-A177-3AD203B41FA5}">
                      <a16:colId xmlns:a16="http://schemas.microsoft.com/office/drawing/2014/main" val="4138666436"/>
                    </a:ext>
                  </a:extLst>
                </a:gridCol>
                <a:gridCol w="987552">
                  <a:extLst>
                    <a:ext uri="{9D8B030D-6E8A-4147-A177-3AD203B41FA5}">
                      <a16:colId xmlns:a16="http://schemas.microsoft.com/office/drawing/2014/main" val="2961305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3247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- 2021-05-06 10:49:30</a:t>
                      </a:r>
                      <a:r>
                        <a:rPr kumimoji="0" lang="en-US" sz="1000" b="0" i="0" u="none" strike="noStrike" kern="1200" cap="none" spc="0" normalizeH="0" baseline="0" noProof="0">
                          <a:ln>
                            <a:noFill/>
                          </a:ln>
                          <a:solidFill>
                            <a:prstClr val="black"/>
                          </a:solidFill>
                          <a:effectLst/>
                          <a:uLnTx/>
                          <a:uFillTx/>
                          <a:latin typeface="+mn-lt"/>
                          <a:ea typeface="+mn-ea"/>
                          <a:cs typeface="+mn-cs"/>
                        </a:rPr>
                        <a:t>
 Todavía no participaste del #Sorteo de esta #VenzoBike ??
Apúrate!! Buscá el post que dice “Sorteo” y seguí los pasos para participar!
Tenes tiempo hasta el 29 de Mayo.
Acordate que mientras más comentarios, más chances tenés.
*Sorteo Válido para toda Argentina 🇦🇷 
Mucha suerte!! 🍀 🤩
#SOMOSVENZO
#venzobike #venzo #bike #bikes #bicicleta #biker #mtb #mtblife #mountainbike #cycling #ciclismo #ciclismoargentino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7584773"/>
                  </a:ext>
                </a:extLst>
              </a:tr>
            </a:tbl>
          </a:graphicData>
        </a:graphic>
      </p:graphicFrame>
      <p:sp>
        <p:nvSpPr>
          <p:cNvPr id="4" name="Text Placeholder 3">
            <a:extLst>
              <a:ext uri="{FF2B5EF4-FFF2-40B4-BE49-F238E27FC236}">
                <a16:creationId xmlns:a16="http://schemas.microsoft.com/office/drawing/2014/main" id="{986154DB-CB77-4F92-B74D-CFB9D957FBE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886232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10BEC-175B-4934-8E86-EFFEF76DFA36}"/>
              </a:ext>
            </a:extLst>
          </p:cNvPr>
          <p:cNvSpPr>
            <a:spLocks noGrp="1"/>
          </p:cNvSpPr>
          <p:nvPr>
            <p:ph type="title"/>
          </p:nvPr>
        </p:nvSpPr>
        <p:spPr/>
        <p:txBody>
          <a:bodyPr/>
          <a:lstStyle/>
          <a:p>
            <a:r>
              <a:rPr lang="en-US"/>
              <a:t>Instagram Posts Table | Teknialbikes - 6 of 23</a:t>
            </a:r>
          </a:p>
        </p:txBody>
      </p:sp>
      <p:graphicFrame>
        <p:nvGraphicFramePr>
          <p:cNvPr id="5" name="Table Placeholder 4">
            <a:extLst>
              <a:ext uri="{FF2B5EF4-FFF2-40B4-BE49-F238E27FC236}">
                <a16:creationId xmlns:a16="http://schemas.microsoft.com/office/drawing/2014/main" id="{6BA946A2-700E-41BB-A121-B0650FC55AD4}"/>
              </a:ext>
            </a:extLst>
          </p:cNvPr>
          <p:cNvGraphicFramePr>
            <a:graphicFrameLocks noGrp="1"/>
          </p:cNvGraphicFramePr>
          <p:nvPr>
            <p:ph type="tbl" sz="quarter" idx="13"/>
            <p:extLst>
              <p:ext uri="{D42A27DB-BD31-4B8C-83A1-F6EECF244321}">
                <p14:modId xmlns:p14="http://schemas.microsoft.com/office/powerpoint/2010/main" val="1627112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24465002"/>
                    </a:ext>
                  </a:extLst>
                </a:gridCol>
                <a:gridCol w="987552">
                  <a:extLst>
                    <a:ext uri="{9D8B030D-6E8A-4147-A177-3AD203B41FA5}">
                      <a16:colId xmlns:a16="http://schemas.microsoft.com/office/drawing/2014/main" val="939156217"/>
                    </a:ext>
                  </a:extLst>
                </a:gridCol>
                <a:gridCol w="987552">
                  <a:extLst>
                    <a:ext uri="{9D8B030D-6E8A-4147-A177-3AD203B41FA5}">
                      <a16:colId xmlns:a16="http://schemas.microsoft.com/office/drawing/2014/main" val="2234323366"/>
                    </a:ext>
                  </a:extLst>
                </a:gridCol>
                <a:gridCol w="987552">
                  <a:extLst>
                    <a:ext uri="{9D8B030D-6E8A-4147-A177-3AD203B41FA5}">
                      <a16:colId xmlns:a16="http://schemas.microsoft.com/office/drawing/2014/main" val="1033479437"/>
                    </a:ext>
                  </a:extLst>
                </a:gridCol>
                <a:gridCol w="987552">
                  <a:extLst>
                    <a:ext uri="{9D8B030D-6E8A-4147-A177-3AD203B41FA5}">
                      <a16:colId xmlns:a16="http://schemas.microsoft.com/office/drawing/2014/main" val="1584229456"/>
                    </a:ext>
                  </a:extLst>
                </a:gridCol>
                <a:gridCol w="987552">
                  <a:extLst>
                    <a:ext uri="{9D8B030D-6E8A-4147-A177-3AD203B41FA5}">
                      <a16:colId xmlns:a16="http://schemas.microsoft.com/office/drawing/2014/main" val="3590279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502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- 2021-05-17 22:04:56</a:t>
                      </a:r>
                      <a:r>
                        <a:rPr kumimoji="0" lang="es-ES" sz="1000" b="0" i="0" u="none" strike="noStrike" kern="1200" cap="none" spc="0" normalizeH="0" baseline="0" noProof="0">
                          <a:ln>
                            <a:noFill/>
                          </a:ln>
                          <a:solidFill>
                            <a:prstClr val="black"/>
                          </a:solidFill>
                          <a:effectLst/>
                          <a:uLnTx/>
                          <a:uFillTx/>
                          <a:latin typeface="+mn-lt"/>
                          <a:ea typeface="+mn-ea"/>
                          <a:cs typeface="+mn-cs"/>
                        </a:rPr>
                        <a:t>
 Ella es Lorena, una mujeraza con todas las letras!! 🔥❤️
.
Lore recibió un #transplante de #corazón hace muy poquito, y con mucha #fuerza se recupera día a día.
.
Lore es integrante de atletcba, una asociación de trabajo de personas transplantadas y en lista de espera, quienes luchan día a día para concientizarnos a todos de  #DonarOrganos.
.
Hoy, Lore se une a la #familiavenzo y forma parte de las grandes #mujeresvenzo, referentes del deporte y la salud.
.
La #bicileta formará parte de su recuperación y mejorará su calidad de vida, llevando el mensaje a toda la sociedad de que #DonarSalvaVidas y contándonos sobre su evolución con la bicicleta como instrumento de superación.
.
Gracias lorenacervellini por elegir la #bici como tu compañera.
Gracias por ser una #inspiración para todos! ❤️🤩
.
.
#SOMOSVENZO
#vivivenzo #ciclismo #bike  #cycling #cyclinglifestyle #cyclinglife #venzobikes #venzobike #ciclismoargentino #mtb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35866960"/>
                  </a:ext>
                </a:extLst>
              </a:tr>
            </a:tbl>
          </a:graphicData>
        </a:graphic>
      </p:graphicFrame>
      <p:sp>
        <p:nvSpPr>
          <p:cNvPr id="4" name="Text Placeholder 3">
            <a:extLst>
              <a:ext uri="{FF2B5EF4-FFF2-40B4-BE49-F238E27FC236}">
                <a16:creationId xmlns:a16="http://schemas.microsoft.com/office/drawing/2014/main" id="{4FFAA26D-6550-4105-828F-F949A1A39FF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192245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BA82C-0D87-4F4C-811B-6C5FBFFC09DF}"/>
              </a:ext>
            </a:extLst>
          </p:cNvPr>
          <p:cNvSpPr>
            <a:spLocks noGrp="1"/>
          </p:cNvSpPr>
          <p:nvPr>
            <p:ph type="title"/>
          </p:nvPr>
        </p:nvSpPr>
        <p:spPr/>
        <p:txBody>
          <a:bodyPr/>
          <a:lstStyle/>
          <a:p>
            <a:r>
              <a:rPr lang="en-US"/>
              <a:t>Instagram Posts Table | Teknialbikes - 7 of 23</a:t>
            </a:r>
          </a:p>
        </p:txBody>
      </p:sp>
      <p:graphicFrame>
        <p:nvGraphicFramePr>
          <p:cNvPr id="5" name="Table Placeholder 4">
            <a:extLst>
              <a:ext uri="{FF2B5EF4-FFF2-40B4-BE49-F238E27FC236}">
                <a16:creationId xmlns:a16="http://schemas.microsoft.com/office/drawing/2014/main" id="{C7C78DD0-EA52-4AC7-BE6A-F027DDE5FCF9}"/>
              </a:ext>
            </a:extLst>
          </p:cNvPr>
          <p:cNvGraphicFramePr>
            <a:graphicFrameLocks noGrp="1"/>
          </p:cNvGraphicFramePr>
          <p:nvPr>
            <p:ph type="tbl" sz="quarter" idx="13"/>
            <p:extLst>
              <p:ext uri="{D42A27DB-BD31-4B8C-83A1-F6EECF244321}">
                <p14:modId xmlns:p14="http://schemas.microsoft.com/office/powerpoint/2010/main" val="3106534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51862946"/>
                    </a:ext>
                  </a:extLst>
                </a:gridCol>
                <a:gridCol w="987552">
                  <a:extLst>
                    <a:ext uri="{9D8B030D-6E8A-4147-A177-3AD203B41FA5}">
                      <a16:colId xmlns:a16="http://schemas.microsoft.com/office/drawing/2014/main" val="1262872351"/>
                    </a:ext>
                  </a:extLst>
                </a:gridCol>
                <a:gridCol w="987552">
                  <a:extLst>
                    <a:ext uri="{9D8B030D-6E8A-4147-A177-3AD203B41FA5}">
                      <a16:colId xmlns:a16="http://schemas.microsoft.com/office/drawing/2014/main" val="64413538"/>
                    </a:ext>
                  </a:extLst>
                </a:gridCol>
                <a:gridCol w="987552">
                  <a:extLst>
                    <a:ext uri="{9D8B030D-6E8A-4147-A177-3AD203B41FA5}">
                      <a16:colId xmlns:a16="http://schemas.microsoft.com/office/drawing/2014/main" val="3276910338"/>
                    </a:ext>
                  </a:extLst>
                </a:gridCol>
                <a:gridCol w="987552">
                  <a:extLst>
                    <a:ext uri="{9D8B030D-6E8A-4147-A177-3AD203B41FA5}">
                      <a16:colId xmlns:a16="http://schemas.microsoft.com/office/drawing/2014/main" val="112257226"/>
                    </a:ext>
                  </a:extLst>
                </a:gridCol>
                <a:gridCol w="987552">
                  <a:extLst>
                    <a:ext uri="{9D8B030D-6E8A-4147-A177-3AD203B41FA5}">
                      <a16:colId xmlns:a16="http://schemas.microsoft.com/office/drawing/2014/main" val="3177776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278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- 2021-05-14 14:30:52</a:t>
                      </a:r>
                      <a:r>
                        <a:rPr kumimoji="0" lang="en-US" sz="1000" b="0" i="0" u="none" strike="noStrike" kern="1200" cap="none" spc="0" normalizeH="0" baseline="0" noProof="0">
                          <a:ln>
                            <a:noFill/>
                          </a:ln>
                          <a:solidFill>
                            <a:prstClr val="black"/>
                          </a:solidFill>
                          <a:effectLst/>
                          <a:uLnTx/>
                          <a:uFillTx/>
                          <a:latin typeface="+mn-lt"/>
                          <a:ea typeface="+mn-ea"/>
                          <a:cs typeface="+mn-cs"/>
                        </a:rPr>
                        <a:t>
 Están listos para iniciar en el #CiclismodeRuta ?
La #VenzoPhoenix está esperando para salir a rodar🔥
.
Una excelente opción para elegirla como #BicicletaUrbana
.
Mirá sus características en nuestra web:
www.venzoargentina.com.ar/bicicleta/venzo-phoenix/
.
Pedila en cualquiera de las #BicicleteríasVenzo del país!!
.
.
#venzo #somosvenzo #vivivenzo #ciclismo #bike #bicicleta #cycling #cyclinglifestyle #cyclingphotos #cyclinglife #venzobikes #venzobike #biker #carretera #ciclismoargentino #phoenix #venzophoenix #cyclingroad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38974345"/>
                  </a:ext>
                </a:extLst>
              </a:tr>
            </a:tbl>
          </a:graphicData>
        </a:graphic>
      </p:graphicFrame>
      <p:sp>
        <p:nvSpPr>
          <p:cNvPr id="4" name="Text Placeholder 3">
            <a:extLst>
              <a:ext uri="{FF2B5EF4-FFF2-40B4-BE49-F238E27FC236}">
                <a16:creationId xmlns:a16="http://schemas.microsoft.com/office/drawing/2014/main" id="{31214A77-4D7C-463D-85AA-3530DEF59F4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6497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48394-7E7C-41F0-948C-49D5F01E3F10}"/>
              </a:ext>
            </a:extLst>
          </p:cNvPr>
          <p:cNvSpPr>
            <a:spLocks noGrp="1"/>
          </p:cNvSpPr>
          <p:nvPr>
            <p:ph type="title"/>
          </p:nvPr>
        </p:nvSpPr>
        <p:spPr/>
        <p:txBody>
          <a:bodyPr/>
          <a:lstStyle/>
          <a:p>
            <a:r>
              <a:rPr lang="en-US"/>
              <a:t>Instagram Posts Table | Teknialbikes - 8 of 23</a:t>
            </a:r>
          </a:p>
        </p:txBody>
      </p:sp>
      <p:graphicFrame>
        <p:nvGraphicFramePr>
          <p:cNvPr id="5" name="Table Placeholder 4">
            <a:extLst>
              <a:ext uri="{FF2B5EF4-FFF2-40B4-BE49-F238E27FC236}">
                <a16:creationId xmlns:a16="http://schemas.microsoft.com/office/drawing/2014/main" id="{6548DDC8-74B4-4AC6-B3D9-A8B970571CB9}"/>
              </a:ext>
            </a:extLst>
          </p:cNvPr>
          <p:cNvGraphicFramePr>
            <a:graphicFrameLocks noGrp="1"/>
          </p:cNvGraphicFramePr>
          <p:nvPr>
            <p:ph type="tbl" sz="quarter" idx="13"/>
            <p:extLst>
              <p:ext uri="{D42A27DB-BD31-4B8C-83A1-F6EECF244321}">
                <p14:modId xmlns:p14="http://schemas.microsoft.com/office/powerpoint/2010/main" val="2984297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67672958"/>
                    </a:ext>
                  </a:extLst>
                </a:gridCol>
                <a:gridCol w="987552">
                  <a:extLst>
                    <a:ext uri="{9D8B030D-6E8A-4147-A177-3AD203B41FA5}">
                      <a16:colId xmlns:a16="http://schemas.microsoft.com/office/drawing/2014/main" val="440114000"/>
                    </a:ext>
                  </a:extLst>
                </a:gridCol>
                <a:gridCol w="987552">
                  <a:extLst>
                    <a:ext uri="{9D8B030D-6E8A-4147-A177-3AD203B41FA5}">
                      <a16:colId xmlns:a16="http://schemas.microsoft.com/office/drawing/2014/main" val="3955377539"/>
                    </a:ext>
                  </a:extLst>
                </a:gridCol>
                <a:gridCol w="987552">
                  <a:extLst>
                    <a:ext uri="{9D8B030D-6E8A-4147-A177-3AD203B41FA5}">
                      <a16:colId xmlns:a16="http://schemas.microsoft.com/office/drawing/2014/main" val="2091499274"/>
                    </a:ext>
                  </a:extLst>
                </a:gridCol>
                <a:gridCol w="987552">
                  <a:extLst>
                    <a:ext uri="{9D8B030D-6E8A-4147-A177-3AD203B41FA5}">
                      <a16:colId xmlns:a16="http://schemas.microsoft.com/office/drawing/2014/main" val="290151994"/>
                    </a:ext>
                  </a:extLst>
                </a:gridCol>
                <a:gridCol w="987552">
                  <a:extLst>
                    <a:ext uri="{9D8B030D-6E8A-4147-A177-3AD203B41FA5}">
                      <a16:colId xmlns:a16="http://schemas.microsoft.com/office/drawing/2014/main" val="507546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7094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- 2021-05-23 18:33:28</a:t>
                      </a:r>
                      <a:r>
                        <a:rPr kumimoji="0" lang="es-ES" sz="1000" b="0" i="0" u="none" strike="noStrike" kern="1200" cap="none" spc="0" normalizeH="0" baseline="0" noProof="0">
                          <a:ln>
                            <a:noFill/>
                          </a:ln>
                          <a:solidFill>
                            <a:prstClr val="black"/>
                          </a:solidFill>
                          <a:effectLst/>
                          <a:uLnTx/>
                          <a:uFillTx/>
                          <a:latin typeface="+mn-lt"/>
                          <a:ea typeface="+mn-ea"/>
                          <a:cs typeface="+mn-cs"/>
                        </a:rPr>
                        <a:t>
 Hoy viajamos a #mendoza junto a los chicos de andar.liviano quienes nos comparten estas hermosas postales de su recorrido por #Malargüe.
.
.
En estas imágenes podemos ver el refugio donde los chicos pararon a dormir.
.
El #pozodelasanimas que nos conquista con su color verde claro, y una pileta de aguas termales que nos invitan a hacer un #Stop para descansar.
.
.
Hoy viajamos desde casa y los invitamos a guardar este post para poder hacer este recorrido tan pronto podamos. 🤩❤️
.
.
#venzo #somosvenzo #vivivenzo #cicloturismo #ciclismo #cicloturismoargentino #argentina #cycling #cyclinglife #mtb #mtblife #viajes #cicloviajeros #viajesvenzo #viviargentina #travelarg #cicloturistasvenzo #bike #biker #turismoargentina #Diariosdebicicletavenzo #microaventurasvenzo #venzotravel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56543670"/>
                  </a:ext>
                </a:extLst>
              </a:tr>
            </a:tbl>
          </a:graphicData>
        </a:graphic>
      </p:graphicFrame>
      <p:sp>
        <p:nvSpPr>
          <p:cNvPr id="4" name="Text Placeholder 3">
            <a:extLst>
              <a:ext uri="{FF2B5EF4-FFF2-40B4-BE49-F238E27FC236}">
                <a16:creationId xmlns:a16="http://schemas.microsoft.com/office/drawing/2014/main" id="{F9AD984E-6AA9-44F9-AAF8-741FFF67434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914055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C0544-F51D-4F9D-8E06-B786C32810FC}"/>
              </a:ext>
            </a:extLst>
          </p:cNvPr>
          <p:cNvSpPr>
            <a:spLocks noGrp="1"/>
          </p:cNvSpPr>
          <p:nvPr>
            <p:ph type="title"/>
          </p:nvPr>
        </p:nvSpPr>
        <p:spPr/>
        <p:txBody>
          <a:bodyPr/>
          <a:lstStyle/>
          <a:p>
            <a:r>
              <a:rPr lang="en-US"/>
              <a:t>Instagram Posts Table | Teknialbikes - 9 of 23</a:t>
            </a:r>
          </a:p>
        </p:txBody>
      </p:sp>
      <p:graphicFrame>
        <p:nvGraphicFramePr>
          <p:cNvPr id="5" name="Table Placeholder 4">
            <a:extLst>
              <a:ext uri="{FF2B5EF4-FFF2-40B4-BE49-F238E27FC236}">
                <a16:creationId xmlns:a16="http://schemas.microsoft.com/office/drawing/2014/main" id="{DAE308FE-39B8-418A-94C9-A1158A8B1139}"/>
              </a:ext>
            </a:extLst>
          </p:cNvPr>
          <p:cNvGraphicFramePr>
            <a:graphicFrameLocks noGrp="1"/>
          </p:cNvGraphicFramePr>
          <p:nvPr>
            <p:ph type="tbl" sz="quarter" idx="13"/>
            <p:extLst>
              <p:ext uri="{D42A27DB-BD31-4B8C-83A1-F6EECF244321}">
                <p14:modId xmlns:p14="http://schemas.microsoft.com/office/powerpoint/2010/main" val="1878179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60672809"/>
                    </a:ext>
                  </a:extLst>
                </a:gridCol>
                <a:gridCol w="987552">
                  <a:extLst>
                    <a:ext uri="{9D8B030D-6E8A-4147-A177-3AD203B41FA5}">
                      <a16:colId xmlns:a16="http://schemas.microsoft.com/office/drawing/2014/main" val="3440880200"/>
                    </a:ext>
                  </a:extLst>
                </a:gridCol>
                <a:gridCol w="987552">
                  <a:extLst>
                    <a:ext uri="{9D8B030D-6E8A-4147-A177-3AD203B41FA5}">
                      <a16:colId xmlns:a16="http://schemas.microsoft.com/office/drawing/2014/main" val="2342257051"/>
                    </a:ext>
                  </a:extLst>
                </a:gridCol>
                <a:gridCol w="987552">
                  <a:extLst>
                    <a:ext uri="{9D8B030D-6E8A-4147-A177-3AD203B41FA5}">
                      <a16:colId xmlns:a16="http://schemas.microsoft.com/office/drawing/2014/main" val="826319800"/>
                    </a:ext>
                  </a:extLst>
                </a:gridCol>
                <a:gridCol w="987552">
                  <a:extLst>
                    <a:ext uri="{9D8B030D-6E8A-4147-A177-3AD203B41FA5}">
                      <a16:colId xmlns:a16="http://schemas.microsoft.com/office/drawing/2014/main" val="1668434141"/>
                    </a:ext>
                  </a:extLst>
                </a:gridCol>
                <a:gridCol w="987552">
                  <a:extLst>
                    <a:ext uri="{9D8B030D-6E8A-4147-A177-3AD203B41FA5}">
                      <a16:colId xmlns:a16="http://schemas.microsoft.com/office/drawing/2014/main" val="4182909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906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- 2021-05-27 11:35:50</a:t>
                      </a:r>
                      <a:r>
                        <a:rPr kumimoji="0" lang="es-ES" sz="1000" b="0" i="0" u="none" strike="noStrike" kern="1200" cap="none" spc="0" normalizeH="0" baseline="0" noProof="0">
                          <a:ln>
                            <a:noFill/>
                          </a:ln>
                          <a:solidFill>
                            <a:prstClr val="black"/>
                          </a:solidFill>
                          <a:effectLst/>
                          <a:uLnTx/>
                          <a:uFillTx/>
                          <a:latin typeface="+mn-lt"/>
                          <a:ea typeface="+mn-ea"/>
                          <a:cs typeface="+mn-cs"/>
                        </a:rPr>
                        <a:t>
 #MicroaventurasVenzo 🚴🏻‍♂️
.
Hoy les compartimos un recorrido que puede hacerse en pocas horas de pedaleo tranquilo.
.
Los chicos de andar.liviano recorrieron #LujandeCuyo e la provincia de #Mendoza
.
La ruta costea un predio que se llama #LujanPlaya donde se puede comer e hidratarse para recuperar energías. 🙌🏻
.
Gran parte del recorrido cuenta con #Ciclovias, lo que lo hace seguro y tranquilo para circular.
.
El recorrido termina en el #DiquePotrerillos con una increíble vista hacia la #Cordillera
.
.
Si queres saber más sobre este recorrido, dejá tu consulta en comentarios, que los chicos de andar.liviano te las van a responder!! 🤩
.
.
leontrincheri nicolas.perez.792
#venzo #somosvenzo #vivivenzo #cicloturismo #ciclismo #cicloturismoargentino #argentina #cycling #cyclinglife #mtb #mtblife #viajes #cicloviajeros #viajesvenzo #viviargentina #travelarg #cicloturistasvenzo #bike #biker #turismoargentina #Diariosdebicicletavenzo #microaventurasvenzo #venzotravel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27191899"/>
                  </a:ext>
                </a:extLst>
              </a:tr>
            </a:tbl>
          </a:graphicData>
        </a:graphic>
      </p:graphicFrame>
      <p:sp>
        <p:nvSpPr>
          <p:cNvPr id="4" name="Text Placeholder 3">
            <a:extLst>
              <a:ext uri="{FF2B5EF4-FFF2-40B4-BE49-F238E27FC236}">
                <a16:creationId xmlns:a16="http://schemas.microsoft.com/office/drawing/2014/main" id="{5F2C53C0-846E-4B43-A8BF-C0829B83A4A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2843418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ABF3E-BF92-45C3-836D-D448DA8EFAA6}"/>
              </a:ext>
            </a:extLst>
          </p:cNvPr>
          <p:cNvSpPr>
            <a:spLocks noGrp="1"/>
          </p:cNvSpPr>
          <p:nvPr>
            <p:ph type="title"/>
          </p:nvPr>
        </p:nvSpPr>
        <p:spPr/>
        <p:txBody>
          <a:bodyPr/>
          <a:lstStyle/>
          <a:p>
            <a:r>
              <a:rPr lang="en-US"/>
              <a:t>Instagram Posts Table | Teknialbikes - 10 of 23</a:t>
            </a:r>
          </a:p>
        </p:txBody>
      </p:sp>
      <p:graphicFrame>
        <p:nvGraphicFramePr>
          <p:cNvPr id="5" name="Table Placeholder 4">
            <a:extLst>
              <a:ext uri="{FF2B5EF4-FFF2-40B4-BE49-F238E27FC236}">
                <a16:creationId xmlns:a16="http://schemas.microsoft.com/office/drawing/2014/main" id="{D8E5E812-7B9B-4E36-A286-A53688BC99DB}"/>
              </a:ext>
            </a:extLst>
          </p:cNvPr>
          <p:cNvGraphicFramePr>
            <a:graphicFrameLocks noGrp="1"/>
          </p:cNvGraphicFramePr>
          <p:nvPr>
            <p:ph type="tbl" sz="quarter" idx="13"/>
            <p:extLst>
              <p:ext uri="{D42A27DB-BD31-4B8C-83A1-F6EECF244321}">
                <p14:modId xmlns:p14="http://schemas.microsoft.com/office/powerpoint/2010/main" val="269525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39805276"/>
                    </a:ext>
                  </a:extLst>
                </a:gridCol>
                <a:gridCol w="987552">
                  <a:extLst>
                    <a:ext uri="{9D8B030D-6E8A-4147-A177-3AD203B41FA5}">
                      <a16:colId xmlns:a16="http://schemas.microsoft.com/office/drawing/2014/main" val="934249524"/>
                    </a:ext>
                  </a:extLst>
                </a:gridCol>
                <a:gridCol w="987552">
                  <a:extLst>
                    <a:ext uri="{9D8B030D-6E8A-4147-A177-3AD203B41FA5}">
                      <a16:colId xmlns:a16="http://schemas.microsoft.com/office/drawing/2014/main" val="4066269396"/>
                    </a:ext>
                  </a:extLst>
                </a:gridCol>
                <a:gridCol w="987552">
                  <a:extLst>
                    <a:ext uri="{9D8B030D-6E8A-4147-A177-3AD203B41FA5}">
                      <a16:colId xmlns:a16="http://schemas.microsoft.com/office/drawing/2014/main" val="3079784934"/>
                    </a:ext>
                  </a:extLst>
                </a:gridCol>
                <a:gridCol w="987552">
                  <a:extLst>
                    <a:ext uri="{9D8B030D-6E8A-4147-A177-3AD203B41FA5}">
                      <a16:colId xmlns:a16="http://schemas.microsoft.com/office/drawing/2014/main" val="468303198"/>
                    </a:ext>
                  </a:extLst>
                </a:gridCol>
                <a:gridCol w="987552">
                  <a:extLst>
                    <a:ext uri="{9D8B030D-6E8A-4147-A177-3AD203B41FA5}">
                      <a16:colId xmlns:a16="http://schemas.microsoft.com/office/drawing/2014/main" val="1182886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132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- 2021-05-19 21:54:59</a:t>
                      </a:r>
                      <a:r>
                        <a:rPr kumimoji="0" lang="es-ES" sz="1000" b="0" i="0" u="none" strike="noStrike" kern="1200" cap="none" spc="0" normalizeH="0" baseline="0" noProof="0">
                          <a:ln>
                            <a:noFill/>
                          </a:ln>
                          <a:solidFill>
                            <a:prstClr val="black"/>
                          </a:solidFill>
                          <a:effectLst/>
                          <a:uLnTx/>
                          <a:uFillTx/>
                          <a:latin typeface="+mn-lt"/>
                          <a:ea typeface="+mn-ea"/>
                          <a:cs typeface="+mn-cs"/>
                        </a:rPr>
                        <a:t>
 #MicroaventurasVenzo: 🚴🏻‍♀️
Vuelta Candonga/Ascochinga
Esta es una de esas vueltas en donde en muy pocos kilómetros se puede dejar el cemento  atrás. Sacarnos la ciudad de encima. Eso tiene Córdoba, y es lo que nosotros encontramos en sus sierras: la posibilidad real, cercana y casi instantánea de volver a la naturaleza. 
🗓Cuándo hacerlo: es un recorrido que se puede hacer durante todo el año. En cada estación el clima va a ser un factor a tener muy en cuenta pero no excluyente. Si lo que se busca es tranquilidad lo ideal sería evitar los meses de verano y por sobre todo los fines de semana ya que suele ser un recorrido muy frecuentado por motociclistas. 
💧Comida y agua: antes de dejar el asfalto, las ciudades cabeceras de Agua de Oro o Ascochinga son las únicas opciones. Calcular y comprar la comida antes de arrancar con el recorrido, una vez que se sube a la zona de sierras la única opción sería bajar hasta La Cumbre y luego volver a subir para seguir con el recorrido. El agua 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34478869"/>
                  </a:ext>
                </a:extLst>
              </a:tr>
            </a:tbl>
          </a:graphicData>
        </a:graphic>
      </p:graphicFrame>
      <p:sp>
        <p:nvSpPr>
          <p:cNvPr id="4" name="Text Placeholder 3">
            <a:extLst>
              <a:ext uri="{FF2B5EF4-FFF2-40B4-BE49-F238E27FC236}">
                <a16:creationId xmlns:a16="http://schemas.microsoft.com/office/drawing/2014/main" id="{C48B313A-B2A2-4D38-8BFF-D86CA915099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139515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ECC5C-2C21-484A-B720-39951A45A005}"/>
              </a:ext>
            </a:extLst>
          </p:cNvPr>
          <p:cNvSpPr>
            <a:spLocks noGrp="1"/>
          </p:cNvSpPr>
          <p:nvPr>
            <p:ph type="title"/>
          </p:nvPr>
        </p:nvSpPr>
        <p:spPr/>
        <p:txBody>
          <a:bodyPr/>
          <a:lstStyle/>
          <a:p>
            <a:r>
              <a:rPr lang="en-US"/>
              <a:t>Instagram Posts Table | Teknialbikes - 11 of 23</a:t>
            </a:r>
          </a:p>
        </p:txBody>
      </p:sp>
      <p:graphicFrame>
        <p:nvGraphicFramePr>
          <p:cNvPr id="5" name="Table Placeholder 4">
            <a:extLst>
              <a:ext uri="{FF2B5EF4-FFF2-40B4-BE49-F238E27FC236}">
                <a16:creationId xmlns:a16="http://schemas.microsoft.com/office/drawing/2014/main" id="{44E4B257-069A-4AE0-93A1-66F9EA599408}"/>
              </a:ext>
            </a:extLst>
          </p:cNvPr>
          <p:cNvGraphicFramePr>
            <a:graphicFrameLocks noGrp="1"/>
          </p:cNvGraphicFramePr>
          <p:nvPr>
            <p:ph type="tbl" sz="quarter" idx="13"/>
            <p:extLst>
              <p:ext uri="{D42A27DB-BD31-4B8C-83A1-F6EECF244321}">
                <p14:modId xmlns:p14="http://schemas.microsoft.com/office/powerpoint/2010/main" val="361977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93314838"/>
                    </a:ext>
                  </a:extLst>
                </a:gridCol>
                <a:gridCol w="987552">
                  <a:extLst>
                    <a:ext uri="{9D8B030D-6E8A-4147-A177-3AD203B41FA5}">
                      <a16:colId xmlns:a16="http://schemas.microsoft.com/office/drawing/2014/main" val="1572344784"/>
                    </a:ext>
                  </a:extLst>
                </a:gridCol>
                <a:gridCol w="987552">
                  <a:extLst>
                    <a:ext uri="{9D8B030D-6E8A-4147-A177-3AD203B41FA5}">
                      <a16:colId xmlns:a16="http://schemas.microsoft.com/office/drawing/2014/main" val="248007797"/>
                    </a:ext>
                  </a:extLst>
                </a:gridCol>
                <a:gridCol w="987552">
                  <a:extLst>
                    <a:ext uri="{9D8B030D-6E8A-4147-A177-3AD203B41FA5}">
                      <a16:colId xmlns:a16="http://schemas.microsoft.com/office/drawing/2014/main" val="3783763629"/>
                    </a:ext>
                  </a:extLst>
                </a:gridCol>
                <a:gridCol w="987552">
                  <a:extLst>
                    <a:ext uri="{9D8B030D-6E8A-4147-A177-3AD203B41FA5}">
                      <a16:colId xmlns:a16="http://schemas.microsoft.com/office/drawing/2014/main" val="620621887"/>
                    </a:ext>
                  </a:extLst>
                </a:gridCol>
                <a:gridCol w="987552">
                  <a:extLst>
                    <a:ext uri="{9D8B030D-6E8A-4147-A177-3AD203B41FA5}">
                      <a16:colId xmlns:a16="http://schemas.microsoft.com/office/drawing/2014/main" val="1367040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4524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- 2021-05-25 13:51:25</a:t>
                      </a:r>
                      <a:r>
                        <a:rPr kumimoji="0" lang="es-ES" sz="1000" b="0" i="0" u="none" strike="noStrike" kern="1200" cap="none" spc="0" normalizeH="0" baseline="0" noProof="0">
                          <a:ln>
                            <a:noFill/>
                          </a:ln>
                          <a:solidFill>
                            <a:prstClr val="black"/>
                          </a:solidFill>
                          <a:effectLst/>
                          <a:uLnTx/>
                          <a:uFillTx/>
                          <a:latin typeface="+mn-lt"/>
                          <a:ea typeface="+mn-ea"/>
                          <a:cs typeface="+mn-cs"/>
                        </a:rPr>
                        <a:t>
 ¿Qué es la Patria para vos? ¿Un pedazo de tierra, los lugares donde fuiste feliz, la gente con la que compartiste tus mejores recuerdos, los viajes en los que buscaste tus raíces? No importa no tener la respuesta: lo importante es que sigan apareciendo preguntas. A todxs lxs que pedalean por cualquier lugar de la Patria buscando la libertad, ¡Feliz día!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734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- 2021-05-29 12:23:01</a:t>
                      </a:r>
                      <a:r>
                        <a:rPr kumimoji="0" lang="es-ES" sz="1000" b="0" i="0" u="none" strike="noStrike" kern="1200" cap="none" spc="0" normalizeH="0" baseline="0" noProof="0">
                          <a:ln>
                            <a:noFill/>
                          </a:ln>
                          <a:solidFill>
                            <a:prstClr val="black"/>
                          </a:solidFill>
                          <a:effectLst/>
                          <a:uLnTx/>
                          <a:uFillTx/>
                          <a:latin typeface="+mn-lt"/>
                          <a:ea typeface="+mn-ea"/>
                          <a:cs typeface="+mn-cs"/>
                        </a:rPr>
                        <a:t>
 #DiaDelBicicletero #29M 
Sabemos lo importantes que son nuestras bicis para nosotrxs. Por eso, hoy queremos agradecerles y desearles un muy feliz día a todxs lxs bicicleterxs que trabajan con mucho amor para ayudarnos a cuidarlas.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5509109"/>
                  </a:ext>
                </a:extLst>
              </a:tr>
            </a:tbl>
          </a:graphicData>
        </a:graphic>
      </p:graphicFrame>
      <p:sp>
        <p:nvSpPr>
          <p:cNvPr id="4" name="Text Placeholder 3">
            <a:extLst>
              <a:ext uri="{FF2B5EF4-FFF2-40B4-BE49-F238E27FC236}">
                <a16:creationId xmlns:a16="http://schemas.microsoft.com/office/drawing/2014/main" id="{55763B84-AB44-4CD7-BDA2-015DC7777FD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46019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2DDA2-591B-4F20-A1C5-E876595DA29D}"/>
              </a:ext>
            </a:extLst>
          </p:cNvPr>
          <p:cNvSpPr>
            <a:spLocks noGrp="1"/>
          </p:cNvSpPr>
          <p:nvPr>
            <p:ph type="title"/>
          </p:nvPr>
        </p:nvSpPr>
        <p:spPr/>
        <p:txBody>
          <a:bodyPr/>
          <a:lstStyle/>
          <a:p>
            <a:r>
              <a:rPr lang="en-US"/>
              <a:t>Instagram Posts Table | Teknialbikes - 12 of 23</a:t>
            </a:r>
          </a:p>
        </p:txBody>
      </p:sp>
      <p:graphicFrame>
        <p:nvGraphicFramePr>
          <p:cNvPr id="5" name="Table Placeholder 4">
            <a:extLst>
              <a:ext uri="{FF2B5EF4-FFF2-40B4-BE49-F238E27FC236}">
                <a16:creationId xmlns:a16="http://schemas.microsoft.com/office/drawing/2014/main" id="{C7CEC751-3323-4705-9F0A-345F62BF1A46}"/>
              </a:ext>
            </a:extLst>
          </p:cNvPr>
          <p:cNvGraphicFramePr>
            <a:graphicFrameLocks noGrp="1"/>
          </p:cNvGraphicFramePr>
          <p:nvPr>
            <p:ph type="tbl" sz="quarter" idx="13"/>
            <p:extLst>
              <p:ext uri="{D42A27DB-BD31-4B8C-83A1-F6EECF244321}">
                <p14:modId xmlns:p14="http://schemas.microsoft.com/office/powerpoint/2010/main" val="328569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11458567"/>
                    </a:ext>
                  </a:extLst>
                </a:gridCol>
                <a:gridCol w="987552">
                  <a:extLst>
                    <a:ext uri="{9D8B030D-6E8A-4147-A177-3AD203B41FA5}">
                      <a16:colId xmlns:a16="http://schemas.microsoft.com/office/drawing/2014/main" val="3340959091"/>
                    </a:ext>
                  </a:extLst>
                </a:gridCol>
                <a:gridCol w="987552">
                  <a:extLst>
                    <a:ext uri="{9D8B030D-6E8A-4147-A177-3AD203B41FA5}">
                      <a16:colId xmlns:a16="http://schemas.microsoft.com/office/drawing/2014/main" val="4262825283"/>
                    </a:ext>
                  </a:extLst>
                </a:gridCol>
                <a:gridCol w="987552">
                  <a:extLst>
                    <a:ext uri="{9D8B030D-6E8A-4147-A177-3AD203B41FA5}">
                      <a16:colId xmlns:a16="http://schemas.microsoft.com/office/drawing/2014/main" val="3614883056"/>
                    </a:ext>
                  </a:extLst>
                </a:gridCol>
                <a:gridCol w="987552">
                  <a:extLst>
                    <a:ext uri="{9D8B030D-6E8A-4147-A177-3AD203B41FA5}">
                      <a16:colId xmlns:a16="http://schemas.microsoft.com/office/drawing/2014/main" val="1542055851"/>
                    </a:ext>
                  </a:extLst>
                </a:gridCol>
                <a:gridCol w="987552">
                  <a:extLst>
                    <a:ext uri="{9D8B030D-6E8A-4147-A177-3AD203B41FA5}">
                      <a16:colId xmlns:a16="http://schemas.microsoft.com/office/drawing/2014/main" val="2011713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694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- 2021-05-26 11:45:08</a:t>
                      </a:r>
                      <a:r>
                        <a:rPr kumimoji="0" lang="en-US" sz="1000" b="0" i="0" u="none" strike="noStrike" kern="1200" cap="none" spc="0" normalizeH="0" baseline="0" noProof="0">
                          <a:ln>
                            <a:noFill/>
                          </a:ln>
                          <a:solidFill>
                            <a:prstClr val="black"/>
                          </a:solidFill>
                          <a:effectLst/>
                          <a:uLnTx/>
                          <a:uFillTx/>
                          <a:latin typeface="+mn-lt"/>
                          <a:ea typeface="+mn-ea"/>
                          <a:cs typeface="+mn-cs"/>
                        </a:rPr>
                        <a:t>
 &gt;¿Sabías que 𝗰𝗶𝗰𝗹𝗶𝘀𝘁𝗮𝘀 𝗾𝘂𝗲 𝗻𝗼 𝘂𝘀𝗮𝗻 𝗰𝗮𝘀𝗰𝗼 𝘁𝗶𝗲𝗻𝗲𝗻 𝗰𝗮𝘀𝗶 𝗲𝗹 𝗱𝗼𝗯𝗹𝗲 𝗱𝗲 𝗿𝗶𝗲𝘀𝗴𝗼 de sufrir una lesión en la cabeza, que aquellos que lo usan? 📣 🚴♀️
. 
⚠ A la hora de pedalear, recordá siempre la importancia de hacerlo con protección y seguridad. Sin importar si es una competencia o un paseo: usá 𝗰𝗮𝘀𝗰𝗼. ✅
. 
¿Y vos te ponés el casco para salir a pedalear? 𝗧𝗲 𝗹𝗲𝗲𝗺𝗼𝘀!!! 😊
.
.
#topmega #tubicitumundo #bicicletas #bici #ciclismo #ciclismourbano #mtblife #mtbargentina #usacasco #seguridadvial #ciclismoargentina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2142896"/>
                  </a:ext>
                </a:extLst>
              </a:tr>
            </a:tbl>
          </a:graphicData>
        </a:graphic>
      </p:graphicFrame>
      <p:sp>
        <p:nvSpPr>
          <p:cNvPr id="4" name="Text Placeholder 3">
            <a:extLst>
              <a:ext uri="{FF2B5EF4-FFF2-40B4-BE49-F238E27FC236}">
                <a16:creationId xmlns:a16="http://schemas.microsoft.com/office/drawing/2014/main" id="{0C354752-CE9B-4D4A-92CC-15278AA3121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854691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54CF4-27F0-414A-9AFF-56444373E18D}"/>
              </a:ext>
            </a:extLst>
          </p:cNvPr>
          <p:cNvSpPr>
            <a:spLocks noGrp="1"/>
          </p:cNvSpPr>
          <p:nvPr>
            <p:ph type="title"/>
          </p:nvPr>
        </p:nvSpPr>
        <p:spPr/>
        <p:txBody>
          <a:bodyPr/>
          <a:lstStyle/>
          <a:p>
            <a:r>
              <a:rPr lang="en-US"/>
              <a:t>Instagram Posts Table | Teknialbikes - 13 of 23</a:t>
            </a:r>
          </a:p>
        </p:txBody>
      </p:sp>
      <p:graphicFrame>
        <p:nvGraphicFramePr>
          <p:cNvPr id="5" name="Table Placeholder 4">
            <a:extLst>
              <a:ext uri="{FF2B5EF4-FFF2-40B4-BE49-F238E27FC236}">
                <a16:creationId xmlns:a16="http://schemas.microsoft.com/office/drawing/2014/main" id="{8042C3E9-D1C2-42AD-AF20-29631FD3CD5D}"/>
              </a:ext>
            </a:extLst>
          </p:cNvPr>
          <p:cNvGraphicFramePr>
            <a:graphicFrameLocks noGrp="1"/>
          </p:cNvGraphicFramePr>
          <p:nvPr>
            <p:ph type="tbl" sz="quarter" idx="13"/>
            <p:extLst>
              <p:ext uri="{D42A27DB-BD31-4B8C-83A1-F6EECF244321}">
                <p14:modId xmlns:p14="http://schemas.microsoft.com/office/powerpoint/2010/main" val="3702683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66743506"/>
                    </a:ext>
                  </a:extLst>
                </a:gridCol>
                <a:gridCol w="987552">
                  <a:extLst>
                    <a:ext uri="{9D8B030D-6E8A-4147-A177-3AD203B41FA5}">
                      <a16:colId xmlns:a16="http://schemas.microsoft.com/office/drawing/2014/main" val="1640938380"/>
                    </a:ext>
                  </a:extLst>
                </a:gridCol>
                <a:gridCol w="987552">
                  <a:extLst>
                    <a:ext uri="{9D8B030D-6E8A-4147-A177-3AD203B41FA5}">
                      <a16:colId xmlns:a16="http://schemas.microsoft.com/office/drawing/2014/main" val="4065064193"/>
                    </a:ext>
                  </a:extLst>
                </a:gridCol>
                <a:gridCol w="987552">
                  <a:extLst>
                    <a:ext uri="{9D8B030D-6E8A-4147-A177-3AD203B41FA5}">
                      <a16:colId xmlns:a16="http://schemas.microsoft.com/office/drawing/2014/main" val="2948489824"/>
                    </a:ext>
                  </a:extLst>
                </a:gridCol>
                <a:gridCol w="987552">
                  <a:extLst>
                    <a:ext uri="{9D8B030D-6E8A-4147-A177-3AD203B41FA5}">
                      <a16:colId xmlns:a16="http://schemas.microsoft.com/office/drawing/2014/main" val="3264526584"/>
                    </a:ext>
                  </a:extLst>
                </a:gridCol>
                <a:gridCol w="987552">
                  <a:extLst>
                    <a:ext uri="{9D8B030D-6E8A-4147-A177-3AD203B41FA5}">
                      <a16:colId xmlns:a16="http://schemas.microsoft.com/office/drawing/2014/main" val="1443232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1680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- 2021-05-17 12:42:07</a:t>
                      </a:r>
                      <a:r>
                        <a:rPr kumimoji="0" lang="es-ES" sz="1000" b="0" i="0" u="none" strike="noStrike" kern="1200" cap="none" spc="0" normalizeH="0" baseline="0" noProof="0">
                          <a:ln>
                            <a:noFill/>
                          </a:ln>
                          <a:solidFill>
                            <a:prstClr val="black"/>
                          </a:solidFill>
                          <a:effectLst/>
                          <a:uLnTx/>
                          <a:uFillTx/>
                          <a:latin typeface="+mn-lt"/>
                          <a:ea typeface="+mn-ea"/>
                          <a:cs typeface="+mn-cs"/>
                        </a:rPr>
                        <a:t>
 &gt;&gt; 5⃣  razones para pasarte a las dos ruedas 🚴♂️
.
Estamos convencidos que el #boomdelasdosruedas llegó para quedarse 🔝 Pero si todavía no te uniste a esta movida, te dejamos motivos más que válidos para hacerlo 😉
.
✔es eco-friendly
✔te ayuda a ahorrar
✔mejora nuestro sistema inmunológico
✔es un ejercicio súper completo
✔reduce el estrés y te pone una sonrisa en la cara 😀😀😀
.
¿Y vos por qué elegís la bici? ❤
.
.
#topmega #tubicitumundo #ciclismo #ciclismoargentino #bici #bike #bicicleta #lifestyle #ecofriendly #mtblife #mtb #ciclismourbano #nuevoestilodevida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99517689"/>
                  </a:ext>
                </a:extLst>
              </a:tr>
            </a:tbl>
          </a:graphicData>
        </a:graphic>
      </p:graphicFrame>
      <p:sp>
        <p:nvSpPr>
          <p:cNvPr id="4" name="Text Placeholder 3">
            <a:extLst>
              <a:ext uri="{FF2B5EF4-FFF2-40B4-BE49-F238E27FC236}">
                <a16:creationId xmlns:a16="http://schemas.microsoft.com/office/drawing/2014/main" id="{BCE55A93-3B60-458E-A202-5A5FE011E58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980424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5E29-ED44-4B18-8178-F2090283C3A9}"/>
              </a:ext>
            </a:extLst>
          </p:cNvPr>
          <p:cNvSpPr>
            <a:spLocks noGrp="1"/>
          </p:cNvSpPr>
          <p:nvPr>
            <p:ph type="title"/>
          </p:nvPr>
        </p:nvSpPr>
        <p:spPr/>
        <p:txBody>
          <a:bodyPr/>
          <a:lstStyle/>
          <a:p>
            <a:r>
              <a:rPr lang="en-US"/>
              <a:t>Instagram Posts Table | Teknialbikes - 14 of 23</a:t>
            </a:r>
          </a:p>
        </p:txBody>
      </p:sp>
      <p:graphicFrame>
        <p:nvGraphicFramePr>
          <p:cNvPr id="5" name="Table Placeholder 4">
            <a:extLst>
              <a:ext uri="{FF2B5EF4-FFF2-40B4-BE49-F238E27FC236}">
                <a16:creationId xmlns:a16="http://schemas.microsoft.com/office/drawing/2014/main" id="{49812278-2E9F-4647-8926-61F4798FE99C}"/>
              </a:ext>
            </a:extLst>
          </p:cNvPr>
          <p:cNvGraphicFramePr>
            <a:graphicFrameLocks noGrp="1"/>
          </p:cNvGraphicFramePr>
          <p:nvPr>
            <p:ph type="tbl" sz="quarter" idx="13"/>
            <p:extLst>
              <p:ext uri="{D42A27DB-BD31-4B8C-83A1-F6EECF244321}">
                <p14:modId xmlns:p14="http://schemas.microsoft.com/office/powerpoint/2010/main" val="3650633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69888784"/>
                    </a:ext>
                  </a:extLst>
                </a:gridCol>
                <a:gridCol w="987552">
                  <a:extLst>
                    <a:ext uri="{9D8B030D-6E8A-4147-A177-3AD203B41FA5}">
                      <a16:colId xmlns:a16="http://schemas.microsoft.com/office/drawing/2014/main" val="2174429352"/>
                    </a:ext>
                  </a:extLst>
                </a:gridCol>
                <a:gridCol w="987552">
                  <a:extLst>
                    <a:ext uri="{9D8B030D-6E8A-4147-A177-3AD203B41FA5}">
                      <a16:colId xmlns:a16="http://schemas.microsoft.com/office/drawing/2014/main" val="1517929124"/>
                    </a:ext>
                  </a:extLst>
                </a:gridCol>
                <a:gridCol w="987552">
                  <a:extLst>
                    <a:ext uri="{9D8B030D-6E8A-4147-A177-3AD203B41FA5}">
                      <a16:colId xmlns:a16="http://schemas.microsoft.com/office/drawing/2014/main" val="3215689104"/>
                    </a:ext>
                  </a:extLst>
                </a:gridCol>
                <a:gridCol w="987552">
                  <a:extLst>
                    <a:ext uri="{9D8B030D-6E8A-4147-A177-3AD203B41FA5}">
                      <a16:colId xmlns:a16="http://schemas.microsoft.com/office/drawing/2014/main" val="215928565"/>
                    </a:ext>
                  </a:extLst>
                </a:gridCol>
                <a:gridCol w="987552">
                  <a:extLst>
                    <a:ext uri="{9D8B030D-6E8A-4147-A177-3AD203B41FA5}">
                      <a16:colId xmlns:a16="http://schemas.microsoft.com/office/drawing/2014/main" val="3287845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275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- 2021-05-22 11:30:07</a:t>
                      </a:r>
                      <a:r>
                        <a:rPr kumimoji="0" lang="es-ES" sz="1000" b="0" i="0" u="none" strike="noStrike" kern="1200" cap="none" spc="0" normalizeH="0" baseline="0" noProof="0">
                          <a:ln>
                            <a:noFill/>
                          </a:ln>
                          <a:solidFill>
                            <a:prstClr val="black"/>
                          </a:solidFill>
                          <a:effectLst/>
                          <a:uLnTx/>
                          <a:uFillTx/>
                          <a:latin typeface="+mn-lt"/>
                          <a:ea typeface="+mn-ea"/>
                          <a:cs typeface="+mn-cs"/>
                        </a:rPr>
                        <a:t>
 &gt;&gt; Ciclismo: una palabra de 8 letras y 1000 emociones. Para quienes hacen del ciclismo un estilo de vida 😍 😍
.
Lo resumimos todo en unas palabras 😉 
.
¿Y a vos qué te genera tu Topmega? 💫
.
.
#topmega #tubicitumundo #ciclismo #mtblifestyle #aventura #pasion #ciclismoargentino #bikes #bicicletas #bicis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99809834"/>
                  </a:ext>
                </a:extLst>
              </a:tr>
            </a:tbl>
          </a:graphicData>
        </a:graphic>
      </p:graphicFrame>
      <p:sp>
        <p:nvSpPr>
          <p:cNvPr id="4" name="Text Placeholder 3">
            <a:extLst>
              <a:ext uri="{FF2B5EF4-FFF2-40B4-BE49-F238E27FC236}">
                <a16:creationId xmlns:a16="http://schemas.microsoft.com/office/drawing/2014/main" id="{246ACC08-0A05-48AE-A086-20683B7BC19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2924941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C375-95C6-49F4-AA7B-B68AF86DE942}"/>
              </a:ext>
            </a:extLst>
          </p:cNvPr>
          <p:cNvSpPr>
            <a:spLocks noGrp="1"/>
          </p:cNvSpPr>
          <p:nvPr>
            <p:ph type="title"/>
          </p:nvPr>
        </p:nvSpPr>
        <p:spPr/>
        <p:txBody>
          <a:bodyPr/>
          <a:lstStyle/>
          <a:p>
            <a:r>
              <a:rPr lang="en-US"/>
              <a:t>Instagram Posts Table | Teknialbikes - 15 of 23</a:t>
            </a:r>
          </a:p>
        </p:txBody>
      </p:sp>
      <p:graphicFrame>
        <p:nvGraphicFramePr>
          <p:cNvPr id="5" name="Table Placeholder 4">
            <a:extLst>
              <a:ext uri="{FF2B5EF4-FFF2-40B4-BE49-F238E27FC236}">
                <a16:creationId xmlns:a16="http://schemas.microsoft.com/office/drawing/2014/main" id="{388BF128-159A-4D4F-8F21-D27DF49C4D82}"/>
              </a:ext>
            </a:extLst>
          </p:cNvPr>
          <p:cNvGraphicFramePr>
            <a:graphicFrameLocks noGrp="1"/>
          </p:cNvGraphicFramePr>
          <p:nvPr>
            <p:ph type="tbl" sz="quarter" idx="13"/>
            <p:extLst>
              <p:ext uri="{D42A27DB-BD31-4B8C-83A1-F6EECF244321}">
                <p14:modId xmlns:p14="http://schemas.microsoft.com/office/powerpoint/2010/main" val="177392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22382050"/>
                    </a:ext>
                  </a:extLst>
                </a:gridCol>
                <a:gridCol w="987552">
                  <a:extLst>
                    <a:ext uri="{9D8B030D-6E8A-4147-A177-3AD203B41FA5}">
                      <a16:colId xmlns:a16="http://schemas.microsoft.com/office/drawing/2014/main" val="2093254980"/>
                    </a:ext>
                  </a:extLst>
                </a:gridCol>
                <a:gridCol w="987552">
                  <a:extLst>
                    <a:ext uri="{9D8B030D-6E8A-4147-A177-3AD203B41FA5}">
                      <a16:colId xmlns:a16="http://schemas.microsoft.com/office/drawing/2014/main" val="1872189094"/>
                    </a:ext>
                  </a:extLst>
                </a:gridCol>
                <a:gridCol w="987552">
                  <a:extLst>
                    <a:ext uri="{9D8B030D-6E8A-4147-A177-3AD203B41FA5}">
                      <a16:colId xmlns:a16="http://schemas.microsoft.com/office/drawing/2014/main" val="3509014896"/>
                    </a:ext>
                  </a:extLst>
                </a:gridCol>
                <a:gridCol w="987552">
                  <a:extLst>
                    <a:ext uri="{9D8B030D-6E8A-4147-A177-3AD203B41FA5}">
                      <a16:colId xmlns:a16="http://schemas.microsoft.com/office/drawing/2014/main" val="3639220372"/>
                    </a:ext>
                  </a:extLst>
                </a:gridCol>
                <a:gridCol w="987552">
                  <a:extLst>
                    <a:ext uri="{9D8B030D-6E8A-4147-A177-3AD203B41FA5}">
                      <a16:colId xmlns:a16="http://schemas.microsoft.com/office/drawing/2014/main" val="2033484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05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- 2021-05-31 10:30:15</a:t>
                      </a:r>
                      <a:r>
                        <a:rPr kumimoji="0" lang="en-US" sz="1000" b="0" i="0" u="none" strike="noStrike" kern="1200" cap="none" spc="0" normalizeH="0" baseline="0" noProof="0">
                          <a:ln>
                            <a:noFill/>
                          </a:ln>
                          <a:solidFill>
                            <a:prstClr val="black"/>
                          </a:solidFill>
                          <a:effectLst/>
                          <a:uLnTx/>
                          <a:uFillTx/>
                          <a:latin typeface="+mn-lt"/>
                          <a:ea typeface="+mn-ea"/>
                          <a:cs typeface="+mn-cs"/>
                        </a:rPr>
                        <a:t>
 &gt; Activá el lunes con nuestra #Flamingo R29 💨🚴♂️
.
Sus cubiertas #Arisun Graham y los cambios #Sensah le dan a este modelo el confort, la precisión y  la seguridad que buscas. ✅ ✅
.
➡ Conocé más detalles en nuestra web [Link en bio] 
.
.
#topmega #tubicitumundo #flamingo #bikes #bici #bicicleta #ciclismo #ciclismourbano #ciclismoargentina #mtbargentina #mtblife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8762904"/>
                  </a:ext>
                </a:extLst>
              </a:tr>
            </a:tbl>
          </a:graphicData>
        </a:graphic>
      </p:graphicFrame>
      <p:sp>
        <p:nvSpPr>
          <p:cNvPr id="4" name="Text Placeholder 3">
            <a:extLst>
              <a:ext uri="{FF2B5EF4-FFF2-40B4-BE49-F238E27FC236}">
                <a16:creationId xmlns:a16="http://schemas.microsoft.com/office/drawing/2014/main" id="{49EA5595-7B5F-424E-A5F6-A4989942915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20926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E3CEF-CFA9-4386-9538-5BE607E74E88}"/>
              </a:ext>
            </a:extLst>
          </p:cNvPr>
          <p:cNvSpPr>
            <a:spLocks noGrp="1"/>
          </p:cNvSpPr>
          <p:nvPr>
            <p:ph type="title"/>
          </p:nvPr>
        </p:nvSpPr>
        <p:spPr/>
        <p:txBody>
          <a:bodyPr/>
          <a:lstStyle/>
          <a:p>
            <a:r>
              <a:rPr lang="en-US"/>
              <a:t>Instagram Posts Table | Teknialbikes - 16 of 23</a:t>
            </a:r>
          </a:p>
        </p:txBody>
      </p:sp>
      <p:graphicFrame>
        <p:nvGraphicFramePr>
          <p:cNvPr id="5" name="Table Placeholder 4">
            <a:extLst>
              <a:ext uri="{FF2B5EF4-FFF2-40B4-BE49-F238E27FC236}">
                <a16:creationId xmlns:a16="http://schemas.microsoft.com/office/drawing/2014/main" id="{A80E5B93-2276-485B-927A-9BBF1C78B1EE}"/>
              </a:ext>
            </a:extLst>
          </p:cNvPr>
          <p:cNvGraphicFramePr>
            <a:graphicFrameLocks noGrp="1"/>
          </p:cNvGraphicFramePr>
          <p:nvPr>
            <p:ph type="tbl" sz="quarter" idx="13"/>
            <p:extLst>
              <p:ext uri="{D42A27DB-BD31-4B8C-83A1-F6EECF244321}">
                <p14:modId xmlns:p14="http://schemas.microsoft.com/office/powerpoint/2010/main" val="403356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67427792"/>
                    </a:ext>
                  </a:extLst>
                </a:gridCol>
                <a:gridCol w="987552">
                  <a:extLst>
                    <a:ext uri="{9D8B030D-6E8A-4147-A177-3AD203B41FA5}">
                      <a16:colId xmlns:a16="http://schemas.microsoft.com/office/drawing/2014/main" val="3035865362"/>
                    </a:ext>
                  </a:extLst>
                </a:gridCol>
                <a:gridCol w="987552">
                  <a:extLst>
                    <a:ext uri="{9D8B030D-6E8A-4147-A177-3AD203B41FA5}">
                      <a16:colId xmlns:a16="http://schemas.microsoft.com/office/drawing/2014/main" val="2084674336"/>
                    </a:ext>
                  </a:extLst>
                </a:gridCol>
                <a:gridCol w="987552">
                  <a:extLst>
                    <a:ext uri="{9D8B030D-6E8A-4147-A177-3AD203B41FA5}">
                      <a16:colId xmlns:a16="http://schemas.microsoft.com/office/drawing/2014/main" val="60395164"/>
                    </a:ext>
                  </a:extLst>
                </a:gridCol>
                <a:gridCol w="987552">
                  <a:extLst>
                    <a:ext uri="{9D8B030D-6E8A-4147-A177-3AD203B41FA5}">
                      <a16:colId xmlns:a16="http://schemas.microsoft.com/office/drawing/2014/main" val="2811859928"/>
                    </a:ext>
                  </a:extLst>
                </a:gridCol>
                <a:gridCol w="987552">
                  <a:extLst>
                    <a:ext uri="{9D8B030D-6E8A-4147-A177-3AD203B41FA5}">
                      <a16:colId xmlns:a16="http://schemas.microsoft.com/office/drawing/2014/main" val="957238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51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- 2021-05-18 10:30:13</a:t>
                      </a:r>
                      <a:r>
                        <a:rPr kumimoji="0" lang="en-US" sz="1000" b="0" i="0" u="none" strike="noStrike" kern="1200" cap="none" spc="0" normalizeH="0" baseline="0" noProof="0">
                          <a:ln>
                            <a:noFill/>
                          </a:ln>
                          <a:solidFill>
                            <a:prstClr val="black"/>
                          </a:solidFill>
                          <a:effectLst/>
                          <a:uLnTx/>
                          <a:uFillTx/>
                          <a:latin typeface="+mn-lt"/>
                          <a:ea typeface="+mn-ea"/>
                          <a:cs typeface="+mn-cs"/>
                        </a:rPr>
                        <a:t>
 ⚠ Que tu experiencia en dos ruedas sea #SEGURA va a hacerte disfrutarla el doble 😉
.
📣Comprá hoy tu #casco Topmega y llevate GRATIS un inflador Giyo + una botella térmica. 🥳
.
Entrá a nuestra web 🛒 y comprá este MEGA COMBO a un precio imperdible, en hasta 12 cuotas sin interés. 🏃♂️ No tenés más excusas: subí a tu bici, súper protegido, con Topmega. 🤜🤛
.
ÚLTIMAS UNIDADES. ➡ Oferta válida hasta agotar stock.
.
.
#topmega #tubicitumundo #bicis #bicicletas #oportunidad #ofertas #descuentos #mtblife #mtblovers #cascobici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8029792"/>
                  </a:ext>
                </a:extLst>
              </a:tr>
            </a:tbl>
          </a:graphicData>
        </a:graphic>
      </p:graphicFrame>
      <p:sp>
        <p:nvSpPr>
          <p:cNvPr id="4" name="Text Placeholder 3">
            <a:extLst>
              <a:ext uri="{FF2B5EF4-FFF2-40B4-BE49-F238E27FC236}">
                <a16:creationId xmlns:a16="http://schemas.microsoft.com/office/drawing/2014/main" id="{82FF0DE8-C021-46A6-BF4A-B5DC8A41088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500260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0489A-5CA8-4879-B740-798BBA0F65C7}"/>
              </a:ext>
            </a:extLst>
          </p:cNvPr>
          <p:cNvSpPr>
            <a:spLocks noGrp="1"/>
          </p:cNvSpPr>
          <p:nvPr>
            <p:ph type="title"/>
          </p:nvPr>
        </p:nvSpPr>
        <p:spPr/>
        <p:txBody>
          <a:bodyPr/>
          <a:lstStyle/>
          <a:p>
            <a:r>
              <a:rPr lang="en-US"/>
              <a:t>Instagram Posts Table | Teknialbikes - 17 of 23</a:t>
            </a:r>
          </a:p>
        </p:txBody>
      </p:sp>
      <p:graphicFrame>
        <p:nvGraphicFramePr>
          <p:cNvPr id="5" name="Table Placeholder 4">
            <a:extLst>
              <a:ext uri="{FF2B5EF4-FFF2-40B4-BE49-F238E27FC236}">
                <a16:creationId xmlns:a16="http://schemas.microsoft.com/office/drawing/2014/main" id="{C73B4856-3FBA-4BBD-9A10-AA90245CFBB6}"/>
              </a:ext>
            </a:extLst>
          </p:cNvPr>
          <p:cNvGraphicFramePr>
            <a:graphicFrameLocks noGrp="1"/>
          </p:cNvGraphicFramePr>
          <p:nvPr>
            <p:ph type="tbl" sz="quarter" idx="13"/>
            <p:extLst>
              <p:ext uri="{D42A27DB-BD31-4B8C-83A1-F6EECF244321}">
                <p14:modId xmlns:p14="http://schemas.microsoft.com/office/powerpoint/2010/main" val="4126433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8045043"/>
                    </a:ext>
                  </a:extLst>
                </a:gridCol>
                <a:gridCol w="987552">
                  <a:extLst>
                    <a:ext uri="{9D8B030D-6E8A-4147-A177-3AD203B41FA5}">
                      <a16:colId xmlns:a16="http://schemas.microsoft.com/office/drawing/2014/main" val="4219565122"/>
                    </a:ext>
                  </a:extLst>
                </a:gridCol>
                <a:gridCol w="987552">
                  <a:extLst>
                    <a:ext uri="{9D8B030D-6E8A-4147-A177-3AD203B41FA5}">
                      <a16:colId xmlns:a16="http://schemas.microsoft.com/office/drawing/2014/main" val="1958821149"/>
                    </a:ext>
                  </a:extLst>
                </a:gridCol>
                <a:gridCol w="987552">
                  <a:extLst>
                    <a:ext uri="{9D8B030D-6E8A-4147-A177-3AD203B41FA5}">
                      <a16:colId xmlns:a16="http://schemas.microsoft.com/office/drawing/2014/main" val="1946326164"/>
                    </a:ext>
                  </a:extLst>
                </a:gridCol>
                <a:gridCol w="987552">
                  <a:extLst>
                    <a:ext uri="{9D8B030D-6E8A-4147-A177-3AD203B41FA5}">
                      <a16:colId xmlns:a16="http://schemas.microsoft.com/office/drawing/2014/main" val="3214766759"/>
                    </a:ext>
                  </a:extLst>
                </a:gridCol>
                <a:gridCol w="987552">
                  <a:extLst>
                    <a:ext uri="{9D8B030D-6E8A-4147-A177-3AD203B41FA5}">
                      <a16:colId xmlns:a16="http://schemas.microsoft.com/office/drawing/2014/main" val="1276717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293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- 2021-05-03 11:42:07</a:t>
                      </a:r>
                      <a:r>
                        <a:rPr kumimoji="0" lang="en-US" sz="1000" b="0" i="0" u="none" strike="noStrike" kern="1200" cap="none" spc="0" normalizeH="0" baseline="0" noProof="0">
                          <a:ln>
                            <a:noFill/>
                          </a:ln>
                          <a:solidFill>
                            <a:prstClr val="black"/>
                          </a:solidFill>
                          <a:effectLst/>
                          <a:uLnTx/>
                          <a:uFillTx/>
                          <a:latin typeface="+mn-lt"/>
                          <a:ea typeface="+mn-ea"/>
                          <a:cs typeface="+mn-cs"/>
                        </a:rPr>
                        <a:t>
 &gt;&gt;Que el lunes no sea un día difícil 💪
Sabemos que hoy cuesta un poco arrancar 😵
.
Subí a tu Topmega y dale un giro positivo a tu día✊
.
Conocé los modelos en nuestra web 😉 [link en bio]
.
.
#topmega #tubicitumundo #lunesarriba #mtbargentina #mtblife #bicicleta #nuevoestilodevida #visasaludable #paseo #lunesenmovimiento #bicis #ciclismourbano #mtblove #mtbstyle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337321"/>
                  </a:ext>
                </a:extLst>
              </a:tr>
            </a:tbl>
          </a:graphicData>
        </a:graphic>
      </p:graphicFrame>
      <p:sp>
        <p:nvSpPr>
          <p:cNvPr id="4" name="Text Placeholder 3">
            <a:extLst>
              <a:ext uri="{FF2B5EF4-FFF2-40B4-BE49-F238E27FC236}">
                <a16:creationId xmlns:a16="http://schemas.microsoft.com/office/drawing/2014/main" id="{49246291-90BA-4581-8486-27A97E37F04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144598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2BC77-EE2D-49ED-94CA-D5A4657528A4}"/>
              </a:ext>
            </a:extLst>
          </p:cNvPr>
          <p:cNvSpPr>
            <a:spLocks noGrp="1"/>
          </p:cNvSpPr>
          <p:nvPr>
            <p:ph type="title"/>
          </p:nvPr>
        </p:nvSpPr>
        <p:spPr/>
        <p:txBody>
          <a:bodyPr/>
          <a:lstStyle/>
          <a:p>
            <a:r>
              <a:rPr lang="en-US"/>
              <a:t>Instagram Posts Table | Teknialbikes - 18 of 23</a:t>
            </a:r>
          </a:p>
        </p:txBody>
      </p:sp>
      <p:graphicFrame>
        <p:nvGraphicFramePr>
          <p:cNvPr id="5" name="Table Placeholder 4">
            <a:extLst>
              <a:ext uri="{FF2B5EF4-FFF2-40B4-BE49-F238E27FC236}">
                <a16:creationId xmlns:a16="http://schemas.microsoft.com/office/drawing/2014/main" id="{DF3E55EF-15B5-4E55-8F96-55C4761A485D}"/>
              </a:ext>
            </a:extLst>
          </p:cNvPr>
          <p:cNvGraphicFramePr>
            <a:graphicFrameLocks noGrp="1"/>
          </p:cNvGraphicFramePr>
          <p:nvPr>
            <p:ph type="tbl" sz="quarter" idx="13"/>
            <p:extLst>
              <p:ext uri="{D42A27DB-BD31-4B8C-83A1-F6EECF244321}">
                <p14:modId xmlns:p14="http://schemas.microsoft.com/office/powerpoint/2010/main" val="3028310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45637642"/>
                    </a:ext>
                  </a:extLst>
                </a:gridCol>
                <a:gridCol w="987552">
                  <a:extLst>
                    <a:ext uri="{9D8B030D-6E8A-4147-A177-3AD203B41FA5}">
                      <a16:colId xmlns:a16="http://schemas.microsoft.com/office/drawing/2014/main" val="354698914"/>
                    </a:ext>
                  </a:extLst>
                </a:gridCol>
                <a:gridCol w="987552">
                  <a:extLst>
                    <a:ext uri="{9D8B030D-6E8A-4147-A177-3AD203B41FA5}">
                      <a16:colId xmlns:a16="http://schemas.microsoft.com/office/drawing/2014/main" val="379101873"/>
                    </a:ext>
                  </a:extLst>
                </a:gridCol>
                <a:gridCol w="987552">
                  <a:extLst>
                    <a:ext uri="{9D8B030D-6E8A-4147-A177-3AD203B41FA5}">
                      <a16:colId xmlns:a16="http://schemas.microsoft.com/office/drawing/2014/main" val="3641617091"/>
                    </a:ext>
                  </a:extLst>
                </a:gridCol>
                <a:gridCol w="987552">
                  <a:extLst>
                    <a:ext uri="{9D8B030D-6E8A-4147-A177-3AD203B41FA5}">
                      <a16:colId xmlns:a16="http://schemas.microsoft.com/office/drawing/2014/main" val="660572595"/>
                    </a:ext>
                  </a:extLst>
                </a:gridCol>
                <a:gridCol w="987552">
                  <a:extLst>
                    <a:ext uri="{9D8B030D-6E8A-4147-A177-3AD203B41FA5}">
                      <a16:colId xmlns:a16="http://schemas.microsoft.com/office/drawing/2014/main" val="141669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7187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- 2021-05-29 11:30:08</a:t>
                      </a:r>
                      <a:r>
                        <a:rPr kumimoji="0" lang="en-US" sz="1000" b="0" i="0" u="none" strike="noStrike" kern="1200" cap="none" spc="0" normalizeH="0" baseline="0" noProof="0">
                          <a:ln>
                            <a:noFill/>
                          </a:ln>
                          <a:solidFill>
                            <a:prstClr val="black"/>
                          </a:solidFill>
                          <a:effectLst/>
                          <a:uLnTx/>
                          <a:uFillTx/>
                          <a:latin typeface="+mn-lt"/>
                          <a:ea typeface="+mn-ea"/>
                          <a:cs typeface="+mn-cs"/>
                        </a:rPr>
                        <a:t>
 &gt;&gt; Hoy te contamos sobre nuestra MTB 𝑺𝒖𝒏𝒔𝒉𝒊𝒏𝒆 🔥🔥
.
▪cuadro de aluminio
▪frenos a disco mecánico
▪21 velocidades Shimano 
▪cubiertas Arisun Graham
.
La vas a amar tanto como nosotros 💕
.
⚠ Recordá activar las notificaciones para enterarte de nuestro contenido apenas lo subimos 😉
.
.
#topmega #tubicitumundo #bici #bicicletas #ciclismo #ciclismourbano #mtblife #mtb #mtblifestyle #mtbarg #mtbargentina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78870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- 2021-05-12 20:18:12</a:t>
                      </a:r>
                      <a:r>
                        <a:rPr kumimoji="0" lang="en-US" sz="1000" b="0" i="0" u="none" strike="noStrike" kern="1200" cap="none" spc="0" normalizeH="0" baseline="0" noProof="0">
                          <a:ln>
                            <a:noFill/>
                          </a:ln>
                          <a:solidFill>
                            <a:prstClr val="black"/>
                          </a:solidFill>
                          <a:effectLst/>
                          <a:uLnTx/>
                          <a:uFillTx/>
                          <a:latin typeface="+mn-lt"/>
                          <a:ea typeface="+mn-ea"/>
                          <a:cs typeface="+mn-cs"/>
                        </a:rPr>
                        <a:t>
 La temperatura no puede ser una excusa. En casa también podés moverte.
#quedateencasa #yomequedoencasa #noscuidamosentretodos #entrenamiento #training #gymathome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26297969"/>
                  </a:ext>
                </a:extLst>
              </a:tr>
            </a:tbl>
          </a:graphicData>
        </a:graphic>
      </p:graphicFrame>
      <p:sp>
        <p:nvSpPr>
          <p:cNvPr id="4" name="Text Placeholder 3">
            <a:extLst>
              <a:ext uri="{FF2B5EF4-FFF2-40B4-BE49-F238E27FC236}">
                <a16:creationId xmlns:a16="http://schemas.microsoft.com/office/drawing/2014/main" id="{B36B2062-782C-4D30-8F30-06AC00AC789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550376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83BDC-BEDE-40A4-BD98-DCA1AB99B5DD}"/>
              </a:ext>
            </a:extLst>
          </p:cNvPr>
          <p:cNvSpPr>
            <a:spLocks noGrp="1"/>
          </p:cNvSpPr>
          <p:nvPr>
            <p:ph type="title"/>
          </p:nvPr>
        </p:nvSpPr>
        <p:spPr/>
        <p:txBody>
          <a:bodyPr/>
          <a:lstStyle/>
          <a:p>
            <a:r>
              <a:rPr lang="en-US"/>
              <a:t>Instagram Posts Table | Teknialbikes - 19 of 23</a:t>
            </a:r>
          </a:p>
        </p:txBody>
      </p:sp>
      <p:graphicFrame>
        <p:nvGraphicFramePr>
          <p:cNvPr id="5" name="Table Placeholder 4">
            <a:extLst>
              <a:ext uri="{FF2B5EF4-FFF2-40B4-BE49-F238E27FC236}">
                <a16:creationId xmlns:a16="http://schemas.microsoft.com/office/drawing/2014/main" id="{D0F432C7-4D96-49C8-AE06-1C01999BFC9F}"/>
              </a:ext>
            </a:extLst>
          </p:cNvPr>
          <p:cNvGraphicFramePr>
            <a:graphicFrameLocks noGrp="1"/>
          </p:cNvGraphicFramePr>
          <p:nvPr>
            <p:ph type="tbl" sz="quarter" idx="13"/>
            <p:extLst>
              <p:ext uri="{D42A27DB-BD31-4B8C-83A1-F6EECF244321}">
                <p14:modId xmlns:p14="http://schemas.microsoft.com/office/powerpoint/2010/main" val="969167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70699966"/>
                    </a:ext>
                  </a:extLst>
                </a:gridCol>
                <a:gridCol w="987552">
                  <a:extLst>
                    <a:ext uri="{9D8B030D-6E8A-4147-A177-3AD203B41FA5}">
                      <a16:colId xmlns:a16="http://schemas.microsoft.com/office/drawing/2014/main" val="638504206"/>
                    </a:ext>
                  </a:extLst>
                </a:gridCol>
                <a:gridCol w="987552">
                  <a:extLst>
                    <a:ext uri="{9D8B030D-6E8A-4147-A177-3AD203B41FA5}">
                      <a16:colId xmlns:a16="http://schemas.microsoft.com/office/drawing/2014/main" val="1931650804"/>
                    </a:ext>
                  </a:extLst>
                </a:gridCol>
                <a:gridCol w="987552">
                  <a:extLst>
                    <a:ext uri="{9D8B030D-6E8A-4147-A177-3AD203B41FA5}">
                      <a16:colId xmlns:a16="http://schemas.microsoft.com/office/drawing/2014/main" val="2233554740"/>
                    </a:ext>
                  </a:extLst>
                </a:gridCol>
                <a:gridCol w="987552">
                  <a:extLst>
                    <a:ext uri="{9D8B030D-6E8A-4147-A177-3AD203B41FA5}">
                      <a16:colId xmlns:a16="http://schemas.microsoft.com/office/drawing/2014/main" val="767805688"/>
                    </a:ext>
                  </a:extLst>
                </a:gridCol>
                <a:gridCol w="987552">
                  <a:extLst>
                    <a:ext uri="{9D8B030D-6E8A-4147-A177-3AD203B41FA5}">
                      <a16:colId xmlns:a16="http://schemas.microsoft.com/office/drawing/2014/main" val="988632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9051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- 2021-05-14 14:27:05</a:t>
                      </a:r>
                      <a:r>
                        <a:rPr kumimoji="0" lang="en-US" sz="1000" b="0" i="0" u="none" strike="noStrike" kern="1200" cap="none" spc="0" normalizeH="0" baseline="0" noProof="0">
                          <a:ln>
                            <a:noFill/>
                          </a:ln>
                          <a:solidFill>
                            <a:prstClr val="black"/>
                          </a:solidFill>
                          <a:effectLst/>
                          <a:uLnTx/>
                          <a:uFillTx/>
                          <a:latin typeface="+mn-lt"/>
                          <a:ea typeface="+mn-ea"/>
                          <a:cs typeface="+mn-cs"/>
                        </a:rPr>
                        <a:t>
 ⚠ Que tu experiencia en dos ruedas sea #SEGURA va a hacerte disfrutarla el doble 😉
.
📣Comprá hoy tu #casco Topmega y llevate GRATIS un inflador Giyo + una botella térmica. 🥳
.
Entrá a nuestra web 🛒 y comprá este MEGA COMBO a un precio imperdible, en hasta 18 cuotas sin interés. 🏃♂️ No tenés más excusas: subí a tu bici, súper protegido, con Topmega. 🤜🤛
.
ÚLTIMAS UNIDADES. ➡ Oferta válida hasta el 16/05 o hasta agotar stock (lo que suceda primero).
.
.
.
#topmega #tubicitumundo #bicis #bicicletas #hotsale #hotsale2021 #hotweek #hotwee2021 #bikefriday #oportunidad #ofertas #descuentos #mtblife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7120958"/>
                  </a:ext>
                </a:extLst>
              </a:tr>
            </a:tbl>
          </a:graphicData>
        </a:graphic>
      </p:graphicFrame>
      <p:sp>
        <p:nvSpPr>
          <p:cNvPr id="4" name="Text Placeholder 3">
            <a:extLst>
              <a:ext uri="{FF2B5EF4-FFF2-40B4-BE49-F238E27FC236}">
                <a16:creationId xmlns:a16="http://schemas.microsoft.com/office/drawing/2014/main" id="{E3FF1513-305E-48C1-8662-C966E79340E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99189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D46C0-7453-4ADC-9A65-50E0C7E5827C}"/>
              </a:ext>
            </a:extLst>
          </p:cNvPr>
          <p:cNvSpPr>
            <a:spLocks noGrp="1"/>
          </p:cNvSpPr>
          <p:nvPr>
            <p:ph type="title"/>
          </p:nvPr>
        </p:nvSpPr>
        <p:spPr/>
        <p:txBody>
          <a:bodyPr/>
          <a:lstStyle/>
          <a:p>
            <a:r>
              <a:rPr lang="en-US"/>
              <a:t>Instagram Posts Table | Teknialbikes - 20 of 23</a:t>
            </a:r>
          </a:p>
        </p:txBody>
      </p:sp>
      <p:graphicFrame>
        <p:nvGraphicFramePr>
          <p:cNvPr id="5" name="Table Placeholder 4">
            <a:extLst>
              <a:ext uri="{FF2B5EF4-FFF2-40B4-BE49-F238E27FC236}">
                <a16:creationId xmlns:a16="http://schemas.microsoft.com/office/drawing/2014/main" id="{0489709B-7FCB-4E05-A68F-F852E23C6489}"/>
              </a:ext>
            </a:extLst>
          </p:cNvPr>
          <p:cNvGraphicFramePr>
            <a:graphicFrameLocks noGrp="1"/>
          </p:cNvGraphicFramePr>
          <p:nvPr>
            <p:ph type="tbl" sz="quarter" idx="13"/>
            <p:extLst>
              <p:ext uri="{D42A27DB-BD31-4B8C-83A1-F6EECF244321}">
                <p14:modId xmlns:p14="http://schemas.microsoft.com/office/powerpoint/2010/main" val="317781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37827598"/>
                    </a:ext>
                  </a:extLst>
                </a:gridCol>
                <a:gridCol w="987552">
                  <a:extLst>
                    <a:ext uri="{9D8B030D-6E8A-4147-A177-3AD203B41FA5}">
                      <a16:colId xmlns:a16="http://schemas.microsoft.com/office/drawing/2014/main" val="1744002087"/>
                    </a:ext>
                  </a:extLst>
                </a:gridCol>
                <a:gridCol w="987552">
                  <a:extLst>
                    <a:ext uri="{9D8B030D-6E8A-4147-A177-3AD203B41FA5}">
                      <a16:colId xmlns:a16="http://schemas.microsoft.com/office/drawing/2014/main" val="1737769007"/>
                    </a:ext>
                  </a:extLst>
                </a:gridCol>
                <a:gridCol w="987552">
                  <a:extLst>
                    <a:ext uri="{9D8B030D-6E8A-4147-A177-3AD203B41FA5}">
                      <a16:colId xmlns:a16="http://schemas.microsoft.com/office/drawing/2014/main" val="1749082559"/>
                    </a:ext>
                  </a:extLst>
                </a:gridCol>
                <a:gridCol w="987552">
                  <a:extLst>
                    <a:ext uri="{9D8B030D-6E8A-4147-A177-3AD203B41FA5}">
                      <a16:colId xmlns:a16="http://schemas.microsoft.com/office/drawing/2014/main" val="590640674"/>
                    </a:ext>
                  </a:extLst>
                </a:gridCol>
                <a:gridCol w="987552">
                  <a:extLst>
                    <a:ext uri="{9D8B030D-6E8A-4147-A177-3AD203B41FA5}">
                      <a16:colId xmlns:a16="http://schemas.microsoft.com/office/drawing/2014/main" val="3935001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8938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- 2021-05-19 19:31:53</a:t>
                      </a:r>
                      <a:r>
                        <a:rPr kumimoji="0" lang="en-US" sz="1000" b="0" i="0" u="none" strike="noStrike" kern="1200" cap="none" spc="0" normalizeH="0" baseline="0" noProof="0">
                          <a:ln>
                            <a:noFill/>
                          </a:ln>
                          <a:solidFill>
                            <a:prstClr val="black"/>
                          </a:solidFill>
                          <a:effectLst/>
                          <a:uLnTx/>
                          <a:uFillTx/>
                          <a:latin typeface="+mn-lt"/>
                          <a:ea typeface="+mn-ea"/>
                          <a:cs typeface="+mn-cs"/>
                        </a:rPr>
                        <a:t>
 Un pequeño esfuerzo puede ser un gran gesto. Quedate en casa.
#fitness #gymencasa #quedateencasa #yomequedoencasa #trainingathome #entrenamiento #entrenamientoencasa #cinta #running #covid_19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7402405"/>
                  </a:ext>
                </a:extLst>
              </a:tr>
            </a:tbl>
          </a:graphicData>
        </a:graphic>
      </p:graphicFrame>
      <p:sp>
        <p:nvSpPr>
          <p:cNvPr id="4" name="Text Placeholder 3">
            <a:extLst>
              <a:ext uri="{FF2B5EF4-FFF2-40B4-BE49-F238E27FC236}">
                <a16:creationId xmlns:a16="http://schemas.microsoft.com/office/drawing/2014/main" id="{71B607A9-D507-4DFD-8708-C0F83468B00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62961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FABF3-F076-423D-AB7A-76E0147FE7EB}"/>
              </a:ext>
            </a:extLst>
          </p:cNvPr>
          <p:cNvSpPr>
            <a:spLocks noGrp="1"/>
          </p:cNvSpPr>
          <p:nvPr>
            <p:ph type="title"/>
          </p:nvPr>
        </p:nvSpPr>
        <p:spPr/>
        <p:txBody>
          <a:bodyPr/>
          <a:lstStyle/>
          <a:p>
            <a:r>
              <a:rPr lang="en-US"/>
              <a:t>Instagram Posts Table | Teknialbikes - 21 of 23</a:t>
            </a:r>
          </a:p>
        </p:txBody>
      </p:sp>
      <p:graphicFrame>
        <p:nvGraphicFramePr>
          <p:cNvPr id="5" name="Table Placeholder 4">
            <a:extLst>
              <a:ext uri="{FF2B5EF4-FFF2-40B4-BE49-F238E27FC236}">
                <a16:creationId xmlns:a16="http://schemas.microsoft.com/office/drawing/2014/main" id="{BCF13EA1-E722-45AD-8708-2D5EEE4054E0}"/>
              </a:ext>
            </a:extLst>
          </p:cNvPr>
          <p:cNvGraphicFramePr>
            <a:graphicFrameLocks noGrp="1"/>
          </p:cNvGraphicFramePr>
          <p:nvPr>
            <p:ph type="tbl" sz="quarter" idx="13"/>
            <p:extLst>
              <p:ext uri="{D42A27DB-BD31-4B8C-83A1-F6EECF244321}">
                <p14:modId xmlns:p14="http://schemas.microsoft.com/office/powerpoint/2010/main" val="1781521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48541723"/>
                    </a:ext>
                  </a:extLst>
                </a:gridCol>
                <a:gridCol w="987552">
                  <a:extLst>
                    <a:ext uri="{9D8B030D-6E8A-4147-A177-3AD203B41FA5}">
                      <a16:colId xmlns:a16="http://schemas.microsoft.com/office/drawing/2014/main" val="848922048"/>
                    </a:ext>
                  </a:extLst>
                </a:gridCol>
                <a:gridCol w="987552">
                  <a:extLst>
                    <a:ext uri="{9D8B030D-6E8A-4147-A177-3AD203B41FA5}">
                      <a16:colId xmlns:a16="http://schemas.microsoft.com/office/drawing/2014/main" val="3014665052"/>
                    </a:ext>
                  </a:extLst>
                </a:gridCol>
                <a:gridCol w="987552">
                  <a:extLst>
                    <a:ext uri="{9D8B030D-6E8A-4147-A177-3AD203B41FA5}">
                      <a16:colId xmlns:a16="http://schemas.microsoft.com/office/drawing/2014/main" val="4055590224"/>
                    </a:ext>
                  </a:extLst>
                </a:gridCol>
                <a:gridCol w="987552">
                  <a:extLst>
                    <a:ext uri="{9D8B030D-6E8A-4147-A177-3AD203B41FA5}">
                      <a16:colId xmlns:a16="http://schemas.microsoft.com/office/drawing/2014/main" val="1446807366"/>
                    </a:ext>
                  </a:extLst>
                </a:gridCol>
                <a:gridCol w="987552">
                  <a:extLst>
                    <a:ext uri="{9D8B030D-6E8A-4147-A177-3AD203B41FA5}">
                      <a16:colId xmlns:a16="http://schemas.microsoft.com/office/drawing/2014/main" val="239375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380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- 2021-05-10 10:53:07</a:t>
                      </a:r>
                      <a:r>
                        <a:rPr kumimoji="0" lang="en-US" sz="1000" b="0" i="0" u="none" strike="noStrike" kern="1200" cap="none" spc="0" normalizeH="0" baseline="0" noProof="0">
                          <a:ln>
                            <a:noFill/>
                          </a:ln>
                          <a:solidFill>
                            <a:prstClr val="black"/>
                          </a:solidFill>
                          <a:effectLst/>
                          <a:uLnTx/>
                          <a:uFillTx/>
                          <a:latin typeface="+mn-lt"/>
                          <a:ea typeface="+mn-ea"/>
                          <a:cs typeface="+mn-cs"/>
                        </a:rPr>
                        <a:t>
 &gt;&gt;Arrancó el #HotSale 🔥🔥
.
Ofertas increíbles y hasta 12 cuotas sin interés, para que tengas YA tu #Topmega 🚴♂️ 
.
&gt; ¡Metete a nuestra web y #llevatetodo! 🏃♀️🏃♂️ [Link en bio]
.
Recordá activar las notificaciones, para no perderte ninguna oferta ⚠
.
Ofertas disponibles hasta agotar stock.
.
.
.
#topmega #tubicitumundo #hotsale #hotsale2021 #hotsale21 #hotsalearg21 #ofertas #bicis #bicicletas #ciclismo #hotsaleargentina #deporteyfitness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2305860"/>
                  </a:ext>
                </a:extLst>
              </a:tr>
            </a:tbl>
          </a:graphicData>
        </a:graphic>
      </p:graphicFrame>
      <p:sp>
        <p:nvSpPr>
          <p:cNvPr id="4" name="Text Placeholder 3">
            <a:extLst>
              <a:ext uri="{FF2B5EF4-FFF2-40B4-BE49-F238E27FC236}">
                <a16:creationId xmlns:a16="http://schemas.microsoft.com/office/drawing/2014/main" id="{026B3962-0E28-4F5B-9DBC-1D92BC5356D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099117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E9C25-5189-4E32-B186-7534B1255658}"/>
              </a:ext>
            </a:extLst>
          </p:cNvPr>
          <p:cNvSpPr>
            <a:spLocks noGrp="1"/>
          </p:cNvSpPr>
          <p:nvPr>
            <p:ph type="title"/>
          </p:nvPr>
        </p:nvSpPr>
        <p:spPr/>
        <p:txBody>
          <a:bodyPr/>
          <a:lstStyle/>
          <a:p>
            <a:r>
              <a:rPr lang="en-US"/>
              <a:t>Instagram Posts Table | Teknialbikes - 22 of 23</a:t>
            </a:r>
          </a:p>
        </p:txBody>
      </p:sp>
      <p:graphicFrame>
        <p:nvGraphicFramePr>
          <p:cNvPr id="5" name="Table Placeholder 4">
            <a:extLst>
              <a:ext uri="{FF2B5EF4-FFF2-40B4-BE49-F238E27FC236}">
                <a16:creationId xmlns:a16="http://schemas.microsoft.com/office/drawing/2014/main" id="{5294E364-8252-4FAA-B6E6-C09CC256F999}"/>
              </a:ext>
            </a:extLst>
          </p:cNvPr>
          <p:cNvGraphicFramePr>
            <a:graphicFrameLocks noGrp="1"/>
          </p:cNvGraphicFramePr>
          <p:nvPr>
            <p:ph type="tbl" sz="quarter" idx="13"/>
            <p:extLst>
              <p:ext uri="{D42A27DB-BD31-4B8C-83A1-F6EECF244321}">
                <p14:modId xmlns:p14="http://schemas.microsoft.com/office/powerpoint/2010/main" val="1426020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54762176"/>
                    </a:ext>
                  </a:extLst>
                </a:gridCol>
                <a:gridCol w="987552">
                  <a:extLst>
                    <a:ext uri="{9D8B030D-6E8A-4147-A177-3AD203B41FA5}">
                      <a16:colId xmlns:a16="http://schemas.microsoft.com/office/drawing/2014/main" val="3716430215"/>
                    </a:ext>
                  </a:extLst>
                </a:gridCol>
                <a:gridCol w="987552">
                  <a:extLst>
                    <a:ext uri="{9D8B030D-6E8A-4147-A177-3AD203B41FA5}">
                      <a16:colId xmlns:a16="http://schemas.microsoft.com/office/drawing/2014/main" val="4062484006"/>
                    </a:ext>
                  </a:extLst>
                </a:gridCol>
                <a:gridCol w="987552">
                  <a:extLst>
                    <a:ext uri="{9D8B030D-6E8A-4147-A177-3AD203B41FA5}">
                      <a16:colId xmlns:a16="http://schemas.microsoft.com/office/drawing/2014/main" val="124859749"/>
                    </a:ext>
                  </a:extLst>
                </a:gridCol>
                <a:gridCol w="987552">
                  <a:extLst>
                    <a:ext uri="{9D8B030D-6E8A-4147-A177-3AD203B41FA5}">
                      <a16:colId xmlns:a16="http://schemas.microsoft.com/office/drawing/2014/main" val="1403025277"/>
                    </a:ext>
                  </a:extLst>
                </a:gridCol>
                <a:gridCol w="987552">
                  <a:extLst>
                    <a:ext uri="{9D8B030D-6E8A-4147-A177-3AD203B41FA5}">
                      <a16:colId xmlns:a16="http://schemas.microsoft.com/office/drawing/2014/main" val="144482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58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- 2021-05-20 11:12:06</a:t>
                      </a:r>
                      <a:r>
                        <a:rPr kumimoji="0" lang="en-US" sz="1000" b="0" i="0" u="none" strike="noStrike" kern="1200" cap="none" spc="0" normalizeH="0" baseline="0" noProof="0">
                          <a:ln>
                            <a:noFill/>
                          </a:ln>
                          <a:solidFill>
                            <a:prstClr val="black"/>
                          </a:solidFill>
                          <a:effectLst/>
                          <a:uLnTx/>
                          <a:uFillTx/>
                          <a:latin typeface="+mn-lt"/>
                          <a:ea typeface="+mn-ea"/>
                          <a:cs typeface="+mn-cs"/>
                        </a:rPr>
                        <a:t>
 &gt;&gt; #Topmega Sunshine🚴♂️ Una de las más elegidas del Hotsale 🔥🔥
.
&gt; No te quedes con las ganas de tener tu #Sunshine 😉❤ Encontrá más detalles de este modelo genial en nuestra web [Link en bio]
.
&gt; Contanos en comentarios qué te parece este modelo👍
.
.
#topmega #tubicitumundo #adrenalina #aventura #ciclismo #ciclismourbano #ciclismoargentina #bicis #bicicletas #mtbargentina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0545708"/>
                  </a:ext>
                </a:extLst>
              </a:tr>
            </a:tbl>
          </a:graphicData>
        </a:graphic>
      </p:graphicFrame>
      <p:sp>
        <p:nvSpPr>
          <p:cNvPr id="4" name="Text Placeholder 3">
            <a:extLst>
              <a:ext uri="{FF2B5EF4-FFF2-40B4-BE49-F238E27FC236}">
                <a16:creationId xmlns:a16="http://schemas.microsoft.com/office/drawing/2014/main" id="{A87C694A-E537-4982-86F9-74FF799C120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74299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F599-7318-4DEF-8688-ED725F2AA099}"/>
              </a:ext>
            </a:extLst>
          </p:cNvPr>
          <p:cNvSpPr>
            <a:spLocks noGrp="1"/>
          </p:cNvSpPr>
          <p:nvPr>
            <p:ph type="title"/>
          </p:nvPr>
        </p:nvSpPr>
        <p:spPr/>
        <p:txBody>
          <a:bodyPr/>
          <a:lstStyle/>
          <a:p>
            <a:r>
              <a:rPr lang="en-US"/>
              <a:t>Instagram Posts Table | Teknialbikes - 23 of 23</a:t>
            </a:r>
          </a:p>
        </p:txBody>
      </p:sp>
      <p:graphicFrame>
        <p:nvGraphicFramePr>
          <p:cNvPr id="5" name="Table Placeholder 4">
            <a:extLst>
              <a:ext uri="{FF2B5EF4-FFF2-40B4-BE49-F238E27FC236}">
                <a16:creationId xmlns:a16="http://schemas.microsoft.com/office/drawing/2014/main" id="{E094A272-2F6D-4317-9AFF-B7C66541410D}"/>
              </a:ext>
            </a:extLst>
          </p:cNvPr>
          <p:cNvGraphicFramePr>
            <a:graphicFrameLocks noGrp="1"/>
          </p:cNvGraphicFramePr>
          <p:nvPr>
            <p:ph type="tbl" sz="quarter" idx="13"/>
            <p:extLst>
              <p:ext uri="{D42A27DB-BD31-4B8C-83A1-F6EECF244321}">
                <p14:modId xmlns:p14="http://schemas.microsoft.com/office/powerpoint/2010/main" val="3525794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73914006"/>
                    </a:ext>
                  </a:extLst>
                </a:gridCol>
                <a:gridCol w="987552">
                  <a:extLst>
                    <a:ext uri="{9D8B030D-6E8A-4147-A177-3AD203B41FA5}">
                      <a16:colId xmlns:a16="http://schemas.microsoft.com/office/drawing/2014/main" val="872519399"/>
                    </a:ext>
                  </a:extLst>
                </a:gridCol>
                <a:gridCol w="987552">
                  <a:extLst>
                    <a:ext uri="{9D8B030D-6E8A-4147-A177-3AD203B41FA5}">
                      <a16:colId xmlns:a16="http://schemas.microsoft.com/office/drawing/2014/main" val="4080241717"/>
                    </a:ext>
                  </a:extLst>
                </a:gridCol>
                <a:gridCol w="987552">
                  <a:extLst>
                    <a:ext uri="{9D8B030D-6E8A-4147-A177-3AD203B41FA5}">
                      <a16:colId xmlns:a16="http://schemas.microsoft.com/office/drawing/2014/main" val="3480092697"/>
                    </a:ext>
                  </a:extLst>
                </a:gridCol>
                <a:gridCol w="987552">
                  <a:extLst>
                    <a:ext uri="{9D8B030D-6E8A-4147-A177-3AD203B41FA5}">
                      <a16:colId xmlns:a16="http://schemas.microsoft.com/office/drawing/2014/main" val="516153974"/>
                    </a:ext>
                  </a:extLst>
                </a:gridCol>
                <a:gridCol w="987552">
                  <a:extLst>
                    <a:ext uri="{9D8B030D-6E8A-4147-A177-3AD203B41FA5}">
                      <a16:colId xmlns:a16="http://schemas.microsoft.com/office/drawing/2014/main" val="1715379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74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topmega_oficial - 2021-05-09 18:00:09</a:t>
                      </a:r>
                      <a:r>
                        <a:rPr kumimoji="0" lang="es-ES" sz="1000" b="0" i="0" u="none" strike="noStrike" kern="1200" cap="none" spc="0" normalizeH="0" baseline="0" noProof="0">
                          <a:ln>
                            <a:noFill/>
                          </a:ln>
                          <a:solidFill>
                            <a:prstClr val="black"/>
                          </a:solidFill>
                          <a:effectLst/>
                          <a:uLnTx/>
                          <a:uFillTx/>
                          <a:latin typeface="+mn-lt"/>
                          <a:ea typeface="+mn-ea"/>
                          <a:cs typeface="+mn-cs"/>
                        </a:rPr>
                        <a:t>
 &gt;&gt;En pocas horas arranca el #HotSale 🔥🔥y queremos dejarte algunas recomendaciones: 
.
&gt; Anticipate, ingresando a nuestra web para conocer el modelo que mejor va con vos [Link en bio]
&gt; Activá las notificaciones, para no perderte ninguna oferta ⚠
&gt; Y…sumate a las dos ruedas #Topmega 😁😁
.
.
#topmega #tubicitumundo #hotsale #hotsale2021 #hotsale21 #hotsalearg21 #ofertas #bicis #bicicletas #ciclismo #hotsaleargentina #deporteyfitness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373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- 2021-05-29 10:05:07</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a los bicicleteros en su día. ¡Gracias por bancarnos siempre! #MotomelBicicletas #DíaDelBicicletero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8136928"/>
                  </a:ext>
                </a:extLst>
              </a:tr>
            </a:tbl>
          </a:graphicData>
        </a:graphic>
      </p:graphicFrame>
      <p:sp>
        <p:nvSpPr>
          <p:cNvPr id="4" name="Text Placeholder 3">
            <a:extLst>
              <a:ext uri="{FF2B5EF4-FFF2-40B4-BE49-F238E27FC236}">
                <a16:creationId xmlns:a16="http://schemas.microsoft.com/office/drawing/2014/main" id="{686DD908-B106-43E8-A975-9203F64A661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324776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1438</Words>
  <Application>Microsoft Office PowerPoint</Application>
  <PresentationFormat>On-screen Show (4:3)</PresentationFormat>
  <Paragraphs>583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3</vt:lpstr>
      <vt:lpstr>Instagram Hashtag Detection | Teknialbikes - 2 of 3</vt:lpstr>
      <vt:lpstr>Instagram Hashtag Detection | Teknialbikes - 3 of 3</vt:lpstr>
      <vt:lpstr>Instagram Posts Table | Teknialbikes - 1 of 23</vt:lpstr>
      <vt:lpstr>Instagram Posts Table | Teknialbikes - 2 of 23</vt:lpstr>
      <vt:lpstr>Instagram Posts Table | Teknialbikes - 3 of 23</vt:lpstr>
      <vt:lpstr>Instagram Posts Table | Teknialbikes - 4 of 23</vt:lpstr>
      <vt:lpstr>Instagram Posts Table | Teknialbikes - 5 of 23</vt:lpstr>
      <vt:lpstr>Instagram Posts Table | Teknialbikes - 6 of 23</vt:lpstr>
      <vt:lpstr>Instagram Posts Table | Teknialbikes - 7 of 23</vt:lpstr>
      <vt:lpstr>Instagram Posts Table | Teknialbikes - 8 of 23</vt:lpstr>
      <vt:lpstr>Instagram Posts Table | Teknialbikes - 9 of 23</vt:lpstr>
      <vt:lpstr>Instagram Posts Table | Teknialbikes - 10 of 23</vt:lpstr>
      <vt:lpstr>Instagram Posts Table | Teknialbikes - 11 of 23</vt:lpstr>
      <vt:lpstr>Instagram Posts Table | Teknialbikes - 12 of 23</vt:lpstr>
      <vt:lpstr>Instagram Posts Table | Teknialbikes - 13 of 23</vt:lpstr>
      <vt:lpstr>Instagram Posts Table | Teknialbikes - 14 of 23</vt:lpstr>
      <vt:lpstr>Instagram Posts Table | Teknialbikes - 15 of 23</vt:lpstr>
      <vt:lpstr>Instagram Posts Table | Teknialbikes - 16 of 23</vt:lpstr>
      <vt:lpstr>Instagram Posts Table | Teknialbikes - 17 of 23</vt:lpstr>
      <vt:lpstr>Instagram Posts Table | Teknialbikes - 18 of 23</vt:lpstr>
      <vt:lpstr>Instagram Posts Table | Teknialbikes - 19 of 23</vt:lpstr>
      <vt:lpstr>Instagram Posts Table | Teknialbikes - 20 of 23</vt:lpstr>
      <vt:lpstr>Instagram Posts Table | Teknialbikes - 21 of 23</vt:lpstr>
      <vt:lpstr>Instagram Posts Table | Teknialbikes - 22 of 23</vt:lpstr>
      <vt:lpstr>Instagram Posts Table | Teknialbikes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2021-06-01T11:41:12Z</dcterms:created>
  <dcterms:modified xsi:type="dcterms:W3CDTF">2021-06-01T11:42:30Z</dcterms:modified>
</cp:coreProperties>
</file>