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trekbicycleargentina</c:v>
                </c:pt>
                <c:pt idx="1">
                  <c:v>specialized_arg</c:v>
                </c:pt>
                <c:pt idx="2">
                  <c:v>scottsportsargentina</c:v>
                </c:pt>
                <c:pt idx="3">
                  <c:v>giantargentina</c:v>
                </c:pt>
                <c:pt idx="4">
                  <c:v>cannondale.argentina</c:v>
                </c:pt>
              </c:strCache>
            </c:strRef>
          </c:cat>
          <c:val>
            <c:numRef>
              <c:f>Sheet1!$A$2:$E$2</c:f>
              <c:numCache>
                <c:formatCode>General</c:formatCode>
                <c:ptCount val="5"/>
                <c:pt idx="0">
                  <c:v>43470</c:v>
                </c:pt>
                <c:pt idx="1">
                  <c:v>39982</c:v>
                </c:pt>
                <c:pt idx="2">
                  <c:v>28393</c:v>
                </c:pt>
                <c:pt idx="3">
                  <c:v>16982</c:v>
                </c:pt>
                <c:pt idx="4">
                  <c:v>14682</c:v>
                </c:pt>
              </c:numCache>
            </c:numRef>
          </c:val>
          <c:extLst>
            <c:ext xmlns:c16="http://schemas.microsoft.com/office/drawing/2014/chart" uri="{C3380CC4-5D6E-409C-BE32-E72D297353CC}">
              <c16:uniqueId val="{00000000-BA1B-45B2-9313-961A89C3A84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65.316299999999998</c:v>
                </c:pt>
                <c:pt idx="1">
                  <c:v>87.5</c:v>
                </c:pt>
                <c:pt idx="2">
                  <c:v>85.714299999999994</c:v>
                </c:pt>
                <c:pt idx="3">
                  <c:v>100</c:v>
                </c:pt>
                <c:pt idx="4">
                  <c:v>96.774199999999993</c:v>
                </c:pt>
                <c:pt idx="5">
                  <c:v>100</c:v>
                </c:pt>
                <c:pt idx="6">
                  <c:v>96.981099999999998</c:v>
                </c:pt>
                <c:pt idx="7">
                  <c:v>35.749600000000001</c:v>
                </c:pt>
              </c:numCache>
            </c:numRef>
          </c:val>
          <c:extLst>
            <c:ext xmlns:c16="http://schemas.microsoft.com/office/drawing/2014/chart" uri="{C3380CC4-5D6E-409C-BE32-E72D297353CC}">
              <c16:uniqueId val="{00000000-AB47-41EC-A8C9-71F418E0078C}"/>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91.976100000000002</c:v>
                </c:pt>
                <c:pt idx="1">
                  <c:v>56.25</c:v>
                </c:pt>
                <c:pt idx="2">
                  <c:v>21.428599999999999</c:v>
                </c:pt>
                <c:pt idx="3">
                  <c:v>0</c:v>
                </c:pt>
                <c:pt idx="4">
                  <c:v>38.709699999999998</c:v>
                </c:pt>
                <c:pt idx="5">
                  <c:v>45.534300000000002</c:v>
                </c:pt>
                <c:pt idx="6">
                  <c:v>100</c:v>
                </c:pt>
                <c:pt idx="7">
                  <c:v>37.505899999999997</c:v>
                </c:pt>
              </c:numCache>
            </c:numRef>
          </c:val>
          <c:extLst>
            <c:ext xmlns:c16="http://schemas.microsoft.com/office/drawing/2014/chart" uri="{C3380CC4-5D6E-409C-BE32-E72D297353CC}">
              <c16:uniqueId val="{00000001-AB47-41EC-A8C9-71F418E0078C}"/>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39.066000000000003</c:v>
                </c:pt>
                <c:pt idx="1">
                  <c:v>12.5</c:v>
                </c:pt>
                <c:pt idx="2">
                  <c:v>42.857100000000003</c:v>
                </c:pt>
                <c:pt idx="3">
                  <c:v>25</c:v>
                </c:pt>
                <c:pt idx="4">
                  <c:v>29.032299999999999</c:v>
                </c:pt>
                <c:pt idx="5">
                  <c:v>0.40739999999999998</c:v>
                </c:pt>
                <c:pt idx="6">
                  <c:v>3.1021000000000001</c:v>
                </c:pt>
                <c:pt idx="7">
                  <c:v>100</c:v>
                </c:pt>
              </c:numCache>
            </c:numRef>
          </c:val>
          <c:extLst>
            <c:ext xmlns:c16="http://schemas.microsoft.com/office/drawing/2014/chart" uri="{C3380CC4-5D6E-409C-BE32-E72D297353CC}">
              <c16:uniqueId val="{00000002-AB47-41EC-A8C9-71F418E0078C}"/>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33.774999999999999</c:v>
                </c:pt>
                <c:pt idx="1">
                  <c:v>25</c:v>
                </c:pt>
                <c:pt idx="2">
                  <c:v>57.142899999999997</c:v>
                </c:pt>
                <c:pt idx="3">
                  <c:v>50</c:v>
                </c:pt>
                <c:pt idx="4">
                  <c:v>45.161299999999997</c:v>
                </c:pt>
                <c:pt idx="5">
                  <c:v>18.638400000000001</c:v>
                </c:pt>
                <c:pt idx="6">
                  <c:v>54.908999999999999</c:v>
                </c:pt>
                <c:pt idx="7">
                  <c:v>11.5197</c:v>
                </c:pt>
              </c:numCache>
            </c:numRef>
          </c:val>
          <c:extLst>
            <c:ext xmlns:c16="http://schemas.microsoft.com/office/drawing/2014/chart" uri="{C3380CC4-5D6E-409C-BE32-E72D297353CC}">
              <c16:uniqueId val="{00000003-AB47-41EC-A8C9-71F418E0078C}"/>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100</c:v>
                </c:pt>
                <c:pt idx="2">
                  <c:v>100</c:v>
                </c:pt>
                <c:pt idx="3">
                  <c:v>25</c:v>
                </c:pt>
                <c:pt idx="4">
                  <c:v>100</c:v>
                </c:pt>
                <c:pt idx="5">
                  <c:v>98.856200000000001</c:v>
                </c:pt>
                <c:pt idx="6">
                  <c:v>62.424799999999998</c:v>
                </c:pt>
                <c:pt idx="7">
                  <c:v>42.5578</c:v>
                </c:pt>
              </c:numCache>
            </c:numRef>
          </c:val>
          <c:extLst>
            <c:ext xmlns:c16="http://schemas.microsoft.com/office/drawing/2014/chart" uri="{C3380CC4-5D6E-409C-BE32-E72D297353CC}">
              <c16:uniqueId val="{00000004-AB47-41EC-A8C9-71F418E0078C}"/>
            </c:ext>
          </c:extLst>
        </c:ser>
        <c:dLbls>
          <c:showLegendKey val="0"/>
          <c:showVal val="0"/>
          <c:showCatName val="0"/>
          <c:showSerName val="0"/>
          <c:showPercent val="0"/>
          <c:showBubbleSize val="0"/>
        </c:dLbls>
        <c:axId val="332235072"/>
        <c:axId val="332235400"/>
      </c:radarChart>
      <c:catAx>
        <c:axId val="33223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35400"/>
        <c:crosses val="autoZero"/>
        <c:auto val="1"/>
        <c:lblAlgn val="ctr"/>
        <c:lblOffset val="100"/>
        <c:noMultiLvlLbl val="0"/>
      </c:catAx>
      <c:valAx>
        <c:axId val="33223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3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27842</c:v>
                </c:pt>
                <c:pt idx="1">
                  <c:v>27842</c:v>
                </c:pt>
                <c:pt idx="2">
                  <c:v>27847</c:v>
                </c:pt>
                <c:pt idx="3">
                  <c:v>27875</c:v>
                </c:pt>
                <c:pt idx="4">
                  <c:v>27887</c:v>
                </c:pt>
                <c:pt idx="5">
                  <c:v>27895</c:v>
                </c:pt>
                <c:pt idx="6">
                  <c:v>27905</c:v>
                </c:pt>
                <c:pt idx="7">
                  <c:v>27919</c:v>
                </c:pt>
                <c:pt idx="8">
                  <c:v>27939</c:v>
                </c:pt>
                <c:pt idx="9">
                  <c:v>27949</c:v>
                </c:pt>
                <c:pt idx="10">
                  <c:v>27965</c:v>
                </c:pt>
                <c:pt idx="11">
                  <c:v>27976</c:v>
                </c:pt>
                <c:pt idx="12">
                  <c:v>27989</c:v>
                </c:pt>
                <c:pt idx="13">
                  <c:v>28009</c:v>
                </c:pt>
                <c:pt idx="14">
                  <c:v>28029</c:v>
                </c:pt>
                <c:pt idx="15">
                  <c:v>28056</c:v>
                </c:pt>
                <c:pt idx="16">
                  <c:v>28071</c:v>
                </c:pt>
                <c:pt idx="17">
                  <c:v>28097</c:v>
                </c:pt>
                <c:pt idx="18">
                  <c:v>28116</c:v>
                </c:pt>
                <c:pt idx="19">
                  <c:v>28138</c:v>
                </c:pt>
                <c:pt idx="20">
                  <c:v>28155</c:v>
                </c:pt>
                <c:pt idx="21">
                  <c:v>28182</c:v>
                </c:pt>
                <c:pt idx="22">
                  <c:v>28208</c:v>
                </c:pt>
                <c:pt idx="23">
                  <c:v>28227</c:v>
                </c:pt>
                <c:pt idx="24">
                  <c:v>28251</c:v>
                </c:pt>
                <c:pt idx="25">
                  <c:v>28270</c:v>
                </c:pt>
                <c:pt idx="26">
                  <c:v>28296</c:v>
                </c:pt>
                <c:pt idx="27">
                  <c:v>28317</c:v>
                </c:pt>
                <c:pt idx="28">
                  <c:v>28336</c:v>
                </c:pt>
                <c:pt idx="29">
                  <c:v>28366</c:v>
                </c:pt>
                <c:pt idx="30">
                  <c:v>28393</c:v>
                </c:pt>
              </c:numCache>
            </c:numRef>
          </c:val>
          <c:smooth val="0"/>
          <c:extLst>
            <c:ext xmlns:c16="http://schemas.microsoft.com/office/drawing/2014/chart" uri="{C3380CC4-5D6E-409C-BE32-E72D297353CC}">
              <c16:uniqueId val="{00000000-C88A-4610-BBAC-E4F8680E03BE}"/>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39160</c:v>
                </c:pt>
                <c:pt idx="1">
                  <c:v>39198</c:v>
                </c:pt>
                <c:pt idx="2">
                  <c:v>39231</c:v>
                </c:pt>
                <c:pt idx="3">
                  <c:v>39262</c:v>
                </c:pt>
                <c:pt idx="4">
                  <c:v>39277</c:v>
                </c:pt>
                <c:pt idx="5">
                  <c:v>39305</c:v>
                </c:pt>
                <c:pt idx="6">
                  <c:v>39337</c:v>
                </c:pt>
                <c:pt idx="7">
                  <c:v>39361</c:v>
                </c:pt>
                <c:pt idx="8">
                  <c:v>39398</c:v>
                </c:pt>
                <c:pt idx="9">
                  <c:v>39421</c:v>
                </c:pt>
                <c:pt idx="10">
                  <c:v>39432</c:v>
                </c:pt>
                <c:pt idx="11">
                  <c:v>39447</c:v>
                </c:pt>
                <c:pt idx="12">
                  <c:v>39465</c:v>
                </c:pt>
                <c:pt idx="13">
                  <c:v>39487</c:v>
                </c:pt>
                <c:pt idx="14">
                  <c:v>39507</c:v>
                </c:pt>
                <c:pt idx="15">
                  <c:v>39529</c:v>
                </c:pt>
                <c:pt idx="16">
                  <c:v>39547</c:v>
                </c:pt>
                <c:pt idx="17">
                  <c:v>39585</c:v>
                </c:pt>
                <c:pt idx="18">
                  <c:v>39605</c:v>
                </c:pt>
                <c:pt idx="19">
                  <c:v>39625</c:v>
                </c:pt>
                <c:pt idx="20">
                  <c:v>39649</c:v>
                </c:pt>
                <c:pt idx="21">
                  <c:v>39663</c:v>
                </c:pt>
                <c:pt idx="22">
                  <c:v>39694</c:v>
                </c:pt>
                <c:pt idx="23">
                  <c:v>39715</c:v>
                </c:pt>
                <c:pt idx="24">
                  <c:v>39731</c:v>
                </c:pt>
                <c:pt idx="25">
                  <c:v>39746</c:v>
                </c:pt>
                <c:pt idx="26">
                  <c:v>39764</c:v>
                </c:pt>
                <c:pt idx="27">
                  <c:v>39878</c:v>
                </c:pt>
                <c:pt idx="28">
                  <c:v>39926</c:v>
                </c:pt>
                <c:pt idx="29">
                  <c:v>39961</c:v>
                </c:pt>
                <c:pt idx="30">
                  <c:v>39982</c:v>
                </c:pt>
              </c:numCache>
            </c:numRef>
          </c:val>
          <c:smooth val="0"/>
          <c:extLst>
            <c:ext xmlns:c16="http://schemas.microsoft.com/office/drawing/2014/chart" uri="{C3380CC4-5D6E-409C-BE32-E72D297353CC}">
              <c16:uniqueId val="{00000001-C88A-4610-BBAC-E4F8680E03BE}"/>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16058</c:v>
                </c:pt>
                <c:pt idx="1">
                  <c:v>16068</c:v>
                </c:pt>
                <c:pt idx="2">
                  <c:v>16071</c:v>
                </c:pt>
                <c:pt idx="3">
                  <c:v>16078</c:v>
                </c:pt>
                <c:pt idx="4">
                  <c:v>16080</c:v>
                </c:pt>
                <c:pt idx="5">
                  <c:v>16126</c:v>
                </c:pt>
                <c:pt idx="6">
                  <c:v>16188</c:v>
                </c:pt>
                <c:pt idx="7">
                  <c:v>16230</c:v>
                </c:pt>
                <c:pt idx="8">
                  <c:v>16320</c:v>
                </c:pt>
                <c:pt idx="9">
                  <c:v>16360</c:v>
                </c:pt>
                <c:pt idx="10">
                  <c:v>16385</c:v>
                </c:pt>
                <c:pt idx="11">
                  <c:v>16392</c:v>
                </c:pt>
                <c:pt idx="12">
                  <c:v>16398</c:v>
                </c:pt>
                <c:pt idx="13">
                  <c:v>16405</c:v>
                </c:pt>
                <c:pt idx="14">
                  <c:v>16412</c:v>
                </c:pt>
                <c:pt idx="15">
                  <c:v>16419</c:v>
                </c:pt>
                <c:pt idx="16">
                  <c:v>16446</c:v>
                </c:pt>
                <c:pt idx="17">
                  <c:v>16477</c:v>
                </c:pt>
                <c:pt idx="18">
                  <c:v>16522</c:v>
                </c:pt>
                <c:pt idx="19">
                  <c:v>16610</c:v>
                </c:pt>
                <c:pt idx="20">
                  <c:v>16658</c:v>
                </c:pt>
                <c:pt idx="21">
                  <c:v>16713</c:v>
                </c:pt>
                <c:pt idx="22">
                  <c:v>16765</c:v>
                </c:pt>
                <c:pt idx="23">
                  <c:v>16798</c:v>
                </c:pt>
                <c:pt idx="24">
                  <c:v>16844</c:v>
                </c:pt>
                <c:pt idx="25">
                  <c:v>16870</c:v>
                </c:pt>
                <c:pt idx="26">
                  <c:v>16891</c:v>
                </c:pt>
                <c:pt idx="27">
                  <c:v>16907</c:v>
                </c:pt>
                <c:pt idx="28">
                  <c:v>16929</c:v>
                </c:pt>
                <c:pt idx="29">
                  <c:v>16967</c:v>
                </c:pt>
                <c:pt idx="30">
                  <c:v>16982</c:v>
                </c:pt>
              </c:numCache>
            </c:numRef>
          </c:val>
          <c:smooth val="0"/>
          <c:extLst>
            <c:ext xmlns:c16="http://schemas.microsoft.com/office/drawing/2014/chart" uri="{C3380CC4-5D6E-409C-BE32-E72D297353CC}">
              <c16:uniqueId val="{00000002-C88A-4610-BBAC-E4F8680E03BE}"/>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14589</c:v>
                </c:pt>
                <c:pt idx="1">
                  <c:v>14587</c:v>
                </c:pt>
                <c:pt idx="2">
                  <c:v>14592</c:v>
                </c:pt>
                <c:pt idx="3">
                  <c:v>14590</c:v>
                </c:pt>
                <c:pt idx="4">
                  <c:v>14591</c:v>
                </c:pt>
                <c:pt idx="5">
                  <c:v>14591</c:v>
                </c:pt>
                <c:pt idx="6">
                  <c:v>14585</c:v>
                </c:pt>
                <c:pt idx="7">
                  <c:v>14590</c:v>
                </c:pt>
                <c:pt idx="8">
                  <c:v>14593</c:v>
                </c:pt>
                <c:pt idx="9">
                  <c:v>14598</c:v>
                </c:pt>
                <c:pt idx="10">
                  <c:v>14606</c:v>
                </c:pt>
                <c:pt idx="11">
                  <c:v>14612</c:v>
                </c:pt>
                <c:pt idx="12">
                  <c:v>14623</c:v>
                </c:pt>
                <c:pt idx="13">
                  <c:v>14628</c:v>
                </c:pt>
                <c:pt idx="14">
                  <c:v>14632</c:v>
                </c:pt>
                <c:pt idx="15">
                  <c:v>14640</c:v>
                </c:pt>
                <c:pt idx="16">
                  <c:v>14644</c:v>
                </c:pt>
                <c:pt idx="17">
                  <c:v>14642</c:v>
                </c:pt>
                <c:pt idx="18">
                  <c:v>14648</c:v>
                </c:pt>
                <c:pt idx="19">
                  <c:v>14649</c:v>
                </c:pt>
                <c:pt idx="20">
                  <c:v>14654</c:v>
                </c:pt>
                <c:pt idx="21">
                  <c:v>14659</c:v>
                </c:pt>
                <c:pt idx="22">
                  <c:v>14659</c:v>
                </c:pt>
                <c:pt idx="23">
                  <c:v>14662</c:v>
                </c:pt>
                <c:pt idx="24">
                  <c:v>14664</c:v>
                </c:pt>
                <c:pt idx="25">
                  <c:v>14670</c:v>
                </c:pt>
                <c:pt idx="26">
                  <c:v>14677</c:v>
                </c:pt>
                <c:pt idx="27">
                  <c:v>14679</c:v>
                </c:pt>
                <c:pt idx="28">
                  <c:v>14681</c:v>
                </c:pt>
                <c:pt idx="29">
                  <c:v>14682</c:v>
                </c:pt>
                <c:pt idx="30">
                  <c:v>14682</c:v>
                </c:pt>
              </c:numCache>
            </c:numRef>
          </c:val>
          <c:smooth val="0"/>
          <c:extLst>
            <c:ext xmlns:c16="http://schemas.microsoft.com/office/drawing/2014/chart" uri="{C3380CC4-5D6E-409C-BE32-E72D297353CC}">
              <c16:uniqueId val="{00000003-C88A-4610-BBAC-E4F8680E03BE}"/>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Sheet1!$F$2:$F$32</c:f>
              <c:numCache>
                <c:formatCode>General</c:formatCode>
                <c:ptCount val="31"/>
                <c:pt idx="0">
                  <c:v>42454</c:v>
                </c:pt>
                <c:pt idx="1">
                  <c:v>42485</c:v>
                </c:pt>
                <c:pt idx="2">
                  <c:v>42504</c:v>
                </c:pt>
                <c:pt idx="3">
                  <c:v>42537</c:v>
                </c:pt>
                <c:pt idx="4">
                  <c:v>42560</c:v>
                </c:pt>
                <c:pt idx="5">
                  <c:v>42581</c:v>
                </c:pt>
                <c:pt idx="6">
                  <c:v>42609</c:v>
                </c:pt>
                <c:pt idx="7">
                  <c:v>42655</c:v>
                </c:pt>
                <c:pt idx="8">
                  <c:v>42701</c:v>
                </c:pt>
                <c:pt idx="9">
                  <c:v>42735</c:v>
                </c:pt>
                <c:pt idx="10">
                  <c:v>42769</c:v>
                </c:pt>
                <c:pt idx="11">
                  <c:v>42793</c:v>
                </c:pt>
                <c:pt idx="12">
                  <c:v>42826</c:v>
                </c:pt>
                <c:pt idx="13">
                  <c:v>42854</c:v>
                </c:pt>
                <c:pt idx="14">
                  <c:v>42919</c:v>
                </c:pt>
                <c:pt idx="15">
                  <c:v>42962</c:v>
                </c:pt>
                <c:pt idx="16">
                  <c:v>43011</c:v>
                </c:pt>
                <c:pt idx="17">
                  <c:v>43065</c:v>
                </c:pt>
                <c:pt idx="18">
                  <c:v>43091</c:v>
                </c:pt>
                <c:pt idx="19">
                  <c:v>43127</c:v>
                </c:pt>
                <c:pt idx="20">
                  <c:v>43162</c:v>
                </c:pt>
                <c:pt idx="21">
                  <c:v>43209</c:v>
                </c:pt>
                <c:pt idx="22">
                  <c:v>43240</c:v>
                </c:pt>
                <c:pt idx="23">
                  <c:v>43265</c:v>
                </c:pt>
                <c:pt idx="24">
                  <c:v>43285</c:v>
                </c:pt>
                <c:pt idx="25">
                  <c:v>43311</c:v>
                </c:pt>
                <c:pt idx="26">
                  <c:v>43343</c:v>
                </c:pt>
                <c:pt idx="27">
                  <c:v>43378</c:v>
                </c:pt>
                <c:pt idx="28">
                  <c:v>43414</c:v>
                </c:pt>
                <c:pt idx="29">
                  <c:v>43443</c:v>
                </c:pt>
                <c:pt idx="30">
                  <c:v>43470</c:v>
                </c:pt>
              </c:numCache>
            </c:numRef>
          </c:val>
          <c:smooth val="0"/>
          <c:extLst>
            <c:ext xmlns:c16="http://schemas.microsoft.com/office/drawing/2014/chart" uri="{C3380CC4-5D6E-409C-BE32-E72D297353CC}">
              <c16:uniqueId val="{00000004-C88A-4610-BBAC-E4F8680E03BE}"/>
            </c:ext>
          </c:extLst>
        </c:ser>
        <c:dLbls>
          <c:showLegendKey val="0"/>
          <c:showVal val="0"/>
          <c:showCatName val="0"/>
          <c:showSerName val="0"/>
          <c:showPercent val="0"/>
          <c:showBubbleSize val="0"/>
        </c:dLbls>
        <c:smooth val="0"/>
        <c:axId val="331270616"/>
        <c:axId val="331277832"/>
      </c:lineChart>
      <c:dateAx>
        <c:axId val="331270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77832"/>
        <c:crosses val="autoZero"/>
        <c:auto val="1"/>
        <c:lblOffset val="100"/>
        <c:baseTimeUnit val="days"/>
      </c:dateAx>
      <c:valAx>
        <c:axId val="33127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7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29</c:v>
                </c:pt>
                <c:pt idx="1">
                  <c:v>0</c:v>
                </c:pt>
                <c:pt idx="2">
                  <c:v>5</c:v>
                </c:pt>
                <c:pt idx="3">
                  <c:v>28</c:v>
                </c:pt>
                <c:pt idx="4">
                  <c:v>12</c:v>
                </c:pt>
                <c:pt idx="5">
                  <c:v>8</c:v>
                </c:pt>
                <c:pt idx="6">
                  <c:v>10</c:v>
                </c:pt>
                <c:pt idx="7">
                  <c:v>14</c:v>
                </c:pt>
                <c:pt idx="8">
                  <c:v>20</c:v>
                </c:pt>
                <c:pt idx="9">
                  <c:v>10</c:v>
                </c:pt>
                <c:pt idx="10">
                  <c:v>16</c:v>
                </c:pt>
                <c:pt idx="11">
                  <c:v>11</c:v>
                </c:pt>
                <c:pt idx="12">
                  <c:v>13</c:v>
                </c:pt>
                <c:pt idx="13">
                  <c:v>20</c:v>
                </c:pt>
                <c:pt idx="14">
                  <c:v>20</c:v>
                </c:pt>
                <c:pt idx="15">
                  <c:v>27</c:v>
                </c:pt>
                <c:pt idx="16">
                  <c:v>15</c:v>
                </c:pt>
                <c:pt idx="17">
                  <c:v>26</c:v>
                </c:pt>
                <c:pt idx="18">
                  <c:v>19</c:v>
                </c:pt>
                <c:pt idx="19">
                  <c:v>22</c:v>
                </c:pt>
                <c:pt idx="20">
                  <c:v>17</c:v>
                </c:pt>
                <c:pt idx="21">
                  <c:v>27</c:v>
                </c:pt>
                <c:pt idx="22">
                  <c:v>26</c:v>
                </c:pt>
                <c:pt idx="23">
                  <c:v>19</c:v>
                </c:pt>
                <c:pt idx="24">
                  <c:v>24</c:v>
                </c:pt>
                <c:pt idx="25">
                  <c:v>19</c:v>
                </c:pt>
                <c:pt idx="26">
                  <c:v>26</c:v>
                </c:pt>
                <c:pt idx="27">
                  <c:v>21</c:v>
                </c:pt>
                <c:pt idx="28">
                  <c:v>19</c:v>
                </c:pt>
                <c:pt idx="29">
                  <c:v>30</c:v>
                </c:pt>
                <c:pt idx="30">
                  <c:v>27</c:v>
                </c:pt>
              </c:numCache>
            </c:numRef>
          </c:val>
          <c:smooth val="0"/>
          <c:extLst>
            <c:ext xmlns:c16="http://schemas.microsoft.com/office/drawing/2014/chart" uri="{C3380CC4-5D6E-409C-BE32-E72D297353CC}">
              <c16:uniqueId val="{00000000-B308-4838-8815-557E91C91A86}"/>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34</c:v>
                </c:pt>
                <c:pt idx="1">
                  <c:v>38</c:v>
                </c:pt>
                <c:pt idx="2">
                  <c:v>33</c:v>
                </c:pt>
                <c:pt idx="3">
                  <c:v>31</c:v>
                </c:pt>
                <c:pt idx="4">
                  <c:v>15</c:v>
                </c:pt>
                <c:pt idx="5">
                  <c:v>28</c:v>
                </c:pt>
                <c:pt idx="6">
                  <c:v>32</c:v>
                </c:pt>
                <c:pt idx="7">
                  <c:v>24</c:v>
                </c:pt>
                <c:pt idx="8">
                  <c:v>37</c:v>
                </c:pt>
                <c:pt idx="9">
                  <c:v>23</c:v>
                </c:pt>
                <c:pt idx="10">
                  <c:v>11</c:v>
                </c:pt>
                <c:pt idx="11">
                  <c:v>15</c:v>
                </c:pt>
                <c:pt idx="12">
                  <c:v>18</c:v>
                </c:pt>
                <c:pt idx="13">
                  <c:v>22</c:v>
                </c:pt>
                <c:pt idx="14">
                  <c:v>20</c:v>
                </c:pt>
                <c:pt idx="15">
                  <c:v>22</c:v>
                </c:pt>
                <c:pt idx="16">
                  <c:v>18</c:v>
                </c:pt>
                <c:pt idx="17">
                  <c:v>38</c:v>
                </c:pt>
                <c:pt idx="18">
                  <c:v>20</c:v>
                </c:pt>
                <c:pt idx="19">
                  <c:v>20</c:v>
                </c:pt>
                <c:pt idx="20">
                  <c:v>24</c:v>
                </c:pt>
                <c:pt idx="21">
                  <c:v>14</c:v>
                </c:pt>
                <c:pt idx="22">
                  <c:v>31</c:v>
                </c:pt>
                <c:pt idx="23">
                  <c:v>21</c:v>
                </c:pt>
                <c:pt idx="24">
                  <c:v>16</c:v>
                </c:pt>
                <c:pt idx="25">
                  <c:v>15</c:v>
                </c:pt>
                <c:pt idx="26">
                  <c:v>18</c:v>
                </c:pt>
                <c:pt idx="27">
                  <c:v>114</c:v>
                </c:pt>
                <c:pt idx="28">
                  <c:v>48</c:v>
                </c:pt>
                <c:pt idx="29">
                  <c:v>35</c:v>
                </c:pt>
                <c:pt idx="30">
                  <c:v>21</c:v>
                </c:pt>
              </c:numCache>
            </c:numRef>
          </c:val>
          <c:smooth val="0"/>
          <c:extLst>
            <c:ext xmlns:c16="http://schemas.microsoft.com/office/drawing/2014/chart" uri="{C3380CC4-5D6E-409C-BE32-E72D297353CC}">
              <c16:uniqueId val="{00000001-B308-4838-8815-557E91C91A86}"/>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12</c:v>
                </c:pt>
                <c:pt idx="1">
                  <c:v>10</c:v>
                </c:pt>
                <c:pt idx="2">
                  <c:v>3</c:v>
                </c:pt>
                <c:pt idx="3">
                  <c:v>7</c:v>
                </c:pt>
                <c:pt idx="4">
                  <c:v>2</c:v>
                </c:pt>
                <c:pt idx="5">
                  <c:v>46</c:v>
                </c:pt>
                <c:pt idx="6">
                  <c:v>62</c:v>
                </c:pt>
                <c:pt idx="7">
                  <c:v>42</c:v>
                </c:pt>
                <c:pt idx="8">
                  <c:v>90</c:v>
                </c:pt>
                <c:pt idx="9">
                  <c:v>40</c:v>
                </c:pt>
                <c:pt idx="10">
                  <c:v>25</c:v>
                </c:pt>
                <c:pt idx="11">
                  <c:v>7</c:v>
                </c:pt>
                <c:pt idx="12">
                  <c:v>6</c:v>
                </c:pt>
                <c:pt idx="13">
                  <c:v>7</c:v>
                </c:pt>
                <c:pt idx="14">
                  <c:v>7</c:v>
                </c:pt>
                <c:pt idx="15">
                  <c:v>7</c:v>
                </c:pt>
                <c:pt idx="16">
                  <c:v>27</c:v>
                </c:pt>
                <c:pt idx="17">
                  <c:v>31</c:v>
                </c:pt>
                <c:pt idx="18">
                  <c:v>45</c:v>
                </c:pt>
                <c:pt idx="19">
                  <c:v>88</c:v>
                </c:pt>
                <c:pt idx="20">
                  <c:v>48</c:v>
                </c:pt>
                <c:pt idx="21">
                  <c:v>55</c:v>
                </c:pt>
                <c:pt idx="22">
                  <c:v>52</c:v>
                </c:pt>
                <c:pt idx="23">
                  <c:v>33</c:v>
                </c:pt>
                <c:pt idx="24">
                  <c:v>46</c:v>
                </c:pt>
                <c:pt idx="25">
                  <c:v>26</c:v>
                </c:pt>
                <c:pt idx="26">
                  <c:v>21</c:v>
                </c:pt>
                <c:pt idx="27">
                  <c:v>16</c:v>
                </c:pt>
                <c:pt idx="28">
                  <c:v>22</c:v>
                </c:pt>
                <c:pt idx="29">
                  <c:v>38</c:v>
                </c:pt>
                <c:pt idx="30">
                  <c:v>15</c:v>
                </c:pt>
              </c:numCache>
            </c:numRef>
          </c:val>
          <c:smooth val="0"/>
          <c:extLst>
            <c:ext xmlns:c16="http://schemas.microsoft.com/office/drawing/2014/chart" uri="{C3380CC4-5D6E-409C-BE32-E72D297353CC}">
              <c16:uniqueId val="{00000002-B308-4838-8815-557E91C91A86}"/>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5</c:v>
                </c:pt>
                <c:pt idx="1">
                  <c:v>-2</c:v>
                </c:pt>
                <c:pt idx="2">
                  <c:v>5</c:v>
                </c:pt>
                <c:pt idx="3">
                  <c:v>-2</c:v>
                </c:pt>
                <c:pt idx="4">
                  <c:v>1</c:v>
                </c:pt>
                <c:pt idx="5">
                  <c:v>0</c:v>
                </c:pt>
                <c:pt idx="6">
                  <c:v>-6</c:v>
                </c:pt>
                <c:pt idx="7">
                  <c:v>5</c:v>
                </c:pt>
                <c:pt idx="8">
                  <c:v>3</c:v>
                </c:pt>
                <c:pt idx="9">
                  <c:v>5</c:v>
                </c:pt>
                <c:pt idx="10">
                  <c:v>8</c:v>
                </c:pt>
                <c:pt idx="11">
                  <c:v>6</c:v>
                </c:pt>
                <c:pt idx="12">
                  <c:v>11</c:v>
                </c:pt>
                <c:pt idx="13">
                  <c:v>5</c:v>
                </c:pt>
                <c:pt idx="14">
                  <c:v>4</c:v>
                </c:pt>
                <c:pt idx="15">
                  <c:v>8</c:v>
                </c:pt>
                <c:pt idx="16">
                  <c:v>4</c:v>
                </c:pt>
                <c:pt idx="17">
                  <c:v>-2</c:v>
                </c:pt>
                <c:pt idx="18">
                  <c:v>6</c:v>
                </c:pt>
                <c:pt idx="19">
                  <c:v>1</c:v>
                </c:pt>
                <c:pt idx="20">
                  <c:v>5</c:v>
                </c:pt>
                <c:pt idx="21">
                  <c:v>5</c:v>
                </c:pt>
                <c:pt idx="22">
                  <c:v>0</c:v>
                </c:pt>
                <c:pt idx="23">
                  <c:v>3</c:v>
                </c:pt>
                <c:pt idx="24">
                  <c:v>2</c:v>
                </c:pt>
                <c:pt idx="25">
                  <c:v>6</c:v>
                </c:pt>
                <c:pt idx="26">
                  <c:v>7</c:v>
                </c:pt>
                <c:pt idx="27">
                  <c:v>2</c:v>
                </c:pt>
                <c:pt idx="28">
                  <c:v>2</c:v>
                </c:pt>
                <c:pt idx="29">
                  <c:v>1</c:v>
                </c:pt>
                <c:pt idx="30">
                  <c:v>0</c:v>
                </c:pt>
              </c:numCache>
            </c:numRef>
          </c:val>
          <c:smooth val="0"/>
          <c:extLst>
            <c:ext xmlns:c16="http://schemas.microsoft.com/office/drawing/2014/chart" uri="{C3380CC4-5D6E-409C-BE32-E72D297353CC}">
              <c16:uniqueId val="{00000003-B308-4838-8815-557E91C91A86}"/>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Sheet1!$F$2:$F$32</c:f>
              <c:numCache>
                <c:formatCode>General</c:formatCode>
                <c:ptCount val="31"/>
                <c:pt idx="0">
                  <c:v>37</c:v>
                </c:pt>
                <c:pt idx="1">
                  <c:v>31</c:v>
                </c:pt>
                <c:pt idx="2">
                  <c:v>19</c:v>
                </c:pt>
                <c:pt idx="3">
                  <c:v>33</c:v>
                </c:pt>
                <c:pt idx="4">
                  <c:v>23</c:v>
                </c:pt>
                <c:pt idx="5">
                  <c:v>21</c:v>
                </c:pt>
                <c:pt idx="6">
                  <c:v>28</c:v>
                </c:pt>
                <c:pt idx="7">
                  <c:v>46</c:v>
                </c:pt>
                <c:pt idx="8">
                  <c:v>46</c:v>
                </c:pt>
                <c:pt idx="9">
                  <c:v>34</c:v>
                </c:pt>
                <c:pt idx="10">
                  <c:v>34</c:v>
                </c:pt>
                <c:pt idx="11">
                  <c:v>24</c:v>
                </c:pt>
                <c:pt idx="12">
                  <c:v>33</c:v>
                </c:pt>
                <c:pt idx="13">
                  <c:v>28</c:v>
                </c:pt>
                <c:pt idx="14">
                  <c:v>65</c:v>
                </c:pt>
                <c:pt idx="15">
                  <c:v>43</c:v>
                </c:pt>
                <c:pt idx="16">
                  <c:v>49</c:v>
                </c:pt>
                <c:pt idx="17">
                  <c:v>54</c:v>
                </c:pt>
                <c:pt idx="18">
                  <c:v>26</c:v>
                </c:pt>
                <c:pt idx="19">
                  <c:v>36</c:v>
                </c:pt>
                <c:pt idx="20">
                  <c:v>35</c:v>
                </c:pt>
                <c:pt idx="21">
                  <c:v>47</c:v>
                </c:pt>
                <c:pt idx="22">
                  <c:v>31</c:v>
                </c:pt>
                <c:pt idx="23">
                  <c:v>25</c:v>
                </c:pt>
                <c:pt idx="24">
                  <c:v>20</c:v>
                </c:pt>
                <c:pt idx="25">
                  <c:v>26</c:v>
                </c:pt>
                <c:pt idx="26">
                  <c:v>32</c:v>
                </c:pt>
                <c:pt idx="27">
                  <c:v>35</c:v>
                </c:pt>
                <c:pt idx="28">
                  <c:v>36</c:v>
                </c:pt>
                <c:pt idx="29">
                  <c:v>29</c:v>
                </c:pt>
                <c:pt idx="30">
                  <c:v>27</c:v>
                </c:pt>
              </c:numCache>
            </c:numRef>
          </c:val>
          <c:smooth val="0"/>
          <c:extLst>
            <c:ext xmlns:c16="http://schemas.microsoft.com/office/drawing/2014/chart" uri="{C3380CC4-5D6E-409C-BE32-E72D297353CC}">
              <c16:uniqueId val="{00000004-B308-4838-8815-557E91C91A86}"/>
            </c:ext>
          </c:extLst>
        </c:ser>
        <c:dLbls>
          <c:showLegendKey val="0"/>
          <c:showVal val="0"/>
          <c:showCatName val="0"/>
          <c:showSerName val="0"/>
          <c:showPercent val="0"/>
          <c:showBubbleSize val="0"/>
        </c:dLbls>
        <c:smooth val="0"/>
        <c:axId val="331286032"/>
        <c:axId val="331280784"/>
      </c:lineChart>
      <c:dateAx>
        <c:axId val="331286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80784"/>
        <c:crosses val="autoZero"/>
        <c:auto val="1"/>
        <c:lblOffset val="100"/>
        <c:baseTimeUnit val="days"/>
      </c:dateAx>
      <c:valAx>
        <c:axId val="33128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8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3</c:v>
                </c:pt>
                <c:pt idx="3">
                  <c:v>4</c:v>
                </c:pt>
                <c:pt idx="4">
                  <c:v>4</c:v>
                </c:pt>
                <c:pt idx="5">
                  <c:v>5</c:v>
                </c:pt>
                <c:pt idx="6">
                  <c:v>5</c:v>
                </c:pt>
              </c:numCache>
            </c:numRef>
          </c:val>
          <c:extLst>
            <c:ext xmlns:c16="http://schemas.microsoft.com/office/drawing/2014/chart" uri="{C3380CC4-5D6E-409C-BE32-E72D297353CC}">
              <c16:uniqueId val="{00000000-4307-43BD-A09C-5A622CCA5B89}"/>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4</c:v>
                </c:pt>
                <c:pt idx="3">
                  <c:v>0</c:v>
                </c:pt>
                <c:pt idx="4">
                  <c:v>4</c:v>
                </c:pt>
                <c:pt idx="5">
                  <c:v>0</c:v>
                </c:pt>
                <c:pt idx="6">
                  <c:v>0</c:v>
                </c:pt>
              </c:numCache>
            </c:numRef>
          </c:val>
          <c:extLst>
            <c:ext xmlns:c16="http://schemas.microsoft.com/office/drawing/2014/chart" uri="{C3380CC4-5D6E-409C-BE32-E72D297353CC}">
              <c16:uniqueId val="{00000001-4307-43BD-A09C-5A622CCA5B89}"/>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1</c:v>
                </c:pt>
                <c:pt idx="2">
                  <c:v>0</c:v>
                </c:pt>
                <c:pt idx="3">
                  <c:v>3</c:v>
                </c:pt>
                <c:pt idx="4">
                  <c:v>0</c:v>
                </c:pt>
                <c:pt idx="5">
                  <c:v>0</c:v>
                </c:pt>
                <c:pt idx="6">
                  <c:v>1</c:v>
                </c:pt>
              </c:numCache>
            </c:numRef>
          </c:val>
          <c:extLst>
            <c:ext xmlns:c16="http://schemas.microsoft.com/office/drawing/2014/chart" uri="{C3380CC4-5D6E-409C-BE32-E72D297353CC}">
              <c16:uniqueId val="{00000002-4307-43BD-A09C-5A622CCA5B89}"/>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0</c:v>
                </c:pt>
                <c:pt idx="2">
                  <c:v>3</c:v>
                </c:pt>
                <c:pt idx="3">
                  <c:v>1</c:v>
                </c:pt>
                <c:pt idx="4">
                  <c:v>2</c:v>
                </c:pt>
                <c:pt idx="5">
                  <c:v>3</c:v>
                </c:pt>
                <c:pt idx="6">
                  <c:v>0</c:v>
                </c:pt>
              </c:numCache>
            </c:numRef>
          </c:val>
          <c:extLst>
            <c:ext xmlns:c16="http://schemas.microsoft.com/office/drawing/2014/chart" uri="{C3380CC4-5D6E-409C-BE32-E72D297353CC}">
              <c16:uniqueId val="{00000003-4307-43BD-A09C-5A622CCA5B89}"/>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2</c:v>
                </c:pt>
                <c:pt idx="2">
                  <c:v>4</c:v>
                </c:pt>
                <c:pt idx="3">
                  <c:v>2</c:v>
                </c:pt>
                <c:pt idx="4">
                  <c:v>5</c:v>
                </c:pt>
                <c:pt idx="5">
                  <c:v>4</c:v>
                </c:pt>
                <c:pt idx="6">
                  <c:v>8</c:v>
                </c:pt>
              </c:numCache>
            </c:numRef>
          </c:val>
          <c:extLst>
            <c:ext xmlns:c16="http://schemas.microsoft.com/office/drawing/2014/chart" uri="{C3380CC4-5D6E-409C-BE32-E72D297353CC}">
              <c16:uniqueId val="{00000004-4307-43BD-A09C-5A622CCA5B89}"/>
            </c:ext>
          </c:extLst>
        </c:ser>
        <c:dLbls>
          <c:showLegendKey val="0"/>
          <c:showVal val="0"/>
          <c:showCatName val="0"/>
          <c:showSerName val="0"/>
          <c:showPercent val="0"/>
          <c:showBubbleSize val="0"/>
        </c:dLbls>
        <c:gapWidth val="219"/>
        <c:overlap val="-27"/>
        <c:axId val="331279800"/>
        <c:axId val="331271600"/>
      </c:barChart>
      <c:catAx>
        <c:axId val="331279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71600"/>
        <c:crosses val="autoZero"/>
        <c:auto val="1"/>
        <c:lblAlgn val="ctr"/>
        <c:lblOffset val="100"/>
        <c:noMultiLvlLbl val="0"/>
      </c:catAx>
      <c:valAx>
        <c:axId val="33127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7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c:v>
                </c:pt>
                <c:pt idx="1">
                  <c:v>24</c:v>
                </c:pt>
                <c:pt idx="2">
                  <c:v>15</c:v>
                </c:pt>
                <c:pt idx="3">
                  <c:v>17</c:v>
                </c:pt>
                <c:pt idx="4">
                  <c:v>17</c:v>
                </c:pt>
                <c:pt idx="5">
                  <c:v>22</c:v>
                </c:pt>
                <c:pt idx="6">
                  <c:v>21</c:v>
                </c:pt>
              </c:numCache>
            </c:numRef>
          </c:val>
          <c:extLst>
            <c:ext xmlns:c16="http://schemas.microsoft.com/office/drawing/2014/chart" uri="{C3380CC4-5D6E-409C-BE32-E72D297353CC}">
              <c16:uniqueId val="{00000000-2F4B-4F9F-A711-E72AE990AFE4}"/>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23</c:v>
                </c:pt>
                <c:pt idx="1">
                  <c:v>24</c:v>
                </c:pt>
                <c:pt idx="2">
                  <c:v>16</c:v>
                </c:pt>
                <c:pt idx="3">
                  <c:v>21</c:v>
                </c:pt>
                <c:pt idx="4">
                  <c:v>48</c:v>
                </c:pt>
                <c:pt idx="5">
                  <c:v>28</c:v>
                </c:pt>
                <c:pt idx="6">
                  <c:v>33</c:v>
                </c:pt>
              </c:numCache>
            </c:numRef>
          </c:val>
          <c:extLst>
            <c:ext xmlns:c16="http://schemas.microsoft.com/office/drawing/2014/chart" uri="{C3380CC4-5D6E-409C-BE32-E72D297353CC}">
              <c16:uniqueId val="{00000001-2F4B-4F9F-A711-E72AE990AFE4}"/>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24</c:v>
                </c:pt>
                <c:pt idx="1">
                  <c:v>27</c:v>
                </c:pt>
                <c:pt idx="2">
                  <c:v>20</c:v>
                </c:pt>
                <c:pt idx="3">
                  <c:v>40</c:v>
                </c:pt>
                <c:pt idx="4">
                  <c:v>33</c:v>
                </c:pt>
                <c:pt idx="5">
                  <c:v>28</c:v>
                </c:pt>
                <c:pt idx="6">
                  <c:v>39</c:v>
                </c:pt>
              </c:numCache>
            </c:numRef>
          </c:val>
          <c:extLst>
            <c:ext xmlns:c16="http://schemas.microsoft.com/office/drawing/2014/chart" uri="{C3380CC4-5D6E-409C-BE32-E72D297353CC}">
              <c16:uniqueId val="{00000002-2F4B-4F9F-A711-E72AE990AFE4}"/>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2</c:v>
                </c:pt>
                <c:pt idx="2">
                  <c:v>5</c:v>
                </c:pt>
                <c:pt idx="3">
                  <c:v>5</c:v>
                </c:pt>
                <c:pt idx="4">
                  <c:v>2</c:v>
                </c:pt>
                <c:pt idx="5">
                  <c:v>4</c:v>
                </c:pt>
                <c:pt idx="6">
                  <c:v>2</c:v>
                </c:pt>
              </c:numCache>
            </c:numRef>
          </c:val>
          <c:extLst>
            <c:ext xmlns:c16="http://schemas.microsoft.com/office/drawing/2014/chart" uri="{C3380CC4-5D6E-409C-BE32-E72D297353CC}">
              <c16:uniqueId val="{00000003-2F4B-4F9F-A711-E72AE990AFE4}"/>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31</c:v>
                </c:pt>
                <c:pt idx="1">
                  <c:v>35</c:v>
                </c:pt>
                <c:pt idx="2">
                  <c:v>25</c:v>
                </c:pt>
                <c:pt idx="3">
                  <c:v>31</c:v>
                </c:pt>
                <c:pt idx="4">
                  <c:v>32</c:v>
                </c:pt>
                <c:pt idx="5">
                  <c:v>46</c:v>
                </c:pt>
                <c:pt idx="6">
                  <c:v>36</c:v>
                </c:pt>
              </c:numCache>
            </c:numRef>
          </c:val>
          <c:extLst>
            <c:ext xmlns:c16="http://schemas.microsoft.com/office/drawing/2014/chart" uri="{C3380CC4-5D6E-409C-BE32-E72D297353CC}">
              <c16:uniqueId val="{00000004-2F4B-4F9F-A711-E72AE990AFE4}"/>
            </c:ext>
          </c:extLst>
        </c:ser>
        <c:dLbls>
          <c:showLegendKey val="0"/>
          <c:showVal val="0"/>
          <c:showCatName val="0"/>
          <c:showSerName val="0"/>
          <c:showPercent val="0"/>
          <c:showBubbleSize val="0"/>
        </c:dLbls>
        <c:gapWidth val="219"/>
        <c:overlap val="-27"/>
        <c:axId val="331275536"/>
        <c:axId val="331275864"/>
      </c:barChart>
      <c:catAx>
        <c:axId val="331275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75864"/>
        <c:crosses val="autoZero"/>
        <c:auto val="1"/>
        <c:lblAlgn val="ctr"/>
        <c:lblOffset val="100"/>
        <c:noMultiLvlLbl val="0"/>
      </c:catAx>
      <c:valAx>
        <c:axId val="33127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7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1</c:v>
                </c:pt>
                <c:pt idx="9">
                  <c:v>0</c:v>
                </c:pt>
                <c:pt idx="10">
                  <c:v>2</c:v>
                </c:pt>
                <c:pt idx="11">
                  <c:v>1</c:v>
                </c:pt>
                <c:pt idx="12">
                  <c:v>0</c:v>
                </c:pt>
                <c:pt idx="13">
                  <c:v>0</c:v>
                </c:pt>
                <c:pt idx="14">
                  <c:v>0</c:v>
                </c:pt>
                <c:pt idx="15">
                  <c:v>0</c:v>
                </c:pt>
                <c:pt idx="16">
                  <c:v>0</c:v>
                </c:pt>
                <c:pt idx="17">
                  <c:v>2</c:v>
                </c:pt>
                <c:pt idx="18">
                  <c:v>2</c:v>
                </c:pt>
                <c:pt idx="19">
                  <c:v>6</c:v>
                </c:pt>
                <c:pt idx="20">
                  <c:v>2</c:v>
                </c:pt>
                <c:pt idx="21">
                  <c:v>1</c:v>
                </c:pt>
                <c:pt idx="22">
                  <c:v>0</c:v>
                </c:pt>
                <c:pt idx="23">
                  <c:v>0</c:v>
                </c:pt>
              </c:numCache>
            </c:numRef>
          </c:val>
          <c:smooth val="0"/>
          <c:extLst>
            <c:ext xmlns:c16="http://schemas.microsoft.com/office/drawing/2014/chart" uri="{C3380CC4-5D6E-409C-BE32-E72D297353CC}">
              <c16:uniqueId val="{00000000-7CB9-4D94-B479-B5410BE3E8C4}"/>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CB9-4D94-B479-B5410BE3E8C4}"/>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0</c:v>
                </c:pt>
                <c:pt idx="20">
                  <c:v>1</c:v>
                </c:pt>
                <c:pt idx="21">
                  <c:v>1</c:v>
                </c:pt>
                <c:pt idx="22">
                  <c:v>0</c:v>
                </c:pt>
                <c:pt idx="23">
                  <c:v>0</c:v>
                </c:pt>
              </c:numCache>
            </c:numRef>
          </c:val>
          <c:smooth val="0"/>
          <c:extLst>
            <c:ext xmlns:c16="http://schemas.microsoft.com/office/drawing/2014/chart" uri="{C3380CC4-5D6E-409C-BE32-E72D297353CC}">
              <c16:uniqueId val="{00000002-7CB9-4D94-B479-B5410BE3E8C4}"/>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1</c:v>
                </c:pt>
                <c:pt idx="11">
                  <c:v>0</c:v>
                </c:pt>
                <c:pt idx="12">
                  <c:v>1</c:v>
                </c:pt>
                <c:pt idx="13">
                  <c:v>0</c:v>
                </c:pt>
                <c:pt idx="14">
                  <c:v>1</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7CB9-4D94-B479-B5410BE3E8C4}"/>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7</c:v>
                </c:pt>
                <c:pt idx="14">
                  <c:v>0</c:v>
                </c:pt>
                <c:pt idx="15">
                  <c:v>1</c:v>
                </c:pt>
                <c:pt idx="16">
                  <c:v>0</c:v>
                </c:pt>
                <c:pt idx="17">
                  <c:v>1</c:v>
                </c:pt>
                <c:pt idx="18">
                  <c:v>2</c:v>
                </c:pt>
                <c:pt idx="19">
                  <c:v>3</c:v>
                </c:pt>
                <c:pt idx="20">
                  <c:v>1</c:v>
                </c:pt>
                <c:pt idx="21">
                  <c:v>2</c:v>
                </c:pt>
                <c:pt idx="22">
                  <c:v>0</c:v>
                </c:pt>
                <c:pt idx="23">
                  <c:v>0</c:v>
                </c:pt>
              </c:numCache>
            </c:numRef>
          </c:val>
          <c:smooth val="0"/>
          <c:extLst>
            <c:ext xmlns:c16="http://schemas.microsoft.com/office/drawing/2014/chart" uri="{C3380CC4-5D6E-409C-BE32-E72D297353CC}">
              <c16:uniqueId val="{00000004-7CB9-4D94-B479-B5410BE3E8C4}"/>
            </c:ext>
          </c:extLst>
        </c:ser>
        <c:dLbls>
          <c:showLegendKey val="0"/>
          <c:showVal val="0"/>
          <c:showCatName val="0"/>
          <c:showSerName val="0"/>
          <c:showPercent val="0"/>
          <c:showBubbleSize val="0"/>
        </c:dLbls>
        <c:smooth val="0"/>
        <c:axId val="340122432"/>
        <c:axId val="340126368"/>
      </c:lineChart>
      <c:catAx>
        <c:axId val="340122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26368"/>
        <c:crosses val="autoZero"/>
        <c:auto val="1"/>
        <c:lblAlgn val="ctr"/>
        <c:lblOffset val="100"/>
        <c:noMultiLvlLbl val="0"/>
      </c:catAx>
      <c:valAx>
        <c:axId val="34012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2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1.2227478038197499</c:v>
                </c:pt>
                <c:pt idx="1">
                  <c:v>1.22079169185902</c:v>
                </c:pt>
                <c:pt idx="2">
                  <c:v>1.3123732972934501</c:v>
                </c:pt>
                <c:pt idx="3">
                  <c:v>1.86897606430273</c:v>
                </c:pt>
                <c:pt idx="4">
                  <c:v>2.7892378276487499</c:v>
                </c:pt>
                <c:pt idx="5">
                  <c:v>1.53999359817904</c:v>
                </c:pt>
                <c:pt idx="6">
                  <c:v>0.82583490415051397</c:v>
                </c:pt>
              </c:numCache>
            </c:numRef>
          </c:val>
          <c:extLst>
            <c:ext xmlns:c16="http://schemas.microsoft.com/office/drawing/2014/chart" uri="{C3380CC4-5D6E-409C-BE32-E72D297353CC}">
              <c16:uniqueId val="{00000000-8211-488E-8906-7DD27BB9DB11}"/>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0.79603750221121505</c:v>
                </c:pt>
                <c:pt idx="2">
                  <c:v>1.8416264436076899</c:v>
                </c:pt>
                <c:pt idx="4">
                  <c:v>1.03421697707917</c:v>
                </c:pt>
              </c:numCache>
            </c:numRef>
          </c:val>
          <c:extLst>
            <c:ext xmlns:c16="http://schemas.microsoft.com/office/drawing/2014/chart" uri="{C3380CC4-5D6E-409C-BE32-E72D297353CC}">
              <c16:uniqueId val="{00000001-8211-488E-8906-7DD27BB9DB11}"/>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4.9939467312348697E-2</c:v>
                </c:pt>
                <c:pt idx="1">
                  <c:v>3.0266343825665901E-2</c:v>
                </c:pt>
                <c:pt idx="3">
                  <c:v>2.6230831315577099E-2</c:v>
                </c:pt>
                <c:pt idx="6">
                  <c:v>6.05326876513317E-3</c:v>
                </c:pt>
              </c:numCache>
            </c:numRef>
          </c:val>
          <c:extLst>
            <c:ext xmlns:c16="http://schemas.microsoft.com/office/drawing/2014/chart" uri="{C3380CC4-5D6E-409C-BE32-E72D297353CC}">
              <c16:uniqueId val="{00000002-8211-488E-8906-7DD27BB9DB11}"/>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0.889648103860608</c:v>
                </c:pt>
                <c:pt idx="2">
                  <c:v>0.90650267623277503</c:v>
                </c:pt>
                <c:pt idx="3">
                  <c:v>0.61496412709258597</c:v>
                </c:pt>
                <c:pt idx="4">
                  <c:v>2.1045439016057399</c:v>
                </c:pt>
                <c:pt idx="5">
                  <c:v>1.4212504270584201</c:v>
                </c:pt>
              </c:numCache>
            </c:numRef>
          </c:val>
          <c:extLst>
            <c:ext xmlns:c16="http://schemas.microsoft.com/office/drawing/2014/chart" uri="{C3380CC4-5D6E-409C-BE32-E72D297353CC}">
              <c16:uniqueId val="{00000003-8211-488E-8906-7DD27BB9DB11}"/>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1.16459506851016</c:v>
                </c:pt>
                <c:pt idx="1">
                  <c:v>1.80741120059588</c:v>
                </c:pt>
                <c:pt idx="2">
                  <c:v>0.30550253712583197</c:v>
                </c:pt>
                <c:pt idx="3">
                  <c:v>0.73087845072389601</c:v>
                </c:pt>
                <c:pt idx="4">
                  <c:v>0.66244588240770896</c:v>
                </c:pt>
                <c:pt idx="5">
                  <c:v>1.3989106652390499</c:v>
                </c:pt>
                <c:pt idx="6">
                  <c:v>0.897013639960896</c:v>
                </c:pt>
              </c:numCache>
            </c:numRef>
          </c:val>
          <c:extLst>
            <c:ext xmlns:c16="http://schemas.microsoft.com/office/drawing/2014/chart" uri="{C3380CC4-5D6E-409C-BE32-E72D297353CC}">
              <c16:uniqueId val="{00000004-8211-488E-8906-7DD27BB9DB11}"/>
            </c:ext>
          </c:extLst>
        </c:ser>
        <c:dLbls>
          <c:showLegendKey val="0"/>
          <c:showVal val="0"/>
          <c:showCatName val="0"/>
          <c:showSerName val="0"/>
          <c:showPercent val="0"/>
          <c:showBubbleSize val="0"/>
        </c:dLbls>
        <c:gapWidth val="219"/>
        <c:overlap val="-27"/>
        <c:axId val="340121448"/>
        <c:axId val="340126696"/>
      </c:barChart>
      <c:catAx>
        <c:axId val="34012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26696"/>
        <c:crosses val="autoZero"/>
        <c:auto val="1"/>
        <c:lblAlgn val="ctr"/>
        <c:lblOffset val="100"/>
        <c:noMultiLvlLbl val="0"/>
      </c:catAx>
      <c:valAx>
        <c:axId val="34012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2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0.85372794536141206</c:v>
                </c:pt>
                <c:pt idx="8">
                  <c:v>0.35571997723392101</c:v>
                </c:pt>
                <c:pt idx="9">
                  <c:v>0.579823562891292</c:v>
                </c:pt>
                <c:pt idx="10">
                  <c:v>3.9235913488901502</c:v>
                </c:pt>
                <c:pt idx="11">
                  <c:v>0.95510813887307899</c:v>
                </c:pt>
                <c:pt idx="12">
                  <c:v>0</c:v>
                </c:pt>
                <c:pt idx="13">
                  <c:v>0</c:v>
                </c:pt>
                <c:pt idx="14">
                  <c:v>0</c:v>
                </c:pt>
                <c:pt idx="15">
                  <c:v>0</c:v>
                </c:pt>
                <c:pt idx="16">
                  <c:v>0</c:v>
                </c:pt>
                <c:pt idx="17">
                  <c:v>0.305919180421173</c:v>
                </c:pt>
                <c:pt idx="18">
                  <c:v>3.3281161070005698</c:v>
                </c:pt>
                <c:pt idx="19">
                  <c:v>0.96820510167123697</c:v>
                </c:pt>
                <c:pt idx="20">
                  <c:v>1.22634462151394</c:v>
                </c:pt>
                <c:pt idx="21">
                  <c:v>1.04937393284007</c:v>
                </c:pt>
                <c:pt idx="22">
                  <c:v>0</c:v>
                </c:pt>
                <c:pt idx="23">
                  <c:v>0</c:v>
                </c:pt>
              </c:numCache>
            </c:numRef>
          </c:val>
          <c:smooth val="0"/>
          <c:extLst>
            <c:ext xmlns:c16="http://schemas.microsoft.com/office/drawing/2014/chart" uri="{C3380CC4-5D6E-409C-BE32-E72D297353CC}">
              <c16:uniqueId val="{00000000-3775-49E2-B5A6-CC9D66D6F8F0}"/>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1.8958543983822</c:v>
                </c:pt>
                <c:pt idx="12">
                  <c:v>0</c:v>
                </c:pt>
                <c:pt idx="13">
                  <c:v>0</c:v>
                </c:pt>
                <c:pt idx="14">
                  <c:v>0</c:v>
                </c:pt>
                <c:pt idx="15">
                  <c:v>0</c:v>
                </c:pt>
                <c:pt idx="16">
                  <c:v>1.2360970677451999</c:v>
                </c:pt>
                <c:pt idx="17">
                  <c:v>0.835439838220425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775-49E2-B5A6-CC9D66D6F8F0}"/>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3.0279173984133701E-2</c:v>
                </c:pt>
                <c:pt idx="19">
                  <c:v>0</c:v>
                </c:pt>
                <c:pt idx="20">
                  <c:v>3.51238418215951E-2</c:v>
                </c:pt>
                <c:pt idx="21">
                  <c:v>3.63350087809605E-2</c:v>
                </c:pt>
                <c:pt idx="22">
                  <c:v>0</c:v>
                </c:pt>
                <c:pt idx="23">
                  <c:v>0</c:v>
                </c:pt>
              </c:numCache>
            </c:numRef>
          </c:val>
          <c:smooth val="0"/>
          <c:extLst>
            <c:ext xmlns:c16="http://schemas.microsoft.com/office/drawing/2014/chart" uri="{C3380CC4-5D6E-409C-BE32-E72D297353CC}">
              <c16:uniqueId val="{00000002-3775-49E2-B5A6-CC9D66D6F8F0}"/>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1.84539676030347</c:v>
                </c:pt>
                <c:pt idx="9">
                  <c:v>1.0012986125350301</c:v>
                </c:pt>
                <c:pt idx="10">
                  <c:v>0.99560294352174605</c:v>
                </c:pt>
                <c:pt idx="11">
                  <c:v>1.3122821406602401</c:v>
                </c:pt>
                <c:pt idx="12">
                  <c:v>0.38958376050850901</c:v>
                </c:pt>
                <c:pt idx="13">
                  <c:v>0</c:v>
                </c:pt>
                <c:pt idx="14">
                  <c:v>1.2644385209486699</c:v>
                </c:pt>
                <c:pt idx="15">
                  <c:v>0</c:v>
                </c:pt>
                <c:pt idx="16">
                  <c:v>0.61513225343448796</c:v>
                </c:pt>
                <c:pt idx="17">
                  <c:v>0</c:v>
                </c:pt>
                <c:pt idx="18">
                  <c:v>0</c:v>
                </c:pt>
                <c:pt idx="19">
                  <c:v>0</c:v>
                </c:pt>
                <c:pt idx="20">
                  <c:v>1.9957624222541199</c:v>
                </c:pt>
                <c:pt idx="21">
                  <c:v>0</c:v>
                </c:pt>
                <c:pt idx="22">
                  <c:v>0</c:v>
                </c:pt>
                <c:pt idx="23">
                  <c:v>0</c:v>
                </c:pt>
              </c:numCache>
            </c:numRef>
          </c:val>
          <c:smooth val="0"/>
          <c:extLst>
            <c:ext xmlns:c16="http://schemas.microsoft.com/office/drawing/2014/chart" uri="{C3380CC4-5D6E-409C-BE32-E72D297353CC}">
              <c16:uniqueId val="{00000003-3775-49E2-B5A6-CC9D66D6F8F0}"/>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0.82427177684122299</c:v>
                </c:pt>
                <c:pt idx="9">
                  <c:v>3.16436538058537</c:v>
                </c:pt>
                <c:pt idx="10">
                  <c:v>0</c:v>
                </c:pt>
                <c:pt idx="11">
                  <c:v>0.18161920506671</c:v>
                </c:pt>
                <c:pt idx="12">
                  <c:v>0</c:v>
                </c:pt>
                <c:pt idx="13">
                  <c:v>0.59009609851345002</c:v>
                </c:pt>
                <c:pt idx="14">
                  <c:v>0</c:v>
                </c:pt>
                <c:pt idx="15">
                  <c:v>0.46569026940182101</c:v>
                </c:pt>
                <c:pt idx="16">
                  <c:v>0</c:v>
                </c:pt>
                <c:pt idx="17">
                  <c:v>4.1772417165343301</c:v>
                </c:pt>
                <c:pt idx="18">
                  <c:v>1.0853909636129599</c:v>
                </c:pt>
                <c:pt idx="19">
                  <c:v>0.80215148904463696</c:v>
                </c:pt>
                <c:pt idx="20">
                  <c:v>0.54718606654713997</c:v>
                </c:pt>
                <c:pt idx="21">
                  <c:v>0.65507097895856103</c:v>
                </c:pt>
                <c:pt idx="22">
                  <c:v>0.96630730900877804</c:v>
                </c:pt>
                <c:pt idx="23">
                  <c:v>0</c:v>
                </c:pt>
              </c:numCache>
            </c:numRef>
          </c:val>
          <c:smooth val="0"/>
          <c:extLst>
            <c:ext xmlns:c16="http://schemas.microsoft.com/office/drawing/2014/chart" uri="{C3380CC4-5D6E-409C-BE32-E72D297353CC}">
              <c16:uniqueId val="{00000004-3775-49E2-B5A6-CC9D66D6F8F0}"/>
            </c:ext>
          </c:extLst>
        </c:ser>
        <c:dLbls>
          <c:showLegendKey val="0"/>
          <c:showVal val="0"/>
          <c:showCatName val="0"/>
          <c:showSerName val="0"/>
          <c:showPercent val="0"/>
          <c:showBubbleSize val="0"/>
        </c:dLbls>
        <c:smooth val="0"/>
        <c:axId val="335323928"/>
        <c:axId val="332240320"/>
      </c:lineChart>
      <c:catAx>
        <c:axId val="335323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40320"/>
        <c:crosses val="autoZero"/>
        <c:auto val="1"/>
        <c:lblAlgn val="ctr"/>
        <c:lblOffset val="100"/>
        <c:noMultiLvlLbl val="0"/>
      </c:catAx>
      <c:valAx>
        <c:axId val="33224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2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12</c:v>
                </c:pt>
                <c:pt idx="1">
                  <c:v>3</c:v>
                </c:pt>
                <c:pt idx="2">
                  <c:v>6</c:v>
                </c:pt>
                <c:pt idx="3">
                  <c:v>8</c:v>
                </c:pt>
                <c:pt idx="4">
                  <c:v>14</c:v>
                </c:pt>
              </c:numCache>
            </c:numRef>
          </c:val>
          <c:extLst>
            <c:ext xmlns:c16="http://schemas.microsoft.com/office/drawing/2014/chart" uri="{C3380CC4-5D6E-409C-BE32-E72D297353CC}">
              <c16:uniqueId val="{00000000-B7B3-4B90-8224-E6392C8AA8D9}"/>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14</c:v>
                </c:pt>
                <c:pt idx="1">
                  <c:v>9</c:v>
                </c:pt>
                <c:pt idx="2">
                  <c:v>2</c:v>
                </c:pt>
                <c:pt idx="3">
                  <c:v>4</c:v>
                </c:pt>
                <c:pt idx="4">
                  <c:v>16</c:v>
                </c:pt>
              </c:numCache>
            </c:numRef>
          </c:val>
          <c:extLst>
            <c:ext xmlns:c16="http://schemas.microsoft.com/office/drawing/2014/chart" uri="{C3380CC4-5D6E-409C-BE32-E72D297353CC}">
              <c16:uniqueId val="{00000001-B7B3-4B90-8224-E6392C8AA8D9}"/>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4</c:v>
                </c:pt>
                <c:pt idx="1">
                  <c:v>0</c:v>
                </c:pt>
                <c:pt idx="2">
                  <c:v>1</c:v>
                </c:pt>
                <c:pt idx="3">
                  <c:v>2</c:v>
                </c:pt>
                <c:pt idx="4">
                  <c:v>1</c:v>
                </c:pt>
              </c:numCache>
            </c:numRef>
          </c:val>
          <c:extLst>
            <c:ext xmlns:c16="http://schemas.microsoft.com/office/drawing/2014/chart" uri="{C3380CC4-5D6E-409C-BE32-E72D297353CC}">
              <c16:uniqueId val="{00000002-B7B3-4B90-8224-E6392C8AA8D9}"/>
            </c:ext>
          </c:extLst>
        </c:ser>
        <c:dLbls>
          <c:showLegendKey val="0"/>
          <c:showVal val="0"/>
          <c:showCatName val="0"/>
          <c:showSerName val="0"/>
          <c:showPercent val="0"/>
          <c:showBubbleSize val="0"/>
        </c:dLbls>
        <c:gapWidth val="150"/>
        <c:overlap val="100"/>
        <c:axId val="343210568"/>
        <c:axId val="343211552"/>
      </c:barChart>
      <c:catAx>
        <c:axId val="343210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11552"/>
        <c:crosses val="autoZero"/>
        <c:auto val="1"/>
        <c:lblAlgn val="ctr"/>
        <c:lblOffset val="100"/>
        <c:noMultiLvlLbl val="0"/>
      </c:catAx>
      <c:valAx>
        <c:axId val="343211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1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5186</c:v>
                </c:pt>
                <c:pt idx="1">
                  <c:v>4401</c:v>
                </c:pt>
                <c:pt idx="2">
                  <c:v>10</c:v>
                </c:pt>
                <c:pt idx="3">
                  <c:v>478</c:v>
                </c:pt>
                <c:pt idx="4">
                  <c:v>5084</c:v>
                </c:pt>
              </c:numCache>
            </c:numRef>
          </c:val>
          <c:extLst>
            <c:ext xmlns:c16="http://schemas.microsoft.com/office/drawing/2014/chart" uri="{C3380CC4-5D6E-409C-BE32-E72D297353CC}">
              <c16:uniqueId val="{00000000-450D-42A9-8EBA-430C002DFD7E}"/>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879</c:v>
                </c:pt>
                <c:pt idx="1">
                  <c:v>0</c:v>
                </c:pt>
                <c:pt idx="2">
                  <c:v>9</c:v>
                </c:pt>
                <c:pt idx="3">
                  <c:v>118</c:v>
                </c:pt>
                <c:pt idx="4">
                  <c:v>550</c:v>
                </c:pt>
              </c:numCache>
            </c:numRef>
          </c:val>
          <c:extLst>
            <c:ext xmlns:c16="http://schemas.microsoft.com/office/drawing/2014/chart" uri="{C3380CC4-5D6E-409C-BE32-E72D297353CC}">
              <c16:uniqueId val="{00000001-450D-42A9-8EBA-430C002DFD7E}"/>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6699</c:v>
                </c:pt>
                <c:pt idx="1">
                  <c:v>1411</c:v>
                </c:pt>
                <c:pt idx="2">
                  <c:v>33</c:v>
                </c:pt>
                <c:pt idx="3">
                  <c:v>1783</c:v>
                </c:pt>
                <c:pt idx="4">
                  <c:v>6984</c:v>
                </c:pt>
              </c:numCache>
            </c:numRef>
          </c:val>
          <c:extLst>
            <c:ext xmlns:c16="http://schemas.microsoft.com/office/drawing/2014/chart" uri="{C3380CC4-5D6E-409C-BE32-E72D297353CC}">
              <c16:uniqueId val="{00000002-450D-42A9-8EBA-430C002DFD7E}"/>
            </c:ext>
          </c:extLst>
        </c:ser>
        <c:dLbls>
          <c:showLegendKey val="0"/>
          <c:showVal val="0"/>
          <c:showCatName val="0"/>
          <c:showSerName val="0"/>
          <c:showPercent val="0"/>
          <c:showBubbleSize val="0"/>
        </c:dLbls>
        <c:gapWidth val="150"/>
        <c:overlap val="100"/>
        <c:axId val="343214176"/>
        <c:axId val="343216144"/>
      </c:barChart>
      <c:catAx>
        <c:axId val="34321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16144"/>
        <c:crosses val="autoZero"/>
        <c:auto val="1"/>
        <c:lblAlgn val="ctr"/>
        <c:lblOffset val="100"/>
        <c:noMultiLvlLbl val="0"/>
      </c:catAx>
      <c:valAx>
        <c:axId val="343216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1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1.9789850657677099</c:v>
                </c:pt>
                <c:pt idx="1">
                  <c:v>1.31616501904928</c:v>
                </c:pt>
                <c:pt idx="2">
                  <c:v>0.78291668592340502</c:v>
                </c:pt>
              </c:numCache>
            </c:numRef>
          </c:val>
          <c:extLst>
            <c:ext xmlns:c16="http://schemas.microsoft.com/office/drawing/2014/chart" uri="{C3380CC4-5D6E-409C-BE32-E72D297353CC}">
              <c16:uniqueId val="{00000000-0E08-4D40-80ED-0F6DC824E151}"/>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1.18352428296906</c:v>
                </c:pt>
                <c:pt idx="1">
                  <c:v>1.24123170983005</c:v>
                </c:pt>
                <c:pt idx="2">
                  <c:v>0</c:v>
                </c:pt>
              </c:numCache>
            </c:numRef>
          </c:val>
          <c:extLst>
            <c:ext xmlns:c16="http://schemas.microsoft.com/office/drawing/2014/chart" uri="{C3380CC4-5D6E-409C-BE32-E72D297353CC}">
              <c16:uniqueId val="{00000001-0E08-4D40-80ED-0F6DC824E151}"/>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3.3436975078733298E-2</c:v>
                </c:pt>
                <c:pt idx="1">
                  <c:v>3.0398050647402499E-2</c:v>
                </c:pt>
                <c:pt idx="2">
                  <c:v>5.3577806881772001E-2</c:v>
                </c:pt>
              </c:numCache>
            </c:numRef>
          </c:val>
          <c:extLst>
            <c:ext xmlns:c16="http://schemas.microsoft.com/office/drawing/2014/chart" uri="{C3380CC4-5D6E-409C-BE32-E72D297353CC}">
              <c16:uniqueId val="{00000002-0E08-4D40-80ED-0F6DC824E151}"/>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1.5249033347493599</c:v>
                </c:pt>
                <c:pt idx="1">
                  <c:v>0.81479745852226704</c:v>
                </c:pt>
                <c:pt idx="2">
                  <c:v>0.40396805385330498</c:v>
                </c:pt>
              </c:numCache>
            </c:numRef>
          </c:val>
          <c:extLst>
            <c:ext xmlns:c16="http://schemas.microsoft.com/office/drawing/2014/chart" uri="{C3380CC4-5D6E-409C-BE32-E72D297353CC}">
              <c16:uniqueId val="{00000003-0E08-4D40-80ED-0F6DC824E151}"/>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1.1619860050428701</c:v>
                </c:pt>
                <c:pt idx="1">
                  <c:v>0.73754172581797595</c:v>
                </c:pt>
                <c:pt idx="2">
                  <c:v>1.2916559028675001</c:v>
                </c:pt>
              </c:numCache>
            </c:numRef>
          </c:val>
          <c:extLst>
            <c:ext xmlns:c16="http://schemas.microsoft.com/office/drawing/2014/chart" uri="{C3380CC4-5D6E-409C-BE32-E72D297353CC}">
              <c16:uniqueId val="{00000004-0E08-4D40-80ED-0F6DC824E151}"/>
            </c:ext>
          </c:extLst>
        </c:ser>
        <c:dLbls>
          <c:showLegendKey val="0"/>
          <c:showVal val="0"/>
          <c:showCatName val="0"/>
          <c:showSerName val="0"/>
          <c:showPercent val="0"/>
          <c:showBubbleSize val="0"/>
        </c:dLbls>
        <c:gapWidth val="219"/>
        <c:overlap val="-27"/>
        <c:axId val="331283080"/>
        <c:axId val="331285704"/>
      </c:barChart>
      <c:catAx>
        <c:axId val="33128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85704"/>
        <c:crosses val="autoZero"/>
        <c:auto val="1"/>
        <c:lblAlgn val="ctr"/>
        <c:lblOffset val="100"/>
        <c:noMultiLvlLbl val="0"/>
      </c:catAx>
      <c:valAx>
        <c:axId val="33128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8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12449</c:v>
                </c:pt>
                <c:pt idx="1">
                  <c:v>5657</c:v>
                </c:pt>
                <c:pt idx="2">
                  <c:v>0</c:v>
                </c:pt>
                <c:pt idx="3">
                  <c:v>2353</c:v>
                </c:pt>
                <c:pt idx="4">
                  <c:v>12448</c:v>
                </c:pt>
              </c:numCache>
            </c:numRef>
          </c:val>
          <c:extLst>
            <c:ext xmlns:c16="http://schemas.microsoft.com/office/drawing/2014/chart" uri="{C3380CC4-5D6E-409C-BE32-E72D297353CC}">
              <c16:uniqueId val="{00000000-55B7-43BD-ADF5-FF22F96D50F0}"/>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315</c:v>
                </c:pt>
                <c:pt idx="1">
                  <c:v>155</c:v>
                </c:pt>
                <c:pt idx="2">
                  <c:v>52</c:v>
                </c:pt>
                <c:pt idx="3">
                  <c:v>26</c:v>
                </c:pt>
                <c:pt idx="4">
                  <c:v>170</c:v>
                </c:pt>
              </c:numCache>
            </c:numRef>
          </c:val>
          <c:extLst>
            <c:ext xmlns:c16="http://schemas.microsoft.com/office/drawing/2014/chart" uri="{C3380CC4-5D6E-409C-BE32-E72D297353CC}">
              <c16:uniqueId val="{00000001-55B7-43BD-ADF5-FF22F96D50F0}"/>
            </c:ext>
          </c:extLst>
        </c:ser>
        <c:dLbls>
          <c:showLegendKey val="0"/>
          <c:showVal val="0"/>
          <c:showCatName val="0"/>
          <c:showSerName val="0"/>
          <c:showPercent val="0"/>
          <c:showBubbleSize val="0"/>
        </c:dLbls>
        <c:gapWidth val="150"/>
        <c:overlap val="100"/>
        <c:axId val="339694664"/>
        <c:axId val="339690072"/>
      </c:barChart>
      <c:catAx>
        <c:axId val="339694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90072"/>
        <c:crosses val="autoZero"/>
        <c:auto val="1"/>
        <c:lblAlgn val="ctr"/>
        <c:lblOffset val="100"/>
        <c:noMultiLvlLbl val="0"/>
      </c:catAx>
      <c:valAx>
        <c:axId val="339690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9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C00E1-FE27-42C1-9F07-5FE573E0C2DD}"/>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0366932-E957-42E6-B007-914FE915992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7812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E452-5762-41C8-90D2-6B78AC5ED6D7}"/>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3BB0159E-E05E-4694-9126-F8B5DA35E0E3}"/>
              </a:ext>
            </a:extLst>
          </p:cNvPr>
          <p:cNvGraphicFramePr>
            <a:graphicFrameLocks noGrp="1"/>
          </p:cNvGraphicFramePr>
          <p:nvPr>
            <p:ph type="tbl" sz="quarter" idx="13"/>
            <p:extLst>
              <p:ext uri="{D42A27DB-BD31-4B8C-83A1-F6EECF244321}">
                <p14:modId xmlns:p14="http://schemas.microsoft.com/office/powerpoint/2010/main" val="3949565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8049717"/>
                    </a:ext>
                  </a:extLst>
                </a:gridCol>
                <a:gridCol w="658368">
                  <a:extLst>
                    <a:ext uri="{9D8B030D-6E8A-4147-A177-3AD203B41FA5}">
                      <a16:colId xmlns:a16="http://schemas.microsoft.com/office/drawing/2014/main" val="2876313085"/>
                    </a:ext>
                  </a:extLst>
                </a:gridCol>
                <a:gridCol w="658368">
                  <a:extLst>
                    <a:ext uri="{9D8B030D-6E8A-4147-A177-3AD203B41FA5}">
                      <a16:colId xmlns:a16="http://schemas.microsoft.com/office/drawing/2014/main" val="3992395444"/>
                    </a:ext>
                  </a:extLst>
                </a:gridCol>
                <a:gridCol w="658368">
                  <a:extLst>
                    <a:ext uri="{9D8B030D-6E8A-4147-A177-3AD203B41FA5}">
                      <a16:colId xmlns:a16="http://schemas.microsoft.com/office/drawing/2014/main" val="4151347602"/>
                    </a:ext>
                  </a:extLst>
                </a:gridCol>
                <a:gridCol w="658368">
                  <a:extLst>
                    <a:ext uri="{9D8B030D-6E8A-4147-A177-3AD203B41FA5}">
                      <a16:colId xmlns:a16="http://schemas.microsoft.com/office/drawing/2014/main" val="2975954961"/>
                    </a:ext>
                  </a:extLst>
                </a:gridCol>
                <a:gridCol w="658368">
                  <a:extLst>
                    <a:ext uri="{9D8B030D-6E8A-4147-A177-3AD203B41FA5}">
                      <a16:colId xmlns:a16="http://schemas.microsoft.com/office/drawing/2014/main" val="3269688279"/>
                    </a:ext>
                  </a:extLst>
                </a:gridCol>
                <a:gridCol w="658368">
                  <a:extLst>
                    <a:ext uri="{9D8B030D-6E8A-4147-A177-3AD203B41FA5}">
                      <a16:colId xmlns:a16="http://schemas.microsoft.com/office/drawing/2014/main" val="946288281"/>
                    </a:ext>
                  </a:extLst>
                </a:gridCol>
                <a:gridCol w="658368">
                  <a:extLst>
                    <a:ext uri="{9D8B030D-6E8A-4147-A177-3AD203B41FA5}">
                      <a16:colId xmlns:a16="http://schemas.microsoft.com/office/drawing/2014/main" val="3008916354"/>
                    </a:ext>
                  </a:extLst>
                </a:gridCol>
                <a:gridCol w="658368">
                  <a:extLst>
                    <a:ext uri="{9D8B030D-6E8A-4147-A177-3AD203B41FA5}">
                      <a16:colId xmlns:a16="http://schemas.microsoft.com/office/drawing/2014/main" val="523882128"/>
                    </a:ext>
                  </a:extLst>
                </a:gridCol>
                <a:gridCol w="658368">
                  <a:extLst>
                    <a:ext uri="{9D8B030D-6E8A-4147-A177-3AD203B41FA5}">
                      <a16:colId xmlns:a16="http://schemas.microsoft.com/office/drawing/2014/main" val="36741852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33348304"/>
                  </a:ext>
                </a:extLst>
              </a:tr>
              <a:tr h="370840">
                <a:tc>
                  <a:txBody>
                    <a:bodyPr/>
                    <a:lstStyle/>
                    <a:p>
                      <a:r>
                        <a:rPr lang="en-US" sz="1000"/>
                        <a:t>trekbicycleargentina</a:t>
                      </a:r>
                    </a:p>
                  </a:txBody>
                  <a:tcPr/>
                </a:tc>
                <a:tc>
                  <a:txBody>
                    <a:bodyPr/>
                    <a:lstStyle/>
                    <a:p>
                      <a:r>
                        <a:rPr lang="en-US" sz="1000"/>
                        <a:t>43470</a:t>
                      </a:r>
                    </a:p>
                  </a:txBody>
                  <a:tcPr/>
                </a:tc>
                <a:tc>
                  <a:txBody>
                    <a:bodyPr/>
                    <a:lstStyle/>
                    <a:p>
                      <a:r>
                        <a:rPr lang="en-US" sz="1000"/>
                        <a:t>1053</a:t>
                      </a:r>
                    </a:p>
                  </a:txBody>
                  <a:tcPr/>
                </a:tc>
                <a:tc>
                  <a:txBody>
                    <a:bodyPr/>
                    <a:lstStyle/>
                    <a:p>
                      <a:r>
                        <a:rPr lang="en-US" sz="1000"/>
                        <a:t>16</a:t>
                      </a:r>
                    </a:p>
                  </a:txBody>
                  <a:tcPr/>
                </a:tc>
                <a:tc>
                  <a:txBody>
                    <a:bodyPr/>
                    <a:lstStyle/>
                    <a:p>
                      <a:r>
                        <a:rPr lang="en-US" sz="1000"/>
                        <a:t>14</a:t>
                      </a:r>
                    </a:p>
                  </a:txBody>
                  <a:tcPr/>
                </a:tc>
                <a:tc>
                  <a:txBody>
                    <a:bodyPr/>
                    <a:lstStyle/>
                    <a:p>
                      <a:r>
                        <a:rPr lang="en-US" sz="1000"/>
                        <a:t>1</a:t>
                      </a:r>
                    </a:p>
                  </a:txBody>
                  <a:tcPr/>
                </a:tc>
                <a:tc>
                  <a:txBody>
                    <a:bodyPr/>
                    <a:lstStyle/>
                    <a:p>
                      <a:r>
                        <a:rPr lang="en-US" sz="1000"/>
                        <a:t>31</a:t>
                      </a:r>
                    </a:p>
                  </a:txBody>
                  <a:tcPr/>
                </a:tc>
                <a:tc>
                  <a:txBody>
                    <a:bodyPr/>
                    <a:lstStyle/>
                    <a:p>
                      <a:r>
                        <a:rPr lang="en-US" sz="1000"/>
                        <a:t>12448</a:t>
                      </a:r>
                    </a:p>
                  </a:txBody>
                  <a:tcPr/>
                </a:tc>
                <a:tc>
                  <a:txBody>
                    <a:bodyPr/>
                    <a:lstStyle/>
                    <a:p>
                      <a:r>
                        <a:rPr lang="en-US" sz="1000"/>
                        <a:t>170</a:t>
                      </a:r>
                    </a:p>
                  </a:txBody>
                  <a:tcPr/>
                </a:tc>
                <a:tc>
                  <a:txBody>
                    <a:bodyPr/>
                    <a:lstStyle/>
                    <a:p>
                      <a:r>
                        <a:rPr lang="en-US" sz="1000"/>
                        <a:t>0.9478 %</a:t>
                      </a:r>
                    </a:p>
                  </a:txBody>
                  <a:tcPr/>
                </a:tc>
                <a:extLst>
                  <a:ext uri="{0D108BD9-81ED-4DB2-BD59-A6C34878D82A}">
                    <a16:rowId xmlns:a16="http://schemas.microsoft.com/office/drawing/2014/main" val="3158516306"/>
                  </a:ext>
                </a:extLst>
              </a:tr>
              <a:tr h="370840">
                <a:tc>
                  <a:txBody>
                    <a:bodyPr/>
                    <a:lstStyle/>
                    <a:p>
                      <a:r>
                        <a:rPr lang="en-US" sz="1000"/>
                        <a:t>specialized_arg</a:t>
                      </a:r>
                    </a:p>
                  </a:txBody>
                  <a:tcPr/>
                </a:tc>
                <a:tc>
                  <a:txBody>
                    <a:bodyPr/>
                    <a:lstStyle/>
                    <a:p>
                      <a:r>
                        <a:rPr lang="en-US" sz="1000"/>
                        <a:t>39982</a:t>
                      </a:r>
                    </a:p>
                  </a:txBody>
                  <a:tcPr/>
                </a:tc>
                <a:tc>
                  <a:txBody>
                    <a:bodyPr/>
                    <a:lstStyle/>
                    <a:p>
                      <a:r>
                        <a:rPr lang="en-US" sz="1000"/>
                        <a:t>856</a:t>
                      </a:r>
                    </a:p>
                  </a:txBody>
                  <a:tcPr/>
                </a:tc>
                <a:tc>
                  <a:txBody>
                    <a:bodyPr/>
                    <a:lstStyle/>
                    <a:p>
                      <a:r>
                        <a:rPr lang="en-US" sz="1000"/>
                        <a:t>9</a:t>
                      </a:r>
                    </a:p>
                  </a:txBody>
                  <a:tcPr/>
                </a:tc>
                <a:tc>
                  <a:txBody>
                    <a:bodyPr/>
                    <a:lstStyle/>
                    <a:p>
                      <a:r>
                        <a:rPr lang="en-US" sz="1000"/>
                        <a:t>3</a:t>
                      </a:r>
                    </a:p>
                  </a:txBody>
                  <a:tcPr/>
                </a:tc>
                <a:tc>
                  <a:txBody>
                    <a:bodyPr/>
                    <a:lstStyle/>
                    <a:p>
                      <a:r>
                        <a:rPr lang="en-US" sz="1000"/>
                        <a:t>0</a:t>
                      </a:r>
                    </a:p>
                  </a:txBody>
                  <a:tcPr/>
                </a:tc>
                <a:tc>
                  <a:txBody>
                    <a:bodyPr/>
                    <a:lstStyle/>
                    <a:p>
                      <a:r>
                        <a:rPr lang="en-US" sz="1000"/>
                        <a:t>12</a:t>
                      </a:r>
                    </a:p>
                  </a:txBody>
                  <a:tcPr/>
                </a:tc>
                <a:tc>
                  <a:txBody>
                    <a:bodyPr/>
                    <a:lstStyle/>
                    <a:p>
                      <a:r>
                        <a:rPr lang="en-US" sz="1000"/>
                        <a:t>5657</a:t>
                      </a:r>
                    </a:p>
                  </a:txBody>
                  <a:tcPr/>
                </a:tc>
                <a:tc>
                  <a:txBody>
                    <a:bodyPr/>
                    <a:lstStyle/>
                    <a:p>
                      <a:r>
                        <a:rPr lang="en-US" sz="1000"/>
                        <a:t>155</a:t>
                      </a:r>
                    </a:p>
                  </a:txBody>
                  <a:tcPr/>
                </a:tc>
                <a:tc>
                  <a:txBody>
                    <a:bodyPr/>
                    <a:lstStyle/>
                    <a:p>
                      <a:r>
                        <a:rPr lang="en-US" sz="1000"/>
                        <a:t>1.2245 %</a:t>
                      </a:r>
                    </a:p>
                  </a:txBody>
                  <a:tcPr/>
                </a:tc>
                <a:extLst>
                  <a:ext uri="{0D108BD9-81ED-4DB2-BD59-A6C34878D82A}">
                    <a16:rowId xmlns:a16="http://schemas.microsoft.com/office/drawing/2014/main" val="309751009"/>
                  </a:ext>
                </a:extLst>
              </a:tr>
              <a:tr h="370840">
                <a:tc>
                  <a:txBody>
                    <a:bodyPr/>
                    <a:lstStyle/>
                    <a:p>
                      <a:r>
                        <a:rPr lang="en-US" sz="1000"/>
                        <a:t>scottsportsargentina</a:t>
                      </a:r>
                    </a:p>
                  </a:txBody>
                  <a:tcPr/>
                </a:tc>
                <a:tc>
                  <a:txBody>
                    <a:bodyPr/>
                    <a:lstStyle/>
                    <a:p>
                      <a:r>
                        <a:rPr lang="en-US" sz="1000"/>
                        <a:t>28393</a:t>
                      </a:r>
                    </a:p>
                  </a:txBody>
                  <a:tcPr/>
                </a:tc>
                <a:tc>
                  <a:txBody>
                    <a:bodyPr/>
                    <a:lstStyle/>
                    <a:p>
                      <a:r>
                        <a:rPr lang="en-US" sz="1000"/>
                        <a:t>580</a:t>
                      </a:r>
                    </a:p>
                  </a:txBody>
                  <a:tcPr/>
                </a:tc>
                <a:tc>
                  <a:txBody>
                    <a:bodyPr/>
                    <a:lstStyle/>
                    <a:p>
                      <a:r>
                        <a:rPr lang="en-US" sz="1000"/>
                        <a:t>14</a:t>
                      </a:r>
                    </a:p>
                  </a:txBody>
                  <a:tcPr/>
                </a:tc>
                <a:tc>
                  <a:txBody>
                    <a:bodyPr/>
                    <a:lstStyle/>
                    <a:p>
                      <a:r>
                        <a:rPr lang="en-US" sz="1000"/>
                        <a:t>12</a:t>
                      </a:r>
                    </a:p>
                  </a:txBody>
                  <a:tcPr/>
                </a:tc>
                <a:tc>
                  <a:txBody>
                    <a:bodyPr/>
                    <a:lstStyle/>
                    <a:p>
                      <a:r>
                        <a:rPr lang="en-US" sz="1000"/>
                        <a:t>4</a:t>
                      </a:r>
                    </a:p>
                  </a:txBody>
                  <a:tcPr/>
                </a:tc>
                <a:tc>
                  <a:txBody>
                    <a:bodyPr/>
                    <a:lstStyle/>
                    <a:p>
                      <a:r>
                        <a:rPr lang="en-US" sz="1000"/>
                        <a:t>30</a:t>
                      </a:r>
                    </a:p>
                  </a:txBody>
                  <a:tcPr/>
                </a:tc>
                <a:tc>
                  <a:txBody>
                    <a:bodyPr/>
                    <a:lstStyle/>
                    <a:p>
                      <a:r>
                        <a:rPr lang="en-US" sz="1000"/>
                        <a:t>12449</a:t>
                      </a:r>
                    </a:p>
                  </a:txBody>
                  <a:tcPr/>
                </a:tc>
                <a:tc>
                  <a:txBody>
                    <a:bodyPr/>
                    <a:lstStyle/>
                    <a:p>
                      <a:r>
                        <a:rPr lang="en-US" sz="1000"/>
                        <a:t>315</a:t>
                      </a:r>
                    </a:p>
                  </a:txBody>
                  <a:tcPr/>
                </a:tc>
                <a:tc>
                  <a:txBody>
                    <a:bodyPr/>
                    <a:lstStyle/>
                    <a:p>
                      <a:r>
                        <a:rPr lang="en-US" sz="1000"/>
                        <a:t>1.5140 %</a:t>
                      </a:r>
                    </a:p>
                  </a:txBody>
                  <a:tcPr/>
                </a:tc>
                <a:extLst>
                  <a:ext uri="{0D108BD9-81ED-4DB2-BD59-A6C34878D82A}">
                    <a16:rowId xmlns:a16="http://schemas.microsoft.com/office/drawing/2014/main" val="448132995"/>
                  </a:ext>
                </a:extLst>
              </a:tr>
              <a:tr h="370840">
                <a:tc>
                  <a:txBody>
                    <a:bodyPr/>
                    <a:lstStyle/>
                    <a:p>
                      <a:r>
                        <a:rPr lang="en-US" sz="1000"/>
                        <a:t>giantargentina</a:t>
                      </a:r>
                    </a:p>
                  </a:txBody>
                  <a:tcPr/>
                </a:tc>
                <a:tc>
                  <a:txBody>
                    <a:bodyPr/>
                    <a:lstStyle/>
                    <a:p>
                      <a:r>
                        <a:rPr lang="en-US" sz="1000"/>
                        <a:t>16982</a:t>
                      </a:r>
                    </a:p>
                  </a:txBody>
                  <a:tcPr/>
                </a:tc>
                <a:tc>
                  <a:txBody>
                    <a:bodyPr/>
                    <a:lstStyle/>
                    <a:p>
                      <a:r>
                        <a:rPr lang="en-US" sz="1000"/>
                        <a:t>936</a:t>
                      </a:r>
                    </a:p>
                  </a:txBody>
                  <a:tcPr/>
                </a:tc>
                <a:tc>
                  <a:txBody>
                    <a:bodyPr/>
                    <a:lstStyle/>
                    <a:p>
                      <a:r>
                        <a:rPr lang="en-US" sz="1000"/>
                        <a:t>2</a:t>
                      </a:r>
                    </a:p>
                  </a:txBody>
                  <a:tcPr/>
                </a:tc>
                <a:tc>
                  <a:txBody>
                    <a:bodyPr/>
                    <a:lstStyle/>
                    <a:p>
                      <a:r>
                        <a:rPr lang="en-US" sz="1000"/>
                        <a:t>6</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52</a:t>
                      </a:r>
                    </a:p>
                  </a:txBody>
                  <a:tcPr/>
                </a:tc>
                <a:tc>
                  <a:txBody>
                    <a:bodyPr/>
                    <a:lstStyle/>
                    <a:p>
                      <a:r>
                        <a:rPr lang="en-US" sz="1000"/>
                        <a:t>0.0350 %</a:t>
                      </a:r>
                    </a:p>
                  </a:txBody>
                  <a:tcPr/>
                </a:tc>
                <a:extLst>
                  <a:ext uri="{0D108BD9-81ED-4DB2-BD59-A6C34878D82A}">
                    <a16:rowId xmlns:a16="http://schemas.microsoft.com/office/drawing/2014/main" val="3129220678"/>
                  </a:ext>
                </a:extLst>
              </a:tr>
              <a:tr h="370840">
                <a:tc>
                  <a:txBody>
                    <a:bodyPr/>
                    <a:lstStyle/>
                    <a:p>
                      <a:r>
                        <a:rPr lang="en-US" sz="1000"/>
                        <a:t>cannondale.argentina</a:t>
                      </a:r>
                    </a:p>
                  </a:txBody>
                  <a:tcPr/>
                </a:tc>
                <a:tc>
                  <a:txBody>
                    <a:bodyPr/>
                    <a:lstStyle/>
                    <a:p>
                      <a:r>
                        <a:rPr lang="en-US" sz="1000"/>
                        <a:t>14682</a:t>
                      </a:r>
                    </a:p>
                  </a:txBody>
                  <a:tcPr/>
                </a:tc>
                <a:tc>
                  <a:txBody>
                    <a:bodyPr/>
                    <a:lstStyle/>
                    <a:p>
                      <a:r>
                        <a:rPr lang="en-US" sz="1000"/>
                        <a:t>98</a:t>
                      </a:r>
                    </a:p>
                  </a:txBody>
                  <a:tcPr/>
                </a:tc>
                <a:tc>
                  <a:txBody>
                    <a:bodyPr/>
                    <a:lstStyle/>
                    <a:p>
                      <a:r>
                        <a:rPr lang="en-US" sz="1000"/>
                        <a:t>4</a:t>
                      </a:r>
                    </a:p>
                  </a:txBody>
                  <a:tcPr/>
                </a:tc>
                <a:tc>
                  <a:txBody>
                    <a:bodyPr/>
                    <a:lstStyle/>
                    <a:p>
                      <a:r>
                        <a:rPr lang="en-US" sz="1000"/>
                        <a:t>8</a:t>
                      </a:r>
                    </a:p>
                  </a:txBody>
                  <a:tcPr/>
                </a:tc>
                <a:tc>
                  <a:txBody>
                    <a:bodyPr/>
                    <a:lstStyle/>
                    <a:p>
                      <a:r>
                        <a:rPr lang="en-US" sz="1000"/>
                        <a:t>2</a:t>
                      </a:r>
                    </a:p>
                  </a:txBody>
                  <a:tcPr/>
                </a:tc>
                <a:tc>
                  <a:txBody>
                    <a:bodyPr/>
                    <a:lstStyle/>
                    <a:p>
                      <a:r>
                        <a:rPr lang="en-US" sz="1000"/>
                        <a:t>14</a:t>
                      </a:r>
                    </a:p>
                  </a:txBody>
                  <a:tcPr/>
                </a:tc>
                <a:tc>
                  <a:txBody>
                    <a:bodyPr/>
                    <a:lstStyle/>
                    <a:p>
                      <a:r>
                        <a:rPr lang="en-US" sz="1000"/>
                        <a:t>2353</a:t>
                      </a:r>
                    </a:p>
                  </a:txBody>
                  <a:tcPr/>
                </a:tc>
                <a:tc>
                  <a:txBody>
                    <a:bodyPr/>
                    <a:lstStyle/>
                    <a:p>
                      <a:r>
                        <a:rPr lang="en-US" sz="1000"/>
                        <a:t>26</a:t>
                      </a:r>
                    </a:p>
                  </a:txBody>
                  <a:tcPr/>
                </a:tc>
                <a:tc>
                  <a:txBody>
                    <a:bodyPr/>
                    <a:lstStyle/>
                    <a:p>
                      <a:r>
                        <a:rPr lang="en-US" sz="1000"/>
                        <a:t>1.1613 %</a:t>
                      </a:r>
                    </a:p>
                  </a:txBody>
                  <a:tcPr/>
                </a:tc>
                <a:extLst>
                  <a:ext uri="{0D108BD9-81ED-4DB2-BD59-A6C34878D82A}">
                    <a16:rowId xmlns:a16="http://schemas.microsoft.com/office/drawing/2014/main" val="708983113"/>
                  </a:ext>
                </a:extLst>
              </a:tr>
            </a:tbl>
          </a:graphicData>
        </a:graphic>
      </p:graphicFrame>
      <p:sp>
        <p:nvSpPr>
          <p:cNvPr id="4" name="Text Placeholder 3">
            <a:extLst>
              <a:ext uri="{FF2B5EF4-FFF2-40B4-BE49-F238E27FC236}">
                <a16:creationId xmlns:a16="http://schemas.microsoft.com/office/drawing/2014/main" id="{32C163DE-D633-45EE-8C87-CEE8B1A2759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904855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3F126-1B99-4989-8761-74CB91559A51}"/>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7C31A173-F05E-43FA-88D9-BE220372B0BD}"/>
              </a:ext>
            </a:extLst>
          </p:cNvPr>
          <p:cNvGraphicFramePr>
            <a:graphicFrameLocks noGrp="1"/>
          </p:cNvGraphicFramePr>
          <p:nvPr>
            <p:ph type="chart" sz="quarter" idx="13"/>
            <p:extLst>
              <p:ext uri="{D42A27DB-BD31-4B8C-83A1-F6EECF244321}">
                <p14:modId xmlns:p14="http://schemas.microsoft.com/office/powerpoint/2010/main" val="73011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F99835-00FE-4823-96DB-144542D7FF82}"/>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F661035-A336-490C-AB18-8CE356C133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9811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09345-FCA7-467A-A207-C75C2617E6B2}"/>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9B7A66D4-87CE-41A6-A50D-2D5E50D89AAD}"/>
              </a:ext>
            </a:extLst>
          </p:cNvPr>
          <p:cNvGraphicFramePr>
            <a:graphicFrameLocks noGrp="1"/>
          </p:cNvGraphicFramePr>
          <p:nvPr>
            <p:ph type="chart" sz="quarter" idx="13"/>
            <p:extLst>
              <p:ext uri="{D42A27DB-BD31-4B8C-83A1-F6EECF244321}">
                <p14:modId xmlns:p14="http://schemas.microsoft.com/office/powerpoint/2010/main" val="2525847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598CA9-CA7F-41A4-9A7C-61A17B41609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FC9CF98D-6052-4831-AC64-9CCAC77FF9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2961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2D93E-78DA-4B32-B72F-D0E130727BFB}"/>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0E5987FF-5ECC-487F-96A1-CBFEDDF61765}"/>
              </a:ext>
            </a:extLst>
          </p:cNvPr>
          <p:cNvGraphicFramePr>
            <a:graphicFrameLocks noGrp="1"/>
          </p:cNvGraphicFramePr>
          <p:nvPr>
            <p:ph type="chart" sz="quarter" idx="13"/>
            <p:extLst>
              <p:ext uri="{D42A27DB-BD31-4B8C-83A1-F6EECF244321}">
                <p14:modId xmlns:p14="http://schemas.microsoft.com/office/powerpoint/2010/main" val="1873248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968C41-A0DA-4E3A-8E9D-5BF671D8FE2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95CA6331-1971-47E6-A32D-9F0C07DB78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6861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9A888-8814-40CC-921A-D1748D8C7D0A}"/>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0100A84B-86D4-4880-8123-64155094E5E5}"/>
              </a:ext>
            </a:extLst>
          </p:cNvPr>
          <p:cNvGraphicFramePr>
            <a:graphicFrameLocks noGrp="1"/>
          </p:cNvGraphicFramePr>
          <p:nvPr>
            <p:ph type="chart" sz="quarter" idx="13"/>
            <p:extLst>
              <p:ext uri="{D42A27DB-BD31-4B8C-83A1-F6EECF244321}">
                <p14:modId xmlns:p14="http://schemas.microsoft.com/office/powerpoint/2010/main" val="1613950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CF374F-0FA4-437F-9181-28C18340C5A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9F56CE98-5CF8-4B96-98FC-1CE5751727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0724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61F7F-13B5-4CDF-9831-2381129D7C53}"/>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B0FEA222-3F2D-49F6-82AF-6E3F95194A8C}"/>
              </a:ext>
            </a:extLst>
          </p:cNvPr>
          <p:cNvGraphicFramePr>
            <a:graphicFrameLocks noGrp="1"/>
          </p:cNvGraphicFramePr>
          <p:nvPr>
            <p:ph type="chart" sz="quarter" idx="13"/>
            <p:extLst>
              <p:ext uri="{D42A27DB-BD31-4B8C-83A1-F6EECF244321}">
                <p14:modId xmlns:p14="http://schemas.microsoft.com/office/powerpoint/2010/main" val="827696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F7C363-730A-417D-B12D-0460F4AC533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AA509B6-63FF-4143-9654-247CC77BD1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273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6C2BC-F83E-431A-A840-14DD82312154}"/>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FAFAEAE3-E51D-42DE-BB65-9E053767FE15}"/>
              </a:ext>
            </a:extLst>
          </p:cNvPr>
          <p:cNvGraphicFramePr>
            <a:graphicFrameLocks noGrp="1"/>
          </p:cNvGraphicFramePr>
          <p:nvPr>
            <p:ph type="chart" sz="quarter" idx="13"/>
            <p:extLst>
              <p:ext uri="{D42A27DB-BD31-4B8C-83A1-F6EECF244321}">
                <p14:modId xmlns:p14="http://schemas.microsoft.com/office/powerpoint/2010/main" val="3878506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8E8807-80D0-4289-A3C4-7C15648B5FF7}"/>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0D97725B-6CE7-45D4-BE59-DAE042AEF2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8843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E8359-0283-40EA-8BCD-8AEABB92D6FF}"/>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4250E924-B16F-41E4-B542-C4505CB6ADDC}"/>
              </a:ext>
            </a:extLst>
          </p:cNvPr>
          <p:cNvGraphicFramePr>
            <a:graphicFrameLocks noGrp="1"/>
          </p:cNvGraphicFramePr>
          <p:nvPr>
            <p:ph type="chart" sz="quarter" idx="13"/>
            <p:extLst>
              <p:ext uri="{D42A27DB-BD31-4B8C-83A1-F6EECF244321}">
                <p14:modId xmlns:p14="http://schemas.microsoft.com/office/powerpoint/2010/main" val="2354155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5E91BF-41BC-49EE-BEDA-560B8CCFB00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CAFC7A9-6C59-42F0-9805-F80C5646C3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1666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97BA-84DF-4EDB-A244-F8D5F9A14A1E}"/>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2CFCEA96-73D9-4E52-8D0D-4685A81B1D24}"/>
              </a:ext>
            </a:extLst>
          </p:cNvPr>
          <p:cNvGraphicFramePr>
            <a:graphicFrameLocks noGrp="1"/>
          </p:cNvGraphicFramePr>
          <p:nvPr>
            <p:ph type="chart" sz="quarter" idx="13"/>
            <p:extLst>
              <p:ext uri="{D42A27DB-BD31-4B8C-83A1-F6EECF244321}">
                <p14:modId xmlns:p14="http://schemas.microsoft.com/office/powerpoint/2010/main" val="1178324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A8CE90-4668-4C1A-9E6F-12C93B868BF4}"/>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D2B6960-6387-4A80-9BA5-6A184F9595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7499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48623-C597-48F9-8171-6F306568FE31}"/>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363FF578-1D8B-4A69-9C5B-46DDC8F927BB}"/>
              </a:ext>
            </a:extLst>
          </p:cNvPr>
          <p:cNvGraphicFramePr>
            <a:graphicFrameLocks noGrp="1"/>
          </p:cNvGraphicFramePr>
          <p:nvPr>
            <p:ph type="chart" sz="quarter" idx="13"/>
            <p:extLst>
              <p:ext uri="{D42A27DB-BD31-4B8C-83A1-F6EECF244321}">
                <p14:modId xmlns:p14="http://schemas.microsoft.com/office/powerpoint/2010/main" val="2138341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A8CE9F-0F04-4595-BA33-35B35686AE9F}"/>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0E5B8A55-D796-4586-9B1B-9575CFECC6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7085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EEC51-2C00-44E2-8506-B36659705911}"/>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463015D3-3E25-4AD4-BFB7-A91589ED3646}"/>
              </a:ext>
            </a:extLst>
          </p:cNvPr>
          <p:cNvGraphicFramePr>
            <a:graphicFrameLocks noGrp="1"/>
          </p:cNvGraphicFramePr>
          <p:nvPr>
            <p:ph type="chart" sz="quarter" idx="13"/>
            <p:extLst>
              <p:ext uri="{D42A27DB-BD31-4B8C-83A1-F6EECF244321}">
                <p14:modId xmlns:p14="http://schemas.microsoft.com/office/powerpoint/2010/main" val="1082274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698ABC-6CC2-419F-9277-B1A707A3C5CD}"/>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A3235010-DDB2-4813-A0BD-5B0CDBFA1A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8487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536DE-C23A-4D75-B524-A0FDE10A3FE9}"/>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DF022FAE-BC09-430F-A850-01DC603C509A}"/>
              </a:ext>
            </a:extLst>
          </p:cNvPr>
          <p:cNvGraphicFramePr>
            <a:graphicFrameLocks noGrp="1"/>
          </p:cNvGraphicFramePr>
          <p:nvPr>
            <p:ph type="chart" sz="quarter" idx="13"/>
            <p:extLst>
              <p:ext uri="{D42A27DB-BD31-4B8C-83A1-F6EECF244321}">
                <p14:modId xmlns:p14="http://schemas.microsoft.com/office/powerpoint/2010/main" val="833084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4F02BC-0983-4CC6-A668-EE08678AC70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8103FB6B-1118-40FE-BEBB-0EC5ABE055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2499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189DC-01C2-4DD5-8339-5FE8923641B1}"/>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3A18C3BF-3434-4D22-A589-D732345E1CF8}"/>
              </a:ext>
            </a:extLst>
          </p:cNvPr>
          <p:cNvGraphicFramePr>
            <a:graphicFrameLocks noGrp="1"/>
          </p:cNvGraphicFramePr>
          <p:nvPr>
            <p:ph type="chart" sz="quarter" idx="13"/>
            <p:extLst>
              <p:ext uri="{D42A27DB-BD31-4B8C-83A1-F6EECF244321}">
                <p14:modId xmlns:p14="http://schemas.microsoft.com/office/powerpoint/2010/main" val="908184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04394B-0820-45B1-9B5E-674E1417E4E3}"/>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6ED3F110-688E-4A45-BA9B-1749C093CC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2853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A4ED5-BC4E-4571-82B1-3765E08073AD}"/>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68B5CA88-1C3D-44EF-AE87-4E75CB50FB27}"/>
              </a:ext>
            </a:extLst>
          </p:cNvPr>
          <p:cNvGraphicFramePr>
            <a:graphicFrameLocks noGrp="1"/>
          </p:cNvGraphicFramePr>
          <p:nvPr>
            <p:ph type="chart" sz="quarter" idx="13"/>
            <p:extLst>
              <p:ext uri="{D42A27DB-BD31-4B8C-83A1-F6EECF244321}">
                <p14:modId xmlns:p14="http://schemas.microsoft.com/office/powerpoint/2010/main" val="4114938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CE1781-BE29-43F9-AE5F-080518117DAD}"/>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A8C7847-D745-4349-BEE5-2823BBF37D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8185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1F0F8-C619-40CA-97DE-AD75449E72A3}"/>
              </a:ext>
            </a:extLst>
          </p:cNvPr>
          <p:cNvSpPr>
            <a:spLocks noGrp="1"/>
          </p:cNvSpPr>
          <p:nvPr>
            <p:ph type="title"/>
          </p:nvPr>
        </p:nvSpPr>
        <p:spPr/>
        <p:txBody>
          <a:bodyPr/>
          <a:lstStyle/>
          <a:p>
            <a:r>
              <a:rPr lang="en-US"/>
              <a:t>Instagram Hashtag Detection | Scott - 1 of 3</a:t>
            </a:r>
          </a:p>
        </p:txBody>
      </p:sp>
      <p:graphicFrame>
        <p:nvGraphicFramePr>
          <p:cNvPr id="5" name="Table Placeholder 4">
            <a:extLst>
              <a:ext uri="{FF2B5EF4-FFF2-40B4-BE49-F238E27FC236}">
                <a16:creationId xmlns:a16="http://schemas.microsoft.com/office/drawing/2014/main" id="{4B468DAD-EB22-48D5-ABC9-637999D23C30}"/>
              </a:ext>
            </a:extLst>
          </p:cNvPr>
          <p:cNvGraphicFramePr>
            <a:graphicFrameLocks noGrp="1"/>
          </p:cNvGraphicFramePr>
          <p:nvPr>
            <p:ph type="tbl" sz="quarter" idx="13"/>
            <p:extLst>
              <p:ext uri="{D42A27DB-BD31-4B8C-83A1-F6EECF244321}">
                <p14:modId xmlns:p14="http://schemas.microsoft.com/office/powerpoint/2010/main" val="1510424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19549014"/>
                    </a:ext>
                  </a:extLst>
                </a:gridCol>
                <a:gridCol w="1399032">
                  <a:extLst>
                    <a:ext uri="{9D8B030D-6E8A-4147-A177-3AD203B41FA5}">
                      <a16:colId xmlns:a16="http://schemas.microsoft.com/office/drawing/2014/main" val="3212921957"/>
                    </a:ext>
                  </a:extLst>
                </a:gridCol>
                <a:gridCol w="1399032">
                  <a:extLst>
                    <a:ext uri="{9D8B030D-6E8A-4147-A177-3AD203B41FA5}">
                      <a16:colId xmlns:a16="http://schemas.microsoft.com/office/drawing/2014/main" val="1098484079"/>
                    </a:ext>
                  </a:extLst>
                </a:gridCol>
                <a:gridCol w="1399032">
                  <a:extLst>
                    <a:ext uri="{9D8B030D-6E8A-4147-A177-3AD203B41FA5}">
                      <a16:colId xmlns:a16="http://schemas.microsoft.com/office/drawing/2014/main" val="564348914"/>
                    </a:ext>
                  </a:extLst>
                </a:gridCol>
                <a:gridCol w="1399032">
                  <a:extLst>
                    <a:ext uri="{9D8B030D-6E8A-4147-A177-3AD203B41FA5}">
                      <a16:colId xmlns:a16="http://schemas.microsoft.com/office/drawing/2014/main" val="2048324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800335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393.57692307692</a:t>
                      </a:r>
                    </a:p>
                  </a:txBody>
                  <a:tcPr/>
                </a:tc>
                <a:extLst>
                  <a:ext uri="{0D108BD9-81ED-4DB2-BD59-A6C34878D82A}">
                    <a16:rowId xmlns:a16="http://schemas.microsoft.com/office/drawing/2014/main" val="3550550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extLst>
                  <a:ext uri="{0D108BD9-81ED-4DB2-BD59-A6C34878D82A}">
                    <a16:rowId xmlns:a16="http://schemas.microsoft.com/office/drawing/2014/main" val="1812446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extLst>
                  <a:ext uri="{0D108BD9-81ED-4DB2-BD59-A6C34878D82A}">
                    <a16:rowId xmlns:a16="http://schemas.microsoft.com/office/drawing/2014/main" val="3220655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5.2380952380952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427.47619047619</a:t>
                      </a:r>
                    </a:p>
                  </a:txBody>
                  <a:tcPr/>
                </a:tc>
                <a:extLst>
                  <a:ext uri="{0D108BD9-81ED-4DB2-BD59-A6C34878D82A}">
                    <a16:rowId xmlns:a16="http://schemas.microsoft.com/office/drawing/2014/main" val="495072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457.64705882353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463.70588235294</a:t>
                      </a:r>
                    </a:p>
                  </a:txBody>
                  <a:tcPr/>
                </a:tc>
                <a:extLst>
                  <a:ext uri="{0D108BD9-81ED-4DB2-BD59-A6C34878D82A}">
                    <a16:rowId xmlns:a16="http://schemas.microsoft.com/office/drawing/2014/main" val="647713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470.5625</a:t>
                      </a:r>
                    </a:p>
                  </a:txBody>
                  <a:tcPr/>
                </a:tc>
                <a:extLst>
                  <a:ext uri="{0D108BD9-81ED-4DB2-BD59-A6C34878D82A}">
                    <a16:rowId xmlns:a16="http://schemas.microsoft.com/office/drawing/2014/main" val="1520056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168.76923076923</a:t>
                      </a:r>
                    </a:p>
                  </a:txBody>
                  <a:tcPr/>
                </a:tc>
                <a:extLst>
                  <a:ext uri="{0D108BD9-81ED-4DB2-BD59-A6C34878D82A}">
                    <a16:rowId xmlns:a16="http://schemas.microsoft.com/office/drawing/2014/main" val="225540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extLst>
                  <a:ext uri="{0D108BD9-81ED-4DB2-BD59-A6C34878D82A}">
                    <a16:rowId xmlns:a16="http://schemas.microsoft.com/office/drawing/2014/main" val="1173029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extLst>
                  <a:ext uri="{0D108BD9-81ED-4DB2-BD59-A6C34878D82A}">
                    <a16:rowId xmlns:a16="http://schemas.microsoft.com/office/drawing/2014/main" val="3857388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extLst>
                  <a:ext uri="{0D108BD9-81ED-4DB2-BD59-A6C34878D82A}">
                    <a16:rowId xmlns:a16="http://schemas.microsoft.com/office/drawing/2014/main" val="533147878"/>
                  </a:ext>
                </a:extLst>
              </a:tr>
            </a:tbl>
          </a:graphicData>
        </a:graphic>
      </p:graphicFrame>
      <p:sp>
        <p:nvSpPr>
          <p:cNvPr id="4" name="Text Placeholder 3">
            <a:extLst>
              <a:ext uri="{FF2B5EF4-FFF2-40B4-BE49-F238E27FC236}">
                <a16:creationId xmlns:a16="http://schemas.microsoft.com/office/drawing/2014/main" id="{73902132-7860-4ED0-B51E-1C4D8B0D79E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291817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14D68-F1A3-4780-BAA6-4FED9684637C}"/>
              </a:ext>
            </a:extLst>
          </p:cNvPr>
          <p:cNvSpPr>
            <a:spLocks noGrp="1"/>
          </p:cNvSpPr>
          <p:nvPr>
            <p:ph type="title"/>
          </p:nvPr>
        </p:nvSpPr>
        <p:spPr/>
        <p:txBody>
          <a:bodyPr/>
          <a:lstStyle/>
          <a:p>
            <a:r>
              <a:rPr lang="en-US"/>
              <a:t>Instagram Hashtag Detection | Scott - 2 of 3</a:t>
            </a:r>
          </a:p>
        </p:txBody>
      </p:sp>
      <p:graphicFrame>
        <p:nvGraphicFramePr>
          <p:cNvPr id="5" name="Table Placeholder 4">
            <a:extLst>
              <a:ext uri="{FF2B5EF4-FFF2-40B4-BE49-F238E27FC236}">
                <a16:creationId xmlns:a16="http://schemas.microsoft.com/office/drawing/2014/main" id="{8BE33EC2-364C-49A8-8ABC-CB202BB5A1E9}"/>
              </a:ext>
            </a:extLst>
          </p:cNvPr>
          <p:cNvGraphicFramePr>
            <a:graphicFrameLocks noGrp="1"/>
          </p:cNvGraphicFramePr>
          <p:nvPr>
            <p:ph type="tbl" sz="quarter" idx="13"/>
            <p:extLst>
              <p:ext uri="{D42A27DB-BD31-4B8C-83A1-F6EECF244321}">
                <p14:modId xmlns:p14="http://schemas.microsoft.com/office/powerpoint/2010/main" val="628307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93258576"/>
                    </a:ext>
                  </a:extLst>
                </a:gridCol>
                <a:gridCol w="1399032">
                  <a:extLst>
                    <a:ext uri="{9D8B030D-6E8A-4147-A177-3AD203B41FA5}">
                      <a16:colId xmlns:a16="http://schemas.microsoft.com/office/drawing/2014/main" val="3994171300"/>
                    </a:ext>
                  </a:extLst>
                </a:gridCol>
                <a:gridCol w="1399032">
                  <a:extLst>
                    <a:ext uri="{9D8B030D-6E8A-4147-A177-3AD203B41FA5}">
                      <a16:colId xmlns:a16="http://schemas.microsoft.com/office/drawing/2014/main" val="2251747857"/>
                    </a:ext>
                  </a:extLst>
                </a:gridCol>
                <a:gridCol w="1399032">
                  <a:extLst>
                    <a:ext uri="{9D8B030D-6E8A-4147-A177-3AD203B41FA5}">
                      <a16:colId xmlns:a16="http://schemas.microsoft.com/office/drawing/2014/main" val="4262919440"/>
                    </a:ext>
                  </a:extLst>
                </a:gridCol>
                <a:gridCol w="1399032">
                  <a:extLst>
                    <a:ext uri="{9D8B030D-6E8A-4147-A177-3AD203B41FA5}">
                      <a16:colId xmlns:a16="http://schemas.microsoft.com/office/drawing/2014/main" val="3438041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19451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extLst>
                  <a:ext uri="{0D108BD9-81ED-4DB2-BD59-A6C34878D82A}">
                    <a16:rowId xmlns:a16="http://schemas.microsoft.com/office/drawing/2014/main" val="322108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526.8</a:t>
                      </a:r>
                    </a:p>
                  </a:txBody>
                  <a:tcPr/>
                </a:tc>
                <a:extLst>
                  <a:ext uri="{0D108BD9-81ED-4DB2-BD59-A6C34878D82A}">
                    <a16:rowId xmlns:a16="http://schemas.microsoft.com/office/drawing/2014/main" val="779783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527.66666666667</a:t>
                      </a:r>
                    </a:p>
                  </a:txBody>
                  <a:tcPr/>
                </a:tc>
                <a:extLst>
                  <a:ext uri="{0D108BD9-81ED-4DB2-BD59-A6C34878D82A}">
                    <a16:rowId xmlns:a16="http://schemas.microsoft.com/office/drawing/2014/main" val="108456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532.66666666667</a:t>
                      </a:r>
                    </a:p>
                  </a:txBody>
                  <a:tcPr/>
                </a:tc>
                <a:extLst>
                  <a:ext uri="{0D108BD9-81ED-4DB2-BD59-A6C34878D82A}">
                    <a16:rowId xmlns:a16="http://schemas.microsoft.com/office/drawing/2014/main" val="2214396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#GarantíaIncondicionalBontrager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125.66666666667</a:t>
                      </a:r>
                    </a:p>
                  </a:txBody>
                  <a:tcPr/>
                </a:tc>
                <a:extLst>
                  <a:ext uri="{0D108BD9-81ED-4DB2-BD59-A6C34878D82A}">
                    <a16:rowId xmlns:a16="http://schemas.microsoft.com/office/drawing/2014/main" val="1431871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#reemplazoporaccidente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125.66666666667</a:t>
                      </a:r>
                    </a:p>
                  </a:txBody>
                  <a:tcPr/>
                </a:tc>
                <a:extLst>
                  <a:ext uri="{0D108BD9-81ED-4DB2-BD59-A6C34878D82A}">
                    <a16:rowId xmlns:a16="http://schemas.microsoft.com/office/drawing/2014/main" val="3966962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#nosotrostecuidamos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125.66666666667</a:t>
                      </a:r>
                    </a:p>
                  </a:txBody>
                  <a:tcPr/>
                </a:tc>
                <a:extLst>
                  <a:ext uri="{0D108BD9-81ED-4DB2-BD59-A6C34878D82A}">
                    <a16:rowId xmlns:a16="http://schemas.microsoft.com/office/drawing/2014/main" val="98219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#garantiatrek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125.66666666667</a:t>
                      </a:r>
                    </a:p>
                  </a:txBody>
                  <a:tcPr/>
                </a:tc>
                <a:extLst>
                  <a:ext uri="{0D108BD9-81ED-4DB2-BD59-A6C34878D82A}">
                    <a16:rowId xmlns:a16="http://schemas.microsoft.com/office/drawing/2014/main" val="2879445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376.375</a:t>
                      </a:r>
                    </a:p>
                  </a:txBody>
                  <a:tcPr/>
                </a:tc>
                <a:extLst>
                  <a:ext uri="{0D108BD9-81ED-4DB2-BD59-A6C34878D82A}">
                    <a16:rowId xmlns:a16="http://schemas.microsoft.com/office/drawing/2014/main" val="1756960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376.375</a:t>
                      </a:r>
                    </a:p>
                  </a:txBody>
                  <a:tcPr/>
                </a:tc>
                <a:extLst>
                  <a:ext uri="{0D108BD9-81ED-4DB2-BD59-A6C34878D82A}">
                    <a16:rowId xmlns:a16="http://schemas.microsoft.com/office/drawing/2014/main" val="638445210"/>
                  </a:ext>
                </a:extLst>
              </a:tr>
            </a:tbl>
          </a:graphicData>
        </a:graphic>
      </p:graphicFrame>
      <p:sp>
        <p:nvSpPr>
          <p:cNvPr id="4" name="Text Placeholder 3">
            <a:extLst>
              <a:ext uri="{FF2B5EF4-FFF2-40B4-BE49-F238E27FC236}">
                <a16:creationId xmlns:a16="http://schemas.microsoft.com/office/drawing/2014/main" id="{D91C49D7-E128-464C-85C0-3E1AFB60BE0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582979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BD5EC-EF5B-4464-A4AF-43E99EE15ADB}"/>
              </a:ext>
            </a:extLst>
          </p:cNvPr>
          <p:cNvSpPr>
            <a:spLocks noGrp="1"/>
          </p:cNvSpPr>
          <p:nvPr>
            <p:ph type="title"/>
          </p:nvPr>
        </p:nvSpPr>
        <p:spPr/>
        <p:txBody>
          <a:bodyPr/>
          <a:lstStyle/>
          <a:p>
            <a:r>
              <a:rPr lang="en-US"/>
              <a:t>Instagram Hashtag Detection | Scott - 3 of 3</a:t>
            </a:r>
          </a:p>
        </p:txBody>
      </p:sp>
      <p:graphicFrame>
        <p:nvGraphicFramePr>
          <p:cNvPr id="5" name="Table Placeholder 4">
            <a:extLst>
              <a:ext uri="{FF2B5EF4-FFF2-40B4-BE49-F238E27FC236}">
                <a16:creationId xmlns:a16="http://schemas.microsoft.com/office/drawing/2014/main" id="{5679EB40-2BE5-4DF7-9DAA-309620C90DBA}"/>
              </a:ext>
            </a:extLst>
          </p:cNvPr>
          <p:cNvGraphicFramePr>
            <a:graphicFrameLocks noGrp="1"/>
          </p:cNvGraphicFramePr>
          <p:nvPr>
            <p:ph type="tbl" sz="quarter" idx="13"/>
            <p:extLst>
              <p:ext uri="{D42A27DB-BD31-4B8C-83A1-F6EECF244321}">
                <p14:modId xmlns:p14="http://schemas.microsoft.com/office/powerpoint/2010/main" val="3824468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82794727"/>
                    </a:ext>
                  </a:extLst>
                </a:gridCol>
                <a:gridCol w="1399032">
                  <a:extLst>
                    <a:ext uri="{9D8B030D-6E8A-4147-A177-3AD203B41FA5}">
                      <a16:colId xmlns:a16="http://schemas.microsoft.com/office/drawing/2014/main" val="2860423804"/>
                    </a:ext>
                  </a:extLst>
                </a:gridCol>
                <a:gridCol w="1399032">
                  <a:extLst>
                    <a:ext uri="{9D8B030D-6E8A-4147-A177-3AD203B41FA5}">
                      <a16:colId xmlns:a16="http://schemas.microsoft.com/office/drawing/2014/main" val="3072318366"/>
                    </a:ext>
                  </a:extLst>
                </a:gridCol>
                <a:gridCol w="1399032">
                  <a:extLst>
                    <a:ext uri="{9D8B030D-6E8A-4147-A177-3AD203B41FA5}">
                      <a16:colId xmlns:a16="http://schemas.microsoft.com/office/drawing/2014/main" val="273971567"/>
                    </a:ext>
                  </a:extLst>
                </a:gridCol>
                <a:gridCol w="1399032">
                  <a:extLst>
                    <a:ext uri="{9D8B030D-6E8A-4147-A177-3AD203B41FA5}">
                      <a16:colId xmlns:a16="http://schemas.microsoft.com/office/drawing/2014/main" val="3759419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68707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4.7142857142857</a:t>
                      </a:r>
                    </a:p>
                  </a:txBody>
                  <a:tcPr/>
                </a:tc>
                <a:extLst>
                  <a:ext uri="{0D108BD9-81ED-4DB2-BD59-A6C34878D82A}">
                    <a16:rowId xmlns:a16="http://schemas.microsoft.com/office/drawing/2014/main" val="718345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#emonda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253.42857142857</a:t>
                      </a:r>
                    </a:p>
                  </a:txBody>
                  <a:tcPr/>
                </a:tc>
                <a:extLst>
                  <a:ext uri="{0D108BD9-81ED-4DB2-BD59-A6C34878D82A}">
                    <a16:rowId xmlns:a16="http://schemas.microsoft.com/office/drawing/2014/main" val="356096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45022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363.33333333333</a:t>
                      </a:r>
                    </a:p>
                  </a:txBody>
                  <a:tcPr/>
                </a:tc>
                <a:extLst>
                  <a:ext uri="{0D108BD9-81ED-4DB2-BD59-A6C34878D82A}">
                    <a16:rowId xmlns:a16="http://schemas.microsoft.com/office/drawing/2014/main" val="19533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extLst>
                  <a:ext uri="{0D108BD9-81ED-4DB2-BD59-A6C34878D82A}">
                    <a16:rowId xmlns:a16="http://schemas.microsoft.com/office/drawing/2014/main" val="1664750338"/>
                  </a:ext>
                </a:extLst>
              </a:tr>
            </a:tbl>
          </a:graphicData>
        </a:graphic>
      </p:graphicFrame>
      <p:sp>
        <p:nvSpPr>
          <p:cNvPr id="4" name="Text Placeholder 3">
            <a:extLst>
              <a:ext uri="{FF2B5EF4-FFF2-40B4-BE49-F238E27FC236}">
                <a16:creationId xmlns:a16="http://schemas.microsoft.com/office/drawing/2014/main" id="{7623174D-FD08-4DC1-87FE-A4668266A05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895914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79199-1972-4663-8964-36EA375C00B5}"/>
              </a:ext>
            </a:extLst>
          </p:cNvPr>
          <p:cNvSpPr>
            <a:spLocks noGrp="1"/>
          </p:cNvSpPr>
          <p:nvPr>
            <p:ph type="title"/>
          </p:nvPr>
        </p:nvSpPr>
        <p:spPr/>
        <p:txBody>
          <a:bodyPr/>
          <a:lstStyle/>
          <a:p>
            <a:r>
              <a:rPr lang="en-US"/>
              <a:t>Instagram Posts Table | Scott - 1 of 18</a:t>
            </a:r>
          </a:p>
        </p:txBody>
      </p:sp>
      <p:graphicFrame>
        <p:nvGraphicFramePr>
          <p:cNvPr id="5" name="Table Placeholder 4">
            <a:extLst>
              <a:ext uri="{FF2B5EF4-FFF2-40B4-BE49-F238E27FC236}">
                <a16:creationId xmlns:a16="http://schemas.microsoft.com/office/drawing/2014/main" id="{72733DFE-56D3-4649-992B-0B1B9BAE91B5}"/>
              </a:ext>
            </a:extLst>
          </p:cNvPr>
          <p:cNvGraphicFramePr>
            <a:graphicFrameLocks noGrp="1"/>
          </p:cNvGraphicFramePr>
          <p:nvPr>
            <p:ph type="tbl" sz="quarter" idx="13"/>
            <p:extLst>
              <p:ext uri="{D42A27DB-BD31-4B8C-83A1-F6EECF244321}">
                <p14:modId xmlns:p14="http://schemas.microsoft.com/office/powerpoint/2010/main" val="511115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858589"/>
                    </a:ext>
                  </a:extLst>
                </a:gridCol>
                <a:gridCol w="987552">
                  <a:extLst>
                    <a:ext uri="{9D8B030D-6E8A-4147-A177-3AD203B41FA5}">
                      <a16:colId xmlns:a16="http://schemas.microsoft.com/office/drawing/2014/main" val="632585480"/>
                    </a:ext>
                  </a:extLst>
                </a:gridCol>
                <a:gridCol w="987552">
                  <a:extLst>
                    <a:ext uri="{9D8B030D-6E8A-4147-A177-3AD203B41FA5}">
                      <a16:colId xmlns:a16="http://schemas.microsoft.com/office/drawing/2014/main" val="3954699400"/>
                    </a:ext>
                  </a:extLst>
                </a:gridCol>
                <a:gridCol w="987552">
                  <a:extLst>
                    <a:ext uri="{9D8B030D-6E8A-4147-A177-3AD203B41FA5}">
                      <a16:colId xmlns:a16="http://schemas.microsoft.com/office/drawing/2014/main" val="1078260338"/>
                    </a:ext>
                  </a:extLst>
                </a:gridCol>
                <a:gridCol w="987552">
                  <a:extLst>
                    <a:ext uri="{9D8B030D-6E8A-4147-A177-3AD203B41FA5}">
                      <a16:colId xmlns:a16="http://schemas.microsoft.com/office/drawing/2014/main" val="1453004442"/>
                    </a:ext>
                  </a:extLst>
                </a:gridCol>
                <a:gridCol w="987552">
                  <a:extLst>
                    <a:ext uri="{9D8B030D-6E8A-4147-A177-3AD203B41FA5}">
                      <a16:colId xmlns:a16="http://schemas.microsoft.com/office/drawing/2014/main" val="2202103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626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- 2021-05-28 18:33:36</a:t>
                      </a:r>
                      <a:r>
                        <a:rPr kumimoji="0" lang="en-US" sz="1000" b="0" i="0" u="none" strike="noStrike" kern="1200" cap="none" spc="0" normalizeH="0" baseline="0" noProof="0">
                          <a:ln>
                            <a:noFill/>
                          </a:ln>
                          <a:solidFill>
                            <a:prstClr val="black"/>
                          </a:solidFill>
                          <a:effectLst/>
                          <a:uLnTx/>
                          <a:uFillTx/>
                          <a:latin typeface="+mn-lt"/>
                          <a:ea typeface="+mn-ea"/>
                          <a:cs typeface="+mn-cs"/>
                        </a:rPr>
                        <a:t>
 Conocé las SCOTT Scale y Spark de palitomacias 
Las bautizó Amelia y Eleonora.
Y ambas tienen varios detalles de customización al gusto de Palito.
Platos Absolute Black ovalado, pedales Look X-Track Race Carbon Ti, Puños Odi Grips, Asiento Selle Italia y varios detalles más.
Vos, ¿cambiás algo de la bici? ¿Qué es lo primero que personalizás?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91387329"/>
                  </a:ext>
                </a:extLst>
              </a:tr>
            </a:tbl>
          </a:graphicData>
        </a:graphic>
      </p:graphicFrame>
      <p:sp>
        <p:nvSpPr>
          <p:cNvPr id="4" name="Text Placeholder 3">
            <a:extLst>
              <a:ext uri="{FF2B5EF4-FFF2-40B4-BE49-F238E27FC236}">
                <a16:creationId xmlns:a16="http://schemas.microsoft.com/office/drawing/2014/main" id="{410437F0-9E00-4EA8-98E8-B1D0DBF63E2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276561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D8332-BEA1-462F-BD5C-F8C3645FE91F}"/>
              </a:ext>
            </a:extLst>
          </p:cNvPr>
          <p:cNvSpPr>
            <a:spLocks noGrp="1"/>
          </p:cNvSpPr>
          <p:nvPr>
            <p:ph type="title"/>
          </p:nvPr>
        </p:nvSpPr>
        <p:spPr/>
        <p:txBody>
          <a:bodyPr/>
          <a:lstStyle/>
          <a:p>
            <a:r>
              <a:rPr lang="en-US"/>
              <a:t>Instagram Posts Table | Scott - 2 of 18</a:t>
            </a:r>
          </a:p>
        </p:txBody>
      </p:sp>
      <p:graphicFrame>
        <p:nvGraphicFramePr>
          <p:cNvPr id="5" name="Table Placeholder 4">
            <a:extLst>
              <a:ext uri="{FF2B5EF4-FFF2-40B4-BE49-F238E27FC236}">
                <a16:creationId xmlns:a16="http://schemas.microsoft.com/office/drawing/2014/main" id="{71D14A30-4F51-44F8-A758-635D784BE4A6}"/>
              </a:ext>
            </a:extLst>
          </p:cNvPr>
          <p:cNvGraphicFramePr>
            <a:graphicFrameLocks noGrp="1"/>
          </p:cNvGraphicFramePr>
          <p:nvPr>
            <p:ph type="tbl" sz="quarter" idx="13"/>
            <p:extLst>
              <p:ext uri="{D42A27DB-BD31-4B8C-83A1-F6EECF244321}">
                <p14:modId xmlns:p14="http://schemas.microsoft.com/office/powerpoint/2010/main" val="2711058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39514776"/>
                    </a:ext>
                  </a:extLst>
                </a:gridCol>
                <a:gridCol w="987552">
                  <a:extLst>
                    <a:ext uri="{9D8B030D-6E8A-4147-A177-3AD203B41FA5}">
                      <a16:colId xmlns:a16="http://schemas.microsoft.com/office/drawing/2014/main" val="1481095672"/>
                    </a:ext>
                  </a:extLst>
                </a:gridCol>
                <a:gridCol w="987552">
                  <a:extLst>
                    <a:ext uri="{9D8B030D-6E8A-4147-A177-3AD203B41FA5}">
                      <a16:colId xmlns:a16="http://schemas.microsoft.com/office/drawing/2014/main" val="1236726539"/>
                    </a:ext>
                  </a:extLst>
                </a:gridCol>
                <a:gridCol w="987552">
                  <a:extLst>
                    <a:ext uri="{9D8B030D-6E8A-4147-A177-3AD203B41FA5}">
                      <a16:colId xmlns:a16="http://schemas.microsoft.com/office/drawing/2014/main" val="3336869930"/>
                    </a:ext>
                  </a:extLst>
                </a:gridCol>
                <a:gridCol w="987552">
                  <a:extLst>
                    <a:ext uri="{9D8B030D-6E8A-4147-A177-3AD203B41FA5}">
                      <a16:colId xmlns:a16="http://schemas.microsoft.com/office/drawing/2014/main" val="3103397310"/>
                    </a:ext>
                  </a:extLst>
                </a:gridCol>
                <a:gridCol w="987552">
                  <a:extLst>
                    <a:ext uri="{9D8B030D-6E8A-4147-A177-3AD203B41FA5}">
                      <a16:colId xmlns:a16="http://schemas.microsoft.com/office/drawing/2014/main" val="480295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397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- 2021-05-05 16:30:38</a:t>
                      </a:r>
                      <a:r>
                        <a:rPr kumimoji="0" lang="es-ES" sz="1000" b="0" i="0" u="none" strike="noStrike" kern="1200" cap="none" spc="0" normalizeH="0" baseline="0" noProof="0">
                          <a:ln>
                            <a:noFill/>
                          </a:ln>
                          <a:solidFill>
                            <a:prstClr val="black"/>
                          </a:solidFill>
                          <a:effectLst/>
                          <a:uLnTx/>
                          <a:uFillTx/>
                          <a:latin typeface="+mn-lt"/>
                          <a:ea typeface="+mn-ea"/>
                          <a:cs typeface="+mn-cs"/>
                        </a:rPr>
                        <a:t>
 Utilizando el feedback, la experiencia y el conocimiento de los ciclistas, sumado a un minucioso análisis digital de cada taco de la Fast Trak, hemos llevado el diseño de este neumático un paso más allá. Logrando así mayor tracción en las curvas y una mejor autolimpieza, gracias a su nueva configuración del espaciado de los tacos. 
Además, su exclusivo compuesto GRIPTON le aporta mayor agarre en todo tipo de condiciones climáticas, permitiéndote ir más rápido.
Las Specialized Fast Trak Grid 2Bliss Ready vienen en dos medidas: 29 x 2.1" y 29 x 2.3" y son tubeless.
🔺 Encontralas en nuestras tiendas autorizadas.🔺
#IamSpecialized #Specialzedargentina #SpecializedFastTrak #FastTrak #FastTrakGrid #Gripton #2BlissReadys #MTB #XC 
📸  theduttyvegan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1967036"/>
                  </a:ext>
                </a:extLst>
              </a:tr>
            </a:tbl>
          </a:graphicData>
        </a:graphic>
      </p:graphicFrame>
      <p:sp>
        <p:nvSpPr>
          <p:cNvPr id="4" name="Text Placeholder 3">
            <a:extLst>
              <a:ext uri="{FF2B5EF4-FFF2-40B4-BE49-F238E27FC236}">
                <a16:creationId xmlns:a16="http://schemas.microsoft.com/office/drawing/2014/main" id="{E9DE5BA7-A55A-4943-9905-880545D515A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813830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6D928-A0F8-4D2A-B02E-FB809CC29952}"/>
              </a:ext>
            </a:extLst>
          </p:cNvPr>
          <p:cNvSpPr>
            <a:spLocks noGrp="1"/>
          </p:cNvSpPr>
          <p:nvPr>
            <p:ph type="title"/>
          </p:nvPr>
        </p:nvSpPr>
        <p:spPr/>
        <p:txBody>
          <a:bodyPr/>
          <a:lstStyle/>
          <a:p>
            <a:r>
              <a:rPr lang="en-US"/>
              <a:t>Instagram Posts Table | Scott - 3 of 18</a:t>
            </a:r>
          </a:p>
        </p:txBody>
      </p:sp>
      <p:graphicFrame>
        <p:nvGraphicFramePr>
          <p:cNvPr id="5" name="Table Placeholder 4">
            <a:extLst>
              <a:ext uri="{FF2B5EF4-FFF2-40B4-BE49-F238E27FC236}">
                <a16:creationId xmlns:a16="http://schemas.microsoft.com/office/drawing/2014/main" id="{FD2410A0-7F1F-4CB7-9377-0743F38C8EFA}"/>
              </a:ext>
            </a:extLst>
          </p:cNvPr>
          <p:cNvGraphicFramePr>
            <a:graphicFrameLocks noGrp="1"/>
          </p:cNvGraphicFramePr>
          <p:nvPr>
            <p:ph type="tbl" sz="quarter" idx="13"/>
            <p:extLst>
              <p:ext uri="{D42A27DB-BD31-4B8C-83A1-F6EECF244321}">
                <p14:modId xmlns:p14="http://schemas.microsoft.com/office/powerpoint/2010/main" val="1661998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91704990"/>
                    </a:ext>
                  </a:extLst>
                </a:gridCol>
                <a:gridCol w="987552">
                  <a:extLst>
                    <a:ext uri="{9D8B030D-6E8A-4147-A177-3AD203B41FA5}">
                      <a16:colId xmlns:a16="http://schemas.microsoft.com/office/drawing/2014/main" val="3909239520"/>
                    </a:ext>
                  </a:extLst>
                </a:gridCol>
                <a:gridCol w="987552">
                  <a:extLst>
                    <a:ext uri="{9D8B030D-6E8A-4147-A177-3AD203B41FA5}">
                      <a16:colId xmlns:a16="http://schemas.microsoft.com/office/drawing/2014/main" val="571118147"/>
                    </a:ext>
                  </a:extLst>
                </a:gridCol>
                <a:gridCol w="987552">
                  <a:extLst>
                    <a:ext uri="{9D8B030D-6E8A-4147-A177-3AD203B41FA5}">
                      <a16:colId xmlns:a16="http://schemas.microsoft.com/office/drawing/2014/main" val="1009902130"/>
                    </a:ext>
                  </a:extLst>
                </a:gridCol>
                <a:gridCol w="987552">
                  <a:extLst>
                    <a:ext uri="{9D8B030D-6E8A-4147-A177-3AD203B41FA5}">
                      <a16:colId xmlns:a16="http://schemas.microsoft.com/office/drawing/2014/main" val="141140432"/>
                    </a:ext>
                  </a:extLst>
                </a:gridCol>
                <a:gridCol w="987552">
                  <a:extLst>
                    <a:ext uri="{9D8B030D-6E8A-4147-A177-3AD203B41FA5}">
                      <a16:colId xmlns:a16="http://schemas.microsoft.com/office/drawing/2014/main" val="680129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8648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- 2021-05-31 17:25:42</a:t>
                      </a:r>
                      <a:r>
                        <a:rPr kumimoji="0" lang="en-US" sz="1000" b="0" i="0" u="none" strike="noStrike" kern="1200" cap="none" spc="0" normalizeH="0" baseline="0" noProof="0">
                          <a:ln>
                            <a:noFill/>
                          </a:ln>
                          <a:solidFill>
                            <a:prstClr val="black"/>
                          </a:solidFill>
                          <a:effectLst/>
                          <a:uLnTx/>
                          <a:uFillTx/>
                          <a:latin typeface="+mn-lt"/>
                          <a:ea typeface="+mn-ea"/>
                          <a:cs typeface="+mn-cs"/>
                        </a:rPr>
                        <a:t>
 ¿Título para la foto de la #Procaliber de alvaritomacias ?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64500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- 2021-05-27 18:47:20</a:t>
                      </a:r>
                      <a:r>
                        <a:rPr kumimoji="0" lang="en-US" sz="1000" b="0" i="0" u="none" strike="noStrike" kern="1200" cap="none" spc="0" normalizeH="0" baseline="0" noProof="0">
                          <a:ln>
                            <a:noFill/>
                          </a:ln>
                          <a:solidFill>
                            <a:prstClr val="black"/>
                          </a:solidFill>
                          <a:effectLst/>
                          <a:uLnTx/>
                          <a:uFillTx/>
                          <a:latin typeface="+mn-lt"/>
                          <a:ea typeface="+mn-ea"/>
                          <a:cs typeface="+mn-cs"/>
                        </a:rPr>
                        <a:t>
 Nadie como yanickthemechanic , Head Mechanic del scottmtbracing , para explicar el setup del manillar de nschurter 
Y vos, ¿cómo es tu setup?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22459736"/>
                  </a:ext>
                </a:extLst>
              </a:tr>
            </a:tbl>
          </a:graphicData>
        </a:graphic>
      </p:graphicFrame>
      <p:sp>
        <p:nvSpPr>
          <p:cNvPr id="4" name="Text Placeholder 3">
            <a:extLst>
              <a:ext uri="{FF2B5EF4-FFF2-40B4-BE49-F238E27FC236}">
                <a16:creationId xmlns:a16="http://schemas.microsoft.com/office/drawing/2014/main" id="{1289E4FB-686D-4993-B2E1-B3F4B9ADD89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04541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6844C-ED2F-4F35-9034-B2BF8F60B24E}"/>
              </a:ext>
            </a:extLst>
          </p:cNvPr>
          <p:cNvSpPr>
            <a:spLocks noGrp="1"/>
          </p:cNvSpPr>
          <p:nvPr>
            <p:ph type="title"/>
          </p:nvPr>
        </p:nvSpPr>
        <p:spPr/>
        <p:txBody>
          <a:bodyPr/>
          <a:lstStyle/>
          <a:p>
            <a:r>
              <a:rPr lang="en-US"/>
              <a:t>Instagram Posts Table | Scott - 4 of 18</a:t>
            </a:r>
          </a:p>
        </p:txBody>
      </p:sp>
      <p:graphicFrame>
        <p:nvGraphicFramePr>
          <p:cNvPr id="5" name="Table Placeholder 4">
            <a:extLst>
              <a:ext uri="{FF2B5EF4-FFF2-40B4-BE49-F238E27FC236}">
                <a16:creationId xmlns:a16="http://schemas.microsoft.com/office/drawing/2014/main" id="{C73054C4-F30F-4644-B1E4-E77E99BB31B2}"/>
              </a:ext>
            </a:extLst>
          </p:cNvPr>
          <p:cNvGraphicFramePr>
            <a:graphicFrameLocks noGrp="1"/>
          </p:cNvGraphicFramePr>
          <p:nvPr>
            <p:ph type="tbl" sz="quarter" idx="13"/>
            <p:extLst>
              <p:ext uri="{D42A27DB-BD31-4B8C-83A1-F6EECF244321}">
                <p14:modId xmlns:p14="http://schemas.microsoft.com/office/powerpoint/2010/main" val="871223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37029383"/>
                    </a:ext>
                  </a:extLst>
                </a:gridCol>
                <a:gridCol w="987552">
                  <a:extLst>
                    <a:ext uri="{9D8B030D-6E8A-4147-A177-3AD203B41FA5}">
                      <a16:colId xmlns:a16="http://schemas.microsoft.com/office/drawing/2014/main" val="3631684142"/>
                    </a:ext>
                  </a:extLst>
                </a:gridCol>
                <a:gridCol w="987552">
                  <a:extLst>
                    <a:ext uri="{9D8B030D-6E8A-4147-A177-3AD203B41FA5}">
                      <a16:colId xmlns:a16="http://schemas.microsoft.com/office/drawing/2014/main" val="1011449745"/>
                    </a:ext>
                  </a:extLst>
                </a:gridCol>
                <a:gridCol w="987552">
                  <a:extLst>
                    <a:ext uri="{9D8B030D-6E8A-4147-A177-3AD203B41FA5}">
                      <a16:colId xmlns:a16="http://schemas.microsoft.com/office/drawing/2014/main" val="882192038"/>
                    </a:ext>
                  </a:extLst>
                </a:gridCol>
                <a:gridCol w="987552">
                  <a:extLst>
                    <a:ext uri="{9D8B030D-6E8A-4147-A177-3AD203B41FA5}">
                      <a16:colId xmlns:a16="http://schemas.microsoft.com/office/drawing/2014/main" val="662388653"/>
                    </a:ext>
                  </a:extLst>
                </a:gridCol>
                <a:gridCol w="987552">
                  <a:extLst>
                    <a:ext uri="{9D8B030D-6E8A-4147-A177-3AD203B41FA5}">
                      <a16:colId xmlns:a16="http://schemas.microsoft.com/office/drawing/2014/main" val="1886212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3934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- 2021-05-15 09:09:03</a:t>
                      </a:r>
                      <a:r>
                        <a:rPr kumimoji="0" lang="en-US" sz="1000" b="0" i="0" u="none" strike="noStrike" kern="1200" cap="none" spc="0" normalizeH="0" baseline="0" noProof="0">
                          <a:ln>
                            <a:noFill/>
                          </a:ln>
                          <a:solidFill>
                            <a:prstClr val="black"/>
                          </a:solidFill>
                          <a:effectLst/>
                          <a:uLnTx/>
                          <a:uFillTx/>
                          <a:latin typeface="+mn-lt"/>
                          <a:ea typeface="+mn-ea"/>
                          <a:cs typeface="+mn-cs"/>
                        </a:rPr>
                        <a:t>
 ¡No hay nada igual! Te presentamos los nuevos colores del #SuperTeamTrekBontrager para esta temporada. ¡Próximamente las mejores fotos de un fin de semana a pura bici! 
Gracias por sumarse a esta nueva etapa:
🔴 santini_arg 
🔴 opticacentralstore 
🔴 guargentina 
🔴 segafredoargentina 
🔴 foxracingargentina 
🔴 microonfactory 
trekbikes  trekbicycleargentina bontragerargentina 📸 sportsphotographer.arg 📸 trompofilms 
#RacedToWin #GoOutside #creemosenlasbicis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66781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- 2021-05-29 10:00:02</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bicicletero!!
¿Tu bicicletero tiene Instagram? Arrobalo en los comentarios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1107928"/>
                  </a:ext>
                </a:extLst>
              </a:tr>
            </a:tbl>
          </a:graphicData>
        </a:graphic>
      </p:graphicFrame>
      <p:sp>
        <p:nvSpPr>
          <p:cNvPr id="4" name="Text Placeholder 3">
            <a:extLst>
              <a:ext uri="{FF2B5EF4-FFF2-40B4-BE49-F238E27FC236}">
                <a16:creationId xmlns:a16="http://schemas.microsoft.com/office/drawing/2014/main" id="{3E99E11C-7B5B-4BEE-B6B8-7528D582DD3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167168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814A1-0378-416D-BEE4-42E907C8DA2E}"/>
              </a:ext>
            </a:extLst>
          </p:cNvPr>
          <p:cNvSpPr>
            <a:spLocks noGrp="1"/>
          </p:cNvSpPr>
          <p:nvPr>
            <p:ph type="title"/>
          </p:nvPr>
        </p:nvSpPr>
        <p:spPr/>
        <p:txBody>
          <a:bodyPr/>
          <a:lstStyle/>
          <a:p>
            <a:r>
              <a:rPr lang="en-US"/>
              <a:t>Instagram Posts Table | Scott - 5 of 18</a:t>
            </a:r>
          </a:p>
        </p:txBody>
      </p:sp>
      <p:graphicFrame>
        <p:nvGraphicFramePr>
          <p:cNvPr id="5" name="Table Placeholder 4">
            <a:extLst>
              <a:ext uri="{FF2B5EF4-FFF2-40B4-BE49-F238E27FC236}">
                <a16:creationId xmlns:a16="http://schemas.microsoft.com/office/drawing/2014/main" id="{588F32D0-55C1-42A8-9146-D34B85A3ADC0}"/>
              </a:ext>
            </a:extLst>
          </p:cNvPr>
          <p:cNvGraphicFramePr>
            <a:graphicFrameLocks noGrp="1"/>
          </p:cNvGraphicFramePr>
          <p:nvPr>
            <p:ph type="tbl" sz="quarter" idx="13"/>
            <p:extLst>
              <p:ext uri="{D42A27DB-BD31-4B8C-83A1-F6EECF244321}">
                <p14:modId xmlns:p14="http://schemas.microsoft.com/office/powerpoint/2010/main" val="2106953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88761185"/>
                    </a:ext>
                  </a:extLst>
                </a:gridCol>
                <a:gridCol w="987552">
                  <a:extLst>
                    <a:ext uri="{9D8B030D-6E8A-4147-A177-3AD203B41FA5}">
                      <a16:colId xmlns:a16="http://schemas.microsoft.com/office/drawing/2014/main" val="3042710516"/>
                    </a:ext>
                  </a:extLst>
                </a:gridCol>
                <a:gridCol w="987552">
                  <a:extLst>
                    <a:ext uri="{9D8B030D-6E8A-4147-A177-3AD203B41FA5}">
                      <a16:colId xmlns:a16="http://schemas.microsoft.com/office/drawing/2014/main" val="3558049154"/>
                    </a:ext>
                  </a:extLst>
                </a:gridCol>
                <a:gridCol w="987552">
                  <a:extLst>
                    <a:ext uri="{9D8B030D-6E8A-4147-A177-3AD203B41FA5}">
                      <a16:colId xmlns:a16="http://schemas.microsoft.com/office/drawing/2014/main" val="3553412757"/>
                    </a:ext>
                  </a:extLst>
                </a:gridCol>
                <a:gridCol w="987552">
                  <a:extLst>
                    <a:ext uri="{9D8B030D-6E8A-4147-A177-3AD203B41FA5}">
                      <a16:colId xmlns:a16="http://schemas.microsoft.com/office/drawing/2014/main" val="2360283739"/>
                    </a:ext>
                  </a:extLst>
                </a:gridCol>
                <a:gridCol w="987552">
                  <a:extLst>
                    <a:ext uri="{9D8B030D-6E8A-4147-A177-3AD203B41FA5}">
                      <a16:colId xmlns:a16="http://schemas.microsoft.com/office/drawing/2014/main" val="1539959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2463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- 2021-05-04 18:08:11</a:t>
                      </a:r>
                      <a:r>
                        <a:rPr kumimoji="0" lang="es-ES" sz="1000" b="0" i="0" u="none" strike="noStrike" kern="1200" cap="none" spc="0" normalizeH="0" baseline="0" noProof="0">
                          <a:ln>
                            <a:noFill/>
                          </a:ln>
                          <a:solidFill>
                            <a:prstClr val="black"/>
                          </a:solidFill>
                          <a:effectLst/>
                          <a:uLnTx/>
                          <a:uFillTx/>
                          <a:latin typeface="+mn-lt"/>
                          <a:ea typeface="+mn-ea"/>
                          <a:cs typeface="+mn-cs"/>
                        </a:rPr>
                        <a:t>
 ¡Madone SL6 más rápida que nunca! 
Una bici de ruta aerodinámica, con capacidad de manejo, OCLV 500, rótula IsoSpeed e integraciones avanzadas propias de la bici campeona del mundo y ganadora de las pruebas más exigentes a nivel mundial. 
Tu próxima bici de ruta te esta esperando. Encontrá la Madone SL6 en las mejores tiendas del país. 
trekbicycleargentina bontragerargentina 
#Trek #TrekArgentina #RacedToWin #GoOutside #Madonesl6 #madonesl6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7159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- 2021-05-09 18:00:19</a:t>
                      </a:r>
                      <a:r>
                        <a:rPr kumimoji="0" lang="en-US" sz="1000" b="0" i="0" u="none" strike="noStrike" kern="1200" cap="none" spc="0" normalizeH="0" baseline="0" noProof="0">
                          <a:ln>
                            <a:noFill/>
                          </a:ln>
                          <a:solidFill>
                            <a:prstClr val="black"/>
                          </a:solidFill>
                          <a:effectLst/>
                          <a:uLnTx/>
                          <a:uFillTx/>
                          <a:latin typeface="+mn-lt"/>
                          <a:ea typeface="+mn-ea"/>
                          <a:cs typeface="+mn-cs"/>
                        </a:rPr>
                        <a:t>
 Las mejores imágenes del trekfactoryracingxc en una fecha impresionante de XCO. 
Contanos ¿Qué te pareció el primer encuentro de la Copa del Mundo en Alemania? 
trekbikes trekbicycleargentina bontragerargentina opticacentralstore santini_arg #trekbikes #trekargentina #bontragerargentina #cascos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17409259"/>
                  </a:ext>
                </a:extLst>
              </a:tr>
            </a:tbl>
          </a:graphicData>
        </a:graphic>
      </p:graphicFrame>
      <p:sp>
        <p:nvSpPr>
          <p:cNvPr id="4" name="Text Placeholder 3">
            <a:extLst>
              <a:ext uri="{FF2B5EF4-FFF2-40B4-BE49-F238E27FC236}">
                <a16:creationId xmlns:a16="http://schemas.microsoft.com/office/drawing/2014/main" id="{6FD0B191-DE7A-4274-8EA5-CCD5700B40D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404601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5614-DF2F-4FB3-9EF9-1280B7A3CBCB}"/>
              </a:ext>
            </a:extLst>
          </p:cNvPr>
          <p:cNvSpPr>
            <a:spLocks noGrp="1"/>
          </p:cNvSpPr>
          <p:nvPr>
            <p:ph type="title"/>
          </p:nvPr>
        </p:nvSpPr>
        <p:spPr/>
        <p:txBody>
          <a:bodyPr/>
          <a:lstStyle/>
          <a:p>
            <a:r>
              <a:rPr lang="en-US"/>
              <a:t>Instagram Posts Table | Scott - 6 of 18</a:t>
            </a:r>
          </a:p>
        </p:txBody>
      </p:sp>
      <p:graphicFrame>
        <p:nvGraphicFramePr>
          <p:cNvPr id="5" name="Table Placeholder 4">
            <a:extLst>
              <a:ext uri="{FF2B5EF4-FFF2-40B4-BE49-F238E27FC236}">
                <a16:creationId xmlns:a16="http://schemas.microsoft.com/office/drawing/2014/main" id="{D7AA10B8-D006-4054-8445-C2BCCA2CACA5}"/>
              </a:ext>
            </a:extLst>
          </p:cNvPr>
          <p:cNvGraphicFramePr>
            <a:graphicFrameLocks noGrp="1"/>
          </p:cNvGraphicFramePr>
          <p:nvPr>
            <p:ph type="tbl" sz="quarter" idx="13"/>
            <p:extLst>
              <p:ext uri="{D42A27DB-BD31-4B8C-83A1-F6EECF244321}">
                <p14:modId xmlns:p14="http://schemas.microsoft.com/office/powerpoint/2010/main" val="3137624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53359598"/>
                    </a:ext>
                  </a:extLst>
                </a:gridCol>
                <a:gridCol w="987552">
                  <a:extLst>
                    <a:ext uri="{9D8B030D-6E8A-4147-A177-3AD203B41FA5}">
                      <a16:colId xmlns:a16="http://schemas.microsoft.com/office/drawing/2014/main" val="163161600"/>
                    </a:ext>
                  </a:extLst>
                </a:gridCol>
                <a:gridCol w="987552">
                  <a:extLst>
                    <a:ext uri="{9D8B030D-6E8A-4147-A177-3AD203B41FA5}">
                      <a16:colId xmlns:a16="http://schemas.microsoft.com/office/drawing/2014/main" val="4328696"/>
                    </a:ext>
                  </a:extLst>
                </a:gridCol>
                <a:gridCol w="987552">
                  <a:extLst>
                    <a:ext uri="{9D8B030D-6E8A-4147-A177-3AD203B41FA5}">
                      <a16:colId xmlns:a16="http://schemas.microsoft.com/office/drawing/2014/main" val="2079524204"/>
                    </a:ext>
                  </a:extLst>
                </a:gridCol>
                <a:gridCol w="987552">
                  <a:extLst>
                    <a:ext uri="{9D8B030D-6E8A-4147-A177-3AD203B41FA5}">
                      <a16:colId xmlns:a16="http://schemas.microsoft.com/office/drawing/2014/main" val="421635886"/>
                    </a:ext>
                  </a:extLst>
                </a:gridCol>
                <a:gridCol w="987552">
                  <a:extLst>
                    <a:ext uri="{9D8B030D-6E8A-4147-A177-3AD203B41FA5}">
                      <a16:colId xmlns:a16="http://schemas.microsoft.com/office/drawing/2014/main" val="3598743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389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- 2021-05-25 10:12:51</a:t>
                      </a:r>
                      <a:r>
                        <a:rPr kumimoji="0" lang="es-ES" sz="1000" b="0" i="0" u="none" strike="noStrike" kern="1200" cap="none" spc="0" normalizeH="0" baseline="0" noProof="0">
                          <a:ln>
                            <a:noFill/>
                          </a:ln>
                          <a:solidFill>
                            <a:prstClr val="black"/>
                          </a:solidFill>
                          <a:effectLst/>
                          <a:uLnTx/>
                          <a:uFillTx/>
                          <a:latin typeface="+mn-lt"/>
                          <a:ea typeface="+mn-ea"/>
                          <a:cs typeface="+mn-cs"/>
                        </a:rPr>
                        <a:t>
 Desde aquí salen las SCOTT #ProducciónNacional.
Desde aquí festejamos el 25 de Mayo, Día de la Patria.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08508638"/>
                  </a:ext>
                </a:extLst>
              </a:tr>
            </a:tbl>
          </a:graphicData>
        </a:graphic>
      </p:graphicFrame>
      <p:sp>
        <p:nvSpPr>
          <p:cNvPr id="4" name="Text Placeholder 3">
            <a:extLst>
              <a:ext uri="{FF2B5EF4-FFF2-40B4-BE49-F238E27FC236}">
                <a16:creationId xmlns:a16="http://schemas.microsoft.com/office/drawing/2014/main" id="{7036BE1A-F8AC-4936-A057-BF159650C42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33742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3095E-D5E1-48BD-849B-371010813C62}"/>
              </a:ext>
            </a:extLst>
          </p:cNvPr>
          <p:cNvSpPr>
            <a:spLocks noGrp="1"/>
          </p:cNvSpPr>
          <p:nvPr>
            <p:ph type="title"/>
          </p:nvPr>
        </p:nvSpPr>
        <p:spPr/>
        <p:txBody>
          <a:bodyPr/>
          <a:lstStyle/>
          <a:p>
            <a:r>
              <a:rPr lang="en-US"/>
              <a:t>Instagram Posts Table | Scott - 7 of 18</a:t>
            </a:r>
          </a:p>
        </p:txBody>
      </p:sp>
      <p:graphicFrame>
        <p:nvGraphicFramePr>
          <p:cNvPr id="5" name="Table Placeholder 4">
            <a:extLst>
              <a:ext uri="{FF2B5EF4-FFF2-40B4-BE49-F238E27FC236}">
                <a16:creationId xmlns:a16="http://schemas.microsoft.com/office/drawing/2014/main" id="{7AAACB10-0554-4728-9A14-1442526721BC}"/>
              </a:ext>
            </a:extLst>
          </p:cNvPr>
          <p:cNvGraphicFramePr>
            <a:graphicFrameLocks noGrp="1"/>
          </p:cNvGraphicFramePr>
          <p:nvPr>
            <p:ph type="tbl" sz="quarter" idx="13"/>
            <p:extLst>
              <p:ext uri="{D42A27DB-BD31-4B8C-83A1-F6EECF244321}">
                <p14:modId xmlns:p14="http://schemas.microsoft.com/office/powerpoint/2010/main" val="1552603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34586284"/>
                    </a:ext>
                  </a:extLst>
                </a:gridCol>
                <a:gridCol w="987552">
                  <a:extLst>
                    <a:ext uri="{9D8B030D-6E8A-4147-A177-3AD203B41FA5}">
                      <a16:colId xmlns:a16="http://schemas.microsoft.com/office/drawing/2014/main" val="1346866307"/>
                    </a:ext>
                  </a:extLst>
                </a:gridCol>
                <a:gridCol w="987552">
                  <a:extLst>
                    <a:ext uri="{9D8B030D-6E8A-4147-A177-3AD203B41FA5}">
                      <a16:colId xmlns:a16="http://schemas.microsoft.com/office/drawing/2014/main" val="2329357286"/>
                    </a:ext>
                  </a:extLst>
                </a:gridCol>
                <a:gridCol w="987552">
                  <a:extLst>
                    <a:ext uri="{9D8B030D-6E8A-4147-A177-3AD203B41FA5}">
                      <a16:colId xmlns:a16="http://schemas.microsoft.com/office/drawing/2014/main" val="1853751609"/>
                    </a:ext>
                  </a:extLst>
                </a:gridCol>
                <a:gridCol w="987552">
                  <a:extLst>
                    <a:ext uri="{9D8B030D-6E8A-4147-A177-3AD203B41FA5}">
                      <a16:colId xmlns:a16="http://schemas.microsoft.com/office/drawing/2014/main" val="961093482"/>
                    </a:ext>
                  </a:extLst>
                </a:gridCol>
                <a:gridCol w="987552">
                  <a:extLst>
                    <a:ext uri="{9D8B030D-6E8A-4147-A177-3AD203B41FA5}">
                      <a16:colId xmlns:a16="http://schemas.microsoft.com/office/drawing/2014/main" val="377080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3565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- 2021-05-23 19:21:11</a:t>
                      </a:r>
                      <a:r>
                        <a:rPr kumimoji="0" lang="en-US" sz="1000" b="0" i="0" u="none" strike="noStrike" kern="1200" cap="none" spc="0" normalizeH="0" baseline="0" noProof="0">
                          <a:ln>
                            <a:noFill/>
                          </a:ln>
                          <a:solidFill>
                            <a:prstClr val="black"/>
                          </a:solidFill>
                          <a:effectLst/>
                          <a:uLnTx/>
                          <a:uFillTx/>
                          <a:latin typeface="+mn-lt"/>
                          <a:ea typeface="+mn-ea"/>
                          <a:cs typeface="+mn-cs"/>
                        </a:rPr>
                        <a:t>
 #SantiniArgentina ahora hace parte del Super Team Trek Bontrager temporada 2021-2022! 
El customizado especial SKINSUIT SPRINTER, diseñado en Italia, esta fabricado con tejido aero Highspeed en las mangas, Thunderbike Power alrededor de los muslos para una compresión muscular óptima, cierre frontal de doble apertura, bolsillo trasero triple y una badana C3 que es la misma que usa el treksegafredo.
Además, van a estar acompañados por un bib short y jersey con la más alta tecnologia para un rendimiento aerodinámico mejorado. 
Gracias por sumarse en esta nueva temporada:
🔴 santini_arg
trekbikes trekbicycleargentina bontragerargentina opticacentralstore guargentina  foxracingargentina microonfactory
📸 sportsphotographer.arg 📸 trompofilms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13877054"/>
                  </a:ext>
                </a:extLst>
              </a:tr>
            </a:tbl>
          </a:graphicData>
        </a:graphic>
      </p:graphicFrame>
      <p:sp>
        <p:nvSpPr>
          <p:cNvPr id="4" name="Text Placeholder 3">
            <a:extLst>
              <a:ext uri="{FF2B5EF4-FFF2-40B4-BE49-F238E27FC236}">
                <a16:creationId xmlns:a16="http://schemas.microsoft.com/office/drawing/2014/main" id="{F6EBDB96-9695-47B2-B710-E3CE0DBDF41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766170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46668-7065-41FC-B330-D44B8A4453D7}"/>
              </a:ext>
            </a:extLst>
          </p:cNvPr>
          <p:cNvSpPr>
            <a:spLocks noGrp="1"/>
          </p:cNvSpPr>
          <p:nvPr>
            <p:ph type="title"/>
          </p:nvPr>
        </p:nvSpPr>
        <p:spPr/>
        <p:txBody>
          <a:bodyPr/>
          <a:lstStyle/>
          <a:p>
            <a:r>
              <a:rPr lang="en-US"/>
              <a:t>Instagram Posts Table | Scott - 8 of 18</a:t>
            </a:r>
          </a:p>
        </p:txBody>
      </p:sp>
      <p:graphicFrame>
        <p:nvGraphicFramePr>
          <p:cNvPr id="5" name="Table Placeholder 4">
            <a:extLst>
              <a:ext uri="{FF2B5EF4-FFF2-40B4-BE49-F238E27FC236}">
                <a16:creationId xmlns:a16="http://schemas.microsoft.com/office/drawing/2014/main" id="{CB638CB1-CBBD-4826-94AD-F1D4FC69451A}"/>
              </a:ext>
            </a:extLst>
          </p:cNvPr>
          <p:cNvGraphicFramePr>
            <a:graphicFrameLocks noGrp="1"/>
          </p:cNvGraphicFramePr>
          <p:nvPr>
            <p:ph type="tbl" sz="quarter" idx="13"/>
            <p:extLst>
              <p:ext uri="{D42A27DB-BD31-4B8C-83A1-F6EECF244321}">
                <p14:modId xmlns:p14="http://schemas.microsoft.com/office/powerpoint/2010/main" val="4129290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29311254"/>
                    </a:ext>
                  </a:extLst>
                </a:gridCol>
                <a:gridCol w="987552">
                  <a:extLst>
                    <a:ext uri="{9D8B030D-6E8A-4147-A177-3AD203B41FA5}">
                      <a16:colId xmlns:a16="http://schemas.microsoft.com/office/drawing/2014/main" val="2376288805"/>
                    </a:ext>
                  </a:extLst>
                </a:gridCol>
                <a:gridCol w="987552">
                  <a:extLst>
                    <a:ext uri="{9D8B030D-6E8A-4147-A177-3AD203B41FA5}">
                      <a16:colId xmlns:a16="http://schemas.microsoft.com/office/drawing/2014/main" val="3292922467"/>
                    </a:ext>
                  </a:extLst>
                </a:gridCol>
                <a:gridCol w="987552">
                  <a:extLst>
                    <a:ext uri="{9D8B030D-6E8A-4147-A177-3AD203B41FA5}">
                      <a16:colId xmlns:a16="http://schemas.microsoft.com/office/drawing/2014/main" val="3908552273"/>
                    </a:ext>
                  </a:extLst>
                </a:gridCol>
                <a:gridCol w="987552">
                  <a:extLst>
                    <a:ext uri="{9D8B030D-6E8A-4147-A177-3AD203B41FA5}">
                      <a16:colId xmlns:a16="http://schemas.microsoft.com/office/drawing/2014/main" val="3762894933"/>
                    </a:ext>
                  </a:extLst>
                </a:gridCol>
                <a:gridCol w="987552">
                  <a:extLst>
                    <a:ext uri="{9D8B030D-6E8A-4147-A177-3AD203B41FA5}">
                      <a16:colId xmlns:a16="http://schemas.microsoft.com/office/drawing/2014/main" val="1879761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2342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- 2021-05-28 11:30:29</a:t>
                      </a:r>
                      <a:r>
                        <a:rPr kumimoji="0" lang="en-US" sz="1000" b="0" i="0" u="none" strike="noStrike" kern="1200" cap="none" spc="0" normalizeH="0" baseline="0" noProof="0">
                          <a:ln>
                            <a:noFill/>
                          </a:ln>
                          <a:solidFill>
                            <a:prstClr val="black"/>
                          </a:solidFill>
                          <a:effectLst/>
                          <a:uLnTx/>
                          <a:uFillTx/>
                          <a:latin typeface="+mn-lt"/>
                          <a:ea typeface="+mn-ea"/>
                          <a:cs typeface="+mn-cs"/>
                        </a:rPr>
                        <a:t>
 Es un gran orgullo presentarles a el nuevo Embajador de Specialized Argentina: kevinmaxbenavides 
"La bici siempre fue parte de mis entrenamientos y hoy más que nunca estoy feliz de poder pedalear arriba de una Specialized Turbo⚡️", confesó en sus redes el Campeón del Dakar 2021.🥇 
¡Bienvenido a la familia Specialized Kevin Benavides! 
¡Se vienen grandes experiencias juntos!
#IamSpecialized #SpecializedArgentina #Specialized #EmbajadorSpecialized #KevinBenavides #SpecializedTurboBike#SpecializedLevo #SpecializedLevoSL #Levo #Emtb #Ebike #ModoTurbo #PedalAssist
📸  mvaldezfoto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44871123"/>
                  </a:ext>
                </a:extLst>
              </a:tr>
            </a:tbl>
          </a:graphicData>
        </a:graphic>
      </p:graphicFrame>
      <p:sp>
        <p:nvSpPr>
          <p:cNvPr id="4" name="Text Placeholder 3">
            <a:extLst>
              <a:ext uri="{FF2B5EF4-FFF2-40B4-BE49-F238E27FC236}">
                <a16:creationId xmlns:a16="http://schemas.microsoft.com/office/drawing/2014/main" id="{56CA9ABF-7A8B-4280-A716-315C0B4A3EA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360697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A5E4-7EC6-4EA7-A844-EDBDF9FE346B}"/>
              </a:ext>
            </a:extLst>
          </p:cNvPr>
          <p:cNvSpPr>
            <a:spLocks noGrp="1"/>
          </p:cNvSpPr>
          <p:nvPr>
            <p:ph type="title"/>
          </p:nvPr>
        </p:nvSpPr>
        <p:spPr/>
        <p:txBody>
          <a:bodyPr/>
          <a:lstStyle/>
          <a:p>
            <a:r>
              <a:rPr lang="en-US"/>
              <a:t>Instagram Posts Table | Scott - 9 of 18</a:t>
            </a:r>
          </a:p>
        </p:txBody>
      </p:sp>
      <p:graphicFrame>
        <p:nvGraphicFramePr>
          <p:cNvPr id="5" name="Table Placeholder 4">
            <a:extLst>
              <a:ext uri="{FF2B5EF4-FFF2-40B4-BE49-F238E27FC236}">
                <a16:creationId xmlns:a16="http://schemas.microsoft.com/office/drawing/2014/main" id="{8B753178-6721-4AA7-BF01-64E06E101366}"/>
              </a:ext>
            </a:extLst>
          </p:cNvPr>
          <p:cNvGraphicFramePr>
            <a:graphicFrameLocks noGrp="1"/>
          </p:cNvGraphicFramePr>
          <p:nvPr>
            <p:ph type="tbl" sz="quarter" idx="13"/>
            <p:extLst>
              <p:ext uri="{D42A27DB-BD31-4B8C-83A1-F6EECF244321}">
                <p14:modId xmlns:p14="http://schemas.microsoft.com/office/powerpoint/2010/main" val="2877700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07063495"/>
                    </a:ext>
                  </a:extLst>
                </a:gridCol>
                <a:gridCol w="987552">
                  <a:extLst>
                    <a:ext uri="{9D8B030D-6E8A-4147-A177-3AD203B41FA5}">
                      <a16:colId xmlns:a16="http://schemas.microsoft.com/office/drawing/2014/main" val="3106192687"/>
                    </a:ext>
                  </a:extLst>
                </a:gridCol>
                <a:gridCol w="987552">
                  <a:extLst>
                    <a:ext uri="{9D8B030D-6E8A-4147-A177-3AD203B41FA5}">
                      <a16:colId xmlns:a16="http://schemas.microsoft.com/office/drawing/2014/main" val="3613913213"/>
                    </a:ext>
                  </a:extLst>
                </a:gridCol>
                <a:gridCol w="987552">
                  <a:extLst>
                    <a:ext uri="{9D8B030D-6E8A-4147-A177-3AD203B41FA5}">
                      <a16:colId xmlns:a16="http://schemas.microsoft.com/office/drawing/2014/main" val="739473380"/>
                    </a:ext>
                  </a:extLst>
                </a:gridCol>
                <a:gridCol w="987552">
                  <a:extLst>
                    <a:ext uri="{9D8B030D-6E8A-4147-A177-3AD203B41FA5}">
                      <a16:colId xmlns:a16="http://schemas.microsoft.com/office/drawing/2014/main" val="1450915863"/>
                    </a:ext>
                  </a:extLst>
                </a:gridCol>
                <a:gridCol w="987552">
                  <a:extLst>
                    <a:ext uri="{9D8B030D-6E8A-4147-A177-3AD203B41FA5}">
                      <a16:colId xmlns:a16="http://schemas.microsoft.com/office/drawing/2014/main" val="1100801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223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- 2021-05-30 18:46:49</a:t>
                      </a:r>
                      <a:r>
                        <a:rPr kumimoji="0" lang="es-ES" sz="1000" b="0" i="0" u="none" strike="noStrike" kern="1200" cap="none" spc="0" normalizeH="0" baseline="0" noProof="0">
                          <a:ln>
                            <a:noFill/>
                          </a:ln>
                          <a:solidFill>
                            <a:prstClr val="black"/>
                          </a:solidFill>
                          <a:effectLst/>
                          <a:uLnTx/>
                          <a:uFillTx/>
                          <a:latin typeface="+mn-lt"/>
                          <a:ea typeface="+mn-ea"/>
                          <a:cs typeface="+mn-cs"/>
                        </a:rPr>
                        <a:t>
 Final para el giroditalia 2021.
Buena performance para el teamdsm_ que tuvo en el séptimo puesto de romainbardet a su mejor exponente.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8510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- 2021-05-18 21:37:09</a:t>
                      </a:r>
                      <a:r>
                        <a:rPr kumimoji="0" lang="en-US" sz="1000" b="0" i="0" u="none" strike="noStrike" kern="1200" cap="none" spc="0" normalizeH="0" baseline="0" noProof="0">
                          <a:ln>
                            <a:noFill/>
                          </a:ln>
                          <a:solidFill>
                            <a:prstClr val="black"/>
                          </a:solidFill>
                          <a:effectLst/>
                          <a:uLnTx/>
                          <a:uFillTx/>
                          <a:latin typeface="+mn-lt"/>
                          <a:ea typeface="+mn-ea"/>
                          <a:cs typeface="+mn-cs"/>
                        </a:rPr>
                        <a:t>
 ¡Impresionante triunfo en la general para facu_cayata en el gp_monogasco_elmollar!
Nuestro corredor más joven no deja de sorprendernos ubicándose en el primer puesto del podio de la general en un circuito extremo de XC.
trekbikes  trekbicycleargentina bontragerargentina  opticacentralstore  guargentina  pave_sportswear 
#RacedToWin #GoOutside #creemosenlasbicis #procaliber #supercaliber #topfuel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7740488"/>
                  </a:ext>
                </a:extLst>
              </a:tr>
            </a:tbl>
          </a:graphicData>
        </a:graphic>
      </p:graphicFrame>
      <p:sp>
        <p:nvSpPr>
          <p:cNvPr id="4" name="Text Placeholder 3">
            <a:extLst>
              <a:ext uri="{FF2B5EF4-FFF2-40B4-BE49-F238E27FC236}">
                <a16:creationId xmlns:a16="http://schemas.microsoft.com/office/drawing/2014/main" id="{297EBB0E-A649-4B2E-982F-205214DF80A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197858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3960B-51AF-40FF-97AB-E7D9C27EDB2A}"/>
              </a:ext>
            </a:extLst>
          </p:cNvPr>
          <p:cNvSpPr>
            <a:spLocks noGrp="1"/>
          </p:cNvSpPr>
          <p:nvPr>
            <p:ph type="title"/>
          </p:nvPr>
        </p:nvSpPr>
        <p:spPr/>
        <p:txBody>
          <a:bodyPr/>
          <a:lstStyle/>
          <a:p>
            <a:r>
              <a:rPr lang="en-US"/>
              <a:t>Instagram Posts Table | Scott - 10 of 18</a:t>
            </a:r>
          </a:p>
        </p:txBody>
      </p:sp>
      <p:graphicFrame>
        <p:nvGraphicFramePr>
          <p:cNvPr id="5" name="Table Placeholder 4">
            <a:extLst>
              <a:ext uri="{FF2B5EF4-FFF2-40B4-BE49-F238E27FC236}">
                <a16:creationId xmlns:a16="http://schemas.microsoft.com/office/drawing/2014/main" id="{27A0B3AE-E109-45BA-B3C8-6DC0A47F6576}"/>
              </a:ext>
            </a:extLst>
          </p:cNvPr>
          <p:cNvGraphicFramePr>
            <a:graphicFrameLocks noGrp="1"/>
          </p:cNvGraphicFramePr>
          <p:nvPr>
            <p:ph type="tbl" sz="quarter" idx="13"/>
            <p:extLst>
              <p:ext uri="{D42A27DB-BD31-4B8C-83A1-F6EECF244321}">
                <p14:modId xmlns:p14="http://schemas.microsoft.com/office/powerpoint/2010/main" val="1853191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68675210"/>
                    </a:ext>
                  </a:extLst>
                </a:gridCol>
                <a:gridCol w="987552">
                  <a:extLst>
                    <a:ext uri="{9D8B030D-6E8A-4147-A177-3AD203B41FA5}">
                      <a16:colId xmlns:a16="http://schemas.microsoft.com/office/drawing/2014/main" val="3062716867"/>
                    </a:ext>
                  </a:extLst>
                </a:gridCol>
                <a:gridCol w="987552">
                  <a:extLst>
                    <a:ext uri="{9D8B030D-6E8A-4147-A177-3AD203B41FA5}">
                      <a16:colId xmlns:a16="http://schemas.microsoft.com/office/drawing/2014/main" val="163562829"/>
                    </a:ext>
                  </a:extLst>
                </a:gridCol>
                <a:gridCol w="987552">
                  <a:extLst>
                    <a:ext uri="{9D8B030D-6E8A-4147-A177-3AD203B41FA5}">
                      <a16:colId xmlns:a16="http://schemas.microsoft.com/office/drawing/2014/main" val="1499443839"/>
                    </a:ext>
                  </a:extLst>
                </a:gridCol>
                <a:gridCol w="987552">
                  <a:extLst>
                    <a:ext uri="{9D8B030D-6E8A-4147-A177-3AD203B41FA5}">
                      <a16:colId xmlns:a16="http://schemas.microsoft.com/office/drawing/2014/main" val="232617249"/>
                    </a:ext>
                  </a:extLst>
                </a:gridCol>
                <a:gridCol w="987552">
                  <a:extLst>
                    <a:ext uri="{9D8B030D-6E8A-4147-A177-3AD203B41FA5}">
                      <a16:colId xmlns:a16="http://schemas.microsoft.com/office/drawing/2014/main" val="3961704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5410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- 2021-05-26 19:49:34</a:t>
                      </a:r>
                      <a:r>
                        <a:rPr kumimoji="0" lang="es-ES" sz="1000" b="0" i="0" u="none" strike="noStrike" kern="1200" cap="none" spc="0" normalizeH="0" baseline="0" noProof="0">
                          <a:ln>
                            <a:noFill/>
                          </a:ln>
                          <a:solidFill>
                            <a:prstClr val="black"/>
                          </a:solidFill>
                          <a:effectLst/>
                          <a:uLnTx/>
                          <a:uFillTx/>
                          <a:latin typeface="+mn-lt"/>
                          <a:ea typeface="+mn-ea"/>
                          <a:cs typeface="+mn-cs"/>
                        </a:rPr>
                        <a:t>
 El cuadro más rápido del mercado, un grupo sin cables de 12 velocidades de SRAM, Twin Loc y componentes Syncros. Así es la Spark RC 900 TEAM ISSUE AXS PRZ.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6151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- 2021-05-06 18:54:46</a:t>
                      </a:r>
                      <a:r>
                        <a:rPr kumimoji="0" lang="en-US" sz="1000" b="0" i="0" u="none" strike="noStrike" kern="1200" cap="none" spc="0" normalizeH="0" baseline="0" noProof="0">
                          <a:ln>
                            <a:noFill/>
                          </a:ln>
                          <a:solidFill>
                            <a:prstClr val="black"/>
                          </a:solidFill>
                          <a:effectLst/>
                          <a:uLnTx/>
                          <a:uFillTx/>
                          <a:latin typeface="+mn-lt"/>
                          <a:ea typeface="+mn-ea"/>
                          <a:cs typeface="+mn-cs"/>
                        </a:rPr>
                        <a:t>
 #TBT ¡ facundoperezc y #Supercaliber! 
Impresionante producción con el campeón argentino de XCM. 35mmproductora phcristiancarrizo rodrigoguillemotfotografia 
trekbicycleargentina bontragerargentina pave_sportswear opticacentralstore #Trek #TrekArgentina #RacedToWin #GoOutside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31346406"/>
                  </a:ext>
                </a:extLst>
              </a:tr>
            </a:tbl>
          </a:graphicData>
        </a:graphic>
      </p:graphicFrame>
      <p:sp>
        <p:nvSpPr>
          <p:cNvPr id="4" name="Text Placeholder 3">
            <a:extLst>
              <a:ext uri="{FF2B5EF4-FFF2-40B4-BE49-F238E27FC236}">
                <a16:creationId xmlns:a16="http://schemas.microsoft.com/office/drawing/2014/main" id="{171EAD93-BD31-4C92-A3CF-88E9DAD0DD1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0870383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5451D-DE06-4B31-9918-91DD223B31B5}"/>
              </a:ext>
            </a:extLst>
          </p:cNvPr>
          <p:cNvSpPr>
            <a:spLocks noGrp="1"/>
          </p:cNvSpPr>
          <p:nvPr>
            <p:ph type="title"/>
          </p:nvPr>
        </p:nvSpPr>
        <p:spPr/>
        <p:txBody>
          <a:bodyPr/>
          <a:lstStyle/>
          <a:p>
            <a:r>
              <a:rPr lang="en-US"/>
              <a:t>Instagram Posts Table | Scott - 11 of 18</a:t>
            </a:r>
          </a:p>
        </p:txBody>
      </p:sp>
      <p:graphicFrame>
        <p:nvGraphicFramePr>
          <p:cNvPr id="5" name="Table Placeholder 4">
            <a:extLst>
              <a:ext uri="{FF2B5EF4-FFF2-40B4-BE49-F238E27FC236}">
                <a16:creationId xmlns:a16="http://schemas.microsoft.com/office/drawing/2014/main" id="{1109F110-9963-44DE-8452-158DE086C2D0}"/>
              </a:ext>
            </a:extLst>
          </p:cNvPr>
          <p:cNvGraphicFramePr>
            <a:graphicFrameLocks noGrp="1"/>
          </p:cNvGraphicFramePr>
          <p:nvPr>
            <p:ph type="tbl" sz="quarter" idx="13"/>
            <p:extLst>
              <p:ext uri="{D42A27DB-BD31-4B8C-83A1-F6EECF244321}">
                <p14:modId xmlns:p14="http://schemas.microsoft.com/office/powerpoint/2010/main" val="792699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30489326"/>
                    </a:ext>
                  </a:extLst>
                </a:gridCol>
                <a:gridCol w="987552">
                  <a:extLst>
                    <a:ext uri="{9D8B030D-6E8A-4147-A177-3AD203B41FA5}">
                      <a16:colId xmlns:a16="http://schemas.microsoft.com/office/drawing/2014/main" val="3054317781"/>
                    </a:ext>
                  </a:extLst>
                </a:gridCol>
                <a:gridCol w="987552">
                  <a:extLst>
                    <a:ext uri="{9D8B030D-6E8A-4147-A177-3AD203B41FA5}">
                      <a16:colId xmlns:a16="http://schemas.microsoft.com/office/drawing/2014/main" val="2047787540"/>
                    </a:ext>
                  </a:extLst>
                </a:gridCol>
                <a:gridCol w="987552">
                  <a:extLst>
                    <a:ext uri="{9D8B030D-6E8A-4147-A177-3AD203B41FA5}">
                      <a16:colId xmlns:a16="http://schemas.microsoft.com/office/drawing/2014/main" val="3629197677"/>
                    </a:ext>
                  </a:extLst>
                </a:gridCol>
                <a:gridCol w="987552">
                  <a:extLst>
                    <a:ext uri="{9D8B030D-6E8A-4147-A177-3AD203B41FA5}">
                      <a16:colId xmlns:a16="http://schemas.microsoft.com/office/drawing/2014/main" val="3527224166"/>
                    </a:ext>
                  </a:extLst>
                </a:gridCol>
                <a:gridCol w="987552">
                  <a:extLst>
                    <a:ext uri="{9D8B030D-6E8A-4147-A177-3AD203B41FA5}">
                      <a16:colId xmlns:a16="http://schemas.microsoft.com/office/drawing/2014/main" val="2418229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4740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- 2021-05-03 19:07:20</a:t>
                      </a:r>
                      <a:r>
                        <a:rPr kumimoji="0" lang="es-ES" sz="1000" b="0" i="0" u="none" strike="noStrike" kern="1200" cap="none" spc="0" normalizeH="0" baseline="0" noProof="0">
                          <a:ln>
                            <a:noFill/>
                          </a:ln>
                          <a:solidFill>
                            <a:prstClr val="black"/>
                          </a:solidFill>
                          <a:effectLst/>
                          <a:uLnTx/>
                          <a:uFillTx/>
                          <a:latin typeface="+mn-lt"/>
                          <a:ea typeface="+mn-ea"/>
                          <a:cs typeface="+mn-cs"/>
                        </a:rPr>
                        <a:t>
 Hemos cambiado a fondo el diseño de la SCOTT Addict 20 Disc pensando en los que pasan más horas pedaleando. La geometría se centra menos en la competición y más en la resistencia; la Addict 20 Disc será tu compañera favorita para rodar kilómetros y kilómetros, y a un precio muy ventajoso.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4912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- 2021-05-14 19:41:46</a:t>
                      </a:r>
                      <a:r>
                        <a:rPr kumimoji="0" lang="en-US" sz="1000" b="0" i="0" u="none" strike="noStrike" kern="1200" cap="none" spc="0" normalizeH="0" baseline="0" noProof="0">
                          <a:ln>
                            <a:noFill/>
                          </a:ln>
                          <a:solidFill>
                            <a:prstClr val="black"/>
                          </a:solidFill>
                          <a:effectLst/>
                          <a:uLnTx/>
                          <a:uFillTx/>
                          <a:latin typeface="+mn-lt"/>
                          <a:ea typeface="+mn-ea"/>
                          <a:cs typeface="+mn-cs"/>
                        </a:rPr>
                        <a:t>
 ¡Vuelven las novedades del #SuperTeamTrekBontrager! Muy pronto… 
trekbikes  trekbicycleargentina bontragerargentina  opticacentralstore  guargentina foxracingargentina microonfactory santini_arg 
#RacedToWin #GoOutside #creemosenlasbicis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31010637"/>
                  </a:ext>
                </a:extLst>
              </a:tr>
            </a:tbl>
          </a:graphicData>
        </a:graphic>
      </p:graphicFrame>
      <p:sp>
        <p:nvSpPr>
          <p:cNvPr id="4" name="Text Placeholder 3">
            <a:extLst>
              <a:ext uri="{FF2B5EF4-FFF2-40B4-BE49-F238E27FC236}">
                <a16:creationId xmlns:a16="http://schemas.microsoft.com/office/drawing/2014/main" id="{DCC5AB74-5210-4951-8B82-D105BCB9243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71146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97713-4C14-4DF3-80DF-D177475981BF}"/>
              </a:ext>
            </a:extLst>
          </p:cNvPr>
          <p:cNvSpPr>
            <a:spLocks noGrp="1"/>
          </p:cNvSpPr>
          <p:nvPr>
            <p:ph type="title"/>
          </p:nvPr>
        </p:nvSpPr>
        <p:spPr/>
        <p:txBody>
          <a:bodyPr/>
          <a:lstStyle/>
          <a:p>
            <a:r>
              <a:rPr lang="en-US"/>
              <a:t>Instagram Posts Table | Scott - 12 of 18</a:t>
            </a:r>
          </a:p>
        </p:txBody>
      </p:sp>
      <p:graphicFrame>
        <p:nvGraphicFramePr>
          <p:cNvPr id="5" name="Table Placeholder 4">
            <a:extLst>
              <a:ext uri="{FF2B5EF4-FFF2-40B4-BE49-F238E27FC236}">
                <a16:creationId xmlns:a16="http://schemas.microsoft.com/office/drawing/2014/main" id="{6791F385-8F26-4B3E-92E1-F9D5A1FE89D0}"/>
              </a:ext>
            </a:extLst>
          </p:cNvPr>
          <p:cNvGraphicFramePr>
            <a:graphicFrameLocks noGrp="1"/>
          </p:cNvGraphicFramePr>
          <p:nvPr>
            <p:ph type="tbl" sz="quarter" idx="13"/>
            <p:extLst>
              <p:ext uri="{D42A27DB-BD31-4B8C-83A1-F6EECF244321}">
                <p14:modId xmlns:p14="http://schemas.microsoft.com/office/powerpoint/2010/main" val="3221954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21634942"/>
                    </a:ext>
                  </a:extLst>
                </a:gridCol>
                <a:gridCol w="987552">
                  <a:extLst>
                    <a:ext uri="{9D8B030D-6E8A-4147-A177-3AD203B41FA5}">
                      <a16:colId xmlns:a16="http://schemas.microsoft.com/office/drawing/2014/main" val="4040509256"/>
                    </a:ext>
                  </a:extLst>
                </a:gridCol>
                <a:gridCol w="987552">
                  <a:extLst>
                    <a:ext uri="{9D8B030D-6E8A-4147-A177-3AD203B41FA5}">
                      <a16:colId xmlns:a16="http://schemas.microsoft.com/office/drawing/2014/main" val="2734925125"/>
                    </a:ext>
                  </a:extLst>
                </a:gridCol>
                <a:gridCol w="987552">
                  <a:extLst>
                    <a:ext uri="{9D8B030D-6E8A-4147-A177-3AD203B41FA5}">
                      <a16:colId xmlns:a16="http://schemas.microsoft.com/office/drawing/2014/main" val="2419967233"/>
                    </a:ext>
                  </a:extLst>
                </a:gridCol>
                <a:gridCol w="987552">
                  <a:extLst>
                    <a:ext uri="{9D8B030D-6E8A-4147-A177-3AD203B41FA5}">
                      <a16:colId xmlns:a16="http://schemas.microsoft.com/office/drawing/2014/main" val="3424782494"/>
                    </a:ext>
                  </a:extLst>
                </a:gridCol>
                <a:gridCol w="987552">
                  <a:extLst>
                    <a:ext uri="{9D8B030D-6E8A-4147-A177-3AD203B41FA5}">
                      <a16:colId xmlns:a16="http://schemas.microsoft.com/office/drawing/2014/main" val="513116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796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- 2021-05-12 16:10:59</a:t>
                      </a:r>
                      <a:r>
                        <a:rPr kumimoji="0" lang="es-ES" sz="1000" b="0" i="0" u="none" strike="noStrike" kern="1200" cap="none" spc="0" normalizeH="0" baseline="0" noProof="0">
                          <a:ln>
                            <a:noFill/>
                          </a:ln>
                          <a:solidFill>
                            <a:prstClr val="black"/>
                          </a:solidFill>
                          <a:effectLst/>
                          <a:uLnTx/>
                          <a:uFillTx/>
                          <a:latin typeface="+mn-lt"/>
                          <a:ea typeface="+mn-ea"/>
                          <a:cs typeface="+mn-cs"/>
                        </a:rPr>
                        <a:t>
 💡Luces siempre, también de día y más que nunca en esta época, en que los días son cortos y la luz solar más tenue.
Nuestras luces Specialized Stix te brindarán visibilidad para rodar de forma segura en distintas condiciones de luz y a cientos de metros de distancia.
Se colocan fácilmente en la bici, se recargan vía USB en 2 horas y te brindan una autonomía de hasta 77 horas, según el modo de destello.
#PedaleaSeguro 
🔺 Encontralas en nuestras tiendas autorizadas🔺 
#IamSpecialized #SpecialzedArgentina #SpecializedStix #SpecializedStixLights #Stix #SpecializedStixLightsElite #SpecializedStixLightsSport #MásVisibleEsMásSeguro
📸  theonlyltg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92352427"/>
                  </a:ext>
                </a:extLst>
              </a:tr>
            </a:tbl>
          </a:graphicData>
        </a:graphic>
      </p:graphicFrame>
      <p:sp>
        <p:nvSpPr>
          <p:cNvPr id="4" name="Text Placeholder 3">
            <a:extLst>
              <a:ext uri="{FF2B5EF4-FFF2-40B4-BE49-F238E27FC236}">
                <a16:creationId xmlns:a16="http://schemas.microsoft.com/office/drawing/2014/main" id="{8C531AD4-6E74-43F8-89F2-B38A7C2A2A8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366459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974A8-424C-4670-9948-6C44DA5F758E}"/>
              </a:ext>
            </a:extLst>
          </p:cNvPr>
          <p:cNvSpPr>
            <a:spLocks noGrp="1"/>
          </p:cNvSpPr>
          <p:nvPr>
            <p:ph type="title"/>
          </p:nvPr>
        </p:nvSpPr>
        <p:spPr/>
        <p:txBody>
          <a:bodyPr/>
          <a:lstStyle/>
          <a:p>
            <a:r>
              <a:rPr lang="en-US"/>
              <a:t>Instagram Posts Table | Scott - 13 of 18</a:t>
            </a:r>
          </a:p>
        </p:txBody>
      </p:sp>
      <p:graphicFrame>
        <p:nvGraphicFramePr>
          <p:cNvPr id="5" name="Table Placeholder 4">
            <a:extLst>
              <a:ext uri="{FF2B5EF4-FFF2-40B4-BE49-F238E27FC236}">
                <a16:creationId xmlns:a16="http://schemas.microsoft.com/office/drawing/2014/main" id="{79A981F7-CD74-4A9F-9828-8058EC7AAD36}"/>
              </a:ext>
            </a:extLst>
          </p:cNvPr>
          <p:cNvGraphicFramePr>
            <a:graphicFrameLocks noGrp="1"/>
          </p:cNvGraphicFramePr>
          <p:nvPr>
            <p:ph type="tbl" sz="quarter" idx="13"/>
            <p:extLst>
              <p:ext uri="{D42A27DB-BD31-4B8C-83A1-F6EECF244321}">
                <p14:modId xmlns:p14="http://schemas.microsoft.com/office/powerpoint/2010/main" val="1918869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75494717"/>
                    </a:ext>
                  </a:extLst>
                </a:gridCol>
                <a:gridCol w="987552">
                  <a:extLst>
                    <a:ext uri="{9D8B030D-6E8A-4147-A177-3AD203B41FA5}">
                      <a16:colId xmlns:a16="http://schemas.microsoft.com/office/drawing/2014/main" val="297247617"/>
                    </a:ext>
                  </a:extLst>
                </a:gridCol>
                <a:gridCol w="987552">
                  <a:extLst>
                    <a:ext uri="{9D8B030D-6E8A-4147-A177-3AD203B41FA5}">
                      <a16:colId xmlns:a16="http://schemas.microsoft.com/office/drawing/2014/main" val="2190720859"/>
                    </a:ext>
                  </a:extLst>
                </a:gridCol>
                <a:gridCol w="987552">
                  <a:extLst>
                    <a:ext uri="{9D8B030D-6E8A-4147-A177-3AD203B41FA5}">
                      <a16:colId xmlns:a16="http://schemas.microsoft.com/office/drawing/2014/main" val="3813591891"/>
                    </a:ext>
                  </a:extLst>
                </a:gridCol>
                <a:gridCol w="987552">
                  <a:extLst>
                    <a:ext uri="{9D8B030D-6E8A-4147-A177-3AD203B41FA5}">
                      <a16:colId xmlns:a16="http://schemas.microsoft.com/office/drawing/2014/main" val="3840253507"/>
                    </a:ext>
                  </a:extLst>
                </a:gridCol>
                <a:gridCol w="987552">
                  <a:extLst>
                    <a:ext uri="{9D8B030D-6E8A-4147-A177-3AD203B41FA5}">
                      <a16:colId xmlns:a16="http://schemas.microsoft.com/office/drawing/2014/main" val="856722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106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- 2021-05-10 20:30:10</a:t>
                      </a:r>
                      <a:r>
                        <a:rPr kumimoji="0" lang="en-US" sz="1000" b="0" i="0" u="none" strike="noStrike" kern="1200" cap="none" spc="0" normalizeH="0" baseline="0" noProof="0">
                          <a:ln>
                            <a:noFill/>
                          </a:ln>
                          <a:solidFill>
                            <a:prstClr val="black"/>
                          </a:solidFill>
                          <a:effectLst/>
                          <a:uLnTx/>
                          <a:uFillTx/>
                          <a:latin typeface="+mn-lt"/>
                          <a:ea typeface="+mn-ea"/>
                          <a:cs typeface="+mn-cs"/>
                        </a:rPr>
                        <a:t>
 Un poco más de lo que pasó este fin de semana en la primera etapa de la World Cup XCO.
nschurter 
kateplusfate 
larsrace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95048409"/>
                  </a:ext>
                </a:extLst>
              </a:tr>
            </a:tbl>
          </a:graphicData>
        </a:graphic>
      </p:graphicFrame>
      <p:sp>
        <p:nvSpPr>
          <p:cNvPr id="4" name="Text Placeholder 3">
            <a:extLst>
              <a:ext uri="{FF2B5EF4-FFF2-40B4-BE49-F238E27FC236}">
                <a16:creationId xmlns:a16="http://schemas.microsoft.com/office/drawing/2014/main" id="{A8EE3E56-170A-44DC-93D1-38CE3802E1E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370797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FCDAC-73AA-44AC-9AA0-3F2E8EE7DED5}"/>
              </a:ext>
            </a:extLst>
          </p:cNvPr>
          <p:cNvSpPr>
            <a:spLocks noGrp="1"/>
          </p:cNvSpPr>
          <p:nvPr>
            <p:ph type="title"/>
          </p:nvPr>
        </p:nvSpPr>
        <p:spPr/>
        <p:txBody>
          <a:bodyPr/>
          <a:lstStyle/>
          <a:p>
            <a:r>
              <a:rPr lang="en-US"/>
              <a:t>Instagram Posts Table | Scott - 14 of 18</a:t>
            </a:r>
          </a:p>
        </p:txBody>
      </p:sp>
      <p:graphicFrame>
        <p:nvGraphicFramePr>
          <p:cNvPr id="5" name="Table Placeholder 4">
            <a:extLst>
              <a:ext uri="{FF2B5EF4-FFF2-40B4-BE49-F238E27FC236}">
                <a16:creationId xmlns:a16="http://schemas.microsoft.com/office/drawing/2014/main" id="{E6EA782F-4982-441A-9C5C-AE2BFD16F1AE}"/>
              </a:ext>
            </a:extLst>
          </p:cNvPr>
          <p:cNvGraphicFramePr>
            <a:graphicFrameLocks noGrp="1"/>
          </p:cNvGraphicFramePr>
          <p:nvPr>
            <p:ph type="tbl" sz="quarter" idx="13"/>
            <p:extLst>
              <p:ext uri="{D42A27DB-BD31-4B8C-83A1-F6EECF244321}">
                <p14:modId xmlns:p14="http://schemas.microsoft.com/office/powerpoint/2010/main" val="4093708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08150229"/>
                    </a:ext>
                  </a:extLst>
                </a:gridCol>
                <a:gridCol w="987552">
                  <a:extLst>
                    <a:ext uri="{9D8B030D-6E8A-4147-A177-3AD203B41FA5}">
                      <a16:colId xmlns:a16="http://schemas.microsoft.com/office/drawing/2014/main" val="1837334768"/>
                    </a:ext>
                  </a:extLst>
                </a:gridCol>
                <a:gridCol w="987552">
                  <a:extLst>
                    <a:ext uri="{9D8B030D-6E8A-4147-A177-3AD203B41FA5}">
                      <a16:colId xmlns:a16="http://schemas.microsoft.com/office/drawing/2014/main" val="3387862187"/>
                    </a:ext>
                  </a:extLst>
                </a:gridCol>
                <a:gridCol w="987552">
                  <a:extLst>
                    <a:ext uri="{9D8B030D-6E8A-4147-A177-3AD203B41FA5}">
                      <a16:colId xmlns:a16="http://schemas.microsoft.com/office/drawing/2014/main" val="2417865092"/>
                    </a:ext>
                  </a:extLst>
                </a:gridCol>
                <a:gridCol w="987552">
                  <a:extLst>
                    <a:ext uri="{9D8B030D-6E8A-4147-A177-3AD203B41FA5}">
                      <a16:colId xmlns:a16="http://schemas.microsoft.com/office/drawing/2014/main" val="1753049898"/>
                    </a:ext>
                  </a:extLst>
                </a:gridCol>
                <a:gridCol w="987552">
                  <a:extLst>
                    <a:ext uri="{9D8B030D-6E8A-4147-A177-3AD203B41FA5}">
                      <a16:colId xmlns:a16="http://schemas.microsoft.com/office/drawing/2014/main" val="4112486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731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- 2021-05-14 13:47:54</a:t>
                      </a:r>
                      <a:r>
                        <a:rPr kumimoji="0" lang="es-ES" sz="1000" b="0" i="0" u="none" strike="noStrike" kern="1200" cap="none" spc="0" normalizeH="0" baseline="0" noProof="0">
                          <a:ln>
                            <a:noFill/>
                          </a:ln>
                          <a:solidFill>
                            <a:prstClr val="black"/>
                          </a:solidFill>
                          <a:effectLst/>
                          <a:uLnTx/>
                          <a:uFillTx/>
                          <a:latin typeface="+mn-lt"/>
                          <a:ea typeface="+mn-ea"/>
                          <a:cs typeface="+mn-cs"/>
                        </a:rPr>
                        <a:t>
 ¡Diseñá tu Madone SLR personalizada con Project One ! 
Elegí el color de cuadro que más te gusta, los componentes a tu medida y disfruta la capacidad de una bici concebida para ganar. 
Encontrá esta preventa exclusiva en todas las tiendas oficiales hasta el 31 de mayo.
Info de las mejores tiendas de bici del país  en www.trekbikesargentina.com o en el link de link de la bio. 
trekbicycleargentina bontragerargentina 
#Trek #TrekArgentina #RacedToWin #GoOutside #Madone #emonda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6565019"/>
                  </a:ext>
                </a:extLst>
              </a:tr>
            </a:tbl>
          </a:graphicData>
        </a:graphic>
      </p:graphicFrame>
      <p:sp>
        <p:nvSpPr>
          <p:cNvPr id="4" name="Text Placeholder 3">
            <a:extLst>
              <a:ext uri="{FF2B5EF4-FFF2-40B4-BE49-F238E27FC236}">
                <a16:creationId xmlns:a16="http://schemas.microsoft.com/office/drawing/2014/main" id="{9737B286-DA0F-452C-9CCE-86B11984782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2399653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3C51F-EADB-4859-ADF1-17B45466964E}"/>
              </a:ext>
            </a:extLst>
          </p:cNvPr>
          <p:cNvSpPr>
            <a:spLocks noGrp="1"/>
          </p:cNvSpPr>
          <p:nvPr>
            <p:ph type="title"/>
          </p:nvPr>
        </p:nvSpPr>
        <p:spPr/>
        <p:txBody>
          <a:bodyPr/>
          <a:lstStyle/>
          <a:p>
            <a:r>
              <a:rPr lang="en-US"/>
              <a:t>Instagram Posts Table | Scott - 15 of 18</a:t>
            </a:r>
          </a:p>
        </p:txBody>
      </p:sp>
      <p:graphicFrame>
        <p:nvGraphicFramePr>
          <p:cNvPr id="5" name="Table Placeholder 4">
            <a:extLst>
              <a:ext uri="{FF2B5EF4-FFF2-40B4-BE49-F238E27FC236}">
                <a16:creationId xmlns:a16="http://schemas.microsoft.com/office/drawing/2014/main" id="{EBFB77A5-AAA3-42B4-8D3F-BA95BE030DB7}"/>
              </a:ext>
            </a:extLst>
          </p:cNvPr>
          <p:cNvGraphicFramePr>
            <a:graphicFrameLocks noGrp="1"/>
          </p:cNvGraphicFramePr>
          <p:nvPr>
            <p:ph type="tbl" sz="quarter" idx="13"/>
            <p:extLst>
              <p:ext uri="{D42A27DB-BD31-4B8C-83A1-F6EECF244321}">
                <p14:modId xmlns:p14="http://schemas.microsoft.com/office/powerpoint/2010/main" val="2310117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94907175"/>
                    </a:ext>
                  </a:extLst>
                </a:gridCol>
                <a:gridCol w="987552">
                  <a:extLst>
                    <a:ext uri="{9D8B030D-6E8A-4147-A177-3AD203B41FA5}">
                      <a16:colId xmlns:a16="http://schemas.microsoft.com/office/drawing/2014/main" val="579465630"/>
                    </a:ext>
                  </a:extLst>
                </a:gridCol>
                <a:gridCol w="987552">
                  <a:extLst>
                    <a:ext uri="{9D8B030D-6E8A-4147-A177-3AD203B41FA5}">
                      <a16:colId xmlns:a16="http://schemas.microsoft.com/office/drawing/2014/main" val="2095404644"/>
                    </a:ext>
                  </a:extLst>
                </a:gridCol>
                <a:gridCol w="987552">
                  <a:extLst>
                    <a:ext uri="{9D8B030D-6E8A-4147-A177-3AD203B41FA5}">
                      <a16:colId xmlns:a16="http://schemas.microsoft.com/office/drawing/2014/main" val="1882008180"/>
                    </a:ext>
                  </a:extLst>
                </a:gridCol>
                <a:gridCol w="987552">
                  <a:extLst>
                    <a:ext uri="{9D8B030D-6E8A-4147-A177-3AD203B41FA5}">
                      <a16:colId xmlns:a16="http://schemas.microsoft.com/office/drawing/2014/main" val="1981037197"/>
                    </a:ext>
                  </a:extLst>
                </a:gridCol>
                <a:gridCol w="987552">
                  <a:extLst>
                    <a:ext uri="{9D8B030D-6E8A-4147-A177-3AD203B41FA5}">
                      <a16:colId xmlns:a16="http://schemas.microsoft.com/office/drawing/2014/main" val="162425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1829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- 2021-05-15 22:23:21</a:t>
                      </a:r>
                      <a:r>
                        <a:rPr kumimoji="0" lang="en-US" sz="1000" b="0" i="0" u="none" strike="noStrike" kern="1200" cap="none" spc="0" normalizeH="0" baseline="0" noProof="0">
                          <a:ln>
                            <a:noFill/>
                          </a:ln>
                          <a:solidFill>
                            <a:prstClr val="black"/>
                          </a:solidFill>
                          <a:effectLst/>
                          <a:uLnTx/>
                          <a:uFillTx/>
                          <a:latin typeface="+mn-lt"/>
                          <a:ea typeface="+mn-ea"/>
                          <a:cs typeface="+mn-cs"/>
                        </a:rPr>
                        <a:t>
 ¡Ya se vive una nueva fecha UCI de Copa del Mundo! 
El trekfactoryracingxc ya tiene listas las #Supercaliber para Nove Mesto, República Checa. 
trekbikes trekbicycleargentina bontragerargentina opticacentralstore santini_arg #trekbikes #trekargentina #bontragerargentina #cascos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02583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- 2021-05-14 20:36:39</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viene equipada con componentes de nivel profesional que incluye nuestro sistema de suspensión TwinLoc, un grupo SRAM Eagle, frenos Shimano y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1416086"/>
                  </a:ext>
                </a:extLst>
              </a:tr>
            </a:tbl>
          </a:graphicData>
        </a:graphic>
      </p:graphicFrame>
      <p:sp>
        <p:nvSpPr>
          <p:cNvPr id="4" name="Text Placeholder 3">
            <a:extLst>
              <a:ext uri="{FF2B5EF4-FFF2-40B4-BE49-F238E27FC236}">
                <a16:creationId xmlns:a16="http://schemas.microsoft.com/office/drawing/2014/main" id="{F499C06C-BC18-4874-907B-6E465472DB5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0145074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BBD3B-5BCE-4116-9E79-0C2766C1A9DD}"/>
              </a:ext>
            </a:extLst>
          </p:cNvPr>
          <p:cNvSpPr>
            <a:spLocks noGrp="1"/>
          </p:cNvSpPr>
          <p:nvPr>
            <p:ph type="title"/>
          </p:nvPr>
        </p:nvSpPr>
        <p:spPr/>
        <p:txBody>
          <a:bodyPr/>
          <a:lstStyle/>
          <a:p>
            <a:r>
              <a:rPr lang="en-US"/>
              <a:t>Instagram Posts Table | Scott - 16 of 18</a:t>
            </a:r>
          </a:p>
        </p:txBody>
      </p:sp>
      <p:graphicFrame>
        <p:nvGraphicFramePr>
          <p:cNvPr id="5" name="Table Placeholder 4">
            <a:extLst>
              <a:ext uri="{FF2B5EF4-FFF2-40B4-BE49-F238E27FC236}">
                <a16:creationId xmlns:a16="http://schemas.microsoft.com/office/drawing/2014/main" id="{82E833C5-4D5A-47CC-9EEB-A6F8AD2339E4}"/>
              </a:ext>
            </a:extLst>
          </p:cNvPr>
          <p:cNvGraphicFramePr>
            <a:graphicFrameLocks noGrp="1"/>
          </p:cNvGraphicFramePr>
          <p:nvPr>
            <p:ph type="tbl" sz="quarter" idx="13"/>
            <p:extLst>
              <p:ext uri="{D42A27DB-BD31-4B8C-83A1-F6EECF244321}">
                <p14:modId xmlns:p14="http://schemas.microsoft.com/office/powerpoint/2010/main" val="301032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17479925"/>
                    </a:ext>
                  </a:extLst>
                </a:gridCol>
                <a:gridCol w="987552">
                  <a:extLst>
                    <a:ext uri="{9D8B030D-6E8A-4147-A177-3AD203B41FA5}">
                      <a16:colId xmlns:a16="http://schemas.microsoft.com/office/drawing/2014/main" val="4127172820"/>
                    </a:ext>
                  </a:extLst>
                </a:gridCol>
                <a:gridCol w="987552">
                  <a:extLst>
                    <a:ext uri="{9D8B030D-6E8A-4147-A177-3AD203B41FA5}">
                      <a16:colId xmlns:a16="http://schemas.microsoft.com/office/drawing/2014/main" val="4017219681"/>
                    </a:ext>
                  </a:extLst>
                </a:gridCol>
                <a:gridCol w="987552">
                  <a:extLst>
                    <a:ext uri="{9D8B030D-6E8A-4147-A177-3AD203B41FA5}">
                      <a16:colId xmlns:a16="http://schemas.microsoft.com/office/drawing/2014/main" val="11626352"/>
                    </a:ext>
                  </a:extLst>
                </a:gridCol>
                <a:gridCol w="987552">
                  <a:extLst>
                    <a:ext uri="{9D8B030D-6E8A-4147-A177-3AD203B41FA5}">
                      <a16:colId xmlns:a16="http://schemas.microsoft.com/office/drawing/2014/main" val="2623367277"/>
                    </a:ext>
                  </a:extLst>
                </a:gridCol>
                <a:gridCol w="987552">
                  <a:extLst>
                    <a:ext uri="{9D8B030D-6E8A-4147-A177-3AD203B41FA5}">
                      <a16:colId xmlns:a16="http://schemas.microsoft.com/office/drawing/2014/main" val="2871183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080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- 2021-05-19 17:18:27</a:t>
                      </a:r>
                      <a:r>
                        <a:rPr kumimoji="0" lang="es-ES" sz="1000" b="0" i="0" u="none" strike="noStrike" kern="1200" cap="none" spc="0" normalizeH="0" baseline="0" noProof="0">
                          <a:ln>
                            <a:noFill/>
                          </a:ln>
                          <a:solidFill>
                            <a:prstClr val="black"/>
                          </a:solidFill>
                          <a:effectLst/>
                          <a:uLnTx/>
                          <a:uFillTx/>
                          <a:latin typeface="+mn-lt"/>
                          <a:ea typeface="+mn-ea"/>
                          <a:cs typeface="+mn-cs"/>
                        </a:rPr>
                        <a:t>
 Tecnología, comodidad y seguridad en un solo casco. El S-Works Prevail II fue diseñado en el túnel de viento, lo que nos permitió además crear un casco realmente aerodinámico.
⇢Construcción EPS patentada de espuma de densidad múltiple reforzada con un esqueleto de aramida, que provee más seguridad, un perfil más bajo y un mejor ajuste.
⇢Mips SL, un sistema ultraligero de seguridad que desarrollamos exclusivamente en conjunto con los investigadores de MIPS.
⇢ANGi crash sensor incorporado para que puedas rodar más seguro, ya que el sensor detecta cualquier golpe o caída, dando aviso a tus contactos de emergencia.
⇢Sistema de ventilación 4th Dimension con profundos canales internos que permiten una circulación de aire perfecta para lograr una ventilación sin precedentes en toda la cabeza. 
⇢Sistema Gutter Action, que gestiona el flujo de sudor, alejándolo de tus ojos y dirigiéndolo a las almohadillas situadas sobre tus sienes.
⇢Sistema Tri-Fix de regulación y ajuste de las correas,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8158004"/>
                  </a:ext>
                </a:extLst>
              </a:tr>
            </a:tbl>
          </a:graphicData>
        </a:graphic>
      </p:graphicFrame>
      <p:sp>
        <p:nvSpPr>
          <p:cNvPr id="4" name="Text Placeholder 3">
            <a:extLst>
              <a:ext uri="{FF2B5EF4-FFF2-40B4-BE49-F238E27FC236}">
                <a16:creationId xmlns:a16="http://schemas.microsoft.com/office/drawing/2014/main" id="{77F22E20-5B90-4DB1-9EF4-533EDEB6A2E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0159814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37101-7BB3-4087-96F7-4F38F55B550D}"/>
              </a:ext>
            </a:extLst>
          </p:cNvPr>
          <p:cNvSpPr>
            <a:spLocks noGrp="1"/>
          </p:cNvSpPr>
          <p:nvPr>
            <p:ph type="title"/>
          </p:nvPr>
        </p:nvSpPr>
        <p:spPr/>
        <p:txBody>
          <a:bodyPr/>
          <a:lstStyle/>
          <a:p>
            <a:r>
              <a:rPr lang="en-US"/>
              <a:t>Instagram Posts Table | Scott - 17 of 18</a:t>
            </a:r>
          </a:p>
        </p:txBody>
      </p:sp>
      <p:graphicFrame>
        <p:nvGraphicFramePr>
          <p:cNvPr id="5" name="Table Placeholder 4">
            <a:extLst>
              <a:ext uri="{FF2B5EF4-FFF2-40B4-BE49-F238E27FC236}">
                <a16:creationId xmlns:a16="http://schemas.microsoft.com/office/drawing/2014/main" id="{78FE07C4-F09A-4402-B59F-B6BAD687DD75}"/>
              </a:ext>
            </a:extLst>
          </p:cNvPr>
          <p:cNvGraphicFramePr>
            <a:graphicFrameLocks noGrp="1"/>
          </p:cNvGraphicFramePr>
          <p:nvPr>
            <p:ph type="tbl" sz="quarter" idx="13"/>
            <p:extLst>
              <p:ext uri="{D42A27DB-BD31-4B8C-83A1-F6EECF244321}">
                <p14:modId xmlns:p14="http://schemas.microsoft.com/office/powerpoint/2010/main" val="3250328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36368692"/>
                    </a:ext>
                  </a:extLst>
                </a:gridCol>
                <a:gridCol w="987552">
                  <a:extLst>
                    <a:ext uri="{9D8B030D-6E8A-4147-A177-3AD203B41FA5}">
                      <a16:colId xmlns:a16="http://schemas.microsoft.com/office/drawing/2014/main" val="889151089"/>
                    </a:ext>
                  </a:extLst>
                </a:gridCol>
                <a:gridCol w="987552">
                  <a:extLst>
                    <a:ext uri="{9D8B030D-6E8A-4147-A177-3AD203B41FA5}">
                      <a16:colId xmlns:a16="http://schemas.microsoft.com/office/drawing/2014/main" val="2041480187"/>
                    </a:ext>
                  </a:extLst>
                </a:gridCol>
                <a:gridCol w="987552">
                  <a:extLst>
                    <a:ext uri="{9D8B030D-6E8A-4147-A177-3AD203B41FA5}">
                      <a16:colId xmlns:a16="http://schemas.microsoft.com/office/drawing/2014/main" val="1541171878"/>
                    </a:ext>
                  </a:extLst>
                </a:gridCol>
                <a:gridCol w="987552">
                  <a:extLst>
                    <a:ext uri="{9D8B030D-6E8A-4147-A177-3AD203B41FA5}">
                      <a16:colId xmlns:a16="http://schemas.microsoft.com/office/drawing/2014/main" val="1391613416"/>
                    </a:ext>
                  </a:extLst>
                </a:gridCol>
                <a:gridCol w="987552">
                  <a:extLst>
                    <a:ext uri="{9D8B030D-6E8A-4147-A177-3AD203B41FA5}">
                      <a16:colId xmlns:a16="http://schemas.microsoft.com/office/drawing/2014/main" val="741700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4206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- 2021-05-03 16:04:08</a:t>
                      </a:r>
                      <a:r>
                        <a:rPr kumimoji="0" lang="en-US" sz="1000" b="0" i="0" u="none" strike="noStrike" kern="1200" cap="none" spc="0" normalizeH="0" baseline="0" noProof="0">
                          <a:ln>
                            <a:noFill/>
                          </a:ln>
                          <a:solidFill>
                            <a:prstClr val="black"/>
                          </a:solidFill>
                          <a:effectLst/>
                          <a:uLnTx/>
                          <a:uFillTx/>
                          <a:latin typeface="+mn-lt"/>
                          <a:ea typeface="+mn-ea"/>
                          <a:cs typeface="+mn-cs"/>
                        </a:rPr>
                        <a:t>
 El hábitat natural de la Specialized Epic ⛰
Su geometría, su suspensión inteligente Brain y su cuadro de carbono construido con nuestra tecnología Rider First Engineered, la transforman en la compañera ideal para vivir momentos épicos.
🔺 Encontrá la linea Specialized Epic en nuestras tiendas autorizadas 🔺 
#IamSpecialized #Specialized #SpecializedArgentina #SpecializedEpic  #SpecializedMtb #SpecializeEpicExpert #SpecializeEpicPro #SpecializeEpicComp 
📸  weimarpettengill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3924202"/>
                  </a:ext>
                </a:extLst>
              </a:tr>
            </a:tbl>
          </a:graphicData>
        </a:graphic>
      </p:graphicFrame>
      <p:sp>
        <p:nvSpPr>
          <p:cNvPr id="4" name="Text Placeholder 3">
            <a:extLst>
              <a:ext uri="{FF2B5EF4-FFF2-40B4-BE49-F238E27FC236}">
                <a16:creationId xmlns:a16="http://schemas.microsoft.com/office/drawing/2014/main" id="{A40F3AB0-FE36-4274-B14B-C335CCB8D63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741045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178C9-AE23-4DAC-8E08-085F9D4744A2}"/>
              </a:ext>
            </a:extLst>
          </p:cNvPr>
          <p:cNvSpPr>
            <a:spLocks noGrp="1"/>
          </p:cNvSpPr>
          <p:nvPr>
            <p:ph type="title"/>
          </p:nvPr>
        </p:nvSpPr>
        <p:spPr/>
        <p:txBody>
          <a:bodyPr/>
          <a:lstStyle/>
          <a:p>
            <a:r>
              <a:rPr lang="en-US"/>
              <a:t>Instagram Posts Table | Scott - 18 of 18</a:t>
            </a:r>
          </a:p>
        </p:txBody>
      </p:sp>
      <p:graphicFrame>
        <p:nvGraphicFramePr>
          <p:cNvPr id="5" name="Table Placeholder 4">
            <a:extLst>
              <a:ext uri="{FF2B5EF4-FFF2-40B4-BE49-F238E27FC236}">
                <a16:creationId xmlns:a16="http://schemas.microsoft.com/office/drawing/2014/main" id="{CBD73328-79CA-4F0B-B00A-85F3BC367836}"/>
              </a:ext>
            </a:extLst>
          </p:cNvPr>
          <p:cNvGraphicFramePr>
            <a:graphicFrameLocks noGrp="1"/>
          </p:cNvGraphicFramePr>
          <p:nvPr>
            <p:ph type="tbl" sz="quarter" idx="13"/>
            <p:extLst>
              <p:ext uri="{D42A27DB-BD31-4B8C-83A1-F6EECF244321}">
                <p14:modId xmlns:p14="http://schemas.microsoft.com/office/powerpoint/2010/main" val="3881522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95666026"/>
                    </a:ext>
                  </a:extLst>
                </a:gridCol>
                <a:gridCol w="987552">
                  <a:extLst>
                    <a:ext uri="{9D8B030D-6E8A-4147-A177-3AD203B41FA5}">
                      <a16:colId xmlns:a16="http://schemas.microsoft.com/office/drawing/2014/main" val="786085680"/>
                    </a:ext>
                  </a:extLst>
                </a:gridCol>
                <a:gridCol w="987552">
                  <a:extLst>
                    <a:ext uri="{9D8B030D-6E8A-4147-A177-3AD203B41FA5}">
                      <a16:colId xmlns:a16="http://schemas.microsoft.com/office/drawing/2014/main" val="1940365983"/>
                    </a:ext>
                  </a:extLst>
                </a:gridCol>
                <a:gridCol w="987552">
                  <a:extLst>
                    <a:ext uri="{9D8B030D-6E8A-4147-A177-3AD203B41FA5}">
                      <a16:colId xmlns:a16="http://schemas.microsoft.com/office/drawing/2014/main" val="4214689606"/>
                    </a:ext>
                  </a:extLst>
                </a:gridCol>
                <a:gridCol w="987552">
                  <a:extLst>
                    <a:ext uri="{9D8B030D-6E8A-4147-A177-3AD203B41FA5}">
                      <a16:colId xmlns:a16="http://schemas.microsoft.com/office/drawing/2014/main" val="1399333064"/>
                    </a:ext>
                  </a:extLst>
                </a:gridCol>
                <a:gridCol w="987552">
                  <a:extLst>
                    <a:ext uri="{9D8B030D-6E8A-4147-A177-3AD203B41FA5}">
                      <a16:colId xmlns:a16="http://schemas.microsoft.com/office/drawing/2014/main" val="1101628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954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- 2021-05-07 19:35:28</a:t>
                      </a:r>
                      <a:r>
                        <a:rPr kumimoji="0" lang="en-US" sz="1000" b="0" i="0" u="none" strike="noStrike" kern="1200" cap="none" spc="0" normalizeH="0" baseline="0" noProof="0">
                          <a:ln>
                            <a:noFill/>
                          </a:ln>
                          <a:solidFill>
                            <a:prstClr val="black"/>
                          </a:solidFill>
                          <a:effectLst/>
                          <a:uLnTx/>
                          <a:uFillTx/>
                          <a:latin typeface="+mn-lt"/>
                          <a:ea typeface="+mn-ea"/>
                          <a:cs typeface="+mn-cs"/>
                        </a:rPr>
                        <a:t>
 Arrancó la Copa del Mundo XCO y allí está larsrace con una Spark RC 900 World Cup AXS igual a esta.
✅ Cuadro Spark RC de carbono HMX
✅ RockShox SID Ultimate RD3 110mm
✅ RS Nude RLC3, TwinLoc 100mm
✅ Ruedas de carbono Syncros Silverton 1.0
✅ Componentes de carbono Syncros
#SCOTTbikes
#SCOTTargentina
#Syncros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32018332"/>
                  </a:ext>
                </a:extLst>
              </a:tr>
            </a:tbl>
          </a:graphicData>
        </a:graphic>
      </p:graphicFrame>
      <p:sp>
        <p:nvSpPr>
          <p:cNvPr id="4" name="Text Placeholder 3">
            <a:extLst>
              <a:ext uri="{FF2B5EF4-FFF2-40B4-BE49-F238E27FC236}">
                <a16:creationId xmlns:a16="http://schemas.microsoft.com/office/drawing/2014/main" id="{344E9C15-8FEC-41B0-AEC6-47625984075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2672243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1278</Words>
  <Application>Microsoft Office PowerPoint</Application>
  <PresentationFormat>On-screen Show (4:3)</PresentationFormat>
  <Paragraphs>543</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 Scott</vt:lpstr>
      <vt:lpstr>Instagram Posts By Weekday | Scott</vt:lpstr>
      <vt:lpstr>Instagram Followers Change Per Weekday | Scott</vt:lpstr>
      <vt:lpstr>Instagram Posts By Hour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3</vt:lpstr>
      <vt:lpstr>Instagram Hashtag Detection | Scott - 2 of 3</vt:lpstr>
      <vt:lpstr>Instagram Hashtag Detection | Scott - 3 of 3</vt:lpstr>
      <vt:lpstr>Instagram Posts Table | Scott - 1 of 18</vt:lpstr>
      <vt:lpstr>Instagram Posts Table | Scott - 2 of 18</vt:lpstr>
      <vt:lpstr>Instagram Posts Table | Scott - 3 of 18</vt:lpstr>
      <vt:lpstr>Instagram Posts Table | Scott - 4 of 18</vt:lpstr>
      <vt:lpstr>Instagram Posts Table | Scott - 5 of 18</vt:lpstr>
      <vt:lpstr>Instagram Posts Table | Scott - 6 of 18</vt:lpstr>
      <vt:lpstr>Instagram Posts Table | Scott - 7 of 18</vt:lpstr>
      <vt:lpstr>Instagram Posts Table | Scott - 8 of 18</vt:lpstr>
      <vt:lpstr>Instagram Posts Table | Scott - 9 of 18</vt:lpstr>
      <vt:lpstr>Instagram Posts Table | Scott - 10 of 18</vt:lpstr>
      <vt:lpstr>Instagram Posts Table | Scott - 11 of 18</vt:lpstr>
      <vt:lpstr>Instagram Posts Table | Scott - 12 of 18</vt:lpstr>
      <vt:lpstr>Instagram Posts Table | Scott - 13 of 18</vt:lpstr>
      <vt:lpstr>Instagram Posts Table | Scott - 14 of 18</vt:lpstr>
      <vt:lpstr>Instagram Posts Table | Scott - 15 of 18</vt:lpstr>
      <vt:lpstr>Instagram Posts Table | Scott - 16 of 18</vt:lpstr>
      <vt:lpstr>Instagram Posts Table | Scott - 17 of 18</vt:lpstr>
      <vt:lpstr>Instagram Posts Table | Scott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2021-06-01T09:23:21Z</dcterms:created>
  <dcterms:modified xsi:type="dcterms:W3CDTF">2021-06-01T09:24:33Z</dcterms:modified>
</cp:coreProperties>
</file>