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42939</c:v>
                </c:pt>
                <c:pt idx="1">
                  <c:v>39521</c:v>
                </c:pt>
                <c:pt idx="2">
                  <c:v>28043</c:v>
                </c:pt>
                <c:pt idx="3">
                  <c:v>16415</c:v>
                </c:pt>
                <c:pt idx="4">
                  <c:v>14637</c:v>
                </c:pt>
              </c:numCache>
            </c:numRef>
          </c:val>
          <c:extLst>
            <c:ext xmlns:c16="http://schemas.microsoft.com/office/drawing/2014/chart" uri="{C3380CC4-5D6E-409C-BE32-E72D297353CC}">
              <c16:uniqueId val="{00000000-1F50-49FE-BB49-002EE32151E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65.308899999999994</c:v>
                </c:pt>
                <c:pt idx="1">
                  <c:v>80.952399999999997</c:v>
                </c:pt>
                <c:pt idx="2">
                  <c:v>100</c:v>
                </c:pt>
                <c:pt idx="3">
                  <c:v>33.333300000000001</c:v>
                </c:pt>
                <c:pt idx="4">
                  <c:v>90.322599999999994</c:v>
                </c:pt>
                <c:pt idx="5">
                  <c:v>69.9696</c:v>
                </c:pt>
                <c:pt idx="6">
                  <c:v>57.174999999999997</c:v>
                </c:pt>
                <c:pt idx="7">
                  <c:v>29.7898</c:v>
                </c:pt>
              </c:numCache>
            </c:numRef>
          </c:val>
          <c:extLst>
            <c:ext xmlns:c16="http://schemas.microsoft.com/office/drawing/2014/chart" uri="{C3380CC4-5D6E-409C-BE32-E72D297353CC}">
              <c16:uniqueId val="{00000000-D622-43BF-95F6-019E1D47DC58}"/>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92.039900000000003</c:v>
                </c:pt>
                <c:pt idx="1">
                  <c:v>57.142899999999997</c:v>
                </c:pt>
                <c:pt idx="2">
                  <c:v>10</c:v>
                </c:pt>
                <c:pt idx="3">
                  <c:v>33.333300000000001</c:v>
                </c:pt>
                <c:pt idx="4">
                  <c:v>45.161299999999997</c:v>
                </c:pt>
                <c:pt idx="5">
                  <c:v>60.803800000000003</c:v>
                </c:pt>
                <c:pt idx="6">
                  <c:v>83.038300000000007</c:v>
                </c:pt>
                <c:pt idx="7">
                  <c:v>35.191200000000002</c:v>
                </c:pt>
              </c:numCache>
            </c:numRef>
          </c:val>
          <c:extLst>
            <c:ext xmlns:c16="http://schemas.microsoft.com/office/drawing/2014/chart" uri="{C3380CC4-5D6E-409C-BE32-E72D297353CC}">
              <c16:uniqueId val="{00000001-D622-43BF-95F6-019E1D47DC58}"/>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38.2286</c:v>
                </c:pt>
                <c:pt idx="1">
                  <c:v>14.2857</c:v>
                </c:pt>
                <c:pt idx="2">
                  <c:v>60</c:v>
                </c:pt>
                <c:pt idx="3">
                  <c:v>33.333300000000001</c:v>
                </c:pt>
                <c:pt idx="4">
                  <c:v>32.258099999999999</c:v>
                </c:pt>
                <c:pt idx="5">
                  <c:v>15.0107</c:v>
                </c:pt>
                <c:pt idx="6">
                  <c:v>100</c:v>
                </c:pt>
                <c:pt idx="7">
                  <c:v>100</c:v>
                </c:pt>
              </c:numCache>
            </c:numRef>
          </c:val>
          <c:extLst>
            <c:ext xmlns:c16="http://schemas.microsoft.com/office/drawing/2014/chart" uri="{C3380CC4-5D6E-409C-BE32-E72D297353CC}">
              <c16:uniqueId val="{00000002-D622-43BF-95F6-019E1D47DC58}"/>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34.087899999999998</c:v>
                </c:pt>
                <c:pt idx="1">
                  <c:v>19.047599999999999</c:v>
                </c:pt>
                <c:pt idx="2">
                  <c:v>40</c:v>
                </c:pt>
                <c:pt idx="3">
                  <c:v>100</c:v>
                </c:pt>
                <c:pt idx="4">
                  <c:v>35.483899999999998</c:v>
                </c:pt>
                <c:pt idx="5">
                  <c:v>17.6065</c:v>
                </c:pt>
                <c:pt idx="6">
                  <c:v>61.603900000000003</c:v>
                </c:pt>
                <c:pt idx="7">
                  <c:v>15.3531</c:v>
                </c:pt>
              </c:numCache>
            </c:numRef>
          </c:val>
          <c:extLst>
            <c:ext xmlns:c16="http://schemas.microsoft.com/office/drawing/2014/chart" uri="{C3380CC4-5D6E-409C-BE32-E72D297353CC}">
              <c16:uniqueId val="{00000003-D622-43BF-95F6-019E1D47DC58}"/>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100</c:v>
                </c:pt>
                <c:pt idx="2">
                  <c:v>90</c:v>
                </c:pt>
                <c:pt idx="3">
                  <c:v>33.333300000000001</c:v>
                </c:pt>
                <c:pt idx="4">
                  <c:v>100</c:v>
                </c:pt>
                <c:pt idx="5">
                  <c:v>100</c:v>
                </c:pt>
                <c:pt idx="6">
                  <c:v>36.086799999999997</c:v>
                </c:pt>
                <c:pt idx="7">
                  <c:v>46.144799999999996</c:v>
                </c:pt>
              </c:numCache>
            </c:numRef>
          </c:val>
          <c:extLst>
            <c:ext xmlns:c16="http://schemas.microsoft.com/office/drawing/2014/chart" uri="{C3380CC4-5D6E-409C-BE32-E72D297353CC}">
              <c16:uniqueId val="{00000004-D622-43BF-95F6-019E1D47DC58}"/>
            </c:ext>
          </c:extLst>
        </c:ser>
        <c:dLbls>
          <c:showLegendKey val="0"/>
          <c:showVal val="0"/>
          <c:showCatName val="0"/>
          <c:showSerName val="0"/>
          <c:showPercent val="0"/>
          <c:showBubbleSize val="0"/>
        </c:dLbls>
        <c:axId val="337109672"/>
        <c:axId val="337107704"/>
      </c:radarChart>
      <c:catAx>
        <c:axId val="337109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07704"/>
        <c:crosses val="autoZero"/>
        <c:auto val="1"/>
        <c:lblAlgn val="ctr"/>
        <c:lblOffset val="100"/>
        <c:noMultiLvlLbl val="0"/>
      </c:catAx>
      <c:valAx>
        <c:axId val="33710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0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27619</c:v>
                </c:pt>
                <c:pt idx="1">
                  <c:v>27666</c:v>
                </c:pt>
                <c:pt idx="2">
                  <c:v>27696</c:v>
                </c:pt>
                <c:pt idx="3">
                  <c:v>27731</c:v>
                </c:pt>
                <c:pt idx="4">
                  <c:v>27752</c:v>
                </c:pt>
                <c:pt idx="5">
                  <c:v>27760</c:v>
                </c:pt>
                <c:pt idx="6">
                  <c:v>27774</c:v>
                </c:pt>
                <c:pt idx="7">
                  <c:v>27793</c:v>
                </c:pt>
                <c:pt idx="8">
                  <c:v>27792</c:v>
                </c:pt>
                <c:pt idx="9">
                  <c:v>27802</c:v>
                </c:pt>
                <c:pt idx="10">
                  <c:v>27818</c:v>
                </c:pt>
                <c:pt idx="11">
                  <c:v>27807</c:v>
                </c:pt>
                <c:pt idx="12">
                  <c:v>27811</c:v>
                </c:pt>
                <c:pt idx="13">
                  <c:v>27813</c:v>
                </c:pt>
                <c:pt idx="14">
                  <c:v>27842</c:v>
                </c:pt>
                <c:pt idx="15">
                  <c:v>27842</c:v>
                </c:pt>
                <c:pt idx="16">
                  <c:v>27847</c:v>
                </c:pt>
                <c:pt idx="17">
                  <c:v>27875</c:v>
                </c:pt>
                <c:pt idx="18">
                  <c:v>27887</c:v>
                </c:pt>
                <c:pt idx="19">
                  <c:v>27895</c:v>
                </c:pt>
                <c:pt idx="20">
                  <c:v>27905</c:v>
                </c:pt>
                <c:pt idx="21">
                  <c:v>27919</c:v>
                </c:pt>
                <c:pt idx="22">
                  <c:v>27939</c:v>
                </c:pt>
                <c:pt idx="23">
                  <c:v>27949</c:v>
                </c:pt>
                <c:pt idx="24">
                  <c:v>27965</c:v>
                </c:pt>
                <c:pt idx="25">
                  <c:v>27976</c:v>
                </c:pt>
                <c:pt idx="26">
                  <c:v>27989</c:v>
                </c:pt>
                <c:pt idx="27">
                  <c:v>28009</c:v>
                </c:pt>
                <c:pt idx="28">
                  <c:v>28029</c:v>
                </c:pt>
                <c:pt idx="29">
                  <c:v>28043</c:v>
                </c:pt>
              </c:numCache>
            </c:numRef>
          </c:val>
          <c:smooth val="0"/>
          <c:extLst>
            <c:ext xmlns:c16="http://schemas.microsoft.com/office/drawing/2014/chart" uri="{C3380CC4-5D6E-409C-BE32-E72D297353CC}">
              <c16:uniqueId val="{00000000-7221-4500-8F3F-B8D110F7D82D}"/>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38803</c:v>
                </c:pt>
                <c:pt idx="1">
                  <c:v>38835</c:v>
                </c:pt>
                <c:pt idx="2">
                  <c:v>38854</c:v>
                </c:pt>
                <c:pt idx="3">
                  <c:v>38893</c:v>
                </c:pt>
                <c:pt idx="4">
                  <c:v>38918</c:v>
                </c:pt>
                <c:pt idx="5">
                  <c:v>38926</c:v>
                </c:pt>
                <c:pt idx="6">
                  <c:v>38956</c:v>
                </c:pt>
                <c:pt idx="7">
                  <c:v>38983</c:v>
                </c:pt>
                <c:pt idx="8">
                  <c:v>39022</c:v>
                </c:pt>
                <c:pt idx="9">
                  <c:v>39045</c:v>
                </c:pt>
                <c:pt idx="10">
                  <c:v>39062</c:v>
                </c:pt>
                <c:pt idx="11">
                  <c:v>39090</c:v>
                </c:pt>
                <c:pt idx="12">
                  <c:v>39118</c:v>
                </c:pt>
                <c:pt idx="13">
                  <c:v>39126</c:v>
                </c:pt>
                <c:pt idx="14">
                  <c:v>39160</c:v>
                </c:pt>
                <c:pt idx="15">
                  <c:v>39198</c:v>
                </c:pt>
                <c:pt idx="16">
                  <c:v>39231</c:v>
                </c:pt>
                <c:pt idx="17">
                  <c:v>39262</c:v>
                </c:pt>
                <c:pt idx="18">
                  <c:v>39277</c:v>
                </c:pt>
                <c:pt idx="19">
                  <c:v>39305</c:v>
                </c:pt>
                <c:pt idx="20">
                  <c:v>39337</c:v>
                </c:pt>
                <c:pt idx="21">
                  <c:v>39361</c:v>
                </c:pt>
                <c:pt idx="22">
                  <c:v>39398</c:v>
                </c:pt>
                <c:pt idx="23">
                  <c:v>39421</c:v>
                </c:pt>
                <c:pt idx="24">
                  <c:v>39432</c:v>
                </c:pt>
                <c:pt idx="25">
                  <c:v>39447</c:v>
                </c:pt>
                <c:pt idx="26">
                  <c:v>39465</c:v>
                </c:pt>
                <c:pt idx="27">
                  <c:v>39487</c:v>
                </c:pt>
                <c:pt idx="28">
                  <c:v>39507</c:v>
                </c:pt>
                <c:pt idx="29">
                  <c:v>39521</c:v>
                </c:pt>
              </c:numCache>
            </c:numRef>
          </c:val>
          <c:smooth val="0"/>
          <c:extLst>
            <c:ext xmlns:c16="http://schemas.microsoft.com/office/drawing/2014/chart" uri="{C3380CC4-5D6E-409C-BE32-E72D297353CC}">
              <c16:uniqueId val="{00000001-7221-4500-8F3F-B8D110F7D82D}"/>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15570</c:v>
                </c:pt>
                <c:pt idx="1">
                  <c:v>15573</c:v>
                </c:pt>
                <c:pt idx="2">
                  <c:v>15576</c:v>
                </c:pt>
                <c:pt idx="3">
                  <c:v>15582</c:v>
                </c:pt>
                <c:pt idx="4">
                  <c:v>15597</c:v>
                </c:pt>
                <c:pt idx="5">
                  <c:v>15650</c:v>
                </c:pt>
                <c:pt idx="6">
                  <c:v>15729</c:v>
                </c:pt>
                <c:pt idx="7">
                  <c:v>15830</c:v>
                </c:pt>
                <c:pt idx="8">
                  <c:v>15951</c:v>
                </c:pt>
                <c:pt idx="9">
                  <c:v>15996</c:v>
                </c:pt>
                <c:pt idx="10">
                  <c:v>16019</c:v>
                </c:pt>
                <c:pt idx="11">
                  <c:v>16041</c:v>
                </c:pt>
                <c:pt idx="12">
                  <c:v>16048</c:v>
                </c:pt>
                <c:pt idx="13">
                  <c:v>16046</c:v>
                </c:pt>
                <c:pt idx="14">
                  <c:v>16058</c:v>
                </c:pt>
                <c:pt idx="15">
                  <c:v>16068</c:v>
                </c:pt>
                <c:pt idx="16">
                  <c:v>16071</c:v>
                </c:pt>
                <c:pt idx="17">
                  <c:v>16078</c:v>
                </c:pt>
                <c:pt idx="18">
                  <c:v>16080</c:v>
                </c:pt>
                <c:pt idx="19">
                  <c:v>16126</c:v>
                </c:pt>
                <c:pt idx="20">
                  <c:v>16188</c:v>
                </c:pt>
                <c:pt idx="21">
                  <c:v>16230</c:v>
                </c:pt>
                <c:pt idx="22">
                  <c:v>16320</c:v>
                </c:pt>
                <c:pt idx="23">
                  <c:v>16360</c:v>
                </c:pt>
                <c:pt idx="24">
                  <c:v>16385</c:v>
                </c:pt>
                <c:pt idx="25">
                  <c:v>16392</c:v>
                </c:pt>
                <c:pt idx="26">
                  <c:v>16398</c:v>
                </c:pt>
                <c:pt idx="27">
                  <c:v>16405</c:v>
                </c:pt>
                <c:pt idx="28">
                  <c:v>16412</c:v>
                </c:pt>
                <c:pt idx="29">
                  <c:v>16415</c:v>
                </c:pt>
              </c:numCache>
            </c:numRef>
          </c:val>
          <c:smooth val="0"/>
          <c:extLst>
            <c:ext xmlns:c16="http://schemas.microsoft.com/office/drawing/2014/chart" uri="{C3380CC4-5D6E-409C-BE32-E72D297353CC}">
              <c16:uniqueId val="{00000002-7221-4500-8F3F-B8D110F7D82D}"/>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14519</c:v>
                </c:pt>
                <c:pt idx="1">
                  <c:v>14524</c:v>
                </c:pt>
                <c:pt idx="2">
                  <c:v>14527</c:v>
                </c:pt>
                <c:pt idx="3">
                  <c:v>14532</c:v>
                </c:pt>
                <c:pt idx="4">
                  <c:v>14539</c:v>
                </c:pt>
                <c:pt idx="5">
                  <c:v>14539</c:v>
                </c:pt>
                <c:pt idx="6">
                  <c:v>14543</c:v>
                </c:pt>
                <c:pt idx="7">
                  <c:v>14550</c:v>
                </c:pt>
                <c:pt idx="8">
                  <c:v>14557</c:v>
                </c:pt>
                <c:pt idx="9">
                  <c:v>14569</c:v>
                </c:pt>
                <c:pt idx="10">
                  <c:v>14570</c:v>
                </c:pt>
                <c:pt idx="11">
                  <c:v>14569</c:v>
                </c:pt>
                <c:pt idx="12">
                  <c:v>14576</c:v>
                </c:pt>
                <c:pt idx="13">
                  <c:v>14584</c:v>
                </c:pt>
                <c:pt idx="14">
                  <c:v>14589</c:v>
                </c:pt>
                <c:pt idx="15">
                  <c:v>14587</c:v>
                </c:pt>
                <c:pt idx="16">
                  <c:v>14592</c:v>
                </c:pt>
                <c:pt idx="17">
                  <c:v>14590</c:v>
                </c:pt>
                <c:pt idx="18">
                  <c:v>14591</c:v>
                </c:pt>
                <c:pt idx="19">
                  <c:v>14591</c:v>
                </c:pt>
                <c:pt idx="20">
                  <c:v>14585</c:v>
                </c:pt>
                <c:pt idx="21">
                  <c:v>14590</c:v>
                </c:pt>
                <c:pt idx="22">
                  <c:v>14593</c:v>
                </c:pt>
                <c:pt idx="23">
                  <c:v>14598</c:v>
                </c:pt>
                <c:pt idx="24">
                  <c:v>14606</c:v>
                </c:pt>
                <c:pt idx="25">
                  <c:v>14612</c:v>
                </c:pt>
                <c:pt idx="26">
                  <c:v>14623</c:v>
                </c:pt>
                <c:pt idx="27">
                  <c:v>14628</c:v>
                </c:pt>
                <c:pt idx="28">
                  <c:v>14632</c:v>
                </c:pt>
                <c:pt idx="29">
                  <c:v>14637</c:v>
                </c:pt>
              </c:numCache>
            </c:numRef>
          </c:val>
          <c:smooth val="0"/>
          <c:extLst>
            <c:ext xmlns:c16="http://schemas.microsoft.com/office/drawing/2014/chart" uri="{C3380CC4-5D6E-409C-BE32-E72D297353CC}">
              <c16:uniqueId val="{00000003-7221-4500-8F3F-B8D110F7D82D}"/>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Sheet1!$F$2:$F$31</c:f>
              <c:numCache>
                <c:formatCode>General</c:formatCode>
                <c:ptCount val="30"/>
                <c:pt idx="0">
                  <c:v>41905</c:v>
                </c:pt>
                <c:pt idx="1">
                  <c:v>41937</c:v>
                </c:pt>
                <c:pt idx="2">
                  <c:v>41974</c:v>
                </c:pt>
                <c:pt idx="3">
                  <c:v>42028</c:v>
                </c:pt>
                <c:pt idx="4">
                  <c:v>42079</c:v>
                </c:pt>
                <c:pt idx="5">
                  <c:v>42111</c:v>
                </c:pt>
                <c:pt idx="6">
                  <c:v>42160</c:v>
                </c:pt>
                <c:pt idx="7">
                  <c:v>42203</c:v>
                </c:pt>
                <c:pt idx="8">
                  <c:v>42254</c:v>
                </c:pt>
                <c:pt idx="9">
                  <c:v>42306</c:v>
                </c:pt>
                <c:pt idx="10">
                  <c:v>42359</c:v>
                </c:pt>
                <c:pt idx="11">
                  <c:v>42383</c:v>
                </c:pt>
                <c:pt idx="12">
                  <c:v>42405</c:v>
                </c:pt>
                <c:pt idx="13">
                  <c:v>42417</c:v>
                </c:pt>
                <c:pt idx="14">
                  <c:v>42454</c:v>
                </c:pt>
                <c:pt idx="15">
                  <c:v>42485</c:v>
                </c:pt>
                <c:pt idx="16">
                  <c:v>42504</c:v>
                </c:pt>
                <c:pt idx="17">
                  <c:v>42537</c:v>
                </c:pt>
                <c:pt idx="18">
                  <c:v>42560</c:v>
                </c:pt>
                <c:pt idx="19">
                  <c:v>42581</c:v>
                </c:pt>
                <c:pt idx="20">
                  <c:v>42609</c:v>
                </c:pt>
                <c:pt idx="21">
                  <c:v>42655</c:v>
                </c:pt>
                <c:pt idx="22">
                  <c:v>42701</c:v>
                </c:pt>
                <c:pt idx="23">
                  <c:v>42735</c:v>
                </c:pt>
                <c:pt idx="24">
                  <c:v>42769</c:v>
                </c:pt>
                <c:pt idx="25">
                  <c:v>42793</c:v>
                </c:pt>
                <c:pt idx="26">
                  <c:v>42826</c:v>
                </c:pt>
                <c:pt idx="27">
                  <c:v>42854</c:v>
                </c:pt>
                <c:pt idx="28">
                  <c:v>42919</c:v>
                </c:pt>
                <c:pt idx="29">
                  <c:v>42939</c:v>
                </c:pt>
              </c:numCache>
            </c:numRef>
          </c:val>
          <c:smooth val="0"/>
          <c:extLst>
            <c:ext xmlns:c16="http://schemas.microsoft.com/office/drawing/2014/chart" uri="{C3380CC4-5D6E-409C-BE32-E72D297353CC}">
              <c16:uniqueId val="{00000004-7221-4500-8F3F-B8D110F7D82D}"/>
            </c:ext>
          </c:extLst>
        </c:ser>
        <c:dLbls>
          <c:showLegendKey val="0"/>
          <c:showVal val="0"/>
          <c:showCatName val="0"/>
          <c:showSerName val="0"/>
          <c:showPercent val="0"/>
          <c:showBubbleSize val="0"/>
        </c:dLbls>
        <c:smooth val="0"/>
        <c:axId val="345776800"/>
        <c:axId val="345779096"/>
      </c:lineChart>
      <c:dateAx>
        <c:axId val="345776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79096"/>
        <c:crosses val="autoZero"/>
        <c:auto val="1"/>
        <c:lblOffset val="100"/>
        <c:baseTimeUnit val="days"/>
      </c:dateAx>
      <c:valAx>
        <c:axId val="34577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7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26</c:v>
                </c:pt>
                <c:pt idx="1">
                  <c:v>47</c:v>
                </c:pt>
                <c:pt idx="2">
                  <c:v>30</c:v>
                </c:pt>
                <c:pt idx="3">
                  <c:v>35</c:v>
                </c:pt>
                <c:pt idx="4">
                  <c:v>21</c:v>
                </c:pt>
                <c:pt idx="5">
                  <c:v>8</c:v>
                </c:pt>
                <c:pt idx="6">
                  <c:v>14</c:v>
                </c:pt>
                <c:pt idx="7">
                  <c:v>19</c:v>
                </c:pt>
                <c:pt idx="8">
                  <c:v>-1</c:v>
                </c:pt>
                <c:pt idx="9">
                  <c:v>10</c:v>
                </c:pt>
                <c:pt idx="10">
                  <c:v>16</c:v>
                </c:pt>
                <c:pt idx="11">
                  <c:v>-11</c:v>
                </c:pt>
                <c:pt idx="12">
                  <c:v>4</c:v>
                </c:pt>
                <c:pt idx="13">
                  <c:v>2</c:v>
                </c:pt>
                <c:pt idx="14">
                  <c:v>29</c:v>
                </c:pt>
                <c:pt idx="15">
                  <c:v>0</c:v>
                </c:pt>
                <c:pt idx="16">
                  <c:v>5</c:v>
                </c:pt>
                <c:pt idx="17">
                  <c:v>28</c:v>
                </c:pt>
                <c:pt idx="18">
                  <c:v>12</c:v>
                </c:pt>
                <c:pt idx="19">
                  <c:v>8</c:v>
                </c:pt>
                <c:pt idx="20">
                  <c:v>10</c:v>
                </c:pt>
                <c:pt idx="21">
                  <c:v>14</c:v>
                </c:pt>
                <c:pt idx="22">
                  <c:v>20</c:v>
                </c:pt>
                <c:pt idx="23">
                  <c:v>10</c:v>
                </c:pt>
                <c:pt idx="24">
                  <c:v>16</c:v>
                </c:pt>
                <c:pt idx="25">
                  <c:v>11</c:v>
                </c:pt>
                <c:pt idx="26">
                  <c:v>13</c:v>
                </c:pt>
                <c:pt idx="27">
                  <c:v>20</c:v>
                </c:pt>
                <c:pt idx="28">
                  <c:v>20</c:v>
                </c:pt>
                <c:pt idx="29">
                  <c:v>14</c:v>
                </c:pt>
              </c:numCache>
            </c:numRef>
          </c:val>
          <c:smooth val="0"/>
          <c:extLst>
            <c:ext xmlns:c16="http://schemas.microsoft.com/office/drawing/2014/chart" uri="{C3380CC4-5D6E-409C-BE32-E72D297353CC}">
              <c16:uniqueId val="{00000000-CE0A-447B-B575-D69C166626DC}"/>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29</c:v>
                </c:pt>
                <c:pt idx="1">
                  <c:v>32</c:v>
                </c:pt>
                <c:pt idx="2">
                  <c:v>19</c:v>
                </c:pt>
                <c:pt idx="3">
                  <c:v>39</c:v>
                </c:pt>
                <c:pt idx="4">
                  <c:v>25</c:v>
                </c:pt>
                <c:pt idx="5">
                  <c:v>8</c:v>
                </c:pt>
                <c:pt idx="6">
                  <c:v>30</c:v>
                </c:pt>
                <c:pt idx="7">
                  <c:v>27</c:v>
                </c:pt>
                <c:pt idx="8">
                  <c:v>39</c:v>
                </c:pt>
                <c:pt idx="9">
                  <c:v>23</c:v>
                </c:pt>
                <c:pt idx="10">
                  <c:v>17</c:v>
                </c:pt>
                <c:pt idx="11">
                  <c:v>28</c:v>
                </c:pt>
                <c:pt idx="12">
                  <c:v>28</c:v>
                </c:pt>
                <c:pt idx="13">
                  <c:v>8</c:v>
                </c:pt>
                <c:pt idx="14">
                  <c:v>34</c:v>
                </c:pt>
                <c:pt idx="15">
                  <c:v>38</c:v>
                </c:pt>
                <c:pt idx="16">
                  <c:v>33</c:v>
                </c:pt>
                <c:pt idx="17">
                  <c:v>31</c:v>
                </c:pt>
                <c:pt idx="18">
                  <c:v>15</c:v>
                </c:pt>
                <c:pt idx="19">
                  <c:v>28</c:v>
                </c:pt>
                <c:pt idx="20">
                  <c:v>32</c:v>
                </c:pt>
                <c:pt idx="21">
                  <c:v>24</c:v>
                </c:pt>
                <c:pt idx="22">
                  <c:v>37</c:v>
                </c:pt>
                <c:pt idx="23">
                  <c:v>23</c:v>
                </c:pt>
                <c:pt idx="24">
                  <c:v>11</c:v>
                </c:pt>
                <c:pt idx="25">
                  <c:v>15</c:v>
                </c:pt>
                <c:pt idx="26">
                  <c:v>18</c:v>
                </c:pt>
                <c:pt idx="27">
                  <c:v>22</c:v>
                </c:pt>
                <c:pt idx="28">
                  <c:v>20</c:v>
                </c:pt>
                <c:pt idx="29">
                  <c:v>14</c:v>
                </c:pt>
              </c:numCache>
            </c:numRef>
          </c:val>
          <c:smooth val="0"/>
          <c:extLst>
            <c:ext xmlns:c16="http://schemas.microsoft.com/office/drawing/2014/chart" uri="{C3380CC4-5D6E-409C-BE32-E72D297353CC}">
              <c16:uniqueId val="{00000001-CE0A-447B-B575-D69C166626DC}"/>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7</c:v>
                </c:pt>
                <c:pt idx="1">
                  <c:v>3</c:v>
                </c:pt>
                <c:pt idx="2">
                  <c:v>3</c:v>
                </c:pt>
                <c:pt idx="3">
                  <c:v>6</c:v>
                </c:pt>
                <c:pt idx="4">
                  <c:v>15</c:v>
                </c:pt>
                <c:pt idx="5">
                  <c:v>53</c:v>
                </c:pt>
                <c:pt idx="6">
                  <c:v>79</c:v>
                </c:pt>
                <c:pt idx="7">
                  <c:v>101</c:v>
                </c:pt>
                <c:pt idx="8">
                  <c:v>121</c:v>
                </c:pt>
                <c:pt idx="9">
                  <c:v>45</c:v>
                </c:pt>
                <c:pt idx="10">
                  <c:v>23</c:v>
                </c:pt>
                <c:pt idx="11">
                  <c:v>22</c:v>
                </c:pt>
                <c:pt idx="12">
                  <c:v>7</c:v>
                </c:pt>
                <c:pt idx="13">
                  <c:v>-2</c:v>
                </c:pt>
                <c:pt idx="14">
                  <c:v>12</c:v>
                </c:pt>
                <c:pt idx="15">
                  <c:v>10</c:v>
                </c:pt>
                <c:pt idx="16">
                  <c:v>3</c:v>
                </c:pt>
                <c:pt idx="17">
                  <c:v>7</c:v>
                </c:pt>
                <c:pt idx="18">
                  <c:v>2</c:v>
                </c:pt>
                <c:pt idx="19">
                  <c:v>46</c:v>
                </c:pt>
                <c:pt idx="20">
                  <c:v>62</c:v>
                </c:pt>
                <c:pt idx="21">
                  <c:v>42</c:v>
                </c:pt>
                <c:pt idx="22">
                  <c:v>90</c:v>
                </c:pt>
                <c:pt idx="23">
                  <c:v>40</c:v>
                </c:pt>
                <c:pt idx="24">
                  <c:v>25</c:v>
                </c:pt>
                <c:pt idx="25">
                  <c:v>7</c:v>
                </c:pt>
                <c:pt idx="26">
                  <c:v>6</c:v>
                </c:pt>
                <c:pt idx="27">
                  <c:v>7</c:v>
                </c:pt>
                <c:pt idx="28">
                  <c:v>7</c:v>
                </c:pt>
                <c:pt idx="29">
                  <c:v>3</c:v>
                </c:pt>
              </c:numCache>
            </c:numRef>
          </c:val>
          <c:smooth val="0"/>
          <c:extLst>
            <c:ext xmlns:c16="http://schemas.microsoft.com/office/drawing/2014/chart" uri="{C3380CC4-5D6E-409C-BE32-E72D297353CC}">
              <c16:uniqueId val="{00000002-CE0A-447B-B575-D69C166626DC}"/>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4</c:v>
                </c:pt>
                <c:pt idx="1">
                  <c:v>5</c:v>
                </c:pt>
                <c:pt idx="2">
                  <c:v>3</c:v>
                </c:pt>
                <c:pt idx="3">
                  <c:v>5</c:v>
                </c:pt>
                <c:pt idx="4">
                  <c:v>7</c:v>
                </c:pt>
                <c:pt idx="5">
                  <c:v>0</c:v>
                </c:pt>
                <c:pt idx="6">
                  <c:v>4</c:v>
                </c:pt>
                <c:pt idx="7">
                  <c:v>7</c:v>
                </c:pt>
                <c:pt idx="8">
                  <c:v>7</c:v>
                </c:pt>
                <c:pt idx="9">
                  <c:v>12</c:v>
                </c:pt>
                <c:pt idx="10">
                  <c:v>1</c:v>
                </c:pt>
                <c:pt idx="11">
                  <c:v>-1</c:v>
                </c:pt>
                <c:pt idx="12">
                  <c:v>7</c:v>
                </c:pt>
                <c:pt idx="13">
                  <c:v>8</c:v>
                </c:pt>
                <c:pt idx="14">
                  <c:v>5</c:v>
                </c:pt>
                <c:pt idx="15">
                  <c:v>-2</c:v>
                </c:pt>
                <c:pt idx="16">
                  <c:v>5</c:v>
                </c:pt>
                <c:pt idx="17">
                  <c:v>-2</c:v>
                </c:pt>
                <c:pt idx="18">
                  <c:v>1</c:v>
                </c:pt>
                <c:pt idx="19">
                  <c:v>0</c:v>
                </c:pt>
                <c:pt idx="20">
                  <c:v>-6</c:v>
                </c:pt>
                <c:pt idx="21">
                  <c:v>5</c:v>
                </c:pt>
                <c:pt idx="22">
                  <c:v>3</c:v>
                </c:pt>
                <c:pt idx="23">
                  <c:v>5</c:v>
                </c:pt>
                <c:pt idx="24">
                  <c:v>8</c:v>
                </c:pt>
                <c:pt idx="25">
                  <c:v>6</c:v>
                </c:pt>
                <c:pt idx="26">
                  <c:v>11</c:v>
                </c:pt>
                <c:pt idx="27">
                  <c:v>5</c:v>
                </c:pt>
                <c:pt idx="28">
                  <c:v>4</c:v>
                </c:pt>
                <c:pt idx="29">
                  <c:v>5</c:v>
                </c:pt>
              </c:numCache>
            </c:numRef>
          </c:val>
          <c:smooth val="0"/>
          <c:extLst>
            <c:ext xmlns:c16="http://schemas.microsoft.com/office/drawing/2014/chart" uri="{C3380CC4-5D6E-409C-BE32-E72D297353CC}">
              <c16:uniqueId val="{00000003-CE0A-447B-B575-D69C166626DC}"/>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Sheet1!$F$2:$F$31</c:f>
              <c:numCache>
                <c:formatCode>General</c:formatCode>
                <c:ptCount val="30"/>
                <c:pt idx="0">
                  <c:v>24</c:v>
                </c:pt>
                <c:pt idx="1">
                  <c:v>32</c:v>
                </c:pt>
                <c:pt idx="2">
                  <c:v>37</c:v>
                </c:pt>
                <c:pt idx="3">
                  <c:v>54</c:v>
                </c:pt>
                <c:pt idx="4">
                  <c:v>51</c:v>
                </c:pt>
                <c:pt idx="5">
                  <c:v>32</c:v>
                </c:pt>
                <c:pt idx="6">
                  <c:v>49</c:v>
                </c:pt>
                <c:pt idx="7">
                  <c:v>43</c:v>
                </c:pt>
                <c:pt idx="8">
                  <c:v>51</c:v>
                </c:pt>
                <c:pt idx="9">
                  <c:v>52</c:v>
                </c:pt>
                <c:pt idx="10">
                  <c:v>53</c:v>
                </c:pt>
                <c:pt idx="11">
                  <c:v>24</c:v>
                </c:pt>
                <c:pt idx="12">
                  <c:v>22</c:v>
                </c:pt>
                <c:pt idx="13">
                  <c:v>12</c:v>
                </c:pt>
                <c:pt idx="14">
                  <c:v>37</c:v>
                </c:pt>
                <c:pt idx="15">
                  <c:v>31</c:v>
                </c:pt>
                <c:pt idx="16">
                  <c:v>19</c:v>
                </c:pt>
                <c:pt idx="17">
                  <c:v>33</c:v>
                </c:pt>
                <c:pt idx="18">
                  <c:v>23</c:v>
                </c:pt>
                <c:pt idx="19">
                  <c:v>21</c:v>
                </c:pt>
                <c:pt idx="20">
                  <c:v>28</c:v>
                </c:pt>
                <c:pt idx="21">
                  <c:v>46</c:v>
                </c:pt>
                <c:pt idx="22">
                  <c:v>46</c:v>
                </c:pt>
                <c:pt idx="23">
                  <c:v>34</c:v>
                </c:pt>
                <c:pt idx="24">
                  <c:v>34</c:v>
                </c:pt>
                <c:pt idx="25">
                  <c:v>24</c:v>
                </c:pt>
                <c:pt idx="26">
                  <c:v>33</c:v>
                </c:pt>
                <c:pt idx="27">
                  <c:v>28</c:v>
                </c:pt>
                <c:pt idx="28">
                  <c:v>65</c:v>
                </c:pt>
                <c:pt idx="29">
                  <c:v>20</c:v>
                </c:pt>
              </c:numCache>
            </c:numRef>
          </c:val>
          <c:smooth val="0"/>
          <c:extLst>
            <c:ext xmlns:c16="http://schemas.microsoft.com/office/drawing/2014/chart" uri="{C3380CC4-5D6E-409C-BE32-E72D297353CC}">
              <c16:uniqueId val="{00000004-CE0A-447B-B575-D69C166626DC}"/>
            </c:ext>
          </c:extLst>
        </c:ser>
        <c:dLbls>
          <c:showLegendKey val="0"/>
          <c:showVal val="0"/>
          <c:showCatName val="0"/>
          <c:showSerName val="0"/>
          <c:showPercent val="0"/>
          <c:showBubbleSize val="0"/>
        </c:dLbls>
        <c:smooth val="0"/>
        <c:axId val="345776144"/>
        <c:axId val="345781064"/>
      </c:lineChart>
      <c:dateAx>
        <c:axId val="34577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81064"/>
        <c:crosses val="autoZero"/>
        <c:auto val="1"/>
        <c:lblOffset val="100"/>
        <c:baseTimeUnit val="days"/>
      </c:dateAx>
      <c:valAx>
        <c:axId val="34578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7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4</c:v>
                </c:pt>
                <c:pt idx="3">
                  <c:v>4</c:v>
                </c:pt>
                <c:pt idx="4">
                  <c:v>4</c:v>
                </c:pt>
                <c:pt idx="5">
                  <c:v>5</c:v>
                </c:pt>
                <c:pt idx="6">
                  <c:v>4</c:v>
                </c:pt>
              </c:numCache>
            </c:numRef>
          </c:val>
          <c:extLst>
            <c:ext xmlns:c16="http://schemas.microsoft.com/office/drawing/2014/chart" uri="{C3380CC4-5D6E-409C-BE32-E72D297353CC}">
              <c16:uniqueId val="{00000000-76E3-47A2-BBC8-1E3A63037D29}"/>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4</c:v>
                </c:pt>
                <c:pt idx="3">
                  <c:v>1</c:v>
                </c:pt>
                <c:pt idx="4">
                  <c:v>4</c:v>
                </c:pt>
                <c:pt idx="5">
                  <c:v>1</c:v>
                </c:pt>
                <c:pt idx="6">
                  <c:v>0</c:v>
                </c:pt>
              </c:numCache>
            </c:numRef>
          </c:val>
          <c:extLst>
            <c:ext xmlns:c16="http://schemas.microsoft.com/office/drawing/2014/chart" uri="{C3380CC4-5D6E-409C-BE32-E72D297353CC}">
              <c16:uniqueId val="{00000001-76E3-47A2-BBC8-1E3A63037D29}"/>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2</c:v>
                </c:pt>
                <c:pt idx="2">
                  <c:v>1</c:v>
                </c:pt>
                <c:pt idx="3">
                  <c:v>2</c:v>
                </c:pt>
                <c:pt idx="4">
                  <c:v>1</c:v>
                </c:pt>
                <c:pt idx="5">
                  <c:v>0</c:v>
                </c:pt>
                <c:pt idx="6">
                  <c:v>1</c:v>
                </c:pt>
              </c:numCache>
            </c:numRef>
          </c:val>
          <c:extLst>
            <c:ext xmlns:c16="http://schemas.microsoft.com/office/drawing/2014/chart" uri="{C3380CC4-5D6E-409C-BE32-E72D297353CC}">
              <c16:uniqueId val="{00000002-76E3-47A2-BBC8-1E3A63037D29}"/>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3</c:v>
                </c:pt>
                <c:pt idx="3">
                  <c:v>0</c:v>
                </c:pt>
                <c:pt idx="4">
                  <c:v>2</c:v>
                </c:pt>
                <c:pt idx="5">
                  <c:v>2</c:v>
                </c:pt>
                <c:pt idx="6">
                  <c:v>0</c:v>
                </c:pt>
              </c:numCache>
            </c:numRef>
          </c:val>
          <c:extLst>
            <c:ext xmlns:c16="http://schemas.microsoft.com/office/drawing/2014/chart" uri="{C3380CC4-5D6E-409C-BE32-E72D297353CC}">
              <c16:uniqueId val="{00000003-76E3-47A2-BBC8-1E3A63037D29}"/>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4</c:v>
                </c:pt>
                <c:pt idx="3">
                  <c:v>4</c:v>
                </c:pt>
                <c:pt idx="4">
                  <c:v>9</c:v>
                </c:pt>
                <c:pt idx="5">
                  <c:v>5</c:v>
                </c:pt>
                <c:pt idx="6">
                  <c:v>6</c:v>
                </c:pt>
              </c:numCache>
            </c:numRef>
          </c:val>
          <c:extLst>
            <c:ext xmlns:c16="http://schemas.microsoft.com/office/drawing/2014/chart" uri="{C3380CC4-5D6E-409C-BE32-E72D297353CC}">
              <c16:uniqueId val="{00000004-76E3-47A2-BBC8-1E3A63037D29}"/>
            </c:ext>
          </c:extLst>
        </c:ser>
        <c:dLbls>
          <c:showLegendKey val="0"/>
          <c:showVal val="0"/>
          <c:showCatName val="0"/>
          <c:showSerName val="0"/>
          <c:showPercent val="0"/>
          <c:showBubbleSize val="0"/>
        </c:dLbls>
        <c:gapWidth val="219"/>
        <c:overlap val="-27"/>
        <c:axId val="345790904"/>
        <c:axId val="345790576"/>
      </c:barChart>
      <c:catAx>
        <c:axId val="34579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90576"/>
        <c:crosses val="autoZero"/>
        <c:auto val="1"/>
        <c:lblAlgn val="ctr"/>
        <c:lblOffset val="100"/>
        <c:noMultiLvlLbl val="0"/>
      </c:catAx>
      <c:valAx>
        <c:axId val="34579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9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24</c:v>
                </c:pt>
                <c:pt idx="2">
                  <c:v>8</c:v>
                </c:pt>
                <c:pt idx="3">
                  <c:v>8</c:v>
                </c:pt>
                <c:pt idx="4">
                  <c:v>12</c:v>
                </c:pt>
                <c:pt idx="5">
                  <c:v>22</c:v>
                </c:pt>
                <c:pt idx="6">
                  <c:v>16</c:v>
                </c:pt>
              </c:numCache>
            </c:numRef>
          </c:val>
          <c:extLst>
            <c:ext xmlns:c16="http://schemas.microsoft.com/office/drawing/2014/chart" uri="{C3380CC4-5D6E-409C-BE32-E72D297353CC}">
              <c16:uniqueId val="{00000000-39C3-40C1-A8D8-43C9462383A8}"/>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c:v>
                </c:pt>
                <c:pt idx="1">
                  <c:v>25</c:v>
                </c:pt>
                <c:pt idx="2">
                  <c:v>21</c:v>
                </c:pt>
                <c:pt idx="3">
                  <c:v>21</c:v>
                </c:pt>
                <c:pt idx="4">
                  <c:v>23</c:v>
                </c:pt>
                <c:pt idx="5">
                  <c:v>27</c:v>
                </c:pt>
                <c:pt idx="6">
                  <c:v>32</c:v>
                </c:pt>
              </c:numCache>
            </c:numRef>
          </c:val>
          <c:extLst>
            <c:ext xmlns:c16="http://schemas.microsoft.com/office/drawing/2014/chart" uri="{C3380CC4-5D6E-409C-BE32-E72D297353CC}">
              <c16:uniqueId val="{00000001-39C3-40C1-A8D8-43C9462383A8}"/>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23</c:v>
                </c:pt>
                <c:pt idx="1">
                  <c:v>15</c:v>
                </c:pt>
                <c:pt idx="2">
                  <c:v>12</c:v>
                </c:pt>
                <c:pt idx="3">
                  <c:v>28</c:v>
                </c:pt>
                <c:pt idx="4">
                  <c:v>37</c:v>
                </c:pt>
                <c:pt idx="5">
                  <c:v>34</c:v>
                </c:pt>
                <c:pt idx="6">
                  <c:v>45</c:v>
                </c:pt>
              </c:numCache>
            </c:numRef>
          </c:val>
          <c:extLst>
            <c:ext xmlns:c16="http://schemas.microsoft.com/office/drawing/2014/chart" uri="{C3380CC4-5D6E-409C-BE32-E72D297353CC}">
              <c16:uniqueId val="{00000002-39C3-40C1-A8D8-43C9462383A8}"/>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3</c:v>
                </c:pt>
                <c:pt idx="2">
                  <c:v>3</c:v>
                </c:pt>
                <c:pt idx="3">
                  <c:v>5</c:v>
                </c:pt>
                <c:pt idx="4">
                  <c:v>3</c:v>
                </c:pt>
                <c:pt idx="5">
                  <c:v>5</c:v>
                </c:pt>
                <c:pt idx="6">
                  <c:v>4</c:v>
                </c:pt>
              </c:numCache>
            </c:numRef>
          </c:val>
          <c:extLst>
            <c:ext xmlns:c16="http://schemas.microsoft.com/office/drawing/2014/chart" uri="{C3380CC4-5D6E-409C-BE32-E72D297353CC}">
              <c16:uniqueId val="{00000003-39C3-40C1-A8D8-43C9462383A8}"/>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36</c:v>
                </c:pt>
                <c:pt idx="1">
                  <c:v>44</c:v>
                </c:pt>
                <c:pt idx="2">
                  <c:v>31</c:v>
                </c:pt>
                <c:pt idx="3">
                  <c:v>27</c:v>
                </c:pt>
                <c:pt idx="4">
                  <c:v>29</c:v>
                </c:pt>
                <c:pt idx="5">
                  <c:v>43</c:v>
                </c:pt>
                <c:pt idx="6">
                  <c:v>36</c:v>
                </c:pt>
              </c:numCache>
            </c:numRef>
          </c:val>
          <c:extLst>
            <c:ext xmlns:c16="http://schemas.microsoft.com/office/drawing/2014/chart" uri="{C3380CC4-5D6E-409C-BE32-E72D297353CC}">
              <c16:uniqueId val="{00000004-39C3-40C1-A8D8-43C9462383A8}"/>
            </c:ext>
          </c:extLst>
        </c:ser>
        <c:dLbls>
          <c:showLegendKey val="0"/>
          <c:showVal val="0"/>
          <c:showCatName val="0"/>
          <c:showSerName val="0"/>
          <c:showPercent val="0"/>
          <c:showBubbleSize val="0"/>
        </c:dLbls>
        <c:gapWidth val="219"/>
        <c:overlap val="-27"/>
        <c:axId val="345786640"/>
        <c:axId val="345787952"/>
      </c:barChart>
      <c:catAx>
        <c:axId val="34578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87952"/>
        <c:crosses val="autoZero"/>
        <c:auto val="1"/>
        <c:lblAlgn val="ctr"/>
        <c:lblOffset val="100"/>
        <c:noMultiLvlLbl val="0"/>
      </c:catAx>
      <c:valAx>
        <c:axId val="34578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8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c:v>
                </c:pt>
                <c:pt idx="8">
                  <c:v>1</c:v>
                </c:pt>
                <c:pt idx="9">
                  <c:v>0</c:v>
                </c:pt>
                <c:pt idx="10">
                  <c:v>0</c:v>
                </c:pt>
                <c:pt idx="11">
                  <c:v>1</c:v>
                </c:pt>
                <c:pt idx="12">
                  <c:v>1</c:v>
                </c:pt>
                <c:pt idx="13">
                  <c:v>0</c:v>
                </c:pt>
                <c:pt idx="14">
                  <c:v>0</c:v>
                </c:pt>
                <c:pt idx="15">
                  <c:v>0</c:v>
                </c:pt>
                <c:pt idx="16">
                  <c:v>0</c:v>
                </c:pt>
                <c:pt idx="17">
                  <c:v>1</c:v>
                </c:pt>
                <c:pt idx="18">
                  <c:v>4</c:v>
                </c:pt>
                <c:pt idx="19">
                  <c:v>5</c:v>
                </c:pt>
                <c:pt idx="20">
                  <c:v>2</c:v>
                </c:pt>
                <c:pt idx="21">
                  <c:v>1</c:v>
                </c:pt>
                <c:pt idx="22">
                  <c:v>0</c:v>
                </c:pt>
                <c:pt idx="23">
                  <c:v>0</c:v>
                </c:pt>
              </c:numCache>
            </c:numRef>
          </c:val>
          <c:smooth val="0"/>
          <c:extLst>
            <c:ext xmlns:c16="http://schemas.microsoft.com/office/drawing/2014/chart" uri="{C3380CC4-5D6E-409C-BE32-E72D297353CC}">
              <c16:uniqueId val="{00000000-1E37-4DAD-AC51-6F490B745350}"/>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E37-4DAD-AC51-6F490B745350}"/>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2</c:v>
                </c:pt>
                <c:pt idx="21">
                  <c:v>1</c:v>
                </c:pt>
                <c:pt idx="22">
                  <c:v>0</c:v>
                </c:pt>
                <c:pt idx="23">
                  <c:v>0</c:v>
                </c:pt>
              </c:numCache>
            </c:numRef>
          </c:val>
          <c:smooth val="0"/>
          <c:extLst>
            <c:ext xmlns:c16="http://schemas.microsoft.com/office/drawing/2014/chart" uri="{C3380CC4-5D6E-409C-BE32-E72D297353CC}">
              <c16:uniqueId val="{00000002-1E37-4DAD-AC51-6F490B745350}"/>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4</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1E37-4DAD-AC51-6F490B745350}"/>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0</c:v>
                </c:pt>
                <c:pt idx="13">
                  <c:v>7</c:v>
                </c:pt>
                <c:pt idx="14">
                  <c:v>2</c:v>
                </c:pt>
                <c:pt idx="15">
                  <c:v>0</c:v>
                </c:pt>
                <c:pt idx="16">
                  <c:v>1</c:v>
                </c:pt>
                <c:pt idx="17">
                  <c:v>1</c:v>
                </c:pt>
                <c:pt idx="18">
                  <c:v>5</c:v>
                </c:pt>
                <c:pt idx="19">
                  <c:v>3</c:v>
                </c:pt>
                <c:pt idx="20">
                  <c:v>0</c:v>
                </c:pt>
                <c:pt idx="21">
                  <c:v>2</c:v>
                </c:pt>
                <c:pt idx="22">
                  <c:v>0</c:v>
                </c:pt>
                <c:pt idx="23">
                  <c:v>0</c:v>
                </c:pt>
              </c:numCache>
            </c:numRef>
          </c:val>
          <c:smooth val="0"/>
          <c:extLst>
            <c:ext xmlns:c16="http://schemas.microsoft.com/office/drawing/2014/chart" uri="{C3380CC4-5D6E-409C-BE32-E72D297353CC}">
              <c16:uniqueId val="{00000004-1E37-4DAD-AC51-6F490B745350}"/>
            </c:ext>
          </c:extLst>
        </c:ser>
        <c:dLbls>
          <c:showLegendKey val="0"/>
          <c:showVal val="0"/>
          <c:showCatName val="0"/>
          <c:showSerName val="0"/>
          <c:showPercent val="0"/>
          <c:showBubbleSize val="0"/>
        </c:dLbls>
        <c:smooth val="0"/>
        <c:axId val="337104752"/>
        <c:axId val="337105080"/>
      </c:lineChart>
      <c:catAx>
        <c:axId val="33710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05080"/>
        <c:crosses val="autoZero"/>
        <c:auto val="1"/>
        <c:lblAlgn val="ctr"/>
        <c:lblOffset val="100"/>
        <c:noMultiLvlLbl val="0"/>
      </c:catAx>
      <c:valAx>
        <c:axId val="33710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0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1.25759045668499</c:v>
                </c:pt>
                <c:pt idx="1">
                  <c:v>0.63238834393302401</c:v>
                </c:pt>
                <c:pt idx="2">
                  <c:v>1.0743415615680401</c:v>
                </c:pt>
                <c:pt idx="3">
                  <c:v>0.86594085731738002</c:v>
                </c:pt>
                <c:pt idx="4">
                  <c:v>1.43365312062089</c:v>
                </c:pt>
                <c:pt idx="5">
                  <c:v>1.0024792497574599</c:v>
                </c:pt>
                <c:pt idx="6">
                  <c:v>0.66292982645251697</c:v>
                </c:pt>
              </c:numCache>
            </c:numRef>
          </c:val>
          <c:extLst>
            <c:ext xmlns:c16="http://schemas.microsoft.com/office/drawing/2014/chart" uri="{C3380CC4-5D6E-409C-BE32-E72D297353CC}">
              <c16:uniqueId val="{00000000-07A4-4D97-B622-5A13A2ED3AB7}"/>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0.79732904346049704</c:v>
                </c:pt>
                <c:pt idx="2">
                  <c:v>2.0645013022828298</c:v>
                </c:pt>
                <c:pt idx="3">
                  <c:v>1.65466523670905</c:v>
                </c:pt>
                <c:pt idx="4">
                  <c:v>0.87010367192686799</c:v>
                </c:pt>
                <c:pt idx="5">
                  <c:v>0.76349522496297395</c:v>
                </c:pt>
              </c:numCache>
            </c:numRef>
          </c:val>
          <c:extLst>
            <c:ext xmlns:c16="http://schemas.microsoft.com/office/drawing/2014/chart" uri="{C3380CC4-5D6E-409C-BE32-E72D297353CC}">
              <c16:uniqueId val="{00000001-07A4-4D97-B622-5A13A2ED3AB7}"/>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0.61072202768050698</c:v>
                </c:pt>
                <c:pt idx="1">
                  <c:v>0.29389694847423697</c:v>
                </c:pt>
                <c:pt idx="2">
                  <c:v>2.1448224112055998</c:v>
                </c:pt>
                <c:pt idx="3">
                  <c:v>0.82853926963481705</c:v>
                </c:pt>
                <c:pt idx="4">
                  <c:v>1.56328164082041</c:v>
                </c:pt>
                <c:pt idx="6">
                  <c:v>2.7013506753376699</c:v>
                </c:pt>
              </c:numCache>
            </c:numRef>
          </c:val>
          <c:extLst>
            <c:ext xmlns:c16="http://schemas.microsoft.com/office/drawing/2014/chart" uri="{C3380CC4-5D6E-409C-BE32-E72D297353CC}">
              <c16:uniqueId val="{00000002-07A4-4D97-B622-5A13A2ED3AB7}"/>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0.88318013444916998</c:v>
                </c:pt>
                <c:pt idx="2">
                  <c:v>0.91233365345040496</c:v>
                </c:pt>
                <c:pt idx="4">
                  <c:v>2.1093428453834502</c:v>
                </c:pt>
                <c:pt idx="5">
                  <c:v>1.5022636850047999</c:v>
                </c:pt>
              </c:numCache>
            </c:numRef>
          </c:val>
          <c:extLst>
            <c:ext xmlns:c16="http://schemas.microsoft.com/office/drawing/2014/chart" uri="{C3380CC4-5D6E-409C-BE32-E72D297353CC}">
              <c16:uniqueId val="{00000003-07A4-4D97-B622-5A13A2ED3AB7}"/>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0.33001744377917103</c:v>
                </c:pt>
                <c:pt idx="1">
                  <c:v>1.31064070529442</c:v>
                </c:pt>
                <c:pt idx="2">
                  <c:v>0.72839564376974197</c:v>
                </c:pt>
                <c:pt idx="3">
                  <c:v>0.55218990146622005</c:v>
                </c:pt>
                <c:pt idx="4">
                  <c:v>0.508645933189802</c:v>
                </c:pt>
                <c:pt idx="5">
                  <c:v>1.5491961717976499</c:v>
                </c:pt>
                <c:pt idx="6">
                  <c:v>0.98965945342825301</c:v>
                </c:pt>
              </c:numCache>
            </c:numRef>
          </c:val>
          <c:extLst>
            <c:ext xmlns:c16="http://schemas.microsoft.com/office/drawing/2014/chart" uri="{C3380CC4-5D6E-409C-BE32-E72D297353CC}">
              <c16:uniqueId val="{00000004-07A4-4D97-B622-5A13A2ED3AB7}"/>
            </c:ext>
          </c:extLst>
        </c:ser>
        <c:dLbls>
          <c:showLegendKey val="0"/>
          <c:showVal val="0"/>
          <c:showCatName val="0"/>
          <c:showSerName val="0"/>
          <c:showPercent val="0"/>
          <c:showBubbleSize val="0"/>
        </c:dLbls>
        <c:gapWidth val="219"/>
        <c:overlap val="-27"/>
        <c:axId val="345782704"/>
        <c:axId val="344706656"/>
      </c:barChart>
      <c:catAx>
        <c:axId val="34578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06656"/>
        <c:crosses val="autoZero"/>
        <c:auto val="1"/>
        <c:lblAlgn val="ctr"/>
        <c:lblOffset val="100"/>
        <c:noMultiLvlLbl val="0"/>
      </c:catAx>
      <c:valAx>
        <c:axId val="34470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8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0.86454813430153099</c:v>
                </c:pt>
                <c:pt idx="8">
                  <c:v>0.34150550003594798</c:v>
                </c:pt>
                <c:pt idx="9">
                  <c:v>0</c:v>
                </c:pt>
                <c:pt idx="10">
                  <c:v>0</c:v>
                </c:pt>
                <c:pt idx="11">
                  <c:v>0.877129915881803</c:v>
                </c:pt>
                <c:pt idx="12">
                  <c:v>1.21504062118053</c:v>
                </c:pt>
                <c:pt idx="13">
                  <c:v>0</c:v>
                </c:pt>
                <c:pt idx="14">
                  <c:v>0</c:v>
                </c:pt>
                <c:pt idx="15">
                  <c:v>0</c:v>
                </c:pt>
                <c:pt idx="16">
                  <c:v>1.0209217053706201</c:v>
                </c:pt>
                <c:pt idx="17">
                  <c:v>0.71895894744410105</c:v>
                </c:pt>
                <c:pt idx="18">
                  <c:v>0.975088072471062</c:v>
                </c:pt>
                <c:pt idx="19">
                  <c:v>0.94942523226368203</c:v>
                </c:pt>
                <c:pt idx="20">
                  <c:v>1.4242576748867599</c:v>
                </c:pt>
                <c:pt idx="21">
                  <c:v>1.03530088431951</c:v>
                </c:pt>
                <c:pt idx="22">
                  <c:v>0</c:v>
                </c:pt>
                <c:pt idx="23">
                  <c:v>0</c:v>
                </c:pt>
              </c:numCache>
            </c:numRef>
          </c:val>
          <c:smooth val="0"/>
          <c:extLst>
            <c:ext xmlns:c16="http://schemas.microsoft.com/office/drawing/2014/chart" uri="{C3380CC4-5D6E-409C-BE32-E72D297353CC}">
              <c16:uniqueId val="{00000000-7215-48EA-88EB-9B872B7CDA4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0.76369023293829197</c:v>
                </c:pt>
                <c:pt idx="10">
                  <c:v>0</c:v>
                </c:pt>
                <c:pt idx="11">
                  <c:v>0</c:v>
                </c:pt>
                <c:pt idx="12">
                  <c:v>1.65508786268901</c:v>
                </c:pt>
                <c:pt idx="13">
                  <c:v>0</c:v>
                </c:pt>
                <c:pt idx="14">
                  <c:v>0</c:v>
                </c:pt>
                <c:pt idx="15">
                  <c:v>0</c:v>
                </c:pt>
                <c:pt idx="16">
                  <c:v>1.2442957362757101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215-48EA-88EB-9B872B7CDA4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0.28769779223216002</c:v>
                </c:pt>
                <c:pt idx="19">
                  <c:v>0</c:v>
                </c:pt>
                <c:pt idx="20">
                  <c:v>1.0301725293282</c:v>
                </c:pt>
                <c:pt idx="21">
                  <c:v>2.7018575270498499</c:v>
                </c:pt>
                <c:pt idx="22">
                  <c:v>0</c:v>
                </c:pt>
                <c:pt idx="23">
                  <c:v>0</c:v>
                </c:pt>
              </c:numCache>
            </c:numRef>
          </c:val>
          <c:smooth val="0"/>
          <c:extLst>
            <c:ext xmlns:c16="http://schemas.microsoft.com/office/drawing/2014/chart" uri="{C3380CC4-5D6E-409C-BE32-E72D297353CC}">
              <c16:uniqueId val="{00000002-7215-48EA-88EB-9B872B7CDA4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2.6205666460863002</c:v>
                </c:pt>
                <c:pt idx="9">
                  <c:v>1.03073334705358</c:v>
                </c:pt>
                <c:pt idx="10">
                  <c:v>1.08904438499005</c:v>
                </c:pt>
                <c:pt idx="11">
                  <c:v>0</c:v>
                </c:pt>
                <c:pt idx="12">
                  <c:v>0.39102696027989298</c:v>
                </c:pt>
                <c:pt idx="13">
                  <c:v>0</c:v>
                </c:pt>
                <c:pt idx="14">
                  <c:v>0</c:v>
                </c:pt>
                <c:pt idx="15">
                  <c:v>0</c:v>
                </c:pt>
                <c:pt idx="16">
                  <c:v>0</c:v>
                </c:pt>
                <c:pt idx="17">
                  <c:v>0</c:v>
                </c:pt>
                <c:pt idx="18">
                  <c:v>0</c:v>
                </c:pt>
                <c:pt idx="19">
                  <c:v>0</c:v>
                </c:pt>
                <c:pt idx="20">
                  <c:v>2.00315565617068</c:v>
                </c:pt>
                <c:pt idx="21">
                  <c:v>0</c:v>
                </c:pt>
                <c:pt idx="22">
                  <c:v>0</c:v>
                </c:pt>
                <c:pt idx="23">
                  <c:v>0</c:v>
                </c:pt>
              </c:numCache>
            </c:numRef>
          </c:val>
          <c:smooth val="0"/>
          <c:extLst>
            <c:ext xmlns:c16="http://schemas.microsoft.com/office/drawing/2014/chart" uri="{C3380CC4-5D6E-409C-BE32-E72D297353CC}">
              <c16:uniqueId val="{00000003-7215-48EA-88EB-9B872B7CDA4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0.523449105184976</c:v>
                </c:pt>
                <c:pt idx="9">
                  <c:v>3.0180849307962601</c:v>
                </c:pt>
                <c:pt idx="10">
                  <c:v>0</c:v>
                </c:pt>
                <c:pt idx="11">
                  <c:v>0.17684091391384299</c:v>
                </c:pt>
                <c:pt idx="12">
                  <c:v>0</c:v>
                </c:pt>
                <c:pt idx="13">
                  <c:v>0.460123216012018</c:v>
                </c:pt>
                <c:pt idx="14">
                  <c:v>0.78871047605573996</c:v>
                </c:pt>
                <c:pt idx="15">
                  <c:v>0</c:v>
                </c:pt>
                <c:pt idx="16">
                  <c:v>0.35132394897550201</c:v>
                </c:pt>
                <c:pt idx="17">
                  <c:v>0.46450213388036099</c:v>
                </c:pt>
                <c:pt idx="18">
                  <c:v>0.89982551696493795</c:v>
                </c:pt>
                <c:pt idx="19">
                  <c:v>0.887348408038795</c:v>
                </c:pt>
                <c:pt idx="20">
                  <c:v>2.4073943080804501</c:v>
                </c:pt>
                <c:pt idx="21">
                  <c:v>1.12549417210944</c:v>
                </c:pt>
                <c:pt idx="22">
                  <c:v>0.841762750229893</c:v>
                </c:pt>
                <c:pt idx="23">
                  <c:v>0</c:v>
                </c:pt>
              </c:numCache>
            </c:numRef>
          </c:val>
          <c:smooth val="0"/>
          <c:extLst>
            <c:ext xmlns:c16="http://schemas.microsoft.com/office/drawing/2014/chart" uri="{C3380CC4-5D6E-409C-BE32-E72D297353CC}">
              <c16:uniqueId val="{00000004-7215-48EA-88EB-9B872B7CDA4B}"/>
            </c:ext>
          </c:extLst>
        </c:ser>
        <c:dLbls>
          <c:showLegendKey val="0"/>
          <c:showVal val="0"/>
          <c:showCatName val="0"/>
          <c:showSerName val="0"/>
          <c:showPercent val="0"/>
          <c:showBubbleSize val="0"/>
        </c:dLbls>
        <c:smooth val="0"/>
        <c:axId val="344705672"/>
        <c:axId val="344705016"/>
      </c:lineChart>
      <c:catAx>
        <c:axId val="34470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05016"/>
        <c:crosses val="autoZero"/>
        <c:auto val="1"/>
        <c:lblAlgn val="ctr"/>
        <c:lblOffset val="100"/>
        <c:noMultiLvlLbl val="0"/>
      </c:catAx>
      <c:valAx>
        <c:axId val="34470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0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10</c:v>
                </c:pt>
                <c:pt idx="1">
                  <c:v>1</c:v>
                </c:pt>
                <c:pt idx="2">
                  <c:v>6</c:v>
                </c:pt>
                <c:pt idx="3">
                  <c:v>4</c:v>
                </c:pt>
                <c:pt idx="4">
                  <c:v>9</c:v>
                </c:pt>
              </c:numCache>
            </c:numRef>
          </c:val>
          <c:extLst>
            <c:ext xmlns:c16="http://schemas.microsoft.com/office/drawing/2014/chart" uri="{C3380CC4-5D6E-409C-BE32-E72D297353CC}">
              <c16:uniqueId val="{00000000-94B8-4EC2-A923-FAC5EC5E9178}"/>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17</c:v>
                </c:pt>
                <c:pt idx="1">
                  <c:v>12</c:v>
                </c:pt>
                <c:pt idx="2">
                  <c:v>3</c:v>
                </c:pt>
                <c:pt idx="3">
                  <c:v>4</c:v>
                </c:pt>
                <c:pt idx="4">
                  <c:v>21</c:v>
                </c:pt>
              </c:numCache>
            </c:numRef>
          </c:val>
          <c:extLst>
            <c:ext xmlns:c16="http://schemas.microsoft.com/office/drawing/2014/chart" uri="{C3380CC4-5D6E-409C-BE32-E72D297353CC}">
              <c16:uniqueId val="{00000001-94B8-4EC2-A923-FAC5EC5E9178}"/>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1</c:v>
                </c:pt>
                <c:pt idx="1">
                  <c:v>1</c:v>
                </c:pt>
                <c:pt idx="2">
                  <c:v>1</c:v>
                </c:pt>
                <c:pt idx="3">
                  <c:v>3</c:v>
                </c:pt>
                <c:pt idx="4">
                  <c:v>1</c:v>
                </c:pt>
              </c:numCache>
            </c:numRef>
          </c:val>
          <c:extLst>
            <c:ext xmlns:c16="http://schemas.microsoft.com/office/drawing/2014/chart" uri="{C3380CC4-5D6E-409C-BE32-E72D297353CC}">
              <c16:uniqueId val="{00000002-94B8-4EC2-A923-FAC5EC5E9178}"/>
            </c:ext>
          </c:extLst>
        </c:ser>
        <c:dLbls>
          <c:showLegendKey val="0"/>
          <c:showVal val="0"/>
          <c:showCatName val="0"/>
          <c:showSerName val="0"/>
          <c:showPercent val="0"/>
          <c:showBubbleSize val="0"/>
        </c:dLbls>
        <c:gapWidth val="150"/>
        <c:overlap val="100"/>
        <c:axId val="344706000"/>
        <c:axId val="344711904"/>
      </c:barChart>
      <c:catAx>
        <c:axId val="34470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11904"/>
        <c:crosses val="autoZero"/>
        <c:auto val="1"/>
        <c:lblAlgn val="ctr"/>
        <c:lblOffset val="100"/>
        <c:noMultiLvlLbl val="0"/>
      </c:catAx>
      <c:valAx>
        <c:axId val="344711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0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4068</c:v>
                </c:pt>
                <c:pt idx="1">
                  <c:v>5654</c:v>
                </c:pt>
                <c:pt idx="2">
                  <c:v>873</c:v>
                </c:pt>
                <c:pt idx="3">
                  <c:v>560</c:v>
                </c:pt>
                <c:pt idx="4">
                  <c:v>4355</c:v>
                </c:pt>
              </c:numCache>
            </c:numRef>
          </c:val>
          <c:extLst>
            <c:ext xmlns:c16="http://schemas.microsoft.com/office/drawing/2014/chart" uri="{C3380CC4-5D6E-409C-BE32-E72D297353CC}">
              <c16:uniqueId val="{00000000-894D-42A1-9915-7105A1D49C1F}"/>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95</c:v>
                </c:pt>
                <c:pt idx="1">
                  <c:v>491</c:v>
                </c:pt>
                <c:pt idx="2">
                  <c:v>57</c:v>
                </c:pt>
                <c:pt idx="3">
                  <c:v>354</c:v>
                </c:pt>
                <c:pt idx="4">
                  <c:v>541</c:v>
                </c:pt>
              </c:numCache>
            </c:numRef>
          </c:val>
          <c:extLst>
            <c:ext xmlns:c16="http://schemas.microsoft.com/office/drawing/2014/chart" uri="{C3380CC4-5D6E-409C-BE32-E72D297353CC}">
              <c16:uniqueId val="{00000001-894D-42A1-9915-7105A1D49C1F}"/>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3654</c:v>
                </c:pt>
                <c:pt idx="1">
                  <c:v>648</c:v>
                </c:pt>
                <c:pt idx="2">
                  <c:v>747</c:v>
                </c:pt>
                <c:pt idx="3">
                  <c:v>1053</c:v>
                </c:pt>
                <c:pt idx="4">
                  <c:v>6276</c:v>
                </c:pt>
              </c:numCache>
            </c:numRef>
          </c:val>
          <c:extLst>
            <c:ext xmlns:c16="http://schemas.microsoft.com/office/drawing/2014/chart" uri="{C3380CC4-5D6E-409C-BE32-E72D297353CC}">
              <c16:uniqueId val="{00000002-894D-42A1-9915-7105A1D49C1F}"/>
            </c:ext>
          </c:extLst>
        </c:ser>
        <c:dLbls>
          <c:showLegendKey val="0"/>
          <c:showVal val="0"/>
          <c:showCatName val="0"/>
          <c:showSerName val="0"/>
          <c:showPercent val="0"/>
          <c:showBubbleSize val="0"/>
        </c:dLbls>
        <c:gapWidth val="150"/>
        <c:overlap val="100"/>
        <c:axId val="344717480"/>
        <c:axId val="344719120"/>
      </c:barChart>
      <c:catAx>
        <c:axId val="34471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19120"/>
        <c:crosses val="autoZero"/>
        <c:auto val="1"/>
        <c:lblAlgn val="ctr"/>
        <c:lblOffset val="100"/>
        <c:noMultiLvlLbl val="0"/>
      </c:catAx>
      <c:valAx>
        <c:axId val="344719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1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1.3111355178258399</c:v>
                </c:pt>
                <c:pt idx="1">
                  <c:v>0.860746157416586</c:v>
                </c:pt>
                <c:pt idx="2">
                  <c:v>0.34002648627366999</c:v>
                </c:pt>
              </c:numCache>
            </c:numRef>
          </c:val>
          <c:extLst>
            <c:ext xmlns:c16="http://schemas.microsoft.com/office/drawing/2014/chart" uri="{C3380CC4-5D6E-409C-BE32-E72D297353CC}">
              <c16:uniqueId val="{00000000-39DD-4DD5-B339-4732CDB5E8C7}"/>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1.6646971176078</c:v>
                </c:pt>
                <c:pt idx="1">
                  <c:v>1.2018856735599801</c:v>
                </c:pt>
                <c:pt idx="2">
                  <c:v>1.2616270106378</c:v>
                </c:pt>
              </c:numCache>
            </c:numRef>
          </c:val>
          <c:extLst>
            <c:ext xmlns:c16="http://schemas.microsoft.com/office/drawing/2014/chart" uri="{C3380CC4-5D6E-409C-BE32-E72D297353CC}">
              <c16:uniqueId val="{00000001-39DD-4DD5-B339-4732CDB5E8C7}"/>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0.76880884979477204</c:v>
                </c:pt>
                <c:pt idx="1">
                  <c:v>1.86098895926608</c:v>
                </c:pt>
                <c:pt idx="2">
                  <c:v>0.36580670003851001</c:v>
                </c:pt>
              </c:numCache>
            </c:numRef>
          </c:val>
          <c:extLst>
            <c:ext xmlns:c16="http://schemas.microsoft.com/office/drawing/2014/chart" uri="{C3380CC4-5D6E-409C-BE32-E72D297353CC}">
              <c16:uniqueId val="{00000002-39DD-4DD5-B339-4732CDB5E8C7}"/>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1.80467928897815</c:v>
                </c:pt>
                <c:pt idx="1">
                  <c:v>0.96109834822354001</c:v>
                </c:pt>
                <c:pt idx="2">
                  <c:v>0.81085693119270996</c:v>
                </c:pt>
              </c:numCache>
            </c:numRef>
          </c:val>
          <c:extLst>
            <c:ext xmlns:c16="http://schemas.microsoft.com/office/drawing/2014/chart" uri="{C3380CC4-5D6E-409C-BE32-E72D297353CC}">
              <c16:uniqueId val="{00000003-39DD-4DD5-B339-4732CDB5E8C7}"/>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1.6425131556941399</c:v>
                </c:pt>
                <c:pt idx="1">
                  <c:v>0.48765608520666098</c:v>
                </c:pt>
                <c:pt idx="2">
                  <c:v>1.2705197153659999</c:v>
                </c:pt>
              </c:numCache>
            </c:numRef>
          </c:val>
          <c:extLst>
            <c:ext xmlns:c16="http://schemas.microsoft.com/office/drawing/2014/chart" uri="{C3380CC4-5D6E-409C-BE32-E72D297353CC}">
              <c16:uniqueId val="{00000004-39DD-4DD5-B339-4732CDB5E8C7}"/>
            </c:ext>
          </c:extLst>
        </c:ser>
        <c:dLbls>
          <c:showLegendKey val="0"/>
          <c:showVal val="0"/>
          <c:showCatName val="0"/>
          <c:showSerName val="0"/>
          <c:showPercent val="0"/>
          <c:showBubbleSize val="0"/>
        </c:dLbls>
        <c:gapWidth val="219"/>
        <c:overlap val="-27"/>
        <c:axId val="344713216"/>
        <c:axId val="345781392"/>
      </c:barChart>
      <c:catAx>
        <c:axId val="34471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81392"/>
        <c:crosses val="autoZero"/>
        <c:auto val="1"/>
        <c:lblAlgn val="ctr"/>
        <c:lblOffset val="100"/>
        <c:noMultiLvlLbl val="0"/>
      </c:catAx>
      <c:valAx>
        <c:axId val="34578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1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7601</c:v>
                </c:pt>
                <c:pt idx="1">
                  <c:v>6640</c:v>
                </c:pt>
                <c:pt idx="2">
                  <c:v>1616</c:v>
                </c:pt>
                <c:pt idx="3">
                  <c:v>1934</c:v>
                </c:pt>
                <c:pt idx="4">
                  <c:v>10983</c:v>
                </c:pt>
              </c:numCache>
            </c:numRef>
          </c:val>
          <c:extLst>
            <c:ext xmlns:c16="http://schemas.microsoft.com/office/drawing/2014/chart" uri="{C3380CC4-5D6E-409C-BE32-E72D297353CC}">
              <c16:uniqueId val="{00000000-83E5-4CC0-869D-5A84A259838E}"/>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216</c:v>
                </c:pt>
                <c:pt idx="1">
                  <c:v>153</c:v>
                </c:pt>
                <c:pt idx="2">
                  <c:v>61</c:v>
                </c:pt>
                <c:pt idx="3">
                  <c:v>33</c:v>
                </c:pt>
                <c:pt idx="4">
                  <c:v>189</c:v>
                </c:pt>
              </c:numCache>
            </c:numRef>
          </c:val>
          <c:extLst>
            <c:ext xmlns:c16="http://schemas.microsoft.com/office/drawing/2014/chart" uri="{C3380CC4-5D6E-409C-BE32-E72D297353CC}">
              <c16:uniqueId val="{00000001-83E5-4CC0-869D-5A84A259838E}"/>
            </c:ext>
          </c:extLst>
        </c:ser>
        <c:dLbls>
          <c:showLegendKey val="0"/>
          <c:showVal val="0"/>
          <c:showCatName val="0"/>
          <c:showSerName val="0"/>
          <c:showPercent val="0"/>
          <c:showBubbleSize val="0"/>
        </c:dLbls>
        <c:gapWidth val="150"/>
        <c:overlap val="100"/>
        <c:axId val="344713872"/>
        <c:axId val="344715840"/>
      </c:barChart>
      <c:catAx>
        <c:axId val="34471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15840"/>
        <c:crosses val="autoZero"/>
        <c:auto val="1"/>
        <c:lblAlgn val="ctr"/>
        <c:lblOffset val="100"/>
        <c:noMultiLvlLbl val="0"/>
      </c:catAx>
      <c:valAx>
        <c:axId val="344715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1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2430A-719F-4C6A-AF81-F7A99DEACE9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9D8575A-1377-4C16-B6A0-40E9E7A0C22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38747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03EB-E106-49E2-88C6-73215664844C}"/>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78B38360-AB5E-449F-BC5F-44CF129628F5}"/>
              </a:ext>
            </a:extLst>
          </p:cNvPr>
          <p:cNvGraphicFramePr>
            <a:graphicFrameLocks noGrp="1"/>
          </p:cNvGraphicFramePr>
          <p:nvPr>
            <p:ph type="tbl" sz="quarter" idx="13"/>
            <p:extLst>
              <p:ext uri="{D42A27DB-BD31-4B8C-83A1-F6EECF244321}">
                <p14:modId xmlns:p14="http://schemas.microsoft.com/office/powerpoint/2010/main" val="1915639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1081310"/>
                    </a:ext>
                  </a:extLst>
                </a:gridCol>
                <a:gridCol w="658368">
                  <a:extLst>
                    <a:ext uri="{9D8B030D-6E8A-4147-A177-3AD203B41FA5}">
                      <a16:colId xmlns:a16="http://schemas.microsoft.com/office/drawing/2014/main" val="3895316774"/>
                    </a:ext>
                  </a:extLst>
                </a:gridCol>
                <a:gridCol w="658368">
                  <a:extLst>
                    <a:ext uri="{9D8B030D-6E8A-4147-A177-3AD203B41FA5}">
                      <a16:colId xmlns:a16="http://schemas.microsoft.com/office/drawing/2014/main" val="3727830363"/>
                    </a:ext>
                  </a:extLst>
                </a:gridCol>
                <a:gridCol w="658368">
                  <a:extLst>
                    <a:ext uri="{9D8B030D-6E8A-4147-A177-3AD203B41FA5}">
                      <a16:colId xmlns:a16="http://schemas.microsoft.com/office/drawing/2014/main" val="2300638124"/>
                    </a:ext>
                  </a:extLst>
                </a:gridCol>
                <a:gridCol w="658368">
                  <a:extLst>
                    <a:ext uri="{9D8B030D-6E8A-4147-A177-3AD203B41FA5}">
                      <a16:colId xmlns:a16="http://schemas.microsoft.com/office/drawing/2014/main" val="625045143"/>
                    </a:ext>
                  </a:extLst>
                </a:gridCol>
                <a:gridCol w="658368">
                  <a:extLst>
                    <a:ext uri="{9D8B030D-6E8A-4147-A177-3AD203B41FA5}">
                      <a16:colId xmlns:a16="http://schemas.microsoft.com/office/drawing/2014/main" val="1486437838"/>
                    </a:ext>
                  </a:extLst>
                </a:gridCol>
                <a:gridCol w="658368">
                  <a:extLst>
                    <a:ext uri="{9D8B030D-6E8A-4147-A177-3AD203B41FA5}">
                      <a16:colId xmlns:a16="http://schemas.microsoft.com/office/drawing/2014/main" val="3585665245"/>
                    </a:ext>
                  </a:extLst>
                </a:gridCol>
                <a:gridCol w="658368">
                  <a:extLst>
                    <a:ext uri="{9D8B030D-6E8A-4147-A177-3AD203B41FA5}">
                      <a16:colId xmlns:a16="http://schemas.microsoft.com/office/drawing/2014/main" val="3894973091"/>
                    </a:ext>
                  </a:extLst>
                </a:gridCol>
                <a:gridCol w="658368">
                  <a:extLst>
                    <a:ext uri="{9D8B030D-6E8A-4147-A177-3AD203B41FA5}">
                      <a16:colId xmlns:a16="http://schemas.microsoft.com/office/drawing/2014/main" val="2594358239"/>
                    </a:ext>
                  </a:extLst>
                </a:gridCol>
                <a:gridCol w="658368">
                  <a:extLst>
                    <a:ext uri="{9D8B030D-6E8A-4147-A177-3AD203B41FA5}">
                      <a16:colId xmlns:a16="http://schemas.microsoft.com/office/drawing/2014/main" val="22314455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86219520"/>
                  </a:ext>
                </a:extLst>
              </a:tr>
              <a:tr h="370840">
                <a:tc>
                  <a:txBody>
                    <a:bodyPr/>
                    <a:lstStyle/>
                    <a:p>
                      <a:r>
                        <a:rPr lang="en-US" sz="1000"/>
                        <a:t>trekbicycleargentina</a:t>
                      </a:r>
                    </a:p>
                  </a:txBody>
                  <a:tcPr/>
                </a:tc>
                <a:tc>
                  <a:txBody>
                    <a:bodyPr/>
                    <a:lstStyle/>
                    <a:p>
                      <a:r>
                        <a:rPr lang="en-US" sz="1000"/>
                        <a:t>42939</a:t>
                      </a:r>
                    </a:p>
                  </a:txBody>
                  <a:tcPr/>
                </a:tc>
                <a:tc>
                  <a:txBody>
                    <a:bodyPr/>
                    <a:lstStyle/>
                    <a:p>
                      <a:r>
                        <a:rPr lang="en-US" sz="1000"/>
                        <a:t>1058</a:t>
                      </a:r>
                    </a:p>
                  </a:txBody>
                  <a:tcPr/>
                </a:tc>
                <a:tc>
                  <a:txBody>
                    <a:bodyPr/>
                    <a:lstStyle/>
                    <a:p>
                      <a:r>
                        <a:rPr lang="en-US" sz="1000"/>
                        <a:t>21</a:t>
                      </a:r>
                    </a:p>
                  </a:txBody>
                  <a:tcPr/>
                </a:tc>
                <a:tc>
                  <a:txBody>
                    <a:bodyPr/>
                    <a:lstStyle/>
                    <a:p>
                      <a:r>
                        <a:rPr lang="en-US" sz="1000"/>
                        <a:t>9</a:t>
                      </a:r>
                    </a:p>
                  </a:txBody>
                  <a:tcPr/>
                </a:tc>
                <a:tc>
                  <a:txBody>
                    <a:bodyPr/>
                    <a:lstStyle/>
                    <a:p>
                      <a:r>
                        <a:rPr lang="en-US" sz="1000"/>
                        <a:t>1</a:t>
                      </a:r>
                    </a:p>
                  </a:txBody>
                  <a:tcPr/>
                </a:tc>
                <a:tc>
                  <a:txBody>
                    <a:bodyPr/>
                    <a:lstStyle/>
                    <a:p>
                      <a:r>
                        <a:rPr lang="en-US" sz="1000"/>
                        <a:t>31</a:t>
                      </a:r>
                    </a:p>
                  </a:txBody>
                  <a:tcPr/>
                </a:tc>
                <a:tc>
                  <a:txBody>
                    <a:bodyPr/>
                    <a:lstStyle/>
                    <a:p>
                      <a:r>
                        <a:rPr lang="en-US" sz="1000"/>
                        <a:t>10983</a:t>
                      </a:r>
                    </a:p>
                  </a:txBody>
                  <a:tcPr/>
                </a:tc>
                <a:tc>
                  <a:txBody>
                    <a:bodyPr/>
                    <a:lstStyle/>
                    <a:p>
                      <a:r>
                        <a:rPr lang="en-US" sz="1000"/>
                        <a:t>189</a:t>
                      </a:r>
                    </a:p>
                  </a:txBody>
                  <a:tcPr/>
                </a:tc>
                <a:tc>
                  <a:txBody>
                    <a:bodyPr/>
                    <a:lstStyle/>
                    <a:p>
                      <a:r>
                        <a:rPr lang="en-US" sz="1000"/>
                        <a:t>0.8498 %</a:t>
                      </a:r>
                    </a:p>
                  </a:txBody>
                  <a:tcPr/>
                </a:tc>
                <a:extLst>
                  <a:ext uri="{0D108BD9-81ED-4DB2-BD59-A6C34878D82A}">
                    <a16:rowId xmlns:a16="http://schemas.microsoft.com/office/drawing/2014/main" val="669555223"/>
                  </a:ext>
                </a:extLst>
              </a:tr>
              <a:tr h="370840">
                <a:tc>
                  <a:txBody>
                    <a:bodyPr/>
                    <a:lstStyle/>
                    <a:p>
                      <a:r>
                        <a:rPr lang="en-US" sz="1000"/>
                        <a:t>specialized_arg</a:t>
                      </a:r>
                    </a:p>
                  </a:txBody>
                  <a:tcPr/>
                </a:tc>
                <a:tc>
                  <a:txBody>
                    <a:bodyPr/>
                    <a:lstStyle/>
                    <a:p>
                      <a:r>
                        <a:rPr lang="en-US" sz="1000"/>
                        <a:t>39521</a:t>
                      </a:r>
                    </a:p>
                  </a:txBody>
                  <a:tcPr/>
                </a:tc>
                <a:tc>
                  <a:txBody>
                    <a:bodyPr/>
                    <a:lstStyle/>
                    <a:p>
                      <a:r>
                        <a:rPr lang="en-US" sz="1000"/>
                        <a:t>747</a:t>
                      </a:r>
                    </a:p>
                  </a:txBody>
                  <a:tcPr/>
                </a:tc>
                <a:tc>
                  <a:txBody>
                    <a:bodyPr/>
                    <a:lstStyle/>
                    <a:p>
                      <a:r>
                        <a:rPr lang="en-US" sz="1000"/>
                        <a:t>12</a:t>
                      </a:r>
                    </a:p>
                  </a:txBody>
                  <a:tcPr/>
                </a:tc>
                <a:tc>
                  <a:txBody>
                    <a:bodyPr/>
                    <a:lstStyle/>
                    <a:p>
                      <a:r>
                        <a:rPr lang="en-US" sz="1000"/>
                        <a:t>1</a:t>
                      </a:r>
                    </a:p>
                  </a:txBody>
                  <a:tcPr/>
                </a:tc>
                <a:tc>
                  <a:txBody>
                    <a:bodyPr/>
                    <a:lstStyle/>
                    <a:p>
                      <a:r>
                        <a:rPr lang="en-US" sz="1000"/>
                        <a:t>1</a:t>
                      </a:r>
                    </a:p>
                  </a:txBody>
                  <a:tcPr/>
                </a:tc>
                <a:tc>
                  <a:txBody>
                    <a:bodyPr/>
                    <a:lstStyle/>
                    <a:p>
                      <a:r>
                        <a:rPr lang="en-US" sz="1000"/>
                        <a:t>14</a:t>
                      </a:r>
                    </a:p>
                  </a:txBody>
                  <a:tcPr/>
                </a:tc>
                <a:tc>
                  <a:txBody>
                    <a:bodyPr/>
                    <a:lstStyle/>
                    <a:p>
                      <a:r>
                        <a:rPr lang="en-US" sz="1000"/>
                        <a:t>6640</a:t>
                      </a:r>
                    </a:p>
                  </a:txBody>
                  <a:tcPr/>
                </a:tc>
                <a:tc>
                  <a:txBody>
                    <a:bodyPr/>
                    <a:lstStyle/>
                    <a:p>
                      <a:r>
                        <a:rPr lang="en-US" sz="1000"/>
                        <a:t>153</a:t>
                      </a:r>
                    </a:p>
                  </a:txBody>
                  <a:tcPr/>
                </a:tc>
                <a:tc>
                  <a:txBody>
                    <a:bodyPr/>
                    <a:lstStyle/>
                    <a:p>
                      <a:r>
                        <a:rPr lang="en-US" sz="1000"/>
                        <a:t>1.2395 %</a:t>
                      </a:r>
                    </a:p>
                  </a:txBody>
                  <a:tcPr/>
                </a:tc>
                <a:extLst>
                  <a:ext uri="{0D108BD9-81ED-4DB2-BD59-A6C34878D82A}">
                    <a16:rowId xmlns:a16="http://schemas.microsoft.com/office/drawing/2014/main" val="1868865192"/>
                  </a:ext>
                </a:extLst>
              </a:tr>
              <a:tr h="370840">
                <a:tc>
                  <a:txBody>
                    <a:bodyPr/>
                    <a:lstStyle/>
                    <a:p>
                      <a:r>
                        <a:rPr lang="en-US" sz="1000"/>
                        <a:t>scottsportsargentina</a:t>
                      </a:r>
                    </a:p>
                  </a:txBody>
                  <a:tcPr/>
                </a:tc>
                <a:tc>
                  <a:txBody>
                    <a:bodyPr/>
                    <a:lstStyle/>
                    <a:p>
                      <a:r>
                        <a:rPr lang="en-US" sz="1000"/>
                        <a:t>28043</a:t>
                      </a:r>
                    </a:p>
                  </a:txBody>
                  <a:tcPr/>
                </a:tc>
                <a:tc>
                  <a:txBody>
                    <a:bodyPr/>
                    <a:lstStyle/>
                    <a:p>
                      <a:r>
                        <a:rPr lang="en-US" sz="1000"/>
                        <a:t>450</a:t>
                      </a:r>
                    </a:p>
                  </a:txBody>
                  <a:tcPr/>
                </a:tc>
                <a:tc>
                  <a:txBody>
                    <a:bodyPr/>
                    <a:lstStyle/>
                    <a:p>
                      <a:r>
                        <a:rPr lang="en-US" sz="1000"/>
                        <a:t>17</a:t>
                      </a:r>
                    </a:p>
                  </a:txBody>
                  <a:tcPr/>
                </a:tc>
                <a:tc>
                  <a:txBody>
                    <a:bodyPr/>
                    <a:lstStyle/>
                    <a:p>
                      <a:r>
                        <a:rPr lang="en-US" sz="1000"/>
                        <a:t>10</a:t>
                      </a:r>
                    </a:p>
                  </a:txBody>
                  <a:tcPr/>
                </a:tc>
                <a:tc>
                  <a:txBody>
                    <a:bodyPr/>
                    <a:lstStyle/>
                    <a:p>
                      <a:r>
                        <a:rPr lang="en-US" sz="1000"/>
                        <a:t>1</a:t>
                      </a:r>
                    </a:p>
                  </a:txBody>
                  <a:tcPr/>
                </a:tc>
                <a:tc>
                  <a:txBody>
                    <a:bodyPr/>
                    <a:lstStyle/>
                    <a:p>
                      <a:r>
                        <a:rPr lang="en-US" sz="1000"/>
                        <a:t>28</a:t>
                      </a:r>
                    </a:p>
                  </a:txBody>
                  <a:tcPr/>
                </a:tc>
                <a:tc>
                  <a:txBody>
                    <a:bodyPr/>
                    <a:lstStyle/>
                    <a:p>
                      <a:r>
                        <a:rPr lang="en-US" sz="1000"/>
                        <a:t>7601</a:t>
                      </a:r>
                    </a:p>
                  </a:txBody>
                  <a:tcPr/>
                </a:tc>
                <a:tc>
                  <a:txBody>
                    <a:bodyPr/>
                    <a:lstStyle/>
                    <a:p>
                      <a:r>
                        <a:rPr lang="en-US" sz="1000"/>
                        <a:t>216</a:t>
                      </a:r>
                    </a:p>
                  </a:txBody>
                  <a:tcPr/>
                </a:tc>
                <a:tc>
                  <a:txBody>
                    <a:bodyPr/>
                    <a:lstStyle/>
                    <a:p>
                      <a:r>
                        <a:rPr lang="en-US" sz="1000"/>
                        <a:t>1.0036 %</a:t>
                      </a:r>
                    </a:p>
                  </a:txBody>
                  <a:tcPr/>
                </a:tc>
                <a:extLst>
                  <a:ext uri="{0D108BD9-81ED-4DB2-BD59-A6C34878D82A}">
                    <a16:rowId xmlns:a16="http://schemas.microsoft.com/office/drawing/2014/main" val="3167424618"/>
                  </a:ext>
                </a:extLst>
              </a:tr>
              <a:tr h="370840">
                <a:tc>
                  <a:txBody>
                    <a:bodyPr/>
                    <a:lstStyle/>
                    <a:p>
                      <a:r>
                        <a:rPr lang="en-US" sz="1000"/>
                        <a:t>giantargentina</a:t>
                      </a:r>
                    </a:p>
                  </a:txBody>
                  <a:tcPr/>
                </a:tc>
                <a:tc>
                  <a:txBody>
                    <a:bodyPr/>
                    <a:lstStyle/>
                    <a:p>
                      <a:r>
                        <a:rPr lang="en-US" sz="1000"/>
                        <a:t>16415</a:t>
                      </a:r>
                    </a:p>
                  </a:txBody>
                  <a:tcPr/>
                </a:tc>
                <a:tc>
                  <a:txBody>
                    <a:bodyPr/>
                    <a:lstStyle/>
                    <a:p>
                      <a:r>
                        <a:rPr lang="en-US" sz="1000"/>
                        <a:t>852</a:t>
                      </a:r>
                    </a:p>
                  </a:txBody>
                  <a:tcPr/>
                </a:tc>
                <a:tc>
                  <a:txBody>
                    <a:bodyPr/>
                    <a:lstStyle/>
                    <a:p>
                      <a:r>
                        <a:rPr lang="en-US" sz="1000"/>
                        <a:t>3</a:t>
                      </a:r>
                    </a:p>
                  </a:txBody>
                  <a:tcPr/>
                </a:tc>
                <a:tc>
                  <a:txBody>
                    <a:bodyPr/>
                    <a:lstStyle/>
                    <a:p>
                      <a:r>
                        <a:rPr lang="en-US" sz="1000"/>
                        <a:t>6</a:t>
                      </a:r>
                    </a:p>
                  </a:txBody>
                  <a:tcPr/>
                </a:tc>
                <a:tc>
                  <a:txBody>
                    <a:bodyPr/>
                    <a:lstStyle/>
                    <a:p>
                      <a:r>
                        <a:rPr lang="en-US" sz="1000"/>
                        <a:t>1</a:t>
                      </a:r>
                    </a:p>
                  </a:txBody>
                  <a:tcPr/>
                </a:tc>
                <a:tc>
                  <a:txBody>
                    <a:bodyPr/>
                    <a:lstStyle/>
                    <a:p>
                      <a:r>
                        <a:rPr lang="en-US" sz="1000"/>
                        <a:t>10</a:t>
                      </a:r>
                    </a:p>
                  </a:txBody>
                  <a:tcPr/>
                </a:tc>
                <a:tc>
                  <a:txBody>
                    <a:bodyPr/>
                    <a:lstStyle/>
                    <a:p>
                      <a:r>
                        <a:rPr lang="en-US" sz="1000"/>
                        <a:t>1616</a:t>
                      </a:r>
                    </a:p>
                  </a:txBody>
                  <a:tcPr/>
                </a:tc>
                <a:tc>
                  <a:txBody>
                    <a:bodyPr/>
                    <a:lstStyle/>
                    <a:p>
                      <a:r>
                        <a:rPr lang="en-US" sz="1000"/>
                        <a:t>61</a:t>
                      </a:r>
                    </a:p>
                  </a:txBody>
                  <a:tcPr/>
                </a:tc>
                <a:tc>
                  <a:txBody>
                    <a:bodyPr/>
                    <a:lstStyle/>
                    <a:p>
                      <a:r>
                        <a:rPr lang="en-US" sz="1000"/>
                        <a:t>1.0488 %</a:t>
                      </a:r>
                    </a:p>
                  </a:txBody>
                  <a:tcPr/>
                </a:tc>
                <a:extLst>
                  <a:ext uri="{0D108BD9-81ED-4DB2-BD59-A6C34878D82A}">
                    <a16:rowId xmlns:a16="http://schemas.microsoft.com/office/drawing/2014/main" val="1259985994"/>
                  </a:ext>
                </a:extLst>
              </a:tr>
              <a:tr h="370840">
                <a:tc>
                  <a:txBody>
                    <a:bodyPr/>
                    <a:lstStyle/>
                    <a:p>
                      <a:r>
                        <a:rPr lang="en-US" sz="1000"/>
                        <a:t>cannondale.argentina</a:t>
                      </a:r>
                    </a:p>
                  </a:txBody>
                  <a:tcPr/>
                </a:tc>
                <a:tc>
                  <a:txBody>
                    <a:bodyPr/>
                    <a:lstStyle/>
                    <a:p>
                      <a:r>
                        <a:rPr lang="en-US" sz="1000"/>
                        <a:t>14637</a:t>
                      </a:r>
                    </a:p>
                  </a:txBody>
                  <a:tcPr/>
                </a:tc>
                <a:tc>
                  <a:txBody>
                    <a:bodyPr/>
                    <a:lstStyle/>
                    <a:p>
                      <a:r>
                        <a:rPr lang="en-US" sz="1000"/>
                        <a:t>122</a:t>
                      </a:r>
                    </a:p>
                  </a:txBody>
                  <a:tcPr/>
                </a:tc>
                <a:tc>
                  <a:txBody>
                    <a:bodyPr/>
                    <a:lstStyle/>
                    <a:p>
                      <a:r>
                        <a:rPr lang="en-US" sz="1000"/>
                        <a:t>4</a:t>
                      </a:r>
                    </a:p>
                  </a:txBody>
                  <a:tcPr/>
                </a:tc>
                <a:tc>
                  <a:txBody>
                    <a:bodyPr/>
                    <a:lstStyle/>
                    <a:p>
                      <a:r>
                        <a:rPr lang="en-US" sz="1000"/>
                        <a:t>4</a:t>
                      </a:r>
                    </a:p>
                  </a:txBody>
                  <a:tcPr/>
                </a:tc>
                <a:tc>
                  <a:txBody>
                    <a:bodyPr/>
                    <a:lstStyle/>
                    <a:p>
                      <a:r>
                        <a:rPr lang="en-US" sz="1000"/>
                        <a:t>3</a:t>
                      </a:r>
                    </a:p>
                  </a:txBody>
                  <a:tcPr/>
                </a:tc>
                <a:tc>
                  <a:txBody>
                    <a:bodyPr/>
                    <a:lstStyle/>
                    <a:p>
                      <a:r>
                        <a:rPr lang="en-US" sz="1000"/>
                        <a:t>11</a:t>
                      </a:r>
                    </a:p>
                  </a:txBody>
                  <a:tcPr/>
                </a:tc>
                <a:tc>
                  <a:txBody>
                    <a:bodyPr/>
                    <a:lstStyle/>
                    <a:p>
                      <a:r>
                        <a:rPr lang="en-US" sz="1000"/>
                        <a:t>1934</a:t>
                      </a:r>
                    </a:p>
                  </a:txBody>
                  <a:tcPr/>
                </a:tc>
                <a:tc>
                  <a:txBody>
                    <a:bodyPr/>
                    <a:lstStyle/>
                    <a:p>
                      <a:r>
                        <a:rPr lang="en-US" sz="1000"/>
                        <a:t>33</a:t>
                      </a:r>
                    </a:p>
                  </a:txBody>
                  <a:tcPr/>
                </a:tc>
                <a:tc>
                  <a:txBody>
                    <a:bodyPr/>
                    <a:lstStyle/>
                    <a:p>
                      <a:r>
                        <a:rPr lang="en-US" sz="1000"/>
                        <a:t>1.2268 %</a:t>
                      </a:r>
                    </a:p>
                  </a:txBody>
                  <a:tcPr/>
                </a:tc>
                <a:extLst>
                  <a:ext uri="{0D108BD9-81ED-4DB2-BD59-A6C34878D82A}">
                    <a16:rowId xmlns:a16="http://schemas.microsoft.com/office/drawing/2014/main" val="1756864686"/>
                  </a:ext>
                </a:extLst>
              </a:tr>
            </a:tbl>
          </a:graphicData>
        </a:graphic>
      </p:graphicFrame>
      <p:sp>
        <p:nvSpPr>
          <p:cNvPr id="4" name="Text Placeholder 3">
            <a:extLst>
              <a:ext uri="{FF2B5EF4-FFF2-40B4-BE49-F238E27FC236}">
                <a16:creationId xmlns:a16="http://schemas.microsoft.com/office/drawing/2014/main" id="{60EFF847-8EE5-426C-9A52-C758DD7844F5}"/>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181064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BDC37-CD9F-4C0D-B5CE-EE92031F1663}"/>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3B47ABCD-85D9-47A9-9EE0-C3F187FD898F}"/>
              </a:ext>
            </a:extLst>
          </p:cNvPr>
          <p:cNvGraphicFramePr>
            <a:graphicFrameLocks noGrp="1"/>
          </p:cNvGraphicFramePr>
          <p:nvPr>
            <p:ph type="chart" sz="quarter" idx="13"/>
            <p:extLst>
              <p:ext uri="{D42A27DB-BD31-4B8C-83A1-F6EECF244321}">
                <p14:modId xmlns:p14="http://schemas.microsoft.com/office/powerpoint/2010/main" val="2965460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E54631-F630-4C2B-9835-928B08B4F20B}"/>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4E646F77-1A40-482A-8D92-18E01D12E5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7372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6E2DF-4479-47DD-9F6A-19EF57470BE0}"/>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CFE98F2A-CB84-49A3-94A0-639742BFFE14}"/>
              </a:ext>
            </a:extLst>
          </p:cNvPr>
          <p:cNvGraphicFramePr>
            <a:graphicFrameLocks noGrp="1"/>
          </p:cNvGraphicFramePr>
          <p:nvPr>
            <p:ph type="chart" sz="quarter" idx="13"/>
            <p:extLst>
              <p:ext uri="{D42A27DB-BD31-4B8C-83A1-F6EECF244321}">
                <p14:modId xmlns:p14="http://schemas.microsoft.com/office/powerpoint/2010/main" val="3342451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2A0BE5-7B8D-41D9-92B4-65BDF4812177}"/>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B01E2E70-63A9-4652-85E6-9FD0A08FFD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7145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1E6A4-ECF8-4DD1-938A-A3B646E72C37}"/>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C48F4494-5ECA-4471-89EC-63BE9FD7F799}"/>
              </a:ext>
            </a:extLst>
          </p:cNvPr>
          <p:cNvGraphicFramePr>
            <a:graphicFrameLocks noGrp="1"/>
          </p:cNvGraphicFramePr>
          <p:nvPr>
            <p:ph type="chart" sz="quarter" idx="13"/>
            <p:extLst>
              <p:ext uri="{D42A27DB-BD31-4B8C-83A1-F6EECF244321}">
                <p14:modId xmlns:p14="http://schemas.microsoft.com/office/powerpoint/2010/main" val="1428968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349D29-5C0F-4E79-988A-E31574B5A4C2}"/>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13B57612-5FC2-4C5A-BD50-A8E4AA1FA4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183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C9739-D840-4E9A-A0CB-82062AC3AADA}"/>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59051556-FD81-48A0-A285-D4BDB13262BA}"/>
              </a:ext>
            </a:extLst>
          </p:cNvPr>
          <p:cNvGraphicFramePr>
            <a:graphicFrameLocks noGrp="1"/>
          </p:cNvGraphicFramePr>
          <p:nvPr>
            <p:ph type="chart" sz="quarter" idx="13"/>
            <p:extLst>
              <p:ext uri="{D42A27DB-BD31-4B8C-83A1-F6EECF244321}">
                <p14:modId xmlns:p14="http://schemas.microsoft.com/office/powerpoint/2010/main" val="2258530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0740E3-A8FD-4F3B-8DA1-C1CF3D2953F3}"/>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E82B9EAC-DE3E-4D1D-85C8-3D0CA09974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8624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4DE8D-B48C-48D9-A336-C198CBBA570A}"/>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5A9513F0-1102-4009-8501-3557E3129A5C}"/>
              </a:ext>
            </a:extLst>
          </p:cNvPr>
          <p:cNvGraphicFramePr>
            <a:graphicFrameLocks noGrp="1"/>
          </p:cNvGraphicFramePr>
          <p:nvPr>
            <p:ph type="chart" sz="quarter" idx="13"/>
            <p:extLst>
              <p:ext uri="{D42A27DB-BD31-4B8C-83A1-F6EECF244321}">
                <p14:modId xmlns:p14="http://schemas.microsoft.com/office/powerpoint/2010/main" val="2477611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A64593-E5A2-417B-835B-E4104B730318}"/>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D610CB39-4B71-409C-A368-26B7D9D047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1904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BFCA2-EA1B-461B-B007-696B586F8F7D}"/>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C6A12DAE-E8B5-43D8-A65B-530597C819F2}"/>
              </a:ext>
            </a:extLst>
          </p:cNvPr>
          <p:cNvGraphicFramePr>
            <a:graphicFrameLocks noGrp="1"/>
          </p:cNvGraphicFramePr>
          <p:nvPr>
            <p:ph type="chart" sz="quarter" idx="13"/>
            <p:extLst>
              <p:ext uri="{D42A27DB-BD31-4B8C-83A1-F6EECF244321}">
                <p14:modId xmlns:p14="http://schemas.microsoft.com/office/powerpoint/2010/main" val="2955211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B2F106-10BE-4ADA-9D1D-BDA16581AED5}"/>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9C470441-9C42-4A42-A51C-2B84C4440C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358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AF7C2-8910-47C4-8C66-F535C7852E71}"/>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A4057BE4-6E3D-4A3C-8C5E-10B1FED96A1F}"/>
              </a:ext>
            </a:extLst>
          </p:cNvPr>
          <p:cNvGraphicFramePr>
            <a:graphicFrameLocks noGrp="1"/>
          </p:cNvGraphicFramePr>
          <p:nvPr>
            <p:ph type="chart" sz="quarter" idx="13"/>
            <p:extLst>
              <p:ext uri="{D42A27DB-BD31-4B8C-83A1-F6EECF244321}">
                <p14:modId xmlns:p14="http://schemas.microsoft.com/office/powerpoint/2010/main" val="2895659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3DF208-95AF-4BCB-AFCE-98CD21CBF40B}"/>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F28A508D-FFC6-48A8-BDCE-FCA916FA66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1088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C76BB-4DA4-416F-9E4F-BD59CF3999F7}"/>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8FE94B20-3AB5-45C2-93C1-C37CD6110D3C}"/>
              </a:ext>
            </a:extLst>
          </p:cNvPr>
          <p:cNvGraphicFramePr>
            <a:graphicFrameLocks noGrp="1"/>
          </p:cNvGraphicFramePr>
          <p:nvPr>
            <p:ph type="chart" sz="quarter" idx="13"/>
            <p:extLst>
              <p:ext uri="{D42A27DB-BD31-4B8C-83A1-F6EECF244321}">
                <p14:modId xmlns:p14="http://schemas.microsoft.com/office/powerpoint/2010/main" val="3065628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34DA24-2E1C-467C-BAA4-A4F39032A9C2}"/>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3B30A125-40BC-4D23-8CF8-8EA53D73E7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77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4A999-C28A-42A8-84F4-F552AFA6E33F}"/>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754881AC-1800-485A-908A-69F77B2328D2}"/>
              </a:ext>
            </a:extLst>
          </p:cNvPr>
          <p:cNvGraphicFramePr>
            <a:graphicFrameLocks noGrp="1"/>
          </p:cNvGraphicFramePr>
          <p:nvPr>
            <p:ph type="chart" sz="quarter" idx="13"/>
            <p:extLst>
              <p:ext uri="{D42A27DB-BD31-4B8C-83A1-F6EECF244321}">
                <p14:modId xmlns:p14="http://schemas.microsoft.com/office/powerpoint/2010/main" val="2796824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2E7407-F53B-44B5-AB3A-19FBF43376E0}"/>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81B56642-9012-4AAF-8B8E-D6120CBD2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0430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F0D61-C49B-4A33-93A1-6239FC26024D}"/>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398895A3-DABD-4348-B313-FC6D1F1862D1}"/>
              </a:ext>
            </a:extLst>
          </p:cNvPr>
          <p:cNvGraphicFramePr>
            <a:graphicFrameLocks noGrp="1"/>
          </p:cNvGraphicFramePr>
          <p:nvPr>
            <p:ph type="chart" sz="quarter" idx="13"/>
            <p:extLst>
              <p:ext uri="{D42A27DB-BD31-4B8C-83A1-F6EECF244321}">
                <p14:modId xmlns:p14="http://schemas.microsoft.com/office/powerpoint/2010/main" val="2039638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11136-A34A-47BC-AF7E-AF01BD754113}"/>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87086348-8F2B-49C2-AFFD-CB5BB4CEEE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527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F69D7-E033-4B29-AB9F-ECE0F4EF99F9}"/>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EBA5667B-055F-4FF0-9A56-25CB29834830}"/>
              </a:ext>
            </a:extLst>
          </p:cNvPr>
          <p:cNvGraphicFramePr>
            <a:graphicFrameLocks noGrp="1"/>
          </p:cNvGraphicFramePr>
          <p:nvPr>
            <p:ph type="chart" sz="quarter" idx="13"/>
            <p:extLst>
              <p:ext uri="{D42A27DB-BD31-4B8C-83A1-F6EECF244321}">
                <p14:modId xmlns:p14="http://schemas.microsoft.com/office/powerpoint/2010/main" val="2584524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26607-1B1E-435C-9E06-44D1767006D0}"/>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AE8FDAEF-2FD6-4B8C-9E43-0404B24097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46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74443-EB5A-4DB5-8211-F3814C9098A0}"/>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B8BCF755-587D-44DD-87DF-B2CD94D1051B}"/>
              </a:ext>
            </a:extLst>
          </p:cNvPr>
          <p:cNvGraphicFramePr>
            <a:graphicFrameLocks noGrp="1"/>
          </p:cNvGraphicFramePr>
          <p:nvPr>
            <p:ph type="chart" sz="quarter" idx="13"/>
            <p:extLst>
              <p:ext uri="{D42A27DB-BD31-4B8C-83A1-F6EECF244321}">
                <p14:modId xmlns:p14="http://schemas.microsoft.com/office/powerpoint/2010/main" val="1831485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27C5DF-3882-4ED0-9AB4-4C745FB66421}"/>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480AF7E7-D274-4B3B-B888-E053A46E6F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3875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717E-63B8-40D5-86BB-D9719986B08A}"/>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AB9AE1FF-F397-4513-B696-A36E32C68BEE}"/>
              </a:ext>
            </a:extLst>
          </p:cNvPr>
          <p:cNvGraphicFramePr>
            <a:graphicFrameLocks noGrp="1"/>
          </p:cNvGraphicFramePr>
          <p:nvPr>
            <p:ph type="chart" sz="quarter" idx="13"/>
            <p:extLst>
              <p:ext uri="{D42A27DB-BD31-4B8C-83A1-F6EECF244321}">
                <p14:modId xmlns:p14="http://schemas.microsoft.com/office/powerpoint/2010/main" val="833926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AC6BB0-DA7E-4E43-BFE5-AAE9E1036644}"/>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0DE573CB-0C61-481D-838E-E25CA263CA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9994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DABE3-BE07-4E73-BA08-AC07633791C4}"/>
              </a:ext>
            </a:extLst>
          </p:cNvPr>
          <p:cNvSpPr>
            <a:spLocks noGrp="1"/>
          </p:cNvSpPr>
          <p:nvPr>
            <p:ph type="title"/>
          </p:nvPr>
        </p:nvSpPr>
        <p:spPr/>
        <p:txBody>
          <a:bodyPr/>
          <a:lstStyle/>
          <a:p>
            <a:r>
              <a:rPr lang="en-US"/>
              <a:t>Instagram Hashtag Detection | Scott - 1 of 3</a:t>
            </a:r>
          </a:p>
        </p:txBody>
      </p:sp>
      <p:graphicFrame>
        <p:nvGraphicFramePr>
          <p:cNvPr id="5" name="Table Placeholder 4">
            <a:extLst>
              <a:ext uri="{FF2B5EF4-FFF2-40B4-BE49-F238E27FC236}">
                <a16:creationId xmlns:a16="http://schemas.microsoft.com/office/drawing/2014/main" id="{CB4CDFF2-EE85-4BC6-8D7E-6D7BA19A2807}"/>
              </a:ext>
            </a:extLst>
          </p:cNvPr>
          <p:cNvGraphicFramePr>
            <a:graphicFrameLocks noGrp="1"/>
          </p:cNvGraphicFramePr>
          <p:nvPr>
            <p:ph type="tbl" sz="quarter" idx="13"/>
            <p:extLst>
              <p:ext uri="{D42A27DB-BD31-4B8C-83A1-F6EECF244321}">
                <p14:modId xmlns:p14="http://schemas.microsoft.com/office/powerpoint/2010/main" val="2264064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254729"/>
                    </a:ext>
                  </a:extLst>
                </a:gridCol>
                <a:gridCol w="1399032">
                  <a:extLst>
                    <a:ext uri="{9D8B030D-6E8A-4147-A177-3AD203B41FA5}">
                      <a16:colId xmlns:a16="http://schemas.microsoft.com/office/drawing/2014/main" val="310893740"/>
                    </a:ext>
                  </a:extLst>
                </a:gridCol>
                <a:gridCol w="1399032">
                  <a:extLst>
                    <a:ext uri="{9D8B030D-6E8A-4147-A177-3AD203B41FA5}">
                      <a16:colId xmlns:a16="http://schemas.microsoft.com/office/drawing/2014/main" val="2918710407"/>
                    </a:ext>
                  </a:extLst>
                </a:gridCol>
                <a:gridCol w="1399032">
                  <a:extLst>
                    <a:ext uri="{9D8B030D-6E8A-4147-A177-3AD203B41FA5}">
                      <a16:colId xmlns:a16="http://schemas.microsoft.com/office/drawing/2014/main" val="1252533788"/>
                    </a:ext>
                  </a:extLst>
                </a:gridCol>
                <a:gridCol w="1399032">
                  <a:extLst>
                    <a:ext uri="{9D8B030D-6E8A-4147-A177-3AD203B41FA5}">
                      <a16:colId xmlns:a16="http://schemas.microsoft.com/office/drawing/2014/main" val="752411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2421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313.94117647059</a:t>
                      </a:r>
                    </a:p>
                  </a:txBody>
                  <a:tcPr/>
                </a:tc>
                <a:extLst>
                  <a:ext uri="{0D108BD9-81ED-4DB2-BD59-A6C34878D82A}">
                    <a16:rowId xmlns:a16="http://schemas.microsoft.com/office/drawing/2014/main" val="7653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286.72</a:t>
                      </a:r>
                    </a:p>
                  </a:txBody>
                  <a:tcPr/>
                </a:tc>
                <a:extLst>
                  <a:ext uri="{0D108BD9-81ED-4DB2-BD59-A6C34878D82A}">
                    <a16:rowId xmlns:a16="http://schemas.microsoft.com/office/drawing/2014/main" val="358628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286.33333333333</a:t>
                      </a:r>
                    </a:p>
                  </a:txBody>
                  <a:tcPr/>
                </a:tc>
                <a:extLst>
                  <a:ext uri="{0D108BD9-81ED-4DB2-BD59-A6C34878D82A}">
                    <a16:rowId xmlns:a16="http://schemas.microsoft.com/office/drawing/2014/main" val="187268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380.3</a:t>
                      </a:r>
                    </a:p>
                  </a:txBody>
                  <a:tcPr/>
                </a:tc>
                <a:extLst>
                  <a:ext uri="{0D108BD9-81ED-4DB2-BD59-A6C34878D82A}">
                    <a16:rowId xmlns:a16="http://schemas.microsoft.com/office/drawing/2014/main" val="1705414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313.94117647059</a:t>
                      </a:r>
                    </a:p>
                  </a:txBody>
                  <a:tcPr/>
                </a:tc>
                <a:extLst>
                  <a:ext uri="{0D108BD9-81ED-4DB2-BD59-A6C34878D82A}">
                    <a16:rowId xmlns:a16="http://schemas.microsoft.com/office/drawing/2014/main" val="113743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313.94117647059</a:t>
                      </a:r>
                    </a:p>
                  </a:txBody>
                  <a:tcPr/>
                </a:tc>
                <a:extLst>
                  <a:ext uri="{0D108BD9-81ED-4DB2-BD59-A6C34878D82A}">
                    <a16:rowId xmlns:a16="http://schemas.microsoft.com/office/drawing/2014/main" val="363512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313.94117647059</a:t>
                      </a:r>
                    </a:p>
                  </a:txBody>
                  <a:tcPr/>
                </a:tc>
                <a:extLst>
                  <a:ext uri="{0D108BD9-81ED-4DB2-BD59-A6C34878D82A}">
                    <a16:rowId xmlns:a16="http://schemas.microsoft.com/office/drawing/2014/main" val="311285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313.94117647059</a:t>
                      </a:r>
                    </a:p>
                  </a:txBody>
                  <a:tcPr/>
                </a:tc>
                <a:extLst>
                  <a:ext uri="{0D108BD9-81ED-4DB2-BD59-A6C34878D82A}">
                    <a16:rowId xmlns:a16="http://schemas.microsoft.com/office/drawing/2014/main" val="380980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427.61538461538</a:t>
                      </a:r>
                    </a:p>
                  </a:txBody>
                  <a:tcPr/>
                </a:tc>
                <a:extLst>
                  <a:ext uri="{0D108BD9-81ED-4DB2-BD59-A6C34878D82A}">
                    <a16:rowId xmlns:a16="http://schemas.microsoft.com/office/drawing/2014/main" val="81887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489.66666666667</a:t>
                      </a:r>
                    </a:p>
                  </a:txBody>
                  <a:tcPr/>
                </a:tc>
                <a:extLst>
                  <a:ext uri="{0D108BD9-81ED-4DB2-BD59-A6C34878D82A}">
                    <a16:rowId xmlns:a16="http://schemas.microsoft.com/office/drawing/2014/main" val="1568597186"/>
                  </a:ext>
                </a:extLst>
              </a:tr>
            </a:tbl>
          </a:graphicData>
        </a:graphic>
      </p:graphicFrame>
      <p:sp>
        <p:nvSpPr>
          <p:cNvPr id="4" name="Text Placeholder 3">
            <a:extLst>
              <a:ext uri="{FF2B5EF4-FFF2-40B4-BE49-F238E27FC236}">
                <a16:creationId xmlns:a16="http://schemas.microsoft.com/office/drawing/2014/main" id="{9761F830-0FF8-44C4-A6F4-B15FC6E8DF13}"/>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463140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D57EC-1CAB-4E5A-A6B1-DBE0B883815B}"/>
              </a:ext>
            </a:extLst>
          </p:cNvPr>
          <p:cNvSpPr>
            <a:spLocks noGrp="1"/>
          </p:cNvSpPr>
          <p:nvPr>
            <p:ph type="title"/>
          </p:nvPr>
        </p:nvSpPr>
        <p:spPr/>
        <p:txBody>
          <a:bodyPr/>
          <a:lstStyle/>
          <a:p>
            <a:r>
              <a:rPr lang="en-US"/>
              <a:t>Instagram Hashtag Detection | Scott - 2 of 3</a:t>
            </a:r>
          </a:p>
        </p:txBody>
      </p:sp>
      <p:graphicFrame>
        <p:nvGraphicFramePr>
          <p:cNvPr id="5" name="Table Placeholder 4">
            <a:extLst>
              <a:ext uri="{FF2B5EF4-FFF2-40B4-BE49-F238E27FC236}">
                <a16:creationId xmlns:a16="http://schemas.microsoft.com/office/drawing/2014/main" id="{3E5889B8-E274-4C75-BEF4-562A1BD14506}"/>
              </a:ext>
            </a:extLst>
          </p:cNvPr>
          <p:cNvGraphicFramePr>
            <a:graphicFrameLocks noGrp="1"/>
          </p:cNvGraphicFramePr>
          <p:nvPr>
            <p:ph type="tbl" sz="quarter" idx="13"/>
            <p:extLst>
              <p:ext uri="{D42A27DB-BD31-4B8C-83A1-F6EECF244321}">
                <p14:modId xmlns:p14="http://schemas.microsoft.com/office/powerpoint/2010/main" val="2647689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6790352"/>
                    </a:ext>
                  </a:extLst>
                </a:gridCol>
                <a:gridCol w="1399032">
                  <a:extLst>
                    <a:ext uri="{9D8B030D-6E8A-4147-A177-3AD203B41FA5}">
                      <a16:colId xmlns:a16="http://schemas.microsoft.com/office/drawing/2014/main" val="1363718088"/>
                    </a:ext>
                  </a:extLst>
                </a:gridCol>
                <a:gridCol w="1399032">
                  <a:extLst>
                    <a:ext uri="{9D8B030D-6E8A-4147-A177-3AD203B41FA5}">
                      <a16:colId xmlns:a16="http://schemas.microsoft.com/office/drawing/2014/main" val="667240726"/>
                    </a:ext>
                  </a:extLst>
                </a:gridCol>
                <a:gridCol w="1399032">
                  <a:extLst>
                    <a:ext uri="{9D8B030D-6E8A-4147-A177-3AD203B41FA5}">
                      <a16:colId xmlns:a16="http://schemas.microsoft.com/office/drawing/2014/main" val="2077578256"/>
                    </a:ext>
                  </a:extLst>
                </a:gridCol>
                <a:gridCol w="1399032">
                  <a:extLst>
                    <a:ext uri="{9D8B030D-6E8A-4147-A177-3AD203B41FA5}">
                      <a16:colId xmlns:a16="http://schemas.microsoft.com/office/drawing/2014/main" val="1342022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9759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178.81818181818</a:t>
                      </a:r>
                    </a:p>
                  </a:txBody>
                  <a:tcPr/>
                </a:tc>
                <a:extLst>
                  <a:ext uri="{0D108BD9-81ED-4DB2-BD59-A6C34878D82A}">
                    <a16:rowId xmlns:a16="http://schemas.microsoft.com/office/drawing/2014/main" val="7616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#GarantíaIncondicionalBontrager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extLst>
                  <a:ext uri="{0D108BD9-81ED-4DB2-BD59-A6C34878D82A}">
                    <a16:rowId xmlns:a16="http://schemas.microsoft.com/office/drawing/2014/main" val="253786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#reemplazoporaccidente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extLst>
                  <a:ext uri="{0D108BD9-81ED-4DB2-BD59-A6C34878D82A}">
                    <a16:rowId xmlns:a16="http://schemas.microsoft.com/office/drawing/2014/main" val="339849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#nosotrostecuidamos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extLst>
                  <a:ext uri="{0D108BD9-81ED-4DB2-BD59-A6C34878D82A}">
                    <a16:rowId xmlns:a16="http://schemas.microsoft.com/office/drawing/2014/main" val="102650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#garantiatrek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extLst>
                  <a:ext uri="{0D108BD9-81ED-4DB2-BD59-A6C34878D82A}">
                    <a16:rowId xmlns:a16="http://schemas.microsoft.com/office/drawing/2014/main" val="209825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extLst>
                  <a:ext uri="{0D108BD9-81ED-4DB2-BD59-A6C34878D82A}">
                    <a16:rowId xmlns:a16="http://schemas.microsoft.com/office/drawing/2014/main" val="259386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3468012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413302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355764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323.25</a:t>
                      </a:r>
                    </a:p>
                  </a:txBody>
                  <a:tcPr/>
                </a:tc>
                <a:extLst>
                  <a:ext uri="{0D108BD9-81ED-4DB2-BD59-A6C34878D82A}">
                    <a16:rowId xmlns:a16="http://schemas.microsoft.com/office/drawing/2014/main" val="168637883"/>
                  </a:ext>
                </a:extLst>
              </a:tr>
            </a:tbl>
          </a:graphicData>
        </a:graphic>
      </p:graphicFrame>
      <p:sp>
        <p:nvSpPr>
          <p:cNvPr id="4" name="Text Placeholder 3">
            <a:extLst>
              <a:ext uri="{FF2B5EF4-FFF2-40B4-BE49-F238E27FC236}">
                <a16:creationId xmlns:a16="http://schemas.microsoft.com/office/drawing/2014/main" id="{E43AF3A6-4831-4373-B2B4-3FDADCFFE879}"/>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900925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7AC36-138D-4A16-967D-F93A4BAC27D6}"/>
              </a:ext>
            </a:extLst>
          </p:cNvPr>
          <p:cNvSpPr>
            <a:spLocks noGrp="1"/>
          </p:cNvSpPr>
          <p:nvPr>
            <p:ph type="title"/>
          </p:nvPr>
        </p:nvSpPr>
        <p:spPr/>
        <p:txBody>
          <a:bodyPr/>
          <a:lstStyle/>
          <a:p>
            <a:r>
              <a:rPr lang="en-US"/>
              <a:t>Instagram Hashtag Detection | Scott - 3 of 3</a:t>
            </a:r>
          </a:p>
        </p:txBody>
      </p:sp>
      <p:graphicFrame>
        <p:nvGraphicFramePr>
          <p:cNvPr id="5" name="Table Placeholder 4">
            <a:extLst>
              <a:ext uri="{FF2B5EF4-FFF2-40B4-BE49-F238E27FC236}">
                <a16:creationId xmlns:a16="http://schemas.microsoft.com/office/drawing/2014/main" id="{FC3C6B85-745A-4CF8-B347-326DBFBB8CAC}"/>
              </a:ext>
            </a:extLst>
          </p:cNvPr>
          <p:cNvGraphicFramePr>
            <a:graphicFrameLocks noGrp="1"/>
          </p:cNvGraphicFramePr>
          <p:nvPr>
            <p:ph type="tbl" sz="quarter" idx="13"/>
            <p:extLst>
              <p:ext uri="{D42A27DB-BD31-4B8C-83A1-F6EECF244321}">
                <p14:modId xmlns:p14="http://schemas.microsoft.com/office/powerpoint/2010/main" val="3902374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6566451"/>
                    </a:ext>
                  </a:extLst>
                </a:gridCol>
                <a:gridCol w="1399032">
                  <a:extLst>
                    <a:ext uri="{9D8B030D-6E8A-4147-A177-3AD203B41FA5}">
                      <a16:colId xmlns:a16="http://schemas.microsoft.com/office/drawing/2014/main" val="1152742428"/>
                    </a:ext>
                  </a:extLst>
                </a:gridCol>
                <a:gridCol w="1399032">
                  <a:extLst>
                    <a:ext uri="{9D8B030D-6E8A-4147-A177-3AD203B41FA5}">
                      <a16:colId xmlns:a16="http://schemas.microsoft.com/office/drawing/2014/main" val="1700430655"/>
                    </a:ext>
                  </a:extLst>
                </a:gridCol>
                <a:gridCol w="1399032">
                  <a:extLst>
                    <a:ext uri="{9D8B030D-6E8A-4147-A177-3AD203B41FA5}">
                      <a16:colId xmlns:a16="http://schemas.microsoft.com/office/drawing/2014/main" val="3057950642"/>
                    </a:ext>
                  </a:extLst>
                </a:gridCol>
                <a:gridCol w="1399032">
                  <a:extLst>
                    <a:ext uri="{9D8B030D-6E8A-4147-A177-3AD203B41FA5}">
                      <a16:colId xmlns:a16="http://schemas.microsoft.com/office/drawing/2014/main" val="8797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8745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323.25</a:t>
                      </a:r>
                    </a:p>
                  </a:txBody>
                  <a:tcPr/>
                </a:tc>
                <a:extLst>
                  <a:ext uri="{0D108BD9-81ED-4DB2-BD59-A6C34878D82A}">
                    <a16:rowId xmlns:a16="http://schemas.microsoft.com/office/drawing/2014/main" val="2474264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#emonda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195.14285714286</a:t>
                      </a:r>
                    </a:p>
                  </a:txBody>
                  <a:tcPr/>
                </a:tc>
                <a:extLst>
                  <a:ext uri="{0D108BD9-81ED-4DB2-BD59-A6C34878D82A}">
                    <a16:rowId xmlns:a16="http://schemas.microsoft.com/office/drawing/2014/main" val="149925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181.66666666667</a:t>
                      </a:r>
                    </a:p>
                  </a:txBody>
                  <a:tcPr/>
                </a:tc>
                <a:extLst>
                  <a:ext uri="{0D108BD9-81ED-4DB2-BD59-A6C34878D82A}">
                    <a16:rowId xmlns:a16="http://schemas.microsoft.com/office/drawing/2014/main" val="200127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713.2</a:t>
                      </a:r>
                    </a:p>
                  </a:txBody>
                  <a:tcPr/>
                </a:tc>
                <a:extLst>
                  <a:ext uri="{0D108BD9-81ED-4DB2-BD59-A6C34878D82A}">
                    <a16:rowId xmlns:a16="http://schemas.microsoft.com/office/drawing/2014/main" val="316870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766.2</a:t>
                      </a:r>
                    </a:p>
                  </a:txBody>
                  <a:tcPr/>
                </a:tc>
                <a:extLst>
                  <a:ext uri="{0D108BD9-81ED-4DB2-BD59-A6C34878D82A}">
                    <a16:rowId xmlns:a16="http://schemas.microsoft.com/office/drawing/2014/main" val="2582386928"/>
                  </a:ext>
                </a:extLst>
              </a:tr>
            </a:tbl>
          </a:graphicData>
        </a:graphic>
      </p:graphicFrame>
      <p:sp>
        <p:nvSpPr>
          <p:cNvPr id="4" name="Text Placeholder 3">
            <a:extLst>
              <a:ext uri="{FF2B5EF4-FFF2-40B4-BE49-F238E27FC236}">
                <a16:creationId xmlns:a16="http://schemas.microsoft.com/office/drawing/2014/main" id="{21DBED36-84B6-4306-A7BE-144D8D4EE681}"/>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68323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E618F-762D-46A7-A124-4A8002E376AD}"/>
              </a:ext>
            </a:extLst>
          </p:cNvPr>
          <p:cNvSpPr>
            <a:spLocks noGrp="1"/>
          </p:cNvSpPr>
          <p:nvPr>
            <p:ph type="title"/>
          </p:nvPr>
        </p:nvSpPr>
        <p:spPr/>
        <p:txBody>
          <a:bodyPr/>
          <a:lstStyle/>
          <a:p>
            <a:r>
              <a:rPr lang="en-US"/>
              <a:t>Instagram Posts Table | Scott - 1 of 19</a:t>
            </a:r>
          </a:p>
        </p:txBody>
      </p:sp>
      <p:graphicFrame>
        <p:nvGraphicFramePr>
          <p:cNvPr id="5" name="Table Placeholder 4">
            <a:extLst>
              <a:ext uri="{FF2B5EF4-FFF2-40B4-BE49-F238E27FC236}">
                <a16:creationId xmlns:a16="http://schemas.microsoft.com/office/drawing/2014/main" id="{8CD013F0-39D7-4BC8-9723-8876CFC6C58A}"/>
              </a:ext>
            </a:extLst>
          </p:cNvPr>
          <p:cNvGraphicFramePr>
            <a:graphicFrameLocks noGrp="1"/>
          </p:cNvGraphicFramePr>
          <p:nvPr>
            <p:ph type="tbl" sz="quarter" idx="13"/>
            <p:extLst>
              <p:ext uri="{D42A27DB-BD31-4B8C-83A1-F6EECF244321}">
                <p14:modId xmlns:p14="http://schemas.microsoft.com/office/powerpoint/2010/main" val="395154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68150894"/>
                    </a:ext>
                  </a:extLst>
                </a:gridCol>
                <a:gridCol w="987552">
                  <a:extLst>
                    <a:ext uri="{9D8B030D-6E8A-4147-A177-3AD203B41FA5}">
                      <a16:colId xmlns:a16="http://schemas.microsoft.com/office/drawing/2014/main" val="3324557079"/>
                    </a:ext>
                  </a:extLst>
                </a:gridCol>
                <a:gridCol w="987552">
                  <a:extLst>
                    <a:ext uri="{9D8B030D-6E8A-4147-A177-3AD203B41FA5}">
                      <a16:colId xmlns:a16="http://schemas.microsoft.com/office/drawing/2014/main" val="2720396765"/>
                    </a:ext>
                  </a:extLst>
                </a:gridCol>
                <a:gridCol w="987552">
                  <a:extLst>
                    <a:ext uri="{9D8B030D-6E8A-4147-A177-3AD203B41FA5}">
                      <a16:colId xmlns:a16="http://schemas.microsoft.com/office/drawing/2014/main" val="2122596222"/>
                    </a:ext>
                  </a:extLst>
                </a:gridCol>
                <a:gridCol w="987552">
                  <a:extLst>
                    <a:ext uri="{9D8B030D-6E8A-4147-A177-3AD203B41FA5}">
                      <a16:colId xmlns:a16="http://schemas.microsoft.com/office/drawing/2014/main" val="2028759280"/>
                    </a:ext>
                  </a:extLst>
                </a:gridCol>
                <a:gridCol w="987552">
                  <a:extLst>
                    <a:ext uri="{9D8B030D-6E8A-4147-A177-3AD203B41FA5}">
                      <a16:colId xmlns:a16="http://schemas.microsoft.com/office/drawing/2014/main" val="30777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822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- 2021-05-05 16:30:38</a:t>
                      </a:r>
                      <a:r>
                        <a:rPr kumimoji="0" lang="es-ES" sz="1000" b="0" i="0" u="none" strike="noStrike" kern="1200" cap="none" spc="0" normalizeH="0" baseline="0" noProof="0">
                          <a:ln>
                            <a:noFill/>
                          </a:ln>
                          <a:solidFill>
                            <a:prstClr val="black"/>
                          </a:solidFill>
                          <a:effectLst/>
                          <a:uLnTx/>
                          <a:uFillTx/>
                          <a:latin typeface="+mn-lt"/>
                          <a:ea typeface="+mn-ea"/>
                          <a:cs typeface="+mn-cs"/>
                        </a:rPr>
                        <a:t>
 Utilizando el feedback, la experiencia y el conocimiento de los ciclistas, sumado a un minucioso análisis digital de cada taco de la Fast Trak, hemos llevado el diseño de este neumático un paso más allá. Logrando así mayor tracción en las curvas y una mejor autolimpieza, gracias a su nueva configuración del espaciado de los tacos. 
Además, su exclusivo compuesto GRIPTON le aporta mayor agarre en todo tipo de condiciones climáticas, permitiéndote ir más rápido.
Las Specialized Fast Trak Grid 2Bliss Ready vienen en dos medidas: 29 x 2.1" y 29 x 2.3" y son tubeless.
🔺 Encontralas en nuestras tiendas autorizadas.🔺
#IamSpecialized #Specialzedargentina #SpecializedFastTrak #FastTrak #FastTrakGrid #Gripton #2BlissReadys #MTB #XC 
📸  theduttyvegan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8668619"/>
                  </a:ext>
                </a:extLst>
              </a:tr>
            </a:tbl>
          </a:graphicData>
        </a:graphic>
      </p:graphicFrame>
      <p:sp>
        <p:nvSpPr>
          <p:cNvPr id="4" name="Text Placeholder 3">
            <a:extLst>
              <a:ext uri="{FF2B5EF4-FFF2-40B4-BE49-F238E27FC236}">
                <a16:creationId xmlns:a16="http://schemas.microsoft.com/office/drawing/2014/main" id="{7838282A-C3CD-4357-9C60-D619282CD947}"/>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832970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6270C-8EBB-4A6C-9EC6-F04C544A3370}"/>
              </a:ext>
            </a:extLst>
          </p:cNvPr>
          <p:cNvSpPr>
            <a:spLocks noGrp="1"/>
          </p:cNvSpPr>
          <p:nvPr>
            <p:ph type="title"/>
          </p:nvPr>
        </p:nvSpPr>
        <p:spPr/>
        <p:txBody>
          <a:bodyPr/>
          <a:lstStyle/>
          <a:p>
            <a:r>
              <a:rPr lang="en-US"/>
              <a:t>Instagram Posts Table | Scott - 2 of 19</a:t>
            </a:r>
          </a:p>
        </p:txBody>
      </p:sp>
      <p:graphicFrame>
        <p:nvGraphicFramePr>
          <p:cNvPr id="5" name="Table Placeholder 4">
            <a:extLst>
              <a:ext uri="{FF2B5EF4-FFF2-40B4-BE49-F238E27FC236}">
                <a16:creationId xmlns:a16="http://schemas.microsoft.com/office/drawing/2014/main" id="{DC8ED2F5-8C84-4BD1-A691-70ECFBA17A30}"/>
              </a:ext>
            </a:extLst>
          </p:cNvPr>
          <p:cNvGraphicFramePr>
            <a:graphicFrameLocks noGrp="1"/>
          </p:cNvGraphicFramePr>
          <p:nvPr>
            <p:ph type="tbl" sz="quarter" idx="13"/>
            <p:extLst>
              <p:ext uri="{D42A27DB-BD31-4B8C-83A1-F6EECF244321}">
                <p14:modId xmlns:p14="http://schemas.microsoft.com/office/powerpoint/2010/main" val="4123795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83517689"/>
                    </a:ext>
                  </a:extLst>
                </a:gridCol>
                <a:gridCol w="987552">
                  <a:extLst>
                    <a:ext uri="{9D8B030D-6E8A-4147-A177-3AD203B41FA5}">
                      <a16:colId xmlns:a16="http://schemas.microsoft.com/office/drawing/2014/main" val="3556347878"/>
                    </a:ext>
                  </a:extLst>
                </a:gridCol>
                <a:gridCol w="987552">
                  <a:extLst>
                    <a:ext uri="{9D8B030D-6E8A-4147-A177-3AD203B41FA5}">
                      <a16:colId xmlns:a16="http://schemas.microsoft.com/office/drawing/2014/main" val="3932578516"/>
                    </a:ext>
                  </a:extLst>
                </a:gridCol>
                <a:gridCol w="987552">
                  <a:extLst>
                    <a:ext uri="{9D8B030D-6E8A-4147-A177-3AD203B41FA5}">
                      <a16:colId xmlns:a16="http://schemas.microsoft.com/office/drawing/2014/main" val="947493243"/>
                    </a:ext>
                  </a:extLst>
                </a:gridCol>
                <a:gridCol w="987552">
                  <a:extLst>
                    <a:ext uri="{9D8B030D-6E8A-4147-A177-3AD203B41FA5}">
                      <a16:colId xmlns:a16="http://schemas.microsoft.com/office/drawing/2014/main" val="1294710906"/>
                    </a:ext>
                  </a:extLst>
                </a:gridCol>
                <a:gridCol w="987552">
                  <a:extLst>
                    <a:ext uri="{9D8B030D-6E8A-4147-A177-3AD203B41FA5}">
                      <a16:colId xmlns:a16="http://schemas.microsoft.com/office/drawing/2014/main" val="2838388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267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- 2021-05-15 09:09:03</a:t>
                      </a:r>
                      <a:r>
                        <a:rPr kumimoji="0" lang="en-US" sz="1000" b="0" i="0" u="none" strike="noStrike" kern="1200" cap="none" spc="0" normalizeH="0" baseline="0" noProof="0">
                          <a:ln>
                            <a:noFill/>
                          </a:ln>
                          <a:solidFill>
                            <a:prstClr val="black"/>
                          </a:solidFill>
                          <a:effectLst/>
                          <a:uLnTx/>
                          <a:uFillTx/>
                          <a:latin typeface="+mn-lt"/>
                          <a:ea typeface="+mn-ea"/>
                          <a:cs typeface="+mn-cs"/>
                        </a:rPr>
                        <a:t>
 ¡No hay nada igual! Te presentamos los nuevos colores del #SuperTeamTrekBontrager para esta temporada. ¡Próximamente las mejores fotos de un fin de semana a pura bici! 
Gracias por sumarse a esta nueva etapa:
🔴 santini_arg 
🔴 opticacentralstore 
🔴 guargentina 
🔴 segafredoargentina 
🔴 foxracingargentina 
🔴 microonfactory 
trekbikes  trekbicycleargentina bontragerargentina 📸 sportsphotographer.arg 📸 trompofilms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86432243"/>
                  </a:ext>
                </a:extLst>
              </a:tr>
            </a:tbl>
          </a:graphicData>
        </a:graphic>
      </p:graphicFrame>
      <p:sp>
        <p:nvSpPr>
          <p:cNvPr id="4" name="Text Placeholder 3">
            <a:extLst>
              <a:ext uri="{FF2B5EF4-FFF2-40B4-BE49-F238E27FC236}">
                <a16:creationId xmlns:a16="http://schemas.microsoft.com/office/drawing/2014/main" id="{E337F12C-FF0D-4322-9DBF-A863AD4FE16C}"/>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92809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AE186-1843-4824-9F5E-BA9B6EEA213D}"/>
              </a:ext>
            </a:extLst>
          </p:cNvPr>
          <p:cNvSpPr>
            <a:spLocks noGrp="1"/>
          </p:cNvSpPr>
          <p:nvPr>
            <p:ph type="title"/>
          </p:nvPr>
        </p:nvSpPr>
        <p:spPr/>
        <p:txBody>
          <a:bodyPr/>
          <a:lstStyle/>
          <a:p>
            <a:r>
              <a:rPr lang="en-US"/>
              <a:t>Instagram Posts Table | Scott - 3 of 19</a:t>
            </a:r>
          </a:p>
        </p:txBody>
      </p:sp>
      <p:graphicFrame>
        <p:nvGraphicFramePr>
          <p:cNvPr id="5" name="Table Placeholder 4">
            <a:extLst>
              <a:ext uri="{FF2B5EF4-FFF2-40B4-BE49-F238E27FC236}">
                <a16:creationId xmlns:a16="http://schemas.microsoft.com/office/drawing/2014/main" id="{9DC99626-CC0C-4836-A82E-105819926E81}"/>
              </a:ext>
            </a:extLst>
          </p:cNvPr>
          <p:cNvGraphicFramePr>
            <a:graphicFrameLocks noGrp="1"/>
          </p:cNvGraphicFramePr>
          <p:nvPr>
            <p:ph type="tbl" sz="quarter" idx="13"/>
            <p:extLst>
              <p:ext uri="{D42A27DB-BD31-4B8C-83A1-F6EECF244321}">
                <p14:modId xmlns:p14="http://schemas.microsoft.com/office/powerpoint/2010/main" val="740089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72897958"/>
                    </a:ext>
                  </a:extLst>
                </a:gridCol>
                <a:gridCol w="987552">
                  <a:extLst>
                    <a:ext uri="{9D8B030D-6E8A-4147-A177-3AD203B41FA5}">
                      <a16:colId xmlns:a16="http://schemas.microsoft.com/office/drawing/2014/main" val="1288394302"/>
                    </a:ext>
                  </a:extLst>
                </a:gridCol>
                <a:gridCol w="987552">
                  <a:extLst>
                    <a:ext uri="{9D8B030D-6E8A-4147-A177-3AD203B41FA5}">
                      <a16:colId xmlns:a16="http://schemas.microsoft.com/office/drawing/2014/main" val="405234710"/>
                    </a:ext>
                  </a:extLst>
                </a:gridCol>
                <a:gridCol w="987552">
                  <a:extLst>
                    <a:ext uri="{9D8B030D-6E8A-4147-A177-3AD203B41FA5}">
                      <a16:colId xmlns:a16="http://schemas.microsoft.com/office/drawing/2014/main" val="927197068"/>
                    </a:ext>
                  </a:extLst>
                </a:gridCol>
                <a:gridCol w="987552">
                  <a:extLst>
                    <a:ext uri="{9D8B030D-6E8A-4147-A177-3AD203B41FA5}">
                      <a16:colId xmlns:a16="http://schemas.microsoft.com/office/drawing/2014/main" val="512780505"/>
                    </a:ext>
                  </a:extLst>
                </a:gridCol>
                <a:gridCol w="987552">
                  <a:extLst>
                    <a:ext uri="{9D8B030D-6E8A-4147-A177-3AD203B41FA5}">
                      <a16:colId xmlns:a16="http://schemas.microsoft.com/office/drawing/2014/main" val="4067402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989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- 2021-04-18 21:19:01</a:t>
                      </a:r>
                      <a:r>
                        <a:rPr kumimoji="0" lang="es-ES" sz="1000" b="0" i="0" u="none" strike="noStrike" kern="1200" cap="none" spc="0" normalizeH="0" baseline="0" noProof="0">
                          <a:ln>
                            <a:noFill/>
                          </a:ln>
                          <a:solidFill>
                            <a:prstClr val="black"/>
                          </a:solidFill>
                          <a:effectLst/>
                          <a:uLnTx/>
                          <a:uFillTx/>
                          <a:latin typeface="+mn-lt"/>
                          <a:ea typeface="+mn-ea"/>
                          <a:cs typeface="+mn-cs"/>
                        </a:rPr>
                        <a:t>
 ¡ X-Caliber 9 preparada para competir! 
La horquilla RockShox Judy Silver con bloqueo remoto, transmisión Shimano XT/SLX 1x12 y con una amplia relación de cambios la convierten en una gran opción para los ciclistas que buscan rodar a toda velocidad por los singletracks y que quieren una gran bici preparada para competir desde el primer momento.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57636146"/>
                  </a:ext>
                </a:extLst>
              </a:tr>
            </a:tbl>
          </a:graphicData>
        </a:graphic>
      </p:graphicFrame>
      <p:sp>
        <p:nvSpPr>
          <p:cNvPr id="4" name="Text Placeholder 3">
            <a:extLst>
              <a:ext uri="{FF2B5EF4-FFF2-40B4-BE49-F238E27FC236}">
                <a16:creationId xmlns:a16="http://schemas.microsoft.com/office/drawing/2014/main" id="{03CCAED8-D369-4526-8AA6-24C4AA53FCB4}"/>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377935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009D1-230D-42A2-9F1D-04EED2F96322}"/>
              </a:ext>
            </a:extLst>
          </p:cNvPr>
          <p:cNvSpPr>
            <a:spLocks noGrp="1"/>
          </p:cNvSpPr>
          <p:nvPr>
            <p:ph type="title"/>
          </p:nvPr>
        </p:nvSpPr>
        <p:spPr/>
        <p:txBody>
          <a:bodyPr/>
          <a:lstStyle/>
          <a:p>
            <a:r>
              <a:rPr lang="en-US"/>
              <a:t>Instagram Posts Table | Scott - 4 of 19</a:t>
            </a:r>
          </a:p>
        </p:txBody>
      </p:sp>
      <p:graphicFrame>
        <p:nvGraphicFramePr>
          <p:cNvPr id="5" name="Table Placeholder 4">
            <a:extLst>
              <a:ext uri="{FF2B5EF4-FFF2-40B4-BE49-F238E27FC236}">
                <a16:creationId xmlns:a16="http://schemas.microsoft.com/office/drawing/2014/main" id="{FA22906E-6E1E-4875-86C0-3D638368E5D7}"/>
              </a:ext>
            </a:extLst>
          </p:cNvPr>
          <p:cNvGraphicFramePr>
            <a:graphicFrameLocks noGrp="1"/>
          </p:cNvGraphicFramePr>
          <p:nvPr>
            <p:ph type="tbl" sz="quarter" idx="13"/>
            <p:extLst>
              <p:ext uri="{D42A27DB-BD31-4B8C-83A1-F6EECF244321}">
                <p14:modId xmlns:p14="http://schemas.microsoft.com/office/powerpoint/2010/main" val="4270050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87136496"/>
                    </a:ext>
                  </a:extLst>
                </a:gridCol>
                <a:gridCol w="987552">
                  <a:extLst>
                    <a:ext uri="{9D8B030D-6E8A-4147-A177-3AD203B41FA5}">
                      <a16:colId xmlns:a16="http://schemas.microsoft.com/office/drawing/2014/main" val="1480984445"/>
                    </a:ext>
                  </a:extLst>
                </a:gridCol>
                <a:gridCol w="987552">
                  <a:extLst>
                    <a:ext uri="{9D8B030D-6E8A-4147-A177-3AD203B41FA5}">
                      <a16:colId xmlns:a16="http://schemas.microsoft.com/office/drawing/2014/main" val="3199488105"/>
                    </a:ext>
                  </a:extLst>
                </a:gridCol>
                <a:gridCol w="987552">
                  <a:extLst>
                    <a:ext uri="{9D8B030D-6E8A-4147-A177-3AD203B41FA5}">
                      <a16:colId xmlns:a16="http://schemas.microsoft.com/office/drawing/2014/main" val="3256354079"/>
                    </a:ext>
                  </a:extLst>
                </a:gridCol>
                <a:gridCol w="987552">
                  <a:extLst>
                    <a:ext uri="{9D8B030D-6E8A-4147-A177-3AD203B41FA5}">
                      <a16:colId xmlns:a16="http://schemas.microsoft.com/office/drawing/2014/main" val="719296237"/>
                    </a:ext>
                  </a:extLst>
                </a:gridCol>
                <a:gridCol w="987552">
                  <a:extLst>
                    <a:ext uri="{9D8B030D-6E8A-4147-A177-3AD203B41FA5}">
                      <a16:colId xmlns:a16="http://schemas.microsoft.com/office/drawing/2014/main" val="1519247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985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- 2021-04-17 20:30:38</a:t>
                      </a:r>
                      <a:r>
                        <a:rPr kumimoji="0" lang="en-US" sz="1000" b="0" i="0" u="none" strike="noStrike" kern="1200" cap="none" spc="0" normalizeH="0" baseline="0" noProof="0">
                          <a:ln>
                            <a:noFill/>
                          </a:ln>
                          <a:solidFill>
                            <a:prstClr val="black"/>
                          </a:solidFill>
                          <a:effectLst/>
                          <a:uLnTx/>
                          <a:uFillTx/>
                          <a:latin typeface="+mn-lt"/>
                          <a:ea typeface="+mn-ea"/>
                          <a:cs typeface="+mn-cs"/>
                        </a:rPr>
                        <a:t>
 ¡Fin de semana al mejor estilo del #TeamTrekBontrager! 
hernanjais y alvaritomacias nos dejan estas postales increíbles.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9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- 2021-05-04 18:08:11</a:t>
                      </a:r>
                      <a:r>
                        <a:rPr kumimoji="0" lang="es-ES" sz="1000" b="0" i="0" u="none" strike="noStrike" kern="1200" cap="none" spc="0" normalizeH="0" baseline="0" noProof="0">
                          <a:ln>
                            <a:noFill/>
                          </a:ln>
                          <a:solidFill>
                            <a:prstClr val="black"/>
                          </a:solidFill>
                          <a:effectLst/>
                          <a:uLnTx/>
                          <a:uFillTx/>
                          <a:latin typeface="+mn-lt"/>
                          <a:ea typeface="+mn-ea"/>
                          <a:cs typeface="+mn-cs"/>
                        </a:rPr>
                        <a:t>
 ¡Madone SL6 más rápida que nunca! 
Una bici de ruta aerodinámica, con capacidad de manejo, OCLV 500, rótula IsoSpeed e integraciones avanzadas propias de la bici campeona del mundo y ganadora de las pruebas más exigentes a nivel mundial. 
Tu próxima bici de ruta te esta esperando. Encontrá la Madone SL6 en las mejores tiendas del país. 
trekbicycleargentina bontragerargentina 
#Trek #TrekArgentina #RacedToWin #GoOutside #Madonesl6 #madonesl6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8651973"/>
                  </a:ext>
                </a:extLst>
              </a:tr>
            </a:tbl>
          </a:graphicData>
        </a:graphic>
      </p:graphicFrame>
      <p:sp>
        <p:nvSpPr>
          <p:cNvPr id="4" name="Text Placeholder 3">
            <a:extLst>
              <a:ext uri="{FF2B5EF4-FFF2-40B4-BE49-F238E27FC236}">
                <a16:creationId xmlns:a16="http://schemas.microsoft.com/office/drawing/2014/main" id="{6352B2BD-96A9-43B2-8C32-160502C9879E}"/>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158695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99F84-A8B3-45A5-AC9D-89D743BE7EA8}"/>
              </a:ext>
            </a:extLst>
          </p:cNvPr>
          <p:cNvSpPr>
            <a:spLocks noGrp="1"/>
          </p:cNvSpPr>
          <p:nvPr>
            <p:ph type="title"/>
          </p:nvPr>
        </p:nvSpPr>
        <p:spPr/>
        <p:txBody>
          <a:bodyPr/>
          <a:lstStyle/>
          <a:p>
            <a:r>
              <a:rPr lang="en-US"/>
              <a:t>Instagram Posts Table | Scott - 5 of 19</a:t>
            </a:r>
          </a:p>
        </p:txBody>
      </p:sp>
      <p:graphicFrame>
        <p:nvGraphicFramePr>
          <p:cNvPr id="5" name="Table Placeholder 4">
            <a:extLst>
              <a:ext uri="{FF2B5EF4-FFF2-40B4-BE49-F238E27FC236}">
                <a16:creationId xmlns:a16="http://schemas.microsoft.com/office/drawing/2014/main" id="{6C4F8CB2-F132-479A-984D-60D92B5F1E22}"/>
              </a:ext>
            </a:extLst>
          </p:cNvPr>
          <p:cNvGraphicFramePr>
            <a:graphicFrameLocks noGrp="1"/>
          </p:cNvGraphicFramePr>
          <p:nvPr>
            <p:ph type="tbl" sz="quarter" idx="13"/>
            <p:extLst>
              <p:ext uri="{D42A27DB-BD31-4B8C-83A1-F6EECF244321}">
                <p14:modId xmlns:p14="http://schemas.microsoft.com/office/powerpoint/2010/main" val="2052296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3839443"/>
                    </a:ext>
                  </a:extLst>
                </a:gridCol>
                <a:gridCol w="987552">
                  <a:extLst>
                    <a:ext uri="{9D8B030D-6E8A-4147-A177-3AD203B41FA5}">
                      <a16:colId xmlns:a16="http://schemas.microsoft.com/office/drawing/2014/main" val="3805744353"/>
                    </a:ext>
                  </a:extLst>
                </a:gridCol>
                <a:gridCol w="987552">
                  <a:extLst>
                    <a:ext uri="{9D8B030D-6E8A-4147-A177-3AD203B41FA5}">
                      <a16:colId xmlns:a16="http://schemas.microsoft.com/office/drawing/2014/main" val="2653741152"/>
                    </a:ext>
                  </a:extLst>
                </a:gridCol>
                <a:gridCol w="987552">
                  <a:extLst>
                    <a:ext uri="{9D8B030D-6E8A-4147-A177-3AD203B41FA5}">
                      <a16:colId xmlns:a16="http://schemas.microsoft.com/office/drawing/2014/main" val="3927679100"/>
                    </a:ext>
                  </a:extLst>
                </a:gridCol>
                <a:gridCol w="987552">
                  <a:extLst>
                    <a:ext uri="{9D8B030D-6E8A-4147-A177-3AD203B41FA5}">
                      <a16:colId xmlns:a16="http://schemas.microsoft.com/office/drawing/2014/main" val="1519199080"/>
                    </a:ext>
                  </a:extLst>
                </a:gridCol>
                <a:gridCol w="987552">
                  <a:extLst>
                    <a:ext uri="{9D8B030D-6E8A-4147-A177-3AD203B41FA5}">
                      <a16:colId xmlns:a16="http://schemas.microsoft.com/office/drawing/2014/main" val="1569647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411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- 2021-05-09 18:00:19</a:t>
                      </a:r>
                      <a:r>
                        <a:rPr kumimoji="0" lang="en-US" sz="1000" b="0" i="0" u="none" strike="noStrike" kern="1200" cap="none" spc="0" normalizeH="0" baseline="0" noProof="0">
                          <a:ln>
                            <a:noFill/>
                          </a:ln>
                          <a:solidFill>
                            <a:prstClr val="black"/>
                          </a:solidFill>
                          <a:effectLst/>
                          <a:uLnTx/>
                          <a:uFillTx/>
                          <a:latin typeface="+mn-lt"/>
                          <a:ea typeface="+mn-ea"/>
                          <a:cs typeface="+mn-cs"/>
                        </a:rPr>
                        <a:t>
 Las mejores imágenes del trekfactoryracingxc en una fecha impresionante de XCO. 
Contanos ¿Qué te pareció el primer encuentro de la Copa del Mundo en Alemania? 
trekbikes trekbicycleargentina bontragerargentina opticacentralstore santini_arg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9144813"/>
                  </a:ext>
                </a:extLst>
              </a:tr>
            </a:tbl>
          </a:graphicData>
        </a:graphic>
      </p:graphicFrame>
      <p:sp>
        <p:nvSpPr>
          <p:cNvPr id="4" name="Text Placeholder 3">
            <a:extLst>
              <a:ext uri="{FF2B5EF4-FFF2-40B4-BE49-F238E27FC236}">
                <a16:creationId xmlns:a16="http://schemas.microsoft.com/office/drawing/2014/main" id="{305CF384-BB3F-45FC-BDE0-66DCFE3626D3}"/>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677062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F8C34-8DE8-44CD-A082-612A773AE2D6}"/>
              </a:ext>
            </a:extLst>
          </p:cNvPr>
          <p:cNvSpPr>
            <a:spLocks noGrp="1"/>
          </p:cNvSpPr>
          <p:nvPr>
            <p:ph type="title"/>
          </p:nvPr>
        </p:nvSpPr>
        <p:spPr/>
        <p:txBody>
          <a:bodyPr/>
          <a:lstStyle/>
          <a:p>
            <a:r>
              <a:rPr lang="en-US"/>
              <a:t>Instagram Posts Table | Scott - 6 of 19</a:t>
            </a:r>
          </a:p>
        </p:txBody>
      </p:sp>
      <p:graphicFrame>
        <p:nvGraphicFramePr>
          <p:cNvPr id="5" name="Table Placeholder 4">
            <a:extLst>
              <a:ext uri="{FF2B5EF4-FFF2-40B4-BE49-F238E27FC236}">
                <a16:creationId xmlns:a16="http://schemas.microsoft.com/office/drawing/2014/main" id="{8546E94A-F99B-474F-A041-3C4D4E27F7DE}"/>
              </a:ext>
            </a:extLst>
          </p:cNvPr>
          <p:cNvGraphicFramePr>
            <a:graphicFrameLocks noGrp="1"/>
          </p:cNvGraphicFramePr>
          <p:nvPr>
            <p:ph type="tbl" sz="quarter" idx="13"/>
            <p:extLst>
              <p:ext uri="{D42A27DB-BD31-4B8C-83A1-F6EECF244321}">
                <p14:modId xmlns:p14="http://schemas.microsoft.com/office/powerpoint/2010/main" val="1500015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88638442"/>
                    </a:ext>
                  </a:extLst>
                </a:gridCol>
                <a:gridCol w="987552">
                  <a:extLst>
                    <a:ext uri="{9D8B030D-6E8A-4147-A177-3AD203B41FA5}">
                      <a16:colId xmlns:a16="http://schemas.microsoft.com/office/drawing/2014/main" val="688468343"/>
                    </a:ext>
                  </a:extLst>
                </a:gridCol>
                <a:gridCol w="987552">
                  <a:extLst>
                    <a:ext uri="{9D8B030D-6E8A-4147-A177-3AD203B41FA5}">
                      <a16:colId xmlns:a16="http://schemas.microsoft.com/office/drawing/2014/main" val="2076794757"/>
                    </a:ext>
                  </a:extLst>
                </a:gridCol>
                <a:gridCol w="987552">
                  <a:extLst>
                    <a:ext uri="{9D8B030D-6E8A-4147-A177-3AD203B41FA5}">
                      <a16:colId xmlns:a16="http://schemas.microsoft.com/office/drawing/2014/main" val="3205772030"/>
                    </a:ext>
                  </a:extLst>
                </a:gridCol>
                <a:gridCol w="987552">
                  <a:extLst>
                    <a:ext uri="{9D8B030D-6E8A-4147-A177-3AD203B41FA5}">
                      <a16:colId xmlns:a16="http://schemas.microsoft.com/office/drawing/2014/main" val="3823686223"/>
                    </a:ext>
                  </a:extLst>
                </a:gridCol>
                <a:gridCol w="987552">
                  <a:extLst>
                    <a:ext uri="{9D8B030D-6E8A-4147-A177-3AD203B41FA5}">
                      <a16:colId xmlns:a16="http://schemas.microsoft.com/office/drawing/2014/main" val="1170753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531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- 2021-04-30 20:05:34</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Scale 970 Red detalle x detalle, producida en Argentina bajo los mismos estándares suizos:
✅ Cuadro Boost QR de aleación 6061 Scale
✅ RockShox Judy 100 mm
✅ Control remoto RideLoc con 2 posiciones
✅ SRAM SX, 12 velocidades
✅ Frenos de disco Shimano
✅ Llantas Syncros
✅ Cubiertas Maxxis Rekon Race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4780288"/>
                  </a:ext>
                </a:extLst>
              </a:tr>
            </a:tbl>
          </a:graphicData>
        </a:graphic>
      </p:graphicFrame>
      <p:sp>
        <p:nvSpPr>
          <p:cNvPr id="4" name="Text Placeholder 3">
            <a:extLst>
              <a:ext uri="{FF2B5EF4-FFF2-40B4-BE49-F238E27FC236}">
                <a16:creationId xmlns:a16="http://schemas.microsoft.com/office/drawing/2014/main" id="{892FA587-268A-4714-989E-1DE17C34CA58}"/>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26586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9E86-18FB-46B4-BB48-F26F19EAC5CF}"/>
              </a:ext>
            </a:extLst>
          </p:cNvPr>
          <p:cNvSpPr>
            <a:spLocks noGrp="1"/>
          </p:cNvSpPr>
          <p:nvPr>
            <p:ph type="title"/>
          </p:nvPr>
        </p:nvSpPr>
        <p:spPr/>
        <p:txBody>
          <a:bodyPr/>
          <a:lstStyle/>
          <a:p>
            <a:r>
              <a:rPr lang="en-US"/>
              <a:t>Instagram Posts Table | Scott - 7 of 19</a:t>
            </a:r>
          </a:p>
        </p:txBody>
      </p:sp>
      <p:graphicFrame>
        <p:nvGraphicFramePr>
          <p:cNvPr id="5" name="Table Placeholder 4">
            <a:extLst>
              <a:ext uri="{FF2B5EF4-FFF2-40B4-BE49-F238E27FC236}">
                <a16:creationId xmlns:a16="http://schemas.microsoft.com/office/drawing/2014/main" id="{D3964289-1354-402D-B3B0-30C5FEE325C1}"/>
              </a:ext>
            </a:extLst>
          </p:cNvPr>
          <p:cNvGraphicFramePr>
            <a:graphicFrameLocks noGrp="1"/>
          </p:cNvGraphicFramePr>
          <p:nvPr>
            <p:ph type="tbl" sz="quarter" idx="13"/>
            <p:extLst>
              <p:ext uri="{D42A27DB-BD31-4B8C-83A1-F6EECF244321}">
                <p14:modId xmlns:p14="http://schemas.microsoft.com/office/powerpoint/2010/main" val="71880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88290142"/>
                    </a:ext>
                  </a:extLst>
                </a:gridCol>
                <a:gridCol w="987552">
                  <a:extLst>
                    <a:ext uri="{9D8B030D-6E8A-4147-A177-3AD203B41FA5}">
                      <a16:colId xmlns:a16="http://schemas.microsoft.com/office/drawing/2014/main" val="1454115911"/>
                    </a:ext>
                  </a:extLst>
                </a:gridCol>
                <a:gridCol w="987552">
                  <a:extLst>
                    <a:ext uri="{9D8B030D-6E8A-4147-A177-3AD203B41FA5}">
                      <a16:colId xmlns:a16="http://schemas.microsoft.com/office/drawing/2014/main" val="1210241977"/>
                    </a:ext>
                  </a:extLst>
                </a:gridCol>
                <a:gridCol w="987552">
                  <a:extLst>
                    <a:ext uri="{9D8B030D-6E8A-4147-A177-3AD203B41FA5}">
                      <a16:colId xmlns:a16="http://schemas.microsoft.com/office/drawing/2014/main" val="682652261"/>
                    </a:ext>
                  </a:extLst>
                </a:gridCol>
                <a:gridCol w="987552">
                  <a:extLst>
                    <a:ext uri="{9D8B030D-6E8A-4147-A177-3AD203B41FA5}">
                      <a16:colId xmlns:a16="http://schemas.microsoft.com/office/drawing/2014/main" val="3700526762"/>
                    </a:ext>
                  </a:extLst>
                </a:gridCol>
                <a:gridCol w="987552">
                  <a:extLst>
                    <a:ext uri="{9D8B030D-6E8A-4147-A177-3AD203B41FA5}">
                      <a16:colId xmlns:a16="http://schemas.microsoft.com/office/drawing/2014/main" val="3922829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665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- 2021-04-22 12:59:50</a:t>
                      </a:r>
                      <a:r>
                        <a:rPr kumimoji="0" lang="en-US" sz="1000" b="0" i="0" u="none" strike="noStrike" kern="1200" cap="none" spc="0" normalizeH="0" baseline="0" noProof="0">
                          <a:ln>
                            <a:noFill/>
                          </a:ln>
                          <a:solidFill>
                            <a:prstClr val="black"/>
                          </a:solidFill>
                          <a:effectLst/>
                          <a:uLnTx/>
                          <a:uFillTx/>
                          <a:latin typeface="+mn-lt"/>
                          <a:ea typeface="+mn-ea"/>
                          <a:cs typeface="+mn-cs"/>
                        </a:rPr>
                        <a:t>
 Una pausa para contemplar y entender que somos parte de la naturaleza🌱. 
Hoy y siempre. 
22 de abril 🌎 Día Internacional de la Tierra
#iamspecialized #specializedarg #ridespecialized #mtb #mtblifestyle  #sworks #epic #tubolevo #pedaleoasistido #argentina #adventure #xc #iamspecialized_mtb #DiaInternacionaldelatierra #planetatierra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0206310"/>
                  </a:ext>
                </a:extLst>
              </a:tr>
            </a:tbl>
          </a:graphicData>
        </a:graphic>
      </p:graphicFrame>
      <p:sp>
        <p:nvSpPr>
          <p:cNvPr id="4" name="Text Placeholder 3">
            <a:extLst>
              <a:ext uri="{FF2B5EF4-FFF2-40B4-BE49-F238E27FC236}">
                <a16:creationId xmlns:a16="http://schemas.microsoft.com/office/drawing/2014/main" id="{532B522A-5A2E-49CC-8E46-5BAB9C14A071}"/>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51956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27CFA-5EBF-443A-A35C-8172456B7A18}"/>
              </a:ext>
            </a:extLst>
          </p:cNvPr>
          <p:cNvSpPr>
            <a:spLocks noGrp="1"/>
          </p:cNvSpPr>
          <p:nvPr>
            <p:ph type="title"/>
          </p:nvPr>
        </p:nvSpPr>
        <p:spPr/>
        <p:txBody>
          <a:bodyPr/>
          <a:lstStyle/>
          <a:p>
            <a:r>
              <a:rPr lang="en-US"/>
              <a:t>Instagram Posts Table | Scott - 8 of 19</a:t>
            </a:r>
          </a:p>
        </p:txBody>
      </p:sp>
      <p:graphicFrame>
        <p:nvGraphicFramePr>
          <p:cNvPr id="5" name="Table Placeholder 4">
            <a:extLst>
              <a:ext uri="{FF2B5EF4-FFF2-40B4-BE49-F238E27FC236}">
                <a16:creationId xmlns:a16="http://schemas.microsoft.com/office/drawing/2014/main" id="{E2ABD924-8C4F-4739-AB5E-C44BC9777CAC}"/>
              </a:ext>
            </a:extLst>
          </p:cNvPr>
          <p:cNvGraphicFramePr>
            <a:graphicFrameLocks noGrp="1"/>
          </p:cNvGraphicFramePr>
          <p:nvPr>
            <p:ph type="tbl" sz="quarter" idx="13"/>
            <p:extLst>
              <p:ext uri="{D42A27DB-BD31-4B8C-83A1-F6EECF244321}">
                <p14:modId xmlns:p14="http://schemas.microsoft.com/office/powerpoint/2010/main" val="2353750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86342908"/>
                    </a:ext>
                  </a:extLst>
                </a:gridCol>
                <a:gridCol w="987552">
                  <a:extLst>
                    <a:ext uri="{9D8B030D-6E8A-4147-A177-3AD203B41FA5}">
                      <a16:colId xmlns:a16="http://schemas.microsoft.com/office/drawing/2014/main" val="216983715"/>
                    </a:ext>
                  </a:extLst>
                </a:gridCol>
                <a:gridCol w="987552">
                  <a:extLst>
                    <a:ext uri="{9D8B030D-6E8A-4147-A177-3AD203B41FA5}">
                      <a16:colId xmlns:a16="http://schemas.microsoft.com/office/drawing/2014/main" val="2839596108"/>
                    </a:ext>
                  </a:extLst>
                </a:gridCol>
                <a:gridCol w="987552">
                  <a:extLst>
                    <a:ext uri="{9D8B030D-6E8A-4147-A177-3AD203B41FA5}">
                      <a16:colId xmlns:a16="http://schemas.microsoft.com/office/drawing/2014/main" val="1185384831"/>
                    </a:ext>
                  </a:extLst>
                </a:gridCol>
                <a:gridCol w="987552">
                  <a:extLst>
                    <a:ext uri="{9D8B030D-6E8A-4147-A177-3AD203B41FA5}">
                      <a16:colId xmlns:a16="http://schemas.microsoft.com/office/drawing/2014/main" val="2430777354"/>
                    </a:ext>
                  </a:extLst>
                </a:gridCol>
                <a:gridCol w="987552">
                  <a:extLst>
                    <a:ext uri="{9D8B030D-6E8A-4147-A177-3AD203B41FA5}">
                      <a16:colId xmlns:a16="http://schemas.microsoft.com/office/drawing/2014/main" val="3277801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38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- 2021-04-21 19:17:14</a:t>
                      </a:r>
                      <a:r>
                        <a:rPr kumimoji="0" lang="en-US" sz="1000" b="0" i="0" u="none" strike="noStrike" kern="1200" cap="none" spc="0" normalizeH="0" baseline="0" noProof="0">
                          <a:ln>
                            <a:noFill/>
                          </a:ln>
                          <a:solidFill>
                            <a:prstClr val="black"/>
                          </a:solidFill>
                          <a:effectLst/>
                          <a:uLnTx/>
                          <a:uFillTx/>
                          <a:latin typeface="+mn-lt"/>
                          <a:ea typeface="+mn-ea"/>
                          <a:cs typeface="+mn-cs"/>
                        </a:rPr>
                        <a:t>
 Una #MTB con #HardTail lista para llevarte a otro nivel en los circuitos.
Así es la Scale 925.
✅ Cuadro Scale en carbono HMF
✅ FOX 32 Float Rhythm 100 mm
✅ Control remoto RideLoc con 3 posiciones
✅ Shimano XT/SLX, 12 velocidades
✅ Frenos de disco Shimano
✅ Llantas Syncros X-25 TR
✅ Cubiertas Schwalbe Racing Kevlar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99447435"/>
                  </a:ext>
                </a:extLst>
              </a:tr>
            </a:tbl>
          </a:graphicData>
        </a:graphic>
      </p:graphicFrame>
      <p:sp>
        <p:nvSpPr>
          <p:cNvPr id="4" name="Text Placeholder 3">
            <a:extLst>
              <a:ext uri="{FF2B5EF4-FFF2-40B4-BE49-F238E27FC236}">
                <a16:creationId xmlns:a16="http://schemas.microsoft.com/office/drawing/2014/main" id="{DF8355B9-BAA3-4E74-A3AD-FD0E4A783D5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186565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9D98E-0A01-4019-8B01-25C113C23CAA}"/>
              </a:ext>
            </a:extLst>
          </p:cNvPr>
          <p:cNvSpPr>
            <a:spLocks noGrp="1"/>
          </p:cNvSpPr>
          <p:nvPr>
            <p:ph type="title"/>
          </p:nvPr>
        </p:nvSpPr>
        <p:spPr/>
        <p:txBody>
          <a:bodyPr/>
          <a:lstStyle/>
          <a:p>
            <a:r>
              <a:rPr lang="en-US"/>
              <a:t>Instagram Posts Table | Scott - 9 of 19</a:t>
            </a:r>
          </a:p>
        </p:txBody>
      </p:sp>
      <p:graphicFrame>
        <p:nvGraphicFramePr>
          <p:cNvPr id="5" name="Table Placeholder 4">
            <a:extLst>
              <a:ext uri="{FF2B5EF4-FFF2-40B4-BE49-F238E27FC236}">
                <a16:creationId xmlns:a16="http://schemas.microsoft.com/office/drawing/2014/main" id="{894BEB8D-4765-4DFF-88EB-F11DBEB4B6C1}"/>
              </a:ext>
            </a:extLst>
          </p:cNvPr>
          <p:cNvGraphicFramePr>
            <a:graphicFrameLocks noGrp="1"/>
          </p:cNvGraphicFramePr>
          <p:nvPr>
            <p:ph type="tbl" sz="quarter" idx="13"/>
            <p:extLst>
              <p:ext uri="{D42A27DB-BD31-4B8C-83A1-F6EECF244321}">
                <p14:modId xmlns:p14="http://schemas.microsoft.com/office/powerpoint/2010/main" val="3039884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42770080"/>
                    </a:ext>
                  </a:extLst>
                </a:gridCol>
                <a:gridCol w="987552">
                  <a:extLst>
                    <a:ext uri="{9D8B030D-6E8A-4147-A177-3AD203B41FA5}">
                      <a16:colId xmlns:a16="http://schemas.microsoft.com/office/drawing/2014/main" val="4011466657"/>
                    </a:ext>
                  </a:extLst>
                </a:gridCol>
                <a:gridCol w="987552">
                  <a:extLst>
                    <a:ext uri="{9D8B030D-6E8A-4147-A177-3AD203B41FA5}">
                      <a16:colId xmlns:a16="http://schemas.microsoft.com/office/drawing/2014/main" val="2960610643"/>
                    </a:ext>
                  </a:extLst>
                </a:gridCol>
                <a:gridCol w="987552">
                  <a:extLst>
                    <a:ext uri="{9D8B030D-6E8A-4147-A177-3AD203B41FA5}">
                      <a16:colId xmlns:a16="http://schemas.microsoft.com/office/drawing/2014/main" val="2328775919"/>
                    </a:ext>
                  </a:extLst>
                </a:gridCol>
                <a:gridCol w="987552">
                  <a:extLst>
                    <a:ext uri="{9D8B030D-6E8A-4147-A177-3AD203B41FA5}">
                      <a16:colId xmlns:a16="http://schemas.microsoft.com/office/drawing/2014/main" val="3590689805"/>
                    </a:ext>
                  </a:extLst>
                </a:gridCol>
                <a:gridCol w="987552">
                  <a:extLst>
                    <a:ext uri="{9D8B030D-6E8A-4147-A177-3AD203B41FA5}">
                      <a16:colId xmlns:a16="http://schemas.microsoft.com/office/drawing/2014/main" val="3597980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733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- 2021-05-06 18:54:46</a:t>
                      </a:r>
                      <a:r>
                        <a:rPr kumimoji="0" lang="en-US" sz="1000" b="0" i="0" u="none" strike="noStrike" kern="1200" cap="none" spc="0" normalizeH="0" baseline="0" noProof="0">
                          <a:ln>
                            <a:noFill/>
                          </a:ln>
                          <a:solidFill>
                            <a:prstClr val="black"/>
                          </a:solidFill>
                          <a:effectLst/>
                          <a:uLnTx/>
                          <a:uFillTx/>
                          <a:latin typeface="+mn-lt"/>
                          <a:ea typeface="+mn-ea"/>
                          <a:cs typeface="+mn-cs"/>
                        </a:rPr>
                        <a:t>
 #TBT ¡ facundoperezc y #Supercaliber! 
Impresionante producción con el campeón argentino de XCM. 35mmproductora phcristiancarrizo rodrigoguillemotfotografia 
trekbicycleargentina bontragerargentina pave_sportswear opticacentralstore #Trek #TrekArgentina #RacedToWin #GoOutside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204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- 2021-04-28 14:04:33</a:t>
                      </a:r>
                      <a:r>
                        <a:rPr kumimoji="0" lang="en-US" sz="1000" b="0" i="0" u="none" strike="noStrike" kern="1200" cap="none" spc="0" normalizeH="0" baseline="0" noProof="0">
                          <a:ln>
                            <a:noFill/>
                          </a:ln>
                          <a:solidFill>
                            <a:prstClr val="black"/>
                          </a:solidFill>
                          <a:effectLst/>
                          <a:uLnTx/>
                          <a:uFillTx/>
                          <a:latin typeface="+mn-lt"/>
                          <a:ea typeface="+mn-ea"/>
                          <a:cs typeface="+mn-cs"/>
                        </a:rPr>
                        <a:t>
 ¡Feliz cumpleaños, Alvarito! Uno de los corredores más queridos de Argentina y figura indiscutible del mtb celebra su cumple. 
¡Déjale un mensaje al Picante! 
trekbikes  trekbicycleargentina bontragerargentina  opticacentralstore  guargentina  pave_sportswear 
#FelizCumple#RacedToWin #GoOutside #creemosenlasbicis #procaliber #supercaliber #topfuel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5893050"/>
                  </a:ext>
                </a:extLst>
              </a:tr>
            </a:tbl>
          </a:graphicData>
        </a:graphic>
      </p:graphicFrame>
      <p:sp>
        <p:nvSpPr>
          <p:cNvPr id="4" name="Text Placeholder 3">
            <a:extLst>
              <a:ext uri="{FF2B5EF4-FFF2-40B4-BE49-F238E27FC236}">
                <a16:creationId xmlns:a16="http://schemas.microsoft.com/office/drawing/2014/main" id="{8C91823D-9735-4EAD-92F3-EF34F3208752}"/>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673624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3A151-49A1-4F1D-AE49-EC9588217455}"/>
              </a:ext>
            </a:extLst>
          </p:cNvPr>
          <p:cNvSpPr>
            <a:spLocks noGrp="1"/>
          </p:cNvSpPr>
          <p:nvPr>
            <p:ph type="title"/>
          </p:nvPr>
        </p:nvSpPr>
        <p:spPr/>
        <p:txBody>
          <a:bodyPr/>
          <a:lstStyle/>
          <a:p>
            <a:r>
              <a:rPr lang="en-US"/>
              <a:t>Instagram Posts Table | Scott - 10 of 19</a:t>
            </a:r>
          </a:p>
        </p:txBody>
      </p:sp>
      <p:graphicFrame>
        <p:nvGraphicFramePr>
          <p:cNvPr id="5" name="Table Placeholder 4">
            <a:extLst>
              <a:ext uri="{FF2B5EF4-FFF2-40B4-BE49-F238E27FC236}">
                <a16:creationId xmlns:a16="http://schemas.microsoft.com/office/drawing/2014/main" id="{C33DB4B9-AD39-4DD5-BC74-4885D04AB68D}"/>
              </a:ext>
            </a:extLst>
          </p:cNvPr>
          <p:cNvGraphicFramePr>
            <a:graphicFrameLocks noGrp="1"/>
          </p:cNvGraphicFramePr>
          <p:nvPr>
            <p:ph type="tbl" sz="quarter" idx="13"/>
            <p:extLst>
              <p:ext uri="{D42A27DB-BD31-4B8C-83A1-F6EECF244321}">
                <p14:modId xmlns:p14="http://schemas.microsoft.com/office/powerpoint/2010/main" val="2281962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70867638"/>
                    </a:ext>
                  </a:extLst>
                </a:gridCol>
                <a:gridCol w="987552">
                  <a:extLst>
                    <a:ext uri="{9D8B030D-6E8A-4147-A177-3AD203B41FA5}">
                      <a16:colId xmlns:a16="http://schemas.microsoft.com/office/drawing/2014/main" val="1867285920"/>
                    </a:ext>
                  </a:extLst>
                </a:gridCol>
                <a:gridCol w="987552">
                  <a:extLst>
                    <a:ext uri="{9D8B030D-6E8A-4147-A177-3AD203B41FA5}">
                      <a16:colId xmlns:a16="http://schemas.microsoft.com/office/drawing/2014/main" val="1055054307"/>
                    </a:ext>
                  </a:extLst>
                </a:gridCol>
                <a:gridCol w="987552">
                  <a:extLst>
                    <a:ext uri="{9D8B030D-6E8A-4147-A177-3AD203B41FA5}">
                      <a16:colId xmlns:a16="http://schemas.microsoft.com/office/drawing/2014/main" val="642802139"/>
                    </a:ext>
                  </a:extLst>
                </a:gridCol>
                <a:gridCol w="987552">
                  <a:extLst>
                    <a:ext uri="{9D8B030D-6E8A-4147-A177-3AD203B41FA5}">
                      <a16:colId xmlns:a16="http://schemas.microsoft.com/office/drawing/2014/main" val="2731968259"/>
                    </a:ext>
                  </a:extLst>
                </a:gridCol>
                <a:gridCol w="987552">
                  <a:extLst>
                    <a:ext uri="{9D8B030D-6E8A-4147-A177-3AD203B41FA5}">
                      <a16:colId xmlns:a16="http://schemas.microsoft.com/office/drawing/2014/main" val="1838950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3412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- 2021-05-03 19:07:20</a:t>
                      </a:r>
                      <a:r>
                        <a:rPr kumimoji="0" lang="es-ES" sz="1000" b="0" i="0" u="none" strike="noStrike" kern="1200" cap="none" spc="0" normalizeH="0" baseline="0" noProof="0">
                          <a:ln>
                            <a:noFill/>
                          </a:ln>
                          <a:solidFill>
                            <a:prstClr val="black"/>
                          </a:solidFill>
                          <a:effectLst/>
                          <a:uLnTx/>
                          <a:uFillTx/>
                          <a:latin typeface="+mn-lt"/>
                          <a:ea typeface="+mn-ea"/>
                          <a:cs typeface="+mn-cs"/>
                        </a:rPr>
                        <a:t>
 Hemos cambiado a fondo el diseño de la SCOTT Addict 20 Disc pensando en los que pasan más horas pedaleando. La geometría se centra menos en la competición y más en la resistencia; la Addict 20 Disc será tu compañera favorita para rodar kilómetros y kilómetros, y a un precio muy ventajoso.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627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- 2021-05-14 19:41:46</a:t>
                      </a:r>
                      <a:r>
                        <a:rPr kumimoji="0" lang="en-US" sz="1000" b="0" i="0" u="none" strike="noStrike" kern="1200" cap="none" spc="0" normalizeH="0" baseline="0" noProof="0">
                          <a:ln>
                            <a:noFill/>
                          </a:ln>
                          <a:solidFill>
                            <a:prstClr val="black"/>
                          </a:solidFill>
                          <a:effectLst/>
                          <a:uLnTx/>
                          <a:uFillTx/>
                          <a:latin typeface="+mn-lt"/>
                          <a:ea typeface="+mn-ea"/>
                          <a:cs typeface="+mn-cs"/>
                        </a:rPr>
                        <a:t>
 ¡Vuelven las novedades del #SuperTeamTrekBontrager! Muy pronto… 
trekbikes  trekbicycleargentina bontragerargentina  opticacentralstore  guargentina foxracingargentina microonfactory santini_arg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0983111"/>
                  </a:ext>
                </a:extLst>
              </a:tr>
            </a:tbl>
          </a:graphicData>
        </a:graphic>
      </p:graphicFrame>
      <p:sp>
        <p:nvSpPr>
          <p:cNvPr id="4" name="Text Placeholder 3">
            <a:extLst>
              <a:ext uri="{FF2B5EF4-FFF2-40B4-BE49-F238E27FC236}">
                <a16:creationId xmlns:a16="http://schemas.microsoft.com/office/drawing/2014/main" id="{1C11A0A6-2366-47D0-9BEB-297C813460FE}"/>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20312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55386-56A8-4B98-924D-8310D095FD0E}"/>
              </a:ext>
            </a:extLst>
          </p:cNvPr>
          <p:cNvSpPr>
            <a:spLocks noGrp="1"/>
          </p:cNvSpPr>
          <p:nvPr>
            <p:ph type="title"/>
          </p:nvPr>
        </p:nvSpPr>
        <p:spPr/>
        <p:txBody>
          <a:bodyPr/>
          <a:lstStyle/>
          <a:p>
            <a:r>
              <a:rPr lang="en-US"/>
              <a:t>Instagram Posts Table | Scott - 11 of 19</a:t>
            </a:r>
          </a:p>
        </p:txBody>
      </p:sp>
      <p:graphicFrame>
        <p:nvGraphicFramePr>
          <p:cNvPr id="5" name="Table Placeholder 4">
            <a:extLst>
              <a:ext uri="{FF2B5EF4-FFF2-40B4-BE49-F238E27FC236}">
                <a16:creationId xmlns:a16="http://schemas.microsoft.com/office/drawing/2014/main" id="{C20763DE-D6A7-4658-A163-ADCF4DD24335}"/>
              </a:ext>
            </a:extLst>
          </p:cNvPr>
          <p:cNvGraphicFramePr>
            <a:graphicFrameLocks noGrp="1"/>
          </p:cNvGraphicFramePr>
          <p:nvPr>
            <p:ph type="tbl" sz="quarter" idx="13"/>
            <p:extLst>
              <p:ext uri="{D42A27DB-BD31-4B8C-83A1-F6EECF244321}">
                <p14:modId xmlns:p14="http://schemas.microsoft.com/office/powerpoint/2010/main" val="3071389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63701931"/>
                    </a:ext>
                  </a:extLst>
                </a:gridCol>
                <a:gridCol w="987552">
                  <a:extLst>
                    <a:ext uri="{9D8B030D-6E8A-4147-A177-3AD203B41FA5}">
                      <a16:colId xmlns:a16="http://schemas.microsoft.com/office/drawing/2014/main" val="2590686705"/>
                    </a:ext>
                  </a:extLst>
                </a:gridCol>
                <a:gridCol w="987552">
                  <a:extLst>
                    <a:ext uri="{9D8B030D-6E8A-4147-A177-3AD203B41FA5}">
                      <a16:colId xmlns:a16="http://schemas.microsoft.com/office/drawing/2014/main" val="3356633301"/>
                    </a:ext>
                  </a:extLst>
                </a:gridCol>
                <a:gridCol w="987552">
                  <a:extLst>
                    <a:ext uri="{9D8B030D-6E8A-4147-A177-3AD203B41FA5}">
                      <a16:colId xmlns:a16="http://schemas.microsoft.com/office/drawing/2014/main" val="815860891"/>
                    </a:ext>
                  </a:extLst>
                </a:gridCol>
                <a:gridCol w="987552">
                  <a:extLst>
                    <a:ext uri="{9D8B030D-6E8A-4147-A177-3AD203B41FA5}">
                      <a16:colId xmlns:a16="http://schemas.microsoft.com/office/drawing/2014/main" val="2014342165"/>
                    </a:ext>
                  </a:extLst>
                </a:gridCol>
                <a:gridCol w="987552">
                  <a:extLst>
                    <a:ext uri="{9D8B030D-6E8A-4147-A177-3AD203B41FA5}">
                      <a16:colId xmlns:a16="http://schemas.microsoft.com/office/drawing/2014/main" val="1775910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610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- 2021-04-21 16:46:11</a:t>
                      </a:r>
                      <a:r>
                        <a:rPr kumimoji="0" lang="en-US" sz="1000" b="0" i="0" u="none" strike="noStrike" kern="1200" cap="none" spc="0" normalizeH="0" baseline="0" noProof="0">
                          <a:ln>
                            <a:noFill/>
                          </a:ln>
                          <a:solidFill>
                            <a:prstClr val="black"/>
                          </a:solidFill>
                          <a:effectLst/>
                          <a:uLnTx/>
                          <a:uFillTx/>
                          <a:latin typeface="+mn-lt"/>
                          <a:ea typeface="+mn-ea"/>
                          <a:cs typeface="+mn-cs"/>
                        </a:rPr>
                        <a:t>
 Más senderos, más anécdotas, más diversión, más momentos mágicos.
Con la Turbo Levo ⚡️ una simple salida por la montaña se transforma en una experiencia inolvidable.
🚴‍♂️Nuestros embajadores manusuarezbrc y martinarielsantos haciendo lo que más les gusta por los increíbles paisajes de la Patagonia Argentina⛰.
🎬  brcrender
#IamSpecialized #SpecializedArgentina #MtbLifestyle #Trail #SWorks #Turbo #TurboLevo #TurboLevoSL #PedaleoAsistido #Emtb #ItsYouOnlyFaster #ModoTurbo  #Argentina #Patagonia #SanMartindelosAndes 
iamspecialized_turbo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76620167"/>
                  </a:ext>
                </a:extLst>
              </a:tr>
            </a:tbl>
          </a:graphicData>
        </a:graphic>
      </p:graphicFrame>
      <p:sp>
        <p:nvSpPr>
          <p:cNvPr id="4" name="Text Placeholder 3">
            <a:extLst>
              <a:ext uri="{FF2B5EF4-FFF2-40B4-BE49-F238E27FC236}">
                <a16:creationId xmlns:a16="http://schemas.microsoft.com/office/drawing/2014/main" id="{7747FC43-9B96-46E6-9051-163564017D69}"/>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669770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E37AB-FAF6-4413-99D9-1377D4484CE1}"/>
              </a:ext>
            </a:extLst>
          </p:cNvPr>
          <p:cNvSpPr>
            <a:spLocks noGrp="1"/>
          </p:cNvSpPr>
          <p:nvPr>
            <p:ph type="title"/>
          </p:nvPr>
        </p:nvSpPr>
        <p:spPr/>
        <p:txBody>
          <a:bodyPr/>
          <a:lstStyle/>
          <a:p>
            <a:r>
              <a:rPr lang="en-US"/>
              <a:t>Instagram Posts Table | Scott - 12 of 19</a:t>
            </a:r>
          </a:p>
        </p:txBody>
      </p:sp>
      <p:graphicFrame>
        <p:nvGraphicFramePr>
          <p:cNvPr id="5" name="Table Placeholder 4">
            <a:extLst>
              <a:ext uri="{FF2B5EF4-FFF2-40B4-BE49-F238E27FC236}">
                <a16:creationId xmlns:a16="http://schemas.microsoft.com/office/drawing/2014/main" id="{D9D69BFC-692F-4B42-88AA-C81707818E6C}"/>
              </a:ext>
            </a:extLst>
          </p:cNvPr>
          <p:cNvGraphicFramePr>
            <a:graphicFrameLocks noGrp="1"/>
          </p:cNvGraphicFramePr>
          <p:nvPr>
            <p:ph type="tbl" sz="quarter" idx="13"/>
            <p:extLst>
              <p:ext uri="{D42A27DB-BD31-4B8C-83A1-F6EECF244321}">
                <p14:modId xmlns:p14="http://schemas.microsoft.com/office/powerpoint/2010/main" val="315834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73609432"/>
                    </a:ext>
                  </a:extLst>
                </a:gridCol>
                <a:gridCol w="987552">
                  <a:extLst>
                    <a:ext uri="{9D8B030D-6E8A-4147-A177-3AD203B41FA5}">
                      <a16:colId xmlns:a16="http://schemas.microsoft.com/office/drawing/2014/main" val="2553076436"/>
                    </a:ext>
                  </a:extLst>
                </a:gridCol>
                <a:gridCol w="987552">
                  <a:extLst>
                    <a:ext uri="{9D8B030D-6E8A-4147-A177-3AD203B41FA5}">
                      <a16:colId xmlns:a16="http://schemas.microsoft.com/office/drawing/2014/main" val="2726873671"/>
                    </a:ext>
                  </a:extLst>
                </a:gridCol>
                <a:gridCol w="987552">
                  <a:extLst>
                    <a:ext uri="{9D8B030D-6E8A-4147-A177-3AD203B41FA5}">
                      <a16:colId xmlns:a16="http://schemas.microsoft.com/office/drawing/2014/main" val="235840716"/>
                    </a:ext>
                  </a:extLst>
                </a:gridCol>
                <a:gridCol w="987552">
                  <a:extLst>
                    <a:ext uri="{9D8B030D-6E8A-4147-A177-3AD203B41FA5}">
                      <a16:colId xmlns:a16="http://schemas.microsoft.com/office/drawing/2014/main" val="984279831"/>
                    </a:ext>
                  </a:extLst>
                </a:gridCol>
                <a:gridCol w="987552">
                  <a:extLst>
                    <a:ext uri="{9D8B030D-6E8A-4147-A177-3AD203B41FA5}">
                      <a16:colId xmlns:a16="http://schemas.microsoft.com/office/drawing/2014/main" val="4195976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651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- 2021-05-12 16:10:59</a:t>
                      </a:r>
                      <a:r>
                        <a:rPr kumimoji="0" lang="es-ES" sz="1000" b="0" i="0" u="none" strike="noStrike" kern="1200" cap="none" spc="0" normalizeH="0" baseline="0" noProof="0">
                          <a:ln>
                            <a:noFill/>
                          </a:ln>
                          <a:solidFill>
                            <a:prstClr val="black"/>
                          </a:solidFill>
                          <a:effectLst/>
                          <a:uLnTx/>
                          <a:uFillTx/>
                          <a:latin typeface="+mn-lt"/>
                          <a:ea typeface="+mn-ea"/>
                          <a:cs typeface="+mn-cs"/>
                        </a:rPr>
                        <a:t>
 💡Luces siempre, también de día y más que nunca en esta época, en que los días son cortos y la luz solar más tenue.
Nuestras luces Specialized Stix te brindarán visibilidad para rodar de forma segura en distintas condiciones de luz y a cientos de metros de distancia.
Se colocan fácilmente en la bici, se recargan vía USB en 2 horas y te brindan una autonomía de hasta 77 horas, según el modo de destello.
#PedaleaSeguro 
🔺 Encontralas en nuestras tiendas autorizadas🔺 
#IamSpecialized #SpecialzedArgentina #SpecializedStix #SpecializedStixLights #Stix #SpecializedStixLightsElite #SpecializedStixLightsSport #MásVisibleEsMásSeguro
📸  theonlyltg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5663444"/>
                  </a:ext>
                </a:extLst>
              </a:tr>
            </a:tbl>
          </a:graphicData>
        </a:graphic>
      </p:graphicFrame>
      <p:sp>
        <p:nvSpPr>
          <p:cNvPr id="4" name="Text Placeholder 3">
            <a:extLst>
              <a:ext uri="{FF2B5EF4-FFF2-40B4-BE49-F238E27FC236}">
                <a16:creationId xmlns:a16="http://schemas.microsoft.com/office/drawing/2014/main" id="{6EDBD516-E73D-4D23-8AEA-26DE0E470A0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38346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4AC4B-41F6-4B0C-B7D2-4B3F57FD2461}"/>
              </a:ext>
            </a:extLst>
          </p:cNvPr>
          <p:cNvSpPr>
            <a:spLocks noGrp="1"/>
          </p:cNvSpPr>
          <p:nvPr>
            <p:ph type="title"/>
          </p:nvPr>
        </p:nvSpPr>
        <p:spPr/>
        <p:txBody>
          <a:bodyPr/>
          <a:lstStyle/>
          <a:p>
            <a:r>
              <a:rPr lang="en-US"/>
              <a:t>Instagram Posts Table | Scott - 13 of 19</a:t>
            </a:r>
          </a:p>
        </p:txBody>
      </p:sp>
      <p:graphicFrame>
        <p:nvGraphicFramePr>
          <p:cNvPr id="5" name="Table Placeholder 4">
            <a:extLst>
              <a:ext uri="{FF2B5EF4-FFF2-40B4-BE49-F238E27FC236}">
                <a16:creationId xmlns:a16="http://schemas.microsoft.com/office/drawing/2014/main" id="{13FCB937-7607-4AA4-A38F-1ED76A735DF0}"/>
              </a:ext>
            </a:extLst>
          </p:cNvPr>
          <p:cNvGraphicFramePr>
            <a:graphicFrameLocks noGrp="1"/>
          </p:cNvGraphicFramePr>
          <p:nvPr>
            <p:ph type="tbl" sz="quarter" idx="13"/>
            <p:extLst>
              <p:ext uri="{D42A27DB-BD31-4B8C-83A1-F6EECF244321}">
                <p14:modId xmlns:p14="http://schemas.microsoft.com/office/powerpoint/2010/main" val="27548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87691496"/>
                    </a:ext>
                  </a:extLst>
                </a:gridCol>
                <a:gridCol w="987552">
                  <a:extLst>
                    <a:ext uri="{9D8B030D-6E8A-4147-A177-3AD203B41FA5}">
                      <a16:colId xmlns:a16="http://schemas.microsoft.com/office/drawing/2014/main" val="787492698"/>
                    </a:ext>
                  </a:extLst>
                </a:gridCol>
                <a:gridCol w="987552">
                  <a:extLst>
                    <a:ext uri="{9D8B030D-6E8A-4147-A177-3AD203B41FA5}">
                      <a16:colId xmlns:a16="http://schemas.microsoft.com/office/drawing/2014/main" val="2682790881"/>
                    </a:ext>
                  </a:extLst>
                </a:gridCol>
                <a:gridCol w="987552">
                  <a:extLst>
                    <a:ext uri="{9D8B030D-6E8A-4147-A177-3AD203B41FA5}">
                      <a16:colId xmlns:a16="http://schemas.microsoft.com/office/drawing/2014/main" val="1810606180"/>
                    </a:ext>
                  </a:extLst>
                </a:gridCol>
                <a:gridCol w="987552">
                  <a:extLst>
                    <a:ext uri="{9D8B030D-6E8A-4147-A177-3AD203B41FA5}">
                      <a16:colId xmlns:a16="http://schemas.microsoft.com/office/drawing/2014/main" val="3497024993"/>
                    </a:ext>
                  </a:extLst>
                </a:gridCol>
                <a:gridCol w="987552">
                  <a:extLst>
                    <a:ext uri="{9D8B030D-6E8A-4147-A177-3AD203B41FA5}">
                      <a16:colId xmlns:a16="http://schemas.microsoft.com/office/drawing/2014/main" val="1315136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945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- 2021-05-10 20:30:10</a:t>
                      </a:r>
                      <a:r>
                        <a:rPr kumimoji="0" lang="en-US" sz="1000" b="0" i="0" u="none" strike="noStrike" kern="1200" cap="none" spc="0" normalizeH="0" baseline="0" noProof="0">
                          <a:ln>
                            <a:noFill/>
                          </a:ln>
                          <a:solidFill>
                            <a:prstClr val="black"/>
                          </a:solidFill>
                          <a:effectLst/>
                          <a:uLnTx/>
                          <a:uFillTx/>
                          <a:latin typeface="+mn-lt"/>
                          <a:ea typeface="+mn-ea"/>
                          <a:cs typeface="+mn-cs"/>
                        </a:rPr>
                        <a:t>
 Un poco más de lo que pasó este fin de semana en la primera etapa de la World Cup XCO.
nschurter 
kateplusfate 
larsrace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56080653"/>
                  </a:ext>
                </a:extLst>
              </a:tr>
            </a:tbl>
          </a:graphicData>
        </a:graphic>
      </p:graphicFrame>
      <p:sp>
        <p:nvSpPr>
          <p:cNvPr id="4" name="Text Placeholder 3">
            <a:extLst>
              <a:ext uri="{FF2B5EF4-FFF2-40B4-BE49-F238E27FC236}">
                <a16:creationId xmlns:a16="http://schemas.microsoft.com/office/drawing/2014/main" id="{37F888DF-FF9E-4DC9-AF49-5E7B80C3B054}"/>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222190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5A282-29A4-445E-A256-FCB9CE18727D}"/>
              </a:ext>
            </a:extLst>
          </p:cNvPr>
          <p:cNvSpPr>
            <a:spLocks noGrp="1"/>
          </p:cNvSpPr>
          <p:nvPr>
            <p:ph type="title"/>
          </p:nvPr>
        </p:nvSpPr>
        <p:spPr/>
        <p:txBody>
          <a:bodyPr/>
          <a:lstStyle/>
          <a:p>
            <a:r>
              <a:rPr lang="en-US"/>
              <a:t>Instagram Posts Table | Scott - 14 of 19</a:t>
            </a:r>
          </a:p>
        </p:txBody>
      </p:sp>
      <p:graphicFrame>
        <p:nvGraphicFramePr>
          <p:cNvPr id="5" name="Table Placeholder 4">
            <a:extLst>
              <a:ext uri="{FF2B5EF4-FFF2-40B4-BE49-F238E27FC236}">
                <a16:creationId xmlns:a16="http://schemas.microsoft.com/office/drawing/2014/main" id="{6779BABC-1092-4932-B82D-1306E457F797}"/>
              </a:ext>
            </a:extLst>
          </p:cNvPr>
          <p:cNvGraphicFramePr>
            <a:graphicFrameLocks noGrp="1"/>
          </p:cNvGraphicFramePr>
          <p:nvPr>
            <p:ph type="tbl" sz="quarter" idx="13"/>
            <p:extLst>
              <p:ext uri="{D42A27DB-BD31-4B8C-83A1-F6EECF244321}">
                <p14:modId xmlns:p14="http://schemas.microsoft.com/office/powerpoint/2010/main" val="1896447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14801465"/>
                    </a:ext>
                  </a:extLst>
                </a:gridCol>
                <a:gridCol w="987552">
                  <a:extLst>
                    <a:ext uri="{9D8B030D-6E8A-4147-A177-3AD203B41FA5}">
                      <a16:colId xmlns:a16="http://schemas.microsoft.com/office/drawing/2014/main" val="4045845622"/>
                    </a:ext>
                  </a:extLst>
                </a:gridCol>
                <a:gridCol w="987552">
                  <a:extLst>
                    <a:ext uri="{9D8B030D-6E8A-4147-A177-3AD203B41FA5}">
                      <a16:colId xmlns:a16="http://schemas.microsoft.com/office/drawing/2014/main" val="243772004"/>
                    </a:ext>
                  </a:extLst>
                </a:gridCol>
                <a:gridCol w="987552">
                  <a:extLst>
                    <a:ext uri="{9D8B030D-6E8A-4147-A177-3AD203B41FA5}">
                      <a16:colId xmlns:a16="http://schemas.microsoft.com/office/drawing/2014/main" val="2453449938"/>
                    </a:ext>
                  </a:extLst>
                </a:gridCol>
                <a:gridCol w="987552">
                  <a:extLst>
                    <a:ext uri="{9D8B030D-6E8A-4147-A177-3AD203B41FA5}">
                      <a16:colId xmlns:a16="http://schemas.microsoft.com/office/drawing/2014/main" val="4073449361"/>
                    </a:ext>
                  </a:extLst>
                </a:gridCol>
                <a:gridCol w="987552">
                  <a:extLst>
                    <a:ext uri="{9D8B030D-6E8A-4147-A177-3AD203B41FA5}">
                      <a16:colId xmlns:a16="http://schemas.microsoft.com/office/drawing/2014/main" val="98496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024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- 2021-05-14 13:47:54</a:t>
                      </a:r>
                      <a:r>
                        <a:rPr kumimoji="0" lang="es-ES" sz="1000" b="0" i="0" u="none" strike="noStrike" kern="1200" cap="none" spc="0" normalizeH="0" baseline="0" noProof="0">
                          <a:ln>
                            <a:noFill/>
                          </a:ln>
                          <a:solidFill>
                            <a:prstClr val="black"/>
                          </a:solidFill>
                          <a:effectLst/>
                          <a:uLnTx/>
                          <a:uFillTx/>
                          <a:latin typeface="+mn-lt"/>
                          <a:ea typeface="+mn-ea"/>
                          <a:cs typeface="+mn-cs"/>
                        </a:rPr>
                        <a:t>
 ¡Diseñá tu Madone SLR personalizada con Project One ! 
Elegí el color de cuadro que más te gusta, los componentes a tu medida y disfruta la capacidad de una bici concebida para ganar.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3776237"/>
                  </a:ext>
                </a:extLst>
              </a:tr>
            </a:tbl>
          </a:graphicData>
        </a:graphic>
      </p:graphicFrame>
      <p:sp>
        <p:nvSpPr>
          <p:cNvPr id="4" name="Text Placeholder 3">
            <a:extLst>
              <a:ext uri="{FF2B5EF4-FFF2-40B4-BE49-F238E27FC236}">
                <a16:creationId xmlns:a16="http://schemas.microsoft.com/office/drawing/2014/main" id="{9E5752A7-D95F-46F4-80CA-DBC469380511}"/>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396632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A601C-3B84-4886-BC8E-7C042D8B4D41}"/>
              </a:ext>
            </a:extLst>
          </p:cNvPr>
          <p:cNvSpPr>
            <a:spLocks noGrp="1"/>
          </p:cNvSpPr>
          <p:nvPr>
            <p:ph type="title"/>
          </p:nvPr>
        </p:nvSpPr>
        <p:spPr/>
        <p:txBody>
          <a:bodyPr/>
          <a:lstStyle/>
          <a:p>
            <a:r>
              <a:rPr lang="en-US"/>
              <a:t>Instagram Posts Table | Scott - 15 of 19</a:t>
            </a:r>
          </a:p>
        </p:txBody>
      </p:sp>
      <p:graphicFrame>
        <p:nvGraphicFramePr>
          <p:cNvPr id="5" name="Table Placeholder 4">
            <a:extLst>
              <a:ext uri="{FF2B5EF4-FFF2-40B4-BE49-F238E27FC236}">
                <a16:creationId xmlns:a16="http://schemas.microsoft.com/office/drawing/2014/main" id="{0E174760-E150-4C97-AE16-7DC791600F1F}"/>
              </a:ext>
            </a:extLst>
          </p:cNvPr>
          <p:cNvGraphicFramePr>
            <a:graphicFrameLocks noGrp="1"/>
          </p:cNvGraphicFramePr>
          <p:nvPr>
            <p:ph type="tbl" sz="quarter" idx="13"/>
            <p:extLst>
              <p:ext uri="{D42A27DB-BD31-4B8C-83A1-F6EECF244321}">
                <p14:modId xmlns:p14="http://schemas.microsoft.com/office/powerpoint/2010/main" val="217905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00632708"/>
                    </a:ext>
                  </a:extLst>
                </a:gridCol>
                <a:gridCol w="987552">
                  <a:extLst>
                    <a:ext uri="{9D8B030D-6E8A-4147-A177-3AD203B41FA5}">
                      <a16:colId xmlns:a16="http://schemas.microsoft.com/office/drawing/2014/main" val="3822522302"/>
                    </a:ext>
                  </a:extLst>
                </a:gridCol>
                <a:gridCol w="987552">
                  <a:extLst>
                    <a:ext uri="{9D8B030D-6E8A-4147-A177-3AD203B41FA5}">
                      <a16:colId xmlns:a16="http://schemas.microsoft.com/office/drawing/2014/main" val="240289343"/>
                    </a:ext>
                  </a:extLst>
                </a:gridCol>
                <a:gridCol w="987552">
                  <a:extLst>
                    <a:ext uri="{9D8B030D-6E8A-4147-A177-3AD203B41FA5}">
                      <a16:colId xmlns:a16="http://schemas.microsoft.com/office/drawing/2014/main" val="2190100159"/>
                    </a:ext>
                  </a:extLst>
                </a:gridCol>
                <a:gridCol w="987552">
                  <a:extLst>
                    <a:ext uri="{9D8B030D-6E8A-4147-A177-3AD203B41FA5}">
                      <a16:colId xmlns:a16="http://schemas.microsoft.com/office/drawing/2014/main" val="1669291143"/>
                    </a:ext>
                  </a:extLst>
                </a:gridCol>
                <a:gridCol w="987552">
                  <a:extLst>
                    <a:ext uri="{9D8B030D-6E8A-4147-A177-3AD203B41FA5}">
                      <a16:colId xmlns:a16="http://schemas.microsoft.com/office/drawing/2014/main" val="1963503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365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- 2021-04-30 16:15:22</a:t>
                      </a:r>
                      <a:r>
                        <a:rPr kumimoji="0" lang="en-US" sz="1000" b="0" i="0" u="none" strike="noStrike" kern="1200" cap="none" spc="0" normalizeH="0" baseline="0" noProof="0">
                          <a:ln>
                            <a:noFill/>
                          </a:ln>
                          <a:solidFill>
                            <a:prstClr val="black"/>
                          </a:solidFill>
                          <a:effectLst/>
                          <a:uLnTx/>
                          <a:uFillTx/>
                          <a:latin typeface="+mn-lt"/>
                          <a:ea typeface="+mn-ea"/>
                          <a:cs typeface="+mn-cs"/>
                        </a:rPr>
                        <a:t>
 Amanecer pedaleando hará que tu día se transforme en un gran día 🙌
🔺 Encontrá la linea Specialized Allez en nuestras tiendas autorizadas 🔺 
#IamSpecialized #SpecializedAllez #SpecializedAllezE5 #SpecializedAllezSport #SpecializedAllezSprint #SpecializedArgentina 
📸  nevereverpressrewind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8328115"/>
                  </a:ext>
                </a:extLst>
              </a:tr>
            </a:tbl>
          </a:graphicData>
        </a:graphic>
      </p:graphicFrame>
      <p:sp>
        <p:nvSpPr>
          <p:cNvPr id="4" name="Text Placeholder 3">
            <a:extLst>
              <a:ext uri="{FF2B5EF4-FFF2-40B4-BE49-F238E27FC236}">
                <a16:creationId xmlns:a16="http://schemas.microsoft.com/office/drawing/2014/main" id="{59CCA2C2-1624-4AE4-9E48-4673C0DC06FD}"/>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741477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532D7-2C54-40DF-A8D0-F692C97B4E24}"/>
              </a:ext>
            </a:extLst>
          </p:cNvPr>
          <p:cNvSpPr>
            <a:spLocks noGrp="1"/>
          </p:cNvSpPr>
          <p:nvPr>
            <p:ph type="title"/>
          </p:nvPr>
        </p:nvSpPr>
        <p:spPr/>
        <p:txBody>
          <a:bodyPr/>
          <a:lstStyle/>
          <a:p>
            <a:r>
              <a:rPr lang="en-US"/>
              <a:t>Instagram Posts Table | Scott - 16 of 19</a:t>
            </a:r>
          </a:p>
        </p:txBody>
      </p:sp>
      <p:graphicFrame>
        <p:nvGraphicFramePr>
          <p:cNvPr id="5" name="Table Placeholder 4">
            <a:extLst>
              <a:ext uri="{FF2B5EF4-FFF2-40B4-BE49-F238E27FC236}">
                <a16:creationId xmlns:a16="http://schemas.microsoft.com/office/drawing/2014/main" id="{17606D93-3873-45C0-A98B-7705FDFA339B}"/>
              </a:ext>
            </a:extLst>
          </p:cNvPr>
          <p:cNvGraphicFramePr>
            <a:graphicFrameLocks noGrp="1"/>
          </p:cNvGraphicFramePr>
          <p:nvPr>
            <p:ph type="tbl" sz="quarter" idx="13"/>
            <p:extLst>
              <p:ext uri="{D42A27DB-BD31-4B8C-83A1-F6EECF244321}">
                <p14:modId xmlns:p14="http://schemas.microsoft.com/office/powerpoint/2010/main" val="2737834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21423047"/>
                    </a:ext>
                  </a:extLst>
                </a:gridCol>
                <a:gridCol w="987552">
                  <a:extLst>
                    <a:ext uri="{9D8B030D-6E8A-4147-A177-3AD203B41FA5}">
                      <a16:colId xmlns:a16="http://schemas.microsoft.com/office/drawing/2014/main" val="3850098784"/>
                    </a:ext>
                  </a:extLst>
                </a:gridCol>
                <a:gridCol w="987552">
                  <a:extLst>
                    <a:ext uri="{9D8B030D-6E8A-4147-A177-3AD203B41FA5}">
                      <a16:colId xmlns:a16="http://schemas.microsoft.com/office/drawing/2014/main" val="3044889139"/>
                    </a:ext>
                  </a:extLst>
                </a:gridCol>
                <a:gridCol w="987552">
                  <a:extLst>
                    <a:ext uri="{9D8B030D-6E8A-4147-A177-3AD203B41FA5}">
                      <a16:colId xmlns:a16="http://schemas.microsoft.com/office/drawing/2014/main" val="3756033985"/>
                    </a:ext>
                  </a:extLst>
                </a:gridCol>
                <a:gridCol w="987552">
                  <a:extLst>
                    <a:ext uri="{9D8B030D-6E8A-4147-A177-3AD203B41FA5}">
                      <a16:colId xmlns:a16="http://schemas.microsoft.com/office/drawing/2014/main" val="3919250177"/>
                    </a:ext>
                  </a:extLst>
                </a:gridCol>
                <a:gridCol w="987552">
                  <a:extLst>
                    <a:ext uri="{9D8B030D-6E8A-4147-A177-3AD203B41FA5}">
                      <a16:colId xmlns:a16="http://schemas.microsoft.com/office/drawing/2014/main" val="3571016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988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giantargentina - 2021-04-18 21:31:21</a:t>
                      </a:r>
                      <a:r>
                        <a:rPr kumimoji="0" lang="es-ES" sz="1000" b="0" i="0" u="none" strike="noStrike" kern="1200" cap="none" spc="0" normalizeH="0" baseline="0" noProof="0">
                          <a:ln>
                            <a:noFill/>
                          </a:ln>
                          <a:solidFill>
                            <a:prstClr val="black"/>
                          </a:solidFill>
                          <a:effectLst/>
                          <a:uLnTx/>
                          <a:uFillTx/>
                          <a:latin typeface="+mn-lt"/>
                          <a:ea typeface="+mn-ea"/>
                          <a:cs typeface="+mn-cs"/>
                        </a:rPr>
                        <a:t>
 Así quedás después de un fin de semana entero arriba de tu bici 😅
¿Pero quién te quita lo pedaleado? 🤘
📸 francogdelgado
.
.
.
.
.
#XtC #AllOutXC #RideUnleashed #RideGiantArgentina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234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- 2021-04-25 18:36:24</a:t>
                      </a:r>
                      <a:r>
                        <a:rPr kumimoji="0" lang="es-ES" sz="1000" b="0" i="0" u="none" strike="noStrike" kern="1200" cap="none" spc="0" normalizeH="0" baseline="0" noProof="0">
                          <a:ln>
                            <a:noFill/>
                          </a:ln>
                          <a:solidFill>
                            <a:prstClr val="black"/>
                          </a:solidFill>
                          <a:effectLst/>
                          <a:uLnTx/>
                          <a:uFillTx/>
                          <a:latin typeface="+mn-lt"/>
                          <a:ea typeface="+mn-ea"/>
                          <a:cs typeface="+mn-cs"/>
                        </a:rPr>
                        <a:t>
 Dale ❤️ si sos de los que no tiene drama en ensuciarse con tal de andar en bici.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822277"/>
                  </a:ext>
                </a:extLst>
              </a:tr>
            </a:tbl>
          </a:graphicData>
        </a:graphic>
      </p:graphicFrame>
      <p:sp>
        <p:nvSpPr>
          <p:cNvPr id="4" name="Text Placeholder 3">
            <a:extLst>
              <a:ext uri="{FF2B5EF4-FFF2-40B4-BE49-F238E27FC236}">
                <a16:creationId xmlns:a16="http://schemas.microsoft.com/office/drawing/2014/main" id="{A3C5F59B-ECE6-4F4E-B95C-DE7EBB5833F6}"/>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424187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03BF-61A0-4DDB-83D9-FBD44598B052}"/>
              </a:ext>
            </a:extLst>
          </p:cNvPr>
          <p:cNvSpPr>
            <a:spLocks noGrp="1"/>
          </p:cNvSpPr>
          <p:nvPr>
            <p:ph type="title"/>
          </p:nvPr>
        </p:nvSpPr>
        <p:spPr/>
        <p:txBody>
          <a:bodyPr/>
          <a:lstStyle/>
          <a:p>
            <a:r>
              <a:rPr lang="en-US"/>
              <a:t>Instagram Posts Table | Scott - 17 of 19</a:t>
            </a:r>
          </a:p>
        </p:txBody>
      </p:sp>
      <p:graphicFrame>
        <p:nvGraphicFramePr>
          <p:cNvPr id="5" name="Table Placeholder 4">
            <a:extLst>
              <a:ext uri="{FF2B5EF4-FFF2-40B4-BE49-F238E27FC236}">
                <a16:creationId xmlns:a16="http://schemas.microsoft.com/office/drawing/2014/main" id="{815ED1B2-B4F1-47DA-BBCB-EEC25478B066}"/>
              </a:ext>
            </a:extLst>
          </p:cNvPr>
          <p:cNvGraphicFramePr>
            <a:graphicFrameLocks noGrp="1"/>
          </p:cNvGraphicFramePr>
          <p:nvPr>
            <p:ph type="tbl" sz="quarter" idx="13"/>
            <p:extLst>
              <p:ext uri="{D42A27DB-BD31-4B8C-83A1-F6EECF244321}">
                <p14:modId xmlns:p14="http://schemas.microsoft.com/office/powerpoint/2010/main" val="171940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44604551"/>
                    </a:ext>
                  </a:extLst>
                </a:gridCol>
                <a:gridCol w="987552">
                  <a:extLst>
                    <a:ext uri="{9D8B030D-6E8A-4147-A177-3AD203B41FA5}">
                      <a16:colId xmlns:a16="http://schemas.microsoft.com/office/drawing/2014/main" val="462577780"/>
                    </a:ext>
                  </a:extLst>
                </a:gridCol>
                <a:gridCol w="987552">
                  <a:extLst>
                    <a:ext uri="{9D8B030D-6E8A-4147-A177-3AD203B41FA5}">
                      <a16:colId xmlns:a16="http://schemas.microsoft.com/office/drawing/2014/main" val="3960860560"/>
                    </a:ext>
                  </a:extLst>
                </a:gridCol>
                <a:gridCol w="987552">
                  <a:extLst>
                    <a:ext uri="{9D8B030D-6E8A-4147-A177-3AD203B41FA5}">
                      <a16:colId xmlns:a16="http://schemas.microsoft.com/office/drawing/2014/main" val="3984868787"/>
                    </a:ext>
                  </a:extLst>
                </a:gridCol>
                <a:gridCol w="987552">
                  <a:extLst>
                    <a:ext uri="{9D8B030D-6E8A-4147-A177-3AD203B41FA5}">
                      <a16:colId xmlns:a16="http://schemas.microsoft.com/office/drawing/2014/main" val="2417248845"/>
                    </a:ext>
                  </a:extLst>
                </a:gridCol>
                <a:gridCol w="987552">
                  <a:extLst>
                    <a:ext uri="{9D8B030D-6E8A-4147-A177-3AD203B41FA5}">
                      <a16:colId xmlns:a16="http://schemas.microsoft.com/office/drawing/2014/main" val="1663026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899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- 2021-04-28 16:03:28</a:t>
                      </a:r>
                      <a:r>
                        <a:rPr kumimoji="0" lang="en-US" sz="1000" b="0" i="0" u="none" strike="noStrike" kern="1200" cap="none" spc="0" normalizeH="0" baseline="0" noProof="0">
                          <a:ln>
                            <a:noFill/>
                          </a:ln>
                          <a:solidFill>
                            <a:prstClr val="black"/>
                          </a:solidFill>
                          <a:effectLst/>
                          <a:uLnTx/>
                          <a:uFillTx/>
                          <a:latin typeface="+mn-lt"/>
                          <a:ea typeface="+mn-ea"/>
                          <a:cs typeface="+mn-cs"/>
                        </a:rPr>
                        <a:t>
 ¿Qué características hacen que una zapatilla de ciclismo sea perfecta?🤔
¿Una excepcional transferencia de potencia? ¿Un confort superior combinado con un bajísimo peso? ¿Un estilo innegable? La respuesta es simple y es un SI a todas estas preguntas. 
Las S-Works 7 Road*, te darán todo esto y mucho más😎
*Peso aproximado: 224 g (1/2 par, talla 42)
👉 Encontrá toda la linea de nuestras zapatillas de MTB en nuestras tiendas autorizadas.
#IamSpecialized #SpecializedArgentina  #SpecializedSworks  #SpecializedSW7 #RoadShoes #SpecializedShoes #RoadBikes
📸  stefanvreug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441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- 2021-04-17 18:15:17</a:t>
                      </a:r>
                      <a:r>
                        <a:rPr kumimoji="0" lang="en-US" sz="1000" b="0" i="0" u="none" strike="noStrike" kern="1200" cap="none" spc="0" normalizeH="0" baseline="0" noProof="0">
                          <a:ln>
                            <a:noFill/>
                          </a:ln>
                          <a:solidFill>
                            <a:prstClr val="black"/>
                          </a:solidFill>
                          <a:effectLst/>
                          <a:uLnTx/>
                          <a:uFillTx/>
                          <a:latin typeface="+mn-lt"/>
                          <a:ea typeface="+mn-ea"/>
                          <a:cs typeface="+mn-cs"/>
                        </a:rPr>
                        <a:t>
 El scottmtbracing sigue en acción.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6037148"/>
                  </a:ext>
                </a:extLst>
              </a:tr>
            </a:tbl>
          </a:graphicData>
        </a:graphic>
      </p:graphicFrame>
      <p:sp>
        <p:nvSpPr>
          <p:cNvPr id="4" name="Text Placeholder 3">
            <a:extLst>
              <a:ext uri="{FF2B5EF4-FFF2-40B4-BE49-F238E27FC236}">
                <a16:creationId xmlns:a16="http://schemas.microsoft.com/office/drawing/2014/main" id="{F1EE02F8-1988-4782-989B-051E6221D49A}"/>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683167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21AB8-5E3B-4E64-873A-AE4A4D3C2325}"/>
              </a:ext>
            </a:extLst>
          </p:cNvPr>
          <p:cNvSpPr>
            <a:spLocks noGrp="1"/>
          </p:cNvSpPr>
          <p:nvPr>
            <p:ph type="title"/>
          </p:nvPr>
        </p:nvSpPr>
        <p:spPr/>
        <p:txBody>
          <a:bodyPr/>
          <a:lstStyle/>
          <a:p>
            <a:r>
              <a:rPr lang="en-US"/>
              <a:t>Instagram Posts Table | Scott - 18 of 19</a:t>
            </a:r>
          </a:p>
        </p:txBody>
      </p:sp>
      <p:graphicFrame>
        <p:nvGraphicFramePr>
          <p:cNvPr id="5" name="Table Placeholder 4">
            <a:extLst>
              <a:ext uri="{FF2B5EF4-FFF2-40B4-BE49-F238E27FC236}">
                <a16:creationId xmlns:a16="http://schemas.microsoft.com/office/drawing/2014/main" id="{ED4A6531-F567-4FEA-9B7B-5BA7D8ACCB3B}"/>
              </a:ext>
            </a:extLst>
          </p:cNvPr>
          <p:cNvGraphicFramePr>
            <a:graphicFrameLocks noGrp="1"/>
          </p:cNvGraphicFramePr>
          <p:nvPr>
            <p:ph type="tbl" sz="quarter" idx="13"/>
            <p:extLst>
              <p:ext uri="{D42A27DB-BD31-4B8C-83A1-F6EECF244321}">
                <p14:modId xmlns:p14="http://schemas.microsoft.com/office/powerpoint/2010/main" val="3955887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94621865"/>
                    </a:ext>
                  </a:extLst>
                </a:gridCol>
                <a:gridCol w="987552">
                  <a:extLst>
                    <a:ext uri="{9D8B030D-6E8A-4147-A177-3AD203B41FA5}">
                      <a16:colId xmlns:a16="http://schemas.microsoft.com/office/drawing/2014/main" val="601720819"/>
                    </a:ext>
                  </a:extLst>
                </a:gridCol>
                <a:gridCol w="987552">
                  <a:extLst>
                    <a:ext uri="{9D8B030D-6E8A-4147-A177-3AD203B41FA5}">
                      <a16:colId xmlns:a16="http://schemas.microsoft.com/office/drawing/2014/main" val="3834689681"/>
                    </a:ext>
                  </a:extLst>
                </a:gridCol>
                <a:gridCol w="987552">
                  <a:extLst>
                    <a:ext uri="{9D8B030D-6E8A-4147-A177-3AD203B41FA5}">
                      <a16:colId xmlns:a16="http://schemas.microsoft.com/office/drawing/2014/main" val="4029591089"/>
                    </a:ext>
                  </a:extLst>
                </a:gridCol>
                <a:gridCol w="987552">
                  <a:extLst>
                    <a:ext uri="{9D8B030D-6E8A-4147-A177-3AD203B41FA5}">
                      <a16:colId xmlns:a16="http://schemas.microsoft.com/office/drawing/2014/main" val="1031304578"/>
                    </a:ext>
                  </a:extLst>
                </a:gridCol>
                <a:gridCol w="987552">
                  <a:extLst>
                    <a:ext uri="{9D8B030D-6E8A-4147-A177-3AD203B41FA5}">
                      <a16:colId xmlns:a16="http://schemas.microsoft.com/office/drawing/2014/main" val="169008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132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- 2021-05-03 16:04:08</a:t>
                      </a:r>
                      <a:r>
                        <a:rPr kumimoji="0" lang="en-US" sz="1000" b="0" i="0" u="none" strike="noStrike" kern="1200" cap="none" spc="0" normalizeH="0" baseline="0" noProof="0">
                          <a:ln>
                            <a:noFill/>
                          </a:ln>
                          <a:solidFill>
                            <a:prstClr val="black"/>
                          </a:solidFill>
                          <a:effectLst/>
                          <a:uLnTx/>
                          <a:uFillTx/>
                          <a:latin typeface="+mn-lt"/>
                          <a:ea typeface="+mn-ea"/>
                          <a:cs typeface="+mn-cs"/>
                        </a:rPr>
                        <a:t>
 El hábitat natural de la Specialized Epic ⛰
Su geometría, su suspensión inteligente Brain y su cuadro de carbono construido con nuestra tecnología Rider First Engineered, la transforman en la compañera ideal para vivir momentos épicos.
🔺 Encontrá la linea Specialized Epic en nuestras tiendas autorizadas 🔺 
#IamSpecialized #Specialized #SpecializedArgentina #SpecializedEpic  #SpecializedMtb #SpecializeEpicExpert #SpecializeEpicPro #SpecializeEpicComp 
📸  weimarpettengill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7762736"/>
                  </a:ext>
                </a:extLst>
              </a:tr>
            </a:tbl>
          </a:graphicData>
        </a:graphic>
      </p:graphicFrame>
      <p:sp>
        <p:nvSpPr>
          <p:cNvPr id="4" name="Text Placeholder 3">
            <a:extLst>
              <a:ext uri="{FF2B5EF4-FFF2-40B4-BE49-F238E27FC236}">
                <a16:creationId xmlns:a16="http://schemas.microsoft.com/office/drawing/2014/main" id="{E3184D77-F02D-404D-87E0-A097EE72D087}"/>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744670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5525D-E6AC-4073-9DE5-E145882B55E3}"/>
              </a:ext>
            </a:extLst>
          </p:cNvPr>
          <p:cNvSpPr>
            <a:spLocks noGrp="1"/>
          </p:cNvSpPr>
          <p:nvPr>
            <p:ph type="title"/>
          </p:nvPr>
        </p:nvSpPr>
        <p:spPr/>
        <p:txBody>
          <a:bodyPr/>
          <a:lstStyle/>
          <a:p>
            <a:r>
              <a:rPr lang="en-US"/>
              <a:t>Instagram Posts Table | Scott - 19 of 19</a:t>
            </a:r>
          </a:p>
        </p:txBody>
      </p:sp>
      <p:graphicFrame>
        <p:nvGraphicFramePr>
          <p:cNvPr id="5" name="Table Placeholder 4">
            <a:extLst>
              <a:ext uri="{FF2B5EF4-FFF2-40B4-BE49-F238E27FC236}">
                <a16:creationId xmlns:a16="http://schemas.microsoft.com/office/drawing/2014/main" id="{8AB86BE5-E22A-4F2F-AE63-9333884ED08A}"/>
              </a:ext>
            </a:extLst>
          </p:cNvPr>
          <p:cNvGraphicFramePr>
            <a:graphicFrameLocks noGrp="1"/>
          </p:cNvGraphicFramePr>
          <p:nvPr>
            <p:ph type="tbl" sz="quarter" idx="13"/>
            <p:extLst>
              <p:ext uri="{D42A27DB-BD31-4B8C-83A1-F6EECF244321}">
                <p14:modId xmlns:p14="http://schemas.microsoft.com/office/powerpoint/2010/main" val="3953174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96343035"/>
                    </a:ext>
                  </a:extLst>
                </a:gridCol>
                <a:gridCol w="987552">
                  <a:extLst>
                    <a:ext uri="{9D8B030D-6E8A-4147-A177-3AD203B41FA5}">
                      <a16:colId xmlns:a16="http://schemas.microsoft.com/office/drawing/2014/main" val="3069566042"/>
                    </a:ext>
                  </a:extLst>
                </a:gridCol>
                <a:gridCol w="987552">
                  <a:extLst>
                    <a:ext uri="{9D8B030D-6E8A-4147-A177-3AD203B41FA5}">
                      <a16:colId xmlns:a16="http://schemas.microsoft.com/office/drawing/2014/main" val="580239572"/>
                    </a:ext>
                  </a:extLst>
                </a:gridCol>
                <a:gridCol w="987552">
                  <a:extLst>
                    <a:ext uri="{9D8B030D-6E8A-4147-A177-3AD203B41FA5}">
                      <a16:colId xmlns:a16="http://schemas.microsoft.com/office/drawing/2014/main" val="835822374"/>
                    </a:ext>
                  </a:extLst>
                </a:gridCol>
                <a:gridCol w="987552">
                  <a:extLst>
                    <a:ext uri="{9D8B030D-6E8A-4147-A177-3AD203B41FA5}">
                      <a16:colId xmlns:a16="http://schemas.microsoft.com/office/drawing/2014/main" val="3961742273"/>
                    </a:ext>
                  </a:extLst>
                </a:gridCol>
                <a:gridCol w="987552">
                  <a:extLst>
                    <a:ext uri="{9D8B030D-6E8A-4147-A177-3AD203B41FA5}">
                      <a16:colId xmlns:a16="http://schemas.microsoft.com/office/drawing/2014/main" val="1886722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87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- 2021-05-07 19:35:28</a:t>
                      </a:r>
                      <a:r>
                        <a:rPr kumimoji="0" lang="en-US" sz="1000" b="0" i="0" u="none" strike="noStrike" kern="1200" cap="none" spc="0" normalizeH="0" baseline="0" noProof="0">
                          <a:ln>
                            <a:noFill/>
                          </a:ln>
                          <a:solidFill>
                            <a:prstClr val="black"/>
                          </a:solidFill>
                          <a:effectLst/>
                          <a:uLnTx/>
                          <a:uFillTx/>
                          <a:latin typeface="+mn-lt"/>
                          <a:ea typeface="+mn-ea"/>
                          <a:cs typeface="+mn-cs"/>
                        </a:rPr>
                        <a:t>
 Arrancó la Copa del Mundo XCO y allí está larsrace con una Spark RC 900 World Cup AXS igual a esta.
✅ Cuadro Spark RC de carbono HMX
✅ RockShox SID Ultimate RD3 110mm
✅ RS Nude RLC3, TwinLoc 100mm
✅ Ruedas de carbono Syncros Silverton 1.0
✅ Componentes de carbono Syncros
#SCOTTbikes
#SCOTTargentina
#Syncros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117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- 2021-05-07 08:36:06</a:t>
                      </a:r>
                      <a:r>
                        <a:rPr kumimoji="0" lang="en-US" sz="1000" b="0" i="0" u="none" strike="noStrike" kern="1200" cap="none" spc="0" normalizeH="0" baseline="0" noProof="0">
                          <a:ln>
                            <a:noFill/>
                          </a:ln>
                          <a:solidFill>
                            <a:prstClr val="black"/>
                          </a:solidFill>
                          <a:effectLst/>
                          <a:uLnTx/>
                          <a:uFillTx/>
                          <a:latin typeface="+mn-lt"/>
                          <a:ea typeface="+mn-ea"/>
                          <a:cs typeface="+mn-cs"/>
                        </a:rPr>
                        <a:t>
 ¿Remeras Cannondale by 10xsportbusiness? ¡Remeras Cannondale by 10xsportbusiness! Buscalas en las mejores bicicleterías del país. 🤙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8286184"/>
                  </a:ext>
                </a:extLst>
              </a:tr>
            </a:tbl>
          </a:graphicData>
        </a:graphic>
      </p:graphicFrame>
      <p:sp>
        <p:nvSpPr>
          <p:cNvPr id="4" name="Text Placeholder 3">
            <a:extLst>
              <a:ext uri="{FF2B5EF4-FFF2-40B4-BE49-F238E27FC236}">
                <a16:creationId xmlns:a16="http://schemas.microsoft.com/office/drawing/2014/main" id="{A52388B2-A24A-44DB-AAAB-A182662960EB}"/>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7762158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1314</Words>
  <Application>Microsoft Office PowerPoint</Application>
  <PresentationFormat>On-screen Show (4:3)</PresentationFormat>
  <Paragraphs>551</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3</vt:lpstr>
      <vt:lpstr>Instagram Hashtag Detection | Scott - 2 of 3</vt:lpstr>
      <vt:lpstr>Instagram Hashtag Detection | Scott - 3 of 3</vt:lpstr>
      <vt:lpstr>Instagram Posts Table | Scott - 1 of 19</vt:lpstr>
      <vt:lpstr>Instagram Posts Table | Scott - 2 of 19</vt:lpstr>
      <vt:lpstr>Instagram Posts Table | Scott - 3 of 19</vt:lpstr>
      <vt:lpstr>Instagram Posts Table | Scott - 4 of 19</vt:lpstr>
      <vt:lpstr>Instagram Posts Table | Scott - 5 of 19</vt:lpstr>
      <vt:lpstr>Instagram Posts Table | Scott - 6 of 19</vt:lpstr>
      <vt:lpstr>Instagram Posts Table | Scott - 7 of 19</vt:lpstr>
      <vt:lpstr>Instagram Posts Table | Scott - 8 of 19</vt:lpstr>
      <vt:lpstr>Instagram Posts Table | Scott - 9 of 19</vt:lpstr>
      <vt:lpstr>Instagram Posts Table | Scott - 10 of 19</vt:lpstr>
      <vt:lpstr>Instagram Posts Table | Scott - 11 of 19</vt:lpstr>
      <vt:lpstr>Instagram Posts Table | Scott - 12 of 19</vt:lpstr>
      <vt:lpstr>Instagram Posts Table | Scott - 13 of 19</vt:lpstr>
      <vt:lpstr>Instagram Posts Table | Scott - 14 of 19</vt:lpstr>
      <vt:lpstr>Instagram Posts Table | Scott - 15 of 19</vt:lpstr>
      <vt:lpstr>Instagram Posts Table | Scott - 16 of 19</vt:lpstr>
      <vt:lpstr>Instagram Posts Table | Scott - 17 of 19</vt:lpstr>
      <vt:lpstr>Instagram Posts Table | Scott - 18 of 19</vt:lpstr>
      <vt:lpstr>Instagram Posts Table | Scott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2021-05-16T20:38:09Z</dcterms:created>
  <dcterms:modified xsi:type="dcterms:W3CDTF">2021-05-16T20:39:16Z</dcterms:modified>
</cp:coreProperties>
</file>