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olmobikes</c:v>
                </c:pt>
                <c:pt idx="1">
                  <c:v>topmega_oficial</c:v>
                </c:pt>
                <c:pt idx="2">
                  <c:v>venzoarg</c:v>
                </c:pt>
                <c:pt idx="3">
                  <c:v>teknialbikes</c:v>
                </c:pt>
                <c:pt idx="4">
                  <c:v>motomelbicicletas</c:v>
                </c:pt>
              </c:strCache>
            </c:strRef>
          </c:cat>
          <c:val>
            <c:numRef>
              <c:f>Sheet1!$A$2:$E$2</c:f>
              <c:numCache>
                <c:formatCode>General</c:formatCode>
                <c:ptCount val="5"/>
                <c:pt idx="0">
                  <c:v>156960</c:v>
                </c:pt>
                <c:pt idx="1">
                  <c:v>62482</c:v>
                </c:pt>
                <c:pt idx="2">
                  <c:v>61012</c:v>
                </c:pt>
                <c:pt idx="3">
                  <c:v>8280</c:v>
                </c:pt>
                <c:pt idx="4">
                  <c:v>4163</c:v>
                </c:pt>
              </c:numCache>
            </c:numRef>
          </c:val>
          <c:extLst>
            <c:ext xmlns:c16="http://schemas.microsoft.com/office/drawing/2014/chart" uri="{C3380CC4-5D6E-409C-BE32-E72D297353CC}">
              <c16:uniqueId val="{00000000-2787-41BD-8B25-4B6C97E5D90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5.2751999999999999</c:v>
                </c:pt>
                <c:pt idx="1">
                  <c:v>27.2727</c:v>
                </c:pt>
                <c:pt idx="2">
                  <c:v>42.857100000000003</c:v>
                </c:pt>
                <c:pt idx="3">
                  <c:v>0</c:v>
                </c:pt>
                <c:pt idx="4">
                  <c:v>37.5</c:v>
                </c:pt>
                <c:pt idx="5">
                  <c:v>0.60499999999999998</c:v>
                </c:pt>
                <c:pt idx="6">
                  <c:v>12.5786</c:v>
                </c:pt>
                <c:pt idx="7">
                  <c:v>0.65749999999999997</c:v>
                </c:pt>
              </c:numCache>
            </c:numRef>
          </c:val>
          <c:extLst>
            <c:ext xmlns:c16="http://schemas.microsoft.com/office/drawing/2014/chart" uri="{C3380CC4-5D6E-409C-BE32-E72D297353CC}">
              <c16:uniqueId val="{00000000-16E6-4C3E-B51D-FC3E9F6100F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2.6522999999999999</c:v>
                </c:pt>
                <c:pt idx="1">
                  <c:v>27.2727</c:v>
                </c:pt>
                <c:pt idx="2">
                  <c:v>14.2857</c:v>
                </c:pt>
                <c:pt idx="3">
                  <c:v>100</c:v>
                </c:pt>
                <c:pt idx="4">
                  <c:v>43.75</c:v>
                </c:pt>
                <c:pt idx="5">
                  <c:v>1.3593999999999999</c:v>
                </c:pt>
                <c:pt idx="6">
                  <c:v>42.827500000000001</c:v>
                </c:pt>
                <c:pt idx="7">
                  <c:v>47.155000000000001</c:v>
                </c:pt>
              </c:numCache>
            </c:numRef>
          </c:val>
          <c:extLst>
            <c:ext xmlns:c16="http://schemas.microsoft.com/office/drawing/2014/chart" uri="{C3380CC4-5D6E-409C-BE32-E72D297353CC}">
              <c16:uniqueId val="{00000001-16E6-4C3E-B51D-FC3E9F6100F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39.807600000000001</c:v>
                </c:pt>
                <c:pt idx="1">
                  <c:v>100</c:v>
                </c:pt>
                <c:pt idx="2">
                  <c:v>71.428600000000003</c:v>
                </c:pt>
                <c:pt idx="3">
                  <c:v>0</c:v>
                </c:pt>
                <c:pt idx="4">
                  <c:v>100</c:v>
                </c:pt>
                <c:pt idx="5">
                  <c:v>4.8992000000000004</c:v>
                </c:pt>
                <c:pt idx="6">
                  <c:v>6.2339000000000002</c:v>
                </c:pt>
                <c:pt idx="7">
                  <c:v>13.0084</c:v>
                </c:pt>
              </c:numCache>
            </c:numRef>
          </c:val>
          <c:extLst>
            <c:ext xmlns:c16="http://schemas.microsoft.com/office/drawing/2014/chart" uri="{C3380CC4-5D6E-409C-BE32-E72D297353CC}">
              <c16:uniqueId val="{00000002-16E6-4C3E-B51D-FC3E9F6100FF}"/>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38.871000000000002</c:v>
                </c:pt>
                <c:pt idx="1">
                  <c:v>18.181799999999999</c:v>
                </c:pt>
                <c:pt idx="2">
                  <c:v>100</c:v>
                </c:pt>
                <c:pt idx="3">
                  <c:v>0</c:v>
                </c:pt>
                <c:pt idx="4">
                  <c:v>56.25</c:v>
                </c:pt>
                <c:pt idx="5">
                  <c:v>100</c:v>
                </c:pt>
                <c:pt idx="6">
                  <c:v>71.440399999999997</c:v>
                </c:pt>
                <c:pt idx="7">
                  <c:v>100</c:v>
                </c:pt>
              </c:numCache>
            </c:numRef>
          </c:val>
          <c:extLst>
            <c:ext xmlns:c16="http://schemas.microsoft.com/office/drawing/2014/chart" uri="{C3380CC4-5D6E-409C-BE32-E72D297353CC}">
              <c16:uniqueId val="{00000003-16E6-4C3E-B51D-FC3E9F6100FF}"/>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45.454500000000003</c:v>
                </c:pt>
                <c:pt idx="2">
                  <c:v>0</c:v>
                </c:pt>
                <c:pt idx="3">
                  <c:v>0</c:v>
                </c:pt>
                <c:pt idx="4">
                  <c:v>31.25</c:v>
                </c:pt>
                <c:pt idx="5">
                  <c:v>62.578899999999997</c:v>
                </c:pt>
                <c:pt idx="6">
                  <c:v>100</c:v>
                </c:pt>
                <c:pt idx="7">
                  <c:v>0.46379999999999999</c:v>
                </c:pt>
              </c:numCache>
            </c:numRef>
          </c:val>
          <c:extLst>
            <c:ext xmlns:c16="http://schemas.microsoft.com/office/drawing/2014/chart" uri="{C3380CC4-5D6E-409C-BE32-E72D297353CC}">
              <c16:uniqueId val="{00000004-16E6-4C3E-B51D-FC3E9F6100FF}"/>
            </c:ext>
          </c:extLst>
        </c:ser>
        <c:dLbls>
          <c:showLegendKey val="0"/>
          <c:showVal val="0"/>
          <c:showCatName val="0"/>
          <c:showSerName val="0"/>
          <c:showPercent val="0"/>
          <c:showBubbleSize val="0"/>
        </c:dLbls>
        <c:axId val="265324648"/>
        <c:axId val="265324320"/>
      </c:radarChart>
      <c:catAx>
        <c:axId val="26532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24320"/>
        <c:crosses val="autoZero"/>
        <c:auto val="1"/>
        <c:lblAlgn val="ctr"/>
        <c:lblOffset val="100"/>
        <c:noMultiLvlLbl val="0"/>
      </c:catAx>
      <c:valAx>
        <c:axId val="26532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2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8272</c:v>
                </c:pt>
                <c:pt idx="1">
                  <c:v>8275</c:v>
                </c:pt>
                <c:pt idx="2">
                  <c:v>8281</c:v>
                </c:pt>
                <c:pt idx="3">
                  <c:v>8271</c:v>
                </c:pt>
                <c:pt idx="4">
                  <c:v>8267</c:v>
                </c:pt>
                <c:pt idx="5">
                  <c:v>8265</c:v>
                </c:pt>
                <c:pt idx="6">
                  <c:v>8266</c:v>
                </c:pt>
                <c:pt idx="7">
                  <c:v>8269</c:v>
                </c:pt>
                <c:pt idx="8">
                  <c:v>8270</c:v>
                </c:pt>
                <c:pt idx="9">
                  <c:v>8272</c:v>
                </c:pt>
                <c:pt idx="10">
                  <c:v>8273</c:v>
                </c:pt>
                <c:pt idx="11">
                  <c:v>8268</c:v>
                </c:pt>
                <c:pt idx="12">
                  <c:v>8266</c:v>
                </c:pt>
                <c:pt idx="13">
                  <c:v>8266</c:v>
                </c:pt>
                <c:pt idx="14">
                  <c:v>8264</c:v>
                </c:pt>
                <c:pt idx="15">
                  <c:v>8259</c:v>
                </c:pt>
                <c:pt idx="16">
                  <c:v>8261</c:v>
                </c:pt>
                <c:pt idx="17">
                  <c:v>8260</c:v>
                </c:pt>
                <c:pt idx="18">
                  <c:v>8260</c:v>
                </c:pt>
                <c:pt idx="19">
                  <c:v>8262</c:v>
                </c:pt>
                <c:pt idx="20">
                  <c:v>8265</c:v>
                </c:pt>
                <c:pt idx="21">
                  <c:v>8270</c:v>
                </c:pt>
                <c:pt idx="22">
                  <c:v>8274</c:v>
                </c:pt>
                <c:pt idx="23">
                  <c:v>8276</c:v>
                </c:pt>
                <c:pt idx="24">
                  <c:v>8276</c:v>
                </c:pt>
                <c:pt idx="25">
                  <c:v>8281</c:v>
                </c:pt>
                <c:pt idx="26">
                  <c:v>8283</c:v>
                </c:pt>
                <c:pt idx="27">
                  <c:v>8281</c:v>
                </c:pt>
                <c:pt idx="28">
                  <c:v>8283</c:v>
                </c:pt>
                <c:pt idx="29">
                  <c:v>8280</c:v>
                </c:pt>
              </c:numCache>
            </c:numRef>
          </c:val>
          <c:smooth val="0"/>
          <c:extLst>
            <c:ext xmlns:c16="http://schemas.microsoft.com/office/drawing/2014/chart" uri="{C3380CC4-5D6E-409C-BE32-E72D297353CC}">
              <c16:uniqueId val="{00000000-382F-4C54-BBA7-F446FBF0EB4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3906</c:v>
                </c:pt>
                <c:pt idx="1">
                  <c:v>3910</c:v>
                </c:pt>
                <c:pt idx="2">
                  <c:v>3919</c:v>
                </c:pt>
                <c:pt idx="3">
                  <c:v>3927</c:v>
                </c:pt>
                <c:pt idx="4">
                  <c:v>3939</c:v>
                </c:pt>
                <c:pt idx="5">
                  <c:v>3942</c:v>
                </c:pt>
                <c:pt idx="6">
                  <c:v>3946</c:v>
                </c:pt>
                <c:pt idx="7">
                  <c:v>3956</c:v>
                </c:pt>
                <c:pt idx="8">
                  <c:v>3961</c:v>
                </c:pt>
                <c:pt idx="9">
                  <c:v>3972</c:v>
                </c:pt>
                <c:pt idx="10">
                  <c:v>3984</c:v>
                </c:pt>
                <c:pt idx="11">
                  <c:v>3992</c:v>
                </c:pt>
                <c:pt idx="12">
                  <c:v>3997</c:v>
                </c:pt>
                <c:pt idx="13">
                  <c:v>3999</c:v>
                </c:pt>
                <c:pt idx="14">
                  <c:v>3999</c:v>
                </c:pt>
                <c:pt idx="15">
                  <c:v>3997</c:v>
                </c:pt>
                <c:pt idx="16">
                  <c:v>3999</c:v>
                </c:pt>
                <c:pt idx="17">
                  <c:v>4005</c:v>
                </c:pt>
                <c:pt idx="18">
                  <c:v>4038</c:v>
                </c:pt>
                <c:pt idx="19">
                  <c:v>4102</c:v>
                </c:pt>
                <c:pt idx="20">
                  <c:v>4110</c:v>
                </c:pt>
                <c:pt idx="21">
                  <c:v>4122</c:v>
                </c:pt>
                <c:pt idx="22">
                  <c:v>4131</c:v>
                </c:pt>
                <c:pt idx="23">
                  <c:v>4137</c:v>
                </c:pt>
                <c:pt idx="24">
                  <c:v>4145</c:v>
                </c:pt>
                <c:pt idx="25">
                  <c:v>4149</c:v>
                </c:pt>
                <c:pt idx="26">
                  <c:v>4150</c:v>
                </c:pt>
                <c:pt idx="27">
                  <c:v>4153</c:v>
                </c:pt>
                <c:pt idx="28">
                  <c:v>4159</c:v>
                </c:pt>
                <c:pt idx="29">
                  <c:v>4163</c:v>
                </c:pt>
              </c:numCache>
            </c:numRef>
          </c:val>
          <c:smooth val="0"/>
          <c:extLst>
            <c:ext xmlns:c16="http://schemas.microsoft.com/office/drawing/2014/chart" uri="{C3380CC4-5D6E-409C-BE32-E72D297353CC}">
              <c16:uniqueId val="{00000001-382F-4C54-BBA7-F446FBF0EB4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61611</c:v>
                </c:pt>
                <c:pt idx="1">
                  <c:v>61954</c:v>
                </c:pt>
                <c:pt idx="2">
                  <c:v>62052</c:v>
                </c:pt>
                <c:pt idx="3">
                  <c:v>61833</c:v>
                </c:pt>
                <c:pt idx="4">
                  <c:v>61800</c:v>
                </c:pt>
                <c:pt idx="5">
                  <c:v>61772</c:v>
                </c:pt>
                <c:pt idx="6">
                  <c:v>61718</c:v>
                </c:pt>
                <c:pt idx="7">
                  <c:v>61691</c:v>
                </c:pt>
                <c:pt idx="8">
                  <c:v>61679</c:v>
                </c:pt>
                <c:pt idx="9">
                  <c:v>61711</c:v>
                </c:pt>
                <c:pt idx="10">
                  <c:v>61811</c:v>
                </c:pt>
                <c:pt idx="11">
                  <c:v>61793</c:v>
                </c:pt>
                <c:pt idx="12">
                  <c:v>61792</c:v>
                </c:pt>
                <c:pt idx="13">
                  <c:v>61787</c:v>
                </c:pt>
                <c:pt idx="14">
                  <c:v>61781</c:v>
                </c:pt>
                <c:pt idx="15">
                  <c:v>61799</c:v>
                </c:pt>
                <c:pt idx="16">
                  <c:v>61791</c:v>
                </c:pt>
                <c:pt idx="17">
                  <c:v>61790</c:v>
                </c:pt>
                <c:pt idx="18">
                  <c:v>61792</c:v>
                </c:pt>
                <c:pt idx="19">
                  <c:v>61855</c:v>
                </c:pt>
                <c:pt idx="20">
                  <c:v>61885</c:v>
                </c:pt>
                <c:pt idx="21">
                  <c:v>61895</c:v>
                </c:pt>
                <c:pt idx="22">
                  <c:v>61930</c:v>
                </c:pt>
                <c:pt idx="23">
                  <c:v>62028</c:v>
                </c:pt>
                <c:pt idx="24">
                  <c:v>62118</c:v>
                </c:pt>
                <c:pt idx="25">
                  <c:v>62175</c:v>
                </c:pt>
                <c:pt idx="26">
                  <c:v>62248</c:v>
                </c:pt>
                <c:pt idx="27">
                  <c:v>62332</c:v>
                </c:pt>
                <c:pt idx="28">
                  <c:v>62415</c:v>
                </c:pt>
                <c:pt idx="29">
                  <c:v>62482</c:v>
                </c:pt>
              </c:numCache>
            </c:numRef>
          </c:val>
          <c:smooth val="0"/>
          <c:extLst>
            <c:ext xmlns:c16="http://schemas.microsoft.com/office/drawing/2014/chart" uri="{C3380CC4-5D6E-409C-BE32-E72D297353CC}">
              <c16:uniqueId val="{00000002-382F-4C54-BBA7-F446FBF0EB4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53235</c:v>
                </c:pt>
                <c:pt idx="1">
                  <c:v>53263</c:v>
                </c:pt>
                <c:pt idx="2">
                  <c:v>53281</c:v>
                </c:pt>
                <c:pt idx="3">
                  <c:v>53292</c:v>
                </c:pt>
                <c:pt idx="4">
                  <c:v>53329</c:v>
                </c:pt>
                <c:pt idx="5">
                  <c:v>53374</c:v>
                </c:pt>
                <c:pt idx="6">
                  <c:v>53399</c:v>
                </c:pt>
                <c:pt idx="7">
                  <c:v>53431</c:v>
                </c:pt>
                <c:pt idx="8">
                  <c:v>53486</c:v>
                </c:pt>
                <c:pt idx="9">
                  <c:v>53516</c:v>
                </c:pt>
                <c:pt idx="10">
                  <c:v>53550</c:v>
                </c:pt>
                <c:pt idx="11">
                  <c:v>53582</c:v>
                </c:pt>
                <c:pt idx="12">
                  <c:v>53602</c:v>
                </c:pt>
                <c:pt idx="13">
                  <c:v>53631</c:v>
                </c:pt>
                <c:pt idx="14">
                  <c:v>54114</c:v>
                </c:pt>
                <c:pt idx="15">
                  <c:v>54478</c:v>
                </c:pt>
                <c:pt idx="16">
                  <c:v>54684</c:v>
                </c:pt>
                <c:pt idx="17">
                  <c:v>54847</c:v>
                </c:pt>
                <c:pt idx="18">
                  <c:v>54909</c:v>
                </c:pt>
                <c:pt idx="19">
                  <c:v>55019</c:v>
                </c:pt>
                <c:pt idx="20">
                  <c:v>55082</c:v>
                </c:pt>
                <c:pt idx="21">
                  <c:v>55157</c:v>
                </c:pt>
                <c:pt idx="22">
                  <c:v>55582</c:v>
                </c:pt>
                <c:pt idx="23">
                  <c:v>55646</c:v>
                </c:pt>
                <c:pt idx="24">
                  <c:v>55722</c:v>
                </c:pt>
                <c:pt idx="25">
                  <c:v>55831</c:v>
                </c:pt>
                <c:pt idx="26">
                  <c:v>55941</c:v>
                </c:pt>
                <c:pt idx="27">
                  <c:v>56003</c:v>
                </c:pt>
                <c:pt idx="28">
                  <c:v>58267</c:v>
                </c:pt>
                <c:pt idx="29">
                  <c:v>61012</c:v>
                </c:pt>
              </c:numCache>
            </c:numRef>
          </c:val>
          <c:smooth val="0"/>
          <c:extLst>
            <c:ext xmlns:c16="http://schemas.microsoft.com/office/drawing/2014/chart" uri="{C3380CC4-5D6E-409C-BE32-E72D297353CC}">
              <c16:uniqueId val="{00000003-382F-4C54-BBA7-F446FBF0EB4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Sheet1!$F$2:$F$31</c:f>
              <c:numCache>
                <c:formatCode>General</c:formatCode>
                <c:ptCount val="30"/>
                <c:pt idx="0">
                  <c:v>156811</c:v>
                </c:pt>
                <c:pt idx="1">
                  <c:v>156772</c:v>
                </c:pt>
                <c:pt idx="2">
                  <c:v>156725</c:v>
                </c:pt>
                <c:pt idx="3">
                  <c:v>156631</c:v>
                </c:pt>
                <c:pt idx="4">
                  <c:v>156584</c:v>
                </c:pt>
                <c:pt idx="5">
                  <c:v>156534</c:v>
                </c:pt>
                <c:pt idx="6">
                  <c:v>156478</c:v>
                </c:pt>
                <c:pt idx="7">
                  <c:v>156437</c:v>
                </c:pt>
                <c:pt idx="8">
                  <c:v>156399</c:v>
                </c:pt>
                <c:pt idx="9">
                  <c:v>156354</c:v>
                </c:pt>
                <c:pt idx="10">
                  <c:v>156294</c:v>
                </c:pt>
                <c:pt idx="11">
                  <c:v>156230</c:v>
                </c:pt>
                <c:pt idx="12">
                  <c:v>156185</c:v>
                </c:pt>
                <c:pt idx="13">
                  <c:v>156146</c:v>
                </c:pt>
                <c:pt idx="14">
                  <c:v>156082</c:v>
                </c:pt>
                <c:pt idx="15">
                  <c:v>156009</c:v>
                </c:pt>
                <c:pt idx="16">
                  <c:v>156438</c:v>
                </c:pt>
                <c:pt idx="17">
                  <c:v>157028</c:v>
                </c:pt>
                <c:pt idx="18">
                  <c:v>157225</c:v>
                </c:pt>
                <c:pt idx="19">
                  <c:v>157276</c:v>
                </c:pt>
                <c:pt idx="20">
                  <c:v>157286</c:v>
                </c:pt>
                <c:pt idx="21">
                  <c:v>157278</c:v>
                </c:pt>
                <c:pt idx="22">
                  <c:v>157267</c:v>
                </c:pt>
                <c:pt idx="23">
                  <c:v>157252</c:v>
                </c:pt>
                <c:pt idx="24">
                  <c:v>157176</c:v>
                </c:pt>
                <c:pt idx="25">
                  <c:v>157120</c:v>
                </c:pt>
                <c:pt idx="26">
                  <c:v>157077</c:v>
                </c:pt>
                <c:pt idx="27">
                  <c:v>157026</c:v>
                </c:pt>
                <c:pt idx="28">
                  <c:v>156987</c:v>
                </c:pt>
                <c:pt idx="29">
                  <c:v>156960</c:v>
                </c:pt>
              </c:numCache>
            </c:numRef>
          </c:val>
          <c:smooth val="0"/>
          <c:extLst>
            <c:ext xmlns:c16="http://schemas.microsoft.com/office/drawing/2014/chart" uri="{C3380CC4-5D6E-409C-BE32-E72D297353CC}">
              <c16:uniqueId val="{00000004-382F-4C54-BBA7-F446FBF0EB42}"/>
            </c:ext>
          </c:extLst>
        </c:ser>
        <c:dLbls>
          <c:showLegendKey val="0"/>
          <c:showVal val="0"/>
          <c:showCatName val="0"/>
          <c:showSerName val="0"/>
          <c:showPercent val="0"/>
          <c:showBubbleSize val="0"/>
        </c:dLbls>
        <c:smooth val="0"/>
        <c:axId val="324173968"/>
        <c:axId val="324169048"/>
      </c:lineChart>
      <c:dateAx>
        <c:axId val="32417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9048"/>
        <c:crosses val="autoZero"/>
        <c:auto val="1"/>
        <c:lblOffset val="100"/>
        <c:baseTimeUnit val="days"/>
      </c:dateAx>
      <c:valAx>
        <c:axId val="32416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3</c:v>
                </c:pt>
                <c:pt idx="2">
                  <c:v>6</c:v>
                </c:pt>
                <c:pt idx="3">
                  <c:v>-10</c:v>
                </c:pt>
                <c:pt idx="4">
                  <c:v>-4</c:v>
                </c:pt>
                <c:pt idx="5">
                  <c:v>-2</c:v>
                </c:pt>
                <c:pt idx="6">
                  <c:v>1</c:v>
                </c:pt>
                <c:pt idx="7">
                  <c:v>3</c:v>
                </c:pt>
                <c:pt idx="8">
                  <c:v>1</c:v>
                </c:pt>
                <c:pt idx="9">
                  <c:v>2</c:v>
                </c:pt>
                <c:pt idx="10">
                  <c:v>1</c:v>
                </c:pt>
                <c:pt idx="11">
                  <c:v>-5</c:v>
                </c:pt>
                <c:pt idx="12">
                  <c:v>-2</c:v>
                </c:pt>
                <c:pt idx="13">
                  <c:v>0</c:v>
                </c:pt>
                <c:pt idx="14">
                  <c:v>-2</c:v>
                </c:pt>
                <c:pt idx="15">
                  <c:v>-5</c:v>
                </c:pt>
                <c:pt idx="16">
                  <c:v>2</c:v>
                </c:pt>
                <c:pt idx="17">
                  <c:v>-1</c:v>
                </c:pt>
                <c:pt idx="18">
                  <c:v>0</c:v>
                </c:pt>
                <c:pt idx="19">
                  <c:v>2</c:v>
                </c:pt>
                <c:pt idx="20">
                  <c:v>3</c:v>
                </c:pt>
                <c:pt idx="21">
                  <c:v>5</c:v>
                </c:pt>
                <c:pt idx="22">
                  <c:v>4</c:v>
                </c:pt>
                <c:pt idx="23">
                  <c:v>2</c:v>
                </c:pt>
                <c:pt idx="24">
                  <c:v>0</c:v>
                </c:pt>
                <c:pt idx="25">
                  <c:v>5</c:v>
                </c:pt>
                <c:pt idx="26">
                  <c:v>2</c:v>
                </c:pt>
                <c:pt idx="27">
                  <c:v>-2</c:v>
                </c:pt>
                <c:pt idx="28">
                  <c:v>2</c:v>
                </c:pt>
                <c:pt idx="29">
                  <c:v>-3</c:v>
                </c:pt>
              </c:numCache>
            </c:numRef>
          </c:val>
          <c:smooth val="0"/>
          <c:extLst>
            <c:ext xmlns:c16="http://schemas.microsoft.com/office/drawing/2014/chart" uri="{C3380CC4-5D6E-409C-BE32-E72D297353CC}">
              <c16:uniqueId val="{00000000-CA5C-481D-987B-6CF972AFAF8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13</c:v>
                </c:pt>
                <c:pt idx="1">
                  <c:v>4</c:v>
                </c:pt>
                <c:pt idx="2">
                  <c:v>9</c:v>
                </c:pt>
                <c:pt idx="3">
                  <c:v>8</c:v>
                </c:pt>
                <c:pt idx="4">
                  <c:v>12</c:v>
                </c:pt>
                <c:pt idx="5">
                  <c:v>3</c:v>
                </c:pt>
                <c:pt idx="6">
                  <c:v>4</c:v>
                </c:pt>
                <c:pt idx="7">
                  <c:v>10</c:v>
                </c:pt>
                <c:pt idx="8">
                  <c:v>5</c:v>
                </c:pt>
                <c:pt idx="9">
                  <c:v>11</c:v>
                </c:pt>
                <c:pt idx="10">
                  <c:v>12</c:v>
                </c:pt>
                <c:pt idx="11">
                  <c:v>8</c:v>
                </c:pt>
                <c:pt idx="12">
                  <c:v>5</c:v>
                </c:pt>
                <c:pt idx="13">
                  <c:v>2</c:v>
                </c:pt>
                <c:pt idx="14">
                  <c:v>0</c:v>
                </c:pt>
                <c:pt idx="15">
                  <c:v>-2</c:v>
                </c:pt>
                <c:pt idx="16">
                  <c:v>2</c:v>
                </c:pt>
                <c:pt idx="17">
                  <c:v>6</c:v>
                </c:pt>
                <c:pt idx="18">
                  <c:v>33</c:v>
                </c:pt>
                <c:pt idx="19">
                  <c:v>64</c:v>
                </c:pt>
                <c:pt idx="20">
                  <c:v>8</c:v>
                </c:pt>
                <c:pt idx="21">
                  <c:v>12</c:v>
                </c:pt>
                <c:pt idx="22">
                  <c:v>9</c:v>
                </c:pt>
                <c:pt idx="23">
                  <c:v>6</c:v>
                </c:pt>
                <c:pt idx="24">
                  <c:v>8</c:v>
                </c:pt>
                <c:pt idx="25">
                  <c:v>4</c:v>
                </c:pt>
                <c:pt idx="26">
                  <c:v>1</c:v>
                </c:pt>
                <c:pt idx="27">
                  <c:v>3</c:v>
                </c:pt>
                <c:pt idx="28">
                  <c:v>6</c:v>
                </c:pt>
                <c:pt idx="29">
                  <c:v>4</c:v>
                </c:pt>
              </c:numCache>
            </c:numRef>
          </c:val>
          <c:smooth val="0"/>
          <c:extLst>
            <c:ext xmlns:c16="http://schemas.microsoft.com/office/drawing/2014/chart" uri="{C3380CC4-5D6E-409C-BE32-E72D297353CC}">
              <c16:uniqueId val="{00000001-CA5C-481D-987B-6CF972AFAF8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302</c:v>
                </c:pt>
                <c:pt idx="1">
                  <c:v>343</c:v>
                </c:pt>
                <c:pt idx="2">
                  <c:v>98</c:v>
                </c:pt>
                <c:pt idx="3">
                  <c:v>-219</c:v>
                </c:pt>
                <c:pt idx="4">
                  <c:v>-33</c:v>
                </c:pt>
                <c:pt idx="5">
                  <c:v>-28</c:v>
                </c:pt>
                <c:pt idx="6">
                  <c:v>-54</c:v>
                </c:pt>
                <c:pt idx="7">
                  <c:v>-27</c:v>
                </c:pt>
                <c:pt idx="8">
                  <c:v>-12</c:v>
                </c:pt>
                <c:pt idx="9">
                  <c:v>32</c:v>
                </c:pt>
                <c:pt idx="10">
                  <c:v>100</c:v>
                </c:pt>
                <c:pt idx="11">
                  <c:v>-18</c:v>
                </c:pt>
                <c:pt idx="12">
                  <c:v>-1</c:v>
                </c:pt>
                <c:pt idx="13">
                  <c:v>-5</c:v>
                </c:pt>
                <c:pt idx="14">
                  <c:v>-6</c:v>
                </c:pt>
                <c:pt idx="15">
                  <c:v>18</c:v>
                </c:pt>
                <c:pt idx="16">
                  <c:v>-8</c:v>
                </c:pt>
                <c:pt idx="17">
                  <c:v>-1</c:v>
                </c:pt>
                <c:pt idx="18">
                  <c:v>2</c:v>
                </c:pt>
                <c:pt idx="19">
                  <c:v>63</c:v>
                </c:pt>
                <c:pt idx="20">
                  <c:v>30</c:v>
                </c:pt>
                <c:pt idx="21">
                  <c:v>10</c:v>
                </c:pt>
                <c:pt idx="22">
                  <c:v>35</c:v>
                </c:pt>
                <c:pt idx="23">
                  <c:v>98</c:v>
                </c:pt>
                <c:pt idx="24">
                  <c:v>90</c:v>
                </c:pt>
                <c:pt idx="25">
                  <c:v>57</c:v>
                </c:pt>
                <c:pt idx="26">
                  <c:v>73</c:v>
                </c:pt>
                <c:pt idx="27">
                  <c:v>84</c:v>
                </c:pt>
                <c:pt idx="28">
                  <c:v>83</c:v>
                </c:pt>
                <c:pt idx="29">
                  <c:v>67</c:v>
                </c:pt>
              </c:numCache>
            </c:numRef>
          </c:val>
          <c:smooth val="0"/>
          <c:extLst>
            <c:ext xmlns:c16="http://schemas.microsoft.com/office/drawing/2014/chart" uri="{C3380CC4-5D6E-409C-BE32-E72D297353CC}">
              <c16:uniqueId val="{00000002-CA5C-481D-987B-6CF972AFAF84}"/>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46</c:v>
                </c:pt>
                <c:pt idx="1">
                  <c:v>28</c:v>
                </c:pt>
                <c:pt idx="2">
                  <c:v>18</c:v>
                </c:pt>
                <c:pt idx="3">
                  <c:v>11</c:v>
                </c:pt>
                <c:pt idx="4">
                  <c:v>37</c:v>
                </c:pt>
                <c:pt idx="5">
                  <c:v>45</c:v>
                </c:pt>
                <c:pt idx="6">
                  <c:v>25</c:v>
                </c:pt>
                <c:pt idx="7">
                  <c:v>32</c:v>
                </c:pt>
                <c:pt idx="8">
                  <c:v>55</c:v>
                </c:pt>
                <c:pt idx="9">
                  <c:v>30</c:v>
                </c:pt>
                <c:pt idx="10">
                  <c:v>34</c:v>
                </c:pt>
                <c:pt idx="11">
                  <c:v>32</c:v>
                </c:pt>
                <c:pt idx="12">
                  <c:v>20</c:v>
                </c:pt>
                <c:pt idx="13">
                  <c:v>29</c:v>
                </c:pt>
                <c:pt idx="14">
                  <c:v>483</c:v>
                </c:pt>
                <c:pt idx="15">
                  <c:v>364</c:v>
                </c:pt>
                <c:pt idx="16">
                  <c:v>206</c:v>
                </c:pt>
                <c:pt idx="17">
                  <c:v>163</c:v>
                </c:pt>
                <c:pt idx="18">
                  <c:v>62</c:v>
                </c:pt>
                <c:pt idx="19">
                  <c:v>110</c:v>
                </c:pt>
                <c:pt idx="20">
                  <c:v>63</c:v>
                </c:pt>
                <c:pt idx="21">
                  <c:v>75</c:v>
                </c:pt>
                <c:pt idx="22">
                  <c:v>425</c:v>
                </c:pt>
                <c:pt idx="23">
                  <c:v>64</c:v>
                </c:pt>
                <c:pt idx="24">
                  <c:v>76</c:v>
                </c:pt>
                <c:pt idx="25">
                  <c:v>109</c:v>
                </c:pt>
                <c:pt idx="26">
                  <c:v>110</c:v>
                </c:pt>
                <c:pt idx="27">
                  <c:v>62</c:v>
                </c:pt>
                <c:pt idx="28">
                  <c:v>2264</c:v>
                </c:pt>
                <c:pt idx="29">
                  <c:v>2745</c:v>
                </c:pt>
              </c:numCache>
            </c:numRef>
          </c:val>
          <c:smooth val="0"/>
          <c:extLst>
            <c:ext xmlns:c16="http://schemas.microsoft.com/office/drawing/2014/chart" uri="{C3380CC4-5D6E-409C-BE32-E72D297353CC}">
              <c16:uniqueId val="{00000003-CA5C-481D-987B-6CF972AFAF84}"/>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Sheet1!$F$2:$F$31</c:f>
              <c:numCache>
                <c:formatCode>General</c:formatCode>
                <c:ptCount val="30"/>
                <c:pt idx="0">
                  <c:v>-42</c:v>
                </c:pt>
                <c:pt idx="1">
                  <c:v>-39</c:v>
                </c:pt>
                <c:pt idx="2">
                  <c:v>-47</c:v>
                </c:pt>
                <c:pt idx="3">
                  <c:v>-94</c:v>
                </c:pt>
                <c:pt idx="4">
                  <c:v>-47</c:v>
                </c:pt>
                <c:pt idx="5">
                  <c:v>-50</c:v>
                </c:pt>
                <c:pt idx="6">
                  <c:v>-56</c:v>
                </c:pt>
                <c:pt idx="7">
                  <c:v>-41</c:v>
                </c:pt>
                <c:pt idx="8">
                  <c:v>-38</c:v>
                </c:pt>
                <c:pt idx="9">
                  <c:v>-45</c:v>
                </c:pt>
                <c:pt idx="10">
                  <c:v>-60</c:v>
                </c:pt>
                <c:pt idx="11">
                  <c:v>-64</c:v>
                </c:pt>
                <c:pt idx="12">
                  <c:v>-45</c:v>
                </c:pt>
                <c:pt idx="13">
                  <c:v>-39</c:v>
                </c:pt>
                <c:pt idx="14">
                  <c:v>-64</c:v>
                </c:pt>
                <c:pt idx="15">
                  <c:v>-73</c:v>
                </c:pt>
                <c:pt idx="16">
                  <c:v>429</c:v>
                </c:pt>
                <c:pt idx="17">
                  <c:v>590</c:v>
                </c:pt>
                <c:pt idx="18">
                  <c:v>197</c:v>
                </c:pt>
                <c:pt idx="19">
                  <c:v>51</c:v>
                </c:pt>
                <c:pt idx="20">
                  <c:v>10</c:v>
                </c:pt>
                <c:pt idx="21">
                  <c:v>-8</c:v>
                </c:pt>
                <c:pt idx="22">
                  <c:v>-11</c:v>
                </c:pt>
                <c:pt idx="23">
                  <c:v>-15</c:v>
                </c:pt>
                <c:pt idx="24">
                  <c:v>-76</c:v>
                </c:pt>
                <c:pt idx="25">
                  <c:v>-56</c:v>
                </c:pt>
                <c:pt idx="26">
                  <c:v>-43</c:v>
                </c:pt>
                <c:pt idx="27">
                  <c:v>-51</c:v>
                </c:pt>
                <c:pt idx="28">
                  <c:v>-39</c:v>
                </c:pt>
                <c:pt idx="29">
                  <c:v>-27</c:v>
                </c:pt>
              </c:numCache>
            </c:numRef>
          </c:val>
          <c:smooth val="0"/>
          <c:extLst>
            <c:ext xmlns:c16="http://schemas.microsoft.com/office/drawing/2014/chart" uri="{C3380CC4-5D6E-409C-BE32-E72D297353CC}">
              <c16:uniqueId val="{00000004-CA5C-481D-987B-6CF972AFAF84}"/>
            </c:ext>
          </c:extLst>
        </c:ser>
        <c:dLbls>
          <c:showLegendKey val="0"/>
          <c:showVal val="0"/>
          <c:showCatName val="0"/>
          <c:showSerName val="0"/>
          <c:showPercent val="0"/>
          <c:showBubbleSize val="0"/>
        </c:dLbls>
        <c:smooth val="0"/>
        <c:axId val="324173640"/>
        <c:axId val="324175280"/>
      </c:lineChart>
      <c:dateAx>
        <c:axId val="32417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5280"/>
        <c:crosses val="autoZero"/>
        <c:auto val="1"/>
        <c:lblOffset val="100"/>
        <c:baseTimeUnit val="days"/>
      </c:dateAx>
      <c:valAx>
        <c:axId val="32417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3</c:v>
                </c:pt>
                <c:pt idx="4">
                  <c:v>0</c:v>
                </c:pt>
                <c:pt idx="5">
                  <c:v>0</c:v>
                </c:pt>
                <c:pt idx="6">
                  <c:v>0</c:v>
                </c:pt>
              </c:numCache>
            </c:numRef>
          </c:val>
          <c:extLst>
            <c:ext xmlns:c16="http://schemas.microsoft.com/office/drawing/2014/chart" uri="{C3380CC4-5D6E-409C-BE32-E72D297353CC}">
              <c16:uniqueId val="{00000000-0BAC-4EE5-A500-51C4B3566EB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1</c:v>
                </c:pt>
                <c:pt idx="4">
                  <c:v>1</c:v>
                </c:pt>
                <c:pt idx="5">
                  <c:v>0</c:v>
                </c:pt>
                <c:pt idx="6">
                  <c:v>0</c:v>
                </c:pt>
              </c:numCache>
            </c:numRef>
          </c:val>
          <c:extLst>
            <c:ext xmlns:c16="http://schemas.microsoft.com/office/drawing/2014/chart" uri="{C3380CC4-5D6E-409C-BE32-E72D297353CC}">
              <c16:uniqueId val="{00000001-0BAC-4EE5-A500-51C4B3566EB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2</c:v>
                </c:pt>
                <c:pt idx="3">
                  <c:v>2</c:v>
                </c:pt>
                <c:pt idx="4">
                  <c:v>4</c:v>
                </c:pt>
                <c:pt idx="5">
                  <c:v>2</c:v>
                </c:pt>
                <c:pt idx="6">
                  <c:v>1</c:v>
                </c:pt>
              </c:numCache>
            </c:numRef>
          </c:val>
          <c:extLst>
            <c:ext xmlns:c16="http://schemas.microsoft.com/office/drawing/2014/chart" uri="{C3380CC4-5D6E-409C-BE32-E72D297353CC}">
              <c16:uniqueId val="{00000002-0BAC-4EE5-A500-51C4B3566EB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3</c:v>
                </c:pt>
                <c:pt idx="4">
                  <c:v>1</c:v>
                </c:pt>
                <c:pt idx="5">
                  <c:v>2</c:v>
                </c:pt>
                <c:pt idx="6">
                  <c:v>0</c:v>
                </c:pt>
              </c:numCache>
            </c:numRef>
          </c:val>
          <c:extLst>
            <c:ext xmlns:c16="http://schemas.microsoft.com/office/drawing/2014/chart" uri="{C3380CC4-5D6E-409C-BE32-E72D297353CC}">
              <c16:uniqueId val="{00000003-0BAC-4EE5-A500-51C4B3566EB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1</c:v>
                </c:pt>
                <c:pt idx="3">
                  <c:v>0</c:v>
                </c:pt>
                <c:pt idx="4">
                  <c:v>1</c:v>
                </c:pt>
                <c:pt idx="5">
                  <c:v>0</c:v>
                </c:pt>
                <c:pt idx="6">
                  <c:v>0</c:v>
                </c:pt>
              </c:numCache>
            </c:numRef>
          </c:val>
          <c:extLst>
            <c:ext xmlns:c16="http://schemas.microsoft.com/office/drawing/2014/chart" uri="{C3380CC4-5D6E-409C-BE32-E72D297353CC}">
              <c16:uniqueId val="{00000004-0BAC-4EE5-A500-51C4B3566EBB}"/>
            </c:ext>
          </c:extLst>
        </c:ser>
        <c:dLbls>
          <c:showLegendKey val="0"/>
          <c:showVal val="0"/>
          <c:showCatName val="0"/>
          <c:showSerName val="0"/>
          <c:showPercent val="0"/>
          <c:showBubbleSize val="0"/>
        </c:dLbls>
        <c:gapWidth val="219"/>
        <c:overlap val="-27"/>
        <c:axId val="324183480"/>
        <c:axId val="324181512"/>
      </c:barChart>
      <c:catAx>
        <c:axId val="32418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81512"/>
        <c:crosses val="autoZero"/>
        <c:auto val="1"/>
        <c:lblAlgn val="ctr"/>
        <c:lblOffset val="100"/>
        <c:noMultiLvlLbl val="0"/>
      </c:catAx>
      <c:valAx>
        <c:axId val="32418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8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-1</c:v>
                </c:pt>
                <c:pt idx="3">
                  <c:v>0</c:v>
                </c:pt>
                <c:pt idx="4">
                  <c:v>1</c:v>
                </c:pt>
                <c:pt idx="5">
                  <c:v>2</c:v>
                </c:pt>
                <c:pt idx="6">
                  <c:v>0</c:v>
                </c:pt>
              </c:numCache>
            </c:numRef>
          </c:val>
          <c:extLst>
            <c:ext xmlns:c16="http://schemas.microsoft.com/office/drawing/2014/chart" uri="{C3380CC4-5D6E-409C-BE32-E72D297353CC}">
              <c16:uniqueId val="{00000000-C811-440E-8F0B-40446EE46269}"/>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9</c:v>
                </c:pt>
                <c:pt idx="2">
                  <c:v>14</c:v>
                </c:pt>
                <c:pt idx="3">
                  <c:v>18</c:v>
                </c:pt>
                <c:pt idx="4">
                  <c:v>4</c:v>
                </c:pt>
                <c:pt idx="5">
                  <c:v>8</c:v>
                </c:pt>
                <c:pt idx="6">
                  <c:v>4</c:v>
                </c:pt>
              </c:numCache>
            </c:numRef>
          </c:val>
          <c:extLst>
            <c:ext xmlns:c16="http://schemas.microsoft.com/office/drawing/2014/chart" uri="{C3380CC4-5D6E-409C-BE32-E72D297353CC}">
              <c16:uniqueId val="{00000001-C811-440E-8F0B-40446EE46269}"/>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55</c:v>
                </c:pt>
                <c:pt idx="1">
                  <c:v>-8</c:v>
                </c:pt>
                <c:pt idx="2">
                  <c:v>2</c:v>
                </c:pt>
                <c:pt idx="3">
                  <c:v>27</c:v>
                </c:pt>
                <c:pt idx="4">
                  <c:v>14</c:v>
                </c:pt>
                <c:pt idx="5">
                  <c:v>72</c:v>
                </c:pt>
                <c:pt idx="6">
                  <c:v>90</c:v>
                </c:pt>
              </c:numCache>
            </c:numRef>
          </c:val>
          <c:extLst>
            <c:ext xmlns:c16="http://schemas.microsoft.com/office/drawing/2014/chart" uri="{C3380CC4-5D6E-409C-BE32-E72D297353CC}">
              <c16:uniqueId val="{00000002-C811-440E-8F0B-40446EE46269}"/>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80</c:v>
                </c:pt>
                <c:pt idx="1">
                  <c:v>71</c:v>
                </c:pt>
                <c:pt idx="2">
                  <c:v>60</c:v>
                </c:pt>
                <c:pt idx="3">
                  <c:v>71</c:v>
                </c:pt>
                <c:pt idx="4">
                  <c:v>45</c:v>
                </c:pt>
                <c:pt idx="5">
                  <c:v>580</c:v>
                </c:pt>
                <c:pt idx="6">
                  <c:v>723</c:v>
                </c:pt>
              </c:numCache>
            </c:numRef>
          </c:val>
          <c:extLst>
            <c:ext xmlns:c16="http://schemas.microsoft.com/office/drawing/2014/chart" uri="{C3380CC4-5D6E-409C-BE32-E72D297353CC}">
              <c16:uniqueId val="{00000003-C811-440E-8F0B-40446EE46269}"/>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81</c:v>
                </c:pt>
                <c:pt idx="1">
                  <c:v>90</c:v>
                </c:pt>
                <c:pt idx="2">
                  <c:v>8</c:v>
                </c:pt>
                <c:pt idx="3">
                  <c:v>-22</c:v>
                </c:pt>
                <c:pt idx="4">
                  <c:v>-34</c:v>
                </c:pt>
                <c:pt idx="5">
                  <c:v>-39</c:v>
                </c:pt>
                <c:pt idx="6">
                  <c:v>-38</c:v>
                </c:pt>
              </c:numCache>
            </c:numRef>
          </c:val>
          <c:extLst>
            <c:ext xmlns:c16="http://schemas.microsoft.com/office/drawing/2014/chart" uri="{C3380CC4-5D6E-409C-BE32-E72D297353CC}">
              <c16:uniqueId val="{00000004-C811-440E-8F0B-40446EE46269}"/>
            </c:ext>
          </c:extLst>
        </c:ser>
        <c:dLbls>
          <c:showLegendKey val="0"/>
          <c:showVal val="0"/>
          <c:showCatName val="0"/>
          <c:showSerName val="0"/>
          <c:showPercent val="0"/>
          <c:showBubbleSize val="0"/>
        </c:dLbls>
        <c:gapWidth val="219"/>
        <c:overlap val="-27"/>
        <c:axId val="266015760"/>
        <c:axId val="266015432"/>
      </c:barChart>
      <c:catAx>
        <c:axId val="26601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15432"/>
        <c:crosses val="autoZero"/>
        <c:auto val="1"/>
        <c:lblAlgn val="ctr"/>
        <c:lblOffset val="100"/>
        <c:noMultiLvlLbl val="0"/>
      </c:catAx>
      <c:valAx>
        <c:axId val="26601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1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0</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075D-4632-8832-036A83BC4D0C}"/>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3</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75D-4632-8832-036A83BC4D0C}"/>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2</c:v>
                </c:pt>
                <c:pt idx="12">
                  <c:v>0</c:v>
                </c:pt>
                <c:pt idx="13">
                  <c:v>0</c:v>
                </c:pt>
                <c:pt idx="14">
                  <c:v>1</c:v>
                </c:pt>
                <c:pt idx="15">
                  <c:v>0</c:v>
                </c:pt>
                <c:pt idx="16">
                  <c:v>0</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2-075D-4632-8832-036A83BC4D0C}"/>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75D-4632-8832-036A83BC4D0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0</c:v>
                </c:pt>
                <c:pt idx="17">
                  <c:v>0</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4-075D-4632-8832-036A83BC4D0C}"/>
            </c:ext>
          </c:extLst>
        </c:ser>
        <c:dLbls>
          <c:showLegendKey val="0"/>
          <c:showVal val="0"/>
          <c:showCatName val="0"/>
          <c:showSerName val="0"/>
          <c:showPercent val="0"/>
          <c:showBubbleSize val="0"/>
        </c:dLbls>
        <c:smooth val="0"/>
        <c:axId val="266012152"/>
        <c:axId val="266002968"/>
      </c:lineChart>
      <c:catAx>
        <c:axId val="26601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02968"/>
        <c:crosses val="autoZero"/>
        <c:auto val="1"/>
        <c:lblAlgn val="ctr"/>
        <c:lblOffset val="100"/>
        <c:noMultiLvlLbl val="0"/>
      </c:catAx>
      <c:valAx>
        <c:axId val="26600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1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0.39874335427742902</c:v>
                </c:pt>
                <c:pt idx="1">
                  <c:v>0.38666022232962799</c:v>
                </c:pt>
                <c:pt idx="2">
                  <c:v>0.38666022232962799</c:v>
                </c:pt>
                <c:pt idx="3">
                  <c:v>0.57193491219590797</c:v>
                </c:pt>
              </c:numCache>
            </c:numRef>
          </c:val>
          <c:extLst>
            <c:ext xmlns:c16="http://schemas.microsoft.com/office/drawing/2014/chart" uri="{C3380CC4-5D6E-409C-BE32-E72D297353CC}">
              <c16:uniqueId val="{00000000-E9BC-4E6D-A697-1C2DF379B8E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1.6608824987605399</c:v>
                </c:pt>
                <c:pt idx="1">
                  <c:v>5.5775904809122503</c:v>
                </c:pt>
                <c:pt idx="2">
                  <c:v>1.4005949429846301</c:v>
                </c:pt>
                <c:pt idx="3">
                  <c:v>0.396628656420426</c:v>
                </c:pt>
                <c:pt idx="4">
                  <c:v>2.10708973723351</c:v>
                </c:pt>
              </c:numCache>
            </c:numRef>
          </c:val>
          <c:extLst>
            <c:ext xmlns:c16="http://schemas.microsoft.com/office/drawing/2014/chart" uri="{C3380CC4-5D6E-409C-BE32-E72D297353CC}">
              <c16:uniqueId val="{00000001-E9BC-4E6D-A697-1C2DF379B8E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0.178496599297296</c:v>
                </c:pt>
                <c:pt idx="1">
                  <c:v>0.27399026528704501</c:v>
                </c:pt>
                <c:pt idx="2">
                  <c:v>0.10314927634335801</c:v>
                </c:pt>
                <c:pt idx="3">
                  <c:v>7.8973664700383597E-2</c:v>
                </c:pt>
                <c:pt idx="4">
                  <c:v>0.18252586790445799</c:v>
                </c:pt>
                <c:pt idx="5">
                  <c:v>0.56570931244560496</c:v>
                </c:pt>
                <c:pt idx="6">
                  <c:v>0.114431228443413</c:v>
                </c:pt>
              </c:numCache>
            </c:numRef>
          </c:val>
          <c:extLst>
            <c:ext xmlns:c16="http://schemas.microsoft.com/office/drawing/2014/chart" uri="{C3380CC4-5D6E-409C-BE32-E72D297353CC}">
              <c16:uniqueId val="{00000002-E9BC-4E6D-A697-1C2DF379B8E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0.65122630113964597</c:v>
                </c:pt>
                <c:pt idx="1">
                  <c:v>1.0696216935384999</c:v>
                </c:pt>
                <c:pt idx="2">
                  <c:v>4.4903103828580404</c:v>
                </c:pt>
                <c:pt idx="3">
                  <c:v>1.96243194510092</c:v>
                </c:pt>
                <c:pt idx="4">
                  <c:v>1.57729811109361</c:v>
                </c:pt>
                <c:pt idx="5">
                  <c:v>30.056194527598301</c:v>
                </c:pt>
              </c:numCache>
            </c:numRef>
          </c:val>
          <c:extLst>
            <c:ext xmlns:c16="http://schemas.microsoft.com/office/drawing/2014/chart" uri="{C3380CC4-5D6E-409C-BE32-E72D297353CC}">
              <c16:uniqueId val="{00000003-E9BC-4E6D-A697-1C2DF379B8E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16.184466328839601</c:v>
                </c:pt>
                <c:pt idx="1">
                  <c:v>0.21990630079357501</c:v>
                </c:pt>
                <c:pt idx="2">
                  <c:v>5.7366861076584799E-2</c:v>
                </c:pt>
                <c:pt idx="4">
                  <c:v>0.13130637090862701</c:v>
                </c:pt>
              </c:numCache>
            </c:numRef>
          </c:val>
          <c:extLst>
            <c:ext xmlns:c16="http://schemas.microsoft.com/office/drawing/2014/chart" uri="{C3380CC4-5D6E-409C-BE32-E72D297353CC}">
              <c16:uniqueId val="{00000004-E9BC-4E6D-A697-1C2DF379B8E4}"/>
            </c:ext>
          </c:extLst>
        </c:ser>
        <c:dLbls>
          <c:showLegendKey val="0"/>
          <c:showVal val="0"/>
          <c:showCatName val="0"/>
          <c:showSerName val="0"/>
          <c:showPercent val="0"/>
          <c:showBubbleSize val="0"/>
        </c:dLbls>
        <c:gapWidth val="219"/>
        <c:overlap val="-27"/>
        <c:axId val="266011168"/>
        <c:axId val="266006248"/>
      </c:barChart>
      <c:catAx>
        <c:axId val="26601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06248"/>
        <c:crosses val="autoZero"/>
        <c:auto val="1"/>
        <c:lblAlgn val="ctr"/>
        <c:lblOffset val="100"/>
        <c:noMultiLvlLbl val="0"/>
      </c:catAx>
      <c:valAx>
        <c:axId val="26600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1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0.39874335427742902</c:v>
                </c:pt>
                <c:pt idx="14">
                  <c:v>0.51957467375543698</c:v>
                </c:pt>
                <c:pt idx="15">
                  <c:v>0.57999033349444196</c:v>
                </c:pt>
                <c:pt idx="16">
                  <c:v>0.38666022232962799</c:v>
                </c:pt>
                <c:pt idx="17">
                  <c:v>0.59811503141614297</c:v>
                </c:pt>
                <c:pt idx="18">
                  <c:v>0</c:v>
                </c:pt>
                <c:pt idx="19">
                  <c:v>0.19333011116481399</c:v>
                </c:pt>
                <c:pt idx="20">
                  <c:v>0</c:v>
                </c:pt>
                <c:pt idx="21">
                  <c:v>0</c:v>
                </c:pt>
                <c:pt idx="22">
                  <c:v>0</c:v>
                </c:pt>
                <c:pt idx="23">
                  <c:v>0</c:v>
                </c:pt>
              </c:numCache>
            </c:numRef>
          </c:val>
          <c:smooth val="0"/>
          <c:extLst>
            <c:ext xmlns:c16="http://schemas.microsoft.com/office/drawing/2014/chart" uri="{C3380CC4-5D6E-409C-BE32-E72D297353CC}">
              <c16:uniqueId val="{00000000-2A18-4D20-85D3-7BF5F6C1F98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1.5632754342431801</c:v>
                </c:pt>
                <c:pt idx="14">
                  <c:v>1.5632754342431801</c:v>
                </c:pt>
                <c:pt idx="15">
                  <c:v>5.5831265508684904</c:v>
                </c:pt>
                <c:pt idx="16">
                  <c:v>1.9851116625310199</c:v>
                </c:pt>
                <c:pt idx="17">
                  <c:v>0.397022332506203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A18-4D20-85D3-7BF5F6C1F98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0.217184194803727</c:v>
                </c:pt>
                <c:pt idx="10">
                  <c:v>0.23575384714754</c:v>
                </c:pt>
                <c:pt idx="11">
                  <c:v>0.32940948505546702</c:v>
                </c:pt>
                <c:pt idx="12">
                  <c:v>0</c:v>
                </c:pt>
                <c:pt idx="13">
                  <c:v>0</c:v>
                </c:pt>
                <c:pt idx="14">
                  <c:v>0.14048345686189001</c:v>
                </c:pt>
                <c:pt idx="15">
                  <c:v>0</c:v>
                </c:pt>
                <c:pt idx="16">
                  <c:v>0</c:v>
                </c:pt>
                <c:pt idx="17">
                  <c:v>7.5893361752975202E-2</c:v>
                </c:pt>
                <c:pt idx="18">
                  <c:v>0.11464741881832401</c:v>
                </c:pt>
                <c:pt idx="19">
                  <c:v>9.0426133152481103E-2</c:v>
                </c:pt>
                <c:pt idx="20">
                  <c:v>0</c:v>
                </c:pt>
                <c:pt idx="21">
                  <c:v>0</c:v>
                </c:pt>
                <c:pt idx="22">
                  <c:v>0</c:v>
                </c:pt>
                <c:pt idx="23">
                  <c:v>0</c:v>
                </c:pt>
              </c:numCache>
            </c:numRef>
          </c:val>
          <c:smooth val="0"/>
          <c:extLst>
            <c:ext xmlns:c16="http://schemas.microsoft.com/office/drawing/2014/chart" uri="{C3380CC4-5D6E-409C-BE32-E72D297353CC}">
              <c16:uniqueId val="{00000002-2A18-4D20-85D3-7BF5F6C1F98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1.8536030119954501</c:v>
                </c:pt>
                <c:pt idx="11">
                  <c:v>0</c:v>
                </c:pt>
                <c:pt idx="12">
                  <c:v>0.651431573417389</c:v>
                </c:pt>
                <c:pt idx="13">
                  <c:v>59.201470974520603</c:v>
                </c:pt>
                <c:pt idx="14">
                  <c:v>1.60989989201179</c:v>
                </c:pt>
                <c:pt idx="15">
                  <c:v>0</c:v>
                </c:pt>
                <c:pt idx="16">
                  <c:v>0</c:v>
                </c:pt>
                <c:pt idx="17">
                  <c:v>0</c:v>
                </c:pt>
                <c:pt idx="18">
                  <c:v>0</c:v>
                </c:pt>
                <c:pt idx="19">
                  <c:v>0</c:v>
                </c:pt>
                <c:pt idx="20">
                  <c:v>0.92986603624901498</c:v>
                </c:pt>
                <c:pt idx="21">
                  <c:v>4.4917257683215102</c:v>
                </c:pt>
                <c:pt idx="22">
                  <c:v>0</c:v>
                </c:pt>
                <c:pt idx="23">
                  <c:v>0</c:v>
                </c:pt>
              </c:numCache>
            </c:numRef>
          </c:val>
          <c:smooth val="0"/>
          <c:extLst>
            <c:ext xmlns:c16="http://schemas.microsoft.com/office/drawing/2014/chart" uri="{C3380CC4-5D6E-409C-BE32-E72D297353CC}">
              <c16:uniqueId val="{00000003-2A18-4D20-85D3-7BF5F6C1F98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8.2194050874140405</c:v>
                </c:pt>
                <c:pt idx="15">
                  <c:v>0</c:v>
                </c:pt>
                <c:pt idx="16">
                  <c:v>0</c:v>
                </c:pt>
                <c:pt idx="17">
                  <c:v>0</c:v>
                </c:pt>
                <c:pt idx="18">
                  <c:v>0.18419727591987101</c:v>
                </c:pt>
                <c:pt idx="19">
                  <c:v>0.13129632816433701</c:v>
                </c:pt>
                <c:pt idx="20">
                  <c:v>5.7362473469855998E-2</c:v>
                </c:pt>
                <c:pt idx="21">
                  <c:v>0</c:v>
                </c:pt>
                <c:pt idx="22">
                  <c:v>0</c:v>
                </c:pt>
                <c:pt idx="23">
                  <c:v>0</c:v>
                </c:pt>
              </c:numCache>
            </c:numRef>
          </c:val>
          <c:smooth val="0"/>
          <c:extLst>
            <c:ext xmlns:c16="http://schemas.microsoft.com/office/drawing/2014/chart" uri="{C3380CC4-5D6E-409C-BE32-E72D297353CC}">
              <c16:uniqueId val="{00000004-2A18-4D20-85D3-7BF5F6C1F988}"/>
            </c:ext>
          </c:extLst>
        </c:ser>
        <c:dLbls>
          <c:showLegendKey val="0"/>
          <c:showVal val="0"/>
          <c:showCatName val="0"/>
          <c:showSerName val="0"/>
          <c:showPercent val="0"/>
          <c:showBubbleSize val="0"/>
        </c:dLbls>
        <c:smooth val="0"/>
        <c:axId val="266002640"/>
        <c:axId val="266003952"/>
      </c:lineChart>
      <c:catAx>
        <c:axId val="26600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03952"/>
        <c:crosses val="autoZero"/>
        <c:auto val="1"/>
        <c:lblAlgn val="ctr"/>
        <c:lblOffset val="100"/>
        <c:noMultiLvlLbl val="0"/>
      </c:catAx>
      <c:valAx>
        <c:axId val="26600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00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3</c:v>
                </c:pt>
                <c:pt idx="1">
                  <c:v>1</c:v>
                </c:pt>
                <c:pt idx="2">
                  <c:v>5</c:v>
                </c:pt>
                <c:pt idx="3">
                  <c:v>7</c:v>
                </c:pt>
                <c:pt idx="4">
                  <c:v>0</c:v>
                </c:pt>
              </c:numCache>
            </c:numRef>
          </c:val>
          <c:extLst>
            <c:ext xmlns:c16="http://schemas.microsoft.com/office/drawing/2014/chart" uri="{C3380CC4-5D6E-409C-BE32-E72D297353CC}">
              <c16:uniqueId val="{00000000-D884-4815-8265-B046B04DF059}"/>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3</c:v>
                </c:pt>
                <c:pt idx="1">
                  <c:v>3</c:v>
                </c:pt>
                <c:pt idx="2">
                  <c:v>11</c:v>
                </c:pt>
                <c:pt idx="3">
                  <c:v>2</c:v>
                </c:pt>
                <c:pt idx="4">
                  <c:v>5</c:v>
                </c:pt>
              </c:numCache>
            </c:numRef>
          </c:val>
          <c:extLst>
            <c:ext xmlns:c16="http://schemas.microsoft.com/office/drawing/2014/chart" uri="{C3380CC4-5D6E-409C-BE32-E72D297353CC}">
              <c16:uniqueId val="{00000001-D884-4815-8265-B046B04DF059}"/>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3</c:v>
                </c:pt>
                <c:pt idx="2">
                  <c:v>0</c:v>
                </c:pt>
                <c:pt idx="3">
                  <c:v>0</c:v>
                </c:pt>
                <c:pt idx="4">
                  <c:v>0</c:v>
                </c:pt>
              </c:numCache>
            </c:numRef>
          </c:val>
          <c:extLst>
            <c:ext xmlns:c16="http://schemas.microsoft.com/office/drawing/2014/chart" uri="{C3380CC4-5D6E-409C-BE32-E72D297353CC}">
              <c16:uniqueId val="{00000002-D884-4815-8265-B046B04DF059}"/>
            </c:ext>
          </c:extLst>
        </c:ser>
        <c:dLbls>
          <c:showLegendKey val="0"/>
          <c:showVal val="0"/>
          <c:showCatName val="0"/>
          <c:showSerName val="0"/>
          <c:showPercent val="0"/>
          <c:showBubbleSize val="0"/>
        </c:dLbls>
        <c:gapWidth val="150"/>
        <c:overlap val="100"/>
        <c:axId val="324170032"/>
        <c:axId val="324177248"/>
      </c:barChart>
      <c:catAx>
        <c:axId val="32417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7248"/>
        <c:crosses val="autoZero"/>
        <c:auto val="1"/>
        <c:lblAlgn val="ctr"/>
        <c:lblOffset val="100"/>
        <c:noMultiLvlLbl val="0"/>
      </c:catAx>
      <c:valAx>
        <c:axId val="324177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124</c:v>
                </c:pt>
                <c:pt idx="1">
                  <c:v>219</c:v>
                </c:pt>
                <c:pt idx="2">
                  <c:v>1427</c:v>
                </c:pt>
                <c:pt idx="3">
                  <c:v>2743</c:v>
                </c:pt>
                <c:pt idx="4">
                  <c:v>26377</c:v>
                </c:pt>
              </c:numCache>
            </c:numRef>
          </c:val>
          <c:extLst>
            <c:ext xmlns:c16="http://schemas.microsoft.com/office/drawing/2014/chart" uri="{C3380CC4-5D6E-409C-BE32-E72D297353CC}">
              <c16:uniqueId val="{00000000-77D5-4B33-9AF7-8936D2C73ED3}"/>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16</c:v>
                </c:pt>
                <c:pt idx="1">
                  <c:v>129</c:v>
                </c:pt>
                <c:pt idx="2">
                  <c:v>0</c:v>
                </c:pt>
                <c:pt idx="3">
                  <c:v>0</c:v>
                </c:pt>
                <c:pt idx="4">
                  <c:v>0</c:v>
                </c:pt>
              </c:numCache>
            </c:numRef>
          </c:val>
          <c:extLst>
            <c:ext xmlns:c16="http://schemas.microsoft.com/office/drawing/2014/chart" uri="{C3380CC4-5D6E-409C-BE32-E72D297353CC}">
              <c16:uniqueId val="{00000001-77D5-4B33-9AF7-8936D2C73ED3}"/>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131</c:v>
                </c:pt>
                <c:pt idx="1">
                  <c:v>225</c:v>
                </c:pt>
                <c:pt idx="2">
                  <c:v>638</c:v>
                </c:pt>
                <c:pt idx="3">
                  <c:v>39407</c:v>
                </c:pt>
                <c:pt idx="4">
                  <c:v>0</c:v>
                </c:pt>
              </c:numCache>
            </c:numRef>
          </c:val>
          <c:extLst>
            <c:ext xmlns:c16="http://schemas.microsoft.com/office/drawing/2014/chart" uri="{C3380CC4-5D6E-409C-BE32-E72D297353CC}">
              <c16:uniqueId val="{00000002-77D5-4B33-9AF7-8936D2C73ED3}"/>
            </c:ext>
          </c:extLst>
        </c:ser>
        <c:dLbls>
          <c:showLegendKey val="0"/>
          <c:showVal val="0"/>
          <c:showCatName val="0"/>
          <c:showSerName val="0"/>
          <c:showPercent val="0"/>
          <c:showBubbleSize val="0"/>
        </c:dLbls>
        <c:gapWidth val="150"/>
        <c:overlap val="100"/>
        <c:axId val="315181848"/>
        <c:axId val="315180208"/>
      </c:barChart>
      <c:catAx>
        <c:axId val="31518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80208"/>
        <c:crosses val="autoZero"/>
        <c:auto val="1"/>
        <c:lblAlgn val="ctr"/>
        <c:lblOffset val="100"/>
        <c:noMultiLvlLbl val="0"/>
      </c:catAx>
      <c:valAx>
        <c:axId val="315180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8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0.52778931762946701</c:v>
                </c:pt>
                <c:pt idx="1">
                  <c:v>0.49976621407719701</c:v>
                </c:pt>
                <c:pt idx="2">
                  <c:v>0</c:v>
                </c:pt>
              </c:numCache>
            </c:numRef>
          </c:val>
          <c:extLst>
            <c:ext xmlns:c16="http://schemas.microsoft.com/office/drawing/2014/chart" uri="{C3380CC4-5D6E-409C-BE32-E72D297353CC}">
              <c16:uniqueId val="{00000000-DABA-4769-B062-B7E6576D041E}"/>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5.7295645530939998</c:v>
                </c:pt>
                <c:pt idx="1">
                  <c:v>1.849715205464</c:v>
                </c:pt>
                <c:pt idx="2">
                  <c:v>1.06081217255516</c:v>
                </c:pt>
              </c:numCache>
            </c:numRef>
          </c:val>
          <c:extLst>
            <c:ext xmlns:c16="http://schemas.microsoft.com/office/drawing/2014/chart" uri="{C3380CC4-5D6E-409C-BE32-E72D297353CC}">
              <c16:uniqueId val="{00000001-DABA-4769-B062-B7E6576D041E}"/>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0.20673840581783301</c:v>
                </c:pt>
                <c:pt idx="1">
                  <c:v>0.209773785681864</c:v>
                </c:pt>
                <c:pt idx="2">
                  <c:v>0</c:v>
                </c:pt>
              </c:numCache>
            </c:numRef>
          </c:val>
          <c:extLst>
            <c:ext xmlns:c16="http://schemas.microsoft.com/office/drawing/2014/chart" uri="{C3380CC4-5D6E-409C-BE32-E72D297353CC}">
              <c16:uniqueId val="{00000002-DABA-4769-B062-B7E6576D041E}"/>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10.3816178745766</c:v>
                </c:pt>
                <c:pt idx="1">
                  <c:v>2.5224929691583999</c:v>
                </c:pt>
                <c:pt idx="2">
                  <c:v>0</c:v>
                </c:pt>
              </c:numCache>
            </c:numRef>
          </c:val>
          <c:extLst>
            <c:ext xmlns:c16="http://schemas.microsoft.com/office/drawing/2014/chart" uri="{C3380CC4-5D6E-409C-BE32-E72D297353CC}">
              <c16:uniqueId val="{00000003-DABA-4769-B062-B7E6576D041E}"/>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3.3721687479312199</c:v>
                </c:pt>
                <c:pt idx="2">
                  <c:v>0</c:v>
                </c:pt>
              </c:numCache>
            </c:numRef>
          </c:val>
          <c:extLst>
            <c:ext xmlns:c16="http://schemas.microsoft.com/office/drawing/2014/chart" uri="{C3380CC4-5D6E-409C-BE32-E72D297353CC}">
              <c16:uniqueId val="{00000004-DABA-4769-B062-B7E6576D041E}"/>
            </c:ext>
          </c:extLst>
        </c:ser>
        <c:dLbls>
          <c:showLegendKey val="0"/>
          <c:showVal val="0"/>
          <c:showCatName val="0"/>
          <c:showSerName val="0"/>
          <c:showPercent val="0"/>
          <c:showBubbleSize val="0"/>
        </c:dLbls>
        <c:gapWidth val="219"/>
        <c:overlap val="-27"/>
        <c:axId val="260638808"/>
        <c:axId val="264446328"/>
      </c:barChart>
      <c:catAx>
        <c:axId val="26063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446328"/>
        <c:crosses val="autoZero"/>
        <c:auto val="1"/>
        <c:lblAlgn val="ctr"/>
        <c:lblOffset val="100"/>
        <c:noMultiLvlLbl val="0"/>
      </c:catAx>
      <c:valAx>
        <c:axId val="26444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63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257</c:v>
                </c:pt>
                <c:pt idx="1">
                  <c:v>470</c:v>
                </c:pt>
                <c:pt idx="2">
                  <c:v>1921</c:v>
                </c:pt>
                <c:pt idx="3">
                  <c:v>20712</c:v>
                </c:pt>
                <c:pt idx="4">
                  <c:v>8479</c:v>
                </c:pt>
              </c:numCache>
            </c:numRef>
          </c:val>
          <c:extLst>
            <c:ext xmlns:c16="http://schemas.microsoft.com/office/drawing/2014/chart" uri="{C3380CC4-5D6E-409C-BE32-E72D297353CC}">
              <c16:uniqueId val="{00000000-8B83-4C28-9786-2C94E59D4CB4}"/>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14</c:v>
                </c:pt>
                <c:pt idx="1">
                  <c:v>103</c:v>
                </c:pt>
                <c:pt idx="2">
                  <c:v>144</c:v>
                </c:pt>
                <c:pt idx="3">
                  <c:v>21438</c:v>
                </c:pt>
                <c:pt idx="4">
                  <c:v>17898</c:v>
                </c:pt>
              </c:numCache>
            </c:numRef>
          </c:val>
          <c:extLst>
            <c:ext xmlns:c16="http://schemas.microsoft.com/office/drawing/2014/chart" uri="{C3380CC4-5D6E-409C-BE32-E72D297353CC}">
              <c16:uniqueId val="{00000001-8B83-4C28-9786-2C94E59D4CB4}"/>
            </c:ext>
          </c:extLst>
        </c:ser>
        <c:dLbls>
          <c:showLegendKey val="0"/>
          <c:showVal val="0"/>
          <c:showCatName val="0"/>
          <c:showSerName val="0"/>
          <c:showPercent val="0"/>
          <c:showBubbleSize val="0"/>
        </c:dLbls>
        <c:gapWidth val="150"/>
        <c:overlap val="100"/>
        <c:axId val="326346488"/>
        <c:axId val="326343864"/>
      </c:barChart>
      <c:catAx>
        <c:axId val="32634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3864"/>
        <c:crosses val="autoZero"/>
        <c:auto val="1"/>
        <c:lblAlgn val="ctr"/>
        <c:lblOffset val="100"/>
        <c:noMultiLvlLbl val="0"/>
      </c:catAx>
      <c:valAx>
        <c:axId val="326343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E59E-BA69-456F-8451-FFF34014E9F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C8990E7-4941-43CD-8BC7-3A6058D66F1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12058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5E2E-569C-4E0B-95D9-6A66A8804CBB}"/>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AC51CDF9-FA0E-4484-BB48-F3325E426D6B}"/>
              </a:ext>
            </a:extLst>
          </p:cNvPr>
          <p:cNvGraphicFramePr>
            <a:graphicFrameLocks noGrp="1"/>
          </p:cNvGraphicFramePr>
          <p:nvPr>
            <p:ph type="tbl" sz="quarter" idx="13"/>
            <p:extLst>
              <p:ext uri="{D42A27DB-BD31-4B8C-83A1-F6EECF244321}">
                <p14:modId xmlns:p14="http://schemas.microsoft.com/office/powerpoint/2010/main" val="194170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9432368"/>
                    </a:ext>
                  </a:extLst>
                </a:gridCol>
                <a:gridCol w="658368">
                  <a:extLst>
                    <a:ext uri="{9D8B030D-6E8A-4147-A177-3AD203B41FA5}">
                      <a16:colId xmlns:a16="http://schemas.microsoft.com/office/drawing/2014/main" val="4007414328"/>
                    </a:ext>
                  </a:extLst>
                </a:gridCol>
                <a:gridCol w="658368">
                  <a:extLst>
                    <a:ext uri="{9D8B030D-6E8A-4147-A177-3AD203B41FA5}">
                      <a16:colId xmlns:a16="http://schemas.microsoft.com/office/drawing/2014/main" val="1325858138"/>
                    </a:ext>
                  </a:extLst>
                </a:gridCol>
                <a:gridCol w="658368">
                  <a:extLst>
                    <a:ext uri="{9D8B030D-6E8A-4147-A177-3AD203B41FA5}">
                      <a16:colId xmlns:a16="http://schemas.microsoft.com/office/drawing/2014/main" val="2486532201"/>
                    </a:ext>
                  </a:extLst>
                </a:gridCol>
                <a:gridCol w="658368">
                  <a:extLst>
                    <a:ext uri="{9D8B030D-6E8A-4147-A177-3AD203B41FA5}">
                      <a16:colId xmlns:a16="http://schemas.microsoft.com/office/drawing/2014/main" val="3174198170"/>
                    </a:ext>
                  </a:extLst>
                </a:gridCol>
                <a:gridCol w="658368">
                  <a:extLst>
                    <a:ext uri="{9D8B030D-6E8A-4147-A177-3AD203B41FA5}">
                      <a16:colId xmlns:a16="http://schemas.microsoft.com/office/drawing/2014/main" val="2188267255"/>
                    </a:ext>
                  </a:extLst>
                </a:gridCol>
                <a:gridCol w="658368">
                  <a:extLst>
                    <a:ext uri="{9D8B030D-6E8A-4147-A177-3AD203B41FA5}">
                      <a16:colId xmlns:a16="http://schemas.microsoft.com/office/drawing/2014/main" val="3443913221"/>
                    </a:ext>
                  </a:extLst>
                </a:gridCol>
                <a:gridCol w="658368">
                  <a:extLst>
                    <a:ext uri="{9D8B030D-6E8A-4147-A177-3AD203B41FA5}">
                      <a16:colId xmlns:a16="http://schemas.microsoft.com/office/drawing/2014/main" val="2463347434"/>
                    </a:ext>
                  </a:extLst>
                </a:gridCol>
                <a:gridCol w="658368">
                  <a:extLst>
                    <a:ext uri="{9D8B030D-6E8A-4147-A177-3AD203B41FA5}">
                      <a16:colId xmlns:a16="http://schemas.microsoft.com/office/drawing/2014/main" val="1662845162"/>
                    </a:ext>
                  </a:extLst>
                </a:gridCol>
                <a:gridCol w="658368">
                  <a:extLst>
                    <a:ext uri="{9D8B030D-6E8A-4147-A177-3AD203B41FA5}">
                      <a16:colId xmlns:a16="http://schemas.microsoft.com/office/drawing/2014/main" val="37532348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94504152"/>
                  </a:ext>
                </a:extLst>
              </a:tr>
              <a:tr h="370840">
                <a:tc>
                  <a:txBody>
                    <a:bodyPr/>
                    <a:lstStyle/>
                    <a:p>
                      <a:r>
                        <a:rPr lang="en-US" sz="1000"/>
                        <a:t>olmobikes</a:t>
                      </a:r>
                    </a:p>
                  </a:txBody>
                  <a:tcPr/>
                </a:tc>
                <a:tc>
                  <a:txBody>
                    <a:bodyPr/>
                    <a:lstStyle/>
                    <a:p>
                      <a:r>
                        <a:rPr lang="en-US" sz="1000"/>
                        <a:t>156960</a:t>
                      </a:r>
                    </a:p>
                  </a:txBody>
                  <a:tcPr/>
                </a:tc>
                <a:tc>
                  <a:txBody>
                    <a:bodyPr/>
                    <a:lstStyle/>
                    <a:p>
                      <a:r>
                        <a:rPr lang="en-US" sz="1000"/>
                        <a:t>107</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8479</a:t>
                      </a:r>
                    </a:p>
                  </a:txBody>
                  <a:tcPr/>
                </a:tc>
                <a:tc>
                  <a:txBody>
                    <a:bodyPr/>
                    <a:lstStyle/>
                    <a:p>
                      <a:r>
                        <a:rPr lang="en-US" sz="1000"/>
                        <a:t>17898</a:t>
                      </a:r>
                    </a:p>
                  </a:txBody>
                  <a:tcPr/>
                </a:tc>
                <a:tc>
                  <a:txBody>
                    <a:bodyPr/>
                    <a:lstStyle/>
                    <a:p>
                      <a:r>
                        <a:rPr lang="en-US" sz="1000"/>
                        <a:t>3.3621 %</a:t>
                      </a:r>
                    </a:p>
                  </a:txBody>
                  <a:tcPr/>
                </a:tc>
                <a:extLst>
                  <a:ext uri="{0D108BD9-81ED-4DB2-BD59-A6C34878D82A}">
                    <a16:rowId xmlns:a16="http://schemas.microsoft.com/office/drawing/2014/main" val="1656450339"/>
                  </a:ext>
                </a:extLst>
              </a:tr>
              <a:tr h="370840">
                <a:tc>
                  <a:txBody>
                    <a:bodyPr/>
                    <a:lstStyle/>
                    <a:p>
                      <a:r>
                        <a:rPr lang="en-US" sz="1000"/>
                        <a:t>topmega_oficial</a:t>
                      </a:r>
                    </a:p>
                  </a:txBody>
                  <a:tcPr/>
                </a:tc>
                <a:tc>
                  <a:txBody>
                    <a:bodyPr/>
                    <a:lstStyle/>
                    <a:p>
                      <a:r>
                        <a:rPr lang="en-US" sz="1000"/>
                        <a:t>62482</a:t>
                      </a:r>
                    </a:p>
                  </a:txBody>
                  <a:tcPr/>
                </a:tc>
                <a:tc>
                  <a:txBody>
                    <a:bodyPr/>
                    <a:lstStyle/>
                    <a:p>
                      <a:r>
                        <a:rPr lang="en-US" sz="1000"/>
                        <a:t>1173</a:t>
                      </a:r>
                    </a:p>
                  </a:txBody>
                  <a:tcPr/>
                </a:tc>
                <a:tc>
                  <a:txBody>
                    <a:bodyPr/>
                    <a:lstStyle/>
                    <a:p>
                      <a:r>
                        <a:rPr lang="en-US" sz="1000"/>
                        <a:t>11</a:t>
                      </a:r>
                    </a:p>
                  </a:txBody>
                  <a:tcPr/>
                </a:tc>
                <a:tc>
                  <a:txBody>
                    <a:bodyPr/>
                    <a:lstStyle/>
                    <a:p>
                      <a:r>
                        <a:rPr lang="en-US" sz="1000"/>
                        <a:t>5</a:t>
                      </a:r>
                    </a:p>
                  </a:txBody>
                  <a:tcPr/>
                </a:tc>
                <a:tc>
                  <a:txBody>
                    <a:bodyPr/>
                    <a:lstStyle/>
                    <a:p>
                      <a:r>
                        <a:rPr lang="en-US" sz="1000"/>
                        <a:t>0</a:t>
                      </a:r>
                    </a:p>
                  </a:txBody>
                  <a:tcPr/>
                </a:tc>
                <a:tc>
                  <a:txBody>
                    <a:bodyPr/>
                    <a:lstStyle/>
                    <a:p>
                      <a:r>
                        <a:rPr lang="en-US" sz="1000"/>
                        <a:t>16</a:t>
                      </a:r>
                    </a:p>
                  </a:txBody>
                  <a:tcPr/>
                </a:tc>
                <a:tc>
                  <a:txBody>
                    <a:bodyPr/>
                    <a:lstStyle/>
                    <a:p>
                      <a:r>
                        <a:rPr lang="en-US" sz="1000"/>
                        <a:t>1921</a:t>
                      </a:r>
                    </a:p>
                  </a:txBody>
                  <a:tcPr/>
                </a:tc>
                <a:tc>
                  <a:txBody>
                    <a:bodyPr/>
                    <a:lstStyle/>
                    <a:p>
                      <a:r>
                        <a:rPr lang="en-US" sz="1000"/>
                        <a:t>144</a:t>
                      </a:r>
                    </a:p>
                  </a:txBody>
                  <a:tcPr/>
                </a:tc>
                <a:tc>
                  <a:txBody>
                    <a:bodyPr/>
                    <a:lstStyle/>
                    <a:p>
                      <a:r>
                        <a:rPr lang="en-US" sz="1000"/>
                        <a:t>0.2085 %</a:t>
                      </a:r>
                    </a:p>
                  </a:txBody>
                  <a:tcPr/>
                </a:tc>
                <a:extLst>
                  <a:ext uri="{0D108BD9-81ED-4DB2-BD59-A6C34878D82A}">
                    <a16:rowId xmlns:a16="http://schemas.microsoft.com/office/drawing/2014/main" val="3214628593"/>
                  </a:ext>
                </a:extLst>
              </a:tr>
              <a:tr h="370840">
                <a:tc>
                  <a:txBody>
                    <a:bodyPr/>
                    <a:lstStyle/>
                    <a:p>
                      <a:r>
                        <a:rPr lang="en-US" sz="1000"/>
                        <a:t>venzoarg</a:t>
                      </a:r>
                    </a:p>
                  </a:txBody>
                  <a:tcPr/>
                </a:tc>
                <a:tc>
                  <a:txBody>
                    <a:bodyPr/>
                    <a:lstStyle/>
                    <a:p>
                      <a:r>
                        <a:rPr lang="en-US" sz="1000"/>
                        <a:t>61012</a:t>
                      </a:r>
                    </a:p>
                  </a:txBody>
                  <a:tcPr/>
                </a:tc>
                <a:tc>
                  <a:txBody>
                    <a:bodyPr/>
                    <a:lstStyle/>
                    <a:p>
                      <a:r>
                        <a:rPr lang="en-US" sz="1000"/>
                        <a:t>7823</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9</a:t>
                      </a:r>
                    </a:p>
                  </a:txBody>
                  <a:tcPr/>
                </a:tc>
                <a:tc>
                  <a:txBody>
                    <a:bodyPr/>
                    <a:lstStyle/>
                    <a:p>
                      <a:r>
                        <a:rPr lang="en-US" sz="1000"/>
                        <a:t>20712</a:t>
                      </a:r>
                    </a:p>
                  </a:txBody>
                  <a:tcPr/>
                </a:tc>
                <a:tc>
                  <a:txBody>
                    <a:bodyPr/>
                    <a:lstStyle/>
                    <a:p>
                      <a:r>
                        <a:rPr lang="en-US" sz="1000"/>
                        <a:t>21438</a:t>
                      </a:r>
                    </a:p>
                  </a:txBody>
                  <a:tcPr/>
                </a:tc>
                <a:tc>
                  <a:txBody>
                    <a:bodyPr/>
                    <a:lstStyle/>
                    <a:p>
                      <a:r>
                        <a:rPr lang="en-US" sz="1000"/>
                        <a:t>8.2020 %</a:t>
                      </a:r>
                    </a:p>
                  </a:txBody>
                  <a:tcPr/>
                </a:tc>
                <a:extLst>
                  <a:ext uri="{0D108BD9-81ED-4DB2-BD59-A6C34878D82A}">
                    <a16:rowId xmlns:a16="http://schemas.microsoft.com/office/drawing/2014/main" val="1033733002"/>
                  </a:ext>
                </a:extLst>
              </a:tr>
              <a:tr h="370840">
                <a:tc>
                  <a:txBody>
                    <a:bodyPr/>
                    <a:lstStyle/>
                    <a:p>
                      <a:r>
                        <a:rPr lang="en-US" sz="1000"/>
                        <a:t>teknialbikes</a:t>
                      </a:r>
                    </a:p>
                  </a:txBody>
                  <a:tcPr/>
                </a:tc>
                <a:tc>
                  <a:txBody>
                    <a:bodyPr/>
                    <a:lstStyle/>
                    <a:p>
                      <a:r>
                        <a:rPr lang="en-US" sz="1000"/>
                        <a:t>8280</a:t>
                      </a:r>
                    </a:p>
                  </a:txBody>
                  <a:tcPr/>
                </a:tc>
                <a:tc>
                  <a:txBody>
                    <a:bodyPr/>
                    <a:lstStyle/>
                    <a:p>
                      <a:r>
                        <a:rPr lang="en-US" sz="1000"/>
                        <a:t>8</a:t>
                      </a:r>
                    </a:p>
                  </a:txBody>
                  <a:tcPr/>
                </a:tc>
                <a:tc>
                  <a:txBody>
                    <a:bodyPr/>
                    <a:lstStyle/>
                    <a:p>
                      <a:r>
                        <a:rPr lang="en-US" sz="1000"/>
                        <a:t>3</a:t>
                      </a:r>
                    </a:p>
                  </a:txBody>
                  <a:tcPr/>
                </a:tc>
                <a:tc>
                  <a:txBody>
                    <a:bodyPr/>
                    <a:lstStyle/>
                    <a:p>
                      <a:r>
                        <a:rPr lang="en-US" sz="1000"/>
                        <a:t>3</a:t>
                      </a:r>
                    </a:p>
                  </a:txBody>
                  <a:tcPr/>
                </a:tc>
                <a:tc>
                  <a:txBody>
                    <a:bodyPr/>
                    <a:lstStyle/>
                    <a:p>
                      <a:r>
                        <a:rPr lang="en-US" sz="1000"/>
                        <a:t>1</a:t>
                      </a:r>
                    </a:p>
                  </a:txBody>
                  <a:tcPr/>
                </a:tc>
                <a:tc>
                  <a:txBody>
                    <a:bodyPr/>
                    <a:lstStyle/>
                    <a:p>
                      <a:r>
                        <a:rPr lang="en-US" sz="1000"/>
                        <a:t>7</a:t>
                      </a:r>
                    </a:p>
                  </a:txBody>
                  <a:tcPr/>
                </a:tc>
                <a:tc>
                  <a:txBody>
                    <a:bodyPr/>
                    <a:lstStyle/>
                    <a:p>
                      <a:r>
                        <a:rPr lang="en-US" sz="1000"/>
                        <a:t>257</a:t>
                      </a:r>
                    </a:p>
                  </a:txBody>
                  <a:tcPr/>
                </a:tc>
                <a:tc>
                  <a:txBody>
                    <a:bodyPr/>
                    <a:lstStyle/>
                    <a:p>
                      <a:r>
                        <a:rPr lang="en-US" sz="1000"/>
                        <a:t>14</a:t>
                      </a:r>
                    </a:p>
                  </a:txBody>
                  <a:tcPr/>
                </a:tc>
                <a:tc>
                  <a:txBody>
                    <a:bodyPr/>
                    <a:lstStyle/>
                    <a:p>
                      <a:r>
                        <a:rPr lang="en-US" sz="1000"/>
                        <a:t>0.4678 %</a:t>
                      </a:r>
                    </a:p>
                  </a:txBody>
                  <a:tcPr/>
                </a:tc>
                <a:extLst>
                  <a:ext uri="{0D108BD9-81ED-4DB2-BD59-A6C34878D82A}">
                    <a16:rowId xmlns:a16="http://schemas.microsoft.com/office/drawing/2014/main" val="3116204361"/>
                  </a:ext>
                </a:extLst>
              </a:tr>
              <a:tr h="370840">
                <a:tc>
                  <a:txBody>
                    <a:bodyPr/>
                    <a:lstStyle/>
                    <a:p>
                      <a:r>
                        <a:rPr lang="en-US" sz="1000"/>
                        <a:t>motomelbicicletas</a:t>
                      </a:r>
                    </a:p>
                  </a:txBody>
                  <a:tcPr/>
                </a:tc>
                <a:tc>
                  <a:txBody>
                    <a:bodyPr/>
                    <a:lstStyle/>
                    <a:p>
                      <a:r>
                        <a:rPr lang="en-US" sz="1000"/>
                        <a:t>4163</a:t>
                      </a:r>
                    </a:p>
                  </a:txBody>
                  <a:tcPr/>
                </a:tc>
                <a:tc>
                  <a:txBody>
                    <a:bodyPr/>
                    <a:lstStyle/>
                    <a:p>
                      <a:r>
                        <a:rPr lang="en-US" sz="1000"/>
                        <a:t>270</a:t>
                      </a:r>
                    </a:p>
                  </a:txBody>
                  <a:tcPr/>
                </a:tc>
                <a:tc>
                  <a:txBody>
                    <a:bodyPr/>
                    <a:lstStyle/>
                    <a:p>
                      <a:r>
                        <a:rPr lang="en-US" sz="1000"/>
                        <a:t>3</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470</a:t>
                      </a:r>
                    </a:p>
                  </a:txBody>
                  <a:tcPr/>
                </a:tc>
                <a:tc>
                  <a:txBody>
                    <a:bodyPr/>
                    <a:lstStyle/>
                    <a:p>
                      <a:r>
                        <a:rPr lang="en-US" sz="1000"/>
                        <a:t>103</a:t>
                      </a:r>
                    </a:p>
                  </a:txBody>
                  <a:tcPr/>
                </a:tc>
                <a:tc>
                  <a:txBody>
                    <a:bodyPr/>
                    <a:lstStyle/>
                    <a:p>
                      <a:r>
                        <a:rPr lang="en-US" sz="1000"/>
                        <a:t>2.0322 %</a:t>
                      </a:r>
                    </a:p>
                  </a:txBody>
                  <a:tcPr/>
                </a:tc>
                <a:extLst>
                  <a:ext uri="{0D108BD9-81ED-4DB2-BD59-A6C34878D82A}">
                    <a16:rowId xmlns:a16="http://schemas.microsoft.com/office/drawing/2014/main" val="689875939"/>
                  </a:ext>
                </a:extLst>
              </a:tr>
            </a:tbl>
          </a:graphicData>
        </a:graphic>
      </p:graphicFrame>
      <p:sp>
        <p:nvSpPr>
          <p:cNvPr id="4" name="Text Placeholder 3">
            <a:extLst>
              <a:ext uri="{FF2B5EF4-FFF2-40B4-BE49-F238E27FC236}">
                <a16:creationId xmlns:a16="http://schemas.microsoft.com/office/drawing/2014/main" id="{590D3674-9CE0-49BE-8622-B0B60CDC4655}"/>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516627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A655-C01E-420A-B085-E98A7E02B1AD}"/>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12807F97-1708-4FAB-95BD-B8A4663BB4E8}"/>
              </a:ext>
            </a:extLst>
          </p:cNvPr>
          <p:cNvGraphicFramePr>
            <a:graphicFrameLocks noGrp="1"/>
          </p:cNvGraphicFramePr>
          <p:nvPr>
            <p:ph type="chart" sz="quarter" idx="13"/>
            <p:extLst>
              <p:ext uri="{D42A27DB-BD31-4B8C-83A1-F6EECF244321}">
                <p14:modId xmlns:p14="http://schemas.microsoft.com/office/powerpoint/2010/main" val="1380616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B7E54-856E-4317-8DC1-F4A096B71BE4}"/>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A0ADADD-C6A0-49F5-BAAB-4B3874C84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917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11611-446F-464A-A34A-90387F16D82A}"/>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A2369C04-6160-4A73-B627-C1E285FC4EED}"/>
              </a:ext>
            </a:extLst>
          </p:cNvPr>
          <p:cNvGraphicFramePr>
            <a:graphicFrameLocks noGrp="1"/>
          </p:cNvGraphicFramePr>
          <p:nvPr>
            <p:ph type="chart" sz="quarter" idx="13"/>
            <p:extLst>
              <p:ext uri="{D42A27DB-BD31-4B8C-83A1-F6EECF244321}">
                <p14:modId xmlns:p14="http://schemas.microsoft.com/office/powerpoint/2010/main" val="2075202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2D3A9C-308C-4359-82D9-41A8A3CB2BE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FA177D4-5409-42A1-A65F-3199A1A00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04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FD9AC-E65B-42FE-9849-644777C45CA9}"/>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93935FDF-1C65-493F-A13A-FBD8B3ECB83B}"/>
              </a:ext>
            </a:extLst>
          </p:cNvPr>
          <p:cNvGraphicFramePr>
            <a:graphicFrameLocks noGrp="1"/>
          </p:cNvGraphicFramePr>
          <p:nvPr>
            <p:ph type="chart" sz="quarter" idx="13"/>
            <p:extLst>
              <p:ext uri="{D42A27DB-BD31-4B8C-83A1-F6EECF244321}">
                <p14:modId xmlns:p14="http://schemas.microsoft.com/office/powerpoint/2010/main" val="233296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54485C-D74A-4B31-ACB0-3517C602711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7E80858D-8083-4320-A208-2912B409C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518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2E04F-89C0-4DFB-AC1B-0419F9CD8B4F}"/>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E269801B-2C43-4DE3-8EC4-C7349F64ED96}"/>
              </a:ext>
            </a:extLst>
          </p:cNvPr>
          <p:cNvGraphicFramePr>
            <a:graphicFrameLocks noGrp="1"/>
          </p:cNvGraphicFramePr>
          <p:nvPr>
            <p:ph type="chart" sz="quarter" idx="13"/>
            <p:extLst>
              <p:ext uri="{D42A27DB-BD31-4B8C-83A1-F6EECF244321}">
                <p14:modId xmlns:p14="http://schemas.microsoft.com/office/powerpoint/2010/main" val="204196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A4103E-4FE3-4F1D-9143-8129022BA988}"/>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11BD4812-3786-4810-A809-3CF06A583D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49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0302A-3C4B-41C6-9C70-999E729EC3F7}"/>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D80E0FB0-8418-46E1-8A41-9868D6AEBC38}"/>
              </a:ext>
            </a:extLst>
          </p:cNvPr>
          <p:cNvGraphicFramePr>
            <a:graphicFrameLocks noGrp="1"/>
          </p:cNvGraphicFramePr>
          <p:nvPr>
            <p:ph type="chart" sz="quarter" idx="13"/>
            <p:extLst>
              <p:ext uri="{D42A27DB-BD31-4B8C-83A1-F6EECF244321}">
                <p14:modId xmlns:p14="http://schemas.microsoft.com/office/powerpoint/2010/main" val="2059004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BACEF9-6B3F-4D3F-B2E4-1012346294D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5FE18BF6-50AC-4D50-BE8B-0F2DFDABC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534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3E681-5A84-4486-9A0B-09827370D7A2}"/>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4F6FA539-4B82-4AA8-9BE6-88ACFCBCF1C1}"/>
              </a:ext>
            </a:extLst>
          </p:cNvPr>
          <p:cNvGraphicFramePr>
            <a:graphicFrameLocks noGrp="1"/>
          </p:cNvGraphicFramePr>
          <p:nvPr>
            <p:ph type="chart" sz="quarter" idx="13"/>
            <p:extLst>
              <p:ext uri="{D42A27DB-BD31-4B8C-83A1-F6EECF244321}">
                <p14:modId xmlns:p14="http://schemas.microsoft.com/office/powerpoint/2010/main" val="104040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AFCBF-6440-4EC9-8057-DA4ADBE71215}"/>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3A04DF93-7828-4D7D-AF0B-A23D737B4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174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31D74-59FB-447E-AF5D-579B80403FAD}"/>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DB0B4B6D-20BA-40E1-BBF9-E63C4A449514}"/>
              </a:ext>
            </a:extLst>
          </p:cNvPr>
          <p:cNvGraphicFramePr>
            <a:graphicFrameLocks noGrp="1"/>
          </p:cNvGraphicFramePr>
          <p:nvPr>
            <p:ph type="chart" sz="quarter" idx="13"/>
            <p:extLst>
              <p:ext uri="{D42A27DB-BD31-4B8C-83A1-F6EECF244321}">
                <p14:modId xmlns:p14="http://schemas.microsoft.com/office/powerpoint/2010/main" val="2410369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C04A8C-5C6A-414B-989F-704524AE2EDF}"/>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E09956DE-8CF1-45B9-AAD7-B361A89C1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651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F247-F57C-4354-BA7A-A231BA16A06D}"/>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C2F0F3AD-FD95-491C-97EC-A47D886EC00C}"/>
              </a:ext>
            </a:extLst>
          </p:cNvPr>
          <p:cNvGraphicFramePr>
            <a:graphicFrameLocks noGrp="1"/>
          </p:cNvGraphicFramePr>
          <p:nvPr>
            <p:ph type="chart" sz="quarter" idx="13"/>
            <p:extLst>
              <p:ext uri="{D42A27DB-BD31-4B8C-83A1-F6EECF244321}">
                <p14:modId xmlns:p14="http://schemas.microsoft.com/office/powerpoint/2010/main" val="2043017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A73DF-110D-4045-A898-7CBE40DEABB3}"/>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94B3943-FB35-4B4B-A5E6-FB75911A2E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994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EF4AA-3EF1-4618-9F49-12B9A5868BE2}"/>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846B8E4E-5211-489E-8489-CB26D4EEFAA6}"/>
              </a:ext>
            </a:extLst>
          </p:cNvPr>
          <p:cNvGraphicFramePr>
            <a:graphicFrameLocks noGrp="1"/>
          </p:cNvGraphicFramePr>
          <p:nvPr>
            <p:ph type="chart" sz="quarter" idx="13"/>
            <p:extLst>
              <p:ext uri="{D42A27DB-BD31-4B8C-83A1-F6EECF244321}">
                <p14:modId xmlns:p14="http://schemas.microsoft.com/office/powerpoint/2010/main" val="203037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D5E1D-C528-409B-A96D-D46D29C14F79}"/>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39A9CF7C-A8C4-43F5-B2EC-326650BC43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3376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DF51D-7C93-4A24-9389-D8E50D5A6D98}"/>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8CD6F37D-13C9-47F4-9FAA-2A468954C0A1}"/>
              </a:ext>
            </a:extLst>
          </p:cNvPr>
          <p:cNvGraphicFramePr>
            <a:graphicFrameLocks noGrp="1"/>
          </p:cNvGraphicFramePr>
          <p:nvPr>
            <p:ph type="chart" sz="quarter" idx="13"/>
            <p:extLst>
              <p:ext uri="{D42A27DB-BD31-4B8C-83A1-F6EECF244321}">
                <p14:modId xmlns:p14="http://schemas.microsoft.com/office/powerpoint/2010/main" val="1176394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BD04A-C2F8-4FFA-BD87-125EA7C4BB4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927EE739-2DBB-4557-BA55-3AE498740F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050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0E484-CBB8-4651-A9EC-7E72CFC461AF}"/>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4D36920A-4238-44F5-AD9C-0C2722AD3811}"/>
              </a:ext>
            </a:extLst>
          </p:cNvPr>
          <p:cNvGraphicFramePr>
            <a:graphicFrameLocks noGrp="1"/>
          </p:cNvGraphicFramePr>
          <p:nvPr>
            <p:ph type="chart" sz="quarter" idx="13"/>
            <p:extLst>
              <p:ext uri="{D42A27DB-BD31-4B8C-83A1-F6EECF244321}">
                <p14:modId xmlns:p14="http://schemas.microsoft.com/office/powerpoint/2010/main" val="2221259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D7FF9-BD83-4D5D-85E8-1B3D5D34131C}"/>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0759301C-CE50-4E68-AED6-B869975C6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9608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FF1D-ADB4-4541-939F-9EB3DED16E2B}"/>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F4C11AC7-355C-4922-A151-F5F076C3050D}"/>
              </a:ext>
            </a:extLst>
          </p:cNvPr>
          <p:cNvGraphicFramePr>
            <a:graphicFrameLocks noGrp="1"/>
          </p:cNvGraphicFramePr>
          <p:nvPr>
            <p:ph type="chart" sz="quarter" idx="13"/>
            <p:extLst>
              <p:ext uri="{D42A27DB-BD31-4B8C-83A1-F6EECF244321}">
                <p14:modId xmlns:p14="http://schemas.microsoft.com/office/powerpoint/2010/main" val="2545415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593F8-C1F9-4452-8ED4-35FFD2157C54}"/>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3C80DEC7-AC6B-4C14-BA1C-7BA011A4F9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411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9D488-B764-43FD-AAA4-3C7E6DBEF469}"/>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3DB418E1-336B-4DF2-9072-F81D364D773B}"/>
              </a:ext>
            </a:extLst>
          </p:cNvPr>
          <p:cNvGraphicFramePr>
            <a:graphicFrameLocks noGrp="1"/>
          </p:cNvGraphicFramePr>
          <p:nvPr>
            <p:ph type="chart" sz="quarter" idx="13"/>
            <p:extLst>
              <p:ext uri="{D42A27DB-BD31-4B8C-83A1-F6EECF244321}">
                <p14:modId xmlns:p14="http://schemas.microsoft.com/office/powerpoint/2010/main" val="3593732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2901A-1281-4BDC-80C2-7CA8B2924D8C}"/>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0E08ED1A-F94E-4DAD-9511-9AD3BCB96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9130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D341-782B-418E-959B-0CE9AA12F2A1}"/>
              </a:ext>
            </a:extLst>
          </p:cNvPr>
          <p:cNvSpPr>
            <a:spLocks noGrp="1"/>
          </p:cNvSpPr>
          <p:nvPr>
            <p:ph type="title"/>
          </p:nvPr>
        </p:nvSpPr>
        <p:spPr/>
        <p:txBody>
          <a:bodyPr/>
          <a:lstStyle/>
          <a:p>
            <a:r>
              <a:rPr lang="en-US"/>
              <a:t>Instagram Hashtag Detection | Teknialbikes - 1 of 3</a:t>
            </a:r>
          </a:p>
        </p:txBody>
      </p:sp>
      <p:graphicFrame>
        <p:nvGraphicFramePr>
          <p:cNvPr id="5" name="Table Placeholder 4">
            <a:extLst>
              <a:ext uri="{FF2B5EF4-FFF2-40B4-BE49-F238E27FC236}">
                <a16:creationId xmlns:a16="http://schemas.microsoft.com/office/drawing/2014/main" id="{46AA2FFD-E20F-4A5F-AAF4-D1687B980124}"/>
              </a:ext>
            </a:extLst>
          </p:cNvPr>
          <p:cNvGraphicFramePr>
            <a:graphicFrameLocks noGrp="1"/>
          </p:cNvGraphicFramePr>
          <p:nvPr>
            <p:ph type="tbl" sz="quarter" idx="13"/>
            <p:extLst>
              <p:ext uri="{D42A27DB-BD31-4B8C-83A1-F6EECF244321}">
                <p14:modId xmlns:p14="http://schemas.microsoft.com/office/powerpoint/2010/main" val="158405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2454004"/>
                    </a:ext>
                  </a:extLst>
                </a:gridCol>
                <a:gridCol w="1399032">
                  <a:extLst>
                    <a:ext uri="{9D8B030D-6E8A-4147-A177-3AD203B41FA5}">
                      <a16:colId xmlns:a16="http://schemas.microsoft.com/office/drawing/2014/main" val="71953690"/>
                    </a:ext>
                  </a:extLst>
                </a:gridCol>
                <a:gridCol w="1399032">
                  <a:extLst>
                    <a:ext uri="{9D8B030D-6E8A-4147-A177-3AD203B41FA5}">
                      <a16:colId xmlns:a16="http://schemas.microsoft.com/office/drawing/2014/main" val="638179227"/>
                    </a:ext>
                  </a:extLst>
                </a:gridCol>
                <a:gridCol w="1399032">
                  <a:extLst>
                    <a:ext uri="{9D8B030D-6E8A-4147-A177-3AD203B41FA5}">
                      <a16:colId xmlns:a16="http://schemas.microsoft.com/office/drawing/2014/main" val="1163667789"/>
                    </a:ext>
                  </a:extLst>
                </a:gridCol>
                <a:gridCol w="1399032">
                  <a:extLst>
                    <a:ext uri="{9D8B030D-6E8A-4147-A177-3AD203B41FA5}">
                      <a16:colId xmlns:a16="http://schemas.microsoft.com/office/drawing/2014/main" val="74670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6196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2054.3</a:t>
                      </a:r>
                    </a:p>
                  </a:txBody>
                  <a:tcPr/>
                </a:tc>
                <a:extLst>
                  <a:ext uri="{0D108BD9-81ED-4DB2-BD59-A6C34878D82A}">
                    <a16:rowId xmlns:a16="http://schemas.microsoft.com/office/drawing/2014/main" val="377237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2540.7647058824</a:t>
                      </a:r>
                    </a:p>
                  </a:txBody>
                  <a:tcPr/>
                </a:tc>
                <a:extLst>
                  <a:ext uri="{0D108BD9-81ED-4DB2-BD59-A6C34878D82A}">
                    <a16:rowId xmlns:a16="http://schemas.microsoft.com/office/drawing/2014/main" val="228477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114.69230769231</a:t>
                      </a:r>
                    </a:p>
                  </a:txBody>
                  <a:tcPr/>
                </a:tc>
                <a:extLst>
                  <a:ext uri="{0D108BD9-81ED-4DB2-BD59-A6C34878D82A}">
                    <a16:rowId xmlns:a16="http://schemas.microsoft.com/office/drawing/2014/main" val="356839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3263.8333333333</a:t>
                      </a:r>
                    </a:p>
                  </a:txBody>
                  <a:tcPr/>
                </a:tc>
                <a:extLst>
                  <a:ext uri="{0D108BD9-81ED-4DB2-BD59-A6C34878D82A}">
                    <a16:rowId xmlns:a16="http://schemas.microsoft.com/office/drawing/2014/main" val="280157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139.90909090909</a:t>
                      </a:r>
                    </a:p>
                  </a:txBody>
                  <a:tcPr/>
                </a:tc>
                <a:extLst>
                  <a:ext uri="{0D108BD9-81ED-4DB2-BD59-A6C34878D82A}">
                    <a16:rowId xmlns:a16="http://schemas.microsoft.com/office/drawing/2014/main" val="215202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3849.6363636364</a:t>
                      </a:r>
                    </a:p>
                  </a:txBody>
                  <a:tcPr/>
                </a:tc>
                <a:extLst>
                  <a:ext uri="{0D108BD9-81ED-4DB2-BD59-A6C34878D82A}">
                    <a16:rowId xmlns:a16="http://schemas.microsoft.com/office/drawing/2014/main" val="380741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3856.6</a:t>
                      </a:r>
                    </a:p>
                  </a:txBody>
                  <a:tcPr/>
                </a:tc>
                <a:extLst>
                  <a:ext uri="{0D108BD9-81ED-4DB2-BD59-A6C34878D82A}">
                    <a16:rowId xmlns:a16="http://schemas.microsoft.com/office/drawing/2014/main" val="128153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4647.3333333333</a:t>
                      </a:r>
                    </a:p>
                  </a:txBody>
                  <a:tcPr/>
                </a:tc>
                <a:extLst>
                  <a:ext uri="{0D108BD9-81ED-4DB2-BD59-A6C34878D82A}">
                    <a16:rowId xmlns:a16="http://schemas.microsoft.com/office/drawing/2014/main" val="254554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4683.3333333333</a:t>
                      </a:r>
                    </a:p>
                  </a:txBody>
                  <a:tcPr/>
                </a:tc>
                <a:extLst>
                  <a:ext uri="{0D108BD9-81ED-4DB2-BD59-A6C34878D82A}">
                    <a16:rowId xmlns:a16="http://schemas.microsoft.com/office/drawing/2014/main" val="107021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extLst>
                  <a:ext uri="{0D108BD9-81ED-4DB2-BD59-A6C34878D82A}">
                    <a16:rowId xmlns:a16="http://schemas.microsoft.com/office/drawing/2014/main" val="2102049786"/>
                  </a:ext>
                </a:extLst>
              </a:tr>
            </a:tbl>
          </a:graphicData>
        </a:graphic>
      </p:graphicFrame>
      <p:sp>
        <p:nvSpPr>
          <p:cNvPr id="4" name="Text Placeholder 3">
            <a:extLst>
              <a:ext uri="{FF2B5EF4-FFF2-40B4-BE49-F238E27FC236}">
                <a16:creationId xmlns:a16="http://schemas.microsoft.com/office/drawing/2014/main" id="{5462243F-8439-42D6-835A-CCF5556636C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705134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61996-A86B-4D0B-97C5-E055ECBB5AF2}"/>
              </a:ext>
            </a:extLst>
          </p:cNvPr>
          <p:cNvSpPr>
            <a:spLocks noGrp="1"/>
          </p:cNvSpPr>
          <p:nvPr>
            <p:ph type="title"/>
          </p:nvPr>
        </p:nvSpPr>
        <p:spPr/>
        <p:txBody>
          <a:bodyPr/>
          <a:lstStyle/>
          <a:p>
            <a:r>
              <a:rPr lang="en-US"/>
              <a:t>Instagram Hashtag Detection | Teknialbikes - 2 of 3</a:t>
            </a:r>
          </a:p>
        </p:txBody>
      </p:sp>
      <p:graphicFrame>
        <p:nvGraphicFramePr>
          <p:cNvPr id="5" name="Table Placeholder 4">
            <a:extLst>
              <a:ext uri="{FF2B5EF4-FFF2-40B4-BE49-F238E27FC236}">
                <a16:creationId xmlns:a16="http://schemas.microsoft.com/office/drawing/2014/main" id="{5EC7DA64-8821-415B-B952-7C7C67B7967E}"/>
              </a:ext>
            </a:extLst>
          </p:cNvPr>
          <p:cNvGraphicFramePr>
            <a:graphicFrameLocks noGrp="1"/>
          </p:cNvGraphicFramePr>
          <p:nvPr>
            <p:ph type="tbl" sz="quarter" idx="13"/>
            <p:extLst>
              <p:ext uri="{D42A27DB-BD31-4B8C-83A1-F6EECF244321}">
                <p14:modId xmlns:p14="http://schemas.microsoft.com/office/powerpoint/2010/main" val="357919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4064881"/>
                    </a:ext>
                  </a:extLst>
                </a:gridCol>
                <a:gridCol w="1399032">
                  <a:extLst>
                    <a:ext uri="{9D8B030D-6E8A-4147-A177-3AD203B41FA5}">
                      <a16:colId xmlns:a16="http://schemas.microsoft.com/office/drawing/2014/main" val="2850791057"/>
                    </a:ext>
                  </a:extLst>
                </a:gridCol>
                <a:gridCol w="1399032">
                  <a:extLst>
                    <a:ext uri="{9D8B030D-6E8A-4147-A177-3AD203B41FA5}">
                      <a16:colId xmlns:a16="http://schemas.microsoft.com/office/drawing/2014/main" val="428521335"/>
                    </a:ext>
                  </a:extLst>
                </a:gridCol>
                <a:gridCol w="1399032">
                  <a:extLst>
                    <a:ext uri="{9D8B030D-6E8A-4147-A177-3AD203B41FA5}">
                      <a16:colId xmlns:a16="http://schemas.microsoft.com/office/drawing/2014/main" val="1800336517"/>
                    </a:ext>
                  </a:extLst>
                </a:gridCol>
                <a:gridCol w="1399032">
                  <a:extLst>
                    <a:ext uri="{9D8B030D-6E8A-4147-A177-3AD203B41FA5}">
                      <a16:colId xmlns:a16="http://schemas.microsoft.com/office/drawing/2014/main" val="135717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4800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5080.5</a:t>
                      </a:r>
                    </a:p>
                  </a:txBody>
                  <a:tcPr/>
                </a:tc>
                <a:extLst>
                  <a:ext uri="{0D108BD9-81ED-4DB2-BD59-A6C34878D82A}">
                    <a16:rowId xmlns:a16="http://schemas.microsoft.com/office/drawing/2014/main" val="328229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5601.8571428571</a:t>
                      </a:r>
                    </a:p>
                  </a:txBody>
                  <a:tcPr/>
                </a:tc>
                <a:extLst>
                  <a:ext uri="{0D108BD9-81ED-4DB2-BD59-A6C34878D82A}">
                    <a16:rowId xmlns:a16="http://schemas.microsoft.com/office/drawing/2014/main" val="297551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714.28571428571</a:t>
                      </a:r>
                    </a:p>
                  </a:txBody>
                  <a:tcPr/>
                </a:tc>
                <a:extLst>
                  <a:ext uri="{0D108BD9-81ED-4DB2-BD59-A6C34878D82A}">
                    <a16:rowId xmlns:a16="http://schemas.microsoft.com/office/drawing/2014/main" val="111480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71003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547.16666666667</a:t>
                      </a:r>
                    </a:p>
                  </a:txBody>
                  <a:tcPr/>
                </a:tc>
                <a:extLst>
                  <a:ext uri="{0D108BD9-81ED-4DB2-BD59-A6C34878D82A}">
                    <a16:rowId xmlns:a16="http://schemas.microsoft.com/office/drawing/2014/main" val="154678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71.333333333333</a:t>
                      </a:r>
                    </a:p>
                  </a:txBody>
                  <a:tcPr/>
                </a:tc>
                <a:extLst>
                  <a:ext uri="{0D108BD9-81ED-4DB2-BD59-A6C34878D82A}">
                    <a16:rowId xmlns:a16="http://schemas.microsoft.com/office/drawing/2014/main" val="36946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100033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1037.6666666667</a:t>
                      </a:r>
                    </a:p>
                  </a:txBody>
                  <a:tcPr/>
                </a:tc>
                <a:extLst>
                  <a:ext uri="{0D108BD9-81ED-4DB2-BD59-A6C34878D82A}">
                    <a16:rowId xmlns:a16="http://schemas.microsoft.com/office/drawing/2014/main" val="252640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6329.3333333333</a:t>
                      </a:r>
                    </a:p>
                  </a:txBody>
                  <a:tcPr/>
                </a:tc>
                <a:extLst>
                  <a:ext uri="{0D108BD9-81ED-4DB2-BD59-A6C34878D82A}">
                    <a16:rowId xmlns:a16="http://schemas.microsoft.com/office/drawing/2014/main" val="169519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6284.5</a:t>
                      </a:r>
                    </a:p>
                  </a:txBody>
                  <a:tcPr/>
                </a:tc>
                <a:extLst>
                  <a:ext uri="{0D108BD9-81ED-4DB2-BD59-A6C34878D82A}">
                    <a16:rowId xmlns:a16="http://schemas.microsoft.com/office/drawing/2014/main" val="3117723415"/>
                  </a:ext>
                </a:extLst>
              </a:tr>
            </a:tbl>
          </a:graphicData>
        </a:graphic>
      </p:graphicFrame>
      <p:sp>
        <p:nvSpPr>
          <p:cNvPr id="4" name="Text Placeholder 3">
            <a:extLst>
              <a:ext uri="{FF2B5EF4-FFF2-40B4-BE49-F238E27FC236}">
                <a16:creationId xmlns:a16="http://schemas.microsoft.com/office/drawing/2014/main" id="{FE1938FA-B6F9-4D5A-A819-7CA41CB2F76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44974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03A27-65FE-405C-A3A8-94E09C0B0F32}"/>
              </a:ext>
            </a:extLst>
          </p:cNvPr>
          <p:cNvSpPr>
            <a:spLocks noGrp="1"/>
          </p:cNvSpPr>
          <p:nvPr>
            <p:ph type="title"/>
          </p:nvPr>
        </p:nvSpPr>
        <p:spPr/>
        <p:txBody>
          <a:bodyPr/>
          <a:lstStyle/>
          <a:p>
            <a:r>
              <a:rPr lang="en-US"/>
              <a:t>Instagram Hashtag Detection | Teknialbikes - 3 of 3</a:t>
            </a:r>
          </a:p>
        </p:txBody>
      </p:sp>
      <p:graphicFrame>
        <p:nvGraphicFramePr>
          <p:cNvPr id="5" name="Table Placeholder 4">
            <a:extLst>
              <a:ext uri="{FF2B5EF4-FFF2-40B4-BE49-F238E27FC236}">
                <a16:creationId xmlns:a16="http://schemas.microsoft.com/office/drawing/2014/main" id="{BF00F0BE-E164-44D2-868E-DFA89C76D28F}"/>
              </a:ext>
            </a:extLst>
          </p:cNvPr>
          <p:cNvGraphicFramePr>
            <a:graphicFrameLocks noGrp="1"/>
          </p:cNvGraphicFramePr>
          <p:nvPr>
            <p:ph type="tbl" sz="quarter" idx="13"/>
            <p:extLst>
              <p:ext uri="{D42A27DB-BD31-4B8C-83A1-F6EECF244321}">
                <p14:modId xmlns:p14="http://schemas.microsoft.com/office/powerpoint/2010/main" val="199550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5606759"/>
                    </a:ext>
                  </a:extLst>
                </a:gridCol>
                <a:gridCol w="1399032">
                  <a:extLst>
                    <a:ext uri="{9D8B030D-6E8A-4147-A177-3AD203B41FA5}">
                      <a16:colId xmlns:a16="http://schemas.microsoft.com/office/drawing/2014/main" val="2739964264"/>
                    </a:ext>
                  </a:extLst>
                </a:gridCol>
                <a:gridCol w="1399032">
                  <a:extLst>
                    <a:ext uri="{9D8B030D-6E8A-4147-A177-3AD203B41FA5}">
                      <a16:colId xmlns:a16="http://schemas.microsoft.com/office/drawing/2014/main" val="849432149"/>
                    </a:ext>
                  </a:extLst>
                </a:gridCol>
                <a:gridCol w="1399032">
                  <a:extLst>
                    <a:ext uri="{9D8B030D-6E8A-4147-A177-3AD203B41FA5}">
                      <a16:colId xmlns:a16="http://schemas.microsoft.com/office/drawing/2014/main" val="2945841549"/>
                    </a:ext>
                  </a:extLst>
                </a:gridCol>
                <a:gridCol w="1399032">
                  <a:extLst>
                    <a:ext uri="{9D8B030D-6E8A-4147-A177-3AD203B41FA5}">
                      <a16:colId xmlns:a16="http://schemas.microsoft.com/office/drawing/2014/main" val="3997520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88776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extLst>
                  <a:ext uri="{0D108BD9-81ED-4DB2-BD59-A6C34878D82A}">
                    <a16:rowId xmlns:a16="http://schemas.microsoft.com/office/drawing/2014/main" val="81569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4205722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extLst>
                  <a:ext uri="{0D108BD9-81ED-4DB2-BD59-A6C34878D82A}">
                    <a16:rowId xmlns:a16="http://schemas.microsoft.com/office/drawing/2014/main" val="28195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#hotsale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extLst>
                  <a:ext uri="{0D108BD9-81ED-4DB2-BD59-A6C34878D82A}">
                    <a16:rowId xmlns:a16="http://schemas.microsoft.com/office/drawing/2014/main" val="285844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#hotsale2021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81.75</a:t>
                      </a:r>
                    </a:p>
                  </a:txBody>
                  <a:tcPr/>
                </a:tc>
                <a:extLst>
                  <a:ext uri="{0D108BD9-81ED-4DB2-BD59-A6C34878D82A}">
                    <a16:rowId xmlns:a16="http://schemas.microsoft.com/office/drawing/2014/main" val="2728926112"/>
                  </a:ext>
                </a:extLst>
              </a:tr>
            </a:tbl>
          </a:graphicData>
        </a:graphic>
      </p:graphicFrame>
      <p:sp>
        <p:nvSpPr>
          <p:cNvPr id="4" name="Text Placeholder 3">
            <a:extLst>
              <a:ext uri="{FF2B5EF4-FFF2-40B4-BE49-F238E27FC236}">
                <a16:creationId xmlns:a16="http://schemas.microsoft.com/office/drawing/2014/main" id="{5C2FD02C-E3FF-47BE-AA9E-9508B3F24FA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82528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88CF-57B3-497A-A805-03F0F640AC7B}"/>
              </a:ext>
            </a:extLst>
          </p:cNvPr>
          <p:cNvSpPr>
            <a:spLocks noGrp="1"/>
          </p:cNvSpPr>
          <p:nvPr>
            <p:ph type="title"/>
          </p:nvPr>
        </p:nvSpPr>
        <p:spPr/>
        <p:txBody>
          <a:bodyPr/>
          <a:lstStyle/>
          <a:p>
            <a:r>
              <a:rPr lang="en-US"/>
              <a:t>Instagram Posts Table | Teknialbikes - 1 of 20</a:t>
            </a:r>
          </a:p>
        </p:txBody>
      </p:sp>
      <p:graphicFrame>
        <p:nvGraphicFramePr>
          <p:cNvPr id="5" name="Table Placeholder 4">
            <a:extLst>
              <a:ext uri="{FF2B5EF4-FFF2-40B4-BE49-F238E27FC236}">
                <a16:creationId xmlns:a16="http://schemas.microsoft.com/office/drawing/2014/main" id="{E18542DA-D236-4691-BEAC-5185279A1C44}"/>
              </a:ext>
            </a:extLst>
          </p:cNvPr>
          <p:cNvGraphicFramePr>
            <a:graphicFrameLocks noGrp="1"/>
          </p:cNvGraphicFramePr>
          <p:nvPr>
            <p:ph type="tbl" sz="quarter" idx="13"/>
            <p:extLst>
              <p:ext uri="{D42A27DB-BD31-4B8C-83A1-F6EECF244321}">
                <p14:modId xmlns:p14="http://schemas.microsoft.com/office/powerpoint/2010/main" val="54923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74361205"/>
                    </a:ext>
                  </a:extLst>
                </a:gridCol>
                <a:gridCol w="987552">
                  <a:extLst>
                    <a:ext uri="{9D8B030D-6E8A-4147-A177-3AD203B41FA5}">
                      <a16:colId xmlns:a16="http://schemas.microsoft.com/office/drawing/2014/main" val="1159044757"/>
                    </a:ext>
                  </a:extLst>
                </a:gridCol>
                <a:gridCol w="987552">
                  <a:extLst>
                    <a:ext uri="{9D8B030D-6E8A-4147-A177-3AD203B41FA5}">
                      <a16:colId xmlns:a16="http://schemas.microsoft.com/office/drawing/2014/main" val="103870035"/>
                    </a:ext>
                  </a:extLst>
                </a:gridCol>
                <a:gridCol w="987552">
                  <a:extLst>
                    <a:ext uri="{9D8B030D-6E8A-4147-A177-3AD203B41FA5}">
                      <a16:colId xmlns:a16="http://schemas.microsoft.com/office/drawing/2014/main" val="3011297677"/>
                    </a:ext>
                  </a:extLst>
                </a:gridCol>
                <a:gridCol w="987552">
                  <a:extLst>
                    <a:ext uri="{9D8B030D-6E8A-4147-A177-3AD203B41FA5}">
                      <a16:colId xmlns:a16="http://schemas.microsoft.com/office/drawing/2014/main" val="1981381803"/>
                    </a:ext>
                  </a:extLst>
                </a:gridCol>
                <a:gridCol w="987552">
                  <a:extLst>
                    <a:ext uri="{9D8B030D-6E8A-4147-A177-3AD203B41FA5}">
                      <a16:colId xmlns:a16="http://schemas.microsoft.com/office/drawing/2014/main" val="239523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9428990"/>
                  </a:ext>
                </a:extLst>
              </a:tr>
            </a:tbl>
          </a:graphicData>
        </a:graphic>
      </p:graphicFrame>
      <p:sp>
        <p:nvSpPr>
          <p:cNvPr id="4" name="Text Placeholder 3">
            <a:extLst>
              <a:ext uri="{FF2B5EF4-FFF2-40B4-BE49-F238E27FC236}">
                <a16:creationId xmlns:a16="http://schemas.microsoft.com/office/drawing/2014/main" id="{17090B92-CE17-4DE4-B16E-E7D8E410BAE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92525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02F9-E2F5-4E8D-80B0-9769E894205B}"/>
              </a:ext>
            </a:extLst>
          </p:cNvPr>
          <p:cNvSpPr>
            <a:spLocks noGrp="1"/>
          </p:cNvSpPr>
          <p:nvPr>
            <p:ph type="title"/>
          </p:nvPr>
        </p:nvSpPr>
        <p:spPr/>
        <p:txBody>
          <a:bodyPr/>
          <a:lstStyle/>
          <a:p>
            <a:r>
              <a:rPr lang="en-US"/>
              <a:t>Instagram Posts Table | Teknialbikes - 2 of 20</a:t>
            </a:r>
          </a:p>
        </p:txBody>
      </p:sp>
      <p:graphicFrame>
        <p:nvGraphicFramePr>
          <p:cNvPr id="5" name="Table Placeholder 4">
            <a:extLst>
              <a:ext uri="{FF2B5EF4-FFF2-40B4-BE49-F238E27FC236}">
                <a16:creationId xmlns:a16="http://schemas.microsoft.com/office/drawing/2014/main" id="{07BEEA82-4DEA-4AA5-B4A0-208B7A801256}"/>
              </a:ext>
            </a:extLst>
          </p:cNvPr>
          <p:cNvGraphicFramePr>
            <a:graphicFrameLocks noGrp="1"/>
          </p:cNvGraphicFramePr>
          <p:nvPr>
            <p:ph type="tbl" sz="quarter" idx="13"/>
            <p:extLst>
              <p:ext uri="{D42A27DB-BD31-4B8C-83A1-F6EECF244321}">
                <p14:modId xmlns:p14="http://schemas.microsoft.com/office/powerpoint/2010/main" val="2509889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45027125"/>
                    </a:ext>
                  </a:extLst>
                </a:gridCol>
                <a:gridCol w="987552">
                  <a:extLst>
                    <a:ext uri="{9D8B030D-6E8A-4147-A177-3AD203B41FA5}">
                      <a16:colId xmlns:a16="http://schemas.microsoft.com/office/drawing/2014/main" val="586764404"/>
                    </a:ext>
                  </a:extLst>
                </a:gridCol>
                <a:gridCol w="987552">
                  <a:extLst>
                    <a:ext uri="{9D8B030D-6E8A-4147-A177-3AD203B41FA5}">
                      <a16:colId xmlns:a16="http://schemas.microsoft.com/office/drawing/2014/main" val="341483565"/>
                    </a:ext>
                  </a:extLst>
                </a:gridCol>
                <a:gridCol w="987552">
                  <a:extLst>
                    <a:ext uri="{9D8B030D-6E8A-4147-A177-3AD203B41FA5}">
                      <a16:colId xmlns:a16="http://schemas.microsoft.com/office/drawing/2014/main" val="1472954051"/>
                    </a:ext>
                  </a:extLst>
                </a:gridCol>
                <a:gridCol w="987552">
                  <a:extLst>
                    <a:ext uri="{9D8B030D-6E8A-4147-A177-3AD203B41FA5}">
                      <a16:colId xmlns:a16="http://schemas.microsoft.com/office/drawing/2014/main" val="2458857514"/>
                    </a:ext>
                  </a:extLst>
                </a:gridCol>
                <a:gridCol w="987552">
                  <a:extLst>
                    <a:ext uri="{9D8B030D-6E8A-4147-A177-3AD203B41FA5}">
                      <a16:colId xmlns:a16="http://schemas.microsoft.com/office/drawing/2014/main" val="312335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975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- 2021-05-01 13:41:43</a:t>
                      </a:r>
                      <a:r>
                        <a:rPr kumimoji="0" lang="es-ES" sz="1000" b="0" i="0" u="none" strike="noStrike" kern="1200" cap="none" spc="0" normalizeH="0" baseline="0" noProof="0">
                          <a:ln>
                            <a:noFill/>
                          </a:ln>
                          <a:solidFill>
                            <a:prstClr val="black"/>
                          </a:solidFill>
                          <a:effectLst/>
                          <a:uLnTx/>
                          <a:uFillTx/>
                          <a:latin typeface="+mn-lt"/>
                          <a:ea typeface="+mn-ea"/>
                          <a:cs typeface="+mn-cs"/>
                        </a:rPr>
                        <a:t>
 🔥SORTEO🔥
A pedido de todos ustedes queremos regalar una #VenzoBike en agradecimiento por el aguante de la comunidad más grande del país!! 💪🏻💪🏻
.
.
Para participar:
🚲 Seguinos en Insta y Facebook de venzoarg  teamvenzo.arg y grupocarloskarabitian
🚲Dale like a esta publicación
🚲Comentá arrobando a dos amigos
.
Listo!! Ya estás participando!! 🤩
.
.
*Se sorteará el día 29 de Mayo del 2021, en el #DiadelBicicletero.
*Si el ganador no cumple con todos los pasos, se vuelve a sortear.
.
🍀 MUCHA SUERTE A TODOS!!!
#SOMOSVENZO 🍀
.
.
#venzo #vivivenzo #venzobikes #bike #biker #mtb #mtblife #cycling #ciclismo #ciclismoargentino #bicicleta #sorteo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50710153"/>
                  </a:ext>
                </a:extLst>
              </a:tr>
            </a:tbl>
          </a:graphicData>
        </a:graphic>
      </p:graphicFrame>
      <p:sp>
        <p:nvSpPr>
          <p:cNvPr id="4" name="Text Placeholder 3">
            <a:extLst>
              <a:ext uri="{FF2B5EF4-FFF2-40B4-BE49-F238E27FC236}">
                <a16:creationId xmlns:a16="http://schemas.microsoft.com/office/drawing/2014/main" id="{E53CC363-E4EE-4584-8F1D-013FEBE11E4C}"/>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154092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7783-E1AC-4106-8A31-5352509A27A6}"/>
              </a:ext>
            </a:extLst>
          </p:cNvPr>
          <p:cNvSpPr>
            <a:spLocks noGrp="1"/>
          </p:cNvSpPr>
          <p:nvPr>
            <p:ph type="title"/>
          </p:nvPr>
        </p:nvSpPr>
        <p:spPr/>
        <p:txBody>
          <a:bodyPr/>
          <a:lstStyle/>
          <a:p>
            <a:r>
              <a:rPr lang="en-US"/>
              <a:t>Instagram Posts Table | Teknialbikes - 3 of 20</a:t>
            </a:r>
          </a:p>
        </p:txBody>
      </p:sp>
      <p:graphicFrame>
        <p:nvGraphicFramePr>
          <p:cNvPr id="5" name="Table Placeholder 4">
            <a:extLst>
              <a:ext uri="{FF2B5EF4-FFF2-40B4-BE49-F238E27FC236}">
                <a16:creationId xmlns:a16="http://schemas.microsoft.com/office/drawing/2014/main" id="{95FD89A9-38D6-48D2-BE31-8E2DFF30C5B8}"/>
              </a:ext>
            </a:extLst>
          </p:cNvPr>
          <p:cNvGraphicFramePr>
            <a:graphicFrameLocks noGrp="1"/>
          </p:cNvGraphicFramePr>
          <p:nvPr>
            <p:ph type="tbl" sz="quarter" idx="13"/>
            <p:extLst>
              <p:ext uri="{D42A27DB-BD31-4B8C-83A1-F6EECF244321}">
                <p14:modId xmlns:p14="http://schemas.microsoft.com/office/powerpoint/2010/main" val="184148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8419142"/>
                    </a:ext>
                  </a:extLst>
                </a:gridCol>
                <a:gridCol w="987552">
                  <a:extLst>
                    <a:ext uri="{9D8B030D-6E8A-4147-A177-3AD203B41FA5}">
                      <a16:colId xmlns:a16="http://schemas.microsoft.com/office/drawing/2014/main" val="495881085"/>
                    </a:ext>
                  </a:extLst>
                </a:gridCol>
                <a:gridCol w="987552">
                  <a:extLst>
                    <a:ext uri="{9D8B030D-6E8A-4147-A177-3AD203B41FA5}">
                      <a16:colId xmlns:a16="http://schemas.microsoft.com/office/drawing/2014/main" val="3320838260"/>
                    </a:ext>
                  </a:extLst>
                </a:gridCol>
                <a:gridCol w="987552">
                  <a:extLst>
                    <a:ext uri="{9D8B030D-6E8A-4147-A177-3AD203B41FA5}">
                      <a16:colId xmlns:a16="http://schemas.microsoft.com/office/drawing/2014/main" val="4092521335"/>
                    </a:ext>
                  </a:extLst>
                </a:gridCol>
                <a:gridCol w="987552">
                  <a:extLst>
                    <a:ext uri="{9D8B030D-6E8A-4147-A177-3AD203B41FA5}">
                      <a16:colId xmlns:a16="http://schemas.microsoft.com/office/drawing/2014/main" val="3652566858"/>
                    </a:ext>
                  </a:extLst>
                </a:gridCol>
                <a:gridCol w="987552">
                  <a:extLst>
                    <a:ext uri="{9D8B030D-6E8A-4147-A177-3AD203B41FA5}">
                      <a16:colId xmlns:a16="http://schemas.microsoft.com/office/drawing/2014/main" val="881155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532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- 2021-05-03 14:50:01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para entrenar en casa? 💪🏠 Sólo tenés que hacer dos cosas:
1) Seguirnos en olmobikes 🚲💥
2) Etiquetar al menos a 3 amigxs para que también puedan participar 🙌
¡ATENCIÓN, OJO CON LAS CUENTAS FAKE! Esta es nuestra única cuenta en Instagram. Nunca te pediremos datos de tarjeta de crédito, ni que llenes ningún formulario con otros datos personales. El ganador será anunciado en nuestras historias el 10 de mayo, y lo contactaremos por mensaje privado.
#quedateencasa #noscuidamosentretodos #gymencasa #spinning #yomequedoencasa judikova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1546353"/>
                  </a:ext>
                </a:extLst>
              </a:tr>
            </a:tbl>
          </a:graphicData>
        </a:graphic>
      </p:graphicFrame>
      <p:sp>
        <p:nvSpPr>
          <p:cNvPr id="4" name="Text Placeholder 3">
            <a:extLst>
              <a:ext uri="{FF2B5EF4-FFF2-40B4-BE49-F238E27FC236}">
                <a16:creationId xmlns:a16="http://schemas.microsoft.com/office/drawing/2014/main" id="{6AE2EE5A-B445-46F4-801A-66BF1A21F06B}"/>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97755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556E8-8265-435F-98E3-71627E792A83}"/>
              </a:ext>
            </a:extLst>
          </p:cNvPr>
          <p:cNvSpPr>
            <a:spLocks noGrp="1"/>
          </p:cNvSpPr>
          <p:nvPr>
            <p:ph type="title"/>
          </p:nvPr>
        </p:nvSpPr>
        <p:spPr/>
        <p:txBody>
          <a:bodyPr/>
          <a:lstStyle/>
          <a:p>
            <a:r>
              <a:rPr lang="en-US"/>
              <a:t>Instagram Posts Table | Teknialbikes - 4 of 20</a:t>
            </a:r>
          </a:p>
        </p:txBody>
      </p:sp>
      <p:graphicFrame>
        <p:nvGraphicFramePr>
          <p:cNvPr id="5" name="Table Placeholder 4">
            <a:extLst>
              <a:ext uri="{FF2B5EF4-FFF2-40B4-BE49-F238E27FC236}">
                <a16:creationId xmlns:a16="http://schemas.microsoft.com/office/drawing/2014/main" id="{ECCF5E84-E641-450B-93B0-CA967FF9A0A8}"/>
              </a:ext>
            </a:extLst>
          </p:cNvPr>
          <p:cNvGraphicFramePr>
            <a:graphicFrameLocks noGrp="1"/>
          </p:cNvGraphicFramePr>
          <p:nvPr>
            <p:ph type="tbl" sz="quarter" idx="13"/>
            <p:extLst>
              <p:ext uri="{D42A27DB-BD31-4B8C-83A1-F6EECF244321}">
                <p14:modId xmlns:p14="http://schemas.microsoft.com/office/powerpoint/2010/main" val="263733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00221497"/>
                    </a:ext>
                  </a:extLst>
                </a:gridCol>
                <a:gridCol w="987552">
                  <a:extLst>
                    <a:ext uri="{9D8B030D-6E8A-4147-A177-3AD203B41FA5}">
                      <a16:colId xmlns:a16="http://schemas.microsoft.com/office/drawing/2014/main" val="3440197050"/>
                    </a:ext>
                  </a:extLst>
                </a:gridCol>
                <a:gridCol w="987552">
                  <a:extLst>
                    <a:ext uri="{9D8B030D-6E8A-4147-A177-3AD203B41FA5}">
                      <a16:colId xmlns:a16="http://schemas.microsoft.com/office/drawing/2014/main" val="1409180773"/>
                    </a:ext>
                  </a:extLst>
                </a:gridCol>
                <a:gridCol w="987552">
                  <a:extLst>
                    <a:ext uri="{9D8B030D-6E8A-4147-A177-3AD203B41FA5}">
                      <a16:colId xmlns:a16="http://schemas.microsoft.com/office/drawing/2014/main" val="1272988068"/>
                    </a:ext>
                  </a:extLst>
                </a:gridCol>
                <a:gridCol w="987552">
                  <a:extLst>
                    <a:ext uri="{9D8B030D-6E8A-4147-A177-3AD203B41FA5}">
                      <a16:colId xmlns:a16="http://schemas.microsoft.com/office/drawing/2014/main" val="1279686142"/>
                    </a:ext>
                  </a:extLst>
                </a:gridCol>
                <a:gridCol w="987552">
                  <a:extLst>
                    <a:ext uri="{9D8B030D-6E8A-4147-A177-3AD203B41FA5}">
                      <a16:colId xmlns:a16="http://schemas.microsoft.com/office/drawing/2014/main" val="413187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57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- 2021-05-12 21:33:54</a:t>
                      </a:r>
                      <a:r>
                        <a:rPr kumimoji="0" lang="es-ES" sz="1000" b="0" i="0" u="none" strike="noStrike" kern="1200" cap="none" spc="0" normalizeH="0" baseline="0" noProof="0">
                          <a:ln>
                            <a:noFill/>
                          </a:ln>
                          <a:solidFill>
                            <a:prstClr val="black"/>
                          </a:solidFill>
                          <a:effectLst/>
                          <a:uLnTx/>
                          <a:uFillTx/>
                          <a:latin typeface="+mn-lt"/>
                          <a:ea typeface="+mn-ea"/>
                          <a:cs typeface="+mn-cs"/>
                        </a:rPr>
                        <a:t>
 #VenzoEtna
Más rápida. Más liviana. Más potente. 💥
Nuevos componentes para mejorar aún más la calidad de la #poderosa #Etna 🔥 
La encontrarás armada con #ShimanoUltegra o #shimano105 
Y los nuevos componentes de #B1 #BeOne que son increíbles!! 
Las #Ruedas y #Forma de #FibradeCarbono #B1team llevan a esta #Venzobike al siguiente nivel!! 
Querés saber más sobre estos componentes?
Te invitamos a ver el detalle en los posteos de grupocarloskarabitian 🔥
.
.
#ciclismo #bike #bici #ruta #venzo #somosvenzo #vivivenzo #teamvenzo #cycling #cyclingroad #procycling #road #shimanoroad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2357182"/>
                  </a:ext>
                </a:extLst>
              </a:tr>
            </a:tbl>
          </a:graphicData>
        </a:graphic>
      </p:graphicFrame>
      <p:sp>
        <p:nvSpPr>
          <p:cNvPr id="4" name="Text Placeholder 3">
            <a:extLst>
              <a:ext uri="{FF2B5EF4-FFF2-40B4-BE49-F238E27FC236}">
                <a16:creationId xmlns:a16="http://schemas.microsoft.com/office/drawing/2014/main" id="{A0BCCD1F-4915-4D46-B025-B49D391C2AC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073613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1B264-6745-4B5A-BC63-1D1F42EA34CB}"/>
              </a:ext>
            </a:extLst>
          </p:cNvPr>
          <p:cNvSpPr>
            <a:spLocks noGrp="1"/>
          </p:cNvSpPr>
          <p:nvPr>
            <p:ph type="title"/>
          </p:nvPr>
        </p:nvSpPr>
        <p:spPr/>
        <p:txBody>
          <a:bodyPr/>
          <a:lstStyle/>
          <a:p>
            <a:r>
              <a:rPr lang="en-US"/>
              <a:t>Instagram Posts Table | Teknialbikes - 5 of 20</a:t>
            </a:r>
          </a:p>
        </p:txBody>
      </p:sp>
      <p:graphicFrame>
        <p:nvGraphicFramePr>
          <p:cNvPr id="5" name="Table Placeholder 4">
            <a:extLst>
              <a:ext uri="{FF2B5EF4-FFF2-40B4-BE49-F238E27FC236}">
                <a16:creationId xmlns:a16="http://schemas.microsoft.com/office/drawing/2014/main" id="{C4D44777-D03F-48A0-9D35-8A014B03A1CB}"/>
              </a:ext>
            </a:extLst>
          </p:cNvPr>
          <p:cNvGraphicFramePr>
            <a:graphicFrameLocks noGrp="1"/>
          </p:cNvGraphicFramePr>
          <p:nvPr>
            <p:ph type="tbl" sz="quarter" idx="13"/>
            <p:extLst>
              <p:ext uri="{D42A27DB-BD31-4B8C-83A1-F6EECF244321}">
                <p14:modId xmlns:p14="http://schemas.microsoft.com/office/powerpoint/2010/main" val="278361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16426450"/>
                    </a:ext>
                  </a:extLst>
                </a:gridCol>
                <a:gridCol w="987552">
                  <a:extLst>
                    <a:ext uri="{9D8B030D-6E8A-4147-A177-3AD203B41FA5}">
                      <a16:colId xmlns:a16="http://schemas.microsoft.com/office/drawing/2014/main" val="1888775883"/>
                    </a:ext>
                  </a:extLst>
                </a:gridCol>
                <a:gridCol w="987552">
                  <a:extLst>
                    <a:ext uri="{9D8B030D-6E8A-4147-A177-3AD203B41FA5}">
                      <a16:colId xmlns:a16="http://schemas.microsoft.com/office/drawing/2014/main" val="4248661098"/>
                    </a:ext>
                  </a:extLst>
                </a:gridCol>
                <a:gridCol w="987552">
                  <a:extLst>
                    <a:ext uri="{9D8B030D-6E8A-4147-A177-3AD203B41FA5}">
                      <a16:colId xmlns:a16="http://schemas.microsoft.com/office/drawing/2014/main" val="3386323192"/>
                    </a:ext>
                  </a:extLst>
                </a:gridCol>
                <a:gridCol w="987552">
                  <a:extLst>
                    <a:ext uri="{9D8B030D-6E8A-4147-A177-3AD203B41FA5}">
                      <a16:colId xmlns:a16="http://schemas.microsoft.com/office/drawing/2014/main" val="1802730963"/>
                    </a:ext>
                  </a:extLst>
                </a:gridCol>
                <a:gridCol w="987552">
                  <a:extLst>
                    <a:ext uri="{9D8B030D-6E8A-4147-A177-3AD203B41FA5}">
                      <a16:colId xmlns:a16="http://schemas.microsoft.com/office/drawing/2014/main" val="219117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384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- 2021-05-06 10:49:30</a:t>
                      </a:r>
                      <a:r>
                        <a:rPr kumimoji="0" lang="en-US" sz="1000" b="0" i="0" u="none" strike="noStrike" kern="1200" cap="none" spc="0" normalizeH="0" baseline="0" noProof="0">
                          <a:ln>
                            <a:noFill/>
                          </a:ln>
                          <a:solidFill>
                            <a:prstClr val="black"/>
                          </a:solidFill>
                          <a:effectLst/>
                          <a:uLnTx/>
                          <a:uFillTx/>
                          <a:latin typeface="+mn-lt"/>
                          <a:ea typeface="+mn-ea"/>
                          <a:cs typeface="+mn-cs"/>
                        </a:rPr>
                        <a:t>
 Todavía no participaste del #Sorteo de esta #VenzoBike ??
Apúrate!! Buscá el post que dice “Sorteo” y seguí los pasos para participar!
Tenes tiempo hasta el 29 de Mayo.
Acordate que mientras más comentarios, más chances tenés.
*Sorteo Válido para toda Argentina 🇦🇷 
Mucha suerte!! 🍀 🤩
#SOMOSVENZO
#venzobike #venzo #bike #bikes #bicicleta #biker #mtb #mtblife #mountainbike #cycling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3897926"/>
                  </a:ext>
                </a:extLst>
              </a:tr>
            </a:tbl>
          </a:graphicData>
        </a:graphic>
      </p:graphicFrame>
      <p:sp>
        <p:nvSpPr>
          <p:cNvPr id="4" name="Text Placeholder 3">
            <a:extLst>
              <a:ext uri="{FF2B5EF4-FFF2-40B4-BE49-F238E27FC236}">
                <a16:creationId xmlns:a16="http://schemas.microsoft.com/office/drawing/2014/main" id="{0C87BC70-2D4C-4AE9-9D17-7E99D71ACE9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194669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D480-587A-4A63-A5C0-D30115FBF194}"/>
              </a:ext>
            </a:extLst>
          </p:cNvPr>
          <p:cNvSpPr>
            <a:spLocks noGrp="1"/>
          </p:cNvSpPr>
          <p:nvPr>
            <p:ph type="title"/>
          </p:nvPr>
        </p:nvSpPr>
        <p:spPr/>
        <p:txBody>
          <a:bodyPr/>
          <a:lstStyle/>
          <a:p>
            <a:r>
              <a:rPr lang="en-US"/>
              <a:t>Instagram Posts Table | Teknialbikes - 6 of 20</a:t>
            </a:r>
          </a:p>
        </p:txBody>
      </p:sp>
      <p:graphicFrame>
        <p:nvGraphicFramePr>
          <p:cNvPr id="5" name="Table Placeholder 4">
            <a:extLst>
              <a:ext uri="{FF2B5EF4-FFF2-40B4-BE49-F238E27FC236}">
                <a16:creationId xmlns:a16="http://schemas.microsoft.com/office/drawing/2014/main" id="{D51651CC-E5BB-459D-8DA9-01D4A82D7A93}"/>
              </a:ext>
            </a:extLst>
          </p:cNvPr>
          <p:cNvGraphicFramePr>
            <a:graphicFrameLocks noGrp="1"/>
          </p:cNvGraphicFramePr>
          <p:nvPr>
            <p:ph type="tbl" sz="quarter" idx="13"/>
            <p:extLst>
              <p:ext uri="{D42A27DB-BD31-4B8C-83A1-F6EECF244321}">
                <p14:modId xmlns:p14="http://schemas.microsoft.com/office/powerpoint/2010/main" val="3275525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40395580"/>
                    </a:ext>
                  </a:extLst>
                </a:gridCol>
                <a:gridCol w="987552">
                  <a:extLst>
                    <a:ext uri="{9D8B030D-6E8A-4147-A177-3AD203B41FA5}">
                      <a16:colId xmlns:a16="http://schemas.microsoft.com/office/drawing/2014/main" val="3691476690"/>
                    </a:ext>
                  </a:extLst>
                </a:gridCol>
                <a:gridCol w="987552">
                  <a:extLst>
                    <a:ext uri="{9D8B030D-6E8A-4147-A177-3AD203B41FA5}">
                      <a16:colId xmlns:a16="http://schemas.microsoft.com/office/drawing/2014/main" val="473835076"/>
                    </a:ext>
                  </a:extLst>
                </a:gridCol>
                <a:gridCol w="987552">
                  <a:extLst>
                    <a:ext uri="{9D8B030D-6E8A-4147-A177-3AD203B41FA5}">
                      <a16:colId xmlns:a16="http://schemas.microsoft.com/office/drawing/2014/main" val="3447140174"/>
                    </a:ext>
                  </a:extLst>
                </a:gridCol>
                <a:gridCol w="987552">
                  <a:extLst>
                    <a:ext uri="{9D8B030D-6E8A-4147-A177-3AD203B41FA5}">
                      <a16:colId xmlns:a16="http://schemas.microsoft.com/office/drawing/2014/main" val="275169668"/>
                    </a:ext>
                  </a:extLst>
                </a:gridCol>
                <a:gridCol w="987552">
                  <a:extLst>
                    <a:ext uri="{9D8B030D-6E8A-4147-A177-3AD203B41FA5}">
                      <a16:colId xmlns:a16="http://schemas.microsoft.com/office/drawing/2014/main" val="4004984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12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- 2021-04-29 14:15:45</a:t>
                      </a:r>
                      <a:r>
                        <a:rPr kumimoji="0" lang="en-US" sz="1000" b="0" i="0" u="none" strike="noStrike" kern="1200" cap="none" spc="0" normalizeH="0" baseline="0" noProof="0">
                          <a:ln>
                            <a:noFill/>
                          </a:ln>
                          <a:solidFill>
                            <a:prstClr val="black"/>
                          </a:solidFill>
                          <a:effectLst/>
                          <a:uLnTx/>
                          <a:uFillTx/>
                          <a:latin typeface="+mn-lt"/>
                          <a:ea typeface="+mn-ea"/>
                          <a:cs typeface="+mn-cs"/>
                        </a:rPr>
                        <a:t>
 🖤EOLO evo🖤
Un clásico de nuestra marca.
La #bicicleta ideal para comenzar en el mundo del #ciclismo.
La compañera fiel para paseos y salidas rurales o urbanas.
Robusta, rígida y súper resistente 💪🏻🔥
.
.
Viene equipada de la siguiente manera:
🖤Cuadro Venzo Eolo Rod.29 - Aluminio 6061
🖤Horquilla R.29 Suntour XCM con regulación + bloqueo en botella
🖤Transmisión Full #SHIMANO 24 velocidades
🖤Sistema de Frenos Shimano a Disco Mecánico
🖤Ruedas Venzo Rod.29
•	Llanta doble pared 
•	Mazas a rulemanes
•	Cubiertas Chaoyang 29 x 2.00
🖤Componentes Venzo de Aluminio
 (Asiento, ahead, p.silla y forma)
.
.
#venzo #somosvenzo #venzobikes #eolo #mtb #mtblife #mountainbike #cycling #bike #biker #venzobike #vivivenzo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5936442"/>
                  </a:ext>
                </a:extLst>
              </a:tr>
            </a:tbl>
          </a:graphicData>
        </a:graphic>
      </p:graphicFrame>
      <p:sp>
        <p:nvSpPr>
          <p:cNvPr id="4" name="Text Placeholder 3">
            <a:extLst>
              <a:ext uri="{FF2B5EF4-FFF2-40B4-BE49-F238E27FC236}">
                <a16:creationId xmlns:a16="http://schemas.microsoft.com/office/drawing/2014/main" id="{90D8C316-D46A-43A8-BB8F-D85B094D418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137309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69364-C054-481C-A7C7-1B8CE0EB8856}"/>
              </a:ext>
            </a:extLst>
          </p:cNvPr>
          <p:cNvSpPr>
            <a:spLocks noGrp="1"/>
          </p:cNvSpPr>
          <p:nvPr>
            <p:ph type="title"/>
          </p:nvPr>
        </p:nvSpPr>
        <p:spPr/>
        <p:txBody>
          <a:bodyPr/>
          <a:lstStyle/>
          <a:p>
            <a:r>
              <a:rPr lang="en-US"/>
              <a:t>Instagram Posts Table | Teknialbikes - 7 of 20</a:t>
            </a:r>
          </a:p>
        </p:txBody>
      </p:sp>
      <p:graphicFrame>
        <p:nvGraphicFramePr>
          <p:cNvPr id="5" name="Table Placeholder 4">
            <a:extLst>
              <a:ext uri="{FF2B5EF4-FFF2-40B4-BE49-F238E27FC236}">
                <a16:creationId xmlns:a16="http://schemas.microsoft.com/office/drawing/2014/main" id="{FD49AD42-EF20-4FC3-953E-43B8AA6BC360}"/>
              </a:ext>
            </a:extLst>
          </p:cNvPr>
          <p:cNvGraphicFramePr>
            <a:graphicFrameLocks noGrp="1"/>
          </p:cNvGraphicFramePr>
          <p:nvPr>
            <p:ph type="tbl" sz="quarter" idx="13"/>
            <p:extLst>
              <p:ext uri="{D42A27DB-BD31-4B8C-83A1-F6EECF244321}">
                <p14:modId xmlns:p14="http://schemas.microsoft.com/office/powerpoint/2010/main" val="1858345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05336894"/>
                    </a:ext>
                  </a:extLst>
                </a:gridCol>
                <a:gridCol w="987552">
                  <a:extLst>
                    <a:ext uri="{9D8B030D-6E8A-4147-A177-3AD203B41FA5}">
                      <a16:colId xmlns:a16="http://schemas.microsoft.com/office/drawing/2014/main" val="475346945"/>
                    </a:ext>
                  </a:extLst>
                </a:gridCol>
                <a:gridCol w="987552">
                  <a:extLst>
                    <a:ext uri="{9D8B030D-6E8A-4147-A177-3AD203B41FA5}">
                      <a16:colId xmlns:a16="http://schemas.microsoft.com/office/drawing/2014/main" val="2514829038"/>
                    </a:ext>
                  </a:extLst>
                </a:gridCol>
                <a:gridCol w="987552">
                  <a:extLst>
                    <a:ext uri="{9D8B030D-6E8A-4147-A177-3AD203B41FA5}">
                      <a16:colId xmlns:a16="http://schemas.microsoft.com/office/drawing/2014/main" val="3284515505"/>
                    </a:ext>
                  </a:extLst>
                </a:gridCol>
                <a:gridCol w="987552">
                  <a:extLst>
                    <a:ext uri="{9D8B030D-6E8A-4147-A177-3AD203B41FA5}">
                      <a16:colId xmlns:a16="http://schemas.microsoft.com/office/drawing/2014/main" val="3380610603"/>
                    </a:ext>
                  </a:extLst>
                </a:gridCol>
                <a:gridCol w="987552">
                  <a:extLst>
                    <a:ext uri="{9D8B030D-6E8A-4147-A177-3AD203B41FA5}">
                      <a16:colId xmlns:a16="http://schemas.microsoft.com/office/drawing/2014/main" val="91080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990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- 2021-05-14 14:30:52</a:t>
                      </a:r>
                      <a:r>
                        <a:rPr kumimoji="0" lang="en-US" sz="1000" b="0" i="0" u="none" strike="noStrike" kern="1200" cap="none" spc="0" normalizeH="0" baseline="0" noProof="0">
                          <a:ln>
                            <a:noFill/>
                          </a:ln>
                          <a:solidFill>
                            <a:prstClr val="black"/>
                          </a:solidFill>
                          <a:effectLst/>
                          <a:uLnTx/>
                          <a:uFillTx/>
                          <a:latin typeface="+mn-lt"/>
                          <a:ea typeface="+mn-ea"/>
                          <a:cs typeface="+mn-cs"/>
                        </a:rPr>
                        <a:t>
 Están listos para iniciar en el #CiclismodeRuta ?
La #VenzoPhoenix está esperando para salir a rodar🔥
.
Una excelente opción para elegirla como #BicicletaUrbana
.
Mirá sus características en nuestra web:
www.venzoargentina.com.ar/bicicleta/venzo-phoenix/
.
Pedila en cualquiera de las #BicicleteríasVenzo del país!!
.
.
#venzo #somosvenzo #vivivenzo #ciclismo #bike #bicicleta #cycling #cyclinglifestyle #cyclingphotos #cyclinglife #venzobikes #venzobike #biker #carretera #ciclismoargentino #phoenix #venzophoenix #cyclingroad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0658459"/>
                  </a:ext>
                </a:extLst>
              </a:tr>
            </a:tbl>
          </a:graphicData>
        </a:graphic>
      </p:graphicFrame>
      <p:sp>
        <p:nvSpPr>
          <p:cNvPr id="4" name="Text Placeholder 3">
            <a:extLst>
              <a:ext uri="{FF2B5EF4-FFF2-40B4-BE49-F238E27FC236}">
                <a16:creationId xmlns:a16="http://schemas.microsoft.com/office/drawing/2014/main" id="{50BB29C6-38A3-4E0C-8BB5-2AC673D94418}"/>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033939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C405-1AC9-461D-9C92-42D5F8C0D803}"/>
              </a:ext>
            </a:extLst>
          </p:cNvPr>
          <p:cNvSpPr>
            <a:spLocks noGrp="1"/>
          </p:cNvSpPr>
          <p:nvPr>
            <p:ph type="title"/>
          </p:nvPr>
        </p:nvSpPr>
        <p:spPr/>
        <p:txBody>
          <a:bodyPr/>
          <a:lstStyle/>
          <a:p>
            <a:r>
              <a:rPr lang="en-US"/>
              <a:t>Instagram Posts Table | Teknialbikes - 8 of 20</a:t>
            </a:r>
          </a:p>
        </p:txBody>
      </p:sp>
      <p:graphicFrame>
        <p:nvGraphicFramePr>
          <p:cNvPr id="5" name="Table Placeholder 4">
            <a:extLst>
              <a:ext uri="{FF2B5EF4-FFF2-40B4-BE49-F238E27FC236}">
                <a16:creationId xmlns:a16="http://schemas.microsoft.com/office/drawing/2014/main" id="{2973F4AA-FCC1-47C6-90AD-D19E0FD57930}"/>
              </a:ext>
            </a:extLst>
          </p:cNvPr>
          <p:cNvGraphicFramePr>
            <a:graphicFrameLocks noGrp="1"/>
          </p:cNvGraphicFramePr>
          <p:nvPr>
            <p:ph type="tbl" sz="quarter" idx="13"/>
            <p:extLst>
              <p:ext uri="{D42A27DB-BD31-4B8C-83A1-F6EECF244321}">
                <p14:modId xmlns:p14="http://schemas.microsoft.com/office/powerpoint/2010/main" val="3082797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2942844"/>
                    </a:ext>
                  </a:extLst>
                </a:gridCol>
                <a:gridCol w="987552">
                  <a:extLst>
                    <a:ext uri="{9D8B030D-6E8A-4147-A177-3AD203B41FA5}">
                      <a16:colId xmlns:a16="http://schemas.microsoft.com/office/drawing/2014/main" val="1156031396"/>
                    </a:ext>
                  </a:extLst>
                </a:gridCol>
                <a:gridCol w="987552">
                  <a:extLst>
                    <a:ext uri="{9D8B030D-6E8A-4147-A177-3AD203B41FA5}">
                      <a16:colId xmlns:a16="http://schemas.microsoft.com/office/drawing/2014/main" val="2838198885"/>
                    </a:ext>
                  </a:extLst>
                </a:gridCol>
                <a:gridCol w="987552">
                  <a:extLst>
                    <a:ext uri="{9D8B030D-6E8A-4147-A177-3AD203B41FA5}">
                      <a16:colId xmlns:a16="http://schemas.microsoft.com/office/drawing/2014/main" val="325116905"/>
                    </a:ext>
                  </a:extLst>
                </a:gridCol>
                <a:gridCol w="987552">
                  <a:extLst>
                    <a:ext uri="{9D8B030D-6E8A-4147-A177-3AD203B41FA5}">
                      <a16:colId xmlns:a16="http://schemas.microsoft.com/office/drawing/2014/main" val="3696378290"/>
                    </a:ext>
                  </a:extLst>
                </a:gridCol>
                <a:gridCol w="987552">
                  <a:extLst>
                    <a:ext uri="{9D8B030D-6E8A-4147-A177-3AD203B41FA5}">
                      <a16:colId xmlns:a16="http://schemas.microsoft.com/office/drawing/2014/main" val="3134486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00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- 2021-04-22 14:37:37</a:t>
                      </a:r>
                      <a:r>
                        <a:rPr kumimoji="0" lang="en-US" sz="1000" b="0" i="0" u="none" strike="noStrike" kern="1200" cap="none" spc="0" normalizeH="0" baseline="0" noProof="0">
                          <a:ln>
                            <a:noFill/>
                          </a:ln>
                          <a:solidFill>
                            <a:prstClr val="black"/>
                          </a:solidFill>
                          <a:effectLst/>
                          <a:uLnTx/>
                          <a:uFillTx/>
                          <a:latin typeface="+mn-lt"/>
                          <a:ea typeface="+mn-ea"/>
                          <a:cs typeface="+mn-cs"/>
                        </a:rPr>
                        <a:t>
 🌺FRIDA BELLE🌺
Hermosa desde el ángulo que la mires... 🤩
Robusta, versátil y ergonómica.
🔥 Diseñada exclusivamente para #Mujeres 🔥
Querés ver y saber más??
No te pierdas nuestros próximos posteos!! 🤩🤩
.
.
Disponible en #BicicleteriasVenzo
.
.
#somosvenzo #venzo #vivivenzo #ciclismo #bike #bicicleta #cycling #cyclinglifestyle #cyclingphotos #cyclinglife #mtb #mtblife #mtblifestyle #venzobike #biker #mountainbike #ciclismoargentino #venzobikes #venzofrida #fridabelle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1225714"/>
                  </a:ext>
                </a:extLst>
              </a:tr>
            </a:tbl>
          </a:graphicData>
        </a:graphic>
      </p:graphicFrame>
      <p:sp>
        <p:nvSpPr>
          <p:cNvPr id="4" name="Text Placeholder 3">
            <a:extLst>
              <a:ext uri="{FF2B5EF4-FFF2-40B4-BE49-F238E27FC236}">
                <a16:creationId xmlns:a16="http://schemas.microsoft.com/office/drawing/2014/main" id="{34E9FD0C-F4F6-46F8-BE0F-7EEC54A29A76}"/>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755102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C88FB-2786-4E81-9B98-D152229CF2EE}"/>
              </a:ext>
            </a:extLst>
          </p:cNvPr>
          <p:cNvSpPr>
            <a:spLocks noGrp="1"/>
          </p:cNvSpPr>
          <p:nvPr>
            <p:ph type="title"/>
          </p:nvPr>
        </p:nvSpPr>
        <p:spPr/>
        <p:txBody>
          <a:bodyPr/>
          <a:lstStyle/>
          <a:p>
            <a:r>
              <a:rPr lang="en-US"/>
              <a:t>Instagram Posts Table | Teknialbikes - 9 of 20</a:t>
            </a:r>
          </a:p>
        </p:txBody>
      </p:sp>
      <p:graphicFrame>
        <p:nvGraphicFramePr>
          <p:cNvPr id="5" name="Table Placeholder 4">
            <a:extLst>
              <a:ext uri="{FF2B5EF4-FFF2-40B4-BE49-F238E27FC236}">
                <a16:creationId xmlns:a16="http://schemas.microsoft.com/office/drawing/2014/main" id="{ADD5E9E0-D112-4CD5-8B49-58136AE802DE}"/>
              </a:ext>
            </a:extLst>
          </p:cNvPr>
          <p:cNvGraphicFramePr>
            <a:graphicFrameLocks noGrp="1"/>
          </p:cNvGraphicFramePr>
          <p:nvPr>
            <p:ph type="tbl" sz="quarter" idx="13"/>
            <p:extLst>
              <p:ext uri="{D42A27DB-BD31-4B8C-83A1-F6EECF244321}">
                <p14:modId xmlns:p14="http://schemas.microsoft.com/office/powerpoint/2010/main" val="310938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13486853"/>
                    </a:ext>
                  </a:extLst>
                </a:gridCol>
                <a:gridCol w="987552">
                  <a:extLst>
                    <a:ext uri="{9D8B030D-6E8A-4147-A177-3AD203B41FA5}">
                      <a16:colId xmlns:a16="http://schemas.microsoft.com/office/drawing/2014/main" val="3704582961"/>
                    </a:ext>
                  </a:extLst>
                </a:gridCol>
                <a:gridCol w="987552">
                  <a:extLst>
                    <a:ext uri="{9D8B030D-6E8A-4147-A177-3AD203B41FA5}">
                      <a16:colId xmlns:a16="http://schemas.microsoft.com/office/drawing/2014/main" val="1723714372"/>
                    </a:ext>
                  </a:extLst>
                </a:gridCol>
                <a:gridCol w="987552">
                  <a:extLst>
                    <a:ext uri="{9D8B030D-6E8A-4147-A177-3AD203B41FA5}">
                      <a16:colId xmlns:a16="http://schemas.microsoft.com/office/drawing/2014/main" val="2802079652"/>
                    </a:ext>
                  </a:extLst>
                </a:gridCol>
                <a:gridCol w="987552">
                  <a:extLst>
                    <a:ext uri="{9D8B030D-6E8A-4147-A177-3AD203B41FA5}">
                      <a16:colId xmlns:a16="http://schemas.microsoft.com/office/drawing/2014/main" val="2767837480"/>
                    </a:ext>
                  </a:extLst>
                </a:gridCol>
                <a:gridCol w="987552">
                  <a:extLst>
                    <a:ext uri="{9D8B030D-6E8A-4147-A177-3AD203B41FA5}">
                      <a16:colId xmlns:a16="http://schemas.microsoft.com/office/drawing/2014/main" val="760882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80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- 2021-04-27 10:41:14</a:t>
                      </a:r>
                      <a:r>
                        <a:rPr kumimoji="0" lang="en-US" sz="1000" b="0" i="0" u="none" strike="noStrike" kern="1200" cap="none" spc="0" normalizeH="0" baseline="0" noProof="0">
                          <a:ln>
                            <a:noFill/>
                          </a:ln>
                          <a:solidFill>
                            <a:prstClr val="black"/>
                          </a:solidFill>
                          <a:effectLst/>
                          <a:uLnTx/>
                          <a:uFillTx/>
                          <a:latin typeface="+mn-lt"/>
                          <a:ea typeface="+mn-ea"/>
                          <a:cs typeface="+mn-cs"/>
                        </a:rPr>
                        <a:t>
 🌷 Frida Belle 🌷
Te mostramos en detalle esta hermosa #venzobike que nos tiene enamorados 🥰 
.
.
Así viene equipada 👇🏻
.
🌺Cuadro Venzo Frida Belle Rod.29, Aluminio 6061
🌺Horquilla Rod.29 #VenzoFrida, Con bloqueo en botella
🌺Transmisión Full #Shimano 21 velocidades
🌺Sistema de Frenos Shimano a Disco Mecánico
🌺Ruedas Venzo Frida Rod.29
•	Llanta doble pared 
•	Mazas a rulemanes
•	Cubiertas Chaoyang 29 x 2.00
🌺Componentes Venzo Frida de Aluminio
 (Asiento, ahead, p.silla y forma)
.
.
Conseguila en cualquier #BicicleteriaVenzo del país!! 🤩
.
.
#SOMOSVENZO
#venzo #vivivenzo #ciclismo #cycling #bike #biker #bikegirl #girlpower #mtbgirl #cyclingqueens #cyclingphotos #bicicleta #mountainbike #mtb #ciclismoargentino #venzobikes #frida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0098277"/>
                  </a:ext>
                </a:extLst>
              </a:tr>
            </a:tbl>
          </a:graphicData>
        </a:graphic>
      </p:graphicFrame>
      <p:sp>
        <p:nvSpPr>
          <p:cNvPr id="4" name="Text Placeholder 3">
            <a:extLst>
              <a:ext uri="{FF2B5EF4-FFF2-40B4-BE49-F238E27FC236}">
                <a16:creationId xmlns:a16="http://schemas.microsoft.com/office/drawing/2014/main" id="{0CD7E98D-0152-4FC3-A202-4603A63EFF7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286866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FC37-DDAB-4341-BE0A-420220B11447}"/>
              </a:ext>
            </a:extLst>
          </p:cNvPr>
          <p:cNvSpPr>
            <a:spLocks noGrp="1"/>
          </p:cNvSpPr>
          <p:nvPr>
            <p:ph type="title"/>
          </p:nvPr>
        </p:nvSpPr>
        <p:spPr/>
        <p:txBody>
          <a:bodyPr/>
          <a:lstStyle/>
          <a:p>
            <a:r>
              <a:rPr lang="en-US"/>
              <a:t>Instagram Posts Table | Teknialbikes - 10 of 20</a:t>
            </a:r>
          </a:p>
        </p:txBody>
      </p:sp>
      <p:graphicFrame>
        <p:nvGraphicFramePr>
          <p:cNvPr id="5" name="Table Placeholder 4">
            <a:extLst>
              <a:ext uri="{FF2B5EF4-FFF2-40B4-BE49-F238E27FC236}">
                <a16:creationId xmlns:a16="http://schemas.microsoft.com/office/drawing/2014/main" id="{E63EDF97-127D-4459-80BC-FD0A048A7421}"/>
              </a:ext>
            </a:extLst>
          </p:cNvPr>
          <p:cNvGraphicFramePr>
            <a:graphicFrameLocks noGrp="1"/>
          </p:cNvGraphicFramePr>
          <p:nvPr>
            <p:ph type="tbl" sz="quarter" idx="13"/>
            <p:extLst>
              <p:ext uri="{D42A27DB-BD31-4B8C-83A1-F6EECF244321}">
                <p14:modId xmlns:p14="http://schemas.microsoft.com/office/powerpoint/2010/main" val="3082269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1280245"/>
                    </a:ext>
                  </a:extLst>
                </a:gridCol>
                <a:gridCol w="987552">
                  <a:extLst>
                    <a:ext uri="{9D8B030D-6E8A-4147-A177-3AD203B41FA5}">
                      <a16:colId xmlns:a16="http://schemas.microsoft.com/office/drawing/2014/main" val="55428176"/>
                    </a:ext>
                  </a:extLst>
                </a:gridCol>
                <a:gridCol w="987552">
                  <a:extLst>
                    <a:ext uri="{9D8B030D-6E8A-4147-A177-3AD203B41FA5}">
                      <a16:colId xmlns:a16="http://schemas.microsoft.com/office/drawing/2014/main" val="2025900583"/>
                    </a:ext>
                  </a:extLst>
                </a:gridCol>
                <a:gridCol w="987552">
                  <a:extLst>
                    <a:ext uri="{9D8B030D-6E8A-4147-A177-3AD203B41FA5}">
                      <a16:colId xmlns:a16="http://schemas.microsoft.com/office/drawing/2014/main" val="357765443"/>
                    </a:ext>
                  </a:extLst>
                </a:gridCol>
                <a:gridCol w="987552">
                  <a:extLst>
                    <a:ext uri="{9D8B030D-6E8A-4147-A177-3AD203B41FA5}">
                      <a16:colId xmlns:a16="http://schemas.microsoft.com/office/drawing/2014/main" val="2155824298"/>
                    </a:ext>
                  </a:extLst>
                </a:gridCol>
                <a:gridCol w="987552">
                  <a:extLst>
                    <a:ext uri="{9D8B030D-6E8A-4147-A177-3AD203B41FA5}">
                      <a16:colId xmlns:a16="http://schemas.microsoft.com/office/drawing/2014/main" val="2088575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273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- 2021-04-24 20:18:13</a:t>
                      </a:r>
                      <a:r>
                        <a:rPr kumimoji="0" lang="en-US" sz="1000" b="0" i="0" u="none" strike="noStrike" kern="1200" cap="none" spc="0" normalizeH="0" baseline="0" noProof="0">
                          <a:ln>
                            <a:noFill/>
                          </a:ln>
                          <a:solidFill>
                            <a:prstClr val="black"/>
                          </a:solidFill>
                          <a:effectLst/>
                          <a:uLnTx/>
                          <a:uFillTx/>
                          <a:latin typeface="+mn-lt"/>
                          <a:ea typeface="+mn-ea"/>
                          <a:cs typeface="+mn-cs"/>
                        </a:rPr>
                        <a:t>
 Frida Belle te acompaña a cualquier lugar... 🌸🍃
A paseos por las sierras, al sendero o a la ciudad...
A donde salís este finde a pedalear??
.
.
A donde quiera que vayas, andá en tu #VenzoBike.🚴🏻‍♀️
.
.
*Disponible en #BicicleteríasVenzo
.
#somosvenzo #venzo #vivivenzo #ciclismo #bike #bicicleta #cycling #cyclinglifestyle #cyclingphotos #cyclinglife #mtb #mtblife #mtblifestyle #fridabelle #biker #mountainbike #ciclismoargentino #venzobikes #venzofrida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7866033"/>
                  </a:ext>
                </a:extLst>
              </a:tr>
            </a:tbl>
          </a:graphicData>
        </a:graphic>
      </p:graphicFrame>
      <p:sp>
        <p:nvSpPr>
          <p:cNvPr id="4" name="Text Placeholder 3">
            <a:extLst>
              <a:ext uri="{FF2B5EF4-FFF2-40B4-BE49-F238E27FC236}">
                <a16:creationId xmlns:a16="http://schemas.microsoft.com/office/drawing/2014/main" id="{296581A1-B565-447F-9FDB-DF38BC02216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562461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C3DA-32A3-4243-A576-A28A83FB679D}"/>
              </a:ext>
            </a:extLst>
          </p:cNvPr>
          <p:cNvSpPr>
            <a:spLocks noGrp="1"/>
          </p:cNvSpPr>
          <p:nvPr>
            <p:ph type="title"/>
          </p:nvPr>
        </p:nvSpPr>
        <p:spPr/>
        <p:txBody>
          <a:bodyPr/>
          <a:lstStyle/>
          <a:p>
            <a:r>
              <a:rPr lang="en-US"/>
              <a:t>Instagram Posts Table | Teknialbikes - 11 of 20</a:t>
            </a:r>
          </a:p>
        </p:txBody>
      </p:sp>
      <p:graphicFrame>
        <p:nvGraphicFramePr>
          <p:cNvPr id="5" name="Table Placeholder 4">
            <a:extLst>
              <a:ext uri="{FF2B5EF4-FFF2-40B4-BE49-F238E27FC236}">
                <a16:creationId xmlns:a16="http://schemas.microsoft.com/office/drawing/2014/main" id="{C33512BD-EA94-4866-8676-9B39BB929C12}"/>
              </a:ext>
            </a:extLst>
          </p:cNvPr>
          <p:cNvGraphicFramePr>
            <a:graphicFrameLocks noGrp="1"/>
          </p:cNvGraphicFramePr>
          <p:nvPr>
            <p:ph type="tbl" sz="quarter" idx="13"/>
            <p:extLst>
              <p:ext uri="{D42A27DB-BD31-4B8C-83A1-F6EECF244321}">
                <p14:modId xmlns:p14="http://schemas.microsoft.com/office/powerpoint/2010/main" val="369050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47747199"/>
                    </a:ext>
                  </a:extLst>
                </a:gridCol>
                <a:gridCol w="987552">
                  <a:extLst>
                    <a:ext uri="{9D8B030D-6E8A-4147-A177-3AD203B41FA5}">
                      <a16:colId xmlns:a16="http://schemas.microsoft.com/office/drawing/2014/main" val="3560575030"/>
                    </a:ext>
                  </a:extLst>
                </a:gridCol>
                <a:gridCol w="987552">
                  <a:extLst>
                    <a:ext uri="{9D8B030D-6E8A-4147-A177-3AD203B41FA5}">
                      <a16:colId xmlns:a16="http://schemas.microsoft.com/office/drawing/2014/main" val="3712789276"/>
                    </a:ext>
                  </a:extLst>
                </a:gridCol>
                <a:gridCol w="987552">
                  <a:extLst>
                    <a:ext uri="{9D8B030D-6E8A-4147-A177-3AD203B41FA5}">
                      <a16:colId xmlns:a16="http://schemas.microsoft.com/office/drawing/2014/main" val="1538722836"/>
                    </a:ext>
                  </a:extLst>
                </a:gridCol>
                <a:gridCol w="987552">
                  <a:extLst>
                    <a:ext uri="{9D8B030D-6E8A-4147-A177-3AD203B41FA5}">
                      <a16:colId xmlns:a16="http://schemas.microsoft.com/office/drawing/2014/main" val="2171419464"/>
                    </a:ext>
                  </a:extLst>
                </a:gridCol>
                <a:gridCol w="987552">
                  <a:extLst>
                    <a:ext uri="{9D8B030D-6E8A-4147-A177-3AD203B41FA5}">
                      <a16:colId xmlns:a16="http://schemas.microsoft.com/office/drawing/2014/main" val="3695918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074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- 2021-04-24 11:36:47</a:t>
                      </a:r>
                      <a:r>
                        <a:rPr kumimoji="0" lang="en-US" sz="1000" b="0" i="0" u="none" strike="noStrike" kern="1200" cap="none" spc="0" normalizeH="0" baseline="0" noProof="0">
                          <a:ln>
                            <a:noFill/>
                          </a:ln>
                          <a:solidFill>
                            <a:prstClr val="black"/>
                          </a:solidFill>
                          <a:effectLst/>
                          <a:uLnTx/>
                          <a:uFillTx/>
                          <a:latin typeface="+mn-lt"/>
                          <a:ea typeface="+mn-ea"/>
                          <a:cs typeface="+mn-cs"/>
                        </a:rPr>
                        <a:t>
 ¡Sábado con amigos y bien acompañados!🚲♥️
En la foto podemos ver a nuestra #Thor ⚡. La misma viene equipada con los mejores componentes:
✅ Sistema de cambios #Shimano Tourney TX 
✅ Sistema de freno: Disco mecánico TOPMEGA
✅ Cubiertas #Arisun Graham 29X2.20
Hasta en 18 CUOTAS comprándola desde nuestra web ➡️ www.topmega.com.ar
#topmega #mtblife #mtbbike #bike #bicicleta #findesemana #sabado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46503213"/>
                  </a:ext>
                </a:extLst>
              </a:tr>
            </a:tbl>
          </a:graphicData>
        </a:graphic>
      </p:graphicFrame>
      <p:sp>
        <p:nvSpPr>
          <p:cNvPr id="4" name="Text Placeholder 3">
            <a:extLst>
              <a:ext uri="{FF2B5EF4-FFF2-40B4-BE49-F238E27FC236}">
                <a16:creationId xmlns:a16="http://schemas.microsoft.com/office/drawing/2014/main" id="{49BAC35E-E3ED-4FA9-91DC-34F96486549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107736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F0F5B-653D-4A04-86BB-F616E5D45DF5}"/>
              </a:ext>
            </a:extLst>
          </p:cNvPr>
          <p:cNvSpPr>
            <a:spLocks noGrp="1"/>
          </p:cNvSpPr>
          <p:nvPr>
            <p:ph type="title"/>
          </p:nvPr>
        </p:nvSpPr>
        <p:spPr/>
        <p:txBody>
          <a:bodyPr/>
          <a:lstStyle/>
          <a:p>
            <a:r>
              <a:rPr lang="en-US"/>
              <a:t>Instagram Posts Table | Teknialbikes - 12 of 20</a:t>
            </a:r>
          </a:p>
        </p:txBody>
      </p:sp>
      <p:graphicFrame>
        <p:nvGraphicFramePr>
          <p:cNvPr id="5" name="Table Placeholder 4">
            <a:extLst>
              <a:ext uri="{FF2B5EF4-FFF2-40B4-BE49-F238E27FC236}">
                <a16:creationId xmlns:a16="http://schemas.microsoft.com/office/drawing/2014/main" id="{662D8EEC-FD88-43E6-94E3-76A9CDB8D147}"/>
              </a:ext>
            </a:extLst>
          </p:cNvPr>
          <p:cNvGraphicFramePr>
            <a:graphicFrameLocks noGrp="1"/>
          </p:cNvGraphicFramePr>
          <p:nvPr>
            <p:ph type="tbl" sz="quarter" idx="13"/>
            <p:extLst>
              <p:ext uri="{D42A27DB-BD31-4B8C-83A1-F6EECF244321}">
                <p14:modId xmlns:p14="http://schemas.microsoft.com/office/powerpoint/2010/main" val="362675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2919755"/>
                    </a:ext>
                  </a:extLst>
                </a:gridCol>
                <a:gridCol w="987552">
                  <a:extLst>
                    <a:ext uri="{9D8B030D-6E8A-4147-A177-3AD203B41FA5}">
                      <a16:colId xmlns:a16="http://schemas.microsoft.com/office/drawing/2014/main" val="1016840046"/>
                    </a:ext>
                  </a:extLst>
                </a:gridCol>
                <a:gridCol w="987552">
                  <a:extLst>
                    <a:ext uri="{9D8B030D-6E8A-4147-A177-3AD203B41FA5}">
                      <a16:colId xmlns:a16="http://schemas.microsoft.com/office/drawing/2014/main" val="2954345707"/>
                    </a:ext>
                  </a:extLst>
                </a:gridCol>
                <a:gridCol w="987552">
                  <a:extLst>
                    <a:ext uri="{9D8B030D-6E8A-4147-A177-3AD203B41FA5}">
                      <a16:colId xmlns:a16="http://schemas.microsoft.com/office/drawing/2014/main" val="3383412831"/>
                    </a:ext>
                  </a:extLst>
                </a:gridCol>
                <a:gridCol w="987552">
                  <a:extLst>
                    <a:ext uri="{9D8B030D-6E8A-4147-A177-3AD203B41FA5}">
                      <a16:colId xmlns:a16="http://schemas.microsoft.com/office/drawing/2014/main" val="359037995"/>
                    </a:ext>
                  </a:extLst>
                </a:gridCol>
                <a:gridCol w="987552">
                  <a:extLst>
                    <a:ext uri="{9D8B030D-6E8A-4147-A177-3AD203B41FA5}">
                      <a16:colId xmlns:a16="http://schemas.microsoft.com/office/drawing/2014/main" val="137749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41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- 2021-04-19 12:14:03</a:t>
                      </a:r>
                      <a:r>
                        <a:rPr kumimoji="0" lang="es-ES" sz="1000" b="0" i="0" u="none" strike="noStrike" kern="1200" cap="none" spc="0" normalizeH="0" baseline="0" noProof="0">
                          <a:ln>
                            <a:noFill/>
                          </a:ln>
                          <a:solidFill>
                            <a:prstClr val="black"/>
                          </a:solidFill>
                          <a:effectLst/>
                          <a:uLnTx/>
                          <a:uFillTx/>
                          <a:latin typeface="+mn-lt"/>
                          <a:ea typeface="+mn-ea"/>
                          <a:cs typeface="+mn-cs"/>
                        </a:rPr>
                        <a:t>
 #MicroaventurasVenzo 🚴🏻‍♀️
Alpa Corral
por natibainotti
Río Cuarto puede ser la base de muchas microaventuras. Te presentamos una que podés hacer en el día, para después disfrutar del río y volver en vehículo.
🛣 Ficha de Ruta 🛣
» Kilómetros: 73 (90% ripio/arenizca, 10% asfalto)
» Nivel de dificultad: Baja
» Lugar: Córdoba, Argentina
» Itinerario: Río Cuarto, Espinillo, Río Seco, Alpa Corral
» Tipo de recorrido: Lineal
» Rutas: Provincial 11 y camino secundario
» Días: 1 
» Punto más alto: 875 msnm
» Punto más bajo: 440 msnm
» Metros en subida: 66
» Metros en bajada: 460
📍DATOS ÚTILES:
🗓Cuándo hacerlo: todo el año
💧Si necesitás agua, hay escuelas rurales y también podés cargar en Río Seco.
🚴🏻Una parte del camino es de arena ligera que se torna pesada si llovió o llovizna durante la salida.
☝🏻 RECOMENDACIÓN: quedate a dormir en alguno de los campings organizados o cabañas y disfrutá del pueblo y el río.
#venzo #somosvenzo #vivivenzo #cicloturismo #ciclismo #cicloturismoargentino #a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43856510"/>
                  </a:ext>
                </a:extLst>
              </a:tr>
            </a:tbl>
          </a:graphicData>
        </a:graphic>
      </p:graphicFrame>
      <p:sp>
        <p:nvSpPr>
          <p:cNvPr id="4" name="Text Placeholder 3">
            <a:extLst>
              <a:ext uri="{FF2B5EF4-FFF2-40B4-BE49-F238E27FC236}">
                <a16:creationId xmlns:a16="http://schemas.microsoft.com/office/drawing/2014/main" id="{E859947F-8AC9-44A8-9983-E782A1752C2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237514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DFA8-3B97-46D8-B5C5-98512CB6B03E}"/>
              </a:ext>
            </a:extLst>
          </p:cNvPr>
          <p:cNvSpPr>
            <a:spLocks noGrp="1"/>
          </p:cNvSpPr>
          <p:nvPr>
            <p:ph type="title"/>
          </p:nvPr>
        </p:nvSpPr>
        <p:spPr/>
        <p:txBody>
          <a:bodyPr/>
          <a:lstStyle/>
          <a:p>
            <a:r>
              <a:rPr lang="en-US"/>
              <a:t>Instagram Posts Table | Teknialbikes - 13 of 20</a:t>
            </a:r>
          </a:p>
        </p:txBody>
      </p:sp>
      <p:graphicFrame>
        <p:nvGraphicFramePr>
          <p:cNvPr id="5" name="Table Placeholder 4">
            <a:extLst>
              <a:ext uri="{FF2B5EF4-FFF2-40B4-BE49-F238E27FC236}">
                <a16:creationId xmlns:a16="http://schemas.microsoft.com/office/drawing/2014/main" id="{BC1C8EE0-7087-4C92-B582-1B296814FB4E}"/>
              </a:ext>
            </a:extLst>
          </p:cNvPr>
          <p:cNvGraphicFramePr>
            <a:graphicFrameLocks noGrp="1"/>
          </p:cNvGraphicFramePr>
          <p:nvPr>
            <p:ph type="tbl" sz="quarter" idx="13"/>
            <p:extLst>
              <p:ext uri="{D42A27DB-BD31-4B8C-83A1-F6EECF244321}">
                <p14:modId xmlns:p14="http://schemas.microsoft.com/office/powerpoint/2010/main" val="1637218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22632359"/>
                    </a:ext>
                  </a:extLst>
                </a:gridCol>
                <a:gridCol w="987552">
                  <a:extLst>
                    <a:ext uri="{9D8B030D-6E8A-4147-A177-3AD203B41FA5}">
                      <a16:colId xmlns:a16="http://schemas.microsoft.com/office/drawing/2014/main" val="3307487331"/>
                    </a:ext>
                  </a:extLst>
                </a:gridCol>
                <a:gridCol w="987552">
                  <a:extLst>
                    <a:ext uri="{9D8B030D-6E8A-4147-A177-3AD203B41FA5}">
                      <a16:colId xmlns:a16="http://schemas.microsoft.com/office/drawing/2014/main" val="2122295927"/>
                    </a:ext>
                  </a:extLst>
                </a:gridCol>
                <a:gridCol w="987552">
                  <a:extLst>
                    <a:ext uri="{9D8B030D-6E8A-4147-A177-3AD203B41FA5}">
                      <a16:colId xmlns:a16="http://schemas.microsoft.com/office/drawing/2014/main" val="3390379922"/>
                    </a:ext>
                  </a:extLst>
                </a:gridCol>
                <a:gridCol w="987552">
                  <a:extLst>
                    <a:ext uri="{9D8B030D-6E8A-4147-A177-3AD203B41FA5}">
                      <a16:colId xmlns:a16="http://schemas.microsoft.com/office/drawing/2014/main" val="209531369"/>
                    </a:ext>
                  </a:extLst>
                </a:gridCol>
                <a:gridCol w="987552">
                  <a:extLst>
                    <a:ext uri="{9D8B030D-6E8A-4147-A177-3AD203B41FA5}">
                      <a16:colId xmlns:a16="http://schemas.microsoft.com/office/drawing/2014/main" val="315323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967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- 2021-04-20 14:21:55</a:t>
                      </a:r>
                      <a:r>
                        <a:rPr kumimoji="0" lang="es-ES" sz="1000" b="0" i="0" u="none" strike="noStrike" kern="1200" cap="none" spc="0" normalizeH="0" baseline="0" noProof="0">
                          <a:ln>
                            <a:noFill/>
                          </a:ln>
                          <a:solidFill>
                            <a:prstClr val="black"/>
                          </a:solidFill>
                          <a:effectLst/>
                          <a:uLnTx/>
                          <a:uFillTx/>
                          <a:latin typeface="+mn-lt"/>
                          <a:ea typeface="+mn-ea"/>
                          <a:cs typeface="+mn-cs"/>
                        </a:rPr>
                        <a:t>
 Si nos quedamos adentro por unos días, todo este mal rato puede durar menos. En casa también podés entrenar. 💥💪🏠
#quedateencasa #noscuidamosentretodos #gymencasa  #fitness judikova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837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- 2021-04-17 10:30:18</a:t>
                      </a:r>
                      <a:r>
                        <a:rPr kumimoji="0" lang="en-US" sz="1000" b="0" i="0" u="none" strike="noStrike" kern="1200" cap="none" spc="0" normalizeH="0" baseline="0" noProof="0">
                          <a:ln>
                            <a:noFill/>
                          </a:ln>
                          <a:solidFill>
                            <a:prstClr val="black"/>
                          </a:solidFill>
                          <a:effectLst/>
                          <a:uLnTx/>
                          <a:uFillTx/>
                          <a:latin typeface="+mn-lt"/>
                          <a:ea typeface="+mn-ea"/>
                          <a:cs typeface="+mn-cs"/>
                        </a:rPr>
                        <a:t>
 Una pasión compartida siempre es más gratificante 🚲❤️
¡Que tengan un hermoso fin de semana! 🤩🙌
#Movilidadeléctrica
➡️ Hasta 40% OFF comprando desde nuestra tienda online🔥. (Link en la bio)
#topmega #ebike #bicicletas #tubicitumundo #paseo #innovacion #moderna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175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- 2021-04-27 18:25:38</a:t>
                      </a:r>
                      <a:r>
                        <a:rPr kumimoji="0" lang="en-US" sz="1000" b="0" i="0" u="none" strike="noStrike" kern="1200" cap="none" spc="0" normalizeH="0" baseline="0" noProof="0">
                          <a:ln>
                            <a:noFill/>
                          </a:ln>
                          <a:solidFill>
                            <a:prstClr val="black"/>
                          </a:solidFill>
                          <a:effectLst/>
                          <a:uLnTx/>
                          <a:uFillTx/>
                          <a:latin typeface="+mn-lt"/>
                          <a:ea typeface="+mn-ea"/>
                          <a:cs typeface="+mn-cs"/>
                        </a:rPr>
                        <a:t>
 Como un puñal rasgando las tinieblas 🎶🎵
#yotellevoparaquemelleves #mtb #mountainbike #ruralbike #todoterreno #bicicleta #bici #bike #flash #gustavocerati  ph nicocanzani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1675144"/>
                  </a:ext>
                </a:extLst>
              </a:tr>
            </a:tbl>
          </a:graphicData>
        </a:graphic>
      </p:graphicFrame>
      <p:sp>
        <p:nvSpPr>
          <p:cNvPr id="4" name="Text Placeholder 3">
            <a:extLst>
              <a:ext uri="{FF2B5EF4-FFF2-40B4-BE49-F238E27FC236}">
                <a16:creationId xmlns:a16="http://schemas.microsoft.com/office/drawing/2014/main" id="{F1D4CFEA-A7D0-4BEB-811D-5586DD3509D5}"/>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159121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1EBB-A8E2-4712-B03E-CEB8BD80075E}"/>
              </a:ext>
            </a:extLst>
          </p:cNvPr>
          <p:cNvSpPr>
            <a:spLocks noGrp="1"/>
          </p:cNvSpPr>
          <p:nvPr>
            <p:ph type="title"/>
          </p:nvPr>
        </p:nvSpPr>
        <p:spPr/>
        <p:txBody>
          <a:bodyPr/>
          <a:lstStyle/>
          <a:p>
            <a:r>
              <a:rPr lang="en-US"/>
              <a:t>Instagram Posts Table | Teknialbikes - 14 of 20</a:t>
            </a:r>
          </a:p>
        </p:txBody>
      </p:sp>
      <p:graphicFrame>
        <p:nvGraphicFramePr>
          <p:cNvPr id="5" name="Table Placeholder 4">
            <a:extLst>
              <a:ext uri="{FF2B5EF4-FFF2-40B4-BE49-F238E27FC236}">
                <a16:creationId xmlns:a16="http://schemas.microsoft.com/office/drawing/2014/main" id="{163FBF4A-4F8D-494D-AD31-32B7E0E4FDD1}"/>
              </a:ext>
            </a:extLst>
          </p:cNvPr>
          <p:cNvGraphicFramePr>
            <a:graphicFrameLocks noGrp="1"/>
          </p:cNvGraphicFramePr>
          <p:nvPr>
            <p:ph type="tbl" sz="quarter" idx="13"/>
            <p:extLst>
              <p:ext uri="{D42A27DB-BD31-4B8C-83A1-F6EECF244321}">
                <p14:modId xmlns:p14="http://schemas.microsoft.com/office/powerpoint/2010/main" val="97558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50516458"/>
                    </a:ext>
                  </a:extLst>
                </a:gridCol>
                <a:gridCol w="987552">
                  <a:extLst>
                    <a:ext uri="{9D8B030D-6E8A-4147-A177-3AD203B41FA5}">
                      <a16:colId xmlns:a16="http://schemas.microsoft.com/office/drawing/2014/main" val="3828329639"/>
                    </a:ext>
                  </a:extLst>
                </a:gridCol>
                <a:gridCol w="987552">
                  <a:extLst>
                    <a:ext uri="{9D8B030D-6E8A-4147-A177-3AD203B41FA5}">
                      <a16:colId xmlns:a16="http://schemas.microsoft.com/office/drawing/2014/main" val="1887972547"/>
                    </a:ext>
                  </a:extLst>
                </a:gridCol>
                <a:gridCol w="987552">
                  <a:extLst>
                    <a:ext uri="{9D8B030D-6E8A-4147-A177-3AD203B41FA5}">
                      <a16:colId xmlns:a16="http://schemas.microsoft.com/office/drawing/2014/main" val="3109330859"/>
                    </a:ext>
                  </a:extLst>
                </a:gridCol>
                <a:gridCol w="987552">
                  <a:extLst>
                    <a:ext uri="{9D8B030D-6E8A-4147-A177-3AD203B41FA5}">
                      <a16:colId xmlns:a16="http://schemas.microsoft.com/office/drawing/2014/main" val="1826331053"/>
                    </a:ext>
                  </a:extLst>
                </a:gridCol>
                <a:gridCol w="987552">
                  <a:extLst>
                    <a:ext uri="{9D8B030D-6E8A-4147-A177-3AD203B41FA5}">
                      <a16:colId xmlns:a16="http://schemas.microsoft.com/office/drawing/2014/main" val="1534390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014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- 2021-04-30 10:56:07</a:t>
                      </a:r>
                      <a:r>
                        <a:rPr kumimoji="0" lang="es-ES" sz="1000" b="0" i="0" u="none" strike="noStrike" kern="1200" cap="none" spc="0" normalizeH="0" baseline="0" noProof="0">
                          <a:ln>
                            <a:noFill/>
                          </a:ln>
                          <a:solidFill>
                            <a:prstClr val="black"/>
                          </a:solidFill>
                          <a:effectLst/>
                          <a:uLnTx/>
                          <a:uFillTx/>
                          <a:latin typeface="+mn-lt"/>
                          <a:ea typeface="+mn-ea"/>
                          <a:cs typeface="+mn-cs"/>
                        </a:rPr>
                        <a:t>
 Nuestra #Regal 21 velocidades cuenta Transmisión #Shimano TZ 500 con cubiertas Arisun 29 x2.20 que marcan la diferencia y cuadro de aluminio. ¡ES PERFECTA y puede ser tuya! 🥰
#topmega #tubicitumundo #regal #21velocidades #bicicleta #bike #mtblife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093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- 2021-04-20 15:40:54</a:t>
                      </a:r>
                      <a:r>
                        <a:rPr kumimoji="0" lang="en-US" sz="1000" b="0" i="0" u="none" strike="noStrike" kern="1200" cap="none" spc="0" normalizeH="0" baseline="0" noProof="0">
                          <a:ln>
                            <a:noFill/>
                          </a:ln>
                          <a:solidFill>
                            <a:prstClr val="black"/>
                          </a:solidFill>
                          <a:effectLst/>
                          <a:uLnTx/>
                          <a:uFillTx/>
                          <a:latin typeface="+mn-lt"/>
                          <a:ea typeface="+mn-ea"/>
                          <a:cs typeface="+mn-cs"/>
                        </a:rPr>
                        <a:t>
 #repost sofiafernanndez
Así me tiene este jueves 😍 motomelbicicletas estoy feliz !!!! Gracias gracias !! La amo !!! 1 horita de charla y mucha bici 🚴🏼‍♀️con ella ♥️ cami_mellicovsky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494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- 2021-04-30 19:57:51</a:t>
                      </a:r>
                      <a:r>
                        <a:rPr kumimoji="0" lang="en-US" sz="1000" b="0" i="0" u="none" strike="noStrike" kern="1200" cap="none" spc="0" normalizeH="0" baseline="0" noProof="0">
                          <a:ln>
                            <a:noFill/>
                          </a:ln>
                          <a:solidFill>
                            <a:prstClr val="black"/>
                          </a:solidFill>
                          <a:effectLst/>
                          <a:uLnTx/>
                          <a:uFillTx/>
                          <a:latin typeface="+mn-lt"/>
                          <a:ea typeface="+mn-ea"/>
                          <a:cs typeface="+mn-cs"/>
                        </a:rPr>
                        <a:t>
 Sentí el vértigo. Vibrá alto.
#OlmoFlash #bici #bicicleta #mtb #mountainbike #todoterreno #vibraalto nicocanzani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6855582"/>
                  </a:ext>
                </a:extLst>
              </a:tr>
            </a:tbl>
          </a:graphicData>
        </a:graphic>
      </p:graphicFrame>
      <p:sp>
        <p:nvSpPr>
          <p:cNvPr id="4" name="Text Placeholder 3">
            <a:extLst>
              <a:ext uri="{FF2B5EF4-FFF2-40B4-BE49-F238E27FC236}">
                <a16:creationId xmlns:a16="http://schemas.microsoft.com/office/drawing/2014/main" id="{FB615507-00C0-4E2A-8AB7-DBFBAA6138C4}"/>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0833195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B67F0-EFFA-4C10-9DD5-1680D7EBFDCE}"/>
              </a:ext>
            </a:extLst>
          </p:cNvPr>
          <p:cNvSpPr>
            <a:spLocks noGrp="1"/>
          </p:cNvSpPr>
          <p:nvPr>
            <p:ph type="title"/>
          </p:nvPr>
        </p:nvSpPr>
        <p:spPr/>
        <p:txBody>
          <a:bodyPr/>
          <a:lstStyle/>
          <a:p>
            <a:r>
              <a:rPr lang="en-US"/>
              <a:t>Instagram Posts Table | Teknialbikes - 15 of 20</a:t>
            </a:r>
          </a:p>
        </p:txBody>
      </p:sp>
      <p:graphicFrame>
        <p:nvGraphicFramePr>
          <p:cNvPr id="5" name="Table Placeholder 4">
            <a:extLst>
              <a:ext uri="{FF2B5EF4-FFF2-40B4-BE49-F238E27FC236}">
                <a16:creationId xmlns:a16="http://schemas.microsoft.com/office/drawing/2014/main" id="{7D4D94FE-1496-46E5-B1F6-93A7914E0D57}"/>
              </a:ext>
            </a:extLst>
          </p:cNvPr>
          <p:cNvGraphicFramePr>
            <a:graphicFrameLocks noGrp="1"/>
          </p:cNvGraphicFramePr>
          <p:nvPr>
            <p:ph type="tbl" sz="quarter" idx="13"/>
            <p:extLst>
              <p:ext uri="{D42A27DB-BD31-4B8C-83A1-F6EECF244321}">
                <p14:modId xmlns:p14="http://schemas.microsoft.com/office/powerpoint/2010/main" val="41736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77837835"/>
                    </a:ext>
                  </a:extLst>
                </a:gridCol>
                <a:gridCol w="987552">
                  <a:extLst>
                    <a:ext uri="{9D8B030D-6E8A-4147-A177-3AD203B41FA5}">
                      <a16:colId xmlns:a16="http://schemas.microsoft.com/office/drawing/2014/main" val="4204260771"/>
                    </a:ext>
                  </a:extLst>
                </a:gridCol>
                <a:gridCol w="987552">
                  <a:extLst>
                    <a:ext uri="{9D8B030D-6E8A-4147-A177-3AD203B41FA5}">
                      <a16:colId xmlns:a16="http://schemas.microsoft.com/office/drawing/2014/main" val="3388742683"/>
                    </a:ext>
                  </a:extLst>
                </a:gridCol>
                <a:gridCol w="987552">
                  <a:extLst>
                    <a:ext uri="{9D8B030D-6E8A-4147-A177-3AD203B41FA5}">
                      <a16:colId xmlns:a16="http://schemas.microsoft.com/office/drawing/2014/main" val="2985632241"/>
                    </a:ext>
                  </a:extLst>
                </a:gridCol>
                <a:gridCol w="987552">
                  <a:extLst>
                    <a:ext uri="{9D8B030D-6E8A-4147-A177-3AD203B41FA5}">
                      <a16:colId xmlns:a16="http://schemas.microsoft.com/office/drawing/2014/main" val="1070764990"/>
                    </a:ext>
                  </a:extLst>
                </a:gridCol>
                <a:gridCol w="987552">
                  <a:extLst>
                    <a:ext uri="{9D8B030D-6E8A-4147-A177-3AD203B41FA5}">
                      <a16:colId xmlns:a16="http://schemas.microsoft.com/office/drawing/2014/main" val="143019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006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- 2021-04-27 09:50:41</a:t>
                      </a:r>
                      <a:r>
                        <a:rPr kumimoji="0" lang="en-US" sz="1000" b="0" i="0" u="none" strike="noStrike" kern="1200" cap="none" spc="0" normalizeH="0" baseline="0" noProof="0">
                          <a:ln>
                            <a:noFill/>
                          </a:ln>
                          <a:solidFill>
                            <a:prstClr val="black"/>
                          </a:solidFill>
                          <a:effectLst/>
                          <a:uLnTx/>
                          <a:uFillTx/>
                          <a:latin typeface="+mn-lt"/>
                          <a:ea typeface="+mn-ea"/>
                          <a:cs typeface="+mn-cs"/>
                        </a:rPr>
                        <a:t>
 ¿Salimos a pedalear? 🤤🙌
Bicicleta SUNSHINE con 25% DE DESCUENTO + 18 cuotas FIJAS🔥🥳🔥🥳🔥🥳🔥
Entrá, mirá con tus propios ojos y APROVECHÁ 🌐 https://www.topmega.com.ar/topmega-sunshine/p 🌐
#tubicitumundo #martes #mtb #todoterreno #bike #sunshine #rodado29 #bicicleta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611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- 2021-04-26 11:19:33</a:t>
                      </a:r>
                      <a:r>
                        <a:rPr kumimoji="0" lang="es-ES" sz="1000" b="0" i="0" u="none" strike="noStrike" kern="1200" cap="none" spc="0" normalizeH="0" baseline="0" noProof="0">
                          <a:ln>
                            <a:noFill/>
                          </a:ln>
                          <a:solidFill>
                            <a:prstClr val="black"/>
                          </a:solidFill>
                          <a:effectLst/>
                          <a:uLnTx/>
                          <a:uFillTx/>
                          <a:latin typeface="+mn-lt"/>
                          <a:ea typeface="+mn-ea"/>
                          <a:cs typeface="+mn-cs"/>
                        </a:rPr>
                        <a:t>
 Nuestras bicicletas no solamente son muy buenas, también son super fachas 🤣👏✨
Contanos ¿Qué bici tenes? 🤔
👉 Milagros tiene en la foto una bicicleta E-Bike Paseo 😍 De nuestra línea Movilidad Eléctrica, esta bicicleta te va a llevar donde querés estar en mucho menos tiempo y con muchisimo estilo, ¡Conocela! Entrá a este link 🌐https://www.topmega.com.ar/e-bike-topmega-paseo/p🌐
#movilidadelectrica #ebike #bicielectrica #bicicleta #bicicletas #martes #electrico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1023645"/>
                  </a:ext>
                </a:extLst>
              </a:tr>
            </a:tbl>
          </a:graphicData>
        </a:graphic>
      </p:graphicFrame>
      <p:sp>
        <p:nvSpPr>
          <p:cNvPr id="4" name="Text Placeholder 3">
            <a:extLst>
              <a:ext uri="{FF2B5EF4-FFF2-40B4-BE49-F238E27FC236}">
                <a16:creationId xmlns:a16="http://schemas.microsoft.com/office/drawing/2014/main" id="{5D2CDB87-61A2-4A41-AD96-43D2E2111D57}"/>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511617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9F0BB-3A79-4C1B-AB8E-B6BE6EEA959F}"/>
              </a:ext>
            </a:extLst>
          </p:cNvPr>
          <p:cNvSpPr>
            <a:spLocks noGrp="1"/>
          </p:cNvSpPr>
          <p:nvPr>
            <p:ph type="title"/>
          </p:nvPr>
        </p:nvSpPr>
        <p:spPr/>
        <p:txBody>
          <a:bodyPr/>
          <a:lstStyle/>
          <a:p>
            <a:r>
              <a:rPr lang="en-US"/>
              <a:t>Instagram Posts Table | Teknialbikes - 16 of 20</a:t>
            </a:r>
          </a:p>
        </p:txBody>
      </p:sp>
      <p:graphicFrame>
        <p:nvGraphicFramePr>
          <p:cNvPr id="5" name="Table Placeholder 4">
            <a:extLst>
              <a:ext uri="{FF2B5EF4-FFF2-40B4-BE49-F238E27FC236}">
                <a16:creationId xmlns:a16="http://schemas.microsoft.com/office/drawing/2014/main" id="{990FCB32-3D20-4EFD-94D4-371D34C56FF0}"/>
              </a:ext>
            </a:extLst>
          </p:cNvPr>
          <p:cNvGraphicFramePr>
            <a:graphicFrameLocks noGrp="1"/>
          </p:cNvGraphicFramePr>
          <p:nvPr>
            <p:ph type="tbl" sz="quarter" idx="13"/>
            <p:extLst>
              <p:ext uri="{D42A27DB-BD31-4B8C-83A1-F6EECF244321}">
                <p14:modId xmlns:p14="http://schemas.microsoft.com/office/powerpoint/2010/main" val="408253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1750309"/>
                    </a:ext>
                  </a:extLst>
                </a:gridCol>
                <a:gridCol w="987552">
                  <a:extLst>
                    <a:ext uri="{9D8B030D-6E8A-4147-A177-3AD203B41FA5}">
                      <a16:colId xmlns:a16="http://schemas.microsoft.com/office/drawing/2014/main" val="4135631496"/>
                    </a:ext>
                  </a:extLst>
                </a:gridCol>
                <a:gridCol w="987552">
                  <a:extLst>
                    <a:ext uri="{9D8B030D-6E8A-4147-A177-3AD203B41FA5}">
                      <a16:colId xmlns:a16="http://schemas.microsoft.com/office/drawing/2014/main" val="1884117014"/>
                    </a:ext>
                  </a:extLst>
                </a:gridCol>
                <a:gridCol w="987552">
                  <a:extLst>
                    <a:ext uri="{9D8B030D-6E8A-4147-A177-3AD203B41FA5}">
                      <a16:colId xmlns:a16="http://schemas.microsoft.com/office/drawing/2014/main" val="4099391417"/>
                    </a:ext>
                  </a:extLst>
                </a:gridCol>
                <a:gridCol w="987552">
                  <a:extLst>
                    <a:ext uri="{9D8B030D-6E8A-4147-A177-3AD203B41FA5}">
                      <a16:colId xmlns:a16="http://schemas.microsoft.com/office/drawing/2014/main" val="846436781"/>
                    </a:ext>
                  </a:extLst>
                </a:gridCol>
                <a:gridCol w="987552">
                  <a:extLst>
                    <a:ext uri="{9D8B030D-6E8A-4147-A177-3AD203B41FA5}">
                      <a16:colId xmlns:a16="http://schemas.microsoft.com/office/drawing/2014/main" val="3808791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645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- 2021-04-19 09:30:50</a:t>
                      </a:r>
                      <a:r>
                        <a:rPr kumimoji="0" lang="es-ES" sz="1000" b="0" i="0" u="none" strike="noStrike" kern="1200" cap="none" spc="0" normalizeH="0" baseline="0" noProof="0">
                          <a:ln>
                            <a:noFill/>
                          </a:ln>
                          <a:solidFill>
                            <a:prstClr val="black"/>
                          </a:solidFill>
                          <a:effectLst/>
                          <a:uLnTx/>
                          <a:uFillTx/>
                          <a:latin typeface="+mn-lt"/>
                          <a:ea typeface="+mn-ea"/>
                          <a:cs typeface="+mn-cs"/>
                        </a:rPr>
                        <a:t>
 ¡Hola Lunes! ☀️🤜🤛
¿Conoces nuestra línea kids? 🤔 Esta bicicleta es nuestra Speed Mike, que viene en 3 rodados, 12, 16 y 20, así podes elegir la perfecta para los niñs de tu familia 😍
👉 Te dejamos el link para que veas tooodas nuestras bicis para los más pequeños 🌐https://www.topmega.com.ar/topmega/kids 🌐
#tubicitumundo #bicicletas #biciparaniños #bici #lunes #niños #bike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8162768"/>
                  </a:ext>
                </a:extLst>
              </a:tr>
            </a:tbl>
          </a:graphicData>
        </a:graphic>
      </p:graphicFrame>
      <p:sp>
        <p:nvSpPr>
          <p:cNvPr id="4" name="Text Placeholder 3">
            <a:extLst>
              <a:ext uri="{FF2B5EF4-FFF2-40B4-BE49-F238E27FC236}">
                <a16:creationId xmlns:a16="http://schemas.microsoft.com/office/drawing/2014/main" id="{A6295FF5-C66F-45B1-B9D7-219F7FE762A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995367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EF11-D8BF-4EA1-9B8B-5EE21DA5990A}"/>
              </a:ext>
            </a:extLst>
          </p:cNvPr>
          <p:cNvSpPr>
            <a:spLocks noGrp="1"/>
          </p:cNvSpPr>
          <p:nvPr>
            <p:ph type="title"/>
          </p:nvPr>
        </p:nvSpPr>
        <p:spPr/>
        <p:txBody>
          <a:bodyPr/>
          <a:lstStyle/>
          <a:p>
            <a:r>
              <a:rPr lang="en-US"/>
              <a:t>Instagram Posts Table | Teknialbikes - 17 of 20</a:t>
            </a:r>
          </a:p>
        </p:txBody>
      </p:sp>
      <p:graphicFrame>
        <p:nvGraphicFramePr>
          <p:cNvPr id="5" name="Table Placeholder 4">
            <a:extLst>
              <a:ext uri="{FF2B5EF4-FFF2-40B4-BE49-F238E27FC236}">
                <a16:creationId xmlns:a16="http://schemas.microsoft.com/office/drawing/2014/main" id="{E46F51DB-7FED-498E-8476-6B0A09CCEAFA}"/>
              </a:ext>
            </a:extLst>
          </p:cNvPr>
          <p:cNvGraphicFramePr>
            <a:graphicFrameLocks noGrp="1"/>
          </p:cNvGraphicFramePr>
          <p:nvPr>
            <p:ph type="tbl" sz="quarter" idx="13"/>
            <p:extLst>
              <p:ext uri="{D42A27DB-BD31-4B8C-83A1-F6EECF244321}">
                <p14:modId xmlns:p14="http://schemas.microsoft.com/office/powerpoint/2010/main" val="3842770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68129752"/>
                    </a:ext>
                  </a:extLst>
                </a:gridCol>
                <a:gridCol w="987552">
                  <a:extLst>
                    <a:ext uri="{9D8B030D-6E8A-4147-A177-3AD203B41FA5}">
                      <a16:colId xmlns:a16="http://schemas.microsoft.com/office/drawing/2014/main" val="3094401654"/>
                    </a:ext>
                  </a:extLst>
                </a:gridCol>
                <a:gridCol w="987552">
                  <a:extLst>
                    <a:ext uri="{9D8B030D-6E8A-4147-A177-3AD203B41FA5}">
                      <a16:colId xmlns:a16="http://schemas.microsoft.com/office/drawing/2014/main" val="288181883"/>
                    </a:ext>
                  </a:extLst>
                </a:gridCol>
                <a:gridCol w="987552">
                  <a:extLst>
                    <a:ext uri="{9D8B030D-6E8A-4147-A177-3AD203B41FA5}">
                      <a16:colId xmlns:a16="http://schemas.microsoft.com/office/drawing/2014/main" val="1771084464"/>
                    </a:ext>
                  </a:extLst>
                </a:gridCol>
                <a:gridCol w="987552">
                  <a:extLst>
                    <a:ext uri="{9D8B030D-6E8A-4147-A177-3AD203B41FA5}">
                      <a16:colId xmlns:a16="http://schemas.microsoft.com/office/drawing/2014/main" val="1500055060"/>
                    </a:ext>
                  </a:extLst>
                </a:gridCol>
                <a:gridCol w="987552">
                  <a:extLst>
                    <a:ext uri="{9D8B030D-6E8A-4147-A177-3AD203B41FA5}">
                      <a16:colId xmlns:a16="http://schemas.microsoft.com/office/drawing/2014/main" val="884185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81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- 2021-05-03 11:42:07</a:t>
                      </a:r>
                      <a:r>
                        <a:rPr kumimoji="0" lang="en-US" sz="1000" b="0" i="0" u="none" strike="noStrike" kern="1200" cap="none" spc="0" normalizeH="0" baseline="0" noProof="0">
                          <a:ln>
                            <a:noFill/>
                          </a:ln>
                          <a:solidFill>
                            <a:prstClr val="black"/>
                          </a:solidFill>
                          <a:effectLst/>
                          <a:uLnTx/>
                          <a:uFillTx/>
                          <a:latin typeface="+mn-lt"/>
                          <a:ea typeface="+mn-ea"/>
                          <a:cs typeface="+mn-cs"/>
                        </a:rPr>
                        <a:t>
 &gt;&gt;Que el lunes no sea un día difícil 💪
Sabemos que hoy cuesta un poco arrancar 😵
.
Subí a tu Topmega y dale un giro positivo a tu día✊
.
Conocé los modelos en nuestra web 😉 [link en bio]
.
.
#topmega #tubicitumundo #lunesarriba #mtbargentina #mtblife #bicicleta #nuevoestilodevida #visasaludable #paseo #lunesenmovimiento #bicis #ciclismourbano #mtblove #mtbstyle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470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- 2021-05-12 20:18:12</a:t>
                      </a:r>
                      <a:r>
                        <a:rPr kumimoji="0" lang="en-US" sz="1000" b="0" i="0" u="none" strike="noStrike" kern="1200" cap="none" spc="0" normalizeH="0" baseline="0" noProof="0">
                          <a:ln>
                            <a:noFill/>
                          </a:ln>
                          <a:solidFill>
                            <a:prstClr val="black"/>
                          </a:solidFill>
                          <a:effectLst/>
                          <a:uLnTx/>
                          <a:uFillTx/>
                          <a:latin typeface="+mn-lt"/>
                          <a:ea typeface="+mn-ea"/>
                          <a:cs typeface="+mn-cs"/>
                        </a:rPr>
                        <a:t>
 La temperatura no puede ser una excusa. En casa también podés moverte.
#quedateencasa #yomequedoencasa #noscuidamosentretodos #entrenamiento #training #gymathome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4953085"/>
                  </a:ext>
                </a:extLst>
              </a:tr>
            </a:tbl>
          </a:graphicData>
        </a:graphic>
      </p:graphicFrame>
      <p:sp>
        <p:nvSpPr>
          <p:cNvPr id="4" name="Text Placeholder 3">
            <a:extLst>
              <a:ext uri="{FF2B5EF4-FFF2-40B4-BE49-F238E27FC236}">
                <a16:creationId xmlns:a16="http://schemas.microsoft.com/office/drawing/2014/main" id="{9F2BA268-FE5B-44BA-899E-F02E32AC401E}"/>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914319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964-DFEB-46EA-9DAA-9A144CC62E59}"/>
              </a:ext>
            </a:extLst>
          </p:cNvPr>
          <p:cNvSpPr>
            <a:spLocks noGrp="1"/>
          </p:cNvSpPr>
          <p:nvPr>
            <p:ph type="title"/>
          </p:nvPr>
        </p:nvSpPr>
        <p:spPr/>
        <p:txBody>
          <a:bodyPr/>
          <a:lstStyle/>
          <a:p>
            <a:r>
              <a:rPr lang="en-US"/>
              <a:t>Instagram Posts Table | Teknialbikes - 18 of 20</a:t>
            </a:r>
          </a:p>
        </p:txBody>
      </p:sp>
      <p:graphicFrame>
        <p:nvGraphicFramePr>
          <p:cNvPr id="5" name="Table Placeholder 4">
            <a:extLst>
              <a:ext uri="{FF2B5EF4-FFF2-40B4-BE49-F238E27FC236}">
                <a16:creationId xmlns:a16="http://schemas.microsoft.com/office/drawing/2014/main" id="{F81C8D13-A2C2-4404-B270-D950AED19ED9}"/>
              </a:ext>
            </a:extLst>
          </p:cNvPr>
          <p:cNvGraphicFramePr>
            <a:graphicFrameLocks noGrp="1"/>
          </p:cNvGraphicFramePr>
          <p:nvPr>
            <p:ph type="tbl" sz="quarter" idx="13"/>
            <p:extLst>
              <p:ext uri="{D42A27DB-BD31-4B8C-83A1-F6EECF244321}">
                <p14:modId xmlns:p14="http://schemas.microsoft.com/office/powerpoint/2010/main" val="1472859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71128973"/>
                    </a:ext>
                  </a:extLst>
                </a:gridCol>
                <a:gridCol w="987552">
                  <a:extLst>
                    <a:ext uri="{9D8B030D-6E8A-4147-A177-3AD203B41FA5}">
                      <a16:colId xmlns:a16="http://schemas.microsoft.com/office/drawing/2014/main" val="2497792361"/>
                    </a:ext>
                  </a:extLst>
                </a:gridCol>
                <a:gridCol w="987552">
                  <a:extLst>
                    <a:ext uri="{9D8B030D-6E8A-4147-A177-3AD203B41FA5}">
                      <a16:colId xmlns:a16="http://schemas.microsoft.com/office/drawing/2014/main" val="460591915"/>
                    </a:ext>
                  </a:extLst>
                </a:gridCol>
                <a:gridCol w="987552">
                  <a:extLst>
                    <a:ext uri="{9D8B030D-6E8A-4147-A177-3AD203B41FA5}">
                      <a16:colId xmlns:a16="http://schemas.microsoft.com/office/drawing/2014/main" val="4244864699"/>
                    </a:ext>
                  </a:extLst>
                </a:gridCol>
                <a:gridCol w="987552">
                  <a:extLst>
                    <a:ext uri="{9D8B030D-6E8A-4147-A177-3AD203B41FA5}">
                      <a16:colId xmlns:a16="http://schemas.microsoft.com/office/drawing/2014/main" val="4218205529"/>
                    </a:ext>
                  </a:extLst>
                </a:gridCol>
                <a:gridCol w="987552">
                  <a:extLst>
                    <a:ext uri="{9D8B030D-6E8A-4147-A177-3AD203B41FA5}">
                      <a16:colId xmlns:a16="http://schemas.microsoft.com/office/drawing/2014/main" val="270068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146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- 2021-05-14 14:27:05</a:t>
                      </a:r>
                      <a:r>
                        <a:rPr kumimoji="0" lang="en-US" sz="1000" b="0" i="0" u="none" strike="noStrike" kern="1200" cap="none" spc="0" normalizeH="0" baseline="0" noProof="0">
                          <a:ln>
                            <a:noFill/>
                          </a:ln>
                          <a:solidFill>
                            <a:prstClr val="black"/>
                          </a:solidFill>
                          <a:effectLst/>
                          <a:uLnTx/>
                          <a:uFillTx/>
                          <a:latin typeface="+mn-lt"/>
                          <a:ea typeface="+mn-ea"/>
                          <a:cs typeface="+mn-cs"/>
                        </a:rPr>
                        <a:t>
 ⚠ Que tu experiencia en dos ruedas sea #SEGURA va a hacerte disfrutarla el doble 😉
.
📣Comprá hoy tu #casco Topmega y llevate GRATIS un inflador Giyo + una botella térmica. 🥳
.
Entrá a nuestra web 🛒 y comprá este MEGA COMBO a un precio imperdible, en hasta 18 cuotas sin interés. 🏃♂️ No tenés más excusas: subí a tu bici, súper protegido, con Topmega. 🤜🤛
.
ÚLTIMAS UNIDADES. ➡ Oferta válida hasta el 16/05 o hasta agotar stock (lo que suceda primero).
.
.
.
#topmega #tubicitumundo #bicis #bicicletas #hotsale #hotsale2021 #hotweek #hotwee2021 #bikefriday #oportunidad #ofertas #descuentos #mtblife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8724943"/>
                  </a:ext>
                </a:extLst>
              </a:tr>
            </a:tbl>
          </a:graphicData>
        </a:graphic>
      </p:graphicFrame>
      <p:sp>
        <p:nvSpPr>
          <p:cNvPr id="4" name="Text Placeholder 3">
            <a:extLst>
              <a:ext uri="{FF2B5EF4-FFF2-40B4-BE49-F238E27FC236}">
                <a16:creationId xmlns:a16="http://schemas.microsoft.com/office/drawing/2014/main" id="{2A7D3778-4BC0-4FC6-97D1-C59B80EEF3F7}"/>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210848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C77D-4210-474E-A8E5-20616D62F72F}"/>
              </a:ext>
            </a:extLst>
          </p:cNvPr>
          <p:cNvSpPr>
            <a:spLocks noGrp="1"/>
          </p:cNvSpPr>
          <p:nvPr>
            <p:ph type="title"/>
          </p:nvPr>
        </p:nvSpPr>
        <p:spPr/>
        <p:txBody>
          <a:bodyPr/>
          <a:lstStyle/>
          <a:p>
            <a:r>
              <a:rPr lang="en-US"/>
              <a:t>Instagram Posts Table | Teknialbikes - 19 of 20</a:t>
            </a:r>
          </a:p>
        </p:txBody>
      </p:sp>
      <p:graphicFrame>
        <p:nvGraphicFramePr>
          <p:cNvPr id="5" name="Table Placeholder 4">
            <a:extLst>
              <a:ext uri="{FF2B5EF4-FFF2-40B4-BE49-F238E27FC236}">
                <a16:creationId xmlns:a16="http://schemas.microsoft.com/office/drawing/2014/main" id="{920437CB-EDA3-47B2-8309-7491AFFF2DA0}"/>
              </a:ext>
            </a:extLst>
          </p:cNvPr>
          <p:cNvGraphicFramePr>
            <a:graphicFrameLocks noGrp="1"/>
          </p:cNvGraphicFramePr>
          <p:nvPr>
            <p:ph type="tbl" sz="quarter" idx="13"/>
            <p:extLst>
              <p:ext uri="{D42A27DB-BD31-4B8C-83A1-F6EECF244321}">
                <p14:modId xmlns:p14="http://schemas.microsoft.com/office/powerpoint/2010/main" val="13887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69520731"/>
                    </a:ext>
                  </a:extLst>
                </a:gridCol>
                <a:gridCol w="987552">
                  <a:extLst>
                    <a:ext uri="{9D8B030D-6E8A-4147-A177-3AD203B41FA5}">
                      <a16:colId xmlns:a16="http://schemas.microsoft.com/office/drawing/2014/main" val="2224811644"/>
                    </a:ext>
                  </a:extLst>
                </a:gridCol>
                <a:gridCol w="987552">
                  <a:extLst>
                    <a:ext uri="{9D8B030D-6E8A-4147-A177-3AD203B41FA5}">
                      <a16:colId xmlns:a16="http://schemas.microsoft.com/office/drawing/2014/main" val="1810701511"/>
                    </a:ext>
                  </a:extLst>
                </a:gridCol>
                <a:gridCol w="987552">
                  <a:extLst>
                    <a:ext uri="{9D8B030D-6E8A-4147-A177-3AD203B41FA5}">
                      <a16:colId xmlns:a16="http://schemas.microsoft.com/office/drawing/2014/main" val="3896693964"/>
                    </a:ext>
                  </a:extLst>
                </a:gridCol>
                <a:gridCol w="987552">
                  <a:extLst>
                    <a:ext uri="{9D8B030D-6E8A-4147-A177-3AD203B41FA5}">
                      <a16:colId xmlns:a16="http://schemas.microsoft.com/office/drawing/2014/main" val="1683901733"/>
                    </a:ext>
                  </a:extLst>
                </a:gridCol>
                <a:gridCol w="987552">
                  <a:extLst>
                    <a:ext uri="{9D8B030D-6E8A-4147-A177-3AD203B41FA5}">
                      <a16:colId xmlns:a16="http://schemas.microsoft.com/office/drawing/2014/main" val="34644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916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- 2021-05-10 10:53:07</a:t>
                      </a:r>
                      <a:r>
                        <a:rPr kumimoji="0" lang="en-US" sz="1000" b="0" i="0" u="none" strike="noStrike" kern="1200" cap="none" spc="0" normalizeH="0" baseline="0" noProof="0">
                          <a:ln>
                            <a:noFill/>
                          </a:ln>
                          <a:solidFill>
                            <a:prstClr val="black"/>
                          </a:solidFill>
                          <a:effectLst/>
                          <a:uLnTx/>
                          <a:uFillTx/>
                          <a:latin typeface="+mn-lt"/>
                          <a:ea typeface="+mn-ea"/>
                          <a:cs typeface="+mn-cs"/>
                        </a:rPr>
                        <a:t>
 &gt;&gt;Arrancó el #HotSale 🔥🔥
.
Ofertas increíbles y hasta 12 cuotas sin interés, para que tengas YA tu #Topmega 🚴♂️ 
.
&gt; ¡Metete a nuestra web y #llevatetodo! 🏃♀️🏃♂️ [Link en bio]
.
Recordá activar las notificaciones, para no perderte ninguna oferta ⚠
.
Ofertas disponibles hasta agotar stock.
.
.
.
#topmega #tubicitumundo #hotsale #hotsale2021 #hotsale21 #hotsalearg21 #ofertas #bicis #bicicletas #ciclismo #hotsaleargentina #deporteyfitness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1793253"/>
                  </a:ext>
                </a:extLst>
              </a:tr>
            </a:tbl>
          </a:graphicData>
        </a:graphic>
      </p:graphicFrame>
      <p:sp>
        <p:nvSpPr>
          <p:cNvPr id="4" name="Text Placeholder 3">
            <a:extLst>
              <a:ext uri="{FF2B5EF4-FFF2-40B4-BE49-F238E27FC236}">
                <a16:creationId xmlns:a16="http://schemas.microsoft.com/office/drawing/2014/main" id="{78E813D3-C08E-4B35-B5FD-5FDD88ECF33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871017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7F8B8-9EC9-4E58-85C8-CC94D8B7270D}"/>
              </a:ext>
            </a:extLst>
          </p:cNvPr>
          <p:cNvSpPr>
            <a:spLocks noGrp="1"/>
          </p:cNvSpPr>
          <p:nvPr>
            <p:ph type="title"/>
          </p:nvPr>
        </p:nvSpPr>
        <p:spPr/>
        <p:txBody>
          <a:bodyPr/>
          <a:lstStyle/>
          <a:p>
            <a:r>
              <a:rPr lang="en-US"/>
              <a:t>Instagram Posts Table | Teknialbikes - 20 of 20</a:t>
            </a:r>
          </a:p>
        </p:txBody>
      </p:sp>
      <p:graphicFrame>
        <p:nvGraphicFramePr>
          <p:cNvPr id="5" name="Table Placeholder 4">
            <a:extLst>
              <a:ext uri="{FF2B5EF4-FFF2-40B4-BE49-F238E27FC236}">
                <a16:creationId xmlns:a16="http://schemas.microsoft.com/office/drawing/2014/main" id="{E3996BFB-D74C-4DAD-9973-7E228F3905A2}"/>
              </a:ext>
            </a:extLst>
          </p:cNvPr>
          <p:cNvGraphicFramePr>
            <a:graphicFrameLocks noGrp="1"/>
          </p:cNvGraphicFramePr>
          <p:nvPr>
            <p:ph type="tbl" sz="quarter" idx="13"/>
            <p:extLst>
              <p:ext uri="{D42A27DB-BD31-4B8C-83A1-F6EECF244321}">
                <p14:modId xmlns:p14="http://schemas.microsoft.com/office/powerpoint/2010/main" val="2751455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337170"/>
                    </a:ext>
                  </a:extLst>
                </a:gridCol>
                <a:gridCol w="987552">
                  <a:extLst>
                    <a:ext uri="{9D8B030D-6E8A-4147-A177-3AD203B41FA5}">
                      <a16:colId xmlns:a16="http://schemas.microsoft.com/office/drawing/2014/main" val="732476177"/>
                    </a:ext>
                  </a:extLst>
                </a:gridCol>
                <a:gridCol w="987552">
                  <a:extLst>
                    <a:ext uri="{9D8B030D-6E8A-4147-A177-3AD203B41FA5}">
                      <a16:colId xmlns:a16="http://schemas.microsoft.com/office/drawing/2014/main" val="1135930926"/>
                    </a:ext>
                  </a:extLst>
                </a:gridCol>
                <a:gridCol w="987552">
                  <a:extLst>
                    <a:ext uri="{9D8B030D-6E8A-4147-A177-3AD203B41FA5}">
                      <a16:colId xmlns:a16="http://schemas.microsoft.com/office/drawing/2014/main" val="677191943"/>
                    </a:ext>
                  </a:extLst>
                </a:gridCol>
                <a:gridCol w="987552">
                  <a:extLst>
                    <a:ext uri="{9D8B030D-6E8A-4147-A177-3AD203B41FA5}">
                      <a16:colId xmlns:a16="http://schemas.microsoft.com/office/drawing/2014/main" val="375211667"/>
                    </a:ext>
                  </a:extLst>
                </a:gridCol>
                <a:gridCol w="987552">
                  <a:extLst>
                    <a:ext uri="{9D8B030D-6E8A-4147-A177-3AD203B41FA5}">
                      <a16:colId xmlns:a16="http://schemas.microsoft.com/office/drawing/2014/main" val="2488049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020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- 2021-04-28 10:56:36</a:t>
                      </a:r>
                      <a:r>
                        <a:rPr kumimoji="0" lang="es-ES" sz="1000" b="0" i="0" u="none" strike="noStrike" kern="1200" cap="none" spc="0" normalizeH="0" baseline="0" noProof="0">
                          <a:ln>
                            <a:noFill/>
                          </a:ln>
                          <a:solidFill>
                            <a:prstClr val="black"/>
                          </a:solidFill>
                          <a:effectLst/>
                          <a:uLnTx/>
                          <a:uFillTx/>
                          <a:latin typeface="+mn-lt"/>
                          <a:ea typeface="+mn-ea"/>
                          <a:cs typeface="+mn-cs"/>
                        </a:rPr>
                        <a:t>
 Miércoles 🙌 Cortá la semana y salí a pasear en tu #Topmega 🚲♥️
E-Plegable ➡️ con batería extraíble y totalmente integrada al cuadro + sistema de luces delanteras y traseras. ¡Realmente hermosa! 😍
Acordate que la podes hacer en 18 cuotas comprando desde nuestra web 👏💳 (Link en la bio)
#tubicitumundo #bici #bicielectrica #bicicleta #bicicletaelectrica #movilidadelectrica #biciplegable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4720595"/>
                  </a:ext>
                </a:extLst>
              </a:tr>
            </a:tbl>
          </a:graphicData>
        </a:graphic>
      </p:graphicFrame>
      <p:sp>
        <p:nvSpPr>
          <p:cNvPr id="4" name="Text Placeholder 3">
            <a:extLst>
              <a:ext uri="{FF2B5EF4-FFF2-40B4-BE49-F238E27FC236}">
                <a16:creationId xmlns:a16="http://schemas.microsoft.com/office/drawing/2014/main" id="{DFDB88C1-9636-45D0-97DA-38A83AB62E0C}"/>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6893804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1346</Words>
  <Application>Microsoft Office PowerPoint</Application>
  <PresentationFormat>On-screen Show (4:3)</PresentationFormat>
  <Paragraphs>559</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3</vt:lpstr>
      <vt:lpstr>Instagram Hashtag Detection | Teknialbikes - 2 of 3</vt:lpstr>
      <vt:lpstr>Instagram Hashtag Detection | Teknialbikes - 3 of 3</vt:lpstr>
      <vt:lpstr>Instagram Posts Table | Teknialbikes - 1 of 20</vt:lpstr>
      <vt:lpstr>Instagram Posts Table | Teknialbikes - 2 of 20</vt:lpstr>
      <vt:lpstr>Instagram Posts Table | Teknialbikes - 3 of 20</vt:lpstr>
      <vt:lpstr>Instagram Posts Table | Teknialbikes - 4 of 20</vt:lpstr>
      <vt:lpstr>Instagram Posts Table | Teknialbikes - 5 of 20</vt:lpstr>
      <vt:lpstr>Instagram Posts Table | Teknialbikes - 6 of 20</vt:lpstr>
      <vt:lpstr>Instagram Posts Table | Teknialbikes - 7 of 20</vt:lpstr>
      <vt:lpstr>Instagram Posts Table | Teknialbikes - 8 of 20</vt:lpstr>
      <vt:lpstr>Instagram Posts Table | Teknialbikes - 9 of 20</vt:lpstr>
      <vt:lpstr>Instagram Posts Table | Teknialbikes - 10 of 20</vt:lpstr>
      <vt:lpstr>Instagram Posts Table | Teknialbikes - 11 of 20</vt:lpstr>
      <vt:lpstr>Instagram Posts Table | Teknialbikes - 12 of 20</vt:lpstr>
      <vt:lpstr>Instagram Posts Table | Teknialbikes - 13 of 20</vt:lpstr>
      <vt:lpstr>Instagram Posts Table | Teknialbikes - 14 of 20</vt:lpstr>
      <vt:lpstr>Instagram Posts Table | Teknialbikes - 15 of 20</vt:lpstr>
      <vt:lpstr>Instagram Posts Table | Teknialbikes - 16 of 20</vt:lpstr>
      <vt:lpstr>Instagram Posts Table | Teknialbikes - 17 of 20</vt:lpstr>
      <vt:lpstr>Instagram Posts Table | Teknialbikes - 18 of 20</vt:lpstr>
      <vt:lpstr>Instagram Posts Table | Teknialbikes - 19 of 20</vt:lpstr>
      <vt:lpstr>Instagram Posts Table | Teknialbikes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2021-05-16T20:23:47Z</dcterms:created>
  <dcterms:modified xsi:type="dcterms:W3CDTF">2021-05-16T20:25:02Z</dcterms:modified>
</cp:coreProperties>
</file>