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42417</c:v>
                </c:pt>
                <c:pt idx="1">
                  <c:v>39126</c:v>
                </c:pt>
                <c:pt idx="2">
                  <c:v>27813</c:v>
                </c:pt>
                <c:pt idx="3">
                  <c:v>16046</c:v>
                </c:pt>
                <c:pt idx="4">
                  <c:v>14584</c:v>
                </c:pt>
              </c:numCache>
            </c:numRef>
          </c:val>
          <c:extLst>
            <c:ext xmlns:c16="http://schemas.microsoft.com/office/drawing/2014/chart" uri="{C3380CC4-5D6E-409C-BE32-E72D297353CC}">
              <c16:uniqueId val="{00000000-3E9C-493D-BB9E-DC48292300A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65.570400000000006</c:v>
                </c:pt>
                <c:pt idx="1">
                  <c:v>100</c:v>
                </c:pt>
                <c:pt idx="2">
                  <c:v>100</c:v>
                </c:pt>
                <c:pt idx="3">
                  <c:v>100</c:v>
                </c:pt>
                <c:pt idx="4">
                  <c:v>100</c:v>
                </c:pt>
                <c:pt idx="5">
                  <c:v>83.9983</c:v>
                </c:pt>
                <c:pt idx="6">
                  <c:v>55.592100000000002</c:v>
                </c:pt>
                <c:pt idx="7">
                  <c:v>62.218400000000003</c:v>
                </c:pt>
              </c:numCache>
            </c:numRef>
          </c:val>
          <c:extLst>
            <c:ext xmlns:c16="http://schemas.microsoft.com/office/drawing/2014/chart" uri="{C3380CC4-5D6E-409C-BE32-E72D297353CC}">
              <c16:uniqueId val="{00000000-3C4D-4FCD-ADF9-074603790796}"/>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92.241299999999995</c:v>
                </c:pt>
                <c:pt idx="1">
                  <c:v>47.619</c:v>
                </c:pt>
                <c:pt idx="2">
                  <c:v>37.5</c:v>
                </c:pt>
                <c:pt idx="3">
                  <c:v>100</c:v>
                </c:pt>
                <c:pt idx="4">
                  <c:v>46.666699999999999</c:v>
                </c:pt>
                <c:pt idx="5">
                  <c:v>58.92</c:v>
                </c:pt>
                <c:pt idx="6">
                  <c:v>59.1098</c:v>
                </c:pt>
                <c:pt idx="7">
                  <c:v>40.137999999999998</c:v>
                </c:pt>
              </c:numCache>
            </c:numRef>
          </c:val>
          <c:extLst>
            <c:ext xmlns:c16="http://schemas.microsoft.com/office/drawing/2014/chart" uri="{C3380CC4-5D6E-409C-BE32-E72D297353CC}">
              <c16:uniqueId val="{00000001-3C4D-4FCD-ADF9-07460379079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37.8292</c:v>
                </c:pt>
                <c:pt idx="1">
                  <c:v>14.2857</c:v>
                </c:pt>
                <c:pt idx="2">
                  <c:v>37.5</c:v>
                </c:pt>
                <c:pt idx="3">
                  <c:v>100</c:v>
                </c:pt>
                <c:pt idx="4">
                  <c:v>23.333300000000001</c:v>
                </c:pt>
                <c:pt idx="5">
                  <c:v>12.011699999999999</c:v>
                </c:pt>
                <c:pt idx="6">
                  <c:v>100</c:v>
                </c:pt>
                <c:pt idx="7">
                  <c:v>100</c:v>
                </c:pt>
              </c:numCache>
            </c:numRef>
          </c:val>
          <c:extLst>
            <c:ext xmlns:c16="http://schemas.microsoft.com/office/drawing/2014/chart" uri="{C3380CC4-5D6E-409C-BE32-E72D297353CC}">
              <c16:uniqueId val="{00000002-3C4D-4FCD-ADF9-074603790796}"/>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34.382399999999997</c:v>
                </c:pt>
                <c:pt idx="1">
                  <c:v>38.095199999999998</c:v>
                </c:pt>
                <c:pt idx="2">
                  <c:v>0</c:v>
                </c:pt>
                <c:pt idx="3">
                  <c:v>100</c:v>
                </c:pt>
                <c:pt idx="4">
                  <c:v>30</c:v>
                </c:pt>
                <c:pt idx="5">
                  <c:v>14.925800000000001</c:v>
                </c:pt>
                <c:pt idx="6">
                  <c:v>75.076700000000002</c:v>
                </c:pt>
                <c:pt idx="7">
                  <c:v>26.895399999999999</c:v>
                </c:pt>
              </c:numCache>
            </c:numRef>
          </c:val>
          <c:extLst>
            <c:ext xmlns:c16="http://schemas.microsoft.com/office/drawing/2014/chart" uri="{C3380CC4-5D6E-409C-BE32-E72D297353CC}">
              <c16:uniqueId val="{00000003-3C4D-4FCD-ADF9-074603790796}"/>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85.714299999999994</c:v>
                </c:pt>
                <c:pt idx="2">
                  <c:v>75</c:v>
                </c:pt>
                <c:pt idx="3">
                  <c:v>0</c:v>
                </c:pt>
                <c:pt idx="4">
                  <c:v>80</c:v>
                </c:pt>
                <c:pt idx="5">
                  <c:v>100</c:v>
                </c:pt>
                <c:pt idx="6">
                  <c:v>42.565100000000001</c:v>
                </c:pt>
                <c:pt idx="7">
                  <c:v>52.3705</c:v>
                </c:pt>
              </c:numCache>
            </c:numRef>
          </c:val>
          <c:extLst>
            <c:ext xmlns:c16="http://schemas.microsoft.com/office/drawing/2014/chart" uri="{C3380CC4-5D6E-409C-BE32-E72D297353CC}">
              <c16:uniqueId val="{00000004-3C4D-4FCD-ADF9-074603790796}"/>
            </c:ext>
          </c:extLst>
        </c:ser>
        <c:dLbls>
          <c:showLegendKey val="0"/>
          <c:showVal val="0"/>
          <c:showCatName val="0"/>
          <c:showSerName val="0"/>
          <c:showPercent val="0"/>
          <c:showBubbleSize val="0"/>
        </c:dLbls>
        <c:axId val="310445032"/>
        <c:axId val="311656664"/>
      </c:radarChart>
      <c:catAx>
        <c:axId val="31044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56664"/>
        <c:crosses val="autoZero"/>
        <c:auto val="1"/>
        <c:lblAlgn val="ctr"/>
        <c:lblOffset val="100"/>
        <c:noMultiLvlLbl val="0"/>
      </c:catAx>
      <c:valAx>
        <c:axId val="31165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4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27112</c:v>
                </c:pt>
                <c:pt idx="1">
                  <c:v>27130</c:v>
                </c:pt>
                <c:pt idx="2">
                  <c:v>27152</c:v>
                </c:pt>
                <c:pt idx="3">
                  <c:v>27190</c:v>
                </c:pt>
                <c:pt idx="4">
                  <c:v>27237</c:v>
                </c:pt>
                <c:pt idx="5">
                  <c:v>27260</c:v>
                </c:pt>
                <c:pt idx="6">
                  <c:v>27291</c:v>
                </c:pt>
                <c:pt idx="7">
                  <c:v>27327</c:v>
                </c:pt>
                <c:pt idx="8">
                  <c:v>27374</c:v>
                </c:pt>
                <c:pt idx="9">
                  <c:v>27421</c:v>
                </c:pt>
                <c:pt idx="10">
                  <c:v>27446</c:v>
                </c:pt>
                <c:pt idx="11">
                  <c:v>27476</c:v>
                </c:pt>
                <c:pt idx="12">
                  <c:v>27498</c:v>
                </c:pt>
                <c:pt idx="13">
                  <c:v>27528</c:v>
                </c:pt>
                <c:pt idx="14">
                  <c:v>27559</c:v>
                </c:pt>
                <c:pt idx="15">
                  <c:v>27593</c:v>
                </c:pt>
                <c:pt idx="16">
                  <c:v>27619</c:v>
                </c:pt>
                <c:pt idx="17">
                  <c:v>27666</c:v>
                </c:pt>
                <c:pt idx="18">
                  <c:v>27696</c:v>
                </c:pt>
                <c:pt idx="19">
                  <c:v>27731</c:v>
                </c:pt>
                <c:pt idx="20">
                  <c:v>27752</c:v>
                </c:pt>
                <c:pt idx="21">
                  <c:v>27760</c:v>
                </c:pt>
                <c:pt idx="22">
                  <c:v>27774</c:v>
                </c:pt>
                <c:pt idx="23">
                  <c:v>27793</c:v>
                </c:pt>
                <c:pt idx="24">
                  <c:v>27792</c:v>
                </c:pt>
                <c:pt idx="25">
                  <c:v>27802</c:v>
                </c:pt>
                <c:pt idx="26">
                  <c:v>27818</c:v>
                </c:pt>
                <c:pt idx="27">
                  <c:v>27807</c:v>
                </c:pt>
                <c:pt idx="28">
                  <c:v>27811</c:v>
                </c:pt>
                <c:pt idx="29">
                  <c:v>27813</c:v>
                </c:pt>
              </c:numCache>
            </c:numRef>
          </c:val>
          <c:smooth val="0"/>
          <c:extLst>
            <c:ext xmlns:c16="http://schemas.microsoft.com/office/drawing/2014/chart" uri="{C3380CC4-5D6E-409C-BE32-E72D297353CC}">
              <c16:uniqueId val="{00000000-4A40-4D90-A635-099A18528DA7}"/>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38475</c:v>
                </c:pt>
                <c:pt idx="1">
                  <c:v>38496</c:v>
                </c:pt>
                <c:pt idx="2">
                  <c:v>38511</c:v>
                </c:pt>
                <c:pt idx="3">
                  <c:v>38526</c:v>
                </c:pt>
                <c:pt idx="4">
                  <c:v>38520</c:v>
                </c:pt>
                <c:pt idx="5">
                  <c:v>38546</c:v>
                </c:pt>
                <c:pt idx="6">
                  <c:v>38563</c:v>
                </c:pt>
                <c:pt idx="7">
                  <c:v>38577</c:v>
                </c:pt>
                <c:pt idx="8">
                  <c:v>38603</c:v>
                </c:pt>
                <c:pt idx="9">
                  <c:v>38646</c:v>
                </c:pt>
                <c:pt idx="10">
                  <c:v>38665</c:v>
                </c:pt>
                <c:pt idx="11">
                  <c:v>38679</c:v>
                </c:pt>
                <c:pt idx="12">
                  <c:v>38698</c:v>
                </c:pt>
                <c:pt idx="13">
                  <c:v>38728</c:v>
                </c:pt>
                <c:pt idx="14">
                  <c:v>38746</c:v>
                </c:pt>
                <c:pt idx="15">
                  <c:v>38774</c:v>
                </c:pt>
                <c:pt idx="16">
                  <c:v>38803</c:v>
                </c:pt>
                <c:pt idx="17">
                  <c:v>38835</c:v>
                </c:pt>
                <c:pt idx="18">
                  <c:v>38854</c:v>
                </c:pt>
                <c:pt idx="19">
                  <c:v>38893</c:v>
                </c:pt>
                <c:pt idx="20">
                  <c:v>38918</c:v>
                </c:pt>
                <c:pt idx="21">
                  <c:v>38926</c:v>
                </c:pt>
                <c:pt idx="22">
                  <c:v>38956</c:v>
                </c:pt>
                <c:pt idx="23">
                  <c:v>38983</c:v>
                </c:pt>
                <c:pt idx="24">
                  <c:v>39022</c:v>
                </c:pt>
                <c:pt idx="25">
                  <c:v>39045</c:v>
                </c:pt>
                <c:pt idx="26">
                  <c:v>39062</c:v>
                </c:pt>
                <c:pt idx="27">
                  <c:v>39090</c:v>
                </c:pt>
                <c:pt idx="28">
                  <c:v>39118</c:v>
                </c:pt>
                <c:pt idx="29">
                  <c:v>39126</c:v>
                </c:pt>
              </c:numCache>
            </c:numRef>
          </c:val>
          <c:smooth val="0"/>
          <c:extLst>
            <c:ext xmlns:c16="http://schemas.microsoft.com/office/drawing/2014/chart" uri="{C3380CC4-5D6E-409C-BE32-E72D297353CC}">
              <c16:uniqueId val="{00000001-4A40-4D90-A635-099A18528DA7}"/>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15398</c:v>
                </c:pt>
                <c:pt idx="1">
                  <c:v>15401</c:v>
                </c:pt>
                <c:pt idx="2">
                  <c:v>15405</c:v>
                </c:pt>
                <c:pt idx="3">
                  <c:v>15421</c:v>
                </c:pt>
                <c:pt idx="4">
                  <c:v>15429</c:v>
                </c:pt>
                <c:pt idx="5">
                  <c:v>15432</c:v>
                </c:pt>
                <c:pt idx="6">
                  <c:v>15455</c:v>
                </c:pt>
                <c:pt idx="7">
                  <c:v>15471</c:v>
                </c:pt>
                <c:pt idx="8">
                  <c:v>15486</c:v>
                </c:pt>
                <c:pt idx="9">
                  <c:v>15508</c:v>
                </c:pt>
                <c:pt idx="10">
                  <c:v>15519</c:v>
                </c:pt>
                <c:pt idx="11">
                  <c:v>15537</c:v>
                </c:pt>
                <c:pt idx="12">
                  <c:v>15544</c:v>
                </c:pt>
                <c:pt idx="13">
                  <c:v>15550</c:v>
                </c:pt>
                <c:pt idx="14">
                  <c:v>15558</c:v>
                </c:pt>
                <c:pt idx="15">
                  <c:v>15563</c:v>
                </c:pt>
                <c:pt idx="16">
                  <c:v>15570</c:v>
                </c:pt>
                <c:pt idx="17">
                  <c:v>15573</c:v>
                </c:pt>
                <c:pt idx="18">
                  <c:v>15576</c:v>
                </c:pt>
                <c:pt idx="19">
                  <c:v>15582</c:v>
                </c:pt>
                <c:pt idx="20">
                  <c:v>15597</c:v>
                </c:pt>
                <c:pt idx="21">
                  <c:v>15650</c:v>
                </c:pt>
                <c:pt idx="22">
                  <c:v>15729</c:v>
                </c:pt>
                <c:pt idx="23">
                  <c:v>15830</c:v>
                </c:pt>
                <c:pt idx="24">
                  <c:v>15951</c:v>
                </c:pt>
                <c:pt idx="25">
                  <c:v>15996</c:v>
                </c:pt>
                <c:pt idx="26">
                  <c:v>16019</c:v>
                </c:pt>
                <c:pt idx="27">
                  <c:v>16041</c:v>
                </c:pt>
                <c:pt idx="28">
                  <c:v>16048</c:v>
                </c:pt>
                <c:pt idx="29">
                  <c:v>16046</c:v>
                </c:pt>
              </c:numCache>
            </c:numRef>
          </c:val>
          <c:smooth val="0"/>
          <c:extLst>
            <c:ext xmlns:c16="http://schemas.microsoft.com/office/drawing/2014/chart" uri="{C3380CC4-5D6E-409C-BE32-E72D297353CC}">
              <c16:uniqueId val="{00000002-4A40-4D90-A635-099A18528DA7}"/>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14421</c:v>
                </c:pt>
                <c:pt idx="1">
                  <c:v>14430</c:v>
                </c:pt>
                <c:pt idx="2">
                  <c:v>14435</c:v>
                </c:pt>
                <c:pt idx="3">
                  <c:v>14440</c:v>
                </c:pt>
                <c:pt idx="4">
                  <c:v>14450</c:v>
                </c:pt>
                <c:pt idx="5">
                  <c:v>14455</c:v>
                </c:pt>
                <c:pt idx="6">
                  <c:v>14469</c:v>
                </c:pt>
                <c:pt idx="7">
                  <c:v>14485</c:v>
                </c:pt>
                <c:pt idx="8">
                  <c:v>14490</c:v>
                </c:pt>
                <c:pt idx="9">
                  <c:v>14499</c:v>
                </c:pt>
                <c:pt idx="10">
                  <c:v>14502</c:v>
                </c:pt>
                <c:pt idx="11">
                  <c:v>14505</c:v>
                </c:pt>
                <c:pt idx="12">
                  <c:v>14512</c:v>
                </c:pt>
                <c:pt idx="13">
                  <c:v>14511</c:v>
                </c:pt>
                <c:pt idx="14">
                  <c:v>14515</c:v>
                </c:pt>
                <c:pt idx="15">
                  <c:v>14515</c:v>
                </c:pt>
                <c:pt idx="16">
                  <c:v>14519</c:v>
                </c:pt>
                <c:pt idx="17">
                  <c:v>14524</c:v>
                </c:pt>
                <c:pt idx="18">
                  <c:v>14527</c:v>
                </c:pt>
                <c:pt idx="19">
                  <c:v>14532</c:v>
                </c:pt>
                <c:pt idx="20">
                  <c:v>14539</c:v>
                </c:pt>
                <c:pt idx="21">
                  <c:v>14539</c:v>
                </c:pt>
                <c:pt idx="22">
                  <c:v>14543</c:v>
                </c:pt>
                <c:pt idx="23">
                  <c:v>14550</c:v>
                </c:pt>
                <c:pt idx="24">
                  <c:v>14557</c:v>
                </c:pt>
                <c:pt idx="25">
                  <c:v>14569</c:v>
                </c:pt>
                <c:pt idx="26">
                  <c:v>14570</c:v>
                </c:pt>
                <c:pt idx="27">
                  <c:v>14569</c:v>
                </c:pt>
                <c:pt idx="28">
                  <c:v>14576</c:v>
                </c:pt>
                <c:pt idx="29">
                  <c:v>14584</c:v>
                </c:pt>
              </c:numCache>
            </c:numRef>
          </c:val>
          <c:smooth val="0"/>
          <c:extLst>
            <c:ext xmlns:c16="http://schemas.microsoft.com/office/drawing/2014/chart" uri="{C3380CC4-5D6E-409C-BE32-E72D297353CC}">
              <c16:uniqueId val="{00000003-4A40-4D90-A635-099A18528DA7}"/>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41520</c:v>
                </c:pt>
                <c:pt idx="1">
                  <c:v>41553</c:v>
                </c:pt>
                <c:pt idx="2">
                  <c:v>41572</c:v>
                </c:pt>
                <c:pt idx="3">
                  <c:v>41593</c:v>
                </c:pt>
                <c:pt idx="4">
                  <c:v>41616</c:v>
                </c:pt>
                <c:pt idx="5">
                  <c:v>41643</c:v>
                </c:pt>
                <c:pt idx="6">
                  <c:v>41664</c:v>
                </c:pt>
                <c:pt idx="7">
                  <c:v>41682</c:v>
                </c:pt>
                <c:pt idx="8">
                  <c:v>41697</c:v>
                </c:pt>
                <c:pt idx="9">
                  <c:v>41733</c:v>
                </c:pt>
                <c:pt idx="10">
                  <c:v>41755</c:v>
                </c:pt>
                <c:pt idx="11">
                  <c:v>41776</c:v>
                </c:pt>
                <c:pt idx="12">
                  <c:v>41799</c:v>
                </c:pt>
                <c:pt idx="13">
                  <c:v>41833</c:v>
                </c:pt>
                <c:pt idx="14">
                  <c:v>41854</c:v>
                </c:pt>
                <c:pt idx="15">
                  <c:v>41881</c:v>
                </c:pt>
                <c:pt idx="16">
                  <c:v>41905</c:v>
                </c:pt>
                <c:pt idx="17">
                  <c:v>41937</c:v>
                </c:pt>
                <c:pt idx="18">
                  <c:v>41974</c:v>
                </c:pt>
                <c:pt idx="19">
                  <c:v>42028</c:v>
                </c:pt>
                <c:pt idx="20">
                  <c:v>42079</c:v>
                </c:pt>
                <c:pt idx="21">
                  <c:v>42111</c:v>
                </c:pt>
                <c:pt idx="22">
                  <c:v>42160</c:v>
                </c:pt>
                <c:pt idx="23">
                  <c:v>42203</c:v>
                </c:pt>
                <c:pt idx="24">
                  <c:v>42254</c:v>
                </c:pt>
                <c:pt idx="25">
                  <c:v>42306</c:v>
                </c:pt>
                <c:pt idx="26">
                  <c:v>42359</c:v>
                </c:pt>
                <c:pt idx="27">
                  <c:v>42383</c:v>
                </c:pt>
                <c:pt idx="28">
                  <c:v>42405</c:v>
                </c:pt>
                <c:pt idx="29">
                  <c:v>42417</c:v>
                </c:pt>
              </c:numCache>
            </c:numRef>
          </c:val>
          <c:smooth val="0"/>
          <c:extLst>
            <c:ext xmlns:c16="http://schemas.microsoft.com/office/drawing/2014/chart" uri="{C3380CC4-5D6E-409C-BE32-E72D297353CC}">
              <c16:uniqueId val="{00000004-4A40-4D90-A635-099A18528DA7}"/>
            </c:ext>
          </c:extLst>
        </c:ser>
        <c:dLbls>
          <c:showLegendKey val="0"/>
          <c:showVal val="0"/>
          <c:showCatName val="0"/>
          <c:showSerName val="0"/>
          <c:showPercent val="0"/>
          <c:showBubbleSize val="0"/>
        </c:dLbls>
        <c:smooth val="0"/>
        <c:axId val="317945960"/>
        <c:axId val="317942024"/>
      </c:lineChart>
      <c:dateAx>
        <c:axId val="31794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42024"/>
        <c:crosses val="autoZero"/>
        <c:auto val="1"/>
        <c:lblOffset val="100"/>
        <c:baseTimeUnit val="days"/>
      </c:dateAx>
      <c:valAx>
        <c:axId val="31794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4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12</c:v>
                </c:pt>
                <c:pt idx="1">
                  <c:v>18</c:v>
                </c:pt>
                <c:pt idx="2">
                  <c:v>22</c:v>
                </c:pt>
                <c:pt idx="3">
                  <c:v>38</c:v>
                </c:pt>
                <c:pt idx="4">
                  <c:v>47</c:v>
                </c:pt>
                <c:pt idx="5">
                  <c:v>23</c:v>
                </c:pt>
                <c:pt idx="6">
                  <c:v>31</c:v>
                </c:pt>
                <c:pt idx="7">
                  <c:v>36</c:v>
                </c:pt>
                <c:pt idx="8">
                  <c:v>47</c:v>
                </c:pt>
                <c:pt idx="9">
                  <c:v>47</c:v>
                </c:pt>
                <c:pt idx="10">
                  <c:v>25</c:v>
                </c:pt>
                <c:pt idx="11">
                  <c:v>30</c:v>
                </c:pt>
                <c:pt idx="12">
                  <c:v>22</c:v>
                </c:pt>
                <c:pt idx="13">
                  <c:v>30</c:v>
                </c:pt>
                <c:pt idx="14">
                  <c:v>31</c:v>
                </c:pt>
                <c:pt idx="15">
                  <c:v>34</c:v>
                </c:pt>
                <c:pt idx="16">
                  <c:v>26</c:v>
                </c:pt>
                <c:pt idx="17">
                  <c:v>47</c:v>
                </c:pt>
                <c:pt idx="18">
                  <c:v>30</c:v>
                </c:pt>
                <c:pt idx="19">
                  <c:v>35</c:v>
                </c:pt>
                <c:pt idx="20">
                  <c:v>21</c:v>
                </c:pt>
                <c:pt idx="21">
                  <c:v>8</c:v>
                </c:pt>
                <c:pt idx="22">
                  <c:v>14</c:v>
                </c:pt>
                <c:pt idx="23">
                  <c:v>19</c:v>
                </c:pt>
                <c:pt idx="24">
                  <c:v>-1</c:v>
                </c:pt>
                <c:pt idx="25">
                  <c:v>10</c:v>
                </c:pt>
                <c:pt idx="26">
                  <c:v>16</c:v>
                </c:pt>
                <c:pt idx="27">
                  <c:v>-11</c:v>
                </c:pt>
                <c:pt idx="28">
                  <c:v>4</c:v>
                </c:pt>
                <c:pt idx="29">
                  <c:v>2</c:v>
                </c:pt>
              </c:numCache>
            </c:numRef>
          </c:val>
          <c:smooth val="0"/>
          <c:extLst>
            <c:ext xmlns:c16="http://schemas.microsoft.com/office/drawing/2014/chart" uri="{C3380CC4-5D6E-409C-BE32-E72D297353CC}">
              <c16:uniqueId val="{00000000-55F8-46B9-9CE8-D45E2B5318E4}"/>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2</c:v>
                </c:pt>
                <c:pt idx="1">
                  <c:v>21</c:v>
                </c:pt>
                <c:pt idx="2">
                  <c:v>15</c:v>
                </c:pt>
                <c:pt idx="3">
                  <c:v>15</c:v>
                </c:pt>
                <c:pt idx="4">
                  <c:v>-6</c:v>
                </c:pt>
                <c:pt idx="5">
                  <c:v>26</c:v>
                </c:pt>
                <c:pt idx="6">
                  <c:v>17</c:v>
                </c:pt>
                <c:pt idx="7">
                  <c:v>14</c:v>
                </c:pt>
                <c:pt idx="8">
                  <c:v>26</c:v>
                </c:pt>
                <c:pt idx="9">
                  <c:v>43</c:v>
                </c:pt>
                <c:pt idx="10">
                  <c:v>19</c:v>
                </c:pt>
                <c:pt idx="11">
                  <c:v>14</c:v>
                </c:pt>
                <c:pt idx="12">
                  <c:v>19</c:v>
                </c:pt>
                <c:pt idx="13">
                  <c:v>30</c:v>
                </c:pt>
                <c:pt idx="14">
                  <c:v>18</c:v>
                </c:pt>
                <c:pt idx="15">
                  <c:v>28</c:v>
                </c:pt>
                <c:pt idx="16">
                  <c:v>29</c:v>
                </c:pt>
                <c:pt idx="17">
                  <c:v>32</c:v>
                </c:pt>
                <c:pt idx="18">
                  <c:v>19</c:v>
                </c:pt>
                <c:pt idx="19">
                  <c:v>39</c:v>
                </c:pt>
                <c:pt idx="20">
                  <c:v>25</c:v>
                </c:pt>
                <c:pt idx="21">
                  <c:v>8</c:v>
                </c:pt>
                <c:pt idx="22">
                  <c:v>30</c:v>
                </c:pt>
                <c:pt idx="23">
                  <c:v>27</c:v>
                </c:pt>
                <c:pt idx="24">
                  <c:v>39</c:v>
                </c:pt>
                <c:pt idx="25">
                  <c:v>23</c:v>
                </c:pt>
                <c:pt idx="26">
                  <c:v>17</c:v>
                </c:pt>
                <c:pt idx="27">
                  <c:v>28</c:v>
                </c:pt>
                <c:pt idx="28">
                  <c:v>28</c:v>
                </c:pt>
                <c:pt idx="29">
                  <c:v>8</c:v>
                </c:pt>
              </c:numCache>
            </c:numRef>
          </c:val>
          <c:smooth val="0"/>
          <c:extLst>
            <c:ext xmlns:c16="http://schemas.microsoft.com/office/drawing/2014/chart" uri="{C3380CC4-5D6E-409C-BE32-E72D297353CC}">
              <c16:uniqueId val="{00000001-55F8-46B9-9CE8-D45E2B5318E4}"/>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3</c:v>
                </c:pt>
                <c:pt idx="1">
                  <c:v>3</c:v>
                </c:pt>
                <c:pt idx="2">
                  <c:v>4</c:v>
                </c:pt>
                <c:pt idx="3">
                  <c:v>16</c:v>
                </c:pt>
                <c:pt idx="4">
                  <c:v>8</c:v>
                </c:pt>
                <c:pt idx="5">
                  <c:v>3</c:v>
                </c:pt>
                <c:pt idx="6">
                  <c:v>23</c:v>
                </c:pt>
                <c:pt idx="7">
                  <c:v>16</c:v>
                </c:pt>
                <c:pt idx="8">
                  <c:v>15</c:v>
                </c:pt>
                <c:pt idx="9">
                  <c:v>22</c:v>
                </c:pt>
                <c:pt idx="10">
                  <c:v>11</c:v>
                </c:pt>
                <c:pt idx="11">
                  <c:v>18</c:v>
                </c:pt>
                <c:pt idx="12">
                  <c:v>7</c:v>
                </c:pt>
                <c:pt idx="13">
                  <c:v>6</c:v>
                </c:pt>
                <c:pt idx="14">
                  <c:v>8</c:v>
                </c:pt>
                <c:pt idx="15">
                  <c:v>5</c:v>
                </c:pt>
                <c:pt idx="16">
                  <c:v>7</c:v>
                </c:pt>
                <c:pt idx="17">
                  <c:v>3</c:v>
                </c:pt>
                <c:pt idx="18">
                  <c:v>3</c:v>
                </c:pt>
                <c:pt idx="19">
                  <c:v>6</c:v>
                </c:pt>
                <c:pt idx="20">
                  <c:v>15</c:v>
                </c:pt>
                <c:pt idx="21">
                  <c:v>53</c:v>
                </c:pt>
                <c:pt idx="22">
                  <c:v>79</c:v>
                </c:pt>
                <c:pt idx="23">
                  <c:v>101</c:v>
                </c:pt>
                <c:pt idx="24">
                  <c:v>121</c:v>
                </c:pt>
                <c:pt idx="25">
                  <c:v>45</c:v>
                </c:pt>
                <c:pt idx="26">
                  <c:v>23</c:v>
                </c:pt>
                <c:pt idx="27">
                  <c:v>22</c:v>
                </c:pt>
                <c:pt idx="28">
                  <c:v>7</c:v>
                </c:pt>
                <c:pt idx="29">
                  <c:v>-2</c:v>
                </c:pt>
              </c:numCache>
            </c:numRef>
          </c:val>
          <c:smooth val="0"/>
          <c:extLst>
            <c:ext xmlns:c16="http://schemas.microsoft.com/office/drawing/2014/chart" uri="{C3380CC4-5D6E-409C-BE32-E72D297353CC}">
              <c16:uniqueId val="{00000002-55F8-46B9-9CE8-D45E2B5318E4}"/>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c:v>
                </c:pt>
                <c:pt idx="1">
                  <c:v>9</c:v>
                </c:pt>
                <c:pt idx="2">
                  <c:v>5</c:v>
                </c:pt>
                <c:pt idx="3">
                  <c:v>5</c:v>
                </c:pt>
                <c:pt idx="4">
                  <c:v>10</c:v>
                </c:pt>
                <c:pt idx="5">
                  <c:v>5</c:v>
                </c:pt>
                <c:pt idx="6">
                  <c:v>14</c:v>
                </c:pt>
                <c:pt idx="7">
                  <c:v>16</c:v>
                </c:pt>
                <c:pt idx="8">
                  <c:v>5</c:v>
                </c:pt>
                <c:pt idx="9">
                  <c:v>9</c:v>
                </c:pt>
                <c:pt idx="10">
                  <c:v>3</c:v>
                </c:pt>
                <c:pt idx="11">
                  <c:v>3</c:v>
                </c:pt>
                <c:pt idx="12">
                  <c:v>7</c:v>
                </c:pt>
                <c:pt idx="13">
                  <c:v>-1</c:v>
                </c:pt>
                <c:pt idx="14">
                  <c:v>4</c:v>
                </c:pt>
                <c:pt idx="15">
                  <c:v>0</c:v>
                </c:pt>
                <c:pt idx="16">
                  <c:v>4</c:v>
                </c:pt>
                <c:pt idx="17">
                  <c:v>5</c:v>
                </c:pt>
                <c:pt idx="18">
                  <c:v>3</c:v>
                </c:pt>
                <c:pt idx="19">
                  <c:v>5</c:v>
                </c:pt>
                <c:pt idx="20">
                  <c:v>7</c:v>
                </c:pt>
                <c:pt idx="21">
                  <c:v>0</c:v>
                </c:pt>
                <c:pt idx="22">
                  <c:v>4</c:v>
                </c:pt>
                <c:pt idx="23">
                  <c:v>7</c:v>
                </c:pt>
                <c:pt idx="24">
                  <c:v>7</c:v>
                </c:pt>
                <c:pt idx="25">
                  <c:v>12</c:v>
                </c:pt>
                <c:pt idx="26">
                  <c:v>1</c:v>
                </c:pt>
                <c:pt idx="27">
                  <c:v>-1</c:v>
                </c:pt>
                <c:pt idx="28">
                  <c:v>7</c:v>
                </c:pt>
                <c:pt idx="29">
                  <c:v>8</c:v>
                </c:pt>
              </c:numCache>
            </c:numRef>
          </c:val>
          <c:smooth val="0"/>
          <c:extLst>
            <c:ext xmlns:c16="http://schemas.microsoft.com/office/drawing/2014/chart" uri="{C3380CC4-5D6E-409C-BE32-E72D297353CC}">
              <c16:uniqueId val="{00000003-55F8-46B9-9CE8-D45E2B5318E4}"/>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Sheet1!$F$2:$F$31</c:f>
              <c:numCache>
                <c:formatCode>General</c:formatCode>
                <c:ptCount val="30"/>
                <c:pt idx="0">
                  <c:v>22</c:v>
                </c:pt>
                <c:pt idx="1">
                  <c:v>33</c:v>
                </c:pt>
                <c:pt idx="2">
                  <c:v>19</c:v>
                </c:pt>
                <c:pt idx="3">
                  <c:v>21</c:v>
                </c:pt>
                <c:pt idx="4">
                  <c:v>23</c:v>
                </c:pt>
                <c:pt idx="5">
                  <c:v>27</c:v>
                </c:pt>
                <c:pt idx="6">
                  <c:v>21</c:v>
                </c:pt>
                <c:pt idx="7">
                  <c:v>18</c:v>
                </c:pt>
                <c:pt idx="8">
                  <c:v>15</c:v>
                </c:pt>
                <c:pt idx="9">
                  <c:v>36</c:v>
                </c:pt>
                <c:pt idx="10">
                  <c:v>22</c:v>
                </c:pt>
                <c:pt idx="11">
                  <c:v>21</c:v>
                </c:pt>
                <c:pt idx="12">
                  <c:v>23</c:v>
                </c:pt>
                <c:pt idx="13">
                  <c:v>34</c:v>
                </c:pt>
                <c:pt idx="14">
                  <c:v>21</c:v>
                </c:pt>
                <c:pt idx="15">
                  <c:v>27</c:v>
                </c:pt>
                <c:pt idx="16">
                  <c:v>24</c:v>
                </c:pt>
                <c:pt idx="17">
                  <c:v>32</c:v>
                </c:pt>
                <c:pt idx="18">
                  <c:v>37</c:v>
                </c:pt>
                <c:pt idx="19">
                  <c:v>54</c:v>
                </c:pt>
                <c:pt idx="20">
                  <c:v>51</c:v>
                </c:pt>
                <c:pt idx="21">
                  <c:v>32</c:v>
                </c:pt>
                <c:pt idx="22">
                  <c:v>49</c:v>
                </c:pt>
                <c:pt idx="23">
                  <c:v>43</c:v>
                </c:pt>
                <c:pt idx="24">
                  <c:v>51</c:v>
                </c:pt>
                <c:pt idx="25">
                  <c:v>52</c:v>
                </c:pt>
                <c:pt idx="26">
                  <c:v>53</c:v>
                </c:pt>
                <c:pt idx="27">
                  <c:v>24</c:v>
                </c:pt>
                <c:pt idx="28">
                  <c:v>22</c:v>
                </c:pt>
                <c:pt idx="29">
                  <c:v>12</c:v>
                </c:pt>
              </c:numCache>
            </c:numRef>
          </c:val>
          <c:smooth val="0"/>
          <c:extLst>
            <c:ext xmlns:c16="http://schemas.microsoft.com/office/drawing/2014/chart" uri="{C3380CC4-5D6E-409C-BE32-E72D297353CC}">
              <c16:uniqueId val="{00000004-55F8-46B9-9CE8-D45E2B5318E4}"/>
            </c:ext>
          </c:extLst>
        </c:ser>
        <c:dLbls>
          <c:showLegendKey val="0"/>
          <c:showVal val="0"/>
          <c:showCatName val="0"/>
          <c:showSerName val="0"/>
          <c:showPercent val="0"/>
          <c:showBubbleSize val="0"/>
        </c:dLbls>
        <c:smooth val="0"/>
        <c:axId val="317937432"/>
        <c:axId val="317945304"/>
      </c:lineChart>
      <c:dateAx>
        <c:axId val="31793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45304"/>
        <c:crosses val="autoZero"/>
        <c:auto val="1"/>
        <c:lblOffset val="100"/>
        <c:baseTimeUnit val="days"/>
      </c:dateAx>
      <c:valAx>
        <c:axId val="31794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3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5</c:v>
                </c:pt>
                <c:pt idx="3">
                  <c:v>5</c:v>
                </c:pt>
                <c:pt idx="4">
                  <c:v>5</c:v>
                </c:pt>
                <c:pt idx="5">
                  <c:v>4</c:v>
                </c:pt>
                <c:pt idx="6">
                  <c:v>4</c:v>
                </c:pt>
              </c:numCache>
            </c:numRef>
          </c:val>
          <c:extLst>
            <c:ext xmlns:c16="http://schemas.microsoft.com/office/drawing/2014/chart" uri="{C3380CC4-5D6E-409C-BE32-E72D297353CC}">
              <c16:uniqueId val="{00000000-2668-4386-B976-4E482F1C50E0}"/>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3</c:v>
                </c:pt>
                <c:pt idx="3">
                  <c:v>2</c:v>
                </c:pt>
                <c:pt idx="4">
                  <c:v>4</c:v>
                </c:pt>
                <c:pt idx="5">
                  <c:v>1</c:v>
                </c:pt>
                <c:pt idx="6">
                  <c:v>0</c:v>
                </c:pt>
              </c:numCache>
            </c:numRef>
          </c:val>
          <c:extLst>
            <c:ext xmlns:c16="http://schemas.microsoft.com/office/drawing/2014/chart" uri="{C3380CC4-5D6E-409C-BE32-E72D297353CC}">
              <c16:uniqueId val="{00000001-2668-4386-B976-4E482F1C50E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3</c:v>
                </c:pt>
                <c:pt idx="2">
                  <c:v>1</c:v>
                </c:pt>
                <c:pt idx="3">
                  <c:v>0</c:v>
                </c:pt>
                <c:pt idx="4">
                  <c:v>1</c:v>
                </c:pt>
                <c:pt idx="5">
                  <c:v>0</c:v>
                </c:pt>
                <c:pt idx="6">
                  <c:v>1</c:v>
                </c:pt>
              </c:numCache>
            </c:numRef>
          </c:val>
          <c:extLst>
            <c:ext xmlns:c16="http://schemas.microsoft.com/office/drawing/2014/chart" uri="{C3380CC4-5D6E-409C-BE32-E72D297353CC}">
              <c16:uniqueId val="{00000002-2668-4386-B976-4E482F1C50E0}"/>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4</c:v>
                </c:pt>
                <c:pt idx="3">
                  <c:v>0</c:v>
                </c:pt>
                <c:pt idx="4">
                  <c:v>1</c:v>
                </c:pt>
                <c:pt idx="5">
                  <c:v>0</c:v>
                </c:pt>
                <c:pt idx="6">
                  <c:v>0</c:v>
                </c:pt>
              </c:numCache>
            </c:numRef>
          </c:val>
          <c:extLst>
            <c:ext xmlns:c16="http://schemas.microsoft.com/office/drawing/2014/chart" uri="{C3380CC4-5D6E-409C-BE32-E72D297353CC}">
              <c16:uniqueId val="{00000003-2668-4386-B976-4E482F1C50E0}"/>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2</c:v>
                </c:pt>
                <c:pt idx="2">
                  <c:v>3</c:v>
                </c:pt>
                <c:pt idx="3">
                  <c:v>5</c:v>
                </c:pt>
                <c:pt idx="4">
                  <c:v>8</c:v>
                </c:pt>
                <c:pt idx="5">
                  <c:v>1</c:v>
                </c:pt>
                <c:pt idx="6">
                  <c:v>3</c:v>
                </c:pt>
              </c:numCache>
            </c:numRef>
          </c:val>
          <c:extLst>
            <c:ext xmlns:c16="http://schemas.microsoft.com/office/drawing/2014/chart" uri="{C3380CC4-5D6E-409C-BE32-E72D297353CC}">
              <c16:uniqueId val="{00000004-2668-4386-B976-4E482F1C50E0}"/>
            </c:ext>
          </c:extLst>
        </c:ser>
        <c:dLbls>
          <c:showLegendKey val="0"/>
          <c:showVal val="0"/>
          <c:showCatName val="0"/>
          <c:showSerName val="0"/>
          <c:showPercent val="0"/>
          <c:showBubbleSize val="0"/>
        </c:dLbls>
        <c:gapWidth val="219"/>
        <c:overlap val="-27"/>
        <c:axId val="317949568"/>
        <c:axId val="317948584"/>
      </c:barChart>
      <c:catAx>
        <c:axId val="31794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48584"/>
        <c:crosses val="autoZero"/>
        <c:auto val="1"/>
        <c:lblAlgn val="ctr"/>
        <c:lblOffset val="100"/>
        <c:noMultiLvlLbl val="0"/>
      </c:catAx>
      <c:valAx>
        <c:axId val="31794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4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24</c:v>
                </c:pt>
                <c:pt idx="2">
                  <c:v>18</c:v>
                </c:pt>
                <c:pt idx="3">
                  <c:v>18</c:v>
                </c:pt>
                <c:pt idx="4">
                  <c:v>23</c:v>
                </c:pt>
                <c:pt idx="5">
                  <c:v>29</c:v>
                </c:pt>
                <c:pt idx="6">
                  <c:v>27</c:v>
                </c:pt>
              </c:numCache>
            </c:numRef>
          </c:val>
          <c:extLst>
            <c:ext xmlns:c16="http://schemas.microsoft.com/office/drawing/2014/chart" uri="{C3380CC4-5D6E-409C-BE32-E72D297353CC}">
              <c16:uniqueId val="{00000000-8EF9-43E6-AF6D-579B3DB8DE26}"/>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25</c:v>
                </c:pt>
                <c:pt idx="2">
                  <c:v>25</c:v>
                </c:pt>
                <c:pt idx="3">
                  <c:v>14</c:v>
                </c:pt>
                <c:pt idx="4">
                  <c:v>23</c:v>
                </c:pt>
                <c:pt idx="5">
                  <c:v>29</c:v>
                </c:pt>
                <c:pt idx="6">
                  <c:v>26</c:v>
                </c:pt>
              </c:numCache>
            </c:numRef>
          </c:val>
          <c:extLst>
            <c:ext xmlns:c16="http://schemas.microsoft.com/office/drawing/2014/chart" uri="{C3380CC4-5D6E-409C-BE32-E72D297353CC}">
              <c16:uniqueId val="{00000001-8EF9-43E6-AF6D-579B3DB8DE26}"/>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c:v>
                </c:pt>
                <c:pt idx="1">
                  <c:v>10</c:v>
                </c:pt>
                <c:pt idx="2">
                  <c:v>17</c:v>
                </c:pt>
                <c:pt idx="3">
                  <c:v>17</c:v>
                </c:pt>
                <c:pt idx="4">
                  <c:v>20</c:v>
                </c:pt>
                <c:pt idx="5">
                  <c:v>34</c:v>
                </c:pt>
                <c:pt idx="6">
                  <c:v>38</c:v>
                </c:pt>
              </c:numCache>
            </c:numRef>
          </c:val>
          <c:extLst>
            <c:ext xmlns:c16="http://schemas.microsoft.com/office/drawing/2014/chart" uri="{C3380CC4-5D6E-409C-BE32-E72D297353CC}">
              <c16:uniqueId val="{00000002-8EF9-43E6-AF6D-579B3DB8DE26}"/>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5</c:v>
                </c:pt>
                <c:pt idx="2">
                  <c:v>5</c:v>
                </c:pt>
                <c:pt idx="3">
                  <c:v>6</c:v>
                </c:pt>
                <c:pt idx="4">
                  <c:v>5</c:v>
                </c:pt>
                <c:pt idx="5">
                  <c:v>6</c:v>
                </c:pt>
                <c:pt idx="6">
                  <c:v>5</c:v>
                </c:pt>
              </c:numCache>
            </c:numRef>
          </c:val>
          <c:extLst>
            <c:ext xmlns:c16="http://schemas.microsoft.com/office/drawing/2014/chart" uri="{C3380CC4-5D6E-409C-BE32-E72D297353CC}">
              <c16:uniqueId val="{00000003-8EF9-43E6-AF6D-579B3DB8DE26}"/>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33</c:v>
                </c:pt>
                <c:pt idx="1">
                  <c:v>39</c:v>
                </c:pt>
                <c:pt idx="2">
                  <c:v>33</c:v>
                </c:pt>
                <c:pt idx="3">
                  <c:v>23</c:v>
                </c:pt>
                <c:pt idx="4">
                  <c:v>27</c:v>
                </c:pt>
                <c:pt idx="5">
                  <c:v>31</c:v>
                </c:pt>
                <c:pt idx="6">
                  <c:v>32</c:v>
                </c:pt>
              </c:numCache>
            </c:numRef>
          </c:val>
          <c:extLst>
            <c:ext xmlns:c16="http://schemas.microsoft.com/office/drawing/2014/chart" uri="{C3380CC4-5D6E-409C-BE32-E72D297353CC}">
              <c16:uniqueId val="{00000004-8EF9-43E6-AF6D-579B3DB8DE26}"/>
            </c:ext>
          </c:extLst>
        </c:ser>
        <c:dLbls>
          <c:showLegendKey val="0"/>
          <c:showVal val="0"/>
          <c:showCatName val="0"/>
          <c:showSerName val="0"/>
          <c:showPercent val="0"/>
          <c:showBubbleSize val="0"/>
        </c:dLbls>
        <c:gapWidth val="219"/>
        <c:overlap val="-27"/>
        <c:axId val="317951864"/>
        <c:axId val="317945632"/>
      </c:barChart>
      <c:catAx>
        <c:axId val="31795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45632"/>
        <c:crosses val="autoZero"/>
        <c:auto val="1"/>
        <c:lblAlgn val="ctr"/>
        <c:lblOffset val="100"/>
        <c:noMultiLvlLbl val="0"/>
      </c:catAx>
      <c:valAx>
        <c:axId val="31794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95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1</c:v>
                </c:pt>
                <c:pt idx="13">
                  <c:v>0</c:v>
                </c:pt>
                <c:pt idx="14">
                  <c:v>0</c:v>
                </c:pt>
                <c:pt idx="15">
                  <c:v>0</c:v>
                </c:pt>
                <c:pt idx="16">
                  <c:v>0</c:v>
                </c:pt>
                <c:pt idx="17">
                  <c:v>0</c:v>
                </c:pt>
                <c:pt idx="18">
                  <c:v>7</c:v>
                </c:pt>
                <c:pt idx="19">
                  <c:v>8</c:v>
                </c:pt>
                <c:pt idx="20">
                  <c:v>3</c:v>
                </c:pt>
                <c:pt idx="21">
                  <c:v>2</c:v>
                </c:pt>
                <c:pt idx="22">
                  <c:v>0</c:v>
                </c:pt>
                <c:pt idx="23">
                  <c:v>0</c:v>
                </c:pt>
              </c:numCache>
            </c:numRef>
          </c:val>
          <c:smooth val="0"/>
          <c:extLst>
            <c:ext xmlns:c16="http://schemas.microsoft.com/office/drawing/2014/chart" uri="{C3380CC4-5D6E-409C-BE32-E72D297353CC}">
              <c16:uniqueId val="{00000000-919A-4638-B51C-CFE713E7569A}"/>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2</c:v>
                </c:pt>
                <c:pt idx="13">
                  <c:v>0</c:v>
                </c:pt>
                <c:pt idx="14">
                  <c:v>1</c:v>
                </c:pt>
                <c:pt idx="15">
                  <c:v>0</c:v>
                </c:pt>
                <c:pt idx="16">
                  <c:v>7</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19A-4638-B51C-CFE713E7569A}"/>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1</c:v>
                </c:pt>
                <c:pt idx="19">
                  <c:v>0</c:v>
                </c:pt>
                <c:pt idx="20">
                  <c:v>1</c:v>
                </c:pt>
                <c:pt idx="21">
                  <c:v>1</c:v>
                </c:pt>
                <c:pt idx="22">
                  <c:v>0</c:v>
                </c:pt>
                <c:pt idx="23">
                  <c:v>0</c:v>
                </c:pt>
              </c:numCache>
            </c:numRef>
          </c:val>
          <c:smooth val="0"/>
          <c:extLst>
            <c:ext xmlns:c16="http://schemas.microsoft.com/office/drawing/2014/chart" uri="{C3380CC4-5D6E-409C-BE32-E72D297353CC}">
              <c16:uniqueId val="{00000002-919A-4638-B51C-CFE713E7569A}"/>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c:v>
                </c:pt>
                <c:pt idx="10">
                  <c:v>5</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19A-4638-B51C-CFE713E7569A}"/>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0</c:v>
                </c:pt>
                <c:pt idx="12">
                  <c:v>1</c:v>
                </c:pt>
                <c:pt idx="13">
                  <c:v>0</c:v>
                </c:pt>
                <c:pt idx="14">
                  <c:v>4</c:v>
                </c:pt>
                <c:pt idx="15">
                  <c:v>0</c:v>
                </c:pt>
                <c:pt idx="16">
                  <c:v>2</c:v>
                </c:pt>
                <c:pt idx="17">
                  <c:v>3</c:v>
                </c:pt>
                <c:pt idx="18">
                  <c:v>4</c:v>
                </c:pt>
                <c:pt idx="19">
                  <c:v>1</c:v>
                </c:pt>
                <c:pt idx="20">
                  <c:v>1</c:v>
                </c:pt>
                <c:pt idx="21">
                  <c:v>0</c:v>
                </c:pt>
                <c:pt idx="22">
                  <c:v>0</c:v>
                </c:pt>
                <c:pt idx="23">
                  <c:v>0</c:v>
                </c:pt>
              </c:numCache>
            </c:numRef>
          </c:val>
          <c:smooth val="0"/>
          <c:extLst>
            <c:ext xmlns:c16="http://schemas.microsoft.com/office/drawing/2014/chart" uri="{C3380CC4-5D6E-409C-BE32-E72D297353CC}">
              <c16:uniqueId val="{00000004-919A-4638-B51C-CFE713E7569A}"/>
            </c:ext>
          </c:extLst>
        </c:ser>
        <c:dLbls>
          <c:showLegendKey val="0"/>
          <c:showVal val="0"/>
          <c:showCatName val="0"/>
          <c:showSerName val="0"/>
          <c:showPercent val="0"/>
          <c:showBubbleSize val="0"/>
        </c:dLbls>
        <c:smooth val="0"/>
        <c:axId val="256895688"/>
        <c:axId val="256894704"/>
      </c:lineChart>
      <c:catAx>
        <c:axId val="25689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94704"/>
        <c:crosses val="autoZero"/>
        <c:auto val="1"/>
        <c:lblAlgn val="ctr"/>
        <c:lblOffset val="100"/>
        <c:noMultiLvlLbl val="0"/>
      </c:catAx>
      <c:valAx>
        <c:axId val="25689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9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1.0041147767824601</c:v>
                </c:pt>
                <c:pt idx="1">
                  <c:v>1.0681426455951299</c:v>
                </c:pt>
                <c:pt idx="2">
                  <c:v>0.95258903211710699</c:v>
                </c:pt>
                <c:pt idx="3">
                  <c:v>0.99264438132692501</c:v>
                </c:pt>
                <c:pt idx="4">
                  <c:v>0.90889228752457896</c:v>
                </c:pt>
                <c:pt idx="5">
                  <c:v>1.21349501128833</c:v>
                </c:pt>
                <c:pt idx="6">
                  <c:v>0.73465151846187504</c:v>
                </c:pt>
              </c:numCache>
            </c:numRef>
          </c:val>
          <c:extLst>
            <c:ext xmlns:c16="http://schemas.microsoft.com/office/drawing/2014/chart" uri="{C3380CC4-5D6E-409C-BE32-E72D297353CC}">
              <c16:uniqueId val="{00000000-94C0-4B0B-8448-86A144D97445}"/>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1.2235824742268</c:v>
                </c:pt>
                <c:pt idx="2">
                  <c:v>0.95876288659793796</c:v>
                </c:pt>
                <c:pt idx="3">
                  <c:v>1.0786082474226799</c:v>
                </c:pt>
                <c:pt idx="4">
                  <c:v>0.96262886597938202</c:v>
                </c:pt>
                <c:pt idx="5">
                  <c:v>0.76030927835051498</c:v>
                </c:pt>
              </c:numCache>
            </c:numRef>
          </c:val>
          <c:extLst>
            <c:ext xmlns:c16="http://schemas.microsoft.com/office/drawing/2014/chart" uri="{C3380CC4-5D6E-409C-BE32-E72D297353CC}">
              <c16:uniqueId val="{00000001-94C0-4B0B-8448-86A144D97445}"/>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0.22261798753339301</c:v>
                </c:pt>
                <c:pt idx="1">
                  <c:v>0.39647203494042299</c:v>
                </c:pt>
                <c:pt idx="2">
                  <c:v>2.1371326803205699</c:v>
                </c:pt>
                <c:pt idx="4">
                  <c:v>1.04312428444218</c:v>
                </c:pt>
                <c:pt idx="6">
                  <c:v>2.7222999618369199</c:v>
                </c:pt>
              </c:numCache>
            </c:numRef>
          </c:val>
          <c:extLst>
            <c:ext xmlns:c16="http://schemas.microsoft.com/office/drawing/2014/chart" uri="{C3380CC4-5D6E-409C-BE32-E72D297353CC}">
              <c16:uniqueId val="{00000002-94C0-4B0B-8448-86A144D97445}"/>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1.0498551923872601</c:v>
                </c:pt>
                <c:pt idx="2">
                  <c:v>1.03778789132533</c:v>
                </c:pt>
                <c:pt idx="4">
                  <c:v>1.5032409322852001</c:v>
                </c:pt>
              </c:numCache>
            </c:numRef>
          </c:val>
          <c:extLst>
            <c:ext xmlns:c16="http://schemas.microsoft.com/office/drawing/2014/chart" uri="{C3380CC4-5D6E-409C-BE32-E72D297353CC}">
              <c16:uniqueId val="{00000003-94C0-4B0B-8448-86A144D97445}"/>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0.84707396111322897</c:v>
                </c:pt>
                <c:pt idx="1">
                  <c:v>0.48131910026687003</c:v>
                </c:pt>
                <c:pt idx="2">
                  <c:v>1.3835938492819899</c:v>
                </c:pt>
                <c:pt idx="3">
                  <c:v>0.97931757529546304</c:v>
                </c:pt>
                <c:pt idx="4">
                  <c:v>0.61058425467022504</c:v>
                </c:pt>
                <c:pt idx="5">
                  <c:v>2.41612657262676</c:v>
                </c:pt>
                <c:pt idx="6">
                  <c:v>1.2692209937730301</c:v>
                </c:pt>
              </c:numCache>
            </c:numRef>
          </c:val>
          <c:extLst>
            <c:ext xmlns:c16="http://schemas.microsoft.com/office/drawing/2014/chart" uri="{C3380CC4-5D6E-409C-BE32-E72D297353CC}">
              <c16:uniqueId val="{00000004-94C0-4B0B-8448-86A144D97445}"/>
            </c:ext>
          </c:extLst>
        </c:ser>
        <c:dLbls>
          <c:showLegendKey val="0"/>
          <c:showVal val="0"/>
          <c:showCatName val="0"/>
          <c:showSerName val="0"/>
          <c:showPercent val="0"/>
          <c:showBubbleSize val="0"/>
        </c:dLbls>
        <c:gapWidth val="219"/>
        <c:overlap val="-27"/>
        <c:axId val="256888472"/>
        <c:axId val="256888800"/>
      </c:barChart>
      <c:catAx>
        <c:axId val="25688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88800"/>
        <c:crosses val="autoZero"/>
        <c:auto val="1"/>
        <c:lblAlgn val="ctr"/>
        <c:lblOffset val="100"/>
        <c:noMultiLvlLbl val="0"/>
      </c:catAx>
      <c:valAx>
        <c:axId val="25688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8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0.90674046830049904</c:v>
                </c:pt>
                <c:pt idx="8">
                  <c:v>0</c:v>
                </c:pt>
                <c:pt idx="9">
                  <c:v>0</c:v>
                </c:pt>
                <c:pt idx="10">
                  <c:v>0</c:v>
                </c:pt>
                <c:pt idx="11">
                  <c:v>0</c:v>
                </c:pt>
                <c:pt idx="12">
                  <c:v>1.21991187502276</c:v>
                </c:pt>
                <c:pt idx="13">
                  <c:v>0</c:v>
                </c:pt>
                <c:pt idx="14">
                  <c:v>1.12159061942391</c:v>
                </c:pt>
                <c:pt idx="15">
                  <c:v>0</c:v>
                </c:pt>
                <c:pt idx="16">
                  <c:v>1.0232693638250601</c:v>
                </c:pt>
                <c:pt idx="17">
                  <c:v>1.1543643712901901</c:v>
                </c:pt>
                <c:pt idx="18">
                  <c:v>0.81726292352271002</c:v>
                </c:pt>
                <c:pt idx="19">
                  <c:v>0.92167073303958302</c:v>
                </c:pt>
                <c:pt idx="20">
                  <c:v>1.1895658084799099</c:v>
                </c:pt>
                <c:pt idx="21">
                  <c:v>0.89217435635992903</c:v>
                </c:pt>
                <c:pt idx="22">
                  <c:v>0</c:v>
                </c:pt>
                <c:pt idx="23">
                  <c:v>0</c:v>
                </c:pt>
              </c:numCache>
            </c:numRef>
          </c:val>
          <c:smooth val="0"/>
          <c:extLst>
            <c:ext xmlns:c16="http://schemas.microsoft.com/office/drawing/2014/chart" uri="{C3380CC4-5D6E-409C-BE32-E72D297353CC}">
              <c16:uniqueId val="{00000000-A029-4592-9CE0-8A05348C713D}"/>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0.76028968325558599</c:v>
                </c:pt>
                <c:pt idx="10">
                  <c:v>0</c:v>
                </c:pt>
                <c:pt idx="11">
                  <c:v>0</c:v>
                </c:pt>
                <c:pt idx="12">
                  <c:v>1.1795228645309801</c:v>
                </c:pt>
                <c:pt idx="13">
                  <c:v>0</c:v>
                </c:pt>
                <c:pt idx="14">
                  <c:v>0.65462230354887796</c:v>
                </c:pt>
                <c:pt idx="15">
                  <c:v>0</c:v>
                </c:pt>
                <c:pt idx="16">
                  <c:v>0.94552975438777398</c:v>
                </c:pt>
                <c:pt idx="17">
                  <c:v>2.0205664802453498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029-4592-9CE0-8A05348C713D}"/>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0.64249363867684495</c:v>
                </c:pt>
                <c:pt idx="17">
                  <c:v>0</c:v>
                </c:pt>
                <c:pt idx="18">
                  <c:v>0.276717557251908</c:v>
                </c:pt>
                <c:pt idx="19">
                  <c:v>0</c:v>
                </c:pt>
                <c:pt idx="20">
                  <c:v>1.1323155216284999</c:v>
                </c:pt>
                <c:pt idx="21">
                  <c:v>2.72264631043257</c:v>
                </c:pt>
                <c:pt idx="22">
                  <c:v>0</c:v>
                </c:pt>
                <c:pt idx="23">
                  <c:v>0</c:v>
                </c:pt>
              </c:numCache>
            </c:numRef>
          </c:val>
          <c:smooth val="0"/>
          <c:extLst>
            <c:ext xmlns:c16="http://schemas.microsoft.com/office/drawing/2014/chart" uri="{C3380CC4-5D6E-409C-BE32-E72D297353CC}">
              <c16:uniqueId val="{00000002-A029-4592-9CE0-8A05348C713D}"/>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0.70344827586206904</c:v>
                </c:pt>
                <c:pt idx="10">
                  <c:v>1.25241379310345</c:v>
                </c:pt>
                <c:pt idx="11">
                  <c:v>1.4827586206896599</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029-4592-9CE0-8A05348C713D}"/>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0.334834727485046</c:v>
                </c:pt>
                <c:pt idx="9">
                  <c:v>0</c:v>
                </c:pt>
                <c:pt idx="10">
                  <c:v>0</c:v>
                </c:pt>
                <c:pt idx="11">
                  <c:v>0</c:v>
                </c:pt>
                <c:pt idx="12">
                  <c:v>0.55527751960153504</c:v>
                </c:pt>
                <c:pt idx="13">
                  <c:v>0</c:v>
                </c:pt>
                <c:pt idx="14">
                  <c:v>1.2892924382164399</c:v>
                </c:pt>
                <c:pt idx="15">
                  <c:v>0</c:v>
                </c:pt>
                <c:pt idx="16">
                  <c:v>0.47663306403565198</c:v>
                </c:pt>
                <c:pt idx="17">
                  <c:v>0.46392284899470099</c:v>
                </c:pt>
                <c:pt idx="18">
                  <c:v>0.65918352756130705</c:v>
                </c:pt>
                <c:pt idx="19">
                  <c:v>1.71349586520817</c:v>
                </c:pt>
                <c:pt idx="20">
                  <c:v>1.33933890994018</c:v>
                </c:pt>
                <c:pt idx="21">
                  <c:v>2.7930697552489199</c:v>
                </c:pt>
                <c:pt idx="22">
                  <c:v>0</c:v>
                </c:pt>
                <c:pt idx="23">
                  <c:v>0</c:v>
                </c:pt>
              </c:numCache>
            </c:numRef>
          </c:val>
          <c:smooth val="0"/>
          <c:extLst>
            <c:ext xmlns:c16="http://schemas.microsoft.com/office/drawing/2014/chart" uri="{C3380CC4-5D6E-409C-BE32-E72D297353CC}">
              <c16:uniqueId val="{00000004-A029-4592-9CE0-8A05348C713D}"/>
            </c:ext>
          </c:extLst>
        </c:ser>
        <c:dLbls>
          <c:showLegendKey val="0"/>
          <c:showVal val="0"/>
          <c:showCatName val="0"/>
          <c:showSerName val="0"/>
          <c:showPercent val="0"/>
          <c:showBubbleSize val="0"/>
        </c:dLbls>
        <c:smooth val="0"/>
        <c:axId val="256891752"/>
        <c:axId val="256892736"/>
      </c:lineChart>
      <c:catAx>
        <c:axId val="25689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92736"/>
        <c:crosses val="autoZero"/>
        <c:auto val="1"/>
        <c:lblAlgn val="ctr"/>
        <c:lblOffset val="100"/>
        <c:noMultiLvlLbl val="0"/>
      </c:catAx>
      <c:valAx>
        <c:axId val="25689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9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8</c:v>
                </c:pt>
                <c:pt idx="1">
                  <c:v>3</c:v>
                </c:pt>
                <c:pt idx="2">
                  <c:v>3</c:v>
                </c:pt>
                <c:pt idx="3">
                  <c:v>0</c:v>
                </c:pt>
                <c:pt idx="4">
                  <c:v>6</c:v>
                </c:pt>
              </c:numCache>
            </c:numRef>
          </c:val>
          <c:extLst>
            <c:ext xmlns:c16="http://schemas.microsoft.com/office/drawing/2014/chart" uri="{C3380CC4-5D6E-409C-BE32-E72D297353CC}">
              <c16:uniqueId val="{00000000-3FBC-4A11-8C1E-116ED20F6991}"/>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21</c:v>
                </c:pt>
                <c:pt idx="1">
                  <c:v>10</c:v>
                </c:pt>
                <c:pt idx="2">
                  <c:v>3</c:v>
                </c:pt>
                <c:pt idx="3">
                  <c:v>8</c:v>
                </c:pt>
                <c:pt idx="4">
                  <c:v>18</c:v>
                </c:pt>
              </c:numCache>
            </c:numRef>
          </c:val>
          <c:extLst>
            <c:ext xmlns:c16="http://schemas.microsoft.com/office/drawing/2014/chart" uri="{C3380CC4-5D6E-409C-BE32-E72D297353CC}">
              <c16:uniqueId val="{00000001-3FBC-4A11-8C1E-116ED20F6991}"/>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1</c:v>
                </c:pt>
                <c:pt idx="1">
                  <c:v>1</c:v>
                </c:pt>
                <c:pt idx="2">
                  <c:v>1</c:v>
                </c:pt>
                <c:pt idx="3">
                  <c:v>1</c:v>
                </c:pt>
                <c:pt idx="4">
                  <c:v>0</c:v>
                </c:pt>
              </c:numCache>
            </c:numRef>
          </c:val>
          <c:extLst>
            <c:ext xmlns:c16="http://schemas.microsoft.com/office/drawing/2014/chart" uri="{C3380CC4-5D6E-409C-BE32-E72D297353CC}">
              <c16:uniqueId val="{00000002-3FBC-4A11-8C1E-116ED20F6991}"/>
            </c:ext>
          </c:extLst>
        </c:ser>
        <c:dLbls>
          <c:showLegendKey val="0"/>
          <c:showVal val="0"/>
          <c:showCatName val="0"/>
          <c:showSerName val="0"/>
          <c:showPercent val="0"/>
          <c:showBubbleSize val="0"/>
        </c:dLbls>
        <c:gapWidth val="150"/>
        <c:overlap val="100"/>
        <c:axId val="317832952"/>
        <c:axId val="317830984"/>
      </c:barChart>
      <c:catAx>
        <c:axId val="31783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30984"/>
        <c:crosses val="autoZero"/>
        <c:auto val="1"/>
        <c:lblAlgn val="ctr"/>
        <c:lblOffset val="100"/>
        <c:noMultiLvlLbl val="0"/>
      </c:catAx>
      <c:valAx>
        <c:axId val="317830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3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4732</c:v>
                </c:pt>
                <c:pt idx="1">
                  <c:v>3198</c:v>
                </c:pt>
                <c:pt idx="2">
                  <c:v>865</c:v>
                </c:pt>
                <c:pt idx="3">
                  <c:v>1195</c:v>
                </c:pt>
                <c:pt idx="4">
                  <c:v>4688</c:v>
                </c:pt>
              </c:numCache>
            </c:numRef>
          </c:val>
          <c:extLst>
            <c:ext xmlns:c16="http://schemas.microsoft.com/office/drawing/2014/chart" uri="{C3380CC4-5D6E-409C-BE32-E72D297353CC}">
              <c16:uniqueId val="{00000000-C2EE-4C45-A22C-8424EB22B94B}"/>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165</c:v>
                </c:pt>
                <c:pt idx="1">
                  <c:v>481</c:v>
                </c:pt>
                <c:pt idx="2">
                  <c:v>52</c:v>
                </c:pt>
                <c:pt idx="3">
                  <c:v>234</c:v>
                </c:pt>
                <c:pt idx="4">
                  <c:v>0</c:v>
                </c:pt>
              </c:numCache>
            </c:numRef>
          </c:val>
          <c:extLst>
            <c:ext xmlns:c16="http://schemas.microsoft.com/office/drawing/2014/chart" uri="{C3380CC4-5D6E-409C-BE32-E72D297353CC}">
              <c16:uniqueId val="{00000001-C2EE-4C45-A22C-8424EB22B94B}"/>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3145</c:v>
                </c:pt>
                <c:pt idx="1">
                  <c:v>1962</c:v>
                </c:pt>
                <c:pt idx="2">
                  <c:v>233</c:v>
                </c:pt>
                <c:pt idx="3">
                  <c:v>0</c:v>
                </c:pt>
                <c:pt idx="4">
                  <c:v>4886</c:v>
                </c:pt>
              </c:numCache>
            </c:numRef>
          </c:val>
          <c:extLst>
            <c:ext xmlns:c16="http://schemas.microsoft.com/office/drawing/2014/chart" uri="{C3380CC4-5D6E-409C-BE32-E72D297353CC}">
              <c16:uniqueId val="{00000002-C2EE-4C45-A22C-8424EB22B94B}"/>
            </c:ext>
          </c:extLst>
        </c:ser>
        <c:dLbls>
          <c:showLegendKey val="0"/>
          <c:showVal val="0"/>
          <c:showCatName val="0"/>
          <c:showSerName val="0"/>
          <c:showPercent val="0"/>
          <c:showBubbleSize val="0"/>
        </c:dLbls>
        <c:gapWidth val="150"/>
        <c:overlap val="100"/>
        <c:axId val="317830656"/>
        <c:axId val="317829016"/>
      </c:barChart>
      <c:catAx>
        <c:axId val="31783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29016"/>
        <c:crosses val="autoZero"/>
        <c:auto val="1"/>
        <c:lblAlgn val="ctr"/>
        <c:lblOffset val="100"/>
        <c:noMultiLvlLbl val="0"/>
      </c:catAx>
      <c:valAx>
        <c:axId val="317829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3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1.4254591096262399</c:v>
                </c:pt>
                <c:pt idx="1">
                  <c:v>0.818268971646678</c:v>
                </c:pt>
                <c:pt idx="2">
                  <c:v>0.59938971229294002</c:v>
                </c:pt>
              </c:numCache>
            </c:numRef>
          </c:val>
          <c:extLst>
            <c:ext xmlns:c16="http://schemas.microsoft.com/office/drawing/2014/chart" uri="{C3380CC4-5D6E-409C-BE32-E72D297353CC}">
              <c16:uniqueId val="{00000000-8DA3-4925-B55C-572E44292471}"/>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1.6892540117519299</c:v>
                </c:pt>
                <c:pt idx="1">
                  <c:v>0.823603711666137</c:v>
                </c:pt>
                <c:pt idx="2">
                  <c:v>1.2359319595046001</c:v>
                </c:pt>
              </c:numCache>
            </c:numRef>
          </c:val>
          <c:extLst>
            <c:ext xmlns:c16="http://schemas.microsoft.com/office/drawing/2014/chart" uri="{C3380CC4-5D6E-409C-BE32-E72D297353CC}">
              <c16:uniqueId val="{00000001-8DA3-4925-B55C-572E44292471}"/>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0.48437140990192301</c:v>
                </c:pt>
                <c:pt idx="1">
                  <c:v>1.85236370684677</c:v>
                </c:pt>
                <c:pt idx="2">
                  <c:v>0.33371839301758</c:v>
                </c:pt>
              </c:numCache>
            </c:numRef>
          </c:val>
          <c:extLst>
            <c:ext xmlns:c16="http://schemas.microsoft.com/office/drawing/2014/chart" uri="{C3380CC4-5D6E-409C-BE32-E72D297353CC}">
              <c16:uniqueId val="{00000002-8DA3-4925-B55C-572E44292471}"/>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1.0290284137033701</c:v>
                </c:pt>
                <c:pt idx="2">
                  <c:v>1.6107936944999</c:v>
                </c:pt>
              </c:numCache>
            </c:numRef>
          </c:val>
          <c:extLst>
            <c:ext xmlns:c16="http://schemas.microsoft.com/office/drawing/2014/chart" uri="{C3380CC4-5D6E-409C-BE32-E72D297353CC}">
              <c16:uniqueId val="{00000003-8DA3-4925-B55C-572E44292471}"/>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1.9450170117325101</c:v>
                </c:pt>
                <c:pt idx="1">
                  <c:v>0.62151236608082205</c:v>
                </c:pt>
                <c:pt idx="2">
                  <c:v>0</c:v>
                </c:pt>
              </c:numCache>
            </c:numRef>
          </c:val>
          <c:extLst>
            <c:ext xmlns:c16="http://schemas.microsoft.com/office/drawing/2014/chart" uri="{C3380CC4-5D6E-409C-BE32-E72D297353CC}">
              <c16:uniqueId val="{00000004-8DA3-4925-B55C-572E44292471}"/>
            </c:ext>
          </c:extLst>
        </c:ser>
        <c:dLbls>
          <c:showLegendKey val="0"/>
          <c:showVal val="0"/>
          <c:showCatName val="0"/>
          <c:showSerName val="0"/>
          <c:showPercent val="0"/>
          <c:showBubbleSize val="0"/>
        </c:dLbls>
        <c:gapWidth val="219"/>
        <c:overlap val="-27"/>
        <c:axId val="317825408"/>
        <c:axId val="317826064"/>
      </c:barChart>
      <c:catAx>
        <c:axId val="31782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26064"/>
        <c:crosses val="autoZero"/>
        <c:auto val="1"/>
        <c:lblAlgn val="ctr"/>
        <c:lblOffset val="100"/>
        <c:noMultiLvlLbl val="0"/>
      </c:catAx>
      <c:valAx>
        <c:axId val="31782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2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7864</c:v>
                </c:pt>
                <c:pt idx="1">
                  <c:v>5524</c:v>
                </c:pt>
                <c:pt idx="2">
                  <c:v>1111</c:v>
                </c:pt>
                <c:pt idx="3">
                  <c:v>1415</c:v>
                </c:pt>
                <c:pt idx="4">
                  <c:v>9353</c:v>
                </c:pt>
              </c:numCache>
            </c:numRef>
          </c:val>
          <c:extLst>
            <c:ext xmlns:c16="http://schemas.microsoft.com/office/drawing/2014/chart" uri="{C3380CC4-5D6E-409C-BE32-E72D297353CC}">
              <c16:uniqueId val="{00000000-4E18-4D1D-9100-6A9C16DB814D}"/>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178</c:v>
                </c:pt>
                <c:pt idx="1">
                  <c:v>117</c:v>
                </c:pt>
                <c:pt idx="2">
                  <c:v>39</c:v>
                </c:pt>
                <c:pt idx="3">
                  <c:v>14</c:v>
                </c:pt>
                <c:pt idx="4">
                  <c:v>221</c:v>
                </c:pt>
              </c:numCache>
            </c:numRef>
          </c:val>
          <c:extLst>
            <c:ext xmlns:c16="http://schemas.microsoft.com/office/drawing/2014/chart" uri="{C3380CC4-5D6E-409C-BE32-E72D297353CC}">
              <c16:uniqueId val="{00000001-4E18-4D1D-9100-6A9C16DB814D}"/>
            </c:ext>
          </c:extLst>
        </c:ser>
        <c:dLbls>
          <c:showLegendKey val="0"/>
          <c:showVal val="0"/>
          <c:showCatName val="0"/>
          <c:showSerName val="0"/>
          <c:showPercent val="0"/>
          <c:showBubbleSize val="0"/>
        </c:dLbls>
        <c:gapWidth val="150"/>
        <c:overlap val="100"/>
        <c:axId val="317836232"/>
        <c:axId val="317839512"/>
      </c:barChart>
      <c:catAx>
        <c:axId val="31783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39512"/>
        <c:crosses val="autoZero"/>
        <c:auto val="1"/>
        <c:lblAlgn val="ctr"/>
        <c:lblOffset val="100"/>
        <c:noMultiLvlLbl val="0"/>
      </c:catAx>
      <c:valAx>
        <c:axId val="317839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3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7F09-DA14-4112-8C11-43E6643C919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B5FF7E6-B207-4E41-B6C4-25837AB2C05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32455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81522-63FB-47CB-BD37-1F1716D143A4}"/>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57256372-67E0-4FB1-9D87-626BA9DFE41A}"/>
              </a:ext>
            </a:extLst>
          </p:cNvPr>
          <p:cNvGraphicFramePr>
            <a:graphicFrameLocks noGrp="1"/>
          </p:cNvGraphicFramePr>
          <p:nvPr>
            <p:ph type="tbl" sz="quarter" idx="13"/>
            <p:extLst>
              <p:ext uri="{D42A27DB-BD31-4B8C-83A1-F6EECF244321}">
                <p14:modId xmlns:p14="http://schemas.microsoft.com/office/powerpoint/2010/main" val="4273939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7068519"/>
                    </a:ext>
                  </a:extLst>
                </a:gridCol>
                <a:gridCol w="658368">
                  <a:extLst>
                    <a:ext uri="{9D8B030D-6E8A-4147-A177-3AD203B41FA5}">
                      <a16:colId xmlns:a16="http://schemas.microsoft.com/office/drawing/2014/main" val="1984278663"/>
                    </a:ext>
                  </a:extLst>
                </a:gridCol>
                <a:gridCol w="658368">
                  <a:extLst>
                    <a:ext uri="{9D8B030D-6E8A-4147-A177-3AD203B41FA5}">
                      <a16:colId xmlns:a16="http://schemas.microsoft.com/office/drawing/2014/main" val="2899213543"/>
                    </a:ext>
                  </a:extLst>
                </a:gridCol>
                <a:gridCol w="658368">
                  <a:extLst>
                    <a:ext uri="{9D8B030D-6E8A-4147-A177-3AD203B41FA5}">
                      <a16:colId xmlns:a16="http://schemas.microsoft.com/office/drawing/2014/main" val="2614652924"/>
                    </a:ext>
                  </a:extLst>
                </a:gridCol>
                <a:gridCol w="658368">
                  <a:extLst>
                    <a:ext uri="{9D8B030D-6E8A-4147-A177-3AD203B41FA5}">
                      <a16:colId xmlns:a16="http://schemas.microsoft.com/office/drawing/2014/main" val="3866339643"/>
                    </a:ext>
                  </a:extLst>
                </a:gridCol>
                <a:gridCol w="658368">
                  <a:extLst>
                    <a:ext uri="{9D8B030D-6E8A-4147-A177-3AD203B41FA5}">
                      <a16:colId xmlns:a16="http://schemas.microsoft.com/office/drawing/2014/main" val="2122186893"/>
                    </a:ext>
                  </a:extLst>
                </a:gridCol>
                <a:gridCol w="658368">
                  <a:extLst>
                    <a:ext uri="{9D8B030D-6E8A-4147-A177-3AD203B41FA5}">
                      <a16:colId xmlns:a16="http://schemas.microsoft.com/office/drawing/2014/main" val="2975767839"/>
                    </a:ext>
                  </a:extLst>
                </a:gridCol>
                <a:gridCol w="658368">
                  <a:extLst>
                    <a:ext uri="{9D8B030D-6E8A-4147-A177-3AD203B41FA5}">
                      <a16:colId xmlns:a16="http://schemas.microsoft.com/office/drawing/2014/main" val="251033786"/>
                    </a:ext>
                  </a:extLst>
                </a:gridCol>
                <a:gridCol w="658368">
                  <a:extLst>
                    <a:ext uri="{9D8B030D-6E8A-4147-A177-3AD203B41FA5}">
                      <a16:colId xmlns:a16="http://schemas.microsoft.com/office/drawing/2014/main" val="603942667"/>
                    </a:ext>
                  </a:extLst>
                </a:gridCol>
                <a:gridCol w="658368">
                  <a:extLst>
                    <a:ext uri="{9D8B030D-6E8A-4147-A177-3AD203B41FA5}">
                      <a16:colId xmlns:a16="http://schemas.microsoft.com/office/drawing/2014/main" val="25793070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33676474"/>
                  </a:ext>
                </a:extLst>
              </a:tr>
              <a:tr h="370840">
                <a:tc>
                  <a:txBody>
                    <a:bodyPr/>
                    <a:lstStyle/>
                    <a:p>
                      <a:r>
                        <a:rPr lang="en-US" sz="1000"/>
                        <a:t>trekbicycleargentina</a:t>
                      </a:r>
                    </a:p>
                  </a:txBody>
                  <a:tcPr/>
                </a:tc>
                <a:tc>
                  <a:txBody>
                    <a:bodyPr/>
                    <a:lstStyle/>
                    <a:p>
                      <a:r>
                        <a:rPr lang="en-US" sz="1000"/>
                        <a:t>42417</a:t>
                      </a:r>
                    </a:p>
                  </a:txBody>
                  <a:tcPr/>
                </a:tc>
                <a:tc>
                  <a:txBody>
                    <a:bodyPr/>
                    <a:lstStyle/>
                    <a:p>
                      <a:r>
                        <a:rPr lang="en-US" sz="1000"/>
                        <a:t>919</a:t>
                      </a:r>
                    </a:p>
                  </a:txBody>
                  <a:tcPr/>
                </a:tc>
                <a:tc>
                  <a:txBody>
                    <a:bodyPr/>
                    <a:lstStyle/>
                    <a:p>
                      <a:r>
                        <a:rPr lang="en-US" sz="1000"/>
                        <a:t>18</a:t>
                      </a:r>
                    </a:p>
                  </a:txBody>
                  <a:tcPr/>
                </a:tc>
                <a:tc>
                  <a:txBody>
                    <a:bodyPr/>
                    <a:lstStyle/>
                    <a:p>
                      <a:r>
                        <a:rPr lang="en-US" sz="1000"/>
                        <a:t>6</a:t>
                      </a:r>
                    </a:p>
                  </a:txBody>
                  <a:tcPr/>
                </a:tc>
                <a:tc>
                  <a:txBody>
                    <a:bodyPr/>
                    <a:lstStyle/>
                    <a:p>
                      <a:r>
                        <a:rPr lang="en-US" sz="1000"/>
                        <a:t>0</a:t>
                      </a:r>
                    </a:p>
                  </a:txBody>
                  <a:tcPr/>
                </a:tc>
                <a:tc>
                  <a:txBody>
                    <a:bodyPr/>
                    <a:lstStyle/>
                    <a:p>
                      <a:r>
                        <a:rPr lang="en-US" sz="1000"/>
                        <a:t>24</a:t>
                      </a:r>
                    </a:p>
                  </a:txBody>
                  <a:tcPr/>
                </a:tc>
                <a:tc>
                  <a:txBody>
                    <a:bodyPr/>
                    <a:lstStyle/>
                    <a:p>
                      <a:r>
                        <a:rPr lang="en-US" sz="1000"/>
                        <a:t>9353</a:t>
                      </a:r>
                    </a:p>
                  </a:txBody>
                  <a:tcPr/>
                </a:tc>
                <a:tc>
                  <a:txBody>
                    <a:bodyPr/>
                    <a:lstStyle/>
                    <a:p>
                      <a:r>
                        <a:rPr lang="en-US" sz="1000"/>
                        <a:t>221</a:t>
                      </a:r>
                    </a:p>
                  </a:txBody>
                  <a:tcPr/>
                </a:tc>
                <a:tc>
                  <a:txBody>
                    <a:bodyPr/>
                    <a:lstStyle/>
                    <a:p>
                      <a:r>
                        <a:rPr lang="en-US" sz="1000"/>
                        <a:t>0.9508 %</a:t>
                      </a:r>
                    </a:p>
                  </a:txBody>
                  <a:tcPr/>
                </a:tc>
                <a:extLst>
                  <a:ext uri="{0D108BD9-81ED-4DB2-BD59-A6C34878D82A}">
                    <a16:rowId xmlns:a16="http://schemas.microsoft.com/office/drawing/2014/main" val="871977740"/>
                  </a:ext>
                </a:extLst>
              </a:tr>
              <a:tr h="370840">
                <a:tc>
                  <a:txBody>
                    <a:bodyPr/>
                    <a:lstStyle/>
                    <a:p>
                      <a:r>
                        <a:rPr lang="en-US" sz="1000"/>
                        <a:t>specialized_arg</a:t>
                      </a:r>
                    </a:p>
                  </a:txBody>
                  <a:tcPr/>
                </a:tc>
                <a:tc>
                  <a:txBody>
                    <a:bodyPr/>
                    <a:lstStyle/>
                    <a:p>
                      <a:r>
                        <a:rPr lang="en-US" sz="1000"/>
                        <a:t>39126</a:t>
                      </a:r>
                    </a:p>
                  </a:txBody>
                  <a:tcPr/>
                </a:tc>
                <a:tc>
                  <a:txBody>
                    <a:bodyPr/>
                    <a:lstStyle/>
                    <a:p>
                      <a:r>
                        <a:rPr lang="en-US" sz="1000"/>
                        <a:t>653</a:t>
                      </a:r>
                    </a:p>
                  </a:txBody>
                  <a:tcPr/>
                </a:tc>
                <a:tc>
                  <a:txBody>
                    <a:bodyPr/>
                    <a:lstStyle/>
                    <a:p>
                      <a:r>
                        <a:rPr lang="en-US" sz="1000"/>
                        <a:t>10</a:t>
                      </a:r>
                    </a:p>
                  </a:txBody>
                  <a:tcPr/>
                </a:tc>
                <a:tc>
                  <a:txBody>
                    <a:bodyPr/>
                    <a:lstStyle/>
                    <a:p>
                      <a:r>
                        <a:rPr lang="en-US" sz="1000"/>
                        <a:t>3</a:t>
                      </a:r>
                    </a:p>
                  </a:txBody>
                  <a:tcPr/>
                </a:tc>
                <a:tc>
                  <a:txBody>
                    <a:bodyPr/>
                    <a:lstStyle/>
                    <a:p>
                      <a:r>
                        <a:rPr lang="en-US" sz="1000"/>
                        <a:t>1</a:t>
                      </a:r>
                    </a:p>
                  </a:txBody>
                  <a:tcPr/>
                </a:tc>
                <a:tc>
                  <a:txBody>
                    <a:bodyPr/>
                    <a:lstStyle/>
                    <a:p>
                      <a:r>
                        <a:rPr lang="en-US" sz="1000"/>
                        <a:t>14</a:t>
                      </a:r>
                    </a:p>
                  </a:txBody>
                  <a:tcPr/>
                </a:tc>
                <a:tc>
                  <a:txBody>
                    <a:bodyPr/>
                    <a:lstStyle/>
                    <a:p>
                      <a:r>
                        <a:rPr lang="en-US" sz="1000"/>
                        <a:t>5524</a:t>
                      </a:r>
                    </a:p>
                  </a:txBody>
                  <a:tcPr/>
                </a:tc>
                <a:tc>
                  <a:txBody>
                    <a:bodyPr/>
                    <a:lstStyle/>
                    <a:p>
                      <a:r>
                        <a:rPr lang="en-US" sz="1000"/>
                        <a:t>117</a:t>
                      </a:r>
                    </a:p>
                  </a:txBody>
                  <a:tcPr/>
                </a:tc>
                <a:tc>
                  <a:txBody>
                    <a:bodyPr/>
                    <a:lstStyle/>
                    <a:p>
                      <a:r>
                        <a:rPr lang="en-US" sz="1000"/>
                        <a:t>1.0385 %</a:t>
                      </a:r>
                    </a:p>
                  </a:txBody>
                  <a:tcPr/>
                </a:tc>
                <a:extLst>
                  <a:ext uri="{0D108BD9-81ED-4DB2-BD59-A6C34878D82A}">
                    <a16:rowId xmlns:a16="http://schemas.microsoft.com/office/drawing/2014/main" val="1527390451"/>
                  </a:ext>
                </a:extLst>
              </a:tr>
              <a:tr h="370840">
                <a:tc>
                  <a:txBody>
                    <a:bodyPr/>
                    <a:lstStyle/>
                    <a:p>
                      <a:r>
                        <a:rPr lang="en-US" sz="1000"/>
                        <a:t>scottsportsargentina</a:t>
                      </a:r>
                    </a:p>
                  </a:txBody>
                  <a:tcPr/>
                </a:tc>
                <a:tc>
                  <a:txBody>
                    <a:bodyPr/>
                    <a:lstStyle/>
                    <a:p>
                      <a:r>
                        <a:rPr lang="en-US" sz="1000"/>
                        <a:t>27813</a:t>
                      </a:r>
                    </a:p>
                  </a:txBody>
                  <a:tcPr/>
                </a:tc>
                <a:tc>
                  <a:txBody>
                    <a:bodyPr/>
                    <a:lstStyle/>
                    <a:p>
                      <a:r>
                        <a:rPr lang="en-US" sz="1000"/>
                        <a:t>713</a:t>
                      </a:r>
                    </a:p>
                  </a:txBody>
                  <a:tcPr/>
                </a:tc>
                <a:tc>
                  <a:txBody>
                    <a:bodyPr/>
                    <a:lstStyle/>
                    <a:p>
                      <a:r>
                        <a:rPr lang="en-US" sz="1000"/>
                        <a:t>21</a:t>
                      </a:r>
                    </a:p>
                  </a:txBody>
                  <a:tcPr/>
                </a:tc>
                <a:tc>
                  <a:txBody>
                    <a:bodyPr/>
                    <a:lstStyle/>
                    <a:p>
                      <a:r>
                        <a:rPr lang="en-US" sz="1000"/>
                        <a:t>8</a:t>
                      </a:r>
                    </a:p>
                  </a:txBody>
                  <a:tcPr/>
                </a:tc>
                <a:tc>
                  <a:txBody>
                    <a:bodyPr/>
                    <a:lstStyle/>
                    <a:p>
                      <a:r>
                        <a:rPr lang="en-US" sz="1000"/>
                        <a:t>1</a:t>
                      </a:r>
                    </a:p>
                  </a:txBody>
                  <a:tcPr/>
                </a:tc>
                <a:tc>
                  <a:txBody>
                    <a:bodyPr/>
                    <a:lstStyle/>
                    <a:p>
                      <a:r>
                        <a:rPr lang="en-US" sz="1000"/>
                        <a:t>30</a:t>
                      </a:r>
                    </a:p>
                  </a:txBody>
                  <a:tcPr/>
                </a:tc>
                <a:tc>
                  <a:txBody>
                    <a:bodyPr/>
                    <a:lstStyle/>
                    <a:p>
                      <a:r>
                        <a:rPr lang="en-US" sz="1000"/>
                        <a:t>7864</a:t>
                      </a:r>
                    </a:p>
                  </a:txBody>
                  <a:tcPr/>
                </a:tc>
                <a:tc>
                  <a:txBody>
                    <a:bodyPr/>
                    <a:lstStyle/>
                    <a:p>
                      <a:r>
                        <a:rPr lang="en-US" sz="1000"/>
                        <a:t>178</a:t>
                      </a:r>
                    </a:p>
                  </a:txBody>
                  <a:tcPr/>
                </a:tc>
                <a:tc>
                  <a:txBody>
                    <a:bodyPr/>
                    <a:lstStyle/>
                    <a:p>
                      <a:r>
                        <a:rPr lang="en-US" sz="1000"/>
                        <a:t>0.9764 %</a:t>
                      </a:r>
                    </a:p>
                  </a:txBody>
                  <a:tcPr/>
                </a:tc>
                <a:extLst>
                  <a:ext uri="{0D108BD9-81ED-4DB2-BD59-A6C34878D82A}">
                    <a16:rowId xmlns:a16="http://schemas.microsoft.com/office/drawing/2014/main" val="2706273495"/>
                  </a:ext>
                </a:extLst>
              </a:tr>
              <a:tr h="370840">
                <a:tc>
                  <a:txBody>
                    <a:bodyPr/>
                    <a:lstStyle/>
                    <a:p>
                      <a:r>
                        <a:rPr lang="en-US" sz="1000"/>
                        <a:t>giantargentina</a:t>
                      </a:r>
                    </a:p>
                  </a:txBody>
                  <a:tcPr/>
                </a:tc>
                <a:tc>
                  <a:txBody>
                    <a:bodyPr/>
                    <a:lstStyle/>
                    <a:p>
                      <a:r>
                        <a:rPr lang="en-US" sz="1000"/>
                        <a:t>16046</a:t>
                      </a:r>
                    </a:p>
                  </a:txBody>
                  <a:tcPr/>
                </a:tc>
                <a:tc>
                  <a:txBody>
                    <a:bodyPr/>
                    <a:lstStyle/>
                    <a:p>
                      <a:r>
                        <a:rPr lang="en-US" sz="1000"/>
                        <a:t>651</a:t>
                      </a:r>
                    </a:p>
                  </a:txBody>
                  <a:tcPr/>
                </a:tc>
                <a:tc>
                  <a:txBody>
                    <a:bodyPr/>
                    <a:lstStyle/>
                    <a:p>
                      <a:r>
                        <a:rPr lang="en-US" sz="1000"/>
                        <a:t>3</a:t>
                      </a:r>
                    </a:p>
                  </a:txBody>
                  <a:tcPr/>
                </a:tc>
                <a:tc>
                  <a:txBody>
                    <a:bodyPr/>
                    <a:lstStyle/>
                    <a:p>
                      <a:r>
                        <a:rPr lang="en-US" sz="1000"/>
                        <a:t>3</a:t>
                      </a:r>
                    </a:p>
                  </a:txBody>
                  <a:tcPr/>
                </a:tc>
                <a:tc>
                  <a:txBody>
                    <a:bodyPr/>
                    <a:lstStyle/>
                    <a:p>
                      <a:r>
                        <a:rPr lang="en-US" sz="1000"/>
                        <a:t>1</a:t>
                      </a:r>
                    </a:p>
                  </a:txBody>
                  <a:tcPr/>
                </a:tc>
                <a:tc>
                  <a:txBody>
                    <a:bodyPr/>
                    <a:lstStyle/>
                    <a:p>
                      <a:r>
                        <a:rPr lang="en-US" sz="1000"/>
                        <a:t>7</a:t>
                      </a:r>
                    </a:p>
                  </a:txBody>
                  <a:tcPr/>
                </a:tc>
                <a:tc>
                  <a:txBody>
                    <a:bodyPr/>
                    <a:lstStyle/>
                    <a:p>
                      <a:r>
                        <a:rPr lang="en-US" sz="1000"/>
                        <a:t>1111</a:t>
                      </a:r>
                    </a:p>
                  </a:txBody>
                  <a:tcPr/>
                </a:tc>
                <a:tc>
                  <a:txBody>
                    <a:bodyPr/>
                    <a:lstStyle/>
                    <a:p>
                      <a:r>
                        <a:rPr lang="en-US" sz="1000"/>
                        <a:t>39</a:t>
                      </a:r>
                    </a:p>
                  </a:txBody>
                  <a:tcPr/>
                </a:tc>
                <a:tc>
                  <a:txBody>
                    <a:bodyPr/>
                    <a:lstStyle/>
                    <a:p>
                      <a:r>
                        <a:rPr lang="en-US" sz="1000"/>
                        <a:t>1.0451 %</a:t>
                      </a:r>
                    </a:p>
                  </a:txBody>
                  <a:tcPr/>
                </a:tc>
                <a:extLst>
                  <a:ext uri="{0D108BD9-81ED-4DB2-BD59-A6C34878D82A}">
                    <a16:rowId xmlns:a16="http://schemas.microsoft.com/office/drawing/2014/main" val="3983401747"/>
                  </a:ext>
                </a:extLst>
              </a:tr>
              <a:tr h="370840">
                <a:tc>
                  <a:txBody>
                    <a:bodyPr/>
                    <a:lstStyle/>
                    <a:p>
                      <a:r>
                        <a:rPr lang="en-US" sz="1000"/>
                        <a:t>cannondale.argentina</a:t>
                      </a:r>
                    </a:p>
                  </a:txBody>
                  <a:tcPr/>
                </a:tc>
                <a:tc>
                  <a:txBody>
                    <a:bodyPr/>
                    <a:lstStyle/>
                    <a:p>
                      <a:r>
                        <a:rPr lang="en-US" sz="1000"/>
                        <a:t>14584</a:t>
                      </a:r>
                    </a:p>
                  </a:txBody>
                  <a:tcPr/>
                </a:tc>
                <a:tc>
                  <a:txBody>
                    <a:bodyPr/>
                    <a:lstStyle/>
                    <a:p>
                      <a:r>
                        <a:rPr lang="en-US" sz="1000"/>
                        <a:t>164</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1415</a:t>
                      </a:r>
                    </a:p>
                  </a:txBody>
                  <a:tcPr/>
                </a:tc>
                <a:tc>
                  <a:txBody>
                    <a:bodyPr/>
                    <a:lstStyle/>
                    <a:p>
                      <a:r>
                        <a:rPr lang="en-US" sz="1000"/>
                        <a:t>14</a:t>
                      </a:r>
                    </a:p>
                  </a:txBody>
                  <a:tcPr/>
                </a:tc>
                <a:tc>
                  <a:txBody>
                    <a:bodyPr/>
                    <a:lstStyle/>
                    <a:p>
                      <a:r>
                        <a:rPr lang="en-US" sz="1000"/>
                        <a:t>1.0949 %</a:t>
                      </a:r>
                    </a:p>
                  </a:txBody>
                  <a:tcPr/>
                </a:tc>
                <a:extLst>
                  <a:ext uri="{0D108BD9-81ED-4DB2-BD59-A6C34878D82A}">
                    <a16:rowId xmlns:a16="http://schemas.microsoft.com/office/drawing/2014/main" val="3942690499"/>
                  </a:ext>
                </a:extLst>
              </a:tr>
            </a:tbl>
          </a:graphicData>
        </a:graphic>
      </p:graphicFrame>
      <p:sp>
        <p:nvSpPr>
          <p:cNvPr id="4" name="Text Placeholder 3">
            <a:extLst>
              <a:ext uri="{FF2B5EF4-FFF2-40B4-BE49-F238E27FC236}">
                <a16:creationId xmlns:a16="http://schemas.microsoft.com/office/drawing/2014/main" id="{6156D703-68A2-484D-9F9F-DB18E25F2FF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636910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49FF6-BBF9-43BF-843B-D26AA70B45FE}"/>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7F6CEA08-CB5F-4E3B-8C7E-02D0BF679FAE}"/>
              </a:ext>
            </a:extLst>
          </p:cNvPr>
          <p:cNvGraphicFramePr>
            <a:graphicFrameLocks noGrp="1"/>
          </p:cNvGraphicFramePr>
          <p:nvPr>
            <p:ph type="chart" sz="quarter" idx="13"/>
            <p:extLst>
              <p:ext uri="{D42A27DB-BD31-4B8C-83A1-F6EECF244321}">
                <p14:modId xmlns:p14="http://schemas.microsoft.com/office/powerpoint/2010/main" val="4267947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08C897-CF77-4226-8A14-7788B6D5197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CD446351-9D85-4791-95D0-0F17FAD715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3811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4369-63A4-4525-AB71-B7C7CB70743A}"/>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4C31A382-98E4-459B-8A68-87A319BCD7E6}"/>
              </a:ext>
            </a:extLst>
          </p:cNvPr>
          <p:cNvGraphicFramePr>
            <a:graphicFrameLocks noGrp="1"/>
          </p:cNvGraphicFramePr>
          <p:nvPr>
            <p:ph type="chart" sz="quarter" idx="13"/>
            <p:extLst>
              <p:ext uri="{D42A27DB-BD31-4B8C-83A1-F6EECF244321}">
                <p14:modId xmlns:p14="http://schemas.microsoft.com/office/powerpoint/2010/main" val="1742189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8E248A-8257-4E94-9412-DB6EC0E4063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70AC500F-5E09-4B25-A605-964069A7DA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3605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E2BA-FDA6-4147-897C-BDD924AC3CA8}"/>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6E3FC304-92D9-4F8A-BF25-1228415FA081}"/>
              </a:ext>
            </a:extLst>
          </p:cNvPr>
          <p:cNvGraphicFramePr>
            <a:graphicFrameLocks noGrp="1"/>
          </p:cNvGraphicFramePr>
          <p:nvPr>
            <p:ph type="chart" sz="quarter" idx="13"/>
            <p:extLst>
              <p:ext uri="{D42A27DB-BD31-4B8C-83A1-F6EECF244321}">
                <p14:modId xmlns:p14="http://schemas.microsoft.com/office/powerpoint/2010/main" val="1256654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2C1879-8647-46BA-8A80-17E8E0DC3E0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69521129-3C6D-4AE0-8206-C107C66B8F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3109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EDE5-58A8-4940-8568-68F274057DCD}"/>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883F0374-7439-41FD-AB74-2CA46378D7EA}"/>
              </a:ext>
            </a:extLst>
          </p:cNvPr>
          <p:cNvGraphicFramePr>
            <a:graphicFrameLocks noGrp="1"/>
          </p:cNvGraphicFramePr>
          <p:nvPr>
            <p:ph type="chart" sz="quarter" idx="13"/>
            <p:extLst>
              <p:ext uri="{D42A27DB-BD31-4B8C-83A1-F6EECF244321}">
                <p14:modId xmlns:p14="http://schemas.microsoft.com/office/powerpoint/2010/main" val="419746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0BF03C-5177-4A80-A1E3-49A5EEACFE22}"/>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04A8021-76F6-4A31-A8C9-CCCB9BE64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534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B65D2-32F3-40C7-976F-5282AEEF7A44}"/>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2AAD9C0A-AAAC-47DA-B876-903AE4C0590F}"/>
              </a:ext>
            </a:extLst>
          </p:cNvPr>
          <p:cNvGraphicFramePr>
            <a:graphicFrameLocks noGrp="1"/>
          </p:cNvGraphicFramePr>
          <p:nvPr>
            <p:ph type="chart" sz="quarter" idx="13"/>
            <p:extLst>
              <p:ext uri="{D42A27DB-BD31-4B8C-83A1-F6EECF244321}">
                <p14:modId xmlns:p14="http://schemas.microsoft.com/office/powerpoint/2010/main" val="342360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958CB-A56C-4AC2-B7FD-385B35F195CC}"/>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EA948C36-9952-4B2B-8FC5-7B970EFCF4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172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6ED6-0A3C-4146-A901-C508DA2F537B}"/>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0D4309F7-7272-4D8F-AF2D-F798A0906CF2}"/>
              </a:ext>
            </a:extLst>
          </p:cNvPr>
          <p:cNvGraphicFramePr>
            <a:graphicFrameLocks noGrp="1"/>
          </p:cNvGraphicFramePr>
          <p:nvPr>
            <p:ph type="chart" sz="quarter" idx="13"/>
            <p:extLst>
              <p:ext uri="{D42A27DB-BD31-4B8C-83A1-F6EECF244321}">
                <p14:modId xmlns:p14="http://schemas.microsoft.com/office/powerpoint/2010/main" val="414624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B742C-256C-4421-A09C-0592CC0DEB60}"/>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40AEA61A-0768-4B31-B59F-246573E58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857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4AE73-1897-42D9-A661-0BC2B6BD8958}"/>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38B88614-28CD-47CE-9BBB-4CBE18B66321}"/>
              </a:ext>
            </a:extLst>
          </p:cNvPr>
          <p:cNvGraphicFramePr>
            <a:graphicFrameLocks noGrp="1"/>
          </p:cNvGraphicFramePr>
          <p:nvPr>
            <p:ph type="chart" sz="quarter" idx="13"/>
            <p:extLst>
              <p:ext uri="{D42A27DB-BD31-4B8C-83A1-F6EECF244321}">
                <p14:modId xmlns:p14="http://schemas.microsoft.com/office/powerpoint/2010/main" val="510576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ADA6F-ABDA-4879-AB63-B54C0964971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90D74D4-7CDE-481A-B9A4-5191EBC21D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258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769B-A222-4539-95AF-E2DDA216A47D}"/>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2AEA436D-9257-4B70-8594-149C8F6920C8}"/>
              </a:ext>
            </a:extLst>
          </p:cNvPr>
          <p:cNvGraphicFramePr>
            <a:graphicFrameLocks noGrp="1"/>
          </p:cNvGraphicFramePr>
          <p:nvPr>
            <p:ph type="chart" sz="quarter" idx="13"/>
            <p:extLst>
              <p:ext uri="{D42A27DB-BD31-4B8C-83A1-F6EECF244321}">
                <p14:modId xmlns:p14="http://schemas.microsoft.com/office/powerpoint/2010/main" val="2221220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44AAB-FD3A-4836-BB42-56D859BF746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AE32353-13EC-4E86-ADD6-C55217C40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592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DC8AD-7D8B-41BE-A54F-9668C26DED34}"/>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3AF8F85A-6980-44BB-B3D0-DCDF1B38D1FD}"/>
              </a:ext>
            </a:extLst>
          </p:cNvPr>
          <p:cNvGraphicFramePr>
            <a:graphicFrameLocks noGrp="1"/>
          </p:cNvGraphicFramePr>
          <p:nvPr>
            <p:ph type="chart" sz="quarter" idx="13"/>
            <p:extLst>
              <p:ext uri="{D42A27DB-BD31-4B8C-83A1-F6EECF244321}">
                <p14:modId xmlns:p14="http://schemas.microsoft.com/office/powerpoint/2010/main" val="1005332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E5A064-5FF0-4443-8E7B-BA2E6FADBEF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AF09FC94-9E4A-4A16-B309-36EE85D082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558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E69A8-695F-4CBC-A2FA-8D8B0CA1B16E}"/>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353E6BA9-D0AB-4B60-B25A-B9B528AB453D}"/>
              </a:ext>
            </a:extLst>
          </p:cNvPr>
          <p:cNvGraphicFramePr>
            <a:graphicFrameLocks noGrp="1"/>
          </p:cNvGraphicFramePr>
          <p:nvPr>
            <p:ph type="chart" sz="quarter" idx="13"/>
            <p:extLst>
              <p:ext uri="{D42A27DB-BD31-4B8C-83A1-F6EECF244321}">
                <p14:modId xmlns:p14="http://schemas.microsoft.com/office/powerpoint/2010/main" val="2852383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C0DAD-535C-4BF3-9E2C-CC0803EEF0F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D9A54C7-9779-4DDD-9E89-18904C83B8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028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559D5-4275-412A-B39B-E1EC7F585C9B}"/>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DC9B741B-6971-4758-8B10-12E9518B6432}"/>
              </a:ext>
            </a:extLst>
          </p:cNvPr>
          <p:cNvGraphicFramePr>
            <a:graphicFrameLocks noGrp="1"/>
          </p:cNvGraphicFramePr>
          <p:nvPr>
            <p:ph type="chart" sz="quarter" idx="13"/>
            <p:extLst>
              <p:ext uri="{D42A27DB-BD31-4B8C-83A1-F6EECF244321}">
                <p14:modId xmlns:p14="http://schemas.microsoft.com/office/powerpoint/2010/main" val="275045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CEB14D-78E1-4C1B-89EF-6C818937741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51B6103-B0B3-499C-B0D4-907D2832EA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336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62197-FF61-4DC6-BDBF-9FE12F220698}"/>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34524462-C85B-4C5E-8DA7-CF847800689B}"/>
              </a:ext>
            </a:extLst>
          </p:cNvPr>
          <p:cNvGraphicFramePr>
            <a:graphicFrameLocks noGrp="1"/>
          </p:cNvGraphicFramePr>
          <p:nvPr>
            <p:ph type="chart" sz="quarter" idx="13"/>
            <p:extLst>
              <p:ext uri="{D42A27DB-BD31-4B8C-83A1-F6EECF244321}">
                <p14:modId xmlns:p14="http://schemas.microsoft.com/office/powerpoint/2010/main" val="890393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2868C-E245-4FBE-A82A-FA04690AD28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91F01CA-E601-4C58-93DB-8F0EF13415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276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FF94F-87AB-4D01-AF92-F14D0D984130}"/>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69A9C47D-53A4-4BEF-9D80-4785B250190F}"/>
              </a:ext>
            </a:extLst>
          </p:cNvPr>
          <p:cNvGraphicFramePr>
            <a:graphicFrameLocks noGrp="1"/>
          </p:cNvGraphicFramePr>
          <p:nvPr>
            <p:ph type="chart" sz="quarter" idx="13"/>
            <p:extLst>
              <p:ext uri="{D42A27DB-BD31-4B8C-83A1-F6EECF244321}">
                <p14:modId xmlns:p14="http://schemas.microsoft.com/office/powerpoint/2010/main" val="2944011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D39DD1-C7AD-4E07-8FC4-94C9CDF69D2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41E78CC-1EE8-4433-950D-785326AFA7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407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DB688-08BE-4BA3-A22F-0EBBF5350989}"/>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77B84035-DCCA-4527-923A-CFB927EC1743}"/>
              </a:ext>
            </a:extLst>
          </p:cNvPr>
          <p:cNvGraphicFramePr>
            <a:graphicFrameLocks noGrp="1"/>
          </p:cNvGraphicFramePr>
          <p:nvPr>
            <p:ph type="tbl" sz="quarter" idx="13"/>
            <p:extLst>
              <p:ext uri="{D42A27DB-BD31-4B8C-83A1-F6EECF244321}">
                <p14:modId xmlns:p14="http://schemas.microsoft.com/office/powerpoint/2010/main" val="353579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57042126"/>
                    </a:ext>
                  </a:extLst>
                </a:gridCol>
                <a:gridCol w="1399032">
                  <a:extLst>
                    <a:ext uri="{9D8B030D-6E8A-4147-A177-3AD203B41FA5}">
                      <a16:colId xmlns:a16="http://schemas.microsoft.com/office/drawing/2014/main" val="591906886"/>
                    </a:ext>
                  </a:extLst>
                </a:gridCol>
                <a:gridCol w="1399032">
                  <a:extLst>
                    <a:ext uri="{9D8B030D-6E8A-4147-A177-3AD203B41FA5}">
                      <a16:colId xmlns:a16="http://schemas.microsoft.com/office/drawing/2014/main" val="1245521629"/>
                    </a:ext>
                  </a:extLst>
                </a:gridCol>
                <a:gridCol w="1399032">
                  <a:extLst>
                    <a:ext uri="{9D8B030D-6E8A-4147-A177-3AD203B41FA5}">
                      <a16:colId xmlns:a16="http://schemas.microsoft.com/office/drawing/2014/main" val="961028296"/>
                    </a:ext>
                  </a:extLst>
                </a:gridCol>
                <a:gridCol w="1399032">
                  <a:extLst>
                    <a:ext uri="{9D8B030D-6E8A-4147-A177-3AD203B41FA5}">
                      <a16:colId xmlns:a16="http://schemas.microsoft.com/office/drawing/2014/main" val="2656794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6465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403.23076923077</a:t>
                      </a:r>
                    </a:p>
                  </a:txBody>
                  <a:tcPr/>
                </a:tc>
                <a:extLst>
                  <a:ext uri="{0D108BD9-81ED-4DB2-BD59-A6C34878D82A}">
                    <a16:rowId xmlns:a16="http://schemas.microsoft.com/office/drawing/2014/main" val="120220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262.64285714286</a:t>
                      </a:r>
                    </a:p>
                  </a:txBody>
                  <a:tcPr/>
                </a:tc>
                <a:extLst>
                  <a:ext uri="{0D108BD9-81ED-4DB2-BD59-A6C34878D82A}">
                    <a16:rowId xmlns:a16="http://schemas.microsoft.com/office/drawing/2014/main" val="200355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264.08333333333</a:t>
                      </a:r>
                    </a:p>
                  </a:txBody>
                  <a:tcPr/>
                </a:tc>
                <a:extLst>
                  <a:ext uri="{0D108BD9-81ED-4DB2-BD59-A6C34878D82A}">
                    <a16:rowId xmlns:a16="http://schemas.microsoft.com/office/drawing/2014/main" val="27103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399.04545454545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408.95454545455</a:t>
                      </a:r>
                    </a:p>
                  </a:txBody>
                  <a:tcPr/>
                </a:tc>
                <a:extLst>
                  <a:ext uri="{0D108BD9-81ED-4DB2-BD59-A6C34878D82A}">
                    <a16:rowId xmlns:a16="http://schemas.microsoft.com/office/drawing/2014/main" val="222987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403.7619047619</a:t>
                      </a:r>
                    </a:p>
                  </a:txBody>
                  <a:tcPr/>
                </a:tc>
                <a:extLst>
                  <a:ext uri="{0D108BD9-81ED-4DB2-BD59-A6C34878D82A}">
                    <a16:rowId xmlns:a16="http://schemas.microsoft.com/office/drawing/2014/main" val="319082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403.7619047619</a:t>
                      </a:r>
                    </a:p>
                  </a:txBody>
                  <a:tcPr/>
                </a:tc>
                <a:extLst>
                  <a:ext uri="{0D108BD9-81ED-4DB2-BD59-A6C34878D82A}">
                    <a16:rowId xmlns:a16="http://schemas.microsoft.com/office/drawing/2014/main" val="415913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extLst>
                  <a:ext uri="{0D108BD9-81ED-4DB2-BD59-A6C34878D82A}">
                    <a16:rowId xmlns:a16="http://schemas.microsoft.com/office/drawing/2014/main" val="105782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393.47368421053</a:t>
                      </a:r>
                    </a:p>
                  </a:txBody>
                  <a:tcPr/>
                </a:tc>
                <a:extLst>
                  <a:ext uri="{0D108BD9-81ED-4DB2-BD59-A6C34878D82A}">
                    <a16:rowId xmlns:a16="http://schemas.microsoft.com/office/drawing/2014/main" val="41080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371.91666666667</a:t>
                      </a:r>
                    </a:p>
                  </a:txBody>
                  <a:tcPr/>
                </a:tc>
                <a:extLst>
                  <a:ext uri="{0D108BD9-81ED-4DB2-BD59-A6C34878D82A}">
                    <a16:rowId xmlns:a16="http://schemas.microsoft.com/office/drawing/2014/main" val="15557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1548102933"/>
                  </a:ext>
                </a:extLst>
              </a:tr>
            </a:tbl>
          </a:graphicData>
        </a:graphic>
      </p:graphicFrame>
      <p:sp>
        <p:nvSpPr>
          <p:cNvPr id="4" name="Text Placeholder 3">
            <a:extLst>
              <a:ext uri="{FF2B5EF4-FFF2-40B4-BE49-F238E27FC236}">
                <a16:creationId xmlns:a16="http://schemas.microsoft.com/office/drawing/2014/main" id="{622E1642-1A44-4F9C-82A3-DB6C51EC91B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6222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05EA-6B09-43F4-AD3D-8A14FC573FAA}"/>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16671CF7-40D9-4C8E-9153-BD7C41817BE0}"/>
              </a:ext>
            </a:extLst>
          </p:cNvPr>
          <p:cNvGraphicFramePr>
            <a:graphicFrameLocks noGrp="1"/>
          </p:cNvGraphicFramePr>
          <p:nvPr>
            <p:ph type="tbl" sz="quarter" idx="13"/>
            <p:extLst>
              <p:ext uri="{D42A27DB-BD31-4B8C-83A1-F6EECF244321}">
                <p14:modId xmlns:p14="http://schemas.microsoft.com/office/powerpoint/2010/main" val="1390669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806052"/>
                    </a:ext>
                  </a:extLst>
                </a:gridCol>
                <a:gridCol w="1399032">
                  <a:extLst>
                    <a:ext uri="{9D8B030D-6E8A-4147-A177-3AD203B41FA5}">
                      <a16:colId xmlns:a16="http://schemas.microsoft.com/office/drawing/2014/main" val="164410556"/>
                    </a:ext>
                  </a:extLst>
                </a:gridCol>
                <a:gridCol w="1399032">
                  <a:extLst>
                    <a:ext uri="{9D8B030D-6E8A-4147-A177-3AD203B41FA5}">
                      <a16:colId xmlns:a16="http://schemas.microsoft.com/office/drawing/2014/main" val="2082254895"/>
                    </a:ext>
                  </a:extLst>
                </a:gridCol>
                <a:gridCol w="1399032">
                  <a:extLst>
                    <a:ext uri="{9D8B030D-6E8A-4147-A177-3AD203B41FA5}">
                      <a16:colId xmlns:a16="http://schemas.microsoft.com/office/drawing/2014/main" val="2043718827"/>
                    </a:ext>
                  </a:extLst>
                </a:gridCol>
                <a:gridCol w="1399032">
                  <a:extLst>
                    <a:ext uri="{9D8B030D-6E8A-4147-A177-3AD203B41FA5}">
                      <a16:colId xmlns:a16="http://schemas.microsoft.com/office/drawing/2014/main" val="3208226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4451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158.77777777778</a:t>
                      </a:r>
                    </a:p>
                  </a:txBody>
                  <a:tcPr/>
                </a:tc>
                <a:extLst>
                  <a:ext uri="{0D108BD9-81ED-4DB2-BD59-A6C34878D82A}">
                    <a16:rowId xmlns:a16="http://schemas.microsoft.com/office/drawing/2014/main" val="289912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559.85714285714</a:t>
                      </a:r>
                    </a:p>
                  </a:txBody>
                  <a:tcPr/>
                </a:tc>
                <a:extLst>
                  <a:ext uri="{0D108BD9-81ED-4DB2-BD59-A6C34878D82A}">
                    <a16:rowId xmlns:a16="http://schemas.microsoft.com/office/drawing/2014/main" val="388463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343263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70108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a:t>
                      </a:r>
                    </a:p>
                  </a:txBody>
                  <a:tcPr/>
                </a:tc>
                <a:extLst>
                  <a:ext uri="{0D108BD9-81ED-4DB2-BD59-A6C34878D82A}">
                    <a16:rowId xmlns:a16="http://schemas.microsoft.com/office/drawing/2014/main" val="6747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extLst>
                  <a:ext uri="{0D108BD9-81ED-4DB2-BD59-A6C34878D82A}">
                    <a16:rowId xmlns:a16="http://schemas.microsoft.com/office/drawing/2014/main" val="32804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92163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#GarantíaIncondicionalBontrager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extLst>
                  <a:ext uri="{0D108BD9-81ED-4DB2-BD59-A6C34878D82A}">
                    <a16:rowId xmlns:a16="http://schemas.microsoft.com/office/drawing/2014/main" val="256754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#reemplazoporaccidente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extLst>
                  <a:ext uri="{0D108BD9-81ED-4DB2-BD59-A6C34878D82A}">
                    <a16:rowId xmlns:a16="http://schemas.microsoft.com/office/drawing/2014/main" val="377004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#nosotrostecuidamos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extLst>
                  <a:ext uri="{0D108BD9-81ED-4DB2-BD59-A6C34878D82A}">
                    <a16:rowId xmlns:a16="http://schemas.microsoft.com/office/drawing/2014/main" val="2047567180"/>
                  </a:ext>
                </a:extLst>
              </a:tr>
            </a:tbl>
          </a:graphicData>
        </a:graphic>
      </p:graphicFrame>
      <p:sp>
        <p:nvSpPr>
          <p:cNvPr id="4" name="Text Placeholder 3">
            <a:extLst>
              <a:ext uri="{FF2B5EF4-FFF2-40B4-BE49-F238E27FC236}">
                <a16:creationId xmlns:a16="http://schemas.microsoft.com/office/drawing/2014/main" id="{3F4A5F63-9402-4044-A576-3563DA62DC4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03150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E762D-014F-425B-8C9B-9D693D034ABA}"/>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FF9394A1-2153-469D-B73F-647D45113CD9}"/>
              </a:ext>
            </a:extLst>
          </p:cNvPr>
          <p:cNvGraphicFramePr>
            <a:graphicFrameLocks noGrp="1"/>
          </p:cNvGraphicFramePr>
          <p:nvPr>
            <p:ph type="tbl" sz="quarter" idx="13"/>
            <p:extLst>
              <p:ext uri="{D42A27DB-BD31-4B8C-83A1-F6EECF244321}">
                <p14:modId xmlns:p14="http://schemas.microsoft.com/office/powerpoint/2010/main" val="3678661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31538556"/>
                    </a:ext>
                  </a:extLst>
                </a:gridCol>
                <a:gridCol w="1399032">
                  <a:extLst>
                    <a:ext uri="{9D8B030D-6E8A-4147-A177-3AD203B41FA5}">
                      <a16:colId xmlns:a16="http://schemas.microsoft.com/office/drawing/2014/main" val="2254165465"/>
                    </a:ext>
                  </a:extLst>
                </a:gridCol>
                <a:gridCol w="1399032">
                  <a:extLst>
                    <a:ext uri="{9D8B030D-6E8A-4147-A177-3AD203B41FA5}">
                      <a16:colId xmlns:a16="http://schemas.microsoft.com/office/drawing/2014/main" val="1963436810"/>
                    </a:ext>
                  </a:extLst>
                </a:gridCol>
                <a:gridCol w="1399032">
                  <a:extLst>
                    <a:ext uri="{9D8B030D-6E8A-4147-A177-3AD203B41FA5}">
                      <a16:colId xmlns:a16="http://schemas.microsoft.com/office/drawing/2014/main" val="2253199447"/>
                    </a:ext>
                  </a:extLst>
                </a:gridCol>
                <a:gridCol w="1399032">
                  <a:extLst>
                    <a:ext uri="{9D8B030D-6E8A-4147-A177-3AD203B41FA5}">
                      <a16:colId xmlns:a16="http://schemas.microsoft.com/office/drawing/2014/main" val="1970861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4727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#garantiatrek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extLst>
                  <a:ext uri="{0D108BD9-81ED-4DB2-BD59-A6C34878D82A}">
                    <a16:rowId xmlns:a16="http://schemas.microsoft.com/office/drawing/2014/main" val="60129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extLst>
                  <a:ext uri="{0D108BD9-81ED-4DB2-BD59-A6C34878D82A}">
                    <a16:rowId xmlns:a16="http://schemas.microsoft.com/office/drawing/2014/main" val="195039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extLst>
                  <a:ext uri="{0D108BD9-81ED-4DB2-BD59-A6C34878D82A}">
                    <a16:rowId xmlns:a16="http://schemas.microsoft.com/office/drawing/2014/main" val="240984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439.33333333333</a:t>
                      </a:r>
                    </a:p>
                  </a:txBody>
                  <a:tcPr/>
                </a:tc>
                <a:extLst>
                  <a:ext uri="{0D108BD9-81ED-4DB2-BD59-A6C34878D82A}">
                    <a16:rowId xmlns:a16="http://schemas.microsoft.com/office/drawing/2014/main" val="393256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439.33333333333</a:t>
                      </a:r>
                    </a:p>
                  </a:txBody>
                  <a:tcPr/>
                </a:tc>
                <a:extLst>
                  <a:ext uri="{0D108BD9-81ED-4DB2-BD59-A6C34878D82A}">
                    <a16:rowId xmlns:a16="http://schemas.microsoft.com/office/drawing/2014/main" val="686571709"/>
                  </a:ext>
                </a:extLst>
              </a:tr>
            </a:tbl>
          </a:graphicData>
        </a:graphic>
      </p:graphicFrame>
      <p:sp>
        <p:nvSpPr>
          <p:cNvPr id="4" name="Text Placeholder 3">
            <a:extLst>
              <a:ext uri="{FF2B5EF4-FFF2-40B4-BE49-F238E27FC236}">
                <a16:creationId xmlns:a16="http://schemas.microsoft.com/office/drawing/2014/main" id="{57392E52-A3FB-4896-92ED-C0070AC4C28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66535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167F-47EE-4B6E-BD93-1B273A769EFE}"/>
              </a:ext>
            </a:extLst>
          </p:cNvPr>
          <p:cNvSpPr>
            <a:spLocks noGrp="1"/>
          </p:cNvSpPr>
          <p:nvPr>
            <p:ph type="title"/>
          </p:nvPr>
        </p:nvSpPr>
        <p:spPr/>
        <p:txBody>
          <a:bodyPr/>
          <a:lstStyle/>
          <a:p>
            <a:r>
              <a:rPr lang="en-US"/>
              <a:t>Instagram Posts Table | Scott - 1 of 19</a:t>
            </a:r>
          </a:p>
        </p:txBody>
      </p:sp>
      <p:graphicFrame>
        <p:nvGraphicFramePr>
          <p:cNvPr id="5" name="Table Placeholder 4">
            <a:extLst>
              <a:ext uri="{FF2B5EF4-FFF2-40B4-BE49-F238E27FC236}">
                <a16:creationId xmlns:a16="http://schemas.microsoft.com/office/drawing/2014/main" id="{D16AD954-ACA7-4D52-88AA-81562A01A1D3}"/>
              </a:ext>
            </a:extLst>
          </p:cNvPr>
          <p:cNvGraphicFramePr>
            <a:graphicFrameLocks noGrp="1"/>
          </p:cNvGraphicFramePr>
          <p:nvPr>
            <p:ph type="tbl" sz="quarter" idx="13"/>
            <p:extLst>
              <p:ext uri="{D42A27DB-BD31-4B8C-83A1-F6EECF244321}">
                <p14:modId xmlns:p14="http://schemas.microsoft.com/office/powerpoint/2010/main" val="210845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05106581"/>
                    </a:ext>
                  </a:extLst>
                </a:gridCol>
                <a:gridCol w="987552">
                  <a:extLst>
                    <a:ext uri="{9D8B030D-6E8A-4147-A177-3AD203B41FA5}">
                      <a16:colId xmlns:a16="http://schemas.microsoft.com/office/drawing/2014/main" val="759275503"/>
                    </a:ext>
                  </a:extLst>
                </a:gridCol>
                <a:gridCol w="987552">
                  <a:extLst>
                    <a:ext uri="{9D8B030D-6E8A-4147-A177-3AD203B41FA5}">
                      <a16:colId xmlns:a16="http://schemas.microsoft.com/office/drawing/2014/main" val="2590097767"/>
                    </a:ext>
                  </a:extLst>
                </a:gridCol>
                <a:gridCol w="987552">
                  <a:extLst>
                    <a:ext uri="{9D8B030D-6E8A-4147-A177-3AD203B41FA5}">
                      <a16:colId xmlns:a16="http://schemas.microsoft.com/office/drawing/2014/main" val="901538473"/>
                    </a:ext>
                  </a:extLst>
                </a:gridCol>
                <a:gridCol w="987552">
                  <a:extLst>
                    <a:ext uri="{9D8B030D-6E8A-4147-A177-3AD203B41FA5}">
                      <a16:colId xmlns:a16="http://schemas.microsoft.com/office/drawing/2014/main" val="1886357664"/>
                    </a:ext>
                  </a:extLst>
                </a:gridCol>
                <a:gridCol w="987552">
                  <a:extLst>
                    <a:ext uri="{9D8B030D-6E8A-4147-A177-3AD203B41FA5}">
                      <a16:colId xmlns:a16="http://schemas.microsoft.com/office/drawing/2014/main" val="1316301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570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- 2021-04-18 21:19:01</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10076340"/>
                  </a:ext>
                </a:extLst>
              </a:tr>
            </a:tbl>
          </a:graphicData>
        </a:graphic>
      </p:graphicFrame>
      <p:sp>
        <p:nvSpPr>
          <p:cNvPr id="4" name="Text Placeholder 3">
            <a:extLst>
              <a:ext uri="{FF2B5EF4-FFF2-40B4-BE49-F238E27FC236}">
                <a16:creationId xmlns:a16="http://schemas.microsoft.com/office/drawing/2014/main" id="{3BCC5006-E5B0-45D2-9DA6-E3446D94676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60184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9025D-5C48-4526-9828-20D325C26845}"/>
              </a:ext>
            </a:extLst>
          </p:cNvPr>
          <p:cNvSpPr>
            <a:spLocks noGrp="1"/>
          </p:cNvSpPr>
          <p:nvPr>
            <p:ph type="title"/>
          </p:nvPr>
        </p:nvSpPr>
        <p:spPr/>
        <p:txBody>
          <a:bodyPr/>
          <a:lstStyle/>
          <a:p>
            <a:r>
              <a:rPr lang="en-US"/>
              <a:t>Instagram Posts Table | Scott - 2 of 19</a:t>
            </a:r>
          </a:p>
        </p:txBody>
      </p:sp>
      <p:graphicFrame>
        <p:nvGraphicFramePr>
          <p:cNvPr id="5" name="Table Placeholder 4">
            <a:extLst>
              <a:ext uri="{FF2B5EF4-FFF2-40B4-BE49-F238E27FC236}">
                <a16:creationId xmlns:a16="http://schemas.microsoft.com/office/drawing/2014/main" id="{EFACCE3F-B397-4F27-8022-F6FC3321C55D}"/>
              </a:ext>
            </a:extLst>
          </p:cNvPr>
          <p:cNvGraphicFramePr>
            <a:graphicFrameLocks noGrp="1"/>
          </p:cNvGraphicFramePr>
          <p:nvPr>
            <p:ph type="tbl" sz="quarter" idx="13"/>
            <p:extLst>
              <p:ext uri="{D42A27DB-BD31-4B8C-83A1-F6EECF244321}">
                <p14:modId xmlns:p14="http://schemas.microsoft.com/office/powerpoint/2010/main" val="3208182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21689318"/>
                    </a:ext>
                  </a:extLst>
                </a:gridCol>
                <a:gridCol w="987552">
                  <a:extLst>
                    <a:ext uri="{9D8B030D-6E8A-4147-A177-3AD203B41FA5}">
                      <a16:colId xmlns:a16="http://schemas.microsoft.com/office/drawing/2014/main" val="3630752419"/>
                    </a:ext>
                  </a:extLst>
                </a:gridCol>
                <a:gridCol w="987552">
                  <a:extLst>
                    <a:ext uri="{9D8B030D-6E8A-4147-A177-3AD203B41FA5}">
                      <a16:colId xmlns:a16="http://schemas.microsoft.com/office/drawing/2014/main" val="1353569259"/>
                    </a:ext>
                  </a:extLst>
                </a:gridCol>
                <a:gridCol w="987552">
                  <a:extLst>
                    <a:ext uri="{9D8B030D-6E8A-4147-A177-3AD203B41FA5}">
                      <a16:colId xmlns:a16="http://schemas.microsoft.com/office/drawing/2014/main" val="419511629"/>
                    </a:ext>
                  </a:extLst>
                </a:gridCol>
                <a:gridCol w="987552">
                  <a:extLst>
                    <a:ext uri="{9D8B030D-6E8A-4147-A177-3AD203B41FA5}">
                      <a16:colId xmlns:a16="http://schemas.microsoft.com/office/drawing/2014/main" val="3492761435"/>
                    </a:ext>
                  </a:extLst>
                </a:gridCol>
                <a:gridCol w="987552">
                  <a:extLst>
                    <a:ext uri="{9D8B030D-6E8A-4147-A177-3AD203B41FA5}">
                      <a16:colId xmlns:a16="http://schemas.microsoft.com/office/drawing/2014/main" val="223273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198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- 2021-04-16 19:09:07</a:t>
                      </a:r>
                      <a:r>
                        <a:rPr kumimoji="0" lang="es-ES" sz="1000" b="0" i="0" u="none" strike="noStrike" kern="1200" cap="none" spc="0" normalizeH="0" baseline="0" noProof="0">
                          <a:ln>
                            <a:noFill/>
                          </a:ln>
                          <a:solidFill>
                            <a:prstClr val="black"/>
                          </a:solidFill>
                          <a:effectLst/>
                          <a:uLnTx/>
                          <a:uFillTx/>
                          <a:latin typeface="+mn-lt"/>
                          <a:ea typeface="+mn-ea"/>
                          <a:cs typeface="+mn-cs"/>
                        </a:rPr>
                        <a:t>
 ¡La X-caliber 8 es ideal para vos! 
Diseñada para disfrutar los senderos más rápidos y los recorridos largos. Se ha fabricado prestando especial atención a la calidad, al precio y a los componentes que marcan realmente una diferencia en el rendimiento. Una transmisión monoplato SRAM, una horquilla RockShox y unos frenos de disco hidráulicos la convierten en una excelente elección para los nuevos ciclistas de montaña y corredores de cross country.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2804942"/>
                  </a:ext>
                </a:extLst>
              </a:tr>
            </a:tbl>
          </a:graphicData>
        </a:graphic>
      </p:graphicFrame>
      <p:sp>
        <p:nvSpPr>
          <p:cNvPr id="4" name="Text Placeholder 3">
            <a:extLst>
              <a:ext uri="{FF2B5EF4-FFF2-40B4-BE49-F238E27FC236}">
                <a16:creationId xmlns:a16="http://schemas.microsoft.com/office/drawing/2014/main" id="{D6A2469F-080A-40BA-8507-342BDB6D7CD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13501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D26E5-9EEF-43CF-BE45-7397DEF2FC2F}"/>
              </a:ext>
            </a:extLst>
          </p:cNvPr>
          <p:cNvSpPr>
            <a:spLocks noGrp="1"/>
          </p:cNvSpPr>
          <p:nvPr>
            <p:ph type="title"/>
          </p:nvPr>
        </p:nvSpPr>
        <p:spPr/>
        <p:txBody>
          <a:bodyPr/>
          <a:lstStyle/>
          <a:p>
            <a:r>
              <a:rPr lang="en-US"/>
              <a:t>Instagram Posts Table | Scott - 3 of 19</a:t>
            </a:r>
          </a:p>
        </p:txBody>
      </p:sp>
      <p:graphicFrame>
        <p:nvGraphicFramePr>
          <p:cNvPr id="5" name="Table Placeholder 4">
            <a:extLst>
              <a:ext uri="{FF2B5EF4-FFF2-40B4-BE49-F238E27FC236}">
                <a16:creationId xmlns:a16="http://schemas.microsoft.com/office/drawing/2014/main" id="{9F055D14-B321-4866-992F-05CC9E41D29C}"/>
              </a:ext>
            </a:extLst>
          </p:cNvPr>
          <p:cNvGraphicFramePr>
            <a:graphicFrameLocks noGrp="1"/>
          </p:cNvGraphicFramePr>
          <p:nvPr>
            <p:ph type="tbl" sz="quarter" idx="13"/>
            <p:extLst>
              <p:ext uri="{D42A27DB-BD31-4B8C-83A1-F6EECF244321}">
                <p14:modId xmlns:p14="http://schemas.microsoft.com/office/powerpoint/2010/main" val="256935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33443652"/>
                    </a:ext>
                  </a:extLst>
                </a:gridCol>
                <a:gridCol w="987552">
                  <a:extLst>
                    <a:ext uri="{9D8B030D-6E8A-4147-A177-3AD203B41FA5}">
                      <a16:colId xmlns:a16="http://schemas.microsoft.com/office/drawing/2014/main" val="2698270117"/>
                    </a:ext>
                  </a:extLst>
                </a:gridCol>
                <a:gridCol w="987552">
                  <a:extLst>
                    <a:ext uri="{9D8B030D-6E8A-4147-A177-3AD203B41FA5}">
                      <a16:colId xmlns:a16="http://schemas.microsoft.com/office/drawing/2014/main" val="3945343508"/>
                    </a:ext>
                  </a:extLst>
                </a:gridCol>
                <a:gridCol w="987552">
                  <a:extLst>
                    <a:ext uri="{9D8B030D-6E8A-4147-A177-3AD203B41FA5}">
                      <a16:colId xmlns:a16="http://schemas.microsoft.com/office/drawing/2014/main" val="828292727"/>
                    </a:ext>
                  </a:extLst>
                </a:gridCol>
                <a:gridCol w="987552">
                  <a:extLst>
                    <a:ext uri="{9D8B030D-6E8A-4147-A177-3AD203B41FA5}">
                      <a16:colId xmlns:a16="http://schemas.microsoft.com/office/drawing/2014/main" val="1330149516"/>
                    </a:ext>
                  </a:extLst>
                </a:gridCol>
                <a:gridCol w="987552">
                  <a:extLst>
                    <a:ext uri="{9D8B030D-6E8A-4147-A177-3AD203B41FA5}">
                      <a16:colId xmlns:a16="http://schemas.microsoft.com/office/drawing/2014/main" val="2643297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14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- 2021-04-17 20:30:38</a:t>
                      </a:r>
                      <a:r>
                        <a:rPr kumimoji="0" lang="en-US" sz="1000" b="0" i="0" u="none" strike="noStrike" kern="1200" cap="none" spc="0" normalizeH="0" baseline="0" noProof="0">
                          <a:ln>
                            <a:noFill/>
                          </a:ln>
                          <a:solidFill>
                            <a:prstClr val="black"/>
                          </a:solidFill>
                          <a:effectLst/>
                          <a:uLnTx/>
                          <a:uFillTx/>
                          <a:latin typeface="+mn-lt"/>
                          <a:ea typeface="+mn-ea"/>
                          <a:cs typeface="+mn-cs"/>
                        </a:rPr>
                        <a:t>
 ¡Fin de semana al mejor estilo del #TeamTrekBontrager! 
hernanjais y alvaritomacias nos dejan estas postales increíbles.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1862988"/>
                  </a:ext>
                </a:extLst>
              </a:tr>
            </a:tbl>
          </a:graphicData>
        </a:graphic>
      </p:graphicFrame>
      <p:sp>
        <p:nvSpPr>
          <p:cNvPr id="4" name="Text Placeholder 3">
            <a:extLst>
              <a:ext uri="{FF2B5EF4-FFF2-40B4-BE49-F238E27FC236}">
                <a16:creationId xmlns:a16="http://schemas.microsoft.com/office/drawing/2014/main" id="{B7DA6B36-A647-4849-87E1-A3DED371041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328792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F0171-85D8-486F-9401-F98C15351A87}"/>
              </a:ext>
            </a:extLst>
          </p:cNvPr>
          <p:cNvSpPr>
            <a:spLocks noGrp="1"/>
          </p:cNvSpPr>
          <p:nvPr>
            <p:ph type="title"/>
          </p:nvPr>
        </p:nvSpPr>
        <p:spPr/>
        <p:txBody>
          <a:bodyPr/>
          <a:lstStyle/>
          <a:p>
            <a:r>
              <a:rPr lang="en-US"/>
              <a:t>Instagram Posts Table | Scott - 4 of 19</a:t>
            </a:r>
          </a:p>
        </p:txBody>
      </p:sp>
      <p:graphicFrame>
        <p:nvGraphicFramePr>
          <p:cNvPr id="5" name="Table Placeholder 4">
            <a:extLst>
              <a:ext uri="{FF2B5EF4-FFF2-40B4-BE49-F238E27FC236}">
                <a16:creationId xmlns:a16="http://schemas.microsoft.com/office/drawing/2014/main" id="{F9E26320-07BD-4248-85D2-2C5B5B92B226}"/>
              </a:ext>
            </a:extLst>
          </p:cNvPr>
          <p:cNvGraphicFramePr>
            <a:graphicFrameLocks noGrp="1"/>
          </p:cNvGraphicFramePr>
          <p:nvPr>
            <p:ph type="tbl" sz="quarter" idx="13"/>
            <p:extLst>
              <p:ext uri="{D42A27DB-BD31-4B8C-83A1-F6EECF244321}">
                <p14:modId xmlns:p14="http://schemas.microsoft.com/office/powerpoint/2010/main" val="665560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23529037"/>
                    </a:ext>
                  </a:extLst>
                </a:gridCol>
                <a:gridCol w="987552">
                  <a:extLst>
                    <a:ext uri="{9D8B030D-6E8A-4147-A177-3AD203B41FA5}">
                      <a16:colId xmlns:a16="http://schemas.microsoft.com/office/drawing/2014/main" val="1604803996"/>
                    </a:ext>
                  </a:extLst>
                </a:gridCol>
                <a:gridCol w="987552">
                  <a:extLst>
                    <a:ext uri="{9D8B030D-6E8A-4147-A177-3AD203B41FA5}">
                      <a16:colId xmlns:a16="http://schemas.microsoft.com/office/drawing/2014/main" val="1137453956"/>
                    </a:ext>
                  </a:extLst>
                </a:gridCol>
                <a:gridCol w="987552">
                  <a:extLst>
                    <a:ext uri="{9D8B030D-6E8A-4147-A177-3AD203B41FA5}">
                      <a16:colId xmlns:a16="http://schemas.microsoft.com/office/drawing/2014/main" val="1569171404"/>
                    </a:ext>
                  </a:extLst>
                </a:gridCol>
                <a:gridCol w="987552">
                  <a:extLst>
                    <a:ext uri="{9D8B030D-6E8A-4147-A177-3AD203B41FA5}">
                      <a16:colId xmlns:a16="http://schemas.microsoft.com/office/drawing/2014/main" val="1755350725"/>
                    </a:ext>
                  </a:extLst>
                </a:gridCol>
                <a:gridCol w="987552">
                  <a:extLst>
                    <a:ext uri="{9D8B030D-6E8A-4147-A177-3AD203B41FA5}">
                      <a16:colId xmlns:a16="http://schemas.microsoft.com/office/drawing/2014/main" val="1201124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91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- 2021-04-14 18:42:03</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624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- 2021-04-15 14:22:36</a:t>
                      </a:r>
                      <a:r>
                        <a:rPr kumimoji="0" lang="en-US" sz="1000" b="0" i="0" u="none" strike="noStrike" kern="1200" cap="none" spc="0" normalizeH="0" baseline="0" noProof="0">
                          <a:ln>
                            <a:noFill/>
                          </a:ln>
                          <a:solidFill>
                            <a:prstClr val="black"/>
                          </a:solidFill>
                          <a:effectLst/>
                          <a:uLnTx/>
                          <a:uFillTx/>
                          <a:latin typeface="+mn-lt"/>
                          <a:ea typeface="+mn-ea"/>
                          <a:cs typeface="+mn-cs"/>
                        </a:rPr>
                        <a:t>
 ¡Feliz día Internacional del Ciclista! 
trekbikes trekbicycleargentina bontragerargentina opticacentralstore pave_sportswear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0805958"/>
                  </a:ext>
                </a:extLst>
              </a:tr>
            </a:tbl>
          </a:graphicData>
        </a:graphic>
      </p:graphicFrame>
      <p:sp>
        <p:nvSpPr>
          <p:cNvPr id="4" name="Text Placeholder 3">
            <a:extLst>
              <a:ext uri="{FF2B5EF4-FFF2-40B4-BE49-F238E27FC236}">
                <a16:creationId xmlns:a16="http://schemas.microsoft.com/office/drawing/2014/main" id="{ADAC5B5F-50A8-4B91-A960-06370074FFC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69308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DBF5-FBB1-4465-9257-E43794BB57F8}"/>
              </a:ext>
            </a:extLst>
          </p:cNvPr>
          <p:cNvSpPr>
            <a:spLocks noGrp="1"/>
          </p:cNvSpPr>
          <p:nvPr>
            <p:ph type="title"/>
          </p:nvPr>
        </p:nvSpPr>
        <p:spPr/>
        <p:txBody>
          <a:bodyPr/>
          <a:lstStyle/>
          <a:p>
            <a:r>
              <a:rPr lang="en-US"/>
              <a:t>Instagram Posts Table | Scott - 5 of 19</a:t>
            </a:r>
          </a:p>
        </p:txBody>
      </p:sp>
      <p:graphicFrame>
        <p:nvGraphicFramePr>
          <p:cNvPr id="5" name="Table Placeholder 4">
            <a:extLst>
              <a:ext uri="{FF2B5EF4-FFF2-40B4-BE49-F238E27FC236}">
                <a16:creationId xmlns:a16="http://schemas.microsoft.com/office/drawing/2014/main" id="{85D8BA82-5826-4EDE-B2B3-06C3772DC586}"/>
              </a:ext>
            </a:extLst>
          </p:cNvPr>
          <p:cNvGraphicFramePr>
            <a:graphicFrameLocks noGrp="1"/>
          </p:cNvGraphicFramePr>
          <p:nvPr>
            <p:ph type="tbl" sz="quarter" idx="13"/>
            <p:extLst>
              <p:ext uri="{D42A27DB-BD31-4B8C-83A1-F6EECF244321}">
                <p14:modId xmlns:p14="http://schemas.microsoft.com/office/powerpoint/2010/main" val="827989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8672576"/>
                    </a:ext>
                  </a:extLst>
                </a:gridCol>
                <a:gridCol w="987552">
                  <a:extLst>
                    <a:ext uri="{9D8B030D-6E8A-4147-A177-3AD203B41FA5}">
                      <a16:colId xmlns:a16="http://schemas.microsoft.com/office/drawing/2014/main" val="2563294864"/>
                    </a:ext>
                  </a:extLst>
                </a:gridCol>
                <a:gridCol w="987552">
                  <a:extLst>
                    <a:ext uri="{9D8B030D-6E8A-4147-A177-3AD203B41FA5}">
                      <a16:colId xmlns:a16="http://schemas.microsoft.com/office/drawing/2014/main" val="1076738422"/>
                    </a:ext>
                  </a:extLst>
                </a:gridCol>
                <a:gridCol w="987552">
                  <a:extLst>
                    <a:ext uri="{9D8B030D-6E8A-4147-A177-3AD203B41FA5}">
                      <a16:colId xmlns:a16="http://schemas.microsoft.com/office/drawing/2014/main" val="903349369"/>
                    </a:ext>
                  </a:extLst>
                </a:gridCol>
                <a:gridCol w="987552">
                  <a:extLst>
                    <a:ext uri="{9D8B030D-6E8A-4147-A177-3AD203B41FA5}">
                      <a16:colId xmlns:a16="http://schemas.microsoft.com/office/drawing/2014/main" val="3688724936"/>
                    </a:ext>
                  </a:extLst>
                </a:gridCol>
                <a:gridCol w="987552">
                  <a:extLst>
                    <a:ext uri="{9D8B030D-6E8A-4147-A177-3AD203B41FA5}">
                      <a16:colId xmlns:a16="http://schemas.microsoft.com/office/drawing/2014/main" val="153644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018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- 2021-04-12 17:45:29</a:t>
                      </a:r>
                      <a:r>
                        <a:rPr kumimoji="0" lang="es-ES" sz="1000" b="0" i="0" u="none" strike="noStrike" kern="1200" cap="none" spc="0" normalizeH="0" baseline="0" noProof="0">
                          <a:ln>
                            <a:noFill/>
                          </a:ln>
                          <a:solidFill>
                            <a:prstClr val="black"/>
                          </a:solidFill>
                          <a:effectLst/>
                          <a:uLnTx/>
                          <a:uFillTx/>
                          <a:latin typeface="+mn-lt"/>
                          <a:ea typeface="+mn-ea"/>
                          <a:cs typeface="+mn-cs"/>
                        </a:rPr>
                        <a:t>
 Ya no tenés que elegir entre aerodinámica y bajo peso o entre confort y velocidad.
La nueva Tarmac te lo da T O D O🙌
Es la bicicleta de ruta más liviana que permite la UCI para que puedas enfrentar los ascensos más picantes y la más rápida para que puedas volar en los descensos.
#AeroIsEverything 
🔺 Encontrá la línea #Tarmac en nuestras tiendas autorizadas🔺
#SpecializedTarmac #TarmacSL7 #IamSpecialized #SpecializedArgentina
📸  billy_lebelge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09144999"/>
                  </a:ext>
                </a:extLst>
              </a:tr>
            </a:tbl>
          </a:graphicData>
        </a:graphic>
      </p:graphicFrame>
      <p:sp>
        <p:nvSpPr>
          <p:cNvPr id="4" name="Text Placeholder 3">
            <a:extLst>
              <a:ext uri="{FF2B5EF4-FFF2-40B4-BE49-F238E27FC236}">
                <a16:creationId xmlns:a16="http://schemas.microsoft.com/office/drawing/2014/main" id="{77836FB4-1DA0-4172-95D3-D2D5E1E389B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43419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BF036-F33B-462B-B87A-6852E62D671A}"/>
              </a:ext>
            </a:extLst>
          </p:cNvPr>
          <p:cNvSpPr>
            <a:spLocks noGrp="1"/>
          </p:cNvSpPr>
          <p:nvPr>
            <p:ph type="title"/>
          </p:nvPr>
        </p:nvSpPr>
        <p:spPr/>
        <p:txBody>
          <a:bodyPr/>
          <a:lstStyle/>
          <a:p>
            <a:r>
              <a:rPr lang="en-US"/>
              <a:t>Instagram Posts Table | Scott - 6 of 19</a:t>
            </a:r>
          </a:p>
        </p:txBody>
      </p:sp>
      <p:graphicFrame>
        <p:nvGraphicFramePr>
          <p:cNvPr id="5" name="Table Placeholder 4">
            <a:extLst>
              <a:ext uri="{FF2B5EF4-FFF2-40B4-BE49-F238E27FC236}">
                <a16:creationId xmlns:a16="http://schemas.microsoft.com/office/drawing/2014/main" id="{AAF00389-8FEA-4188-B0F0-1D4F7A36E03B}"/>
              </a:ext>
            </a:extLst>
          </p:cNvPr>
          <p:cNvGraphicFramePr>
            <a:graphicFrameLocks noGrp="1"/>
          </p:cNvGraphicFramePr>
          <p:nvPr>
            <p:ph type="tbl" sz="quarter" idx="13"/>
            <p:extLst>
              <p:ext uri="{D42A27DB-BD31-4B8C-83A1-F6EECF244321}">
                <p14:modId xmlns:p14="http://schemas.microsoft.com/office/powerpoint/2010/main" val="4292802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28266477"/>
                    </a:ext>
                  </a:extLst>
                </a:gridCol>
                <a:gridCol w="987552">
                  <a:extLst>
                    <a:ext uri="{9D8B030D-6E8A-4147-A177-3AD203B41FA5}">
                      <a16:colId xmlns:a16="http://schemas.microsoft.com/office/drawing/2014/main" val="2361592625"/>
                    </a:ext>
                  </a:extLst>
                </a:gridCol>
                <a:gridCol w="987552">
                  <a:extLst>
                    <a:ext uri="{9D8B030D-6E8A-4147-A177-3AD203B41FA5}">
                      <a16:colId xmlns:a16="http://schemas.microsoft.com/office/drawing/2014/main" val="1748756784"/>
                    </a:ext>
                  </a:extLst>
                </a:gridCol>
                <a:gridCol w="987552">
                  <a:extLst>
                    <a:ext uri="{9D8B030D-6E8A-4147-A177-3AD203B41FA5}">
                      <a16:colId xmlns:a16="http://schemas.microsoft.com/office/drawing/2014/main" val="669720334"/>
                    </a:ext>
                  </a:extLst>
                </a:gridCol>
                <a:gridCol w="987552">
                  <a:extLst>
                    <a:ext uri="{9D8B030D-6E8A-4147-A177-3AD203B41FA5}">
                      <a16:colId xmlns:a16="http://schemas.microsoft.com/office/drawing/2014/main" val="2207581166"/>
                    </a:ext>
                  </a:extLst>
                </a:gridCol>
                <a:gridCol w="987552">
                  <a:extLst>
                    <a:ext uri="{9D8B030D-6E8A-4147-A177-3AD203B41FA5}">
                      <a16:colId xmlns:a16="http://schemas.microsoft.com/office/drawing/2014/main" val="3704285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184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- 2021-04-01 14:41:25</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Por segundo año consecutivo la bici ganadora de vueltaaltascumbres #SuperCaliber se convierte en la bici del año por los lectores de bikerevista.
¡No importa el continente, ni el país; todo el mundo está seguro que es genial! 
trekbikes  trekbicycleargentina bontragerargentina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1590759"/>
                  </a:ext>
                </a:extLst>
              </a:tr>
            </a:tbl>
          </a:graphicData>
        </a:graphic>
      </p:graphicFrame>
      <p:sp>
        <p:nvSpPr>
          <p:cNvPr id="4" name="Text Placeholder 3">
            <a:extLst>
              <a:ext uri="{FF2B5EF4-FFF2-40B4-BE49-F238E27FC236}">
                <a16:creationId xmlns:a16="http://schemas.microsoft.com/office/drawing/2014/main" id="{F8A5D1B0-1C81-4B42-B9AA-5B5DAE82428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14448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FBB59-7477-47CF-AF7A-B109A7EDA8BA}"/>
              </a:ext>
            </a:extLst>
          </p:cNvPr>
          <p:cNvSpPr>
            <a:spLocks noGrp="1"/>
          </p:cNvSpPr>
          <p:nvPr>
            <p:ph type="title"/>
          </p:nvPr>
        </p:nvSpPr>
        <p:spPr/>
        <p:txBody>
          <a:bodyPr/>
          <a:lstStyle/>
          <a:p>
            <a:r>
              <a:rPr lang="en-US"/>
              <a:t>Instagram Posts Table | Scott - 7 of 19</a:t>
            </a:r>
          </a:p>
        </p:txBody>
      </p:sp>
      <p:graphicFrame>
        <p:nvGraphicFramePr>
          <p:cNvPr id="5" name="Table Placeholder 4">
            <a:extLst>
              <a:ext uri="{FF2B5EF4-FFF2-40B4-BE49-F238E27FC236}">
                <a16:creationId xmlns:a16="http://schemas.microsoft.com/office/drawing/2014/main" id="{26162D60-8E40-4742-9F7B-2E7066500FD7}"/>
              </a:ext>
            </a:extLst>
          </p:cNvPr>
          <p:cNvGraphicFramePr>
            <a:graphicFrameLocks noGrp="1"/>
          </p:cNvGraphicFramePr>
          <p:nvPr>
            <p:ph type="tbl" sz="quarter" idx="13"/>
            <p:extLst>
              <p:ext uri="{D42A27DB-BD31-4B8C-83A1-F6EECF244321}">
                <p14:modId xmlns:p14="http://schemas.microsoft.com/office/powerpoint/2010/main" val="206451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07463668"/>
                    </a:ext>
                  </a:extLst>
                </a:gridCol>
                <a:gridCol w="987552">
                  <a:extLst>
                    <a:ext uri="{9D8B030D-6E8A-4147-A177-3AD203B41FA5}">
                      <a16:colId xmlns:a16="http://schemas.microsoft.com/office/drawing/2014/main" val="3940867746"/>
                    </a:ext>
                  </a:extLst>
                </a:gridCol>
                <a:gridCol w="987552">
                  <a:extLst>
                    <a:ext uri="{9D8B030D-6E8A-4147-A177-3AD203B41FA5}">
                      <a16:colId xmlns:a16="http://schemas.microsoft.com/office/drawing/2014/main" val="1343005083"/>
                    </a:ext>
                  </a:extLst>
                </a:gridCol>
                <a:gridCol w="987552">
                  <a:extLst>
                    <a:ext uri="{9D8B030D-6E8A-4147-A177-3AD203B41FA5}">
                      <a16:colId xmlns:a16="http://schemas.microsoft.com/office/drawing/2014/main" val="699799500"/>
                    </a:ext>
                  </a:extLst>
                </a:gridCol>
                <a:gridCol w="987552">
                  <a:extLst>
                    <a:ext uri="{9D8B030D-6E8A-4147-A177-3AD203B41FA5}">
                      <a16:colId xmlns:a16="http://schemas.microsoft.com/office/drawing/2014/main" val="1273831955"/>
                    </a:ext>
                  </a:extLst>
                </a:gridCol>
                <a:gridCol w="987552">
                  <a:extLst>
                    <a:ext uri="{9D8B030D-6E8A-4147-A177-3AD203B41FA5}">
                      <a16:colId xmlns:a16="http://schemas.microsoft.com/office/drawing/2014/main" val="189971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04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- 2021-04-22 12:59:50</a:t>
                      </a:r>
                      <a:r>
                        <a:rPr kumimoji="0" lang="en-US" sz="1000" b="0" i="0" u="none" strike="noStrike" kern="1200" cap="none" spc="0" normalizeH="0" baseline="0" noProof="0">
                          <a:ln>
                            <a:noFill/>
                          </a:ln>
                          <a:solidFill>
                            <a:prstClr val="black"/>
                          </a:solidFill>
                          <a:effectLst/>
                          <a:uLnTx/>
                          <a:uFillTx/>
                          <a:latin typeface="+mn-lt"/>
                          <a:ea typeface="+mn-ea"/>
                          <a:cs typeface="+mn-cs"/>
                        </a:rPr>
                        <a:t>
 Una pausa para contemplar y entender que somos parte de la naturaleza🌱. 
Hoy y siempre. 
22 de abril 🌎 Día Internacional de la Tierra
#iamspecialized #specializedarg #ridespecialized #mtb #mtblifestyle  #sworks #epic #tubolevo #pedaleoasistido #argentina #adventure #xc #iamspecialized_mtb #DiaInternacionaldelatierra #planetatierra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2498347"/>
                  </a:ext>
                </a:extLst>
              </a:tr>
            </a:tbl>
          </a:graphicData>
        </a:graphic>
      </p:graphicFrame>
      <p:sp>
        <p:nvSpPr>
          <p:cNvPr id="4" name="Text Placeholder 3">
            <a:extLst>
              <a:ext uri="{FF2B5EF4-FFF2-40B4-BE49-F238E27FC236}">
                <a16:creationId xmlns:a16="http://schemas.microsoft.com/office/drawing/2014/main" id="{FB02E811-FC19-4E6A-9513-EE84A7D4715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32187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D20C-C572-4351-8B0B-6688A1BFADD8}"/>
              </a:ext>
            </a:extLst>
          </p:cNvPr>
          <p:cNvSpPr>
            <a:spLocks noGrp="1"/>
          </p:cNvSpPr>
          <p:nvPr>
            <p:ph type="title"/>
          </p:nvPr>
        </p:nvSpPr>
        <p:spPr/>
        <p:txBody>
          <a:bodyPr/>
          <a:lstStyle/>
          <a:p>
            <a:r>
              <a:rPr lang="en-US"/>
              <a:t>Instagram Posts Table | Scott - 8 of 19</a:t>
            </a:r>
          </a:p>
        </p:txBody>
      </p:sp>
      <p:graphicFrame>
        <p:nvGraphicFramePr>
          <p:cNvPr id="5" name="Table Placeholder 4">
            <a:extLst>
              <a:ext uri="{FF2B5EF4-FFF2-40B4-BE49-F238E27FC236}">
                <a16:creationId xmlns:a16="http://schemas.microsoft.com/office/drawing/2014/main" id="{9B8D6E33-ECDF-41D5-9F0E-1954213D167B}"/>
              </a:ext>
            </a:extLst>
          </p:cNvPr>
          <p:cNvGraphicFramePr>
            <a:graphicFrameLocks noGrp="1"/>
          </p:cNvGraphicFramePr>
          <p:nvPr>
            <p:ph type="tbl" sz="quarter" idx="13"/>
            <p:extLst>
              <p:ext uri="{D42A27DB-BD31-4B8C-83A1-F6EECF244321}">
                <p14:modId xmlns:p14="http://schemas.microsoft.com/office/powerpoint/2010/main" val="2344742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00936516"/>
                    </a:ext>
                  </a:extLst>
                </a:gridCol>
                <a:gridCol w="987552">
                  <a:extLst>
                    <a:ext uri="{9D8B030D-6E8A-4147-A177-3AD203B41FA5}">
                      <a16:colId xmlns:a16="http://schemas.microsoft.com/office/drawing/2014/main" val="1429480658"/>
                    </a:ext>
                  </a:extLst>
                </a:gridCol>
                <a:gridCol w="987552">
                  <a:extLst>
                    <a:ext uri="{9D8B030D-6E8A-4147-A177-3AD203B41FA5}">
                      <a16:colId xmlns:a16="http://schemas.microsoft.com/office/drawing/2014/main" val="3568219857"/>
                    </a:ext>
                  </a:extLst>
                </a:gridCol>
                <a:gridCol w="987552">
                  <a:extLst>
                    <a:ext uri="{9D8B030D-6E8A-4147-A177-3AD203B41FA5}">
                      <a16:colId xmlns:a16="http://schemas.microsoft.com/office/drawing/2014/main" val="2049157917"/>
                    </a:ext>
                  </a:extLst>
                </a:gridCol>
                <a:gridCol w="987552">
                  <a:extLst>
                    <a:ext uri="{9D8B030D-6E8A-4147-A177-3AD203B41FA5}">
                      <a16:colId xmlns:a16="http://schemas.microsoft.com/office/drawing/2014/main" val="814068122"/>
                    </a:ext>
                  </a:extLst>
                </a:gridCol>
                <a:gridCol w="987552">
                  <a:extLst>
                    <a:ext uri="{9D8B030D-6E8A-4147-A177-3AD203B41FA5}">
                      <a16:colId xmlns:a16="http://schemas.microsoft.com/office/drawing/2014/main" val="3335428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619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- 2021-04-21 19:17:14</a:t>
                      </a:r>
                      <a:r>
                        <a:rPr kumimoji="0" lang="en-US" sz="1000" b="0" i="0" u="none" strike="noStrike" kern="1200" cap="none" spc="0" normalizeH="0" baseline="0" noProof="0">
                          <a:ln>
                            <a:noFill/>
                          </a:ln>
                          <a:solidFill>
                            <a:prstClr val="black"/>
                          </a:solidFill>
                          <a:effectLst/>
                          <a:uLnTx/>
                          <a:uFillTx/>
                          <a:latin typeface="+mn-lt"/>
                          <a:ea typeface="+mn-ea"/>
                          <a:cs typeface="+mn-cs"/>
                        </a:rPr>
                        <a:t>
 Una #MTB con #HardTail lista para llevarte a otro nivel en los circuitos.
Así es la Scale 925.
✅ Cuadro Scale en carbono HMF
✅ FOX 32 Float Rhythm 100 mm
✅ Control remoto RideLoc con 3 posiciones
✅ Shimano XT/SLX, 12 velocidades
✅ Frenos de disco Shimano
✅ Llantas Syncros X-25 TR
✅ Cubiertas Schwalbe Racing Kevlar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854050"/>
                  </a:ext>
                </a:extLst>
              </a:tr>
            </a:tbl>
          </a:graphicData>
        </a:graphic>
      </p:graphicFrame>
      <p:sp>
        <p:nvSpPr>
          <p:cNvPr id="4" name="Text Placeholder 3">
            <a:extLst>
              <a:ext uri="{FF2B5EF4-FFF2-40B4-BE49-F238E27FC236}">
                <a16:creationId xmlns:a16="http://schemas.microsoft.com/office/drawing/2014/main" id="{C7056797-CE3C-41AF-9930-FAE5401A858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31556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F3A5-DB54-4AEF-BB34-135217FD25E9}"/>
              </a:ext>
            </a:extLst>
          </p:cNvPr>
          <p:cNvSpPr>
            <a:spLocks noGrp="1"/>
          </p:cNvSpPr>
          <p:nvPr>
            <p:ph type="title"/>
          </p:nvPr>
        </p:nvSpPr>
        <p:spPr/>
        <p:txBody>
          <a:bodyPr/>
          <a:lstStyle/>
          <a:p>
            <a:r>
              <a:rPr lang="en-US"/>
              <a:t>Instagram Posts Table | Scott - 9 of 19</a:t>
            </a:r>
          </a:p>
        </p:txBody>
      </p:sp>
      <p:graphicFrame>
        <p:nvGraphicFramePr>
          <p:cNvPr id="5" name="Table Placeholder 4">
            <a:extLst>
              <a:ext uri="{FF2B5EF4-FFF2-40B4-BE49-F238E27FC236}">
                <a16:creationId xmlns:a16="http://schemas.microsoft.com/office/drawing/2014/main" id="{AC39BD23-E704-4D6B-8686-8912FF3B8B05}"/>
              </a:ext>
            </a:extLst>
          </p:cNvPr>
          <p:cNvGraphicFramePr>
            <a:graphicFrameLocks noGrp="1"/>
          </p:cNvGraphicFramePr>
          <p:nvPr>
            <p:ph type="tbl" sz="quarter" idx="13"/>
            <p:extLst>
              <p:ext uri="{D42A27DB-BD31-4B8C-83A1-F6EECF244321}">
                <p14:modId xmlns:p14="http://schemas.microsoft.com/office/powerpoint/2010/main" val="1241481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67267483"/>
                    </a:ext>
                  </a:extLst>
                </a:gridCol>
                <a:gridCol w="987552">
                  <a:extLst>
                    <a:ext uri="{9D8B030D-6E8A-4147-A177-3AD203B41FA5}">
                      <a16:colId xmlns:a16="http://schemas.microsoft.com/office/drawing/2014/main" val="2138525908"/>
                    </a:ext>
                  </a:extLst>
                </a:gridCol>
                <a:gridCol w="987552">
                  <a:extLst>
                    <a:ext uri="{9D8B030D-6E8A-4147-A177-3AD203B41FA5}">
                      <a16:colId xmlns:a16="http://schemas.microsoft.com/office/drawing/2014/main" val="416248884"/>
                    </a:ext>
                  </a:extLst>
                </a:gridCol>
                <a:gridCol w="987552">
                  <a:extLst>
                    <a:ext uri="{9D8B030D-6E8A-4147-A177-3AD203B41FA5}">
                      <a16:colId xmlns:a16="http://schemas.microsoft.com/office/drawing/2014/main" val="4237435625"/>
                    </a:ext>
                  </a:extLst>
                </a:gridCol>
                <a:gridCol w="987552">
                  <a:extLst>
                    <a:ext uri="{9D8B030D-6E8A-4147-A177-3AD203B41FA5}">
                      <a16:colId xmlns:a16="http://schemas.microsoft.com/office/drawing/2014/main" val="3358523862"/>
                    </a:ext>
                  </a:extLst>
                </a:gridCol>
                <a:gridCol w="987552">
                  <a:extLst>
                    <a:ext uri="{9D8B030D-6E8A-4147-A177-3AD203B41FA5}">
                      <a16:colId xmlns:a16="http://schemas.microsoft.com/office/drawing/2014/main" val="10655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237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- 2021-04-12 20:24:07</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900 Team ISSUE AXS PRZ. El cuadro más rápido del mercado para que tu performance cambie para siempre.
✅ Cuadro Spark RC de carbono HMF
✅ RockShox SID Select RL3 110 mm
✅ FOX Nude EVOL, TwinLoc, 100 mm
✅ SRAM X01 AXS Eagle, 12 velocidades
✅ Frenos de disco Shimano XT
✅ Ruedas Syncros Silverton 2.0 TR
✅ Cubiertas Maxxis Rekon Race Folding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6054896"/>
                  </a:ext>
                </a:extLst>
              </a:tr>
            </a:tbl>
          </a:graphicData>
        </a:graphic>
      </p:graphicFrame>
      <p:sp>
        <p:nvSpPr>
          <p:cNvPr id="4" name="Text Placeholder 3">
            <a:extLst>
              <a:ext uri="{FF2B5EF4-FFF2-40B4-BE49-F238E27FC236}">
                <a16:creationId xmlns:a16="http://schemas.microsoft.com/office/drawing/2014/main" id="{A62287E7-8D18-4A8B-8955-A97DBEB74A1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39842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2C52-5E4D-4065-A5E0-E81C704A86C8}"/>
              </a:ext>
            </a:extLst>
          </p:cNvPr>
          <p:cNvSpPr>
            <a:spLocks noGrp="1"/>
          </p:cNvSpPr>
          <p:nvPr>
            <p:ph type="title"/>
          </p:nvPr>
        </p:nvSpPr>
        <p:spPr/>
        <p:txBody>
          <a:bodyPr/>
          <a:lstStyle/>
          <a:p>
            <a:r>
              <a:rPr lang="en-US"/>
              <a:t>Instagram Posts Table | Scott - 10 of 19</a:t>
            </a:r>
          </a:p>
        </p:txBody>
      </p:sp>
      <p:graphicFrame>
        <p:nvGraphicFramePr>
          <p:cNvPr id="5" name="Table Placeholder 4">
            <a:extLst>
              <a:ext uri="{FF2B5EF4-FFF2-40B4-BE49-F238E27FC236}">
                <a16:creationId xmlns:a16="http://schemas.microsoft.com/office/drawing/2014/main" id="{C27F336B-5DF7-4080-B3B1-05E101E71DE3}"/>
              </a:ext>
            </a:extLst>
          </p:cNvPr>
          <p:cNvGraphicFramePr>
            <a:graphicFrameLocks noGrp="1"/>
          </p:cNvGraphicFramePr>
          <p:nvPr>
            <p:ph type="tbl" sz="quarter" idx="13"/>
            <p:extLst>
              <p:ext uri="{D42A27DB-BD31-4B8C-83A1-F6EECF244321}">
                <p14:modId xmlns:p14="http://schemas.microsoft.com/office/powerpoint/2010/main" val="3945022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62754974"/>
                    </a:ext>
                  </a:extLst>
                </a:gridCol>
                <a:gridCol w="987552">
                  <a:extLst>
                    <a:ext uri="{9D8B030D-6E8A-4147-A177-3AD203B41FA5}">
                      <a16:colId xmlns:a16="http://schemas.microsoft.com/office/drawing/2014/main" val="1518198102"/>
                    </a:ext>
                  </a:extLst>
                </a:gridCol>
                <a:gridCol w="987552">
                  <a:extLst>
                    <a:ext uri="{9D8B030D-6E8A-4147-A177-3AD203B41FA5}">
                      <a16:colId xmlns:a16="http://schemas.microsoft.com/office/drawing/2014/main" val="3161779795"/>
                    </a:ext>
                  </a:extLst>
                </a:gridCol>
                <a:gridCol w="987552">
                  <a:extLst>
                    <a:ext uri="{9D8B030D-6E8A-4147-A177-3AD203B41FA5}">
                      <a16:colId xmlns:a16="http://schemas.microsoft.com/office/drawing/2014/main" val="1623586348"/>
                    </a:ext>
                  </a:extLst>
                </a:gridCol>
                <a:gridCol w="987552">
                  <a:extLst>
                    <a:ext uri="{9D8B030D-6E8A-4147-A177-3AD203B41FA5}">
                      <a16:colId xmlns:a16="http://schemas.microsoft.com/office/drawing/2014/main" val="1646580202"/>
                    </a:ext>
                  </a:extLst>
                </a:gridCol>
                <a:gridCol w="987552">
                  <a:extLst>
                    <a:ext uri="{9D8B030D-6E8A-4147-A177-3AD203B41FA5}">
                      <a16:colId xmlns:a16="http://schemas.microsoft.com/office/drawing/2014/main" val="3533827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931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- 2021-04-02 12:05:02</a:t>
                      </a:r>
                      <a:r>
                        <a:rPr kumimoji="0" lang="en-US" sz="1000" b="0" i="0" u="none" strike="noStrike" kern="1200" cap="none" spc="0" normalizeH="0" baseline="0" noProof="0">
                          <a:ln>
                            <a:noFill/>
                          </a:ln>
                          <a:solidFill>
                            <a:prstClr val="black"/>
                          </a:solidFill>
                          <a:effectLst/>
                          <a:uLnTx/>
                          <a:uFillTx/>
                          <a:latin typeface="+mn-lt"/>
                          <a:ea typeface="+mn-ea"/>
                          <a:cs typeface="+mn-cs"/>
                        </a:rPr>
                        <a:t>
 La inmensidad en tus pedales.
Fin de semana en #ModoTurbo
#IamSpecialized #SpecializedArgentina #Turbo #TurboLevo #PedaleoAsistido #Emtb #ItsYouOnlyFaster #ModoTurbo #TurboLevoSL
iamspecialized_turbo 
📸  hannahbarnes66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3142109"/>
                  </a:ext>
                </a:extLst>
              </a:tr>
            </a:tbl>
          </a:graphicData>
        </a:graphic>
      </p:graphicFrame>
      <p:sp>
        <p:nvSpPr>
          <p:cNvPr id="4" name="Text Placeholder 3">
            <a:extLst>
              <a:ext uri="{FF2B5EF4-FFF2-40B4-BE49-F238E27FC236}">
                <a16:creationId xmlns:a16="http://schemas.microsoft.com/office/drawing/2014/main" id="{66C802F9-8A6B-464C-BC95-8CBEFB332D0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80969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235C0-DD58-434E-BBBF-5FF24EE71B89}"/>
              </a:ext>
            </a:extLst>
          </p:cNvPr>
          <p:cNvSpPr>
            <a:spLocks noGrp="1"/>
          </p:cNvSpPr>
          <p:nvPr>
            <p:ph type="title"/>
          </p:nvPr>
        </p:nvSpPr>
        <p:spPr/>
        <p:txBody>
          <a:bodyPr/>
          <a:lstStyle/>
          <a:p>
            <a:r>
              <a:rPr lang="en-US"/>
              <a:t>Instagram Posts Table | Scott - 11 of 19</a:t>
            </a:r>
          </a:p>
        </p:txBody>
      </p:sp>
      <p:graphicFrame>
        <p:nvGraphicFramePr>
          <p:cNvPr id="5" name="Table Placeholder 4">
            <a:extLst>
              <a:ext uri="{FF2B5EF4-FFF2-40B4-BE49-F238E27FC236}">
                <a16:creationId xmlns:a16="http://schemas.microsoft.com/office/drawing/2014/main" id="{C70F28BB-827A-4882-9A38-32E90E3E5444}"/>
              </a:ext>
            </a:extLst>
          </p:cNvPr>
          <p:cNvGraphicFramePr>
            <a:graphicFrameLocks noGrp="1"/>
          </p:cNvGraphicFramePr>
          <p:nvPr>
            <p:ph type="tbl" sz="quarter" idx="13"/>
            <p:extLst>
              <p:ext uri="{D42A27DB-BD31-4B8C-83A1-F6EECF244321}">
                <p14:modId xmlns:p14="http://schemas.microsoft.com/office/powerpoint/2010/main" val="216567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2814972"/>
                    </a:ext>
                  </a:extLst>
                </a:gridCol>
                <a:gridCol w="987552">
                  <a:extLst>
                    <a:ext uri="{9D8B030D-6E8A-4147-A177-3AD203B41FA5}">
                      <a16:colId xmlns:a16="http://schemas.microsoft.com/office/drawing/2014/main" val="4214744099"/>
                    </a:ext>
                  </a:extLst>
                </a:gridCol>
                <a:gridCol w="987552">
                  <a:extLst>
                    <a:ext uri="{9D8B030D-6E8A-4147-A177-3AD203B41FA5}">
                      <a16:colId xmlns:a16="http://schemas.microsoft.com/office/drawing/2014/main" val="3201841512"/>
                    </a:ext>
                  </a:extLst>
                </a:gridCol>
                <a:gridCol w="987552">
                  <a:extLst>
                    <a:ext uri="{9D8B030D-6E8A-4147-A177-3AD203B41FA5}">
                      <a16:colId xmlns:a16="http://schemas.microsoft.com/office/drawing/2014/main" val="1573064904"/>
                    </a:ext>
                  </a:extLst>
                </a:gridCol>
                <a:gridCol w="987552">
                  <a:extLst>
                    <a:ext uri="{9D8B030D-6E8A-4147-A177-3AD203B41FA5}">
                      <a16:colId xmlns:a16="http://schemas.microsoft.com/office/drawing/2014/main" val="746135089"/>
                    </a:ext>
                  </a:extLst>
                </a:gridCol>
                <a:gridCol w="987552">
                  <a:extLst>
                    <a:ext uri="{9D8B030D-6E8A-4147-A177-3AD203B41FA5}">
                      <a16:colId xmlns:a16="http://schemas.microsoft.com/office/drawing/2014/main" val="133244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83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- 2021-04-05 16:49:49</a:t>
                      </a:r>
                      <a:r>
                        <a:rPr kumimoji="0" lang="es-ES" sz="1000" b="0" i="0" u="none" strike="noStrike" kern="1200" cap="none" spc="0" normalizeH="0" baseline="0" noProof="0">
                          <a:ln>
                            <a:noFill/>
                          </a:ln>
                          <a:solidFill>
                            <a:prstClr val="black"/>
                          </a:solidFill>
                          <a:effectLst/>
                          <a:uLnTx/>
                          <a:uFillTx/>
                          <a:latin typeface="+mn-lt"/>
                          <a:ea typeface="+mn-ea"/>
                          <a:cs typeface="+mn-cs"/>
                        </a:rPr>
                        <a:t>
 En un fin de semana intenso de competencias de montaña, nuestros embajadores demostraron estar a la altura de las circunstancias💪.
🏁En la carrera de MTB de San Martín de los Andes, zona5mtbrace , sobre un circuito muy técnico de 37 km con una altimetría acumulada de 1600 metros, martinarielsantos  se quedó con el primer lugar de la categoría E-Bikes con un tiempo de 1h 38m 35s. manusuarezbrc  llegó en el 4º lugar, a 8 minutos de Martín, mientras que nuestra representante femenina, erisimon77 , en su primera experiencia en carrera sobre una e-bike, logró un 8º lugar en la general de la categoría con un tiempo de 2h 9m 18s.
Los tres riders corrieron sobre sus Specialized Levo⚡.
"Pedalear sobre la Turbo Levo fue como hacerlo con la Epic solo que más rápido. Corrí con una batería de 700 watts. La clave fue pedalear como si fuera mi Epic, en modo Eco y Trail hasta llegar al Maderero para recién ahí correr en modo Turbo. Llegué a la meta con un 20% de batería de sobra. Un éxito", confesó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5908086"/>
                  </a:ext>
                </a:extLst>
              </a:tr>
            </a:tbl>
          </a:graphicData>
        </a:graphic>
      </p:graphicFrame>
      <p:sp>
        <p:nvSpPr>
          <p:cNvPr id="4" name="Text Placeholder 3">
            <a:extLst>
              <a:ext uri="{FF2B5EF4-FFF2-40B4-BE49-F238E27FC236}">
                <a16:creationId xmlns:a16="http://schemas.microsoft.com/office/drawing/2014/main" id="{BE373FF9-69B8-4611-A014-D84CA9AF7C2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143969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88C17-AA21-4849-B23E-F76AC27DE0B1}"/>
              </a:ext>
            </a:extLst>
          </p:cNvPr>
          <p:cNvSpPr>
            <a:spLocks noGrp="1"/>
          </p:cNvSpPr>
          <p:nvPr>
            <p:ph type="title"/>
          </p:nvPr>
        </p:nvSpPr>
        <p:spPr/>
        <p:txBody>
          <a:bodyPr/>
          <a:lstStyle/>
          <a:p>
            <a:r>
              <a:rPr lang="en-US"/>
              <a:t>Instagram Posts Table | Scott - 12 of 19</a:t>
            </a:r>
          </a:p>
        </p:txBody>
      </p:sp>
      <p:graphicFrame>
        <p:nvGraphicFramePr>
          <p:cNvPr id="5" name="Table Placeholder 4">
            <a:extLst>
              <a:ext uri="{FF2B5EF4-FFF2-40B4-BE49-F238E27FC236}">
                <a16:creationId xmlns:a16="http://schemas.microsoft.com/office/drawing/2014/main" id="{A83BF9FE-6A63-441B-8952-0EE6E1E3AE6E}"/>
              </a:ext>
            </a:extLst>
          </p:cNvPr>
          <p:cNvGraphicFramePr>
            <a:graphicFrameLocks noGrp="1"/>
          </p:cNvGraphicFramePr>
          <p:nvPr>
            <p:ph type="tbl" sz="quarter" idx="13"/>
            <p:extLst>
              <p:ext uri="{D42A27DB-BD31-4B8C-83A1-F6EECF244321}">
                <p14:modId xmlns:p14="http://schemas.microsoft.com/office/powerpoint/2010/main" val="1505751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27828850"/>
                    </a:ext>
                  </a:extLst>
                </a:gridCol>
                <a:gridCol w="987552">
                  <a:extLst>
                    <a:ext uri="{9D8B030D-6E8A-4147-A177-3AD203B41FA5}">
                      <a16:colId xmlns:a16="http://schemas.microsoft.com/office/drawing/2014/main" val="3221163863"/>
                    </a:ext>
                  </a:extLst>
                </a:gridCol>
                <a:gridCol w="987552">
                  <a:extLst>
                    <a:ext uri="{9D8B030D-6E8A-4147-A177-3AD203B41FA5}">
                      <a16:colId xmlns:a16="http://schemas.microsoft.com/office/drawing/2014/main" val="1403668114"/>
                    </a:ext>
                  </a:extLst>
                </a:gridCol>
                <a:gridCol w="987552">
                  <a:extLst>
                    <a:ext uri="{9D8B030D-6E8A-4147-A177-3AD203B41FA5}">
                      <a16:colId xmlns:a16="http://schemas.microsoft.com/office/drawing/2014/main" val="3571215480"/>
                    </a:ext>
                  </a:extLst>
                </a:gridCol>
                <a:gridCol w="987552">
                  <a:extLst>
                    <a:ext uri="{9D8B030D-6E8A-4147-A177-3AD203B41FA5}">
                      <a16:colId xmlns:a16="http://schemas.microsoft.com/office/drawing/2014/main" val="3247391594"/>
                    </a:ext>
                  </a:extLst>
                </a:gridCol>
                <a:gridCol w="987552">
                  <a:extLst>
                    <a:ext uri="{9D8B030D-6E8A-4147-A177-3AD203B41FA5}">
                      <a16:colId xmlns:a16="http://schemas.microsoft.com/office/drawing/2014/main" val="355798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326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- 2021-04-28 14:04:33</a:t>
                      </a:r>
                      <a:r>
                        <a:rPr kumimoji="0" lang="en-US" sz="1000" b="0" i="0" u="none" strike="noStrike" kern="1200" cap="none" spc="0" normalizeH="0" baseline="0" noProof="0">
                          <a:ln>
                            <a:noFill/>
                          </a:ln>
                          <a:solidFill>
                            <a:prstClr val="black"/>
                          </a:solidFill>
                          <a:effectLst/>
                          <a:uLnTx/>
                          <a:uFillTx/>
                          <a:latin typeface="+mn-lt"/>
                          <a:ea typeface="+mn-ea"/>
                          <a:cs typeface="+mn-cs"/>
                        </a:rPr>
                        <a:t>
 ¡Feliz cumpleaños, Alvarito! Uno de los corredores más queridos de Argentina y figura indiscutible del mtb celebra su cumple. 
¡Déjale un mensaje al Picante! 
trekbikes  trekbicycleargentina bontragerargentina  opticacentralstore  guargentina  pave_sportswear 
#FelizCumple#RacedToWin #GoOutside #creemosenlasbicis #procaliber #supercaliber #topfuel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088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- 2021-04-12 20:37:52</a:t>
                      </a:r>
                      <a:r>
                        <a:rPr kumimoji="0" lang="en-US" sz="1000" b="0" i="0" u="none" strike="noStrike" kern="1200" cap="none" spc="0" normalizeH="0" baseline="0" noProof="0">
                          <a:ln>
                            <a:noFill/>
                          </a:ln>
                          <a:solidFill>
                            <a:prstClr val="black"/>
                          </a:solidFill>
                          <a:effectLst/>
                          <a:uLnTx/>
                          <a:uFillTx/>
                          <a:latin typeface="+mn-lt"/>
                          <a:ea typeface="+mn-ea"/>
                          <a:cs typeface="+mn-cs"/>
                        </a:rPr>
                        <a:t>
 ¡Impresionante fin de semana para el #TeamTrekBontrager!
facundoperezc en Córdoba se coronó con la general de Candonga Race en la Supercaliber.
En la primera fecha de XCO Tucumano el juvenil  facu_cayata logró el tercer lugar en la general.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6888768"/>
                  </a:ext>
                </a:extLst>
              </a:tr>
            </a:tbl>
          </a:graphicData>
        </a:graphic>
      </p:graphicFrame>
      <p:sp>
        <p:nvSpPr>
          <p:cNvPr id="4" name="Text Placeholder 3">
            <a:extLst>
              <a:ext uri="{FF2B5EF4-FFF2-40B4-BE49-F238E27FC236}">
                <a16:creationId xmlns:a16="http://schemas.microsoft.com/office/drawing/2014/main" id="{380DE3A9-B591-494D-90E4-9E585920F06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020043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896E-7A58-4AA4-B6A6-D337D304C7BE}"/>
              </a:ext>
            </a:extLst>
          </p:cNvPr>
          <p:cNvSpPr>
            <a:spLocks noGrp="1"/>
          </p:cNvSpPr>
          <p:nvPr>
            <p:ph type="title"/>
          </p:nvPr>
        </p:nvSpPr>
        <p:spPr/>
        <p:txBody>
          <a:bodyPr/>
          <a:lstStyle/>
          <a:p>
            <a:r>
              <a:rPr lang="en-US"/>
              <a:t>Instagram Posts Table | Scott - 13 of 19</a:t>
            </a:r>
          </a:p>
        </p:txBody>
      </p:sp>
      <p:graphicFrame>
        <p:nvGraphicFramePr>
          <p:cNvPr id="5" name="Table Placeholder 4">
            <a:extLst>
              <a:ext uri="{FF2B5EF4-FFF2-40B4-BE49-F238E27FC236}">
                <a16:creationId xmlns:a16="http://schemas.microsoft.com/office/drawing/2014/main" id="{292B9B9D-E8A8-4239-B0B3-9A717E120E5A}"/>
              </a:ext>
            </a:extLst>
          </p:cNvPr>
          <p:cNvGraphicFramePr>
            <a:graphicFrameLocks noGrp="1"/>
          </p:cNvGraphicFramePr>
          <p:nvPr>
            <p:ph type="tbl" sz="quarter" idx="13"/>
            <p:extLst>
              <p:ext uri="{D42A27DB-BD31-4B8C-83A1-F6EECF244321}">
                <p14:modId xmlns:p14="http://schemas.microsoft.com/office/powerpoint/2010/main" val="1342075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23881433"/>
                    </a:ext>
                  </a:extLst>
                </a:gridCol>
                <a:gridCol w="987552">
                  <a:extLst>
                    <a:ext uri="{9D8B030D-6E8A-4147-A177-3AD203B41FA5}">
                      <a16:colId xmlns:a16="http://schemas.microsoft.com/office/drawing/2014/main" val="2221357851"/>
                    </a:ext>
                  </a:extLst>
                </a:gridCol>
                <a:gridCol w="987552">
                  <a:extLst>
                    <a:ext uri="{9D8B030D-6E8A-4147-A177-3AD203B41FA5}">
                      <a16:colId xmlns:a16="http://schemas.microsoft.com/office/drawing/2014/main" val="2018553961"/>
                    </a:ext>
                  </a:extLst>
                </a:gridCol>
                <a:gridCol w="987552">
                  <a:extLst>
                    <a:ext uri="{9D8B030D-6E8A-4147-A177-3AD203B41FA5}">
                      <a16:colId xmlns:a16="http://schemas.microsoft.com/office/drawing/2014/main" val="905407443"/>
                    </a:ext>
                  </a:extLst>
                </a:gridCol>
                <a:gridCol w="987552">
                  <a:extLst>
                    <a:ext uri="{9D8B030D-6E8A-4147-A177-3AD203B41FA5}">
                      <a16:colId xmlns:a16="http://schemas.microsoft.com/office/drawing/2014/main" val="3084942251"/>
                    </a:ext>
                  </a:extLst>
                </a:gridCol>
                <a:gridCol w="987552">
                  <a:extLst>
                    <a:ext uri="{9D8B030D-6E8A-4147-A177-3AD203B41FA5}">
                      <a16:colId xmlns:a16="http://schemas.microsoft.com/office/drawing/2014/main" val="290216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998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- 2021-04-21 16:46:11</a:t>
                      </a:r>
                      <a:r>
                        <a:rPr kumimoji="0" lang="en-US" sz="1000" b="0" i="0" u="none" strike="noStrike" kern="1200" cap="none" spc="0" normalizeH="0" baseline="0" noProof="0">
                          <a:ln>
                            <a:noFill/>
                          </a:ln>
                          <a:solidFill>
                            <a:prstClr val="black"/>
                          </a:solidFill>
                          <a:effectLst/>
                          <a:uLnTx/>
                          <a:uFillTx/>
                          <a:latin typeface="+mn-lt"/>
                          <a:ea typeface="+mn-ea"/>
                          <a:cs typeface="+mn-cs"/>
                        </a:rPr>
                        <a:t>
 Más senderos, más anécdotas, más diversión, más momentos mágicos.
Con la Turbo Levo ⚡️ una simple salida por la montaña se transforma en una experiencia inolvidable.
🚴‍♂️Nuestros embajadores manusuarezbrc y martinarielsantos haciendo lo que más les gusta por los increíbles paisajes de la Patagonia Argentina⛰.
🎬  brcrender
#IamSpecialized #SpecializedArgentina #MtbLifestyle #Trail #SWorks #Turbo #TurboLevo #TurboLevoSL #PedaleoAsistido #Emtb #ItsYouOnlyFaster #ModoTurbo  #Argentina #Patagonia #SanMartindelosAndes 
iamspecialized_turbo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61023063"/>
                  </a:ext>
                </a:extLst>
              </a:tr>
            </a:tbl>
          </a:graphicData>
        </a:graphic>
      </p:graphicFrame>
      <p:sp>
        <p:nvSpPr>
          <p:cNvPr id="4" name="Text Placeholder 3">
            <a:extLst>
              <a:ext uri="{FF2B5EF4-FFF2-40B4-BE49-F238E27FC236}">
                <a16:creationId xmlns:a16="http://schemas.microsoft.com/office/drawing/2014/main" id="{B888BC80-8837-43CC-8559-F42CB332F36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78866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CA23-EE01-4C09-B6B0-00709A5AA385}"/>
              </a:ext>
            </a:extLst>
          </p:cNvPr>
          <p:cNvSpPr>
            <a:spLocks noGrp="1"/>
          </p:cNvSpPr>
          <p:nvPr>
            <p:ph type="title"/>
          </p:nvPr>
        </p:nvSpPr>
        <p:spPr/>
        <p:txBody>
          <a:bodyPr/>
          <a:lstStyle/>
          <a:p>
            <a:r>
              <a:rPr lang="en-US"/>
              <a:t>Instagram Posts Table | Scott - 14 of 19</a:t>
            </a:r>
          </a:p>
        </p:txBody>
      </p:sp>
      <p:graphicFrame>
        <p:nvGraphicFramePr>
          <p:cNvPr id="5" name="Table Placeholder 4">
            <a:extLst>
              <a:ext uri="{FF2B5EF4-FFF2-40B4-BE49-F238E27FC236}">
                <a16:creationId xmlns:a16="http://schemas.microsoft.com/office/drawing/2014/main" id="{8E48F071-5E13-4FDE-8B19-544076B3FFDC}"/>
              </a:ext>
            </a:extLst>
          </p:cNvPr>
          <p:cNvGraphicFramePr>
            <a:graphicFrameLocks noGrp="1"/>
          </p:cNvGraphicFramePr>
          <p:nvPr>
            <p:ph type="tbl" sz="quarter" idx="13"/>
            <p:extLst>
              <p:ext uri="{D42A27DB-BD31-4B8C-83A1-F6EECF244321}">
                <p14:modId xmlns:p14="http://schemas.microsoft.com/office/powerpoint/2010/main" val="350418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24945394"/>
                    </a:ext>
                  </a:extLst>
                </a:gridCol>
                <a:gridCol w="987552">
                  <a:extLst>
                    <a:ext uri="{9D8B030D-6E8A-4147-A177-3AD203B41FA5}">
                      <a16:colId xmlns:a16="http://schemas.microsoft.com/office/drawing/2014/main" val="3463249188"/>
                    </a:ext>
                  </a:extLst>
                </a:gridCol>
                <a:gridCol w="987552">
                  <a:extLst>
                    <a:ext uri="{9D8B030D-6E8A-4147-A177-3AD203B41FA5}">
                      <a16:colId xmlns:a16="http://schemas.microsoft.com/office/drawing/2014/main" val="3953493003"/>
                    </a:ext>
                  </a:extLst>
                </a:gridCol>
                <a:gridCol w="987552">
                  <a:extLst>
                    <a:ext uri="{9D8B030D-6E8A-4147-A177-3AD203B41FA5}">
                      <a16:colId xmlns:a16="http://schemas.microsoft.com/office/drawing/2014/main" val="2711390272"/>
                    </a:ext>
                  </a:extLst>
                </a:gridCol>
                <a:gridCol w="987552">
                  <a:extLst>
                    <a:ext uri="{9D8B030D-6E8A-4147-A177-3AD203B41FA5}">
                      <a16:colId xmlns:a16="http://schemas.microsoft.com/office/drawing/2014/main" val="242167620"/>
                    </a:ext>
                  </a:extLst>
                </a:gridCol>
                <a:gridCol w="987552">
                  <a:extLst>
                    <a:ext uri="{9D8B030D-6E8A-4147-A177-3AD203B41FA5}">
                      <a16:colId xmlns:a16="http://schemas.microsoft.com/office/drawing/2014/main" val="185327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900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- 2021-04-30 20:05:34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Scale 970 Red detalle x detalle, producida en Argentina bajo los mismos estándares suizos:
✅ Cuadro Boost QR de aleación 6061 Scale
✅ RockShox Judy 100 mm
✅ Control remoto RideLoc con 2 posiciones
✅ SRAM SX, 12 velocidades
✅ Frenos de disco Shimano
✅ Llantas Syncros
✅ Cubiertas Maxxis Rekon 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66639784"/>
                  </a:ext>
                </a:extLst>
              </a:tr>
            </a:tbl>
          </a:graphicData>
        </a:graphic>
      </p:graphicFrame>
      <p:sp>
        <p:nvSpPr>
          <p:cNvPr id="4" name="Text Placeholder 3">
            <a:extLst>
              <a:ext uri="{FF2B5EF4-FFF2-40B4-BE49-F238E27FC236}">
                <a16:creationId xmlns:a16="http://schemas.microsoft.com/office/drawing/2014/main" id="{4F398795-A2EC-4993-979B-8AD45AB3007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77723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CDF9-C67D-4DDE-9D11-1F1B33F0209F}"/>
              </a:ext>
            </a:extLst>
          </p:cNvPr>
          <p:cNvSpPr>
            <a:spLocks noGrp="1"/>
          </p:cNvSpPr>
          <p:nvPr>
            <p:ph type="title"/>
          </p:nvPr>
        </p:nvSpPr>
        <p:spPr/>
        <p:txBody>
          <a:bodyPr/>
          <a:lstStyle/>
          <a:p>
            <a:r>
              <a:rPr lang="en-US"/>
              <a:t>Instagram Posts Table | Scott - 15 of 19</a:t>
            </a:r>
          </a:p>
        </p:txBody>
      </p:sp>
      <p:graphicFrame>
        <p:nvGraphicFramePr>
          <p:cNvPr id="5" name="Table Placeholder 4">
            <a:extLst>
              <a:ext uri="{FF2B5EF4-FFF2-40B4-BE49-F238E27FC236}">
                <a16:creationId xmlns:a16="http://schemas.microsoft.com/office/drawing/2014/main" id="{B2F43806-9AB2-4307-853B-E1FDE1008895}"/>
              </a:ext>
            </a:extLst>
          </p:cNvPr>
          <p:cNvGraphicFramePr>
            <a:graphicFrameLocks noGrp="1"/>
          </p:cNvGraphicFramePr>
          <p:nvPr>
            <p:ph type="tbl" sz="quarter" idx="13"/>
            <p:extLst>
              <p:ext uri="{D42A27DB-BD31-4B8C-83A1-F6EECF244321}">
                <p14:modId xmlns:p14="http://schemas.microsoft.com/office/powerpoint/2010/main" val="11035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46238765"/>
                    </a:ext>
                  </a:extLst>
                </a:gridCol>
                <a:gridCol w="987552">
                  <a:extLst>
                    <a:ext uri="{9D8B030D-6E8A-4147-A177-3AD203B41FA5}">
                      <a16:colId xmlns:a16="http://schemas.microsoft.com/office/drawing/2014/main" val="2233380582"/>
                    </a:ext>
                  </a:extLst>
                </a:gridCol>
                <a:gridCol w="987552">
                  <a:extLst>
                    <a:ext uri="{9D8B030D-6E8A-4147-A177-3AD203B41FA5}">
                      <a16:colId xmlns:a16="http://schemas.microsoft.com/office/drawing/2014/main" val="405941680"/>
                    </a:ext>
                  </a:extLst>
                </a:gridCol>
                <a:gridCol w="987552">
                  <a:extLst>
                    <a:ext uri="{9D8B030D-6E8A-4147-A177-3AD203B41FA5}">
                      <a16:colId xmlns:a16="http://schemas.microsoft.com/office/drawing/2014/main" val="1999341965"/>
                    </a:ext>
                  </a:extLst>
                </a:gridCol>
                <a:gridCol w="987552">
                  <a:extLst>
                    <a:ext uri="{9D8B030D-6E8A-4147-A177-3AD203B41FA5}">
                      <a16:colId xmlns:a16="http://schemas.microsoft.com/office/drawing/2014/main" val="2887868112"/>
                    </a:ext>
                  </a:extLst>
                </a:gridCol>
                <a:gridCol w="987552">
                  <a:extLst>
                    <a:ext uri="{9D8B030D-6E8A-4147-A177-3AD203B41FA5}">
                      <a16:colId xmlns:a16="http://schemas.microsoft.com/office/drawing/2014/main" val="26652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346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giantargentina - 2021-04-18 21:31:21</a:t>
                      </a:r>
                      <a:r>
                        <a:rPr kumimoji="0" lang="es-ES" sz="1000" b="0" i="0" u="none" strike="noStrike" kern="1200" cap="none" spc="0" normalizeH="0" baseline="0" noProof="0">
                          <a:ln>
                            <a:noFill/>
                          </a:ln>
                          <a:solidFill>
                            <a:prstClr val="black"/>
                          </a:solidFill>
                          <a:effectLst/>
                          <a:uLnTx/>
                          <a:uFillTx/>
                          <a:latin typeface="+mn-lt"/>
                          <a:ea typeface="+mn-ea"/>
                          <a:cs typeface="+mn-cs"/>
                        </a:rPr>
                        <a:t>
 Así quedás después de un fin de semana entero arriba de tu bici 😅
¿Pero quién te quita lo pedaleado? 🤘
📸 francogdelgado
.
.
.
.
.
#XtC #AllOutXC #RideUnleashed #RideGiantArgentina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608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- 2021-04-25 18:36:24</a:t>
                      </a:r>
                      <a:r>
                        <a:rPr kumimoji="0" lang="es-ES" sz="1000" b="0" i="0" u="none" strike="noStrike" kern="1200" cap="none" spc="0" normalizeH="0" baseline="0" noProof="0">
                          <a:ln>
                            <a:noFill/>
                          </a:ln>
                          <a:solidFill>
                            <a:prstClr val="black"/>
                          </a:solidFill>
                          <a:effectLst/>
                          <a:uLnTx/>
                          <a:uFillTx/>
                          <a:latin typeface="+mn-lt"/>
                          <a:ea typeface="+mn-ea"/>
                          <a:cs typeface="+mn-cs"/>
                        </a:rPr>
                        <a:t>
 Dale ❤️ si sos de los que no tiene drama en ensuciarse con tal de andar en bici.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1082121"/>
                  </a:ext>
                </a:extLst>
              </a:tr>
            </a:tbl>
          </a:graphicData>
        </a:graphic>
      </p:graphicFrame>
      <p:sp>
        <p:nvSpPr>
          <p:cNvPr id="4" name="Text Placeholder 3">
            <a:extLst>
              <a:ext uri="{FF2B5EF4-FFF2-40B4-BE49-F238E27FC236}">
                <a16:creationId xmlns:a16="http://schemas.microsoft.com/office/drawing/2014/main" id="{0DA54BBA-6B28-467A-B268-3B832D5638C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34695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A8D89-0283-4BA5-A8C5-FC891229325A}"/>
              </a:ext>
            </a:extLst>
          </p:cNvPr>
          <p:cNvSpPr>
            <a:spLocks noGrp="1"/>
          </p:cNvSpPr>
          <p:nvPr>
            <p:ph type="title"/>
          </p:nvPr>
        </p:nvSpPr>
        <p:spPr/>
        <p:txBody>
          <a:bodyPr/>
          <a:lstStyle/>
          <a:p>
            <a:r>
              <a:rPr lang="en-US"/>
              <a:t>Instagram Posts Table | Scott - 16 of 19</a:t>
            </a:r>
          </a:p>
        </p:txBody>
      </p:sp>
      <p:graphicFrame>
        <p:nvGraphicFramePr>
          <p:cNvPr id="5" name="Table Placeholder 4">
            <a:extLst>
              <a:ext uri="{FF2B5EF4-FFF2-40B4-BE49-F238E27FC236}">
                <a16:creationId xmlns:a16="http://schemas.microsoft.com/office/drawing/2014/main" id="{0B746EA8-F49E-4477-B070-64A67606ADBB}"/>
              </a:ext>
            </a:extLst>
          </p:cNvPr>
          <p:cNvGraphicFramePr>
            <a:graphicFrameLocks noGrp="1"/>
          </p:cNvGraphicFramePr>
          <p:nvPr>
            <p:ph type="tbl" sz="quarter" idx="13"/>
            <p:extLst>
              <p:ext uri="{D42A27DB-BD31-4B8C-83A1-F6EECF244321}">
                <p14:modId xmlns:p14="http://schemas.microsoft.com/office/powerpoint/2010/main" val="333858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41499413"/>
                    </a:ext>
                  </a:extLst>
                </a:gridCol>
                <a:gridCol w="987552">
                  <a:extLst>
                    <a:ext uri="{9D8B030D-6E8A-4147-A177-3AD203B41FA5}">
                      <a16:colId xmlns:a16="http://schemas.microsoft.com/office/drawing/2014/main" val="529773822"/>
                    </a:ext>
                  </a:extLst>
                </a:gridCol>
                <a:gridCol w="987552">
                  <a:extLst>
                    <a:ext uri="{9D8B030D-6E8A-4147-A177-3AD203B41FA5}">
                      <a16:colId xmlns:a16="http://schemas.microsoft.com/office/drawing/2014/main" val="1498221675"/>
                    </a:ext>
                  </a:extLst>
                </a:gridCol>
                <a:gridCol w="987552">
                  <a:extLst>
                    <a:ext uri="{9D8B030D-6E8A-4147-A177-3AD203B41FA5}">
                      <a16:colId xmlns:a16="http://schemas.microsoft.com/office/drawing/2014/main" val="1559548111"/>
                    </a:ext>
                  </a:extLst>
                </a:gridCol>
                <a:gridCol w="987552">
                  <a:extLst>
                    <a:ext uri="{9D8B030D-6E8A-4147-A177-3AD203B41FA5}">
                      <a16:colId xmlns:a16="http://schemas.microsoft.com/office/drawing/2014/main" val="2129520520"/>
                    </a:ext>
                  </a:extLst>
                </a:gridCol>
                <a:gridCol w="987552">
                  <a:extLst>
                    <a:ext uri="{9D8B030D-6E8A-4147-A177-3AD203B41FA5}">
                      <a16:colId xmlns:a16="http://schemas.microsoft.com/office/drawing/2014/main" val="255105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77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- 2021-04-28 16:03:28</a:t>
                      </a:r>
                      <a:r>
                        <a:rPr kumimoji="0" lang="en-US" sz="1000" b="0" i="0" u="none" strike="noStrike" kern="1200" cap="none" spc="0" normalizeH="0" baseline="0" noProof="0">
                          <a:ln>
                            <a:noFill/>
                          </a:ln>
                          <a:solidFill>
                            <a:prstClr val="black"/>
                          </a:solidFill>
                          <a:effectLst/>
                          <a:uLnTx/>
                          <a:uFillTx/>
                          <a:latin typeface="+mn-lt"/>
                          <a:ea typeface="+mn-ea"/>
                          <a:cs typeface="+mn-cs"/>
                        </a:rPr>
                        <a:t>
 ¿Qué características hacen que una zapatilla de ciclismo sea perfecta?🤔
¿Una excepcional transferencia de potencia? ¿Un confort superior combinado con un bajísimo peso? ¿Un estilo innegable? La respuesta es simple y es un SI a todas estas preguntas. 
Las S-Works 7 Road*, te darán todo esto y mucho más😎
*Peso aproximado: 224 g (1/2 par, talla 42)
👉 Encontrá toda la linea de nuestras zapatillas de MTB en nuestras tiendas autorizadas.
#IamSpecialized #SpecializedArgentina  #SpecializedSworks  #SpecializedSW7 #RoadShoes #SpecializedShoes #RoadBikes
📸  stefanvreug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7968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- 2021-04-17 18:15:17</a:t>
                      </a:r>
                      <a:r>
                        <a:rPr kumimoji="0" lang="en-US" sz="1000" b="0" i="0" u="none" strike="noStrike" kern="1200" cap="none" spc="0" normalizeH="0" baseline="0" noProof="0">
                          <a:ln>
                            <a:noFill/>
                          </a:ln>
                          <a:solidFill>
                            <a:prstClr val="black"/>
                          </a:solidFill>
                          <a:effectLst/>
                          <a:uLnTx/>
                          <a:uFillTx/>
                          <a:latin typeface="+mn-lt"/>
                          <a:ea typeface="+mn-ea"/>
                          <a:cs typeface="+mn-cs"/>
                        </a:rPr>
                        <a:t>
 El scottmtbracing sigue en acción.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3747247"/>
                  </a:ext>
                </a:extLst>
              </a:tr>
            </a:tbl>
          </a:graphicData>
        </a:graphic>
      </p:graphicFrame>
      <p:sp>
        <p:nvSpPr>
          <p:cNvPr id="4" name="Text Placeholder 3">
            <a:extLst>
              <a:ext uri="{FF2B5EF4-FFF2-40B4-BE49-F238E27FC236}">
                <a16:creationId xmlns:a16="http://schemas.microsoft.com/office/drawing/2014/main" id="{82007A3D-912A-4FD6-9089-F8F3FFD8D37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885181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8C86-5F8E-4424-BC7A-4882A04796E9}"/>
              </a:ext>
            </a:extLst>
          </p:cNvPr>
          <p:cNvSpPr>
            <a:spLocks noGrp="1"/>
          </p:cNvSpPr>
          <p:nvPr>
            <p:ph type="title"/>
          </p:nvPr>
        </p:nvSpPr>
        <p:spPr/>
        <p:txBody>
          <a:bodyPr/>
          <a:lstStyle/>
          <a:p>
            <a:r>
              <a:rPr lang="en-US"/>
              <a:t>Instagram Posts Table | Scott - 17 of 19</a:t>
            </a:r>
          </a:p>
        </p:txBody>
      </p:sp>
      <p:graphicFrame>
        <p:nvGraphicFramePr>
          <p:cNvPr id="5" name="Table Placeholder 4">
            <a:extLst>
              <a:ext uri="{FF2B5EF4-FFF2-40B4-BE49-F238E27FC236}">
                <a16:creationId xmlns:a16="http://schemas.microsoft.com/office/drawing/2014/main" id="{FF61E77A-36B2-4532-ACEC-1AD91383CF9D}"/>
              </a:ext>
            </a:extLst>
          </p:cNvPr>
          <p:cNvGraphicFramePr>
            <a:graphicFrameLocks noGrp="1"/>
          </p:cNvGraphicFramePr>
          <p:nvPr>
            <p:ph type="tbl" sz="quarter" idx="13"/>
            <p:extLst>
              <p:ext uri="{D42A27DB-BD31-4B8C-83A1-F6EECF244321}">
                <p14:modId xmlns:p14="http://schemas.microsoft.com/office/powerpoint/2010/main" val="2437002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7904569"/>
                    </a:ext>
                  </a:extLst>
                </a:gridCol>
                <a:gridCol w="987552">
                  <a:extLst>
                    <a:ext uri="{9D8B030D-6E8A-4147-A177-3AD203B41FA5}">
                      <a16:colId xmlns:a16="http://schemas.microsoft.com/office/drawing/2014/main" val="1073318759"/>
                    </a:ext>
                  </a:extLst>
                </a:gridCol>
                <a:gridCol w="987552">
                  <a:extLst>
                    <a:ext uri="{9D8B030D-6E8A-4147-A177-3AD203B41FA5}">
                      <a16:colId xmlns:a16="http://schemas.microsoft.com/office/drawing/2014/main" val="960112095"/>
                    </a:ext>
                  </a:extLst>
                </a:gridCol>
                <a:gridCol w="987552">
                  <a:extLst>
                    <a:ext uri="{9D8B030D-6E8A-4147-A177-3AD203B41FA5}">
                      <a16:colId xmlns:a16="http://schemas.microsoft.com/office/drawing/2014/main" val="1898992363"/>
                    </a:ext>
                  </a:extLst>
                </a:gridCol>
                <a:gridCol w="987552">
                  <a:extLst>
                    <a:ext uri="{9D8B030D-6E8A-4147-A177-3AD203B41FA5}">
                      <a16:colId xmlns:a16="http://schemas.microsoft.com/office/drawing/2014/main" val="3486783265"/>
                    </a:ext>
                  </a:extLst>
                </a:gridCol>
                <a:gridCol w="987552">
                  <a:extLst>
                    <a:ext uri="{9D8B030D-6E8A-4147-A177-3AD203B41FA5}">
                      <a16:colId xmlns:a16="http://schemas.microsoft.com/office/drawing/2014/main" val="202890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471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- 2021-04-13 21:57:15</a:t>
                      </a:r>
                      <a:r>
                        <a:rPr kumimoji="0" lang="es-ES" sz="1000" b="0" i="0" u="none" strike="noStrike" kern="1200" cap="none" spc="0" normalizeH="0" baseline="0" noProof="0">
                          <a:ln>
                            <a:noFill/>
                          </a:ln>
                          <a:solidFill>
                            <a:prstClr val="black"/>
                          </a:solidFill>
                          <a:effectLst/>
                          <a:uLnTx/>
                          <a:uFillTx/>
                          <a:latin typeface="+mn-lt"/>
                          <a:ea typeface="+mn-ea"/>
                          <a:cs typeface="+mn-cs"/>
                        </a:rPr>
                        <a:t>
 ¿Sabías que en nuestra web podés encontrar los mejores tips para elegir tu sillín ideal?
Acá te mostramos algunos.
#SCOTTargentina 
#Syncros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091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- 2021-04-08 19:07:23</a:t>
                      </a:r>
                      <a:r>
                        <a:rPr kumimoji="0" lang="es-ES" sz="1000" b="0" i="0" u="none" strike="noStrike" kern="1200" cap="none" spc="0" normalizeH="0" baseline="0" noProof="0">
                          <a:ln>
                            <a:noFill/>
                          </a:ln>
                          <a:solidFill>
                            <a:prstClr val="black"/>
                          </a:solidFill>
                          <a:effectLst/>
                          <a:uLnTx/>
                          <a:uFillTx/>
                          <a:latin typeface="+mn-lt"/>
                          <a:ea typeface="+mn-ea"/>
                          <a:cs typeface="+mn-cs"/>
                        </a:rPr>
                        <a:t>
 #TBT 
En 2012, SCOTT es la primera marca en lanzar una línea de éxito con ruedas de 27,5” con los modelos Scale 700 y Genius 700. 
El campeón mundial Nino Schurter domina todos los circuitos de competición a bordo de su Scale 700 RC, un modelo que revolucionó el mundo del ciclismo.
#SCOTTargentina 
#SCOTTbikes 
nschurter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1676122"/>
                  </a:ext>
                </a:extLst>
              </a:tr>
            </a:tbl>
          </a:graphicData>
        </a:graphic>
      </p:graphicFrame>
      <p:sp>
        <p:nvSpPr>
          <p:cNvPr id="4" name="Text Placeholder 3">
            <a:extLst>
              <a:ext uri="{FF2B5EF4-FFF2-40B4-BE49-F238E27FC236}">
                <a16:creationId xmlns:a16="http://schemas.microsoft.com/office/drawing/2014/main" id="{DEF1BFB8-F665-4039-AF95-3FE26A23F5C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78858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41831-7CC5-432D-8C77-4DA4C6831D65}"/>
              </a:ext>
            </a:extLst>
          </p:cNvPr>
          <p:cNvSpPr>
            <a:spLocks noGrp="1"/>
          </p:cNvSpPr>
          <p:nvPr>
            <p:ph type="title"/>
          </p:nvPr>
        </p:nvSpPr>
        <p:spPr/>
        <p:txBody>
          <a:bodyPr/>
          <a:lstStyle/>
          <a:p>
            <a:r>
              <a:rPr lang="en-US"/>
              <a:t>Instagram Posts Table | Scott - 18 of 19</a:t>
            </a:r>
          </a:p>
        </p:txBody>
      </p:sp>
      <p:graphicFrame>
        <p:nvGraphicFramePr>
          <p:cNvPr id="5" name="Table Placeholder 4">
            <a:extLst>
              <a:ext uri="{FF2B5EF4-FFF2-40B4-BE49-F238E27FC236}">
                <a16:creationId xmlns:a16="http://schemas.microsoft.com/office/drawing/2014/main" id="{B4EFBDAA-95CA-4340-9EC9-DFC13007D411}"/>
              </a:ext>
            </a:extLst>
          </p:cNvPr>
          <p:cNvGraphicFramePr>
            <a:graphicFrameLocks noGrp="1"/>
          </p:cNvGraphicFramePr>
          <p:nvPr>
            <p:ph type="tbl" sz="quarter" idx="13"/>
            <p:extLst>
              <p:ext uri="{D42A27DB-BD31-4B8C-83A1-F6EECF244321}">
                <p14:modId xmlns:p14="http://schemas.microsoft.com/office/powerpoint/2010/main" val="380800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22790934"/>
                    </a:ext>
                  </a:extLst>
                </a:gridCol>
                <a:gridCol w="987552">
                  <a:extLst>
                    <a:ext uri="{9D8B030D-6E8A-4147-A177-3AD203B41FA5}">
                      <a16:colId xmlns:a16="http://schemas.microsoft.com/office/drawing/2014/main" val="729519312"/>
                    </a:ext>
                  </a:extLst>
                </a:gridCol>
                <a:gridCol w="987552">
                  <a:extLst>
                    <a:ext uri="{9D8B030D-6E8A-4147-A177-3AD203B41FA5}">
                      <a16:colId xmlns:a16="http://schemas.microsoft.com/office/drawing/2014/main" val="2754287882"/>
                    </a:ext>
                  </a:extLst>
                </a:gridCol>
                <a:gridCol w="987552">
                  <a:extLst>
                    <a:ext uri="{9D8B030D-6E8A-4147-A177-3AD203B41FA5}">
                      <a16:colId xmlns:a16="http://schemas.microsoft.com/office/drawing/2014/main" val="3667312726"/>
                    </a:ext>
                  </a:extLst>
                </a:gridCol>
                <a:gridCol w="987552">
                  <a:extLst>
                    <a:ext uri="{9D8B030D-6E8A-4147-A177-3AD203B41FA5}">
                      <a16:colId xmlns:a16="http://schemas.microsoft.com/office/drawing/2014/main" val="1916096898"/>
                    </a:ext>
                  </a:extLst>
                </a:gridCol>
                <a:gridCol w="987552">
                  <a:extLst>
                    <a:ext uri="{9D8B030D-6E8A-4147-A177-3AD203B41FA5}">
                      <a16:colId xmlns:a16="http://schemas.microsoft.com/office/drawing/2014/main" val="150392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797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- 2021-04-23 16:40:45</a:t>
                      </a:r>
                      <a:r>
                        <a:rPr kumimoji="0" lang="en-US" sz="1000" b="0" i="0" u="none" strike="noStrike" kern="1200" cap="none" spc="0" normalizeH="0" baseline="0" noProof="0">
                          <a:ln>
                            <a:noFill/>
                          </a:ln>
                          <a:solidFill>
                            <a:prstClr val="black"/>
                          </a:solidFill>
                          <a:effectLst/>
                          <a:uLnTx/>
                          <a:uFillTx/>
                          <a:latin typeface="+mn-lt"/>
                          <a:ea typeface="+mn-ea"/>
                          <a:cs typeface="+mn-cs"/>
                        </a:rPr>
                        <a:t>
 Regla de oro: siempre salí preparado para resolver cualquier imprevisto.
Inflador, cámara, sacacubiertas y multiherramientas.
#PedaleaSeguro
🔺Encontrá todo lo que necesitás para rodar seguro en nuestras tiendas autorizadas🔺 
#IamSpecialized #SpecialzedArgentina #Specialized #EsencialesSpecialized #SpecializedPump #SpecializedPumps #SpecializedSwitch #SpecializedAirTool #SwitchSport #SpecializedLevers
📸  vamosapedalear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058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- 2021-04-10 20:02:19</a:t>
                      </a:r>
                      <a:r>
                        <a:rPr kumimoji="0" lang="es-ES" sz="1000" b="0" i="0" u="none" strike="noStrike" kern="1200" cap="none" spc="0" normalizeH="0" baseline="0" noProof="0">
                          <a:ln>
                            <a:noFill/>
                          </a:ln>
                          <a:solidFill>
                            <a:prstClr val="black"/>
                          </a:solidFill>
                          <a:effectLst/>
                          <a:uLnTx/>
                          <a:uFillTx/>
                          <a:latin typeface="+mn-lt"/>
                          <a:ea typeface="+mn-ea"/>
                          <a:cs typeface="+mn-cs"/>
                        </a:rPr>
                        <a:t>
 Otro segundo puesto para nschurter en el internazionaliditaliaseries con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7877752"/>
                  </a:ext>
                </a:extLst>
              </a:tr>
            </a:tbl>
          </a:graphicData>
        </a:graphic>
      </p:graphicFrame>
      <p:sp>
        <p:nvSpPr>
          <p:cNvPr id="4" name="Text Placeholder 3">
            <a:extLst>
              <a:ext uri="{FF2B5EF4-FFF2-40B4-BE49-F238E27FC236}">
                <a16:creationId xmlns:a16="http://schemas.microsoft.com/office/drawing/2014/main" id="{6530C983-BDB8-454F-8414-441FB8D3848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74173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86BF-5717-4C51-A10B-4017C23B7EA6}"/>
              </a:ext>
            </a:extLst>
          </p:cNvPr>
          <p:cNvSpPr>
            <a:spLocks noGrp="1"/>
          </p:cNvSpPr>
          <p:nvPr>
            <p:ph type="title"/>
          </p:nvPr>
        </p:nvSpPr>
        <p:spPr/>
        <p:txBody>
          <a:bodyPr/>
          <a:lstStyle/>
          <a:p>
            <a:r>
              <a:rPr lang="en-US"/>
              <a:t>Instagram Posts Table | Scott - 19 of 19</a:t>
            </a:r>
          </a:p>
        </p:txBody>
      </p:sp>
      <p:graphicFrame>
        <p:nvGraphicFramePr>
          <p:cNvPr id="5" name="Table Placeholder 4">
            <a:extLst>
              <a:ext uri="{FF2B5EF4-FFF2-40B4-BE49-F238E27FC236}">
                <a16:creationId xmlns:a16="http://schemas.microsoft.com/office/drawing/2014/main" id="{9C1AFD96-C677-4D70-9E8E-4B6A87BEF468}"/>
              </a:ext>
            </a:extLst>
          </p:cNvPr>
          <p:cNvGraphicFramePr>
            <a:graphicFrameLocks noGrp="1"/>
          </p:cNvGraphicFramePr>
          <p:nvPr>
            <p:ph type="tbl" sz="quarter" idx="13"/>
            <p:extLst>
              <p:ext uri="{D42A27DB-BD31-4B8C-83A1-F6EECF244321}">
                <p14:modId xmlns:p14="http://schemas.microsoft.com/office/powerpoint/2010/main" val="179463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33484708"/>
                    </a:ext>
                  </a:extLst>
                </a:gridCol>
                <a:gridCol w="987552">
                  <a:extLst>
                    <a:ext uri="{9D8B030D-6E8A-4147-A177-3AD203B41FA5}">
                      <a16:colId xmlns:a16="http://schemas.microsoft.com/office/drawing/2014/main" val="1336904025"/>
                    </a:ext>
                  </a:extLst>
                </a:gridCol>
                <a:gridCol w="987552">
                  <a:extLst>
                    <a:ext uri="{9D8B030D-6E8A-4147-A177-3AD203B41FA5}">
                      <a16:colId xmlns:a16="http://schemas.microsoft.com/office/drawing/2014/main" val="1301122820"/>
                    </a:ext>
                  </a:extLst>
                </a:gridCol>
                <a:gridCol w="987552">
                  <a:extLst>
                    <a:ext uri="{9D8B030D-6E8A-4147-A177-3AD203B41FA5}">
                      <a16:colId xmlns:a16="http://schemas.microsoft.com/office/drawing/2014/main" val="2565195069"/>
                    </a:ext>
                  </a:extLst>
                </a:gridCol>
                <a:gridCol w="987552">
                  <a:extLst>
                    <a:ext uri="{9D8B030D-6E8A-4147-A177-3AD203B41FA5}">
                      <a16:colId xmlns:a16="http://schemas.microsoft.com/office/drawing/2014/main" val="2867684436"/>
                    </a:ext>
                  </a:extLst>
                </a:gridCol>
                <a:gridCol w="987552">
                  <a:extLst>
                    <a:ext uri="{9D8B030D-6E8A-4147-A177-3AD203B41FA5}">
                      <a16:colId xmlns:a16="http://schemas.microsoft.com/office/drawing/2014/main" val="361961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560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- 2021-04-21 19:12:13</a:t>
                      </a:r>
                      <a:r>
                        <a:rPr kumimoji="0" lang="en-US" sz="1000" b="0" i="0" u="none" strike="noStrike" kern="1200" cap="none" spc="0" normalizeH="0" baseline="0" noProof="0">
                          <a:ln>
                            <a:noFill/>
                          </a:ln>
                          <a:solidFill>
                            <a:prstClr val="black"/>
                          </a:solidFill>
                          <a:effectLst/>
                          <a:uLnTx/>
                          <a:uFillTx/>
                          <a:latin typeface="+mn-lt"/>
                          <a:ea typeface="+mn-ea"/>
                          <a:cs typeface="+mn-cs"/>
                        </a:rPr>
                        <a:t>
 ¡Émonda por el treksegafredo! 
Nuestra gama de ruta más ligera es aun mejor. 
trekbicycleargentina bontragerargentina ridebontrager santini_arg 
#Trekbikes #trekemonda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2769679"/>
                  </a:ext>
                </a:extLst>
              </a:tr>
            </a:tbl>
          </a:graphicData>
        </a:graphic>
      </p:graphicFrame>
      <p:sp>
        <p:nvSpPr>
          <p:cNvPr id="4" name="Text Placeholder 3">
            <a:extLst>
              <a:ext uri="{FF2B5EF4-FFF2-40B4-BE49-F238E27FC236}">
                <a16:creationId xmlns:a16="http://schemas.microsoft.com/office/drawing/2014/main" id="{109995E1-0DC8-4B2E-922C-3644816B2CF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791021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1312</Words>
  <Application>Microsoft Office PowerPoint</Application>
  <PresentationFormat>On-screen Show (4:3)</PresentationFormat>
  <Paragraphs>551</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19</vt:lpstr>
      <vt:lpstr>Instagram Posts Table | Scott - 2 of 19</vt:lpstr>
      <vt:lpstr>Instagram Posts Table | Scott - 3 of 19</vt:lpstr>
      <vt:lpstr>Instagram Posts Table | Scott - 4 of 19</vt:lpstr>
      <vt:lpstr>Instagram Posts Table | Scott - 5 of 19</vt:lpstr>
      <vt:lpstr>Instagram Posts Table | Scott - 6 of 19</vt:lpstr>
      <vt:lpstr>Instagram Posts Table | Scott - 7 of 19</vt:lpstr>
      <vt:lpstr>Instagram Posts Table | Scott - 8 of 19</vt:lpstr>
      <vt:lpstr>Instagram Posts Table | Scott - 9 of 19</vt:lpstr>
      <vt:lpstr>Instagram Posts Table | Scott - 10 of 19</vt:lpstr>
      <vt:lpstr>Instagram Posts Table | Scott - 11 of 19</vt:lpstr>
      <vt:lpstr>Instagram Posts Table | Scott - 12 of 19</vt:lpstr>
      <vt:lpstr>Instagram Posts Table | Scott - 13 of 19</vt:lpstr>
      <vt:lpstr>Instagram Posts Table | Scott - 14 of 19</vt:lpstr>
      <vt:lpstr>Instagram Posts Table | Scott - 15 of 19</vt:lpstr>
      <vt:lpstr>Instagram Posts Table | Scott - 16 of 19</vt:lpstr>
      <vt:lpstr>Instagram Posts Table | Scott - 17 of 19</vt:lpstr>
      <vt:lpstr>Instagram Posts Table | Scott - 18 of 19</vt:lpstr>
      <vt:lpstr>Instagram Posts Table | Scott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2021-05-01T09:58:08Z</dcterms:created>
  <dcterms:modified xsi:type="dcterms:W3CDTF">2021-05-01T09:59:18Z</dcterms:modified>
</cp:coreProperties>
</file>