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6" r:id="rId20"/>
    <p:sldId id="277" r:id="rId21"/>
    <p:sldId id="278" r:id="rId22"/>
    <p:sldId id="279" r:id="rId23"/>
    <p:sldId id="280" r:id="rId24"/>
    <p:sldId id="281" r:id="rId25"/>
    <p:sldId id="282" r:id="rId26"/>
    <p:sldId id="283" r:id="rId27"/>
    <p:sldId id="284"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hondamotosargentina</c:v>
                </c:pt>
                <c:pt idx="1">
                  <c:v>yamahamotorarg</c:v>
                </c:pt>
                <c:pt idx="2">
                  <c:v>benelliarg</c:v>
                </c:pt>
                <c:pt idx="3">
                  <c:v>bajajarg</c:v>
                </c:pt>
              </c:strCache>
            </c:strRef>
          </c:cat>
          <c:val>
            <c:numRef>
              <c:f>Sheet1!$A$2:$D$2</c:f>
              <c:numCache>
                <c:formatCode>General</c:formatCode>
                <c:ptCount val="4"/>
                <c:pt idx="0">
                  <c:v>165170</c:v>
                </c:pt>
                <c:pt idx="1">
                  <c:v>162166</c:v>
                </c:pt>
                <c:pt idx="2">
                  <c:v>56645</c:v>
                </c:pt>
                <c:pt idx="3">
                  <c:v>41558</c:v>
                </c:pt>
              </c:numCache>
            </c:numRef>
          </c:val>
          <c:extLst>
            <c:ext xmlns:c16="http://schemas.microsoft.com/office/drawing/2014/chart" uri="{C3380CC4-5D6E-409C-BE32-E72D297353CC}">
              <c16:uniqueId val="{00000000-5895-4712-8165-F233E2F10B8A}"/>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6.8966000000000003</c:v>
                </c:pt>
                <c:pt idx="2">
                  <c:v>15</c:v>
                </c:pt>
                <c:pt idx="3">
                  <c:v>36.363599999999998</c:v>
                </c:pt>
                <c:pt idx="4">
                  <c:v>15</c:v>
                </c:pt>
                <c:pt idx="5">
                  <c:v>88.380600000000001</c:v>
                </c:pt>
                <c:pt idx="6">
                  <c:v>87.064700000000002</c:v>
                </c:pt>
                <c:pt idx="7">
                  <c:v>66.679100000000005</c:v>
                </c:pt>
              </c:numCache>
            </c:numRef>
          </c:val>
          <c:extLst>
            <c:ext xmlns:c16="http://schemas.microsoft.com/office/drawing/2014/chart" uri="{C3380CC4-5D6E-409C-BE32-E72D297353CC}">
              <c16:uniqueId val="{00000000-7FF3-46CE-B7D3-B3E4BB0BBCC2}"/>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98.181299999999993</c:v>
                </c:pt>
                <c:pt idx="1">
                  <c:v>100</c:v>
                </c:pt>
                <c:pt idx="2">
                  <c:v>100</c:v>
                </c:pt>
                <c:pt idx="3">
                  <c:v>100</c:v>
                </c:pt>
                <c:pt idx="4">
                  <c:v>100</c:v>
                </c:pt>
                <c:pt idx="5">
                  <c:v>100</c:v>
                </c:pt>
                <c:pt idx="6">
                  <c:v>11.4373</c:v>
                </c:pt>
                <c:pt idx="7">
                  <c:v>77.129900000000006</c:v>
                </c:pt>
              </c:numCache>
            </c:numRef>
          </c:val>
          <c:extLst>
            <c:ext xmlns:c16="http://schemas.microsoft.com/office/drawing/2014/chart" uri="{C3380CC4-5D6E-409C-BE32-E72D297353CC}">
              <c16:uniqueId val="{00000001-7FF3-46CE-B7D3-B3E4BB0BBCC2}"/>
            </c:ext>
          </c:extLst>
        </c:ser>
        <c:ser>
          <c:idx val="2"/>
          <c:order val="2"/>
          <c:tx>
            <c:strRef>
              <c:f>Sheet1!$D$1</c:f>
              <c:strCache>
                <c:ptCount val="1"/>
                <c:pt idx="0">
                  <c:v>bajajarg</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25.160699999999999</c:v>
                </c:pt>
                <c:pt idx="1">
                  <c:v>0</c:v>
                </c:pt>
                <c:pt idx="2">
                  <c:v>40</c:v>
                </c:pt>
                <c:pt idx="3">
                  <c:v>0</c:v>
                </c:pt>
                <c:pt idx="4">
                  <c:v>13.333299999999999</c:v>
                </c:pt>
                <c:pt idx="5">
                  <c:v>11.183999999999999</c:v>
                </c:pt>
                <c:pt idx="6">
                  <c:v>100</c:v>
                </c:pt>
                <c:pt idx="7">
                  <c:v>52.892499999999998</c:v>
                </c:pt>
              </c:numCache>
            </c:numRef>
          </c:val>
          <c:extLst>
            <c:ext xmlns:c16="http://schemas.microsoft.com/office/drawing/2014/chart" uri="{C3380CC4-5D6E-409C-BE32-E72D297353CC}">
              <c16:uniqueId val="{00000002-7FF3-46CE-B7D3-B3E4BB0BBCC2}"/>
            </c:ext>
          </c:extLst>
        </c:ser>
        <c:ser>
          <c:idx val="3"/>
          <c:order val="3"/>
          <c:tx>
            <c:strRef>
              <c:f>Sheet1!$E$1</c:f>
              <c:strCache>
                <c:ptCount val="1"/>
                <c:pt idx="0">
                  <c:v>benelliarg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34.295000000000002</c:v>
                </c:pt>
                <c:pt idx="1">
                  <c:v>41.379300000000001</c:v>
                </c:pt>
                <c:pt idx="2">
                  <c:v>10</c:v>
                </c:pt>
                <c:pt idx="3">
                  <c:v>36.363599999999998</c:v>
                </c:pt>
                <c:pt idx="4">
                  <c:v>30</c:v>
                </c:pt>
                <c:pt idx="5">
                  <c:v>40.325699999999998</c:v>
                </c:pt>
                <c:pt idx="6">
                  <c:v>45.5886</c:v>
                </c:pt>
                <c:pt idx="7">
                  <c:v>100</c:v>
                </c:pt>
              </c:numCache>
            </c:numRef>
          </c:val>
          <c:extLst>
            <c:ext xmlns:c16="http://schemas.microsoft.com/office/drawing/2014/chart" uri="{C3380CC4-5D6E-409C-BE32-E72D297353CC}">
              <c16:uniqueId val="{00000003-7FF3-46CE-B7D3-B3E4BB0BBCC2}"/>
            </c:ext>
          </c:extLst>
        </c:ser>
        <c:dLbls>
          <c:showLegendKey val="0"/>
          <c:showVal val="0"/>
          <c:showCatName val="0"/>
          <c:showSerName val="0"/>
          <c:showPercent val="0"/>
          <c:showBubbleSize val="0"/>
        </c:dLbls>
        <c:axId val="316940168"/>
        <c:axId val="316936888"/>
      </c:radarChart>
      <c:catAx>
        <c:axId val="316940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936888"/>
        <c:crosses val="autoZero"/>
        <c:auto val="1"/>
        <c:lblAlgn val="ctr"/>
        <c:lblOffset val="100"/>
        <c:noMultiLvlLbl val="0"/>
      </c:catAx>
      <c:valAx>
        <c:axId val="316936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940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Sheet1!$B$2:$B$31</c:f>
              <c:numCache>
                <c:formatCode>General</c:formatCode>
                <c:ptCount val="30"/>
                <c:pt idx="0">
                  <c:v>162444</c:v>
                </c:pt>
                <c:pt idx="1">
                  <c:v>162531</c:v>
                </c:pt>
                <c:pt idx="2">
                  <c:v>162592</c:v>
                </c:pt>
                <c:pt idx="3">
                  <c:v>162637</c:v>
                </c:pt>
                <c:pt idx="4">
                  <c:v>162687</c:v>
                </c:pt>
                <c:pt idx="5">
                  <c:v>162753</c:v>
                </c:pt>
                <c:pt idx="6">
                  <c:v>162838</c:v>
                </c:pt>
                <c:pt idx="7">
                  <c:v>162917</c:v>
                </c:pt>
                <c:pt idx="8">
                  <c:v>162950</c:v>
                </c:pt>
                <c:pt idx="9">
                  <c:v>163025</c:v>
                </c:pt>
                <c:pt idx="10">
                  <c:v>163115</c:v>
                </c:pt>
                <c:pt idx="11">
                  <c:v>163188</c:v>
                </c:pt>
                <c:pt idx="12">
                  <c:v>163257</c:v>
                </c:pt>
                <c:pt idx="13">
                  <c:v>163310</c:v>
                </c:pt>
                <c:pt idx="14">
                  <c:v>163478</c:v>
                </c:pt>
                <c:pt idx="15">
                  <c:v>163744</c:v>
                </c:pt>
                <c:pt idx="16">
                  <c:v>163985</c:v>
                </c:pt>
                <c:pt idx="17">
                  <c:v>164079</c:v>
                </c:pt>
                <c:pt idx="18">
                  <c:v>164207</c:v>
                </c:pt>
                <c:pt idx="19">
                  <c:v>164331</c:v>
                </c:pt>
                <c:pt idx="20">
                  <c:v>164426</c:v>
                </c:pt>
                <c:pt idx="21">
                  <c:v>164515</c:v>
                </c:pt>
                <c:pt idx="22">
                  <c:v>164572</c:v>
                </c:pt>
                <c:pt idx="23">
                  <c:v>164673</c:v>
                </c:pt>
                <c:pt idx="24">
                  <c:v>164743</c:v>
                </c:pt>
                <c:pt idx="25">
                  <c:v>164823</c:v>
                </c:pt>
                <c:pt idx="26">
                  <c:v>164927</c:v>
                </c:pt>
                <c:pt idx="27">
                  <c:v>165022</c:v>
                </c:pt>
                <c:pt idx="28">
                  <c:v>165099</c:v>
                </c:pt>
                <c:pt idx="29">
                  <c:v>165170</c:v>
                </c:pt>
              </c:numCache>
            </c:numRef>
          </c:val>
          <c:smooth val="0"/>
          <c:extLst>
            <c:ext xmlns:c16="http://schemas.microsoft.com/office/drawing/2014/chart" uri="{C3380CC4-5D6E-409C-BE32-E72D297353CC}">
              <c16:uniqueId val="{00000000-E865-4760-84FA-156371452F3B}"/>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Sheet1!$C$2:$C$31</c:f>
              <c:numCache>
                <c:formatCode>General</c:formatCode>
                <c:ptCount val="30"/>
                <c:pt idx="0">
                  <c:v>159062</c:v>
                </c:pt>
                <c:pt idx="1">
                  <c:v>159096</c:v>
                </c:pt>
                <c:pt idx="2">
                  <c:v>159159</c:v>
                </c:pt>
                <c:pt idx="3">
                  <c:v>159226</c:v>
                </c:pt>
                <c:pt idx="4">
                  <c:v>159278</c:v>
                </c:pt>
                <c:pt idx="5">
                  <c:v>159348</c:v>
                </c:pt>
                <c:pt idx="6">
                  <c:v>159433</c:v>
                </c:pt>
                <c:pt idx="7">
                  <c:v>159576</c:v>
                </c:pt>
                <c:pt idx="8">
                  <c:v>159699</c:v>
                </c:pt>
                <c:pt idx="9">
                  <c:v>159824</c:v>
                </c:pt>
                <c:pt idx="10">
                  <c:v>159955</c:v>
                </c:pt>
                <c:pt idx="11">
                  <c:v>160094</c:v>
                </c:pt>
                <c:pt idx="12">
                  <c:v>160205</c:v>
                </c:pt>
                <c:pt idx="13">
                  <c:v>160299</c:v>
                </c:pt>
                <c:pt idx="14">
                  <c:v>160444</c:v>
                </c:pt>
                <c:pt idx="15">
                  <c:v>160588</c:v>
                </c:pt>
                <c:pt idx="16">
                  <c:v>160715</c:v>
                </c:pt>
                <c:pt idx="17">
                  <c:v>160853</c:v>
                </c:pt>
                <c:pt idx="18">
                  <c:v>161011</c:v>
                </c:pt>
                <c:pt idx="19">
                  <c:v>161139</c:v>
                </c:pt>
                <c:pt idx="20">
                  <c:v>161261</c:v>
                </c:pt>
                <c:pt idx="21">
                  <c:v>161375</c:v>
                </c:pt>
                <c:pt idx="22">
                  <c:v>161451</c:v>
                </c:pt>
                <c:pt idx="23">
                  <c:v>161536</c:v>
                </c:pt>
                <c:pt idx="24">
                  <c:v>161637</c:v>
                </c:pt>
                <c:pt idx="25">
                  <c:v>161732</c:v>
                </c:pt>
                <c:pt idx="26">
                  <c:v>161852</c:v>
                </c:pt>
                <c:pt idx="27">
                  <c:v>161968</c:v>
                </c:pt>
                <c:pt idx="28">
                  <c:v>162098</c:v>
                </c:pt>
                <c:pt idx="29">
                  <c:v>162166</c:v>
                </c:pt>
              </c:numCache>
            </c:numRef>
          </c:val>
          <c:smooth val="0"/>
          <c:extLst>
            <c:ext xmlns:c16="http://schemas.microsoft.com/office/drawing/2014/chart" uri="{C3380CC4-5D6E-409C-BE32-E72D297353CC}">
              <c16:uniqueId val="{00000001-E865-4760-84FA-156371452F3B}"/>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Sheet1!$D$2:$D$31</c:f>
              <c:numCache>
                <c:formatCode>General</c:formatCode>
                <c:ptCount val="30"/>
                <c:pt idx="0">
                  <c:v>41028</c:v>
                </c:pt>
                <c:pt idx="1">
                  <c:v>41042</c:v>
                </c:pt>
                <c:pt idx="2">
                  <c:v>41060</c:v>
                </c:pt>
                <c:pt idx="3">
                  <c:v>41082</c:v>
                </c:pt>
                <c:pt idx="4">
                  <c:v>41100</c:v>
                </c:pt>
                <c:pt idx="5">
                  <c:v>41101</c:v>
                </c:pt>
                <c:pt idx="6">
                  <c:v>41112</c:v>
                </c:pt>
                <c:pt idx="7">
                  <c:v>41133</c:v>
                </c:pt>
                <c:pt idx="8">
                  <c:v>41148</c:v>
                </c:pt>
                <c:pt idx="9">
                  <c:v>41168</c:v>
                </c:pt>
                <c:pt idx="10">
                  <c:v>41178</c:v>
                </c:pt>
                <c:pt idx="11">
                  <c:v>41197</c:v>
                </c:pt>
                <c:pt idx="12">
                  <c:v>41220</c:v>
                </c:pt>
                <c:pt idx="13">
                  <c:v>41241</c:v>
                </c:pt>
                <c:pt idx="14">
                  <c:v>41251</c:v>
                </c:pt>
                <c:pt idx="15">
                  <c:v>41275</c:v>
                </c:pt>
                <c:pt idx="16">
                  <c:v>41289</c:v>
                </c:pt>
                <c:pt idx="17">
                  <c:v>41320</c:v>
                </c:pt>
                <c:pt idx="18">
                  <c:v>41335</c:v>
                </c:pt>
                <c:pt idx="19">
                  <c:v>41345</c:v>
                </c:pt>
                <c:pt idx="20">
                  <c:v>41370</c:v>
                </c:pt>
                <c:pt idx="21">
                  <c:v>41396</c:v>
                </c:pt>
                <c:pt idx="22">
                  <c:v>41408</c:v>
                </c:pt>
                <c:pt idx="23">
                  <c:v>41423</c:v>
                </c:pt>
                <c:pt idx="24">
                  <c:v>41427</c:v>
                </c:pt>
                <c:pt idx="25">
                  <c:v>41445</c:v>
                </c:pt>
                <c:pt idx="26">
                  <c:v>41485</c:v>
                </c:pt>
                <c:pt idx="27">
                  <c:v>41519</c:v>
                </c:pt>
                <c:pt idx="28">
                  <c:v>41541</c:v>
                </c:pt>
                <c:pt idx="29">
                  <c:v>41558</c:v>
                </c:pt>
              </c:numCache>
            </c:numRef>
          </c:val>
          <c:smooth val="0"/>
          <c:extLst>
            <c:ext xmlns:c16="http://schemas.microsoft.com/office/drawing/2014/chart" uri="{C3380CC4-5D6E-409C-BE32-E72D297353CC}">
              <c16:uniqueId val="{00000002-E865-4760-84FA-156371452F3B}"/>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Sheet1!$E$2:$E$31</c:f>
              <c:numCache>
                <c:formatCode>General</c:formatCode>
                <c:ptCount val="30"/>
                <c:pt idx="0">
                  <c:v>55260</c:v>
                </c:pt>
                <c:pt idx="1">
                  <c:v>55301</c:v>
                </c:pt>
                <c:pt idx="2">
                  <c:v>55328</c:v>
                </c:pt>
                <c:pt idx="3">
                  <c:v>55373</c:v>
                </c:pt>
                <c:pt idx="4">
                  <c:v>55423</c:v>
                </c:pt>
                <c:pt idx="5">
                  <c:v>55470</c:v>
                </c:pt>
                <c:pt idx="6">
                  <c:v>55528</c:v>
                </c:pt>
                <c:pt idx="7">
                  <c:v>55559</c:v>
                </c:pt>
                <c:pt idx="8">
                  <c:v>55601</c:v>
                </c:pt>
                <c:pt idx="9">
                  <c:v>55659</c:v>
                </c:pt>
                <c:pt idx="10">
                  <c:v>55706</c:v>
                </c:pt>
                <c:pt idx="11">
                  <c:v>55752</c:v>
                </c:pt>
                <c:pt idx="12">
                  <c:v>55817</c:v>
                </c:pt>
                <c:pt idx="13">
                  <c:v>55862</c:v>
                </c:pt>
                <c:pt idx="14">
                  <c:v>55905</c:v>
                </c:pt>
                <c:pt idx="15">
                  <c:v>55963</c:v>
                </c:pt>
                <c:pt idx="16">
                  <c:v>56016</c:v>
                </c:pt>
                <c:pt idx="17">
                  <c:v>56059</c:v>
                </c:pt>
                <c:pt idx="18">
                  <c:v>56112</c:v>
                </c:pt>
                <c:pt idx="19">
                  <c:v>56159</c:v>
                </c:pt>
                <c:pt idx="20">
                  <c:v>56219</c:v>
                </c:pt>
                <c:pt idx="21">
                  <c:v>56251</c:v>
                </c:pt>
                <c:pt idx="22">
                  <c:v>56304</c:v>
                </c:pt>
                <c:pt idx="23">
                  <c:v>56362</c:v>
                </c:pt>
                <c:pt idx="24">
                  <c:v>56428</c:v>
                </c:pt>
                <c:pt idx="25">
                  <c:v>56492</c:v>
                </c:pt>
                <c:pt idx="26">
                  <c:v>56545</c:v>
                </c:pt>
                <c:pt idx="27">
                  <c:v>56586</c:v>
                </c:pt>
                <c:pt idx="28">
                  <c:v>56612</c:v>
                </c:pt>
                <c:pt idx="29">
                  <c:v>56645</c:v>
                </c:pt>
              </c:numCache>
            </c:numRef>
          </c:val>
          <c:smooth val="0"/>
          <c:extLst>
            <c:ext xmlns:c16="http://schemas.microsoft.com/office/drawing/2014/chart" uri="{C3380CC4-5D6E-409C-BE32-E72D297353CC}">
              <c16:uniqueId val="{00000003-E865-4760-84FA-156371452F3B}"/>
            </c:ext>
          </c:extLst>
        </c:ser>
        <c:dLbls>
          <c:showLegendKey val="0"/>
          <c:showVal val="0"/>
          <c:showCatName val="0"/>
          <c:showSerName val="0"/>
          <c:showPercent val="0"/>
          <c:showBubbleSize val="0"/>
        </c:dLbls>
        <c:smooth val="0"/>
        <c:axId val="314715304"/>
        <c:axId val="314715960"/>
      </c:lineChart>
      <c:dateAx>
        <c:axId val="314715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715960"/>
        <c:crosses val="autoZero"/>
        <c:auto val="1"/>
        <c:lblOffset val="100"/>
        <c:baseTimeUnit val="days"/>
      </c:dateAx>
      <c:valAx>
        <c:axId val="314715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715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Sheet1!$B$2:$B$31</c:f>
              <c:numCache>
                <c:formatCode>General</c:formatCode>
                <c:ptCount val="30"/>
                <c:pt idx="0">
                  <c:v>70</c:v>
                </c:pt>
                <c:pt idx="1">
                  <c:v>87</c:v>
                </c:pt>
                <c:pt idx="2">
                  <c:v>61</c:v>
                </c:pt>
                <c:pt idx="3">
                  <c:v>45</c:v>
                </c:pt>
                <c:pt idx="4">
                  <c:v>50</c:v>
                </c:pt>
                <c:pt idx="5">
                  <c:v>66</c:v>
                </c:pt>
                <c:pt idx="6">
                  <c:v>85</c:v>
                </c:pt>
                <c:pt idx="7">
                  <c:v>79</c:v>
                </c:pt>
                <c:pt idx="8">
                  <c:v>33</c:v>
                </c:pt>
                <c:pt idx="9">
                  <c:v>75</c:v>
                </c:pt>
                <c:pt idx="10">
                  <c:v>90</c:v>
                </c:pt>
                <c:pt idx="11">
                  <c:v>73</c:v>
                </c:pt>
                <c:pt idx="12">
                  <c:v>69</c:v>
                </c:pt>
                <c:pt idx="13">
                  <c:v>53</c:v>
                </c:pt>
                <c:pt idx="14">
                  <c:v>168</c:v>
                </c:pt>
                <c:pt idx="15">
                  <c:v>266</c:v>
                </c:pt>
                <c:pt idx="16">
                  <c:v>241</c:v>
                </c:pt>
                <c:pt idx="17">
                  <c:v>94</c:v>
                </c:pt>
                <c:pt idx="18">
                  <c:v>128</c:v>
                </c:pt>
                <c:pt idx="19">
                  <c:v>124</c:v>
                </c:pt>
                <c:pt idx="20">
                  <c:v>95</c:v>
                </c:pt>
                <c:pt idx="21">
                  <c:v>89</c:v>
                </c:pt>
                <c:pt idx="22">
                  <c:v>57</c:v>
                </c:pt>
                <c:pt idx="23">
                  <c:v>101</c:v>
                </c:pt>
                <c:pt idx="24">
                  <c:v>70</c:v>
                </c:pt>
                <c:pt idx="25">
                  <c:v>80</c:v>
                </c:pt>
                <c:pt idx="26">
                  <c:v>104</c:v>
                </c:pt>
                <c:pt idx="27">
                  <c:v>95</c:v>
                </c:pt>
                <c:pt idx="28">
                  <c:v>77</c:v>
                </c:pt>
                <c:pt idx="29">
                  <c:v>71</c:v>
                </c:pt>
              </c:numCache>
            </c:numRef>
          </c:val>
          <c:smooth val="0"/>
          <c:extLst>
            <c:ext xmlns:c16="http://schemas.microsoft.com/office/drawing/2014/chart" uri="{C3380CC4-5D6E-409C-BE32-E72D297353CC}">
              <c16:uniqueId val="{00000000-6AFA-4918-8CFF-D6E4D5425F7E}"/>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Sheet1!$C$2:$C$31</c:f>
              <c:numCache>
                <c:formatCode>General</c:formatCode>
                <c:ptCount val="30"/>
                <c:pt idx="0">
                  <c:v>63</c:v>
                </c:pt>
                <c:pt idx="1">
                  <c:v>34</c:v>
                </c:pt>
                <c:pt idx="2">
                  <c:v>63</c:v>
                </c:pt>
                <c:pt idx="3">
                  <c:v>67</c:v>
                </c:pt>
                <c:pt idx="4">
                  <c:v>52</c:v>
                </c:pt>
                <c:pt idx="5">
                  <c:v>70</c:v>
                </c:pt>
                <c:pt idx="6">
                  <c:v>85</c:v>
                </c:pt>
                <c:pt idx="7">
                  <c:v>143</c:v>
                </c:pt>
                <c:pt idx="8">
                  <c:v>123</c:v>
                </c:pt>
                <c:pt idx="9">
                  <c:v>125</c:v>
                </c:pt>
                <c:pt idx="10">
                  <c:v>131</c:v>
                </c:pt>
                <c:pt idx="11">
                  <c:v>139</c:v>
                </c:pt>
                <c:pt idx="12">
                  <c:v>111</c:v>
                </c:pt>
                <c:pt idx="13">
                  <c:v>94</c:v>
                </c:pt>
                <c:pt idx="14">
                  <c:v>145</c:v>
                </c:pt>
                <c:pt idx="15">
                  <c:v>144</c:v>
                </c:pt>
                <c:pt idx="16">
                  <c:v>127</c:v>
                </c:pt>
                <c:pt idx="17">
                  <c:v>138</c:v>
                </c:pt>
                <c:pt idx="18">
                  <c:v>158</c:v>
                </c:pt>
                <c:pt idx="19">
                  <c:v>128</c:v>
                </c:pt>
                <c:pt idx="20">
                  <c:v>122</c:v>
                </c:pt>
                <c:pt idx="21">
                  <c:v>114</c:v>
                </c:pt>
                <c:pt idx="22">
                  <c:v>76</c:v>
                </c:pt>
                <c:pt idx="23">
                  <c:v>85</c:v>
                </c:pt>
                <c:pt idx="24">
                  <c:v>101</c:v>
                </c:pt>
                <c:pt idx="25">
                  <c:v>95</c:v>
                </c:pt>
                <c:pt idx="26">
                  <c:v>120</c:v>
                </c:pt>
                <c:pt idx="27">
                  <c:v>116</c:v>
                </c:pt>
                <c:pt idx="28">
                  <c:v>130</c:v>
                </c:pt>
                <c:pt idx="29">
                  <c:v>68</c:v>
                </c:pt>
              </c:numCache>
            </c:numRef>
          </c:val>
          <c:smooth val="0"/>
          <c:extLst>
            <c:ext xmlns:c16="http://schemas.microsoft.com/office/drawing/2014/chart" uri="{C3380CC4-5D6E-409C-BE32-E72D297353CC}">
              <c16:uniqueId val="{00000001-6AFA-4918-8CFF-D6E4D5425F7E}"/>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Sheet1!$D$2:$D$31</c:f>
              <c:numCache>
                <c:formatCode>General</c:formatCode>
                <c:ptCount val="30"/>
                <c:pt idx="0">
                  <c:v>30</c:v>
                </c:pt>
                <c:pt idx="1">
                  <c:v>14</c:v>
                </c:pt>
                <c:pt idx="2">
                  <c:v>18</c:v>
                </c:pt>
                <c:pt idx="3">
                  <c:v>22</c:v>
                </c:pt>
                <c:pt idx="4">
                  <c:v>18</c:v>
                </c:pt>
                <c:pt idx="5">
                  <c:v>1</c:v>
                </c:pt>
                <c:pt idx="6">
                  <c:v>11</c:v>
                </c:pt>
                <c:pt idx="7">
                  <c:v>21</c:v>
                </c:pt>
                <c:pt idx="8">
                  <c:v>15</c:v>
                </c:pt>
                <c:pt idx="9">
                  <c:v>20</c:v>
                </c:pt>
                <c:pt idx="10">
                  <c:v>10</c:v>
                </c:pt>
                <c:pt idx="11">
                  <c:v>19</c:v>
                </c:pt>
                <c:pt idx="12">
                  <c:v>23</c:v>
                </c:pt>
                <c:pt idx="13">
                  <c:v>21</c:v>
                </c:pt>
                <c:pt idx="14">
                  <c:v>10</c:v>
                </c:pt>
                <c:pt idx="15">
                  <c:v>24</c:v>
                </c:pt>
                <c:pt idx="16">
                  <c:v>14</c:v>
                </c:pt>
                <c:pt idx="17">
                  <c:v>31</c:v>
                </c:pt>
                <c:pt idx="18">
                  <c:v>15</c:v>
                </c:pt>
                <c:pt idx="19">
                  <c:v>10</c:v>
                </c:pt>
                <c:pt idx="20">
                  <c:v>25</c:v>
                </c:pt>
                <c:pt idx="21">
                  <c:v>26</c:v>
                </c:pt>
                <c:pt idx="22">
                  <c:v>12</c:v>
                </c:pt>
                <c:pt idx="23">
                  <c:v>15</c:v>
                </c:pt>
                <c:pt idx="24">
                  <c:v>4</c:v>
                </c:pt>
                <c:pt idx="25">
                  <c:v>18</c:v>
                </c:pt>
                <c:pt idx="26">
                  <c:v>40</c:v>
                </c:pt>
                <c:pt idx="27">
                  <c:v>34</c:v>
                </c:pt>
                <c:pt idx="28">
                  <c:v>22</c:v>
                </c:pt>
                <c:pt idx="29">
                  <c:v>17</c:v>
                </c:pt>
              </c:numCache>
            </c:numRef>
          </c:val>
          <c:smooth val="0"/>
          <c:extLst>
            <c:ext xmlns:c16="http://schemas.microsoft.com/office/drawing/2014/chart" uri="{C3380CC4-5D6E-409C-BE32-E72D297353CC}">
              <c16:uniqueId val="{00000002-6AFA-4918-8CFF-D6E4D5425F7E}"/>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Sheet1!$E$2:$E$31</c:f>
              <c:numCache>
                <c:formatCode>General</c:formatCode>
                <c:ptCount val="30"/>
                <c:pt idx="0">
                  <c:v>41</c:v>
                </c:pt>
                <c:pt idx="1">
                  <c:v>41</c:v>
                </c:pt>
                <c:pt idx="2">
                  <c:v>27</c:v>
                </c:pt>
                <c:pt idx="3">
                  <c:v>45</c:v>
                </c:pt>
                <c:pt idx="4">
                  <c:v>50</c:v>
                </c:pt>
                <c:pt idx="5">
                  <c:v>47</c:v>
                </c:pt>
                <c:pt idx="6">
                  <c:v>58</c:v>
                </c:pt>
                <c:pt idx="7">
                  <c:v>31</c:v>
                </c:pt>
                <c:pt idx="8">
                  <c:v>42</c:v>
                </c:pt>
                <c:pt idx="9">
                  <c:v>58</c:v>
                </c:pt>
                <c:pt idx="10">
                  <c:v>47</c:v>
                </c:pt>
                <c:pt idx="11">
                  <c:v>46</c:v>
                </c:pt>
                <c:pt idx="12">
                  <c:v>65</c:v>
                </c:pt>
                <c:pt idx="13">
                  <c:v>45</c:v>
                </c:pt>
                <c:pt idx="14">
                  <c:v>43</c:v>
                </c:pt>
                <c:pt idx="15">
                  <c:v>58</c:v>
                </c:pt>
                <c:pt idx="16">
                  <c:v>53</c:v>
                </c:pt>
                <c:pt idx="17">
                  <c:v>43</c:v>
                </c:pt>
                <c:pt idx="18">
                  <c:v>53</c:v>
                </c:pt>
                <c:pt idx="19">
                  <c:v>47</c:v>
                </c:pt>
                <c:pt idx="20">
                  <c:v>60</c:v>
                </c:pt>
                <c:pt idx="21">
                  <c:v>32</c:v>
                </c:pt>
                <c:pt idx="22">
                  <c:v>53</c:v>
                </c:pt>
                <c:pt idx="23">
                  <c:v>58</c:v>
                </c:pt>
                <c:pt idx="24">
                  <c:v>66</c:v>
                </c:pt>
                <c:pt idx="25">
                  <c:v>64</c:v>
                </c:pt>
                <c:pt idx="26">
                  <c:v>53</c:v>
                </c:pt>
                <c:pt idx="27">
                  <c:v>41</c:v>
                </c:pt>
                <c:pt idx="28">
                  <c:v>26</c:v>
                </c:pt>
                <c:pt idx="29">
                  <c:v>33</c:v>
                </c:pt>
              </c:numCache>
            </c:numRef>
          </c:val>
          <c:smooth val="0"/>
          <c:extLst>
            <c:ext xmlns:c16="http://schemas.microsoft.com/office/drawing/2014/chart" uri="{C3380CC4-5D6E-409C-BE32-E72D297353CC}">
              <c16:uniqueId val="{00000003-6AFA-4918-8CFF-D6E4D5425F7E}"/>
            </c:ext>
          </c:extLst>
        </c:ser>
        <c:dLbls>
          <c:showLegendKey val="0"/>
          <c:showVal val="0"/>
          <c:showCatName val="0"/>
          <c:showSerName val="0"/>
          <c:showPercent val="0"/>
          <c:showBubbleSize val="0"/>
        </c:dLbls>
        <c:smooth val="0"/>
        <c:axId val="255859592"/>
        <c:axId val="255855000"/>
      </c:lineChart>
      <c:dateAx>
        <c:axId val="255859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855000"/>
        <c:crosses val="autoZero"/>
        <c:auto val="1"/>
        <c:lblOffset val="100"/>
        <c:baseTimeUnit val="days"/>
      </c:dateAx>
      <c:valAx>
        <c:axId val="255855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859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1</c:v>
                </c:pt>
                <c:pt idx="4">
                  <c:v>2</c:v>
                </c:pt>
                <c:pt idx="5">
                  <c:v>5</c:v>
                </c:pt>
                <c:pt idx="6">
                  <c:v>1</c:v>
                </c:pt>
              </c:numCache>
            </c:numRef>
          </c:val>
          <c:extLst>
            <c:ext xmlns:c16="http://schemas.microsoft.com/office/drawing/2014/chart" uri="{C3380CC4-5D6E-409C-BE32-E72D297353CC}">
              <c16:uniqueId val="{00000000-7797-463F-858B-E947CDDA9D6A}"/>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7</c:v>
                </c:pt>
                <c:pt idx="1">
                  <c:v>13</c:v>
                </c:pt>
                <c:pt idx="2">
                  <c:v>12</c:v>
                </c:pt>
                <c:pt idx="3">
                  <c:v>15</c:v>
                </c:pt>
                <c:pt idx="4">
                  <c:v>14</c:v>
                </c:pt>
                <c:pt idx="5">
                  <c:v>0</c:v>
                </c:pt>
                <c:pt idx="6">
                  <c:v>2</c:v>
                </c:pt>
              </c:numCache>
            </c:numRef>
          </c:val>
          <c:extLst>
            <c:ext xmlns:c16="http://schemas.microsoft.com/office/drawing/2014/chart" uri="{C3380CC4-5D6E-409C-BE32-E72D297353CC}">
              <c16:uniqueId val="{00000001-7797-463F-858B-E947CDDA9D6A}"/>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0</c:v>
                </c:pt>
                <c:pt idx="2">
                  <c:v>3</c:v>
                </c:pt>
                <c:pt idx="3">
                  <c:v>0</c:v>
                </c:pt>
                <c:pt idx="4">
                  <c:v>1</c:v>
                </c:pt>
                <c:pt idx="5">
                  <c:v>3</c:v>
                </c:pt>
                <c:pt idx="6">
                  <c:v>0</c:v>
                </c:pt>
              </c:numCache>
            </c:numRef>
          </c:val>
          <c:extLst>
            <c:ext xmlns:c16="http://schemas.microsoft.com/office/drawing/2014/chart" uri="{C3380CC4-5D6E-409C-BE32-E72D297353CC}">
              <c16:uniqueId val="{00000002-7797-463F-858B-E947CDDA9D6A}"/>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6</c:v>
                </c:pt>
                <c:pt idx="2">
                  <c:v>4</c:v>
                </c:pt>
                <c:pt idx="3">
                  <c:v>4</c:v>
                </c:pt>
                <c:pt idx="4">
                  <c:v>2</c:v>
                </c:pt>
                <c:pt idx="5">
                  <c:v>1</c:v>
                </c:pt>
                <c:pt idx="6">
                  <c:v>1</c:v>
                </c:pt>
              </c:numCache>
            </c:numRef>
          </c:val>
          <c:extLst>
            <c:ext xmlns:c16="http://schemas.microsoft.com/office/drawing/2014/chart" uri="{C3380CC4-5D6E-409C-BE32-E72D297353CC}">
              <c16:uniqueId val="{00000003-7797-463F-858B-E947CDDA9D6A}"/>
            </c:ext>
          </c:extLst>
        </c:ser>
        <c:dLbls>
          <c:showLegendKey val="0"/>
          <c:showVal val="0"/>
          <c:showCatName val="0"/>
          <c:showSerName val="0"/>
          <c:showPercent val="0"/>
          <c:showBubbleSize val="0"/>
        </c:dLbls>
        <c:gapWidth val="219"/>
        <c:overlap val="-27"/>
        <c:axId val="255860576"/>
        <c:axId val="255857624"/>
      </c:barChart>
      <c:catAx>
        <c:axId val="255860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857624"/>
        <c:crosses val="autoZero"/>
        <c:auto val="1"/>
        <c:lblAlgn val="ctr"/>
        <c:lblOffset val="100"/>
        <c:noMultiLvlLbl val="0"/>
      </c:catAx>
      <c:valAx>
        <c:axId val="255857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860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83</c:v>
                </c:pt>
                <c:pt idx="1">
                  <c:v>91</c:v>
                </c:pt>
                <c:pt idx="2">
                  <c:v>82</c:v>
                </c:pt>
                <c:pt idx="3">
                  <c:v>97</c:v>
                </c:pt>
                <c:pt idx="4">
                  <c:v>103</c:v>
                </c:pt>
                <c:pt idx="5">
                  <c:v>120</c:v>
                </c:pt>
                <c:pt idx="6">
                  <c:v>75</c:v>
                </c:pt>
              </c:numCache>
            </c:numRef>
          </c:val>
          <c:extLst>
            <c:ext xmlns:c16="http://schemas.microsoft.com/office/drawing/2014/chart" uri="{C3380CC4-5D6E-409C-BE32-E72D297353CC}">
              <c16:uniqueId val="{00000000-8E2B-4E1D-B015-C2443C85EDE6}"/>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111</c:v>
                </c:pt>
                <c:pt idx="1">
                  <c:v>107</c:v>
                </c:pt>
                <c:pt idx="2">
                  <c:v>104</c:v>
                </c:pt>
                <c:pt idx="3">
                  <c:v>119</c:v>
                </c:pt>
                <c:pt idx="4">
                  <c:v>89</c:v>
                </c:pt>
                <c:pt idx="5">
                  <c:v>100</c:v>
                </c:pt>
                <c:pt idx="6">
                  <c:v>109</c:v>
                </c:pt>
              </c:numCache>
            </c:numRef>
          </c:val>
          <c:extLst>
            <c:ext xmlns:c16="http://schemas.microsoft.com/office/drawing/2014/chart" uri="{C3380CC4-5D6E-409C-BE32-E72D297353CC}">
              <c16:uniqueId val="{00000001-8E2B-4E1D-B015-C2443C85EDE6}"/>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18</c:v>
                </c:pt>
                <c:pt idx="1">
                  <c:v>19</c:v>
                </c:pt>
                <c:pt idx="2">
                  <c:v>23</c:v>
                </c:pt>
                <c:pt idx="3">
                  <c:v>22</c:v>
                </c:pt>
                <c:pt idx="4">
                  <c:v>16</c:v>
                </c:pt>
                <c:pt idx="5">
                  <c:v>17</c:v>
                </c:pt>
                <c:pt idx="6">
                  <c:v>17</c:v>
                </c:pt>
              </c:numCache>
            </c:numRef>
          </c:val>
          <c:extLst>
            <c:ext xmlns:c16="http://schemas.microsoft.com/office/drawing/2014/chart" uri="{C3380CC4-5D6E-409C-BE32-E72D297353CC}">
              <c16:uniqueId val="{00000002-8E2B-4E1D-B015-C2443C85EDE6}"/>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53</c:v>
                </c:pt>
                <c:pt idx="1">
                  <c:v>53</c:v>
                </c:pt>
                <c:pt idx="2">
                  <c:v>51</c:v>
                </c:pt>
                <c:pt idx="3">
                  <c:v>35</c:v>
                </c:pt>
                <c:pt idx="4">
                  <c:v>45</c:v>
                </c:pt>
                <c:pt idx="5">
                  <c:v>49</c:v>
                </c:pt>
                <c:pt idx="6">
                  <c:v>50</c:v>
                </c:pt>
              </c:numCache>
            </c:numRef>
          </c:val>
          <c:extLst>
            <c:ext xmlns:c16="http://schemas.microsoft.com/office/drawing/2014/chart" uri="{C3380CC4-5D6E-409C-BE32-E72D297353CC}">
              <c16:uniqueId val="{00000003-8E2B-4E1D-B015-C2443C85EDE6}"/>
            </c:ext>
          </c:extLst>
        </c:ser>
        <c:dLbls>
          <c:showLegendKey val="0"/>
          <c:showVal val="0"/>
          <c:showCatName val="0"/>
          <c:showSerName val="0"/>
          <c:showPercent val="0"/>
          <c:showBubbleSize val="0"/>
        </c:dLbls>
        <c:gapWidth val="219"/>
        <c:overlap val="-27"/>
        <c:axId val="255867792"/>
        <c:axId val="255868448"/>
      </c:barChart>
      <c:catAx>
        <c:axId val="255867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868448"/>
        <c:crosses val="autoZero"/>
        <c:auto val="1"/>
        <c:lblAlgn val="ctr"/>
        <c:lblOffset val="100"/>
        <c:noMultiLvlLbl val="0"/>
      </c:catAx>
      <c:valAx>
        <c:axId val="255868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867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1</c:v>
                </c:pt>
                <c:pt idx="12">
                  <c:v>1</c:v>
                </c:pt>
                <c:pt idx="13">
                  <c:v>0</c:v>
                </c:pt>
                <c:pt idx="14">
                  <c:v>1</c:v>
                </c:pt>
                <c:pt idx="15">
                  <c:v>0</c:v>
                </c:pt>
                <c:pt idx="16">
                  <c:v>0</c:v>
                </c:pt>
                <c:pt idx="17">
                  <c:v>0</c:v>
                </c:pt>
                <c:pt idx="18">
                  <c:v>0</c:v>
                </c:pt>
                <c:pt idx="19">
                  <c:v>1</c:v>
                </c:pt>
                <c:pt idx="20">
                  <c:v>0</c:v>
                </c:pt>
                <c:pt idx="21">
                  <c:v>0</c:v>
                </c:pt>
                <c:pt idx="22">
                  <c:v>1</c:v>
                </c:pt>
                <c:pt idx="23">
                  <c:v>0</c:v>
                </c:pt>
              </c:numCache>
            </c:numRef>
          </c:val>
          <c:smooth val="0"/>
          <c:extLst>
            <c:ext xmlns:c16="http://schemas.microsoft.com/office/drawing/2014/chart" uri="{C3380CC4-5D6E-409C-BE32-E72D297353CC}">
              <c16:uniqueId val="{00000000-069C-40C8-B94C-29B01AA53E7E}"/>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3</c:v>
                </c:pt>
                <c:pt idx="10">
                  <c:v>6</c:v>
                </c:pt>
                <c:pt idx="11">
                  <c:v>3</c:v>
                </c:pt>
                <c:pt idx="12">
                  <c:v>9</c:v>
                </c:pt>
                <c:pt idx="13">
                  <c:v>2</c:v>
                </c:pt>
                <c:pt idx="14">
                  <c:v>4</c:v>
                </c:pt>
                <c:pt idx="15">
                  <c:v>0</c:v>
                </c:pt>
                <c:pt idx="16">
                  <c:v>10</c:v>
                </c:pt>
                <c:pt idx="17">
                  <c:v>1</c:v>
                </c:pt>
                <c:pt idx="18">
                  <c:v>4</c:v>
                </c:pt>
                <c:pt idx="19">
                  <c:v>0</c:v>
                </c:pt>
                <c:pt idx="20">
                  <c:v>1</c:v>
                </c:pt>
                <c:pt idx="21">
                  <c:v>0</c:v>
                </c:pt>
                <c:pt idx="22">
                  <c:v>0</c:v>
                </c:pt>
                <c:pt idx="23">
                  <c:v>0</c:v>
                </c:pt>
              </c:numCache>
            </c:numRef>
          </c:val>
          <c:smooth val="0"/>
          <c:extLst>
            <c:ext xmlns:c16="http://schemas.microsoft.com/office/drawing/2014/chart" uri="{C3380CC4-5D6E-409C-BE32-E72D297353CC}">
              <c16:uniqueId val="{00000001-069C-40C8-B94C-29B01AA53E7E}"/>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2-069C-40C8-B94C-29B01AA53E7E}"/>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3</c:v>
                </c:pt>
                <c:pt idx="15">
                  <c:v>4</c:v>
                </c:pt>
                <c:pt idx="16">
                  <c:v>3</c:v>
                </c:pt>
                <c:pt idx="17">
                  <c:v>3</c:v>
                </c:pt>
                <c:pt idx="18">
                  <c:v>0</c:v>
                </c:pt>
                <c:pt idx="19">
                  <c:v>1</c:v>
                </c:pt>
                <c:pt idx="20">
                  <c:v>3</c:v>
                </c:pt>
                <c:pt idx="21">
                  <c:v>1</c:v>
                </c:pt>
                <c:pt idx="22">
                  <c:v>0</c:v>
                </c:pt>
                <c:pt idx="23">
                  <c:v>0</c:v>
                </c:pt>
              </c:numCache>
            </c:numRef>
          </c:val>
          <c:smooth val="0"/>
          <c:extLst>
            <c:ext xmlns:c16="http://schemas.microsoft.com/office/drawing/2014/chart" uri="{C3380CC4-5D6E-409C-BE32-E72D297353CC}">
              <c16:uniqueId val="{00000003-069C-40C8-B94C-29B01AA53E7E}"/>
            </c:ext>
          </c:extLst>
        </c:ser>
        <c:dLbls>
          <c:showLegendKey val="0"/>
          <c:showVal val="0"/>
          <c:showCatName val="0"/>
          <c:showSerName val="0"/>
          <c:showPercent val="0"/>
          <c:showBubbleSize val="0"/>
        </c:dLbls>
        <c:smooth val="0"/>
        <c:axId val="255867136"/>
        <c:axId val="255865824"/>
      </c:lineChart>
      <c:catAx>
        <c:axId val="255867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865824"/>
        <c:crosses val="autoZero"/>
        <c:auto val="1"/>
        <c:lblAlgn val="ctr"/>
        <c:lblOffset val="100"/>
        <c:noMultiLvlLbl val="0"/>
      </c:catAx>
      <c:valAx>
        <c:axId val="25586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867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3">
                  <c:v>5.8489563938049001</c:v>
                </c:pt>
                <c:pt idx="4">
                  <c:v>0.16482812089837401</c:v>
                </c:pt>
                <c:pt idx="5">
                  <c:v>0.64380643073861299</c:v>
                </c:pt>
                <c:pt idx="6">
                  <c:v>0.14468246167746199</c:v>
                </c:pt>
              </c:numCache>
            </c:numRef>
          </c:val>
          <c:extLst>
            <c:ext xmlns:c16="http://schemas.microsoft.com/office/drawing/2014/chart" uri="{C3380CC4-5D6E-409C-BE32-E72D297353CC}">
              <c16:uniqueId val="{00000000-3C80-47CF-AAAC-51B72D63C2E6}"/>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0.47949920750548303</c:v>
                </c:pt>
                <c:pt idx="1">
                  <c:v>0.11302779430090901</c:v>
                </c:pt>
                <c:pt idx="2">
                  <c:v>0.139464803815359</c:v>
                </c:pt>
                <c:pt idx="3">
                  <c:v>0.14730969902997201</c:v>
                </c:pt>
                <c:pt idx="4">
                  <c:v>0.1315042808935</c:v>
                </c:pt>
                <c:pt idx="6">
                  <c:v>0.27737308080242101</c:v>
                </c:pt>
              </c:numCache>
            </c:numRef>
          </c:val>
          <c:extLst>
            <c:ext xmlns:c16="http://schemas.microsoft.com/office/drawing/2014/chart" uri="{C3380CC4-5D6E-409C-BE32-E72D297353CC}">
              <c16:uniqueId val="{00000001-3C80-47CF-AAAC-51B72D63C2E6}"/>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0.95536773787324702</c:v>
                </c:pt>
                <c:pt idx="2">
                  <c:v>0.46416261028907202</c:v>
                </c:pt>
                <c:pt idx="4">
                  <c:v>0.55215169641343598</c:v>
                </c:pt>
                <c:pt idx="5">
                  <c:v>0.75638324494062703</c:v>
                </c:pt>
              </c:numCache>
            </c:numRef>
          </c:val>
          <c:extLst>
            <c:ext xmlns:c16="http://schemas.microsoft.com/office/drawing/2014/chart" uri="{C3380CC4-5D6E-409C-BE32-E72D297353CC}">
              <c16:uniqueId val="{00000002-3C80-47CF-AAAC-51B72D63C2E6}"/>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0.64698312839576799</c:v>
                </c:pt>
                <c:pt idx="1">
                  <c:v>0.55225907921075201</c:v>
                </c:pt>
                <c:pt idx="2">
                  <c:v>0.42134329425221601</c:v>
                </c:pt>
                <c:pt idx="3">
                  <c:v>0.77611166714326596</c:v>
                </c:pt>
                <c:pt idx="4">
                  <c:v>0.66574921361166695</c:v>
                </c:pt>
                <c:pt idx="5">
                  <c:v>1.1491993136974501</c:v>
                </c:pt>
                <c:pt idx="6">
                  <c:v>1.0008578781813</c:v>
                </c:pt>
              </c:numCache>
            </c:numRef>
          </c:val>
          <c:extLst>
            <c:ext xmlns:c16="http://schemas.microsoft.com/office/drawing/2014/chart" uri="{C3380CC4-5D6E-409C-BE32-E72D297353CC}">
              <c16:uniqueId val="{00000003-3C80-47CF-AAAC-51B72D63C2E6}"/>
            </c:ext>
          </c:extLst>
        </c:ser>
        <c:dLbls>
          <c:showLegendKey val="0"/>
          <c:showVal val="0"/>
          <c:showCatName val="0"/>
          <c:showSerName val="0"/>
          <c:showPercent val="0"/>
          <c:showBubbleSize val="0"/>
        </c:dLbls>
        <c:gapWidth val="219"/>
        <c:overlap val="-27"/>
        <c:axId val="318527128"/>
        <c:axId val="318529096"/>
      </c:barChart>
      <c:catAx>
        <c:axId val="318527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529096"/>
        <c:crosses val="autoZero"/>
        <c:auto val="1"/>
        <c:lblAlgn val="ctr"/>
        <c:lblOffset val="100"/>
        <c:noMultiLvlLbl val="0"/>
      </c:catAx>
      <c:valAx>
        <c:axId val="318529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527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0.12028036926683899</c:v>
                </c:pt>
                <c:pt idx="11">
                  <c:v>5.8497777560689697</c:v>
                </c:pt>
                <c:pt idx="12">
                  <c:v>0.28177355541444798</c:v>
                </c:pt>
                <c:pt idx="13">
                  <c:v>0</c:v>
                </c:pt>
                <c:pt idx="14">
                  <c:v>0.67466907634445406</c:v>
                </c:pt>
                <c:pt idx="15">
                  <c:v>0</c:v>
                </c:pt>
                <c:pt idx="16">
                  <c:v>0</c:v>
                </c:pt>
                <c:pt idx="17">
                  <c:v>0</c:v>
                </c:pt>
                <c:pt idx="18">
                  <c:v>1.8909050945147301</c:v>
                </c:pt>
                <c:pt idx="19">
                  <c:v>0.16485126752307899</c:v>
                </c:pt>
                <c:pt idx="20">
                  <c:v>0</c:v>
                </c:pt>
                <c:pt idx="21">
                  <c:v>0</c:v>
                </c:pt>
                <c:pt idx="22">
                  <c:v>0.11478532701607</c:v>
                </c:pt>
                <c:pt idx="23">
                  <c:v>0</c:v>
                </c:pt>
              </c:numCache>
            </c:numRef>
          </c:val>
          <c:smooth val="0"/>
          <c:extLst>
            <c:ext xmlns:c16="http://schemas.microsoft.com/office/drawing/2014/chart" uri="{C3380CC4-5D6E-409C-BE32-E72D297353CC}">
              <c16:uniqueId val="{00000000-5643-437C-9690-174F4EB7B514}"/>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0.13366875057079</c:v>
                </c:pt>
                <c:pt idx="10">
                  <c:v>0.172369288038421</c:v>
                </c:pt>
                <c:pt idx="11">
                  <c:v>0.13045156790953699</c:v>
                </c:pt>
                <c:pt idx="12">
                  <c:v>0.113441068383906</c:v>
                </c:pt>
                <c:pt idx="13">
                  <c:v>0.103987646018581</c:v>
                </c:pt>
                <c:pt idx="14">
                  <c:v>0.54982689481680702</c:v>
                </c:pt>
                <c:pt idx="15">
                  <c:v>0.107101048593987</c:v>
                </c:pt>
                <c:pt idx="16">
                  <c:v>0.15487762629659099</c:v>
                </c:pt>
                <c:pt idx="17">
                  <c:v>0.23179282173902199</c:v>
                </c:pt>
                <c:pt idx="18">
                  <c:v>0.11644125632020701</c:v>
                </c:pt>
                <c:pt idx="19">
                  <c:v>0</c:v>
                </c:pt>
                <c:pt idx="20">
                  <c:v>0.109591770654313</c:v>
                </c:pt>
                <c:pt idx="21">
                  <c:v>0</c:v>
                </c:pt>
                <c:pt idx="22">
                  <c:v>0</c:v>
                </c:pt>
                <c:pt idx="23">
                  <c:v>0</c:v>
                </c:pt>
              </c:numCache>
            </c:numRef>
          </c:val>
          <c:smooth val="0"/>
          <c:extLst>
            <c:ext xmlns:c16="http://schemas.microsoft.com/office/drawing/2014/chart" uri="{C3380CC4-5D6E-409C-BE32-E72D297353CC}">
              <c16:uniqueId val="{00000001-5643-437C-9690-174F4EB7B514}"/>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0.639472919290766</c:v>
                </c:pt>
                <c:pt idx="13">
                  <c:v>0</c:v>
                </c:pt>
                <c:pt idx="14">
                  <c:v>0</c:v>
                </c:pt>
                <c:pt idx="15">
                  <c:v>0</c:v>
                </c:pt>
                <c:pt idx="16">
                  <c:v>0.48202693537447899</c:v>
                </c:pt>
                <c:pt idx="17">
                  <c:v>0</c:v>
                </c:pt>
                <c:pt idx="18">
                  <c:v>1.3346574944288301</c:v>
                </c:pt>
                <c:pt idx="19">
                  <c:v>0.29551400058133898</c:v>
                </c:pt>
                <c:pt idx="20">
                  <c:v>0.39240383683751601</c:v>
                </c:pt>
                <c:pt idx="21">
                  <c:v>0.55227206666020701</c:v>
                </c:pt>
                <c:pt idx="22">
                  <c:v>1.6447049704486001</c:v>
                </c:pt>
                <c:pt idx="23">
                  <c:v>0</c:v>
                </c:pt>
              </c:numCache>
            </c:numRef>
          </c:val>
          <c:smooth val="0"/>
          <c:extLst>
            <c:ext xmlns:c16="http://schemas.microsoft.com/office/drawing/2014/chart" uri="{C3380CC4-5D6E-409C-BE32-E72D297353CC}">
              <c16:uniqueId val="{00000002-5643-437C-9690-174F4EB7B514}"/>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1.44085521729026</c:v>
                </c:pt>
                <c:pt idx="12">
                  <c:v>0.44512772841845599</c:v>
                </c:pt>
                <c:pt idx="13">
                  <c:v>0</c:v>
                </c:pt>
                <c:pt idx="14">
                  <c:v>0.60601726881066897</c:v>
                </c:pt>
                <c:pt idx="15">
                  <c:v>0.706126316165823</c:v>
                </c:pt>
                <c:pt idx="16">
                  <c:v>0.79372173260158396</c:v>
                </c:pt>
                <c:pt idx="17">
                  <c:v>0.82500580990007</c:v>
                </c:pt>
                <c:pt idx="18">
                  <c:v>0</c:v>
                </c:pt>
                <c:pt idx="19">
                  <c:v>0.28781351114607001</c:v>
                </c:pt>
                <c:pt idx="20">
                  <c:v>0.28900528551934501</c:v>
                </c:pt>
                <c:pt idx="21">
                  <c:v>0.16446486351204001</c:v>
                </c:pt>
                <c:pt idx="22">
                  <c:v>0</c:v>
                </c:pt>
                <c:pt idx="23">
                  <c:v>0</c:v>
                </c:pt>
              </c:numCache>
            </c:numRef>
          </c:val>
          <c:smooth val="0"/>
          <c:extLst>
            <c:ext xmlns:c16="http://schemas.microsoft.com/office/drawing/2014/chart" uri="{C3380CC4-5D6E-409C-BE32-E72D297353CC}">
              <c16:uniqueId val="{00000003-5643-437C-9690-174F4EB7B514}"/>
            </c:ext>
          </c:extLst>
        </c:ser>
        <c:dLbls>
          <c:showLegendKey val="0"/>
          <c:showVal val="0"/>
          <c:showCatName val="0"/>
          <c:showSerName val="0"/>
          <c:showPercent val="0"/>
          <c:showBubbleSize val="0"/>
        </c:dLbls>
        <c:smooth val="0"/>
        <c:axId val="318526472"/>
        <c:axId val="318530080"/>
      </c:lineChart>
      <c:catAx>
        <c:axId val="318526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530080"/>
        <c:crosses val="autoZero"/>
        <c:auto val="1"/>
        <c:lblAlgn val="ctr"/>
        <c:lblOffset val="100"/>
        <c:noMultiLvlLbl val="0"/>
      </c:catAx>
      <c:valAx>
        <c:axId val="318530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526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Sheet1!$B$2:$B$5</c:f>
              <c:numCache>
                <c:formatCode>General</c:formatCode>
                <c:ptCount val="4"/>
                <c:pt idx="0">
                  <c:v>3</c:v>
                </c:pt>
                <c:pt idx="1">
                  <c:v>20</c:v>
                </c:pt>
                <c:pt idx="2">
                  <c:v>8</c:v>
                </c:pt>
                <c:pt idx="3">
                  <c:v>2</c:v>
                </c:pt>
              </c:numCache>
            </c:numRef>
          </c:val>
          <c:extLst>
            <c:ext xmlns:c16="http://schemas.microsoft.com/office/drawing/2014/chart" uri="{C3380CC4-5D6E-409C-BE32-E72D297353CC}">
              <c16:uniqueId val="{00000000-CFFE-4061-A85B-909ECF00507B}"/>
            </c:ext>
          </c:extLst>
        </c:ser>
        <c:ser>
          <c:idx val="1"/>
          <c:order val="1"/>
          <c:tx>
            <c:strRef>
              <c:f>Sheet1!$C$1</c:f>
              <c:strCache>
                <c:ptCount val="1"/>
                <c:pt idx="0">
                  <c:v>Images</c:v>
                </c:pt>
              </c:strCache>
            </c:strRef>
          </c:tx>
          <c:spPr>
            <a:solidFill>
              <a:schemeClr val="accent2"/>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Sheet1!$C$2:$C$5</c:f>
              <c:numCache>
                <c:formatCode>General</c:formatCode>
                <c:ptCount val="4"/>
                <c:pt idx="0">
                  <c:v>2</c:v>
                </c:pt>
                <c:pt idx="1">
                  <c:v>29</c:v>
                </c:pt>
                <c:pt idx="2">
                  <c:v>0</c:v>
                </c:pt>
                <c:pt idx="3">
                  <c:v>12</c:v>
                </c:pt>
              </c:numCache>
            </c:numRef>
          </c:val>
          <c:extLst>
            <c:ext xmlns:c16="http://schemas.microsoft.com/office/drawing/2014/chart" uri="{C3380CC4-5D6E-409C-BE32-E72D297353CC}">
              <c16:uniqueId val="{00000001-CFFE-4061-A85B-909ECF00507B}"/>
            </c:ext>
          </c:extLst>
        </c:ser>
        <c:ser>
          <c:idx val="2"/>
          <c:order val="2"/>
          <c:tx>
            <c:strRef>
              <c:f>Sheet1!$D$1</c:f>
              <c:strCache>
                <c:ptCount val="1"/>
                <c:pt idx="0">
                  <c:v>Videos</c:v>
                </c:pt>
              </c:strCache>
            </c:strRef>
          </c:tx>
          <c:spPr>
            <a:solidFill>
              <a:schemeClr val="accent3"/>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Sheet1!$D$2:$D$5</c:f>
              <c:numCache>
                <c:formatCode>General</c:formatCode>
                <c:ptCount val="4"/>
                <c:pt idx="0">
                  <c:v>4</c:v>
                </c:pt>
                <c:pt idx="1">
                  <c:v>11</c:v>
                </c:pt>
                <c:pt idx="2">
                  <c:v>0</c:v>
                </c:pt>
                <c:pt idx="3">
                  <c:v>4</c:v>
                </c:pt>
              </c:numCache>
            </c:numRef>
          </c:val>
          <c:extLst>
            <c:ext xmlns:c16="http://schemas.microsoft.com/office/drawing/2014/chart" uri="{C3380CC4-5D6E-409C-BE32-E72D297353CC}">
              <c16:uniqueId val="{00000002-CFFE-4061-A85B-909ECF00507B}"/>
            </c:ext>
          </c:extLst>
        </c:ser>
        <c:dLbls>
          <c:showLegendKey val="0"/>
          <c:showVal val="0"/>
          <c:showCatName val="0"/>
          <c:showSerName val="0"/>
          <c:showPercent val="0"/>
          <c:showBubbleSize val="0"/>
        </c:dLbls>
        <c:gapWidth val="150"/>
        <c:overlap val="100"/>
        <c:axId val="318540248"/>
        <c:axId val="318536968"/>
      </c:barChart>
      <c:catAx>
        <c:axId val="318540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536968"/>
        <c:crosses val="autoZero"/>
        <c:auto val="1"/>
        <c:lblAlgn val="ctr"/>
        <c:lblOffset val="100"/>
        <c:noMultiLvlLbl val="0"/>
      </c:catAx>
      <c:valAx>
        <c:axId val="3185369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540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Sheet1!$B$2:$B$5</c:f>
              <c:numCache>
                <c:formatCode>General</c:formatCode>
                <c:ptCount val="4"/>
                <c:pt idx="0">
                  <c:v>1342</c:v>
                </c:pt>
                <c:pt idx="1">
                  <c:v>8753</c:v>
                </c:pt>
                <c:pt idx="2">
                  <c:v>0</c:v>
                </c:pt>
                <c:pt idx="3">
                  <c:v>5090</c:v>
                </c:pt>
              </c:numCache>
            </c:numRef>
          </c:val>
          <c:extLst>
            <c:ext xmlns:c16="http://schemas.microsoft.com/office/drawing/2014/chart" uri="{C3380CC4-5D6E-409C-BE32-E72D297353CC}">
              <c16:uniqueId val="{00000000-9586-48D4-A70A-481776A0E628}"/>
            </c:ext>
          </c:extLst>
        </c:ser>
        <c:ser>
          <c:idx val="1"/>
          <c:order val="1"/>
          <c:tx>
            <c:strRef>
              <c:f>Sheet1!$C$1</c:f>
              <c:strCache>
                <c:ptCount val="1"/>
                <c:pt idx="0">
                  <c:v>Videos</c:v>
                </c:pt>
              </c:strCache>
            </c:strRef>
          </c:tx>
          <c:spPr>
            <a:solidFill>
              <a:schemeClr val="accent2"/>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Sheet1!$C$2:$C$5</c:f>
              <c:numCache>
                <c:formatCode>General</c:formatCode>
                <c:ptCount val="4"/>
                <c:pt idx="0">
                  <c:v>10078</c:v>
                </c:pt>
                <c:pt idx="1">
                  <c:v>1789</c:v>
                </c:pt>
                <c:pt idx="2">
                  <c:v>551</c:v>
                </c:pt>
                <c:pt idx="3">
                  <c:v>1377</c:v>
                </c:pt>
              </c:numCache>
            </c:numRef>
          </c:val>
          <c:extLst>
            <c:ext xmlns:c16="http://schemas.microsoft.com/office/drawing/2014/chart" uri="{C3380CC4-5D6E-409C-BE32-E72D297353CC}">
              <c16:uniqueId val="{00000001-9586-48D4-A70A-481776A0E628}"/>
            </c:ext>
          </c:extLst>
        </c:ser>
        <c:ser>
          <c:idx val="2"/>
          <c:order val="2"/>
          <c:tx>
            <c:strRef>
              <c:f>Sheet1!$D$1</c:f>
              <c:strCache>
                <c:ptCount val="1"/>
                <c:pt idx="0">
                  <c:v>Carousels</c:v>
                </c:pt>
              </c:strCache>
            </c:strRef>
          </c:tx>
          <c:spPr>
            <a:solidFill>
              <a:schemeClr val="accent3"/>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Sheet1!$D$2:$D$5</c:f>
              <c:numCache>
                <c:formatCode>General</c:formatCode>
                <c:ptCount val="4"/>
                <c:pt idx="0">
                  <c:v>4211</c:v>
                </c:pt>
                <c:pt idx="1">
                  <c:v>7294</c:v>
                </c:pt>
                <c:pt idx="2">
                  <c:v>1978</c:v>
                </c:pt>
                <c:pt idx="3">
                  <c:v>1101</c:v>
                </c:pt>
              </c:numCache>
            </c:numRef>
          </c:val>
          <c:extLst>
            <c:ext xmlns:c16="http://schemas.microsoft.com/office/drawing/2014/chart" uri="{C3380CC4-5D6E-409C-BE32-E72D297353CC}">
              <c16:uniqueId val="{00000002-9586-48D4-A70A-481776A0E628}"/>
            </c:ext>
          </c:extLst>
        </c:ser>
        <c:dLbls>
          <c:showLegendKey val="0"/>
          <c:showVal val="0"/>
          <c:showCatName val="0"/>
          <c:showSerName val="0"/>
          <c:showPercent val="0"/>
          <c:showBubbleSize val="0"/>
        </c:dLbls>
        <c:gapWidth val="150"/>
        <c:overlap val="100"/>
        <c:axId val="318539920"/>
        <c:axId val="318538280"/>
      </c:barChart>
      <c:catAx>
        <c:axId val="318539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538280"/>
        <c:crosses val="autoZero"/>
        <c:auto val="1"/>
        <c:lblAlgn val="ctr"/>
        <c:lblOffset val="100"/>
        <c:noMultiLvlLbl val="0"/>
      </c:catAx>
      <c:valAx>
        <c:axId val="3185382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539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0.85648342297284696</c:v>
                </c:pt>
                <c:pt idx="1">
                  <c:v>0.40773471945594503</c:v>
                </c:pt>
                <c:pt idx="2">
                  <c:v>1.54108579160035</c:v>
                </c:pt>
              </c:numCache>
            </c:numRef>
          </c:val>
          <c:extLst>
            <c:ext xmlns:c16="http://schemas.microsoft.com/office/drawing/2014/chart" uri="{C3380CC4-5D6E-409C-BE32-E72D297353CC}">
              <c16:uniqueId val="{00000000-4915-49A4-9865-C744B64B80BD}"/>
            </c:ext>
          </c:extLst>
        </c:ser>
        <c:ser>
          <c:idx val="1"/>
          <c:order val="1"/>
          <c:tx>
            <c:strRef>
              <c:f>Sheet1!$C$1</c:f>
              <c:strCache>
                <c:ptCount val="1"/>
                <c:pt idx="0">
                  <c:v>yamahamotorarg</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0.22637167790026799</c:v>
                </c:pt>
                <c:pt idx="1">
                  <c:v>0.188194683354134</c:v>
                </c:pt>
                <c:pt idx="2">
                  <c:v>9.2509038547146899E-2</c:v>
                </c:pt>
              </c:numCache>
            </c:numRef>
          </c:val>
          <c:extLst>
            <c:ext xmlns:c16="http://schemas.microsoft.com/office/drawing/2014/chart" uri="{C3380CC4-5D6E-409C-BE32-E72D297353CC}">
              <c16:uniqueId val="{00000001-4915-49A4-9865-C744B64B80BD}"/>
            </c:ext>
          </c:extLst>
        </c:ser>
        <c:ser>
          <c:idx val="2"/>
          <c:order val="2"/>
          <c:tx>
            <c:strRef>
              <c:f>Sheet1!$D$1</c:f>
              <c:strCache>
                <c:ptCount val="1"/>
                <c:pt idx="0">
                  <c:v>bajajarg</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0.59901547023614599</c:v>
                </c:pt>
                <c:pt idx="1">
                  <c:v>0</c:v>
                </c:pt>
                <c:pt idx="2">
                  <c:v>0</c:v>
                </c:pt>
              </c:numCache>
            </c:numRef>
          </c:val>
          <c:extLst>
            <c:ext xmlns:c16="http://schemas.microsoft.com/office/drawing/2014/chart" uri="{C3380CC4-5D6E-409C-BE32-E72D297353CC}">
              <c16:uniqueId val="{00000002-4915-49A4-9865-C744B64B80BD}"/>
            </c:ext>
          </c:extLst>
        </c:ser>
        <c:ser>
          <c:idx val="3"/>
          <c:order val="3"/>
          <c:tx>
            <c:strRef>
              <c:f>Sheet1!$E$1</c:f>
              <c:strCache>
                <c:ptCount val="1"/>
                <c:pt idx="0">
                  <c:v>benelliarg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0.98351487109697</c:v>
                </c:pt>
                <c:pt idx="1">
                  <c:v>0.75891475834716704</c:v>
                </c:pt>
                <c:pt idx="2">
                  <c:v>0.42072744178757499</c:v>
                </c:pt>
              </c:numCache>
            </c:numRef>
          </c:val>
          <c:extLst>
            <c:ext xmlns:c16="http://schemas.microsoft.com/office/drawing/2014/chart" uri="{C3380CC4-5D6E-409C-BE32-E72D297353CC}">
              <c16:uniqueId val="{00000003-4915-49A4-9865-C744B64B80BD}"/>
            </c:ext>
          </c:extLst>
        </c:ser>
        <c:dLbls>
          <c:showLegendKey val="0"/>
          <c:showVal val="0"/>
          <c:showCatName val="0"/>
          <c:showSerName val="0"/>
          <c:showPercent val="0"/>
          <c:showBubbleSize val="0"/>
        </c:dLbls>
        <c:gapWidth val="219"/>
        <c:overlap val="-27"/>
        <c:axId val="255863200"/>
        <c:axId val="255854344"/>
      </c:barChart>
      <c:catAx>
        <c:axId val="255863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854344"/>
        <c:crosses val="autoZero"/>
        <c:auto val="1"/>
        <c:lblAlgn val="ctr"/>
        <c:lblOffset val="100"/>
        <c:noMultiLvlLbl val="0"/>
      </c:catAx>
      <c:valAx>
        <c:axId val="255854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863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Sheet1!$B$2:$B$5</c:f>
              <c:numCache>
                <c:formatCode>General</c:formatCode>
                <c:ptCount val="4"/>
                <c:pt idx="0">
                  <c:v>15318</c:v>
                </c:pt>
                <c:pt idx="1">
                  <c:v>17421</c:v>
                </c:pt>
                <c:pt idx="2">
                  <c:v>2458</c:v>
                </c:pt>
                <c:pt idx="3">
                  <c:v>7398</c:v>
                </c:pt>
              </c:numCache>
            </c:numRef>
          </c:val>
          <c:extLst>
            <c:ext xmlns:c16="http://schemas.microsoft.com/office/drawing/2014/chart" uri="{C3380CC4-5D6E-409C-BE32-E72D297353CC}">
              <c16:uniqueId val="{00000000-B9A6-4D77-A5FF-386C48E58DDD}"/>
            </c:ext>
          </c:extLst>
        </c:ser>
        <c:ser>
          <c:idx val="1"/>
          <c:order val="1"/>
          <c:tx>
            <c:strRef>
              <c:f>Sheet1!$C$1</c:f>
              <c:strCache>
                <c:ptCount val="1"/>
                <c:pt idx="0">
                  <c:v>Comments</c:v>
                </c:pt>
              </c:strCache>
            </c:strRef>
          </c:tx>
          <c:spPr>
            <a:solidFill>
              <a:schemeClr val="accent2"/>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Sheet1!$C$2:$C$5</c:f>
              <c:numCache>
                <c:formatCode>General</c:formatCode>
                <c:ptCount val="4"/>
                <c:pt idx="0">
                  <c:v>313</c:v>
                </c:pt>
                <c:pt idx="1">
                  <c:v>415</c:v>
                </c:pt>
                <c:pt idx="2">
                  <c:v>71</c:v>
                </c:pt>
                <c:pt idx="3">
                  <c:v>170</c:v>
                </c:pt>
              </c:numCache>
            </c:numRef>
          </c:val>
          <c:extLst>
            <c:ext xmlns:c16="http://schemas.microsoft.com/office/drawing/2014/chart" uri="{C3380CC4-5D6E-409C-BE32-E72D297353CC}">
              <c16:uniqueId val="{00000001-B9A6-4D77-A5FF-386C48E58DDD}"/>
            </c:ext>
          </c:extLst>
        </c:ser>
        <c:dLbls>
          <c:showLegendKey val="0"/>
          <c:showVal val="0"/>
          <c:showCatName val="0"/>
          <c:showSerName val="0"/>
          <c:showPercent val="0"/>
          <c:showBubbleSize val="0"/>
        </c:dLbls>
        <c:gapWidth val="150"/>
        <c:overlap val="100"/>
        <c:axId val="316539832"/>
        <c:axId val="316541472"/>
      </c:barChart>
      <c:catAx>
        <c:axId val="316539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541472"/>
        <c:crosses val="autoZero"/>
        <c:auto val="1"/>
        <c:lblAlgn val="ctr"/>
        <c:lblOffset val="100"/>
        <c:noMultiLvlLbl val="0"/>
      </c:catAx>
      <c:valAx>
        <c:axId val="3165414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539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66AA2-02EE-4495-9B94-23E9D770E2F6}"/>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89A3B604-5B4A-4141-975C-57E0975D4FCA}"/>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3691291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A02DE-D579-401C-86BC-F3C3DF335C86}"/>
              </a:ext>
            </a:extLst>
          </p:cNvPr>
          <p:cNvSpPr>
            <a:spLocks noGrp="1"/>
          </p:cNvSpPr>
          <p:nvPr>
            <p:ph type="title"/>
          </p:nvPr>
        </p:nvSpPr>
        <p:spPr/>
        <p:txBody>
          <a:bodyPr/>
          <a:lstStyle/>
          <a:p>
            <a:r>
              <a:rPr lang="en-US"/>
              <a:t>Instagram Key Metrics Table | La Emilia</a:t>
            </a:r>
          </a:p>
        </p:txBody>
      </p:sp>
      <p:graphicFrame>
        <p:nvGraphicFramePr>
          <p:cNvPr id="5" name="Table Placeholder 4">
            <a:extLst>
              <a:ext uri="{FF2B5EF4-FFF2-40B4-BE49-F238E27FC236}">
                <a16:creationId xmlns:a16="http://schemas.microsoft.com/office/drawing/2014/main" id="{CA8C9D64-F56F-4B59-A3AD-BE86E54BC47E}"/>
              </a:ext>
            </a:extLst>
          </p:cNvPr>
          <p:cNvGraphicFramePr>
            <a:graphicFrameLocks noGrp="1"/>
          </p:cNvGraphicFramePr>
          <p:nvPr>
            <p:ph type="tbl" sz="quarter" idx="13"/>
            <p:extLst>
              <p:ext uri="{D42A27DB-BD31-4B8C-83A1-F6EECF244321}">
                <p14:modId xmlns:p14="http://schemas.microsoft.com/office/powerpoint/2010/main" val="377218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35614661"/>
                    </a:ext>
                  </a:extLst>
                </a:gridCol>
                <a:gridCol w="658368">
                  <a:extLst>
                    <a:ext uri="{9D8B030D-6E8A-4147-A177-3AD203B41FA5}">
                      <a16:colId xmlns:a16="http://schemas.microsoft.com/office/drawing/2014/main" val="3199981291"/>
                    </a:ext>
                  </a:extLst>
                </a:gridCol>
                <a:gridCol w="658368">
                  <a:extLst>
                    <a:ext uri="{9D8B030D-6E8A-4147-A177-3AD203B41FA5}">
                      <a16:colId xmlns:a16="http://schemas.microsoft.com/office/drawing/2014/main" val="1185104549"/>
                    </a:ext>
                  </a:extLst>
                </a:gridCol>
                <a:gridCol w="658368">
                  <a:extLst>
                    <a:ext uri="{9D8B030D-6E8A-4147-A177-3AD203B41FA5}">
                      <a16:colId xmlns:a16="http://schemas.microsoft.com/office/drawing/2014/main" val="278656794"/>
                    </a:ext>
                  </a:extLst>
                </a:gridCol>
                <a:gridCol w="658368">
                  <a:extLst>
                    <a:ext uri="{9D8B030D-6E8A-4147-A177-3AD203B41FA5}">
                      <a16:colId xmlns:a16="http://schemas.microsoft.com/office/drawing/2014/main" val="1191834139"/>
                    </a:ext>
                  </a:extLst>
                </a:gridCol>
                <a:gridCol w="658368">
                  <a:extLst>
                    <a:ext uri="{9D8B030D-6E8A-4147-A177-3AD203B41FA5}">
                      <a16:colId xmlns:a16="http://schemas.microsoft.com/office/drawing/2014/main" val="1487639976"/>
                    </a:ext>
                  </a:extLst>
                </a:gridCol>
                <a:gridCol w="658368">
                  <a:extLst>
                    <a:ext uri="{9D8B030D-6E8A-4147-A177-3AD203B41FA5}">
                      <a16:colId xmlns:a16="http://schemas.microsoft.com/office/drawing/2014/main" val="1999247744"/>
                    </a:ext>
                  </a:extLst>
                </a:gridCol>
                <a:gridCol w="658368">
                  <a:extLst>
                    <a:ext uri="{9D8B030D-6E8A-4147-A177-3AD203B41FA5}">
                      <a16:colId xmlns:a16="http://schemas.microsoft.com/office/drawing/2014/main" val="579181218"/>
                    </a:ext>
                  </a:extLst>
                </a:gridCol>
                <a:gridCol w="658368">
                  <a:extLst>
                    <a:ext uri="{9D8B030D-6E8A-4147-A177-3AD203B41FA5}">
                      <a16:colId xmlns:a16="http://schemas.microsoft.com/office/drawing/2014/main" val="3837112077"/>
                    </a:ext>
                  </a:extLst>
                </a:gridCol>
                <a:gridCol w="658368">
                  <a:extLst>
                    <a:ext uri="{9D8B030D-6E8A-4147-A177-3AD203B41FA5}">
                      <a16:colId xmlns:a16="http://schemas.microsoft.com/office/drawing/2014/main" val="382607548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427287038"/>
                  </a:ext>
                </a:extLst>
              </a:tr>
              <a:tr h="370840">
                <a:tc>
                  <a:txBody>
                    <a:bodyPr/>
                    <a:lstStyle/>
                    <a:p>
                      <a:r>
                        <a:rPr lang="en-US" sz="1000"/>
                        <a:t>hondamotosargentina</a:t>
                      </a:r>
                    </a:p>
                  </a:txBody>
                  <a:tcPr/>
                </a:tc>
                <a:tc>
                  <a:txBody>
                    <a:bodyPr/>
                    <a:lstStyle/>
                    <a:p>
                      <a:r>
                        <a:rPr lang="en-US" sz="1000"/>
                        <a:t>165170</a:t>
                      </a:r>
                    </a:p>
                  </a:txBody>
                  <a:tcPr/>
                </a:tc>
                <a:tc>
                  <a:txBody>
                    <a:bodyPr/>
                    <a:lstStyle/>
                    <a:p>
                      <a:r>
                        <a:rPr lang="en-US" sz="1000"/>
                        <a:t>2796</a:t>
                      </a:r>
                    </a:p>
                  </a:txBody>
                  <a:tcPr/>
                </a:tc>
                <a:tc>
                  <a:txBody>
                    <a:bodyPr/>
                    <a:lstStyle/>
                    <a:p>
                      <a:r>
                        <a:rPr lang="en-US" sz="1000"/>
                        <a:t>2</a:t>
                      </a:r>
                    </a:p>
                  </a:txBody>
                  <a:tcPr/>
                </a:tc>
                <a:tc>
                  <a:txBody>
                    <a:bodyPr/>
                    <a:lstStyle/>
                    <a:p>
                      <a:r>
                        <a:rPr lang="en-US" sz="1000"/>
                        <a:t>3</a:t>
                      </a:r>
                    </a:p>
                  </a:txBody>
                  <a:tcPr/>
                </a:tc>
                <a:tc>
                  <a:txBody>
                    <a:bodyPr/>
                    <a:lstStyle/>
                    <a:p>
                      <a:r>
                        <a:rPr lang="en-US" sz="1000"/>
                        <a:t>4</a:t>
                      </a:r>
                    </a:p>
                  </a:txBody>
                  <a:tcPr/>
                </a:tc>
                <a:tc>
                  <a:txBody>
                    <a:bodyPr/>
                    <a:lstStyle/>
                    <a:p>
                      <a:r>
                        <a:rPr lang="en-US" sz="1000"/>
                        <a:t>9</a:t>
                      </a:r>
                    </a:p>
                  </a:txBody>
                  <a:tcPr/>
                </a:tc>
                <a:tc>
                  <a:txBody>
                    <a:bodyPr/>
                    <a:lstStyle/>
                    <a:p>
                      <a:r>
                        <a:rPr lang="en-US" sz="1000"/>
                        <a:t>15318</a:t>
                      </a:r>
                    </a:p>
                  </a:txBody>
                  <a:tcPr/>
                </a:tc>
                <a:tc>
                  <a:txBody>
                    <a:bodyPr/>
                    <a:lstStyle/>
                    <a:p>
                      <a:r>
                        <a:rPr lang="en-US" sz="1000"/>
                        <a:t>313</a:t>
                      </a:r>
                    </a:p>
                  </a:txBody>
                  <a:tcPr/>
                </a:tc>
                <a:tc>
                  <a:txBody>
                    <a:bodyPr/>
                    <a:lstStyle/>
                    <a:p>
                      <a:r>
                        <a:rPr lang="en-US" sz="1000"/>
                        <a:t>1.0605 %</a:t>
                      </a:r>
                    </a:p>
                  </a:txBody>
                  <a:tcPr/>
                </a:tc>
                <a:extLst>
                  <a:ext uri="{0D108BD9-81ED-4DB2-BD59-A6C34878D82A}">
                    <a16:rowId xmlns:a16="http://schemas.microsoft.com/office/drawing/2014/main" val="3801919475"/>
                  </a:ext>
                </a:extLst>
              </a:tr>
              <a:tr h="370840">
                <a:tc>
                  <a:txBody>
                    <a:bodyPr/>
                    <a:lstStyle/>
                    <a:p>
                      <a:r>
                        <a:rPr lang="en-US" sz="1000"/>
                        <a:t>yamahamotorarg</a:t>
                      </a:r>
                    </a:p>
                  </a:txBody>
                  <a:tcPr/>
                </a:tc>
                <a:tc>
                  <a:txBody>
                    <a:bodyPr/>
                    <a:lstStyle/>
                    <a:p>
                      <a:r>
                        <a:rPr lang="en-US" sz="1000"/>
                        <a:t>162166</a:t>
                      </a:r>
                    </a:p>
                  </a:txBody>
                  <a:tcPr/>
                </a:tc>
                <a:tc>
                  <a:txBody>
                    <a:bodyPr/>
                    <a:lstStyle/>
                    <a:p>
                      <a:r>
                        <a:rPr lang="en-US" sz="1000"/>
                        <a:t>3167</a:t>
                      </a:r>
                    </a:p>
                  </a:txBody>
                  <a:tcPr/>
                </a:tc>
                <a:tc>
                  <a:txBody>
                    <a:bodyPr/>
                    <a:lstStyle/>
                    <a:p>
                      <a:r>
                        <a:rPr lang="en-US" sz="1000"/>
                        <a:t>29</a:t>
                      </a:r>
                    </a:p>
                  </a:txBody>
                  <a:tcPr/>
                </a:tc>
                <a:tc>
                  <a:txBody>
                    <a:bodyPr/>
                    <a:lstStyle/>
                    <a:p>
                      <a:r>
                        <a:rPr lang="en-US" sz="1000"/>
                        <a:t>20</a:t>
                      </a:r>
                    </a:p>
                  </a:txBody>
                  <a:tcPr/>
                </a:tc>
                <a:tc>
                  <a:txBody>
                    <a:bodyPr/>
                    <a:lstStyle/>
                    <a:p>
                      <a:r>
                        <a:rPr lang="en-US" sz="1000"/>
                        <a:t>14</a:t>
                      </a:r>
                    </a:p>
                  </a:txBody>
                  <a:tcPr/>
                </a:tc>
                <a:tc>
                  <a:txBody>
                    <a:bodyPr/>
                    <a:lstStyle/>
                    <a:p>
                      <a:r>
                        <a:rPr lang="en-US" sz="1000"/>
                        <a:t>63</a:t>
                      </a:r>
                    </a:p>
                  </a:txBody>
                  <a:tcPr/>
                </a:tc>
                <a:tc>
                  <a:txBody>
                    <a:bodyPr/>
                    <a:lstStyle/>
                    <a:p>
                      <a:r>
                        <a:rPr lang="en-US" sz="1000"/>
                        <a:t>17421</a:t>
                      </a:r>
                    </a:p>
                  </a:txBody>
                  <a:tcPr/>
                </a:tc>
                <a:tc>
                  <a:txBody>
                    <a:bodyPr/>
                    <a:lstStyle/>
                    <a:p>
                      <a:r>
                        <a:rPr lang="en-US" sz="1000"/>
                        <a:t>415</a:t>
                      </a:r>
                    </a:p>
                  </a:txBody>
                  <a:tcPr/>
                </a:tc>
                <a:tc>
                  <a:txBody>
                    <a:bodyPr/>
                    <a:lstStyle/>
                    <a:p>
                      <a:r>
                        <a:rPr lang="en-US" sz="1000"/>
                        <a:t>0.1763 %</a:t>
                      </a:r>
                    </a:p>
                  </a:txBody>
                  <a:tcPr/>
                </a:tc>
                <a:extLst>
                  <a:ext uri="{0D108BD9-81ED-4DB2-BD59-A6C34878D82A}">
                    <a16:rowId xmlns:a16="http://schemas.microsoft.com/office/drawing/2014/main" val="1070604651"/>
                  </a:ext>
                </a:extLst>
              </a:tr>
              <a:tr h="370840">
                <a:tc>
                  <a:txBody>
                    <a:bodyPr/>
                    <a:lstStyle/>
                    <a:p>
                      <a:r>
                        <a:rPr lang="en-US" sz="1000"/>
                        <a:t>benelliarg</a:t>
                      </a:r>
                    </a:p>
                  </a:txBody>
                  <a:tcPr/>
                </a:tc>
                <a:tc>
                  <a:txBody>
                    <a:bodyPr/>
                    <a:lstStyle/>
                    <a:p>
                      <a:r>
                        <a:rPr lang="en-US" sz="1000"/>
                        <a:t>56645</a:t>
                      </a:r>
                    </a:p>
                  </a:txBody>
                  <a:tcPr/>
                </a:tc>
                <a:tc>
                  <a:txBody>
                    <a:bodyPr/>
                    <a:lstStyle/>
                    <a:p>
                      <a:r>
                        <a:rPr lang="en-US" sz="1000"/>
                        <a:t>1426</a:t>
                      </a:r>
                    </a:p>
                  </a:txBody>
                  <a:tcPr/>
                </a:tc>
                <a:tc>
                  <a:txBody>
                    <a:bodyPr/>
                    <a:lstStyle/>
                    <a:p>
                      <a:r>
                        <a:rPr lang="en-US" sz="1000"/>
                        <a:t>12</a:t>
                      </a:r>
                    </a:p>
                  </a:txBody>
                  <a:tcPr/>
                </a:tc>
                <a:tc>
                  <a:txBody>
                    <a:bodyPr/>
                    <a:lstStyle/>
                    <a:p>
                      <a:r>
                        <a:rPr lang="en-US" sz="1000"/>
                        <a:t>2</a:t>
                      </a:r>
                    </a:p>
                  </a:txBody>
                  <a:tcPr/>
                </a:tc>
                <a:tc>
                  <a:txBody>
                    <a:bodyPr/>
                    <a:lstStyle/>
                    <a:p>
                      <a:r>
                        <a:rPr lang="en-US" sz="1000"/>
                        <a:t>7</a:t>
                      </a:r>
                    </a:p>
                  </a:txBody>
                  <a:tcPr/>
                </a:tc>
                <a:tc>
                  <a:txBody>
                    <a:bodyPr/>
                    <a:lstStyle/>
                    <a:p>
                      <a:r>
                        <a:rPr lang="en-US" sz="1000"/>
                        <a:t>21</a:t>
                      </a:r>
                    </a:p>
                  </a:txBody>
                  <a:tcPr/>
                </a:tc>
                <a:tc>
                  <a:txBody>
                    <a:bodyPr/>
                    <a:lstStyle/>
                    <a:p>
                      <a:r>
                        <a:rPr lang="en-US" sz="1000"/>
                        <a:t>7398</a:t>
                      </a:r>
                    </a:p>
                  </a:txBody>
                  <a:tcPr/>
                </a:tc>
                <a:tc>
                  <a:txBody>
                    <a:bodyPr/>
                    <a:lstStyle/>
                    <a:p>
                      <a:r>
                        <a:rPr lang="en-US" sz="1000"/>
                        <a:t>170</a:t>
                      </a:r>
                    </a:p>
                  </a:txBody>
                  <a:tcPr/>
                </a:tc>
                <a:tc>
                  <a:txBody>
                    <a:bodyPr/>
                    <a:lstStyle/>
                    <a:p>
                      <a:r>
                        <a:rPr lang="en-US" sz="1000"/>
                        <a:t>0.6443 %</a:t>
                      </a:r>
                    </a:p>
                  </a:txBody>
                  <a:tcPr/>
                </a:tc>
                <a:extLst>
                  <a:ext uri="{0D108BD9-81ED-4DB2-BD59-A6C34878D82A}">
                    <a16:rowId xmlns:a16="http://schemas.microsoft.com/office/drawing/2014/main" val="2644730494"/>
                  </a:ext>
                </a:extLst>
              </a:tr>
              <a:tr h="370840">
                <a:tc>
                  <a:txBody>
                    <a:bodyPr/>
                    <a:lstStyle/>
                    <a:p>
                      <a:r>
                        <a:rPr lang="en-US" sz="1000"/>
                        <a:t>bajajarg</a:t>
                      </a:r>
                    </a:p>
                  </a:txBody>
                  <a:tcPr/>
                </a:tc>
                <a:tc>
                  <a:txBody>
                    <a:bodyPr/>
                    <a:lstStyle/>
                    <a:p>
                      <a:r>
                        <a:rPr lang="en-US" sz="1000"/>
                        <a:t>41558</a:t>
                      </a:r>
                    </a:p>
                  </a:txBody>
                  <a:tcPr/>
                </a:tc>
                <a:tc>
                  <a:txBody>
                    <a:bodyPr/>
                    <a:lstStyle/>
                    <a:p>
                      <a:r>
                        <a:rPr lang="en-US" sz="1000"/>
                        <a:t>560</a:t>
                      </a:r>
                    </a:p>
                  </a:txBody>
                  <a:tcPr/>
                </a:tc>
                <a:tc>
                  <a:txBody>
                    <a:bodyPr/>
                    <a:lstStyle/>
                    <a:p>
                      <a:r>
                        <a:rPr lang="en-US" sz="1000"/>
                        <a:t>0</a:t>
                      </a:r>
                    </a:p>
                  </a:txBody>
                  <a:tcPr/>
                </a:tc>
                <a:tc>
                  <a:txBody>
                    <a:bodyPr/>
                    <a:lstStyle/>
                    <a:p>
                      <a:r>
                        <a:rPr lang="en-US" sz="1000"/>
                        <a:t>8</a:t>
                      </a:r>
                    </a:p>
                  </a:txBody>
                  <a:tcPr/>
                </a:tc>
                <a:tc>
                  <a:txBody>
                    <a:bodyPr/>
                    <a:lstStyle/>
                    <a:p>
                      <a:r>
                        <a:rPr lang="en-US" sz="1000"/>
                        <a:t>1</a:t>
                      </a:r>
                    </a:p>
                  </a:txBody>
                  <a:tcPr/>
                </a:tc>
                <a:tc>
                  <a:txBody>
                    <a:bodyPr/>
                    <a:lstStyle/>
                    <a:p>
                      <a:r>
                        <a:rPr lang="en-US" sz="1000"/>
                        <a:t>9</a:t>
                      </a:r>
                    </a:p>
                  </a:txBody>
                  <a:tcPr/>
                </a:tc>
                <a:tc>
                  <a:txBody>
                    <a:bodyPr/>
                    <a:lstStyle/>
                    <a:p>
                      <a:r>
                        <a:rPr lang="en-US" sz="1000"/>
                        <a:t>2458</a:t>
                      </a:r>
                    </a:p>
                  </a:txBody>
                  <a:tcPr/>
                </a:tc>
                <a:tc>
                  <a:txBody>
                    <a:bodyPr/>
                    <a:lstStyle/>
                    <a:p>
                      <a:r>
                        <a:rPr lang="en-US" sz="1000"/>
                        <a:t>71</a:t>
                      </a:r>
                    </a:p>
                  </a:txBody>
                  <a:tcPr/>
                </a:tc>
                <a:tc>
                  <a:txBody>
                    <a:bodyPr/>
                    <a:lstStyle/>
                    <a:p>
                      <a:r>
                        <a:rPr lang="en-US" sz="1000"/>
                        <a:t>0.6808 %</a:t>
                      </a:r>
                    </a:p>
                  </a:txBody>
                  <a:tcPr/>
                </a:tc>
                <a:extLst>
                  <a:ext uri="{0D108BD9-81ED-4DB2-BD59-A6C34878D82A}">
                    <a16:rowId xmlns:a16="http://schemas.microsoft.com/office/drawing/2014/main" val="4143461663"/>
                  </a:ext>
                </a:extLst>
              </a:tr>
            </a:tbl>
          </a:graphicData>
        </a:graphic>
      </p:graphicFrame>
      <p:sp>
        <p:nvSpPr>
          <p:cNvPr id="4" name="Text Placeholder 3">
            <a:extLst>
              <a:ext uri="{FF2B5EF4-FFF2-40B4-BE49-F238E27FC236}">
                <a16:creationId xmlns:a16="http://schemas.microsoft.com/office/drawing/2014/main" id="{67D5D59C-AFEE-43B9-A254-8153CF8328C2}"/>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0841928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150AE-E5EF-4378-9E99-2CB9433543B3}"/>
              </a:ext>
            </a:extLst>
          </p:cNvPr>
          <p:cNvSpPr>
            <a:spLocks noGrp="1"/>
          </p:cNvSpPr>
          <p:nvPr>
            <p:ph type="title"/>
          </p:nvPr>
        </p:nvSpPr>
        <p:spPr/>
        <p:txBody>
          <a:bodyPr/>
          <a:lstStyle/>
          <a:p>
            <a:r>
              <a:rPr lang="en-US"/>
              <a:t>Instagram Follower Distribution | La Emilia</a:t>
            </a:r>
          </a:p>
        </p:txBody>
      </p:sp>
      <p:graphicFrame>
        <p:nvGraphicFramePr>
          <p:cNvPr id="6" name="Chart Placeholder 5">
            <a:extLst>
              <a:ext uri="{FF2B5EF4-FFF2-40B4-BE49-F238E27FC236}">
                <a16:creationId xmlns:a16="http://schemas.microsoft.com/office/drawing/2014/main" id="{ED62A89D-FBE8-4F09-AA5F-443CF8B08E0C}"/>
              </a:ext>
            </a:extLst>
          </p:cNvPr>
          <p:cNvGraphicFramePr>
            <a:graphicFrameLocks noGrp="1"/>
          </p:cNvGraphicFramePr>
          <p:nvPr>
            <p:ph type="chart" sz="quarter" idx="13"/>
            <p:extLst>
              <p:ext uri="{D42A27DB-BD31-4B8C-83A1-F6EECF244321}">
                <p14:modId xmlns:p14="http://schemas.microsoft.com/office/powerpoint/2010/main" val="28767661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A48758-6FDC-45DF-AD2C-3C9FC2E15AEC}"/>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DE72CC12-A319-4CBD-9BFB-4D3F290EF4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22795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47855-D8CB-4F27-9751-3F3F76E6CD33}"/>
              </a:ext>
            </a:extLst>
          </p:cNvPr>
          <p:cNvSpPr>
            <a:spLocks noGrp="1"/>
          </p:cNvSpPr>
          <p:nvPr>
            <p:ph type="title"/>
          </p:nvPr>
        </p:nvSpPr>
        <p:spPr/>
        <p:txBody>
          <a:bodyPr/>
          <a:lstStyle/>
          <a:p>
            <a:r>
              <a:rPr lang="en-US"/>
              <a:t>Instagram Key Metrics Radar | La Emilia</a:t>
            </a:r>
          </a:p>
        </p:txBody>
      </p:sp>
      <p:graphicFrame>
        <p:nvGraphicFramePr>
          <p:cNvPr id="6" name="Chart Placeholder 5">
            <a:extLst>
              <a:ext uri="{FF2B5EF4-FFF2-40B4-BE49-F238E27FC236}">
                <a16:creationId xmlns:a16="http://schemas.microsoft.com/office/drawing/2014/main" id="{CED9705F-37B8-4827-A51B-77DB2FCB5D40}"/>
              </a:ext>
            </a:extLst>
          </p:cNvPr>
          <p:cNvGraphicFramePr>
            <a:graphicFrameLocks noGrp="1"/>
          </p:cNvGraphicFramePr>
          <p:nvPr>
            <p:ph type="chart" sz="quarter" idx="13"/>
            <p:extLst>
              <p:ext uri="{D42A27DB-BD31-4B8C-83A1-F6EECF244321}">
                <p14:modId xmlns:p14="http://schemas.microsoft.com/office/powerpoint/2010/main" val="21688589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53B9EA-F2CE-40E7-90EE-0D6EE7472C2F}"/>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01AB97F6-0507-4144-AB87-EBE6BA2677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24675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93B1F-FE2B-489C-AE79-B912AC74A3BB}"/>
              </a:ext>
            </a:extLst>
          </p:cNvPr>
          <p:cNvSpPr>
            <a:spLocks noGrp="1"/>
          </p:cNvSpPr>
          <p:nvPr>
            <p:ph type="title"/>
          </p:nvPr>
        </p:nvSpPr>
        <p:spPr/>
        <p:txBody>
          <a:bodyPr/>
          <a:lstStyle/>
          <a:p>
            <a:r>
              <a:rPr lang="en-US"/>
              <a:t>Instagram Followers Total | La Emilia</a:t>
            </a:r>
          </a:p>
        </p:txBody>
      </p:sp>
      <p:graphicFrame>
        <p:nvGraphicFramePr>
          <p:cNvPr id="6" name="Chart Placeholder 5">
            <a:extLst>
              <a:ext uri="{FF2B5EF4-FFF2-40B4-BE49-F238E27FC236}">
                <a16:creationId xmlns:a16="http://schemas.microsoft.com/office/drawing/2014/main" id="{348AC05A-A80C-42C2-BE23-560420E55DF3}"/>
              </a:ext>
            </a:extLst>
          </p:cNvPr>
          <p:cNvGraphicFramePr>
            <a:graphicFrameLocks noGrp="1"/>
          </p:cNvGraphicFramePr>
          <p:nvPr>
            <p:ph type="chart" sz="quarter" idx="13"/>
            <p:extLst>
              <p:ext uri="{D42A27DB-BD31-4B8C-83A1-F6EECF244321}">
                <p14:modId xmlns:p14="http://schemas.microsoft.com/office/powerpoint/2010/main" val="5922332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324388-A754-4E8D-AC2C-E98BC43672AF}"/>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3D6B91AA-4E8B-4708-B157-4D5D77BEE1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75322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0C1FE-F04C-4F36-9D53-283AB933CF5C}"/>
              </a:ext>
            </a:extLst>
          </p:cNvPr>
          <p:cNvSpPr>
            <a:spLocks noGrp="1"/>
          </p:cNvSpPr>
          <p:nvPr>
            <p:ph type="title"/>
          </p:nvPr>
        </p:nvSpPr>
        <p:spPr/>
        <p:txBody>
          <a:bodyPr/>
          <a:lstStyle/>
          <a:p>
            <a:r>
              <a:rPr lang="en-US"/>
              <a:t>Instagram Followers Change | La Emilia</a:t>
            </a:r>
          </a:p>
        </p:txBody>
      </p:sp>
      <p:graphicFrame>
        <p:nvGraphicFramePr>
          <p:cNvPr id="6" name="Chart Placeholder 5">
            <a:extLst>
              <a:ext uri="{FF2B5EF4-FFF2-40B4-BE49-F238E27FC236}">
                <a16:creationId xmlns:a16="http://schemas.microsoft.com/office/drawing/2014/main" id="{9A180261-3270-4ECF-92D3-4AE6FECB224A}"/>
              </a:ext>
            </a:extLst>
          </p:cNvPr>
          <p:cNvGraphicFramePr>
            <a:graphicFrameLocks noGrp="1"/>
          </p:cNvGraphicFramePr>
          <p:nvPr>
            <p:ph type="chart" sz="quarter" idx="13"/>
            <p:extLst>
              <p:ext uri="{D42A27DB-BD31-4B8C-83A1-F6EECF244321}">
                <p14:modId xmlns:p14="http://schemas.microsoft.com/office/powerpoint/2010/main" val="18956051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B1BF2A-4F1F-4326-BDCD-93CB5FB9A454}"/>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2A19CA79-10B7-4E22-80D1-0113F1E583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69153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7232B-2E30-4BE6-933A-C64AAAD2966F}"/>
              </a:ext>
            </a:extLst>
          </p:cNvPr>
          <p:cNvSpPr>
            <a:spLocks noGrp="1"/>
          </p:cNvSpPr>
          <p:nvPr>
            <p:ph type="title"/>
          </p:nvPr>
        </p:nvSpPr>
        <p:spPr/>
        <p:txBody>
          <a:bodyPr/>
          <a:lstStyle/>
          <a:p>
            <a:r>
              <a:rPr lang="en-US"/>
              <a:t>Instagram Posts By Weekday | La Emilia</a:t>
            </a:r>
          </a:p>
        </p:txBody>
      </p:sp>
      <p:graphicFrame>
        <p:nvGraphicFramePr>
          <p:cNvPr id="6" name="Chart Placeholder 5">
            <a:extLst>
              <a:ext uri="{FF2B5EF4-FFF2-40B4-BE49-F238E27FC236}">
                <a16:creationId xmlns:a16="http://schemas.microsoft.com/office/drawing/2014/main" id="{F68F9EEE-68FC-4785-B5E9-1B973960F53D}"/>
              </a:ext>
            </a:extLst>
          </p:cNvPr>
          <p:cNvGraphicFramePr>
            <a:graphicFrameLocks noGrp="1"/>
          </p:cNvGraphicFramePr>
          <p:nvPr>
            <p:ph type="chart" sz="quarter" idx="13"/>
            <p:extLst>
              <p:ext uri="{D42A27DB-BD31-4B8C-83A1-F6EECF244321}">
                <p14:modId xmlns:p14="http://schemas.microsoft.com/office/powerpoint/2010/main" val="24292816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F2E28F-ADA8-466D-875B-BDB5D9EB7E33}"/>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FBA52109-9303-464C-B481-D2645A8553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16205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39395-495C-490B-9BFE-5E51E5AF2EBC}"/>
              </a:ext>
            </a:extLst>
          </p:cNvPr>
          <p:cNvSpPr>
            <a:spLocks noGrp="1"/>
          </p:cNvSpPr>
          <p:nvPr>
            <p:ph type="title"/>
          </p:nvPr>
        </p:nvSpPr>
        <p:spPr/>
        <p:txBody>
          <a:bodyPr/>
          <a:lstStyle/>
          <a:p>
            <a:r>
              <a:rPr lang="en-US"/>
              <a:t>Instagram Followers Change Per Weekday | La Emilia</a:t>
            </a:r>
          </a:p>
        </p:txBody>
      </p:sp>
      <p:graphicFrame>
        <p:nvGraphicFramePr>
          <p:cNvPr id="6" name="Chart Placeholder 5">
            <a:extLst>
              <a:ext uri="{FF2B5EF4-FFF2-40B4-BE49-F238E27FC236}">
                <a16:creationId xmlns:a16="http://schemas.microsoft.com/office/drawing/2014/main" id="{DB53926B-2900-4BA3-B622-9C902028C0C0}"/>
              </a:ext>
            </a:extLst>
          </p:cNvPr>
          <p:cNvGraphicFramePr>
            <a:graphicFrameLocks noGrp="1"/>
          </p:cNvGraphicFramePr>
          <p:nvPr>
            <p:ph type="chart" sz="quarter" idx="13"/>
            <p:extLst>
              <p:ext uri="{D42A27DB-BD31-4B8C-83A1-F6EECF244321}">
                <p14:modId xmlns:p14="http://schemas.microsoft.com/office/powerpoint/2010/main" val="21654486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F4A380-A41C-41C0-8B69-1B9FF30AD6CE}"/>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DCAFEF20-35E2-4A90-AD51-540B8DC20B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48151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35245-2F95-4FAF-ACC4-653624271295}"/>
              </a:ext>
            </a:extLst>
          </p:cNvPr>
          <p:cNvSpPr>
            <a:spLocks noGrp="1"/>
          </p:cNvSpPr>
          <p:nvPr>
            <p:ph type="title"/>
          </p:nvPr>
        </p:nvSpPr>
        <p:spPr/>
        <p:txBody>
          <a:bodyPr/>
          <a:lstStyle/>
          <a:p>
            <a:r>
              <a:rPr lang="en-US"/>
              <a:t>Instagram Posts By Hour | La Emilia</a:t>
            </a:r>
          </a:p>
        </p:txBody>
      </p:sp>
      <p:graphicFrame>
        <p:nvGraphicFramePr>
          <p:cNvPr id="6" name="Chart Placeholder 5">
            <a:extLst>
              <a:ext uri="{FF2B5EF4-FFF2-40B4-BE49-F238E27FC236}">
                <a16:creationId xmlns:a16="http://schemas.microsoft.com/office/drawing/2014/main" id="{FE9758D4-8768-4A64-A997-C245A7FF554A}"/>
              </a:ext>
            </a:extLst>
          </p:cNvPr>
          <p:cNvGraphicFramePr>
            <a:graphicFrameLocks noGrp="1"/>
          </p:cNvGraphicFramePr>
          <p:nvPr>
            <p:ph type="chart" sz="quarter" idx="13"/>
            <p:extLst>
              <p:ext uri="{D42A27DB-BD31-4B8C-83A1-F6EECF244321}">
                <p14:modId xmlns:p14="http://schemas.microsoft.com/office/powerpoint/2010/main" val="3301155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D087B6-F2CC-4FDB-9891-29A7EA6FF1A9}"/>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68A6D4D8-A1A2-4DE8-9A62-4AC55C8F07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99362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3B014-46DE-4516-9C47-E5FE409B08D4}"/>
              </a:ext>
            </a:extLst>
          </p:cNvPr>
          <p:cNvSpPr>
            <a:spLocks noGrp="1"/>
          </p:cNvSpPr>
          <p:nvPr>
            <p:ph type="title"/>
          </p:nvPr>
        </p:nvSpPr>
        <p:spPr/>
        <p:txBody>
          <a:bodyPr/>
          <a:lstStyle/>
          <a:p>
            <a:r>
              <a:rPr lang="en-US"/>
              <a:t>Instagram Interaction Rate By Weekday | La Emilia</a:t>
            </a:r>
          </a:p>
        </p:txBody>
      </p:sp>
      <p:graphicFrame>
        <p:nvGraphicFramePr>
          <p:cNvPr id="6" name="Chart Placeholder 5">
            <a:extLst>
              <a:ext uri="{FF2B5EF4-FFF2-40B4-BE49-F238E27FC236}">
                <a16:creationId xmlns:a16="http://schemas.microsoft.com/office/drawing/2014/main" id="{4B78661D-8074-40C2-ABF5-6B57E82797C6}"/>
              </a:ext>
            </a:extLst>
          </p:cNvPr>
          <p:cNvGraphicFramePr>
            <a:graphicFrameLocks noGrp="1"/>
          </p:cNvGraphicFramePr>
          <p:nvPr>
            <p:ph type="chart" sz="quarter" idx="13"/>
            <p:extLst>
              <p:ext uri="{D42A27DB-BD31-4B8C-83A1-F6EECF244321}">
                <p14:modId xmlns:p14="http://schemas.microsoft.com/office/powerpoint/2010/main" val="34012907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94F868-0F28-43E4-A4DB-11551306F9A4}"/>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FF6E1DEF-1A8A-402B-BAE3-B4B347DB53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50040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2F303-097C-49CB-AD89-3DA9EC2B60CC}"/>
              </a:ext>
            </a:extLst>
          </p:cNvPr>
          <p:cNvSpPr>
            <a:spLocks noGrp="1"/>
          </p:cNvSpPr>
          <p:nvPr>
            <p:ph type="title"/>
          </p:nvPr>
        </p:nvSpPr>
        <p:spPr/>
        <p:txBody>
          <a:bodyPr/>
          <a:lstStyle/>
          <a:p>
            <a:r>
              <a:rPr lang="en-US"/>
              <a:t>Instagram Interaction Rate By Hour | La Emilia</a:t>
            </a:r>
          </a:p>
        </p:txBody>
      </p:sp>
      <p:graphicFrame>
        <p:nvGraphicFramePr>
          <p:cNvPr id="6" name="Chart Placeholder 5">
            <a:extLst>
              <a:ext uri="{FF2B5EF4-FFF2-40B4-BE49-F238E27FC236}">
                <a16:creationId xmlns:a16="http://schemas.microsoft.com/office/drawing/2014/main" id="{A933988E-6A72-4A04-8433-9D2DC73FB811}"/>
              </a:ext>
            </a:extLst>
          </p:cNvPr>
          <p:cNvGraphicFramePr>
            <a:graphicFrameLocks noGrp="1"/>
          </p:cNvGraphicFramePr>
          <p:nvPr>
            <p:ph type="chart" sz="quarter" idx="13"/>
            <p:extLst>
              <p:ext uri="{D42A27DB-BD31-4B8C-83A1-F6EECF244321}">
                <p14:modId xmlns:p14="http://schemas.microsoft.com/office/powerpoint/2010/main" val="24476528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FDF109-E38E-42E7-9442-81AB0303D04D}"/>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3B8633B9-78E1-43CC-B9B2-403282077F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39097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E9FE9-367F-4DBC-9B21-BB54630C3BB3}"/>
              </a:ext>
            </a:extLst>
          </p:cNvPr>
          <p:cNvSpPr>
            <a:spLocks noGrp="1"/>
          </p:cNvSpPr>
          <p:nvPr>
            <p:ph type="title"/>
          </p:nvPr>
        </p:nvSpPr>
        <p:spPr/>
        <p:txBody>
          <a:bodyPr/>
          <a:lstStyle/>
          <a:p>
            <a:r>
              <a:rPr lang="en-US"/>
              <a:t>Instagram Post Type Distribution Per Profile | La Emilia</a:t>
            </a:r>
          </a:p>
        </p:txBody>
      </p:sp>
      <p:graphicFrame>
        <p:nvGraphicFramePr>
          <p:cNvPr id="6" name="Chart Placeholder 5">
            <a:extLst>
              <a:ext uri="{FF2B5EF4-FFF2-40B4-BE49-F238E27FC236}">
                <a16:creationId xmlns:a16="http://schemas.microsoft.com/office/drawing/2014/main" id="{59C02364-1E95-44C4-A952-464A7A7D4C77}"/>
              </a:ext>
            </a:extLst>
          </p:cNvPr>
          <p:cNvGraphicFramePr>
            <a:graphicFrameLocks noGrp="1"/>
          </p:cNvGraphicFramePr>
          <p:nvPr>
            <p:ph type="chart" sz="quarter" idx="13"/>
            <p:extLst>
              <p:ext uri="{D42A27DB-BD31-4B8C-83A1-F6EECF244321}">
                <p14:modId xmlns:p14="http://schemas.microsoft.com/office/powerpoint/2010/main" val="32191010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6C0AFC-8DD5-4EC6-B201-554C8BAA30D0}"/>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18833878-1508-4E25-8E94-F849BCA0D9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69210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E9A3F-D06F-4684-85C7-FE140CFA712E}"/>
              </a:ext>
            </a:extLst>
          </p:cNvPr>
          <p:cNvSpPr>
            <a:spLocks noGrp="1"/>
          </p:cNvSpPr>
          <p:nvPr>
            <p:ph type="title"/>
          </p:nvPr>
        </p:nvSpPr>
        <p:spPr/>
        <p:txBody>
          <a:bodyPr/>
          <a:lstStyle/>
          <a:p>
            <a:r>
              <a:rPr lang="en-US"/>
              <a:t>Instagram Interactions by Post Type | La Emilia</a:t>
            </a:r>
          </a:p>
        </p:txBody>
      </p:sp>
      <p:graphicFrame>
        <p:nvGraphicFramePr>
          <p:cNvPr id="6" name="Chart Placeholder 5">
            <a:extLst>
              <a:ext uri="{FF2B5EF4-FFF2-40B4-BE49-F238E27FC236}">
                <a16:creationId xmlns:a16="http://schemas.microsoft.com/office/drawing/2014/main" id="{8388A0C2-4102-4482-965C-391C410BC667}"/>
              </a:ext>
            </a:extLst>
          </p:cNvPr>
          <p:cNvGraphicFramePr>
            <a:graphicFrameLocks noGrp="1"/>
          </p:cNvGraphicFramePr>
          <p:nvPr>
            <p:ph type="chart" sz="quarter" idx="13"/>
            <p:extLst>
              <p:ext uri="{D42A27DB-BD31-4B8C-83A1-F6EECF244321}">
                <p14:modId xmlns:p14="http://schemas.microsoft.com/office/powerpoint/2010/main" val="25208305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B5E936-A65E-421E-A53F-4FDBA2AC7CE4}"/>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35ECB6AA-A73B-49EA-8CAB-DF30E837B2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02503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173EC-070F-4B57-A6BB-3F34FD4ECEF2}"/>
              </a:ext>
            </a:extLst>
          </p:cNvPr>
          <p:cNvSpPr>
            <a:spLocks noGrp="1"/>
          </p:cNvSpPr>
          <p:nvPr>
            <p:ph type="title"/>
          </p:nvPr>
        </p:nvSpPr>
        <p:spPr/>
        <p:txBody>
          <a:bodyPr/>
          <a:lstStyle/>
          <a:p>
            <a:r>
              <a:rPr lang="en-US"/>
              <a:t>Instagram Interaction Rate By Post Type | La Emilia</a:t>
            </a:r>
          </a:p>
        </p:txBody>
      </p:sp>
      <p:graphicFrame>
        <p:nvGraphicFramePr>
          <p:cNvPr id="6" name="Chart Placeholder 5">
            <a:extLst>
              <a:ext uri="{FF2B5EF4-FFF2-40B4-BE49-F238E27FC236}">
                <a16:creationId xmlns:a16="http://schemas.microsoft.com/office/drawing/2014/main" id="{D52C3663-BB5F-46F1-9867-6665CBAFCAD8}"/>
              </a:ext>
            </a:extLst>
          </p:cNvPr>
          <p:cNvGraphicFramePr>
            <a:graphicFrameLocks noGrp="1"/>
          </p:cNvGraphicFramePr>
          <p:nvPr>
            <p:ph type="chart" sz="quarter" idx="13"/>
            <p:extLst>
              <p:ext uri="{D42A27DB-BD31-4B8C-83A1-F6EECF244321}">
                <p14:modId xmlns:p14="http://schemas.microsoft.com/office/powerpoint/2010/main" val="38330063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848C95-D89C-4C78-B9B8-FCEB9E8553CD}"/>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73F61D73-37CB-48E2-9E14-1F65271354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46385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83ABA-39DA-4846-AF14-6D1071BAD00D}"/>
              </a:ext>
            </a:extLst>
          </p:cNvPr>
          <p:cNvSpPr>
            <a:spLocks noGrp="1"/>
          </p:cNvSpPr>
          <p:nvPr>
            <p:ph type="title"/>
          </p:nvPr>
        </p:nvSpPr>
        <p:spPr/>
        <p:txBody>
          <a:bodyPr/>
          <a:lstStyle/>
          <a:p>
            <a:r>
              <a:rPr lang="fr-FR"/>
              <a:t>Instagram Interactions Distribution | La Emilia</a:t>
            </a:r>
            <a:endParaRPr lang="en-US"/>
          </a:p>
        </p:txBody>
      </p:sp>
      <p:graphicFrame>
        <p:nvGraphicFramePr>
          <p:cNvPr id="6" name="Chart Placeholder 5">
            <a:extLst>
              <a:ext uri="{FF2B5EF4-FFF2-40B4-BE49-F238E27FC236}">
                <a16:creationId xmlns:a16="http://schemas.microsoft.com/office/drawing/2014/main" id="{E2981234-083B-47DC-869E-E76929D87302}"/>
              </a:ext>
            </a:extLst>
          </p:cNvPr>
          <p:cNvGraphicFramePr>
            <a:graphicFrameLocks noGrp="1"/>
          </p:cNvGraphicFramePr>
          <p:nvPr>
            <p:ph type="chart" sz="quarter" idx="13"/>
            <p:extLst>
              <p:ext uri="{D42A27DB-BD31-4B8C-83A1-F6EECF244321}">
                <p14:modId xmlns:p14="http://schemas.microsoft.com/office/powerpoint/2010/main" val="30089387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78DDAD-0DBC-4B8A-AD17-7C07B356C669}"/>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005ADDC3-0488-49C4-91B4-A098FE664B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81244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86637-29AE-4889-BA70-CD1A47D0196D}"/>
              </a:ext>
            </a:extLst>
          </p:cNvPr>
          <p:cNvSpPr>
            <a:spLocks noGrp="1"/>
          </p:cNvSpPr>
          <p:nvPr>
            <p:ph type="title"/>
          </p:nvPr>
        </p:nvSpPr>
        <p:spPr/>
        <p:txBody>
          <a:bodyPr/>
          <a:lstStyle/>
          <a:p>
            <a:r>
              <a:rPr lang="en-US"/>
              <a:t>Instagram Hashtag Detection | La Emilia - 1 of 3</a:t>
            </a:r>
          </a:p>
        </p:txBody>
      </p:sp>
      <p:graphicFrame>
        <p:nvGraphicFramePr>
          <p:cNvPr id="5" name="Table Placeholder 4">
            <a:extLst>
              <a:ext uri="{FF2B5EF4-FFF2-40B4-BE49-F238E27FC236}">
                <a16:creationId xmlns:a16="http://schemas.microsoft.com/office/drawing/2014/main" id="{119F1AE4-84F2-4C7B-B1F8-3FD69C1CC1CF}"/>
              </a:ext>
            </a:extLst>
          </p:cNvPr>
          <p:cNvGraphicFramePr>
            <a:graphicFrameLocks noGrp="1"/>
          </p:cNvGraphicFramePr>
          <p:nvPr>
            <p:ph type="tbl" sz="quarter" idx="13"/>
            <p:extLst>
              <p:ext uri="{D42A27DB-BD31-4B8C-83A1-F6EECF244321}">
                <p14:modId xmlns:p14="http://schemas.microsoft.com/office/powerpoint/2010/main" val="184794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22780512"/>
                    </a:ext>
                  </a:extLst>
                </a:gridCol>
                <a:gridCol w="1399032">
                  <a:extLst>
                    <a:ext uri="{9D8B030D-6E8A-4147-A177-3AD203B41FA5}">
                      <a16:colId xmlns:a16="http://schemas.microsoft.com/office/drawing/2014/main" val="3927691315"/>
                    </a:ext>
                  </a:extLst>
                </a:gridCol>
                <a:gridCol w="1399032">
                  <a:extLst>
                    <a:ext uri="{9D8B030D-6E8A-4147-A177-3AD203B41FA5}">
                      <a16:colId xmlns:a16="http://schemas.microsoft.com/office/drawing/2014/main" val="3701059039"/>
                    </a:ext>
                  </a:extLst>
                </a:gridCol>
                <a:gridCol w="1399032">
                  <a:extLst>
                    <a:ext uri="{9D8B030D-6E8A-4147-A177-3AD203B41FA5}">
                      <a16:colId xmlns:a16="http://schemas.microsoft.com/office/drawing/2014/main" val="166247873"/>
                    </a:ext>
                  </a:extLst>
                </a:gridCol>
                <a:gridCol w="1399032">
                  <a:extLst>
                    <a:ext uri="{9D8B030D-6E8A-4147-A177-3AD203B41FA5}">
                      <a16:colId xmlns:a16="http://schemas.microsoft.com/office/drawing/2014/main" val="1220980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844969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#TransporteIdeal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423.90476190476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439.33333333333</a:t>
                      </a:r>
                    </a:p>
                  </a:txBody>
                  <a:tcPr/>
                </a:tc>
                <a:extLst>
                  <a:ext uri="{0D108BD9-81ED-4DB2-BD59-A6C34878D82A}">
                    <a16:rowId xmlns:a16="http://schemas.microsoft.com/office/drawing/2014/main" val="1045567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#ViajaSeguro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423.90476190476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439.33333333333</a:t>
                      </a:r>
                    </a:p>
                  </a:txBody>
                  <a:tcPr/>
                </a:tc>
                <a:extLst>
                  <a:ext uri="{0D108BD9-81ED-4DB2-BD59-A6C34878D82A}">
                    <a16:rowId xmlns:a16="http://schemas.microsoft.com/office/drawing/2014/main" val="2694893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423.90476190476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439.33333333333</a:t>
                      </a:r>
                    </a:p>
                  </a:txBody>
                  <a:tcPr/>
                </a:tc>
                <a:extLst>
                  <a:ext uri="{0D108BD9-81ED-4DB2-BD59-A6C34878D82A}">
                    <a16:rowId xmlns:a16="http://schemas.microsoft.com/office/drawing/2014/main" val="2163869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282.57894736842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1.4210526315789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extLst>
                  <a:ext uri="{0D108BD9-81ED-4DB2-BD59-A6C34878D82A}">
                    <a16:rowId xmlns:a16="http://schemas.microsoft.com/office/drawing/2014/main" val="2987064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378.41666666667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extLst>
                  <a:ext uri="{0D108BD9-81ED-4DB2-BD59-A6C34878D82A}">
                    <a16:rowId xmlns:a16="http://schemas.microsoft.com/office/drawing/2014/main" val="160764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225.3</a:t>
                      </a:r>
                    </a:p>
                  </a:txBody>
                  <a:tcPr/>
                </a:tc>
                <a:extLst>
                  <a:ext uri="{0D108BD9-81ED-4DB2-BD59-A6C34878D82A}">
                    <a16:rowId xmlns:a16="http://schemas.microsoft.com/office/drawing/2014/main" val="2548501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#BajajArgentina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247.25</a:t>
                      </a:r>
                    </a:p>
                  </a:txBody>
                  <a:tcPr/>
                </a:tc>
                <a:extLst>
                  <a:ext uri="{0D108BD9-81ED-4DB2-BD59-A6C34878D82A}">
                    <a16:rowId xmlns:a16="http://schemas.microsoft.com/office/drawing/2014/main" val="378541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430.75</a:t>
                      </a:r>
                    </a:p>
                  </a:txBody>
                  <a:tcPr/>
                </a:tc>
                <a:extLst>
                  <a:ext uri="{0D108BD9-81ED-4DB2-BD59-A6C34878D82A}">
                    <a16:rowId xmlns:a16="http://schemas.microsoft.com/office/drawing/2014/main" val="1054434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#Ahora12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157.75</a:t>
                      </a:r>
                    </a:p>
                  </a:txBody>
                  <a:tcPr/>
                </a:tc>
                <a:extLst>
                  <a:ext uri="{0D108BD9-81ED-4DB2-BD59-A6C34878D82A}">
                    <a16:rowId xmlns:a16="http://schemas.microsoft.com/office/drawing/2014/main" val="1776497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#Ahora18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157.75</a:t>
                      </a:r>
                    </a:p>
                  </a:txBody>
                  <a:tcPr/>
                </a:tc>
                <a:extLst>
                  <a:ext uri="{0D108BD9-81ED-4DB2-BD59-A6C34878D82A}">
                    <a16:rowId xmlns:a16="http://schemas.microsoft.com/office/drawing/2014/main" val="3538393600"/>
                  </a:ext>
                </a:extLst>
              </a:tr>
            </a:tbl>
          </a:graphicData>
        </a:graphic>
      </p:graphicFrame>
      <p:sp>
        <p:nvSpPr>
          <p:cNvPr id="4" name="Text Placeholder 3">
            <a:extLst>
              <a:ext uri="{FF2B5EF4-FFF2-40B4-BE49-F238E27FC236}">
                <a16:creationId xmlns:a16="http://schemas.microsoft.com/office/drawing/2014/main" id="{8C98E048-3779-4AC4-85DF-2BCA4F9E1101}"/>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9809315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DB7B0-FEFB-4068-B20B-1B23EA05012D}"/>
              </a:ext>
            </a:extLst>
          </p:cNvPr>
          <p:cNvSpPr>
            <a:spLocks noGrp="1"/>
          </p:cNvSpPr>
          <p:nvPr>
            <p:ph type="title"/>
          </p:nvPr>
        </p:nvSpPr>
        <p:spPr/>
        <p:txBody>
          <a:bodyPr/>
          <a:lstStyle/>
          <a:p>
            <a:r>
              <a:rPr lang="en-US"/>
              <a:t>Instagram Hashtag Detection | La Emilia - 2 of 3</a:t>
            </a:r>
          </a:p>
        </p:txBody>
      </p:sp>
      <p:graphicFrame>
        <p:nvGraphicFramePr>
          <p:cNvPr id="5" name="Table Placeholder 4">
            <a:extLst>
              <a:ext uri="{FF2B5EF4-FFF2-40B4-BE49-F238E27FC236}">
                <a16:creationId xmlns:a16="http://schemas.microsoft.com/office/drawing/2014/main" id="{41FD4472-389A-4847-A82E-1D09D141B90C}"/>
              </a:ext>
            </a:extLst>
          </p:cNvPr>
          <p:cNvGraphicFramePr>
            <a:graphicFrameLocks noGrp="1"/>
          </p:cNvGraphicFramePr>
          <p:nvPr>
            <p:ph type="tbl" sz="quarter" idx="13"/>
            <p:extLst>
              <p:ext uri="{D42A27DB-BD31-4B8C-83A1-F6EECF244321}">
                <p14:modId xmlns:p14="http://schemas.microsoft.com/office/powerpoint/2010/main" val="4187244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58041040"/>
                    </a:ext>
                  </a:extLst>
                </a:gridCol>
                <a:gridCol w="1399032">
                  <a:extLst>
                    <a:ext uri="{9D8B030D-6E8A-4147-A177-3AD203B41FA5}">
                      <a16:colId xmlns:a16="http://schemas.microsoft.com/office/drawing/2014/main" val="229967369"/>
                    </a:ext>
                  </a:extLst>
                </a:gridCol>
                <a:gridCol w="1399032">
                  <a:extLst>
                    <a:ext uri="{9D8B030D-6E8A-4147-A177-3AD203B41FA5}">
                      <a16:colId xmlns:a16="http://schemas.microsoft.com/office/drawing/2014/main" val="3762536752"/>
                    </a:ext>
                  </a:extLst>
                </a:gridCol>
                <a:gridCol w="1399032">
                  <a:extLst>
                    <a:ext uri="{9D8B030D-6E8A-4147-A177-3AD203B41FA5}">
                      <a16:colId xmlns:a16="http://schemas.microsoft.com/office/drawing/2014/main" val="3738507933"/>
                    </a:ext>
                  </a:extLst>
                </a:gridCol>
                <a:gridCol w="1399032">
                  <a:extLst>
                    <a:ext uri="{9D8B030D-6E8A-4147-A177-3AD203B41FA5}">
                      <a16:colId xmlns:a16="http://schemas.microsoft.com/office/drawing/2014/main" val="777036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72394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365.42857142857</a:t>
                      </a:r>
                    </a:p>
                  </a:txBody>
                  <a:tcPr/>
                </a:tc>
                <a:extLst>
                  <a:ext uri="{0D108BD9-81ED-4DB2-BD59-A6C34878D82A}">
                    <a16:rowId xmlns:a16="http://schemas.microsoft.com/office/drawing/2014/main" val="241683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94.833333333333</a:t>
                      </a:r>
                    </a:p>
                  </a:txBody>
                  <a:tcPr/>
                </a:tc>
                <a:extLst>
                  <a:ext uri="{0D108BD9-81ED-4DB2-BD59-A6C34878D82A}">
                    <a16:rowId xmlns:a16="http://schemas.microsoft.com/office/drawing/2014/main" val="1006729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#Mgbikes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a:t>
                      </a:r>
                    </a:p>
                  </a:txBody>
                  <a:tcPr/>
                </a:tc>
                <a:extLst>
                  <a:ext uri="{0D108BD9-81ED-4DB2-BD59-A6C34878D82A}">
                    <a16:rowId xmlns:a16="http://schemas.microsoft.com/office/drawing/2014/main" val="3212502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#MgbikesRacing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a:t>
                      </a:r>
                    </a:p>
                  </a:txBody>
                  <a:tcPr/>
                </a:tc>
                <a:extLst>
                  <a:ext uri="{0D108BD9-81ED-4DB2-BD59-A6C34878D82A}">
                    <a16:rowId xmlns:a16="http://schemas.microsoft.com/office/drawing/2014/main" val="261933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a:t>
                      </a:r>
                    </a:p>
                  </a:txBody>
                  <a:tcPr/>
                </a:tc>
                <a:extLst>
                  <a:ext uri="{0D108BD9-81ED-4DB2-BD59-A6C34878D82A}">
                    <a16:rowId xmlns:a16="http://schemas.microsoft.com/office/drawing/2014/main" val="3576046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#RevsYourHeart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a:t>
                      </a:r>
                    </a:p>
                  </a:txBody>
                  <a:tcPr/>
                </a:tc>
                <a:extLst>
                  <a:ext uri="{0D108BD9-81ED-4DB2-BD59-A6C34878D82A}">
                    <a16:rowId xmlns:a16="http://schemas.microsoft.com/office/drawing/2014/main" val="3558607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#motogp2021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439.25</a:t>
                      </a:r>
                    </a:p>
                  </a:txBody>
                  <a:tcPr/>
                </a:tc>
                <a:extLst>
                  <a:ext uri="{0D108BD9-81ED-4DB2-BD59-A6C34878D82A}">
                    <a16:rowId xmlns:a16="http://schemas.microsoft.com/office/drawing/2014/main" val="877570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#MoveteConEstilo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133.75</a:t>
                      </a:r>
                    </a:p>
                  </a:txBody>
                  <a:tcPr/>
                </a:tc>
                <a:extLst>
                  <a:ext uri="{0D108BD9-81ED-4DB2-BD59-A6C34878D82A}">
                    <a16:rowId xmlns:a16="http://schemas.microsoft.com/office/drawing/2014/main" val="393458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#GeneradoresYamaha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142.75</a:t>
                      </a:r>
                    </a:p>
                  </a:txBody>
                  <a:tcPr/>
                </a:tc>
                <a:extLst>
                  <a:ext uri="{0D108BD9-81ED-4DB2-BD59-A6C34878D82A}">
                    <a16:rowId xmlns:a16="http://schemas.microsoft.com/office/drawing/2014/main" val="463800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#Generadores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142.75</a:t>
                      </a:r>
                    </a:p>
                  </a:txBody>
                  <a:tcPr/>
                </a:tc>
                <a:extLst>
                  <a:ext uri="{0D108BD9-81ED-4DB2-BD59-A6C34878D82A}">
                    <a16:rowId xmlns:a16="http://schemas.microsoft.com/office/drawing/2014/main" val="25195699"/>
                  </a:ext>
                </a:extLst>
              </a:tr>
            </a:tbl>
          </a:graphicData>
        </a:graphic>
      </p:graphicFrame>
      <p:sp>
        <p:nvSpPr>
          <p:cNvPr id="4" name="Text Placeholder 3">
            <a:extLst>
              <a:ext uri="{FF2B5EF4-FFF2-40B4-BE49-F238E27FC236}">
                <a16:creationId xmlns:a16="http://schemas.microsoft.com/office/drawing/2014/main" id="{0C981454-6C09-4FB1-BFB5-06115A38FE24}"/>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6382549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54B2E-92CF-4B08-966E-C24F3CDE2144}"/>
              </a:ext>
            </a:extLst>
          </p:cNvPr>
          <p:cNvSpPr>
            <a:spLocks noGrp="1"/>
          </p:cNvSpPr>
          <p:nvPr>
            <p:ph type="title"/>
          </p:nvPr>
        </p:nvSpPr>
        <p:spPr/>
        <p:txBody>
          <a:bodyPr/>
          <a:lstStyle/>
          <a:p>
            <a:r>
              <a:rPr lang="en-US"/>
              <a:t>Instagram Hashtag Detection | La Emilia - 3 of 3</a:t>
            </a:r>
          </a:p>
        </p:txBody>
      </p:sp>
      <p:graphicFrame>
        <p:nvGraphicFramePr>
          <p:cNvPr id="5" name="Table Placeholder 4">
            <a:extLst>
              <a:ext uri="{FF2B5EF4-FFF2-40B4-BE49-F238E27FC236}">
                <a16:creationId xmlns:a16="http://schemas.microsoft.com/office/drawing/2014/main" id="{0CABB8A0-9F00-48FA-8BD6-29BB67174D9C}"/>
              </a:ext>
            </a:extLst>
          </p:cNvPr>
          <p:cNvGraphicFramePr>
            <a:graphicFrameLocks noGrp="1"/>
          </p:cNvGraphicFramePr>
          <p:nvPr>
            <p:ph type="tbl" sz="quarter" idx="13"/>
            <p:extLst>
              <p:ext uri="{D42A27DB-BD31-4B8C-83A1-F6EECF244321}">
                <p14:modId xmlns:p14="http://schemas.microsoft.com/office/powerpoint/2010/main" val="1684384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48888565"/>
                    </a:ext>
                  </a:extLst>
                </a:gridCol>
                <a:gridCol w="1399032">
                  <a:extLst>
                    <a:ext uri="{9D8B030D-6E8A-4147-A177-3AD203B41FA5}">
                      <a16:colId xmlns:a16="http://schemas.microsoft.com/office/drawing/2014/main" val="4261900812"/>
                    </a:ext>
                  </a:extLst>
                </a:gridCol>
                <a:gridCol w="1399032">
                  <a:extLst>
                    <a:ext uri="{9D8B030D-6E8A-4147-A177-3AD203B41FA5}">
                      <a16:colId xmlns:a16="http://schemas.microsoft.com/office/drawing/2014/main" val="2676985226"/>
                    </a:ext>
                  </a:extLst>
                </a:gridCol>
                <a:gridCol w="1399032">
                  <a:extLst>
                    <a:ext uri="{9D8B030D-6E8A-4147-A177-3AD203B41FA5}">
                      <a16:colId xmlns:a16="http://schemas.microsoft.com/office/drawing/2014/main" val="1130778430"/>
                    </a:ext>
                  </a:extLst>
                </a:gridCol>
                <a:gridCol w="1399032">
                  <a:extLst>
                    <a:ext uri="{9D8B030D-6E8A-4147-A177-3AD203B41FA5}">
                      <a16:colId xmlns:a16="http://schemas.microsoft.com/office/drawing/2014/main" val="3538131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19754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186.5</a:t>
                      </a:r>
                    </a:p>
                  </a:txBody>
                  <a:tcPr/>
                </a:tc>
                <a:extLst>
                  <a:ext uri="{0D108BD9-81ED-4DB2-BD59-A6C34878D82A}">
                    <a16:rowId xmlns:a16="http://schemas.microsoft.com/office/drawing/2014/main" val="3335566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#Yamalube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186.5</a:t>
                      </a:r>
                    </a:p>
                  </a:txBody>
                  <a:tcPr/>
                </a:tc>
                <a:extLst>
                  <a:ext uri="{0D108BD9-81ED-4DB2-BD59-A6C34878D82A}">
                    <a16:rowId xmlns:a16="http://schemas.microsoft.com/office/drawing/2014/main" val="2700014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191.33333333333</a:t>
                      </a:r>
                    </a:p>
                  </a:txBody>
                  <a:tcPr/>
                </a:tc>
                <a:extLst>
                  <a:ext uri="{0D108BD9-81ED-4DB2-BD59-A6C34878D82A}">
                    <a16:rowId xmlns:a16="http://schemas.microsoft.com/office/drawing/2014/main" val="1931362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#Rouser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extLst>
                  <a:ext uri="{0D108BD9-81ED-4DB2-BD59-A6C34878D82A}">
                    <a16:rowId xmlns:a16="http://schemas.microsoft.com/office/drawing/2014/main" val="2287912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#TRK251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354.33333333333</a:t>
                      </a:r>
                    </a:p>
                  </a:txBody>
                  <a:tcPr/>
                </a:tc>
                <a:extLst>
                  <a:ext uri="{0D108BD9-81ED-4DB2-BD59-A6C34878D82A}">
                    <a16:rowId xmlns:a16="http://schemas.microsoft.com/office/drawing/2014/main" val="3016459440"/>
                  </a:ext>
                </a:extLst>
              </a:tr>
            </a:tbl>
          </a:graphicData>
        </a:graphic>
      </p:graphicFrame>
      <p:sp>
        <p:nvSpPr>
          <p:cNvPr id="4" name="Text Placeholder 3">
            <a:extLst>
              <a:ext uri="{FF2B5EF4-FFF2-40B4-BE49-F238E27FC236}">
                <a16:creationId xmlns:a16="http://schemas.microsoft.com/office/drawing/2014/main" id="{D1FF5864-053A-46F6-B7D5-FB20FCD9050F}"/>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4411465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42F3E-7B85-4432-8FD5-DBB99A9BA3D3}"/>
              </a:ext>
            </a:extLst>
          </p:cNvPr>
          <p:cNvSpPr>
            <a:spLocks noGrp="1"/>
          </p:cNvSpPr>
          <p:nvPr>
            <p:ph type="title"/>
          </p:nvPr>
        </p:nvSpPr>
        <p:spPr/>
        <p:txBody>
          <a:bodyPr/>
          <a:lstStyle/>
          <a:p>
            <a:r>
              <a:rPr lang="en-US"/>
              <a:t>Instagram Posts Table | La Emilia - 1 of 9</a:t>
            </a:r>
          </a:p>
        </p:txBody>
      </p:sp>
      <p:graphicFrame>
        <p:nvGraphicFramePr>
          <p:cNvPr id="5" name="Table Placeholder 4">
            <a:extLst>
              <a:ext uri="{FF2B5EF4-FFF2-40B4-BE49-F238E27FC236}">
                <a16:creationId xmlns:a16="http://schemas.microsoft.com/office/drawing/2014/main" id="{6B86C79A-978C-444B-828A-D5499E0BB6E3}"/>
              </a:ext>
            </a:extLst>
          </p:cNvPr>
          <p:cNvGraphicFramePr>
            <a:graphicFrameLocks noGrp="1"/>
          </p:cNvGraphicFramePr>
          <p:nvPr>
            <p:ph type="tbl" sz="quarter" idx="13"/>
            <p:extLst>
              <p:ext uri="{D42A27DB-BD31-4B8C-83A1-F6EECF244321}">
                <p14:modId xmlns:p14="http://schemas.microsoft.com/office/powerpoint/2010/main" val="4067195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03298772"/>
                    </a:ext>
                  </a:extLst>
                </a:gridCol>
                <a:gridCol w="987552">
                  <a:extLst>
                    <a:ext uri="{9D8B030D-6E8A-4147-A177-3AD203B41FA5}">
                      <a16:colId xmlns:a16="http://schemas.microsoft.com/office/drawing/2014/main" val="2765888578"/>
                    </a:ext>
                  </a:extLst>
                </a:gridCol>
                <a:gridCol w="987552">
                  <a:extLst>
                    <a:ext uri="{9D8B030D-6E8A-4147-A177-3AD203B41FA5}">
                      <a16:colId xmlns:a16="http://schemas.microsoft.com/office/drawing/2014/main" val="3225647687"/>
                    </a:ext>
                  </a:extLst>
                </a:gridCol>
                <a:gridCol w="987552">
                  <a:extLst>
                    <a:ext uri="{9D8B030D-6E8A-4147-A177-3AD203B41FA5}">
                      <a16:colId xmlns:a16="http://schemas.microsoft.com/office/drawing/2014/main" val="3692787418"/>
                    </a:ext>
                  </a:extLst>
                </a:gridCol>
                <a:gridCol w="987552">
                  <a:extLst>
                    <a:ext uri="{9D8B030D-6E8A-4147-A177-3AD203B41FA5}">
                      <a16:colId xmlns:a16="http://schemas.microsoft.com/office/drawing/2014/main" val="4004644294"/>
                    </a:ext>
                  </a:extLst>
                </a:gridCol>
                <a:gridCol w="987552">
                  <a:extLst>
                    <a:ext uri="{9D8B030D-6E8A-4147-A177-3AD203B41FA5}">
                      <a16:colId xmlns:a16="http://schemas.microsoft.com/office/drawing/2014/main" val="1108285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30112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- 2021-04-15 11:37:57</a:t>
                      </a:r>
                      <a:r>
                        <a:rPr kumimoji="0" lang="es-ES" sz="1000" b="0" i="0" u="none" strike="noStrike" kern="1200" cap="none" spc="0" normalizeH="0" baseline="0" noProof="0">
                          <a:ln>
                            <a:noFill/>
                          </a:ln>
                          <a:solidFill>
                            <a:prstClr val="black"/>
                          </a:solidFill>
                          <a:effectLst/>
                          <a:uLnTx/>
                          <a:uFillTx/>
                          <a:latin typeface="+mn-lt"/>
                          <a:ea typeface="+mn-ea"/>
                          <a:cs typeface="+mn-cs"/>
                        </a:rPr>
                        <a:t>
 Compartimos una acción de concientización que hicimos un fin de semana en el Municipio de Campana para que todos tomemos conciencia de la importancia del uso de casco #SemaforoConcientizador #HondaSafety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41673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- 2021-04-17 18:26:15</a:t>
                      </a:r>
                      <a:r>
                        <a:rPr kumimoji="0" lang="es-ES" sz="1000" b="0" i="0" u="none" strike="noStrike" kern="1200" cap="none" spc="0" normalizeH="0" baseline="0" noProof="0">
                          <a:ln>
                            <a:noFill/>
                          </a:ln>
                          <a:solidFill>
                            <a:prstClr val="black"/>
                          </a:solidFill>
                          <a:effectLst/>
                          <a:uLnTx/>
                          <a:uFillTx/>
                          <a:latin typeface="+mn-lt"/>
                          <a:ea typeface="+mn-ea"/>
                          <a:cs typeface="+mn-cs"/>
                        </a:rPr>
                        <a:t>
 Viajar en una moto de 750cc es una experiencia completamente diferente y llena de adrenalina. Subite a la aventura, subite a la NC 750XA.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02192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- 2021-04-26 14:20:44</a:t>
                      </a:r>
                      <a:r>
                        <a:rPr kumimoji="0" lang="es-ES" sz="1000" b="0" i="0" u="none" strike="noStrike" kern="1200" cap="none" spc="0" normalizeH="0" baseline="0" noProof="0">
                          <a:ln>
                            <a:noFill/>
                          </a:ln>
                          <a:solidFill>
                            <a:prstClr val="black"/>
                          </a:solidFill>
                          <a:effectLst/>
                          <a:uLnTx/>
                          <a:uFillTx/>
                          <a:latin typeface="+mn-lt"/>
                          <a:ea typeface="+mn-ea"/>
                          <a:cs typeface="+mn-cs"/>
                        </a:rPr>
                        <a:t>
 Yamaha MT-09 ABS: diseñada para conductores que buscan adrenalina y experiencias nuevas sin dejar de tener un vehículo de uso diario pensado para la ciudad.
Pedí cotización en el link de nuestra bio.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38483449"/>
                  </a:ext>
                </a:extLst>
              </a:tr>
            </a:tbl>
          </a:graphicData>
        </a:graphic>
      </p:graphicFrame>
      <p:sp>
        <p:nvSpPr>
          <p:cNvPr id="4" name="Text Placeholder 3">
            <a:extLst>
              <a:ext uri="{FF2B5EF4-FFF2-40B4-BE49-F238E27FC236}">
                <a16:creationId xmlns:a16="http://schemas.microsoft.com/office/drawing/2014/main" id="{9ED786B1-2E22-4A69-B751-A8E96C5EAAFD}"/>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9623725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9E675-F8FE-4DB8-BC2A-9247C4A84A29}"/>
              </a:ext>
            </a:extLst>
          </p:cNvPr>
          <p:cNvSpPr>
            <a:spLocks noGrp="1"/>
          </p:cNvSpPr>
          <p:nvPr>
            <p:ph type="title"/>
          </p:nvPr>
        </p:nvSpPr>
        <p:spPr/>
        <p:txBody>
          <a:bodyPr/>
          <a:lstStyle/>
          <a:p>
            <a:r>
              <a:rPr lang="en-US"/>
              <a:t>Instagram Posts Table | La Emilia - 2 of 9</a:t>
            </a:r>
          </a:p>
        </p:txBody>
      </p:sp>
      <p:graphicFrame>
        <p:nvGraphicFramePr>
          <p:cNvPr id="5" name="Table Placeholder 4">
            <a:extLst>
              <a:ext uri="{FF2B5EF4-FFF2-40B4-BE49-F238E27FC236}">
                <a16:creationId xmlns:a16="http://schemas.microsoft.com/office/drawing/2014/main" id="{CC6B809C-E3F4-4DFA-9ACA-6DAA94D97DB4}"/>
              </a:ext>
            </a:extLst>
          </p:cNvPr>
          <p:cNvGraphicFramePr>
            <a:graphicFrameLocks noGrp="1"/>
          </p:cNvGraphicFramePr>
          <p:nvPr>
            <p:ph type="tbl" sz="quarter" idx="13"/>
            <p:extLst>
              <p:ext uri="{D42A27DB-BD31-4B8C-83A1-F6EECF244321}">
                <p14:modId xmlns:p14="http://schemas.microsoft.com/office/powerpoint/2010/main" val="1500829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57256214"/>
                    </a:ext>
                  </a:extLst>
                </a:gridCol>
                <a:gridCol w="987552">
                  <a:extLst>
                    <a:ext uri="{9D8B030D-6E8A-4147-A177-3AD203B41FA5}">
                      <a16:colId xmlns:a16="http://schemas.microsoft.com/office/drawing/2014/main" val="1814821781"/>
                    </a:ext>
                  </a:extLst>
                </a:gridCol>
                <a:gridCol w="987552">
                  <a:extLst>
                    <a:ext uri="{9D8B030D-6E8A-4147-A177-3AD203B41FA5}">
                      <a16:colId xmlns:a16="http://schemas.microsoft.com/office/drawing/2014/main" val="3547457747"/>
                    </a:ext>
                  </a:extLst>
                </a:gridCol>
                <a:gridCol w="987552">
                  <a:extLst>
                    <a:ext uri="{9D8B030D-6E8A-4147-A177-3AD203B41FA5}">
                      <a16:colId xmlns:a16="http://schemas.microsoft.com/office/drawing/2014/main" val="734916709"/>
                    </a:ext>
                  </a:extLst>
                </a:gridCol>
                <a:gridCol w="987552">
                  <a:extLst>
                    <a:ext uri="{9D8B030D-6E8A-4147-A177-3AD203B41FA5}">
                      <a16:colId xmlns:a16="http://schemas.microsoft.com/office/drawing/2014/main" val="2914471281"/>
                    </a:ext>
                  </a:extLst>
                </a:gridCol>
                <a:gridCol w="987552">
                  <a:extLst>
                    <a:ext uri="{9D8B030D-6E8A-4147-A177-3AD203B41FA5}">
                      <a16:colId xmlns:a16="http://schemas.microsoft.com/office/drawing/2014/main" val="2721277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58995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- 2021-04-15 14:02:26</a:t>
                      </a:r>
                      <a:r>
                        <a:rPr kumimoji="0" lang="es-ES" sz="1000" b="0" i="0" u="none" strike="noStrike" kern="1200" cap="none" spc="0" normalizeH="0" baseline="0" noProof="0">
                          <a:ln>
                            <a:noFill/>
                          </a:ln>
                          <a:solidFill>
                            <a:prstClr val="black"/>
                          </a:solidFill>
                          <a:effectLst/>
                          <a:uLnTx/>
                          <a:uFillTx/>
                          <a:latin typeface="+mn-lt"/>
                          <a:ea typeface="+mn-ea"/>
                          <a:cs typeface="+mn-cs"/>
                        </a:rPr>
                        <a:t>
 Yamaha MT-09 ST: gracias a su diseño y confiabilidad este modelo es el mejor compañero para el viaje y la aventura. Descubrila por completo y pedí cotización en el link de nuestra bio.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34511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- 2021-04-24 14:16:23</a:t>
                      </a:r>
                      <a:r>
                        <a:rPr kumimoji="0" lang="es-ES" sz="1000" b="0" i="0" u="none" strike="noStrike" kern="1200" cap="none" spc="0" normalizeH="0" baseline="0" noProof="0">
                          <a:ln>
                            <a:noFill/>
                          </a:ln>
                          <a:solidFill>
                            <a:prstClr val="black"/>
                          </a:solidFill>
                          <a:effectLst/>
                          <a:uLnTx/>
                          <a:uFillTx/>
                          <a:latin typeface="+mn-lt"/>
                          <a:ea typeface="+mn-ea"/>
                          <a:cs typeface="+mn-cs"/>
                        </a:rPr>
                        <a:t>
 WAVE | Renovada por completo, sus líneas aerodinámicas proyectan un estilo más deportivo y moderno.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78954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- 2021-04-14 10:02:43</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el link de nuestra bio.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92961940"/>
                  </a:ext>
                </a:extLst>
              </a:tr>
            </a:tbl>
          </a:graphicData>
        </a:graphic>
      </p:graphicFrame>
      <p:sp>
        <p:nvSpPr>
          <p:cNvPr id="4" name="Text Placeholder 3">
            <a:extLst>
              <a:ext uri="{FF2B5EF4-FFF2-40B4-BE49-F238E27FC236}">
                <a16:creationId xmlns:a16="http://schemas.microsoft.com/office/drawing/2014/main" id="{FEC8ADFB-8F2D-4017-BA8D-7514F1A4C772}"/>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82948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4A416-D944-4941-B280-0738C18CD32F}"/>
              </a:ext>
            </a:extLst>
          </p:cNvPr>
          <p:cNvSpPr>
            <a:spLocks noGrp="1"/>
          </p:cNvSpPr>
          <p:nvPr>
            <p:ph type="title"/>
          </p:nvPr>
        </p:nvSpPr>
        <p:spPr/>
        <p:txBody>
          <a:bodyPr/>
          <a:lstStyle/>
          <a:p>
            <a:r>
              <a:rPr lang="en-US"/>
              <a:t>Instagram Posts Table | La Emilia - 3 of 9</a:t>
            </a:r>
          </a:p>
        </p:txBody>
      </p:sp>
      <p:graphicFrame>
        <p:nvGraphicFramePr>
          <p:cNvPr id="5" name="Table Placeholder 4">
            <a:extLst>
              <a:ext uri="{FF2B5EF4-FFF2-40B4-BE49-F238E27FC236}">
                <a16:creationId xmlns:a16="http://schemas.microsoft.com/office/drawing/2014/main" id="{E19CA7F4-0128-498C-B882-BDDB6D487F7E}"/>
              </a:ext>
            </a:extLst>
          </p:cNvPr>
          <p:cNvGraphicFramePr>
            <a:graphicFrameLocks noGrp="1"/>
          </p:cNvGraphicFramePr>
          <p:nvPr>
            <p:ph type="tbl" sz="quarter" idx="13"/>
            <p:extLst>
              <p:ext uri="{D42A27DB-BD31-4B8C-83A1-F6EECF244321}">
                <p14:modId xmlns:p14="http://schemas.microsoft.com/office/powerpoint/2010/main" val="1192313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105813704"/>
                    </a:ext>
                  </a:extLst>
                </a:gridCol>
                <a:gridCol w="987552">
                  <a:extLst>
                    <a:ext uri="{9D8B030D-6E8A-4147-A177-3AD203B41FA5}">
                      <a16:colId xmlns:a16="http://schemas.microsoft.com/office/drawing/2014/main" val="1296343719"/>
                    </a:ext>
                  </a:extLst>
                </a:gridCol>
                <a:gridCol w="987552">
                  <a:extLst>
                    <a:ext uri="{9D8B030D-6E8A-4147-A177-3AD203B41FA5}">
                      <a16:colId xmlns:a16="http://schemas.microsoft.com/office/drawing/2014/main" val="2032097370"/>
                    </a:ext>
                  </a:extLst>
                </a:gridCol>
                <a:gridCol w="987552">
                  <a:extLst>
                    <a:ext uri="{9D8B030D-6E8A-4147-A177-3AD203B41FA5}">
                      <a16:colId xmlns:a16="http://schemas.microsoft.com/office/drawing/2014/main" val="1258274014"/>
                    </a:ext>
                  </a:extLst>
                </a:gridCol>
                <a:gridCol w="987552">
                  <a:extLst>
                    <a:ext uri="{9D8B030D-6E8A-4147-A177-3AD203B41FA5}">
                      <a16:colId xmlns:a16="http://schemas.microsoft.com/office/drawing/2014/main" val="19916349"/>
                    </a:ext>
                  </a:extLst>
                </a:gridCol>
                <a:gridCol w="987552">
                  <a:extLst>
                    <a:ext uri="{9D8B030D-6E8A-4147-A177-3AD203B41FA5}">
                      <a16:colId xmlns:a16="http://schemas.microsoft.com/office/drawing/2014/main" val="836189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11178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- 2021-04-20 11:58:49</a:t>
                      </a:r>
                      <a:r>
                        <a:rPr kumimoji="0" lang="es-ES" sz="1000" b="0" i="0" u="none" strike="noStrike" kern="1200" cap="none" spc="0" normalizeH="0" baseline="0" noProof="0">
                          <a:ln>
                            <a:noFill/>
                          </a:ln>
                          <a:solidFill>
                            <a:prstClr val="black"/>
                          </a:solidFill>
                          <a:effectLst/>
                          <a:uLnTx/>
                          <a:uFillTx/>
                          <a:latin typeface="+mn-lt"/>
                          <a:ea typeface="+mn-ea"/>
                          <a:cs typeface="+mn-cs"/>
                        </a:rPr>
                        <a:t>
 #Repost motoblogcomar
Ya está el #TestRide de la #Benelli #TRK502x que benelliarg nos cedió hace unas semanas. Pasen por nuestro sitio web para leer la nota y ver el video al detalle.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1599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- 2021-04-29 16:51:11</a:t>
                      </a:r>
                      <a:r>
                        <a:rPr kumimoji="0" lang="es-ES" sz="1000" b="0" i="0" u="none" strike="noStrike" kern="1200" cap="none" spc="0" normalizeH="0" baseline="0" noProof="0">
                          <a:ln>
                            <a:noFill/>
                          </a:ln>
                          <a:solidFill>
                            <a:prstClr val="black"/>
                          </a:solidFill>
                          <a:effectLst/>
                          <a:uLnTx/>
                          <a:uFillTx/>
                          <a:latin typeface="+mn-lt"/>
                          <a:ea typeface="+mn-ea"/>
                          <a:cs typeface="+mn-cs"/>
                        </a:rPr>
                        <a:t>
 Feliz día del animal! Especialmente a nuestros fieles compañeros de paseo.
Contanos alguna anécdota graciosa que hayas vivido con ellos! 
#diadelanimal #mibenelli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31211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bajajarg - 2021-04-19 22:00:50</a:t>
                      </a:r>
                      <a:r>
                        <a:rPr kumimoji="0" lang="es-ES" sz="1000" b="0" i="0" u="none" strike="noStrike" kern="1200" cap="none" spc="0" normalizeH="0" baseline="0" noProof="0">
                          <a:ln>
                            <a:noFill/>
                          </a:ln>
                          <a:solidFill>
                            <a:prstClr val="black"/>
                          </a:solidFill>
                          <a:effectLst/>
                          <a:uLnTx/>
                          <a:uFillTx/>
                          <a:latin typeface="+mn-lt"/>
                          <a:ea typeface="+mn-ea"/>
                          <a:cs typeface="+mn-cs"/>
                        </a:rPr>
                        <a:t>
 Llevá tu experiencia Rouser a otro nivel. Rouser NS 200 de Bajaj, tu próximo desafío. 
Comprala en 18 cuotas sin interés. 
Bajaj, sabia decisión. 
Consultá precios y planes de financiación en el link de la bio. 
#BajajArgentina #Motos #RouserNS200 #Rouser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02817757"/>
                  </a:ext>
                </a:extLst>
              </a:tr>
            </a:tbl>
          </a:graphicData>
        </a:graphic>
      </p:graphicFrame>
      <p:sp>
        <p:nvSpPr>
          <p:cNvPr id="4" name="Text Placeholder 3">
            <a:extLst>
              <a:ext uri="{FF2B5EF4-FFF2-40B4-BE49-F238E27FC236}">
                <a16:creationId xmlns:a16="http://schemas.microsoft.com/office/drawing/2014/main" id="{80C0F037-8890-464A-89A2-2DD140749868}"/>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0817272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061D8-7D1D-4ED7-BE9E-B554241C79FC}"/>
              </a:ext>
            </a:extLst>
          </p:cNvPr>
          <p:cNvSpPr>
            <a:spLocks noGrp="1"/>
          </p:cNvSpPr>
          <p:nvPr>
            <p:ph type="title"/>
          </p:nvPr>
        </p:nvSpPr>
        <p:spPr/>
        <p:txBody>
          <a:bodyPr/>
          <a:lstStyle/>
          <a:p>
            <a:r>
              <a:rPr lang="en-US"/>
              <a:t>Instagram Posts Table | La Emilia - 4 of 9</a:t>
            </a:r>
          </a:p>
        </p:txBody>
      </p:sp>
      <p:graphicFrame>
        <p:nvGraphicFramePr>
          <p:cNvPr id="5" name="Table Placeholder 4">
            <a:extLst>
              <a:ext uri="{FF2B5EF4-FFF2-40B4-BE49-F238E27FC236}">
                <a16:creationId xmlns:a16="http://schemas.microsoft.com/office/drawing/2014/main" id="{A40659B9-AA25-4B9E-BD80-6A28D1C3D1A0}"/>
              </a:ext>
            </a:extLst>
          </p:cNvPr>
          <p:cNvGraphicFramePr>
            <a:graphicFrameLocks noGrp="1"/>
          </p:cNvGraphicFramePr>
          <p:nvPr>
            <p:ph type="tbl" sz="quarter" idx="13"/>
            <p:extLst>
              <p:ext uri="{D42A27DB-BD31-4B8C-83A1-F6EECF244321}">
                <p14:modId xmlns:p14="http://schemas.microsoft.com/office/powerpoint/2010/main" val="869636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661197435"/>
                    </a:ext>
                  </a:extLst>
                </a:gridCol>
                <a:gridCol w="987552">
                  <a:extLst>
                    <a:ext uri="{9D8B030D-6E8A-4147-A177-3AD203B41FA5}">
                      <a16:colId xmlns:a16="http://schemas.microsoft.com/office/drawing/2014/main" val="1517045710"/>
                    </a:ext>
                  </a:extLst>
                </a:gridCol>
                <a:gridCol w="987552">
                  <a:extLst>
                    <a:ext uri="{9D8B030D-6E8A-4147-A177-3AD203B41FA5}">
                      <a16:colId xmlns:a16="http://schemas.microsoft.com/office/drawing/2014/main" val="1881520777"/>
                    </a:ext>
                  </a:extLst>
                </a:gridCol>
                <a:gridCol w="987552">
                  <a:extLst>
                    <a:ext uri="{9D8B030D-6E8A-4147-A177-3AD203B41FA5}">
                      <a16:colId xmlns:a16="http://schemas.microsoft.com/office/drawing/2014/main" val="377421195"/>
                    </a:ext>
                  </a:extLst>
                </a:gridCol>
                <a:gridCol w="987552">
                  <a:extLst>
                    <a:ext uri="{9D8B030D-6E8A-4147-A177-3AD203B41FA5}">
                      <a16:colId xmlns:a16="http://schemas.microsoft.com/office/drawing/2014/main" val="86985148"/>
                    </a:ext>
                  </a:extLst>
                </a:gridCol>
                <a:gridCol w="987552">
                  <a:extLst>
                    <a:ext uri="{9D8B030D-6E8A-4147-A177-3AD203B41FA5}">
                      <a16:colId xmlns:a16="http://schemas.microsoft.com/office/drawing/2014/main" val="1572557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15670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- 2021-04-10 12:00:13</a:t>
                      </a:r>
                      <a:r>
                        <a:rPr kumimoji="0" lang="es-ES" sz="1000" b="0" i="0" u="none" strike="noStrike" kern="1200" cap="none" spc="0" normalizeH="0" baseline="0" noProof="0">
                          <a:ln>
                            <a:noFill/>
                          </a:ln>
                          <a:solidFill>
                            <a:prstClr val="black"/>
                          </a:solidFill>
                          <a:effectLst/>
                          <a:uLnTx/>
                          <a:uFillTx/>
                          <a:latin typeface="+mn-lt"/>
                          <a:ea typeface="+mn-ea"/>
                          <a:cs typeface="+mn-cs"/>
                        </a:rPr>
                        <a:t>
 Creada para que puedas moverte cómodamente, la nueva GLH150 permite manejar con una postura ergonómica, posee un amplio asiento, ruedas de 18’’ de diámetro y una amortiguación suave.
Su andar se destaca por una excelente maniobrabilidad y por una posición de manejo que permite que las piernas lleguen al suelo en una posición cómoda y estable, y que los brazos estén constantemente relajados al momento de tomar el manubrio tanto para acelerar como para frenar, lo que hace que todos tus movimientos sean armoniosos, asegurando un manejo confortable.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70909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- 2021-04-20 16:01:45</a:t>
                      </a:r>
                      <a:r>
                        <a:rPr kumimoji="0" lang="es-ES" sz="1000" b="0" i="0" u="none" strike="noStrike" kern="1200" cap="none" spc="0" normalizeH="0" baseline="0" noProof="0">
                          <a:ln>
                            <a:noFill/>
                          </a:ln>
                          <a:solidFill>
                            <a:prstClr val="black"/>
                          </a:solidFill>
                          <a:effectLst/>
                          <a:uLnTx/>
                          <a:uFillTx/>
                          <a:latin typeface="+mn-lt"/>
                          <a:ea typeface="+mn-ea"/>
                          <a:cs typeface="+mn-cs"/>
                        </a:rPr>
                        <a:t>
 Confiabilidad, Calidad y Versatilidad es lo que la familia XTZ te transmite.
Encontrá tu preferido en nuestro catálogo online (link en bio).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79625938"/>
                  </a:ext>
                </a:extLst>
              </a:tr>
            </a:tbl>
          </a:graphicData>
        </a:graphic>
      </p:graphicFrame>
      <p:sp>
        <p:nvSpPr>
          <p:cNvPr id="4" name="Text Placeholder 3">
            <a:extLst>
              <a:ext uri="{FF2B5EF4-FFF2-40B4-BE49-F238E27FC236}">
                <a16:creationId xmlns:a16="http://schemas.microsoft.com/office/drawing/2014/main" id="{3EA5FAB3-ABFE-482D-A95E-51D27A5A212C}"/>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6157629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70885-D86A-4116-A7EA-1BF41A92F209}"/>
              </a:ext>
            </a:extLst>
          </p:cNvPr>
          <p:cNvSpPr>
            <a:spLocks noGrp="1"/>
          </p:cNvSpPr>
          <p:nvPr>
            <p:ph type="title"/>
          </p:nvPr>
        </p:nvSpPr>
        <p:spPr/>
        <p:txBody>
          <a:bodyPr/>
          <a:lstStyle/>
          <a:p>
            <a:r>
              <a:rPr lang="en-US"/>
              <a:t>Instagram Posts Table | La Emilia - 5 of 9</a:t>
            </a:r>
          </a:p>
        </p:txBody>
      </p:sp>
      <p:graphicFrame>
        <p:nvGraphicFramePr>
          <p:cNvPr id="5" name="Table Placeholder 4">
            <a:extLst>
              <a:ext uri="{FF2B5EF4-FFF2-40B4-BE49-F238E27FC236}">
                <a16:creationId xmlns:a16="http://schemas.microsoft.com/office/drawing/2014/main" id="{A6EF2A4E-FAAD-4A6D-B074-BF7C57A17D92}"/>
              </a:ext>
            </a:extLst>
          </p:cNvPr>
          <p:cNvGraphicFramePr>
            <a:graphicFrameLocks noGrp="1"/>
          </p:cNvGraphicFramePr>
          <p:nvPr>
            <p:ph type="tbl" sz="quarter" idx="13"/>
            <p:extLst>
              <p:ext uri="{D42A27DB-BD31-4B8C-83A1-F6EECF244321}">
                <p14:modId xmlns:p14="http://schemas.microsoft.com/office/powerpoint/2010/main" val="803672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953023395"/>
                    </a:ext>
                  </a:extLst>
                </a:gridCol>
                <a:gridCol w="987552">
                  <a:extLst>
                    <a:ext uri="{9D8B030D-6E8A-4147-A177-3AD203B41FA5}">
                      <a16:colId xmlns:a16="http://schemas.microsoft.com/office/drawing/2014/main" val="2367452936"/>
                    </a:ext>
                  </a:extLst>
                </a:gridCol>
                <a:gridCol w="987552">
                  <a:extLst>
                    <a:ext uri="{9D8B030D-6E8A-4147-A177-3AD203B41FA5}">
                      <a16:colId xmlns:a16="http://schemas.microsoft.com/office/drawing/2014/main" val="153193977"/>
                    </a:ext>
                  </a:extLst>
                </a:gridCol>
                <a:gridCol w="987552">
                  <a:extLst>
                    <a:ext uri="{9D8B030D-6E8A-4147-A177-3AD203B41FA5}">
                      <a16:colId xmlns:a16="http://schemas.microsoft.com/office/drawing/2014/main" val="1097911259"/>
                    </a:ext>
                  </a:extLst>
                </a:gridCol>
                <a:gridCol w="987552">
                  <a:extLst>
                    <a:ext uri="{9D8B030D-6E8A-4147-A177-3AD203B41FA5}">
                      <a16:colId xmlns:a16="http://schemas.microsoft.com/office/drawing/2014/main" val="1689762130"/>
                    </a:ext>
                  </a:extLst>
                </a:gridCol>
                <a:gridCol w="987552">
                  <a:extLst>
                    <a:ext uri="{9D8B030D-6E8A-4147-A177-3AD203B41FA5}">
                      <a16:colId xmlns:a16="http://schemas.microsoft.com/office/drawing/2014/main" val="625008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44321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- 2021-04-04 17:47:09</a:t>
                      </a:r>
                      <a:r>
                        <a:rPr kumimoji="0" lang="es-ES" sz="1000" b="0" i="0" u="none" strike="noStrike" kern="1200" cap="none" spc="0" normalizeH="0" baseline="0" noProof="0">
                          <a:ln>
                            <a:noFill/>
                          </a:ln>
                          <a:solidFill>
                            <a:prstClr val="black"/>
                          </a:solidFill>
                          <a:effectLst/>
                          <a:uLnTx/>
                          <a:uFillTx/>
                          <a:latin typeface="+mn-lt"/>
                          <a:ea typeface="+mn-ea"/>
                          <a:cs typeface="+mn-cs"/>
                        </a:rPr>
                        <a:t>
 ¡¡Fabio Quartararo se queda con el Gran Premio de Doha en Losail después de una increible carrera y el team sigue en ascenso!!
Viñales también estaba por un podio pero terminó en 5to lugar.
#yamaha #motogp #motogp2021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95437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- 2021-04-17 15:48:43</a:t>
                      </a:r>
                      <a:r>
                        <a:rPr kumimoji="0" lang="es-ES" sz="1000" b="0" i="0" u="none" strike="noStrike" kern="1200" cap="none" spc="0" normalizeH="0" baseline="0" noProof="0">
                          <a:ln>
                            <a:noFill/>
                          </a:ln>
                          <a:solidFill>
                            <a:prstClr val="black"/>
                          </a:solidFill>
                          <a:effectLst/>
                          <a:uLnTx/>
                          <a:uFillTx/>
                          <a:latin typeface="+mn-lt"/>
                          <a:ea typeface="+mn-ea"/>
                          <a:cs typeface="+mn-cs"/>
                        </a:rPr>
                        <a:t>
 No importa el clima, si es de día o de noche o del camino que recorras, la pantalla digital de la Leoncino 250 es claramente visible en todas las condiciones.
⁣
Descubrí todos los detalles de la #Leoncino en nuestra web o en el concesionario más cercano.
⁣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46198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- 2021-04-30 10:49:06</a:t>
                      </a:r>
                      <a:r>
                        <a:rPr kumimoji="0" lang="es-ES" sz="1000" b="0" i="0" u="none" strike="noStrike" kern="1200" cap="none" spc="0" normalizeH="0" baseline="0" noProof="0">
                          <a:ln>
                            <a:noFill/>
                          </a:ln>
                          <a:solidFill>
                            <a:prstClr val="black"/>
                          </a:solidFill>
                          <a:effectLst/>
                          <a:uLnTx/>
                          <a:uFillTx/>
                          <a:latin typeface="+mn-lt"/>
                          <a:ea typeface="+mn-ea"/>
                          <a:cs typeface="+mn-cs"/>
                        </a:rPr>
                        <a:t>
 Grandes expectativas para este fin de semana en el mítico Circuito de Jerez - Ángel Nieto, España.
Comentanos como creés que van a salir los pilotos de Yamaha, te leemos 🏁👇
#yamaha #motogp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16872433"/>
                  </a:ext>
                </a:extLst>
              </a:tr>
            </a:tbl>
          </a:graphicData>
        </a:graphic>
      </p:graphicFrame>
      <p:sp>
        <p:nvSpPr>
          <p:cNvPr id="4" name="Text Placeholder 3">
            <a:extLst>
              <a:ext uri="{FF2B5EF4-FFF2-40B4-BE49-F238E27FC236}">
                <a16:creationId xmlns:a16="http://schemas.microsoft.com/office/drawing/2014/main" id="{7D6B89C7-56FD-419B-9AD6-A6012AE427B1}"/>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3974937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66581-C2B3-4535-8EB6-3171E3185DCF}"/>
              </a:ext>
            </a:extLst>
          </p:cNvPr>
          <p:cNvSpPr>
            <a:spLocks noGrp="1"/>
          </p:cNvSpPr>
          <p:nvPr>
            <p:ph type="title"/>
          </p:nvPr>
        </p:nvSpPr>
        <p:spPr/>
        <p:txBody>
          <a:bodyPr/>
          <a:lstStyle/>
          <a:p>
            <a:r>
              <a:rPr lang="en-US"/>
              <a:t>Instagram Posts Table | La Emilia - 6 of 9</a:t>
            </a:r>
          </a:p>
        </p:txBody>
      </p:sp>
      <p:graphicFrame>
        <p:nvGraphicFramePr>
          <p:cNvPr id="5" name="Table Placeholder 4">
            <a:extLst>
              <a:ext uri="{FF2B5EF4-FFF2-40B4-BE49-F238E27FC236}">
                <a16:creationId xmlns:a16="http://schemas.microsoft.com/office/drawing/2014/main" id="{D23BB54E-C28D-4A94-B109-B34137D89FFA}"/>
              </a:ext>
            </a:extLst>
          </p:cNvPr>
          <p:cNvGraphicFramePr>
            <a:graphicFrameLocks noGrp="1"/>
          </p:cNvGraphicFramePr>
          <p:nvPr>
            <p:ph type="tbl" sz="quarter" idx="13"/>
            <p:extLst>
              <p:ext uri="{D42A27DB-BD31-4B8C-83A1-F6EECF244321}">
                <p14:modId xmlns:p14="http://schemas.microsoft.com/office/powerpoint/2010/main" val="2815937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21298483"/>
                    </a:ext>
                  </a:extLst>
                </a:gridCol>
                <a:gridCol w="987552">
                  <a:extLst>
                    <a:ext uri="{9D8B030D-6E8A-4147-A177-3AD203B41FA5}">
                      <a16:colId xmlns:a16="http://schemas.microsoft.com/office/drawing/2014/main" val="2766339619"/>
                    </a:ext>
                  </a:extLst>
                </a:gridCol>
                <a:gridCol w="987552">
                  <a:extLst>
                    <a:ext uri="{9D8B030D-6E8A-4147-A177-3AD203B41FA5}">
                      <a16:colId xmlns:a16="http://schemas.microsoft.com/office/drawing/2014/main" val="3699344195"/>
                    </a:ext>
                  </a:extLst>
                </a:gridCol>
                <a:gridCol w="987552">
                  <a:extLst>
                    <a:ext uri="{9D8B030D-6E8A-4147-A177-3AD203B41FA5}">
                      <a16:colId xmlns:a16="http://schemas.microsoft.com/office/drawing/2014/main" val="2344904244"/>
                    </a:ext>
                  </a:extLst>
                </a:gridCol>
                <a:gridCol w="987552">
                  <a:extLst>
                    <a:ext uri="{9D8B030D-6E8A-4147-A177-3AD203B41FA5}">
                      <a16:colId xmlns:a16="http://schemas.microsoft.com/office/drawing/2014/main" val="127380030"/>
                    </a:ext>
                  </a:extLst>
                </a:gridCol>
                <a:gridCol w="987552">
                  <a:extLst>
                    <a:ext uri="{9D8B030D-6E8A-4147-A177-3AD203B41FA5}">
                      <a16:colId xmlns:a16="http://schemas.microsoft.com/office/drawing/2014/main" val="518584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977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- 2021-04-05 17:53:00</a:t>
                      </a:r>
                      <a:r>
                        <a:rPr kumimoji="0" lang="es-ES" sz="1000" b="0" i="0" u="none" strike="noStrike" kern="1200" cap="none" spc="0" normalizeH="0" baseline="0" noProof="0">
                          <a:ln>
                            <a:noFill/>
                          </a:ln>
                          <a:solidFill>
                            <a:prstClr val="black"/>
                          </a:solidFill>
                          <a:effectLst/>
                          <a:uLnTx/>
                          <a:uFillTx/>
                          <a:latin typeface="+mn-lt"/>
                          <a:ea typeface="+mn-ea"/>
                          <a:cs typeface="+mn-cs"/>
                        </a:rPr>
                        <a:t>
 Quartararo dió otra victoria para Yamaha en Losail. Te dejamos los mejores momentos para que vuelvas a revivirlo. 
#yamaha #motogp #motogp2021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73576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- 2021-04-19 16:01:25</a:t>
                      </a:r>
                      <a:r>
                        <a:rPr kumimoji="0" lang="es-ES" sz="1000" b="0" i="0" u="none" strike="noStrike" kern="1200" cap="none" spc="0" normalizeH="0" baseline="0" noProof="0">
                          <a:ln>
                            <a:noFill/>
                          </a:ln>
                          <a:solidFill>
                            <a:prstClr val="black"/>
                          </a:solidFill>
                          <a:effectLst/>
                          <a:uLnTx/>
                          <a:uFillTx/>
                          <a:latin typeface="+mn-lt"/>
                          <a:ea typeface="+mn-ea"/>
                          <a:cs typeface="+mn-cs"/>
                        </a:rPr>
                        <a:t>
 Yamaha YZF-R1 es la moto que desde sus orígenes marca tendencia entre las motos Supersport y ahora se renueva para seguir siendo líder. Pedí cotización en el link de nuestra bio.
.
#YZFR1 #YamahaR1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0197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benelliarg - 2021-04-05 17:13:55</a:t>
                      </a:r>
                      <a:r>
                        <a:rPr kumimoji="0" lang="en-US" sz="1000" b="0" i="0" u="none" strike="noStrike" kern="1200" cap="none" spc="0" normalizeH="0" baseline="0" noProof="0">
                          <a:ln>
                            <a:noFill/>
                          </a:ln>
                          <a:solidFill>
                            <a:prstClr val="black"/>
                          </a:solidFill>
                          <a:effectLst/>
                          <a:uLnTx/>
                          <a:uFillTx/>
                          <a:latin typeface="+mn-lt"/>
                          <a:ea typeface="+mn-ea"/>
                          <a:cs typeface="+mn-cs"/>
                        </a:rPr>
                        <a:t>
 #Repost moreagustavo
• • • • • •
Ya la tengo para salir a disfrutarla. En un ratito con mi #IMPERIALE 400 a la ruta
#Benelli benelliarg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26425638"/>
                  </a:ext>
                </a:extLst>
              </a:tr>
            </a:tbl>
          </a:graphicData>
        </a:graphic>
      </p:graphicFrame>
      <p:sp>
        <p:nvSpPr>
          <p:cNvPr id="4" name="Text Placeholder 3">
            <a:extLst>
              <a:ext uri="{FF2B5EF4-FFF2-40B4-BE49-F238E27FC236}">
                <a16:creationId xmlns:a16="http://schemas.microsoft.com/office/drawing/2014/main" id="{13EC0DB9-68A0-4BA3-AD6D-D35FA9D0C6C8}"/>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6283125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0DD6F-2185-41BB-A90E-A54BD8F603A8}"/>
              </a:ext>
            </a:extLst>
          </p:cNvPr>
          <p:cNvSpPr>
            <a:spLocks noGrp="1"/>
          </p:cNvSpPr>
          <p:nvPr>
            <p:ph type="title"/>
          </p:nvPr>
        </p:nvSpPr>
        <p:spPr/>
        <p:txBody>
          <a:bodyPr/>
          <a:lstStyle/>
          <a:p>
            <a:r>
              <a:rPr lang="en-US"/>
              <a:t>Instagram Posts Table | La Emilia - 7 of 9</a:t>
            </a:r>
          </a:p>
        </p:txBody>
      </p:sp>
      <p:graphicFrame>
        <p:nvGraphicFramePr>
          <p:cNvPr id="5" name="Table Placeholder 4">
            <a:extLst>
              <a:ext uri="{FF2B5EF4-FFF2-40B4-BE49-F238E27FC236}">
                <a16:creationId xmlns:a16="http://schemas.microsoft.com/office/drawing/2014/main" id="{2E96DA7D-6A7B-4CB7-95CE-A02856920355}"/>
              </a:ext>
            </a:extLst>
          </p:cNvPr>
          <p:cNvGraphicFramePr>
            <a:graphicFrameLocks noGrp="1"/>
          </p:cNvGraphicFramePr>
          <p:nvPr>
            <p:ph type="tbl" sz="quarter" idx="13"/>
            <p:extLst>
              <p:ext uri="{D42A27DB-BD31-4B8C-83A1-F6EECF244321}">
                <p14:modId xmlns:p14="http://schemas.microsoft.com/office/powerpoint/2010/main" val="2153893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934087999"/>
                    </a:ext>
                  </a:extLst>
                </a:gridCol>
                <a:gridCol w="987552">
                  <a:extLst>
                    <a:ext uri="{9D8B030D-6E8A-4147-A177-3AD203B41FA5}">
                      <a16:colId xmlns:a16="http://schemas.microsoft.com/office/drawing/2014/main" val="1621888715"/>
                    </a:ext>
                  </a:extLst>
                </a:gridCol>
                <a:gridCol w="987552">
                  <a:extLst>
                    <a:ext uri="{9D8B030D-6E8A-4147-A177-3AD203B41FA5}">
                      <a16:colId xmlns:a16="http://schemas.microsoft.com/office/drawing/2014/main" val="2337245406"/>
                    </a:ext>
                  </a:extLst>
                </a:gridCol>
                <a:gridCol w="987552">
                  <a:extLst>
                    <a:ext uri="{9D8B030D-6E8A-4147-A177-3AD203B41FA5}">
                      <a16:colId xmlns:a16="http://schemas.microsoft.com/office/drawing/2014/main" val="2502080888"/>
                    </a:ext>
                  </a:extLst>
                </a:gridCol>
                <a:gridCol w="987552">
                  <a:extLst>
                    <a:ext uri="{9D8B030D-6E8A-4147-A177-3AD203B41FA5}">
                      <a16:colId xmlns:a16="http://schemas.microsoft.com/office/drawing/2014/main" val="2531365385"/>
                    </a:ext>
                  </a:extLst>
                </a:gridCol>
                <a:gridCol w="987552">
                  <a:extLst>
                    <a:ext uri="{9D8B030D-6E8A-4147-A177-3AD203B41FA5}">
                      <a16:colId xmlns:a16="http://schemas.microsoft.com/office/drawing/2014/main" val="3974035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39022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- 2021-04-11 15:30:11</a:t>
                      </a:r>
                      <a:r>
                        <a:rPr kumimoji="0" lang="es-ES" sz="1000" b="0" i="0" u="none" strike="noStrike" kern="1200" cap="none" spc="0" normalizeH="0" baseline="0" noProof="0">
                          <a:ln>
                            <a:noFill/>
                          </a:ln>
                          <a:solidFill>
                            <a:prstClr val="black"/>
                          </a:solidFill>
                          <a:effectLst/>
                          <a:uLnTx/>
                          <a:uFillTx/>
                          <a:latin typeface="+mn-lt"/>
                          <a:ea typeface="+mn-ea"/>
                          <a:cs typeface="+mn-cs"/>
                        </a:rPr>
                        <a:t>
 La #Leoncino250 logra lo imposible, la perfecta sincronización entre tradición e innovación en una motocicleta con mucho carácter.
Sentí la sensación  de experimentar un clásico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12097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- 2021-04-08 17:05:07</a:t>
                      </a:r>
                      <a:r>
                        <a:rPr kumimoji="0" lang="es-ES" sz="1000" b="0" i="0" u="none" strike="noStrike" kern="1200" cap="none" spc="0" normalizeH="0" baseline="0" noProof="0">
                          <a:ln>
                            <a:noFill/>
                          </a:ln>
                          <a:solidFill>
                            <a:prstClr val="black"/>
                          </a:solidFill>
                          <a:effectLst/>
                          <a:uLnTx/>
                          <a:uFillTx/>
                          <a:latin typeface="+mn-lt"/>
                          <a:ea typeface="+mn-ea"/>
                          <a:cs typeface="+mn-cs"/>
                        </a:rPr>
                        <a:t>
 Potencia y prestaciones son las palabras perfectas que describen a la #𝐓𝐑𝐊𝟓𝟎𝟐. ⁣
⁣
¿Qué anécdota recordas de tu ultima aventura? ¡Contanos!⁣
⁣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64968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- 2021-04-02 14:40:06</a:t>
                      </a:r>
                      <a:r>
                        <a:rPr kumimoji="0" lang="es-ES" sz="1000" b="0" i="0" u="none" strike="noStrike" kern="1200" cap="none" spc="0" normalizeH="0" baseline="0" noProof="0">
                          <a:ln>
                            <a:noFill/>
                          </a:ln>
                          <a:solidFill>
                            <a:prstClr val="black"/>
                          </a:solidFill>
                          <a:effectLst/>
                          <a:uLnTx/>
                          <a:uFillTx/>
                          <a:latin typeface="+mn-lt"/>
                          <a:ea typeface="+mn-ea"/>
                          <a:cs typeface="+mn-cs"/>
                        </a:rPr>
                        <a:t>
 La agilidad que presenta la #TRK251 te propone desafiar los caminos mas atractivos.
¿Contanos a dónde te lleva tu próxima aventura?⁣
⁣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99722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- 2021-04-02 16:01:37</a:t>
                      </a:r>
                      <a:r>
                        <a:rPr kumimoji="0" lang="es-ES" sz="1000" b="0" i="0" u="none" strike="noStrike" kern="1200" cap="none" spc="0" normalizeH="0" baseline="0" noProof="0">
                          <a:ln>
                            <a:noFill/>
                          </a:ln>
                          <a:solidFill>
                            <a:prstClr val="black"/>
                          </a:solidFill>
                          <a:effectLst/>
                          <a:uLnTx/>
                          <a:uFillTx/>
                          <a:latin typeface="+mn-lt"/>
                          <a:ea typeface="+mn-ea"/>
                          <a:cs typeface="+mn-cs"/>
                        </a:rPr>
                        <a:t>
 Después del excelente arranque en Qatar, estamos ansiosos por volver a ver al team en acción este fin de semana por el Gran Premio TISSOT de Doha.
#yamaha #motogp #motog2021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34502510"/>
                  </a:ext>
                </a:extLst>
              </a:tr>
            </a:tbl>
          </a:graphicData>
        </a:graphic>
      </p:graphicFrame>
      <p:sp>
        <p:nvSpPr>
          <p:cNvPr id="4" name="Text Placeholder 3">
            <a:extLst>
              <a:ext uri="{FF2B5EF4-FFF2-40B4-BE49-F238E27FC236}">
                <a16:creationId xmlns:a16="http://schemas.microsoft.com/office/drawing/2014/main" id="{4A3417DF-26AA-4E30-A474-630660DA3E8D}"/>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4303773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06AC0-C96D-44B3-B4D7-5FE045E1B9A2}"/>
              </a:ext>
            </a:extLst>
          </p:cNvPr>
          <p:cNvSpPr>
            <a:spLocks noGrp="1"/>
          </p:cNvSpPr>
          <p:nvPr>
            <p:ph type="title"/>
          </p:nvPr>
        </p:nvSpPr>
        <p:spPr/>
        <p:txBody>
          <a:bodyPr/>
          <a:lstStyle/>
          <a:p>
            <a:r>
              <a:rPr lang="en-US"/>
              <a:t>Instagram Posts Table | La Emilia - 8 of 9</a:t>
            </a:r>
          </a:p>
        </p:txBody>
      </p:sp>
      <p:graphicFrame>
        <p:nvGraphicFramePr>
          <p:cNvPr id="5" name="Table Placeholder 4">
            <a:extLst>
              <a:ext uri="{FF2B5EF4-FFF2-40B4-BE49-F238E27FC236}">
                <a16:creationId xmlns:a16="http://schemas.microsoft.com/office/drawing/2014/main" id="{B9758248-9360-4901-B238-422A7238F552}"/>
              </a:ext>
            </a:extLst>
          </p:cNvPr>
          <p:cNvGraphicFramePr>
            <a:graphicFrameLocks noGrp="1"/>
          </p:cNvGraphicFramePr>
          <p:nvPr>
            <p:ph type="tbl" sz="quarter" idx="13"/>
            <p:extLst>
              <p:ext uri="{D42A27DB-BD31-4B8C-83A1-F6EECF244321}">
                <p14:modId xmlns:p14="http://schemas.microsoft.com/office/powerpoint/2010/main" val="2984849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023746515"/>
                    </a:ext>
                  </a:extLst>
                </a:gridCol>
                <a:gridCol w="987552">
                  <a:extLst>
                    <a:ext uri="{9D8B030D-6E8A-4147-A177-3AD203B41FA5}">
                      <a16:colId xmlns:a16="http://schemas.microsoft.com/office/drawing/2014/main" val="3649385821"/>
                    </a:ext>
                  </a:extLst>
                </a:gridCol>
                <a:gridCol w="987552">
                  <a:extLst>
                    <a:ext uri="{9D8B030D-6E8A-4147-A177-3AD203B41FA5}">
                      <a16:colId xmlns:a16="http://schemas.microsoft.com/office/drawing/2014/main" val="2865957955"/>
                    </a:ext>
                  </a:extLst>
                </a:gridCol>
                <a:gridCol w="987552">
                  <a:extLst>
                    <a:ext uri="{9D8B030D-6E8A-4147-A177-3AD203B41FA5}">
                      <a16:colId xmlns:a16="http://schemas.microsoft.com/office/drawing/2014/main" val="3855962501"/>
                    </a:ext>
                  </a:extLst>
                </a:gridCol>
                <a:gridCol w="987552">
                  <a:extLst>
                    <a:ext uri="{9D8B030D-6E8A-4147-A177-3AD203B41FA5}">
                      <a16:colId xmlns:a16="http://schemas.microsoft.com/office/drawing/2014/main" val="588106866"/>
                    </a:ext>
                  </a:extLst>
                </a:gridCol>
                <a:gridCol w="987552">
                  <a:extLst>
                    <a:ext uri="{9D8B030D-6E8A-4147-A177-3AD203B41FA5}">
                      <a16:colId xmlns:a16="http://schemas.microsoft.com/office/drawing/2014/main" val="3756147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64736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- 2021-04-14 17:23:35</a:t>
                      </a:r>
                      <a:r>
                        <a:rPr kumimoji="0" lang="es-ES" sz="1000" b="0" i="0" u="none" strike="noStrike" kern="1200" cap="none" spc="0" normalizeH="0" baseline="0" noProof="0">
                          <a:ln>
                            <a:noFill/>
                          </a:ln>
                          <a:solidFill>
                            <a:prstClr val="black"/>
                          </a:solidFill>
                          <a:effectLst/>
                          <a:uLnTx/>
                          <a:uFillTx/>
                          <a:latin typeface="+mn-lt"/>
                          <a:ea typeface="+mn-ea"/>
                          <a:cs typeface="+mn-cs"/>
                        </a:rPr>
                        <a:t>
 Algunos looks nunca pasan de moda, perfectamente demostrado por el simple encanto retro del #𝐈𝐦𝐩𝐞𝐫𝐢𝐚𝐥𝐞𝟒𝟎𝟎. 
Conocé su poder. ¡Descubrilo!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39403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- 2021-04-19 11:56:36</a:t>
                      </a:r>
                      <a:r>
                        <a:rPr kumimoji="0" lang="es-ES" sz="1000" b="0" i="0" u="none" strike="noStrike" kern="1200" cap="none" spc="0" normalizeH="0" baseline="0" noProof="0">
                          <a:ln>
                            <a:noFill/>
                          </a:ln>
                          <a:solidFill>
                            <a:prstClr val="black"/>
                          </a:solidFill>
                          <a:effectLst/>
                          <a:uLnTx/>
                          <a:uFillTx/>
                          <a:latin typeface="+mn-lt"/>
                          <a:ea typeface="+mn-ea"/>
                          <a:cs typeface="+mn-cs"/>
                        </a:rPr>
                        <a:t>
 fabioquartararo20 y una victoria más para Yamaha 🏆 Disfrutemos juntos los mejores momentos de este fin de semana y comentanos como viviste la carrera 👇🏽 #yamaha #motogp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79842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- 2021-04-23 19:14:57</a:t>
                      </a:r>
                      <a:r>
                        <a:rPr kumimoji="0" lang="es-ES" sz="1000" b="0" i="0" u="none" strike="noStrike" kern="1200" cap="none" spc="0" normalizeH="0" baseline="0" noProof="0">
                          <a:ln>
                            <a:noFill/>
                          </a:ln>
                          <a:solidFill>
                            <a:prstClr val="black"/>
                          </a:solidFill>
                          <a:effectLst/>
                          <a:uLnTx/>
                          <a:uFillTx/>
                          <a:latin typeface="+mn-lt"/>
                          <a:ea typeface="+mn-ea"/>
                          <a:cs typeface="+mn-cs"/>
                        </a:rPr>
                        <a:t>
 Este fin de semana se corre el MX del Norte en Salto y sabemos que al equipo #AvantHondaGenuineOil le va a ir muy bien porque contamos con la mejor dupla de hermanos y pilotos. Ellos son:
🏍️demianguiral 🏍️marcosguiral32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59743644"/>
                  </a:ext>
                </a:extLst>
              </a:tr>
            </a:tbl>
          </a:graphicData>
        </a:graphic>
      </p:graphicFrame>
      <p:sp>
        <p:nvSpPr>
          <p:cNvPr id="4" name="Text Placeholder 3">
            <a:extLst>
              <a:ext uri="{FF2B5EF4-FFF2-40B4-BE49-F238E27FC236}">
                <a16:creationId xmlns:a16="http://schemas.microsoft.com/office/drawing/2014/main" id="{E274C2F5-1311-40BB-98B6-5BC5E6D64B92}"/>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40582398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93596-5D61-4246-9BA4-B31CE268B5D4}"/>
              </a:ext>
            </a:extLst>
          </p:cNvPr>
          <p:cNvSpPr>
            <a:spLocks noGrp="1"/>
          </p:cNvSpPr>
          <p:nvPr>
            <p:ph type="title"/>
          </p:nvPr>
        </p:nvSpPr>
        <p:spPr/>
        <p:txBody>
          <a:bodyPr/>
          <a:lstStyle/>
          <a:p>
            <a:r>
              <a:rPr lang="en-US"/>
              <a:t>Instagram Posts Table | La Emilia - 9 of 9</a:t>
            </a:r>
          </a:p>
        </p:txBody>
      </p:sp>
      <p:graphicFrame>
        <p:nvGraphicFramePr>
          <p:cNvPr id="5" name="Table Placeholder 4">
            <a:extLst>
              <a:ext uri="{FF2B5EF4-FFF2-40B4-BE49-F238E27FC236}">
                <a16:creationId xmlns:a16="http://schemas.microsoft.com/office/drawing/2014/main" id="{3917311B-C2DC-499F-B9A5-4C2919DB6FF6}"/>
              </a:ext>
            </a:extLst>
          </p:cNvPr>
          <p:cNvGraphicFramePr>
            <a:graphicFrameLocks noGrp="1"/>
          </p:cNvGraphicFramePr>
          <p:nvPr>
            <p:ph type="tbl" sz="quarter" idx="13"/>
            <p:extLst>
              <p:ext uri="{D42A27DB-BD31-4B8C-83A1-F6EECF244321}">
                <p14:modId xmlns:p14="http://schemas.microsoft.com/office/powerpoint/2010/main" val="2847974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401293562"/>
                    </a:ext>
                  </a:extLst>
                </a:gridCol>
                <a:gridCol w="987552">
                  <a:extLst>
                    <a:ext uri="{9D8B030D-6E8A-4147-A177-3AD203B41FA5}">
                      <a16:colId xmlns:a16="http://schemas.microsoft.com/office/drawing/2014/main" val="2339489560"/>
                    </a:ext>
                  </a:extLst>
                </a:gridCol>
                <a:gridCol w="987552">
                  <a:extLst>
                    <a:ext uri="{9D8B030D-6E8A-4147-A177-3AD203B41FA5}">
                      <a16:colId xmlns:a16="http://schemas.microsoft.com/office/drawing/2014/main" val="947479778"/>
                    </a:ext>
                  </a:extLst>
                </a:gridCol>
                <a:gridCol w="987552">
                  <a:extLst>
                    <a:ext uri="{9D8B030D-6E8A-4147-A177-3AD203B41FA5}">
                      <a16:colId xmlns:a16="http://schemas.microsoft.com/office/drawing/2014/main" val="3781591686"/>
                    </a:ext>
                  </a:extLst>
                </a:gridCol>
                <a:gridCol w="987552">
                  <a:extLst>
                    <a:ext uri="{9D8B030D-6E8A-4147-A177-3AD203B41FA5}">
                      <a16:colId xmlns:a16="http://schemas.microsoft.com/office/drawing/2014/main" val="50436570"/>
                    </a:ext>
                  </a:extLst>
                </a:gridCol>
                <a:gridCol w="987552">
                  <a:extLst>
                    <a:ext uri="{9D8B030D-6E8A-4147-A177-3AD203B41FA5}">
                      <a16:colId xmlns:a16="http://schemas.microsoft.com/office/drawing/2014/main" val="327302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60421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yamahamotorarg - 2021-04-12 09:45:18</a:t>
                      </a:r>
                      <a:r>
                        <a:rPr kumimoji="0" lang="en-US" sz="1000" b="0" i="0" u="none" strike="noStrike" kern="1200" cap="none" spc="0" normalizeH="0" baseline="0" noProof="0">
                          <a:ln>
                            <a:noFill/>
                          </a:ln>
                          <a:solidFill>
                            <a:prstClr val="black"/>
                          </a:solidFill>
                          <a:effectLst/>
                          <a:uLnTx/>
                          <a:uFillTx/>
                          <a:latin typeface="+mn-lt"/>
                          <a:ea typeface="+mn-ea"/>
                          <a:cs typeface="+mn-cs"/>
                        </a:rPr>
                        <a:t>
 Comenzó la temporada de andresgonzalez__94 con un 8vo y 9no puesto respectivamente en las carreras de la categoría 600ss del Campeonato Español de Superbike (ESBK), categoría que contó con 38 pilotos inscriptos.
¡Felicitaciones Andrés por este prometedor inicio!
.
.
#Mgbikes #MgbikesRacing #YamahaRacing #YamahaArgentina #Yamalube #Esbk2021 #bluCru #RevsYourHeart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08686812"/>
                  </a:ext>
                </a:extLst>
              </a:tr>
            </a:tbl>
          </a:graphicData>
        </a:graphic>
      </p:graphicFrame>
      <p:sp>
        <p:nvSpPr>
          <p:cNvPr id="4" name="Text Placeholder 3">
            <a:extLst>
              <a:ext uri="{FF2B5EF4-FFF2-40B4-BE49-F238E27FC236}">
                <a16:creationId xmlns:a16="http://schemas.microsoft.com/office/drawing/2014/main" id="{209E5678-0C69-41EB-8624-DCB9E60702F0}"/>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51725539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1009</Words>
  <Application>Microsoft Office PowerPoint</Application>
  <PresentationFormat>On-screen Show (4:3)</PresentationFormat>
  <Paragraphs>461</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Reporte Instagram</vt:lpstr>
      <vt:lpstr>Instagram Key Metrics Table | La Emilia</vt:lpstr>
      <vt:lpstr>Instagram Follower Distribution | La Emilia</vt:lpstr>
      <vt:lpstr>Instagram Key Metrics Radar | La Emilia</vt:lpstr>
      <vt:lpstr>Instagram Followers Total | La Emilia</vt:lpstr>
      <vt:lpstr>Instagram Followers Change | La Emilia</vt:lpstr>
      <vt:lpstr>Instagram Posts By Weekday | La Emilia</vt:lpstr>
      <vt:lpstr>Instagram Followers Change Per Weekday | La Emilia</vt:lpstr>
      <vt:lpstr>Instagram Posts By Hour | La Emilia</vt:lpstr>
      <vt:lpstr>Instagram Interaction Rate By Weekday | La Emilia</vt:lpstr>
      <vt:lpstr>Instagram Interaction Rate By Hour | La Emilia</vt:lpstr>
      <vt:lpstr>Instagram Post Type Distribution Per Profile | La Emilia</vt:lpstr>
      <vt:lpstr>Instagram Interactions by Post Type | La Emilia</vt:lpstr>
      <vt:lpstr>Instagram Interaction Rate By Post Type | La Emilia</vt:lpstr>
      <vt:lpstr>Instagram Interactions Distribution | La Emilia</vt:lpstr>
      <vt:lpstr>Instagram Hashtag Detection | La Emilia - 1 of 3</vt:lpstr>
      <vt:lpstr>Instagram Hashtag Detection | La Emilia - 2 of 3</vt:lpstr>
      <vt:lpstr>Instagram Hashtag Detection | La Emilia - 3 of 3</vt:lpstr>
      <vt:lpstr>Instagram Posts Table | La Emilia - 1 of 9</vt:lpstr>
      <vt:lpstr>Instagram Posts Table | La Emilia - 2 of 9</vt:lpstr>
      <vt:lpstr>Instagram Posts Table | La Emilia - 3 of 9</vt:lpstr>
      <vt:lpstr>Instagram Posts Table | La Emilia - 4 of 9</vt:lpstr>
      <vt:lpstr>Instagram Posts Table | La Emilia - 5 of 9</vt:lpstr>
      <vt:lpstr>Instagram Posts Table | La Emilia - 6 of 9</vt:lpstr>
      <vt:lpstr>Instagram Posts Table | La Emilia - 7 of 9</vt:lpstr>
      <vt:lpstr>Instagram Posts Table | La Emilia - 8 of 9</vt:lpstr>
      <vt:lpstr>Instagram Posts Table | La Emilia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2021-05-01T09:28:45Z</dcterms:created>
  <dcterms:modified xsi:type="dcterms:W3CDTF">2021-05-01T09:29:48Z</dcterms:modified>
</cp:coreProperties>
</file>