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trekbicycleargentina</c:v>
                </c:pt>
                <c:pt idx="1">
                  <c:v>specialized_arg</c:v>
                </c:pt>
                <c:pt idx="2">
                  <c:v>scottsportsargentina</c:v>
                </c:pt>
                <c:pt idx="3">
                  <c:v>giantargentina</c:v>
                </c:pt>
                <c:pt idx="4">
                  <c:v>cannondale.argentina</c:v>
                </c:pt>
              </c:strCache>
            </c:strRef>
          </c:cat>
          <c:val>
            <c:numRef>
              <c:f>Sheet1!$A$2:$E$2</c:f>
              <c:numCache>
                <c:formatCode>General</c:formatCode>
                <c:ptCount val="5"/>
                <c:pt idx="0">
                  <c:v>41868</c:v>
                </c:pt>
                <c:pt idx="1">
                  <c:v>38755</c:v>
                </c:pt>
                <c:pt idx="2">
                  <c:v>27572</c:v>
                </c:pt>
                <c:pt idx="3">
                  <c:v>15561</c:v>
                </c:pt>
                <c:pt idx="4">
                  <c:v>14516</c:v>
                </c:pt>
              </c:numCache>
            </c:numRef>
          </c:val>
          <c:extLst>
            <c:ext xmlns:c16="http://schemas.microsoft.com/office/drawing/2014/chart" uri="{C3380CC4-5D6E-409C-BE32-E72D297353CC}">
              <c16:uniqueId val="{00000000-284F-4507-B4F2-7DB2B0671F8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65.854600000000005</c:v>
                </c:pt>
                <c:pt idx="1">
                  <c:v>100</c:v>
                </c:pt>
                <c:pt idx="2">
                  <c:v>100</c:v>
                </c:pt>
                <c:pt idx="3">
                  <c:v>100</c:v>
                </c:pt>
                <c:pt idx="4">
                  <c:v>100</c:v>
                </c:pt>
                <c:pt idx="5">
                  <c:v>57.593000000000004</c:v>
                </c:pt>
                <c:pt idx="6">
                  <c:v>48.724899999999998</c:v>
                </c:pt>
                <c:pt idx="7">
                  <c:v>100</c:v>
                </c:pt>
              </c:numCache>
            </c:numRef>
          </c:val>
          <c:extLst>
            <c:ext xmlns:c16="http://schemas.microsoft.com/office/drawing/2014/chart" uri="{C3380CC4-5D6E-409C-BE32-E72D297353CC}">
              <c16:uniqueId val="{00000000-2782-4C16-ADC1-7F7ACBC88900}"/>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92.564700000000002</c:v>
                </c:pt>
                <c:pt idx="1">
                  <c:v>52.631599999999999</c:v>
                </c:pt>
                <c:pt idx="2">
                  <c:v>50</c:v>
                </c:pt>
                <c:pt idx="3">
                  <c:v>0</c:v>
                </c:pt>
                <c:pt idx="4">
                  <c:v>45.161299999999997</c:v>
                </c:pt>
                <c:pt idx="5">
                  <c:v>37.985999999999997</c:v>
                </c:pt>
                <c:pt idx="6">
                  <c:v>52.927599999999998</c:v>
                </c:pt>
                <c:pt idx="7">
                  <c:v>37.412700000000001</c:v>
                </c:pt>
              </c:numCache>
            </c:numRef>
          </c:val>
          <c:extLst>
            <c:ext xmlns:c16="http://schemas.microsoft.com/office/drawing/2014/chart" uri="{C3380CC4-5D6E-409C-BE32-E72D297353CC}">
              <c16:uniqueId val="{00000001-2782-4C16-ADC1-7F7ACBC88900}"/>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37.166800000000002</c:v>
                </c:pt>
                <c:pt idx="1">
                  <c:v>15.7895</c:v>
                </c:pt>
                <c:pt idx="2">
                  <c:v>12.5</c:v>
                </c:pt>
                <c:pt idx="3">
                  <c:v>0</c:v>
                </c:pt>
                <c:pt idx="4">
                  <c:v>12.9032</c:v>
                </c:pt>
                <c:pt idx="5">
                  <c:v>6.3158000000000003</c:v>
                </c:pt>
                <c:pt idx="6">
                  <c:v>100</c:v>
                </c:pt>
                <c:pt idx="7">
                  <c:v>41.587000000000003</c:v>
                </c:pt>
              </c:numCache>
            </c:numRef>
          </c:val>
          <c:extLst>
            <c:ext xmlns:c16="http://schemas.microsoft.com/office/drawing/2014/chart" uri="{C3380CC4-5D6E-409C-BE32-E72D297353CC}">
              <c16:uniqueId val="{00000002-2782-4C16-ADC1-7F7ACBC88900}"/>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34.670900000000003</c:v>
                </c:pt>
                <c:pt idx="1">
                  <c:v>52.631599999999999</c:v>
                </c:pt>
                <c:pt idx="2">
                  <c:v>0</c:v>
                </c:pt>
                <c:pt idx="3">
                  <c:v>0</c:v>
                </c:pt>
                <c:pt idx="4">
                  <c:v>32.258099999999999</c:v>
                </c:pt>
                <c:pt idx="5">
                  <c:v>9.6771999999999991</c:v>
                </c:pt>
                <c:pt idx="6">
                  <c:v>63.265300000000003</c:v>
                </c:pt>
                <c:pt idx="7">
                  <c:v>27.743099999999998</c:v>
                </c:pt>
              </c:numCache>
            </c:numRef>
          </c:val>
          <c:extLst>
            <c:ext xmlns:c16="http://schemas.microsoft.com/office/drawing/2014/chart" uri="{C3380CC4-5D6E-409C-BE32-E72D297353CC}">
              <c16:uniqueId val="{00000003-2782-4C16-ADC1-7F7ACBC88900}"/>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100</c:v>
                </c:pt>
                <c:pt idx="2">
                  <c:v>50</c:v>
                </c:pt>
                <c:pt idx="3">
                  <c:v>0</c:v>
                </c:pt>
                <c:pt idx="4">
                  <c:v>74.1935</c:v>
                </c:pt>
                <c:pt idx="5">
                  <c:v>100</c:v>
                </c:pt>
                <c:pt idx="6">
                  <c:v>94.2119</c:v>
                </c:pt>
                <c:pt idx="7">
                  <c:v>56.213500000000003</c:v>
                </c:pt>
              </c:numCache>
            </c:numRef>
          </c:val>
          <c:extLst>
            <c:ext xmlns:c16="http://schemas.microsoft.com/office/drawing/2014/chart" uri="{C3380CC4-5D6E-409C-BE32-E72D297353CC}">
              <c16:uniqueId val="{00000004-2782-4C16-ADC1-7F7ACBC88900}"/>
            </c:ext>
          </c:extLst>
        </c:ser>
        <c:dLbls>
          <c:showLegendKey val="0"/>
          <c:showVal val="0"/>
          <c:showCatName val="0"/>
          <c:showSerName val="0"/>
          <c:showPercent val="0"/>
          <c:showBubbleSize val="0"/>
        </c:dLbls>
        <c:axId val="284171792"/>
        <c:axId val="284171464"/>
      </c:radarChart>
      <c:catAx>
        <c:axId val="28417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71464"/>
        <c:crosses val="autoZero"/>
        <c:auto val="1"/>
        <c:lblAlgn val="ctr"/>
        <c:lblOffset val="100"/>
        <c:noMultiLvlLbl val="0"/>
      </c:catAx>
      <c:valAx>
        <c:axId val="284171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7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26491</c:v>
                </c:pt>
                <c:pt idx="1">
                  <c:v>26550</c:v>
                </c:pt>
                <c:pt idx="2">
                  <c:v>26606</c:v>
                </c:pt>
                <c:pt idx="3">
                  <c:v>26646</c:v>
                </c:pt>
                <c:pt idx="4">
                  <c:v>26686</c:v>
                </c:pt>
                <c:pt idx="5">
                  <c:v>26722</c:v>
                </c:pt>
                <c:pt idx="6">
                  <c:v>26761</c:v>
                </c:pt>
                <c:pt idx="7">
                  <c:v>26809</c:v>
                </c:pt>
                <c:pt idx="8">
                  <c:v>26855</c:v>
                </c:pt>
                <c:pt idx="9">
                  <c:v>26896</c:v>
                </c:pt>
                <c:pt idx="10">
                  <c:v>26933</c:v>
                </c:pt>
                <c:pt idx="11">
                  <c:v>26970</c:v>
                </c:pt>
                <c:pt idx="12">
                  <c:v>27001</c:v>
                </c:pt>
                <c:pt idx="13">
                  <c:v>27042</c:v>
                </c:pt>
                <c:pt idx="14">
                  <c:v>27067</c:v>
                </c:pt>
                <c:pt idx="15">
                  <c:v>27100</c:v>
                </c:pt>
                <c:pt idx="16">
                  <c:v>27112</c:v>
                </c:pt>
                <c:pt idx="17">
                  <c:v>27130</c:v>
                </c:pt>
                <c:pt idx="18">
                  <c:v>27152</c:v>
                </c:pt>
                <c:pt idx="19">
                  <c:v>27190</c:v>
                </c:pt>
                <c:pt idx="20">
                  <c:v>27237</c:v>
                </c:pt>
                <c:pt idx="21">
                  <c:v>27260</c:v>
                </c:pt>
                <c:pt idx="22">
                  <c:v>27291</c:v>
                </c:pt>
                <c:pt idx="23">
                  <c:v>27327</c:v>
                </c:pt>
                <c:pt idx="24">
                  <c:v>27374</c:v>
                </c:pt>
                <c:pt idx="25">
                  <c:v>27421</c:v>
                </c:pt>
                <c:pt idx="26">
                  <c:v>27446</c:v>
                </c:pt>
                <c:pt idx="27">
                  <c:v>27476</c:v>
                </c:pt>
                <c:pt idx="28">
                  <c:v>27498</c:v>
                </c:pt>
                <c:pt idx="29">
                  <c:v>27528</c:v>
                </c:pt>
                <c:pt idx="30">
                  <c:v>27559</c:v>
                </c:pt>
                <c:pt idx="31">
                  <c:v>27572</c:v>
                </c:pt>
              </c:numCache>
            </c:numRef>
          </c:val>
          <c:smooth val="0"/>
          <c:extLst>
            <c:ext xmlns:c16="http://schemas.microsoft.com/office/drawing/2014/chart" uri="{C3380CC4-5D6E-409C-BE32-E72D297353CC}">
              <c16:uniqueId val="{00000000-4287-4EFF-8316-6FB3E7CBED60}"/>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38173</c:v>
                </c:pt>
                <c:pt idx="1">
                  <c:v>38201</c:v>
                </c:pt>
                <c:pt idx="2">
                  <c:v>38222</c:v>
                </c:pt>
                <c:pt idx="3">
                  <c:v>38246</c:v>
                </c:pt>
                <c:pt idx="4">
                  <c:v>38275</c:v>
                </c:pt>
                <c:pt idx="5">
                  <c:v>38297</c:v>
                </c:pt>
                <c:pt idx="6">
                  <c:v>38315</c:v>
                </c:pt>
                <c:pt idx="7">
                  <c:v>38350</c:v>
                </c:pt>
                <c:pt idx="8">
                  <c:v>38368</c:v>
                </c:pt>
                <c:pt idx="9">
                  <c:v>38380</c:v>
                </c:pt>
                <c:pt idx="10">
                  <c:v>38399</c:v>
                </c:pt>
                <c:pt idx="11">
                  <c:v>38406</c:v>
                </c:pt>
                <c:pt idx="12">
                  <c:v>38428</c:v>
                </c:pt>
                <c:pt idx="13">
                  <c:v>38443</c:v>
                </c:pt>
                <c:pt idx="14">
                  <c:v>38460</c:v>
                </c:pt>
                <c:pt idx="15">
                  <c:v>38473</c:v>
                </c:pt>
                <c:pt idx="16">
                  <c:v>38475</c:v>
                </c:pt>
                <c:pt idx="17">
                  <c:v>38496</c:v>
                </c:pt>
                <c:pt idx="18">
                  <c:v>38511</c:v>
                </c:pt>
                <c:pt idx="19">
                  <c:v>38526</c:v>
                </c:pt>
                <c:pt idx="20">
                  <c:v>38520</c:v>
                </c:pt>
                <c:pt idx="21">
                  <c:v>38546</c:v>
                </c:pt>
                <c:pt idx="22">
                  <c:v>38563</c:v>
                </c:pt>
                <c:pt idx="23">
                  <c:v>38577</c:v>
                </c:pt>
                <c:pt idx="24">
                  <c:v>38603</c:v>
                </c:pt>
                <c:pt idx="25">
                  <c:v>38646</c:v>
                </c:pt>
                <c:pt idx="26">
                  <c:v>38665</c:v>
                </c:pt>
                <c:pt idx="27">
                  <c:v>38679</c:v>
                </c:pt>
                <c:pt idx="28">
                  <c:v>38698</c:v>
                </c:pt>
                <c:pt idx="29">
                  <c:v>38728</c:v>
                </c:pt>
                <c:pt idx="30">
                  <c:v>38746</c:v>
                </c:pt>
                <c:pt idx="31">
                  <c:v>38755</c:v>
                </c:pt>
              </c:numCache>
            </c:numRef>
          </c:val>
          <c:smooth val="0"/>
          <c:extLst>
            <c:ext xmlns:c16="http://schemas.microsoft.com/office/drawing/2014/chart" uri="{C3380CC4-5D6E-409C-BE32-E72D297353CC}">
              <c16:uniqueId val="{00000001-4287-4EFF-8316-6FB3E7CBED60}"/>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15298</c:v>
                </c:pt>
                <c:pt idx="1">
                  <c:v>15302</c:v>
                </c:pt>
                <c:pt idx="2">
                  <c:v>15313</c:v>
                </c:pt>
                <c:pt idx="3">
                  <c:v>15316</c:v>
                </c:pt>
                <c:pt idx="4">
                  <c:v>15323</c:v>
                </c:pt>
                <c:pt idx="5">
                  <c:v>15325</c:v>
                </c:pt>
                <c:pt idx="6">
                  <c:v>15328</c:v>
                </c:pt>
                <c:pt idx="7">
                  <c:v>15336</c:v>
                </c:pt>
                <c:pt idx="8">
                  <c:v>15347</c:v>
                </c:pt>
                <c:pt idx="9">
                  <c:v>15352</c:v>
                </c:pt>
                <c:pt idx="10">
                  <c:v>15366</c:v>
                </c:pt>
                <c:pt idx="11">
                  <c:v>15374</c:v>
                </c:pt>
                <c:pt idx="12">
                  <c:v>15381</c:v>
                </c:pt>
                <c:pt idx="13">
                  <c:v>15387</c:v>
                </c:pt>
                <c:pt idx="14">
                  <c:v>15394</c:v>
                </c:pt>
                <c:pt idx="15">
                  <c:v>15395</c:v>
                </c:pt>
                <c:pt idx="16">
                  <c:v>15398</c:v>
                </c:pt>
                <c:pt idx="17">
                  <c:v>15401</c:v>
                </c:pt>
                <c:pt idx="18">
                  <c:v>15405</c:v>
                </c:pt>
                <c:pt idx="19">
                  <c:v>15421</c:v>
                </c:pt>
                <c:pt idx="20">
                  <c:v>15429</c:v>
                </c:pt>
                <c:pt idx="21">
                  <c:v>15432</c:v>
                </c:pt>
                <c:pt idx="22">
                  <c:v>15455</c:v>
                </c:pt>
                <c:pt idx="23">
                  <c:v>15471</c:v>
                </c:pt>
                <c:pt idx="24">
                  <c:v>15486</c:v>
                </c:pt>
                <c:pt idx="25">
                  <c:v>15508</c:v>
                </c:pt>
                <c:pt idx="26">
                  <c:v>15519</c:v>
                </c:pt>
                <c:pt idx="27">
                  <c:v>15537</c:v>
                </c:pt>
                <c:pt idx="28">
                  <c:v>15544</c:v>
                </c:pt>
                <c:pt idx="29">
                  <c:v>15550</c:v>
                </c:pt>
                <c:pt idx="30">
                  <c:v>15558</c:v>
                </c:pt>
                <c:pt idx="31">
                  <c:v>15561</c:v>
                </c:pt>
              </c:numCache>
            </c:numRef>
          </c:val>
          <c:smooth val="0"/>
          <c:extLst>
            <c:ext xmlns:c16="http://schemas.microsoft.com/office/drawing/2014/chart" uri="{C3380CC4-5D6E-409C-BE32-E72D297353CC}">
              <c16:uniqueId val="{00000002-4287-4EFF-8316-6FB3E7CBED60}"/>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14351</c:v>
                </c:pt>
                <c:pt idx="1">
                  <c:v>14360</c:v>
                </c:pt>
                <c:pt idx="2">
                  <c:v>14365</c:v>
                </c:pt>
                <c:pt idx="3">
                  <c:v>14368</c:v>
                </c:pt>
                <c:pt idx="4">
                  <c:v>14378</c:v>
                </c:pt>
                <c:pt idx="5">
                  <c:v>14389</c:v>
                </c:pt>
                <c:pt idx="6">
                  <c:v>14397</c:v>
                </c:pt>
                <c:pt idx="7">
                  <c:v>14402</c:v>
                </c:pt>
                <c:pt idx="8">
                  <c:v>14409</c:v>
                </c:pt>
                <c:pt idx="9">
                  <c:v>14412</c:v>
                </c:pt>
                <c:pt idx="10">
                  <c:v>14410</c:v>
                </c:pt>
                <c:pt idx="11">
                  <c:v>14412</c:v>
                </c:pt>
                <c:pt idx="12">
                  <c:v>14416</c:v>
                </c:pt>
                <c:pt idx="13">
                  <c:v>14415</c:v>
                </c:pt>
                <c:pt idx="14">
                  <c:v>14419</c:v>
                </c:pt>
                <c:pt idx="15">
                  <c:v>14420</c:v>
                </c:pt>
                <c:pt idx="16">
                  <c:v>14421</c:v>
                </c:pt>
                <c:pt idx="17">
                  <c:v>14430</c:v>
                </c:pt>
                <c:pt idx="18">
                  <c:v>14435</c:v>
                </c:pt>
                <c:pt idx="19">
                  <c:v>14440</c:v>
                </c:pt>
                <c:pt idx="20">
                  <c:v>14450</c:v>
                </c:pt>
                <c:pt idx="21">
                  <c:v>14455</c:v>
                </c:pt>
                <c:pt idx="22">
                  <c:v>14469</c:v>
                </c:pt>
                <c:pt idx="23">
                  <c:v>14485</c:v>
                </c:pt>
                <c:pt idx="24">
                  <c:v>14490</c:v>
                </c:pt>
                <c:pt idx="25">
                  <c:v>14499</c:v>
                </c:pt>
                <c:pt idx="26">
                  <c:v>14502</c:v>
                </c:pt>
                <c:pt idx="27">
                  <c:v>14505</c:v>
                </c:pt>
                <c:pt idx="28">
                  <c:v>14512</c:v>
                </c:pt>
                <c:pt idx="29">
                  <c:v>14511</c:v>
                </c:pt>
                <c:pt idx="30">
                  <c:v>14515</c:v>
                </c:pt>
                <c:pt idx="31">
                  <c:v>14516</c:v>
                </c:pt>
              </c:numCache>
            </c:numRef>
          </c:val>
          <c:smooth val="0"/>
          <c:extLst>
            <c:ext xmlns:c16="http://schemas.microsoft.com/office/drawing/2014/chart" uri="{C3380CC4-5D6E-409C-BE32-E72D297353CC}">
              <c16:uniqueId val="{00000003-4287-4EFF-8316-6FB3E7CBED60}"/>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Sheet1!$F$2:$F$33</c:f>
              <c:numCache>
                <c:formatCode>General</c:formatCode>
                <c:ptCount val="32"/>
                <c:pt idx="0">
                  <c:v>40934</c:v>
                </c:pt>
                <c:pt idx="1">
                  <c:v>40990</c:v>
                </c:pt>
                <c:pt idx="2">
                  <c:v>41055</c:v>
                </c:pt>
                <c:pt idx="3">
                  <c:v>41094</c:v>
                </c:pt>
                <c:pt idx="4">
                  <c:v>41126</c:v>
                </c:pt>
                <c:pt idx="5">
                  <c:v>41156</c:v>
                </c:pt>
                <c:pt idx="6">
                  <c:v>41205</c:v>
                </c:pt>
                <c:pt idx="7">
                  <c:v>41232</c:v>
                </c:pt>
                <c:pt idx="8">
                  <c:v>41272</c:v>
                </c:pt>
                <c:pt idx="9">
                  <c:v>41308</c:v>
                </c:pt>
                <c:pt idx="10">
                  <c:v>41350</c:v>
                </c:pt>
                <c:pt idx="11">
                  <c:v>41394</c:v>
                </c:pt>
                <c:pt idx="12">
                  <c:v>41416</c:v>
                </c:pt>
                <c:pt idx="13">
                  <c:v>41446</c:v>
                </c:pt>
                <c:pt idx="14">
                  <c:v>41480</c:v>
                </c:pt>
                <c:pt idx="15">
                  <c:v>41498</c:v>
                </c:pt>
                <c:pt idx="16">
                  <c:v>41520</c:v>
                </c:pt>
                <c:pt idx="17">
                  <c:v>41553</c:v>
                </c:pt>
                <c:pt idx="18">
                  <c:v>41572</c:v>
                </c:pt>
                <c:pt idx="19">
                  <c:v>41593</c:v>
                </c:pt>
                <c:pt idx="20">
                  <c:v>41616</c:v>
                </c:pt>
                <c:pt idx="21">
                  <c:v>41643</c:v>
                </c:pt>
                <c:pt idx="22">
                  <c:v>41664</c:v>
                </c:pt>
                <c:pt idx="23">
                  <c:v>41682</c:v>
                </c:pt>
                <c:pt idx="24">
                  <c:v>41697</c:v>
                </c:pt>
                <c:pt idx="25">
                  <c:v>41733</c:v>
                </c:pt>
                <c:pt idx="26">
                  <c:v>41755</c:v>
                </c:pt>
                <c:pt idx="27">
                  <c:v>41776</c:v>
                </c:pt>
                <c:pt idx="28">
                  <c:v>41799</c:v>
                </c:pt>
                <c:pt idx="29">
                  <c:v>41833</c:v>
                </c:pt>
                <c:pt idx="30">
                  <c:v>41854</c:v>
                </c:pt>
                <c:pt idx="31">
                  <c:v>41868</c:v>
                </c:pt>
              </c:numCache>
            </c:numRef>
          </c:val>
          <c:smooth val="0"/>
          <c:extLst>
            <c:ext xmlns:c16="http://schemas.microsoft.com/office/drawing/2014/chart" uri="{C3380CC4-5D6E-409C-BE32-E72D297353CC}">
              <c16:uniqueId val="{00000004-4287-4EFF-8316-6FB3E7CBED60}"/>
            </c:ext>
          </c:extLst>
        </c:ser>
        <c:dLbls>
          <c:showLegendKey val="0"/>
          <c:showVal val="0"/>
          <c:showCatName val="0"/>
          <c:showSerName val="0"/>
          <c:showPercent val="0"/>
          <c:showBubbleSize val="0"/>
        </c:dLbls>
        <c:smooth val="0"/>
        <c:axId val="284168840"/>
        <c:axId val="284172776"/>
      </c:lineChart>
      <c:dateAx>
        <c:axId val="284168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72776"/>
        <c:crosses val="autoZero"/>
        <c:auto val="1"/>
        <c:lblOffset val="100"/>
        <c:baseTimeUnit val="days"/>
      </c:dateAx>
      <c:valAx>
        <c:axId val="284172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6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42</c:v>
                </c:pt>
                <c:pt idx="1">
                  <c:v>59</c:v>
                </c:pt>
                <c:pt idx="2">
                  <c:v>56</c:v>
                </c:pt>
                <c:pt idx="3">
                  <c:v>40</c:v>
                </c:pt>
                <c:pt idx="4">
                  <c:v>40</c:v>
                </c:pt>
                <c:pt idx="5">
                  <c:v>36</c:v>
                </c:pt>
                <c:pt idx="6">
                  <c:v>39</c:v>
                </c:pt>
                <c:pt idx="7">
                  <c:v>48</c:v>
                </c:pt>
                <c:pt idx="8">
                  <c:v>46</c:v>
                </c:pt>
                <c:pt idx="9">
                  <c:v>41</c:v>
                </c:pt>
                <c:pt idx="10">
                  <c:v>37</c:v>
                </c:pt>
                <c:pt idx="11">
                  <c:v>37</c:v>
                </c:pt>
                <c:pt idx="12">
                  <c:v>31</c:v>
                </c:pt>
                <c:pt idx="13">
                  <c:v>41</c:v>
                </c:pt>
                <c:pt idx="14">
                  <c:v>25</c:v>
                </c:pt>
                <c:pt idx="15">
                  <c:v>33</c:v>
                </c:pt>
                <c:pt idx="16">
                  <c:v>12</c:v>
                </c:pt>
                <c:pt idx="17">
                  <c:v>18</c:v>
                </c:pt>
                <c:pt idx="18">
                  <c:v>22</c:v>
                </c:pt>
                <c:pt idx="19">
                  <c:v>38</c:v>
                </c:pt>
                <c:pt idx="20">
                  <c:v>47</c:v>
                </c:pt>
                <c:pt idx="21">
                  <c:v>23</c:v>
                </c:pt>
                <c:pt idx="22">
                  <c:v>31</c:v>
                </c:pt>
                <c:pt idx="23">
                  <c:v>36</c:v>
                </c:pt>
                <c:pt idx="24">
                  <c:v>47</c:v>
                </c:pt>
                <c:pt idx="25">
                  <c:v>47</c:v>
                </c:pt>
                <c:pt idx="26">
                  <c:v>25</c:v>
                </c:pt>
                <c:pt idx="27">
                  <c:v>30</c:v>
                </c:pt>
                <c:pt idx="28">
                  <c:v>22</c:v>
                </c:pt>
                <c:pt idx="29">
                  <c:v>30</c:v>
                </c:pt>
                <c:pt idx="30">
                  <c:v>31</c:v>
                </c:pt>
                <c:pt idx="31">
                  <c:v>13</c:v>
                </c:pt>
              </c:numCache>
            </c:numRef>
          </c:val>
          <c:smooth val="0"/>
          <c:extLst>
            <c:ext xmlns:c16="http://schemas.microsoft.com/office/drawing/2014/chart" uri="{C3380CC4-5D6E-409C-BE32-E72D297353CC}">
              <c16:uniqueId val="{00000000-F8C9-4003-B8F7-DC6BBF68805D}"/>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24</c:v>
                </c:pt>
                <c:pt idx="1">
                  <c:v>28</c:v>
                </c:pt>
                <c:pt idx="2">
                  <c:v>21</c:v>
                </c:pt>
                <c:pt idx="3">
                  <c:v>24</c:v>
                </c:pt>
                <c:pt idx="4">
                  <c:v>29</c:v>
                </c:pt>
                <c:pt idx="5">
                  <c:v>22</c:v>
                </c:pt>
                <c:pt idx="6">
                  <c:v>18</c:v>
                </c:pt>
                <c:pt idx="7">
                  <c:v>35</c:v>
                </c:pt>
                <c:pt idx="8">
                  <c:v>18</c:v>
                </c:pt>
                <c:pt idx="9">
                  <c:v>12</c:v>
                </c:pt>
                <c:pt idx="10">
                  <c:v>19</c:v>
                </c:pt>
                <c:pt idx="11">
                  <c:v>7</c:v>
                </c:pt>
                <c:pt idx="12">
                  <c:v>22</c:v>
                </c:pt>
                <c:pt idx="13">
                  <c:v>15</c:v>
                </c:pt>
                <c:pt idx="14">
                  <c:v>17</c:v>
                </c:pt>
                <c:pt idx="15">
                  <c:v>13</c:v>
                </c:pt>
                <c:pt idx="16">
                  <c:v>2</c:v>
                </c:pt>
                <c:pt idx="17">
                  <c:v>21</c:v>
                </c:pt>
                <c:pt idx="18">
                  <c:v>15</c:v>
                </c:pt>
                <c:pt idx="19">
                  <c:v>15</c:v>
                </c:pt>
                <c:pt idx="20">
                  <c:v>-6</c:v>
                </c:pt>
                <c:pt idx="21">
                  <c:v>26</c:v>
                </c:pt>
                <c:pt idx="22">
                  <c:v>17</c:v>
                </c:pt>
                <c:pt idx="23">
                  <c:v>14</c:v>
                </c:pt>
                <c:pt idx="24">
                  <c:v>26</c:v>
                </c:pt>
                <c:pt idx="25">
                  <c:v>43</c:v>
                </c:pt>
                <c:pt idx="26">
                  <c:v>19</c:v>
                </c:pt>
                <c:pt idx="27">
                  <c:v>14</c:v>
                </c:pt>
                <c:pt idx="28">
                  <c:v>19</c:v>
                </c:pt>
                <c:pt idx="29">
                  <c:v>30</c:v>
                </c:pt>
                <c:pt idx="30">
                  <c:v>18</c:v>
                </c:pt>
                <c:pt idx="31">
                  <c:v>9</c:v>
                </c:pt>
              </c:numCache>
            </c:numRef>
          </c:val>
          <c:smooth val="0"/>
          <c:extLst>
            <c:ext xmlns:c16="http://schemas.microsoft.com/office/drawing/2014/chart" uri="{C3380CC4-5D6E-409C-BE32-E72D297353CC}">
              <c16:uniqueId val="{00000001-F8C9-4003-B8F7-DC6BBF68805D}"/>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7</c:v>
                </c:pt>
                <c:pt idx="1">
                  <c:v>4</c:v>
                </c:pt>
                <c:pt idx="2">
                  <c:v>11</c:v>
                </c:pt>
                <c:pt idx="3">
                  <c:v>3</c:v>
                </c:pt>
                <c:pt idx="4">
                  <c:v>7</c:v>
                </c:pt>
                <c:pt idx="5">
                  <c:v>2</c:v>
                </c:pt>
                <c:pt idx="6">
                  <c:v>3</c:v>
                </c:pt>
                <c:pt idx="7">
                  <c:v>8</c:v>
                </c:pt>
                <c:pt idx="8">
                  <c:v>11</c:v>
                </c:pt>
                <c:pt idx="9">
                  <c:v>5</c:v>
                </c:pt>
                <c:pt idx="10">
                  <c:v>14</c:v>
                </c:pt>
                <c:pt idx="11">
                  <c:v>8</c:v>
                </c:pt>
                <c:pt idx="12">
                  <c:v>7</c:v>
                </c:pt>
                <c:pt idx="13">
                  <c:v>6</c:v>
                </c:pt>
                <c:pt idx="14">
                  <c:v>7</c:v>
                </c:pt>
                <c:pt idx="15">
                  <c:v>1</c:v>
                </c:pt>
                <c:pt idx="16">
                  <c:v>3</c:v>
                </c:pt>
                <c:pt idx="17">
                  <c:v>3</c:v>
                </c:pt>
                <c:pt idx="18">
                  <c:v>4</c:v>
                </c:pt>
                <c:pt idx="19">
                  <c:v>16</c:v>
                </c:pt>
                <c:pt idx="20">
                  <c:v>8</c:v>
                </c:pt>
                <c:pt idx="21">
                  <c:v>3</c:v>
                </c:pt>
                <c:pt idx="22">
                  <c:v>23</c:v>
                </c:pt>
                <c:pt idx="23">
                  <c:v>16</c:v>
                </c:pt>
                <c:pt idx="24">
                  <c:v>15</c:v>
                </c:pt>
                <c:pt idx="25">
                  <c:v>22</c:v>
                </c:pt>
                <c:pt idx="26">
                  <c:v>11</c:v>
                </c:pt>
                <c:pt idx="27">
                  <c:v>18</c:v>
                </c:pt>
                <c:pt idx="28">
                  <c:v>7</c:v>
                </c:pt>
                <c:pt idx="29">
                  <c:v>6</c:v>
                </c:pt>
                <c:pt idx="30">
                  <c:v>8</c:v>
                </c:pt>
                <c:pt idx="31">
                  <c:v>3</c:v>
                </c:pt>
              </c:numCache>
            </c:numRef>
          </c:val>
          <c:smooth val="0"/>
          <c:extLst>
            <c:ext xmlns:c16="http://schemas.microsoft.com/office/drawing/2014/chart" uri="{C3380CC4-5D6E-409C-BE32-E72D297353CC}">
              <c16:uniqueId val="{00000002-F8C9-4003-B8F7-DC6BBF68805D}"/>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4</c:v>
                </c:pt>
                <c:pt idx="1">
                  <c:v>9</c:v>
                </c:pt>
                <c:pt idx="2">
                  <c:v>5</c:v>
                </c:pt>
                <c:pt idx="3">
                  <c:v>3</c:v>
                </c:pt>
                <c:pt idx="4">
                  <c:v>10</c:v>
                </c:pt>
                <c:pt idx="5">
                  <c:v>11</c:v>
                </c:pt>
                <c:pt idx="6">
                  <c:v>8</c:v>
                </c:pt>
                <c:pt idx="7">
                  <c:v>5</c:v>
                </c:pt>
                <c:pt idx="8">
                  <c:v>7</c:v>
                </c:pt>
                <c:pt idx="9">
                  <c:v>3</c:v>
                </c:pt>
                <c:pt idx="10">
                  <c:v>-2</c:v>
                </c:pt>
                <c:pt idx="11">
                  <c:v>2</c:v>
                </c:pt>
                <c:pt idx="12">
                  <c:v>4</c:v>
                </c:pt>
                <c:pt idx="13">
                  <c:v>-1</c:v>
                </c:pt>
                <c:pt idx="14">
                  <c:v>4</c:v>
                </c:pt>
                <c:pt idx="15">
                  <c:v>1</c:v>
                </c:pt>
                <c:pt idx="16">
                  <c:v>1</c:v>
                </c:pt>
                <c:pt idx="17">
                  <c:v>9</c:v>
                </c:pt>
                <c:pt idx="18">
                  <c:v>5</c:v>
                </c:pt>
                <c:pt idx="19">
                  <c:v>5</c:v>
                </c:pt>
                <c:pt idx="20">
                  <c:v>10</c:v>
                </c:pt>
                <c:pt idx="21">
                  <c:v>5</c:v>
                </c:pt>
                <c:pt idx="22">
                  <c:v>14</c:v>
                </c:pt>
                <c:pt idx="23">
                  <c:v>16</c:v>
                </c:pt>
                <c:pt idx="24">
                  <c:v>5</c:v>
                </c:pt>
                <c:pt idx="25">
                  <c:v>9</c:v>
                </c:pt>
                <c:pt idx="26">
                  <c:v>3</c:v>
                </c:pt>
                <c:pt idx="27">
                  <c:v>3</c:v>
                </c:pt>
                <c:pt idx="28">
                  <c:v>7</c:v>
                </c:pt>
                <c:pt idx="29">
                  <c:v>-1</c:v>
                </c:pt>
                <c:pt idx="30">
                  <c:v>4</c:v>
                </c:pt>
                <c:pt idx="31">
                  <c:v>1</c:v>
                </c:pt>
              </c:numCache>
            </c:numRef>
          </c:val>
          <c:smooth val="0"/>
          <c:extLst>
            <c:ext xmlns:c16="http://schemas.microsoft.com/office/drawing/2014/chart" uri="{C3380CC4-5D6E-409C-BE32-E72D297353CC}">
              <c16:uniqueId val="{00000003-F8C9-4003-B8F7-DC6BBF68805D}"/>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Sheet1!$F$2:$F$33</c:f>
              <c:numCache>
                <c:formatCode>General</c:formatCode>
                <c:ptCount val="32"/>
                <c:pt idx="0">
                  <c:v>42</c:v>
                </c:pt>
                <c:pt idx="1">
                  <c:v>56</c:v>
                </c:pt>
                <c:pt idx="2">
                  <c:v>65</c:v>
                </c:pt>
                <c:pt idx="3">
                  <c:v>39</c:v>
                </c:pt>
                <c:pt idx="4">
                  <c:v>32</c:v>
                </c:pt>
                <c:pt idx="5">
                  <c:v>30</c:v>
                </c:pt>
                <c:pt idx="6">
                  <c:v>49</c:v>
                </c:pt>
                <c:pt idx="7">
                  <c:v>27</c:v>
                </c:pt>
                <c:pt idx="8">
                  <c:v>40</c:v>
                </c:pt>
                <c:pt idx="9">
                  <c:v>36</c:v>
                </c:pt>
                <c:pt idx="10">
                  <c:v>42</c:v>
                </c:pt>
                <c:pt idx="11">
                  <c:v>44</c:v>
                </c:pt>
                <c:pt idx="12">
                  <c:v>22</c:v>
                </c:pt>
                <c:pt idx="13">
                  <c:v>30</c:v>
                </c:pt>
                <c:pt idx="14">
                  <c:v>34</c:v>
                </c:pt>
                <c:pt idx="15">
                  <c:v>18</c:v>
                </c:pt>
                <c:pt idx="16">
                  <c:v>22</c:v>
                </c:pt>
                <c:pt idx="17">
                  <c:v>33</c:v>
                </c:pt>
                <c:pt idx="18">
                  <c:v>19</c:v>
                </c:pt>
                <c:pt idx="19">
                  <c:v>21</c:v>
                </c:pt>
                <c:pt idx="20">
                  <c:v>23</c:v>
                </c:pt>
                <c:pt idx="21">
                  <c:v>27</c:v>
                </c:pt>
                <c:pt idx="22">
                  <c:v>21</c:v>
                </c:pt>
                <c:pt idx="23">
                  <c:v>18</c:v>
                </c:pt>
                <c:pt idx="24">
                  <c:v>15</c:v>
                </c:pt>
                <c:pt idx="25">
                  <c:v>36</c:v>
                </c:pt>
                <c:pt idx="26">
                  <c:v>22</c:v>
                </c:pt>
                <c:pt idx="27">
                  <c:v>21</c:v>
                </c:pt>
                <c:pt idx="28">
                  <c:v>23</c:v>
                </c:pt>
                <c:pt idx="29">
                  <c:v>34</c:v>
                </c:pt>
                <c:pt idx="30">
                  <c:v>21</c:v>
                </c:pt>
                <c:pt idx="31">
                  <c:v>14</c:v>
                </c:pt>
              </c:numCache>
            </c:numRef>
          </c:val>
          <c:smooth val="0"/>
          <c:extLst>
            <c:ext xmlns:c16="http://schemas.microsoft.com/office/drawing/2014/chart" uri="{C3380CC4-5D6E-409C-BE32-E72D297353CC}">
              <c16:uniqueId val="{00000004-F8C9-4003-B8F7-DC6BBF68805D}"/>
            </c:ext>
          </c:extLst>
        </c:ser>
        <c:dLbls>
          <c:showLegendKey val="0"/>
          <c:showVal val="0"/>
          <c:showCatName val="0"/>
          <c:showSerName val="0"/>
          <c:showPercent val="0"/>
          <c:showBubbleSize val="0"/>
        </c:dLbls>
        <c:smooth val="0"/>
        <c:axId val="345841560"/>
        <c:axId val="345844512"/>
      </c:lineChart>
      <c:dateAx>
        <c:axId val="345841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44512"/>
        <c:crosses val="autoZero"/>
        <c:auto val="1"/>
        <c:lblOffset val="100"/>
        <c:baseTimeUnit val="days"/>
      </c:dateAx>
      <c:valAx>
        <c:axId val="34584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4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5</c:v>
                </c:pt>
                <c:pt idx="2">
                  <c:v>5</c:v>
                </c:pt>
                <c:pt idx="3">
                  <c:v>5</c:v>
                </c:pt>
                <c:pt idx="4">
                  <c:v>4</c:v>
                </c:pt>
                <c:pt idx="5">
                  <c:v>4</c:v>
                </c:pt>
                <c:pt idx="6">
                  <c:v>4</c:v>
                </c:pt>
              </c:numCache>
            </c:numRef>
          </c:val>
          <c:extLst>
            <c:ext xmlns:c16="http://schemas.microsoft.com/office/drawing/2014/chart" uri="{C3380CC4-5D6E-409C-BE32-E72D297353CC}">
              <c16:uniqueId val="{00000000-E51D-4CF9-BED3-93F32EC5AADC}"/>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1</c:v>
                </c:pt>
                <c:pt idx="2">
                  <c:v>4</c:v>
                </c:pt>
                <c:pt idx="3">
                  <c:v>1</c:v>
                </c:pt>
                <c:pt idx="4">
                  <c:v>4</c:v>
                </c:pt>
                <c:pt idx="5">
                  <c:v>0</c:v>
                </c:pt>
                <c:pt idx="6">
                  <c:v>0</c:v>
                </c:pt>
              </c:numCache>
            </c:numRef>
          </c:val>
          <c:extLst>
            <c:ext xmlns:c16="http://schemas.microsoft.com/office/drawing/2014/chart" uri="{C3380CC4-5D6E-409C-BE32-E72D297353CC}">
              <c16:uniqueId val="{00000001-E51D-4CF9-BED3-93F32EC5AADC}"/>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1</c:v>
                </c:pt>
                <c:pt idx="3">
                  <c:v>1</c:v>
                </c:pt>
                <c:pt idx="4">
                  <c:v>1</c:v>
                </c:pt>
                <c:pt idx="5">
                  <c:v>0</c:v>
                </c:pt>
                <c:pt idx="6">
                  <c:v>0</c:v>
                </c:pt>
              </c:numCache>
            </c:numRef>
          </c:val>
          <c:extLst>
            <c:ext xmlns:c16="http://schemas.microsoft.com/office/drawing/2014/chart" uri="{C3380CC4-5D6E-409C-BE32-E72D297353CC}">
              <c16:uniqueId val="{00000002-E51D-4CF9-BED3-93F32EC5AADC}"/>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0</c:v>
                </c:pt>
                <c:pt idx="2">
                  <c:v>4</c:v>
                </c:pt>
                <c:pt idx="3">
                  <c:v>0</c:v>
                </c:pt>
                <c:pt idx="4">
                  <c:v>2</c:v>
                </c:pt>
                <c:pt idx="5">
                  <c:v>0</c:v>
                </c:pt>
                <c:pt idx="6">
                  <c:v>0</c:v>
                </c:pt>
              </c:numCache>
            </c:numRef>
          </c:val>
          <c:extLst>
            <c:ext xmlns:c16="http://schemas.microsoft.com/office/drawing/2014/chart" uri="{C3380CC4-5D6E-409C-BE32-E72D297353CC}">
              <c16:uniqueId val="{00000003-E51D-4CF9-BED3-93F32EC5AADC}"/>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6</c:v>
                </c:pt>
                <c:pt idx="2">
                  <c:v>2</c:v>
                </c:pt>
                <c:pt idx="3">
                  <c:v>3</c:v>
                </c:pt>
                <c:pt idx="4">
                  <c:v>5</c:v>
                </c:pt>
                <c:pt idx="5">
                  <c:v>1</c:v>
                </c:pt>
                <c:pt idx="6">
                  <c:v>4</c:v>
                </c:pt>
              </c:numCache>
            </c:numRef>
          </c:val>
          <c:extLst>
            <c:ext xmlns:c16="http://schemas.microsoft.com/office/drawing/2014/chart" uri="{C3380CC4-5D6E-409C-BE32-E72D297353CC}">
              <c16:uniqueId val="{00000004-E51D-4CF9-BED3-93F32EC5AADC}"/>
            </c:ext>
          </c:extLst>
        </c:ser>
        <c:dLbls>
          <c:showLegendKey val="0"/>
          <c:showVal val="0"/>
          <c:showCatName val="0"/>
          <c:showSerName val="0"/>
          <c:showPercent val="0"/>
          <c:showBubbleSize val="0"/>
        </c:dLbls>
        <c:gapWidth val="219"/>
        <c:overlap val="-27"/>
        <c:axId val="345845168"/>
        <c:axId val="345839592"/>
      </c:barChart>
      <c:catAx>
        <c:axId val="345845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39592"/>
        <c:crosses val="autoZero"/>
        <c:auto val="1"/>
        <c:lblAlgn val="ctr"/>
        <c:lblOffset val="100"/>
        <c:noMultiLvlLbl val="0"/>
      </c:catAx>
      <c:valAx>
        <c:axId val="34583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45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39</c:v>
                </c:pt>
                <c:pt idx="1">
                  <c:v>32</c:v>
                </c:pt>
                <c:pt idx="2">
                  <c:v>40</c:v>
                </c:pt>
                <c:pt idx="3">
                  <c:v>35</c:v>
                </c:pt>
                <c:pt idx="4">
                  <c:v>31</c:v>
                </c:pt>
                <c:pt idx="5">
                  <c:v>37</c:v>
                </c:pt>
                <c:pt idx="6">
                  <c:v>33</c:v>
                </c:pt>
              </c:numCache>
            </c:numRef>
          </c:val>
          <c:extLst>
            <c:ext xmlns:c16="http://schemas.microsoft.com/office/drawing/2014/chart" uri="{C3380CC4-5D6E-409C-BE32-E72D297353CC}">
              <c16:uniqueId val="{00000000-7833-4705-A0F2-271B2B6CFF2F}"/>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c:v>
                </c:pt>
                <c:pt idx="1">
                  <c:v>24</c:v>
                </c:pt>
                <c:pt idx="2">
                  <c:v>21</c:v>
                </c:pt>
                <c:pt idx="3">
                  <c:v>13</c:v>
                </c:pt>
                <c:pt idx="4">
                  <c:v>20</c:v>
                </c:pt>
                <c:pt idx="5">
                  <c:v>24</c:v>
                </c:pt>
                <c:pt idx="6">
                  <c:v>20</c:v>
                </c:pt>
              </c:numCache>
            </c:numRef>
          </c:val>
          <c:extLst>
            <c:ext xmlns:c16="http://schemas.microsoft.com/office/drawing/2014/chart" uri="{C3380CC4-5D6E-409C-BE32-E72D297353CC}">
              <c16:uniqueId val="{00000001-7833-4705-A0F2-271B2B6CFF2F}"/>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c:v>
                </c:pt>
                <c:pt idx="1">
                  <c:v>6</c:v>
                </c:pt>
                <c:pt idx="2">
                  <c:v>9</c:v>
                </c:pt>
                <c:pt idx="3">
                  <c:v>9</c:v>
                </c:pt>
                <c:pt idx="4">
                  <c:v>8</c:v>
                </c:pt>
                <c:pt idx="5">
                  <c:v>10</c:v>
                </c:pt>
                <c:pt idx="6">
                  <c:v>9</c:v>
                </c:pt>
              </c:numCache>
            </c:numRef>
          </c:val>
          <c:extLst>
            <c:ext xmlns:c16="http://schemas.microsoft.com/office/drawing/2014/chart" uri="{C3380CC4-5D6E-409C-BE32-E72D297353CC}">
              <c16:uniqueId val="{00000002-7833-4705-A0F2-271B2B6CFF2F}"/>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5</c:v>
                </c:pt>
                <c:pt idx="2">
                  <c:v>6</c:v>
                </c:pt>
                <c:pt idx="3">
                  <c:v>6</c:v>
                </c:pt>
                <c:pt idx="4">
                  <c:v>3</c:v>
                </c:pt>
                <c:pt idx="5">
                  <c:v>7</c:v>
                </c:pt>
                <c:pt idx="6">
                  <c:v>6</c:v>
                </c:pt>
              </c:numCache>
            </c:numRef>
          </c:val>
          <c:extLst>
            <c:ext xmlns:c16="http://schemas.microsoft.com/office/drawing/2014/chart" uri="{C3380CC4-5D6E-409C-BE32-E72D297353CC}">
              <c16:uniqueId val="{00000003-7833-4705-A0F2-271B2B6CFF2F}"/>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31</c:v>
                </c:pt>
                <c:pt idx="1">
                  <c:v>31</c:v>
                </c:pt>
                <c:pt idx="2">
                  <c:v>34</c:v>
                </c:pt>
                <c:pt idx="3">
                  <c:v>32</c:v>
                </c:pt>
                <c:pt idx="4">
                  <c:v>29</c:v>
                </c:pt>
                <c:pt idx="5">
                  <c:v>33</c:v>
                </c:pt>
                <c:pt idx="6">
                  <c:v>24</c:v>
                </c:pt>
              </c:numCache>
            </c:numRef>
          </c:val>
          <c:extLst>
            <c:ext xmlns:c16="http://schemas.microsoft.com/office/drawing/2014/chart" uri="{C3380CC4-5D6E-409C-BE32-E72D297353CC}">
              <c16:uniqueId val="{00000004-7833-4705-A0F2-271B2B6CFF2F}"/>
            </c:ext>
          </c:extLst>
        </c:ser>
        <c:dLbls>
          <c:showLegendKey val="0"/>
          <c:showVal val="0"/>
          <c:showCatName val="0"/>
          <c:showSerName val="0"/>
          <c:showPercent val="0"/>
          <c:showBubbleSize val="0"/>
        </c:dLbls>
        <c:gapWidth val="219"/>
        <c:overlap val="-27"/>
        <c:axId val="345847792"/>
        <c:axId val="345837952"/>
      </c:barChart>
      <c:catAx>
        <c:axId val="345847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37952"/>
        <c:crosses val="autoZero"/>
        <c:auto val="1"/>
        <c:lblAlgn val="ctr"/>
        <c:lblOffset val="100"/>
        <c:noMultiLvlLbl val="0"/>
      </c:catAx>
      <c:valAx>
        <c:axId val="34583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4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2</c:v>
                </c:pt>
                <c:pt idx="17">
                  <c:v>2</c:v>
                </c:pt>
                <c:pt idx="18">
                  <c:v>8</c:v>
                </c:pt>
                <c:pt idx="19">
                  <c:v>6</c:v>
                </c:pt>
                <c:pt idx="20">
                  <c:v>2</c:v>
                </c:pt>
                <c:pt idx="21">
                  <c:v>2</c:v>
                </c:pt>
                <c:pt idx="22">
                  <c:v>0</c:v>
                </c:pt>
                <c:pt idx="23">
                  <c:v>0</c:v>
                </c:pt>
              </c:numCache>
            </c:numRef>
          </c:val>
          <c:smooth val="0"/>
          <c:extLst>
            <c:ext xmlns:c16="http://schemas.microsoft.com/office/drawing/2014/chart" uri="{C3380CC4-5D6E-409C-BE32-E72D297353CC}">
              <c16:uniqueId val="{00000000-B71F-49E8-92C1-7F90B126CBB0}"/>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3</c:v>
                </c:pt>
                <c:pt idx="13">
                  <c:v>1</c:v>
                </c:pt>
                <c:pt idx="14">
                  <c:v>2</c:v>
                </c:pt>
                <c:pt idx="15">
                  <c:v>1</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B71F-49E8-92C1-7F90B126CBB0}"/>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1</c:v>
                </c:pt>
                <c:pt idx="17">
                  <c:v>0</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2-B71F-49E8-92C1-7F90B126CBB0}"/>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3</c:v>
                </c:pt>
                <c:pt idx="10">
                  <c:v>5</c:v>
                </c:pt>
                <c:pt idx="11">
                  <c:v>2</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B71F-49E8-92C1-7F90B126CBB0}"/>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0</c:v>
                </c:pt>
                <c:pt idx="12">
                  <c:v>1</c:v>
                </c:pt>
                <c:pt idx="13">
                  <c:v>0</c:v>
                </c:pt>
                <c:pt idx="14">
                  <c:v>2</c:v>
                </c:pt>
                <c:pt idx="15">
                  <c:v>1</c:v>
                </c:pt>
                <c:pt idx="16">
                  <c:v>1</c:v>
                </c:pt>
                <c:pt idx="17">
                  <c:v>4</c:v>
                </c:pt>
                <c:pt idx="18">
                  <c:v>5</c:v>
                </c:pt>
                <c:pt idx="19">
                  <c:v>1</c:v>
                </c:pt>
                <c:pt idx="20">
                  <c:v>3</c:v>
                </c:pt>
                <c:pt idx="21">
                  <c:v>0</c:v>
                </c:pt>
                <c:pt idx="22">
                  <c:v>0</c:v>
                </c:pt>
                <c:pt idx="23">
                  <c:v>0</c:v>
                </c:pt>
              </c:numCache>
            </c:numRef>
          </c:val>
          <c:smooth val="0"/>
          <c:extLst>
            <c:ext xmlns:c16="http://schemas.microsoft.com/office/drawing/2014/chart" uri="{C3380CC4-5D6E-409C-BE32-E72D297353CC}">
              <c16:uniqueId val="{00000004-B71F-49E8-92C1-7F90B126CBB0}"/>
            </c:ext>
          </c:extLst>
        </c:ser>
        <c:dLbls>
          <c:showLegendKey val="0"/>
          <c:showVal val="0"/>
          <c:showCatName val="0"/>
          <c:showSerName val="0"/>
          <c:showPercent val="0"/>
          <c:showBubbleSize val="0"/>
        </c:dLbls>
        <c:smooth val="0"/>
        <c:axId val="345852056"/>
        <c:axId val="345852384"/>
      </c:lineChart>
      <c:catAx>
        <c:axId val="345852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52384"/>
        <c:crosses val="autoZero"/>
        <c:auto val="1"/>
        <c:lblAlgn val="ctr"/>
        <c:lblOffset val="100"/>
        <c:noMultiLvlLbl val="0"/>
      </c:catAx>
      <c:valAx>
        <c:axId val="34585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5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1.7757389663719401</c:v>
                </c:pt>
                <c:pt idx="1">
                  <c:v>0.98183567015648698</c:v>
                </c:pt>
                <c:pt idx="2">
                  <c:v>0.70807591284081195</c:v>
                </c:pt>
                <c:pt idx="3">
                  <c:v>0.82127927194702399</c:v>
                </c:pt>
                <c:pt idx="4">
                  <c:v>1.06451851577818</c:v>
                </c:pt>
                <c:pt idx="5">
                  <c:v>1.1570049202767201</c:v>
                </c:pt>
                <c:pt idx="6">
                  <c:v>0.45410824608782502</c:v>
                </c:pt>
              </c:numCache>
            </c:numRef>
          </c:val>
          <c:extLst>
            <c:ext xmlns:c16="http://schemas.microsoft.com/office/drawing/2014/chart" uri="{C3380CC4-5D6E-409C-BE32-E72D297353CC}">
              <c16:uniqueId val="{00000000-9DB5-476F-8BC1-E1D2D878053B}"/>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1.3025166389351099</c:v>
                </c:pt>
                <c:pt idx="1">
                  <c:v>0.27818219633943397</c:v>
                </c:pt>
                <c:pt idx="2">
                  <c:v>1.1250779950083201</c:v>
                </c:pt>
                <c:pt idx="3">
                  <c:v>0.413373544093178</c:v>
                </c:pt>
                <c:pt idx="4">
                  <c:v>0.91774126455906802</c:v>
                </c:pt>
              </c:numCache>
            </c:numRef>
          </c:val>
          <c:extLst>
            <c:ext xmlns:c16="http://schemas.microsoft.com/office/drawing/2014/chart" uri="{C3380CC4-5D6E-409C-BE32-E72D297353CC}">
              <c16:uniqueId val="{00000001-9DB5-476F-8BC1-E1D2D878053B}"/>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1">
                  <c:v>0.59627973297038095</c:v>
                </c:pt>
                <c:pt idx="2">
                  <c:v>2.7610344157106699</c:v>
                </c:pt>
                <c:pt idx="3">
                  <c:v>1.30274159051137</c:v>
                </c:pt>
                <c:pt idx="4">
                  <c:v>1.1731155616047699</c:v>
                </c:pt>
              </c:numCache>
            </c:numRef>
          </c:val>
          <c:extLst>
            <c:ext xmlns:c16="http://schemas.microsoft.com/office/drawing/2014/chart" uri="{C3380CC4-5D6E-409C-BE32-E72D297353CC}">
              <c16:uniqueId val="{00000002-9DB5-476F-8BC1-E1D2D878053B}"/>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0.685928081479942</c:v>
                </c:pt>
                <c:pt idx="2">
                  <c:v>0.96307074066375697</c:v>
                </c:pt>
                <c:pt idx="4">
                  <c:v>1.47924894339361</c:v>
                </c:pt>
              </c:numCache>
            </c:numRef>
          </c:val>
          <c:extLst>
            <c:ext xmlns:c16="http://schemas.microsoft.com/office/drawing/2014/chart" uri="{C3380CC4-5D6E-409C-BE32-E72D297353CC}">
              <c16:uniqueId val="{00000003-9DB5-476F-8BC1-E1D2D878053B}"/>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0.84539020796599096</c:v>
                </c:pt>
                <c:pt idx="1">
                  <c:v>1.6738726117726599</c:v>
                </c:pt>
                <c:pt idx="2">
                  <c:v>2.5748170334049898</c:v>
                </c:pt>
                <c:pt idx="3">
                  <c:v>1.33088572739789</c:v>
                </c:pt>
                <c:pt idx="4">
                  <c:v>1.28257771551412</c:v>
                </c:pt>
                <c:pt idx="5">
                  <c:v>0.36714089031665897</c:v>
                </c:pt>
                <c:pt idx="6">
                  <c:v>1.6907804159319799</c:v>
                </c:pt>
              </c:numCache>
            </c:numRef>
          </c:val>
          <c:extLst>
            <c:ext xmlns:c16="http://schemas.microsoft.com/office/drawing/2014/chart" uri="{C3380CC4-5D6E-409C-BE32-E72D297353CC}">
              <c16:uniqueId val="{00000004-9DB5-476F-8BC1-E1D2D878053B}"/>
            </c:ext>
          </c:extLst>
        </c:ser>
        <c:dLbls>
          <c:showLegendKey val="0"/>
          <c:showVal val="0"/>
          <c:showCatName val="0"/>
          <c:showSerName val="0"/>
          <c:showPercent val="0"/>
          <c:showBubbleSize val="0"/>
        </c:dLbls>
        <c:gapWidth val="219"/>
        <c:overlap val="-27"/>
        <c:axId val="277956592"/>
        <c:axId val="277954952"/>
      </c:barChart>
      <c:catAx>
        <c:axId val="277956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954952"/>
        <c:crosses val="autoZero"/>
        <c:auto val="1"/>
        <c:lblAlgn val="ctr"/>
        <c:lblOffset val="100"/>
        <c:noMultiLvlLbl val="0"/>
      </c:catAx>
      <c:valAx>
        <c:axId val="27795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95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0.79582469647616205</c:v>
                </c:pt>
                <c:pt idx="15">
                  <c:v>0</c:v>
                </c:pt>
                <c:pt idx="16">
                  <c:v>0.360897246076399</c:v>
                </c:pt>
                <c:pt idx="17">
                  <c:v>0.76004343105320304</c:v>
                </c:pt>
                <c:pt idx="18">
                  <c:v>1.23327590384149</c:v>
                </c:pt>
                <c:pt idx="19">
                  <c:v>0.89153517492279699</c:v>
                </c:pt>
                <c:pt idx="20">
                  <c:v>1.06881107491857</c:v>
                </c:pt>
                <c:pt idx="21">
                  <c:v>0.85134734971868498</c:v>
                </c:pt>
                <c:pt idx="22">
                  <c:v>0</c:v>
                </c:pt>
                <c:pt idx="23">
                  <c:v>0</c:v>
                </c:pt>
              </c:numCache>
            </c:numRef>
          </c:val>
          <c:smooth val="0"/>
          <c:extLst>
            <c:ext xmlns:c16="http://schemas.microsoft.com/office/drawing/2014/chart" uri="{C3380CC4-5D6E-409C-BE32-E72D297353CC}">
              <c16:uniqueId val="{00000000-C454-4E13-BF2A-A16B390152FA}"/>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0.59551672127736999</c:v>
                </c:pt>
                <c:pt idx="12">
                  <c:v>0.841698306201349</c:v>
                </c:pt>
                <c:pt idx="13">
                  <c:v>1.2456441462526699</c:v>
                </c:pt>
                <c:pt idx="14">
                  <c:v>1.13555590229018</c:v>
                </c:pt>
                <c:pt idx="15">
                  <c:v>0.63322411192593697</c:v>
                </c:pt>
                <c:pt idx="16">
                  <c:v>1.01419878296146</c:v>
                </c:pt>
                <c:pt idx="17">
                  <c:v>1.9945909398242101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C454-4E13-BF2A-A16B390152FA}"/>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1.1733437054323901</c:v>
                </c:pt>
                <c:pt idx="11">
                  <c:v>1.3029949436017101</c:v>
                </c:pt>
                <c:pt idx="12">
                  <c:v>0</c:v>
                </c:pt>
                <c:pt idx="13">
                  <c:v>0</c:v>
                </c:pt>
                <c:pt idx="14">
                  <c:v>0</c:v>
                </c:pt>
                <c:pt idx="15">
                  <c:v>0</c:v>
                </c:pt>
                <c:pt idx="16">
                  <c:v>0.59639569557889305</c:v>
                </c:pt>
                <c:pt idx="17">
                  <c:v>0</c:v>
                </c:pt>
                <c:pt idx="18">
                  <c:v>0</c:v>
                </c:pt>
                <c:pt idx="19">
                  <c:v>0</c:v>
                </c:pt>
                <c:pt idx="20">
                  <c:v>2.76157137300661</c:v>
                </c:pt>
                <c:pt idx="21">
                  <c:v>0</c:v>
                </c:pt>
                <c:pt idx="22">
                  <c:v>0</c:v>
                </c:pt>
                <c:pt idx="23">
                  <c:v>0</c:v>
                </c:pt>
              </c:numCache>
            </c:numRef>
          </c:val>
          <c:smooth val="0"/>
          <c:extLst>
            <c:ext xmlns:c16="http://schemas.microsoft.com/office/drawing/2014/chart" uri="{C3380CC4-5D6E-409C-BE32-E72D297353CC}">
              <c16:uniqueId val="{00000002-C454-4E13-BF2A-A16B390152FA}"/>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0.61441803524819305</c:v>
                </c:pt>
                <c:pt idx="10">
                  <c:v>1.01171090014552</c:v>
                </c:pt>
                <c:pt idx="11">
                  <c:v>1.32700436560183</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C454-4E13-BF2A-A16B390152FA}"/>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0.45186545524840499</c:v>
                </c:pt>
                <c:pt idx="9">
                  <c:v>0</c:v>
                </c:pt>
                <c:pt idx="10">
                  <c:v>0</c:v>
                </c:pt>
                <c:pt idx="11">
                  <c:v>0</c:v>
                </c:pt>
                <c:pt idx="12">
                  <c:v>0.54972936400541295</c:v>
                </c:pt>
                <c:pt idx="13">
                  <c:v>0</c:v>
                </c:pt>
                <c:pt idx="14">
                  <c:v>1.73013725111154</c:v>
                </c:pt>
                <c:pt idx="15">
                  <c:v>3.0664024743862401</c:v>
                </c:pt>
                <c:pt idx="16">
                  <c:v>0.60168180939493499</c:v>
                </c:pt>
                <c:pt idx="17">
                  <c:v>1.0626087376764</c:v>
                </c:pt>
                <c:pt idx="18">
                  <c:v>2.2259005090534201</c:v>
                </c:pt>
                <c:pt idx="19">
                  <c:v>2.0249371737869701</c:v>
                </c:pt>
                <c:pt idx="20">
                  <c:v>1.0245505509375601</c:v>
                </c:pt>
                <c:pt idx="21">
                  <c:v>0</c:v>
                </c:pt>
                <c:pt idx="22">
                  <c:v>0</c:v>
                </c:pt>
                <c:pt idx="23">
                  <c:v>0</c:v>
                </c:pt>
              </c:numCache>
            </c:numRef>
          </c:val>
          <c:smooth val="0"/>
          <c:extLst>
            <c:ext xmlns:c16="http://schemas.microsoft.com/office/drawing/2014/chart" uri="{C3380CC4-5D6E-409C-BE32-E72D297353CC}">
              <c16:uniqueId val="{00000004-C454-4E13-BF2A-A16B390152FA}"/>
            </c:ext>
          </c:extLst>
        </c:ser>
        <c:dLbls>
          <c:showLegendKey val="0"/>
          <c:showVal val="0"/>
          <c:showCatName val="0"/>
          <c:showSerName val="0"/>
          <c:showPercent val="0"/>
          <c:showBubbleSize val="0"/>
        </c:dLbls>
        <c:smooth val="0"/>
        <c:axId val="344354744"/>
        <c:axId val="344354416"/>
      </c:lineChart>
      <c:catAx>
        <c:axId val="344354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54416"/>
        <c:crosses val="autoZero"/>
        <c:auto val="1"/>
        <c:lblAlgn val="ctr"/>
        <c:lblOffset val="100"/>
        <c:noMultiLvlLbl val="0"/>
      </c:catAx>
      <c:valAx>
        <c:axId val="344354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5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8</c:v>
                </c:pt>
                <c:pt idx="1">
                  <c:v>4</c:v>
                </c:pt>
                <c:pt idx="2">
                  <c:v>1</c:v>
                </c:pt>
                <c:pt idx="3">
                  <c:v>0</c:v>
                </c:pt>
                <c:pt idx="4">
                  <c:v>4</c:v>
                </c:pt>
              </c:numCache>
            </c:numRef>
          </c:val>
          <c:extLst>
            <c:ext xmlns:c16="http://schemas.microsoft.com/office/drawing/2014/chart" uri="{C3380CC4-5D6E-409C-BE32-E72D297353CC}">
              <c16:uniqueId val="{00000000-AE40-450F-AFA9-C55EDBE1E90B}"/>
            </c:ext>
          </c:extLst>
        </c:ser>
        <c:ser>
          <c:idx val="1"/>
          <c:order val="1"/>
          <c:tx>
            <c:strRef>
              <c:f>Sheet1!$C$1</c:f>
              <c:strCache>
                <c:ptCount val="1"/>
                <c:pt idx="0">
                  <c:v>Images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19</c:v>
                </c:pt>
                <c:pt idx="1">
                  <c:v>10</c:v>
                </c:pt>
                <c:pt idx="2">
                  <c:v>3</c:v>
                </c:pt>
                <c:pt idx="3">
                  <c:v>10</c:v>
                </c:pt>
                <c:pt idx="4">
                  <c:v>19</c:v>
                </c:pt>
              </c:numCache>
            </c:numRef>
          </c:val>
          <c:extLst>
            <c:ext xmlns:c16="http://schemas.microsoft.com/office/drawing/2014/chart" uri="{C3380CC4-5D6E-409C-BE32-E72D297353CC}">
              <c16:uniqueId val="{00000001-AE40-450F-AFA9-C55EDBE1E90B}"/>
            </c:ext>
          </c:extLst>
        </c:ser>
        <c:ser>
          <c:idx val="2"/>
          <c:order val="2"/>
          <c:tx>
            <c:strRef>
              <c:f>Sheet1!$D$1</c:f>
              <c:strCache>
                <c:ptCount val="1"/>
                <c:pt idx="0">
                  <c:v>Videos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4</c:v>
                </c:pt>
                <c:pt idx="1">
                  <c:v>0</c:v>
                </c:pt>
                <c:pt idx="2">
                  <c:v>0</c:v>
                </c:pt>
                <c:pt idx="3">
                  <c:v>0</c:v>
                </c:pt>
                <c:pt idx="4">
                  <c:v>0</c:v>
                </c:pt>
              </c:numCache>
            </c:numRef>
          </c:val>
          <c:extLst>
            <c:ext xmlns:c16="http://schemas.microsoft.com/office/drawing/2014/chart" uri="{C3380CC4-5D6E-409C-BE32-E72D297353CC}">
              <c16:uniqueId val="{00000002-AE40-450F-AFA9-C55EDBE1E90B}"/>
            </c:ext>
          </c:extLst>
        </c:ser>
        <c:dLbls>
          <c:showLegendKey val="0"/>
          <c:showVal val="0"/>
          <c:showCatName val="0"/>
          <c:showSerName val="0"/>
          <c:showPercent val="0"/>
          <c:showBubbleSize val="0"/>
        </c:dLbls>
        <c:gapWidth val="150"/>
        <c:overlap val="100"/>
        <c:axId val="344354088"/>
        <c:axId val="284171136"/>
      </c:barChart>
      <c:catAx>
        <c:axId val="344354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71136"/>
        <c:crosses val="autoZero"/>
        <c:auto val="1"/>
        <c:lblAlgn val="ctr"/>
        <c:lblOffset val="100"/>
        <c:noMultiLvlLbl val="0"/>
      </c:catAx>
      <c:valAx>
        <c:axId val="284171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54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4019</c:v>
                </c:pt>
                <c:pt idx="1">
                  <c:v>3074</c:v>
                </c:pt>
                <c:pt idx="2">
                  <c:v>699</c:v>
                </c:pt>
                <c:pt idx="3">
                  <c:v>1379</c:v>
                </c:pt>
                <c:pt idx="4">
                  <c:v>11188</c:v>
                </c:pt>
              </c:numCache>
            </c:numRef>
          </c:val>
          <c:extLst>
            <c:ext xmlns:c16="http://schemas.microsoft.com/office/drawing/2014/chart" uri="{C3380CC4-5D6E-409C-BE32-E72D297353CC}">
              <c16:uniqueId val="{00000000-A128-45C9-9A4A-2CDE4C95CC27}"/>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553</c:v>
                </c:pt>
                <c:pt idx="1">
                  <c:v>0</c:v>
                </c:pt>
                <c:pt idx="2">
                  <c:v>0</c:v>
                </c:pt>
                <c:pt idx="3">
                  <c:v>0</c:v>
                </c:pt>
                <c:pt idx="4">
                  <c:v>0</c:v>
                </c:pt>
              </c:numCache>
            </c:numRef>
          </c:val>
          <c:extLst>
            <c:ext xmlns:c16="http://schemas.microsoft.com/office/drawing/2014/chart" uri="{C3380CC4-5D6E-409C-BE32-E72D297353CC}">
              <c16:uniqueId val="{00000001-A128-45C9-9A4A-2CDE4C95CC27}"/>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3635</c:v>
                </c:pt>
                <c:pt idx="1">
                  <c:v>2339</c:v>
                </c:pt>
                <c:pt idx="2">
                  <c:v>201</c:v>
                </c:pt>
                <c:pt idx="3">
                  <c:v>0</c:v>
                </c:pt>
                <c:pt idx="4">
                  <c:v>3062</c:v>
                </c:pt>
              </c:numCache>
            </c:numRef>
          </c:val>
          <c:extLst>
            <c:ext xmlns:c16="http://schemas.microsoft.com/office/drawing/2014/chart" uri="{C3380CC4-5D6E-409C-BE32-E72D297353CC}">
              <c16:uniqueId val="{00000002-A128-45C9-9A4A-2CDE4C95CC27}"/>
            </c:ext>
          </c:extLst>
        </c:ser>
        <c:dLbls>
          <c:showLegendKey val="0"/>
          <c:showVal val="0"/>
          <c:showCatName val="0"/>
          <c:showSerName val="0"/>
          <c:showPercent val="0"/>
          <c:showBubbleSize val="0"/>
        </c:dLbls>
        <c:gapWidth val="150"/>
        <c:overlap val="100"/>
        <c:axId val="339639880"/>
        <c:axId val="339630696"/>
      </c:barChart>
      <c:catAx>
        <c:axId val="339639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630696"/>
        <c:crosses val="autoZero"/>
        <c:auto val="1"/>
        <c:lblAlgn val="ctr"/>
        <c:lblOffset val="100"/>
        <c:noMultiLvlLbl val="0"/>
      </c:catAx>
      <c:valAx>
        <c:axId val="339630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63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1.6801502972345499</c:v>
                </c:pt>
                <c:pt idx="1">
                  <c:v>0.78107097307720297</c:v>
                </c:pt>
                <c:pt idx="2">
                  <c:v>0.51320459169622201</c:v>
                </c:pt>
              </c:numCache>
            </c:numRef>
          </c:val>
          <c:extLst>
            <c:ext xmlns:c16="http://schemas.microsoft.com/office/drawing/2014/chart" uri="{C3380CC4-5D6E-409C-BE32-E72D297353CC}">
              <c16:uniqueId val="{00000000-683B-4F57-B0D9-1122450BBAE8}"/>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1.51857901341878</c:v>
                </c:pt>
                <c:pt idx="1">
                  <c:v>0.79990938761546504</c:v>
                </c:pt>
                <c:pt idx="2">
                  <c:v>0</c:v>
                </c:pt>
              </c:numCache>
            </c:numRef>
          </c:val>
          <c:extLst>
            <c:ext xmlns:c16="http://schemas.microsoft.com/office/drawing/2014/chart" uri="{C3380CC4-5D6E-409C-BE32-E72D297353CC}">
              <c16:uniqueId val="{00000001-683B-4F57-B0D9-1122450BBAE8}"/>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1.3092756644085</c:v>
                </c:pt>
                <c:pt idx="1">
                  <c:v>1.5206281077469099</c:v>
                </c:pt>
                <c:pt idx="2">
                  <c:v>0</c:v>
                </c:pt>
              </c:numCache>
            </c:numRef>
          </c:val>
          <c:extLst>
            <c:ext xmlns:c16="http://schemas.microsoft.com/office/drawing/2014/chart" uri="{C3380CC4-5D6E-409C-BE32-E72D297353CC}">
              <c16:uniqueId val="{00000002-683B-4F57-B0D9-1122450BBAE8}"/>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c:v>
                </c:pt>
                <c:pt idx="1">
                  <c:v>0.95537368425394298</c:v>
                </c:pt>
                <c:pt idx="2">
                  <c:v>0</c:v>
                </c:pt>
              </c:numCache>
            </c:numRef>
          </c:val>
          <c:extLst>
            <c:ext xmlns:c16="http://schemas.microsoft.com/office/drawing/2014/chart" uri="{C3380CC4-5D6E-409C-BE32-E72D297353CC}">
              <c16:uniqueId val="{00000003-683B-4F57-B0D9-1122450BBAE8}"/>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1.84000547783909</c:v>
                </c:pt>
                <c:pt idx="1">
                  <c:v>1.4276376042352099</c:v>
                </c:pt>
                <c:pt idx="2">
                  <c:v>0</c:v>
                </c:pt>
              </c:numCache>
            </c:numRef>
          </c:val>
          <c:extLst>
            <c:ext xmlns:c16="http://schemas.microsoft.com/office/drawing/2014/chart" uri="{C3380CC4-5D6E-409C-BE32-E72D297353CC}">
              <c16:uniqueId val="{00000004-683B-4F57-B0D9-1122450BBAE8}"/>
            </c:ext>
          </c:extLst>
        </c:ser>
        <c:dLbls>
          <c:showLegendKey val="0"/>
          <c:showVal val="0"/>
          <c:showCatName val="0"/>
          <c:showSerName val="0"/>
          <c:showPercent val="0"/>
          <c:showBubbleSize val="0"/>
        </c:dLbls>
        <c:gapWidth val="219"/>
        <c:overlap val="-27"/>
        <c:axId val="339632336"/>
        <c:axId val="339630368"/>
      </c:barChart>
      <c:catAx>
        <c:axId val="33963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630368"/>
        <c:crosses val="autoZero"/>
        <c:auto val="1"/>
        <c:lblAlgn val="ctr"/>
        <c:lblOffset val="100"/>
        <c:noMultiLvlLbl val="0"/>
      </c:catAx>
      <c:valAx>
        <c:axId val="33963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63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7921</c:v>
                </c:pt>
                <c:pt idx="1">
                  <c:v>5222</c:v>
                </c:pt>
                <c:pt idx="2">
                  <c:v>883</c:v>
                </c:pt>
                <c:pt idx="3">
                  <c:v>1357</c:v>
                </c:pt>
                <c:pt idx="4">
                  <c:v>13789</c:v>
                </c:pt>
              </c:numCache>
            </c:numRef>
          </c:val>
          <c:extLst>
            <c:ext xmlns:c16="http://schemas.microsoft.com/office/drawing/2014/chart" uri="{C3380CC4-5D6E-409C-BE32-E72D297353CC}">
              <c16:uniqueId val="{00000000-73AA-43AD-8786-5179B9D71CEE}"/>
            </c:ext>
          </c:extLst>
        </c:ser>
        <c:ser>
          <c:idx val="1"/>
          <c:order val="1"/>
          <c:tx>
            <c:strRef>
              <c:f>Sheet1!$C$1</c:f>
              <c:strCache>
                <c:ptCount val="1"/>
                <c:pt idx="0">
                  <c:v>Comments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286</c:v>
                </c:pt>
                <c:pt idx="1">
                  <c:v>191</c:v>
                </c:pt>
                <c:pt idx="2">
                  <c:v>17</c:v>
                </c:pt>
                <c:pt idx="3">
                  <c:v>22</c:v>
                </c:pt>
                <c:pt idx="4">
                  <c:v>461</c:v>
                </c:pt>
              </c:numCache>
            </c:numRef>
          </c:val>
          <c:extLst>
            <c:ext xmlns:c16="http://schemas.microsoft.com/office/drawing/2014/chart" uri="{C3380CC4-5D6E-409C-BE32-E72D297353CC}">
              <c16:uniqueId val="{00000001-73AA-43AD-8786-5179B9D71CEE}"/>
            </c:ext>
          </c:extLst>
        </c:ser>
        <c:dLbls>
          <c:showLegendKey val="0"/>
          <c:showVal val="0"/>
          <c:showCatName val="0"/>
          <c:showSerName val="0"/>
          <c:showPercent val="0"/>
          <c:showBubbleSize val="0"/>
        </c:dLbls>
        <c:gapWidth val="150"/>
        <c:overlap val="100"/>
        <c:axId val="339633648"/>
        <c:axId val="339638568"/>
      </c:barChart>
      <c:catAx>
        <c:axId val="33963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638568"/>
        <c:crosses val="autoZero"/>
        <c:auto val="1"/>
        <c:lblAlgn val="ctr"/>
        <c:lblOffset val="100"/>
        <c:noMultiLvlLbl val="0"/>
      </c:catAx>
      <c:valAx>
        <c:axId val="339638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63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D23F1-E7C1-4D3F-B95A-8F03A1068D13}"/>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CA719A90-CD95-4616-A84F-035B29DCE4D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960895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6E6AE-1636-43F7-B36F-127276D6260C}"/>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1F7A7B3C-E303-4ECB-B83F-10F4B16E7E61}"/>
              </a:ext>
            </a:extLst>
          </p:cNvPr>
          <p:cNvGraphicFramePr>
            <a:graphicFrameLocks noGrp="1"/>
          </p:cNvGraphicFramePr>
          <p:nvPr>
            <p:ph type="tbl" sz="quarter" idx="13"/>
            <p:extLst>
              <p:ext uri="{D42A27DB-BD31-4B8C-83A1-F6EECF244321}">
                <p14:modId xmlns:p14="http://schemas.microsoft.com/office/powerpoint/2010/main" val="1823790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07546939"/>
                    </a:ext>
                  </a:extLst>
                </a:gridCol>
                <a:gridCol w="658368">
                  <a:extLst>
                    <a:ext uri="{9D8B030D-6E8A-4147-A177-3AD203B41FA5}">
                      <a16:colId xmlns:a16="http://schemas.microsoft.com/office/drawing/2014/main" val="1999674560"/>
                    </a:ext>
                  </a:extLst>
                </a:gridCol>
                <a:gridCol w="658368">
                  <a:extLst>
                    <a:ext uri="{9D8B030D-6E8A-4147-A177-3AD203B41FA5}">
                      <a16:colId xmlns:a16="http://schemas.microsoft.com/office/drawing/2014/main" val="3059904692"/>
                    </a:ext>
                  </a:extLst>
                </a:gridCol>
                <a:gridCol w="658368">
                  <a:extLst>
                    <a:ext uri="{9D8B030D-6E8A-4147-A177-3AD203B41FA5}">
                      <a16:colId xmlns:a16="http://schemas.microsoft.com/office/drawing/2014/main" val="1906310897"/>
                    </a:ext>
                  </a:extLst>
                </a:gridCol>
                <a:gridCol w="658368">
                  <a:extLst>
                    <a:ext uri="{9D8B030D-6E8A-4147-A177-3AD203B41FA5}">
                      <a16:colId xmlns:a16="http://schemas.microsoft.com/office/drawing/2014/main" val="3947377115"/>
                    </a:ext>
                  </a:extLst>
                </a:gridCol>
                <a:gridCol w="658368">
                  <a:extLst>
                    <a:ext uri="{9D8B030D-6E8A-4147-A177-3AD203B41FA5}">
                      <a16:colId xmlns:a16="http://schemas.microsoft.com/office/drawing/2014/main" val="2859851026"/>
                    </a:ext>
                  </a:extLst>
                </a:gridCol>
                <a:gridCol w="658368">
                  <a:extLst>
                    <a:ext uri="{9D8B030D-6E8A-4147-A177-3AD203B41FA5}">
                      <a16:colId xmlns:a16="http://schemas.microsoft.com/office/drawing/2014/main" val="439883645"/>
                    </a:ext>
                  </a:extLst>
                </a:gridCol>
                <a:gridCol w="658368">
                  <a:extLst>
                    <a:ext uri="{9D8B030D-6E8A-4147-A177-3AD203B41FA5}">
                      <a16:colId xmlns:a16="http://schemas.microsoft.com/office/drawing/2014/main" val="4253705328"/>
                    </a:ext>
                  </a:extLst>
                </a:gridCol>
                <a:gridCol w="658368">
                  <a:extLst>
                    <a:ext uri="{9D8B030D-6E8A-4147-A177-3AD203B41FA5}">
                      <a16:colId xmlns:a16="http://schemas.microsoft.com/office/drawing/2014/main" val="400491087"/>
                    </a:ext>
                  </a:extLst>
                </a:gridCol>
                <a:gridCol w="658368">
                  <a:extLst>
                    <a:ext uri="{9D8B030D-6E8A-4147-A177-3AD203B41FA5}">
                      <a16:colId xmlns:a16="http://schemas.microsoft.com/office/drawing/2014/main" val="124504816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0355487"/>
                  </a:ext>
                </a:extLst>
              </a:tr>
              <a:tr h="370840">
                <a:tc>
                  <a:txBody>
                    <a:bodyPr/>
                    <a:lstStyle/>
                    <a:p>
                      <a:r>
                        <a:rPr lang="en-US" sz="1000"/>
                        <a:t>trekbicycleargentina</a:t>
                      </a:r>
                    </a:p>
                  </a:txBody>
                  <a:tcPr/>
                </a:tc>
                <a:tc>
                  <a:txBody>
                    <a:bodyPr/>
                    <a:lstStyle/>
                    <a:p>
                      <a:r>
                        <a:rPr lang="en-US" sz="1000"/>
                        <a:t>41868</a:t>
                      </a:r>
                    </a:p>
                  </a:txBody>
                  <a:tcPr/>
                </a:tc>
                <a:tc>
                  <a:txBody>
                    <a:bodyPr/>
                    <a:lstStyle/>
                    <a:p>
                      <a:r>
                        <a:rPr lang="en-US" sz="1000"/>
                        <a:t>976</a:t>
                      </a:r>
                    </a:p>
                  </a:txBody>
                  <a:tcPr/>
                </a:tc>
                <a:tc>
                  <a:txBody>
                    <a:bodyPr/>
                    <a:lstStyle/>
                    <a:p>
                      <a:r>
                        <a:rPr lang="en-US" sz="1000"/>
                        <a:t>19</a:t>
                      </a:r>
                    </a:p>
                  </a:txBody>
                  <a:tcPr/>
                </a:tc>
                <a:tc>
                  <a:txBody>
                    <a:bodyPr/>
                    <a:lstStyle/>
                    <a:p>
                      <a:r>
                        <a:rPr lang="en-US" sz="1000"/>
                        <a:t>4</a:t>
                      </a:r>
                    </a:p>
                  </a:txBody>
                  <a:tcPr/>
                </a:tc>
                <a:tc>
                  <a:txBody>
                    <a:bodyPr/>
                    <a:lstStyle/>
                    <a:p>
                      <a:r>
                        <a:rPr lang="en-US" sz="1000"/>
                        <a:t>0</a:t>
                      </a:r>
                    </a:p>
                  </a:txBody>
                  <a:tcPr/>
                </a:tc>
                <a:tc>
                  <a:txBody>
                    <a:bodyPr/>
                    <a:lstStyle/>
                    <a:p>
                      <a:r>
                        <a:rPr lang="en-US" sz="1000"/>
                        <a:t>23</a:t>
                      </a:r>
                    </a:p>
                  </a:txBody>
                  <a:tcPr/>
                </a:tc>
                <a:tc>
                  <a:txBody>
                    <a:bodyPr/>
                    <a:lstStyle/>
                    <a:p>
                      <a:r>
                        <a:rPr lang="en-US" sz="1000"/>
                        <a:t>13789</a:t>
                      </a:r>
                    </a:p>
                  </a:txBody>
                  <a:tcPr/>
                </a:tc>
                <a:tc>
                  <a:txBody>
                    <a:bodyPr/>
                    <a:lstStyle/>
                    <a:p>
                      <a:r>
                        <a:rPr lang="en-US" sz="1000"/>
                        <a:t>461</a:t>
                      </a:r>
                    </a:p>
                  </a:txBody>
                  <a:tcPr/>
                </a:tc>
                <a:tc>
                  <a:txBody>
                    <a:bodyPr/>
                    <a:lstStyle/>
                    <a:p>
                      <a:r>
                        <a:rPr lang="en-US" sz="1000"/>
                        <a:t>1.4973 %</a:t>
                      </a:r>
                    </a:p>
                  </a:txBody>
                  <a:tcPr/>
                </a:tc>
                <a:extLst>
                  <a:ext uri="{0D108BD9-81ED-4DB2-BD59-A6C34878D82A}">
                    <a16:rowId xmlns:a16="http://schemas.microsoft.com/office/drawing/2014/main" val="3198757293"/>
                  </a:ext>
                </a:extLst>
              </a:tr>
              <a:tr h="370840">
                <a:tc>
                  <a:txBody>
                    <a:bodyPr/>
                    <a:lstStyle/>
                    <a:p>
                      <a:r>
                        <a:rPr lang="en-US" sz="1000"/>
                        <a:t>specialized_arg</a:t>
                      </a:r>
                    </a:p>
                  </a:txBody>
                  <a:tcPr/>
                </a:tc>
                <a:tc>
                  <a:txBody>
                    <a:bodyPr/>
                    <a:lstStyle/>
                    <a:p>
                      <a:r>
                        <a:rPr lang="en-US" sz="1000"/>
                        <a:t>38755</a:t>
                      </a:r>
                    </a:p>
                  </a:txBody>
                  <a:tcPr/>
                </a:tc>
                <a:tc>
                  <a:txBody>
                    <a:bodyPr/>
                    <a:lstStyle/>
                    <a:p>
                      <a:r>
                        <a:rPr lang="en-US" sz="1000"/>
                        <a:t>606</a:t>
                      </a:r>
                    </a:p>
                  </a:txBody>
                  <a:tcPr/>
                </a:tc>
                <a:tc>
                  <a:txBody>
                    <a:bodyPr/>
                    <a:lstStyle/>
                    <a:p>
                      <a:r>
                        <a:rPr lang="en-US" sz="1000"/>
                        <a:t>10</a:t>
                      </a:r>
                    </a:p>
                  </a:txBody>
                  <a:tcPr/>
                </a:tc>
                <a:tc>
                  <a:txBody>
                    <a:bodyPr/>
                    <a:lstStyle/>
                    <a:p>
                      <a:r>
                        <a:rPr lang="en-US" sz="1000"/>
                        <a:t>4</a:t>
                      </a:r>
                    </a:p>
                  </a:txBody>
                  <a:tcPr/>
                </a:tc>
                <a:tc>
                  <a:txBody>
                    <a:bodyPr/>
                    <a:lstStyle/>
                    <a:p>
                      <a:r>
                        <a:rPr lang="en-US" sz="1000"/>
                        <a:t>0</a:t>
                      </a:r>
                    </a:p>
                  </a:txBody>
                  <a:tcPr/>
                </a:tc>
                <a:tc>
                  <a:txBody>
                    <a:bodyPr/>
                    <a:lstStyle/>
                    <a:p>
                      <a:r>
                        <a:rPr lang="en-US" sz="1000"/>
                        <a:t>14</a:t>
                      </a:r>
                    </a:p>
                  </a:txBody>
                  <a:tcPr/>
                </a:tc>
                <a:tc>
                  <a:txBody>
                    <a:bodyPr/>
                    <a:lstStyle/>
                    <a:p>
                      <a:r>
                        <a:rPr lang="en-US" sz="1000"/>
                        <a:t>5222</a:t>
                      </a:r>
                    </a:p>
                  </a:txBody>
                  <a:tcPr/>
                </a:tc>
                <a:tc>
                  <a:txBody>
                    <a:bodyPr/>
                    <a:lstStyle/>
                    <a:p>
                      <a:r>
                        <a:rPr lang="en-US" sz="1000"/>
                        <a:t>191</a:t>
                      </a:r>
                    </a:p>
                  </a:txBody>
                  <a:tcPr/>
                </a:tc>
                <a:tc>
                  <a:txBody>
                    <a:bodyPr/>
                    <a:lstStyle/>
                    <a:p>
                      <a:r>
                        <a:rPr lang="en-US" sz="1000"/>
                        <a:t>1.0055 %</a:t>
                      </a:r>
                    </a:p>
                  </a:txBody>
                  <a:tcPr/>
                </a:tc>
                <a:extLst>
                  <a:ext uri="{0D108BD9-81ED-4DB2-BD59-A6C34878D82A}">
                    <a16:rowId xmlns:a16="http://schemas.microsoft.com/office/drawing/2014/main" val="1975619410"/>
                  </a:ext>
                </a:extLst>
              </a:tr>
              <a:tr h="370840">
                <a:tc>
                  <a:txBody>
                    <a:bodyPr/>
                    <a:lstStyle/>
                    <a:p>
                      <a:r>
                        <a:rPr lang="en-US" sz="1000"/>
                        <a:t>scottsportsargentina</a:t>
                      </a:r>
                    </a:p>
                  </a:txBody>
                  <a:tcPr/>
                </a:tc>
                <a:tc>
                  <a:txBody>
                    <a:bodyPr/>
                    <a:lstStyle/>
                    <a:p>
                      <a:r>
                        <a:rPr lang="en-US" sz="1000"/>
                        <a:t>27572</a:t>
                      </a:r>
                    </a:p>
                  </a:txBody>
                  <a:tcPr/>
                </a:tc>
                <a:tc>
                  <a:txBody>
                    <a:bodyPr/>
                    <a:lstStyle/>
                    <a:p>
                      <a:r>
                        <a:rPr lang="en-US" sz="1000"/>
                        <a:t>1123</a:t>
                      </a:r>
                    </a:p>
                  </a:txBody>
                  <a:tcPr/>
                </a:tc>
                <a:tc>
                  <a:txBody>
                    <a:bodyPr/>
                    <a:lstStyle/>
                    <a:p>
                      <a:r>
                        <a:rPr lang="en-US" sz="1000"/>
                        <a:t>19</a:t>
                      </a:r>
                    </a:p>
                  </a:txBody>
                  <a:tcPr/>
                </a:tc>
                <a:tc>
                  <a:txBody>
                    <a:bodyPr/>
                    <a:lstStyle/>
                    <a:p>
                      <a:r>
                        <a:rPr lang="en-US" sz="1000"/>
                        <a:t>8</a:t>
                      </a:r>
                    </a:p>
                  </a:txBody>
                  <a:tcPr/>
                </a:tc>
                <a:tc>
                  <a:txBody>
                    <a:bodyPr/>
                    <a:lstStyle/>
                    <a:p>
                      <a:r>
                        <a:rPr lang="en-US" sz="1000"/>
                        <a:t>4</a:t>
                      </a:r>
                    </a:p>
                  </a:txBody>
                  <a:tcPr/>
                </a:tc>
                <a:tc>
                  <a:txBody>
                    <a:bodyPr/>
                    <a:lstStyle/>
                    <a:p>
                      <a:r>
                        <a:rPr lang="en-US" sz="1000"/>
                        <a:t>31</a:t>
                      </a:r>
                    </a:p>
                  </a:txBody>
                  <a:tcPr/>
                </a:tc>
                <a:tc>
                  <a:txBody>
                    <a:bodyPr/>
                    <a:lstStyle/>
                    <a:p>
                      <a:r>
                        <a:rPr lang="en-US" sz="1000"/>
                        <a:t>7921</a:t>
                      </a:r>
                    </a:p>
                  </a:txBody>
                  <a:tcPr/>
                </a:tc>
                <a:tc>
                  <a:txBody>
                    <a:bodyPr/>
                    <a:lstStyle/>
                    <a:p>
                      <a:r>
                        <a:rPr lang="en-US" sz="1000"/>
                        <a:t>286</a:t>
                      </a:r>
                    </a:p>
                  </a:txBody>
                  <a:tcPr/>
                </a:tc>
                <a:tc>
                  <a:txBody>
                    <a:bodyPr/>
                    <a:lstStyle/>
                    <a:p>
                      <a:r>
                        <a:rPr lang="en-US" sz="1000"/>
                        <a:t>0.9802 %</a:t>
                      </a:r>
                    </a:p>
                  </a:txBody>
                  <a:tcPr/>
                </a:tc>
                <a:extLst>
                  <a:ext uri="{0D108BD9-81ED-4DB2-BD59-A6C34878D82A}">
                    <a16:rowId xmlns:a16="http://schemas.microsoft.com/office/drawing/2014/main" val="2396012208"/>
                  </a:ext>
                </a:extLst>
              </a:tr>
              <a:tr h="370840">
                <a:tc>
                  <a:txBody>
                    <a:bodyPr/>
                    <a:lstStyle/>
                    <a:p>
                      <a:r>
                        <a:rPr lang="en-US" sz="1000"/>
                        <a:t>giantargentina</a:t>
                      </a:r>
                    </a:p>
                  </a:txBody>
                  <a:tcPr/>
                </a:tc>
                <a:tc>
                  <a:txBody>
                    <a:bodyPr/>
                    <a:lstStyle/>
                    <a:p>
                      <a:r>
                        <a:rPr lang="en-US" sz="1000"/>
                        <a:t>15561</a:t>
                      </a:r>
                    </a:p>
                  </a:txBody>
                  <a:tcPr/>
                </a:tc>
                <a:tc>
                  <a:txBody>
                    <a:bodyPr/>
                    <a:lstStyle/>
                    <a:p>
                      <a:r>
                        <a:rPr lang="en-US" sz="1000"/>
                        <a:t>270</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4</a:t>
                      </a:r>
                    </a:p>
                  </a:txBody>
                  <a:tcPr/>
                </a:tc>
                <a:tc>
                  <a:txBody>
                    <a:bodyPr/>
                    <a:lstStyle/>
                    <a:p>
                      <a:r>
                        <a:rPr lang="en-US" sz="1000"/>
                        <a:t>883</a:t>
                      </a:r>
                    </a:p>
                  </a:txBody>
                  <a:tcPr/>
                </a:tc>
                <a:tc>
                  <a:txBody>
                    <a:bodyPr/>
                    <a:lstStyle/>
                    <a:p>
                      <a:r>
                        <a:rPr lang="en-US" sz="1000"/>
                        <a:t>17</a:t>
                      </a:r>
                    </a:p>
                  </a:txBody>
                  <a:tcPr/>
                </a:tc>
                <a:tc>
                  <a:txBody>
                    <a:bodyPr/>
                    <a:lstStyle/>
                    <a:p>
                      <a:r>
                        <a:rPr lang="en-US" sz="1000"/>
                        <a:t>1.4586 %</a:t>
                      </a:r>
                    </a:p>
                  </a:txBody>
                  <a:tcPr/>
                </a:tc>
                <a:extLst>
                  <a:ext uri="{0D108BD9-81ED-4DB2-BD59-A6C34878D82A}">
                    <a16:rowId xmlns:a16="http://schemas.microsoft.com/office/drawing/2014/main" val="3855254206"/>
                  </a:ext>
                </a:extLst>
              </a:tr>
              <a:tr h="370840">
                <a:tc>
                  <a:txBody>
                    <a:bodyPr/>
                    <a:lstStyle/>
                    <a:p>
                      <a:r>
                        <a:rPr lang="en-US" sz="1000"/>
                        <a:t>cannondale.argentina</a:t>
                      </a:r>
                    </a:p>
                  </a:txBody>
                  <a:tcPr/>
                </a:tc>
                <a:tc>
                  <a:txBody>
                    <a:bodyPr/>
                    <a:lstStyle/>
                    <a:p>
                      <a:r>
                        <a:rPr lang="en-US" sz="1000"/>
                        <a:t>14516</a:t>
                      </a:r>
                    </a:p>
                  </a:txBody>
                  <a:tcPr/>
                </a:tc>
                <a:tc>
                  <a:txBody>
                    <a:bodyPr/>
                    <a:lstStyle/>
                    <a:p>
                      <a:r>
                        <a:rPr lang="en-US" sz="1000"/>
                        <a:t>169</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1357</a:t>
                      </a:r>
                    </a:p>
                  </a:txBody>
                  <a:tcPr/>
                </a:tc>
                <a:tc>
                  <a:txBody>
                    <a:bodyPr/>
                    <a:lstStyle/>
                    <a:p>
                      <a:r>
                        <a:rPr lang="en-US" sz="1000"/>
                        <a:t>22</a:t>
                      </a:r>
                    </a:p>
                  </a:txBody>
                  <a:tcPr/>
                </a:tc>
                <a:tc>
                  <a:txBody>
                    <a:bodyPr/>
                    <a:lstStyle/>
                    <a:p>
                      <a:r>
                        <a:rPr lang="en-US" sz="1000"/>
                        <a:t>0.9556 %</a:t>
                      </a:r>
                    </a:p>
                  </a:txBody>
                  <a:tcPr/>
                </a:tc>
                <a:extLst>
                  <a:ext uri="{0D108BD9-81ED-4DB2-BD59-A6C34878D82A}">
                    <a16:rowId xmlns:a16="http://schemas.microsoft.com/office/drawing/2014/main" val="1355512982"/>
                  </a:ext>
                </a:extLst>
              </a:tr>
            </a:tbl>
          </a:graphicData>
        </a:graphic>
      </p:graphicFrame>
      <p:sp>
        <p:nvSpPr>
          <p:cNvPr id="4" name="Text Placeholder 3">
            <a:extLst>
              <a:ext uri="{FF2B5EF4-FFF2-40B4-BE49-F238E27FC236}">
                <a16:creationId xmlns:a16="http://schemas.microsoft.com/office/drawing/2014/main" id="{0C271176-0B85-4378-AF94-1177BF3E05EB}"/>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522922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0D9F1-B551-4F46-9C4D-B64D05A26F8C}"/>
              </a:ext>
            </a:extLst>
          </p:cNvPr>
          <p:cNvSpPr>
            <a:spLocks noGrp="1"/>
          </p:cNvSpPr>
          <p:nvPr>
            <p:ph type="title"/>
          </p:nvPr>
        </p:nvSpPr>
        <p:spPr/>
        <p:txBody>
          <a:bodyPr/>
          <a:lstStyle/>
          <a:p>
            <a:r>
              <a:rPr lang="en-US"/>
              <a:t>Instagram Follower Distribution | Scott</a:t>
            </a:r>
          </a:p>
        </p:txBody>
      </p:sp>
      <p:graphicFrame>
        <p:nvGraphicFramePr>
          <p:cNvPr id="6" name="Chart Placeholder 5">
            <a:extLst>
              <a:ext uri="{FF2B5EF4-FFF2-40B4-BE49-F238E27FC236}">
                <a16:creationId xmlns:a16="http://schemas.microsoft.com/office/drawing/2014/main" id="{FE8C9E76-A9DD-4AA0-A9F9-52DC72F3A38C}"/>
              </a:ext>
            </a:extLst>
          </p:cNvPr>
          <p:cNvGraphicFramePr>
            <a:graphicFrameLocks noGrp="1"/>
          </p:cNvGraphicFramePr>
          <p:nvPr>
            <p:ph type="chart" sz="quarter" idx="13"/>
            <p:extLst>
              <p:ext uri="{D42A27DB-BD31-4B8C-83A1-F6EECF244321}">
                <p14:modId xmlns:p14="http://schemas.microsoft.com/office/powerpoint/2010/main" val="2255162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DC19EB-0210-40C4-B170-EC8BDB40B639}"/>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0FD96C82-38BA-4228-A8A2-5490CBB2A4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1719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1FD27-0F8A-4F06-A4C0-51FE29D6955F}"/>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0D5B8C49-FA49-43C8-BBCC-BAE56A25221A}"/>
              </a:ext>
            </a:extLst>
          </p:cNvPr>
          <p:cNvGraphicFramePr>
            <a:graphicFrameLocks noGrp="1"/>
          </p:cNvGraphicFramePr>
          <p:nvPr>
            <p:ph type="chart" sz="quarter" idx="13"/>
            <p:extLst>
              <p:ext uri="{D42A27DB-BD31-4B8C-83A1-F6EECF244321}">
                <p14:modId xmlns:p14="http://schemas.microsoft.com/office/powerpoint/2010/main" val="10594663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F998AA-03D6-4AE8-8804-1E19213FE164}"/>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F4D03AF6-C230-4B61-85F6-3133729D03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4299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B1CBD-ABAB-4A4C-82CA-D660594EBC0C}"/>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10615C03-FF18-4B92-B3AF-B633F54912F9}"/>
              </a:ext>
            </a:extLst>
          </p:cNvPr>
          <p:cNvGraphicFramePr>
            <a:graphicFrameLocks noGrp="1"/>
          </p:cNvGraphicFramePr>
          <p:nvPr>
            <p:ph type="chart" sz="quarter" idx="13"/>
            <p:extLst>
              <p:ext uri="{D42A27DB-BD31-4B8C-83A1-F6EECF244321}">
                <p14:modId xmlns:p14="http://schemas.microsoft.com/office/powerpoint/2010/main" val="1002108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710BB6-9896-4110-A6E5-9469B5B13418}"/>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B836008B-734E-46D6-B62F-4569BFD4A4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1860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5693D-EE00-4304-AF86-9BDDC9D15371}"/>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9689E33F-C85B-4792-B060-7C4F7200B26E}"/>
              </a:ext>
            </a:extLst>
          </p:cNvPr>
          <p:cNvGraphicFramePr>
            <a:graphicFrameLocks noGrp="1"/>
          </p:cNvGraphicFramePr>
          <p:nvPr>
            <p:ph type="chart" sz="quarter" idx="13"/>
            <p:extLst>
              <p:ext uri="{D42A27DB-BD31-4B8C-83A1-F6EECF244321}">
                <p14:modId xmlns:p14="http://schemas.microsoft.com/office/powerpoint/2010/main" val="4196288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17E506-3E00-4C2E-9E00-3A4C6D56207E}"/>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F5384D84-682A-43DD-8F4F-4AFEBA9B5D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0001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EE017-5EF5-44FE-9A42-553ED4CFFF52}"/>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E2E61D05-118A-4805-84A1-09EAE1D931F9}"/>
              </a:ext>
            </a:extLst>
          </p:cNvPr>
          <p:cNvGraphicFramePr>
            <a:graphicFrameLocks noGrp="1"/>
          </p:cNvGraphicFramePr>
          <p:nvPr>
            <p:ph type="chart" sz="quarter" idx="13"/>
            <p:extLst>
              <p:ext uri="{D42A27DB-BD31-4B8C-83A1-F6EECF244321}">
                <p14:modId xmlns:p14="http://schemas.microsoft.com/office/powerpoint/2010/main" val="670523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854035-5A10-4D3D-B3AA-5A219C4C1B52}"/>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F3B25332-744B-4971-AC11-1F2AAB496B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4688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2CE74-9797-4A8E-B36D-E35B21F9F7A4}"/>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2162DA10-3A20-4B3B-9304-26C5F43517E1}"/>
              </a:ext>
            </a:extLst>
          </p:cNvPr>
          <p:cNvGraphicFramePr>
            <a:graphicFrameLocks noGrp="1"/>
          </p:cNvGraphicFramePr>
          <p:nvPr>
            <p:ph type="chart" sz="quarter" idx="13"/>
            <p:extLst>
              <p:ext uri="{D42A27DB-BD31-4B8C-83A1-F6EECF244321}">
                <p14:modId xmlns:p14="http://schemas.microsoft.com/office/powerpoint/2010/main" val="2415362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A0D746-C2C7-4DF0-B392-BB4C2F73F6C1}"/>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E2EC4EAE-3F3F-4EC2-8A7D-0CF03C3D7C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9592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A44BD-7977-4235-80A0-A9E2AF85D5EC}"/>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0BF6575A-DB06-47CC-84C1-639EE6389F6F}"/>
              </a:ext>
            </a:extLst>
          </p:cNvPr>
          <p:cNvGraphicFramePr>
            <a:graphicFrameLocks noGrp="1"/>
          </p:cNvGraphicFramePr>
          <p:nvPr>
            <p:ph type="chart" sz="quarter" idx="13"/>
            <p:extLst>
              <p:ext uri="{D42A27DB-BD31-4B8C-83A1-F6EECF244321}">
                <p14:modId xmlns:p14="http://schemas.microsoft.com/office/powerpoint/2010/main" val="1117540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8990B4-2018-4DB1-AE42-01CAC71E63EF}"/>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9FE57E7D-5619-4A8D-BE97-0539F4A430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8270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EC5FF-4208-42ED-9E97-FCE90E63F604}"/>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A7FCF350-C3FD-40F6-8693-87320D8C747B}"/>
              </a:ext>
            </a:extLst>
          </p:cNvPr>
          <p:cNvGraphicFramePr>
            <a:graphicFrameLocks noGrp="1"/>
          </p:cNvGraphicFramePr>
          <p:nvPr>
            <p:ph type="chart" sz="quarter" idx="13"/>
            <p:extLst>
              <p:ext uri="{D42A27DB-BD31-4B8C-83A1-F6EECF244321}">
                <p14:modId xmlns:p14="http://schemas.microsoft.com/office/powerpoint/2010/main" val="1170562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7AF844-8380-4768-9DB5-443A518DD4A7}"/>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773F16D7-B09A-4BD3-81F9-0D3EDEC242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8083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2E6FE-71FD-4C19-BD3A-D450C2570F0B}"/>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7DF8B38D-C923-4AB4-A42C-10D36FB513AB}"/>
              </a:ext>
            </a:extLst>
          </p:cNvPr>
          <p:cNvGraphicFramePr>
            <a:graphicFrameLocks noGrp="1"/>
          </p:cNvGraphicFramePr>
          <p:nvPr>
            <p:ph type="chart" sz="quarter" idx="13"/>
            <p:extLst>
              <p:ext uri="{D42A27DB-BD31-4B8C-83A1-F6EECF244321}">
                <p14:modId xmlns:p14="http://schemas.microsoft.com/office/powerpoint/2010/main" val="2112332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B23A41-AECD-435A-909F-C9E7631C9740}"/>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C7FAFB57-59FF-4AEB-9BB6-F7AC96FCC4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0355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6670A-EC67-4049-BE43-8019011CBDFA}"/>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09C7C0FC-D16C-450C-BFE1-6FDA680017F9}"/>
              </a:ext>
            </a:extLst>
          </p:cNvPr>
          <p:cNvGraphicFramePr>
            <a:graphicFrameLocks noGrp="1"/>
          </p:cNvGraphicFramePr>
          <p:nvPr>
            <p:ph type="chart" sz="quarter" idx="13"/>
            <p:extLst>
              <p:ext uri="{D42A27DB-BD31-4B8C-83A1-F6EECF244321}">
                <p14:modId xmlns:p14="http://schemas.microsoft.com/office/powerpoint/2010/main" val="3604207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7950AA-F2C9-49FF-8D71-C0DF85C0B69D}"/>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2F3A3EDE-1D02-4F87-AFE4-38B5161A86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0391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E0BCE-F61B-4402-AB43-BC7403465066}"/>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A1B4B47D-DDF0-484B-BA3C-FCFF67E6B0AC}"/>
              </a:ext>
            </a:extLst>
          </p:cNvPr>
          <p:cNvGraphicFramePr>
            <a:graphicFrameLocks noGrp="1"/>
          </p:cNvGraphicFramePr>
          <p:nvPr>
            <p:ph type="chart" sz="quarter" idx="13"/>
            <p:extLst>
              <p:ext uri="{D42A27DB-BD31-4B8C-83A1-F6EECF244321}">
                <p14:modId xmlns:p14="http://schemas.microsoft.com/office/powerpoint/2010/main" val="3018507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79BF24-9C43-498F-AF1B-EA3CB1B19D03}"/>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3D8C0582-F9AD-4718-B404-93D9E05546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598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C35AC-6542-4F7B-892A-3B136F99921E}"/>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78D43BD2-6495-4C73-B506-5D2A9868BC24}"/>
              </a:ext>
            </a:extLst>
          </p:cNvPr>
          <p:cNvGraphicFramePr>
            <a:graphicFrameLocks noGrp="1"/>
          </p:cNvGraphicFramePr>
          <p:nvPr>
            <p:ph type="chart" sz="quarter" idx="13"/>
            <p:extLst>
              <p:ext uri="{D42A27DB-BD31-4B8C-83A1-F6EECF244321}">
                <p14:modId xmlns:p14="http://schemas.microsoft.com/office/powerpoint/2010/main" val="3615993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A29334-A436-4FF4-91C0-4B45833172BE}"/>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D78870C4-6A6A-43D7-8F78-0ACFF9DCC8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2682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11999-5D7A-47EB-9203-E431B4A36C72}"/>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928FB7A6-878B-4680-87C0-BC88A756F4CE}"/>
              </a:ext>
            </a:extLst>
          </p:cNvPr>
          <p:cNvGraphicFramePr>
            <a:graphicFrameLocks noGrp="1"/>
          </p:cNvGraphicFramePr>
          <p:nvPr>
            <p:ph type="chart" sz="quarter" idx="13"/>
            <p:extLst>
              <p:ext uri="{D42A27DB-BD31-4B8C-83A1-F6EECF244321}">
                <p14:modId xmlns:p14="http://schemas.microsoft.com/office/powerpoint/2010/main" val="1802458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BA9863-B2B3-4140-A88B-C915E7689D01}"/>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CD0ADE64-A96F-4957-BAFC-807773580C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5343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A37C2-7F38-405B-825E-84A7AFC69F45}"/>
              </a:ext>
            </a:extLst>
          </p:cNvPr>
          <p:cNvSpPr>
            <a:spLocks noGrp="1"/>
          </p:cNvSpPr>
          <p:nvPr>
            <p:ph type="title"/>
          </p:nvPr>
        </p:nvSpPr>
        <p:spPr/>
        <p:txBody>
          <a:bodyPr/>
          <a:lstStyle/>
          <a:p>
            <a:r>
              <a:rPr lang="en-US"/>
              <a:t>Instagram Hashtag Detection | Scott - 1 of 3</a:t>
            </a:r>
          </a:p>
        </p:txBody>
      </p:sp>
      <p:graphicFrame>
        <p:nvGraphicFramePr>
          <p:cNvPr id="5" name="Table Placeholder 4">
            <a:extLst>
              <a:ext uri="{FF2B5EF4-FFF2-40B4-BE49-F238E27FC236}">
                <a16:creationId xmlns:a16="http://schemas.microsoft.com/office/drawing/2014/main" id="{56E490F4-A135-427B-87A3-0DA3A9BCE5F3}"/>
              </a:ext>
            </a:extLst>
          </p:cNvPr>
          <p:cNvGraphicFramePr>
            <a:graphicFrameLocks noGrp="1"/>
          </p:cNvGraphicFramePr>
          <p:nvPr>
            <p:ph type="tbl" sz="quarter" idx="13"/>
            <p:extLst>
              <p:ext uri="{D42A27DB-BD31-4B8C-83A1-F6EECF244321}">
                <p14:modId xmlns:p14="http://schemas.microsoft.com/office/powerpoint/2010/main" val="187537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72097332"/>
                    </a:ext>
                  </a:extLst>
                </a:gridCol>
                <a:gridCol w="1399032">
                  <a:extLst>
                    <a:ext uri="{9D8B030D-6E8A-4147-A177-3AD203B41FA5}">
                      <a16:colId xmlns:a16="http://schemas.microsoft.com/office/drawing/2014/main" val="1547633913"/>
                    </a:ext>
                  </a:extLst>
                </a:gridCol>
                <a:gridCol w="1399032">
                  <a:extLst>
                    <a:ext uri="{9D8B030D-6E8A-4147-A177-3AD203B41FA5}">
                      <a16:colId xmlns:a16="http://schemas.microsoft.com/office/drawing/2014/main" val="3633735082"/>
                    </a:ext>
                  </a:extLst>
                </a:gridCol>
                <a:gridCol w="1399032">
                  <a:extLst>
                    <a:ext uri="{9D8B030D-6E8A-4147-A177-3AD203B41FA5}">
                      <a16:colId xmlns:a16="http://schemas.microsoft.com/office/drawing/2014/main" val="2265951542"/>
                    </a:ext>
                  </a:extLst>
                </a:gridCol>
                <a:gridCol w="1399032">
                  <a:extLst>
                    <a:ext uri="{9D8B030D-6E8A-4147-A177-3AD203B41FA5}">
                      <a16:colId xmlns:a16="http://schemas.microsoft.com/office/drawing/2014/main" val="2490006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206581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22.205128205128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676.4358974359</a:t>
                      </a:r>
                    </a:p>
                  </a:txBody>
                  <a:tcPr/>
                </a:tc>
                <a:extLst>
                  <a:ext uri="{0D108BD9-81ED-4DB2-BD59-A6C34878D82A}">
                    <a16:rowId xmlns:a16="http://schemas.microsoft.com/office/drawing/2014/main" val="3409124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248.20689655172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9.7586206896552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257.96551724138</a:t>
                      </a:r>
                    </a:p>
                  </a:txBody>
                  <a:tcPr/>
                </a:tc>
                <a:extLst>
                  <a:ext uri="{0D108BD9-81ED-4DB2-BD59-A6C34878D82A}">
                    <a16:rowId xmlns:a16="http://schemas.microsoft.com/office/drawing/2014/main" val="2641534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260.84615384615</a:t>
                      </a:r>
                    </a:p>
                  </a:txBody>
                  <a:tcPr/>
                </a:tc>
                <a:extLst>
                  <a:ext uri="{0D108BD9-81ED-4DB2-BD59-A6C34878D82A}">
                    <a16:rowId xmlns:a16="http://schemas.microsoft.com/office/drawing/2014/main" val="114507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637.45454545455</a:t>
                      </a:r>
                    </a:p>
                  </a:txBody>
                  <a:tcPr/>
                </a:tc>
                <a:extLst>
                  <a:ext uri="{0D108BD9-81ED-4DB2-BD59-A6C34878D82A}">
                    <a16:rowId xmlns:a16="http://schemas.microsoft.com/office/drawing/2014/main" val="1212606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20.809523809524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655.47619047619</a:t>
                      </a:r>
                    </a:p>
                  </a:txBody>
                  <a:tcPr/>
                </a:tc>
                <a:extLst>
                  <a:ext uri="{0D108BD9-81ED-4DB2-BD59-A6C34878D82A}">
                    <a16:rowId xmlns:a16="http://schemas.microsoft.com/office/drawing/2014/main" val="231244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20.809523809524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655.47619047619</a:t>
                      </a:r>
                    </a:p>
                  </a:txBody>
                  <a:tcPr/>
                </a:tc>
                <a:extLst>
                  <a:ext uri="{0D108BD9-81ED-4DB2-BD59-A6C34878D82A}">
                    <a16:rowId xmlns:a16="http://schemas.microsoft.com/office/drawing/2014/main" val="1135322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676.95</a:t>
                      </a:r>
                    </a:p>
                  </a:txBody>
                  <a:tcPr/>
                </a:tc>
                <a:extLst>
                  <a:ext uri="{0D108BD9-81ED-4DB2-BD59-A6C34878D82A}">
                    <a16:rowId xmlns:a16="http://schemas.microsoft.com/office/drawing/2014/main" val="1847061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653.31578947368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22.578947368421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675.89473684211</a:t>
                      </a:r>
                    </a:p>
                  </a:txBody>
                  <a:tcPr/>
                </a:tc>
                <a:extLst>
                  <a:ext uri="{0D108BD9-81ED-4DB2-BD59-A6C34878D82A}">
                    <a16:rowId xmlns:a16="http://schemas.microsoft.com/office/drawing/2014/main" val="446931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397.83333333333</a:t>
                      </a:r>
                    </a:p>
                  </a:txBody>
                  <a:tcPr/>
                </a:tc>
                <a:extLst>
                  <a:ext uri="{0D108BD9-81ED-4DB2-BD59-A6C34878D82A}">
                    <a16:rowId xmlns:a16="http://schemas.microsoft.com/office/drawing/2014/main" val="2163498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349.18181818182</a:t>
                      </a:r>
                    </a:p>
                  </a:txBody>
                  <a:tcPr/>
                </a:tc>
                <a:extLst>
                  <a:ext uri="{0D108BD9-81ED-4DB2-BD59-A6C34878D82A}">
                    <a16:rowId xmlns:a16="http://schemas.microsoft.com/office/drawing/2014/main" val="3420852419"/>
                  </a:ext>
                </a:extLst>
              </a:tr>
            </a:tbl>
          </a:graphicData>
        </a:graphic>
      </p:graphicFrame>
      <p:sp>
        <p:nvSpPr>
          <p:cNvPr id="4" name="Text Placeholder 3">
            <a:extLst>
              <a:ext uri="{FF2B5EF4-FFF2-40B4-BE49-F238E27FC236}">
                <a16:creationId xmlns:a16="http://schemas.microsoft.com/office/drawing/2014/main" id="{A8D5B42D-C6F7-45D4-834B-F5B1EB539A70}"/>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747411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4A161-5B0D-49D5-B959-9DB1582A3406}"/>
              </a:ext>
            </a:extLst>
          </p:cNvPr>
          <p:cNvSpPr>
            <a:spLocks noGrp="1"/>
          </p:cNvSpPr>
          <p:nvPr>
            <p:ph type="title"/>
          </p:nvPr>
        </p:nvSpPr>
        <p:spPr/>
        <p:txBody>
          <a:bodyPr/>
          <a:lstStyle/>
          <a:p>
            <a:r>
              <a:rPr lang="en-US"/>
              <a:t>Instagram Hashtag Detection | Scott - 2 of 3</a:t>
            </a:r>
          </a:p>
        </p:txBody>
      </p:sp>
      <p:graphicFrame>
        <p:nvGraphicFramePr>
          <p:cNvPr id="5" name="Table Placeholder 4">
            <a:extLst>
              <a:ext uri="{FF2B5EF4-FFF2-40B4-BE49-F238E27FC236}">
                <a16:creationId xmlns:a16="http://schemas.microsoft.com/office/drawing/2014/main" id="{12FF90E3-002A-44C3-A5FA-ADBB0D082BC0}"/>
              </a:ext>
            </a:extLst>
          </p:cNvPr>
          <p:cNvGraphicFramePr>
            <a:graphicFrameLocks noGrp="1"/>
          </p:cNvGraphicFramePr>
          <p:nvPr>
            <p:ph type="tbl" sz="quarter" idx="13"/>
            <p:extLst>
              <p:ext uri="{D42A27DB-BD31-4B8C-83A1-F6EECF244321}">
                <p14:modId xmlns:p14="http://schemas.microsoft.com/office/powerpoint/2010/main" val="2875716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64502152"/>
                    </a:ext>
                  </a:extLst>
                </a:gridCol>
                <a:gridCol w="1399032">
                  <a:extLst>
                    <a:ext uri="{9D8B030D-6E8A-4147-A177-3AD203B41FA5}">
                      <a16:colId xmlns:a16="http://schemas.microsoft.com/office/drawing/2014/main" val="2529374869"/>
                    </a:ext>
                  </a:extLst>
                </a:gridCol>
                <a:gridCol w="1399032">
                  <a:extLst>
                    <a:ext uri="{9D8B030D-6E8A-4147-A177-3AD203B41FA5}">
                      <a16:colId xmlns:a16="http://schemas.microsoft.com/office/drawing/2014/main" val="1628455890"/>
                    </a:ext>
                  </a:extLst>
                </a:gridCol>
                <a:gridCol w="1399032">
                  <a:extLst>
                    <a:ext uri="{9D8B030D-6E8A-4147-A177-3AD203B41FA5}">
                      <a16:colId xmlns:a16="http://schemas.microsoft.com/office/drawing/2014/main" val="414921174"/>
                    </a:ext>
                  </a:extLst>
                </a:gridCol>
                <a:gridCol w="1399032">
                  <a:extLst>
                    <a:ext uri="{9D8B030D-6E8A-4147-A177-3AD203B41FA5}">
                      <a16:colId xmlns:a16="http://schemas.microsoft.com/office/drawing/2014/main" val="1996198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549169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486.22222222222</a:t>
                      </a:r>
                    </a:p>
                  </a:txBody>
                  <a:tcPr/>
                </a:tc>
                <a:extLst>
                  <a:ext uri="{0D108BD9-81ED-4DB2-BD59-A6C34878D82A}">
                    <a16:rowId xmlns:a16="http://schemas.microsoft.com/office/drawing/2014/main" val="76607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137.125</a:t>
                      </a:r>
                    </a:p>
                  </a:txBody>
                  <a:tcPr/>
                </a:tc>
                <a:extLst>
                  <a:ext uri="{0D108BD9-81ED-4DB2-BD59-A6C34878D82A}">
                    <a16:rowId xmlns:a16="http://schemas.microsoft.com/office/drawing/2014/main" val="3053407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688.5</a:t>
                      </a:r>
                    </a:p>
                  </a:txBody>
                  <a:tcPr/>
                </a:tc>
                <a:extLst>
                  <a:ext uri="{0D108BD9-81ED-4DB2-BD59-A6C34878D82A}">
                    <a16:rowId xmlns:a16="http://schemas.microsoft.com/office/drawing/2014/main" val="130202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extLst>
                  <a:ext uri="{0D108BD9-81ED-4DB2-BD59-A6C34878D82A}">
                    <a16:rowId xmlns:a16="http://schemas.microsoft.com/office/drawing/2014/main" val="3404802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893.4</a:t>
                      </a:r>
                    </a:p>
                  </a:txBody>
                  <a:tcPr/>
                </a:tc>
                <a:extLst>
                  <a:ext uri="{0D108BD9-81ED-4DB2-BD59-A6C34878D82A}">
                    <a16:rowId xmlns:a16="http://schemas.microsoft.com/office/drawing/2014/main" val="4220762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638.6</a:t>
                      </a:r>
                    </a:p>
                  </a:txBody>
                  <a:tcPr/>
                </a:tc>
                <a:extLst>
                  <a:ext uri="{0D108BD9-81ED-4DB2-BD59-A6C34878D82A}">
                    <a16:rowId xmlns:a16="http://schemas.microsoft.com/office/drawing/2014/main" val="2242043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628.8</a:t>
                      </a:r>
                    </a:p>
                  </a:txBody>
                  <a:tcPr/>
                </a:tc>
                <a:extLst>
                  <a:ext uri="{0D108BD9-81ED-4DB2-BD59-A6C34878D82A}">
                    <a16:rowId xmlns:a16="http://schemas.microsoft.com/office/drawing/2014/main" val="914168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415.2</a:t>
                      </a:r>
                    </a:p>
                  </a:txBody>
                  <a:tcPr/>
                </a:tc>
                <a:extLst>
                  <a:ext uri="{0D108BD9-81ED-4DB2-BD59-A6C34878D82A}">
                    <a16:rowId xmlns:a16="http://schemas.microsoft.com/office/drawing/2014/main" val="11007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#ModoTurbo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extLst>
                  <a:ext uri="{0D108BD9-81ED-4DB2-BD59-A6C34878D82A}">
                    <a16:rowId xmlns:a16="http://schemas.microsoft.com/office/drawing/2014/main" val="938201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#PedaleaSeguro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432.75</a:t>
                      </a:r>
                    </a:p>
                  </a:txBody>
                  <a:tcPr/>
                </a:tc>
                <a:extLst>
                  <a:ext uri="{0D108BD9-81ED-4DB2-BD59-A6C34878D82A}">
                    <a16:rowId xmlns:a16="http://schemas.microsoft.com/office/drawing/2014/main" val="48449622"/>
                  </a:ext>
                </a:extLst>
              </a:tr>
            </a:tbl>
          </a:graphicData>
        </a:graphic>
      </p:graphicFrame>
      <p:sp>
        <p:nvSpPr>
          <p:cNvPr id="4" name="Text Placeholder 3">
            <a:extLst>
              <a:ext uri="{FF2B5EF4-FFF2-40B4-BE49-F238E27FC236}">
                <a16:creationId xmlns:a16="http://schemas.microsoft.com/office/drawing/2014/main" id="{08E9DB70-4533-4AA2-B22A-1E67D6835652}"/>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049786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35B02-49AB-4D5D-8A83-A6837DDCC019}"/>
              </a:ext>
            </a:extLst>
          </p:cNvPr>
          <p:cNvSpPr>
            <a:spLocks noGrp="1"/>
          </p:cNvSpPr>
          <p:nvPr>
            <p:ph type="title"/>
          </p:nvPr>
        </p:nvSpPr>
        <p:spPr/>
        <p:txBody>
          <a:bodyPr/>
          <a:lstStyle/>
          <a:p>
            <a:r>
              <a:rPr lang="en-US"/>
              <a:t>Instagram Hashtag Detection | Scott - 3 of 3</a:t>
            </a:r>
          </a:p>
        </p:txBody>
      </p:sp>
      <p:graphicFrame>
        <p:nvGraphicFramePr>
          <p:cNvPr id="5" name="Table Placeholder 4">
            <a:extLst>
              <a:ext uri="{FF2B5EF4-FFF2-40B4-BE49-F238E27FC236}">
                <a16:creationId xmlns:a16="http://schemas.microsoft.com/office/drawing/2014/main" id="{A338FAAB-E7DC-489B-A10F-28E78C004256}"/>
              </a:ext>
            </a:extLst>
          </p:cNvPr>
          <p:cNvGraphicFramePr>
            <a:graphicFrameLocks noGrp="1"/>
          </p:cNvGraphicFramePr>
          <p:nvPr>
            <p:ph type="tbl" sz="quarter" idx="13"/>
            <p:extLst>
              <p:ext uri="{D42A27DB-BD31-4B8C-83A1-F6EECF244321}">
                <p14:modId xmlns:p14="http://schemas.microsoft.com/office/powerpoint/2010/main" val="2612620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6135731"/>
                    </a:ext>
                  </a:extLst>
                </a:gridCol>
                <a:gridCol w="1399032">
                  <a:extLst>
                    <a:ext uri="{9D8B030D-6E8A-4147-A177-3AD203B41FA5}">
                      <a16:colId xmlns:a16="http://schemas.microsoft.com/office/drawing/2014/main" val="1372694705"/>
                    </a:ext>
                  </a:extLst>
                </a:gridCol>
                <a:gridCol w="1399032">
                  <a:extLst>
                    <a:ext uri="{9D8B030D-6E8A-4147-A177-3AD203B41FA5}">
                      <a16:colId xmlns:a16="http://schemas.microsoft.com/office/drawing/2014/main" val="1675665842"/>
                    </a:ext>
                  </a:extLst>
                </a:gridCol>
                <a:gridCol w="1399032">
                  <a:extLst>
                    <a:ext uri="{9D8B030D-6E8A-4147-A177-3AD203B41FA5}">
                      <a16:colId xmlns:a16="http://schemas.microsoft.com/office/drawing/2014/main" val="360161645"/>
                    </a:ext>
                  </a:extLst>
                </a:gridCol>
                <a:gridCol w="1399032">
                  <a:extLst>
                    <a:ext uri="{9D8B030D-6E8A-4147-A177-3AD203B41FA5}">
                      <a16:colId xmlns:a16="http://schemas.microsoft.com/office/drawing/2014/main" val="1099918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6395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#SpecializedEpic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369.5</a:t>
                      </a:r>
                    </a:p>
                  </a:txBody>
                  <a:tcPr/>
                </a:tc>
                <a:extLst>
                  <a:ext uri="{0D108BD9-81ED-4DB2-BD59-A6C34878D82A}">
                    <a16:rowId xmlns:a16="http://schemas.microsoft.com/office/drawing/2014/main" val="2194156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883.75</a:t>
                      </a:r>
                    </a:p>
                  </a:txBody>
                  <a:tcPr/>
                </a:tc>
                <a:extLst>
                  <a:ext uri="{0D108BD9-81ED-4DB2-BD59-A6C34878D82A}">
                    <a16:rowId xmlns:a16="http://schemas.microsoft.com/office/drawing/2014/main" val="1161720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#topfuel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334.75</a:t>
                      </a:r>
                    </a:p>
                  </a:txBody>
                  <a:tcPr/>
                </a:tc>
                <a:extLst>
                  <a:ext uri="{0D108BD9-81ED-4DB2-BD59-A6C34878D82A}">
                    <a16:rowId xmlns:a16="http://schemas.microsoft.com/office/drawing/2014/main" val="318034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extLst>
                  <a:ext uri="{0D108BD9-81ED-4DB2-BD59-A6C34878D82A}">
                    <a16:rowId xmlns:a16="http://schemas.microsoft.com/office/drawing/2014/main" val="2435766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#LaBiciDeTusSueños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358.75</a:t>
                      </a:r>
                    </a:p>
                  </a:txBody>
                  <a:tcPr/>
                </a:tc>
                <a:extLst>
                  <a:ext uri="{0D108BD9-81ED-4DB2-BD59-A6C34878D82A}">
                    <a16:rowId xmlns:a16="http://schemas.microsoft.com/office/drawing/2014/main" val="3966269400"/>
                  </a:ext>
                </a:extLst>
              </a:tr>
            </a:tbl>
          </a:graphicData>
        </a:graphic>
      </p:graphicFrame>
      <p:sp>
        <p:nvSpPr>
          <p:cNvPr id="4" name="Text Placeholder 3">
            <a:extLst>
              <a:ext uri="{FF2B5EF4-FFF2-40B4-BE49-F238E27FC236}">
                <a16:creationId xmlns:a16="http://schemas.microsoft.com/office/drawing/2014/main" id="{50336F07-DFDA-45B3-9E80-96E6CFE6DA69}"/>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815194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5D307-7422-48F6-8FB0-1B5787583051}"/>
              </a:ext>
            </a:extLst>
          </p:cNvPr>
          <p:cNvSpPr>
            <a:spLocks noGrp="1"/>
          </p:cNvSpPr>
          <p:nvPr>
            <p:ph type="title"/>
          </p:nvPr>
        </p:nvSpPr>
        <p:spPr/>
        <p:txBody>
          <a:bodyPr/>
          <a:lstStyle/>
          <a:p>
            <a:r>
              <a:rPr lang="en-US"/>
              <a:t>Instagram Posts Table | Scott - 1 of 21</a:t>
            </a:r>
          </a:p>
        </p:txBody>
      </p:sp>
      <p:graphicFrame>
        <p:nvGraphicFramePr>
          <p:cNvPr id="5" name="Table Placeholder 4">
            <a:extLst>
              <a:ext uri="{FF2B5EF4-FFF2-40B4-BE49-F238E27FC236}">
                <a16:creationId xmlns:a16="http://schemas.microsoft.com/office/drawing/2014/main" id="{21D3A224-D714-4D85-9E5E-1BFD77E74795}"/>
              </a:ext>
            </a:extLst>
          </p:cNvPr>
          <p:cNvGraphicFramePr>
            <a:graphicFrameLocks noGrp="1"/>
          </p:cNvGraphicFramePr>
          <p:nvPr>
            <p:ph type="tbl" sz="quarter" idx="13"/>
            <p:extLst>
              <p:ext uri="{D42A27DB-BD31-4B8C-83A1-F6EECF244321}">
                <p14:modId xmlns:p14="http://schemas.microsoft.com/office/powerpoint/2010/main" val="2593510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78226715"/>
                    </a:ext>
                  </a:extLst>
                </a:gridCol>
                <a:gridCol w="987552">
                  <a:extLst>
                    <a:ext uri="{9D8B030D-6E8A-4147-A177-3AD203B41FA5}">
                      <a16:colId xmlns:a16="http://schemas.microsoft.com/office/drawing/2014/main" val="575221897"/>
                    </a:ext>
                  </a:extLst>
                </a:gridCol>
                <a:gridCol w="987552">
                  <a:extLst>
                    <a:ext uri="{9D8B030D-6E8A-4147-A177-3AD203B41FA5}">
                      <a16:colId xmlns:a16="http://schemas.microsoft.com/office/drawing/2014/main" val="3685282596"/>
                    </a:ext>
                  </a:extLst>
                </a:gridCol>
                <a:gridCol w="987552">
                  <a:extLst>
                    <a:ext uri="{9D8B030D-6E8A-4147-A177-3AD203B41FA5}">
                      <a16:colId xmlns:a16="http://schemas.microsoft.com/office/drawing/2014/main" val="516694292"/>
                    </a:ext>
                  </a:extLst>
                </a:gridCol>
                <a:gridCol w="987552">
                  <a:extLst>
                    <a:ext uri="{9D8B030D-6E8A-4147-A177-3AD203B41FA5}">
                      <a16:colId xmlns:a16="http://schemas.microsoft.com/office/drawing/2014/main" val="3717834908"/>
                    </a:ext>
                  </a:extLst>
                </a:gridCol>
                <a:gridCol w="987552">
                  <a:extLst>
                    <a:ext uri="{9D8B030D-6E8A-4147-A177-3AD203B41FA5}">
                      <a16:colId xmlns:a16="http://schemas.microsoft.com/office/drawing/2014/main" val="883736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3446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- 2021-03-16 18:07:26</a:t>
                      </a:r>
                      <a:r>
                        <a:rPr kumimoji="0" lang="en-US" sz="1000" b="0" i="0" u="none" strike="noStrike" kern="1200" cap="none" spc="0" normalizeH="0" baseline="0" noProof="0">
                          <a:ln>
                            <a:noFill/>
                          </a:ln>
                          <a:solidFill>
                            <a:prstClr val="black"/>
                          </a:solidFill>
                          <a:effectLst/>
                          <a:uLnTx/>
                          <a:uFillTx/>
                          <a:latin typeface="+mn-lt"/>
                          <a:ea typeface="+mn-ea"/>
                          <a:cs typeface="+mn-cs"/>
                        </a:rPr>
                        <a:t>
 ¡Marlin 8! 
Equipada con cuadro Alpha Silver Aluminum, cableado interno, freno a disco, transmisión SRAM SX Eagle 12 velocidades, Horquilla RockShox Judy Silver,frenos de disco hidráulico Shimano y componentes Bontrager ofrece la combinación perfecta para ir más rápido y más lejos. 
¡Tu próxima bici se llama Marlin!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74441428"/>
                  </a:ext>
                </a:extLst>
              </a:tr>
            </a:tbl>
          </a:graphicData>
        </a:graphic>
      </p:graphicFrame>
      <p:sp>
        <p:nvSpPr>
          <p:cNvPr id="4" name="Text Placeholder 3">
            <a:extLst>
              <a:ext uri="{FF2B5EF4-FFF2-40B4-BE49-F238E27FC236}">
                <a16:creationId xmlns:a16="http://schemas.microsoft.com/office/drawing/2014/main" id="{B39BF6A7-AA9E-42C4-ABE3-40AD7FF1812A}"/>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3551122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8DE43-5D4A-405F-BB16-F9198E5BE738}"/>
              </a:ext>
            </a:extLst>
          </p:cNvPr>
          <p:cNvSpPr>
            <a:spLocks noGrp="1"/>
          </p:cNvSpPr>
          <p:nvPr>
            <p:ph type="title"/>
          </p:nvPr>
        </p:nvSpPr>
        <p:spPr/>
        <p:txBody>
          <a:bodyPr/>
          <a:lstStyle/>
          <a:p>
            <a:r>
              <a:rPr lang="en-US"/>
              <a:t>Instagram Posts Table | Scott - 2 of 21</a:t>
            </a:r>
          </a:p>
        </p:txBody>
      </p:sp>
      <p:graphicFrame>
        <p:nvGraphicFramePr>
          <p:cNvPr id="5" name="Table Placeholder 4">
            <a:extLst>
              <a:ext uri="{FF2B5EF4-FFF2-40B4-BE49-F238E27FC236}">
                <a16:creationId xmlns:a16="http://schemas.microsoft.com/office/drawing/2014/main" id="{A89948A7-9350-4BDD-8008-D376A535C8F3}"/>
              </a:ext>
            </a:extLst>
          </p:cNvPr>
          <p:cNvGraphicFramePr>
            <a:graphicFrameLocks noGrp="1"/>
          </p:cNvGraphicFramePr>
          <p:nvPr>
            <p:ph type="tbl" sz="quarter" idx="13"/>
            <p:extLst>
              <p:ext uri="{D42A27DB-BD31-4B8C-83A1-F6EECF244321}">
                <p14:modId xmlns:p14="http://schemas.microsoft.com/office/powerpoint/2010/main" val="1531621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06906400"/>
                    </a:ext>
                  </a:extLst>
                </a:gridCol>
                <a:gridCol w="987552">
                  <a:extLst>
                    <a:ext uri="{9D8B030D-6E8A-4147-A177-3AD203B41FA5}">
                      <a16:colId xmlns:a16="http://schemas.microsoft.com/office/drawing/2014/main" val="1638821791"/>
                    </a:ext>
                  </a:extLst>
                </a:gridCol>
                <a:gridCol w="987552">
                  <a:extLst>
                    <a:ext uri="{9D8B030D-6E8A-4147-A177-3AD203B41FA5}">
                      <a16:colId xmlns:a16="http://schemas.microsoft.com/office/drawing/2014/main" val="3672622028"/>
                    </a:ext>
                  </a:extLst>
                </a:gridCol>
                <a:gridCol w="987552">
                  <a:extLst>
                    <a:ext uri="{9D8B030D-6E8A-4147-A177-3AD203B41FA5}">
                      <a16:colId xmlns:a16="http://schemas.microsoft.com/office/drawing/2014/main" val="3852500767"/>
                    </a:ext>
                  </a:extLst>
                </a:gridCol>
                <a:gridCol w="987552">
                  <a:extLst>
                    <a:ext uri="{9D8B030D-6E8A-4147-A177-3AD203B41FA5}">
                      <a16:colId xmlns:a16="http://schemas.microsoft.com/office/drawing/2014/main" val="3880111679"/>
                    </a:ext>
                  </a:extLst>
                </a:gridCol>
                <a:gridCol w="987552">
                  <a:extLst>
                    <a:ext uri="{9D8B030D-6E8A-4147-A177-3AD203B41FA5}">
                      <a16:colId xmlns:a16="http://schemas.microsoft.com/office/drawing/2014/main" val="3461986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5233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- 2021-03-28 19:10:05</a:t>
                      </a:r>
                      <a:r>
                        <a:rPr kumimoji="0" lang="en-US" sz="1000" b="0" i="0" u="none" strike="noStrike" kern="1200" cap="none" spc="0" normalizeH="0" baseline="0" noProof="0">
                          <a:ln>
                            <a:noFill/>
                          </a:ln>
                          <a:solidFill>
                            <a:prstClr val="black"/>
                          </a:solidFill>
                          <a:effectLst/>
                          <a:uLnTx/>
                          <a:uFillTx/>
                          <a:latin typeface="+mn-lt"/>
                          <a:ea typeface="+mn-ea"/>
                          <a:cs typeface="+mn-cs"/>
                        </a:rPr>
                        <a:t>
 #newbike ¡La felicidad de ezecuevas7 con su nueva Procaliber 9.8! 
Sin importar el clima ya sumaron sus primeros kilómetros. 🎉 Felicitaciones Eze 🎉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96093162"/>
                  </a:ext>
                </a:extLst>
              </a:tr>
            </a:tbl>
          </a:graphicData>
        </a:graphic>
      </p:graphicFrame>
      <p:sp>
        <p:nvSpPr>
          <p:cNvPr id="4" name="Text Placeholder 3">
            <a:extLst>
              <a:ext uri="{FF2B5EF4-FFF2-40B4-BE49-F238E27FC236}">
                <a16:creationId xmlns:a16="http://schemas.microsoft.com/office/drawing/2014/main" id="{DBE8D28C-6B14-4096-9D9E-547C070B7E23}"/>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706279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7F50A-1611-48E8-8471-D258D23863F7}"/>
              </a:ext>
            </a:extLst>
          </p:cNvPr>
          <p:cNvSpPr>
            <a:spLocks noGrp="1"/>
          </p:cNvSpPr>
          <p:nvPr>
            <p:ph type="title"/>
          </p:nvPr>
        </p:nvSpPr>
        <p:spPr/>
        <p:txBody>
          <a:bodyPr/>
          <a:lstStyle/>
          <a:p>
            <a:r>
              <a:rPr lang="en-US"/>
              <a:t>Instagram Posts Table | Scott - 3 of 21</a:t>
            </a:r>
          </a:p>
        </p:txBody>
      </p:sp>
      <p:graphicFrame>
        <p:nvGraphicFramePr>
          <p:cNvPr id="5" name="Table Placeholder 4">
            <a:extLst>
              <a:ext uri="{FF2B5EF4-FFF2-40B4-BE49-F238E27FC236}">
                <a16:creationId xmlns:a16="http://schemas.microsoft.com/office/drawing/2014/main" id="{EE3671E2-56DB-46A6-98F6-4A0241E20DAB}"/>
              </a:ext>
            </a:extLst>
          </p:cNvPr>
          <p:cNvGraphicFramePr>
            <a:graphicFrameLocks noGrp="1"/>
          </p:cNvGraphicFramePr>
          <p:nvPr>
            <p:ph type="tbl" sz="quarter" idx="13"/>
            <p:extLst>
              <p:ext uri="{D42A27DB-BD31-4B8C-83A1-F6EECF244321}">
                <p14:modId xmlns:p14="http://schemas.microsoft.com/office/powerpoint/2010/main" val="1140742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5116397"/>
                    </a:ext>
                  </a:extLst>
                </a:gridCol>
                <a:gridCol w="987552">
                  <a:extLst>
                    <a:ext uri="{9D8B030D-6E8A-4147-A177-3AD203B41FA5}">
                      <a16:colId xmlns:a16="http://schemas.microsoft.com/office/drawing/2014/main" val="3357718037"/>
                    </a:ext>
                  </a:extLst>
                </a:gridCol>
                <a:gridCol w="987552">
                  <a:extLst>
                    <a:ext uri="{9D8B030D-6E8A-4147-A177-3AD203B41FA5}">
                      <a16:colId xmlns:a16="http://schemas.microsoft.com/office/drawing/2014/main" val="3622186220"/>
                    </a:ext>
                  </a:extLst>
                </a:gridCol>
                <a:gridCol w="987552">
                  <a:extLst>
                    <a:ext uri="{9D8B030D-6E8A-4147-A177-3AD203B41FA5}">
                      <a16:colId xmlns:a16="http://schemas.microsoft.com/office/drawing/2014/main" val="2551152867"/>
                    </a:ext>
                  </a:extLst>
                </a:gridCol>
                <a:gridCol w="987552">
                  <a:extLst>
                    <a:ext uri="{9D8B030D-6E8A-4147-A177-3AD203B41FA5}">
                      <a16:colId xmlns:a16="http://schemas.microsoft.com/office/drawing/2014/main" val="1303919398"/>
                    </a:ext>
                  </a:extLst>
                </a:gridCol>
                <a:gridCol w="987552">
                  <a:extLst>
                    <a:ext uri="{9D8B030D-6E8A-4147-A177-3AD203B41FA5}">
                      <a16:colId xmlns:a16="http://schemas.microsoft.com/office/drawing/2014/main" val="3690487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4435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- 2021-03-24 15:07:41</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9.7 combina la eficiencia de una rígida con la ventaja comprobada de la IsoSpeed para lograr una maquina más rápida. Equipada con cuadro, ruedas y tija de sillín de carbono OCLV Mountain, rotula IsoSpeed , transmisión Sram Eagle de 12 velocidades y una horquilla RockShox Reba RL es la bici definitiva para ir a mayor velocidad con el mayor confort.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0743531"/>
                  </a:ext>
                </a:extLst>
              </a:tr>
            </a:tbl>
          </a:graphicData>
        </a:graphic>
      </p:graphicFrame>
      <p:sp>
        <p:nvSpPr>
          <p:cNvPr id="4" name="Text Placeholder 3">
            <a:extLst>
              <a:ext uri="{FF2B5EF4-FFF2-40B4-BE49-F238E27FC236}">
                <a16:creationId xmlns:a16="http://schemas.microsoft.com/office/drawing/2014/main" id="{750B97B7-30EF-486A-90B8-02270CAE8378}"/>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4249364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B83E3-638A-4B1F-92C0-8ACC012AB2AC}"/>
              </a:ext>
            </a:extLst>
          </p:cNvPr>
          <p:cNvSpPr>
            <a:spLocks noGrp="1"/>
          </p:cNvSpPr>
          <p:nvPr>
            <p:ph type="title"/>
          </p:nvPr>
        </p:nvSpPr>
        <p:spPr/>
        <p:txBody>
          <a:bodyPr/>
          <a:lstStyle/>
          <a:p>
            <a:r>
              <a:rPr lang="en-US"/>
              <a:t>Instagram Posts Table | Scott - 4 of 21</a:t>
            </a:r>
          </a:p>
        </p:txBody>
      </p:sp>
      <p:graphicFrame>
        <p:nvGraphicFramePr>
          <p:cNvPr id="5" name="Table Placeholder 4">
            <a:extLst>
              <a:ext uri="{FF2B5EF4-FFF2-40B4-BE49-F238E27FC236}">
                <a16:creationId xmlns:a16="http://schemas.microsoft.com/office/drawing/2014/main" id="{DE02EA60-0060-4861-B7C4-358A81AA522C}"/>
              </a:ext>
            </a:extLst>
          </p:cNvPr>
          <p:cNvGraphicFramePr>
            <a:graphicFrameLocks noGrp="1"/>
          </p:cNvGraphicFramePr>
          <p:nvPr>
            <p:ph type="tbl" sz="quarter" idx="13"/>
            <p:extLst>
              <p:ext uri="{D42A27DB-BD31-4B8C-83A1-F6EECF244321}">
                <p14:modId xmlns:p14="http://schemas.microsoft.com/office/powerpoint/2010/main" val="3305973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80075156"/>
                    </a:ext>
                  </a:extLst>
                </a:gridCol>
                <a:gridCol w="987552">
                  <a:extLst>
                    <a:ext uri="{9D8B030D-6E8A-4147-A177-3AD203B41FA5}">
                      <a16:colId xmlns:a16="http://schemas.microsoft.com/office/drawing/2014/main" val="105776058"/>
                    </a:ext>
                  </a:extLst>
                </a:gridCol>
                <a:gridCol w="987552">
                  <a:extLst>
                    <a:ext uri="{9D8B030D-6E8A-4147-A177-3AD203B41FA5}">
                      <a16:colId xmlns:a16="http://schemas.microsoft.com/office/drawing/2014/main" val="3577749673"/>
                    </a:ext>
                  </a:extLst>
                </a:gridCol>
                <a:gridCol w="987552">
                  <a:extLst>
                    <a:ext uri="{9D8B030D-6E8A-4147-A177-3AD203B41FA5}">
                      <a16:colId xmlns:a16="http://schemas.microsoft.com/office/drawing/2014/main" val="1491961269"/>
                    </a:ext>
                  </a:extLst>
                </a:gridCol>
                <a:gridCol w="987552">
                  <a:extLst>
                    <a:ext uri="{9D8B030D-6E8A-4147-A177-3AD203B41FA5}">
                      <a16:colId xmlns:a16="http://schemas.microsoft.com/office/drawing/2014/main" val="1648621045"/>
                    </a:ext>
                  </a:extLst>
                </a:gridCol>
                <a:gridCol w="987552">
                  <a:extLst>
                    <a:ext uri="{9D8B030D-6E8A-4147-A177-3AD203B41FA5}">
                      <a16:colId xmlns:a16="http://schemas.microsoft.com/office/drawing/2014/main" val="3867685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1915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- 2021-03-16 18:08:02</a:t>
                      </a:r>
                      <a:r>
                        <a:rPr kumimoji="0" lang="en-US" sz="1000" b="0" i="0" u="none" strike="noStrike" kern="1200" cap="none" spc="0" normalizeH="0" baseline="0" noProof="0">
                          <a:ln>
                            <a:noFill/>
                          </a:ln>
                          <a:solidFill>
                            <a:prstClr val="black"/>
                          </a:solidFill>
                          <a:effectLst/>
                          <a:uLnTx/>
                          <a:uFillTx/>
                          <a:latin typeface="+mn-lt"/>
                          <a:ea typeface="+mn-ea"/>
                          <a:cs typeface="+mn-cs"/>
                        </a:rPr>
                        <a:t>
 ¡Tu próxima bici se llama Marlin 8! 
Equipada con cuadro Alpha Silver Aluminum, cableado interno, freno a disco, transmisión SRAM SX Eagle 12 velocidades, Horquilla RockShox Judy Silver,frenos de disco hidráulico Shimano y componentes Bontrager ofrece la combinación perfecta para ir más rápido y más lejos.
Encontrá las mejores tienda de bici de Argentina en el link de la bio.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95921198"/>
                  </a:ext>
                </a:extLst>
              </a:tr>
            </a:tbl>
          </a:graphicData>
        </a:graphic>
      </p:graphicFrame>
      <p:sp>
        <p:nvSpPr>
          <p:cNvPr id="4" name="Text Placeholder 3">
            <a:extLst>
              <a:ext uri="{FF2B5EF4-FFF2-40B4-BE49-F238E27FC236}">
                <a16:creationId xmlns:a16="http://schemas.microsoft.com/office/drawing/2014/main" id="{E99C0F59-7C95-4380-89A7-8402F44A9752}"/>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1237963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9E5C0-258C-42A2-9EB1-D5C982BA3E24}"/>
              </a:ext>
            </a:extLst>
          </p:cNvPr>
          <p:cNvSpPr>
            <a:spLocks noGrp="1"/>
          </p:cNvSpPr>
          <p:nvPr>
            <p:ph type="title"/>
          </p:nvPr>
        </p:nvSpPr>
        <p:spPr/>
        <p:txBody>
          <a:bodyPr/>
          <a:lstStyle/>
          <a:p>
            <a:r>
              <a:rPr lang="en-US"/>
              <a:t>Instagram Posts Table | Scott - 5 of 21</a:t>
            </a:r>
          </a:p>
        </p:txBody>
      </p:sp>
      <p:graphicFrame>
        <p:nvGraphicFramePr>
          <p:cNvPr id="5" name="Table Placeholder 4">
            <a:extLst>
              <a:ext uri="{FF2B5EF4-FFF2-40B4-BE49-F238E27FC236}">
                <a16:creationId xmlns:a16="http://schemas.microsoft.com/office/drawing/2014/main" id="{2E5A2949-F86A-4F41-9C3E-D5E9ED8EEA73}"/>
              </a:ext>
            </a:extLst>
          </p:cNvPr>
          <p:cNvGraphicFramePr>
            <a:graphicFrameLocks noGrp="1"/>
          </p:cNvGraphicFramePr>
          <p:nvPr>
            <p:ph type="tbl" sz="quarter" idx="13"/>
            <p:extLst>
              <p:ext uri="{D42A27DB-BD31-4B8C-83A1-F6EECF244321}">
                <p14:modId xmlns:p14="http://schemas.microsoft.com/office/powerpoint/2010/main" val="3065467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21752415"/>
                    </a:ext>
                  </a:extLst>
                </a:gridCol>
                <a:gridCol w="987552">
                  <a:extLst>
                    <a:ext uri="{9D8B030D-6E8A-4147-A177-3AD203B41FA5}">
                      <a16:colId xmlns:a16="http://schemas.microsoft.com/office/drawing/2014/main" val="2772330222"/>
                    </a:ext>
                  </a:extLst>
                </a:gridCol>
                <a:gridCol w="987552">
                  <a:extLst>
                    <a:ext uri="{9D8B030D-6E8A-4147-A177-3AD203B41FA5}">
                      <a16:colId xmlns:a16="http://schemas.microsoft.com/office/drawing/2014/main" val="1962648303"/>
                    </a:ext>
                  </a:extLst>
                </a:gridCol>
                <a:gridCol w="987552">
                  <a:extLst>
                    <a:ext uri="{9D8B030D-6E8A-4147-A177-3AD203B41FA5}">
                      <a16:colId xmlns:a16="http://schemas.microsoft.com/office/drawing/2014/main" val="314735555"/>
                    </a:ext>
                  </a:extLst>
                </a:gridCol>
                <a:gridCol w="987552">
                  <a:extLst>
                    <a:ext uri="{9D8B030D-6E8A-4147-A177-3AD203B41FA5}">
                      <a16:colId xmlns:a16="http://schemas.microsoft.com/office/drawing/2014/main" val="24546741"/>
                    </a:ext>
                  </a:extLst>
                </a:gridCol>
                <a:gridCol w="987552">
                  <a:extLst>
                    <a:ext uri="{9D8B030D-6E8A-4147-A177-3AD203B41FA5}">
                      <a16:colId xmlns:a16="http://schemas.microsoft.com/office/drawing/2014/main" val="356241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8276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- 2021-03-22 18:56:12</a:t>
                      </a:r>
                      <a:r>
                        <a:rPr kumimoji="0" lang="en-US" sz="1000" b="0" i="0" u="none" strike="noStrike" kern="1200" cap="none" spc="0" normalizeH="0" baseline="0" noProof="0">
                          <a:ln>
                            <a:noFill/>
                          </a:ln>
                          <a:solidFill>
                            <a:prstClr val="black"/>
                          </a:solidFill>
                          <a:effectLst/>
                          <a:uLnTx/>
                          <a:uFillTx/>
                          <a:latin typeface="+mn-lt"/>
                          <a:ea typeface="+mn-ea"/>
                          <a:cs typeface="+mn-cs"/>
                        </a:rPr>
                        <a:t>
 La Spark RC 900 World Cup fue desarrollada para ganar. 
Horquilla RockShox SID Ultimate acompañada de un amortiguador trasero personalizado RockShox NUDE de 3 modos gracias a nuestro sistema de suspensión TwinLoc.
Transmisión sin cables SRAM Eagle AXS de 12 velocidades y frenos a disco SRAM.
Todo unido en una sola bicicleta.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34314881"/>
                  </a:ext>
                </a:extLst>
              </a:tr>
            </a:tbl>
          </a:graphicData>
        </a:graphic>
      </p:graphicFrame>
      <p:sp>
        <p:nvSpPr>
          <p:cNvPr id="4" name="Text Placeholder 3">
            <a:extLst>
              <a:ext uri="{FF2B5EF4-FFF2-40B4-BE49-F238E27FC236}">
                <a16:creationId xmlns:a16="http://schemas.microsoft.com/office/drawing/2014/main" id="{79CA3693-B747-4EB0-A111-E3528202E9DB}"/>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3610299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5887E-B262-4449-A7B4-B1A4172B5125}"/>
              </a:ext>
            </a:extLst>
          </p:cNvPr>
          <p:cNvSpPr>
            <a:spLocks noGrp="1"/>
          </p:cNvSpPr>
          <p:nvPr>
            <p:ph type="title"/>
          </p:nvPr>
        </p:nvSpPr>
        <p:spPr/>
        <p:txBody>
          <a:bodyPr/>
          <a:lstStyle/>
          <a:p>
            <a:r>
              <a:rPr lang="en-US"/>
              <a:t>Instagram Posts Table | Scott - 6 of 21</a:t>
            </a:r>
          </a:p>
        </p:txBody>
      </p:sp>
      <p:graphicFrame>
        <p:nvGraphicFramePr>
          <p:cNvPr id="5" name="Table Placeholder 4">
            <a:extLst>
              <a:ext uri="{FF2B5EF4-FFF2-40B4-BE49-F238E27FC236}">
                <a16:creationId xmlns:a16="http://schemas.microsoft.com/office/drawing/2014/main" id="{5557520A-524A-42EC-A79E-D38977704044}"/>
              </a:ext>
            </a:extLst>
          </p:cNvPr>
          <p:cNvGraphicFramePr>
            <a:graphicFrameLocks noGrp="1"/>
          </p:cNvGraphicFramePr>
          <p:nvPr>
            <p:ph type="tbl" sz="quarter" idx="13"/>
            <p:extLst>
              <p:ext uri="{D42A27DB-BD31-4B8C-83A1-F6EECF244321}">
                <p14:modId xmlns:p14="http://schemas.microsoft.com/office/powerpoint/2010/main" val="121254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42917422"/>
                    </a:ext>
                  </a:extLst>
                </a:gridCol>
                <a:gridCol w="987552">
                  <a:extLst>
                    <a:ext uri="{9D8B030D-6E8A-4147-A177-3AD203B41FA5}">
                      <a16:colId xmlns:a16="http://schemas.microsoft.com/office/drawing/2014/main" val="2174769692"/>
                    </a:ext>
                  </a:extLst>
                </a:gridCol>
                <a:gridCol w="987552">
                  <a:extLst>
                    <a:ext uri="{9D8B030D-6E8A-4147-A177-3AD203B41FA5}">
                      <a16:colId xmlns:a16="http://schemas.microsoft.com/office/drawing/2014/main" val="2438311398"/>
                    </a:ext>
                  </a:extLst>
                </a:gridCol>
                <a:gridCol w="987552">
                  <a:extLst>
                    <a:ext uri="{9D8B030D-6E8A-4147-A177-3AD203B41FA5}">
                      <a16:colId xmlns:a16="http://schemas.microsoft.com/office/drawing/2014/main" val="1666576803"/>
                    </a:ext>
                  </a:extLst>
                </a:gridCol>
                <a:gridCol w="987552">
                  <a:extLst>
                    <a:ext uri="{9D8B030D-6E8A-4147-A177-3AD203B41FA5}">
                      <a16:colId xmlns:a16="http://schemas.microsoft.com/office/drawing/2014/main" val="907312556"/>
                    </a:ext>
                  </a:extLst>
                </a:gridCol>
                <a:gridCol w="987552">
                  <a:extLst>
                    <a:ext uri="{9D8B030D-6E8A-4147-A177-3AD203B41FA5}">
                      <a16:colId xmlns:a16="http://schemas.microsoft.com/office/drawing/2014/main" val="1167217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6518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- 2021-03-19 17:36:47</a:t>
                      </a:r>
                      <a:r>
                        <a:rPr kumimoji="0" lang="en-US" sz="1000" b="0" i="0" u="none" strike="noStrike" kern="1200" cap="none" spc="0" normalizeH="0" baseline="0" noProof="0">
                          <a:ln>
                            <a:noFill/>
                          </a:ln>
                          <a:solidFill>
                            <a:prstClr val="black"/>
                          </a:solidFill>
                          <a:effectLst/>
                          <a:uLnTx/>
                          <a:uFillTx/>
                          <a:latin typeface="+mn-lt"/>
                          <a:ea typeface="+mn-ea"/>
                          <a:cs typeface="+mn-cs"/>
                        </a:rPr>
                        <a:t>
 ¡La bici perfecta para pasar al siguiente nivel! 
La #Procaliber 9.5 te ofrece la mejor relación precio, capacidad y calidad para enfrentar cualquier desafío. Equipada con un cuadro de carbono OCLV Mountain, transmisión Shimano Deore 1x12, horquilla RockShox Judy y componentes Bontrager.
Descubrí toda la info de precios y disponibilidad en las tiendas oficiales Trek Argentina.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4493663"/>
                  </a:ext>
                </a:extLst>
              </a:tr>
            </a:tbl>
          </a:graphicData>
        </a:graphic>
      </p:graphicFrame>
      <p:sp>
        <p:nvSpPr>
          <p:cNvPr id="4" name="Text Placeholder 3">
            <a:extLst>
              <a:ext uri="{FF2B5EF4-FFF2-40B4-BE49-F238E27FC236}">
                <a16:creationId xmlns:a16="http://schemas.microsoft.com/office/drawing/2014/main" id="{ADAB8A04-6A8B-4392-9B2C-CF53E5B55FCA}"/>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372648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6E993-9B43-47C9-930E-2CFF509E1E17}"/>
              </a:ext>
            </a:extLst>
          </p:cNvPr>
          <p:cNvSpPr>
            <a:spLocks noGrp="1"/>
          </p:cNvSpPr>
          <p:nvPr>
            <p:ph type="title"/>
          </p:nvPr>
        </p:nvSpPr>
        <p:spPr/>
        <p:txBody>
          <a:bodyPr/>
          <a:lstStyle/>
          <a:p>
            <a:r>
              <a:rPr lang="en-US"/>
              <a:t>Instagram Posts Table | Scott - 7 of 21</a:t>
            </a:r>
          </a:p>
        </p:txBody>
      </p:sp>
      <p:graphicFrame>
        <p:nvGraphicFramePr>
          <p:cNvPr id="5" name="Table Placeholder 4">
            <a:extLst>
              <a:ext uri="{FF2B5EF4-FFF2-40B4-BE49-F238E27FC236}">
                <a16:creationId xmlns:a16="http://schemas.microsoft.com/office/drawing/2014/main" id="{E4D041A8-4706-46A3-8C25-6A6BEECE1F3E}"/>
              </a:ext>
            </a:extLst>
          </p:cNvPr>
          <p:cNvGraphicFramePr>
            <a:graphicFrameLocks noGrp="1"/>
          </p:cNvGraphicFramePr>
          <p:nvPr>
            <p:ph type="tbl" sz="quarter" idx="13"/>
            <p:extLst>
              <p:ext uri="{D42A27DB-BD31-4B8C-83A1-F6EECF244321}">
                <p14:modId xmlns:p14="http://schemas.microsoft.com/office/powerpoint/2010/main" val="2819199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16179490"/>
                    </a:ext>
                  </a:extLst>
                </a:gridCol>
                <a:gridCol w="987552">
                  <a:extLst>
                    <a:ext uri="{9D8B030D-6E8A-4147-A177-3AD203B41FA5}">
                      <a16:colId xmlns:a16="http://schemas.microsoft.com/office/drawing/2014/main" val="1910776707"/>
                    </a:ext>
                  </a:extLst>
                </a:gridCol>
                <a:gridCol w="987552">
                  <a:extLst>
                    <a:ext uri="{9D8B030D-6E8A-4147-A177-3AD203B41FA5}">
                      <a16:colId xmlns:a16="http://schemas.microsoft.com/office/drawing/2014/main" val="758441233"/>
                    </a:ext>
                  </a:extLst>
                </a:gridCol>
                <a:gridCol w="987552">
                  <a:extLst>
                    <a:ext uri="{9D8B030D-6E8A-4147-A177-3AD203B41FA5}">
                      <a16:colId xmlns:a16="http://schemas.microsoft.com/office/drawing/2014/main" val="1674604234"/>
                    </a:ext>
                  </a:extLst>
                </a:gridCol>
                <a:gridCol w="987552">
                  <a:extLst>
                    <a:ext uri="{9D8B030D-6E8A-4147-A177-3AD203B41FA5}">
                      <a16:colId xmlns:a16="http://schemas.microsoft.com/office/drawing/2014/main" val="1428879215"/>
                    </a:ext>
                  </a:extLst>
                </a:gridCol>
                <a:gridCol w="987552">
                  <a:extLst>
                    <a:ext uri="{9D8B030D-6E8A-4147-A177-3AD203B41FA5}">
                      <a16:colId xmlns:a16="http://schemas.microsoft.com/office/drawing/2014/main" val="2350902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5673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- 2021-03-26 18:32:15</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40751549"/>
                  </a:ext>
                </a:extLst>
              </a:tr>
            </a:tbl>
          </a:graphicData>
        </a:graphic>
      </p:graphicFrame>
      <p:sp>
        <p:nvSpPr>
          <p:cNvPr id="4" name="Text Placeholder 3">
            <a:extLst>
              <a:ext uri="{FF2B5EF4-FFF2-40B4-BE49-F238E27FC236}">
                <a16:creationId xmlns:a16="http://schemas.microsoft.com/office/drawing/2014/main" id="{3E11EFFC-3781-4C25-A1AA-4603C3793967}"/>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1154076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AF117-22FD-43A6-8E00-50393949DD84}"/>
              </a:ext>
            </a:extLst>
          </p:cNvPr>
          <p:cNvSpPr>
            <a:spLocks noGrp="1"/>
          </p:cNvSpPr>
          <p:nvPr>
            <p:ph type="title"/>
          </p:nvPr>
        </p:nvSpPr>
        <p:spPr/>
        <p:txBody>
          <a:bodyPr/>
          <a:lstStyle/>
          <a:p>
            <a:r>
              <a:rPr lang="en-US"/>
              <a:t>Instagram Posts Table | Scott - 8 of 21</a:t>
            </a:r>
          </a:p>
        </p:txBody>
      </p:sp>
      <p:graphicFrame>
        <p:nvGraphicFramePr>
          <p:cNvPr id="5" name="Table Placeholder 4">
            <a:extLst>
              <a:ext uri="{FF2B5EF4-FFF2-40B4-BE49-F238E27FC236}">
                <a16:creationId xmlns:a16="http://schemas.microsoft.com/office/drawing/2014/main" id="{327DB9DF-66B4-4D0B-95D7-A1435233BC6C}"/>
              </a:ext>
            </a:extLst>
          </p:cNvPr>
          <p:cNvGraphicFramePr>
            <a:graphicFrameLocks noGrp="1"/>
          </p:cNvGraphicFramePr>
          <p:nvPr>
            <p:ph type="tbl" sz="quarter" idx="13"/>
            <p:extLst>
              <p:ext uri="{D42A27DB-BD31-4B8C-83A1-F6EECF244321}">
                <p14:modId xmlns:p14="http://schemas.microsoft.com/office/powerpoint/2010/main" val="781310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89308668"/>
                    </a:ext>
                  </a:extLst>
                </a:gridCol>
                <a:gridCol w="987552">
                  <a:extLst>
                    <a:ext uri="{9D8B030D-6E8A-4147-A177-3AD203B41FA5}">
                      <a16:colId xmlns:a16="http://schemas.microsoft.com/office/drawing/2014/main" val="3759739284"/>
                    </a:ext>
                  </a:extLst>
                </a:gridCol>
                <a:gridCol w="987552">
                  <a:extLst>
                    <a:ext uri="{9D8B030D-6E8A-4147-A177-3AD203B41FA5}">
                      <a16:colId xmlns:a16="http://schemas.microsoft.com/office/drawing/2014/main" val="4008319013"/>
                    </a:ext>
                  </a:extLst>
                </a:gridCol>
                <a:gridCol w="987552">
                  <a:extLst>
                    <a:ext uri="{9D8B030D-6E8A-4147-A177-3AD203B41FA5}">
                      <a16:colId xmlns:a16="http://schemas.microsoft.com/office/drawing/2014/main" val="696305088"/>
                    </a:ext>
                  </a:extLst>
                </a:gridCol>
                <a:gridCol w="987552">
                  <a:extLst>
                    <a:ext uri="{9D8B030D-6E8A-4147-A177-3AD203B41FA5}">
                      <a16:colId xmlns:a16="http://schemas.microsoft.com/office/drawing/2014/main" val="3139505900"/>
                    </a:ext>
                  </a:extLst>
                </a:gridCol>
                <a:gridCol w="987552">
                  <a:extLst>
                    <a:ext uri="{9D8B030D-6E8A-4147-A177-3AD203B41FA5}">
                      <a16:colId xmlns:a16="http://schemas.microsoft.com/office/drawing/2014/main" val="2263188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0865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- 2021-03-21 20:36:23</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9.6 es una bici de carbono ligera para XC y Marathon preparada para enfrentar cualquier desafío. Equipada con un cuadro de carbono OCLV Mountain, una transmisión Shimano XT/SLX de 12 velocidades con un amplio rango de desarrollos y una horquilla RockShox Recon Gold.
Disponibilidad, precios e info en tu tienda Trek más cercana. Link en bio.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26200203"/>
                  </a:ext>
                </a:extLst>
              </a:tr>
            </a:tbl>
          </a:graphicData>
        </a:graphic>
      </p:graphicFrame>
      <p:sp>
        <p:nvSpPr>
          <p:cNvPr id="4" name="Text Placeholder 3">
            <a:extLst>
              <a:ext uri="{FF2B5EF4-FFF2-40B4-BE49-F238E27FC236}">
                <a16:creationId xmlns:a16="http://schemas.microsoft.com/office/drawing/2014/main" id="{E62E6005-F638-4CBB-9D05-3EB6C26FB657}"/>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7350156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6C712-9D2A-4F86-B83C-97FA3A275E84}"/>
              </a:ext>
            </a:extLst>
          </p:cNvPr>
          <p:cNvSpPr>
            <a:spLocks noGrp="1"/>
          </p:cNvSpPr>
          <p:nvPr>
            <p:ph type="title"/>
          </p:nvPr>
        </p:nvSpPr>
        <p:spPr/>
        <p:txBody>
          <a:bodyPr/>
          <a:lstStyle/>
          <a:p>
            <a:r>
              <a:rPr lang="en-US"/>
              <a:t>Instagram Posts Table | Scott - 9 of 21</a:t>
            </a:r>
          </a:p>
        </p:txBody>
      </p:sp>
      <p:graphicFrame>
        <p:nvGraphicFramePr>
          <p:cNvPr id="5" name="Table Placeholder 4">
            <a:extLst>
              <a:ext uri="{FF2B5EF4-FFF2-40B4-BE49-F238E27FC236}">
                <a16:creationId xmlns:a16="http://schemas.microsoft.com/office/drawing/2014/main" id="{B23C59C6-DE94-4E1E-87C1-7B932A6F942F}"/>
              </a:ext>
            </a:extLst>
          </p:cNvPr>
          <p:cNvGraphicFramePr>
            <a:graphicFrameLocks noGrp="1"/>
          </p:cNvGraphicFramePr>
          <p:nvPr>
            <p:ph type="tbl" sz="quarter" idx="13"/>
            <p:extLst>
              <p:ext uri="{D42A27DB-BD31-4B8C-83A1-F6EECF244321}">
                <p14:modId xmlns:p14="http://schemas.microsoft.com/office/powerpoint/2010/main" val="3657795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32657581"/>
                    </a:ext>
                  </a:extLst>
                </a:gridCol>
                <a:gridCol w="987552">
                  <a:extLst>
                    <a:ext uri="{9D8B030D-6E8A-4147-A177-3AD203B41FA5}">
                      <a16:colId xmlns:a16="http://schemas.microsoft.com/office/drawing/2014/main" val="368193551"/>
                    </a:ext>
                  </a:extLst>
                </a:gridCol>
                <a:gridCol w="987552">
                  <a:extLst>
                    <a:ext uri="{9D8B030D-6E8A-4147-A177-3AD203B41FA5}">
                      <a16:colId xmlns:a16="http://schemas.microsoft.com/office/drawing/2014/main" val="4284265771"/>
                    </a:ext>
                  </a:extLst>
                </a:gridCol>
                <a:gridCol w="987552">
                  <a:extLst>
                    <a:ext uri="{9D8B030D-6E8A-4147-A177-3AD203B41FA5}">
                      <a16:colId xmlns:a16="http://schemas.microsoft.com/office/drawing/2014/main" val="2459460755"/>
                    </a:ext>
                  </a:extLst>
                </a:gridCol>
                <a:gridCol w="987552">
                  <a:extLst>
                    <a:ext uri="{9D8B030D-6E8A-4147-A177-3AD203B41FA5}">
                      <a16:colId xmlns:a16="http://schemas.microsoft.com/office/drawing/2014/main" val="1568762825"/>
                    </a:ext>
                  </a:extLst>
                </a:gridCol>
                <a:gridCol w="987552">
                  <a:extLst>
                    <a:ext uri="{9D8B030D-6E8A-4147-A177-3AD203B41FA5}">
                      <a16:colId xmlns:a16="http://schemas.microsoft.com/office/drawing/2014/main" val="142135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5778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- 2021-04-14 18:42:03</a:t>
                      </a:r>
                      <a:r>
                        <a:rPr kumimoji="0" lang="es-ES" sz="1000" b="0" i="0" u="none" strike="noStrike" kern="1200" cap="none" spc="0" normalizeH="0" baseline="0" noProof="0">
                          <a:ln>
                            <a:noFill/>
                          </a:ln>
                          <a:solidFill>
                            <a:prstClr val="black"/>
                          </a:solidFill>
                          <a:effectLst/>
                          <a:uLnTx/>
                          <a:uFillTx/>
                          <a:latin typeface="+mn-lt"/>
                          <a:ea typeface="+mn-ea"/>
                          <a:cs typeface="+mn-cs"/>
                        </a:rPr>
                        <a:t>
 La X-Caliber es una rígida diseñada para proporcionar velocidad, eficacia de pedaleo y un manejo rápido en senderos, singletrack o en las calles de la ciudad. Es perfecta para los ciclistas novatos, para corredores de cross country y para todo aquel que quiera rodar más kilómetros en menos tiempo.
Toda la información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42555021"/>
                  </a:ext>
                </a:extLst>
              </a:tr>
            </a:tbl>
          </a:graphicData>
        </a:graphic>
      </p:graphicFrame>
      <p:sp>
        <p:nvSpPr>
          <p:cNvPr id="4" name="Text Placeholder 3">
            <a:extLst>
              <a:ext uri="{FF2B5EF4-FFF2-40B4-BE49-F238E27FC236}">
                <a16:creationId xmlns:a16="http://schemas.microsoft.com/office/drawing/2014/main" id="{FA7D610D-CCF3-4586-BB01-1AC40B288AAD}"/>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4924289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2B79C-0F27-44EA-9FC7-081104DC6A5D}"/>
              </a:ext>
            </a:extLst>
          </p:cNvPr>
          <p:cNvSpPr>
            <a:spLocks noGrp="1"/>
          </p:cNvSpPr>
          <p:nvPr>
            <p:ph type="title"/>
          </p:nvPr>
        </p:nvSpPr>
        <p:spPr/>
        <p:txBody>
          <a:bodyPr/>
          <a:lstStyle/>
          <a:p>
            <a:r>
              <a:rPr lang="en-US"/>
              <a:t>Instagram Posts Table | Scott - 10 of 21</a:t>
            </a:r>
          </a:p>
        </p:txBody>
      </p:sp>
      <p:graphicFrame>
        <p:nvGraphicFramePr>
          <p:cNvPr id="5" name="Table Placeholder 4">
            <a:extLst>
              <a:ext uri="{FF2B5EF4-FFF2-40B4-BE49-F238E27FC236}">
                <a16:creationId xmlns:a16="http://schemas.microsoft.com/office/drawing/2014/main" id="{979ED1E8-386E-48BA-9D63-82E907A8E45D}"/>
              </a:ext>
            </a:extLst>
          </p:cNvPr>
          <p:cNvGraphicFramePr>
            <a:graphicFrameLocks noGrp="1"/>
          </p:cNvGraphicFramePr>
          <p:nvPr>
            <p:ph type="tbl" sz="quarter" idx="13"/>
            <p:extLst>
              <p:ext uri="{D42A27DB-BD31-4B8C-83A1-F6EECF244321}">
                <p14:modId xmlns:p14="http://schemas.microsoft.com/office/powerpoint/2010/main" val="2218813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23218171"/>
                    </a:ext>
                  </a:extLst>
                </a:gridCol>
                <a:gridCol w="987552">
                  <a:extLst>
                    <a:ext uri="{9D8B030D-6E8A-4147-A177-3AD203B41FA5}">
                      <a16:colId xmlns:a16="http://schemas.microsoft.com/office/drawing/2014/main" val="2269662998"/>
                    </a:ext>
                  </a:extLst>
                </a:gridCol>
                <a:gridCol w="987552">
                  <a:extLst>
                    <a:ext uri="{9D8B030D-6E8A-4147-A177-3AD203B41FA5}">
                      <a16:colId xmlns:a16="http://schemas.microsoft.com/office/drawing/2014/main" val="196156751"/>
                    </a:ext>
                  </a:extLst>
                </a:gridCol>
                <a:gridCol w="987552">
                  <a:extLst>
                    <a:ext uri="{9D8B030D-6E8A-4147-A177-3AD203B41FA5}">
                      <a16:colId xmlns:a16="http://schemas.microsoft.com/office/drawing/2014/main" val="500245347"/>
                    </a:ext>
                  </a:extLst>
                </a:gridCol>
                <a:gridCol w="987552">
                  <a:extLst>
                    <a:ext uri="{9D8B030D-6E8A-4147-A177-3AD203B41FA5}">
                      <a16:colId xmlns:a16="http://schemas.microsoft.com/office/drawing/2014/main" val="2997288394"/>
                    </a:ext>
                  </a:extLst>
                </a:gridCol>
                <a:gridCol w="987552">
                  <a:extLst>
                    <a:ext uri="{9D8B030D-6E8A-4147-A177-3AD203B41FA5}">
                      <a16:colId xmlns:a16="http://schemas.microsoft.com/office/drawing/2014/main" val="1354238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5452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- 2021-04-12 17:45:29</a:t>
                      </a:r>
                      <a:r>
                        <a:rPr kumimoji="0" lang="es-ES" sz="1000" b="0" i="0" u="none" strike="noStrike" kern="1200" cap="none" spc="0" normalizeH="0" baseline="0" noProof="0">
                          <a:ln>
                            <a:noFill/>
                          </a:ln>
                          <a:solidFill>
                            <a:prstClr val="black"/>
                          </a:solidFill>
                          <a:effectLst/>
                          <a:uLnTx/>
                          <a:uFillTx/>
                          <a:latin typeface="+mn-lt"/>
                          <a:ea typeface="+mn-ea"/>
                          <a:cs typeface="+mn-cs"/>
                        </a:rPr>
                        <a:t>
 Ya no tenés que elegir entre aerodinámica y bajo peso o entre confort y velocidad.
La nueva Tarmac te lo da T O D O🙌
Es la bicicleta de ruta más liviana que permite la UCI para que puedas enfrentar los ascensos más picantes y la más rápida para que puedas volar en los descensos.
#AeroIsEverything 
🔺 Encontrá la línea #Tarmac en nuestras tiendas autorizadas🔺
#SpecializedTarmac #TarmacSL7 #IamSpecialized #SpecializedArgentina
📸  billy_lebelge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80036265"/>
                  </a:ext>
                </a:extLst>
              </a:tr>
            </a:tbl>
          </a:graphicData>
        </a:graphic>
      </p:graphicFrame>
      <p:sp>
        <p:nvSpPr>
          <p:cNvPr id="4" name="Text Placeholder 3">
            <a:extLst>
              <a:ext uri="{FF2B5EF4-FFF2-40B4-BE49-F238E27FC236}">
                <a16:creationId xmlns:a16="http://schemas.microsoft.com/office/drawing/2014/main" id="{75FFA75A-D609-4163-A9FA-C85AE0C12A65}"/>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977024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1C627-7B5B-4D9E-93AC-BA17359870E9}"/>
              </a:ext>
            </a:extLst>
          </p:cNvPr>
          <p:cNvSpPr>
            <a:spLocks noGrp="1"/>
          </p:cNvSpPr>
          <p:nvPr>
            <p:ph type="title"/>
          </p:nvPr>
        </p:nvSpPr>
        <p:spPr/>
        <p:txBody>
          <a:bodyPr/>
          <a:lstStyle/>
          <a:p>
            <a:r>
              <a:rPr lang="en-US"/>
              <a:t>Instagram Posts Table | Scott - 11 of 21</a:t>
            </a:r>
          </a:p>
        </p:txBody>
      </p:sp>
      <p:graphicFrame>
        <p:nvGraphicFramePr>
          <p:cNvPr id="5" name="Table Placeholder 4">
            <a:extLst>
              <a:ext uri="{FF2B5EF4-FFF2-40B4-BE49-F238E27FC236}">
                <a16:creationId xmlns:a16="http://schemas.microsoft.com/office/drawing/2014/main" id="{DDD98267-B0A6-4667-B1C2-D7861CDAFDD4}"/>
              </a:ext>
            </a:extLst>
          </p:cNvPr>
          <p:cNvGraphicFramePr>
            <a:graphicFrameLocks noGrp="1"/>
          </p:cNvGraphicFramePr>
          <p:nvPr>
            <p:ph type="tbl" sz="quarter" idx="13"/>
            <p:extLst>
              <p:ext uri="{D42A27DB-BD31-4B8C-83A1-F6EECF244321}">
                <p14:modId xmlns:p14="http://schemas.microsoft.com/office/powerpoint/2010/main" val="402545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53650621"/>
                    </a:ext>
                  </a:extLst>
                </a:gridCol>
                <a:gridCol w="987552">
                  <a:extLst>
                    <a:ext uri="{9D8B030D-6E8A-4147-A177-3AD203B41FA5}">
                      <a16:colId xmlns:a16="http://schemas.microsoft.com/office/drawing/2014/main" val="970181941"/>
                    </a:ext>
                  </a:extLst>
                </a:gridCol>
                <a:gridCol w="987552">
                  <a:extLst>
                    <a:ext uri="{9D8B030D-6E8A-4147-A177-3AD203B41FA5}">
                      <a16:colId xmlns:a16="http://schemas.microsoft.com/office/drawing/2014/main" val="2872507558"/>
                    </a:ext>
                  </a:extLst>
                </a:gridCol>
                <a:gridCol w="987552">
                  <a:extLst>
                    <a:ext uri="{9D8B030D-6E8A-4147-A177-3AD203B41FA5}">
                      <a16:colId xmlns:a16="http://schemas.microsoft.com/office/drawing/2014/main" val="1836812668"/>
                    </a:ext>
                  </a:extLst>
                </a:gridCol>
                <a:gridCol w="987552">
                  <a:extLst>
                    <a:ext uri="{9D8B030D-6E8A-4147-A177-3AD203B41FA5}">
                      <a16:colId xmlns:a16="http://schemas.microsoft.com/office/drawing/2014/main" val="3776595549"/>
                    </a:ext>
                  </a:extLst>
                </a:gridCol>
                <a:gridCol w="987552">
                  <a:extLst>
                    <a:ext uri="{9D8B030D-6E8A-4147-A177-3AD203B41FA5}">
                      <a16:colId xmlns:a16="http://schemas.microsoft.com/office/drawing/2014/main" val="1320010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5834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- 2021-04-01 14:41:25</a:t>
                      </a:r>
                      <a:r>
                        <a:rPr kumimoji="0" lang="en-US" sz="1000" b="0" i="0" u="none" strike="noStrike" kern="1200" cap="none" spc="0" normalizeH="0" baseline="0" noProof="0">
                          <a:ln>
                            <a:noFill/>
                          </a:ln>
                          <a:solidFill>
                            <a:prstClr val="black"/>
                          </a:solidFill>
                          <a:effectLst/>
                          <a:uLnTx/>
                          <a:uFillTx/>
                          <a:latin typeface="+mn-lt"/>
                          <a:ea typeface="+mn-ea"/>
                          <a:cs typeface="+mn-cs"/>
                        </a:rPr>
                        <a:t>
 ¡No hay nada igual! Por segundo año consecutivo la bici ganadora de vueltaaltascumbres #SuperCaliber se convierte en la bici del año por los lectores de bikerevista.
¡No importa el continente, ni el país; todo el mundo está seguro que es genial! 
trekbikes  trekbicycleargentina bontragerargentina #trekbikes #trekargentina #bontragerargentina #supercaliber #procaliber #wavecell #racedtowin #gooutside #creemosenlasbicis #racedtowin #Gobybike #TeamTrekBontrager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58844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- 2021-04-15 14:22:36</a:t>
                      </a:r>
                      <a:r>
                        <a:rPr kumimoji="0" lang="en-US" sz="1000" b="0" i="0" u="none" strike="noStrike" kern="1200" cap="none" spc="0" normalizeH="0" baseline="0" noProof="0">
                          <a:ln>
                            <a:noFill/>
                          </a:ln>
                          <a:solidFill>
                            <a:prstClr val="black"/>
                          </a:solidFill>
                          <a:effectLst/>
                          <a:uLnTx/>
                          <a:uFillTx/>
                          <a:latin typeface="+mn-lt"/>
                          <a:ea typeface="+mn-ea"/>
                          <a:cs typeface="+mn-cs"/>
                        </a:rPr>
                        <a:t>
 ¡Feliz día Internacional del Ciclista! 
trekbikes trekbicycleargentina bontragerargentina opticacentralstore pave_sportswear #trekbikes #trekargentina  #procaliber #topfuel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2953323"/>
                  </a:ext>
                </a:extLst>
              </a:tr>
            </a:tbl>
          </a:graphicData>
        </a:graphic>
      </p:graphicFrame>
      <p:sp>
        <p:nvSpPr>
          <p:cNvPr id="4" name="Text Placeholder 3">
            <a:extLst>
              <a:ext uri="{FF2B5EF4-FFF2-40B4-BE49-F238E27FC236}">
                <a16:creationId xmlns:a16="http://schemas.microsoft.com/office/drawing/2014/main" id="{D6F43442-AD3D-4D1D-829E-E064FC03F834}"/>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8034000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1F13A-4D19-4CE4-88EA-4D805BD6EF97}"/>
              </a:ext>
            </a:extLst>
          </p:cNvPr>
          <p:cNvSpPr>
            <a:spLocks noGrp="1"/>
          </p:cNvSpPr>
          <p:nvPr>
            <p:ph type="title"/>
          </p:nvPr>
        </p:nvSpPr>
        <p:spPr/>
        <p:txBody>
          <a:bodyPr/>
          <a:lstStyle/>
          <a:p>
            <a:r>
              <a:rPr lang="en-US"/>
              <a:t>Instagram Posts Table | Scott - 12 of 21</a:t>
            </a:r>
          </a:p>
        </p:txBody>
      </p:sp>
      <p:graphicFrame>
        <p:nvGraphicFramePr>
          <p:cNvPr id="5" name="Table Placeholder 4">
            <a:extLst>
              <a:ext uri="{FF2B5EF4-FFF2-40B4-BE49-F238E27FC236}">
                <a16:creationId xmlns:a16="http://schemas.microsoft.com/office/drawing/2014/main" id="{FB398BA7-3CF6-4D25-B7DD-A0A9E353ADA5}"/>
              </a:ext>
            </a:extLst>
          </p:cNvPr>
          <p:cNvGraphicFramePr>
            <a:graphicFrameLocks noGrp="1"/>
          </p:cNvGraphicFramePr>
          <p:nvPr>
            <p:ph type="tbl" sz="quarter" idx="13"/>
            <p:extLst>
              <p:ext uri="{D42A27DB-BD31-4B8C-83A1-F6EECF244321}">
                <p14:modId xmlns:p14="http://schemas.microsoft.com/office/powerpoint/2010/main" val="3038413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17577818"/>
                    </a:ext>
                  </a:extLst>
                </a:gridCol>
                <a:gridCol w="987552">
                  <a:extLst>
                    <a:ext uri="{9D8B030D-6E8A-4147-A177-3AD203B41FA5}">
                      <a16:colId xmlns:a16="http://schemas.microsoft.com/office/drawing/2014/main" val="655665327"/>
                    </a:ext>
                  </a:extLst>
                </a:gridCol>
                <a:gridCol w="987552">
                  <a:extLst>
                    <a:ext uri="{9D8B030D-6E8A-4147-A177-3AD203B41FA5}">
                      <a16:colId xmlns:a16="http://schemas.microsoft.com/office/drawing/2014/main" val="683874580"/>
                    </a:ext>
                  </a:extLst>
                </a:gridCol>
                <a:gridCol w="987552">
                  <a:extLst>
                    <a:ext uri="{9D8B030D-6E8A-4147-A177-3AD203B41FA5}">
                      <a16:colId xmlns:a16="http://schemas.microsoft.com/office/drawing/2014/main" val="3108934874"/>
                    </a:ext>
                  </a:extLst>
                </a:gridCol>
                <a:gridCol w="987552">
                  <a:extLst>
                    <a:ext uri="{9D8B030D-6E8A-4147-A177-3AD203B41FA5}">
                      <a16:colId xmlns:a16="http://schemas.microsoft.com/office/drawing/2014/main" val="2863384359"/>
                    </a:ext>
                  </a:extLst>
                </a:gridCol>
                <a:gridCol w="987552">
                  <a:extLst>
                    <a:ext uri="{9D8B030D-6E8A-4147-A177-3AD203B41FA5}">
                      <a16:colId xmlns:a16="http://schemas.microsoft.com/office/drawing/2014/main" val="2574626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541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- 2021-03-31 14:17:57</a:t>
                      </a:r>
                      <a:r>
                        <a:rPr kumimoji="0" lang="es-ES" sz="1000" b="0" i="0" u="none" strike="noStrike" kern="1200" cap="none" spc="0" normalizeH="0" baseline="0" noProof="0">
                          <a:ln>
                            <a:noFill/>
                          </a:ln>
                          <a:solidFill>
                            <a:prstClr val="black"/>
                          </a:solidFill>
                          <a:effectLst/>
                          <a:uLnTx/>
                          <a:uFillTx/>
                          <a:latin typeface="+mn-lt"/>
                          <a:ea typeface="+mn-ea"/>
                          <a:cs typeface="+mn-cs"/>
                        </a:rPr>
                        <a:t>
 Cómo ciclistas es fundamental que seamos autosuficientes y para eso no debemos olvidar salir a rodar con una multiherramienta, un inflador y una cámara de repuesto.
⚙️ Una multiherramienta es de mucha utilidad para corregir o ajustar los componentes de nuestra bici ante cualquier eventualidad.
⚙️ La Specialized EMT 9 es minimalista, liviana y trae una gran variedad de herramientas, lo que la convierte en ideal para acompañarte en todas tus salidas.
#PedaleaSeguro
🔺 Encontrá toda la linea de multiherremiantas Specialized EMT en nuestras tiendas autorizadas🔺
#IamSpecialized #SpecialzedArgentina #Specialized #EsencialesSpecialized #SpecializedEmt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85791534"/>
                  </a:ext>
                </a:extLst>
              </a:tr>
            </a:tbl>
          </a:graphicData>
        </a:graphic>
      </p:graphicFrame>
      <p:sp>
        <p:nvSpPr>
          <p:cNvPr id="4" name="Text Placeholder 3">
            <a:extLst>
              <a:ext uri="{FF2B5EF4-FFF2-40B4-BE49-F238E27FC236}">
                <a16:creationId xmlns:a16="http://schemas.microsoft.com/office/drawing/2014/main" id="{519F6B46-16EB-4EB1-88AD-325E6E48779E}"/>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481845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10452-A475-44C2-A810-CACD043E0CF1}"/>
              </a:ext>
            </a:extLst>
          </p:cNvPr>
          <p:cNvSpPr>
            <a:spLocks noGrp="1"/>
          </p:cNvSpPr>
          <p:nvPr>
            <p:ph type="title"/>
          </p:nvPr>
        </p:nvSpPr>
        <p:spPr/>
        <p:txBody>
          <a:bodyPr/>
          <a:lstStyle/>
          <a:p>
            <a:r>
              <a:rPr lang="en-US"/>
              <a:t>Instagram Posts Table | Scott - 13 of 21</a:t>
            </a:r>
          </a:p>
        </p:txBody>
      </p:sp>
      <p:graphicFrame>
        <p:nvGraphicFramePr>
          <p:cNvPr id="5" name="Table Placeholder 4">
            <a:extLst>
              <a:ext uri="{FF2B5EF4-FFF2-40B4-BE49-F238E27FC236}">
                <a16:creationId xmlns:a16="http://schemas.microsoft.com/office/drawing/2014/main" id="{35B56980-A660-4D40-818A-0BC84FE11638}"/>
              </a:ext>
            </a:extLst>
          </p:cNvPr>
          <p:cNvGraphicFramePr>
            <a:graphicFrameLocks noGrp="1"/>
          </p:cNvGraphicFramePr>
          <p:nvPr>
            <p:ph type="tbl" sz="quarter" idx="13"/>
            <p:extLst>
              <p:ext uri="{D42A27DB-BD31-4B8C-83A1-F6EECF244321}">
                <p14:modId xmlns:p14="http://schemas.microsoft.com/office/powerpoint/2010/main" val="2519528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04698759"/>
                    </a:ext>
                  </a:extLst>
                </a:gridCol>
                <a:gridCol w="987552">
                  <a:extLst>
                    <a:ext uri="{9D8B030D-6E8A-4147-A177-3AD203B41FA5}">
                      <a16:colId xmlns:a16="http://schemas.microsoft.com/office/drawing/2014/main" val="314038344"/>
                    </a:ext>
                  </a:extLst>
                </a:gridCol>
                <a:gridCol w="987552">
                  <a:extLst>
                    <a:ext uri="{9D8B030D-6E8A-4147-A177-3AD203B41FA5}">
                      <a16:colId xmlns:a16="http://schemas.microsoft.com/office/drawing/2014/main" val="879916428"/>
                    </a:ext>
                  </a:extLst>
                </a:gridCol>
                <a:gridCol w="987552">
                  <a:extLst>
                    <a:ext uri="{9D8B030D-6E8A-4147-A177-3AD203B41FA5}">
                      <a16:colId xmlns:a16="http://schemas.microsoft.com/office/drawing/2014/main" val="1149102261"/>
                    </a:ext>
                  </a:extLst>
                </a:gridCol>
                <a:gridCol w="987552">
                  <a:extLst>
                    <a:ext uri="{9D8B030D-6E8A-4147-A177-3AD203B41FA5}">
                      <a16:colId xmlns:a16="http://schemas.microsoft.com/office/drawing/2014/main" val="2324182665"/>
                    </a:ext>
                  </a:extLst>
                </a:gridCol>
                <a:gridCol w="987552">
                  <a:extLst>
                    <a:ext uri="{9D8B030D-6E8A-4147-A177-3AD203B41FA5}">
                      <a16:colId xmlns:a16="http://schemas.microsoft.com/office/drawing/2014/main" val="2593398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3140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- 2021-04-12 20:24:07</a:t>
                      </a:r>
                      <a:r>
                        <a:rPr kumimoji="0" lang="en-US" sz="1000" b="0" i="0" u="none" strike="noStrike" kern="1200" cap="none" spc="0" normalizeH="0" baseline="0" noProof="0">
                          <a:ln>
                            <a:noFill/>
                          </a:ln>
                          <a:solidFill>
                            <a:prstClr val="black"/>
                          </a:solidFill>
                          <a:effectLst/>
                          <a:uLnTx/>
                          <a:uFillTx/>
                          <a:latin typeface="+mn-lt"/>
                          <a:ea typeface="+mn-ea"/>
                          <a:cs typeface="+mn-cs"/>
                        </a:rPr>
                        <a:t>
 SCOTT Spark RC 900 Team ISSUE AXS PRZ. El cuadro más rápido del mercado para que tu performance cambie para siempre.
✅ Cuadro Spark RC de carbono HMF
✅ RockShox SID Select RL3 110 mm
✅ FOX Nude EVOL, TwinLoc, 100 mm
✅ SRAM X01 AXS Eagle, 12 velocidades
✅ Frenos de disco Shimano XT
✅ Ruedas Syncros Silverton 2.0 TR
✅ Cubiertas Maxxis Rekon Race Folding
✅ Componentes de carbono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99923614"/>
                  </a:ext>
                </a:extLst>
              </a:tr>
            </a:tbl>
          </a:graphicData>
        </a:graphic>
      </p:graphicFrame>
      <p:sp>
        <p:nvSpPr>
          <p:cNvPr id="4" name="Text Placeholder 3">
            <a:extLst>
              <a:ext uri="{FF2B5EF4-FFF2-40B4-BE49-F238E27FC236}">
                <a16:creationId xmlns:a16="http://schemas.microsoft.com/office/drawing/2014/main" id="{9122B029-813F-48C0-9CC2-C26A13E7CE2A}"/>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40124347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F8FAA-295B-4F07-A601-5D37B83EF764}"/>
              </a:ext>
            </a:extLst>
          </p:cNvPr>
          <p:cNvSpPr>
            <a:spLocks noGrp="1"/>
          </p:cNvSpPr>
          <p:nvPr>
            <p:ph type="title"/>
          </p:nvPr>
        </p:nvSpPr>
        <p:spPr/>
        <p:txBody>
          <a:bodyPr/>
          <a:lstStyle/>
          <a:p>
            <a:r>
              <a:rPr lang="en-US"/>
              <a:t>Instagram Posts Table | Scott - 14 of 21</a:t>
            </a:r>
          </a:p>
        </p:txBody>
      </p:sp>
      <p:graphicFrame>
        <p:nvGraphicFramePr>
          <p:cNvPr id="5" name="Table Placeholder 4">
            <a:extLst>
              <a:ext uri="{FF2B5EF4-FFF2-40B4-BE49-F238E27FC236}">
                <a16:creationId xmlns:a16="http://schemas.microsoft.com/office/drawing/2014/main" id="{D57D617B-E7A9-4B86-AFD7-37698D013E47}"/>
              </a:ext>
            </a:extLst>
          </p:cNvPr>
          <p:cNvGraphicFramePr>
            <a:graphicFrameLocks noGrp="1"/>
          </p:cNvGraphicFramePr>
          <p:nvPr>
            <p:ph type="tbl" sz="quarter" idx="13"/>
            <p:extLst>
              <p:ext uri="{D42A27DB-BD31-4B8C-83A1-F6EECF244321}">
                <p14:modId xmlns:p14="http://schemas.microsoft.com/office/powerpoint/2010/main" val="4007534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36878909"/>
                    </a:ext>
                  </a:extLst>
                </a:gridCol>
                <a:gridCol w="987552">
                  <a:extLst>
                    <a:ext uri="{9D8B030D-6E8A-4147-A177-3AD203B41FA5}">
                      <a16:colId xmlns:a16="http://schemas.microsoft.com/office/drawing/2014/main" val="3683512909"/>
                    </a:ext>
                  </a:extLst>
                </a:gridCol>
                <a:gridCol w="987552">
                  <a:extLst>
                    <a:ext uri="{9D8B030D-6E8A-4147-A177-3AD203B41FA5}">
                      <a16:colId xmlns:a16="http://schemas.microsoft.com/office/drawing/2014/main" val="602173690"/>
                    </a:ext>
                  </a:extLst>
                </a:gridCol>
                <a:gridCol w="987552">
                  <a:extLst>
                    <a:ext uri="{9D8B030D-6E8A-4147-A177-3AD203B41FA5}">
                      <a16:colId xmlns:a16="http://schemas.microsoft.com/office/drawing/2014/main" val="2100358388"/>
                    </a:ext>
                  </a:extLst>
                </a:gridCol>
                <a:gridCol w="987552">
                  <a:extLst>
                    <a:ext uri="{9D8B030D-6E8A-4147-A177-3AD203B41FA5}">
                      <a16:colId xmlns:a16="http://schemas.microsoft.com/office/drawing/2014/main" val="277845765"/>
                    </a:ext>
                  </a:extLst>
                </a:gridCol>
                <a:gridCol w="987552">
                  <a:extLst>
                    <a:ext uri="{9D8B030D-6E8A-4147-A177-3AD203B41FA5}">
                      <a16:colId xmlns:a16="http://schemas.microsoft.com/office/drawing/2014/main" val="1386379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7794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- 2021-04-02 12:05:02</a:t>
                      </a:r>
                      <a:r>
                        <a:rPr kumimoji="0" lang="en-US" sz="1000" b="0" i="0" u="none" strike="noStrike" kern="1200" cap="none" spc="0" normalizeH="0" baseline="0" noProof="0">
                          <a:ln>
                            <a:noFill/>
                          </a:ln>
                          <a:solidFill>
                            <a:prstClr val="black"/>
                          </a:solidFill>
                          <a:effectLst/>
                          <a:uLnTx/>
                          <a:uFillTx/>
                          <a:latin typeface="+mn-lt"/>
                          <a:ea typeface="+mn-ea"/>
                          <a:cs typeface="+mn-cs"/>
                        </a:rPr>
                        <a:t>
 La inmensidad en tus pedales.
Fin de semana en #ModoTurbo
#IamSpecialized #SpecializedArgentina #Turbo #TurboLevo #PedaleoAsistido #Emtb #ItsYouOnlyFaster #ModoTurbo #TurboLevoSL
iamspecialized_turbo 
📸  hannahbarnes66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84018564"/>
                  </a:ext>
                </a:extLst>
              </a:tr>
            </a:tbl>
          </a:graphicData>
        </a:graphic>
      </p:graphicFrame>
      <p:sp>
        <p:nvSpPr>
          <p:cNvPr id="4" name="Text Placeholder 3">
            <a:extLst>
              <a:ext uri="{FF2B5EF4-FFF2-40B4-BE49-F238E27FC236}">
                <a16:creationId xmlns:a16="http://schemas.microsoft.com/office/drawing/2014/main" id="{BE74F6B9-5F8A-456B-8DCD-95E6DF988B66}"/>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27965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468D2-4BA0-4C1F-85EA-8F055190BD71}"/>
              </a:ext>
            </a:extLst>
          </p:cNvPr>
          <p:cNvSpPr>
            <a:spLocks noGrp="1"/>
          </p:cNvSpPr>
          <p:nvPr>
            <p:ph type="title"/>
          </p:nvPr>
        </p:nvSpPr>
        <p:spPr/>
        <p:txBody>
          <a:bodyPr/>
          <a:lstStyle/>
          <a:p>
            <a:r>
              <a:rPr lang="en-US"/>
              <a:t>Instagram Posts Table | Scott - 15 of 21</a:t>
            </a:r>
          </a:p>
        </p:txBody>
      </p:sp>
      <p:graphicFrame>
        <p:nvGraphicFramePr>
          <p:cNvPr id="5" name="Table Placeholder 4">
            <a:extLst>
              <a:ext uri="{FF2B5EF4-FFF2-40B4-BE49-F238E27FC236}">
                <a16:creationId xmlns:a16="http://schemas.microsoft.com/office/drawing/2014/main" id="{C7B36434-75FA-4CB5-A4AD-A9116112AF4B}"/>
              </a:ext>
            </a:extLst>
          </p:cNvPr>
          <p:cNvGraphicFramePr>
            <a:graphicFrameLocks noGrp="1"/>
          </p:cNvGraphicFramePr>
          <p:nvPr>
            <p:ph type="tbl" sz="quarter" idx="13"/>
            <p:extLst>
              <p:ext uri="{D42A27DB-BD31-4B8C-83A1-F6EECF244321}">
                <p14:modId xmlns:p14="http://schemas.microsoft.com/office/powerpoint/2010/main" val="467705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98086984"/>
                    </a:ext>
                  </a:extLst>
                </a:gridCol>
                <a:gridCol w="987552">
                  <a:extLst>
                    <a:ext uri="{9D8B030D-6E8A-4147-A177-3AD203B41FA5}">
                      <a16:colId xmlns:a16="http://schemas.microsoft.com/office/drawing/2014/main" val="761580072"/>
                    </a:ext>
                  </a:extLst>
                </a:gridCol>
                <a:gridCol w="987552">
                  <a:extLst>
                    <a:ext uri="{9D8B030D-6E8A-4147-A177-3AD203B41FA5}">
                      <a16:colId xmlns:a16="http://schemas.microsoft.com/office/drawing/2014/main" val="3465233115"/>
                    </a:ext>
                  </a:extLst>
                </a:gridCol>
                <a:gridCol w="987552">
                  <a:extLst>
                    <a:ext uri="{9D8B030D-6E8A-4147-A177-3AD203B41FA5}">
                      <a16:colId xmlns:a16="http://schemas.microsoft.com/office/drawing/2014/main" val="4256880747"/>
                    </a:ext>
                  </a:extLst>
                </a:gridCol>
                <a:gridCol w="987552">
                  <a:extLst>
                    <a:ext uri="{9D8B030D-6E8A-4147-A177-3AD203B41FA5}">
                      <a16:colId xmlns:a16="http://schemas.microsoft.com/office/drawing/2014/main" val="2553529708"/>
                    </a:ext>
                  </a:extLst>
                </a:gridCol>
                <a:gridCol w="987552">
                  <a:extLst>
                    <a:ext uri="{9D8B030D-6E8A-4147-A177-3AD203B41FA5}">
                      <a16:colId xmlns:a16="http://schemas.microsoft.com/office/drawing/2014/main" val="1931603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8819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- 2021-04-05 16:49:49</a:t>
                      </a:r>
                      <a:r>
                        <a:rPr kumimoji="0" lang="es-ES" sz="1000" b="0" i="0" u="none" strike="noStrike" kern="1200" cap="none" spc="0" normalizeH="0" baseline="0" noProof="0">
                          <a:ln>
                            <a:noFill/>
                          </a:ln>
                          <a:solidFill>
                            <a:prstClr val="black"/>
                          </a:solidFill>
                          <a:effectLst/>
                          <a:uLnTx/>
                          <a:uFillTx/>
                          <a:latin typeface="+mn-lt"/>
                          <a:ea typeface="+mn-ea"/>
                          <a:cs typeface="+mn-cs"/>
                        </a:rPr>
                        <a:t>
 En un fin de semana intenso de competencias de montaña, nuestros embajadores demostraron estar a la altura de las circunstancias💪.
🏁En la carrera de MTB de San Martín de los Andes, zona5mtbrace , sobre un circuito muy técnico de 37 km con una altimetría acumulada de 1600 metros, martinarielsantos  se quedó con el primer lugar de la categoría E-Bikes con un tiempo de 1h 38m 35s. manusuarezbrc  llegó en el 4º lugar, a 8 minutos de Martín, mientras que nuestra representante femenina, erisimon77 , en su primera experiencia en carrera sobre una e-bike, logró un 8º lugar en la general de la categoría con un tiempo de 2h 9m 18s.
Los tres riders corrieron sobre sus Specialized Levo⚡.
"Pedalear sobre la Turbo Levo fue como hacerlo con la Epic solo que más rápido. Corrí con una batería de 700 watts. La clave fue pedalear como si fuera mi Epic, en modo Eco y Trail hasta llegar al Maderero para recién ahí correr en modo Turbo. Llegué a la meta con un 20% de batería de sobra. Un éxito", confesó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75078253"/>
                  </a:ext>
                </a:extLst>
              </a:tr>
            </a:tbl>
          </a:graphicData>
        </a:graphic>
      </p:graphicFrame>
      <p:sp>
        <p:nvSpPr>
          <p:cNvPr id="4" name="Text Placeholder 3">
            <a:extLst>
              <a:ext uri="{FF2B5EF4-FFF2-40B4-BE49-F238E27FC236}">
                <a16:creationId xmlns:a16="http://schemas.microsoft.com/office/drawing/2014/main" id="{97B66F3C-1AC3-4525-99FA-BF3B302B5586}"/>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950297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DFDD8-82BA-4255-8432-27A8BAEA2E74}"/>
              </a:ext>
            </a:extLst>
          </p:cNvPr>
          <p:cNvSpPr>
            <a:spLocks noGrp="1"/>
          </p:cNvSpPr>
          <p:nvPr>
            <p:ph type="title"/>
          </p:nvPr>
        </p:nvSpPr>
        <p:spPr/>
        <p:txBody>
          <a:bodyPr/>
          <a:lstStyle/>
          <a:p>
            <a:r>
              <a:rPr lang="en-US"/>
              <a:t>Instagram Posts Table | Scott - 16 of 21</a:t>
            </a:r>
          </a:p>
        </p:txBody>
      </p:sp>
      <p:graphicFrame>
        <p:nvGraphicFramePr>
          <p:cNvPr id="5" name="Table Placeholder 4">
            <a:extLst>
              <a:ext uri="{FF2B5EF4-FFF2-40B4-BE49-F238E27FC236}">
                <a16:creationId xmlns:a16="http://schemas.microsoft.com/office/drawing/2014/main" id="{6EC6B8C9-57CE-49DA-A9DD-C2ED0E547553}"/>
              </a:ext>
            </a:extLst>
          </p:cNvPr>
          <p:cNvGraphicFramePr>
            <a:graphicFrameLocks noGrp="1"/>
          </p:cNvGraphicFramePr>
          <p:nvPr>
            <p:ph type="tbl" sz="quarter" idx="13"/>
            <p:extLst>
              <p:ext uri="{D42A27DB-BD31-4B8C-83A1-F6EECF244321}">
                <p14:modId xmlns:p14="http://schemas.microsoft.com/office/powerpoint/2010/main" val="1432552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84314988"/>
                    </a:ext>
                  </a:extLst>
                </a:gridCol>
                <a:gridCol w="987552">
                  <a:extLst>
                    <a:ext uri="{9D8B030D-6E8A-4147-A177-3AD203B41FA5}">
                      <a16:colId xmlns:a16="http://schemas.microsoft.com/office/drawing/2014/main" val="3595832024"/>
                    </a:ext>
                  </a:extLst>
                </a:gridCol>
                <a:gridCol w="987552">
                  <a:extLst>
                    <a:ext uri="{9D8B030D-6E8A-4147-A177-3AD203B41FA5}">
                      <a16:colId xmlns:a16="http://schemas.microsoft.com/office/drawing/2014/main" val="1707826435"/>
                    </a:ext>
                  </a:extLst>
                </a:gridCol>
                <a:gridCol w="987552">
                  <a:extLst>
                    <a:ext uri="{9D8B030D-6E8A-4147-A177-3AD203B41FA5}">
                      <a16:colId xmlns:a16="http://schemas.microsoft.com/office/drawing/2014/main" val="3481699320"/>
                    </a:ext>
                  </a:extLst>
                </a:gridCol>
                <a:gridCol w="987552">
                  <a:extLst>
                    <a:ext uri="{9D8B030D-6E8A-4147-A177-3AD203B41FA5}">
                      <a16:colId xmlns:a16="http://schemas.microsoft.com/office/drawing/2014/main" val="1629588044"/>
                    </a:ext>
                  </a:extLst>
                </a:gridCol>
                <a:gridCol w="987552">
                  <a:extLst>
                    <a:ext uri="{9D8B030D-6E8A-4147-A177-3AD203B41FA5}">
                      <a16:colId xmlns:a16="http://schemas.microsoft.com/office/drawing/2014/main" val="1303446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6044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- 2021-03-24 13:11:14</a:t>
                      </a:r>
                      <a:r>
                        <a:rPr kumimoji="0" lang="es-ES" sz="1000" b="0" i="0" u="none" strike="noStrike" kern="1200" cap="none" spc="0" normalizeH="0" baseline="0" noProof="0">
                          <a:ln>
                            <a:noFill/>
                          </a:ln>
                          <a:solidFill>
                            <a:prstClr val="black"/>
                          </a:solidFill>
                          <a:effectLst/>
                          <a:uLnTx/>
                          <a:uFillTx/>
                          <a:latin typeface="+mn-lt"/>
                          <a:ea typeface="+mn-ea"/>
                          <a:cs typeface="+mn-cs"/>
                        </a:rPr>
                        <a:t>
 Un merecido descanso después de rodar ☕😊
La mejor manera de pedalear es hacerlo de forma segura y confortable. Y para eso nuestro casco S-Works Prevail ll es una gran opción🙌. 
Si hablamos de seguridad, el Prevail II lo tiene todo. Su sensor ANGi te ofrece más tranquilidad que nunca, ya que en caso de sufrir una caída enviará un mensaje de texto a los contactos especificados de tu teléfono. Además, incorpora el sistema MIPS SL, exclusivo de Specialized, que proporciona de 10 a 15 milímetros de rotación en todas las direcciones, protegiendo al máximo tu cerebro y proporcionándote un nuevo nivel de confort y liviandad.
El S-Works Prevail ll es súper liviano, te permite un ajuste perfecto y brinda una ventilación sin igual gracias a sus canales internos más profundos alineados desde la parte delantera a la trasera.
#PedaleaSeguro
#IamSpecialized #SpecializedArgentina #Mips #MipsSL #Sworks #Prevail #SpecializedHelmnets #SpecializedPrevail #Casco #SpecializedAngi 
📸manusuarezbrc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39982374"/>
                  </a:ext>
                </a:extLst>
              </a:tr>
            </a:tbl>
          </a:graphicData>
        </a:graphic>
      </p:graphicFrame>
      <p:sp>
        <p:nvSpPr>
          <p:cNvPr id="4" name="Text Placeholder 3">
            <a:extLst>
              <a:ext uri="{FF2B5EF4-FFF2-40B4-BE49-F238E27FC236}">
                <a16:creationId xmlns:a16="http://schemas.microsoft.com/office/drawing/2014/main" id="{77BC4A43-90B3-49F1-A924-D3DD1C5E697F}"/>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4984492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F67D7-60FC-4F11-998D-797883610152}"/>
              </a:ext>
            </a:extLst>
          </p:cNvPr>
          <p:cNvSpPr>
            <a:spLocks noGrp="1"/>
          </p:cNvSpPr>
          <p:nvPr>
            <p:ph type="title"/>
          </p:nvPr>
        </p:nvSpPr>
        <p:spPr/>
        <p:txBody>
          <a:bodyPr/>
          <a:lstStyle/>
          <a:p>
            <a:r>
              <a:rPr lang="en-US"/>
              <a:t>Instagram Posts Table | Scott - 17 of 21</a:t>
            </a:r>
          </a:p>
        </p:txBody>
      </p:sp>
      <p:graphicFrame>
        <p:nvGraphicFramePr>
          <p:cNvPr id="5" name="Table Placeholder 4">
            <a:extLst>
              <a:ext uri="{FF2B5EF4-FFF2-40B4-BE49-F238E27FC236}">
                <a16:creationId xmlns:a16="http://schemas.microsoft.com/office/drawing/2014/main" id="{AF65DB8A-7B20-4352-9F85-1F90BACCD394}"/>
              </a:ext>
            </a:extLst>
          </p:cNvPr>
          <p:cNvGraphicFramePr>
            <a:graphicFrameLocks noGrp="1"/>
          </p:cNvGraphicFramePr>
          <p:nvPr>
            <p:ph type="tbl" sz="quarter" idx="13"/>
            <p:extLst>
              <p:ext uri="{D42A27DB-BD31-4B8C-83A1-F6EECF244321}">
                <p14:modId xmlns:p14="http://schemas.microsoft.com/office/powerpoint/2010/main" val="3650407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62653038"/>
                    </a:ext>
                  </a:extLst>
                </a:gridCol>
                <a:gridCol w="987552">
                  <a:extLst>
                    <a:ext uri="{9D8B030D-6E8A-4147-A177-3AD203B41FA5}">
                      <a16:colId xmlns:a16="http://schemas.microsoft.com/office/drawing/2014/main" val="2515759209"/>
                    </a:ext>
                  </a:extLst>
                </a:gridCol>
                <a:gridCol w="987552">
                  <a:extLst>
                    <a:ext uri="{9D8B030D-6E8A-4147-A177-3AD203B41FA5}">
                      <a16:colId xmlns:a16="http://schemas.microsoft.com/office/drawing/2014/main" val="1063740447"/>
                    </a:ext>
                  </a:extLst>
                </a:gridCol>
                <a:gridCol w="987552">
                  <a:extLst>
                    <a:ext uri="{9D8B030D-6E8A-4147-A177-3AD203B41FA5}">
                      <a16:colId xmlns:a16="http://schemas.microsoft.com/office/drawing/2014/main" val="259778020"/>
                    </a:ext>
                  </a:extLst>
                </a:gridCol>
                <a:gridCol w="987552">
                  <a:extLst>
                    <a:ext uri="{9D8B030D-6E8A-4147-A177-3AD203B41FA5}">
                      <a16:colId xmlns:a16="http://schemas.microsoft.com/office/drawing/2014/main" val="14973130"/>
                    </a:ext>
                  </a:extLst>
                </a:gridCol>
                <a:gridCol w="987552">
                  <a:extLst>
                    <a:ext uri="{9D8B030D-6E8A-4147-A177-3AD203B41FA5}">
                      <a16:colId xmlns:a16="http://schemas.microsoft.com/office/drawing/2014/main" val="349748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1202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- 2021-04-12 20:37:52</a:t>
                      </a:r>
                      <a:r>
                        <a:rPr kumimoji="0" lang="en-US" sz="1000" b="0" i="0" u="none" strike="noStrike" kern="1200" cap="none" spc="0" normalizeH="0" baseline="0" noProof="0">
                          <a:ln>
                            <a:noFill/>
                          </a:ln>
                          <a:solidFill>
                            <a:prstClr val="black"/>
                          </a:solidFill>
                          <a:effectLst/>
                          <a:uLnTx/>
                          <a:uFillTx/>
                          <a:latin typeface="+mn-lt"/>
                          <a:ea typeface="+mn-ea"/>
                          <a:cs typeface="+mn-cs"/>
                        </a:rPr>
                        <a:t>
 ¡Impresionante fin de semana para el #TeamTrekBontrager!
facundoperezc en Córdoba se coronó con la general de Candonga Race en la Supercaliber.
En la primera fecha de XCO Tucumano el juvenil  facu_cayata logró el tercer lugar en la general. 
trekbikes  trekbicycleargentina bontragerargentina  opticacentralstore  guargentina  pave_sportswear #trekbikes #trekargentina #bontragerargentina #supercaliber #procaliber #wavecell #racedtowin #gooutside #creemosenlasbicis #racedtowin #Gobybike #TeamTrekBontrager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82116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- 2021-03-19 18:47:28</a:t>
                      </a:r>
                      <a:r>
                        <a:rPr kumimoji="0" lang="es-ES" sz="1000" b="0" i="0" u="none" strike="noStrike" kern="1200" cap="none" spc="0" normalizeH="0" baseline="0" noProof="0">
                          <a:ln>
                            <a:noFill/>
                          </a:ln>
                          <a:solidFill>
                            <a:prstClr val="black"/>
                          </a:solidFill>
                          <a:effectLst/>
                          <a:uLnTx/>
                          <a:uFillTx/>
                          <a:latin typeface="+mn-lt"/>
                          <a:ea typeface="+mn-ea"/>
                          <a:cs typeface="+mn-cs"/>
                        </a:rPr>
                        <a:t>
 ¿Seguimos armando la bici de nuestros sueños?
¿Cuál sería tu horquilla preferida?
#LaBiciDeTusSueños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0393632"/>
                  </a:ext>
                </a:extLst>
              </a:tr>
            </a:tbl>
          </a:graphicData>
        </a:graphic>
      </p:graphicFrame>
      <p:sp>
        <p:nvSpPr>
          <p:cNvPr id="4" name="Text Placeholder 3">
            <a:extLst>
              <a:ext uri="{FF2B5EF4-FFF2-40B4-BE49-F238E27FC236}">
                <a16:creationId xmlns:a16="http://schemas.microsoft.com/office/drawing/2014/main" id="{5551653B-EB03-4E5E-8CD3-F48C6A94F58D}"/>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9667823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915F0-56EB-4A46-8F0E-FB5D4957407D}"/>
              </a:ext>
            </a:extLst>
          </p:cNvPr>
          <p:cNvSpPr>
            <a:spLocks noGrp="1"/>
          </p:cNvSpPr>
          <p:nvPr>
            <p:ph type="title"/>
          </p:nvPr>
        </p:nvSpPr>
        <p:spPr/>
        <p:txBody>
          <a:bodyPr/>
          <a:lstStyle/>
          <a:p>
            <a:r>
              <a:rPr lang="en-US"/>
              <a:t>Instagram Posts Table | Scott - 18 of 21</a:t>
            </a:r>
          </a:p>
        </p:txBody>
      </p:sp>
      <p:graphicFrame>
        <p:nvGraphicFramePr>
          <p:cNvPr id="5" name="Table Placeholder 4">
            <a:extLst>
              <a:ext uri="{FF2B5EF4-FFF2-40B4-BE49-F238E27FC236}">
                <a16:creationId xmlns:a16="http://schemas.microsoft.com/office/drawing/2014/main" id="{D41F2309-81CA-4523-842C-877A590A0D2F}"/>
              </a:ext>
            </a:extLst>
          </p:cNvPr>
          <p:cNvGraphicFramePr>
            <a:graphicFrameLocks noGrp="1"/>
          </p:cNvGraphicFramePr>
          <p:nvPr>
            <p:ph type="tbl" sz="quarter" idx="13"/>
            <p:extLst>
              <p:ext uri="{D42A27DB-BD31-4B8C-83A1-F6EECF244321}">
                <p14:modId xmlns:p14="http://schemas.microsoft.com/office/powerpoint/2010/main" val="3909316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29236165"/>
                    </a:ext>
                  </a:extLst>
                </a:gridCol>
                <a:gridCol w="987552">
                  <a:extLst>
                    <a:ext uri="{9D8B030D-6E8A-4147-A177-3AD203B41FA5}">
                      <a16:colId xmlns:a16="http://schemas.microsoft.com/office/drawing/2014/main" val="5948272"/>
                    </a:ext>
                  </a:extLst>
                </a:gridCol>
                <a:gridCol w="987552">
                  <a:extLst>
                    <a:ext uri="{9D8B030D-6E8A-4147-A177-3AD203B41FA5}">
                      <a16:colId xmlns:a16="http://schemas.microsoft.com/office/drawing/2014/main" val="1047960846"/>
                    </a:ext>
                  </a:extLst>
                </a:gridCol>
                <a:gridCol w="987552">
                  <a:extLst>
                    <a:ext uri="{9D8B030D-6E8A-4147-A177-3AD203B41FA5}">
                      <a16:colId xmlns:a16="http://schemas.microsoft.com/office/drawing/2014/main" val="2199165735"/>
                    </a:ext>
                  </a:extLst>
                </a:gridCol>
                <a:gridCol w="987552">
                  <a:extLst>
                    <a:ext uri="{9D8B030D-6E8A-4147-A177-3AD203B41FA5}">
                      <a16:colId xmlns:a16="http://schemas.microsoft.com/office/drawing/2014/main" val="3914086974"/>
                    </a:ext>
                  </a:extLst>
                </a:gridCol>
                <a:gridCol w="987552">
                  <a:extLst>
                    <a:ext uri="{9D8B030D-6E8A-4147-A177-3AD203B41FA5}">
                      <a16:colId xmlns:a16="http://schemas.microsoft.com/office/drawing/2014/main" val="3273701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8541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giantargentina - 2021-03-17 20:30:58</a:t>
                      </a:r>
                      <a:r>
                        <a:rPr kumimoji="0" lang="en-US" sz="1000" b="0" i="0" u="none" strike="noStrike" kern="1200" cap="none" spc="0" normalizeH="0" baseline="0" noProof="0">
                          <a:ln>
                            <a:noFill/>
                          </a:ln>
                          <a:solidFill>
                            <a:prstClr val="black"/>
                          </a:solidFill>
                          <a:effectLst/>
                          <a:uLnTx/>
                          <a:uFillTx/>
                          <a:latin typeface="+mn-lt"/>
                          <a:ea typeface="+mn-ea"/>
                          <a:cs typeface="+mn-cs"/>
                        </a:rPr>
                        <a:t>
 Felicitaciones, antoleonardiok, por haber obtenido el 🥉 puesto en el 109° #CampeonatoArgentinoDeRuta luego de una ajustada crono arriba de su #TrinityAdvanced equipada a tope 🚀 para esta gran guerrera.
.
.
.
.
.
#Trinity #RideUnleashed #RideGiantArgentina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0324555"/>
                  </a:ext>
                </a:extLst>
              </a:tr>
            </a:tbl>
          </a:graphicData>
        </a:graphic>
      </p:graphicFrame>
      <p:sp>
        <p:nvSpPr>
          <p:cNvPr id="4" name="Text Placeholder 3">
            <a:extLst>
              <a:ext uri="{FF2B5EF4-FFF2-40B4-BE49-F238E27FC236}">
                <a16:creationId xmlns:a16="http://schemas.microsoft.com/office/drawing/2014/main" id="{63FD3E24-DD01-4247-8102-BD601ED8C96D}"/>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5939457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37C53-D974-4177-A168-33E5D0D91FE5}"/>
              </a:ext>
            </a:extLst>
          </p:cNvPr>
          <p:cNvSpPr>
            <a:spLocks noGrp="1"/>
          </p:cNvSpPr>
          <p:nvPr>
            <p:ph type="title"/>
          </p:nvPr>
        </p:nvSpPr>
        <p:spPr/>
        <p:txBody>
          <a:bodyPr/>
          <a:lstStyle/>
          <a:p>
            <a:r>
              <a:rPr lang="en-US"/>
              <a:t>Instagram Posts Table | Scott - 19 of 21</a:t>
            </a:r>
          </a:p>
        </p:txBody>
      </p:sp>
      <p:graphicFrame>
        <p:nvGraphicFramePr>
          <p:cNvPr id="5" name="Table Placeholder 4">
            <a:extLst>
              <a:ext uri="{FF2B5EF4-FFF2-40B4-BE49-F238E27FC236}">
                <a16:creationId xmlns:a16="http://schemas.microsoft.com/office/drawing/2014/main" id="{D844E577-CF68-45A0-AD05-512788A6E797}"/>
              </a:ext>
            </a:extLst>
          </p:cNvPr>
          <p:cNvGraphicFramePr>
            <a:graphicFrameLocks noGrp="1"/>
          </p:cNvGraphicFramePr>
          <p:nvPr>
            <p:ph type="tbl" sz="quarter" idx="13"/>
            <p:extLst>
              <p:ext uri="{D42A27DB-BD31-4B8C-83A1-F6EECF244321}">
                <p14:modId xmlns:p14="http://schemas.microsoft.com/office/powerpoint/2010/main" val="3319959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80162149"/>
                    </a:ext>
                  </a:extLst>
                </a:gridCol>
                <a:gridCol w="987552">
                  <a:extLst>
                    <a:ext uri="{9D8B030D-6E8A-4147-A177-3AD203B41FA5}">
                      <a16:colId xmlns:a16="http://schemas.microsoft.com/office/drawing/2014/main" val="1249590229"/>
                    </a:ext>
                  </a:extLst>
                </a:gridCol>
                <a:gridCol w="987552">
                  <a:extLst>
                    <a:ext uri="{9D8B030D-6E8A-4147-A177-3AD203B41FA5}">
                      <a16:colId xmlns:a16="http://schemas.microsoft.com/office/drawing/2014/main" val="1097670282"/>
                    </a:ext>
                  </a:extLst>
                </a:gridCol>
                <a:gridCol w="987552">
                  <a:extLst>
                    <a:ext uri="{9D8B030D-6E8A-4147-A177-3AD203B41FA5}">
                      <a16:colId xmlns:a16="http://schemas.microsoft.com/office/drawing/2014/main" val="59900525"/>
                    </a:ext>
                  </a:extLst>
                </a:gridCol>
                <a:gridCol w="987552">
                  <a:extLst>
                    <a:ext uri="{9D8B030D-6E8A-4147-A177-3AD203B41FA5}">
                      <a16:colId xmlns:a16="http://schemas.microsoft.com/office/drawing/2014/main" val="781467512"/>
                    </a:ext>
                  </a:extLst>
                </a:gridCol>
                <a:gridCol w="987552">
                  <a:extLst>
                    <a:ext uri="{9D8B030D-6E8A-4147-A177-3AD203B41FA5}">
                      <a16:colId xmlns:a16="http://schemas.microsoft.com/office/drawing/2014/main" val="2533992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5262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- 2021-03-22 16:21:04</a:t>
                      </a:r>
                      <a:r>
                        <a:rPr kumimoji="0" lang="en-US" sz="1000" b="0" i="0" u="none" strike="noStrike" kern="1200" cap="none" spc="0" normalizeH="0" baseline="0" noProof="0">
                          <a:ln>
                            <a:noFill/>
                          </a:ln>
                          <a:solidFill>
                            <a:prstClr val="black"/>
                          </a:solidFill>
                          <a:effectLst/>
                          <a:uLnTx/>
                          <a:uFillTx/>
                          <a:latin typeface="+mn-lt"/>
                          <a:ea typeface="+mn-ea"/>
                          <a:cs typeface="+mn-cs"/>
                        </a:rPr>
                        <a:t>
 Una mountain bike de XC diseñada para ganar🏆. 
La Specialized Epic está preparada para ayudarte a dar lo mejor de vos en todo tipo de terrenos de montaña⛰, gracias a su geometría, su suspensión inteligente Brain y su cuadro de carbono construido con nuestra tecnología Rider First Engineered.
🚵‍♂️ manusuarezbrc , embajador de Specialized Argentina junto a su Specialized Expert Carbon.
📸  fabiarriagadaphoto 🙌
#IamSpecialized #Specialized #SpecializedArgentina #SpecializedEpic  #SpecializedMtb #sworks #SpecializeEpicExpert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33639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- 2021-03-30 18:26:05</a:t>
                      </a:r>
                      <a:r>
                        <a:rPr kumimoji="0" lang="es-ES" sz="1000" b="0" i="0" u="none" strike="noStrike" kern="1200" cap="none" spc="0" normalizeH="0" baseline="0" noProof="0">
                          <a:ln>
                            <a:noFill/>
                          </a:ln>
                          <a:solidFill>
                            <a:prstClr val="black"/>
                          </a:solidFill>
                          <a:effectLst/>
                          <a:uLnTx/>
                          <a:uFillTx/>
                          <a:latin typeface="+mn-lt"/>
                          <a:ea typeface="+mn-ea"/>
                          <a:cs typeface="+mn-cs"/>
                        </a:rPr>
                        <a:t>
 Si hablamos de transmisiones, tu bici ideal ¿qué llevaría en la rueda trasera?
#LaBiciDeTusSueños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37579674"/>
                  </a:ext>
                </a:extLst>
              </a:tr>
            </a:tbl>
          </a:graphicData>
        </a:graphic>
      </p:graphicFrame>
      <p:sp>
        <p:nvSpPr>
          <p:cNvPr id="4" name="Text Placeholder 3">
            <a:extLst>
              <a:ext uri="{FF2B5EF4-FFF2-40B4-BE49-F238E27FC236}">
                <a16:creationId xmlns:a16="http://schemas.microsoft.com/office/drawing/2014/main" id="{16507F8E-048D-4D39-A013-4A0B77FF320A}"/>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631263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81727-45AB-45AF-B49E-D7ECD0E23F2E}"/>
              </a:ext>
            </a:extLst>
          </p:cNvPr>
          <p:cNvSpPr>
            <a:spLocks noGrp="1"/>
          </p:cNvSpPr>
          <p:nvPr>
            <p:ph type="title"/>
          </p:nvPr>
        </p:nvSpPr>
        <p:spPr/>
        <p:txBody>
          <a:bodyPr/>
          <a:lstStyle/>
          <a:p>
            <a:r>
              <a:rPr lang="en-US"/>
              <a:t>Instagram Posts Table | Scott - 20 of 21</a:t>
            </a:r>
          </a:p>
        </p:txBody>
      </p:sp>
      <p:graphicFrame>
        <p:nvGraphicFramePr>
          <p:cNvPr id="5" name="Table Placeholder 4">
            <a:extLst>
              <a:ext uri="{FF2B5EF4-FFF2-40B4-BE49-F238E27FC236}">
                <a16:creationId xmlns:a16="http://schemas.microsoft.com/office/drawing/2014/main" id="{1CCA6A03-33CB-44AA-8556-60352E87EFB6}"/>
              </a:ext>
            </a:extLst>
          </p:cNvPr>
          <p:cNvGraphicFramePr>
            <a:graphicFrameLocks noGrp="1"/>
          </p:cNvGraphicFramePr>
          <p:nvPr>
            <p:ph type="tbl" sz="quarter" idx="13"/>
            <p:extLst>
              <p:ext uri="{D42A27DB-BD31-4B8C-83A1-F6EECF244321}">
                <p14:modId xmlns:p14="http://schemas.microsoft.com/office/powerpoint/2010/main" val="2248298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95344341"/>
                    </a:ext>
                  </a:extLst>
                </a:gridCol>
                <a:gridCol w="987552">
                  <a:extLst>
                    <a:ext uri="{9D8B030D-6E8A-4147-A177-3AD203B41FA5}">
                      <a16:colId xmlns:a16="http://schemas.microsoft.com/office/drawing/2014/main" val="525710230"/>
                    </a:ext>
                  </a:extLst>
                </a:gridCol>
                <a:gridCol w="987552">
                  <a:extLst>
                    <a:ext uri="{9D8B030D-6E8A-4147-A177-3AD203B41FA5}">
                      <a16:colId xmlns:a16="http://schemas.microsoft.com/office/drawing/2014/main" val="2743482132"/>
                    </a:ext>
                  </a:extLst>
                </a:gridCol>
                <a:gridCol w="987552">
                  <a:extLst>
                    <a:ext uri="{9D8B030D-6E8A-4147-A177-3AD203B41FA5}">
                      <a16:colId xmlns:a16="http://schemas.microsoft.com/office/drawing/2014/main" val="4267450891"/>
                    </a:ext>
                  </a:extLst>
                </a:gridCol>
                <a:gridCol w="987552">
                  <a:extLst>
                    <a:ext uri="{9D8B030D-6E8A-4147-A177-3AD203B41FA5}">
                      <a16:colId xmlns:a16="http://schemas.microsoft.com/office/drawing/2014/main" val="3084015174"/>
                    </a:ext>
                  </a:extLst>
                </a:gridCol>
                <a:gridCol w="987552">
                  <a:extLst>
                    <a:ext uri="{9D8B030D-6E8A-4147-A177-3AD203B41FA5}">
                      <a16:colId xmlns:a16="http://schemas.microsoft.com/office/drawing/2014/main" val="2453658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2737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- 2021-03-31 18:37:12</a:t>
                      </a:r>
                      <a:r>
                        <a:rPr kumimoji="0" lang="en-US" sz="1000" b="0" i="0" u="none" strike="noStrike" kern="1200" cap="none" spc="0" normalizeH="0" baseline="0" noProof="0">
                          <a:ln>
                            <a:noFill/>
                          </a:ln>
                          <a:solidFill>
                            <a:prstClr val="black"/>
                          </a:solidFill>
                          <a:effectLst/>
                          <a:uLnTx/>
                          <a:uFillTx/>
                          <a:latin typeface="+mn-lt"/>
                          <a:ea typeface="+mn-ea"/>
                          <a:cs typeface="+mn-cs"/>
                        </a:rPr>
                        <a:t>
 #ProduccionNacional 
La SCOTT Aspect 950 es la bicicleta de montaña rígida sin suspensión trasera, diseñada para ser ligera y eficaz.
✅ Cuadro de aleación Aspect 700/900
✅ Suntour XCT30-HLO 100 mm
✅ Shimano Altus, 18 velocidades
✅ Tektro hidráulicos Frenos de disco hidráulicos
✅ Kenda Booster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61866922"/>
                  </a:ext>
                </a:extLst>
              </a:tr>
            </a:tbl>
          </a:graphicData>
        </a:graphic>
      </p:graphicFrame>
      <p:sp>
        <p:nvSpPr>
          <p:cNvPr id="4" name="Text Placeholder 3">
            <a:extLst>
              <a:ext uri="{FF2B5EF4-FFF2-40B4-BE49-F238E27FC236}">
                <a16:creationId xmlns:a16="http://schemas.microsoft.com/office/drawing/2014/main" id="{8C639E66-E5A6-4C03-8D2A-6E1EAEB48C9D}"/>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7991245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D9677-82CE-4B0C-AB31-84C6BD3F5B83}"/>
              </a:ext>
            </a:extLst>
          </p:cNvPr>
          <p:cNvSpPr>
            <a:spLocks noGrp="1"/>
          </p:cNvSpPr>
          <p:nvPr>
            <p:ph type="title"/>
          </p:nvPr>
        </p:nvSpPr>
        <p:spPr/>
        <p:txBody>
          <a:bodyPr/>
          <a:lstStyle/>
          <a:p>
            <a:r>
              <a:rPr lang="en-US"/>
              <a:t>Instagram Posts Table | Scott - 21 of 21</a:t>
            </a:r>
          </a:p>
        </p:txBody>
      </p:sp>
      <p:graphicFrame>
        <p:nvGraphicFramePr>
          <p:cNvPr id="5" name="Table Placeholder 4">
            <a:extLst>
              <a:ext uri="{FF2B5EF4-FFF2-40B4-BE49-F238E27FC236}">
                <a16:creationId xmlns:a16="http://schemas.microsoft.com/office/drawing/2014/main" id="{E7428590-19B9-48CC-AA58-9EE682B27FAA}"/>
              </a:ext>
            </a:extLst>
          </p:cNvPr>
          <p:cNvGraphicFramePr>
            <a:graphicFrameLocks noGrp="1"/>
          </p:cNvGraphicFramePr>
          <p:nvPr>
            <p:ph type="tbl" sz="quarter" idx="13"/>
            <p:extLst>
              <p:ext uri="{D42A27DB-BD31-4B8C-83A1-F6EECF244321}">
                <p14:modId xmlns:p14="http://schemas.microsoft.com/office/powerpoint/2010/main" val="2547352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7819094"/>
                    </a:ext>
                  </a:extLst>
                </a:gridCol>
                <a:gridCol w="987552">
                  <a:extLst>
                    <a:ext uri="{9D8B030D-6E8A-4147-A177-3AD203B41FA5}">
                      <a16:colId xmlns:a16="http://schemas.microsoft.com/office/drawing/2014/main" val="2915359141"/>
                    </a:ext>
                  </a:extLst>
                </a:gridCol>
                <a:gridCol w="987552">
                  <a:extLst>
                    <a:ext uri="{9D8B030D-6E8A-4147-A177-3AD203B41FA5}">
                      <a16:colId xmlns:a16="http://schemas.microsoft.com/office/drawing/2014/main" val="1725370953"/>
                    </a:ext>
                  </a:extLst>
                </a:gridCol>
                <a:gridCol w="987552">
                  <a:extLst>
                    <a:ext uri="{9D8B030D-6E8A-4147-A177-3AD203B41FA5}">
                      <a16:colId xmlns:a16="http://schemas.microsoft.com/office/drawing/2014/main" val="723599233"/>
                    </a:ext>
                  </a:extLst>
                </a:gridCol>
                <a:gridCol w="987552">
                  <a:extLst>
                    <a:ext uri="{9D8B030D-6E8A-4147-A177-3AD203B41FA5}">
                      <a16:colId xmlns:a16="http://schemas.microsoft.com/office/drawing/2014/main" val="140423111"/>
                    </a:ext>
                  </a:extLst>
                </a:gridCol>
                <a:gridCol w="987552">
                  <a:extLst>
                    <a:ext uri="{9D8B030D-6E8A-4147-A177-3AD203B41FA5}">
                      <a16:colId xmlns:a16="http://schemas.microsoft.com/office/drawing/2014/main" val="2633290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1710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- 2021-03-26 14:51:57</a:t>
                      </a:r>
                      <a:r>
                        <a:rPr kumimoji="0" lang="en-US" sz="1000" b="0" i="0" u="none" strike="noStrike" kern="1200" cap="none" spc="0" normalizeH="0" baseline="0" noProof="0">
                          <a:ln>
                            <a:noFill/>
                          </a:ln>
                          <a:solidFill>
                            <a:prstClr val="black"/>
                          </a:solidFill>
                          <a:effectLst/>
                          <a:uLnTx/>
                          <a:uFillTx/>
                          <a:latin typeface="+mn-lt"/>
                          <a:ea typeface="+mn-ea"/>
                          <a:cs typeface="+mn-cs"/>
                        </a:rPr>
                        <a:t>
 Tu mejor compañera de batallas, diseñada para enfrentar todo tipo de terrenos. 
#SpecializedEpic 🖤
🚵‍♂️ oscargarcia_go 
⠀⠀⠀⠀⠀⠀⠀⠀⠀
⠀⠀⠀⠀⠀⠀⠀⠀⠀
#IamSpecialized #SpecializedArgentina #SpecializedEpic #XC #Mtb #RiderFirstEngineered #MountainBike #MTB 
📸  bikemedia.ar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79036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- 2021-03-20 17:38:35</a:t>
                      </a:r>
                      <a:r>
                        <a:rPr kumimoji="0" lang="es-ES" sz="1000" b="0" i="0" u="none" strike="noStrike" kern="1200" cap="none" spc="0" normalizeH="0" baseline="0" noProof="0">
                          <a:ln>
                            <a:noFill/>
                          </a:ln>
                          <a:solidFill>
                            <a:prstClr val="black"/>
                          </a:solidFill>
                          <a:effectLst/>
                          <a:uLnTx/>
                          <a:uFillTx/>
                          <a:latin typeface="+mn-lt"/>
                          <a:ea typeface="+mn-ea"/>
                          <a:cs typeface="+mn-cs"/>
                        </a:rPr>
                        <a:t>
 El scottmtbracing estuvo de pre temporada en Sudáfrica, y esta semana tiene grandes desafíos por delante.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83755149"/>
                  </a:ext>
                </a:extLst>
              </a:tr>
            </a:tbl>
          </a:graphicData>
        </a:graphic>
      </p:graphicFrame>
      <p:sp>
        <p:nvSpPr>
          <p:cNvPr id="4" name="Text Placeholder 3">
            <a:extLst>
              <a:ext uri="{FF2B5EF4-FFF2-40B4-BE49-F238E27FC236}">
                <a16:creationId xmlns:a16="http://schemas.microsoft.com/office/drawing/2014/main" id="{A934655D-FF6B-4D9E-A6B1-6B6293460862}"/>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3439735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1372</Words>
  <Application>Microsoft Office PowerPoint</Application>
  <PresentationFormat>On-screen Show (4:3)</PresentationFormat>
  <Paragraphs>567</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Calibri</vt:lpstr>
      <vt:lpstr>Arial</vt:lpstr>
      <vt:lpstr>quintly_template</vt:lpstr>
      <vt:lpstr>Reporte Instagram</vt:lpstr>
      <vt:lpstr>Instagram Key Metrics Table | Scott</vt:lpstr>
      <vt:lpstr>Instagram Follower Distribution | Scott</vt:lpstr>
      <vt:lpstr>Instagram Key Metrics Radar | Scott</vt:lpstr>
      <vt:lpstr>Instagram Followers Total | Scott</vt:lpstr>
      <vt:lpstr>Instagram Followers Change | Scott</vt:lpstr>
      <vt:lpstr>Instagram Posts By Weekday | Scott</vt:lpstr>
      <vt:lpstr>Instagram Followers Change Per Weekday | Scott</vt:lpstr>
      <vt:lpstr>Instagram Posts By Hour | Scott</vt:lpstr>
      <vt:lpstr>Instagram Interaction Rate By Weekday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3</vt:lpstr>
      <vt:lpstr>Instagram Hashtag Detection | Scott - 2 of 3</vt:lpstr>
      <vt:lpstr>Instagram Hashtag Detection | Scott - 3 of 3</vt:lpstr>
      <vt:lpstr>Instagram Posts Table | Scott - 1 of 21</vt:lpstr>
      <vt:lpstr>Instagram Posts Table | Scott - 2 of 21</vt:lpstr>
      <vt:lpstr>Instagram Posts Table | Scott - 3 of 21</vt:lpstr>
      <vt:lpstr>Instagram Posts Table | Scott - 4 of 21</vt:lpstr>
      <vt:lpstr>Instagram Posts Table | Scott - 5 of 21</vt:lpstr>
      <vt:lpstr>Instagram Posts Table | Scott - 6 of 21</vt:lpstr>
      <vt:lpstr>Instagram Posts Table | Scott - 7 of 21</vt:lpstr>
      <vt:lpstr>Instagram Posts Table | Scott - 8 of 21</vt:lpstr>
      <vt:lpstr>Instagram Posts Table | Scott - 9 of 21</vt:lpstr>
      <vt:lpstr>Instagram Posts Table | Scott - 10 of 21</vt:lpstr>
      <vt:lpstr>Instagram Posts Table | Scott - 11 of 21</vt:lpstr>
      <vt:lpstr>Instagram Posts Table | Scott - 12 of 21</vt:lpstr>
      <vt:lpstr>Instagram Posts Table | Scott - 13 of 21</vt:lpstr>
      <vt:lpstr>Instagram Posts Table | Scott - 14 of 21</vt:lpstr>
      <vt:lpstr>Instagram Posts Table | Scott - 15 of 21</vt:lpstr>
      <vt:lpstr>Instagram Posts Table | Scott - 16 of 21</vt:lpstr>
      <vt:lpstr>Instagram Posts Table | Scott - 17 of 21</vt:lpstr>
      <vt:lpstr>Instagram Posts Table | Scott - 18 of 21</vt:lpstr>
      <vt:lpstr>Instagram Posts Table | Scott - 19 of 21</vt:lpstr>
      <vt:lpstr>Instagram Posts Table | Scott - 20 of 21</vt:lpstr>
      <vt:lpstr>Instagram Posts Table | Scott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2021-04-16T14:22:03Z</dcterms:created>
  <dcterms:modified xsi:type="dcterms:W3CDTF">2021-04-16T14:23:14Z</dcterms:modified>
</cp:coreProperties>
</file>