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trekbicycleargentina</c:v>
                </c:pt>
                <c:pt idx="1">
                  <c:v>specialized_arg</c:v>
                </c:pt>
                <c:pt idx="2">
                  <c:v>scottsportsargentina</c:v>
                </c:pt>
                <c:pt idx="3">
                  <c:v>giantargentina</c:v>
                </c:pt>
                <c:pt idx="4">
                  <c:v>cannondale.argentina</c:v>
                </c:pt>
              </c:strCache>
            </c:strRef>
          </c:cat>
          <c:val>
            <c:numRef>
              <c:f>Sheet1!$A$2:$E$2</c:f>
              <c:numCache>
                <c:formatCode>General</c:formatCode>
                <c:ptCount val="5"/>
                <c:pt idx="0">
                  <c:v>41498</c:v>
                </c:pt>
                <c:pt idx="1">
                  <c:v>38473</c:v>
                </c:pt>
                <c:pt idx="2">
                  <c:v>27100</c:v>
                </c:pt>
                <c:pt idx="3">
                  <c:v>15395</c:v>
                </c:pt>
                <c:pt idx="4">
                  <c:v>14420</c:v>
                </c:pt>
              </c:numCache>
            </c:numRef>
          </c:val>
          <c:extLst>
            <c:ext xmlns:c16="http://schemas.microsoft.com/office/drawing/2014/chart" uri="{C3380CC4-5D6E-409C-BE32-E72D297353CC}">
              <c16:uniqueId val="{00000000-A2AE-419D-9490-7E69E834D3D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65.304400000000001</c:v>
                </c:pt>
                <c:pt idx="1">
                  <c:v>100</c:v>
                </c:pt>
                <c:pt idx="2">
                  <c:v>100</c:v>
                </c:pt>
                <c:pt idx="3">
                  <c:v>100</c:v>
                </c:pt>
                <c:pt idx="4">
                  <c:v>100</c:v>
                </c:pt>
                <c:pt idx="5">
                  <c:v>51.316800000000001</c:v>
                </c:pt>
                <c:pt idx="6">
                  <c:v>44.691000000000003</c:v>
                </c:pt>
                <c:pt idx="7">
                  <c:v>100</c:v>
                </c:pt>
              </c:numCache>
            </c:numRef>
          </c:val>
          <c:extLst>
            <c:ext xmlns:c16="http://schemas.microsoft.com/office/drawing/2014/chart" uri="{C3380CC4-5D6E-409C-BE32-E72D297353CC}">
              <c16:uniqueId val="{00000000-4451-48C4-A076-40617518689B}"/>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92.710499999999996</c:v>
                </c:pt>
                <c:pt idx="1">
                  <c:v>61.1111</c:v>
                </c:pt>
                <c:pt idx="2">
                  <c:v>37.5</c:v>
                </c:pt>
                <c:pt idx="3">
                  <c:v>20</c:v>
                </c:pt>
                <c:pt idx="4">
                  <c:v>48.387099999999997</c:v>
                </c:pt>
                <c:pt idx="5">
                  <c:v>32.876100000000001</c:v>
                </c:pt>
                <c:pt idx="6">
                  <c:v>49.7864</c:v>
                </c:pt>
                <c:pt idx="7">
                  <c:v>39.7911</c:v>
                </c:pt>
              </c:numCache>
            </c:numRef>
          </c:val>
          <c:extLst>
            <c:ext xmlns:c16="http://schemas.microsoft.com/office/drawing/2014/chart" uri="{C3380CC4-5D6E-409C-BE32-E72D297353CC}">
              <c16:uniqueId val="{00000001-4451-48C4-A076-40617518689B}"/>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37.098199999999999</c:v>
                </c:pt>
                <c:pt idx="1">
                  <c:v>11.1111</c:v>
                </c:pt>
                <c:pt idx="2">
                  <c:v>12.5</c:v>
                </c:pt>
                <c:pt idx="3">
                  <c:v>0</c:v>
                </c:pt>
                <c:pt idx="4">
                  <c:v>9.6774000000000004</c:v>
                </c:pt>
                <c:pt idx="5">
                  <c:v>4.6073000000000004</c:v>
                </c:pt>
                <c:pt idx="6">
                  <c:v>100</c:v>
                </c:pt>
                <c:pt idx="7">
                  <c:v>28.097799999999999</c:v>
                </c:pt>
              </c:numCache>
            </c:numRef>
          </c:val>
          <c:extLst>
            <c:ext xmlns:c16="http://schemas.microsoft.com/office/drawing/2014/chart" uri="{C3380CC4-5D6E-409C-BE32-E72D297353CC}">
              <c16:uniqueId val="{00000002-4451-48C4-A076-40617518689B}"/>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34.748699999999999</c:v>
                </c:pt>
                <c:pt idx="1">
                  <c:v>33.333300000000001</c:v>
                </c:pt>
                <c:pt idx="2">
                  <c:v>12.5</c:v>
                </c:pt>
                <c:pt idx="3">
                  <c:v>60</c:v>
                </c:pt>
                <c:pt idx="4">
                  <c:v>32.258099999999999</c:v>
                </c:pt>
                <c:pt idx="5">
                  <c:v>7.7328000000000001</c:v>
                </c:pt>
                <c:pt idx="6">
                  <c:v>47.956499999999998</c:v>
                </c:pt>
                <c:pt idx="7">
                  <c:v>27.512599999999999</c:v>
                </c:pt>
              </c:numCache>
            </c:numRef>
          </c:val>
          <c:extLst>
            <c:ext xmlns:c16="http://schemas.microsoft.com/office/drawing/2014/chart" uri="{C3380CC4-5D6E-409C-BE32-E72D297353CC}">
              <c16:uniqueId val="{00000003-4451-48C4-A076-40617518689B}"/>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66.666700000000006</c:v>
                </c:pt>
                <c:pt idx="2">
                  <c:v>100</c:v>
                </c:pt>
                <c:pt idx="3">
                  <c:v>20</c:v>
                </c:pt>
                <c:pt idx="4">
                  <c:v>67.741900000000001</c:v>
                </c:pt>
                <c:pt idx="5">
                  <c:v>100</c:v>
                </c:pt>
                <c:pt idx="6">
                  <c:v>0</c:v>
                </c:pt>
                <c:pt idx="7">
                  <c:v>0</c:v>
                </c:pt>
              </c:numCache>
            </c:numRef>
          </c:val>
          <c:extLst>
            <c:ext xmlns:c16="http://schemas.microsoft.com/office/drawing/2014/chart" uri="{C3380CC4-5D6E-409C-BE32-E72D297353CC}">
              <c16:uniqueId val="{00000004-4451-48C4-A076-40617518689B}"/>
            </c:ext>
          </c:extLst>
        </c:ser>
        <c:dLbls>
          <c:showLegendKey val="0"/>
          <c:showVal val="0"/>
          <c:showCatName val="0"/>
          <c:showSerName val="0"/>
          <c:showPercent val="0"/>
          <c:showBubbleSize val="0"/>
        </c:dLbls>
        <c:axId val="336218024"/>
        <c:axId val="336221304"/>
      </c:radarChart>
      <c:catAx>
        <c:axId val="336218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21304"/>
        <c:crosses val="autoZero"/>
        <c:auto val="1"/>
        <c:lblAlgn val="ctr"/>
        <c:lblOffset val="100"/>
        <c:noMultiLvlLbl val="0"/>
      </c:catAx>
      <c:valAx>
        <c:axId val="336221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18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25823</c:v>
                </c:pt>
                <c:pt idx="1">
                  <c:v>25847</c:v>
                </c:pt>
                <c:pt idx="2">
                  <c:v>25902</c:v>
                </c:pt>
                <c:pt idx="3">
                  <c:v>25950</c:v>
                </c:pt>
                <c:pt idx="4">
                  <c:v>25980</c:v>
                </c:pt>
                <c:pt idx="5">
                  <c:v>26031</c:v>
                </c:pt>
                <c:pt idx="6">
                  <c:v>26065</c:v>
                </c:pt>
                <c:pt idx="7">
                  <c:v>26102</c:v>
                </c:pt>
                <c:pt idx="8">
                  <c:v>26149</c:v>
                </c:pt>
                <c:pt idx="9">
                  <c:v>26199</c:v>
                </c:pt>
                <c:pt idx="10">
                  <c:v>26262</c:v>
                </c:pt>
                <c:pt idx="11">
                  <c:v>26302</c:v>
                </c:pt>
                <c:pt idx="12">
                  <c:v>26352</c:v>
                </c:pt>
                <c:pt idx="13">
                  <c:v>26404</c:v>
                </c:pt>
                <c:pt idx="14">
                  <c:v>26449</c:v>
                </c:pt>
                <c:pt idx="15">
                  <c:v>26491</c:v>
                </c:pt>
                <c:pt idx="16">
                  <c:v>26550</c:v>
                </c:pt>
                <c:pt idx="17">
                  <c:v>26606</c:v>
                </c:pt>
                <c:pt idx="18">
                  <c:v>26646</c:v>
                </c:pt>
                <c:pt idx="19">
                  <c:v>26686</c:v>
                </c:pt>
                <c:pt idx="20">
                  <c:v>26722</c:v>
                </c:pt>
                <c:pt idx="21">
                  <c:v>26761</c:v>
                </c:pt>
                <c:pt idx="22">
                  <c:v>26809</c:v>
                </c:pt>
                <c:pt idx="23">
                  <c:v>26855</c:v>
                </c:pt>
                <c:pt idx="24">
                  <c:v>26896</c:v>
                </c:pt>
                <c:pt idx="25">
                  <c:v>26933</c:v>
                </c:pt>
                <c:pt idx="26">
                  <c:v>26970</c:v>
                </c:pt>
                <c:pt idx="27">
                  <c:v>27001</c:v>
                </c:pt>
                <c:pt idx="28">
                  <c:v>27042</c:v>
                </c:pt>
                <c:pt idx="29">
                  <c:v>27067</c:v>
                </c:pt>
                <c:pt idx="30">
                  <c:v>27100</c:v>
                </c:pt>
              </c:numCache>
            </c:numRef>
          </c:val>
          <c:smooth val="0"/>
          <c:extLst>
            <c:ext xmlns:c16="http://schemas.microsoft.com/office/drawing/2014/chart" uri="{C3380CC4-5D6E-409C-BE32-E72D297353CC}">
              <c16:uniqueId val="{00000000-20D0-4523-9957-4994EF0C9B2A}"/>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37749</c:v>
                </c:pt>
                <c:pt idx="1">
                  <c:v>37799</c:v>
                </c:pt>
                <c:pt idx="2">
                  <c:v>37830</c:v>
                </c:pt>
                <c:pt idx="3">
                  <c:v>37868</c:v>
                </c:pt>
                <c:pt idx="4">
                  <c:v>37878</c:v>
                </c:pt>
                <c:pt idx="5">
                  <c:v>37911</c:v>
                </c:pt>
                <c:pt idx="6">
                  <c:v>37936</c:v>
                </c:pt>
                <c:pt idx="7">
                  <c:v>37959</c:v>
                </c:pt>
                <c:pt idx="8">
                  <c:v>37987</c:v>
                </c:pt>
                <c:pt idx="9">
                  <c:v>38015</c:v>
                </c:pt>
                <c:pt idx="10">
                  <c:v>38050</c:v>
                </c:pt>
                <c:pt idx="11">
                  <c:v>38066</c:v>
                </c:pt>
                <c:pt idx="12">
                  <c:v>38082</c:v>
                </c:pt>
                <c:pt idx="13">
                  <c:v>38119</c:v>
                </c:pt>
                <c:pt idx="14">
                  <c:v>38149</c:v>
                </c:pt>
                <c:pt idx="15">
                  <c:v>38173</c:v>
                </c:pt>
                <c:pt idx="16">
                  <c:v>38201</c:v>
                </c:pt>
                <c:pt idx="17">
                  <c:v>38222</c:v>
                </c:pt>
                <c:pt idx="18">
                  <c:v>38246</c:v>
                </c:pt>
                <c:pt idx="19">
                  <c:v>38275</c:v>
                </c:pt>
                <c:pt idx="20">
                  <c:v>38297</c:v>
                </c:pt>
                <c:pt idx="21">
                  <c:v>38315</c:v>
                </c:pt>
                <c:pt idx="22">
                  <c:v>38350</c:v>
                </c:pt>
                <c:pt idx="23">
                  <c:v>38368</c:v>
                </c:pt>
                <c:pt idx="24">
                  <c:v>38380</c:v>
                </c:pt>
                <c:pt idx="25">
                  <c:v>38399</c:v>
                </c:pt>
                <c:pt idx="26">
                  <c:v>38406</c:v>
                </c:pt>
                <c:pt idx="27">
                  <c:v>38428</c:v>
                </c:pt>
                <c:pt idx="28">
                  <c:v>38443</c:v>
                </c:pt>
                <c:pt idx="29">
                  <c:v>38460</c:v>
                </c:pt>
                <c:pt idx="30">
                  <c:v>38473</c:v>
                </c:pt>
              </c:numCache>
            </c:numRef>
          </c:val>
          <c:smooth val="0"/>
          <c:extLst>
            <c:ext xmlns:c16="http://schemas.microsoft.com/office/drawing/2014/chart" uri="{C3380CC4-5D6E-409C-BE32-E72D297353CC}">
              <c16:uniqueId val="{00000001-20D0-4523-9957-4994EF0C9B2A}"/>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15190</c:v>
                </c:pt>
                <c:pt idx="1">
                  <c:v>15199</c:v>
                </c:pt>
                <c:pt idx="2">
                  <c:v>15202</c:v>
                </c:pt>
                <c:pt idx="3">
                  <c:v>15215</c:v>
                </c:pt>
                <c:pt idx="4">
                  <c:v>15224</c:v>
                </c:pt>
                <c:pt idx="5">
                  <c:v>15227</c:v>
                </c:pt>
                <c:pt idx="6">
                  <c:v>15228</c:v>
                </c:pt>
                <c:pt idx="7">
                  <c:v>15235</c:v>
                </c:pt>
                <c:pt idx="8">
                  <c:v>15246</c:v>
                </c:pt>
                <c:pt idx="9">
                  <c:v>15252</c:v>
                </c:pt>
                <c:pt idx="10">
                  <c:v>15263</c:v>
                </c:pt>
                <c:pt idx="11">
                  <c:v>15272</c:v>
                </c:pt>
                <c:pt idx="12">
                  <c:v>15280</c:v>
                </c:pt>
                <c:pt idx="13">
                  <c:v>15290</c:v>
                </c:pt>
                <c:pt idx="14">
                  <c:v>15291</c:v>
                </c:pt>
                <c:pt idx="15">
                  <c:v>15298</c:v>
                </c:pt>
                <c:pt idx="16">
                  <c:v>15302</c:v>
                </c:pt>
                <c:pt idx="17">
                  <c:v>15313</c:v>
                </c:pt>
                <c:pt idx="18">
                  <c:v>15316</c:v>
                </c:pt>
                <c:pt idx="19">
                  <c:v>15323</c:v>
                </c:pt>
                <c:pt idx="20">
                  <c:v>15325</c:v>
                </c:pt>
                <c:pt idx="21">
                  <c:v>15328</c:v>
                </c:pt>
                <c:pt idx="22">
                  <c:v>15336</c:v>
                </c:pt>
                <c:pt idx="23">
                  <c:v>15347</c:v>
                </c:pt>
                <c:pt idx="24">
                  <c:v>15352</c:v>
                </c:pt>
                <c:pt idx="25">
                  <c:v>15366</c:v>
                </c:pt>
                <c:pt idx="26">
                  <c:v>15374</c:v>
                </c:pt>
                <c:pt idx="27">
                  <c:v>15381</c:v>
                </c:pt>
                <c:pt idx="28">
                  <c:v>15387</c:v>
                </c:pt>
                <c:pt idx="29">
                  <c:v>15394</c:v>
                </c:pt>
                <c:pt idx="30">
                  <c:v>15395</c:v>
                </c:pt>
              </c:numCache>
            </c:numRef>
          </c:val>
          <c:smooth val="0"/>
          <c:extLst>
            <c:ext xmlns:c16="http://schemas.microsoft.com/office/drawing/2014/chart" uri="{C3380CC4-5D6E-409C-BE32-E72D297353CC}">
              <c16:uniqueId val="{00000002-20D0-4523-9957-4994EF0C9B2A}"/>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14230</c:v>
                </c:pt>
                <c:pt idx="1">
                  <c:v>14244</c:v>
                </c:pt>
                <c:pt idx="2">
                  <c:v>14253</c:v>
                </c:pt>
                <c:pt idx="3">
                  <c:v>14258</c:v>
                </c:pt>
                <c:pt idx="4">
                  <c:v>14265</c:v>
                </c:pt>
                <c:pt idx="5">
                  <c:v>14273</c:v>
                </c:pt>
                <c:pt idx="6">
                  <c:v>14277</c:v>
                </c:pt>
                <c:pt idx="7">
                  <c:v>14280</c:v>
                </c:pt>
                <c:pt idx="8">
                  <c:v>14291</c:v>
                </c:pt>
                <c:pt idx="9">
                  <c:v>14295</c:v>
                </c:pt>
                <c:pt idx="10">
                  <c:v>14306</c:v>
                </c:pt>
                <c:pt idx="11">
                  <c:v>14314</c:v>
                </c:pt>
                <c:pt idx="12">
                  <c:v>14322</c:v>
                </c:pt>
                <c:pt idx="13">
                  <c:v>14338</c:v>
                </c:pt>
                <c:pt idx="14">
                  <c:v>14347</c:v>
                </c:pt>
                <c:pt idx="15">
                  <c:v>14351</c:v>
                </c:pt>
                <c:pt idx="16">
                  <c:v>14360</c:v>
                </c:pt>
                <c:pt idx="17">
                  <c:v>14365</c:v>
                </c:pt>
                <c:pt idx="18">
                  <c:v>14368</c:v>
                </c:pt>
                <c:pt idx="19">
                  <c:v>14378</c:v>
                </c:pt>
                <c:pt idx="20">
                  <c:v>14389</c:v>
                </c:pt>
                <c:pt idx="21">
                  <c:v>14397</c:v>
                </c:pt>
                <c:pt idx="22">
                  <c:v>14402</c:v>
                </c:pt>
                <c:pt idx="23">
                  <c:v>14409</c:v>
                </c:pt>
                <c:pt idx="24">
                  <c:v>14412</c:v>
                </c:pt>
                <c:pt idx="25">
                  <c:v>14410</c:v>
                </c:pt>
                <c:pt idx="26">
                  <c:v>14412</c:v>
                </c:pt>
                <c:pt idx="27">
                  <c:v>14416</c:v>
                </c:pt>
                <c:pt idx="28">
                  <c:v>14415</c:v>
                </c:pt>
                <c:pt idx="29">
                  <c:v>14419</c:v>
                </c:pt>
                <c:pt idx="30">
                  <c:v>14420</c:v>
                </c:pt>
              </c:numCache>
            </c:numRef>
          </c:val>
          <c:smooth val="0"/>
          <c:extLst>
            <c:ext xmlns:c16="http://schemas.microsoft.com/office/drawing/2014/chart" uri="{C3380CC4-5D6E-409C-BE32-E72D297353CC}">
              <c16:uniqueId val="{00000003-20D0-4523-9957-4994EF0C9B2A}"/>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3">
                  <c:v>40423</c:v>
                </c:pt>
                <c:pt idx="4">
                  <c:v>40465</c:v>
                </c:pt>
                <c:pt idx="5">
                  <c:v>40534</c:v>
                </c:pt>
                <c:pt idx="6">
                  <c:v>40582</c:v>
                </c:pt>
                <c:pt idx="7">
                  <c:v>40629</c:v>
                </c:pt>
                <c:pt idx="8">
                  <c:v>40664</c:v>
                </c:pt>
                <c:pt idx="9">
                  <c:v>40694</c:v>
                </c:pt>
                <c:pt idx="10">
                  <c:v>40739</c:v>
                </c:pt>
                <c:pt idx="11">
                  <c:v>40764</c:v>
                </c:pt>
                <c:pt idx="12">
                  <c:v>40795</c:v>
                </c:pt>
                <c:pt idx="13">
                  <c:v>40851</c:v>
                </c:pt>
                <c:pt idx="14">
                  <c:v>40892</c:v>
                </c:pt>
                <c:pt idx="15">
                  <c:v>40934</c:v>
                </c:pt>
                <c:pt idx="16">
                  <c:v>40990</c:v>
                </c:pt>
                <c:pt idx="17">
                  <c:v>41055</c:v>
                </c:pt>
                <c:pt idx="18">
                  <c:v>41094</c:v>
                </c:pt>
                <c:pt idx="19">
                  <c:v>41126</c:v>
                </c:pt>
                <c:pt idx="20">
                  <c:v>41156</c:v>
                </c:pt>
                <c:pt idx="21">
                  <c:v>41205</c:v>
                </c:pt>
                <c:pt idx="22">
                  <c:v>41232</c:v>
                </c:pt>
                <c:pt idx="23">
                  <c:v>41272</c:v>
                </c:pt>
                <c:pt idx="24">
                  <c:v>41308</c:v>
                </c:pt>
                <c:pt idx="25">
                  <c:v>41350</c:v>
                </c:pt>
                <c:pt idx="26">
                  <c:v>41394</c:v>
                </c:pt>
                <c:pt idx="27">
                  <c:v>41416</c:v>
                </c:pt>
                <c:pt idx="28">
                  <c:v>41446</c:v>
                </c:pt>
                <c:pt idx="29">
                  <c:v>41480</c:v>
                </c:pt>
                <c:pt idx="30">
                  <c:v>41498</c:v>
                </c:pt>
              </c:numCache>
            </c:numRef>
          </c:val>
          <c:smooth val="0"/>
          <c:extLst>
            <c:ext xmlns:c16="http://schemas.microsoft.com/office/drawing/2014/chart" uri="{C3380CC4-5D6E-409C-BE32-E72D297353CC}">
              <c16:uniqueId val="{00000004-20D0-4523-9957-4994EF0C9B2A}"/>
            </c:ext>
          </c:extLst>
        </c:ser>
        <c:dLbls>
          <c:showLegendKey val="0"/>
          <c:showVal val="0"/>
          <c:showCatName val="0"/>
          <c:showSerName val="0"/>
          <c:showPercent val="0"/>
          <c:showBubbleSize val="0"/>
        </c:dLbls>
        <c:smooth val="0"/>
        <c:axId val="336225568"/>
        <c:axId val="336219992"/>
      </c:lineChart>
      <c:dateAx>
        <c:axId val="336225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19992"/>
        <c:crosses val="autoZero"/>
        <c:auto val="1"/>
        <c:lblOffset val="100"/>
        <c:baseTimeUnit val="days"/>
      </c:dateAx>
      <c:valAx>
        <c:axId val="336219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2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41</c:v>
                </c:pt>
                <c:pt idx="1">
                  <c:v>24</c:v>
                </c:pt>
                <c:pt idx="2">
                  <c:v>55</c:v>
                </c:pt>
                <c:pt idx="3">
                  <c:v>48</c:v>
                </c:pt>
                <c:pt idx="4">
                  <c:v>30</c:v>
                </c:pt>
                <c:pt idx="5">
                  <c:v>51</c:v>
                </c:pt>
                <c:pt idx="6">
                  <c:v>34</c:v>
                </c:pt>
                <c:pt idx="7">
                  <c:v>37</c:v>
                </c:pt>
                <c:pt idx="8">
                  <c:v>47</c:v>
                </c:pt>
                <c:pt idx="9">
                  <c:v>50</c:v>
                </c:pt>
                <c:pt idx="10">
                  <c:v>63</c:v>
                </c:pt>
                <c:pt idx="11">
                  <c:v>40</c:v>
                </c:pt>
                <c:pt idx="12">
                  <c:v>50</c:v>
                </c:pt>
                <c:pt idx="13">
                  <c:v>52</c:v>
                </c:pt>
                <c:pt idx="14">
                  <c:v>45</c:v>
                </c:pt>
                <c:pt idx="15">
                  <c:v>42</c:v>
                </c:pt>
                <c:pt idx="16">
                  <c:v>59</c:v>
                </c:pt>
                <c:pt idx="17">
                  <c:v>56</c:v>
                </c:pt>
                <c:pt idx="18">
                  <c:v>40</c:v>
                </c:pt>
                <c:pt idx="19">
                  <c:v>40</c:v>
                </c:pt>
                <c:pt idx="20">
                  <c:v>36</c:v>
                </c:pt>
                <c:pt idx="21">
                  <c:v>39</c:v>
                </c:pt>
                <c:pt idx="22">
                  <c:v>48</c:v>
                </c:pt>
                <c:pt idx="23">
                  <c:v>46</c:v>
                </c:pt>
                <c:pt idx="24">
                  <c:v>41</c:v>
                </c:pt>
                <c:pt idx="25">
                  <c:v>37</c:v>
                </c:pt>
                <c:pt idx="26">
                  <c:v>37</c:v>
                </c:pt>
                <c:pt idx="27">
                  <c:v>31</c:v>
                </c:pt>
                <c:pt idx="28">
                  <c:v>41</c:v>
                </c:pt>
                <c:pt idx="29">
                  <c:v>25</c:v>
                </c:pt>
                <c:pt idx="30">
                  <c:v>33</c:v>
                </c:pt>
              </c:numCache>
            </c:numRef>
          </c:val>
          <c:smooth val="0"/>
          <c:extLst>
            <c:ext xmlns:c16="http://schemas.microsoft.com/office/drawing/2014/chart" uri="{C3380CC4-5D6E-409C-BE32-E72D297353CC}">
              <c16:uniqueId val="{00000000-7221-4E79-A48D-CD9EA166D982}"/>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43</c:v>
                </c:pt>
                <c:pt idx="1">
                  <c:v>50</c:v>
                </c:pt>
                <c:pt idx="2">
                  <c:v>31</c:v>
                </c:pt>
                <c:pt idx="3">
                  <c:v>38</c:v>
                </c:pt>
                <c:pt idx="4">
                  <c:v>10</c:v>
                </c:pt>
                <c:pt idx="5">
                  <c:v>33</c:v>
                </c:pt>
                <c:pt idx="6">
                  <c:v>25</c:v>
                </c:pt>
                <c:pt idx="7">
                  <c:v>23</c:v>
                </c:pt>
                <c:pt idx="8">
                  <c:v>28</c:v>
                </c:pt>
                <c:pt idx="9">
                  <c:v>28</c:v>
                </c:pt>
                <c:pt idx="10">
                  <c:v>35</c:v>
                </c:pt>
                <c:pt idx="11">
                  <c:v>16</c:v>
                </c:pt>
                <c:pt idx="12">
                  <c:v>16</c:v>
                </c:pt>
                <c:pt idx="13">
                  <c:v>37</c:v>
                </c:pt>
                <c:pt idx="14">
                  <c:v>30</c:v>
                </c:pt>
                <c:pt idx="15">
                  <c:v>24</c:v>
                </c:pt>
                <c:pt idx="16">
                  <c:v>28</c:v>
                </c:pt>
                <c:pt idx="17">
                  <c:v>21</c:v>
                </c:pt>
                <c:pt idx="18">
                  <c:v>24</c:v>
                </c:pt>
                <c:pt idx="19">
                  <c:v>29</c:v>
                </c:pt>
                <c:pt idx="20">
                  <c:v>22</c:v>
                </c:pt>
                <c:pt idx="21">
                  <c:v>18</c:v>
                </c:pt>
                <c:pt idx="22">
                  <c:v>35</c:v>
                </c:pt>
                <c:pt idx="23">
                  <c:v>18</c:v>
                </c:pt>
                <c:pt idx="24">
                  <c:v>12</c:v>
                </c:pt>
                <c:pt idx="25">
                  <c:v>19</c:v>
                </c:pt>
                <c:pt idx="26">
                  <c:v>7</c:v>
                </c:pt>
                <c:pt idx="27">
                  <c:v>22</c:v>
                </c:pt>
                <c:pt idx="28">
                  <c:v>15</c:v>
                </c:pt>
                <c:pt idx="29">
                  <c:v>17</c:v>
                </c:pt>
                <c:pt idx="30">
                  <c:v>13</c:v>
                </c:pt>
              </c:numCache>
            </c:numRef>
          </c:val>
          <c:smooth val="0"/>
          <c:extLst>
            <c:ext xmlns:c16="http://schemas.microsoft.com/office/drawing/2014/chart" uri="{C3380CC4-5D6E-409C-BE32-E72D297353CC}">
              <c16:uniqueId val="{00000001-7221-4E79-A48D-CD9EA166D982}"/>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13</c:v>
                </c:pt>
                <c:pt idx="1">
                  <c:v>9</c:v>
                </c:pt>
                <c:pt idx="2">
                  <c:v>3</c:v>
                </c:pt>
                <c:pt idx="3">
                  <c:v>13</c:v>
                </c:pt>
                <c:pt idx="4">
                  <c:v>9</c:v>
                </c:pt>
                <c:pt idx="5">
                  <c:v>3</c:v>
                </c:pt>
                <c:pt idx="6">
                  <c:v>1</c:v>
                </c:pt>
                <c:pt idx="7">
                  <c:v>7</c:v>
                </c:pt>
                <c:pt idx="8">
                  <c:v>11</c:v>
                </c:pt>
                <c:pt idx="9">
                  <c:v>6</c:v>
                </c:pt>
                <c:pt idx="10">
                  <c:v>11</c:v>
                </c:pt>
                <c:pt idx="11">
                  <c:v>9</c:v>
                </c:pt>
                <c:pt idx="12">
                  <c:v>8</c:v>
                </c:pt>
                <c:pt idx="13">
                  <c:v>10</c:v>
                </c:pt>
                <c:pt idx="14">
                  <c:v>1</c:v>
                </c:pt>
                <c:pt idx="15">
                  <c:v>7</c:v>
                </c:pt>
                <c:pt idx="16">
                  <c:v>4</c:v>
                </c:pt>
                <c:pt idx="17">
                  <c:v>11</c:v>
                </c:pt>
                <c:pt idx="18">
                  <c:v>3</c:v>
                </c:pt>
                <c:pt idx="19">
                  <c:v>7</c:v>
                </c:pt>
                <c:pt idx="20">
                  <c:v>2</c:v>
                </c:pt>
                <c:pt idx="21">
                  <c:v>3</c:v>
                </c:pt>
                <c:pt idx="22">
                  <c:v>8</c:v>
                </c:pt>
                <c:pt idx="23">
                  <c:v>11</c:v>
                </c:pt>
                <c:pt idx="24">
                  <c:v>5</c:v>
                </c:pt>
                <c:pt idx="25">
                  <c:v>14</c:v>
                </c:pt>
                <c:pt idx="26">
                  <c:v>8</c:v>
                </c:pt>
                <c:pt idx="27">
                  <c:v>7</c:v>
                </c:pt>
                <c:pt idx="28">
                  <c:v>6</c:v>
                </c:pt>
                <c:pt idx="29">
                  <c:v>7</c:v>
                </c:pt>
                <c:pt idx="30">
                  <c:v>1</c:v>
                </c:pt>
              </c:numCache>
            </c:numRef>
          </c:val>
          <c:smooth val="0"/>
          <c:extLst>
            <c:ext xmlns:c16="http://schemas.microsoft.com/office/drawing/2014/chart" uri="{C3380CC4-5D6E-409C-BE32-E72D297353CC}">
              <c16:uniqueId val="{00000002-7221-4E79-A48D-CD9EA166D982}"/>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10</c:v>
                </c:pt>
                <c:pt idx="1">
                  <c:v>14</c:v>
                </c:pt>
                <c:pt idx="2">
                  <c:v>9</c:v>
                </c:pt>
                <c:pt idx="3">
                  <c:v>5</c:v>
                </c:pt>
                <c:pt idx="4">
                  <c:v>7</c:v>
                </c:pt>
                <c:pt idx="5">
                  <c:v>8</c:v>
                </c:pt>
                <c:pt idx="6">
                  <c:v>4</c:v>
                </c:pt>
                <c:pt idx="7">
                  <c:v>3</c:v>
                </c:pt>
                <c:pt idx="8">
                  <c:v>11</c:v>
                </c:pt>
                <c:pt idx="9">
                  <c:v>4</c:v>
                </c:pt>
                <c:pt idx="10">
                  <c:v>11</c:v>
                </c:pt>
                <c:pt idx="11">
                  <c:v>8</c:v>
                </c:pt>
                <c:pt idx="12">
                  <c:v>8</c:v>
                </c:pt>
                <c:pt idx="13">
                  <c:v>16</c:v>
                </c:pt>
                <c:pt idx="14">
                  <c:v>9</c:v>
                </c:pt>
                <c:pt idx="15">
                  <c:v>4</c:v>
                </c:pt>
                <c:pt idx="16">
                  <c:v>9</c:v>
                </c:pt>
                <c:pt idx="17">
                  <c:v>5</c:v>
                </c:pt>
                <c:pt idx="18">
                  <c:v>3</c:v>
                </c:pt>
                <c:pt idx="19">
                  <c:v>10</c:v>
                </c:pt>
                <c:pt idx="20">
                  <c:v>11</c:v>
                </c:pt>
                <c:pt idx="21">
                  <c:v>8</c:v>
                </c:pt>
                <c:pt idx="22">
                  <c:v>5</c:v>
                </c:pt>
                <c:pt idx="23">
                  <c:v>7</c:v>
                </c:pt>
                <c:pt idx="24">
                  <c:v>3</c:v>
                </c:pt>
                <c:pt idx="25">
                  <c:v>-2</c:v>
                </c:pt>
                <c:pt idx="26">
                  <c:v>2</c:v>
                </c:pt>
                <c:pt idx="27">
                  <c:v>4</c:v>
                </c:pt>
                <c:pt idx="28">
                  <c:v>-1</c:v>
                </c:pt>
                <c:pt idx="29">
                  <c:v>4</c:v>
                </c:pt>
                <c:pt idx="30">
                  <c:v>1</c:v>
                </c:pt>
              </c:numCache>
            </c:numRef>
          </c:val>
          <c:smooth val="0"/>
          <c:extLst>
            <c:ext xmlns:c16="http://schemas.microsoft.com/office/drawing/2014/chart" uri="{C3380CC4-5D6E-409C-BE32-E72D297353CC}">
              <c16:uniqueId val="{00000003-7221-4E79-A48D-CD9EA166D982}"/>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4">
                  <c:v>42</c:v>
                </c:pt>
                <c:pt idx="5">
                  <c:v>69</c:v>
                </c:pt>
                <c:pt idx="6">
                  <c:v>48</c:v>
                </c:pt>
                <c:pt idx="7">
                  <c:v>47</c:v>
                </c:pt>
                <c:pt idx="8">
                  <c:v>35</c:v>
                </c:pt>
                <c:pt idx="9">
                  <c:v>30</c:v>
                </c:pt>
                <c:pt idx="10">
                  <c:v>45</c:v>
                </c:pt>
                <c:pt idx="11">
                  <c:v>25</c:v>
                </c:pt>
                <c:pt idx="12">
                  <c:v>31</c:v>
                </c:pt>
                <c:pt idx="13">
                  <c:v>56</c:v>
                </c:pt>
                <c:pt idx="14">
                  <c:v>41</c:v>
                </c:pt>
                <c:pt idx="15">
                  <c:v>42</c:v>
                </c:pt>
                <c:pt idx="16">
                  <c:v>56</c:v>
                </c:pt>
                <c:pt idx="17">
                  <c:v>65</c:v>
                </c:pt>
                <c:pt idx="18">
                  <c:v>39</c:v>
                </c:pt>
                <c:pt idx="19">
                  <c:v>32</c:v>
                </c:pt>
                <c:pt idx="20">
                  <c:v>30</c:v>
                </c:pt>
                <c:pt idx="21">
                  <c:v>49</c:v>
                </c:pt>
                <c:pt idx="22">
                  <c:v>27</c:v>
                </c:pt>
                <c:pt idx="23">
                  <c:v>40</c:v>
                </c:pt>
                <c:pt idx="24">
                  <c:v>36</c:v>
                </c:pt>
                <c:pt idx="25">
                  <c:v>42</c:v>
                </c:pt>
                <c:pt idx="26">
                  <c:v>44</c:v>
                </c:pt>
                <c:pt idx="27">
                  <c:v>22</c:v>
                </c:pt>
                <c:pt idx="28">
                  <c:v>30</c:v>
                </c:pt>
                <c:pt idx="29">
                  <c:v>34</c:v>
                </c:pt>
                <c:pt idx="30">
                  <c:v>18</c:v>
                </c:pt>
              </c:numCache>
            </c:numRef>
          </c:val>
          <c:smooth val="0"/>
          <c:extLst>
            <c:ext xmlns:c16="http://schemas.microsoft.com/office/drawing/2014/chart" uri="{C3380CC4-5D6E-409C-BE32-E72D297353CC}">
              <c16:uniqueId val="{00000004-7221-4E79-A48D-CD9EA166D982}"/>
            </c:ext>
          </c:extLst>
        </c:ser>
        <c:dLbls>
          <c:showLegendKey val="0"/>
          <c:showVal val="0"/>
          <c:showCatName val="0"/>
          <c:showSerName val="0"/>
          <c:showPercent val="0"/>
          <c:showBubbleSize val="0"/>
        </c:dLbls>
        <c:smooth val="0"/>
        <c:axId val="337059928"/>
        <c:axId val="337060256"/>
      </c:lineChart>
      <c:dateAx>
        <c:axId val="337059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60256"/>
        <c:crosses val="autoZero"/>
        <c:auto val="1"/>
        <c:lblOffset val="100"/>
        <c:baseTimeUnit val="days"/>
      </c:dateAx>
      <c:valAx>
        <c:axId val="33706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59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5</c:v>
                </c:pt>
                <c:pt idx="2">
                  <c:v>5</c:v>
                </c:pt>
                <c:pt idx="3">
                  <c:v>4</c:v>
                </c:pt>
                <c:pt idx="4">
                  <c:v>4</c:v>
                </c:pt>
                <c:pt idx="5">
                  <c:v>4</c:v>
                </c:pt>
                <c:pt idx="6">
                  <c:v>4</c:v>
                </c:pt>
              </c:numCache>
            </c:numRef>
          </c:val>
          <c:extLst>
            <c:ext xmlns:c16="http://schemas.microsoft.com/office/drawing/2014/chart" uri="{C3380CC4-5D6E-409C-BE32-E72D297353CC}">
              <c16:uniqueId val="{00000000-EA14-40E0-9CB0-B23C5D57B7AE}"/>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1</c:v>
                </c:pt>
                <c:pt idx="2">
                  <c:v>5</c:v>
                </c:pt>
                <c:pt idx="3">
                  <c:v>0</c:v>
                </c:pt>
                <c:pt idx="4">
                  <c:v>4</c:v>
                </c:pt>
                <c:pt idx="5">
                  <c:v>0</c:v>
                </c:pt>
                <c:pt idx="6">
                  <c:v>0</c:v>
                </c:pt>
              </c:numCache>
            </c:numRef>
          </c:val>
          <c:extLst>
            <c:ext xmlns:c16="http://schemas.microsoft.com/office/drawing/2014/chart" uri="{C3380CC4-5D6E-409C-BE32-E72D297353CC}">
              <c16:uniqueId val="{00000001-EA14-40E0-9CB0-B23C5D57B7AE}"/>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1</c:v>
                </c:pt>
                <c:pt idx="3">
                  <c:v>1</c:v>
                </c:pt>
                <c:pt idx="4">
                  <c:v>1</c:v>
                </c:pt>
                <c:pt idx="5">
                  <c:v>0</c:v>
                </c:pt>
                <c:pt idx="6">
                  <c:v>0</c:v>
                </c:pt>
              </c:numCache>
            </c:numRef>
          </c:val>
          <c:extLst>
            <c:ext xmlns:c16="http://schemas.microsoft.com/office/drawing/2014/chart" uri="{C3380CC4-5D6E-409C-BE32-E72D297353CC}">
              <c16:uniqueId val="{00000002-EA14-40E0-9CB0-B23C5D57B7AE}"/>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0</c:v>
                </c:pt>
                <c:pt idx="2">
                  <c:v>4</c:v>
                </c:pt>
                <c:pt idx="3">
                  <c:v>0</c:v>
                </c:pt>
                <c:pt idx="4">
                  <c:v>1</c:v>
                </c:pt>
                <c:pt idx="5">
                  <c:v>0</c:v>
                </c:pt>
                <c:pt idx="6">
                  <c:v>0</c:v>
                </c:pt>
              </c:numCache>
            </c:numRef>
          </c:val>
          <c:extLst>
            <c:ext xmlns:c16="http://schemas.microsoft.com/office/drawing/2014/chart" uri="{C3380CC4-5D6E-409C-BE32-E72D297353CC}">
              <c16:uniqueId val="{00000003-EA14-40E0-9CB0-B23C5D57B7AE}"/>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6</c:v>
                </c:pt>
                <c:pt idx="2">
                  <c:v>3</c:v>
                </c:pt>
                <c:pt idx="3">
                  <c:v>1</c:v>
                </c:pt>
                <c:pt idx="4">
                  <c:v>4</c:v>
                </c:pt>
                <c:pt idx="5">
                  <c:v>2</c:v>
                </c:pt>
                <c:pt idx="6">
                  <c:v>2</c:v>
                </c:pt>
              </c:numCache>
            </c:numRef>
          </c:val>
          <c:extLst>
            <c:ext xmlns:c16="http://schemas.microsoft.com/office/drawing/2014/chart" uri="{C3380CC4-5D6E-409C-BE32-E72D297353CC}">
              <c16:uniqueId val="{00000004-EA14-40E0-9CB0-B23C5D57B7AE}"/>
            </c:ext>
          </c:extLst>
        </c:ser>
        <c:dLbls>
          <c:showLegendKey val="0"/>
          <c:showVal val="0"/>
          <c:showCatName val="0"/>
          <c:showSerName val="0"/>
          <c:showPercent val="0"/>
          <c:showBubbleSize val="0"/>
        </c:dLbls>
        <c:gapWidth val="219"/>
        <c:overlap val="-27"/>
        <c:axId val="337059600"/>
        <c:axId val="337056648"/>
      </c:barChart>
      <c:catAx>
        <c:axId val="337059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56648"/>
        <c:crosses val="autoZero"/>
        <c:auto val="1"/>
        <c:lblAlgn val="ctr"/>
        <c:lblOffset val="100"/>
        <c:noMultiLvlLbl val="0"/>
      </c:catAx>
      <c:valAx>
        <c:axId val="33705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5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41</c:v>
                </c:pt>
                <c:pt idx="1">
                  <c:v>37</c:v>
                </c:pt>
                <c:pt idx="2">
                  <c:v>49</c:v>
                </c:pt>
                <c:pt idx="3">
                  <c:v>52</c:v>
                </c:pt>
                <c:pt idx="4">
                  <c:v>37</c:v>
                </c:pt>
                <c:pt idx="5">
                  <c:v>45</c:v>
                </c:pt>
                <c:pt idx="6">
                  <c:v>38</c:v>
                </c:pt>
              </c:numCache>
            </c:numRef>
          </c:val>
          <c:extLst>
            <c:ext xmlns:c16="http://schemas.microsoft.com/office/drawing/2014/chart" uri="{C3380CC4-5D6E-409C-BE32-E72D297353CC}">
              <c16:uniqueId val="{00000000-E34D-4219-BF1C-D3D2DFAF9190}"/>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26</c:v>
                </c:pt>
                <c:pt idx="1">
                  <c:v>31</c:v>
                </c:pt>
                <c:pt idx="2">
                  <c:v>24</c:v>
                </c:pt>
                <c:pt idx="3">
                  <c:v>27</c:v>
                </c:pt>
                <c:pt idx="4">
                  <c:v>17</c:v>
                </c:pt>
                <c:pt idx="5">
                  <c:v>21</c:v>
                </c:pt>
                <c:pt idx="6">
                  <c:v>27</c:v>
                </c:pt>
              </c:numCache>
            </c:numRef>
          </c:val>
          <c:extLst>
            <c:ext xmlns:c16="http://schemas.microsoft.com/office/drawing/2014/chart" uri="{C3380CC4-5D6E-409C-BE32-E72D297353CC}">
              <c16:uniqueId val="{00000001-E34D-4219-BF1C-D3D2DFAF9190}"/>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c:v>
                </c:pt>
                <c:pt idx="1">
                  <c:v>8</c:v>
                </c:pt>
                <c:pt idx="2">
                  <c:v>5</c:v>
                </c:pt>
                <c:pt idx="3">
                  <c:v>10</c:v>
                </c:pt>
                <c:pt idx="4">
                  <c:v>9</c:v>
                </c:pt>
                <c:pt idx="5">
                  <c:v>7</c:v>
                </c:pt>
                <c:pt idx="6">
                  <c:v>5</c:v>
                </c:pt>
              </c:numCache>
            </c:numRef>
          </c:val>
          <c:extLst>
            <c:ext xmlns:c16="http://schemas.microsoft.com/office/drawing/2014/chart" uri="{C3380CC4-5D6E-409C-BE32-E72D297353CC}">
              <c16:uniqueId val="{00000002-E34D-4219-BF1C-D3D2DFAF9190}"/>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c:v>
                </c:pt>
                <c:pt idx="1">
                  <c:v>8</c:v>
                </c:pt>
                <c:pt idx="2">
                  <c:v>6</c:v>
                </c:pt>
                <c:pt idx="3">
                  <c:v>6</c:v>
                </c:pt>
                <c:pt idx="4">
                  <c:v>4</c:v>
                </c:pt>
                <c:pt idx="5">
                  <c:v>7</c:v>
                </c:pt>
                <c:pt idx="6">
                  <c:v>9</c:v>
                </c:pt>
              </c:numCache>
            </c:numRef>
          </c:val>
          <c:extLst>
            <c:ext xmlns:c16="http://schemas.microsoft.com/office/drawing/2014/chart" uri="{C3380CC4-5D6E-409C-BE32-E72D297353CC}">
              <c16:uniqueId val="{00000003-E34D-4219-BF1C-D3D2DFAF9190}"/>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42</c:v>
                </c:pt>
                <c:pt idx="1">
                  <c:v>35</c:v>
                </c:pt>
                <c:pt idx="2">
                  <c:v>36</c:v>
                </c:pt>
                <c:pt idx="3">
                  <c:v>49</c:v>
                </c:pt>
                <c:pt idx="4">
                  <c:v>37</c:v>
                </c:pt>
                <c:pt idx="5">
                  <c:v>44</c:v>
                </c:pt>
                <c:pt idx="6">
                  <c:v>39</c:v>
                </c:pt>
              </c:numCache>
            </c:numRef>
          </c:val>
          <c:extLst>
            <c:ext xmlns:c16="http://schemas.microsoft.com/office/drawing/2014/chart" uri="{C3380CC4-5D6E-409C-BE32-E72D297353CC}">
              <c16:uniqueId val="{00000004-E34D-4219-BF1C-D3D2DFAF9190}"/>
            </c:ext>
          </c:extLst>
        </c:ser>
        <c:dLbls>
          <c:showLegendKey val="0"/>
          <c:showVal val="0"/>
          <c:showCatName val="0"/>
          <c:showSerName val="0"/>
          <c:showPercent val="0"/>
          <c:showBubbleSize val="0"/>
        </c:dLbls>
        <c:gapWidth val="219"/>
        <c:overlap val="-27"/>
        <c:axId val="337058944"/>
        <c:axId val="337068456"/>
      </c:barChart>
      <c:catAx>
        <c:axId val="337058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68456"/>
        <c:crosses val="autoZero"/>
        <c:auto val="1"/>
        <c:lblAlgn val="ctr"/>
        <c:lblOffset val="100"/>
        <c:noMultiLvlLbl val="0"/>
      </c:catAx>
      <c:valAx>
        <c:axId val="33706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5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c:v>
                </c:pt>
                <c:pt idx="15">
                  <c:v>1</c:v>
                </c:pt>
                <c:pt idx="16">
                  <c:v>2</c:v>
                </c:pt>
                <c:pt idx="17">
                  <c:v>4</c:v>
                </c:pt>
                <c:pt idx="18">
                  <c:v>7</c:v>
                </c:pt>
                <c:pt idx="19">
                  <c:v>5</c:v>
                </c:pt>
                <c:pt idx="20">
                  <c:v>2</c:v>
                </c:pt>
                <c:pt idx="21">
                  <c:v>0</c:v>
                </c:pt>
                <c:pt idx="22">
                  <c:v>0</c:v>
                </c:pt>
                <c:pt idx="23">
                  <c:v>0</c:v>
                </c:pt>
              </c:numCache>
            </c:numRef>
          </c:val>
          <c:smooth val="0"/>
          <c:extLst>
            <c:ext xmlns:c16="http://schemas.microsoft.com/office/drawing/2014/chart" uri="{C3380CC4-5D6E-409C-BE32-E72D297353CC}">
              <c16:uniqueId val="{00000000-EFED-436D-A2C2-7F78C100A76B}"/>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1</c:v>
                </c:pt>
                <c:pt idx="13">
                  <c:v>1</c:v>
                </c:pt>
                <c:pt idx="14">
                  <c:v>1</c:v>
                </c:pt>
                <c:pt idx="15">
                  <c:v>5</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EFED-436D-A2C2-7F78C100A76B}"/>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2-EFED-436D-A2C2-7F78C100A76B}"/>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2</c:v>
                </c:pt>
                <c:pt idx="9">
                  <c:v>3</c:v>
                </c:pt>
                <c:pt idx="10">
                  <c:v>3</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EFED-436D-A2C2-7F78C100A76B}"/>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3</c:v>
                </c:pt>
                <c:pt idx="18">
                  <c:v>5</c:v>
                </c:pt>
                <c:pt idx="19">
                  <c:v>2</c:v>
                </c:pt>
                <c:pt idx="20">
                  <c:v>2</c:v>
                </c:pt>
                <c:pt idx="21">
                  <c:v>0</c:v>
                </c:pt>
                <c:pt idx="22">
                  <c:v>0</c:v>
                </c:pt>
                <c:pt idx="23">
                  <c:v>0</c:v>
                </c:pt>
              </c:numCache>
            </c:numRef>
          </c:val>
          <c:smooth val="0"/>
          <c:extLst>
            <c:ext xmlns:c16="http://schemas.microsoft.com/office/drawing/2014/chart" uri="{C3380CC4-5D6E-409C-BE32-E72D297353CC}">
              <c16:uniqueId val="{00000004-EFED-436D-A2C2-7F78C100A76B}"/>
            </c:ext>
          </c:extLst>
        </c:ser>
        <c:dLbls>
          <c:showLegendKey val="0"/>
          <c:showVal val="0"/>
          <c:showCatName val="0"/>
          <c:showSerName val="0"/>
          <c:showPercent val="0"/>
          <c:showBubbleSize val="0"/>
        </c:dLbls>
        <c:smooth val="0"/>
        <c:axId val="337069440"/>
        <c:axId val="337067472"/>
      </c:lineChart>
      <c:catAx>
        <c:axId val="33706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67472"/>
        <c:crosses val="autoZero"/>
        <c:auto val="1"/>
        <c:lblAlgn val="ctr"/>
        <c:lblOffset val="100"/>
        <c:noMultiLvlLbl val="0"/>
      </c:catAx>
      <c:valAx>
        <c:axId val="33706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6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2.0664373984354301</c:v>
                </c:pt>
                <c:pt idx="1">
                  <c:v>0.74751521106534102</c:v>
                </c:pt>
                <c:pt idx="2">
                  <c:v>0.67344393635916999</c:v>
                </c:pt>
                <c:pt idx="3">
                  <c:v>0.61127697365934797</c:v>
                </c:pt>
                <c:pt idx="4">
                  <c:v>1.2338913873247399</c:v>
                </c:pt>
                <c:pt idx="5">
                  <c:v>0.993915573863422</c:v>
                </c:pt>
                <c:pt idx="6">
                  <c:v>1.1781489739616799</c:v>
                </c:pt>
              </c:numCache>
            </c:numRef>
          </c:val>
          <c:extLst>
            <c:ext xmlns:c16="http://schemas.microsoft.com/office/drawing/2014/chart" uri="{C3380CC4-5D6E-409C-BE32-E72D297353CC}">
              <c16:uniqueId val="{00000000-ED7E-45C5-B2A3-5D85031694E4}"/>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1.02385138149091</c:v>
                </c:pt>
                <c:pt idx="1">
                  <c:v>0.27551100732072098</c:v>
                </c:pt>
                <c:pt idx="2">
                  <c:v>1.1965049460785599</c:v>
                </c:pt>
                <c:pt idx="4">
                  <c:v>0.88163522342630696</c:v>
                </c:pt>
              </c:numCache>
            </c:numRef>
          </c:val>
          <c:extLst>
            <c:ext xmlns:c16="http://schemas.microsoft.com/office/drawing/2014/chart" uri="{C3380CC4-5D6E-409C-BE32-E72D297353CC}">
              <c16:uniqueId val="{00000001-ED7E-45C5-B2A3-5D85031694E4}"/>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2.75307350248496</c:v>
                </c:pt>
                <c:pt idx="3">
                  <c:v>1.2817159298979901</c:v>
                </c:pt>
                <c:pt idx="4">
                  <c:v>1.1705466910803</c:v>
                </c:pt>
              </c:numCache>
            </c:numRef>
          </c:val>
          <c:extLst>
            <c:ext xmlns:c16="http://schemas.microsoft.com/office/drawing/2014/chart" uri="{C3380CC4-5D6E-409C-BE32-E72D297353CC}">
              <c16:uniqueId val="{00000002-ED7E-45C5-B2A3-5D85031694E4}"/>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0.87260034904014006</c:v>
                </c:pt>
                <c:pt idx="2">
                  <c:v>0.87434554973821998</c:v>
                </c:pt>
                <c:pt idx="4">
                  <c:v>1.4659685863874301</c:v>
                </c:pt>
              </c:numCache>
            </c:numRef>
          </c:val>
          <c:extLst>
            <c:ext xmlns:c16="http://schemas.microsoft.com/office/drawing/2014/chart" uri="{C3380CC4-5D6E-409C-BE32-E72D297353CC}">
              <c16:uniqueId val="{00000003-ED7E-45C5-B2A3-5D85031694E4}"/>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1.5096028645833299</c:v>
                </c:pt>
                <c:pt idx="1">
                  <c:v>2.5032552083333299</c:v>
                </c:pt>
                <c:pt idx="2">
                  <c:v>2.2884114583333299</c:v>
                </c:pt>
                <c:pt idx="3">
                  <c:v>1.8603515625</c:v>
                </c:pt>
                <c:pt idx="4">
                  <c:v>1.8341064453125</c:v>
                </c:pt>
                <c:pt idx="5">
                  <c:v>0.396728515625</c:v>
                </c:pt>
                <c:pt idx="6">
                  <c:v>2.88818359375</c:v>
                </c:pt>
              </c:numCache>
            </c:numRef>
          </c:val>
          <c:extLst>
            <c:ext xmlns:c16="http://schemas.microsoft.com/office/drawing/2014/chart" uri="{C3380CC4-5D6E-409C-BE32-E72D297353CC}">
              <c16:uniqueId val="{00000004-ED7E-45C5-B2A3-5D85031694E4}"/>
            </c:ext>
          </c:extLst>
        </c:ser>
        <c:dLbls>
          <c:showLegendKey val="0"/>
          <c:showVal val="0"/>
          <c:showCatName val="0"/>
          <c:showSerName val="0"/>
          <c:showPercent val="0"/>
          <c:showBubbleSize val="0"/>
        </c:dLbls>
        <c:gapWidth val="219"/>
        <c:overlap val="-27"/>
        <c:axId val="337925832"/>
        <c:axId val="337923536"/>
      </c:barChart>
      <c:catAx>
        <c:axId val="337925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23536"/>
        <c:crosses val="autoZero"/>
        <c:auto val="1"/>
        <c:lblAlgn val="ctr"/>
        <c:lblOffset val="100"/>
        <c:noMultiLvlLbl val="0"/>
      </c:catAx>
      <c:valAx>
        <c:axId val="33792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2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0.55211011949780697</c:v>
                </c:pt>
                <c:pt idx="15">
                  <c:v>1.8907880804719399</c:v>
                </c:pt>
                <c:pt idx="16">
                  <c:v>0.35735894720919698</c:v>
                </c:pt>
                <c:pt idx="17">
                  <c:v>1.5855608617671799</c:v>
                </c:pt>
                <c:pt idx="18">
                  <c:v>1.22371804568144</c:v>
                </c:pt>
                <c:pt idx="19">
                  <c:v>0.65295215045631005</c:v>
                </c:pt>
                <c:pt idx="20">
                  <c:v>0.85463621237331699</c:v>
                </c:pt>
                <c:pt idx="21">
                  <c:v>0</c:v>
                </c:pt>
                <c:pt idx="22">
                  <c:v>0</c:v>
                </c:pt>
                <c:pt idx="23">
                  <c:v>0</c:v>
                </c:pt>
              </c:numCache>
            </c:numRef>
          </c:val>
          <c:smooth val="0"/>
          <c:extLst>
            <c:ext xmlns:c16="http://schemas.microsoft.com/office/drawing/2014/chart" uri="{C3380CC4-5D6E-409C-BE32-E72D297353CC}">
              <c16:uniqueId val="{00000000-A7EB-42D0-B2D3-0DC4EDAB8DCF}"/>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0.61947134945008797</c:v>
                </c:pt>
                <c:pt idx="10">
                  <c:v>0</c:v>
                </c:pt>
                <c:pt idx="11">
                  <c:v>0.59847232065516998</c:v>
                </c:pt>
                <c:pt idx="12">
                  <c:v>0.71134210042785495</c:v>
                </c:pt>
                <c:pt idx="13">
                  <c:v>1.2389426989001799</c:v>
                </c:pt>
                <c:pt idx="14">
                  <c:v>1.25862928839541</c:v>
                </c:pt>
                <c:pt idx="15">
                  <c:v>0.95320591422646705</c:v>
                </c:pt>
                <c:pt idx="16">
                  <c:v>1.2756909992912799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A7EB-42D0-B2D3-0DC4EDAB8DCF}"/>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1.1709295479819499</c:v>
                </c:pt>
                <c:pt idx="11">
                  <c:v>1.2821351475109599</c:v>
                </c:pt>
                <c:pt idx="12">
                  <c:v>0</c:v>
                </c:pt>
                <c:pt idx="13">
                  <c:v>0</c:v>
                </c:pt>
                <c:pt idx="14">
                  <c:v>0</c:v>
                </c:pt>
                <c:pt idx="15">
                  <c:v>0</c:v>
                </c:pt>
                <c:pt idx="16">
                  <c:v>0</c:v>
                </c:pt>
                <c:pt idx="17">
                  <c:v>0</c:v>
                </c:pt>
                <c:pt idx="18">
                  <c:v>0</c:v>
                </c:pt>
                <c:pt idx="19">
                  <c:v>0</c:v>
                </c:pt>
                <c:pt idx="20">
                  <c:v>2.7539739648067001</c:v>
                </c:pt>
                <c:pt idx="21">
                  <c:v>0</c:v>
                </c:pt>
                <c:pt idx="22">
                  <c:v>0</c:v>
                </c:pt>
                <c:pt idx="23">
                  <c:v>0</c:v>
                </c:pt>
              </c:numCache>
            </c:numRef>
          </c:val>
          <c:smooth val="0"/>
          <c:extLst>
            <c:ext xmlns:c16="http://schemas.microsoft.com/office/drawing/2014/chart" uri="{C3380CC4-5D6E-409C-BE32-E72D297353CC}">
              <c16:uniqueId val="{00000002-A7EB-42D0-B2D3-0DC4EDAB8DCF}"/>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0.99387845355305704</c:v>
                </c:pt>
                <c:pt idx="9">
                  <c:v>0.814654470125457</c:v>
                </c:pt>
                <c:pt idx="10">
                  <c:v>0.91241300654051205</c:v>
                </c:pt>
                <c:pt idx="11">
                  <c:v>1.16611968437958</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A7EB-42D0-B2D3-0DC4EDAB8DCF}"/>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0.42730868779606401</c:v>
                </c:pt>
                <c:pt idx="8">
                  <c:v>0.62509156614738504</c:v>
                </c:pt>
                <c:pt idx="9">
                  <c:v>0</c:v>
                </c:pt>
                <c:pt idx="10">
                  <c:v>0</c:v>
                </c:pt>
                <c:pt idx="11">
                  <c:v>0</c:v>
                </c:pt>
                <c:pt idx="12">
                  <c:v>0</c:v>
                </c:pt>
                <c:pt idx="13">
                  <c:v>0</c:v>
                </c:pt>
                <c:pt idx="14">
                  <c:v>0</c:v>
                </c:pt>
                <c:pt idx="15">
                  <c:v>3.07906431606192</c:v>
                </c:pt>
                <c:pt idx="16">
                  <c:v>0</c:v>
                </c:pt>
                <c:pt idx="17">
                  <c:v>1.8050739854470901</c:v>
                </c:pt>
                <c:pt idx="18">
                  <c:v>2.24544611027006</c:v>
                </c:pt>
                <c:pt idx="19">
                  <c:v>1.6292669824681301</c:v>
                </c:pt>
                <c:pt idx="20">
                  <c:v>1.2550666601553</c:v>
                </c:pt>
                <c:pt idx="21">
                  <c:v>3.1278995946671899</c:v>
                </c:pt>
                <c:pt idx="22">
                  <c:v>5.5916394003027801</c:v>
                </c:pt>
                <c:pt idx="23">
                  <c:v>1.86062411486058</c:v>
                </c:pt>
              </c:numCache>
            </c:numRef>
          </c:val>
          <c:smooth val="0"/>
          <c:extLst>
            <c:ext xmlns:c16="http://schemas.microsoft.com/office/drawing/2014/chart" uri="{C3380CC4-5D6E-409C-BE32-E72D297353CC}">
              <c16:uniqueId val="{00000004-A7EB-42D0-B2D3-0DC4EDAB8DCF}"/>
            </c:ext>
          </c:extLst>
        </c:ser>
        <c:dLbls>
          <c:showLegendKey val="0"/>
          <c:showVal val="0"/>
          <c:showCatName val="0"/>
          <c:showSerName val="0"/>
          <c:showPercent val="0"/>
          <c:showBubbleSize val="0"/>
        </c:dLbls>
        <c:smooth val="0"/>
        <c:axId val="337915664"/>
        <c:axId val="337919928"/>
      </c:lineChart>
      <c:catAx>
        <c:axId val="33791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19928"/>
        <c:crosses val="autoZero"/>
        <c:auto val="1"/>
        <c:lblAlgn val="ctr"/>
        <c:lblOffset val="100"/>
        <c:noMultiLvlLbl val="0"/>
      </c:catAx>
      <c:valAx>
        <c:axId val="33791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1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8</c:v>
                </c:pt>
                <c:pt idx="1">
                  <c:v>3</c:v>
                </c:pt>
                <c:pt idx="2">
                  <c:v>1</c:v>
                </c:pt>
                <c:pt idx="3">
                  <c:v>1</c:v>
                </c:pt>
                <c:pt idx="4">
                  <c:v>8</c:v>
                </c:pt>
              </c:numCache>
            </c:numRef>
          </c:val>
          <c:extLst>
            <c:ext xmlns:c16="http://schemas.microsoft.com/office/drawing/2014/chart" uri="{C3380CC4-5D6E-409C-BE32-E72D297353CC}">
              <c16:uniqueId val="{00000000-67C9-4782-8085-1CB9489244BC}"/>
            </c:ext>
          </c:extLst>
        </c:ser>
        <c:ser>
          <c:idx val="1"/>
          <c:order val="1"/>
          <c:tx>
            <c:strRef>
              <c:f>Sheet1!$C$1</c:f>
              <c:strCache>
                <c:ptCount val="1"/>
                <c:pt idx="0">
                  <c:v>Images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18</c:v>
                </c:pt>
                <c:pt idx="1">
                  <c:v>11</c:v>
                </c:pt>
                <c:pt idx="2">
                  <c:v>2</c:v>
                </c:pt>
                <c:pt idx="3">
                  <c:v>6</c:v>
                </c:pt>
                <c:pt idx="4">
                  <c:v>12</c:v>
                </c:pt>
              </c:numCache>
            </c:numRef>
          </c:val>
          <c:extLst>
            <c:ext xmlns:c16="http://schemas.microsoft.com/office/drawing/2014/chart" uri="{C3380CC4-5D6E-409C-BE32-E72D297353CC}">
              <c16:uniqueId val="{00000001-67C9-4782-8085-1CB9489244BC}"/>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5</c:v>
                </c:pt>
                <c:pt idx="1">
                  <c:v>1</c:v>
                </c:pt>
                <c:pt idx="2">
                  <c:v>0</c:v>
                </c:pt>
                <c:pt idx="3">
                  <c:v>3</c:v>
                </c:pt>
                <c:pt idx="4">
                  <c:v>1</c:v>
                </c:pt>
              </c:numCache>
            </c:numRef>
          </c:val>
          <c:extLst>
            <c:ext xmlns:c16="http://schemas.microsoft.com/office/drawing/2014/chart" uri="{C3380CC4-5D6E-409C-BE32-E72D297353CC}">
              <c16:uniqueId val="{00000002-67C9-4782-8085-1CB9489244BC}"/>
            </c:ext>
          </c:extLst>
        </c:ser>
        <c:dLbls>
          <c:showLegendKey val="0"/>
          <c:showVal val="0"/>
          <c:showCatName val="0"/>
          <c:showSerName val="0"/>
          <c:showPercent val="0"/>
          <c:showBubbleSize val="0"/>
        </c:dLbls>
        <c:gapWidth val="150"/>
        <c:overlap val="100"/>
        <c:axId val="337919600"/>
        <c:axId val="337920256"/>
      </c:barChart>
      <c:catAx>
        <c:axId val="337919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20256"/>
        <c:crosses val="autoZero"/>
        <c:auto val="1"/>
        <c:lblAlgn val="ctr"/>
        <c:lblOffset val="100"/>
        <c:noMultiLvlLbl val="0"/>
      </c:catAx>
      <c:valAx>
        <c:axId val="337920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1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4073</c:v>
                </c:pt>
                <c:pt idx="1">
                  <c:v>4230</c:v>
                </c:pt>
                <c:pt idx="2">
                  <c:v>600</c:v>
                </c:pt>
                <c:pt idx="3">
                  <c:v>952</c:v>
                </c:pt>
                <c:pt idx="4">
                  <c:v>9156</c:v>
                </c:pt>
              </c:numCache>
            </c:numRef>
          </c:val>
          <c:extLst>
            <c:ext xmlns:c16="http://schemas.microsoft.com/office/drawing/2014/chart" uri="{C3380CC4-5D6E-409C-BE32-E72D297353CC}">
              <c16:uniqueId val="{00000000-76A9-477D-BE79-D92BD429CE58}"/>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1261</c:v>
                </c:pt>
                <c:pt idx="1">
                  <c:v>236</c:v>
                </c:pt>
                <c:pt idx="2">
                  <c:v>0</c:v>
                </c:pt>
                <c:pt idx="3">
                  <c:v>261</c:v>
                </c:pt>
                <c:pt idx="4">
                  <c:v>270</c:v>
                </c:pt>
              </c:numCache>
            </c:numRef>
          </c:val>
          <c:extLst>
            <c:ext xmlns:c16="http://schemas.microsoft.com/office/drawing/2014/chart" uri="{C3380CC4-5D6E-409C-BE32-E72D297353CC}">
              <c16:uniqueId val="{00000001-76A9-477D-BE79-D92BD429CE58}"/>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3532</c:v>
                </c:pt>
                <c:pt idx="1">
                  <c:v>1214</c:v>
                </c:pt>
                <c:pt idx="2">
                  <c:v>196</c:v>
                </c:pt>
                <c:pt idx="3">
                  <c:v>123</c:v>
                </c:pt>
                <c:pt idx="4">
                  <c:v>7851</c:v>
                </c:pt>
              </c:numCache>
            </c:numRef>
          </c:val>
          <c:extLst>
            <c:ext xmlns:c16="http://schemas.microsoft.com/office/drawing/2014/chart" uri="{C3380CC4-5D6E-409C-BE32-E72D297353CC}">
              <c16:uniqueId val="{00000002-76A9-477D-BE79-D92BD429CE58}"/>
            </c:ext>
          </c:extLst>
        </c:ser>
        <c:dLbls>
          <c:showLegendKey val="0"/>
          <c:showVal val="0"/>
          <c:showCatName val="0"/>
          <c:showSerName val="0"/>
          <c:showPercent val="0"/>
          <c:showBubbleSize val="0"/>
        </c:dLbls>
        <c:gapWidth val="150"/>
        <c:overlap val="100"/>
        <c:axId val="337914680"/>
        <c:axId val="337917960"/>
      </c:barChart>
      <c:catAx>
        <c:axId val="337914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17960"/>
        <c:crosses val="autoZero"/>
        <c:auto val="1"/>
        <c:lblAlgn val="ctr"/>
        <c:lblOffset val="100"/>
        <c:noMultiLvlLbl val="0"/>
      </c:catAx>
      <c:valAx>
        <c:axId val="337917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1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1.6651694116439999</c:v>
                </c:pt>
                <c:pt idx="1">
                  <c:v>0.85655233831261801</c:v>
                </c:pt>
                <c:pt idx="2">
                  <c:v>0.95152749478105203</c:v>
                </c:pt>
              </c:numCache>
            </c:numRef>
          </c:val>
          <c:extLst>
            <c:ext xmlns:c16="http://schemas.microsoft.com/office/drawing/2014/chart" uri="{C3380CC4-5D6E-409C-BE32-E72D297353CC}">
              <c16:uniqueId val="{00000000-0E0F-4631-9A90-A3B320568E0A}"/>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1.05828712502788</c:v>
                </c:pt>
                <c:pt idx="1">
                  <c:v>1.0083554018664</c:v>
                </c:pt>
                <c:pt idx="2">
                  <c:v>0.62172343844675004</c:v>
                </c:pt>
              </c:numCache>
            </c:numRef>
          </c:val>
          <c:extLst>
            <c:ext xmlns:c16="http://schemas.microsoft.com/office/drawing/2014/chart" uri="{C3380CC4-5D6E-409C-BE32-E72D297353CC}">
              <c16:uniqueId val="{00000001-0E0F-4631-9A90-A3B320568E0A}"/>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1.2767066180302</c:v>
                </c:pt>
                <c:pt idx="1">
                  <c:v>1.9599934003919</c:v>
                </c:pt>
                <c:pt idx="2">
                  <c:v>0</c:v>
                </c:pt>
              </c:numCache>
            </c:numRef>
          </c:val>
          <c:extLst>
            <c:ext xmlns:c16="http://schemas.microsoft.com/office/drawing/2014/chart" uri="{C3380CC4-5D6E-409C-BE32-E72D297353CC}">
              <c16:uniqueId val="{00000002-0E0F-4631-9A90-A3B320568E0A}"/>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0.8604407135362</c:v>
                </c:pt>
                <c:pt idx="1">
                  <c:v>1.1038308020304299</c:v>
                </c:pt>
                <c:pt idx="2">
                  <c:v>0.61081710995793703</c:v>
                </c:pt>
              </c:numCache>
            </c:numRef>
          </c:val>
          <c:extLst>
            <c:ext xmlns:c16="http://schemas.microsoft.com/office/drawing/2014/chart" uri="{C3380CC4-5D6E-409C-BE32-E72D297353CC}">
              <c16:uniqueId val="{00000003-0E0F-4631-9A90-A3B320568E0A}"/>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1.6674251037133501</c:v>
                </c:pt>
                <c:pt idx="1">
                  <c:v>1.8571893045068399</c:v>
                </c:pt>
                <c:pt idx="2">
                  <c:v>0.66348847495944996</c:v>
                </c:pt>
              </c:numCache>
            </c:numRef>
          </c:val>
          <c:extLst>
            <c:ext xmlns:c16="http://schemas.microsoft.com/office/drawing/2014/chart" uri="{C3380CC4-5D6E-409C-BE32-E72D297353CC}">
              <c16:uniqueId val="{00000004-0E0F-4631-9A90-A3B320568E0A}"/>
            </c:ext>
          </c:extLst>
        </c:ser>
        <c:dLbls>
          <c:showLegendKey val="0"/>
          <c:showVal val="0"/>
          <c:showCatName val="0"/>
          <c:showSerName val="0"/>
          <c:showPercent val="0"/>
          <c:showBubbleSize val="0"/>
        </c:dLbls>
        <c:gapWidth val="219"/>
        <c:overlap val="-27"/>
        <c:axId val="276874320"/>
        <c:axId val="276874648"/>
      </c:barChart>
      <c:catAx>
        <c:axId val="276874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74648"/>
        <c:crosses val="autoZero"/>
        <c:auto val="1"/>
        <c:lblAlgn val="ctr"/>
        <c:lblOffset val="100"/>
        <c:noMultiLvlLbl val="0"/>
      </c:catAx>
      <c:valAx>
        <c:axId val="27687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7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8569</c:v>
                </c:pt>
                <c:pt idx="1">
                  <c:v>5456</c:v>
                </c:pt>
                <c:pt idx="2">
                  <c:v>787</c:v>
                </c:pt>
                <c:pt idx="3">
                  <c:v>1310</c:v>
                </c:pt>
                <c:pt idx="4">
                  <c:v>16790</c:v>
                </c:pt>
              </c:numCache>
            </c:numRef>
          </c:val>
          <c:extLst>
            <c:ext xmlns:c16="http://schemas.microsoft.com/office/drawing/2014/chart" uri="{C3380CC4-5D6E-409C-BE32-E72D297353CC}">
              <c16:uniqueId val="{00000000-BC83-4B6B-BCA2-B252D87DEAB6}"/>
            </c:ext>
          </c:extLst>
        </c:ser>
        <c:ser>
          <c:idx val="1"/>
          <c:order val="1"/>
          <c:tx>
            <c:strRef>
              <c:f>Sheet1!$C$1</c:f>
              <c:strCache>
                <c:ptCount val="1"/>
                <c:pt idx="0">
                  <c:v>Comments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297</c:v>
                </c:pt>
                <c:pt idx="1">
                  <c:v>224</c:v>
                </c:pt>
                <c:pt idx="2">
                  <c:v>9</c:v>
                </c:pt>
                <c:pt idx="3">
                  <c:v>26</c:v>
                </c:pt>
                <c:pt idx="4">
                  <c:v>487</c:v>
                </c:pt>
              </c:numCache>
            </c:numRef>
          </c:val>
          <c:extLst>
            <c:ext xmlns:c16="http://schemas.microsoft.com/office/drawing/2014/chart" uri="{C3380CC4-5D6E-409C-BE32-E72D297353CC}">
              <c16:uniqueId val="{00000001-BC83-4B6B-BCA2-B252D87DEAB6}"/>
            </c:ext>
          </c:extLst>
        </c:ser>
        <c:dLbls>
          <c:showLegendKey val="0"/>
          <c:showVal val="0"/>
          <c:showCatName val="0"/>
          <c:showSerName val="0"/>
          <c:showPercent val="0"/>
          <c:showBubbleSize val="0"/>
        </c:dLbls>
        <c:gapWidth val="150"/>
        <c:overlap val="100"/>
        <c:axId val="336930496"/>
        <c:axId val="336930824"/>
      </c:barChart>
      <c:catAx>
        <c:axId val="336930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30824"/>
        <c:crosses val="autoZero"/>
        <c:auto val="1"/>
        <c:lblAlgn val="ctr"/>
        <c:lblOffset val="100"/>
        <c:noMultiLvlLbl val="0"/>
      </c:catAx>
      <c:valAx>
        <c:axId val="336930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3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DD08B-4A06-4421-812B-2DDB3460D0B0}"/>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F491B5CD-D700-43AE-9E3D-3C7992AFB62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131927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7CD30-58B5-4032-ABBD-5E2A3352747F}"/>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C4B90ED9-1D9C-4513-9F7C-475F0124A862}"/>
              </a:ext>
            </a:extLst>
          </p:cNvPr>
          <p:cNvGraphicFramePr>
            <a:graphicFrameLocks noGrp="1"/>
          </p:cNvGraphicFramePr>
          <p:nvPr>
            <p:ph type="tbl" sz="quarter" idx="13"/>
            <p:extLst>
              <p:ext uri="{D42A27DB-BD31-4B8C-83A1-F6EECF244321}">
                <p14:modId xmlns:p14="http://schemas.microsoft.com/office/powerpoint/2010/main" val="3446487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3711448"/>
                    </a:ext>
                  </a:extLst>
                </a:gridCol>
                <a:gridCol w="658368">
                  <a:extLst>
                    <a:ext uri="{9D8B030D-6E8A-4147-A177-3AD203B41FA5}">
                      <a16:colId xmlns:a16="http://schemas.microsoft.com/office/drawing/2014/main" val="777667746"/>
                    </a:ext>
                  </a:extLst>
                </a:gridCol>
                <a:gridCol w="658368">
                  <a:extLst>
                    <a:ext uri="{9D8B030D-6E8A-4147-A177-3AD203B41FA5}">
                      <a16:colId xmlns:a16="http://schemas.microsoft.com/office/drawing/2014/main" val="1823183216"/>
                    </a:ext>
                  </a:extLst>
                </a:gridCol>
                <a:gridCol w="658368">
                  <a:extLst>
                    <a:ext uri="{9D8B030D-6E8A-4147-A177-3AD203B41FA5}">
                      <a16:colId xmlns:a16="http://schemas.microsoft.com/office/drawing/2014/main" val="1553743373"/>
                    </a:ext>
                  </a:extLst>
                </a:gridCol>
                <a:gridCol w="658368">
                  <a:extLst>
                    <a:ext uri="{9D8B030D-6E8A-4147-A177-3AD203B41FA5}">
                      <a16:colId xmlns:a16="http://schemas.microsoft.com/office/drawing/2014/main" val="316018400"/>
                    </a:ext>
                  </a:extLst>
                </a:gridCol>
                <a:gridCol w="658368">
                  <a:extLst>
                    <a:ext uri="{9D8B030D-6E8A-4147-A177-3AD203B41FA5}">
                      <a16:colId xmlns:a16="http://schemas.microsoft.com/office/drawing/2014/main" val="2757718100"/>
                    </a:ext>
                  </a:extLst>
                </a:gridCol>
                <a:gridCol w="658368">
                  <a:extLst>
                    <a:ext uri="{9D8B030D-6E8A-4147-A177-3AD203B41FA5}">
                      <a16:colId xmlns:a16="http://schemas.microsoft.com/office/drawing/2014/main" val="490218389"/>
                    </a:ext>
                  </a:extLst>
                </a:gridCol>
                <a:gridCol w="658368">
                  <a:extLst>
                    <a:ext uri="{9D8B030D-6E8A-4147-A177-3AD203B41FA5}">
                      <a16:colId xmlns:a16="http://schemas.microsoft.com/office/drawing/2014/main" val="227863435"/>
                    </a:ext>
                  </a:extLst>
                </a:gridCol>
                <a:gridCol w="658368">
                  <a:extLst>
                    <a:ext uri="{9D8B030D-6E8A-4147-A177-3AD203B41FA5}">
                      <a16:colId xmlns:a16="http://schemas.microsoft.com/office/drawing/2014/main" val="110318758"/>
                    </a:ext>
                  </a:extLst>
                </a:gridCol>
                <a:gridCol w="658368">
                  <a:extLst>
                    <a:ext uri="{9D8B030D-6E8A-4147-A177-3AD203B41FA5}">
                      <a16:colId xmlns:a16="http://schemas.microsoft.com/office/drawing/2014/main" val="48748130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620147530"/>
                  </a:ext>
                </a:extLst>
              </a:tr>
              <a:tr h="370840">
                <a:tc>
                  <a:txBody>
                    <a:bodyPr/>
                    <a:lstStyle/>
                    <a:p>
                      <a:r>
                        <a:rPr lang="en-US" sz="1000"/>
                        <a:t>trekbicycleargentina</a:t>
                      </a:r>
                    </a:p>
                  </a:txBody>
                  <a:tcPr/>
                </a:tc>
                <a:tc>
                  <a:txBody>
                    <a:bodyPr/>
                    <a:lstStyle/>
                    <a:p>
                      <a:r>
                        <a:rPr lang="en-US" sz="1000"/>
                        <a:t>41498</a:t>
                      </a:r>
                    </a:p>
                  </a:txBody>
                  <a:tcPr/>
                </a:tc>
                <a:tc>
                  <a:txBody>
                    <a:bodyPr/>
                    <a:lstStyle/>
                    <a:p>
                      <a:r>
                        <a:rPr lang="en-US" sz="1000"/>
                        <a:t>n/a</a:t>
                      </a:r>
                    </a:p>
                  </a:txBody>
                  <a:tcPr/>
                </a:tc>
                <a:tc>
                  <a:txBody>
                    <a:bodyPr/>
                    <a:lstStyle/>
                    <a:p>
                      <a:r>
                        <a:rPr lang="en-US" sz="1000"/>
                        <a:t>12</a:t>
                      </a:r>
                    </a:p>
                  </a:txBody>
                  <a:tcPr/>
                </a:tc>
                <a:tc>
                  <a:txBody>
                    <a:bodyPr/>
                    <a:lstStyle/>
                    <a:p>
                      <a:r>
                        <a:rPr lang="en-US" sz="1000"/>
                        <a:t>8</a:t>
                      </a:r>
                    </a:p>
                  </a:txBody>
                  <a:tcPr/>
                </a:tc>
                <a:tc>
                  <a:txBody>
                    <a:bodyPr/>
                    <a:lstStyle/>
                    <a:p>
                      <a:r>
                        <a:rPr lang="en-US" sz="1000"/>
                        <a:t>1</a:t>
                      </a:r>
                    </a:p>
                  </a:txBody>
                  <a:tcPr/>
                </a:tc>
                <a:tc>
                  <a:txBody>
                    <a:bodyPr/>
                    <a:lstStyle/>
                    <a:p>
                      <a:r>
                        <a:rPr lang="en-US" sz="1000"/>
                        <a:t>21</a:t>
                      </a:r>
                    </a:p>
                  </a:txBody>
                  <a:tcPr/>
                </a:tc>
                <a:tc>
                  <a:txBody>
                    <a:bodyPr/>
                    <a:lstStyle/>
                    <a:p>
                      <a:r>
                        <a:rPr lang="en-US" sz="1000"/>
                        <a:t>16790</a:t>
                      </a:r>
                    </a:p>
                  </a:txBody>
                  <a:tcPr/>
                </a:tc>
                <a:tc>
                  <a:txBody>
                    <a:bodyPr/>
                    <a:lstStyle/>
                    <a:p>
                      <a:r>
                        <a:rPr lang="en-US" sz="1000"/>
                        <a:t>487</a:t>
                      </a:r>
                    </a:p>
                  </a:txBody>
                  <a:tcPr/>
                </a:tc>
                <a:tc>
                  <a:txBody>
                    <a:bodyPr/>
                    <a:lstStyle/>
                    <a:p>
                      <a:r>
                        <a:rPr lang="en-US" sz="1000"/>
                        <a:t>n/a</a:t>
                      </a:r>
                    </a:p>
                  </a:txBody>
                  <a:tcPr/>
                </a:tc>
                <a:extLst>
                  <a:ext uri="{0D108BD9-81ED-4DB2-BD59-A6C34878D82A}">
                    <a16:rowId xmlns:a16="http://schemas.microsoft.com/office/drawing/2014/main" val="565355833"/>
                  </a:ext>
                </a:extLst>
              </a:tr>
              <a:tr h="370840">
                <a:tc>
                  <a:txBody>
                    <a:bodyPr/>
                    <a:lstStyle/>
                    <a:p>
                      <a:r>
                        <a:rPr lang="en-US" sz="1000"/>
                        <a:t>specialized_arg</a:t>
                      </a:r>
                    </a:p>
                  </a:txBody>
                  <a:tcPr/>
                </a:tc>
                <a:tc>
                  <a:txBody>
                    <a:bodyPr/>
                    <a:lstStyle/>
                    <a:p>
                      <a:r>
                        <a:rPr lang="en-US" sz="1000"/>
                        <a:t>38473</a:t>
                      </a:r>
                    </a:p>
                  </a:txBody>
                  <a:tcPr/>
                </a:tc>
                <a:tc>
                  <a:txBody>
                    <a:bodyPr/>
                    <a:lstStyle/>
                    <a:p>
                      <a:r>
                        <a:rPr lang="en-US" sz="1000"/>
                        <a:t>767</a:t>
                      </a:r>
                    </a:p>
                  </a:txBody>
                  <a:tcPr/>
                </a:tc>
                <a:tc>
                  <a:txBody>
                    <a:bodyPr/>
                    <a:lstStyle/>
                    <a:p>
                      <a:r>
                        <a:rPr lang="en-US" sz="1000"/>
                        <a:t>11</a:t>
                      </a:r>
                    </a:p>
                  </a:txBody>
                  <a:tcPr/>
                </a:tc>
                <a:tc>
                  <a:txBody>
                    <a:bodyPr/>
                    <a:lstStyle/>
                    <a:p>
                      <a:r>
                        <a:rPr lang="en-US" sz="1000"/>
                        <a:t>3</a:t>
                      </a:r>
                    </a:p>
                  </a:txBody>
                  <a:tcPr/>
                </a:tc>
                <a:tc>
                  <a:txBody>
                    <a:bodyPr/>
                    <a:lstStyle/>
                    <a:p>
                      <a:r>
                        <a:rPr lang="en-US" sz="1000"/>
                        <a:t>1</a:t>
                      </a:r>
                    </a:p>
                  </a:txBody>
                  <a:tcPr/>
                </a:tc>
                <a:tc>
                  <a:txBody>
                    <a:bodyPr/>
                    <a:lstStyle/>
                    <a:p>
                      <a:r>
                        <a:rPr lang="en-US" sz="1000"/>
                        <a:t>15</a:t>
                      </a:r>
                    </a:p>
                  </a:txBody>
                  <a:tcPr/>
                </a:tc>
                <a:tc>
                  <a:txBody>
                    <a:bodyPr/>
                    <a:lstStyle/>
                    <a:p>
                      <a:r>
                        <a:rPr lang="en-US" sz="1000"/>
                        <a:t>5456</a:t>
                      </a:r>
                    </a:p>
                  </a:txBody>
                  <a:tcPr/>
                </a:tc>
                <a:tc>
                  <a:txBody>
                    <a:bodyPr/>
                    <a:lstStyle/>
                    <a:p>
                      <a:r>
                        <a:rPr lang="en-US" sz="1000"/>
                        <a:t>224</a:t>
                      </a:r>
                    </a:p>
                  </a:txBody>
                  <a:tcPr/>
                </a:tc>
                <a:tc>
                  <a:txBody>
                    <a:bodyPr/>
                    <a:lstStyle/>
                    <a:p>
                      <a:r>
                        <a:rPr lang="en-US" sz="1000"/>
                        <a:t>0.9942 %</a:t>
                      </a:r>
                    </a:p>
                  </a:txBody>
                  <a:tcPr/>
                </a:tc>
                <a:extLst>
                  <a:ext uri="{0D108BD9-81ED-4DB2-BD59-A6C34878D82A}">
                    <a16:rowId xmlns:a16="http://schemas.microsoft.com/office/drawing/2014/main" val="460322559"/>
                  </a:ext>
                </a:extLst>
              </a:tr>
              <a:tr h="370840">
                <a:tc>
                  <a:txBody>
                    <a:bodyPr/>
                    <a:lstStyle/>
                    <a:p>
                      <a:r>
                        <a:rPr lang="en-US" sz="1000"/>
                        <a:t>scottsportsargentina</a:t>
                      </a:r>
                    </a:p>
                  </a:txBody>
                  <a:tcPr/>
                </a:tc>
                <a:tc>
                  <a:txBody>
                    <a:bodyPr/>
                    <a:lstStyle/>
                    <a:p>
                      <a:r>
                        <a:rPr lang="en-US" sz="1000"/>
                        <a:t>27100</a:t>
                      </a:r>
                    </a:p>
                  </a:txBody>
                  <a:tcPr/>
                </a:tc>
                <a:tc>
                  <a:txBody>
                    <a:bodyPr/>
                    <a:lstStyle/>
                    <a:p>
                      <a:r>
                        <a:rPr lang="en-US" sz="1000"/>
                        <a:t>1318</a:t>
                      </a:r>
                    </a:p>
                  </a:txBody>
                  <a:tcPr/>
                </a:tc>
                <a:tc>
                  <a:txBody>
                    <a:bodyPr/>
                    <a:lstStyle/>
                    <a:p>
                      <a:r>
                        <a:rPr lang="en-US" sz="1000"/>
                        <a:t>18</a:t>
                      </a:r>
                    </a:p>
                  </a:txBody>
                  <a:tcPr/>
                </a:tc>
                <a:tc>
                  <a:txBody>
                    <a:bodyPr/>
                    <a:lstStyle/>
                    <a:p>
                      <a:r>
                        <a:rPr lang="en-US" sz="1000"/>
                        <a:t>8</a:t>
                      </a:r>
                    </a:p>
                  </a:txBody>
                  <a:tcPr/>
                </a:tc>
                <a:tc>
                  <a:txBody>
                    <a:bodyPr/>
                    <a:lstStyle/>
                    <a:p>
                      <a:r>
                        <a:rPr lang="en-US" sz="1000"/>
                        <a:t>5</a:t>
                      </a:r>
                    </a:p>
                  </a:txBody>
                  <a:tcPr/>
                </a:tc>
                <a:tc>
                  <a:txBody>
                    <a:bodyPr/>
                    <a:lstStyle/>
                    <a:p>
                      <a:r>
                        <a:rPr lang="en-US" sz="1000"/>
                        <a:t>31</a:t>
                      </a:r>
                    </a:p>
                  </a:txBody>
                  <a:tcPr/>
                </a:tc>
                <a:tc>
                  <a:txBody>
                    <a:bodyPr/>
                    <a:lstStyle/>
                    <a:p>
                      <a:r>
                        <a:rPr lang="en-US" sz="1000"/>
                        <a:t>8569</a:t>
                      </a:r>
                    </a:p>
                  </a:txBody>
                  <a:tcPr/>
                </a:tc>
                <a:tc>
                  <a:txBody>
                    <a:bodyPr/>
                    <a:lstStyle/>
                    <a:p>
                      <a:r>
                        <a:rPr lang="en-US" sz="1000"/>
                        <a:t>297</a:t>
                      </a:r>
                    </a:p>
                  </a:txBody>
                  <a:tcPr/>
                </a:tc>
                <a:tc>
                  <a:txBody>
                    <a:bodyPr/>
                    <a:lstStyle/>
                    <a:p>
                      <a:r>
                        <a:rPr lang="en-US" sz="1000"/>
                        <a:t>1.0817 %</a:t>
                      </a:r>
                    </a:p>
                  </a:txBody>
                  <a:tcPr/>
                </a:tc>
                <a:extLst>
                  <a:ext uri="{0D108BD9-81ED-4DB2-BD59-A6C34878D82A}">
                    <a16:rowId xmlns:a16="http://schemas.microsoft.com/office/drawing/2014/main" val="3930931178"/>
                  </a:ext>
                </a:extLst>
              </a:tr>
              <a:tr h="370840">
                <a:tc>
                  <a:txBody>
                    <a:bodyPr/>
                    <a:lstStyle/>
                    <a:p>
                      <a:r>
                        <a:rPr lang="en-US" sz="1000"/>
                        <a:t>giantargentina</a:t>
                      </a:r>
                    </a:p>
                  </a:txBody>
                  <a:tcPr/>
                </a:tc>
                <a:tc>
                  <a:txBody>
                    <a:bodyPr/>
                    <a:lstStyle/>
                    <a:p>
                      <a:r>
                        <a:rPr lang="en-US" sz="1000"/>
                        <a:t>15395</a:t>
                      </a:r>
                    </a:p>
                  </a:txBody>
                  <a:tcPr/>
                </a:tc>
                <a:tc>
                  <a:txBody>
                    <a:bodyPr/>
                    <a:lstStyle/>
                    <a:p>
                      <a:r>
                        <a:rPr lang="en-US" sz="1000"/>
                        <a:t>218</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787</a:t>
                      </a:r>
                    </a:p>
                  </a:txBody>
                  <a:tcPr/>
                </a:tc>
                <a:tc>
                  <a:txBody>
                    <a:bodyPr/>
                    <a:lstStyle/>
                    <a:p>
                      <a:r>
                        <a:rPr lang="en-US" sz="1000"/>
                        <a:t>9</a:t>
                      </a:r>
                    </a:p>
                  </a:txBody>
                  <a:tcPr/>
                </a:tc>
                <a:tc>
                  <a:txBody>
                    <a:bodyPr/>
                    <a:lstStyle/>
                    <a:p>
                      <a:r>
                        <a:rPr lang="en-US" sz="1000"/>
                        <a:t>1.7358 %</a:t>
                      </a:r>
                    </a:p>
                  </a:txBody>
                  <a:tcPr/>
                </a:tc>
                <a:extLst>
                  <a:ext uri="{0D108BD9-81ED-4DB2-BD59-A6C34878D82A}">
                    <a16:rowId xmlns:a16="http://schemas.microsoft.com/office/drawing/2014/main" val="4017870140"/>
                  </a:ext>
                </a:extLst>
              </a:tr>
              <a:tr h="370840">
                <a:tc>
                  <a:txBody>
                    <a:bodyPr/>
                    <a:lstStyle/>
                    <a:p>
                      <a:r>
                        <a:rPr lang="en-US" sz="1000"/>
                        <a:t>cannondale.argentina</a:t>
                      </a:r>
                    </a:p>
                  </a:txBody>
                  <a:tcPr/>
                </a:tc>
                <a:tc>
                  <a:txBody>
                    <a:bodyPr/>
                    <a:lstStyle/>
                    <a:p>
                      <a:r>
                        <a:rPr lang="en-US" sz="1000"/>
                        <a:t>14420</a:t>
                      </a:r>
                    </a:p>
                  </a:txBody>
                  <a:tcPr/>
                </a:tc>
                <a:tc>
                  <a:txBody>
                    <a:bodyPr/>
                    <a:lstStyle/>
                    <a:p>
                      <a:r>
                        <a:rPr lang="en-US" sz="1000"/>
                        <a:t>200</a:t>
                      </a:r>
                    </a:p>
                  </a:txBody>
                  <a:tcPr/>
                </a:tc>
                <a:tc>
                  <a:txBody>
                    <a:bodyPr/>
                    <a:lstStyle/>
                    <a:p>
                      <a:r>
                        <a:rPr lang="en-US" sz="1000"/>
                        <a:t>6</a:t>
                      </a:r>
                    </a:p>
                  </a:txBody>
                  <a:tcPr/>
                </a:tc>
                <a:tc>
                  <a:txBody>
                    <a:bodyPr/>
                    <a:lstStyle/>
                    <a:p>
                      <a:r>
                        <a:rPr lang="en-US" sz="1000"/>
                        <a:t>1</a:t>
                      </a:r>
                    </a:p>
                  </a:txBody>
                  <a:tcPr/>
                </a:tc>
                <a:tc>
                  <a:txBody>
                    <a:bodyPr/>
                    <a:lstStyle/>
                    <a:p>
                      <a:r>
                        <a:rPr lang="en-US" sz="1000"/>
                        <a:t>3</a:t>
                      </a:r>
                    </a:p>
                  </a:txBody>
                  <a:tcPr/>
                </a:tc>
                <a:tc>
                  <a:txBody>
                    <a:bodyPr/>
                    <a:lstStyle/>
                    <a:p>
                      <a:r>
                        <a:rPr lang="en-US" sz="1000"/>
                        <a:t>10</a:t>
                      </a:r>
                    </a:p>
                  </a:txBody>
                  <a:tcPr/>
                </a:tc>
                <a:tc>
                  <a:txBody>
                    <a:bodyPr/>
                    <a:lstStyle/>
                    <a:p>
                      <a:r>
                        <a:rPr lang="en-US" sz="1000"/>
                        <a:t>1310</a:t>
                      </a:r>
                    </a:p>
                  </a:txBody>
                  <a:tcPr/>
                </a:tc>
                <a:tc>
                  <a:txBody>
                    <a:bodyPr/>
                    <a:lstStyle/>
                    <a:p>
                      <a:r>
                        <a:rPr lang="en-US" sz="1000"/>
                        <a:t>26</a:t>
                      </a:r>
                    </a:p>
                  </a:txBody>
                  <a:tcPr/>
                </a:tc>
                <a:tc>
                  <a:txBody>
                    <a:bodyPr/>
                    <a:lstStyle/>
                    <a:p>
                      <a:r>
                        <a:rPr lang="en-US" sz="1000"/>
                        <a:t>0.9330 %</a:t>
                      </a:r>
                    </a:p>
                  </a:txBody>
                  <a:tcPr/>
                </a:tc>
                <a:extLst>
                  <a:ext uri="{0D108BD9-81ED-4DB2-BD59-A6C34878D82A}">
                    <a16:rowId xmlns:a16="http://schemas.microsoft.com/office/drawing/2014/main" val="3800450965"/>
                  </a:ext>
                </a:extLst>
              </a:tr>
            </a:tbl>
          </a:graphicData>
        </a:graphic>
      </p:graphicFrame>
      <p:sp>
        <p:nvSpPr>
          <p:cNvPr id="4" name="Text Placeholder 3">
            <a:extLst>
              <a:ext uri="{FF2B5EF4-FFF2-40B4-BE49-F238E27FC236}">
                <a16:creationId xmlns:a16="http://schemas.microsoft.com/office/drawing/2014/main" id="{A29AFA5B-5ECA-4528-98D7-72D26BF7007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7748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61541-A42B-4162-AAF7-8CB2B50279AF}"/>
              </a:ext>
            </a:extLst>
          </p:cNvPr>
          <p:cNvSpPr>
            <a:spLocks noGrp="1"/>
          </p:cNvSpPr>
          <p:nvPr>
            <p:ph type="title"/>
          </p:nvPr>
        </p:nvSpPr>
        <p:spPr/>
        <p:txBody>
          <a:bodyPr/>
          <a:lstStyle/>
          <a:p>
            <a:r>
              <a:rPr lang="en-US"/>
              <a:t>Instagram Follower Distribution | Scott</a:t>
            </a:r>
          </a:p>
        </p:txBody>
      </p:sp>
      <p:graphicFrame>
        <p:nvGraphicFramePr>
          <p:cNvPr id="6" name="Chart Placeholder 5">
            <a:extLst>
              <a:ext uri="{FF2B5EF4-FFF2-40B4-BE49-F238E27FC236}">
                <a16:creationId xmlns:a16="http://schemas.microsoft.com/office/drawing/2014/main" id="{45FADFA3-7431-4C73-BFA6-1F9E4381948A}"/>
              </a:ext>
            </a:extLst>
          </p:cNvPr>
          <p:cNvGraphicFramePr>
            <a:graphicFrameLocks noGrp="1"/>
          </p:cNvGraphicFramePr>
          <p:nvPr>
            <p:ph type="chart" sz="quarter" idx="13"/>
            <p:extLst>
              <p:ext uri="{D42A27DB-BD31-4B8C-83A1-F6EECF244321}">
                <p14:modId xmlns:p14="http://schemas.microsoft.com/office/powerpoint/2010/main" val="1364798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E13C98-07EB-4C34-86F4-EA8A771BF629}"/>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9545BB14-8C3B-4040-9213-F2AE69D9C4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9703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75566-2979-4AAB-A7D6-FB8D60D906BF}"/>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4C80F8EC-9554-4E96-B0C7-8223E241AA73}"/>
              </a:ext>
            </a:extLst>
          </p:cNvPr>
          <p:cNvGraphicFramePr>
            <a:graphicFrameLocks noGrp="1"/>
          </p:cNvGraphicFramePr>
          <p:nvPr>
            <p:ph type="chart" sz="quarter" idx="13"/>
            <p:extLst>
              <p:ext uri="{D42A27DB-BD31-4B8C-83A1-F6EECF244321}">
                <p14:modId xmlns:p14="http://schemas.microsoft.com/office/powerpoint/2010/main" val="3081545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B49524-5F27-4FA2-A702-B74EA503D6DC}"/>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66FAF8FB-931B-4D01-9129-73DD4FB0F6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2575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292EA-FA68-4461-A4C7-2935B133C468}"/>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BC81F966-B373-45CC-8DF3-26776FCFCDF5}"/>
              </a:ext>
            </a:extLst>
          </p:cNvPr>
          <p:cNvGraphicFramePr>
            <a:graphicFrameLocks noGrp="1"/>
          </p:cNvGraphicFramePr>
          <p:nvPr>
            <p:ph type="chart" sz="quarter" idx="13"/>
            <p:extLst>
              <p:ext uri="{D42A27DB-BD31-4B8C-83A1-F6EECF244321}">
                <p14:modId xmlns:p14="http://schemas.microsoft.com/office/powerpoint/2010/main" val="2671713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96E07D-9647-48C6-B0EE-EA8A6DB2A172}"/>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5296059A-4CA2-46FC-A928-0C14F74936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8370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1A8D2-EA87-4CA4-BF4D-3948FF642505}"/>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00C8C089-4212-40F2-98EC-480FCB390784}"/>
              </a:ext>
            </a:extLst>
          </p:cNvPr>
          <p:cNvGraphicFramePr>
            <a:graphicFrameLocks noGrp="1"/>
          </p:cNvGraphicFramePr>
          <p:nvPr>
            <p:ph type="chart" sz="quarter" idx="13"/>
            <p:extLst>
              <p:ext uri="{D42A27DB-BD31-4B8C-83A1-F6EECF244321}">
                <p14:modId xmlns:p14="http://schemas.microsoft.com/office/powerpoint/2010/main" val="3272794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46B3D9-CEF3-4680-B040-045D5C790E1A}"/>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0990F26D-64C1-49BE-8D6D-A411936FE9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3835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8AE6E-2E6F-43F0-8100-E130BF94B23D}"/>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C14F78EA-7421-4AB7-859B-E9E5750CF097}"/>
              </a:ext>
            </a:extLst>
          </p:cNvPr>
          <p:cNvGraphicFramePr>
            <a:graphicFrameLocks noGrp="1"/>
          </p:cNvGraphicFramePr>
          <p:nvPr>
            <p:ph type="chart" sz="quarter" idx="13"/>
            <p:extLst>
              <p:ext uri="{D42A27DB-BD31-4B8C-83A1-F6EECF244321}">
                <p14:modId xmlns:p14="http://schemas.microsoft.com/office/powerpoint/2010/main" val="2774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12A6D8-77C1-451E-B52D-4BD7C68F2905}"/>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AFB140BC-A3D6-482C-8796-ABD54ECA67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819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0C4E8-281B-4B7E-9F0A-4C41B5179BEA}"/>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775EB3A0-B03F-4705-88DC-F652EA45F0F0}"/>
              </a:ext>
            </a:extLst>
          </p:cNvPr>
          <p:cNvGraphicFramePr>
            <a:graphicFrameLocks noGrp="1"/>
          </p:cNvGraphicFramePr>
          <p:nvPr>
            <p:ph type="chart" sz="quarter" idx="13"/>
            <p:extLst>
              <p:ext uri="{D42A27DB-BD31-4B8C-83A1-F6EECF244321}">
                <p14:modId xmlns:p14="http://schemas.microsoft.com/office/powerpoint/2010/main" val="3137520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7E90A1-9110-4769-ACA6-141BF322791E}"/>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0C905431-E8BB-4755-9B77-26F8CDCBB0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051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FD755-8AFD-4007-A92E-D1A6CD1BC4A0}"/>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4C08E834-8D5C-41A6-A9E1-543550DB7AC4}"/>
              </a:ext>
            </a:extLst>
          </p:cNvPr>
          <p:cNvGraphicFramePr>
            <a:graphicFrameLocks noGrp="1"/>
          </p:cNvGraphicFramePr>
          <p:nvPr>
            <p:ph type="chart" sz="quarter" idx="13"/>
            <p:extLst>
              <p:ext uri="{D42A27DB-BD31-4B8C-83A1-F6EECF244321}">
                <p14:modId xmlns:p14="http://schemas.microsoft.com/office/powerpoint/2010/main" val="3539870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F4CF6D-CA77-4526-8AC5-4F66E4E4AFD6}"/>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1DCDF642-B6BD-4D0C-B58E-5719053881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6574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19A2F-CE8C-4B0C-9121-762EB7B23088}"/>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31CAE6EE-B769-4A6B-BEA2-876831EE1EF8}"/>
              </a:ext>
            </a:extLst>
          </p:cNvPr>
          <p:cNvGraphicFramePr>
            <a:graphicFrameLocks noGrp="1"/>
          </p:cNvGraphicFramePr>
          <p:nvPr>
            <p:ph type="chart" sz="quarter" idx="13"/>
            <p:extLst>
              <p:ext uri="{D42A27DB-BD31-4B8C-83A1-F6EECF244321}">
                <p14:modId xmlns:p14="http://schemas.microsoft.com/office/powerpoint/2010/main" val="39283857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996D73-7931-41B1-AE76-88355882DF38}"/>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F3BA467E-BCFD-4B08-94EC-452DA91C9A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1050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B9318-DA06-4B25-9685-919D14EEFDA1}"/>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4444694A-3021-4BEB-BAC7-7D390F5D78D0}"/>
              </a:ext>
            </a:extLst>
          </p:cNvPr>
          <p:cNvGraphicFramePr>
            <a:graphicFrameLocks noGrp="1"/>
          </p:cNvGraphicFramePr>
          <p:nvPr>
            <p:ph type="chart" sz="quarter" idx="13"/>
            <p:extLst>
              <p:ext uri="{D42A27DB-BD31-4B8C-83A1-F6EECF244321}">
                <p14:modId xmlns:p14="http://schemas.microsoft.com/office/powerpoint/2010/main" val="944348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411C43-A501-4704-96F7-3DD7A6FEBE90}"/>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1B8D5DA6-7A09-4777-B783-0B837589B8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301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ED005-0A92-4766-9FC8-ABB862538007}"/>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199A9B36-F99C-4C54-A541-2C86186761B6}"/>
              </a:ext>
            </a:extLst>
          </p:cNvPr>
          <p:cNvGraphicFramePr>
            <a:graphicFrameLocks noGrp="1"/>
          </p:cNvGraphicFramePr>
          <p:nvPr>
            <p:ph type="chart" sz="quarter" idx="13"/>
            <p:extLst>
              <p:ext uri="{D42A27DB-BD31-4B8C-83A1-F6EECF244321}">
                <p14:modId xmlns:p14="http://schemas.microsoft.com/office/powerpoint/2010/main" val="1639120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A7B08E-D734-4134-AF64-7A2D3B0EAB42}"/>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9320BD7B-46FB-4F18-BDFB-C49B584CE4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2985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8EAC0-6328-453A-B89E-EF0E26E191E2}"/>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F62745D9-3431-4BFF-AA03-899AEA3BC949}"/>
              </a:ext>
            </a:extLst>
          </p:cNvPr>
          <p:cNvGraphicFramePr>
            <a:graphicFrameLocks noGrp="1"/>
          </p:cNvGraphicFramePr>
          <p:nvPr>
            <p:ph type="chart" sz="quarter" idx="13"/>
            <p:extLst>
              <p:ext uri="{D42A27DB-BD31-4B8C-83A1-F6EECF244321}">
                <p14:modId xmlns:p14="http://schemas.microsoft.com/office/powerpoint/2010/main" val="4251963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834890-D8A0-4488-A432-19362DF1A8AE}"/>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DD7CD203-EF6C-4CD8-87CB-E2C956D10B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3558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1CDE9-3A97-419C-B5FB-AD35E78BE6BD}"/>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50FD378D-769B-4A42-97D0-8ACDD39488B9}"/>
              </a:ext>
            </a:extLst>
          </p:cNvPr>
          <p:cNvGraphicFramePr>
            <a:graphicFrameLocks noGrp="1"/>
          </p:cNvGraphicFramePr>
          <p:nvPr>
            <p:ph type="chart" sz="quarter" idx="13"/>
            <p:extLst>
              <p:ext uri="{D42A27DB-BD31-4B8C-83A1-F6EECF244321}">
                <p14:modId xmlns:p14="http://schemas.microsoft.com/office/powerpoint/2010/main" val="3134059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0B8270-A6B2-4615-B8DB-76BF1E984664}"/>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7113C36B-3085-415F-8C92-2AB2597480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5708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8EB5F-C11C-4175-9EC0-58277F2FE88C}"/>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C4B7B626-96EF-47BE-A5F0-042438E465D4}"/>
              </a:ext>
            </a:extLst>
          </p:cNvPr>
          <p:cNvGraphicFramePr>
            <a:graphicFrameLocks noGrp="1"/>
          </p:cNvGraphicFramePr>
          <p:nvPr>
            <p:ph type="chart" sz="quarter" idx="13"/>
            <p:extLst>
              <p:ext uri="{D42A27DB-BD31-4B8C-83A1-F6EECF244321}">
                <p14:modId xmlns:p14="http://schemas.microsoft.com/office/powerpoint/2010/main" val="1524079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BD8D4B-9CC6-4E7F-9644-C843C2E8E7AF}"/>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3880CC92-4FCB-4E21-BC6A-96B933C2AC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7002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0A081-953F-4101-A9EC-78D5C48F551D}"/>
              </a:ext>
            </a:extLst>
          </p:cNvPr>
          <p:cNvSpPr>
            <a:spLocks noGrp="1"/>
          </p:cNvSpPr>
          <p:nvPr>
            <p:ph type="title"/>
          </p:nvPr>
        </p:nvSpPr>
        <p:spPr/>
        <p:txBody>
          <a:bodyPr/>
          <a:lstStyle/>
          <a:p>
            <a:r>
              <a:rPr lang="en-US"/>
              <a:t>Instagram Hashtag Detection | Scott - 1 of 3</a:t>
            </a:r>
          </a:p>
        </p:txBody>
      </p:sp>
      <p:graphicFrame>
        <p:nvGraphicFramePr>
          <p:cNvPr id="5" name="Table Placeholder 4">
            <a:extLst>
              <a:ext uri="{FF2B5EF4-FFF2-40B4-BE49-F238E27FC236}">
                <a16:creationId xmlns:a16="http://schemas.microsoft.com/office/drawing/2014/main" id="{35BB742D-8325-47B6-BB9F-BBFF9B5BC3C7}"/>
              </a:ext>
            </a:extLst>
          </p:cNvPr>
          <p:cNvGraphicFramePr>
            <a:graphicFrameLocks noGrp="1"/>
          </p:cNvGraphicFramePr>
          <p:nvPr>
            <p:ph type="tbl" sz="quarter" idx="13"/>
            <p:extLst>
              <p:ext uri="{D42A27DB-BD31-4B8C-83A1-F6EECF244321}">
                <p14:modId xmlns:p14="http://schemas.microsoft.com/office/powerpoint/2010/main" val="1697865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37265430"/>
                    </a:ext>
                  </a:extLst>
                </a:gridCol>
                <a:gridCol w="1399032">
                  <a:extLst>
                    <a:ext uri="{9D8B030D-6E8A-4147-A177-3AD203B41FA5}">
                      <a16:colId xmlns:a16="http://schemas.microsoft.com/office/drawing/2014/main" val="1885533456"/>
                    </a:ext>
                  </a:extLst>
                </a:gridCol>
                <a:gridCol w="1399032">
                  <a:extLst>
                    <a:ext uri="{9D8B030D-6E8A-4147-A177-3AD203B41FA5}">
                      <a16:colId xmlns:a16="http://schemas.microsoft.com/office/drawing/2014/main" val="2632407129"/>
                    </a:ext>
                  </a:extLst>
                </a:gridCol>
                <a:gridCol w="1399032">
                  <a:extLst>
                    <a:ext uri="{9D8B030D-6E8A-4147-A177-3AD203B41FA5}">
                      <a16:colId xmlns:a16="http://schemas.microsoft.com/office/drawing/2014/main" val="3902655962"/>
                    </a:ext>
                  </a:extLst>
                </a:gridCol>
                <a:gridCol w="1399032">
                  <a:extLst>
                    <a:ext uri="{9D8B030D-6E8A-4147-A177-3AD203B41FA5}">
                      <a16:colId xmlns:a16="http://schemas.microsoft.com/office/drawing/2014/main" val="1294562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100661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915.77142857143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942.34285714286</a:t>
                      </a:r>
                    </a:p>
                  </a:txBody>
                  <a:tcPr/>
                </a:tc>
                <a:extLst>
                  <a:ext uri="{0D108BD9-81ED-4DB2-BD59-A6C34878D82A}">
                    <a16:rowId xmlns:a16="http://schemas.microsoft.com/office/drawing/2014/main" val="3516524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276.23076923077</a:t>
                      </a:r>
                    </a:p>
                  </a:txBody>
                  <a:tcPr/>
                </a:tc>
                <a:extLst>
                  <a:ext uri="{0D108BD9-81ED-4DB2-BD59-A6C34878D82A}">
                    <a16:rowId xmlns:a16="http://schemas.microsoft.com/office/drawing/2014/main" val="106469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282.04</a:t>
                      </a:r>
                    </a:p>
                  </a:txBody>
                  <a:tcPr/>
                </a:tc>
                <a:extLst>
                  <a:ext uri="{0D108BD9-81ED-4DB2-BD59-A6C34878D82A}">
                    <a16:rowId xmlns:a16="http://schemas.microsoft.com/office/drawing/2014/main" val="769490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863.68421052632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24.842105263158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888.52631578947</a:t>
                      </a:r>
                    </a:p>
                  </a:txBody>
                  <a:tcPr/>
                </a:tc>
                <a:extLst>
                  <a:ext uri="{0D108BD9-81ED-4DB2-BD59-A6C34878D82A}">
                    <a16:rowId xmlns:a16="http://schemas.microsoft.com/office/drawing/2014/main" val="1481674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863.68421052632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24.842105263158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888.52631578947</a:t>
                      </a:r>
                    </a:p>
                  </a:txBody>
                  <a:tcPr/>
                </a:tc>
                <a:extLst>
                  <a:ext uri="{0D108BD9-81ED-4DB2-BD59-A6C34878D82A}">
                    <a16:rowId xmlns:a16="http://schemas.microsoft.com/office/drawing/2014/main" val="3886951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861.10526315789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25.526315789474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886.63157894737</a:t>
                      </a:r>
                    </a:p>
                  </a:txBody>
                  <a:tcPr/>
                </a:tc>
                <a:extLst>
                  <a:ext uri="{0D108BD9-81ED-4DB2-BD59-A6C34878D82A}">
                    <a16:rowId xmlns:a16="http://schemas.microsoft.com/office/drawing/2014/main" val="826289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923.66666666667</a:t>
                      </a:r>
                    </a:p>
                  </a:txBody>
                  <a:tcPr/>
                </a:tc>
                <a:extLst>
                  <a:ext uri="{0D108BD9-81ED-4DB2-BD59-A6C34878D82A}">
                    <a16:rowId xmlns:a16="http://schemas.microsoft.com/office/drawing/2014/main" val="1684712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923.66666666667</a:t>
                      </a:r>
                    </a:p>
                  </a:txBody>
                  <a:tcPr/>
                </a:tc>
                <a:extLst>
                  <a:ext uri="{0D108BD9-81ED-4DB2-BD59-A6C34878D82A}">
                    <a16:rowId xmlns:a16="http://schemas.microsoft.com/office/drawing/2014/main" val="3216708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398.21428571429</a:t>
                      </a:r>
                    </a:p>
                  </a:txBody>
                  <a:tcPr/>
                </a:tc>
                <a:extLst>
                  <a:ext uri="{0D108BD9-81ED-4DB2-BD59-A6C34878D82A}">
                    <a16:rowId xmlns:a16="http://schemas.microsoft.com/office/drawing/2014/main" val="1330849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372.16666666667</a:t>
                      </a:r>
                    </a:p>
                  </a:txBody>
                  <a:tcPr/>
                </a:tc>
                <a:extLst>
                  <a:ext uri="{0D108BD9-81ED-4DB2-BD59-A6C34878D82A}">
                    <a16:rowId xmlns:a16="http://schemas.microsoft.com/office/drawing/2014/main" val="994273025"/>
                  </a:ext>
                </a:extLst>
              </a:tr>
            </a:tbl>
          </a:graphicData>
        </a:graphic>
      </p:graphicFrame>
      <p:sp>
        <p:nvSpPr>
          <p:cNvPr id="4" name="Text Placeholder 3">
            <a:extLst>
              <a:ext uri="{FF2B5EF4-FFF2-40B4-BE49-F238E27FC236}">
                <a16:creationId xmlns:a16="http://schemas.microsoft.com/office/drawing/2014/main" id="{9F8C097F-8CC1-4F34-B320-A8FC3CFA941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85795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C7317-7903-47F7-A79E-0D86EFA75A4A}"/>
              </a:ext>
            </a:extLst>
          </p:cNvPr>
          <p:cNvSpPr>
            <a:spLocks noGrp="1"/>
          </p:cNvSpPr>
          <p:nvPr>
            <p:ph type="title"/>
          </p:nvPr>
        </p:nvSpPr>
        <p:spPr/>
        <p:txBody>
          <a:bodyPr/>
          <a:lstStyle/>
          <a:p>
            <a:r>
              <a:rPr lang="en-US"/>
              <a:t>Instagram Hashtag Detection | Scott - 2 of 3</a:t>
            </a:r>
          </a:p>
        </p:txBody>
      </p:sp>
      <p:graphicFrame>
        <p:nvGraphicFramePr>
          <p:cNvPr id="5" name="Table Placeholder 4">
            <a:extLst>
              <a:ext uri="{FF2B5EF4-FFF2-40B4-BE49-F238E27FC236}">
                <a16:creationId xmlns:a16="http://schemas.microsoft.com/office/drawing/2014/main" id="{330908E7-0A1F-44E8-ADB6-66846F8BC203}"/>
              </a:ext>
            </a:extLst>
          </p:cNvPr>
          <p:cNvGraphicFramePr>
            <a:graphicFrameLocks noGrp="1"/>
          </p:cNvGraphicFramePr>
          <p:nvPr>
            <p:ph type="tbl" sz="quarter" idx="13"/>
            <p:extLst>
              <p:ext uri="{D42A27DB-BD31-4B8C-83A1-F6EECF244321}">
                <p14:modId xmlns:p14="http://schemas.microsoft.com/office/powerpoint/2010/main" val="2821112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11462120"/>
                    </a:ext>
                  </a:extLst>
                </a:gridCol>
                <a:gridCol w="1399032">
                  <a:extLst>
                    <a:ext uri="{9D8B030D-6E8A-4147-A177-3AD203B41FA5}">
                      <a16:colId xmlns:a16="http://schemas.microsoft.com/office/drawing/2014/main" val="1279916442"/>
                    </a:ext>
                  </a:extLst>
                </a:gridCol>
                <a:gridCol w="1399032">
                  <a:extLst>
                    <a:ext uri="{9D8B030D-6E8A-4147-A177-3AD203B41FA5}">
                      <a16:colId xmlns:a16="http://schemas.microsoft.com/office/drawing/2014/main" val="1062394068"/>
                    </a:ext>
                  </a:extLst>
                </a:gridCol>
                <a:gridCol w="1399032">
                  <a:extLst>
                    <a:ext uri="{9D8B030D-6E8A-4147-A177-3AD203B41FA5}">
                      <a16:colId xmlns:a16="http://schemas.microsoft.com/office/drawing/2014/main" val="3699042354"/>
                    </a:ext>
                  </a:extLst>
                </a:gridCol>
                <a:gridCol w="1399032">
                  <a:extLst>
                    <a:ext uri="{9D8B030D-6E8A-4147-A177-3AD203B41FA5}">
                      <a16:colId xmlns:a16="http://schemas.microsoft.com/office/drawing/2014/main" val="1706318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028362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869.2</a:t>
                      </a:r>
                    </a:p>
                  </a:txBody>
                  <a:tcPr/>
                </a:tc>
                <a:extLst>
                  <a:ext uri="{0D108BD9-81ED-4DB2-BD59-A6C34878D82A}">
                    <a16:rowId xmlns:a16="http://schemas.microsoft.com/office/drawing/2014/main" val="1314130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extLst>
                  <a:ext uri="{0D108BD9-81ED-4DB2-BD59-A6C34878D82A}">
                    <a16:rowId xmlns:a16="http://schemas.microsoft.com/office/drawing/2014/main" val="1836799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extLst>
                  <a:ext uri="{0D108BD9-81ED-4DB2-BD59-A6C34878D82A}">
                    <a16:rowId xmlns:a16="http://schemas.microsoft.com/office/drawing/2014/main" val="1601960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#wavecell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1163.7142857143</a:t>
                      </a:r>
                    </a:p>
                  </a:txBody>
                  <a:tcPr/>
                </a:tc>
                <a:extLst>
                  <a:ext uri="{0D108BD9-81ED-4DB2-BD59-A6C34878D82A}">
                    <a16:rowId xmlns:a16="http://schemas.microsoft.com/office/drawing/2014/main" val="1225542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148.66666666667</a:t>
                      </a:r>
                    </a:p>
                  </a:txBody>
                  <a:tcPr/>
                </a:tc>
                <a:extLst>
                  <a:ext uri="{0D108BD9-81ED-4DB2-BD59-A6C34878D82A}">
                    <a16:rowId xmlns:a16="http://schemas.microsoft.com/office/drawing/2014/main" val="3406428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744.8</a:t>
                      </a:r>
                    </a:p>
                  </a:txBody>
                  <a:tcPr/>
                </a:tc>
                <a:extLst>
                  <a:ext uri="{0D108BD9-81ED-4DB2-BD59-A6C34878D82A}">
                    <a16:rowId xmlns:a16="http://schemas.microsoft.com/office/drawing/2014/main" val="253707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853.6</a:t>
                      </a:r>
                    </a:p>
                  </a:txBody>
                  <a:tcPr/>
                </a:tc>
                <a:extLst>
                  <a:ext uri="{0D108BD9-81ED-4DB2-BD59-A6C34878D82A}">
                    <a16:rowId xmlns:a16="http://schemas.microsoft.com/office/drawing/2014/main" val="3982788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883.6</a:t>
                      </a:r>
                    </a:p>
                  </a:txBody>
                  <a:tcPr/>
                </a:tc>
                <a:extLst>
                  <a:ext uri="{0D108BD9-81ED-4DB2-BD59-A6C34878D82A}">
                    <a16:rowId xmlns:a16="http://schemas.microsoft.com/office/drawing/2014/main" val="1477068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#PedaleaSeguro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421.5</a:t>
                      </a:r>
                    </a:p>
                  </a:txBody>
                  <a:tcPr/>
                </a:tc>
                <a:extLst>
                  <a:ext uri="{0D108BD9-81ED-4DB2-BD59-A6C34878D82A}">
                    <a16:rowId xmlns:a16="http://schemas.microsoft.com/office/drawing/2014/main" val="2234698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#LaBiciDeTusSueños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477.66666666667</a:t>
                      </a:r>
                    </a:p>
                  </a:txBody>
                  <a:tcPr/>
                </a:tc>
                <a:extLst>
                  <a:ext uri="{0D108BD9-81ED-4DB2-BD59-A6C34878D82A}">
                    <a16:rowId xmlns:a16="http://schemas.microsoft.com/office/drawing/2014/main" val="1728538254"/>
                  </a:ext>
                </a:extLst>
              </a:tr>
            </a:tbl>
          </a:graphicData>
        </a:graphic>
      </p:graphicFrame>
      <p:sp>
        <p:nvSpPr>
          <p:cNvPr id="4" name="Text Placeholder 3">
            <a:extLst>
              <a:ext uri="{FF2B5EF4-FFF2-40B4-BE49-F238E27FC236}">
                <a16:creationId xmlns:a16="http://schemas.microsoft.com/office/drawing/2014/main" id="{3F5E8408-9C50-49E4-9B5C-C7CDDC15E639}"/>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751142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0665E-3039-40BF-BCA9-209C8FB5C8F8}"/>
              </a:ext>
            </a:extLst>
          </p:cNvPr>
          <p:cNvSpPr>
            <a:spLocks noGrp="1"/>
          </p:cNvSpPr>
          <p:nvPr>
            <p:ph type="title"/>
          </p:nvPr>
        </p:nvSpPr>
        <p:spPr/>
        <p:txBody>
          <a:bodyPr/>
          <a:lstStyle/>
          <a:p>
            <a:r>
              <a:rPr lang="en-US"/>
              <a:t>Instagram Hashtag Detection | Scott - 3 of 3</a:t>
            </a:r>
          </a:p>
        </p:txBody>
      </p:sp>
      <p:graphicFrame>
        <p:nvGraphicFramePr>
          <p:cNvPr id="5" name="Table Placeholder 4">
            <a:extLst>
              <a:ext uri="{FF2B5EF4-FFF2-40B4-BE49-F238E27FC236}">
                <a16:creationId xmlns:a16="http://schemas.microsoft.com/office/drawing/2014/main" id="{60FE84B5-7424-4D22-A3B7-83FB5FF75C1A}"/>
              </a:ext>
            </a:extLst>
          </p:cNvPr>
          <p:cNvGraphicFramePr>
            <a:graphicFrameLocks noGrp="1"/>
          </p:cNvGraphicFramePr>
          <p:nvPr>
            <p:ph type="tbl" sz="quarter" idx="13"/>
            <p:extLst>
              <p:ext uri="{D42A27DB-BD31-4B8C-83A1-F6EECF244321}">
                <p14:modId xmlns:p14="http://schemas.microsoft.com/office/powerpoint/2010/main" val="2891829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80090407"/>
                    </a:ext>
                  </a:extLst>
                </a:gridCol>
                <a:gridCol w="1399032">
                  <a:extLst>
                    <a:ext uri="{9D8B030D-6E8A-4147-A177-3AD203B41FA5}">
                      <a16:colId xmlns:a16="http://schemas.microsoft.com/office/drawing/2014/main" val="354487531"/>
                    </a:ext>
                  </a:extLst>
                </a:gridCol>
                <a:gridCol w="1399032">
                  <a:extLst>
                    <a:ext uri="{9D8B030D-6E8A-4147-A177-3AD203B41FA5}">
                      <a16:colId xmlns:a16="http://schemas.microsoft.com/office/drawing/2014/main" val="2359518487"/>
                    </a:ext>
                  </a:extLst>
                </a:gridCol>
                <a:gridCol w="1399032">
                  <a:extLst>
                    <a:ext uri="{9D8B030D-6E8A-4147-A177-3AD203B41FA5}">
                      <a16:colId xmlns:a16="http://schemas.microsoft.com/office/drawing/2014/main" val="225938000"/>
                    </a:ext>
                  </a:extLst>
                </a:gridCol>
                <a:gridCol w="1399032">
                  <a:extLst>
                    <a:ext uri="{9D8B030D-6E8A-4147-A177-3AD203B41FA5}">
                      <a16:colId xmlns:a16="http://schemas.microsoft.com/office/drawing/2014/main" val="1344703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296240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265.33333333333</a:t>
                      </a:r>
                    </a:p>
                  </a:txBody>
                  <a:tcPr/>
                </a:tc>
                <a:extLst>
                  <a:ext uri="{0D108BD9-81ED-4DB2-BD59-A6C34878D82A}">
                    <a16:rowId xmlns:a16="http://schemas.microsoft.com/office/drawing/2014/main" val="2819406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1155.3333333333</a:t>
                      </a:r>
                    </a:p>
                  </a:txBody>
                  <a:tcPr/>
                </a:tc>
                <a:extLst>
                  <a:ext uri="{0D108BD9-81ED-4DB2-BD59-A6C34878D82A}">
                    <a16:rowId xmlns:a16="http://schemas.microsoft.com/office/drawing/2014/main" val="3955975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#Marlin8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1155.3333333333</a:t>
                      </a:r>
                    </a:p>
                  </a:txBody>
                  <a:tcPr/>
                </a:tc>
                <a:extLst>
                  <a:ext uri="{0D108BD9-81ED-4DB2-BD59-A6C34878D82A}">
                    <a16:rowId xmlns:a16="http://schemas.microsoft.com/office/drawing/2014/main" val="2339293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404.66666666667</a:t>
                      </a:r>
                    </a:p>
                  </a:txBody>
                  <a:tcPr/>
                </a:tc>
                <a:extLst>
                  <a:ext uri="{0D108BD9-81ED-4DB2-BD59-A6C34878D82A}">
                    <a16:rowId xmlns:a16="http://schemas.microsoft.com/office/drawing/2014/main" val="205389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#TurboLevoSL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268.33333333333</a:t>
                      </a:r>
                    </a:p>
                  </a:txBody>
                  <a:tcPr/>
                </a:tc>
                <a:extLst>
                  <a:ext uri="{0D108BD9-81ED-4DB2-BD59-A6C34878D82A}">
                    <a16:rowId xmlns:a16="http://schemas.microsoft.com/office/drawing/2014/main" val="278165438"/>
                  </a:ext>
                </a:extLst>
              </a:tr>
            </a:tbl>
          </a:graphicData>
        </a:graphic>
      </p:graphicFrame>
      <p:sp>
        <p:nvSpPr>
          <p:cNvPr id="4" name="Text Placeholder 3">
            <a:extLst>
              <a:ext uri="{FF2B5EF4-FFF2-40B4-BE49-F238E27FC236}">
                <a16:creationId xmlns:a16="http://schemas.microsoft.com/office/drawing/2014/main" id="{901D37CA-2AB5-4B8B-A53F-B7E667941596}"/>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69816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EF845-C32E-4251-B422-DFD1ABF6EEFD}"/>
              </a:ext>
            </a:extLst>
          </p:cNvPr>
          <p:cNvSpPr>
            <a:spLocks noGrp="1"/>
          </p:cNvSpPr>
          <p:nvPr>
            <p:ph type="title"/>
          </p:nvPr>
        </p:nvSpPr>
        <p:spPr/>
        <p:txBody>
          <a:bodyPr/>
          <a:lstStyle/>
          <a:p>
            <a:r>
              <a:rPr lang="en-US"/>
              <a:t>Instagram Posts Table | Scott - 1 of 22</a:t>
            </a:r>
          </a:p>
        </p:txBody>
      </p:sp>
      <p:graphicFrame>
        <p:nvGraphicFramePr>
          <p:cNvPr id="5" name="Table Placeholder 4">
            <a:extLst>
              <a:ext uri="{FF2B5EF4-FFF2-40B4-BE49-F238E27FC236}">
                <a16:creationId xmlns:a16="http://schemas.microsoft.com/office/drawing/2014/main" id="{EFBD313B-97FB-493F-A085-39A2508E3B5A}"/>
              </a:ext>
            </a:extLst>
          </p:cNvPr>
          <p:cNvGraphicFramePr>
            <a:graphicFrameLocks noGrp="1"/>
          </p:cNvGraphicFramePr>
          <p:nvPr>
            <p:ph type="tbl" sz="quarter" idx="13"/>
            <p:extLst>
              <p:ext uri="{D42A27DB-BD31-4B8C-83A1-F6EECF244321}">
                <p14:modId xmlns:p14="http://schemas.microsoft.com/office/powerpoint/2010/main" val="2977469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802168"/>
                    </a:ext>
                  </a:extLst>
                </a:gridCol>
                <a:gridCol w="987552">
                  <a:extLst>
                    <a:ext uri="{9D8B030D-6E8A-4147-A177-3AD203B41FA5}">
                      <a16:colId xmlns:a16="http://schemas.microsoft.com/office/drawing/2014/main" val="1012402152"/>
                    </a:ext>
                  </a:extLst>
                </a:gridCol>
                <a:gridCol w="987552">
                  <a:extLst>
                    <a:ext uri="{9D8B030D-6E8A-4147-A177-3AD203B41FA5}">
                      <a16:colId xmlns:a16="http://schemas.microsoft.com/office/drawing/2014/main" val="173760733"/>
                    </a:ext>
                  </a:extLst>
                </a:gridCol>
                <a:gridCol w="987552">
                  <a:extLst>
                    <a:ext uri="{9D8B030D-6E8A-4147-A177-3AD203B41FA5}">
                      <a16:colId xmlns:a16="http://schemas.microsoft.com/office/drawing/2014/main" val="1217698041"/>
                    </a:ext>
                  </a:extLst>
                </a:gridCol>
                <a:gridCol w="987552">
                  <a:extLst>
                    <a:ext uri="{9D8B030D-6E8A-4147-A177-3AD203B41FA5}">
                      <a16:colId xmlns:a16="http://schemas.microsoft.com/office/drawing/2014/main" val="1530837836"/>
                    </a:ext>
                  </a:extLst>
                </a:gridCol>
                <a:gridCol w="987552">
                  <a:extLst>
                    <a:ext uri="{9D8B030D-6E8A-4147-A177-3AD203B41FA5}">
                      <a16:colId xmlns:a16="http://schemas.microsoft.com/office/drawing/2014/main" val="2716809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169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- 2021-03-02 22:40:46</a:t>
                      </a:r>
                      <a:r>
                        <a:rPr kumimoji="0" lang="en-US" sz="1000" b="0" i="0" u="none" strike="noStrike" kern="1200" cap="none" spc="0" normalizeH="0" baseline="0" noProof="0">
                          <a:ln>
                            <a:noFill/>
                          </a:ln>
                          <a:solidFill>
                            <a:prstClr val="black"/>
                          </a:solidFill>
                          <a:effectLst/>
                          <a:uLnTx/>
                          <a:uFillTx/>
                          <a:latin typeface="+mn-lt"/>
                          <a:ea typeface="+mn-ea"/>
                          <a:cs typeface="+mn-cs"/>
                        </a:rPr>
                        <a:t>
 ¡Ese hermoso sentimiento de volver a ganar! Las mejores fotos de  chiquita.cantelmi en el campeonato argentino de XCM vueltaaltascumbres
¡Una  jornada única para el #Teamtrekbontrager y la #supercaliber ! 
📸 cristiandiazfotodeportiva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5738966"/>
                  </a:ext>
                </a:extLst>
              </a:tr>
            </a:tbl>
          </a:graphicData>
        </a:graphic>
      </p:graphicFrame>
      <p:sp>
        <p:nvSpPr>
          <p:cNvPr id="4" name="Text Placeholder 3">
            <a:extLst>
              <a:ext uri="{FF2B5EF4-FFF2-40B4-BE49-F238E27FC236}">
                <a16:creationId xmlns:a16="http://schemas.microsoft.com/office/drawing/2014/main" id="{96ABC059-8781-48E4-97CA-357D05EBAF7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422185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46E95-3416-4980-AD4F-2BCAC06CA145}"/>
              </a:ext>
            </a:extLst>
          </p:cNvPr>
          <p:cNvSpPr>
            <a:spLocks noGrp="1"/>
          </p:cNvSpPr>
          <p:nvPr>
            <p:ph type="title"/>
          </p:nvPr>
        </p:nvSpPr>
        <p:spPr/>
        <p:txBody>
          <a:bodyPr/>
          <a:lstStyle/>
          <a:p>
            <a:r>
              <a:rPr lang="en-US"/>
              <a:t>Instagram Posts Table | Scott - 2 of 22</a:t>
            </a:r>
          </a:p>
        </p:txBody>
      </p:sp>
      <p:graphicFrame>
        <p:nvGraphicFramePr>
          <p:cNvPr id="5" name="Table Placeholder 4">
            <a:extLst>
              <a:ext uri="{FF2B5EF4-FFF2-40B4-BE49-F238E27FC236}">
                <a16:creationId xmlns:a16="http://schemas.microsoft.com/office/drawing/2014/main" id="{4775080B-AAAC-45D0-A706-7F41D0A01A53}"/>
              </a:ext>
            </a:extLst>
          </p:cNvPr>
          <p:cNvGraphicFramePr>
            <a:graphicFrameLocks noGrp="1"/>
          </p:cNvGraphicFramePr>
          <p:nvPr>
            <p:ph type="tbl" sz="quarter" idx="13"/>
            <p:extLst>
              <p:ext uri="{D42A27DB-BD31-4B8C-83A1-F6EECF244321}">
                <p14:modId xmlns:p14="http://schemas.microsoft.com/office/powerpoint/2010/main" val="2730938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58035498"/>
                    </a:ext>
                  </a:extLst>
                </a:gridCol>
                <a:gridCol w="987552">
                  <a:extLst>
                    <a:ext uri="{9D8B030D-6E8A-4147-A177-3AD203B41FA5}">
                      <a16:colId xmlns:a16="http://schemas.microsoft.com/office/drawing/2014/main" val="57038964"/>
                    </a:ext>
                  </a:extLst>
                </a:gridCol>
                <a:gridCol w="987552">
                  <a:extLst>
                    <a:ext uri="{9D8B030D-6E8A-4147-A177-3AD203B41FA5}">
                      <a16:colId xmlns:a16="http://schemas.microsoft.com/office/drawing/2014/main" val="432604186"/>
                    </a:ext>
                  </a:extLst>
                </a:gridCol>
                <a:gridCol w="987552">
                  <a:extLst>
                    <a:ext uri="{9D8B030D-6E8A-4147-A177-3AD203B41FA5}">
                      <a16:colId xmlns:a16="http://schemas.microsoft.com/office/drawing/2014/main" val="2683074584"/>
                    </a:ext>
                  </a:extLst>
                </a:gridCol>
                <a:gridCol w="987552">
                  <a:extLst>
                    <a:ext uri="{9D8B030D-6E8A-4147-A177-3AD203B41FA5}">
                      <a16:colId xmlns:a16="http://schemas.microsoft.com/office/drawing/2014/main" val="2097991664"/>
                    </a:ext>
                  </a:extLst>
                </a:gridCol>
                <a:gridCol w="987552">
                  <a:extLst>
                    <a:ext uri="{9D8B030D-6E8A-4147-A177-3AD203B41FA5}">
                      <a16:colId xmlns:a16="http://schemas.microsoft.com/office/drawing/2014/main" val="2933903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0779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- 2021-03-16 18:07:26</a:t>
                      </a:r>
                      <a:r>
                        <a:rPr kumimoji="0" lang="en-US" sz="1000" b="0" i="0" u="none" strike="noStrike" kern="1200" cap="none" spc="0" normalizeH="0" baseline="0" noProof="0">
                          <a:ln>
                            <a:noFill/>
                          </a:ln>
                          <a:solidFill>
                            <a:prstClr val="black"/>
                          </a:solidFill>
                          <a:effectLst/>
                          <a:uLnTx/>
                          <a:uFillTx/>
                          <a:latin typeface="+mn-lt"/>
                          <a:ea typeface="+mn-ea"/>
                          <a:cs typeface="+mn-cs"/>
                        </a:rPr>
                        <a:t>
 ¡Marlin 8! 
Equipada con cuadro Alpha Silver Aluminum, cableado interno, freno a disco, transmisión SRAM SX Eagle 12 velocidades, Horquilla RockShox Judy Silver,frenos de disco hidráulico Shimano y componentes Bontrager ofrece la combinación perfecta para ir más rápido y más lejos. 
¡Tu próxima bici se llama Marlin!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4216933"/>
                  </a:ext>
                </a:extLst>
              </a:tr>
            </a:tbl>
          </a:graphicData>
        </a:graphic>
      </p:graphicFrame>
      <p:sp>
        <p:nvSpPr>
          <p:cNvPr id="4" name="Text Placeholder 3">
            <a:extLst>
              <a:ext uri="{FF2B5EF4-FFF2-40B4-BE49-F238E27FC236}">
                <a16:creationId xmlns:a16="http://schemas.microsoft.com/office/drawing/2014/main" id="{C4FB7C9A-D029-4221-84A1-2BB5AB917EA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2425102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D73A0-614C-4E59-AE60-B3AB90FB2C8C}"/>
              </a:ext>
            </a:extLst>
          </p:cNvPr>
          <p:cNvSpPr>
            <a:spLocks noGrp="1"/>
          </p:cNvSpPr>
          <p:nvPr>
            <p:ph type="title"/>
          </p:nvPr>
        </p:nvSpPr>
        <p:spPr/>
        <p:txBody>
          <a:bodyPr/>
          <a:lstStyle/>
          <a:p>
            <a:r>
              <a:rPr lang="en-US"/>
              <a:t>Instagram Posts Table | Scott - 3 of 22</a:t>
            </a:r>
          </a:p>
        </p:txBody>
      </p:sp>
      <p:graphicFrame>
        <p:nvGraphicFramePr>
          <p:cNvPr id="5" name="Table Placeholder 4">
            <a:extLst>
              <a:ext uri="{FF2B5EF4-FFF2-40B4-BE49-F238E27FC236}">
                <a16:creationId xmlns:a16="http://schemas.microsoft.com/office/drawing/2014/main" id="{D053F5EF-25E9-417C-B7E1-3DFF3771ABE6}"/>
              </a:ext>
            </a:extLst>
          </p:cNvPr>
          <p:cNvGraphicFramePr>
            <a:graphicFrameLocks noGrp="1"/>
          </p:cNvGraphicFramePr>
          <p:nvPr>
            <p:ph type="tbl" sz="quarter" idx="13"/>
            <p:extLst>
              <p:ext uri="{D42A27DB-BD31-4B8C-83A1-F6EECF244321}">
                <p14:modId xmlns:p14="http://schemas.microsoft.com/office/powerpoint/2010/main" val="3064188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63213310"/>
                    </a:ext>
                  </a:extLst>
                </a:gridCol>
                <a:gridCol w="987552">
                  <a:extLst>
                    <a:ext uri="{9D8B030D-6E8A-4147-A177-3AD203B41FA5}">
                      <a16:colId xmlns:a16="http://schemas.microsoft.com/office/drawing/2014/main" val="3933637071"/>
                    </a:ext>
                  </a:extLst>
                </a:gridCol>
                <a:gridCol w="987552">
                  <a:extLst>
                    <a:ext uri="{9D8B030D-6E8A-4147-A177-3AD203B41FA5}">
                      <a16:colId xmlns:a16="http://schemas.microsoft.com/office/drawing/2014/main" val="657108997"/>
                    </a:ext>
                  </a:extLst>
                </a:gridCol>
                <a:gridCol w="987552">
                  <a:extLst>
                    <a:ext uri="{9D8B030D-6E8A-4147-A177-3AD203B41FA5}">
                      <a16:colId xmlns:a16="http://schemas.microsoft.com/office/drawing/2014/main" val="2081439355"/>
                    </a:ext>
                  </a:extLst>
                </a:gridCol>
                <a:gridCol w="987552">
                  <a:extLst>
                    <a:ext uri="{9D8B030D-6E8A-4147-A177-3AD203B41FA5}">
                      <a16:colId xmlns:a16="http://schemas.microsoft.com/office/drawing/2014/main" val="2818203683"/>
                    </a:ext>
                  </a:extLst>
                </a:gridCol>
                <a:gridCol w="987552">
                  <a:extLst>
                    <a:ext uri="{9D8B030D-6E8A-4147-A177-3AD203B41FA5}">
                      <a16:colId xmlns:a16="http://schemas.microsoft.com/office/drawing/2014/main" val="1580580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6090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- 2021-03-28 19:10:05</a:t>
                      </a:r>
                      <a:r>
                        <a:rPr kumimoji="0" lang="en-US" sz="1000" b="0" i="0" u="none" strike="noStrike" kern="1200" cap="none" spc="0" normalizeH="0" baseline="0" noProof="0">
                          <a:ln>
                            <a:noFill/>
                          </a:ln>
                          <a:solidFill>
                            <a:prstClr val="black"/>
                          </a:solidFill>
                          <a:effectLst/>
                          <a:uLnTx/>
                          <a:uFillTx/>
                          <a:latin typeface="+mn-lt"/>
                          <a:ea typeface="+mn-ea"/>
                          <a:cs typeface="+mn-cs"/>
                        </a:rPr>
                        <a:t>
 #newbike ¡La felicidad de ezecuevas7 con su nueva Procaliber 9.8! 
Sin importar el clima ya sumaron sus primeros kilómetros. 🎉 Felicitaciones Eze 🎉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94314120"/>
                  </a:ext>
                </a:extLst>
              </a:tr>
            </a:tbl>
          </a:graphicData>
        </a:graphic>
      </p:graphicFrame>
      <p:sp>
        <p:nvSpPr>
          <p:cNvPr id="4" name="Text Placeholder 3">
            <a:extLst>
              <a:ext uri="{FF2B5EF4-FFF2-40B4-BE49-F238E27FC236}">
                <a16:creationId xmlns:a16="http://schemas.microsoft.com/office/drawing/2014/main" id="{B17B7217-88F4-4C03-88C0-E07CAFFE13A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980693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3EFE6-FB2E-445D-8501-A6741AEF551B}"/>
              </a:ext>
            </a:extLst>
          </p:cNvPr>
          <p:cNvSpPr>
            <a:spLocks noGrp="1"/>
          </p:cNvSpPr>
          <p:nvPr>
            <p:ph type="title"/>
          </p:nvPr>
        </p:nvSpPr>
        <p:spPr/>
        <p:txBody>
          <a:bodyPr/>
          <a:lstStyle/>
          <a:p>
            <a:r>
              <a:rPr lang="en-US"/>
              <a:t>Instagram Posts Table | Scott - 4 of 22</a:t>
            </a:r>
          </a:p>
        </p:txBody>
      </p:sp>
      <p:graphicFrame>
        <p:nvGraphicFramePr>
          <p:cNvPr id="5" name="Table Placeholder 4">
            <a:extLst>
              <a:ext uri="{FF2B5EF4-FFF2-40B4-BE49-F238E27FC236}">
                <a16:creationId xmlns:a16="http://schemas.microsoft.com/office/drawing/2014/main" id="{CE4A1225-538B-44D2-8B2F-76FA3AF68BDD}"/>
              </a:ext>
            </a:extLst>
          </p:cNvPr>
          <p:cNvGraphicFramePr>
            <a:graphicFrameLocks noGrp="1"/>
          </p:cNvGraphicFramePr>
          <p:nvPr>
            <p:ph type="tbl" sz="quarter" idx="13"/>
            <p:extLst>
              <p:ext uri="{D42A27DB-BD31-4B8C-83A1-F6EECF244321}">
                <p14:modId xmlns:p14="http://schemas.microsoft.com/office/powerpoint/2010/main" val="1155161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19209924"/>
                    </a:ext>
                  </a:extLst>
                </a:gridCol>
                <a:gridCol w="987552">
                  <a:extLst>
                    <a:ext uri="{9D8B030D-6E8A-4147-A177-3AD203B41FA5}">
                      <a16:colId xmlns:a16="http://schemas.microsoft.com/office/drawing/2014/main" val="2687593348"/>
                    </a:ext>
                  </a:extLst>
                </a:gridCol>
                <a:gridCol w="987552">
                  <a:extLst>
                    <a:ext uri="{9D8B030D-6E8A-4147-A177-3AD203B41FA5}">
                      <a16:colId xmlns:a16="http://schemas.microsoft.com/office/drawing/2014/main" val="2994242508"/>
                    </a:ext>
                  </a:extLst>
                </a:gridCol>
                <a:gridCol w="987552">
                  <a:extLst>
                    <a:ext uri="{9D8B030D-6E8A-4147-A177-3AD203B41FA5}">
                      <a16:colId xmlns:a16="http://schemas.microsoft.com/office/drawing/2014/main" val="334894931"/>
                    </a:ext>
                  </a:extLst>
                </a:gridCol>
                <a:gridCol w="987552">
                  <a:extLst>
                    <a:ext uri="{9D8B030D-6E8A-4147-A177-3AD203B41FA5}">
                      <a16:colId xmlns:a16="http://schemas.microsoft.com/office/drawing/2014/main" val="2430494058"/>
                    </a:ext>
                  </a:extLst>
                </a:gridCol>
                <a:gridCol w="987552">
                  <a:extLst>
                    <a:ext uri="{9D8B030D-6E8A-4147-A177-3AD203B41FA5}">
                      <a16:colId xmlns:a16="http://schemas.microsoft.com/office/drawing/2014/main" val="766099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5394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- 2021-03-03 21:20:47</a:t>
                      </a:r>
                      <a:r>
                        <a:rPr kumimoji="0" lang="en-US" sz="1000" b="0" i="0" u="none" strike="noStrike" kern="1200" cap="none" spc="0" normalizeH="0" baseline="0" noProof="0">
                          <a:ln>
                            <a:noFill/>
                          </a:ln>
                          <a:solidFill>
                            <a:prstClr val="black"/>
                          </a:solidFill>
                          <a:effectLst/>
                          <a:uLnTx/>
                          <a:uFillTx/>
                          <a:latin typeface="+mn-lt"/>
                          <a:ea typeface="+mn-ea"/>
                          <a:cs typeface="+mn-cs"/>
                        </a:rPr>
                        <a:t>
 facundoperezc y una victoria inigualable.
¡Mirá las mejores fotos del  Campeón Argentino de XCM,  consagrado en el impresionante recorrido de 120 km de  vueltaaltascumbres ! 
Déjale tu saludo al campeón. 
📸 cristiandiazfotodeportiva 
trekbikes  trekbicycleargentina bontragerargentina  opticacentralstore  guargentina  pave_sportswear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21360733"/>
                  </a:ext>
                </a:extLst>
              </a:tr>
            </a:tbl>
          </a:graphicData>
        </a:graphic>
      </p:graphicFrame>
      <p:sp>
        <p:nvSpPr>
          <p:cNvPr id="4" name="Text Placeholder 3">
            <a:extLst>
              <a:ext uri="{FF2B5EF4-FFF2-40B4-BE49-F238E27FC236}">
                <a16:creationId xmlns:a16="http://schemas.microsoft.com/office/drawing/2014/main" id="{1FE788C4-5CD9-4FEE-8F37-A820FD57221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465356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7ECB0-6524-414B-AAC3-3B723E35F2E8}"/>
              </a:ext>
            </a:extLst>
          </p:cNvPr>
          <p:cNvSpPr>
            <a:spLocks noGrp="1"/>
          </p:cNvSpPr>
          <p:nvPr>
            <p:ph type="title"/>
          </p:nvPr>
        </p:nvSpPr>
        <p:spPr/>
        <p:txBody>
          <a:bodyPr/>
          <a:lstStyle/>
          <a:p>
            <a:r>
              <a:rPr lang="en-US"/>
              <a:t>Instagram Posts Table | Scott - 5 of 22</a:t>
            </a:r>
          </a:p>
        </p:txBody>
      </p:sp>
      <p:graphicFrame>
        <p:nvGraphicFramePr>
          <p:cNvPr id="5" name="Table Placeholder 4">
            <a:extLst>
              <a:ext uri="{FF2B5EF4-FFF2-40B4-BE49-F238E27FC236}">
                <a16:creationId xmlns:a16="http://schemas.microsoft.com/office/drawing/2014/main" id="{01B8B266-AC99-405C-9188-D4682E1DB3C5}"/>
              </a:ext>
            </a:extLst>
          </p:cNvPr>
          <p:cNvGraphicFramePr>
            <a:graphicFrameLocks noGrp="1"/>
          </p:cNvGraphicFramePr>
          <p:nvPr>
            <p:ph type="tbl" sz="quarter" idx="13"/>
            <p:extLst>
              <p:ext uri="{D42A27DB-BD31-4B8C-83A1-F6EECF244321}">
                <p14:modId xmlns:p14="http://schemas.microsoft.com/office/powerpoint/2010/main" val="2523163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47307288"/>
                    </a:ext>
                  </a:extLst>
                </a:gridCol>
                <a:gridCol w="987552">
                  <a:extLst>
                    <a:ext uri="{9D8B030D-6E8A-4147-A177-3AD203B41FA5}">
                      <a16:colId xmlns:a16="http://schemas.microsoft.com/office/drawing/2014/main" val="2360605599"/>
                    </a:ext>
                  </a:extLst>
                </a:gridCol>
                <a:gridCol w="987552">
                  <a:extLst>
                    <a:ext uri="{9D8B030D-6E8A-4147-A177-3AD203B41FA5}">
                      <a16:colId xmlns:a16="http://schemas.microsoft.com/office/drawing/2014/main" val="4110745252"/>
                    </a:ext>
                  </a:extLst>
                </a:gridCol>
                <a:gridCol w="987552">
                  <a:extLst>
                    <a:ext uri="{9D8B030D-6E8A-4147-A177-3AD203B41FA5}">
                      <a16:colId xmlns:a16="http://schemas.microsoft.com/office/drawing/2014/main" val="2818224031"/>
                    </a:ext>
                  </a:extLst>
                </a:gridCol>
                <a:gridCol w="987552">
                  <a:extLst>
                    <a:ext uri="{9D8B030D-6E8A-4147-A177-3AD203B41FA5}">
                      <a16:colId xmlns:a16="http://schemas.microsoft.com/office/drawing/2014/main" val="1217686427"/>
                    </a:ext>
                  </a:extLst>
                </a:gridCol>
                <a:gridCol w="987552">
                  <a:extLst>
                    <a:ext uri="{9D8B030D-6E8A-4147-A177-3AD203B41FA5}">
                      <a16:colId xmlns:a16="http://schemas.microsoft.com/office/drawing/2014/main" val="2430974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5120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- 2021-03-24 15:07:41</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9.7 combina la eficiencia de una rígida con la ventaja comprobada de la IsoSpeed para lograr una maquina más rápida. Equipada con cuadro, ruedas y tija de sillín de carbono OCLV Mountain, rotula IsoSpeed , transmisión Sram Eagle de 12 velocidades y una horquilla RockShox Reba RL es la bici definitiva para ir a mayor velocidad con el mayor confort.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01293830"/>
                  </a:ext>
                </a:extLst>
              </a:tr>
            </a:tbl>
          </a:graphicData>
        </a:graphic>
      </p:graphicFrame>
      <p:sp>
        <p:nvSpPr>
          <p:cNvPr id="4" name="Text Placeholder 3">
            <a:extLst>
              <a:ext uri="{FF2B5EF4-FFF2-40B4-BE49-F238E27FC236}">
                <a16:creationId xmlns:a16="http://schemas.microsoft.com/office/drawing/2014/main" id="{2618DEC9-76C4-4975-9849-D704580811AC}"/>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165508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C6C91-9692-4BE5-9D4F-2D67E75CC119}"/>
              </a:ext>
            </a:extLst>
          </p:cNvPr>
          <p:cNvSpPr>
            <a:spLocks noGrp="1"/>
          </p:cNvSpPr>
          <p:nvPr>
            <p:ph type="title"/>
          </p:nvPr>
        </p:nvSpPr>
        <p:spPr/>
        <p:txBody>
          <a:bodyPr/>
          <a:lstStyle/>
          <a:p>
            <a:r>
              <a:rPr lang="en-US"/>
              <a:t>Instagram Posts Table | Scott - 6 of 22</a:t>
            </a:r>
          </a:p>
        </p:txBody>
      </p:sp>
      <p:graphicFrame>
        <p:nvGraphicFramePr>
          <p:cNvPr id="5" name="Table Placeholder 4">
            <a:extLst>
              <a:ext uri="{FF2B5EF4-FFF2-40B4-BE49-F238E27FC236}">
                <a16:creationId xmlns:a16="http://schemas.microsoft.com/office/drawing/2014/main" id="{29AC0A35-D61E-4C82-A4B7-2A0B88448CEA}"/>
              </a:ext>
            </a:extLst>
          </p:cNvPr>
          <p:cNvGraphicFramePr>
            <a:graphicFrameLocks noGrp="1"/>
          </p:cNvGraphicFramePr>
          <p:nvPr>
            <p:ph type="tbl" sz="quarter" idx="13"/>
            <p:extLst>
              <p:ext uri="{D42A27DB-BD31-4B8C-83A1-F6EECF244321}">
                <p14:modId xmlns:p14="http://schemas.microsoft.com/office/powerpoint/2010/main" val="124495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56295409"/>
                    </a:ext>
                  </a:extLst>
                </a:gridCol>
                <a:gridCol w="987552">
                  <a:extLst>
                    <a:ext uri="{9D8B030D-6E8A-4147-A177-3AD203B41FA5}">
                      <a16:colId xmlns:a16="http://schemas.microsoft.com/office/drawing/2014/main" val="495626571"/>
                    </a:ext>
                  </a:extLst>
                </a:gridCol>
                <a:gridCol w="987552">
                  <a:extLst>
                    <a:ext uri="{9D8B030D-6E8A-4147-A177-3AD203B41FA5}">
                      <a16:colId xmlns:a16="http://schemas.microsoft.com/office/drawing/2014/main" val="4289462318"/>
                    </a:ext>
                  </a:extLst>
                </a:gridCol>
                <a:gridCol w="987552">
                  <a:extLst>
                    <a:ext uri="{9D8B030D-6E8A-4147-A177-3AD203B41FA5}">
                      <a16:colId xmlns:a16="http://schemas.microsoft.com/office/drawing/2014/main" val="4130974135"/>
                    </a:ext>
                  </a:extLst>
                </a:gridCol>
                <a:gridCol w="987552">
                  <a:extLst>
                    <a:ext uri="{9D8B030D-6E8A-4147-A177-3AD203B41FA5}">
                      <a16:colId xmlns:a16="http://schemas.microsoft.com/office/drawing/2014/main" val="348332469"/>
                    </a:ext>
                  </a:extLst>
                </a:gridCol>
                <a:gridCol w="987552">
                  <a:extLst>
                    <a:ext uri="{9D8B030D-6E8A-4147-A177-3AD203B41FA5}">
                      <a16:colId xmlns:a16="http://schemas.microsoft.com/office/drawing/2014/main" val="3890733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665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- 2021-03-16 18:08:02</a:t>
                      </a:r>
                      <a:r>
                        <a:rPr kumimoji="0" lang="en-US" sz="1000" b="0" i="0" u="none" strike="noStrike" kern="1200" cap="none" spc="0" normalizeH="0" baseline="0" noProof="0">
                          <a:ln>
                            <a:noFill/>
                          </a:ln>
                          <a:solidFill>
                            <a:prstClr val="black"/>
                          </a:solidFill>
                          <a:effectLst/>
                          <a:uLnTx/>
                          <a:uFillTx/>
                          <a:latin typeface="+mn-lt"/>
                          <a:ea typeface="+mn-ea"/>
                          <a:cs typeface="+mn-cs"/>
                        </a:rPr>
                        <a:t>
 ¡Tu próxima bici se llama Marlin 8! 
Equipada con cuadro Alpha Silver Aluminum, cableado interno, freno a disco, transmisión SRAM SX Eagle 12 velocidades, Horquilla RockShox Judy Silver,frenos de disco hidráulico Shimano y componentes Bontrager ofrece la combinación perfecta para ir más rápido y más lejos.
Encontrá las mejores tienda de bici de Argentina en el link de la bio.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80099304"/>
                  </a:ext>
                </a:extLst>
              </a:tr>
            </a:tbl>
          </a:graphicData>
        </a:graphic>
      </p:graphicFrame>
      <p:sp>
        <p:nvSpPr>
          <p:cNvPr id="4" name="Text Placeholder 3">
            <a:extLst>
              <a:ext uri="{FF2B5EF4-FFF2-40B4-BE49-F238E27FC236}">
                <a16:creationId xmlns:a16="http://schemas.microsoft.com/office/drawing/2014/main" id="{165C7786-AF89-437E-9775-972530326B3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076813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DA126-4409-493A-BEDF-89194A2C26EE}"/>
              </a:ext>
            </a:extLst>
          </p:cNvPr>
          <p:cNvSpPr>
            <a:spLocks noGrp="1"/>
          </p:cNvSpPr>
          <p:nvPr>
            <p:ph type="title"/>
          </p:nvPr>
        </p:nvSpPr>
        <p:spPr/>
        <p:txBody>
          <a:bodyPr/>
          <a:lstStyle/>
          <a:p>
            <a:r>
              <a:rPr lang="en-US"/>
              <a:t>Instagram Posts Table | Scott - 7 of 22</a:t>
            </a:r>
          </a:p>
        </p:txBody>
      </p:sp>
      <p:graphicFrame>
        <p:nvGraphicFramePr>
          <p:cNvPr id="5" name="Table Placeholder 4">
            <a:extLst>
              <a:ext uri="{FF2B5EF4-FFF2-40B4-BE49-F238E27FC236}">
                <a16:creationId xmlns:a16="http://schemas.microsoft.com/office/drawing/2014/main" id="{DDFC4FEB-61E3-4A6E-9AC7-E0B446AAE4D7}"/>
              </a:ext>
            </a:extLst>
          </p:cNvPr>
          <p:cNvGraphicFramePr>
            <a:graphicFrameLocks noGrp="1"/>
          </p:cNvGraphicFramePr>
          <p:nvPr>
            <p:ph type="tbl" sz="quarter" idx="13"/>
            <p:extLst>
              <p:ext uri="{D42A27DB-BD31-4B8C-83A1-F6EECF244321}">
                <p14:modId xmlns:p14="http://schemas.microsoft.com/office/powerpoint/2010/main" val="3158156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98463612"/>
                    </a:ext>
                  </a:extLst>
                </a:gridCol>
                <a:gridCol w="987552">
                  <a:extLst>
                    <a:ext uri="{9D8B030D-6E8A-4147-A177-3AD203B41FA5}">
                      <a16:colId xmlns:a16="http://schemas.microsoft.com/office/drawing/2014/main" val="4128144193"/>
                    </a:ext>
                  </a:extLst>
                </a:gridCol>
                <a:gridCol w="987552">
                  <a:extLst>
                    <a:ext uri="{9D8B030D-6E8A-4147-A177-3AD203B41FA5}">
                      <a16:colId xmlns:a16="http://schemas.microsoft.com/office/drawing/2014/main" val="754154566"/>
                    </a:ext>
                  </a:extLst>
                </a:gridCol>
                <a:gridCol w="987552">
                  <a:extLst>
                    <a:ext uri="{9D8B030D-6E8A-4147-A177-3AD203B41FA5}">
                      <a16:colId xmlns:a16="http://schemas.microsoft.com/office/drawing/2014/main" val="3076794727"/>
                    </a:ext>
                  </a:extLst>
                </a:gridCol>
                <a:gridCol w="987552">
                  <a:extLst>
                    <a:ext uri="{9D8B030D-6E8A-4147-A177-3AD203B41FA5}">
                      <a16:colId xmlns:a16="http://schemas.microsoft.com/office/drawing/2014/main" val="1127195230"/>
                    </a:ext>
                  </a:extLst>
                </a:gridCol>
                <a:gridCol w="987552">
                  <a:extLst>
                    <a:ext uri="{9D8B030D-6E8A-4147-A177-3AD203B41FA5}">
                      <a16:colId xmlns:a16="http://schemas.microsoft.com/office/drawing/2014/main" val="3574827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3489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- 2021-03-22 18:56:12</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World Cup fue desarrollada para ganar. 
Horquilla RockShox SID Ultimate acompañada de un amortiguador trasero personalizado RockShox NUDE de 3 modos gracias a nuestro sistema de suspensión TwinLoc.
Transmisión sin cables SRAM Eagle AXS de 12 velocidades y frenos a disco SRAM.
Todo unido en una sola bicicleta.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21700109"/>
                  </a:ext>
                </a:extLst>
              </a:tr>
            </a:tbl>
          </a:graphicData>
        </a:graphic>
      </p:graphicFrame>
      <p:sp>
        <p:nvSpPr>
          <p:cNvPr id="4" name="Text Placeholder 3">
            <a:extLst>
              <a:ext uri="{FF2B5EF4-FFF2-40B4-BE49-F238E27FC236}">
                <a16:creationId xmlns:a16="http://schemas.microsoft.com/office/drawing/2014/main" id="{F4744602-BF09-44FE-82DD-25C518E4752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050898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23CEA-E4C3-4A93-9E60-709B260BC04C}"/>
              </a:ext>
            </a:extLst>
          </p:cNvPr>
          <p:cNvSpPr>
            <a:spLocks noGrp="1"/>
          </p:cNvSpPr>
          <p:nvPr>
            <p:ph type="title"/>
          </p:nvPr>
        </p:nvSpPr>
        <p:spPr/>
        <p:txBody>
          <a:bodyPr/>
          <a:lstStyle/>
          <a:p>
            <a:r>
              <a:rPr lang="en-US"/>
              <a:t>Instagram Posts Table | Scott - 8 of 22</a:t>
            </a:r>
          </a:p>
        </p:txBody>
      </p:sp>
      <p:graphicFrame>
        <p:nvGraphicFramePr>
          <p:cNvPr id="5" name="Table Placeholder 4">
            <a:extLst>
              <a:ext uri="{FF2B5EF4-FFF2-40B4-BE49-F238E27FC236}">
                <a16:creationId xmlns:a16="http://schemas.microsoft.com/office/drawing/2014/main" id="{99F09F53-F3A2-4E26-9E64-EA79A4474AEE}"/>
              </a:ext>
            </a:extLst>
          </p:cNvPr>
          <p:cNvGraphicFramePr>
            <a:graphicFrameLocks noGrp="1"/>
          </p:cNvGraphicFramePr>
          <p:nvPr>
            <p:ph type="tbl" sz="quarter" idx="13"/>
            <p:extLst>
              <p:ext uri="{D42A27DB-BD31-4B8C-83A1-F6EECF244321}">
                <p14:modId xmlns:p14="http://schemas.microsoft.com/office/powerpoint/2010/main" val="2096073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44003974"/>
                    </a:ext>
                  </a:extLst>
                </a:gridCol>
                <a:gridCol w="987552">
                  <a:extLst>
                    <a:ext uri="{9D8B030D-6E8A-4147-A177-3AD203B41FA5}">
                      <a16:colId xmlns:a16="http://schemas.microsoft.com/office/drawing/2014/main" val="3517790294"/>
                    </a:ext>
                  </a:extLst>
                </a:gridCol>
                <a:gridCol w="987552">
                  <a:extLst>
                    <a:ext uri="{9D8B030D-6E8A-4147-A177-3AD203B41FA5}">
                      <a16:colId xmlns:a16="http://schemas.microsoft.com/office/drawing/2014/main" val="3573824447"/>
                    </a:ext>
                  </a:extLst>
                </a:gridCol>
                <a:gridCol w="987552">
                  <a:extLst>
                    <a:ext uri="{9D8B030D-6E8A-4147-A177-3AD203B41FA5}">
                      <a16:colId xmlns:a16="http://schemas.microsoft.com/office/drawing/2014/main" val="370614873"/>
                    </a:ext>
                  </a:extLst>
                </a:gridCol>
                <a:gridCol w="987552">
                  <a:extLst>
                    <a:ext uri="{9D8B030D-6E8A-4147-A177-3AD203B41FA5}">
                      <a16:colId xmlns:a16="http://schemas.microsoft.com/office/drawing/2014/main" val="4145405088"/>
                    </a:ext>
                  </a:extLst>
                </a:gridCol>
                <a:gridCol w="987552">
                  <a:extLst>
                    <a:ext uri="{9D8B030D-6E8A-4147-A177-3AD203B41FA5}">
                      <a16:colId xmlns:a16="http://schemas.microsoft.com/office/drawing/2014/main" val="3317415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4005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- 2021-03-19 17:36:47</a:t>
                      </a:r>
                      <a:r>
                        <a:rPr kumimoji="0" lang="en-US" sz="1000" b="0" i="0" u="none" strike="noStrike" kern="1200" cap="none" spc="0" normalizeH="0" baseline="0" noProof="0">
                          <a:ln>
                            <a:noFill/>
                          </a:ln>
                          <a:solidFill>
                            <a:prstClr val="black"/>
                          </a:solidFill>
                          <a:effectLst/>
                          <a:uLnTx/>
                          <a:uFillTx/>
                          <a:latin typeface="+mn-lt"/>
                          <a:ea typeface="+mn-ea"/>
                          <a:cs typeface="+mn-cs"/>
                        </a:rPr>
                        <a:t>
 ¡La bici perfecta para pasar al siguiente nivel! 
La #Procaliber 9.5 te ofrece la mejor relación precio, capacidad y calidad para enfrentar cualquier desafío. Equipada con un cuadro de carbono OCLV Mountain, transmisión Shimano Deore 1x12, horquilla RockShox Judy y componentes Bontrager.
Descubrí toda la info de precios y disponibilidad en las tiendas oficiales Trek Argentina.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92114471"/>
                  </a:ext>
                </a:extLst>
              </a:tr>
            </a:tbl>
          </a:graphicData>
        </a:graphic>
      </p:graphicFrame>
      <p:sp>
        <p:nvSpPr>
          <p:cNvPr id="4" name="Text Placeholder 3">
            <a:extLst>
              <a:ext uri="{FF2B5EF4-FFF2-40B4-BE49-F238E27FC236}">
                <a16:creationId xmlns:a16="http://schemas.microsoft.com/office/drawing/2014/main" id="{96209FF4-9131-48BE-A132-109A98A2CB9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5188252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8C9F-5DC9-4C57-B6B3-BD756743A1E9}"/>
              </a:ext>
            </a:extLst>
          </p:cNvPr>
          <p:cNvSpPr>
            <a:spLocks noGrp="1"/>
          </p:cNvSpPr>
          <p:nvPr>
            <p:ph type="title"/>
          </p:nvPr>
        </p:nvSpPr>
        <p:spPr/>
        <p:txBody>
          <a:bodyPr/>
          <a:lstStyle/>
          <a:p>
            <a:r>
              <a:rPr lang="en-US"/>
              <a:t>Instagram Posts Table | Scott - 9 of 22</a:t>
            </a:r>
          </a:p>
        </p:txBody>
      </p:sp>
      <p:graphicFrame>
        <p:nvGraphicFramePr>
          <p:cNvPr id="5" name="Table Placeholder 4">
            <a:extLst>
              <a:ext uri="{FF2B5EF4-FFF2-40B4-BE49-F238E27FC236}">
                <a16:creationId xmlns:a16="http://schemas.microsoft.com/office/drawing/2014/main" id="{3F6DA362-0E5D-4378-8911-1AE38FE4DC4F}"/>
              </a:ext>
            </a:extLst>
          </p:cNvPr>
          <p:cNvGraphicFramePr>
            <a:graphicFrameLocks noGrp="1"/>
          </p:cNvGraphicFramePr>
          <p:nvPr>
            <p:ph type="tbl" sz="quarter" idx="13"/>
            <p:extLst>
              <p:ext uri="{D42A27DB-BD31-4B8C-83A1-F6EECF244321}">
                <p14:modId xmlns:p14="http://schemas.microsoft.com/office/powerpoint/2010/main" val="190230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31186006"/>
                    </a:ext>
                  </a:extLst>
                </a:gridCol>
                <a:gridCol w="987552">
                  <a:extLst>
                    <a:ext uri="{9D8B030D-6E8A-4147-A177-3AD203B41FA5}">
                      <a16:colId xmlns:a16="http://schemas.microsoft.com/office/drawing/2014/main" val="4000493616"/>
                    </a:ext>
                  </a:extLst>
                </a:gridCol>
                <a:gridCol w="987552">
                  <a:extLst>
                    <a:ext uri="{9D8B030D-6E8A-4147-A177-3AD203B41FA5}">
                      <a16:colId xmlns:a16="http://schemas.microsoft.com/office/drawing/2014/main" val="1418287471"/>
                    </a:ext>
                  </a:extLst>
                </a:gridCol>
                <a:gridCol w="987552">
                  <a:extLst>
                    <a:ext uri="{9D8B030D-6E8A-4147-A177-3AD203B41FA5}">
                      <a16:colId xmlns:a16="http://schemas.microsoft.com/office/drawing/2014/main" val="2702728899"/>
                    </a:ext>
                  </a:extLst>
                </a:gridCol>
                <a:gridCol w="987552">
                  <a:extLst>
                    <a:ext uri="{9D8B030D-6E8A-4147-A177-3AD203B41FA5}">
                      <a16:colId xmlns:a16="http://schemas.microsoft.com/office/drawing/2014/main" val="227529869"/>
                    </a:ext>
                  </a:extLst>
                </a:gridCol>
                <a:gridCol w="987552">
                  <a:extLst>
                    <a:ext uri="{9D8B030D-6E8A-4147-A177-3AD203B41FA5}">
                      <a16:colId xmlns:a16="http://schemas.microsoft.com/office/drawing/2014/main" val="395331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1439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- 2021-03-26 18:32:15</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01214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- 2021-03-07 17:45:56</a:t>
                      </a:r>
                      <a:r>
                        <a:rPr kumimoji="0" lang="es-ES" sz="1000" b="0" i="0" u="none" strike="noStrike" kern="1200" cap="none" spc="0" normalizeH="0" baseline="0" noProof="0">
                          <a:ln>
                            <a:noFill/>
                          </a:ln>
                          <a:solidFill>
                            <a:prstClr val="black"/>
                          </a:solidFill>
                          <a:effectLst/>
                          <a:uLnTx/>
                          <a:uFillTx/>
                          <a:latin typeface="+mn-lt"/>
                          <a:ea typeface="+mn-ea"/>
                          <a:cs typeface="+mn-cs"/>
                        </a:rPr>
                        <a:t>
 La nueva #SCOTTbike de larsrace en reposo y en acción.
scottmtbracing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94034616"/>
                  </a:ext>
                </a:extLst>
              </a:tr>
            </a:tbl>
          </a:graphicData>
        </a:graphic>
      </p:graphicFrame>
      <p:sp>
        <p:nvSpPr>
          <p:cNvPr id="4" name="Text Placeholder 3">
            <a:extLst>
              <a:ext uri="{FF2B5EF4-FFF2-40B4-BE49-F238E27FC236}">
                <a16:creationId xmlns:a16="http://schemas.microsoft.com/office/drawing/2014/main" id="{692FCC33-4519-4A16-9FE5-9BCC0FB9BD9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987102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03FD1-976D-4E30-BDCD-042798387774}"/>
              </a:ext>
            </a:extLst>
          </p:cNvPr>
          <p:cNvSpPr>
            <a:spLocks noGrp="1"/>
          </p:cNvSpPr>
          <p:nvPr>
            <p:ph type="title"/>
          </p:nvPr>
        </p:nvSpPr>
        <p:spPr/>
        <p:txBody>
          <a:bodyPr/>
          <a:lstStyle/>
          <a:p>
            <a:r>
              <a:rPr lang="en-US"/>
              <a:t>Instagram Posts Table | Scott - 10 of 22</a:t>
            </a:r>
          </a:p>
        </p:txBody>
      </p:sp>
      <p:graphicFrame>
        <p:nvGraphicFramePr>
          <p:cNvPr id="5" name="Table Placeholder 4">
            <a:extLst>
              <a:ext uri="{FF2B5EF4-FFF2-40B4-BE49-F238E27FC236}">
                <a16:creationId xmlns:a16="http://schemas.microsoft.com/office/drawing/2014/main" id="{CFFE9907-8CD6-45B9-AA0C-6092588AD2C8}"/>
              </a:ext>
            </a:extLst>
          </p:cNvPr>
          <p:cNvGraphicFramePr>
            <a:graphicFrameLocks noGrp="1"/>
          </p:cNvGraphicFramePr>
          <p:nvPr>
            <p:ph type="tbl" sz="quarter" idx="13"/>
            <p:extLst>
              <p:ext uri="{D42A27DB-BD31-4B8C-83A1-F6EECF244321}">
                <p14:modId xmlns:p14="http://schemas.microsoft.com/office/powerpoint/2010/main" val="3476710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06596910"/>
                    </a:ext>
                  </a:extLst>
                </a:gridCol>
                <a:gridCol w="987552">
                  <a:extLst>
                    <a:ext uri="{9D8B030D-6E8A-4147-A177-3AD203B41FA5}">
                      <a16:colId xmlns:a16="http://schemas.microsoft.com/office/drawing/2014/main" val="3318197428"/>
                    </a:ext>
                  </a:extLst>
                </a:gridCol>
                <a:gridCol w="987552">
                  <a:extLst>
                    <a:ext uri="{9D8B030D-6E8A-4147-A177-3AD203B41FA5}">
                      <a16:colId xmlns:a16="http://schemas.microsoft.com/office/drawing/2014/main" val="3722923469"/>
                    </a:ext>
                  </a:extLst>
                </a:gridCol>
                <a:gridCol w="987552">
                  <a:extLst>
                    <a:ext uri="{9D8B030D-6E8A-4147-A177-3AD203B41FA5}">
                      <a16:colId xmlns:a16="http://schemas.microsoft.com/office/drawing/2014/main" val="2643760065"/>
                    </a:ext>
                  </a:extLst>
                </a:gridCol>
                <a:gridCol w="987552">
                  <a:extLst>
                    <a:ext uri="{9D8B030D-6E8A-4147-A177-3AD203B41FA5}">
                      <a16:colId xmlns:a16="http://schemas.microsoft.com/office/drawing/2014/main" val="2334290817"/>
                    </a:ext>
                  </a:extLst>
                </a:gridCol>
                <a:gridCol w="987552">
                  <a:extLst>
                    <a:ext uri="{9D8B030D-6E8A-4147-A177-3AD203B41FA5}">
                      <a16:colId xmlns:a16="http://schemas.microsoft.com/office/drawing/2014/main" val="288418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5199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- 2021-03-01 17:44:12</a:t>
                      </a:r>
                      <a:r>
                        <a:rPr kumimoji="0" lang="en-US" sz="1000" b="0" i="0" u="none" strike="noStrike" kern="1200" cap="none" spc="0" normalizeH="0" baseline="0" noProof="0">
                          <a:ln>
                            <a:noFill/>
                          </a:ln>
                          <a:solidFill>
                            <a:prstClr val="black"/>
                          </a:solidFill>
                          <a:effectLst/>
                          <a:uLnTx/>
                          <a:uFillTx/>
                          <a:latin typeface="+mn-lt"/>
                          <a:ea typeface="+mn-ea"/>
                          <a:cs typeface="+mn-cs"/>
                        </a:rPr>
                        <a:t>
 !El #TeamtrekBontrager se coronó en la décima edición vueltaaltascumbres! 
De la mano de facundoperezc y chiquita.cantelmi el equipo vivió una jornada de ensueño.
No te pierdas el detalle de los campeones argentinos de XCM y las mejores imagenes en las próximas publicaciones. 
Si tuvieras que describir el team en una sola palabra ¿cuál usarías?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21960257"/>
                  </a:ext>
                </a:extLst>
              </a:tr>
            </a:tbl>
          </a:graphicData>
        </a:graphic>
      </p:graphicFrame>
      <p:sp>
        <p:nvSpPr>
          <p:cNvPr id="4" name="Text Placeholder 3">
            <a:extLst>
              <a:ext uri="{FF2B5EF4-FFF2-40B4-BE49-F238E27FC236}">
                <a16:creationId xmlns:a16="http://schemas.microsoft.com/office/drawing/2014/main" id="{186AECF7-FB28-413E-A9DF-44EA84D5518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5434734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2D74D-0B4D-4DE9-B4FA-6F63F253CF50}"/>
              </a:ext>
            </a:extLst>
          </p:cNvPr>
          <p:cNvSpPr>
            <a:spLocks noGrp="1"/>
          </p:cNvSpPr>
          <p:nvPr>
            <p:ph type="title"/>
          </p:nvPr>
        </p:nvSpPr>
        <p:spPr/>
        <p:txBody>
          <a:bodyPr/>
          <a:lstStyle/>
          <a:p>
            <a:r>
              <a:rPr lang="en-US"/>
              <a:t>Instagram Posts Table | Scott - 11 of 22</a:t>
            </a:r>
          </a:p>
        </p:txBody>
      </p:sp>
      <p:graphicFrame>
        <p:nvGraphicFramePr>
          <p:cNvPr id="5" name="Table Placeholder 4">
            <a:extLst>
              <a:ext uri="{FF2B5EF4-FFF2-40B4-BE49-F238E27FC236}">
                <a16:creationId xmlns:a16="http://schemas.microsoft.com/office/drawing/2014/main" id="{A7C91F47-FD89-48B2-88A7-85935DF109CE}"/>
              </a:ext>
            </a:extLst>
          </p:cNvPr>
          <p:cNvGraphicFramePr>
            <a:graphicFrameLocks noGrp="1"/>
          </p:cNvGraphicFramePr>
          <p:nvPr>
            <p:ph type="tbl" sz="quarter" idx="13"/>
            <p:extLst>
              <p:ext uri="{D42A27DB-BD31-4B8C-83A1-F6EECF244321}">
                <p14:modId xmlns:p14="http://schemas.microsoft.com/office/powerpoint/2010/main" val="1345411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335587"/>
                    </a:ext>
                  </a:extLst>
                </a:gridCol>
                <a:gridCol w="987552">
                  <a:extLst>
                    <a:ext uri="{9D8B030D-6E8A-4147-A177-3AD203B41FA5}">
                      <a16:colId xmlns:a16="http://schemas.microsoft.com/office/drawing/2014/main" val="512137468"/>
                    </a:ext>
                  </a:extLst>
                </a:gridCol>
                <a:gridCol w="987552">
                  <a:extLst>
                    <a:ext uri="{9D8B030D-6E8A-4147-A177-3AD203B41FA5}">
                      <a16:colId xmlns:a16="http://schemas.microsoft.com/office/drawing/2014/main" val="1491852373"/>
                    </a:ext>
                  </a:extLst>
                </a:gridCol>
                <a:gridCol w="987552">
                  <a:extLst>
                    <a:ext uri="{9D8B030D-6E8A-4147-A177-3AD203B41FA5}">
                      <a16:colId xmlns:a16="http://schemas.microsoft.com/office/drawing/2014/main" val="2063100325"/>
                    </a:ext>
                  </a:extLst>
                </a:gridCol>
                <a:gridCol w="987552">
                  <a:extLst>
                    <a:ext uri="{9D8B030D-6E8A-4147-A177-3AD203B41FA5}">
                      <a16:colId xmlns:a16="http://schemas.microsoft.com/office/drawing/2014/main" val="453219844"/>
                    </a:ext>
                  </a:extLst>
                </a:gridCol>
                <a:gridCol w="987552">
                  <a:extLst>
                    <a:ext uri="{9D8B030D-6E8A-4147-A177-3AD203B41FA5}">
                      <a16:colId xmlns:a16="http://schemas.microsoft.com/office/drawing/2014/main" val="4173246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4102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- 2021-03-21 20:36:23</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9.6 es una bici de carbono ligera para XC y Marathon preparada para enfrentar cualquier desafío. Equipada con un cuadro de carbono OCLV Mountain, una transmisión Shimano XT/SLX de 12 velocidades con un amplio rango de desarrollos y una horquilla RockShox Recon Gold.
Disponibilidad, precios e info en tu tienda Trek más cercana. Link en bio.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28198248"/>
                  </a:ext>
                </a:extLst>
              </a:tr>
            </a:tbl>
          </a:graphicData>
        </a:graphic>
      </p:graphicFrame>
      <p:sp>
        <p:nvSpPr>
          <p:cNvPr id="4" name="Text Placeholder 3">
            <a:extLst>
              <a:ext uri="{FF2B5EF4-FFF2-40B4-BE49-F238E27FC236}">
                <a16:creationId xmlns:a16="http://schemas.microsoft.com/office/drawing/2014/main" id="{00E472A2-DDE9-4801-97F8-B7753912ECC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932688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9E7AB-A2B3-47E1-A880-4C3829EEB93D}"/>
              </a:ext>
            </a:extLst>
          </p:cNvPr>
          <p:cNvSpPr>
            <a:spLocks noGrp="1"/>
          </p:cNvSpPr>
          <p:nvPr>
            <p:ph type="title"/>
          </p:nvPr>
        </p:nvSpPr>
        <p:spPr/>
        <p:txBody>
          <a:bodyPr/>
          <a:lstStyle/>
          <a:p>
            <a:r>
              <a:rPr lang="en-US"/>
              <a:t>Instagram Posts Table | Scott - 12 of 22</a:t>
            </a:r>
          </a:p>
        </p:txBody>
      </p:sp>
      <p:graphicFrame>
        <p:nvGraphicFramePr>
          <p:cNvPr id="5" name="Table Placeholder 4">
            <a:extLst>
              <a:ext uri="{FF2B5EF4-FFF2-40B4-BE49-F238E27FC236}">
                <a16:creationId xmlns:a16="http://schemas.microsoft.com/office/drawing/2014/main" id="{5A330E4B-48E8-441F-B58A-0175392D1692}"/>
              </a:ext>
            </a:extLst>
          </p:cNvPr>
          <p:cNvGraphicFramePr>
            <a:graphicFrameLocks noGrp="1"/>
          </p:cNvGraphicFramePr>
          <p:nvPr>
            <p:ph type="tbl" sz="quarter" idx="13"/>
            <p:extLst>
              <p:ext uri="{D42A27DB-BD31-4B8C-83A1-F6EECF244321}">
                <p14:modId xmlns:p14="http://schemas.microsoft.com/office/powerpoint/2010/main" val="3128661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11805753"/>
                    </a:ext>
                  </a:extLst>
                </a:gridCol>
                <a:gridCol w="987552">
                  <a:extLst>
                    <a:ext uri="{9D8B030D-6E8A-4147-A177-3AD203B41FA5}">
                      <a16:colId xmlns:a16="http://schemas.microsoft.com/office/drawing/2014/main" val="417854865"/>
                    </a:ext>
                  </a:extLst>
                </a:gridCol>
                <a:gridCol w="987552">
                  <a:extLst>
                    <a:ext uri="{9D8B030D-6E8A-4147-A177-3AD203B41FA5}">
                      <a16:colId xmlns:a16="http://schemas.microsoft.com/office/drawing/2014/main" val="3264302454"/>
                    </a:ext>
                  </a:extLst>
                </a:gridCol>
                <a:gridCol w="987552">
                  <a:extLst>
                    <a:ext uri="{9D8B030D-6E8A-4147-A177-3AD203B41FA5}">
                      <a16:colId xmlns:a16="http://schemas.microsoft.com/office/drawing/2014/main" val="690760489"/>
                    </a:ext>
                  </a:extLst>
                </a:gridCol>
                <a:gridCol w="987552">
                  <a:extLst>
                    <a:ext uri="{9D8B030D-6E8A-4147-A177-3AD203B41FA5}">
                      <a16:colId xmlns:a16="http://schemas.microsoft.com/office/drawing/2014/main" val="3541687118"/>
                    </a:ext>
                  </a:extLst>
                </a:gridCol>
                <a:gridCol w="987552">
                  <a:extLst>
                    <a:ext uri="{9D8B030D-6E8A-4147-A177-3AD203B41FA5}">
                      <a16:colId xmlns:a16="http://schemas.microsoft.com/office/drawing/2014/main" val="2748433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9426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- 2021-03-04 23:16:08</a:t>
                      </a:r>
                      <a:r>
                        <a:rPr kumimoji="0" lang="en-US" sz="1000" b="0" i="0" u="none" strike="noStrike" kern="1200" cap="none" spc="0" normalizeH="0" baseline="0" noProof="0">
                          <a:ln>
                            <a:noFill/>
                          </a:ln>
                          <a:solidFill>
                            <a:prstClr val="black"/>
                          </a:solidFill>
                          <a:effectLst/>
                          <a:uLnTx/>
                          <a:uFillTx/>
                          <a:latin typeface="+mn-lt"/>
                          <a:ea typeface="+mn-ea"/>
                          <a:cs typeface="+mn-cs"/>
                        </a:rPr>
                        <a:t>
 ¡Qué futuro en el #TeamTrekBontrager! facu_cayata de 16 años ganador general de vueltaaltascumbres 82km con autoridad total. 
!En esta ocasión los flash se los llevó la #Procaliber del nuevo campeón de XCM, Facu !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32053861"/>
                  </a:ext>
                </a:extLst>
              </a:tr>
            </a:tbl>
          </a:graphicData>
        </a:graphic>
      </p:graphicFrame>
      <p:sp>
        <p:nvSpPr>
          <p:cNvPr id="4" name="Text Placeholder 3">
            <a:extLst>
              <a:ext uri="{FF2B5EF4-FFF2-40B4-BE49-F238E27FC236}">
                <a16:creationId xmlns:a16="http://schemas.microsoft.com/office/drawing/2014/main" id="{86A716F0-0568-4484-9CEC-1F176E71F32D}"/>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9125457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B9013-E326-4DC8-BFA2-7221EDA1119D}"/>
              </a:ext>
            </a:extLst>
          </p:cNvPr>
          <p:cNvSpPr>
            <a:spLocks noGrp="1"/>
          </p:cNvSpPr>
          <p:nvPr>
            <p:ph type="title"/>
          </p:nvPr>
        </p:nvSpPr>
        <p:spPr/>
        <p:txBody>
          <a:bodyPr/>
          <a:lstStyle/>
          <a:p>
            <a:r>
              <a:rPr lang="en-US"/>
              <a:t>Instagram Posts Table | Scott - 13 of 22</a:t>
            </a:r>
          </a:p>
        </p:txBody>
      </p:sp>
      <p:graphicFrame>
        <p:nvGraphicFramePr>
          <p:cNvPr id="5" name="Table Placeholder 4">
            <a:extLst>
              <a:ext uri="{FF2B5EF4-FFF2-40B4-BE49-F238E27FC236}">
                <a16:creationId xmlns:a16="http://schemas.microsoft.com/office/drawing/2014/main" id="{EF39E948-8D89-4328-BB3F-31DF95CFA8F5}"/>
              </a:ext>
            </a:extLst>
          </p:cNvPr>
          <p:cNvGraphicFramePr>
            <a:graphicFrameLocks noGrp="1"/>
          </p:cNvGraphicFramePr>
          <p:nvPr>
            <p:ph type="tbl" sz="quarter" idx="13"/>
            <p:extLst>
              <p:ext uri="{D42A27DB-BD31-4B8C-83A1-F6EECF244321}">
                <p14:modId xmlns:p14="http://schemas.microsoft.com/office/powerpoint/2010/main" val="3677094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50953185"/>
                    </a:ext>
                  </a:extLst>
                </a:gridCol>
                <a:gridCol w="987552">
                  <a:extLst>
                    <a:ext uri="{9D8B030D-6E8A-4147-A177-3AD203B41FA5}">
                      <a16:colId xmlns:a16="http://schemas.microsoft.com/office/drawing/2014/main" val="3725162159"/>
                    </a:ext>
                  </a:extLst>
                </a:gridCol>
                <a:gridCol w="987552">
                  <a:extLst>
                    <a:ext uri="{9D8B030D-6E8A-4147-A177-3AD203B41FA5}">
                      <a16:colId xmlns:a16="http://schemas.microsoft.com/office/drawing/2014/main" val="2834424110"/>
                    </a:ext>
                  </a:extLst>
                </a:gridCol>
                <a:gridCol w="987552">
                  <a:extLst>
                    <a:ext uri="{9D8B030D-6E8A-4147-A177-3AD203B41FA5}">
                      <a16:colId xmlns:a16="http://schemas.microsoft.com/office/drawing/2014/main" val="1956478642"/>
                    </a:ext>
                  </a:extLst>
                </a:gridCol>
                <a:gridCol w="987552">
                  <a:extLst>
                    <a:ext uri="{9D8B030D-6E8A-4147-A177-3AD203B41FA5}">
                      <a16:colId xmlns:a16="http://schemas.microsoft.com/office/drawing/2014/main" val="1836736618"/>
                    </a:ext>
                  </a:extLst>
                </a:gridCol>
                <a:gridCol w="987552">
                  <a:extLst>
                    <a:ext uri="{9D8B030D-6E8A-4147-A177-3AD203B41FA5}">
                      <a16:colId xmlns:a16="http://schemas.microsoft.com/office/drawing/2014/main" val="3649673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8555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- 2021-03-15 19:34:01</a:t>
                      </a:r>
                      <a:r>
                        <a:rPr kumimoji="0" lang="en-US" sz="1000" b="0" i="0" u="none" strike="noStrike" kern="1200" cap="none" spc="0" normalizeH="0" baseline="0" noProof="0">
                          <a:ln>
                            <a:noFill/>
                          </a:ln>
                          <a:solidFill>
                            <a:prstClr val="black"/>
                          </a:solidFill>
                          <a:effectLst/>
                          <a:uLnTx/>
                          <a:uFillTx/>
                          <a:latin typeface="+mn-lt"/>
                          <a:ea typeface="+mn-ea"/>
                          <a:cs typeface="+mn-cs"/>
                        </a:rPr>
                        <a:t>
 ¡El #TeamTrekBontrager en todos los podios del país! Impresionantes los resultados de este fin de semana revalidando que estos chicos son inigualables. 
¡Felicitaciones a todos!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95405130"/>
                  </a:ext>
                </a:extLst>
              </a:tr>
            </a:tbl>
          </a:graphicData>
        </a:graphic>
      </p:graphicFrame>
      <p:sp>
        <p:nvSpPr>
          <p:cNvPr id="4" name="Text Placeholder 3">
            <a:extLst>
              <a:ext uri="{FF2B5EF4-FFF2-40B4-BE49-F238E27FC236}">
                <a16:creationId xmlns:a16="http://schemas.microsoft.com/office/drawing/2014/main" id="{024C6C72-42AC-4999-ACA9-3C12140F2CB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4636855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6BFD0-99D4-4812-A343-ED36108B4763}"/>
              </a:ext>
            </a:extLst>
          </p:cNvPr>
          <p:cNvSpPr>
            <a:spLocks noGrp="1"/>
          </p:cNvSpPr>
          <p:nvPr>
            <p:ph type="title"/>
          </p:nvPr>
        </p:nvSpPr>
        <p:spPr/>
        <p:txBody>
          <a:bodyPr/>
          <a:lstStyle/>
          <a:p>
            <a:r>
              <a:rPr lang="en-US"/>
              <a:t>Instagram Posts Table | Scott - 14 of 22</a:t>
            </a:r>
          </a:p>
        </p:txBody>
      </p:sp>
      <p:graphicFrame>
        <p:nvGraphicFramePr>
          <p:cNvPr id="5" name="Table Placeholder 4">
            <a:extLst>
              <a:ext uri="{FF2B5EF4-FFF2-40B4-BE49-F238E27FC236}">
                <a16:creationId xmlns:a16="http://schemas.microsoft.com/office/drawing/2014/main" id="{1F95F9EA-62D6-4353-8EFF-3E500C004C23}"/>
              </a:ext>
            </a:extLst>
          </p:cNvPr>
          <p:cNvGraphicFramePr>
            <a:graphicFrameLocks noGrp="1"/>
          </p:cNvGraphicFramePr>
          <p:nvPr>
            <p:ph type="tbl" sz="quarter" idx="13"/>
            <p:extLst>
              <p:ext uri="{D42A27DB-BD31-4B8C-83A1-F6EECF244321}">
                <p14:modId xmlns:p14="http://schemas.microsoft.com/office/powerpoint/2010/main" val="729714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34142678"/>
                    </a:ext>
                  </a:extLst>
                </a:gridCol>
                <a:gridCol w="987552">
                  <a:extLst>
                    <a:ext uri="{9D8B030D-6E8A-4147-A177-3AD203B41FA5}">
                      <a16:colId xmlns:a16="http://schemas.microsoft.com/office/drawing/2014/main" val="1496368111"/>
                    </a:ext>
                  </a:extLst>
                </a:gridCol>
                <a:gridCol w="987552">
                  <a:extLst>
                    <a:ext uri="{9D8B030D-6E8A-4147-A177-3AD203B41FA5}">
                      <a16:colId xmlns:a16="http://schemas.microsoft.com/office/drawing/2014/main" val="571551451"/>
                    </a:ext>
                  </a:extLst>
                </a:gridCol>
                <a:gridCol w="987552">
                  <a:extLst>
                    <a:ext uri="{9D8B030D-6E8A-4147-A177-3AD203B41FA5}">
                      <a16:colId xmlns:a16="http://schemas.microsoft.com/office/drawing/2014/main" val="3139318694"/>
                    </a:ext>
                  </a:extLst>
                </a:gridCol>
                <a:gridCol w="987552">
                  <a:extLst>
                    <a:ext uri="{9D8B030D-6E8A-4147-A177-3AD203B41FA5}">
                      <a16:colId xmlns:a16="http://schemas.microsoft.com/office/drawing/2014/main" val="455860285"/>
                    </a:ext>
                  </a:extLst>
                </a:gridCol>
                <a:gridCol w="987552">
                  <a:extLst>
                    <a:ext uri="{9D8B030D-6E8A-4147-A177-3AD203B41FA5}">
                      <a16:colId xmlns:a16="http://schemas.microsoft.com/office/drawing/2014/main" val="1315295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7738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- 2021-03-12 17:44:48</a:t>
                      </a:r>
                      <a:r>
                        <a:rPr kumimoji="0" lang="en-US" sz="1000" b="0" i="0" u="none" strike="noStrike" kern="1200" cap="none" spc="0" normalizeH="0" baseline="0" noProof="0">
                          <a:ln>
                            <a:noFill/>
                          </a:ln>
                          <a:solidFill>
                            <a:prstClr val="black"/>
                          </a:solidFill>
                          <a:effectLst/>
                          <a:uLnTx/>
                          <a:uFillTx/>
                          <a:latin typeface="+mn-lt"/>
                          <a:ea typeface="+mn-ea"/>
                          <a:cs typeface="+mn-cs"/>
                        </a:rPr>
                        <a:t>
 ¡Arrobá ese amigo que siempre esta listo para salir el fin de semana! 
Nosotros elegimos a facundoperezc y alvaritomacias para ir tope. 
¡Qué dupla! 
trekbikes  trekbicycleargentina bontragerargentina  opticacentralstore  guargentina  pave_sportswear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49310573"/>
                  </a:ext>
                </a:extLst>
              </a:tr>
            </a:tbl>
          </a:graphicData>
        </a:graphic>
      </p:graphicFrame>
      <p:sp>
        <p:nvSpPr>
          <p:cNvPr id="4" name="Text Placeholder 3">
            <a:extLst>
              <a:ext uri="{FF2B5EF4-FFF2-40B4-BE49-F238E27FC236}">
                <a16:creationId xmlns:a16="http://schemas.microsoft.com/office/drawing/2014/main" id="{051C2232-8214-4FA3-B948-5308129EF81C}"/>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4662762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C0602-9C16-40E9-86E5-9CFF61F812E3}"/>
              </a:ext>
            </a:extLst>
          </p:cNvPr>
          <p:cNvSpPr>
            <a:spLocks noGrp="1"/>
          </p:cNvSpPr>
          <p:nvPr>
            <p:ph type="title"/>
          </p:nvPr>
        </p:nvSpPr>
        <p:spPr/>
        <p:txBody>
          <a:bodyPr/>
          <a:lstStyle/>
          <a:p>
            <a:r>
              <a:rPr lang="en-US"/>
              <a:t>Instagram Posts Table | Scott - 15 of 22</a:t>
            </a:r>
          </a:p>
        </p:txBody>
      </p:sp>
      <p:graphicFrame>
        <p:nvGraphicFramePr>
          <p:cNvPr id="5" name="Table Placeholder 4">
            <a:extLst>
              <a:ext uri="{FF2B5EF4-FFF2-40B4-BE49-F238E27FC236}">
                <a16:creationId xmlns:a16="http://schemas.microsoft.com/office/drawing/2014/main" id="{D09BB5A3-681D-4A57-BDF1-E721BFA02C41}"/>
              </a:ext>
            </a:extLst>
          </p:cNvPr>
          <p:cNvGraphicFramePr>
            <a:graphicFrameLocks noGrp="1"/>
          </p:cNvGraphicFramePr>
          <p:nvPr>
            <p:ph type="tbl" sz="quarter" idx="13"/>
            <p:extLst>
              <p:ext uri="{D42A27DB-BD31-4B8C-83A1-F6EECF244321}">
                <p14:modId xmlns:p14="http://schemas.microsoft.com/office/powerpoint/2010/main" val="3803819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21166404"/>
                    </a:ext>
                  </a:extLst>
                </a:gridCol>
                <a:gridCol w="987552">
                  <a:extLst>
                    <a:ext uri="{9D8B030D-6E8A-4147-A177-3AD203B41FA5}">
                      <a16:colId xmlns:a16="http://schemas.microsoft.com/office/drawing/2014/main" val="2930107420"/>
                    </a:ext>
                  </a:extLst>
                </a:gridCol>
                <a:gridCol w="987552">
                  <a:extLst>
                    <a:ext uri="{9D8B030D-6E8A-4147-A177-3AD203B41FA5}">
                      <a16:colId xmlns:a16="http://schemas.microsoft.com/office/drawing/2014/main" val="248978789"/>
                    </a:ext>
                  </a:extLst>
                </a:gridCol>
                <a:gridCol w="987552">
                  <a:extLst>
                    <a:ext uri="{9D8B030D-6E8A-4147-A177-3AD203B41FA5}">
                      <a16:colId xmlns:a16="http://schemas.microsoft.com/office/drawing/2014/main" val="3345629951"/>
                    </a:ext>
                  </a:extLst>
                </a:gridCol>
                <a:gridCol w="987552">
                  <a:extLst>
                    <a:ext uri="{9D8B030D-6E8A-4147-A177-3AD203B41FA5}">
                      <a16:colId xmlns:a16="http://schemas.microsoft.com/office/drawing/2014/main" val="2968795422"/>
                    </a:ext>
                  </a:extLst>
                </a:gridCol>
                <a:gridCol w="987552">
                  <a:extLst>
                    <a:ext uri="{9D8B030D-6E8A-4147-A177-3AD203B41FA5}">
                      <a16:colId xmlns:a16="http://schemas.microsoft.com/office/drawing/2014/main" val="2333243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0503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- 2021-03-15 17:27:30</a:t>
                      </a:r>
                      <a:r>
                        <a:rPr kumimoji="0" lang="en-US" sz="1000" b="0" i="0" u="none" strike="noStrike" kern="1200" cap="none" spc="0" normalizeH="0" baseline="0" noProof="0">
                          <a:ln>
                            <a:noFill/>
                          </a:ln>
                          <a:solidFill>
                            <a:prstClr val="black"/>
                          </a:solidFill>
                          <a:effectLst/>
                          <a:uLnTx/>
                          <a:uFillTx/>
                          <a:latin typeface="+mn-lt"/>
                          <a:ea typeface="+mn-ea"/>
                          <a:cs typeface="+mn-cs"/>
                        </a:rPr>
                        <a:t>
 Poné en tus manos una bicicleta de élite. Scott Scatle 940 Granite Black ahora producida en Argentina bajo los mismos estándares de calidad suizos.
✅ Cuadro Scale en carbono HMF
✅ RockShox Judy 100 mm
✅ Control remoto RideLoc con 2 posiciones
✅ SRAM NX-SX Eagle, 12 velocidades
✅ Frenos de disco Shimano
✅ Llantas Syncros X-25
✅ Cubiertas Schwalbe Rapid Rob
✅ Componentes Syncros
#SCOTTbikes 
#SCOTTargentina 
#ProducciónNacional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49382217"/>
                  </a:ext>
                </a:extLst>
              </a:tr>
            </a:tbl>
          </a:graphicData>
        </a:graphic>
      </p:graphicFrame>
      <p:sp>
        <p:nvSpPr>
          <p:cNvPr id="4" name="Text Placeholder 3">
            <a:extLst>
              <a:ext uri="{FF2B5EF4-FFF2-40B4-BE49-F238E27FC236}">
                <a16:creationId xmlns:a16="http://schemas.microsoft.com/office/drawing/2014/main" id="{C89BBFD0-AA77-448F-9DBD-178DC6AA347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6334520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2F85F-F07B-42D0-BC75-9BB36A967335}"/>
              </a:ext>
            </a:extLst>
          </p:cNvPr>
          <p:cNvSpPr>
            <a:spLocks noGrp="1"/>
          </p:cNvSpPr>
          <p:nvPr>
            <p:ph type="title"/>
          </p:nvPr>
        </p:nvSpPr>
        <p:spPr/>
        <p:txBody>
          <a:bodyPr/>
          <a:lstStyle/>
          <a:p>
            <a:r>
              <a:rPr lang="en-US"/>
              <a:t>Instagram Posts Table | Scott - 16 of 22</a:t>
            </a:r>
          </a:p>
        </p:txBody>
      </p:sp>
      <p:graphicFrame>
        <p:nvGraphicFramePr>
          <p:cNvPr id="5" name="Table Placeholder 4">
            <a:extLst>
              <a:ext uri="{FF2B5EF4-FFF2-40B4-BE49-F238E27FC236}">
                <a16:creationId xmlns:a16="http://schemas.microsoft.com/office/drawing/2014/main" id="{6448CCDE-1B42-410C-AF58-AE2E58E52B16}"/>
              </a:ext>
            </a:extLst>
          </p:cNvPr>
          <p:cNvGraphicFramePr>
            <a:graphicFrameLocks noGrp="1"/>
          </p:cNvGraphicFramePr>
          <p:nvPr>
            <p:ph type="tbl" sz="quarter" idx="13"/>
            <p:extLst>
              <p:ext uri="{D42A27DB-BD31-4B8C-83A1-F6EECF244321}">
                <p14:modId xmlns:p14="http://schemas.microsoft.com/office/powerpoint/2010/main" val="2928349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95892317"/>
                    </a:ext>
                  </a:extLst>
                </a:gridCol>
                <a:gridCol w="987552">
                  <a:extLst>
                    <a:ext uri="{9D8B030D-6E8A-4147-A177-3AD203B41FA5}">
                      <a16:colId xmlns:a16="http://schemas.microsoft.com/office/drawing/2014/main" val="3418845044"/>
                    </a:ext>
                  </a:extLst>
                </a:gridCol>
                <a:gridCol w="987552">
                  <a:extLst>
                    <a:ext uri="{9D8B030D-6E8A-4147-A177-3AD203B41FA5}">
                      <a16:colId xmlns:a16="http://schemas.microsoft.com/office/drawing/2014/main" val="3113015390"/>
                    </a:ext>
                  </a:extLst>
                </a:gridCol>
                <a:gridCol w="987552">
                  <a:extLst>
                    <a:ext uri="{9D8B030D-6E8A-4147-A177-3AD203B41FA5}">
                      <a16:colId xmlns:a16="http://schemas.microsoft.com/office/drawing/2014/main" val="900254549"/>
                    </a:ext>
                  </a:extLst>
                </a:gridCol>
                <a:gridCol w="987552">
                  <a:extLst>
                    <a:ext uri="{9D8B030D-6E8A-4147-A177-3AD203B41FA5}">
                      <a16:colId xmlns:a16="http://schemas.microsoft.com/office/drawing/2014/main" val="1329595223"/>
                    </a:ext>
                  </a:extLst>
                </a:gridCol>
                <a:gridCol w="987552">
                  <a:extLst>
                    <a:ext uri="{9D8B030D-6E8A-4147-A177-3AD203B41FA5}">
                      <a16:colId xmlns:a16="http://schemas.microsoft.com/office/drawing/2014/main" val="1949126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225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- 2021-03-10 15:40:27</a:t>
                      </a:r>
                      <a:r>
                        <a:rPr kumimoji="0" lang="es-ES" sz="1000" b="0" i="0" u="none" strike="noStrike" kern="1200" cap="none" spc="0" normalizeH="0" baseline="0" noProof="0">
                          <a:ln>
                            <a:noFill/>
                          </a:ln>
                          <a:solidFill>
                            <a:prstClr val="black"/>
                          </a:solidFill>
                          <a:effectLst/>
                          <a:uLnTx/>
                          <a:uFillTx/>
                          <a:latin typeface="+mn-lt"/>
                          <a:ea typeface="+mn-ea"/>
                          <a:cs typeface="+mn-cs"/>
                        </a:rPr>
                        <a:t>
 Creamos una gravel diseñada para llevarte a la aventura y que puedas soñar con viajes completamente nuevos.
La Specialized Diverge es una bici versátil, rápida y divertida. Preparada para afrontar tanto caminos de grava como de asfalto, sin por ello resignar eficiencia💪.
Su geometría la convierte en una bicicleta competente y estable en tierra, y ágil y eficiente en el asfalto. 
La Diverge viene en distintas versiones: con cuadro de aluminio o de carbono. Algunos modelos incluyen Future Shock 2.0, lo último en tecnología para el ciclista gravel, con 20 mm de recorrido y amortiguador hidráulico que brinda confianza y control inigualables a la hora de pedalear.
#IamSpecialized #SpecializedDiverge #SpecializedArgentina #GravelBike #Gravel #SpecializedTires #SpecializedPathfinder #SpecializedTrigger #SpecializedSawtooth #DoYouDiverge
📸  manusuarezbrc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02600364"/>
                  </a:ext>
                </a:extLst>
              </a:tr>
            </a:tbl>
          </a:graphicData>
        </a:graphic>
      </p:graphicFrame>
      <p:sp>
        <p:nvSpPr>
          <p:cNvPr id="4" name="Text Placeholder 3">
            <a:extLst>
              <a:ext uri="{FF2B5EF4-FFF2-40B4-BE49-F238E27FC236}">
                <a16:creationId xmlns:a16="http://schemas.microsoft.com/office/drawing/2014/main" id="{6B6CAE65-D654-4B55-8C8F-DD5FA3DB833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293236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90C9F-7BF0-4671-A842-6D89E93E8F13}"/>
              </a:ext>
            </a:extLst>
          </p:cNvPr>
          <p:cNvSpPr>
            <a:spLocks noGrp="1"/>
          </p:cNvSpPr>
          <p:nvPr>
            <p:ph type="title"/>
          </p:nvPr>
        </p:nvSpPr>
        <p:spPr/>
        <p:txBody>
          <a:bodyPr/>
          <a:lstStyle/>
          <a:p>
            <a:r>
              <a:rPr lang="en-US"/>
              <a:t>Instagram Posts Table | Scott - 17 of 22</a:t>
            </a:r>
          </a:p>
        </p:txBody>
      </p:sp>
      <p:graphicFrame>
        <p:nvGraphicFramePr>
          <p:cNvPr id="5" name="Table Placeholder 4">
            <a:extLst>
              <a:ext uri="{FF2B5EF4-FFF2-40B4-BE49-F238E27FC236}">
                <a16:creationId xmlns:a16="http://schemas.microsoft.com/office/drawing/2014/main" id="{7C02BF85-098A-4A0E-9B14-159B4C6CC288}"/>
              </a:ext>
            </a:extLst>
          </p:cNvPr>
          <p:cNvGraphicFramePr>
            <a:graphicFrameLocks noGrp="1"/>
          </p:cNvGraphicFramePr>
          <p:nvPr>
            <p:ph type="tbl" sz="quarter" idx="13"/>
            <p:extLst>
              <p:ext uri="{D42A27DB-BD31-4B8C-83A1-F6EECF244321}">
                <p14:modId xmlns:p14="http://schemas.microsoft.com/office/powerpoint/2010/main" val="59591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80931315"/>
                    </a:ext>
                  </a:extLst>
                </a:gridCol>
                <a:gridCol w="987552">
                  <a:extLst>
                    <a:ext uri="{9D8B030D-6E8A-4147-A177-3AD203B41FA5}">
                      <a16:colId xmlns:a16="http://schemas.microsoft.com/office/drawing/2014/main" val="3944779067"/>
                    </a:ext>
                  </a:extLst>
                </a:gridCol>
                <a:gridCol w="987552">
                  <a:extLst>
                    <a:ext uri="{9D8B030D-6E8A-4147-A177-3AD203B41FA5}">
                      <a16:colId xmlns:a16="http://schemas.microsoft.com/office/drawing/2014/main" val="3811643392"/>
                    </a:ext>
                  </a:extLst>
                </a:gridCol>
                <a:gridCol w="987552">
                  <a:extLst>
                    <a:ext uri="{9D8B030D-6E8A-4147-A177-3AD203B41FA5}">
                      <a16:colId xmlns:a16="http://schemas.microsoft.com/office/drawing/2014/main" val="3094976458"/>
                    </a:ext>
                  </a:extLst>
                </a:gridCol>
                <a:gridCol w="987552">
                  <a:extLst>
                    <a:ext uri="{9D8B030D-6E8A-4147-A177-3AD203B41FA5}">
                      <a16:colId xmlns:a16="http://schemas.microsoft.com/office/drawing/2014/main" val="1300357359"/>
                    </a:ext>
                  </a:extLst>
                </a:gridCol>
                <a:gridCol w="987552">
                  <a:extLst>
                    <a:ext uri="{9D8B030D-6E8A-4147-A177-3AD203B41FA5}">
                      <a16:colId xmlns:a16="http://schemas.microsoft.com/office/drawing/2014/main" val="1995003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6246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- 2021-03-31 14:17:57</a:t>
                      </a:r>
                      <a:r>
                        <a:rPr kumimoji="0" lang="es-ES" sz="1000" b="0" i="0" u="none" strike="noStrike" kern="1200" cap="none" spc="0" normalizeH="0" baseline="0" noProof="0">
                          <a:ln>
                            <a:noFill/>
                          </a:ln>
                          <a:solidFill>
                            <a:prstClr val="black"/>
                          </a:solidFill>
                          <a:effectLst/>
                          <a:uLnTx/>
                          <a:uFillTx/>
                          <a:latin typeface="+mn-lt"/>
                          <a:ea typeface="+mn-ea"/>
                          <a:cs typeface="+mn-cs"/>
                        </a:rPr>
                        <a:t>
 Cómo ciclistas es fundamental que seamos autosuficientes y para eso no debemos olvidar salir a rodar con una multiherramienta, un inflador y una cámara de repuesto.
⚙️ Una multiherramienta es de mucha utilidad para corregir o ajustar los componentes de nuestra bici ante cualquier eventualidad.
⚙️ La Specialized EMT 9 es minimalista, liviana y trae una gran variedad de herramientas, lo que la convierte en ideal para acompañarte en todas tus salidas.
#PedaleaSeguro
🔺 Encontrá toda la linea de multiherremiantas Specialized EMT en nuestras tiendas autorizadas🔺
#IamSpecialized #SpecialzedArgentina #Specialized #EsencialesSpecialized #SpecializedEmt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07874595"/>
                  </a:ext>
                </a:extLst>
              </a:tr>
            </a:tbl>
          </a:graphicData>
        </a:graphic>
      </p:graphicFrame>
      <p:sp>
        <p:nvSpPr>
          <p:cNvPr id="4" name="Text Placeholder 3">
            <a:extLst>
              <a:ext uri="{FF2B5EF4-FFF2-40B4-BE49-F238E27FC236}">
                <a16:creationId xmlns:a16="http://schemas.microsoft.com/office/drawing/2014/main" id="{B3FCF9CF-BEA1-4FAA-8DBC-30C6CB5FEEE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0178616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B0005-1F67-4F17-B707-BCAD38DA3AEF}"/>
              </a:ext>
            </a:extLst>
          </p:cNvPr>
          <p:cNvSpPr>
            <a:spLocks noGrp="1"/>
          </p:cNvSpPr>
          <p:nvPr>
            <p:ph type="title"/>
          </p:nvPr>
        </p:nvSpPr>
        <p:spPr/>
        <p:txBody>
          <a:bodyPr/>
          <a:lstStyle/>
          <a:p>
            <a:r>
              <a:rPr lang="en-US"/>
              <a:t>Instagram Posts Table | Scott - 18 of 22</a:t>
            </a:r>
          </a:p>
        </p:txBody>
      </p:sp>
      <p:graphicFrame>
        <p:nvGraphicFramePr>
          <p:cNvPr id="5" name="Table Placeholder 4">
            <a:extLst>
              <a:ext uri="{FF2B5EF4-FFF2-40B4-BE49-F238E27FC236}">
                <a16:creationId xmlns:a16="http://schemas.microsoft.com/office/drawing/2014/main" id="{6CE4A6C1-FBAB-4AF6-A7F8-F20BE2A3BB4F}"/>
              </a:ext>
            </a:extLst>
          </p:cNvPr>
          <p:cNvGraphicFramePr>
            <a:graphicFrameLocks noGrp="1"/>
          </p:cNvGraphicFramePr>
          <p:nvPr>
            <p:ph type="tbl" sz="quarter" idx="13"/>
            <p:extLst>
              <p:ext uri="{D42A27DB-BD31-4B8C-83A1-F6EECF244321}">
                <p14:modId xmlns:p14="http://schemas.microsoft.com/office/powerpoint/2010/main" val="2113285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50274355"/>
                    </a:ext>
                  </a:extLst>
                </a:gridCol>
                <a:gridCol w="987552">
                  <a:extLst>
                    <a:ext uri="{9D8B030D-6E8A-4147-A177-3AD203B41FA5}">
                      <a16:colId xmlns:a16="http://schemas.microsoft.com/office/drawing/2014/main" val="1929030700"/>
                    </a:ext>
                  </a:extLst>
                </a:gridCol>
                <a:gridCol w="987552">
                  <a:extLst>
                    <a:ext uri="{9D8B030D-6E8A-4147-A177-3AD203B41FA5}">
                      <a16:colId xmlns:a16="http://schemas.microsoft.com/office/drawing/2014/main" val="3125094665"/>
                    </a:ext>
                  </a:extLst>
                </a:gridCol>
                <a:gridCol w="987552">
                  <a:extLst>
                    <a:ext uri="{9D8B030D-6E8A-4147-A177-3AD203B41FA5}">
                      <a16:colId xmlns:a16="http://schemas.microsoft.com/office/drawing/2014/main" val="1233895759"/>
                    </a:ext>
                  </a:extLst>
                </a:gridCol>
                <a:gridCol w="987552">
                  <a:extLst>
                    <a:ext uri="{9D8B030D-6E8A-4147-A177-3AD203B41FA5}">
                      <a16:colId xmlns:a16="http://schemas.microsoft.com/office/drawing/2014/main" val="1053775922"/>
                    </a:ext>
                  </a:extLst>
                </a:gridCol>
                <a:gridCol w="987552">
                  <a:extLst>
                    <a:ext uri="{9D8B030D-6E8A-4147-A177-3AD203B41FA5}">
                      <a16:colId xmlns:a16="http://schemas.microsoft.com/office/drawing/2014/main" val="2331688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9338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- 2021-03-12 17:29:04</a:t>
                      </a:r>
                      <a:r>
                        <a:rPr kumimoji="0" lang="es-ES" sz="1000" b="0" i="0" u="none" strike="noStrike" kern="1200" cap="none" spc="0" normalizeH="0" baseline="0" noProof="0">
                          <a:ln>
                            <a:noFill/>
                          </a:ln>
                          <a:solidFill>
                            <a:prstClr val="black"/>
                          </a:solidFill>
                          <a:effectLst/>
                          <a:uLnTx/>
                          <a:uFillTx/>
                          <a:latin typeface="+mn-lt"/>
                          <a:ea typeface="+mn-ea"/>
                          <a:cs typeface="+mn-cs"/>
                        </a:rPr>
                        <a:t>
 ¿Jugamos?
Si pudieras armar la bici de tus sueños, ¿Qué modelo y tipo de manillar tendría?
#LaBiciDeTusSueños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57783531"/>
                  </a:ext>
                </a:extLst>
              </a:tr>
            </a:tbl>
          </a:graphicData>
        </a:graphic>
      </p:graphicFrame>
      <p:sp>
        <p:nvSpPr>
          <p:cNvPr id="4" name="Text Placeholder 3">
            <a:extLst>
              <a:ext uri="{FF2B5EF4-FFF2-40B4-BE49-F238E27FC236}">
                <a16:creationId xmlns:a16="http://schemas.microsoft.com/office/drawing/2014/main" id="{C0421D47-1001-4C59-A093-46D75A9A777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7776289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5DB26-9DB5-40B7-9824-5CD7143834DB}"/>
              </a:ext>
            </a:extLst>
          </p:cNvPr>
          <p:cNvSpPr>
            <a:spLocks noGrp="1"/>
          </p:cNvSpPr>
          <p:nvPr>
            <p:ph type="title"/>
          </p:nvPr>
        </p:nvSpPr>
        <p:spPr/>
        <p:txBody>
          <a:bodyPr/>
          <a:lstStyle/>
          <a:p>
            <a:r>
              <a:rPr lang="en-US"/>
              <a:t>Instagram Posts Table | Scott - 19 of 22</a:t>
            </a:r>
          </a:p>
        </p:txBody>
      </p:sp>
      <p:graphicFrame>
        <p:nvGraphicFramePr>
          <p:cNvPr id="5" name="Table Placeholder 4">
            <a:extLst>
              <a:ext uri="{FF2B5EF4-FFF2-40B4-BE49-F238E27FC236}">
                <a16:creationId xmlns:a16="http://schemas.microsoft.com/office/drawing/2014/main" id="{944AED28-72CA-4924-B33E-ECD1308E4B8B}"/>
              </a:ext>
            </a:extLst>
          </p:cNvPr>
          <p:cNvGraphicFramePr>
            <a:graphicFrameLocks noGrp="1"/>
          </p:cNvGraphicFramePr>
          <p:nvPr>
            <p:ph type="tbl" sz="quarter" idx="13"/>
            <p:extLst>
              <p:ext uri="{D42A27DB-BD31-4B8C-83A1-F6EECF244321}">
                <p14:modId xmlns:p14="http://schemas.microsoft.com/office/powerpoint/2010/main" val="3103554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86349492"/>
                    </a:ext>
                  </a:extLst>
                </a:gridCol>
                <a:gridCol w="987552">
                  <a:extLst>
                    <a:ext uri="{9D8B030D-6E8A-4147-A177-3AD203B41FA5}">
                      <a16:colId xmlns:a16="http://schemas.microsoft.com/office/drawing/2014/main" val="1626983961"/>
                    </a:ext>
                  </a:extLst>
                </a:gridCol>
                <a:gridCol w="987552">
                  <a:extLst>
                    <a:ext uri="{9D8B030D-6E8A-4147-A177-3AD203B41FA5}">
                      <a16:colId xmlns:a16="http://schemas.microsoft.com/office/drawing/2014/main" val="3738350930"/>
                    </a:ext>
                  </a:extLst>
                </a:gridCol>
                <a:gridCol w="987552">
                  <a:extLst>
                    <a:ext uri="{9D8B030D-6E8A-4147-A177-3AD203B41FA5}">
                      <a16:colId xmlns:a16="http://schemas.microsoft.com/office/drawing/2014/main" val="73874705"/>
                    </a:ext>
                  </a:extLst>
                </a:gridCol>
                <a:gridCol w="987552">
                  <a:extLst>
                    <a:ext uri="{9D8B030D-6E8A-4147-A177-3AD203B41FA5}">
                      <a16:colId xmlns:a16="http://schemas.microsoft.com/office/drawing/2014/main" val="1585879199"/>
                    </a:ext>
                  </a:extLst>
                </a:gridCol>
                <a:gridCol w="987552">
                  <a:extLst>
                    <a:ext uri="{9D8B030D-6E8A-4147-A177-3AD203B41FA5}">
                      <a16:colId xmlns:a16="http://schemas.microsoft.com/office/drawing/2014/main" val="48355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7313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- 2021-03-01 16:13:51</a:t>
                      </a:r>
                      <a:r>
                        <a:rPr kumimoji="0" lang="es-ES" sz="1000" b="0" i="0" u="none" strike="noStrike" kern="1200" cap="none" spc="0" normalizeH="0" baseline="0" noProof="0">
                          <a:ln>
                            <a:noFill/>
                          </a:ln>
                          <a:solidFill>
                            <a:prstClr val="black"/>
                          </a:solidFill>
                          <a:effectLst/>
                          <a:uLnTx/>
                          <a:uFillTx/>
                          <a:latin typeface="+mn-lt"/>
                          <a:ea typeface="+mn-ea"/>
                          <a:cs typeface="+mn-cs"/>
                        </a:rPr>
                        <a:t>
 Es tan linda que no vas a poder dejar de mirarla 😍
La Specialized Allez es la bici ideal para iniciarte en la ruta. Es liviana y versátil y te permitirá disfrutar de la mejor experiencia tanto a la hora de sumar kilómetros de entrenamiento como de trasladarte velozmente sobre la ciudad.
Gracias a nuestra tecnología D'Aluisio Smartweld y a su horquilla FACT de fibra de carbono, la Allez ofrece rigidez, un mejor manejo, una conducción más suave y menor peso.
🔺 Encontrá la linea Specialized Allez en nuestras tiendas autorizadas
#IamSpecialized #SpecializedAllez #SpecializedAllezE5 #SpecializedAllezSport #SpecializedArgentina 
📸  jarek.mrozek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074762"/>
                  </a:ext>
                </a:extLst>
              </a:tr>
            </a:tbl>
          </a:graphicData>
        </a:graphic>
      </p:graphicFrame>
      <p:sp>
        <p:nvSpPr>
          <p:cNvPr id="4" name="Text Placeholder 3">
            <a:extLst>
              <a:ext uri="{FF2B5EF4-FFF2-40B4-BE49-F238E27FC236}">
                <a16:creationId xmlns:a16="http://schemas.microsoft.com/office/drawing/2014/main" id="{6B08D746-4D93-4B55-9319-EC1616C7BD3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5112895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5BACF-6E3A-452C-A68E-2AAFAC7E8EAB}"/>
              </a:ext>
            </a:extLst>
          </p:cNvPr>
          <p:cNvSpPr>
            <a:spLocks noGrp="1"/>
          </p:cNvSpPr>
          <p:nvPr>
            <p:ph type="title"/>
          </p:nvPr>
        </p:nvSpPr>
        <p:spPr/>
        <p:txBody>
          <a:bodyPr/>
          <a:lstStyle/>
          <a:p>
            <a:r>
              <a:rPr lang="en-US"/>
              <a:t>Instagram Posts Table | Scott - 20 of 22</a:t>
            </a:r>
          </a:p>
        </p:txBody>
      </p:sp>
      <p:graphicFrame>
        <p:nvGraphicFramePr>
          <p:cNvPr id="5" name="Table Placeholder 4">
            <a:extLst>
              <a:ext uri="{FF2B5EF4-FFF2-40B4-BE49-F238E27FC236}">
                <a16:creationId xmlns:a16="http://schemas.microsoft.com/office/drawing/2014/main" id="{FC8E9D36-7A00-491F-B66C-55E84B8FAAB9}"/>
              </a:ext>
            </a:extLst>
          </p:cNvPr>
          <p:cNvGraphicFramePr>
            <a:graphicFrameLocks noGrp="1"/>
          </p:cNvGraphicFramePr>
          <p:nvPr>
            <p:ph type="tbl" sz="quarter" idx="13"/>
            <p:extLst>
              <p:ext uri="{D42A27DB-BD31-4B8C-83A1-F6EECF244321}">
                <p14:modId xmlns:p14="http://schemas.microsoft.com/office/powerpoint/2010/main" val="3184282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8884732"/>
                    </a:ext>
                  </a:extLst>
                </a:gridCol>
                <a:gridCol w="987552">
                  <a:extLst>
                    <a:ext uri="{9D8B030D-6E8A-4147-A177-3AD203B41FA5}">
                      <a16:colId xmlns:a16="http://schemas.microsoft.com/office/drawing/2014/main" val="1198438765"/>
                    </a:ext>
                  </a:extLst>
                </a:gridCol>
                <a:gridCol w="987552">
                  <a:extLst>
                    <a:ext uri="{9D8B030D-6E8A-4147-A177-3AD203B41FA5}">
                      <a16:colId xmlns:a16="http://schemas.microsoft.com/office/drawing/2014/main" val="665482698"/>
                    </a:ext>
                  </a:extLst>
                </a:gridCol>
                <a:gridCol w="987552">
                  <a:extLst>
                    <a:ext uri="{9D8B030D-6E8A-4147-A177-3AD203B41FA5}">
                      <a16:colId xmlns:a16="http://schemas.microsoft.com/office/drawing/2014/main" val="814379311"/>
                    </a:ext>
                  </a:extLst>
                </a:gridCol>
                <a:gridCol w="987552">
                  <a:extLst>
                    <a:ext uri="{9D8B030D-6E8A-4147-A177-3AD203B41FA5}">
                      <a16:colId xmlns:a16="http://schemas.microsoft.com/office/drawing/2014/main" val="1832001180"/>
                    </a:ext>
                  </a:extLst>
                </a:gridCol>
                <a:gridCol w="987552">
                  <a:extLst>
                    <a:ext uri="{9D8B030D-6E8A-4147-A177-3AD203B41FA5}">
                      <a16:colId xmlns:a16="http://schemas.microsoft.com/office/drawing/2014/main" val="1292044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9316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- 2021-03-08 15:14:38</a:t>
                      </a:r>
                      <a:r>
                        <a:rPr kumimoji="0" lang="en-US" sz="1000" b="0" i="0" u="none" strike="noStrike" kern="1200" cap="none" spc="0" normalizeH="0" baseline="0" noProof="0">
                          <a:ln>
                            <a:noFill/>
                          </a:ln>
                          <a:solidFill>
                            <a:prstClr val="black"/>
                          </a:solidFill>
                          <a:effectLst/>
                          <a:uLnTx/>
                          <a:uFillTx/>
                          <a:latin typeface="+mn-lt"/>
                          <a:ea typeface="+mn-ea"/>
                          <a:cs typeface="+mn-cs"/>
                        </a:rPr>
                        <a:t>
 #DiaInternacionalDeLaMujer
#SCOTTargentina
#SCOTTbikes
kateplusfate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235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- 2021-03-15 15:40:40</a:t>
                      </a:r>
                      <a:r>
                        <a:rPr kumimoji="0" lang="en-US" sz="1000" b="0" i="0" u="none" strike="noStrike" kern="1200" cap="none" spc="0" normalizeH="0" baseline="0" noProof="0">
                          <a:ln>
                            <a:noFill/>
                          </a:ln>
                          <a:solidFill>
                            <a:prstClr val="black"/>
                          </a:solidFill>
                          <a:effectLst/>
                          <a:uLnTx/>
                          <a:uFillTx/>
                          <a:latin typeface="+mn-lt"/>
                          <a:ea typeface="+mn-ea"/>
                          <a:cs typeface="+mn-cs"/>
                        </a:rPr>
                        <a:t>
 Tan liviana que parece flotar 🙃
Con tan solo 17,35 kilos*, la #TurboLevoSL es la mountain bike de pedaleo asistido más liviana de su clase.
Además, duplica tu potencia y te da el poder de rodar más y más senderos💪 ⚡️
🔺 Encontrala en nuestras tiendas autorizadas🔺
*S-Works Turbo SL, negra, talla L. 
#IamSpecialized #SpecializedArgentina #Turbo #TurboLevo #PedaleoAsistido #Emtb #ItsYouOnlyFaster #ModoTurbo
iamspecialized_turbo
📸  jonathaj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56727209"/>
                  </a:ext>
                </a:extLst>
              </a:tr>
            </a:tbl>
          </a:graphicData>
        </a:graphic>
      </p:graphicFrame>
      <p:sp>
        <p:nvSpPr>
          <p:cNvPr id="4" name="Text Placeholder 3">
            <a:extLst>
              <a:ext uri="{FF2B5EF4-FFF2-40B4-BE49-F238E27FC236}">
                <a16:creationId xmlns:a16="http://schemas.microsoft.com/office/drawing/2014/main" id="{2614EF0E-7C07-4BEA-BAAE-9AA894B0492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8339423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1DCDB-D423-41FB-90D6-4CA38956641C}"/>
              </a:ext>
            </a:extLst>
          </p:cNvPr>
          <p:cNvSpPr>
            <a:spLocks noGrp="1"/>
          </p:cNvSpPr>
          <p:nvPr>
            <p:ph type="title"/>
          </p:nvPr>
        </p:nvSpPr>
        <p:spPr/>
        <p:txBody>
          <a:bodyPr/>
          <a:lstStyle/>
          <a:p>
            <a:r>
              <a:rPr lang="en-US"/>
              <a:t>Instagram Posts Table | Scott - 21 of 22</a:t>
            </a:r>
          </a:p>
        </p:txBody>
      </p:sp>
      <p:graphicFrame>
        <p:nvGraphicFramePr>
          <p:cNvPr id="5" name="Table Placeholder 4">
            <a:extLst>
              <a:ext uri="{FF2B5EF4-FFF2-40B4-BE49-F238E27FC236}">
                <a16:creationId xmlns:a16="http://schemas.microsoft.com/office/drawing/2014/main" id="{BCB3BCAA-418F-41BA-8544-D212E6285A11}"/>
              </a:ext>
            </a:extLst>
          </p:cNvPr>
          <p:cNvGraphicFramePr>
            <a:graphicFrameLocks noGrp="1"/>
          </p:cNvGraphicFramePr>
          <p:nvPr>
            <p:ph type="tbl" sz="quarter" idx="13"/>
            <p:extLst>
              <p:ext uri="{D42A27DB-BD31-4B8C-83A1-F6EECF244321}">
                <p14:modId xmlns:p14="http://schemas.microsoft.com/office/powerpoint/2010/main" val="3365124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54720882"/>
                    </a:ext>
                  </a:extLst>
                </a:gridCol>
                <a:gridCol w="987552">
                  <a:extLst>
                    <a:ext uri="{9D8B030D-6E8A-4147-A177-3AD203B41FA5}">
                      <a16:colId xmlns:a16="http://schemas.microsoft.com/office/drawing/2014/main" val="1976974348"/>
                    </a:ext>
                  </a:extLst>
                </a:gridCol>
                <a:gridCol w="987552">
                  <a:extLst>
                    <a:ext uri="{9D8B030D-6E8A-4147-A177-3AD203B41FA5}">
                      <a16:colId xmlns:a16="http://schemas.microsoft.com/office/drawing/2014/main" val="578650795"/>
                    </a:ext>
                  </a:extLst>
                </a:gridCol>
                <a:gridCol w="987552">
                  <a:extLst>
                    <a:ext uri="{9D8B030D-6E8A-4147-A177-3AD203B41FA5}">
                      <a16:colId xmlns:a16="http://schemas.microsoft.com/office/drawing/2014/main" val="2283013499"/>
                    </a:ext>
                  </a:extLst>
                </a:gridCol>
                <a:gridCol w="987552">
                  <a:extLst>
                    <a:ext uri="{9D8B030D-6E8A-4147-A177-3AD203B41FA5}">
                      <a16:colId xmlns:a16="http://schemas.microsoft.com/office/drawing/2014/main" val="935299667"/>
                    </a:ext>
                  </a:extLst>
                </a:gridCol>
                <a:gridCol w="987552">
                  <a:extLst>
                    <a:ext uri="{9D8B030D-6E8A-4147-A177-3AD203B41FA5}">
                      <a16:colId xmlns:a16="http://schemas.microsoft.com/office/drawing/2014/main" val="4172810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552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- 2021-03-24 13:11:14</a:t>
                      </a:r>
                      <a:r>
                        <a:rPr kumimoji="0" lang="es-ES" sz="1000" b="0" i="0" u="none" strike="noStrike" kern="1200" cap="none" spc="0" normalizeH="0" baseline="0" noProof="0">
                          <a:ln>
                            <a:noFill/>
                          </a:ln>
                          <a:solidFill>
                            <a:prstClr val="black"/>
                          </a:solidFill>
                          <a:effectLst/>
                          <a:uLnTx/>
                          <a:uFillTx/>
                          <a:latin typeface="+mn-lt"/>
                          <a:ea typeface="+mn-ea"/>
                          <a:cs typeface="+mn-cs"/>
                        </a:rPr>
                        <a:t>
 Un merecido descanso después de rodar ☕😊
La mejor manera de pedalear es hacerlo de forma segura y confortable. Y para eso nuestro casco S-Works Prevail ll es una gran opción🙌. 
Si hablamos de seguridad, el Prevail II lo tiene todo. Su sensor ANGi te ofrece más tranquilidad que nunca, ya que en caso de sufrir una caída enviará un mensaje de texto a los contactos especificados de tu teléfono. Además, incorpora el sistema MIPS SL, exclusivo de Specialized, que proporciona de 10 a 15 milímetros de rotación en todas las direcciones, protegiendo al máximo tu cerebro y proporcionándote un nuevo nivel de confort y liviandad.
El S-Works Prevail ll es súper liviano, te permite un ajuste perfecto y brinda una ventilación sin igual gracias a sus canales internos más profundos alineados desde la parte delantera a la trasera.
#PedaleaSeguro
#IamSpecialized #SpecializedArgentina #Mips #MipsSL #Sworks #Prevail #SpecializedHelmnets #SpecializedPrevail #Casco #SpecializedAngi 
📸manusuarezbrc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37735921"/>
                  </a:ext>
                </a:extLst>
              </a:tr>
            </a:tbl>
          </a:graphicData>
        </a:graphic>
      </p:graphicFrame>
      <p:sp>
        <p:nvSpPr>
          <p:cNvPr id="4" name="Text Placeholder 3">
            <a:extLst>
              <a:ext uri="{FF2B5EF4-FFF2-40B4-BE49-F238E27FC236}">
                <a16:creationId xmlns:a16="http://schemas.microsoft.com/office/drawing/2014/main" id="{22D2F67B-3DAD-4B0D-B504-C4A52377249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5425844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BCB2F-1F87-4426-A478-73484FE9C308}"/>
              </a:ext>
            </a:extLst>
          </p:cNvPr>
          <p:cNvSpPr>
            <a:spLocks noGrp="1"/>
          </p:cNvSpPr>
          <p:nvPr>
            <p:ph type="title"/>
          </p:nvPr>
        </p:nvSpPr>
        <p:spPr/>
        <p:txBody>
          <a:bodyPr/>
          <a:lstStyle/>
          <a:p>
            <a:r>
              <a:rPr lang="en-US"/>
              <a:t>Instagram Posts Table | Scott - 22 of 22</a:t>
            </a:r>
          </a:p>
        </p:txBody>
      </p:sp>
      <p:graphicFrame>
        <p:nvGraphicFramePr>
          <p:cNvPr id="5" name="Table Placeholder 4">
            <a:extLst>
              <a:ext uri="{FF2B5EF4-FFF2-40B4-BE49-F238E27FC236}">
                <a16:creationId xmlns:a16="http://schemas.microsoft.com/office/drawing/2014/main" id="{BB648E12-A8FD-49AC-BBE9-57B8CEE36D7B}"/>
              </a:ext>
            </a:extLst>
          </p:cNvPr>
          <p:cNvGraphicFramePr>
            <a:graphicFrameLocks noGrp="1"/>
          </p:cNvGraphicFramePr>
          <p:nvPr>
            <p:ph type="tbl" sz="quarter" idx="13"/>
            <p:extLst>
              <p:ext uri="{D42A27DB-BD31-4B8C-83A1-F6EECF244321}">
                <p14:modId xmlns:p14="http://schemas.microsoft.com/office/powerpoint/2010/main" val="2215771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27483360"/>
                    </a:ext>
                  </a:extLst>
                </a:gridCol>
                <a:gridCol w="987552">
                  <a:extLst>
                    <a:ext uri="{9D8B030D-6E8A-4147-A177-3AD203B41FA5}">
                      <a16:colId xmlns:a16="http://schemas.microsoft.com/office/drawing/2014/main" val="3565469470"/>
                    </a:ext>
                  </a:extLst>
                </a:gridCol>
                <a:gridCol w="987552">
                  <a:extLst>
                    <a:ext uri="{9D8B030D-6E8A-4147-A177-3AD203B41FA5}">
                      <a16:colId xmlns:a16="http://schemas.microsoft.com/office/drawing/2014/main" val="1362534466"/>
                    </a:ext>
                  </a:extLst>
                </a:gridCol>
                <a:gridCol w="987552">
                  <a:extLst>
                    <a:ext uri="{9D8B030D-6E8A-4147-A177-3AD203B41FA5}">
                      <a16:colId xmlns:a16="http://schemas.microsoft.com/office/drawing/2014/main" val="423448539"/>
                    </a:ext>
                  </a:extLst>
                </a:gridCol>
                <a:gridCol w="987552">
                  <a:extLst>
                    <a:ext uri="{9D8B030D-6E8A-4147-A177-3AD203B41FA5}">
                      <a16:colId xmlns:a16="http://schemas.microsoft.com/office/drawing/2014/main" val="946260623"/>
                    </a:ext>
                  </a:extLst>
                </a:gridCol>
                <a:gridCol w="987552">
                  <a:extLst>
                    <a:ext uri="{9D8B030D-6E8A-4147-A177-3AD203B41FA5}">
                      <a16:colId xmlns:a16="http://schemas.microsoft.com/office/drawing/2014/main" val="845545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7206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- 2021-03-19 18:47:28</a:t>
                      </a:r>
                      <a:r>
                        <a:rPr kumimoji="0" lang="es-ES" sz="1000" b="0" i="0" u="none" strike="noStrike" kern="1200" cap="none" spc="0" normalizeH="0" baseline="0" noProof="0">
                          <a:ln>
                            <a:noFill/>
                          </a:ln>
                          <a:solidFill>
                            <a:prstClr val="black"/>
                          </a:solidFill>
                          <a:effectLst/>
                          <a:uLnTx/>
                          <a:uFillTx/>
                          <a:latin typeface="+mn-lt"/>
                          <a:ea typeface="+mn-ea"/>
                          <a:cs typeface="+mn-cs"/>
                        </a:rPr>
                        <a:t>
 ¿Seguimos armando la bici de nuestros sueños?
¿Cuál sería tu horquilla preferida?
#LaBiciDeTusSueños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966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giantargentina - 2021-03-17 20:30:58</a:t>
                      </a:r>
                      <a:r>
                        <a:rPr kumimoji="0" lang="en-US" sz="1000" b="0" i="0" u="none" strike="noStrike" kern="1200" cap="none" spc="0" normalizeH="0" baseline="0" noProof="0">
                          <a:ln>
                            <a:noFill/>
                          </a:ln>
                          <a:solidFill>
                            <a:prstClr val="black"/>
                          </a:solidFill>
                          <a:effectLst/>
                          <a:uLnTx/>
                          <a:uFillTx/>
                          <a:latin typeface="+mn-lt"/>
                          <a:ea typeface="+mn-ea"/>
                          <a:cs typeface="+mn-cs"/>
                        </a:rPr>
                        <a:t>
 Felicitaciones, antoleonardiok, por haber obtenido el 🥉 puesto en el 109° #CampeonatoArgentinoDeRuta luego de una ajustada crono arriba de su #TrinityAdvanced equipada a tope 🚀 para esta gran guerrera.
.
.
.
.
.
#Trinity #RideUnleashed #RideGiantArgentina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70170291"/>
                  </a:ext>
                </a:extLst>
              </a:tr>
            </a:tbl>
          </a:graphicData>
        </a:graphic>
      </p:graphicFrame>
      <p:sp>
        <p:nvSpPr>
          <p:cNvPr id="4" name="Text Placeholder 3">
            <a:extLst>
              <a:ext uri="{FF2B5EF4-FFF2-40B4-BE49-F238E27FC236}">
                <a16:creationId xmlns:a16="http://schemas.microsoft.com/office/drawing/2014/main" id="{AA9988A0-C2DE-4397-AB18-92CAF870C42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8986366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1404</Words>
  <Application>Microsoft Office PowerPoint</Application>
  <PresentationFormat>On-screen Show (4:3)</PresentationFormat>
  <Paragraphs>575</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Reporte Instagram</vt:lpstr>
      <vt:lpstr>Instagram Key Metrics Table | Scott</vt:lpstr>
      <vt:lpstr>Instagram Follower Distribution | Scott</vt:lpstr>
      <vt:lpstr>Instagram Key Metrics Radar | Scott</vt:lpstr>
      <vt:lpstr>Instagram Followers Total | Scott</vt:lpstr>
      <vt:lpstr>Instagram Followers Change | Scott</vt:lpstr>
      <vt:lpstr>Instagram Posts By Weekday | Scott</vt:lpstr>
      <vt:lpstr>Instagram Followers Change Per Weekday | Scott</vt:lpstr>
      <vt:lpstr>Instagram Posts By Hour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3</vt:lpstr>
      <vt:lpstr>Instagram Hashtag Detection | Scott - 2 of 3</vt:lpstr>
      <vt:lpstr>Instagram Hashtag Detection | Scott - 3 of 3</vt:lpstr>
      <vt:lpstr>Instagram Posts Table | Scott - 1 of 22</vt:lpstr>
      <vt:lpstr>Instagram Posts Table | Scott - 2 of 22</vt:lpstr>
      <vt:lpstr>Instagram Posts Table | Scott - 3 of 22</vt:lpstr>
      <vt:lpstr>Instagram Posts Table | Scott - 4 of 22</vt:lpstr>
      <vt:lpstr>Instagram Posts Table | Scott - 5 of 22</vt:lpstr>
      <vt:lpstr>Instagram Posts Table | Scott - 6 of 22</vt:lpstr>
      <vt:lpstr>Instagram Posts Table | Scott - 7 of 22</vt:lpstr>
      <vt:lpstr>Instagram Posts Table | Scott - 8 of 22</vt:lpstr>
      <vt:lpstr>Instagram Posts Table | Scott - 9 of 22</vt:lpstr>
      <vt:lpstr>Instagram Posts Table | Scott - 10 of 22</vt:lpstr>
      <vt:lpstr>Instagram Posts Table | Scott - 11 of 22</vt:lpstr>
      <vt:lpstr>Instagram Posts Table | Scott - 12 of 22</vt:lpstr>
      <vt:lpstr>Instagram Posts Table | Scott - 13 of 22</vt:lpstr>
      <vt:lpstr>Instagram Posts Table | Scott - 14 of 22</vt:lpstr>
      <vt:lpstr>Instagram Posts Table | Scott - 15 of 22</vt:lpstr>
      <vt:lpstr>Instagram Posts Table | Scott - 16 of 22</vt:lpstr>
      <vt:lpstr>Instagram Posts Table | Scott - 17 of 22</vt:lpstr>
      <vt:lpstr>Instagram Posts Table | Scott - 18 of 22</vt:lpstr>
      <vt:lpstr>Instagram Posts Table | Scott - 19 of 22</vt:lpstr>
      <vt:lpstr>Instagram Posts Table | Scott - 20 of 22</vt:lpstr>
      <vt:lpstr>Instagram Posts Table | Scott - 21 of 22</vt:lpstr>
      <vt:lpstr>Instagram Posts Table | Scott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2021-04-01T08:59:32Z</dcterms:created>
  <dcterms:modified xsi:type="dcterms:W3CDTF">2021-04-01T09:00:42Z</dcterms:modified>
</cp:coreProperties>
</file>