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2" r:id="rId17"/>
    <p:sldId id="273" r:id="rId18"/>
    <p:sldId id="274"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Sheet1!$A$1:$D$1</c:f>
              <c:strCache>
                <c:ptCount val="4"/>
                <c:pt idx="0">
                  <c:v>motomeloficial</c:v>
                </c:pt>
                <c:pt idx="1">
                  <c:v>corvenmotos</c:v>
                </c:pt>
                <c:pt idx="2">
                  <c:v>zanellahnos</c:v>
                </c:pt>
                <c:pt idx="3">
                  <c:v>gileramotorsarg</c:v>
                </c:pt>
              </c:strCache>
            </c:strRef>
          </c:cat>
          <c:val>
            <c:numRef>
              <c:f>Sheet1!$A$2:$D$2</c:f>
              <c:numCache>
                <c:formatCode>General</c:formatCode>
                <c:ptCount val="4"/>
                <c:pt idx="0">
                  <c:v>29808</c:v>
                </c:pt>
                <c:pt idx="1">
                  <c:v>20733</c:v>
                </c:pt>
                <c:pt idx="2">
                  <c:v>18744</c:v>
                </c:pt>
                <c:pt idx="3">
                  <c:v>12707</c:v>
                </c:pt>
              </c:numCache>
            </c:numRef>
          </c:val>
          <c:extLst>
            <c:ext xmlns:c16="http://schemas.microsoft.com/office/drawing/2014/chart" uri="{C3380CC4-5D6E-409C-BE32-E72D297353CC}">
              <c16:uniqueId val="{00000000-3F71-4F43-A67D-F5C4D4A61BBA}"/>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100</c:v>
                </c:pt>
                <c:pt idx="1">
                  <c:v>100</c:v>
                </c:pt>
                <c:pt idx="2">
                  <c:v>100</c:v>
                </c:pt>
                <c:pt idx="3">
                  <c:v>100</c:v>
                </c:pt>
                <c:pt idx="4">
                  <c:v>100</c:v>
                </c:pt>
                <c:pt idx="5">
                  <c:v>100</c:v>
                </c:pt>
                <c:pt idx="6">
                  <c:v>37.323</c:v>
                </c:pt>
                <c:pt idx="7">
                  <c:v>100</c:v>
                </c:pt>
              </c:numCache>
            </c:numRef>
          </c:val>
          <c:extLst>
            <c:ext xmlns:c16="http://schemas.microsoft.com/office/drawing/2014/chart" uri="{C3380CC4-5D6E-409C-BE32-E72D297353CC}">
              <c16:uniqueId val="{00000000-9C89-4E63-98EB-77050DEE2FB0}"/>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62.882399999999997</c:v>
                </c:pt>
                <c:pt idx="1">
                  <c:v>0</c:v>
                </c:pt>
                <c:pt idx="2">
                  <c:v>0</c:v>
                </c:pt>
                <c:pt idx="3">
                  <c:v>0</c:v>
                </c:pt>
                <c:pt idx="4">
                  <c:v>0</c:v>
                </c:pt>
                <c:pt idx="5">
                  <c:v>0</c:v>
                </c:pt>
                <c:pt idx="6">
                  <c:v>0</c:v>
                </c:pt>
                <c:pt idx="7">
                  <c:v>17.3932</c:v>
                </c:pt>
              </c:numCache>
            </c:numRef>
          </c:val>
          <c:extLst>
            <c:ext xmlns:c16="http://schemas.microsoft.com/office/drawing/2014/chart" uri="{C3380CC4-5D6E-409C-BE32-E72D297353CC}">
              <c16:uniqueId val="{00000001-9C89-4E63-98EB-77050DEE2FB0}"/>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69.555199999999999</c:v>
                </c:pt>
                <c:pt idx="1">
                  <c:v>45.454500000000003</c:v>
                </c:pt>
                <c:pt idx="2">
                  <c:v>87.5</c:v>
                </c:pt>
                <c:pt idx="3">
                  <c:v>0</c:v>
                </c:pt>
                <c:pt idx="4">
                  <c:v>52.173900000000003</c:v>
                </c:pt>
                <c:pt idx="5">
                  <c:v>28.1861</c:v>
                </c:pt>
                <c:pt idx="6">
                  <c:v>7.7687999999999997</c:v>
                </c:pt>
                <c:pt idx="7">
                  <c:v>92.865700000000004</c:v>
                </c:pt>
              </c:numCache>
            </c:numRef>
          </c:val>
          <c:extLst>
            <c:ext xmlns:c16="http://schemas.microsoft.com/office/drawing/2014/chart" uri="{C3380CC4-5D6E-409C-BE32-E72D297353CC}">
              <c16:uniqueId val="{00000002-9C89-4E63-98EB-77050DEE2FB0}"/>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Sheet1!$E$2:$E$9</c:f>
              <c:numCache>
                <c:formatCode>General</c:formatCode>
                <c:ptCount val="8"/>
                <c:pt idx="0">
                  <c:v>42.6295</c:v>
                </c:pt>
                <c:pt idx="1">
                  <c:v>54.545499999999997</c:v>
                </c:pt>
                <c:pt idx="2">
                  <c:v>12.5</c:v>
                </c:pt>
                <c:pt idx="3">
                  <c:v>0</c:v>
                </c:pt>
                <c:pt idx="4">
                  <c:v>30.434799999999999</c:v>
                </c:pt>
                <c:pt idx="5">
                  <c:v>40.930500000000002</c:v>
                </c:pt>
                <c:pt idx="6">
                  <c:v>100</c:v>
                </c:pt>
                <c:pt idx="7">
                  <c:v>84.682900000000004</c:v>
                </c:pt>
              </c:numCache>
            </c:numRef>
          </c:val>
          <c:extLst>
            <c:ext xmlns:c16="http://schemas.microsoft.com/office/drawing/2014/chart" uri="{C3380CC4-5D6E-409C-BE32-E72D297353CC}">
              <c16:uniqueId val="{00000003-9C89-4E63-98EB-77050DEE2FB0}"/>
            </c:ext>
          </c:extLst>
        </c:ser>
        <c:dLbls>
          <c:showLegendKey val="0"/>
          <c:showVal val="0"/>
          <c:showCatName val="0"/>
          <c:showSerName val="0"/>
          <c:showPercent val="0"/>
          <c:showBubbleSize val="0"/>
        </c:dLbls>
        <c:axId val="309395672"/>
        <c:axId val="309391408"/>
      </c:radarChart>
      <c:catAx>
        <c:axId val="309395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91408"/>
        <c:crosses val="autoZero"/>
        <c:auto val="1"/>
        <c:lblAlgn val="ctr"/>
        <c:lblOffset val="100"/>
        <c:noMultiLvlLbl val="0"/>
      </c:catAx>
      <c:valAx>
        <c:axId val="309391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395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28994</c:v>
                </c:pt>
                <c:pt idx="1">
                  <c:v>29005</c:v>
                </c:pt>
                <c:pt idx="2">
                  <c:v>29004</c:v>
                </c:pt>
                <c:pt idx="3">
                  <c:v>29046</c:v>
                </c:pt>
                <c:pt idx="4">
                  <c:v>29080</c:v>
                </c:pt>
                <c:pt idx="5">
                  <c:v>29106</c:v>
                </c:pt>
                <c:pt idx="6">
                  <c:v>29136</c:v>
                </c:pt>
                <c:pt idx="7">
                  <c:v>29185</c:v>
                </c:pt>
                <c:pt idx="8">
                  <c:v>29224</c:v>
                </c:pt>
                <c:pt idx="9">
                  <c:v>29260</c:v>
                </c:pt>
                <c:pt idx="10">
                  <c:v>29298</c:v>
                </c:pt>
                <c:pt idx="11">
                  <c:v>29316</c:v>
                </c:pt>
                <c:pt idx="12">
                  <c:v>29332</c:v>
                </c:pt>
                <c:pt idx="13">
                  <c:v>29369</c:v>
                </c:pt>
                <c:pt idx="14">
                  <c:v>29408</c:v>
                </c:pt>
                <c:pt idx="15">
                  <c:v>29451</c:v>
                </c:pt>
                <c:pt idx="16">
                  <c:v>29481</c:v>
                </c:pt>
                <c:pt idx="17">
                  <c:v>29501</c:v>
                </c:pt>
                <c:pt idx="18">
                  <c:v>29521</c:v>
                </c:pt>
                <c:pt idx="19">
                  <c:v>29544</c:v>
                </c:pt>
                <c:pt idx="20">
                  <c:v>29562</c:v>
                </c:pt>
                <c:pt idx="21">
                  <c:v>29588</c:v>
                </c:pt>
                <c:pt idx="22">
                  <c:v>29603</c:v>
                </c:pt>
                <c:pt idx="23">
                  <c:v>29620</c:v>
                </c:pt>
                <c:pt idx="24">
                  <c:v>29657</c:v>
                </c:pt>
                <c:pt idx="25">
                  <c:v>29684</c:v>
                </c:pt>
                <c:pt idx="26">
                  <c:v>29700</c:v>
                </c:pt>
                <c:pt idx="27">
                  <c:v>29724</c:v>
                </c:pt>
                <c:pt idx="28">
                  <c:v>29751</c:v>
                </c:pt>
                <c:pt idx="29">
                  <c:v>29775</c:v>
                </c:pt>
                <c:pt idx="30">
                  <c:v>29808</c:v>
                </c:pt>
              </c:numCache>
            </c:numRef>
          </c:val>
          <c:smooth val="0"/>
          <c:extLst>
            <c:ext xmlns:c16="http://schemas.microsoft.com/office/drawing/2014/chart" uri="{C3380CC4-5D6E-409C-BE32-E72D297353CC}">
              <c16:uniqueId val="{00000000-D9D9-4D25-A076-EC0B6027DF1B}"/>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18656</c:v>
                </c:pt>
                <c:pt idx="1">
                  <c:v>18660</c:v>
                </c:pt>
                <c:pt idx="2">
                  <c:v>18667</c:v>
                </c:pt>
                <c:pt idx="3">
                  <c:v>18665</c:v>
                </c:pt>
                <c:pt idx="4">
                  <c:v>18668</c:v>
                </c:pt>
                <c:pt idx="5">
                  <c:v>18671</c:v>
                </c:pt>
                <c:pt idx="6">
                  <c:v>18677</c:v>
                </c:pt>
                <c:pt idx="7">
                  <c:v>18672</c:v>
                </c:pt>
                <c:pt idx="8">
                  <c:v>18676</c:v>
                </c:pt>
                <c:pt idx="9">
                  <c:v>18677</c:v>
                </c:pt>
                <c:pt idx="10">
                  <c:v>18677</c:v>
                </c:pt>
                <c:pt idx="11">
                  <c:v>18678</c:v>
                </c:pt>
                <c:pt idx="12">
                  <c:v>18685</c:v>
                </c:pt>
                <c:pt idx="13">
                  <c:v>18693</c:v>
                </c:pt>
                <c:pt idx="14">
                  <c:v>18713</c:v>
                </c:pt>
                <c:pt idx="15">
                  <c:v>18718</c:v>
                </c:pt>
                <c:pt idx="16">
                  <c:v>18718</c:v>
                </c:pt>
                <c:pt idx="17">
                  <c:v>18720</c:v>
                </c:pt>
                <c:pt idx="18">
                  <c:v>18728</c:v>
                </c:pt>
                <c:pt idx="19">
                  <c:v>18726</c:v>
                </c:pt>
                <c:pt idx="20">
                  <c:v>18731</c:v>
                </c:pt>
                <c:pt idx="21">
                  <c:v>18733</c:v>
                </c:pt>
                <c:pt idx="22">
                  <c:v>18736</c:v>
                </c:pt>
                <c:pt idx="23">
                  <c:v>18735</c:v>
                </c:pt>
                <c:pt idx="24">
                  <c:v>18737</c:v>
                </c:pt>
                <c:pt idx="25">
                  <c:v>18738</c:v>
                </c:pt>
                <c:pt idx="26">
                  <c:v>18740</c:v>
                </c:pt>
                <c:pt idx="27">
                  <c:v>18742</c:v>
                </c:pt>
                <c:pt idx="28">
                  <c:v>18747</c:v>
                </c:pt>
                <c:pt idx="29">
                  <c:v>18746</c:v>
                </c:pt>
                <c:pt idx="30">
                  <c:v>18744</c:v>
                </c:pt>
              </c:numCache>
            </c:numRef>
          </c:val>
          <c:smooth val="0"/>
          <c:extLst>
            <c:ext xmlns:c16="http://schemas.microsoft.com/office/drawing/2014/chart" uri="{C3380CC4-5D6E-409C-BE32-E72D297353CC}">
              <c16:uniqueId val="{00000001-D9D9-4D25-A076-EC0B6027DF1B}"/>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20220</c:v>
                </c:pt>
                <c:pt idx="1">
                  <c:v>20234</c:v>
                </c:pt>
                <c:pt idx="2">
                  <c:v>20254</c:v>
                </c:pt>
                <c:pt idx="3">
                  <c:v>20274</c:v>
                </c:pt>
                <c:pt idx="4">
                  <c:v>20283</c:v>
                </c:pt>
                <c:pt idx="5">
                  <c:v>20295</c:v>
                </c:pt>
                <c:pt idx="6">
                  <c:v>20313</c:v>
                </c:pt>
                <c:pt idx="7">
                  <c:v>20349</c:v>
                </c:pt>
                <c:pt idx="8">
                  <c:v>20370</c:v>
                </c:pt>
                <c:pt idx="9">
                  <c:v>20390</c:v>
                </c:pt>
                <c:pt idx="10">
                  <c:v>20415</c:v>
                </c:pt>
                <c:pt idx="11">
                  <c:v>20433</c:v>
                </c:pt>
                <c:pt idx="12">
                  <c:v>20460</c:v>
                </c:pt>
                <c:pt idx="13">
                  <c:v>20487</c:v>
                </c:pt>
                <c:pt idx="14">
                  <c:v>20502</c:v>
                </c:pt>
                <c:pt idx="15">
                  <c:v>20529</c:v>
                </c:pt>
                <c:pt idx="16">
                  <c:v>20549</c:v>
                </c:pt>
                <c:pt idx="17">
                  <c:v>20560</c:v>
                </c:pt>
                <c:pt idx="18">
                  <c:v>20575</c:v>
                </c:pt>
                <c:pt idx="19">
                  <c:v>20597</c:v>
                </c:pt>
                <c:pt idx="20">
                  <c:v>20611</c:v>
                </c:pt>
                <c:pt idx="21">
                  <c:v>20624</c:v>
                </c:pt>
                <c:pt idx="22">
                  <c:v>20645</c:v>
                </c:pt>
                <c:pt idx="23">
                  <c:v>20655</c:v>
                </c:pt>
                <c:pt idx="24">
                  <c:v>20667</c:v>
                </c:pt>
                <c:pt idx="25">
                  <c:v>20688</c:v>
                </c:pt>
                <c:pt idx="26">
                  <c:v>20697</c:v>
                </c:pt>
                <c:pt idx="27">
                  <c:v>20715</c:v>
                </c:pt>
                <c:pt idx="28">
                  <c:v>20715</c:v>
                </c:pt>
                <c:pt idx="29">
                  <c:v>20724</c:v>
                </c:pt>
                <c:pt idx="30">
                  <c:v>20733</c:v>
                </c:pt>
              </c:numCache>
            </c:numRef>
          </c:val>
          <c:smooth val="0"/>
          <c:extLst>
            <c:ext xmlns:c16="http://schemas.microsoft.com/office/drawing/2014/chart" uri="{C3380CC4-5D6E-409C-BE32-E72D297353CC}">
              <c16:uniqueId val="{00000002-D9D9-4D25-A076-EC0B6027DF1B}"/>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12425</c:v>
                </c:pt>
                <c:pt idx="1">
                  <c:v>12435</c:v>
                </c:pt>
                <c:pt idx="2">
                  <c:v>12450</c:v>
                </c:pt>
                <c:pt idx="3">
                  <c:v>12453</c:v>
                </c:pt>
                <c:pt idx="4">
                  <c:v>12454</c:v>
                </c:pt>
                <c:pt idx="5">
                  <c:v>12468</c:v>
                </c:pt>
                <c:pt idx="6">
                  <c:v>12485</c:v>
                </c:pt>
                <c:pt idx="7">
                  <c:v>12489</c:v>
                </c:pt>
                <c:pt idx="8">
                  <c:v>12502</c:v>
                </c:pt>
                <c:pt idx="9">
                  <c:v>12516</c:v>
                </c:pt>
                <c:pt idx="10">
                  <c:v>12524</c:v>
                </c:pt>
                <c:pt idx="11">
                  <c:v>12529</c:v>
                </c:pt>
                <c:pt idx="12">
                  <c:v>12531</c:v>
                </c:pt>
                <c:pt idx="13">
                  <c:v>12540</c:v>
                </c:pt>
                <c:pt idx="14">
                  <c:v>12552</c:v>
                </c:pt>
                <c:pt idx="15">
                  <c:v>12563</c:v>
                </c:pt>
                <c:pt idx="16">
                  <c:v>12575</c:v>
                </c:pt>
                <c:pt idx="17">
                  <c:v>12586</c:v>
                </c:pt>
                <c:pt idx="18">
                  <c:v>12600</c:v>
                </c:pt>
                <c:pt idx="19">
                  <c:v>12612</c:v>
                </c:pt>
                <c:pt idx="20">
                  <c:v>12623</c:v>
                </c:pt>
                <c:pt idx="21">
                  <c:v>12631</c:v>
                </c:pt>
                <c:pt idx="22">
                  <c:v>12644</c:v>
                </c:pt>
                <c:pt idx="23">
                  <c:v>12650</c:v>
                </c:pt>
                <c:pt idx="24">
                  <c:v>12662</c:v>
                </c:pt>
                <c:pt idx="25">
                  <c:v>12670</c:v>
                </c:pt>
                <c:pt idx="26">
                  <c:v>12681</c:v>
                </c:pt>
                <c:pt idx="27">
                  <c:v>12685</c:v>
                </c:pt>
                <c:pt idx="28">
                  <c:v>12693</c:v>
                </c:pt>
                <c:pt idx="29">
                  <c:v>12704</c:v>
                </c:pt>
                <c:pt idx="30">
                  <c:v>12707</c:v>
                </c:pt>
              </c:numCache>
            </c:numRef>
          </c:val>
          <c:smooth val="0"/>
          <c:extLst>
            <c:ext xmlns:c16="http://schemas.microsoft.com/office/drawing/2014/chart" uri="{C3380CC4-5D6E-409C-BE32-E72D297353CC}">
              <c16:uniqueId val="{00000003-D9D9-4D25-A076-EC0B6027DF1B}"/>
            </c:ext>
          </c:extLst>
        </c:ser>
        <c:dLbls>
          <c:showLegendKey val="0"/>
          <c:showVal val="0"/>
          <c:showCatName val="0"/>
          <c:showSerName val="0"/>
          <c:showPercent val="0"/>
          <c:showBubbleSize val="0"/>
        </c:dLbls>
        <c:smooth val="0"/>
        <c:axId val="319593080"/>
        <c:axId val="319595376"/>
      </c:lineChart>
      <c:dateAx>
        <c:axId val="319593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5376"/>
        <c:crosses val="autoZero"/>
        <c:auto val="1"/>
        <c:lblOffset val="100"/>
        <c:baseTimeUnit val="days"/>
      </c:dateAx>
      <c:valAx>
        <c:axId val="3195953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3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Sheet1!$B$2:$B$32</c:f>
              <c:numCache>
                <c:formatCode>General</c:formatCode>
                <c:ptCount val="31"/>
                <c:pt idx="0">
                  <c:v>8</c:v>
                </c:pt>
                <c:pt idx="1">
                  <c:v>11</c:v>
                </c:pt>
                <c:pt idx="2">
                  <c:v>-1</c:v>
                </c:pt>
                <c:pt idx="3">
                  <c:v>42</c:v>
                </c:pt>
                <c:pt idx="4">
                  <c:v>34</c:v>
                </c:pt>
                <c:pt idx="5">
                  <c:v>26</c:v>
                </c:pt>
                <c:pt idx="6">
                  <c:v>30</c:v>
                </c:pt>
                <c:pt idx="7">
                  <c:v>49</c:v>
                </c:pt>
                <c:pt idx="8">
                  <c:v>39</c:v>
                </c:pt>
                <c:pt idx="9">
                  <c:v>36</c:v>
                </c:pt>
                <c:pt idx="10">
                  <c:v>38</c:v>
                </c:pt>
                <c:pt idx="11">
                  <c:v>18</c:v>
                </c:pt>
                <c:pt idx="12">
                  <c:v>16</c:v>
                </c:pt>
                <c:pt idx="13">
                  <c:v>37</c:v>
                </c:pt>
                <c:pt idx="14">
                  <c:v>39</c:v>
                </c:pt>
                <c:pt idx="15">
                  <c:v>43</c:v>
                </c:pt>
                <c:pt idx="16">
                  <c:v>30</c:v>
                </c:pt>
                <c:pt idx="17">
                  <c:v>20</c:v>
                </c:pt>
                <c:pt idx="18">
                  <c:v>20</c:v>
                </c:pt>
                <c:pt idx="19">
                  <c:v>23</c:v>
                </c:pt>
                <c:pt idx="20">
                  <c:v>18</c:v>
                </c:pt>
                <c:pt idx="21">
                  <c:v>26</c:v>
                </c:pt>
                <c:pt idx="22">
                  <c:v>15</c:v>
                </c:pt>
                <c:pt idx="23">
                  <c:v>17</c:v>
                </c:pt>
                <c:pt idx="24">
                  <c:v>37</c:v>
                </c:pt>
                <c:pt idx="25">
                  <c:v>27</c:v>
                </c:pt>
                <c:pt idx="26">
                  <c:v>16</c:v>
                </c:pt>
                <c:pt idx="27">
                  <c:v>24</c:v>
                </c:pt>
                <c:pt idx="28">
                  <c:v>27</c:v>
                </c:pt>
                <c:pt idx="29">
                  <c:v>24</c:v>
                </c:pt>
                <c:pt idx="30">
                  <c:v>33</c:v>
                </c:pt>
              </c:numCache>
            </c:numRef>
          </c:val>
          <c:smooth val="0"/>
          <c:extLst>
            <c:ext xmlns:c16="http://schemas.microsoft.com/office/drawing/2014/chart" uri="{C3380CC4-5D6E-409C-BE32-E72D297353CC}">
              <c16:uniqueId val="{00000000-C26F-4271-8773-7A36AD774EA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Sheet1!$C$2:$C$32</c:f>
              <c:numCache>
                <c:formatCode>General</c:formatCode>
                <c:ptCount val="31"/>
                <c:pt idx="0">
                  <c:v>4</c:v>
                </c:pt>
                <c:pt idx="1">
                  <c:v>4</c:v>
                </c:pt>
                <c:pt idx="2">
                  <c:v>7</c:v>
                </c:pt>
                <c:pt idx="3">
                  <c:v>-2</c:v>
                </c:pt>
                <c:pt idx="4">
                  <c:v>3</c:v>
                </c:pt>
                <c:pt idx="5">
                  <c:v>3</c:v>
                </c:pt>
                <c:pt idx="6">
                  <c:v>6</c:v>
                </c:pt>
                <c:pt idx="7">
                  <c:v>-5</c:v>
                </c:pt>
                <c:pt idx="8">
                  <c:v>4</c:v>
                </c:pt>
                <c:pt idx="9">
                  <c:v>1</c:v>
                </c:pt>
                <c:pt idx="10">
                  <c:v>0</c:v>
                </c:pt>
                <c:pt idx="11">
                  <c:v>1</c:v>
                </c:pt>
                <c:pt idx="12">
                  <c:v>7</c:v>
                </c:pt>
                <c:pt idx="13">
                  <c:v>8</c:v>
                </c:pt>
                <c:pt idx="14">
                  <c:v>20</c:v>
                </c:pt>
                <c:pt idx="15">
                  <c:v>5</c:v>
                </c:pt>
                <c:pt idx="16">
                  <c:v>0</c:v>
                </c:pt>
                <c:pt idx="17">
                  <c:v>2</c:v>
                </c:pt>
                <c:pt idx="18">
                  <c:v>8</c:v>
                </c:pt>
                <c:pt idx="19">
                  <c:v>-2</c:v>
                </c:pt>
                <c:pt idx="20">
                  <c:v>5</c:v>
                </c:pt>
                <c:pt idx="21">
                  <c:v>2</c:v>
                </c:pt>
                <c:pt idx="22">
                  <c:v>3</c:v>
                </c:pt>
                <c:pt idx="23">
                  <c:v>-1</c:v>
                </c:pt>
                <c:pt idx="24">
                  <c:v>2</c:v>
                </c:pt>
                <c:pt idx="25">
                  <c:v>1</c:v>
                </c:pt>
                <c:pt idx="26">
                  <c:v>2</c:v>
                </c:pt>
                <c:pt idx="27">
                  <c:v>2</c:v>
                </c:pt>
                <c:pt idx="28">
                  <c:v>5</c:v>
                </c:pt>
                <c:pt idx="29">
                  <c:v>-1</c:v>
                </c:pt>
                <c:pt idx="30">
                  <c:v>-2</c:v>
                </c:pt>
              </c:numCache>
            </c:numRef>
          </c:val>
          <c:smooth val="0"/>
          <c:extLst>
            <c:ext xmlns:c16="http://schemas.microsoft.com/office/drawing/2014/chart" uri="{C3380CC4-5D6E-409C-BE32-E72D297353CC}">
              <c16:uniqueId val="{00000001-C26F-4271-8773-7A36AD774EA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Sheet1!$D$2:$D$32</c:f>
              <c:numCache>
                <c:formatCode>General</c:formatCode>
                <c:ptCount val="31"/>
                <c:pt idx="0">
                  <c:v>19</c:v>
                </c:pt>
                <c:pt idx="1">
                  <c:v>14</c:v>
                </c:pt>
                <c:pt idx="2">
                  <c:v>20</c:v>
                </c:pt>
                <c:pt idx="3">
                  <c:v>20</c:v>
                </c:pt>
                <c:pt idx="4">
                  <c:v>9</c:v>
                </c:pt>
                <c:pt idx="5">
                  <c:v>12</c:v>
                </c:pt>
                <c:pt idx="6">
                  <c:v>18</c:v>
                </c:pt>
                <c:pt idx="7">
                  <c:v>36</c:v>
                </c:pt>
                <c:pt idx="8">
                  <c:v>21</c:v>
                </c:pt>
                <c:pt idx="9">
                  <c:v>20</c:v>
                </c:pt>
                <c:pt idx="10">
                  <c:v>25</c:v>
                </c:pt>
                <c:pt idx="11">
                  <c:v>18</c:v>
                </c:pt>
                <c:pt idx="12">
                  <c:v>27</c:v>
                </c:pt>
                <c:pt idx="13">
                  <c:v>27</c:v>
                </c:pt>
                <c:pt idx="14">
                  <c:v>15</c:v>
                </c:pt>
                <c:pt idx="15">
                  <c:v>27</c:v>
                </c:pt>
                <c:pt idx="16">
                  <c:v>20</c:v>
                </c:pt>
                <c:pt idx="17">
                  <c:v>11</c:v>
                </c:pt>
                <c:pt idx="18">
                  <c:v>15</c:v>
                </c:pt>
                <c:pt idx="19">
                  <c:v>22</c:v>
                </c:pt>
                <c:pt idx="20">
                  <c:v>14</c:v>
                </c:pt>
                <c:pt idx="21">
                  <c:v>13</c:v>
                </c:pt>
                <c:pt idx="22">
                  <c:v>21</c:v>
                </c:pt>
                <c:pt idx="23">
                  <c:v>10</c:v>
                </c:pt>
                <c:pt idx="24">
                  <c:v>12</c:v>
                </c:pt>
                <c:pt idx="25">
                  <c:v>21</c:v>
                </c:pt>
                <c:pt idx="26">
                  <c:v>9</c:v>
                </c:pt>
                <c:pt idx="27">
                  <c:v>18</c:v>
                </c:pt>
                <c:pt idx="28">
                  <c:v>0</c:v>
                </c:pt>
                <c:pt idx="29">
                  <c:v>9</c:v>
                </c:pt>
                <c:pt idx="30">
                  <c:v>9</c:v>
                </c:pt>
              </c:numCache>
            </c:numRef>
          </c:val>
          <c:smooth val="0"/>
          <c:extLst>
            <c:ext xmlns:c16="http://schemas.microsoft.com/office/drawing/2014/chart" uri="{C3380CC4-5D6E-409C-BE32-E72D297353CC}">
              <c16:uniqueId val="{00000002-C26F-4271-8773-7A36AD774EA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Sheet1!$A$2:$A$32</c:f>
              <c:numCache>
                <c:formatCode>m/d/yyyy</c:formatCode>
                <c:ptCount val="31"/>
                <c:pt idx="0">
                  <c:v>44256</c:v>
                </c:pt>
                <c:pt idx="1">
                  <c:v>44257</c:v>
                </c:pt>
                <c:pt idx="2">
                  <c:v>44258</c:v>
                </c:pt>
                <c:pt idx="3">
                  <c:v>44259</c:v>
                </c:pt>
                <c:pt idx="4">
                  <c:v>44260</c:v>
                </c:pt>
                <c:pt idx="5">
                  <c:v>44261</c:v>
                </c:pt>
                <c:pt idx="6">
                  <c:v>44262</c:v>
                </c:pt>
                <c:pt idx="7">
                  <c:v>44263</c:v>
                </c:pt>
                <c:pt idx="8">
                  <c:v>44264</c:v>
                </c:pt>
                <c:pt idx="9">
                  <c:v>44265</c:v>
                </c:pt>
                <c:pt idx="10">
                  <c:v>44266</c:v>
                </c:pt>
                <c:pt idx="11">
                  <c:v>44267</c:v>
                </c:pt>
                <c:pt idx="12">
                  <c:v>44268</c:v>
                </c:pt>
                <c:pt idx="13">
                  <c:v>44269</c:v>
                </c:pt>
                <c:pt idx="14">
                  <c:v>44270</c:v>
                </c:pt>
                <c:pt idx="15">
                  <c:v>44271</c:v>
                </c:pt>
                <c:pt idx="16">
                  <c:v>44272</c:v>
                </c:pt>
                <c:pt idx="17">
                  <c:v>44273</c:v>
                </c:pt>
                <c:pt idx="18">
                  <c:v>44274</c:v>
                </c:pt>
                <c:pt idx="19">
                  <c:v>44275</c:v>
                </c:pt>
                <c:pt idx="20">
                  <c:v>44276</c:v>
                </c:pt>
                <c:pt idx="21">
                  <c:v>44277</c:v>
                </c:pt>
                <c:pt idx="22">
                  <c:v>44278</c:v>
                </c:pt>
                <c:pt idx="23">
                  <c:v>44279</c:v>
                </c:pt>
                <c:pt idx="24">
                  <c:v>44280</c:v>
                </c:pt>
                <c:pt idx="25">
                  <c:v>44281</c:v>
                </c:pt>
                <c:pt idx="26">
                  <c:v>44282</c:v>
                </c:pt>
                <c:pt idx="27">
                  <c:v>44283</c:v>
                </c:pt>
                <c:pt idx="28">
                  <c:v>44284</c:v>
                </c:pt>
                <c:pt idx="29">
                  <c:v>44285</c:v>
                </c:pt>
                <c:pt idx="30">
                  <c:v>44286</c:v>
                </c:pt>
              </c:numCache>
            </c:numRef>
          </c:cat>
          <c:val>
            <c:numRef>
              <c:f>Sheet1!$E$2:$E$32</c:f>
              <c:numCache>
                <c:formatCode>General</c:formatCode>
                <c:ptCount val="31"/>
                <c:pt idx="0">
                  <c:v>16</c:v>
                </c:pt>
                <c:pt idx="1">
                  <c:v>10</c:v>
                </c:pt>
                <c:pt idx="2">
                  <c:v>15</c:v>
                </c:pt>
                <c:pt idx="3">
                  <c:v>3</c:v>
                </c:pt>
                <c:pt idx="4">
                  <c:v>1</c:v>
                </c:pt>
                <c:pt idx="5">
                  <c:v>14</c:v>
                </c:pt>
                <c:pt idx="6">
                  <c:v>17</c:v>
                </c:pt>
                <c:pt idx="7">
                  <c:v>4</c:v>
                </c:pt>
                <c:pt idx="8">
                  <c:v>13</c:v>
                </c:pt>
                <c:pt idx="9">
                  <c:v>14</c:v>
                </c:pt>
                <c:pt idx="10">
                  <c:v>8</c:v>
                </c:pt>
                <c:pt idx="11">
                  <c:v>5</c:v>
                </c:pt>
                <c:pt idx="12">
                  <c:v>2</c:v>
                </c:pt>
                <c:pt idx="13">
                  <c:v>9</c:v>
                </c:pt>
                <c:pt idx="14">
                  <c:v>12</c:v>
                </c:pt>
                <c:pt idx="15">
                  <c:v>11</c:v>
                </c:pt>
                <c:pt idx="16">
                  <c:v>12</c:v>
                </c:pt>
                <c:pt idx="17">
                  <c:v>11</c:v>
                </c:pt>
                <c:pt idx="18">
                  <c:v>14</c:v>
                </c:pt>
                <c:pt idx="19">
                  <c:v>12</c:v>
                </c:pt>
                <c:pt idx="20">
                  <c:v>11</c:v>
                </c:pt>
                <c:pt idx="21">
                  <c:v>8</c:v>
                </c:pt>
                <c:pt idx="22">
                  <c:v>13</c:v>
                </c:pt>
                <c:pt idx="23">
                  <c:v>6</c:v>
                </c:pt>
                <c:pt idx="24">
                  <c:v>12</c:v>
                </c:pt>
                <c:pt idx="25">
                  <c:v>8</c:v>
                </c:pt>
                <c:pt idx="26">
                  <c:v>11</c:v>
                </c:pt>
                <c:pt idx="27">
                  <c:v>4</c:v>
                </c:pt>
                <c:pt idx="28">
                  <c:v>8</c:v>
                </c:pt>
                <c:pt idx="29">
                  <c:v>11</c:v>
                </c:pt>
                <c:pt idx="30">
                  <c:v>3</c:v>
                </c:pt>
              </c:numCache>
            </c:numRef>
          </c:val>
          <c:smooth val="0"/>
          <c:extLst>
            <c:ext xmlns:c16="http://schemas.microsoft.com/office/drawing/2014/chart" uri="{C3380CC4-5D6E-409C-BE32-E72D297353CC}">
              <c16:uniqueId val="{00000003-C26F-4271-8773-7A36AD774EA5}"/>
            </c:ext>
          </c:extLst>
        </c:ser>
        <c:dLbls>
          <c:showLegendKey val="0"/>
          <c:showVal val="0"/>
          <c:showCatName val="0"/>
          <c:showSerName val="0"/>
          <c:showPercent val="0"/>
          <c:showBubbleSize val="0"/>
        </c:dLbls>
        <c:smooth val="0"/>
        <c:axId val="319599640"/>
        <c:axId val="319599968"/>
      </c:lineChart>
      <c:dateAx>
        <c:axId val="319599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9968"/>
        <c:crosses val="autoZero"/>
        <c:auto val="1"/>
        <c:lblOffset val="100"/>
        <c:baseTimeUnit val="days"/>
      </c:dateAx>
      <c:valAx>
        <c:axId val="3195999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9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c:v>
                </c:pt>
                <c:pt idx="1">
                  <c:v>8</c:v>
                </c:pt>
                <c:pt idx="2">
                  <c:v>3</c:v>
                </c:pt>
                <c:pt idx="3">
                  <c:v>7</c:v>
                </c:pt>
                <c:pt idx="4">
                  <c:v>3</c:v>
                </c:pt>
                <c:pt idx="5">
                  <c:v>0</c:v>
                </c:pt>
                <c:pt idx="6">
                  <c:v>1</c:v>
                </c:pt>
              </c:numCache>
            </c:numRef>
          </c:val>
          <c:extLst>
            <c:ext xmlns:c16="http://schemas.microsoft.com/office/drawing/2014/chart" uri="{C3380CC4-5D6E-409C-BE32-E72D297353CC}">
              <c16:uniqueId val="{00000000-8671-450C-BBE6-2F063DB556C3}"/>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0</c:v>
                </c:pt>
                <c:pt idx="1">
                  <c:v>0</c:v>
                </c:pt>
                <c:pt idx="2">
                  <c:v>0</c:v>
                </c:pt>
                <c:pt idx="3">
                  <c:v>0</c:v>
                </c:pt>
                <c:pt idx="4">
                  <c:v>0</c:v>
                </c:pt>
                <c:pt idx="5">
                  <c:v>0</c:v>
                </c:pt>
                <c:pt idx="6">
                  <c:v>0</c:v>
                </c:pt>
              </c:numCache>
            </c:numRef>
          </c:val>
          <c:extLst>
            <c:ext xmlns:c16="http://schemas.microsoft.com/office/drawing/2014/chart" uri="{C3380CC4-5D6E-409C-BE32-E72D297353CC}">
              <c16:uniqueId val="{00000001-8671-450C-BBE6-2F063DB556C3}"/>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2</c:v>
                </c:pt>
                <c:pt idx="1">
                  <c:v>2</c:v>
                </c:pt>
                <c:pt idx="2">
                  <c:v>3</c:v>
                </c:pt>
                <c:pt idx="3">
                  <c:v>0</c:v>
                </c:pt>
                <c:pt idx="4">
                  <c:v>4</c:v>
                </c:pt>
                <c:pt idx="5">
                  <c:v>0</c:v>
                </c:pt>
                <c:pt idx="6">
                  <c:v>1</c:v>
                </c:pt>
              </c:numCache>
            </c:numRef>
          </c:val>
          <c:extLst>
            <c:ext xmlns:c16="http://schemas.microsoft.com/office/drawing/2014/chart" uri="{C3380CC4-5D6E-409C-BE32-E72D297353CC}">
              <c16:uniqueId val="{00000002-8671-450C-BBE6-2F063DB556C3}"/>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2</c:v>
                </c:pt>
                <c:pt idx="1">
                  <c:v>0</c:v>
                </c:pt>
                <c:pt idx="2">
                  <c:v>1</c:v>
                </c:pt>
                <c:pt idx="3">
                  <c:v>0</c:v>
                </c:pt>
                <c:pt idx="4">
                  <c:v>4</c:v>
                </c:pt>
                <c:pt idx="5">
                  <c:v>0</c:v>
                </c:pt>
                <c:pt idx="6">
                  <c:v>0</c:v>
                </c:pt>
              </c:numCache>
            </c:numRef>
          </c:val>
          <c:extLst>
            <c:ext xmlns:c16="http://schemas.microsoft.com/office/drawing/2014/chart" uri="{C3380CC4-5D6E-409C-BE32-E72D297353CC}">
              <c16:uniqueId val="{00000003-8671-450C-BBE6-2F063DB556C3}"/>
            </c:ext>
          </c:extLst>
        </c:ser>
        <c:dLbls>
          <c:showLegendKey val="0"/>
          <c:showVal val="0"/>
          <c:showCatName val="0"/>
          <c:showSerName val="0"/>
          <c:showPercent val="0"/>
          <c:showBubbleSize val="0"/>
        </c:dLbls>
        <c:gapWidth val="219"/>
        <c:overlap val="-27"/>
        <c:axId val="319603904"/>
        <c:axId val="319604232"/>
      </c:barChart>
      <c:catAx>
        <c:axId val="319603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04232"/>
        <c:crosses val="autoZero"/>
        <c:auto val="1"/>
        <c:lblAlgn val="ctr"/>
        <c:lblOffset val="100"/>
        <c:noMultiLvlLbl val="0"/>
      </c:catAx>
      <c:valAx>
        <c:axId val="319604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603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30</c:v>
                </c:pt>
                <c:pt idx="1">
                  <c:v>26</c:v>
                </c:pt>
                <c:pt idx="2">
                  <c:v>23</c:v>
                </c:pt>
                <c:pt idx="3">
                  <c:v>34</c:v>
                </c:pt>
                <c:pt idx="4">
                  <c:v>25</c:v>
                </c:pt>
                <c:pt idx="5">
                  <c:v>20</c:v>
                </c:pt>
                <c:pt idx="6">
                  <c:v>27</c:v>
                </c:pt>
              </c:numCache>
            </c:numRef>
          </c:val>
          <c:extLst>
            <c:ext xmlns:c16="http://schemas.microsoft.com/office/drawing/2014/chart" uri="{C3380CC4-5D6E-409C-BE32-E72D297353CC}">
              <c16:uniqueId val="{00000000-7EB6-4C8B-B96B-099E677E1DE5}"/>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5</c:v>
                </c:pt>
                <c:pt idx="1">
                  <c:v>3</c:v>
                </c:pt>
                <c:pt idx="2">
                  <c:v>1</c:v>
                </c:pt>
                <c:pt idx="3">
                  <c:v>1</c:v>
                </c:pt>
                <c:pt idx="4">
                  <c:v>3</c:v>
                </c:pt>
                <c:pt idx="5">
                  <c:v>3</c:v>
                </c:pt>
                <c:pt idx="6">
                  <c:v>5</c:v>
                </c:pt>
              </c:numCache>
            </c:numRef>
          </c:val>
          <c:extLst>
            <c:ext xmlns:c16="http://schemas.microsoft.com/office/drawing/2014/chart" uri="{C3380CC4-5D6E-409C-BE32-E72D297353CC}">
              <c16:uniqueId val="{00000001-7EB6-4C8B-B96B-099E677E1DE5}"/>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17</c:v>
                </c:pt>
                <c:pt idx="1">
                  <c:v>18</c:v>
                </c:pt>
                <c:pt idx="2">
                  <c:v>16</c:v>
                </c:pt>
                <c:pt idx="3">
                  <c:v>17</c:v>
                </c:pt>
                <c:pt idx="4">
                  <c:v>16</c:v>
                </c:pt>
                <c:pt idx="5">
                  <c:v>18</c:v>
                </c:pt>
                <c:pt idx="6">
                  <c:v>19</c:v>
                </c:pt>
              </c:numCache>
            </c:numRef>
          </c:val>
          <c:extLst>
            <c:ext xmlns:c16="http://schemas.microsoft.com/office/drawing/2014/chart" uri="{C3380CC4-5D6E-409C-BE32-E72D297353CC}">
              <c16:uniqueId val="{00000002-7EB6-4C8B-B96B-099E677E1DE5}"/>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10</c:v>
                </c:pt>
                <c:pt idx="1">
                  <c:v>12</c:v>
                </c:pt>
                <c:pt idx="2">
                  <c:v>10</c:v>
                </c:pt>
                <c:pt idx="3">
                  <c:v>9</c:v>
                </c:pt>
                <c:pt idx="4">
                  <c:v>7</c:v>
                </c:pt>
                <c:pt idx="5">
                  <c:v>10</c:v>
                </c:pt>
                <c:pt idx="6">
                  <c:v>10</c:v>
                </c:pt>
              </c:numCache>
            </c:numRef>
          </c:val>
          <c:extLst>
            <c:ext xmlns:c16="http://schemas.microsoft.com/office/drawing/2014/chart" uri="{C3380CC4-5D6E-409C-BE32-E72D297353CC}">
              <c16:uniqueId val="{00000003-7EB6-4C8B-B96B-099E677E1DE5}"/>
            </c:ext>
          </c:extLst>
        </c:ser>
        <c:dLbls>
          <c:showLegendKey val="0"/>
          <c:showVal val="0"/>
          <c:showCatName val="0"/>
          <c:showSerName val="0"/>
          <c:showPercent val="0"/>
          <c:showBubbleSize val="0"/>
        </c:dLbls>
        <c:gapWidth val="219"/>
        <c:overlap val="-27"/>
        <c:axId val="320476480"/>
        <c:axId val="320480088"/>
      </c:barChart>
      <c:catAx>
        <c:axId val="320476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80088"/>
        <c:crosses val="autoZero"/>
        <c:auto val="1"/>
        <c:lblAlgn val="ctr"/>
        <c:lblOffset val="100"/>
        <c:noMultiLvlLbl val="0"/>
      </c:catAx>
      <c:valAx>
        <c:axId val="320480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76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1</c:v>
                </c:pt>
                <c:pt idx="14">
                  <c:v>2</c:v>
                </c:pt>
                <c:pt idx="15">
                  <c:v>4</c:v>
                </c:pt>
                <c:pt idx="16">
                  <c:v>2</c:v>
                </c:pt>
                <c:pt idx="17">
                  <c:v>3</c:v>
                </c:pt>
                <c:pt idx="18">
                  <c:v>3</c:v>
                </c:pt>
                <c:pt idx="19">
                  <c:v>0</c:v>
                </c:pt>
                <c:pt idx="20">
                  <c:v>1</c:v>
                </c:pt>
                <c:pt idx="21">
                  <c:v>0</c:v>
                </c:pt>
                <c:pt idx="22">
                  <c:v>0</c:v>
                </c:pt>
                <c:pt idx="23">
                  <c:v>0</c:v>
                </c:pt>
              </c:numCache>
            </c:numRef>
          </c:val>
          <c:smooth val="0"/>
          <c:extLst>
            <c:ext xmlns:c16="http://schemas.microsoft.com/office/drawing/2014/chart" uri="{C3380CC4-5D6E-409C-BE32-E72D297353CC}">
              <c16:uniqueId val="{00000000-82C5-4616-B896-44702DB30E37}"/>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82C5-4616-B896-44702DB30E37}"/>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2</c:v>
                </c:pt>
                <c:pt idx="14">
                  <c:v>1</c:v>
                </c:pt>
                <c:pt idx="15">
                  <c:v>0</c:v>
                </c:pt>
                <c:pt idx="16">
                  <c:v>1</c:v>
                </c:pt>
                <c:pt idx="17">
                  <c:v>0</c:v>
                </c:pt>
                <c:pt idx="18">
                  <c:v>1</c:v>
                </c:pt>
                <c:pt idx="19">
                  <c:v>0</c:v>
                </c:pt>
                <c:pt idx="20">
                  <c:v>0</c:v>
                </c:pt>
                <c:pt idx="21">
                  <c:v>0</c:v>
                </c:pt>
                <c:pt idx="22">
                  <c:v>0</c:v>
                </c:pt>
                <c:pt idx="23">
                  <c:v>0</c:v>
                </c:pt>
              </c:numCache>
            </c:numRef>
          </c:val>
          <c:smooth val="0"/>
          <c:extLst>
            <c:ext xmlns:c16="http://schemas.microsoft.com/office/drawing/2014/chart" uri="{C3380CC4-5D6E-409C-BE32-E72D297353CC}">
              <c16:uniqueId val="{00000002-82C5-4616-B896-44702DB30E37}"/>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5</c:v>
                </c:pt>
                <c:pt idx="17">
                  <c:v>0</c:v>
                </c:pt>
                <c:pt idx="18">
                  <c:v>0</c:v>
                </c:pt>
                <c:pt idx="19">
                  <c:v>1</c:v>
                </c:pt>
                <c:pt idx="20">
                  <c:v>0</c:v>
                </c:pt>
                <c:pt idx="21">
                  <c:v>0</c:v>
                </c:pt>
                <c:pt idx="22">
                  <c:v>0</c:v>
                </c:pt>
                <c:pt idx="23">
                  <c:v>0</c:v>
                </c:pt>
              </c:numCache>
            </c:numRef>
          </c:val>
          <c:smooth val="0"/>
          <c:extLst>
            <c:ext xmlns:c16="http://schemas.microsoft.com/office/drawing/2014/chart" uri="{C3380CC4-5D6E-409C-BE32-E72D297353CC}">
              <c16:uniqueId val="{00000003-82C5-4616-B896-44702DB30E37}"/>
            </c:ext>
          </c:extLst>
        </c:ser>
        <c:dLbls>
          <c:showLegendKey val="0"/>
          <c:showVal val="0"/>
          <c:showCatName val="0"/>
          <c:showSerName val="0"/>
          <c:showPercent val="0"/>
          <c:showBubbleSize val="0"/>
        </c:dLbls>
        <c:smooth val="0"/>
        <c:axId val="320477792"/>
        <c:axId val="320472872"/>
      </c:lineChart>
      <c:catAx>
        <c:axId val="32047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72872"/>
        <c:crosses val="autoZero"/>
        <c:auto val="1"/>
        <c:lblAlgn val="ctr"/>
        <c:lblOffset val="100"/>
        <c:noMultiLvlLbl val="0"/>
      </c:catAx>
      <c:valAx>
        <c:axId val="320472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7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0.156457263358389</c:v>
                </c:pt>
                <c:pt idx="1">
                  <c:v>0.156882418965341</c:v>
                </c:pt>
                <c:pt idx="2">
                  <c:v>0.70972642653878004</c:v>
                </c:pt>
                <c:pt idx="3">
                  <c:v>0.74098548640230899</c:v>
                </c:pt>
                <c:pt idx="4">
                  <c:v>0.239220888178407</c:v>
                </c:pt>
                <c:pt idx="6">
                  <c:v>0.64623652256726005</c:v>
                </c:pt>
              </c:numCache>
            </c:numRef>
          </c:val>
          <c:extLst>
            <c:ext xmlns:c16="http://schemas.microsoft.com/office/drawing/2014/chart" uri="{C3380CC4-5D6E-409C-BE32-E72D297353CC}">
              <c16:uniqueId val="{00000000-F48C-40D2-8998-5218B098317F}"/>
            </c:ext>
          </c:extLst>
        </c:ser>
        <c:ser>
          <c:idx val="1"/>
          <c:order val="1"/>
          <c:tx>
            <c:strRef>
              <c:f>Sheet1!$C$1</c:f>
              <c:strCache>
                <c:ptCount val="1"/>
                <c:pt idx="0">
                  <c:v>zanellahnos</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numCache>
            </c:numRef>
          </c:val>
          <c:extLst>
            <c:ext xmlns:c16="http://schemas.microsoft.com/office/drawing/2014/chart" uri="{C3380CC4-5D6E-409C-BE32-E72D297353CC}">
              <c16:uniqueId val="{00000001-F48C-40D2-8998-5218B098317F}"/>
            </c:ext>
          </c:extLst>
        </c:ser>
        <c:ser>
          <c:idx val="2"/>
          <c:order val="2"/>
          <c:tx>
            <c:strRef>
              <c:f>Sheet1!$D$1</c:f>
              <c:strCache>
                <c:ptCount val="1"/>
                <c:pt idx="0">
                  <c:v>corvenmotos</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0.119652275835124</c:v>
                </c:pt>
                <c:pt idx="1">
                  <c:v>0.22709513576870499</c:v>
                </c:pt>
                <c:pt idx="2">
                  <c:v>0.15790844565996001</c:v>
                </c:pt>
                <c:pt idx="4">
                  <c:v>0.70204141433873801</c:v>
                </c:pt>
                <c:pt idx="6">
                  <c:v>0.10744285993358101</c:v>
                </c:pt>
              </c:numCache>
            </c:numRef>
          </c:val>
          <c:extLst>
            <c:ext xmlns:c16="http://schemas.microsoft.com/office/drawing/2014/chart" uri="{C3380CC4-5D6E-409C-BE32-E72D297353CC}">
              <c16:uniqueId val="{00000002-F48C-40D2-8998-5218B098317F}"/>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1.1459493872354001</c:v>
                </c:pt>
                <c:pt idx="2">
                  <c:v>1.2891930606398201</c:v>
                </c:pt>
                <c:pt idx="4">
                  <c:v>1.51997453445806</c:v>
                </c:pt>
              </c:numCache>
            </c:numRef>
          </c:val>
          <c:extLst>
            <c:ext xmlns:c16="http://schemas.microsoft.com/office/drawing/2014/chart" uri="{C3380CC4-5D6E-409C-BE32-E72D297353CC}">
              <c16:uniqueId val="{00000003-F48C-40D2-8998-5218B098317F}"/>
            </c:ext>
          </c:extLst>
        </c:ser>
        <c:dLbls>
          <c:showLegendKey val="0"/>
          <c:showVal val="0"/>
          <c:showCatName val="0"/>
          <c:showSerName val="0"/>
          <c:showPercent val="0"/>
          <c:showBubbleSize val="0"/>
        </c:dLbls>
        <c:gapWidth val="219"/>
        <c:overlap val="-27"/>
        <c:axId val="320473200"/>
        <c:axId val="320474512"/>
      </c:barChart>
      <c:catAx>
        <c:axId val="320473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74512"/>
        <c:crosses val="autoZero"/>
        <c:auto val="1"/>
        <c:lblAlgn val="ctr"/>
        <c:lblOffset val="100"/>
        <c:noMultiLvlLbl val="0"/>
      </c:catAx>
      <c:valAx>
        <c:axId val="32047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73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motomeloficial</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0.42351260332687002</c:v>
                </c:pt>
                <c:pt idx="14">
                  <c:v>0.21090587474912401</c:v>
                </c:pt>
                <c:pt idx="15">
                  <c:v>0.41209258476326499</c:v>
                </c:pt>
                <c:pt idx="16">
                  <c:v>0.17575489562426999</c:v>
                </c:pt>
                <c:pt idx="17">
                  <c:v>0.34017076572439398</c:v>
                </c:pt>
                <c:pt idx="18">
                  <c:v>1.20987402342643</c:v>
                </c:pt>
                <c:pt idx="19">
                  <c:v>0</c:v>
                </c:pt>
                <c:pt idx="20">
                  <c:v>0.24832465897880701</c:v>
                </c:pt>
                <c:pt idx="21">
                  <c:v>0</c:v>
                </c:pt>
                <c:pt idx="22">
                  <c:v>0</c:v>
                </c:pt>
                <c:pt idx="23">
                  <c:v>0</c:v>
                </c:pt>
              </c:numCache>
            </c:numRef>
          </c:val>
          <c:smooth val="0"/>
          <c:extLst>
            <c:ext xmlns:c16="http://schemas.microsoft.com/office/drawing/2014/chart" uri="{C3380CC4-5D6E-409C-BE32-E72D297353CC}">
              <c16:uniqueId val="{00000000-1F08-416E-931B-25B04E3ED765}"/>
            </c:ext>
          </c:extLst>
        </c:ser>
        <c:ser>
          <c:idx val="1"/>
          <c:order val="1"/>
          <c:tx>
            <c:strRef>
              <c:f>Sheet1!$C$1</c:f>
              <c:strCache>
                <c:ptCount val="1"/>
                <c:pt idx="0">
                  <c:v>zanellahnos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1F08-416E-931B-25B04E3ED765}"/>
            </c:ext>
          </c:extLst>
        </c:ser>
        <c:ser>
          <c:idx val="2"/>
          <c:order val="2"/>
          <c:tx>
            <c:strRef>
              <c:f>Sheet1!$D$1</c:f>
              <c:strCache>
                <c:ptCount val="1"/>
                <c:pt idx="0">
                  <c:v>corvenmotos</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0.62530532486565704</c:v>
                </c:pt>
                <c:pt idx="12">
                  <c:v>0</c:v>
                </c:pt>
                <c:pt idx="13">
                  <c:v>0.15469793193291001</c:v>
                </c:pt>
                <c:pt idx="14">
                  <c:v>0.15632633121641401</c:v>
                </c:pt>
                <c:pt idx="15">
                  <c:v>0.28822667318026401</c:v>
                </c:pt>
                <c:pt idx="16">
                  <c:v>8.3048363458720104E-2</c:v>
                </c:pt>
                <c:pt idx="17">
                  <c:v>0</c:v>
                </c:pt>
                <c:pt idx="18">
                  <c:v>0.14167073766487501</c:v>
                </c:pt>
                <c:pt idx="19">
                  <c:v>0</c:v>
                </c:pt>
                <c:pt idx="20">
                  <c:v>0.42501221299462599</c:v>
                </c:pt>
                <c:pt idx="21">
                  <c:v>1.1333659013190001</c:v>
                </c:pt>
                <c:pt idx="22">
                  <c:v>0</c:v>
                </c:pt>
                <c:pt idx="23">
                  <c:v>0</c:v>
                </c:pt>
              </c:numCache>
            </c:numRef>
          </c:val>
          <c:smooth val="0"/>
          <c:extLst>
            <c:ext xmlns:c16="http://schemas.microsoft.com/office/drawing/2014/chart" uri="{C3380CC4-5D6E-409C-BE32-E72D297353CC}">
              <c16:uniqueId val="{00000002-1F08-416E-931B-25B04E3ED765}"/>
            </c:ext>
          </c:extLst>
        </c:ser>
        <c:ser>
          <c:idx val="3"/>
          <c:order val="3"/>
          <c:tx>
            <c:strRef>
              <c:f>Sheet1!$E$1</c:f>
              <c:strCache>
                <c:ptCount val="1"/>
                <c:pt idx="0">
                  <c:v>gileramotorsarg</c:v>
                </c:pt>
              </c:strCache>
            </c:strRef>
          </c:tx>
          <c:spPr>
            <a:ln w="28575" cap="rnd">
              <a:solidFill>
                <a:schemeClr val="accent4"/>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Sheet1!$E$2:$E$25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1.20488322717622</c:v>
                </c:pt>
                <c:pt idx="17">
                  <c:v>0</c:v>
                </c:pt>
                <c:pt idx="18">
                  <c:v>0</c:v>
                </c:pt>
                <c:pt idx="19">
                  <c:v>2.43630573248408</c:v>
                </c:pt>
                <c:pt idx="20">
                  <c:v>0</c:v>
                </c:pt>
                <c:pt idx="21">
                  <c:v>0</c:v>
                </c:pt>
                <c:pt idx="22">
                  <c:v>0</c:v>
                </c:pt>
                <c:pt idx="23">
                  <c:v>0</c:v>
                </c:pt>
              </c:numCache>
            </c:numRef>
          </c:val>
          <c:smooth val="0"/>
          <c:extLst>
            <c:ext xmlns:c16="http://schemas.microsoft.com/office/drawing/2014/chart" uri="{C3380CC4-5D6E-409C-BE32-E72D297353CC}">
              <c16:uniqueId val="{00000003-1F08-416E-931B-25B04E3ED765}"/>
            </c:ext>
          </c:extLst>
        </c:ser>
        <c:dLbls>
          <c:showLegendKey val="0"/>
          <c:showVal val="0"/>
          <c:showCatName val="0"/>
          <c:showSerName val="0"/>
          <c:showPercent val="0"/>
          <c:showBubbleSize val="0"/>
        </c:dLbls>
        <c:smooth val="0"/>
        <c:axId val="320484680"/>
        <c:axId val="320480744"/>
      </c:lineChart>
      <c:catAx>
        <c:axId val="320484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80744"/>
        <c:crosses val="autoZero"/>
        <c:auto val="1"/>
        <c:lblAlgn val="ctr"/>
        <c:lblOffset val="100"/>
        <c:noMultiLvlLbl val="0"/>
      </c:catAx>
      <c:valAx>
        <c:axId val="320480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0484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Carousels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8</c:v>
                </c:pt>
                <c:pt idx="1">
                  <c:v>0</c:v>
                </c:pt>
                <c:pt idx="2">
                  <c:v>7</c:v>
                </c:pt>
                <c:pt idx="3">
                  <c:v>1</c:v>
                </c:pt>
              </c:numCache>
            </c:numRef>
          </c:val>
          <c:extLst>
            <c:ext xmlns:c16="http://schemas.microsoft.com/office/drawing/2014/chart" uri="{C3380CC4-5D6E-409C-BE32-E72D297353CC}">
              <c16:uniqueId val="{00000000-B89D-4954-8B86-2BA667CC7FA7}"/>
            </c:ext>
          </c:extLst>
        </c:ser>
        <c:ser>
          <c:idx val="1"/>
          <c:order val="1"/>
          <c:tx>
            <c:strRef>
              <c:f>Sheet1!$C$1</c:f>
              <c:strCache>
                <c:ptCount val="1"/>
                <c:pt idx="0">
                  <c:v>Images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11</c:v>
                </c:pt>
                <c:pt idx="1">
                  <c:v>0</c:v>
                </c:pt>
                <c:pt idx="2">
                  <c:v>5</c:v>
                </c:pt>
                <c:pt idx="3">
                  <c:v>6</c:v>
                </c:pt>
              </c:numCache>
            </c:numRef>
          </c:val>
          <c:extLst>
            <c:ext xmlns:c16="http://schemas.microsoft.com/office/drawing/2014/chart" uri="{C3380CC4-5D6E-409C-BE32-E72D297353CC}">
              <c16:uniqueId val="{00000001-B89D-4954-8B86-2BA667CC7FA7}"/>
            </c:ext>
          </c:extLst>
        </c:ser>
        <c:ser>
          <c:idx val="2"/>
          <c:order val="2"/>
          <c:tx>
            <c:strRef>
              <c:f>Sheet1!$D$1</c:f>
              <c:strCache>
                <c:ptCount val="1"/>
                <c:pt idx="0">
                  <c:v>Videos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4</c:v>
                </c:pt>
                <c:pt idx="1">
                  <c:v>0</c:v>
                </c:pt>
                <c:pt idx="2">
                  <c:v>0</c:v>
                </c:pt>
                <c:pt idx="3">
                  <c:v>0</c:v>
                </c:pt>
              </c:numCache>
            </c:numRef>
          </c:val>
          <c:extLst>
            <c:ext xmlns:c16="http://schemas.microsoft.com/office/drawing/2014/chart" uri="{C3380CC4-5D6E-409C-BE32-E72D297353CC}">
              <c16:uniqueId val="{00000002-B89D-4954-8B86-2BA667CC7FA7}"/>
            </c:ext>
          </c:extLst>
        </c:ser>
        <c:dLbls>
          <c:showLegendKey val="0"/>
          <c:showVal val="0"/>
          <c:showCatName val="0"/>
          <c:showSerName val="0"/>
          <c:showPercent val="0"/>
          <c:showBubbleSize val="0"/>
        </c:dLbls>
        <c:gapWidth val="150"/>
        <c:overlap val="100"/>
        <c:axId val="265284448"/>
        <c:axId val="265284776"/>
      </c:barChart>
      <c:catAx>
        <c:axId val="265284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84776"/>
        <c:crosses val="autoZero"/>
        <c:auto val="1"/>
        <c:lblAlgn val="ctr"/>
        <c:lblOffset val="100"/>
        <c:noMultiLvlLbl val="0"/>
      </c:catAx>
      <c:valAx>
        <c:axId val="2652847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284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Images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2259</c:v>
                </c:pt>
                <c:pt idx="1">
                  <c:v>0</c:v>
                </c:pt>
                <c:pt idx="2">
                  <c:v>111</c:v>
                </c:pt>
                <c:pt idx="3">
                  <c:v>1052</c:v>
                </c:pt>
              </c:numCache>
            </c:numRef>
          </c:val>
          <c:extLst>
            <c:ext xmlns:c16="http://schemas.microsoft.com/office/drawing/2014/chart" uri="{C3380CC4-5D6E-409C-BE32-E72D297353CC}">
              <c16:uniqueId val="{00000000-477A-4968-9DCF-46E8312A87F9}"/>
            </c:ext>
          </c:extLst>
        </c:ser>
        <c:ser>
          <c:idx val="1"/>
          <c:order val="1"/>
          <c:tx>
            <c:strRef>
              <c:f>Sheet1!$C$1</c:f>
              <c:strCache>
                <c:ptCount val="1"/>
                <c:pt idx="0">
                  <c:v>Videos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192</c:v>
                </c:pt>
                <c:pt idx="1">
                  <c:v>0</c:v>
                </c:pt>
                <c:pt idx="2">
                  <c:v>0</c:v>
                </c:pt>
                <c:pt idx="3">
                  <c:v>0</c:v>
                </c:pt>
              </c:numCache>
            </c:numRef>
          </c:val>
          <c:extLst>
            <c:ext xmlns:c16="http://schemas.microsoft.com/office/drawing/2014/chart" uri="{C3380CC4-5D6E-409C-BE32-E72D297353CC}">
              <c16:uniqueId val="{00000001-477A-4968-9DCF-46E8312A87F9}"/>
            </c:ext>
          </c:extLst>
        </c:ser>
        <c:ser>
          <c:idx val="2"/>
          <c:order val="2"/>
          <c:tx>
            <c:strRef>
              <c:f>Sheet1!$D$1</c:f>
              <c:strCache>
                <c:ptCount val="1"/>
                <c:pt idx="0">
                  <c:v>Carousels</c:v>
                </c:pt>
              </c:strCache>
            </c:strRef>
          </c:tx>
          <c:spPr>
            <a:solidFill>
              <a:schemeClr val="accent3"/>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Sheet1!$D$2:$D$5</c:f>
              <c:numCache>
                <c:formatCode>General</c:formatCode>
                <c:ptCount val="4"/>
                <c:pt idx="0">
                  <c:v>562</c:v>
                </c:pt>
                <c:pt idx="1">
                  <c:v>0</c:v>
                </c:pt>
                <c:pt idx="2">
                  <c:v>725</c:v>
                </c:pt>
                <c:pt idx="3">
                  <c:v>162</c:v>
                </c:pt>
              </c:numCache>
            </c:numRef>
          </c:val>
          <c:extLst>
            <c:ext xmlns:c16="http://schemas.microsoft.com/office/drawing/2014/chart" uri="{C3380CC4-5D6E-409C-BE32-E72D297353CC}">
              <c16:uniqueId val="{00000002-477A-4968-9DCF-46E8312A87F9}"/>
            </c:ext>
          </c:extLst>
        </c:ser>
        <c:dLbls>
          <c:showLegendKey val="0"/>
          <c:showVal val="0"/>
          <c:showCatName val="0"/>
          <c:showSerName val="0"/>
          <c:showPercent val="0"/>
          <c:showBubbleSize val="0"/>
        </c:dLbls>
        <c:gapWidth val="150"/>
        <c:overlap val="100"/>
        <c:axId val="319594720"/>
        <c:axId val="319598984"/>
      </c:barChart>
      <c:catAx>
        <c:axId val="31959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8984"/>
        <c:crosses val="autoZero"/>
        <c:auto val="1"/>
        <c:lblAlgn val="ctr"/>
        <c:lblOffset val="100"/>
        <c:noMultiLvlLbl val="0"/>
      </c:catAx>
      <c:valAx>
        <c:axId val="31959898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959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motomeloficial</c:v>
                </c:pt>
              </c:strCache>
            </c:strRef>
          </c:tx>
          <c:spPr>
            <a:solidFill>
              <a:schemeClr val="accent1"/>
            </a:solidFill>
            <a:ln>
              <a:noFill/>
            </a:ln>
            <a:effectLst/>
          </c:spPr>
          <c:invertIfNegative val="0"/>
          <c:cat>
            <c:strRef>
              <c:f>Sheet1!$A$2:$A$4</c:f>
              <c:strCache>
                <c:ptCount val="3"/>
                <c:pt idx="0">
                  <c:v>Carousel</c:v>
                </c:pt>
                <c:pt idx="1">
                  <c:v>Image</c:v>
                </c:pt>
                <c:pt idx="2">
                  <c:v>Video</c:v>
                </c:pt>
              </c:strCache>
            </c:strRef>
          </c:cat>
          <c:val>
            <c:numRef>
              <c:f>Sheet1!$B$2:$B$4</c:f>
              <c:numCache>
                <c:formatCode>General</c:formatCode>
                <c:ptCount val="3"/>
                <c:pt idx="0">
                  <c:v>0.23882570241277701</c:v>
                </c:pt>
                <c:pt idx="1">
                  <c:v>0.70525650078816204</c:v>
                </c:pt>
                <c:pt idx="2">
                  <c:v>0.123810150021868</c:v>
                </c:pt>
              </c:numCache>
            </c:numRef>
          </c:val>
          <c:extLst>
            <c:ext xmlns:c16="http://schemas.microsoft.com/office/drawing/2014/chart" uri="{C3380CC4-5D6E-409C-BE32-E72D297353CC}">
              <c16:uniqueId val="{00000000-2D55-4EE1-BC0F-BDCBAEE33659}"/>
            </c:ext>
          </c:extLst>
        </c:ser>
        <c:ser>
          <c:idx val="1"/>
          <c:order val="1"/>
          <c:tx>
            <c:strRef>
              <c:f>Sheet1!$C$1</c:f>
              <c:strCache>
                <c:ptCount val="1"/>
                <c:pt idx="0">
                  <c:v>zanellahnos</c:v>
                </c:pt>
              </c:strCache>
            </c:strRef>
          </c:tx>
          <c:spPr>
            <a:solidFill>
              <a:schemeClr val="accent2"/>
            </a:solidFill>
            <a:ln>
              <a:noFill/>
            </a:ln>
            <a:effectLst/>
          </c:spPr>
          <c:invertIfNegative val="0"/>
          <c:cat>
            <c:strRef>
              <c:f>Sheet1!$A$2:$A$4</c:f>
              <c:strCache>
                <c:ptCount val="3"/>
                <c:pt idx="0">
                  <c:v>Carousel</c:v>
                </c:pt>
                <c:pt idx="1">
                  <c:v>Image</c:v>
                </c:pt>
                <c:pt idx="2">
                  <c:v>Video</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2D55-4EE1-BC0F-BDCBAEE33659}"/>
            </c:ext>
          </c:extLst>
        </c:ser>
        <c:ser>
          <c:idx val="2"/>
          <c:order val="2"/>
          <c:tx>
            <c:strRef>
              <c:f>Sheet1!$D$1</c:f>
              <c:strCache>
                <c:ptCount val="1"/>
                <c:pt idx="0">
                  <c:v>corvenmotos</c:v>
                </c:pt>
              </c:strCache>
            </c:strRef>
          </c:tx>
          <c:spPr>
            <a:solidFill>
              <a:schemeClr val="accent3"/>
            </a:solidFill>
            <a:ln>
              <a:noFill/>
            </a:ln>
            <a:effectLst/>
          </c:spPr>
          <c:invertIfNegative val="0"/>
          <c:cat>
            <c:strRef>
              <c:f>Sheet1!$A$2:$A$4</c:f>
              <c:strCache>
                <c:ptCount val="3"/>
                <c:pt idx="0">
                  <c:v>Carousel</c:v>
                </c:pt>
                <c:pt idx="1">
                  <c:v>Image</c:v>
                </c:pt>
                <c:pt idx="2">
                  <c:v>Video</c:v>
                </c:pt>
              </c:strCache>
            </c:strRef>
          </c:cat>
          <c:val>
            <c:numRef>
              <c:f>Sheet1!$D$2:$D$4</c:f>
              <c:numCache>
                <c:formatCode>General</c:formatCode>
                <c:ptCount val="3"/>
                <c:pt idx="0">
                  <c:v>0.50424322155002099</c:v>
                </c:pt>
                <c:pt idx="1">
                  <c:v>0.107970604281796</c:v>
                </c:pt>
                <c:pt idx="2">
                  <c:v>0</c:v>
                </c:pt>
              </c:numCache>
            </c:numRef>
          </c:val>
          <c:extLst>
            <c:ext xmlns:c16="http://schemas.microsoft.com/office/drawing/2014/chart" uri="{C3380CC4-5D6E-409C-BE32-E72D297353CC}">
              <c16:uniqueId val="{00000002-2D55-4EE1-BC0F-BDCBAEE33659}"/>
            </c:ext>
          </c:extLst>
        </c:ser>
        <c:ser>
          <c:idx val="3"/>
          <c:order val="3"/>
          <c:tx>
            <c:strRef>
              <c:f>Sheet1!$E$1</c:f>
              <c:strCache>
                <c:ptCount val="1"/>
                <c:pt idx="0">
                  <c:v>gileramotorsarg</c:v>
                </c:pt>
              </c:strCache>
            </c:strRef>
          </c:tx>
          <c:spPr>
            <a:solidFill>
              <a:schemeClr val="accent4"/>
            </a:solidFill>
            <a:ln>
              <a:noFill/>
            </a:ln>
            <a:effectLst/>
          </c:spPr>
          <c:invertIfNegative val="0"/>
          <c:cat>
            <c:strRef>
              <c:f>Sheet1!$A$2:$A$4</c:f>
              <c:strCache>
                <c:ptCount val="3"/>
                <c:pt idx="0">
                  <c:v>Carousel</c:v>
                </c:pt>
                <c:pt idx="1">
                  <c:v>Image</c:v>
                </c:pt>
                <c:pt idx="2">
                  <c:v>Video</c:v>
                </c:pt>
              </c:strCache>
            </c:strRef>
          </c:cat>
          <c:val>
            <c:numRef>
              <c:f>Sheet1!$E$2:$E$4</c:f>
              <c:numCache>
                <c:formatCode>General</c:formatCode>
                <c:ptCount val="3"/>
                <c:pt idx="0">
                  <c:v>1.2882703777336</c:v>
                </c:pt>
                <c:pt idx="1">
                  <c:v>1.3968968893332201</c:v>
                </c:pt>
                <c:pt idx="2">
                  <c:v>0</c:v>
                </c:pt>
              </c:numCache>
            </c:numRef>
          </c:val>
          <c:extLst>
            <c:ext xmlns:c16="http://schemas.microsoft.com/office/drawing/2014/chart" uri="{C3380CC4-5D6E-409C-BE32-E72D297353CC}">
              <c16:uniqueId val="{00000003-2D55-4EE1-BC0F-BDCBAEE33659}"/>
            </c:ext>
          </c:extLst>
        </c:ser>
        <c:dLbls>
          <c:showLegendKey val="0"/>
          <c:showVal val="0"/>
          <c:showCatName val="0"/>
          <c:showSerName val="0"/>
          <c:showPercent val="0"/>
          <c:showBubbleSize val="0"/>
        </c:dLbls>
        <c:gapWidth val="219"/>
        <c:overlap val="-27"/>
        <c:axId val="318028672"/>
        <c:axId val="318029000"/>
      </c:barChart>
      <c:catAx>
        <c:axId val="3180286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9000"/>
        <c:crosses val="autoZero"/>
        <c:auto val="1"/>
        <c:lblAlgn val="ctr"/>
        <c:lblOffset val="100"/>
        <c:noMultiLvlLbl val="0"/>
      </c:catAx>
      <c:valAx>
        <c:axId val="318029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8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Sheet1!$B$2:$B$5</c:f>
              <c:numCache>
                <c:formatCode>General</c:formatCode>
                <c:ptCount val="4"/>
                <c:pt idx="0">
                  <c:v>2054</c:v>
                </c:pt>
                <c:pt idx="1">
                  <c:v>0</c:v>
                </c:pt>
                <c:pt idx="2">
                  <c:v>747</c:v>
                </c:pt>
                <c:pt idx="3">
                  <c:v>1164</c:v>
                </c:pt>
              </c:numCache>
            </c:numRef>
          </c:val>
          <c:extLst>
            <c:ext xmlns:c16="http://schemas.microsoft.com/office/drawing/2014/chart" uri="{C3380CC4-5D6E-409C-BE32-E72D297353CC}">
              <c16:uniqueId val="{00000000-E4DD-4A85-90FE-4CD5AF5D4CDD}"/>
            </c:ext>
          </c:extLst>
        </c:ser>
        <c:ser>
          <c:idx val="1"/>
          <c:order val="1"/>
          <c:tx>
            <c:strRef>
              <c:f>Sheet1!$C$1</c:f>
              <c:strCache>
                <c:ptCount val="1"/>
                <c:pt idx="0">
                  <c:v>Comments</c:v>
                </c:pt>
              </c:strCache>
            </c:strRef>
          </c:tx>
          <c:spPr>
            <a:solidFill>
              <a:schemeClr val="accent2"/>
            </a:solidFill>
            <a:ln>
              <a:noFill/>
            </a:ln>
            <a:effectLst/>
          </c:spPr>
          <c:invertIfNegative val="0"/>
          <c:cat>
            <c:strRef>
              <c:f>Sheet1!$A$2:$A$5</c:f>
              <c:strCache>
                <c:ptCount val="4"/>
                <c:pt idx="0">
                  <c:v>motomeloficial</c:v>
                </c:pt>
                <c:pt idx="1">
                  <c:v>zanellahnos</c:v>
                </c:pt>
                <c:pt idx="2">
                  <c:v>corvenmotos</c:v>
                </c:pt>
                <c:pt idx="3">
                  <c:v>gileramotorsarg</c:v>
                </c:pt>
              </c:strCache>
            </c:strRef>
          </c:cat>
          <c:val>
            <c:numRef>
              <c:f>Sheet1!$C$2:$C$5</c:f>
              <c:numCache>
                <c:formatCode>General</c:formatCode>
                <c:ptCount val="4"/>
                <c:pt idx="0">
                  <c:v>959</c:v>
                </c:pt>
                <c:pt idx="1">
                  <c:v>0</c:v>
                </c:pt>
                <c:pt idx="2">
                  <c:v>89</c:v>
                </c:pt>
                <c:pt idx="3">
                  <c:v>50</c:v>
                </c:pt>
              </c:numCache>
            </c:numRef>
          </c:val>
          <c:extLst>
            <c:ext xmlns:c16="http://schemas.microsoft.com/office/drawing/2014/chart" uri="{C3380CC4-5D6E-409C-BE32-E72D297353CC}">
              <c16:uniqueId val="{00000001-E4DD-4A85-90FE-4CD5AF5D4CDD}"/>
            </c:ext>
          </c:extLst>
        </c:ser>
        <c:dLbls>
          <c:showLegendKey val="0"/>
          <c:showVal val="0"/>
          <c:showCatName val="0"/>
          <c:showSerName val="0"/>
          <c:showPercent val="0"/>
          <c:showBubbleSize val="0"/>
        </c:dLbls>
        <c:gapWidth val="150"/>
        <c:overlap val="100"/>
        <c:axId val="318024408"/>
        <c:axId val="318024736"/>
      </c:barChart>
      <c:catAx>
        <c:axId val="318024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4736"/>
        <c:crosses val="autoZero"/>
        <c:auto val="1"/>
        <c:lblAlgn val="ctr"/>
        <c:lblOffset val="100"/>
        <c:noMultiLvlLbl val="0"/>
      </c:catAx>
      <c:valAx>
        <c:axId val="318024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802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B275DD-8983-4FC9-9D28-22D1C3D2EA3D}"/>
              </a:ext>
            </a:extLst>
          </p:cNvPr>
          <p:cNvSpPr>
            <a:spLocks noGrp="1"/>
          </p:cNvSpPr>
          <p:nvPr>
            <p:ph type="ctrTitle"/>
          </p:nvPr>
        </p:nvSpPr>
        <p:spPr/>
        <p:txBody>
          <a:bodyPr/>
          <a:lstStyle/>
          <a:p>
            <a:r>
              <a:rPr lang="en-US"/>
              <a:t>Reporte Instagram</a:t>
            </a:r>
          </a:p>
        </p:txBody>
      </p:sp>
      <p:sp>
        <p:nvSpPr>
          <p:cNvPr id="3" name="Subtitle 2">
            <a:extLst>
              <a:ext uri="{FF2B5EF4-FFF2-40B4-BE49-F238E27FC236}">
                <a16:creationId xmlns:a16="http://schemas.microsoft.com/office/drawing/2014/main" id="{D95EA137-413A-4E7B-8FF8-461E4C01DCD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747201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93BA92-8640-440B-BCA0-0316556C5008}"/>
              </a:ext>
            </a:extLst>
          </p:cNvPr>
          <p:cNvSpPr>
            <a:spLocks noGrp="1"/>
          </p:cNvSpPr>
          <p:nvPr>
            <p:ph type="title"/>
          </p:nvPr>
        </p:nvSpPr>
        <p:spPr/>
        <p:txBody>
          <a:bodyPr/>
          <a:lstStyle/>
          <a:p>
            <a:r>
              <a:rPr lang="en-US"/>
              <a:t>Instagram Key Metrics Table | Motomel</a:t>
            </a:r>
          </a:p>
        </p:txBody>
      </p:sp>
      <p:graphicFrame>
        <p:nvGraphicFramePr>
          <p:cNvPr id="5" name="Table Placeholder 4">
            <a:extLst>
              <a:ext uri="{FF2B5EF4-FFF2-40B4-BE49-F238E27FC236}">
                <a16:creationId xmlns:a16="http://schemas.microsoft.com/office/drawing/2014/main" id="{322ECFF4-CBFB-4545-980A-FA43F0AEB719}"/>
              </a:ext>
            </a:extLst>
          </p:cNvPr>
          <p:cNvGraphicFramePr>
            <a:graphicFrameLocks noGrp="1"/>
          </p:cNvGraphicFramePr>
          <p:nvPr>
            <p:ph type="tbl" sz="quarter" idx="13"/>
            <p:extLst>
              <p:ext uri="{D42A27DB-BD31-4B8C-83A1-F6EECF244321}">
                <p14:modId xmlns:p14="http://schemas.microsoft.com/office/powerpoint/2010/main" val="39609312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28913262"/>
                    </a:ext>
                  </a:extLst>
                </a:gridCol>
                <a:gridCol w="658368">
                  <a:extLst>
                    <a:ext uri="{9D8B030D-6E8A-4147-A177-3AD203B41FA5}">
                      <a16:colId xmlns:a16="http://schemas.microsoft.com/office/drawing/2014/main" val="1220763328"/>
                    </a:ext>
                  </a:extLst>
                </a:gridCol>
                <a:gridCol w="658368">
                  <a:extLst>
                    <a:ext uri="{9D8B030D-6E8A-4147-A177-3AD203B41FA5}">
                      <a16:colId xmlns:a16="http://schemas.microsoft.com/office/drawing/2014/main" val="4150596786"/>
                    </a:ext>
                  </a:extLst>
                </a:gridCol>
                <a:gridCol w="658368">
                  <a:extLst>
                    <a:ext uri="{9D8B030D-6E8A-4147-A177-3AD203B41FA5}">
                      <a16:colId xmlns:a16="http://schemas.microsoft.com/office/drawing/2014/main" val="2295949843"/>
                    </a:ext>
                  </a:extLst>
                </a:gridCol>
                <a:gridCol w="658368">
                  <a:extLst>
                    <a:ext uri="{9D8B030D-6E8A-4147-A177-3AD203B41FA5}">
                      <a16:colId xmlns:a16="http://schemas.microsoft.com/office/drawing/2014/main" val="3297867123"/>
                    </a:ext>
                  </a:extLst>
                </a:gridCol>
                <a:gridCol w="658368">
                  <a:extLst>
                    <a:ext uri="{9D8B030D-6E8A-4147-A177-3AD203B41FA5}">
                      <a16:colId xmlns:a16="http://schemas.microsoft.com/office/drawing/2014/main" val="3992150568"/>
                    </a:ext>
                  </a:extLst>
                </a:gridCol>
                <a:gridCol w="658368">
                  <a:extLst>
                    <a:ext uri="{9D8B030D-6E8A-4147-A177-3AD203B41FA5}">
                      <a16:colId xmlns:a16="http://schemas.microsoft.com/office/drawing/2014/main" val="3645482105"/>
                    </a:ext>
                  </a:extLst>
                </a:gridCol>
                <a:gridCol w="658368">
                  <a:extLst>
                    <a:ext uri="{9D8B030D-6E8A-4147-A177-3AD203B41FA5}">
                      <a16:colId xmlns:a16="http://schemas.microsoft.com/office/drawing/2014/main" val="501875681"/>
                    </a:ext>
                  </a:extLst>
                </a:gridCol>
                <a:gridCol w="658368">
                  <a:extLst>
                    <a:ext uri="{9D8B030D-6E8A-4147-A177-3AD203B41FA5}">
                      <a16:colId xmlns:a16="http://schemas.microsoft.com/office/drawing/2014/main" val="2957191889"/>
                    </a:ext>
                  </a:extLst>
                </a:gridCol>
                <a:gridCol w="658368">
                  <a:extLst>
                    <a:ext uri="{9D8B030D-6E8A-4147-A177-3AD203B41FA5}">
                      <a16:colId xmlns:a16="http://schemas.microsoft.com/office/drawing/2014/main" val="3133069171"/>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950210971"/>
                  </a:ext>
                </a:extLst>
              </a:tr>
              <a:tr h="370840">
                <a:tc>
                  <a:txBody>
                    <a:bodyPr/>
                    <a:lstStyle/>
                    <a:p>
                      <a:r>
                        <a:rPr lang="en-US" sz="1000"/>
                        <a:t>motomeloficial</a:t>
                      </a:r>
                    </a:p>
                  </a:txBody>
                  <a:tcPr/>
                </a:tc>
                <a:tc>
                  <a:txBody>
                    <a:bodyPr/>
                    <a:lstStyle/>
                    <a:p>
                      <a:r>
                        <a:rPr lang="en-US" sz="1000"/>
                        <a:t>29808</a:t>
                      </a:r>
                    </a:p>
                  </a:txBody>
                  <a:tcPr/>
                </a:tc>
                <a:tc>
                  <a:txBody>
                    <a:bodyPr/>
                    <a:lstStyle/>
                    <a:p>
                      <a:r>
                        <a:rPr lang="en-US" sz="1000"/>
                        <a:t>822</a:t>
                      </a:r>
                    </a:p>
                  </a:txBody>
                  <a:tcPr/>
                </a:tc>
                <a:tc>
                  <a:txBody>
                    <a:bodyPr/>
                    <a:lstStyle/>
                    <a:p>
                      <a:r>
                        <a:rPr lang="en-US" sz="1000"/>
                        <a:t>11</a:t>
                      </a:r>
                    </a:p>
                  </a:txBody>
                  <a:tcPr/>
                </a:tc>
                <a:tc>
                  <a:txBody>
                    <a:bodyPr/>
                    <a:lstStyle/>
                    <a:p>
                      <a:r>
                        <a:rPr lang="en-US" sz="1000"/>
                        <a:t>8</a:t>
                      </a:r>
                    </a:p>
                  </a:txBody>
                  <a:tcPr/>
                </a:tc>
                <a:tc>
                  <a:txBody>
                    <a:bodyPr/>
                    <a:lstStyle/>
                    <a:p>
                      <a:r>
                        <a:rPr lang="en-US" sz="1000"/>
                        <a:t>5</a:t>
                      </a:r>
                    </a:p>
                  </a:txBody>
                  <a:tcPr/>
                </a:tc>
                <a:tc>
                  <a:txBody>
                    <a:bodyPr/>
                    <a:lstStyle/>
                    <a:p>
                      <a:r>
                        <a:rPr lang="en-US" sz="1000"/>
                        <a:t>24</a:t>
                      </a:r>
                    </a:p>
                  </a:txBody>
                  <a:tcPr/>
                </a:tc>
                <a:tc>
                  <a:txBody>
                    <a:bodyPr/>
                    <a:lstStyle/>
                    <a:p>
                      <a:r>
                        <a:rPr lang="en-US" sz="1000"/>
                        <a:t>2054</a:t>
                      </a:r>
                    </a:p>
                  </a:txBody>
                  <a:tcPr/>
                </a:tc>
                <a:tc>
                  <a:txBody>
                    <a:bodyPr/>
                    <a:lstStyle/>
                    <a:p>
                      <a:r>
                        <a:rPr lang="en-US" sz="1000"/>
                        <a:t>959</a:t>
                      </a:r>
                    </a:p>
                  </a:txBody>
                  <a:tcPr/>
                </a:tc>
                <a:tc>
                  <a:txBody>
                    <a:bodyPr/>
                    <a:lstStyle/>
                    <a:p>
                      <a:r>
                        <a:rPr lang="en-US" sz="1000"/>
                        <a:t>0.4271 %</a:t>
                      </a:r>
                    </a:p>
                  </a:txBody>
                  <a:tcPr/>
                </a:tc>
                <a:extLst>
                  <a:ext uri="{0D108BD9-81ED-4DB2-BD59-A6C34878D82A}">
                    <a16:rowId xmlns:a16="http://schemas.microsoft.com/office/drawing/2014/main" val="1320598792"/>
                  </a:ext>
                </a:extLst>
              </a:tr>
              <a:tr h="370840">
                <a:tc>
                  <a:txBody>
                    <a:bodyPr/>
                    <a:lstStyle/>
                    <a:p>
                      <a:r>
                        <a:rPr lang="en-US" sz="1000"/>
                        <a:t>corvenmotos</a:t>
                      </a:r>
                    </a:p>
                  </a:txBody>
                  <a:tcPr/>
                </a:tc>
                <a:tc>
                  <a:txBody>
                    <a:bodyPr/>
                    <a:lstStyle/>
                    <a:p>
                      <a:r>
                        <a:rPr lang="en-US" sz="1000"/>
                        <a:t>20733</a:t>
                      </a:r>
                    </a:p>
                  </a:txBody>
                  <a:tcPr/>
                </a:tc>
                <a:tc>
                  <a:txBody>
                    <a:bodyPr/>
                    <a:lstStyle/>
                    <a:p>
                      <a:r>
                        <a:rPr lang="en-US" sz="1000"/>
                        <a:t>532</a:t>
                      </a:r>
                    </a:p>
                  </a:txBody>
                  <a:tcPr/>
                </a:tc>
                <a:tc>
                  <a:txBody>
                    <a:bodyPr/>
                    <a:lstStyle/>
                    <a:p>
                      <a:r>
                        <a:rPr lang="en-US" sz="1000"/>
                        <a:t>5</a:t>
                      </a:r>
                    </a:p>
                  </a:txBody>
                  <a:tcPr/>
                </a:tc>
                <a:tc>
                  <a:txBody>
                    <a:bodyPr/>
                    <a:lstStyle/>
                    <a:p>
                      <a:r>
                        <a:rPr lang="en-US" sz="1000"/>
                        <a:t>7</a:t>
                      </a:r>
                    </a:p>
                  </a:txBody>
                  <a:tcPr/>
                </a:tc>
                <a:tc>
                  <a:txBody>
                    <a:bodyPr/>
                    <a:lstStyle/>
                    <a:p>
                      <a:r>
                        <a:rPr lang="en-US" sz="1000"/>
                        <a:t>0</a:t>
                      </a:r>
                    </a:p>
                  </a:txBody>
                  <a:tcPr/>
                </a:tc>
                <a:tc>
                  <a:txBody>
                    <a:bodyPr/>
                    <a:lstStyle/>
                    <a:p>
                      <a:r>
                        <a:rPr lang="en-US" sz="1000"/>
                        <a:t>12</a:t>
                      </a:r>
                    </a:p>
                  </a:txBody>
                  <a:tcPr/>
                </a:tc>
                <a:tc>
                  <a:txBody>
                    <a:bodyPr/>
                    <a:lstStyle/>
                    <a:p>
                      <a:r>
                        <a:rPr lang="en-US" sz="1000"/>
                        <a:t>747</a:t>
                      </a:r>
                    </a:p>
                  </a:txBody>
                  <a:tcPr/>
                </a:tc>
                <a:tc>
                  <a:txBody>
                    <a:bodyPr/>
                    <a:lstStyle/>
                    <a:p>
                      <a:r>
                        <a:rPr lang="en-US" sz="1000"/>
                        <a:t>89</a:t>
                      </a:r>
                    </a:p>
                  </a:txBody>
                  <a:tcPr/>
                </a:tc>
                <a:tc>
                  <a:txBody>
                    <a:bodyPr/>
                    <a:lstStyle/>
                    <a:p>
                      <a:r>
                        <a:rPr lang="en-US" sz="1000"/>
                        <a:t>0.3404 %</a:t>
                      </a:r>
                    </a:p>
                  </a:txBody>
                  <a:tcPr/>
                </a:tc>
                <a:extLst>
                  <a:ext uri="{0D108BD9-81ED-4DB2-BD59-A6C34878D82A}">
                    <a16:rowId xmlns:a16="http://schemas.microsoft.com/office/drawing/2014/main" val="39811906"/>
                  </a:ext>
                </a:extLst>
              </a:tr>
              <a:tr h="370840">
                <a:tc>
                  <a:txBody>
                    <a:bodyPr/>
                    <a:lstStyle/>
                    <a:p>
                      <a:r>
                        <a:rPr lang="en-US" sz="1000"/>
                        <a:t>zanellahnos</a:t>
                      </a:r>
                    </a:p>
                  </a:txBody>
                  <a:tcPr/>
                </a:tc>
                <a:tc>
                  <a:txBody>
                    <a:bodyPr/>
                    <a:lstStyle/>
                    <a:p>
                      <a:r>
                        <a:rPr lang="en-US" sz="1000"/>
                        <a:t>18744</a:t>
                      </a:r>
                    </a:p>
                  </a:txBody>
                  <a:tcPr/>
                </a:tc>
                <a:tc>
                  <a:txBody>
                    <a:bodyPr/>
                    <a:lstStyle/>
                    <a:p>
                      <a:r>
                        <a:rPr lang="en-US" sz="1000"/>
                        <a:t>92</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tc>
                  <a:txBody>
                    <a:bodyPr/>
                    <a:lstStyle/>
                    <a:p>
                      <a:r>
                        <a:rPr lang="en-US" sz="1000"/>
                        <a:t>n/a</a:t>
                      </a:r>
                    </a:p>
                  </a:txBody>
                  <a:tcPr/>
                </a:tc>
                <a:extLst>
                  <a:ext uri="{0D108BD9-81ED-4DB2-BD59-A6C34878D82A}">
                    <a16:rowId xmlns:a16="http://schemas.microsoft.com/office/drawing/2014/main" val="103087314"/>
                  </a:ext>
                </a:extLst>
              </a:tr>
              <a:tr h="370840">
                <a:tc>
                  <a:txBody>
                    <a:bodyPr/>
                    <a:lstStyle/>
                    <a:p>
                      <a:r>
                        <a:rPr lang="en-US" sz="1000"/>
                        <a:t>gileramotorsarg</a:t>
                      </a:r>
                    </a:p>
                  </a:txBody>
                  <a:tcPr/>
                </a:tc>
                <a:tc>
                  <a:txBody>
                    <a:bodyPr/>
                    <a:lstStyle/>
                    <a:p>
                      <a:r>
                        <a:rPr lang="en-US" sz="1000"/>
                        <a:t>12707</a:t>
                      </a:r>
                    </a:p>
                  </a:txBody>
                  <a:tcPr/>
                </a:tc>
                <a:tc>
                  <a:txBody>
                    <a:bodyPr/>
                    <a:lstStyle/>
                    <a:p>
                      <a:r>
                        <a:rPr lang="en-US" sz="1000"/>
                        <a:t>298</a:t>
                      </a:r>
                    </a:p>
                  </a:txBody>
                  <a:tcPr/>
                </a:tc>
                <a:tc>
                  <a:txBody>
                    <a:bodyPr/>
                    <a:lstStyle/>
                    <a:p>
                      <a:r>
                        <a:rPr lang="en-US" sz="1000"/>
                        <a:t>6</a:t>
                      </a:r>
                    </a:p>
                  </a:txBody>
                  <a:tcPr/>
                </a:tc>
                <a:tc>
                  <a:txBody>
                    <a:bodyPr/>
                    <a:lstStyle/>
                    <a:p>
                      <a:r>
                        <a:rPr lang="en-US" sz="1000"/>
                        <a:t>1</a:t>
                      </a:r>
                    </a:p>
                  </a:txBody>
                  <a:tcPr/>
                </a:tc>
                <a:tc>
                  <a:txBody>
                    <a:bodyPr/>
                    <a:lstStyle/>
                    <a:p>
                      <a:r>
                        <a:rPr lang="en-US" sz="1000"/>
                        <a:t>0</a:t>
                      </a:r>
                    </a:p>
                  </a:txBody>
                  <a:tcPr/>
                </a:tc>
                <a:tc>
                  <a:txBody>
                    <a:bodyPr/>
                    <a:lstStyle/>
                    <a:p>
                      <a:r>
                        <a:rPr lang="en-US" sz="1000"/>
                        <a:t>7</a:t>
                      </a:r>
                    </a:p>
                  </a:txBody>
                  <a:tcPr/>
                </a:tc>
                <a:tc>
                  <a:txBody>
                    <a:bodyPr/>
                    <a:lstStyle/>
                    <a:p>
                      <a:r>
                        <a:rPr lang="en-US" sz="1000"/>
                        <a:t>1164</a:t>
                      </a:r>
                    </a:p>
                  </a:txBody>
                  <a:tcPr/>
                </a:tc>
                <a:tc>
                  <a:txBody>
                    <a:bodyPr/>
                    <a:lstStyle/>
                    <a:p>
                      <a:r>
                        <a:rPr lang="en-US" sz="1000"/>
                        <a:t>50</a:t>
                      </a:r>
                    </a:p>
                  </a:txBody>
                  <a:tcPr/>
                </a:tc>
                <a:tc>
                  <a:txBody>
                    <a:bodyPr/>
                    <a:lstStyle/>
                    <a:p>
                      <a:r>
                        <a:rPr lang="en-US" sz="1000"/>
                        <a:t>1.3810 %</a:t>
                      </a:r>
                    </a:p>
                  </a:txBody>
                  <a:tcPr/>
                </a:tc>
                <a:extLst>
                  <a:ext uri="{0D108BD9-81ED-4DB2-BD59-A6C34878D82A}">
                    <a16:rowId xmlns:a16="http://schemas.microsoft.com/office/drawing/2014/main" val="1288884289"/>
                  </a:ext>
                </a:extLst>
              </a:tr>
            </a:tbl>
          </a:graphicData>
        </a:graphic>
      </p:graphicFrame>
      <p:sp>
        <p:nvSpPr>
          <p:cNvPr id="4" name="Text Placeholder 3">
            <a:extLst>
              <a:ext uri="{FF2B5EF4-FFF2-40B4-BE49-F238E27FC236}">
                <a16:creationId xmlns:a16="http://schemas.microsoft.com/office/drawing/2014/main" id="{6D462A56-B4A8-472A-997E-D12401E397E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5327033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59309F-EDCF-4CDD-BEFE-DB73A8A29B7B}"/>
              </a:ext>
            </a:extLst>
          </p:cNvPr>
          <p:cNvSpPr>
            <a:spLocks noGrp="1"/>
          </p:cNvSpPr>
          <p:nvPr>
            <p:ph type="title"/>
          </p:nvPr>
        </p:nvSpPr>
        <p:spPr/>
        <p:txBody>
          <a:bodyPr/>
          <a:lstStyle/>
          <a:p>
            <a:r>
              <a:rPr lang="en-US"/>
              <a:t>Instagram Follower Distribution | Motomel</a:t>
            </a:r>
          </a:p>
        </p:txBody>
      </p:sp>
      <p:graphicFrame>
        <p:nvGraphicFramePr>
          <p:cNvPr id="6" name="Chart Placeholder 5">
            <a:extLst>
              <a:ext uri="{FF2B5EF4-FFF2-40B4-BE49-F238E27FC236}">
                <a16:creationId xmlns:a16="http://schemas.microsoft.com/office/drawing/2014/main" id="{4CCD04A1-BF90-4CE9-ABF6-9440A505D296}"/>
              </a:ext>
            </a:extLst>
          </p:cNvPr>
          <p:cNvGraphicFramePr>
            <a:graphicFrameLocks noGrp="1"/>
          </p:cNvGraphicFramePr>
          <p:nvPr>
            <p:ph type="chart" sz="quarter" idx="13"/>
            <p:extLst>
              <p:ext uri="{D42A27DB-BD31-4B8C-83A1-F6EECF244321}">
                <p14:modId xmlns:p14="http://schemas.microsoft.com/office/powerpoint/2010/main" val="36004878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29AC730-7B3A-4868-BFE1-835635B26702}"/>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546279CE-E144-4135-815B-053C4DBBB78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2348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56A88-D8A3-4256-85FC-7AB48D773E7A}"/>
              </a:ext>
            </a:extLst>
          </p:cNvPr>
          <p:cNvSpPr>
            <a:spLocks noGrp="1"/>
          </p:cNvSpPr>
          <p:nvPr>
            <p:ph type="title"/>
          </p:nvPr>
        </p:nvSpPr>
        <p:spPr/>
        <p:txBody>
          <a:bodyPr/>
          <a:lstStyle/>
          <a:p>
            <a:r>
              <a:rPr lang="en-US"/>
              <a:t>Instagram Key Metrics Radar | Motomel</a:t>
            </a:r>
          </a:p>
        </p:txBody>
      </p:sp>
      <p:graphicFrame>
        <p:nvGraphicFramePr>
          <p:cNvPr id="6" name="Chart Placeholder 5">
            <a:extLst>
              <a:ext uri="{FF2B5EF4-FFF2-40B4-BE49-F238E27FC236}">
                <a16:creationId xmlns:a16="http://schemas.microsoft.com/office/drawing/2014/main" id="{59888B64-AF96-4227-9380-3C18FAE07089}"/>
              </a:ext>
            </a:extLst>
          </p:cNvPr>
          <p:cNvGraphicFramePr>
            <a:graphicFrameLocks noGrp="1"/>
          </p:cNvGraphicFramePr>
          <p:nvPr>
            <p:ph type="chart" sz="quarter" idx="13"/>
            <p:extLst>
              <p:ext uri="{D42A27DB-BD31-4B8C-83A1-F6EECF244321}">
                <p14:modId xmlns:p14="http://schemas.microsoft.com/office/powerpoint/2010/main" val="33392107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A2F461-1349-4CC5-BE88-CC4D7B50494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99A478CD-B760-4EBF-B501-B17E4C58A27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574071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06FD76-842D-48AC-AF9E-1611DDA7E09E}"/>
              </a:ext>
            </a:extLst>
          </p:cNvPr>
          <p:cNvSpPr>
            <a:spLocks noGrp="1"/>
          </p:cNvSpPr>
          <p:nvPr>
            <p:ph type="title"/>
          </p:nvPr>
        </p:nvSpPr>
        <p:spPr/>
        <p:txBody>
          <a:bodyPr/>
          <a:lstStyle/>
          <a:p>
            <a:r>
              <a:rPr lang="en-US"/>
              <a:t>Instagram Followers Total | Motomel</a:t>
            </a:r>
          </a:p>
        </p:txBody>
      </p:sp>
      <p:graphicFrame>
        <p:nvGraphicFramePr>
          <p:cNvPr id="6" name="Chart Placeholder 5">
            <a:extLst>
              <a:ext uri="{FF2B5EF4-FFF2-40B4-BE49-F238E27FC236}">
                <a16:creationId xmlns:a16="http://schemas.microsoft.com/office/drawing/2014/main" id="{2FA6A5C1-0B0C-4D4A-B013-F53D46FFDAFA}"/>
              </a:ext>
            </a:extLst>
          </p:cNvPr>
          <p:cNvGraphicFramePr>
            <a:graphicFrameLocks noGrp="1"/>
          </p:cNvGraphicFramePr>
          <p:nvPr>
            <p:ph type="chart" sz="quarter" idx="13"/>
            <p:extLst>
              <p:ext uri="{D42A27DB-BD31-4B8C-83A1-F6EECF244321}">
                <p14:modId xmlns:p14="http://schemas.microsoft.com/office/powerpoint/2010/main" val="1353903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23A25B3-BC2B-4330-A624-EDA6EEE0688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5209155-CDE5-40A9-875E-C4DF94A266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059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1C5798-4573-47A9-AB12-9AB785DD054E}"/>
              </a:ext>
            </a:extLst>
          </p:cNvPr>
          <p:cNvSpPr>
            <a:spLocks noGrp="1"/>
          </p:cNvSpPr>
          <p:nvPr>
            <p:ph type="title"/>
          </p:nvPr>
        </p:nvSpPr>
        <p:spPr/>
        <p:txBody>
          <a:bodyPr/>
          <a:lstStyle/>
          <a:p>
            <a:r>
              <a:rPr lang="en-US"/>
              <a:t>Instagram Followers Change | Motomel</a:t>
            </a:r>
          </a:p>
        </p:txBody>
      </p:sp>
      <p:graphicFrame>
        <p:nvGraphicFramePr>
          <p:cNvPr id="6" name="Chart Placeholder 5">
            <a:extLst>
              <a:ext uri="{FF2B5EF4-FFF2-40B4-BE49-F238E27FC236}">
                <a16:creationId xmlns:a16="http://schemas.microsoft.com/office/drawing/2014/main" id="{BCCA44E1-059D-4212-ACCA-D1D60EE2E895}"/>
              </a:ext>
            </a:extLst>
          </p:cNvPr>
          <p:cNvGraphicFramePr>
            <a:graphicFrameLocks noGrp="1"/>
          </p:cNvGraphicFramePr>
          <p:nvPr>
            <p:ph type="chart" sz="quarter" idx="13"/>
            <p:extLst>
              <p:ext uri="{D42A27DB-BD31-4B8C-83A1-F6EECF244321}">
                <p14:modId xmlns:p14="http://schemas.microsoft.com/office/powerpoint/2010/main" val="18898203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6D478F0-2284-4441-ABDE-D708E646316D}"/>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471E1389-030D-4B40-9375-DCDCB20FE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74317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EA7805-99D9-4D2C-B060-D41A5CE03516}"/>
              </a:ext>
            </a:extLst>
          </p:cNvPr>
          <p:cNvSpPr>
            <a:spLocks noGrp="1"/>
          </p:cNvSpPr>
          <p:nvPr>
            <p:ph type="title"/>
          </p:nvPr>
        </p:nvSpPr>
        <p:spPr/>
        <p:txBody>
          <a:bodyPr/>
          <a:lstStyle/>
          <a:p>
            <a:r>
              <a:rPr lang="en-US"/>
              <a:t>Instagram Posts By Weekday | Motomel</a:t>
            </a:r>
          </a:p>
        </p:txBody>
      </p:sp>
      <p:graphicFrame>
        <p:nvGraphicFramePr>
          <p:cNvPr id="6" name="Chart Placeholder 5">
            <a:extLst>
              <a:ext uri="{FF2B5EF4-FFF2-40B4-BE49-F238E27FC236}">
                <a16:creationId xmlns:a16="http://schemas.microsoft.com/office/drawing/2014/main" id="{60D4CEAA-B937-4999-9BC0-FFCE3F00DAC5}"/>
              </a:ext>
            </a:extLst>
          </p:cNvPr>
          <p:cNvGraphicFramePr>
            <a:graphicFrameLocks noGrp="1"/>
          </p:cNvGraphicFramePr>
          <p:nvPr>
            <p:ph type="chart" sz="quarter" idx="13"/>
            <p:extLst>
              <p:ext uri="{D42A27DB-BD31-4B8C-83A1-F6EECF244321}">
                <p14:modId xmlns:p14="http://schemas.microsoft.com/office/powerpoint/2010/main" val="29326235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808768F-CAAC-42A3-865D-1652694F0D9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22CEE836-5ED5-4FEB-B07B-7361584C13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8935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D7D85E-6E9E-429C-AC2A-1C4A1154DCD6}"/>
              </a:ext>
            </a:extLst>
          </p:cNvPr>
          <p:cNvSpPr>
            <a:spLocks noGrp="1"/>
          </p:cNvSpPr>
          <p:nvPr>
            <p:ph type="title"/>
          </p:nvPr>
        </p:nvSpPr>
        <p:spPr/>
        <p:txBody>
          <a:bodyPr/>
          <a:lstStyle/>
          <a:p>
            <a:r>
              <a:rPr lang="en-US"/>
              <a:t>Instagram Followers Change Per Weekday | Motomel</a:t>
            </a:r>
          </a:p>
        </p:txBody>
      </p:sp>
      <p:graphicFrame>
        <p:nvGraphicFramePr>
          <p:cNvPr id="6" name="Chart Placeholder 5">
            <a:extLst>
              <a:ext uri="{FF2B5EF4-FFF2-40B4-BE49-F238E27FC236}">
                <a16:creationId xmlns:a16="http://schemas.microsoft.com/office/drawing/2014/main" id="{F1A73940-D059-41CF-BE28-E3359C8B0506}"/>
              </a:ext>
            </a:extLst>
          </p:cNvPr>
          <p:cNvGraphicFramePr>
            <a:graphicFrameLocks noGrp="1"/>
          </p:cNvGraphicFramePr>
          <p:nvPr>
            <p:ph type="chart" sz="quarter" idx="13"/>
            <p:extLst>
              <p:ext uri="{D42A27DB-BD31-4B8C-83A1-F6EECF244321}">
                <p14:modId xmlns:p14="http://schemas.microsoft.com/office/powerpoint/2010/main" val="3705660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42ED037-9C8B-496C-9D83-9714EF42E37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1D825B15-4B0D-46D4-9846-E6C7420A911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662533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5FAEA7-3213-4228-8160-48BCB8FA3ABD}"/>
              </a:ext>
            </a:extLst>
          </p:cNvPr>
          <p:cNvSpPr>
            <a:spLocks noGrp="1"/>
          </p:cNvSpPr>
          <p:nvPr>
            <p:ph type="title"/>
          </p:nvPr>
        </p:nvSpPr>
        <p:spPr/>
        <p:txBody>
          <a:bodyPr/>
          <a:lstStyle/>
          <a:p>
            <a:r>
              <a:rPr lang="en-US"/>
              <a:t>Instagram Posts By Hour | Motomel</a:t>
            </a:r>
          </a:p>
        </p:txBody>
      </p:sp>
      <p:graphicFrame>
        <p:nvGraphicFramePr>
          <p:cNvPr id="6" name="Chart Placeholder 5">
            <a:extLst>
              <a:ext uri="{FF2B5EF4-FFF2-40B4-BE49-F238E27FC236}">
                <a16:creationId xmlns:a16="http://schemas.microsoft.com/office/drawing/2014/main" id="{8FBF7949-25A0-489B-A8A3-C63C7CDBD94F}"/>
              </a:ext>
            </a:extLst>
          </p:cNvPr>
          <p:cNvGraphicFramePr>
            <a:graphicFrameLocks noGrp="1"/>
          </p:cNvGraphicFramePr>
          <p:nvPr>
            <p:ph type="chart" sz="quarter" idx="13"/>
            <p:extLst>
              <p:ext uri="{D42A27DB-BD31-4B8C-83A1-F6EECF244321}">
                <p14:modId xmlns:p14="http://schemas.microsoft.com/office/powerpoint/2010/main" val="14881268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EABADA-8F9E-4DD2-BF18-C0CDAEAC9AB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AB5D34F-227F-4294-BAA9-7CCE736E9CF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255351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659F5-7370-4A67-B99B-F36F4DF7F755}"/>
              </a:ext>
            </a:extLst>
          </p:cNvPr>
          <p:cNvSpPr>
            <a:spLocks noGrp="1"/>
          </p:cNvSpPr>
          <p:nvPr>
            <p:ph type="title"/>
          </p:nvPr>
        </p:nvSpPr>
        <p:spPr/>
        <p:txBody>
          <a:bodyPr/>
          <a:lstStyle/>
          <a:p>
            <a:r>
              <a:rPr lang="en-US"/>
              <a:t>Instagram Interaction Rate By Weekday | Motomel</a:t>
            </a:r>
          </a:p>
        </p:txBody>
      </p:sp>
      <p:graphicFrame>
        <p:nvGraphicFramePr>
          <p:cNvPr id="6" name="Chart Placeholder 5">
            <a:extLst>
              <a:ext uri="{FF2B5EF4-FFF2-40B4-BE49-F238E27FC236}">
                <a16:creationId xmlns:a16="http://schemas.microsoft.com/office/drawing/2014/main" id="{D4378CFA-1C09-4040-B027-FA21AB7BCCE6}"/>
              </a:ext>
            </a:extLst>
          </p:cNvPr>
          <p:cNvGraphicFramePr>
            <a:graphicFrameLocks noGrp="1"/>
          </p:cNvGraphicFramePr>
          <p:nvPr>
            <p:ph type="chart" sz="quarter" idx="13"/>
            <p:extLst>
              <p:ext uri="{D42A27DB-BD31-4B8C-83A1-F6EECF244321}">
                <p14:modId xmlns:p14="http://schemas.microsoft.com/office/powerpoint/2010/main" val="10993989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81A2E8A-EB7A-4580-A10B-CCFADC33E790}"/>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88465B7-4FC3-4638-9B0D-428E7C5020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895888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EFAFF-F90F-4F61-9EBD-0B711B6990C0}"/>
              </a:ext>
            </a:extLst>
          </p:cNvPr>
          <p:cNvSpPr>
            <a:spLocks noGrp="1"/>
          </p:cNvSpPr>
          <p:nvPr>
            <p:ph type="title"/>
          </p:nvPr>
        </p:nvSpPr>
        <p:spPr/>
        <p:txBody>
          <a:bodyPr/>
          <a:lstStyle/>
          <a:p>
            <a:r>
              <a:rPr lang="en-US"/>
              <a:t>Instagram Interaction Rate By Hour | Motomel</a:t>
            </a:r>
          </a:p>
        </p:txBody>
      </p:sp>
      <p:graphicFrame>
        <p:nvGraphicFramePr>
          <p:cNvPr id="6" name="Chart Placeholder 5">
            <a:extLst>
              <a:ext uri="{FF2B5EF4-FFF2-40B4-BE49-F238E27FC236}">
                <a16:creationId xmlns:a16="http://schemas.microsoft.com/office/drawing/2014/main" id="{B4639D2A-9D71-4B96-B485-B97DF22B8BCA}"/>
              </a:ext>
            </a:extLst>
          </p:cNvPr>
          <p:cNvGraphicFramePr>
            <a:graphicFrameLocks noGrp="1"/>
          </p:cNvGraphicFramePr>
          <p:nvPr>
            <p:ph type="chart" sz="quarter" idx="13"/>
            <p:extLst>
              <p:ext uri="{D42A27DB-BD31-4B8C-83A1-F6EECF244321}">
                <p14:modId xmlns:p14="http://schemas.microsoft.com/office/powerpoint/2010/main" val="30973552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B6F4E7-33F2-4042-89DD-98207E5332F7}"/>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9BABB75-9B72-4063-B1E1-C9AEDEFD99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339669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3774B-288B-44A9-9B93-7ABB012777B4}"/>
              </a:ext>
            </a:extLst>
          </p:cNvPr>
          <p:cNvSpPr>
            <a:spLocks noGrp="1"/>
          </p:cNvSpPr>
          <p:nvPr>
            <p:ph type="title"/>
          </p:nvPr>
        </p:nvSpPr>
        <p:spPr/>
        <p:txBody>
          <a:bodyPr/>
          <a:lstStyle/>
          <a:p>
            <a:r>
              <a:rPr lang="en-US"/>
              <a:t>Instagram Post Type Distribution Per Profile | Motomel</a:t>
            </a:r>
          </a:p>
        </p:txBody>
      </p:sp>
      <p:graphicFrame>
        <p:nvGraphicFramePr>
          <p:cNvPr id="6" name="Chart Placeholder 5">
            <a:extLst>
              <a:ext uri="{FF2B5EF4-FFF2-40B4-BE49-F238E27FC236}">
                <a16:creationId xmlns:a16="http://schemas.microsoft.com/office/drawing/2014/main" id="{71A118D7-E11B-44DF-9A0E-AE056B630534}"/>
              </a:ext>
            </a:extLst>
          </p:cNvPr>
          <p:cNvGraphicFramePr>
            <a:graphicFrameLocks noGrp="1"/>
          </p:cNvGraphicFramePr>
          <p:nvPr>
            <p:ph type="chart" sz="quarter" idx="13"/>
            <p:extLst>
              <p:ext uri="{D42A27DB-BD31-4B8C-83A1-F6EECF244321}">
                <p14:modId xmlns:p14="http://schemas.microsoft.com/office/powerpoint/2010/main" val="38130273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7BE5EE-321F-440E-953D-7031BBC1B7AE}"/>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3C9B80C5-5AE8-49ED-B8D8-C8CEF4F8EE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696286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22781D-8F5E-4B56-971C-11A4F5B75092}"/>
              </a:ext>
            </a:extLst>
          </p:cNvPr>
          <p:cNvSpPr>
            <a:spLocks noGrp="1"/>
          </p:cNvSpPr>
          <p:nvPr>
            <p:ph type="title"/>
          </p:nvPr>
        </p:nvSpPr>
        <p:spPr/>
        <p:txBody>
          <a:bodyPr/>
          <a:lstStyle/>
          <a:p>
            <a:r>
              <a:rPr lang="en-US"/>
              <a:t>Instagram Interactions by Post Type | Motomel</a:t>
            </a:r>
          </a:p>
        </p:txBody>
      </p:sp>
      <p:graphicFrame>
        <p:nvGraphicFramePr>
          <p:cNvPr id="6" name="Chart Placeholder 5">
            <a:extLst>
              <a:ext uri="{FF2B5EF4-FFF2-40B4-BE49-F238E27FC236}">
                <a16:creationId xmlns:a16="http://schemas.microsoft.com/office/drawing/2014/main" id="{0FA134CE-0D49-43E1-A7EC-83EA2D7D0259}"/>
              </a:ext>
            </a:extLst>
          </p:cNvPr>
          <p:cNvGraphicFramePr>
            <a:graphicFrameLocks noGrp="1"/>
          </p:cNvGraphicFramePr>
          <p:nvPr>
            <p:ph type="chart" sz="quarter" idx="13"/>
            <p:extLst>
              <p:ext uri="{D42A27DB-BD31-4B8C-83A1-F6EECF244321}">
                <p14:modId xmlns:p14="http://schemas.microsoft.com/office/powerpoint/2010/main" val="37900634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C9F1972-301A-4F78-B872-957CE95C405F}"/>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84F38422-7EDE-431D-A504-E3900C1704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21197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F04CB-B392-4CA3-BDF8-BD6943316A5A}"/>
              </a:ext>
            </a:extLst>
          </p:cNvPr>
          <p:cNvSpPr>
            <a:spLocks noGrp="1"/>
          </p:cNvSpPr>
          <p:nvPr>
            <p:ph type="title"/>
          </p:nvPr>
        </p:nvSpPr>
        <p:spPr/>
        <p:txBody>
          <a:bodyPr/>
          <a:lstStyle/>
          <a:p>
            <a:r>
              <a:rPr lang="en-US"/>
              <a:t>Instagram Interaction Rate By Post Type | Motomel</a:t>
            </a:r>
          </a:p>
        </p:txBody>
      </p:sp>
      <p:graphicFrame>
        <p:nvGraphicFramePr>
          <p:cNvPr id="6" name="Chart Placeholder 5">
            <a:extLst>
              <a:ext uri="{FF2B5EF4-FFF2-40B4-BE49-F238E27FC236}">
                <a16:creationId xmlns:a16="http://schemas.microsoft.com/office/drawing/2014/main" id="{84244633-4AD9-4A0E-9DC5-EBC43B74658A}"/>
              </a:ext>
            </a:extLst>
          </p:cNvPr>
          <p:cNvGraphicFramePr>
            <a:graphicFrameLocks noGrp="1"/>
          </p:cNvGraphicFramePr>
          <p:nvPr>
            <p:ph type="chart" sz="quarter" idx="13"/>
            <p:extLst>
              <p:ext uri="{D42A27DB-BD31-4B8C-83A1-F6EECF244321}">
                <p14:modId xmlns:p14="http://schemas.microsoft.com/office/powerpoint/2010/main" val="21976914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F0458E2-9E51-47E8-84A7-E9733020AF59}"/>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BA939E0E-2D81-4E54-BD18-B50FBC97A8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92284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FD060-626F-4EDE-BFA8-A44DF4B37F4B}"/>
              </a:ext>
            </a:extLst>
          </p:cNvPr>
          <p:cNvSpPr>
            <a:spLocks noGrp="1"/>
          </p:cNvSpPr>
          <p:nvPr>
            <p:ph type="title"/>
          </p:nvPr>
        </p:nvSpPr>
        <p:spPr/>
        <p:txBody>
          <a:bodyPr/>
          <a:lstStyle/>
          <a:p>
            <a:r>
              <a:rPr lang="en-US"/>
              <a:t>Instagram Interactions Distribution | Motomel</a:t>
            </a:r>
          </a:p>
        </p:txBody>
      </p:sp>
      <p:graphicFrame>
        <p:nvGraphicFramePr>
          <p:cNvPr id="6" name="Chart Placeholder 5">
            <a:extLst>
              <a:ext uri="{FF2B5EF4-FFF2-40B4-BE49-F238E27FC236}">
                <a16:creationId xmlns:a16="http://schemas.microsoft.com/office/drawing/2014/main" id="{8CEAF233-B1BB-44A4-9C23-462C2CBB10BE}"/>
              </a:ext>
            </a:extLst>
          </p:cNvPr>
          <p:cNvGraphicFramePr>
            <a:graphicFrameLocks noGrp="1"/>
          </p:cNvGraphicFramePr>
          <p:nvPr>
            <p:ph type="chart" sz="quarter" idx="13"/>
            <p:extLst>
              <p:ext uri="{D42A27DB-BD31-4B8C-83A1-F6EECF244321}">
                <p14:modId xmlns:p14="http://schemas.microsoft.com/office/powerpoint/2010/main" val="361824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BC7926-3912-4418-83E5-029DF334C93C}"/>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80E4350-E100-4006-A382-0BDC089BBE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35672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564595-8CBF-4B02-9314-AFB9BF41FFE3}"/>
              </a:ext>
            </a:extLst>
          </p:cNvPr>
          <p:cNvSpPr>
            <a:spLocks noGrp="1"/>
          </p:cNvSpPr>
          <p:nvPr>
            <p:ph type="title"/>
          </p:nvPr>
        </p:nvSpPr>
        <p:spPr/>
        <p:txBody>
          <a:bodyPr/>
          <a:lstStyle/>
          <a:p>
            <a:r>
              <a:rPr lang="en-US"/>
              <a:t>Instagram Hashtag Detection | Motomel - 1 of 3</a:t>
            </a:r>
          </a:p>
        </p:txBody>
      </p:sp>
      <p:graphicFrame>
        <p:nvGraphicFramePr>
          <p:cNvPr id="5" name="Table Placeholder 4">
            <a:extLst>
              <a:ext uri="{FF2B5EF4-FFF2-40B4-BE49-F238E27FC236}">
                <a16:creationId xmlns:a16="http://schemas.microsoft.com/office/drawing/2014/main" id="{F77E40CC-7481-4629-96FB-AF76E5128D25}"/>
              </a:ext>
            </a:extLst>
          </p:cNvPr>
          <p:cNvGraphicFramePr>
            <a:graphicFrameLocks noGrp="1"/>
          </p:cNvGraphicFramePr>
          <p:nvPr>
            <p:ph type="tbl" sz="quarter" idx="13"/>
            <p:extLst>
              <p:ext uri="{D42A27DB-BD31-4B8C-83A1-F6EECF244321}">
                <p14:modId xmlns:p14="http://schemas.microsoft.com/office/powerpoint/2010/main" val="38462602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803577267"/>
                    </a:ext>
                  </a:extLst>
                </a:gridCol>
                <a:gridCol w="1399032">
                  <a:extLst>
                    <a:ext uri="{9D8B030D-6E8A-4147-A177-3AD203B41FA5}">
                      <a16:colId xmlns:a16="http://schemas.microsoft.com/office/drawing/2014/main" val="454153806"/>
                    </a:ext>
                  </a:extLst>
                </a:gridCol>
                <a:gridCol w="1399032">
                  <a:extLst>
                    <a:ext uri="{9D8B030D-6E8A-4147-A177-3AD203B41FA5}">
                      <a16:colId xmlns:a16="http://schemas.microsoft.com/office/drawing/2014/main" val="2672790700"/>
                    </a:ext>
                  </a:extLst>
                </a:gridCol>
                <a:gridCol w="1399032">
                  <a:extLst>
                    <a:ext uri="{9D8B030D-6E8A-4147-A177-3AD203B41FA5}">
                      <a16:colId xmlns:a16="http://schemas.microsoft.com/office/drawing/2014/main" val="2022398910"/>
                    </a:ext>
                  </a:extLst>
                </a:gridCol>
                <a:gridCol w="1399032">
                  <a:extLst>
                    <a:ext uri="{9D8B030D-6E8A-4147-A177-3AD203B41FA5}">
                      <a16:colId xmlns:a16="http://schemas.microsoft.com/office/drawing/2014/main" val="3184980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9485683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98.684210526316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50.315789473684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35644801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#YaSabésADóndeIr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65.090909090909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73.090909090909</a:t>
                      </a:r>
                    </a:p>
                  </a:txBody>
                  <a:tcPr/>
                </a:tc>
                <a:extLst>
                  <a:ext uri="{0D108BD9-81ED-4DB2-BD59-A6C34878D82A}">
                    <a16:rowId xmlns:a16="http://schemas.microsoft.com/office/drawing/2014/main" val="2607320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#Corven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extLst>
                  <a:ext uri="{0D108BD9-81ED-4DB2-BD59-A6C34878D82A}">
                    <a16:rowId xmlns:a16="http://schemas.microsoft.com/office/drawing/2014/main" val="2609754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55.222222222222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6.4444444444444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61.666666666667</a:t>
                      </a:r>
                    </a:p>
                  </a:txBody>
                  <a:tcPr/>
                </a:tc>
                <a:extLst>
                  <a:ext uri="{0D108BD9-81ED-4DB2-BD59-A6C34878D82A}">
                    <a16:rowId xmlns:a16="http://schemas.microsoft.com/office/drawing/2014/main" val="143999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7.2857142857143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152.85714285714</a:t>
                      </a:r>
                    </a:p>
                  </a:txBody>
                  <a:tcPr/>
                </a:tc>
                <a:extLst>
                  <a:ext uri="{0D108BD9-81ED-4DB2-BD59-A6C34878D82A}">
                    <a16:rowId xmlns:a16="http://schemas.microsoft.com/office/drawing/2014/main" val="4058999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#JugadorMotomel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63.714285714286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244.42857142857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308.14285714286</a:t>
                      </a:r>
                    </a:p>
                  </a:txBody>
                  <a:tcPr/>
                </a:tc>
                <a:extLst>
                  <a:ext uri="{0D108BD9-81ED-4DB2-BD59-A6C34878D82A}">
                    <a16:rowId xmlns:a16="http://schemas.microsoft.com/office/drawing/2014/main" val="13747621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#GileraMotors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1451300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#GileraArgentina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9606264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#InfinitosCaminosTeEsperan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38096432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2922200505"/>
                  </a:ext>
                </a:extLst>
              </a:tr>
            </a:tbl>
          </a:graphicData>
        </a:graphic>
      </p:graphicFrame>
      <p:sp>
        <p:nvSpPr>
          <p:cNvPr id="4" name="Text Placeholder 3">
            <a:extLst>
              <a:ext uri="{FF2B5EF4-FFF2-40B4-BE49-F238E27FC236}">
                <a16:creationId xmlns:a16="http://schemas.microsoft.com/office/drawing/2014/main" id="{E73CE972-66E3-4C23-B1D9-6F6A6C5B0F2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18074023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D1F245-BC78-4C78-B4D3-F6D5F2D156A5}"/>
              </a:ext>
            </a:extLst>
          </p:cNvPr>
          <p:cNvSpPr>
            <a:spLocks noGrp="1"/>
          </p:cNvSpPr>
          <p:nvPr>
            <p:ph type="title"/>
          </p:nvPr>
        </p:nvSpPr>
        <p:spPr/>
        <p:txBody>
          <a:bodyPr/>
          <a:lstStyle/>
          <a:p>
            <a:r>
              <a:rPr lang="en-US"/>
              <a:t>Instagram Hashtag Detection | Motomel - 2 of 3</a:t>
            </a:r>
          </a:p>
        </p:txBody>
      </p:sp>
      <p:graphicFrame>
        <p:nvGraphicFramePr>
          <p:cNvPr id="5" name="Table Placeholder 4">
            <a:extLst>
              <a:ext uri="{FF2B5EF4-FFF2-40B4-BE49-F238E27FC236}">
                <a16:creationId xmlns:a16="http://schemas.microsoft.com/office/drawing/2014/main" id="{76F47554-619B-4DF5-ADC1-A3B686AFB351}"/>
              </a:ext>
            </a:extLst>
          </p:cNvPr>
          <p:cNvGraphicFramePr>
            <a:graphicFrameLocks noGrp="1"/>
          </p:cNvGraphicFramePr>
          <p:nvPr>
            <p:ph type="tbl" sz="quarter" idx="13"/>
            <p:extLst>
              <p:ext uri="{D42A27DB-BD31-4B8C-83A1-F6EECF244321}">
                <p14:modId xmlns:p14="http://schemas.microsoft.com/office/powerpoint/2010/main" val="23290318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72819763"/>
                    </a:ext>
                  </a:extLst>
                </a:gridCol>
                <a:gridCol w="1399032">
                  <a:extLst>
                    <a:ext uri="{9D8B030D-6E8A-4147-A177-3AD203B41FA5}">
                      <a16:colId xmlns:a16="http://schemas.microsoft.com/office/drawing/2014/main" val="479374653"/>
                    </a:ext>
                  </a:extLst>
                </a:gridCol>
                <a:gridCol w="1399032">
                  <a:extLst>
                    <a:ext uri="{9D8B030D-6E8A-4147-A177-3AD203B41FA5}">
                      <a16:colId xmlns:a16="http://schemas.microsoft.com/office/drawing/2014/main" val="1013191389"/>
                    </a:ext>
                  </a:extLst>
                </a:gridCol>
                <a:gridCol w="1399032">
                  <a:extLst>
                    <a:ext uri="{9D8B030D-6E8A-4147-A177-3AD203B41FA5}">
                      <a16:colId xmlns:a16="http://schemas.microsoft.com/office/drawing/2014/main" val="449198570"/>
                    </a:ext>
                  </a:extLst>
                </a:gridCol>
                <a:gridCol w="1399032">
                  <a:extLst>
                    <a:ext uri="{9D8B030D-6E8A-4147-A177-3AD203B41FA5}">
                      <a16:colId xmlns:a16="http://schemas.microsoft.com/office/drawing/2014/main" val="27892818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328382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#0km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30853966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6.6666666666667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151.33333333333</a:t>
                      </a:r>
                    </a:p>
                  </a:txBody>
                  <a:tcPr/>
                </a:tc>
                <a:extLst>
                  <a:ext uri="{0D108BD9-81ED-4DB2-BD59-A6C34878D82A}">
                    <a16:rowId xmlns:a16="http://schemas.microsoft.com/office/drawing/2014/main" val="2045484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83.6</a:t>
                      </a:r>
                    </a:p>
                  </a:txBody>
                  <a:tcPr/>
                </a:tc>
                <a:extLst>
                  <a:ext uri="{0D108BD9-81ED-4DB2-BD59-A6C34878D82A}">
                    <a16:rowId xmlns:a16="http://schemas.microsoft.com/office/drawing/2014/main" val="32712169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#𝐒𝐤𝐮𝐚𝟏𝟓𝟎</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a:t>
                      </a:r>
                    </a:p>
                  </a:txBody>
                  <a:tcPr/>
                </a:tc>
                <a:extLst>
                  <a:ext uri="{0D108BD9-81ED-4DB2-BD59-A6C34878D82A}">
                    <a16:rowId xmlns:a16="http://schemas.microsoft.com/office/drawing/2014/main" val="13412488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#StratoAlpino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98.5</a:t>
                      </a:r>
                    </a:p>
                  </a:txBody>
                  <a:tcPr/>
                </a:tc>
                <a:extLst>
                  <a:ext uri="{0D108BD9-81ED-4DB2-BD59-A6C34878D82A}">
                    <a16:rowId xmlns:a16="http://schemas.microsoft.com/office/drawing/2014/main" val="375942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#Expert150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a:t>
                      </a:r>
                    </a:p>
                  </a:txBody>
                  <a:tcPr/>
                </a:tc>
                <a:extLst>
                  <a:ext uri="{0D108BD9-81ED-4DB2-BD59-A6C34878D82A}">
                    <a16:rowId xmlns:a16="http://schemas.microsoft.com/office/drawing/2014/main" val="2878134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#Tourring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85.5</a:t>
                      </a:r>
                    </a:p>
                  </a:txBody>
                  <a:tcPr/>
                </a:tc>
                <a:extLst>
                  <a:ext uri="{0D108BD9-81ED-4DB2-BD59-A6C34878D82A}">
                    <a16:rowId xmlns:a16="http://schemas.microsoft.com/office/drawing/2014/main" val="3349372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extLst>
                  <a:ext uri="{0D108BD9-81ED-4DB2-BD59-A6C34878D82A}">
                    <a16:rowId xmlns:a16="http://schemas.microsoft.com/office/drawing/2014/main" val="25860916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#𝐉𝐮𝐠𝐚𝐝𝐨𝐫𝐌𝐨𝐭𝐨𝐦𝐞𝐥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34554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#𝐁𝐢𝐜𝐢𝐌𝐨𝐭𝐨𝐦𝐞𝐥</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375692789"/>
                  </a:ext>
                </a:extLst>
              </a:tr>
            </a:tbl>
          </a:graphicData>
        </a:graphic>
      </p:graphicFrame>
      <p:sp>
        <p:nvSpPr>
          <p:cNvPr id="4" name="Text Placeholder 3">
            <a:extLst>
              <a:ext uri="{FF2B5EF4-FFF2-40B4-BE49-F238E27FC236}">
                <a16:creationId xmlns:a16="http://schemas.microsoft.com/office/drawing/2014/main" id="{DDF06E4D-555B-47A4-BA15-9DBF625334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21569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4D53E3-4118-4E06-8A5C-4F3AB75B8D48}"/>
              </a:ext>
            </a:extLst>
          </p:cNvPr>
          <p:cNvSpPr>
            <a:spLocks noGrp="1"/>
          </p:cNvSpPr>
          <p:nvPr>
            <p:ph type="title"/>
          </p:nvPr>
        </p:nvSpPr>
        <p:spPr/>
        <p:txBody>
          <a:bodyPr/>
          <a:lstStyle/>
          <a:p>
            <a:r>
              <a:rPr lang="en-US"/>
              <a:t>Instagram Hashtag Detection | Motomel - 3 of 3</a:t>
            </a:r>
          </a:p>
        </p:txBody>
      </p:sp>
      <p:graphicFrame>
        <p:nvGraphicFramePr>
          <p:cNvPr id="5" name="Table Placeholder 4">
            <a:extLst>
              <a:ext uri="{FF2B5EF4-FFF2-40B4-BE49-F238E27FC236}">
                <a16:creationId xmlns:a16="http://schemas.microsoft.com/office/drawing/2014/main" id="{68902198-490F-485E-915A-546F2C9F6CEB}"/>
              </a:ext>
            </a:extLst>
          </p:cNvPr>
          <p:cNvGraphicFramePr>
            <a:graphicFrameLocks noGrp="1"/>
          </p:cNvGraphicFramePr>
          <p:nvPr>
            <p:ph type="tbl" sz="quarter" idx="13"/>
            <p:extLst>
              <p:ext uri="{D42A27DB-BD31-4B8C-83A1-F6EECF244321}">
                <p14:modId xmlns:p14="http://schemas.microsoft.com/office/powerpoint/2010/main" val="39188840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935686237"/>
                    </a:ext>
                  </a:extLst>
                </a:gridCol>
                <a:gridCol w="1399032">
                  <a:extLst>
                    <a:ext uri="{9D8B030D-6E8A-4147-A177-3AD203B41FA5}">
                      <a16:colId xmlns:a16="http://schemas.microsoft.com/office/drawing/2014/main" val="369518973"/>
                    </a:ext>
                  </a:extLst>
                </a:gridCol>
                <a:gridCol w="1399032">
                  <a:extLst>
                    <a:ext uri="{9D8B030D-6E8A-4147-A177-3AD203B41FA5}">
                      <a16:colId xmlns:a16="http://schemas.microsoft.com/office/drawing/2014/main" val="809110869"/>
                    </a:ext>
                  </a:extLst>
                </a:gridCol>
                <a:gridCol w="1399032">
                  <a:extLst>
                    <a:ext uri="{9D8B030D-6E8A-4147-A177-3AD203B41FA5}">
                      <a16:colId xmlns:a16="http://schemas.microsoft.com/office/drawing/2014/main" val="2911986344"/>
                    </a:ext>
                  </a:extLst>
                </a:gridCol>
                <a:gridCol w="1399032">
                  <a:extLst>
                    <a:ext uri="{9D8B030D-6E8A-4147-A177-3AD203B41FA5}">
                      <a16:colId xmlns:a16="http://schemas.microsoft.com/office/drawing/2014/main" val="1119439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Likes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Comments per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Avg. Interactions per Post</a:t>
                      </a:r>
                    </a:p>
                  </a:txBody>
                  <a:tcPr/>
                </a:tc>
                <a:extLst>
                  <a:ext uri="{0D108BD9-81ED-4DB2-BD59-A6C34878D82A}">
                    <a16:rowId xmlns:a16="http://schemas.microsoft.com/office/drawing/2014/main" val="26654844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#Sorteo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892584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extLst>
                  <a:ext uri="{0D108BD9-81ED-4DB2-BD59-A6C34878D82A}">
                    <a16:rowId xmlns:a16="http://schemas.microsoft.com/office/drawing/2014/main" val="1012282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#diadelamujer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4558722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2213022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#Motomeltebanca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extLst>
                  <a:ext uri="{0D108BD9-81ED-4DB2-BD59-A6C34878D82A}">
                    <a16:rowId xmlns:a16="http://schemas.microsoft.com/office/drawing/2014/main" val="1370126452"/>
                  </a:ext>
                </a:extLst>
              </a:tr>
            </a:tbl>
          </a:graphicData>
        </a:graphic>
      </p:graphicFrame>
      <p:sp>
        <p:nvSpPr>
          <p:cNvPr id="4" name="Text Placeholder 3">
            <a:extLst>
              <a:ext uri="{FF2B5EF4-FFF2-40B4-BE49-F238E27FC236}">
                <a16:creationId xmlns:a16="http://schemas.microsoft.com/office/drawing/2014/main" id="{D37588AD-BE61-4A9A-A9BF-08D09C94388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4769486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787FF-B3EC-4B6E-A423-C7504A9CF244}"/>
              </a:ext>
            </a:extLst>
          </p:cNvPr>
          <p:cNvSpPr>
            <a:spLocks noGrp="1"/>
          </p:cNvSpPr>
          <p:nvPr>
            <p:ph type="title"/>
          </p:nvPr>
        </p:nvSpPr>
        <p:spPr/>
        <p:txBody>
          <a:bodyPr/>
          <a:lstStyle/>
          <a:p>
            <a:r>
              <a:rPr lang="en-US"/>
              <a:t>Instagram Posts Table | Motomel - 1 of 16</a:t>
            </a:r>
          </a:p>
        </p:txBody>
      </p:sp>
      <p:graphicFrame>
        <p:nvGraphicFramePr>
          <p:cNvPr id="5" name="Table Placeholder 4">
            <a:extLst>
              <a:ext uri="{FF2B5EF4-FFF2-40B4-BE49-F238E27FC236}">
                <a16:creationId xmlns:a16="http://schemas.microsoft.com/office/drawing/2014/main" id="{6775F1B7-18BF-409B-AAF9-1735F9D6340A}"/>
              </a:ext>
            </a:extLst>
          </p:cNvPr>
          <p:cNvGraphicFramePr>
            <a:graphicFrameLocks noGrp="1"/>
          </p:cNvGraphicFramePr>
          <p:nvPr>
            <p:ph type="tbl" sz="quarter" idx="13"/>
            <p:extLst>
              <p:ext uri="{D42A27DB-BD31-4B8C-83A1-F6EECF244321}">
                <p14:modId xmlns:p14="http://schemas.microsoft.com/office/powerpoint/2010/main" val="11736257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55939919"/>
                    </a:ext>
                  </a:extLst>
                </a:gridCol>
                <a:gridCol w="987552">
                  <a:extLst>
                    <a:ext uri="{9D8B030D-6E8A-4147-A177-3AD203B41FA5}">
                      <a16:colId xmlns:a16="http://schemas.microsoft.com/office/drawing/2014/main" val="1474301381"/>
                    </a:ext>
                  </a:extLst>
                </a:gridCol>
                <a:gridCol w="987552">
                  <a:extLst>
                    <a:ext uri="{9D8B030D-6E8A-4147-A177-3AD203B41FA5}">
                      <a16:colId xmlns:a16="http://schemas.microsoft.com/office/drawing/2014/main" val="835881905"/>
                    </a:ext>
                  </a:extLst>
                </a:gridCol>
                <a:gridCol w="987552">
                  <a:extLst>
                    <a:ext uri="{9D8B030D-6E8A-4147-A177-3AD203B41FA5}">
                      <a16:colId xmlns:a16="http://schemas.microsoft.com/office/drawing/2014/main" val="62396499"/>
                    </a:ext>
                  </a:extLst>
                </a:gridCol>
                <a:gridCol w="987552">
                  <a:extLst>
                    <a:ext uri="{9D8B030D-6E8A-4147-A177-3AD203B41FA5}">
                      <a16:colId xmlns:a16="http://schemas.microsoft.com/office/drawing/2014/main" val="3480910941"/>
                    </a:ext>
                  </a:extLst>
                </a:gridCol>
                <a:gridCol w="987552">
                  <a:extLst>
                    <a:ext uri="{9D8B030D-6E8A-4147-A177-3AD203B41FA5}">
                      <a16:colId xmlns:a16="http://schemas.microsoft.com/office/drawing/2014/main" val="4180077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65965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- 2021-03-03 15:46:51</a:t>
                      </a:r>
                      <a:r>
                        <a:rPr kumimoji="0" lang="es-ES" sz="1000" b="0" i="0" u="none" strike="noStrike" kern="1200" cap="none" spc="0" normalizeH="0" baseline="0" noProof="0">
                          <a:ln>
                            <a:noFill/>
                          </a:ln>
                          <a:solidFill>
                            <a:prstClr val="black"/>
                          </a:solidFill>
                          <a:effectLst/>
                          <a:uLnTx/>
                          <a:uFillTx/>
                          <a:latin typeface="+mn-lt"/>
                          <a:ea typeface="+mn-ea"/>
                          <a:cs typeface="+mn-cs"/>
                        </a:rPr>
                        <a:t>
 En la tierra, en la ruta o en el campo. Te bancamos en cada paso que das.⁣ Viví la experiencia Motomel en cualquier terreno.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31907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gileramotorsarg - 2021-03-05 19:05:59</a:t>
                      </a:r>
                      <a:r>
                        <a:rPr kumimoji="0" lang="es-ES" sz="1000" b="0" i="0" u="none" strike="noStrike" kern="1200" cap="none" spc="0" normalizeH="0" baseline="0" noProof="0">
                          <a:ln>
                            <a:noFill/>
                          </a:ln>
                          <a:solidFill>
                            <a:prstClr val="black"/>
                          </a:solidFill>
                          <a:effectLst/>
                          <a:uLnTx/>
                          <a:uFillTx/>
                          <a:latin typeface="+mn-lt"/>
                          <a:ea typeface="+mn-ea"/>
                          <a:cs typeface="+mn-cs"/>
                        </a:rPr>
                        <a:t>
 5 de marzo
Día del motociclista argentino.
Feliz dia para todos!!!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58723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- 2021-03-18 17:30:48</a:t>
                      </a:r>
                      <a:r>
                        <a:rPr kumimoji="0" lang="es-ES" sz="1000" b="0" i="0" u="none" strike="noStrike" kern="1200" cap="none" spc="0" normalizeH="0" baseline="0" noProof="0">
                          <a:ln>
                            <a:noFill/>
                          </a:ln>
                          <a:solidFill>
                            <a:prstClr val="black"/>
                          </a:solidFill>
                          <a:effectLst/>
                          <a:uLnTx/>
                          <a:uFillTx/>
                          <a:latin typeface="+mn-lt"/>
                          <a:ea typeface="+mn-ea"/>
                          <a:cs typeface="+mn-cs"/>
                        </a:rPr>
                        <a:t>
 En la ciudad, en la llanura, en la montaña. Te acompañamos para que recorras todos los caminos que te proponés.⁣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70546667"/>
                  </a:ext>
                </a:extLst>
              </a:tr>
            </a:tbl>
          </a:graphicData>
        </a:graphic>
      </p:graphicFrame>
      <p:sp>
        <p:nvSpPr>
          <p:cNvPr id="4" name="Text Placeholder 3">
            <a:extLst>
              <a:ext uri="{FF2B5EF4-FFF2-40B4-BE49-F238E27FC236}">
                <a16:creationId xmlns:a16="http://schemas.microsoft.com/office/drawing/2014/main" id="{BB4623F6-D3A9-4CE4-ABD3-38D845E6D7A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6589846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0ADB9E-3DE3-4C82-BD6F-F7C15EDDA3B7}"/>
              </a:ext>
            </a:extLst>
          </p:cNvPr>
          <p:cNvSpPr>
            <a:spLocks noGrp="1"/>
          </p:cNvSpPr>
          <p:nvPr>
            <p:ph type="title"/>
          </p:nvPr>
        </p:nvSpPr>
        <p:spPr/>
        <p:txBody>
          <a:bodyPr/>
          <a:lstStyle/>
          <a:p>
            <a:r>
              <a:rPr lang="en-US"/>
              <a:t>Instagram Posts Table | Motomel - 2 of 16</a:t>
            </a:r>
          </a:p>
        </p:txBody>
      </p:sp>
      <p:graphicFrame>
        <p:nvGraphicFramePr>
          <p:cNvPr id="5" name="Table Placeholder 4">
            <a:extLst>
              <a:ext uri="{FF2B5EF4-FFF2-40B4-BE49-F238E27FC236}">
                <a16:creationId xmlns:a16="http://schemas.microsoft.com/office/drawing/2014/main" id="{FC3207D7-7107-40CF-B192-071387DBCF65}"/>
              </a:ext>
            </a:extLst>
          </p:cNvPr>
          <p:cNvGraphicFramePr>
            <a:graphicFrameLocks noGrp="1"/>
          </p:cNvGraphicFramePr>
          <p:nvPr>
            <p:ph type="tbl" sz="quarter" idx="13"/>
            <p:extLst>
              <p:ext uri="{D42A27DB-BD31-4B8C-83A1-F6EECF244321}">
                <p14:modId xmlns:p14="http://schemas.microsoft.com/office/powerpoint/2010/main" val="1607234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529208698"/>
                    </a:ext>
                  </a:extLst>
                </a:gridCol>
                <a:gridCol w="987552">
                  <a:extLst>
                    <a:ext uri="{9D8B030D-6E8A-4147-A177-3AD203B41FA5}">
                      <a16:colId xmlns:a16="http://schemas.microsoft.com/office/drawing/2014/main" val="1343401722"/>
                    </a:ext>
                  </a:extLst>
                </a:gridCol>
                <a:gridCol w="987552">
                  <a:extLst>
                    <a:ext uri="{9D8B030D-6E8A-4147-A177-3AD203B41FA5}">
                      <a16:colId xmlns:a16="http://schemas.microsoft.com/office/drawing/2014/main" val="2293109696"/>
                    </a:ext>
                  </a:extLst>
                </a:gridCol>
                <a:gridCol w="987552">
                  <a:extLst>
                    <a:ext uri="{9D8B030D-6E8A-4147-A177-3AD203B41FA5}">
                      <a16:colId xmlns:a16="http://schemas.microsoft.com/office/drawing/2014/main" val="2625301328"/>
                    </a:ext>
                  </a:extLst>
                </a:gridCol>
                <a:gridCol w="987552">
                  <a:extLst>
                    <a:ext uri="{9D8B030D-6E8A-4147-A177-3AD203B41FA5}">
                      <a16:colId xmlns:a16="http://schemas.microsoft.com/office/drawing/2014/main" val="4197170636"/>
                    </a:ext>
                  </a:extLst>
                </a:gridCol>
                <a:gridCol w="987552">
                  <a:extLst>
                    <a:ext uri="{9D8B030D-6E8A-4147-A177-3AD203B41FA5}">
                      <a16:colId xmlns:a16="http://schemas.microsoft.com/office/drawing/2014/main" val="42463024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814411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- 2021-03-19 21:15:54</a:t>
                      </a:r>
                      <a:r>
                        <a:rPr kumimoji="0" lang="es-ES" sz="1000" b="0" i="0" u="none" strike="noStrike" kern="1200" cap="none" spc="0" normalizeH="0" baseline="0" noProof="0">
                          <a:ln>
                            <a:noFill/>
                          </a:ln>
                          <a:solidFill>
                            <a:prstClr val="black"/>
                          </a:solidFill>
                          <a:effectLst/>
                          <a:uLnTx/>
                          <a:uFillTx/>
                          <a:latin typeface="+mn-lt"/>
                          <a:ea typeface="+mn-ea"/>
                          <a:cs typeface="+mn-cs"/>
                        </a:rPr>
                        <a:t>
 La TRIAX 250 X es una dimensión superior en calidad. 
Descubrí una excelente opción para transitar todo tipo de caminos, de forma segura y con estilo. Viví la aventura.
#YaSabésADóndeIr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464869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- 2021-03-12 16:00:36</a:t>
                      </a:r>
                      <a:r>
                        <a:rPr kumimoji="0" lang="en-US" sz="1000" b="0" i="0" u="none" strike="noStrike" kern="1200" cap="none" spc="0" normalizeH="0" baseline="0" noProof="0">
                          <a:ln>
                            <a:noFill/>
                          </a:ln>
                          <a:solidFill>
                            <a:prstClr val="black"/>
                          </a:solidFill>
                          <a:effectLst/>
                          <a:uLnTx/>
                          <a:uFillTx/>
                          <a:latin typeface="+mn-lt"/>
                          <a:ea typeface="+mn-ea"/>
                          <a:cs typeface="+mn-cs"/>
                        </a:rPr>
                        <a:t>
 Estás apurado? Arrancas, aceleras y te vas!!! Smash 110 Automática 💣💥 
🏁 Motor 4 tiempos, refrigerado por aire
🏁 Transmisión automática
🏁 Freno delantero y trasero a tambor
Encontrá más detalles en nuetra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39648006"/>
                  </a:ext>
                </a:extLst>
              </a:tr>
            </a:tbl>
          </a:graphicData>
        </a:graphic>
      </p:graphicFrame>
      <p:sp>
        <p:nvSpPr>
          <p:cNvPr id="4" name="Text Placeholder 3">
            <a:extLst>
              <a:ext uri="{FF2B5EF4-FFF2-40B4-BE49-F238E27FC236}">
                <a16:creationId xmlns:a16="http://schemas.microsoft.com/office/drawing/2014/main" id="{D0B033B5-FE85-4E17-A6FF-C08CFAFBB32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642559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E90FB-A222-4F94-9D49-155339ABED75}"/>
              </a:ext>
            </a:extLst>
          </p:cNvPr>
          <p:cNvSpPr>
            <a:spLocks noGrp="1"/>
          </p:cNvSpPr>
          <p:nvPr>
            <p:ph type="title"/>
          </p:nvPr>
        </p:nvSpPr>
        <p:spPr/>
        <p:txBody>
          <a:bodyPr/>
          <a:lstStyle/>
          <a:p>
            <a:r>
              <a:rPr lang="en-US"/>
              <a:t>Instagram Posts Table | Motomel - 3 of 16</a:t>
            </a:r>
          </a:p>
        </p:txBody>
      </p:sp>
      <p:graphicFrame>
        <p:nvGraphicFramePr>
          <p:cNvPr id="5" name="Table Placeholder 4">
            <a:extLst>
              <a:ext uri="{FF2B5EF4-FFF2-40B4-BE49-F238E27FC236}">
                <a16:creationId xmlns:a16="http://schemas.microsoft.com/office/drawing/2014/main" id="{D62D59FE-7997-4F6B-81F3-2D3463E35BB0}"/>
              </a:ext>
            </a:extLst>
          </p:cNvPr>
          <p:cNvGraphicFramePr>
            <a:graphicFrameLocks noGrp="1"/>
          </p:cNvGraphicFramePr>
          <p:nvPr>
            <p:ph type="tbl" sz="quarter" idx="13"/>
            <p:extLst>
              <p:ext uri="{D42A27DB-BD31-4B8C-83A1-F6EECF244321}">
                <p14:modId xmlns:p14="http://schemas.microsoft.com/office/powerpoint/2010/main" val="3189552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821986688"/>
                    </a:ext>
                  </a:extLst>
                </a:gridCol>
                <a:gridCol w="987552">
                  <a:extLst>
                    <a:ext uri="{9D8B030D-6E8A-4147-A177-3AD203B41FA5}">
                      <a16:colId xmlns:a16="http://schemas.microsoft.com/office/drawing/2014/main" val="1082069635"/>
                    </a:ext>
                  </a:extLst>
                </a:gridCol>
                <a:gridCol w="987552">
                  <a:extLst>
                    <a:ext uri="{9D8B030D-6E8A-4147-A177-3AD203B41FA5}">
                      <a16:colId xmlns:a16="http://schemas.microsoft.com/office/drawing/2014/main" val="1810466186"/>
                    </a:ext>
                  </a:extLst>
                </a:gridCol>
                <a:gridCol w="987552">
                  <a:extLst>
                    <a:ext uri="{9D8B030D-6E8A-4147-A177-3AD203B41FA5}">
                      <a16:colId xmlns:a16="http://schemas.microsoft.com/office/drawing/2014/main" val="4176126239"/>
                    </a:ext>
                  </a:extLst>
                </a:gridCol>
                <a:gridCol w="987552">
                  <a:extLst>
                    <a:ext uri="{9D8B030D-6E8A-4147-A177-3AD203B41FA5}">
                      <a16:colId xmlns:a16="http://schemas.microsoft.com/office/drawing/2014/main" val="3932137058"/>
                    </a:ext>
                  </a:extLst>
                </a:gridCol>
                <a:gridCol w="987552">
                  <a:extLst>
                    <a:ext uri="{9D8B030D-6E8A-4147-A177-3AD203B41FA5}">
                      <a16:colId xmlns:a16="http://schemas.microsoft.com/office/drawing/2014/main" val="404023842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8463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- 2021-03-07 13:30:12</a:t>
                      </a:r>
                      <a:r>
                        <a:rPr kumimoji="0" lang="es-ES" sz="1000" b="0" i="0" u="none" strike="noStrike" kern="1200" cap="none" spc="0" normalizeH="0" baseline="0" noProof="0">
                          <a:ln>
                            <a:noFill/>
                          </a:ln>
                          <a:solidFill>
                            <a:prstClr val="black"/>
                          </a:solidFill>
                          <a:effectLst/>
                          <a:uLnTx/>
                          <a:uFillTx/>
                          <a:latin typeface="+mn-lt"/>
                          <a:ea typeface="+mn-ea"/>
                          <a:cs typeface="+mn-cs"/>
                        </a:rPr>
                        <a:t>
 #𝐒𝐤𝐮𝐚𝟏𝟓𝟎 . La más elegida para los usuarios que buscan rendimiento, suspensión, durabilidad, bajo consumo, fácil y reducido mantenimiento
⁣
Viví la experiencia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96864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- 2021-03-17 16:03:39</a:t>
                      </a:r>
                      <a:r>
                        <a:rPr kumimoji="0" lang="en-US" sz="1000" b="0" i="0" u="none" strike="noStrike" kern="1200" cap="none" spc="0" normalizeH="0" baseline="0" noProof="0">
                          <a:ln>
                            <a:noFill/>
                          </a:ln>
                          <a:solidFill>
                            <a:prstClr val="black"/>
                          </a:solidFill>
                          <a:effectLst/>
                          <a:uLnTx/>
                          <a:uFillTx/>
                          <a:latin typeface="+mn-lt"/>
                          <a:ea typeface="+mn-ea"/>
                          <a:cs typeface="+mn-cs"/>
                        </a:rPr>
                        <a:t>
 Smash x125 💣💥 La versión más completa del clásico de #Gilera
☑️ Motor 4 tiempos
☑️ Freno de disco delantero
☑️ Llantas de aleación
☑️ Motor monocilíndrico
☑️ Tablero digital
¿Te gustaría conocer más? Encontrá todos los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63081762"/>
                  </a:ext>
                </a:extLst>
              </a:tr>
            </a:tbl>
          </a:graphicData>
        </a:graphic>
      </p:graphicFrame>
      <p:sp>
        <p:nvSpPr>
          <p:cNvPr id="4" name="Text Placeholder 3">
            <a:extLst>
              <a:ext uri="{FF2B5EF4-FFF2-40B4-BE49-F238E27FC236}">
                <a16:creationId xmlns:a16="http://schemas.microsoft.com/office/drawing/2014/main" id="{AA2891B6-240B-47D6-831E-708CD6F54BD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808244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C97130-10F3-4075-B405-4BFA4EB23591}"/>
              </a:ext>
            </a:extLst>
          </p:cNvPr>
          <p:cNvSpPr>
            <a:spLocks noGrp="1"/>
          </p:cNvSpPr>
          <p:nvPr>
            <p:ph type="title"/>
          </p:nvPr>
        </p:nvSpPr>
        <p:spPr/>
        <p:txBody>
          <a:bodyPr/>
          <a:lstStyle/>
          <a:p>
            <a:r>
              <a:rPr lang="en-US"/>
              <a:t>Instagram Posts Table | Motomel - 4 of 16</a:t>
            </a:r>
          </a:p>
        </p:txBody>
      </p:sp>
      <p:graphicFrame>
        <p:nvGraphicFramePr>
          <p:cNvPr id="5" name="Table Placeholder 4">
            <a:extLst>
              <a:ext uri="{FF2B5EF4-FFF2-40B4-BE49-F238E27FC236}">
                <a16:creationId xmlns:a16="http://schemas.microsoft.com/office/drawing/2014/main" id="{F6155737-8620-49A5-8606-AE488B40C938}"/>
              </a:ext>
            </a:extLst>
          </p:cNvPr>
          <p:cNvGraphicFramePr>
            <a:graphicFrameLocks noGrp="1"/>
          </p:cNvGraphicFramePr>
          <p:nvPr>
            <p:ph type="tbl" sz="quarter" idx="13"/>
            <p:extLst>
              <p:ext uri="{D42A27DB-BD31-4B8C-83A1-F6EECF244321}">
                <p14:modId xmlns:p14="http://schemas.microsoft.com/office/powerpoint/2010/main" val="35851104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23762507"/>
                    </a:ext>
                  </a:extLst>
                </a:gridCol>
                <a:gridCol w="987552">
                  <a:extLst>
                    <a:ext uri="{9D8B030D-6E8A-4147-A177-3AD203B41FA5}">
                      <a16:colId xmlns:a16="http://schemas.microsoft.com/office/drawing/2014/main" val="1397628799"/>
                    </a:ext>
                  </a:extLst>
                </a:gridCol>
                <a:gridCol w="987552">
                  <a:extLst>
                    <a:ext uri="{9D8B030D-6E8A-4147-A177-3AD203B41FA5}">
                      <a16:colId xmlns:a16="http://schemas.microsoft.com/office/drawing/2014/main" val="3925317703"/>
                    </a:ext>
                  </a:extLst>
                </a:gridCol>
                <a:gridCol w="987552">
                  <a:extLst>
                    <a:ext uri="{9D8B030D-6E8A-4147-A177-3AD203B41FA5}">
                      <a16:colId xmlns:a16="http://schemas.microsoft.com/office/drawing/2014/main" val="1320704493"/>
                    </a:ext>
                  </a:extLst>
                </a:gridCol>
                <a:gridCol w="987552">
                  <a:extLst>
                    <a:ext uri="{9D8B030D-6E8A-4147-A177-3AD203B41FA5}">
                      <a16:colId xmlns:a16="http://schemas.microsoft.com/office/drawing/2014/main" val="464910727"/>
                    </a:ext>
                  </a:extLst>
                </a:gridCol>
                <a:gridCol w="987552">
                  <a:extLst>
                    <a:ext uri="{9D8B030D-6E8A-4147-A177-3AD203B41FA5}">
                      <a16:colId xmlns:a16="http://schemas.microsoft.com/office/drawing/2014/main" val="42646277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47054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- 2021-03-19 16:01:26</a:t>
                      </a:r>
                      <a:r>
                        <a:rPr kumimoji="0" lang="en-US" sz="1000" b="0" i="0" u="none" strike="noStrike" kern="1200" cap="none" spc="0" normalizeH="0" baseline="0" noProof="0">
                          <a:ln>
                            <a:noFill/>
                          </a:ln>
                          <a:solidFill>
                            <a:prstClr val="black"/>
                          </a:solidFill>
                          <a:effectLst/>
                          <a:uLnTx/>
                          <a:uFillTx/>
                          <a:latin typeface="+mn-lt"/>
                          <a:ea typeface="+mn-ea"/>
                          <a:cs typeface="+mn-cs"/>
                        </a:rPr>
                        <a:t>
 ¿Estás listo para dejar tu marca con nuestra mini bike GX1 Sport? 🏁🏍️
💥 Motor 4 tiempos, refrigerado por aire
💥 Transmisión de 4 marchas
💥  Freno de disco, delantero y trasero
💥  Tablero digital
💥  Horquilla invertida
💥  Monoshock trasero
Descubrí más detalles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8686680"/>
                  </a:ext>
                </a:extLst>
              </a:tr>
            </a:tbl>
          </a:graphicData>
        </a:graphic>
      </p:graphicFrame>
      <p:sp>
        <p:nvSpPr>
          <p:cNvPr id="4" name="Text Placeholder 3">
            <a:extLst>
              <a:ext uri="{FF2B5EF4-FFF2-40B4-BE49-F238E27FC236}">
                <a16:creationId xmlns:a16="http://schemas.microsoft.com/office/drawing/2014/main" id="{50E8EFBF-8F89-4467-B58A-EE7327618B6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349719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81A5B7-617B-4953-8E32-860730499FDC}"/>
              </a:ext>
            </a:extLst>
          </p:cNvPr>
          <p:cNvSpPr>
            <a:spLocks noGrp="1"/>
          </p:cNvSpPr>
          <p:nvPr>
            <p:ph type="title"/>
          </p:nvPr>
        </p:nvSpPr>
        <p:spPr/>
        <p:txBody>
          <a:bodyPr/>
          <a:lstStyle/>
          <a:p>
            <a:r>
              <a:rPr lang="en-US"/>
              <a:t>Instagram Posts Table | Motomel - 5 of 16</a:t>
            </a:r>
          </a:p>
        </p:txBody>
      </p:sp>
      <p:graphicFrame>
        <p:nvGraphicFramePr>
          <p:cNvPr id="5" name="Table Placeholder 4">
            <a:extLst>
              <a:ext uri="{FF2B5EF4-FFF2-40B4-BE49-F238E27FC236}">
                <a16:creationId xmlns:a16="http://schemas.microsoft.com/office/drawing/2014/main" id="{C078832E-7CB1-4271-AE7F-44121D825B4B}"/>
              </a:ext>
            </a:extLst>
          </p:cNvPr>
          <p:cNvGraphicFramePr>
            <a:graphicFrameLocks noGrp="1"/>
          </p:cNvGraphicFramePr>
          <p:nvPr>
            <p:ph type="tbl" sz="quarter" idx="13"/>
            <p:extLst>
              <p:ext uri="{D42A27DB-BD31-4B8C-83A1-F6EECF244321}">
                <p14:modId xmlns:p14="http://schemas.microsoft.com/office/powerpoint/2010/main" val="40042477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990454835"/>
                    </a:ext>
                  </a:extLst>
                </a:gridCol>
                <a:gridCol w="987552">
                  <a:extLst>
                    <a:ext uri="{9D8B030D-6E8A-4147-A177-3AD203B41FA5}">
                      <a16:colId xmlns:a16="http://schemas.microsoft.com/office/drawing/2014/main" val="1833963512"/>
                    </a:ext>
                  </a:extLst>
                </a:gridCol>
                <a:gridCol w="987552">
                  <a:extLst>
                    <a:ext uri="{9D8B030D-6E8A-4147-A177-3AD203B41FA5}">
                      <a16:colId xmlns:a16="http://schemas.microsoft.com/office/drawing/2014/main" val="3313940085"/>
                    </a:ext>
                  </a:extLst>
                </a:gridCol>
                <a:gridCol w="987552">
                  <a:extLst>
                    <a:ext uri="{9D8B030D-6E8A-4147-A177-3AD203B41FA5}">
                      <a16:colId xmlns:a16="http://schemas.microsoft.com/office/drawing/2014/main" val="716791167"/>
                    </a:ext>
                  </a:extLst>
                </a:gridCol>
                <a:gridCol w="987552">
                  <a:extLst>
                    <a:ext uri="{9D8B030D-6E8A-4147-A177-3AD203B41FA5}">
                      <a16:colId xmlns:a16="http://schemas.microsoft.com/office/drawing/2014/main" val="2762196809"/>
                    </a:ext>
                  </a:extLst>
                </a:gridCol>
                <a:gridCol w="987552">
                  <a:extLst>
                    <a:ext uri="{9D8B030D-6E8A-4147-A177-3AD203B41FA5}">
                      <a16:colId xmlns:a16="http://schemas.microsoft.com/office/drawing/2014/main" val="39605315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052804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- 2021-03-04 18:12:31</a:t>
                      </a:r>
                      <a:r>
                        <a:rPr kumimoji="0" lang="en-US" sz="1000" b="0" i="0" u="none" strike="noStrike" kern="1200" cap="none" spc="0" normalizeH="0" baseline="0" noProof="0">
                          <a:ln>
                            <a:noFill/>
                          </a:ln>
                          <a:solidFill>
                            <a:prstClr val="black"/>
                          </a:solidFill>
                          <a:effectLst/>
                          <a:uLnTx/>
                          <a:uFillTx/>
                          <a:latin typeface="+mn-lt"/>
                          <a:ea typeface="+mn-ea"/>
                          <a:cs typeface="+mn-cs"/>
                        </a:rPr>
                        <a:t>
 ¡Participá del sorteo eligiendo el #𝐉𝐮𝐠𝐚𝐝𝐨𝐫𝐌𝐨𝐭𝐨𝐦𝐞𝐥 del mes de Febrero!⁣
⁣
Votá y ganate una #𝐁𝐢𝐜𝐢𝐌𝐨𝐭𝐨𝐦𝐞𝐥 para vos y otra para el Jugador Motomel elegido! 🔥⁣⁣⁣
⠀⠀⠀⠀⠀⠀⠀⠀⠀⠀⠀⠀⠀⠀⠀⠀⠀⠀⠀⠀⠀⠀⠀⠀⠀⠀⠀⠀⠀⠀⠀⠀⠀⠀⠀⠀⁣⁣⁣
Cada voto cuenta. Sólo tenés que:⁣⁣
✅ Seguirnos⁣
✅Darle like a la publicación⁣⁣
✅Elegir el #JugadorMotomel del mes⁣⁣
⁣⁣
Participan usuarios de: Facebook, Twitter o Instagram.⁣⁣⁣
⁣⁣⁣
Elegí entre los siguientes jugadores:⁣⁣⁣
👉Brahian Alemán⁣
👉Giuliano Galoppo⁣
👉 Juan Manuel García⁣⁣
⁣⁣⁣
¿Cuál tiene que ser el #JugadorMotomel del mes? ¡Comentá y ayudanos a elegirlo!⁣⁣⁣
⁣⁣⁣
Tenés tiempo hasta el 10/03. ¡Sorteamos el Jueves 11/03!⁣⁣⁣
⁣⁣⁣
#MotomelTeBanca #Sorteo #bici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124242004"/>
                  </a:ext>
                </a:extLst>
              </a:tr>
            </a:tbl>
          </a:graphicData>
        </a:graphic>
      </p:graphicFrame>
      <p:sp>
        <p:nvSpPr>
          <p:cNvPr id="4" name="Text Placeholder 3">
            <a:extLst>
              <a:ext uri="{FF2B5EF4-FFF2-40B4-BE49-F238E27FC236}">
                <a16:creationId xmlns:a16="http://schemas.microsoft.com/office/drawing/2014/main" id="{EEFBCBCF-83A4-4CA5-980A-DE7FE6CA9D6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0447569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2EECBF-2132-4565-A576-9D35DCE1C683}"/>
              </a:ext>
            </a:extLst>
          </p:cNvPr>
          <p:cNvSpPr>
            <a:spLocks noGrp="1"/>
          </p:cNvSpPr>
          <p:nvPr>
            <p:ph type="title"/>
          </p:nvPr>
        </p:nvSpPr>
        <p:spPr/>
        <p:txBody>
          <a:bodyPr/>
          <a:lstStyle/>
          <a:p>
            <a:r>
              <a:rPr lang="en-US"/>
              <a:t>Instagram Posts Table | Motomel - 6 of 16</a:t>
            </a:r>
          </a:p>
        </p:txBody>
      </p:sp>
      <p:graphicFrame>
        <p:nvGraphicFramePr>
          <p:cNvPr id="5" name="Table Placeholder 4">
            <a:extLst>
              <a:ext uri="{FF2B5EF4-FFF2-40B4-BE49-F238E27FC236}">
                <a16:creationId xmlns:a16="http://schemas.microsoft.com/office/drawing/2014/main" id="{252B09D8-91BC-4EAF-A1E4-8464147C3C9F}"/>
              </a:ext>
            </a:extLst>
          </p:cNvPr>
          <p:cNvGraphicFramePr>
            <a:graphicFrameLocks noGrp="1"/>
          </p:cNvGraphicFramePr>
          <p:nvPr>
            <p:ph type="tbl" sz="quarter" idx="13"/>
            <p:extLst>
              <p:ext uri="{D42A27DB-BD31-4B8C-83A1-F6EECF244321}">
                <p14:modId xmlns:p14="http://schemas.microsoft.com/office/powerpoint/2010/main" val="10238431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3425243"/>
                    </a:ext>
                  </a:extLst>
                </a:gridCol>
                <a:gridCol w="987552">
                  <a:extLst>
                    <a:ext uri="{9D8B030D-6E8A-4147-A177-3AD203B41FA5}">
                      <a16:colId xmlns:a16="http://schemas.microsoft.com/office/drawing/2014/main" val="1708180312"/>
                    </a:ext>
                  </a:extLst>
                </a:gridCol>
                <a:gridCol w="987552">
                  <a:extLst>
                    <a:ext uri="{9D8B030D-6E8A-4147-A177-3AD203B41FA5}">
                      <a16:colId xmlns:a16="http://schemas.microsoft.com/office/drawing/2014/main" val="840445803"/>
                    </a:ext>
                  </a:extLst>
                </a:gridCol>
                <a:gridCol w="987552">
                  <a:extLst>
                    <a:ext uri="{9D8B030D-6E8A-4147-A177-3AD203B41FA5}">
                      <a16:colId xmlns:a16="http://schemas.microsoft.com/office/drawing/2014/main" val="2808202993"/>
                    </a:ext>
                  </a:extLst>
                </a:gridCol>
                <a:gridCol w="987552">
                  <a:extLst>
                    <a:ext uri="{9D8B030D-6E8A-4147-A177-3AD203B41FA5}">
                      <a16:colId xmlns:a16="http://schemas.microsoft.com/office/drawing/2014/main" val="1068681941"/>
                    </a:ext>
                  </a:extLst>
                </a:gridCol>
                <a:gridCol w="987552">
                  <a:extLst>
                    <a:ext uri="{9D8B030D-6E8A-4147-A177-3AD203B41FA5}">
                      <a16:colId xmlns:a16="http://schemas.microsoft.com/office/drawing/2014/main" val="37152608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00515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- 2021-03-22 16:01:26</a:t>
                      </a:r>
                      <a:r>
                        <a:rPr kumimoji="0" lang="en-US" sz="1000" b="0" i="0" u="none" strike="noStrike" kern="1200" cap="none" spc="0" normalizeH="0" baseline="0" noProof="0">
                          <a:ln>
                            <a:noFill/>
                          </a:ln>
                          <a:solidFill>
                            <a:prstClr val="black"/>
                          </a:solidFill>
                          <a:effectLst/>
                          <a:uLnTx/>
                          <a:uFillTx/>
                          <a:latin typeface="+mn-lt"/>
                          <a:ea typeface="+mn-ea"/>
                          <a:cs typeface="+mn-cs"/>
                        </a:rPr>
                        <a:t>
 Manejar una SMASH AUTOMATICA es muy fácil!!! 💥 🏍️ 
Arrancás, acelerás y te vas... 
Te invitamos a conocer más detalles ingresando en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97227447"/>
                  </a:ext>
                </a:extLst>
              </a:tr>
            </a:tbl>
          </a:graphicData>
        </a:graphic>
      </p:graphicFrame>
      <p:sp>
        <p:nvSpPr>
          <p:cNvPr id="4" name="Text Placeholder 3">
            <a:extLst>
              <a:ext uri="{FF2B5EF4-FFF2-40B4-BE49-F238E27FC236}">
                <a16:creationId xmlns:a16="http://schemas.microsoft.com/office/drawing/2014/main" id="{6D79CAF7-0408-44C0-92AA-CF369C6A22A4}"/>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075671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2CBEDA-86F6-4001-86C7-8459F1741C01}"/>
              </a:ext>
            </a:extLst>
          </p:cNvPr>
          <p:cNvSpPr>
            <a:spLocks noGrp="1"/>
          </p:cNvSpPr>
          <p:nvPr>
            <p:ph type="title"/>
          </p:nvPr>
        </p:nvSpPr>
        <p:spPr/>
        <p:txBody>
          <a:bodyPr/>
          <a:lstStyle/>
          <a:p>
            <a:r>
              <a:rPr lang="en-US"/>
              <a:t>Instagram Posts Table | Motomel - 7 of 16</a:t>
            </a:r>
          </a:p>
        </p:txBody>
      </p:sp>
      <p:graphicFrame>
        <p:nvGraphicFramePr>
          <p:cNvPr id="5" name="Table Placeholder 4">
            <a:extLst>
              <a:ext uri="{FF2B5EF4-FFF2-40B4-BE49-F238E27FC236}">
                <a16:creationId xmlns:a16="http://schemas.microsoft.com/office/drawing/2014/main" id="{31D4447F-E49F-4380-B22B-5E6C39B21FE2}"/>
              </a:ext>
            </a:extLst>
          </p:cNvPr>
          <p:cNvGraphicFramePr>
            <a:graphicFrameLocks noGrp="1"/>
          </p:cNvGraphicFramePr>
          <p:nvPr>
            <p:ph type="tbl" sz="quarter" idx="13"/>
            <p:extLst>
              <p:ext uri="{D42A27DB-BD31-4B8C-83A1-F6EECF244321}">
                <p14:modId xmlns:p14="http://schemas.microsoft.com/office/powerpoint/2010/main" val="7772196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846007498"/>
                    </a:ext>
                  </a:extLst>
                </a:gridCol>
                <a:gridCol w="987552">
                  <a:extLst>
                    <a:ext uri="{9D8B030D-6E8A-4147-A177-3AD203B41FA5}">
                      <a16:colId xmlns:a16="http://schemas.microsoft.com/office/drawing/2014/main" val="919532687"/>
                    </a:ext>
                  </a:extLst>
                </a:gridCol>
                <a:gridCol w="987552">
                  <a:extLst>
                    <a:ext uri="{9D8B030D-6E8A-4147-A177-3AD203B41FA5}">
                      <a16:colId xmlns:a16="http://schemas.microsoft.com/office/drawing/2014/main" val="613571261"/>
                    </a:ext>
                  </a:extLst>
                </a:gridCol>
                <a:gridCol w="987552">
                  <a:extLst>
                    <a:ext uri="{9D8B030D-6E8A-4147-A177-3AD203B41FA5}">
                      <a16:colId xmlns:a16="http://schemas.microsoft.com/office/drawing/2014/main" val="3277214272"/>
                    </a:ext>
                  </a:extLst>
                </a:gridCol>
                <a:gridCol w="987552">
                  <a:extLst>
                    <a:ext uri="{9D8B030D-6E8A-4147-A177-3AD203B41FA5}">
                      <a16:colId xmlns:a16="http://schemas.microsoft.com/office/drawing/2014/main" val="3370089622"/>
                    </a:ext>
                  </a:extLst>
                </a:gridCol>
                <a:gridCol w="987552">
                  <a:extLst>
                    <a:ext uri="{9D8B030D-6E8A-4147-A177-3AD203B41FA5}">
                      <a16:colId xmlns:a16="http://schemas.microsoft.com/office/drawing/2014/main" val="3461392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32115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- 2021-03-15 16:01:07</a:t>
                      </a:r>
                      <a:r>
                        <a:rPr kumimoji="0" lang="en-US" sz="1000" b="0" i="0" u="none" strike="noStrike" kern="1200" cap="none" spc="0" normalizeH="0" baseline="0" noProof="0">
                          <a:ln>
                            <a:noFill/>
                          </a:ln>
                          <a:solidFill>
                            <a:prstClr val="black"/>
                          </a:solidFill>
                          <a:effectLst/>
                          <a:uLnTx/>
                          <a:uFillTx/>
                          <a:latin typeface="+mn-lt"/>
                          <a:ea typeface="+mn-ea"/>
                          <a:cs typeface="+mn-cs"/>
                        </a:rPr>
                        <a:t>
 Para los amantes del diseño retro 🛵  Piccola SG 150 🇮🇹
✔ Motor monocilíndrico
✔ 4 tiempos, refrigerado por aire
✔ Freno delantero de disco
✔ Tablero analógico - digital
 ✔ Iluminación LED
Más detalles en nuestra nueva web 💻 www.gilera.com.ar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734822902"/>
                  </a:ext>
                </a:extLst>
              </a:tr>
            </a:tbl>
          </a:graphicData>
        </a:graphic>
      </p:graphicFrame>
      <p:sp>
        <p:nvSpPr>
          <p:cNvPr id="4" name="Text Placeholder 3">
            <a:extLst>
              <a:ext uri="{FF2B5EF4-FFF2-40B4-BE49-F238E27FC236}">
                <a16:creationId xmlns:a16="http://schemas.microsoft.com/office/drawing/2014/main" id="{5A6EC2A9-CA8A-4ECB-85A3-A3F316A3A081}"/>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7976941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6E68BA-AA13-41F8-9AB2-3E2414E59313}"/>
              </a:ext>
            </a:extLst>
          </p:cNvPr>
          <p:cNvSpPr>
            <a:spLocks noGrp="1"/>
          </p:cNvSpPr>
          <p:nvPr>
            <p:ph type="title"/>
          </p:nvPr>
        </p:nvSpPr>
        <p:spPr/>
        <p:txBody>
          <a:bodyPr/>
          <a:lstStyle/>
          <a:p>
            <a:r>
              <a:rPr lang="en-US"/>
              <a:t>Instagram Posts Table | Motomel - 8 of 16</a:t>
            </a:r>
          </a:p>
        </p:txBody>
      </p:sp>
      <p:graphicFrame>
        <p:nvGraphicFramePr>
          <p:cNvPr id="5" name="Table Placeholder 4">
            <a:extLst>
              <a:ext uri="{FF2B5EF4-FFF2-40B4-BE49-F238E27FC236}">
                <a16:creationId xmlns:a16="http://schemas.microsoft.com/office/drawing/2014/main" id="{C0CF0907-6F76-4A98-A4F4-88B1AFC7B0B2}"/>
              </a:ext>
            </a:extLst>
          </p:cNvPr>
          <p:cNvGraphicFramePr>
            <a:graphicFrameLocks noGrp="1"/>
          </p:cNvGraphicFramePr>
          <p:nvPr>
            <p:ph type="tbl" sz="quarter" idx="13"/>
            <p:extLst>
              <p:ext uri="{D42A27DB-BD31-4B8C-83A1-F6EECF244321}">
                <p14:modId xmlns:p14="http://schemas.microsoft.com/office/powerpoint/2010/main" val="41849440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85036760"/>
                    </a:ext>
                  </a:extLst>
                </a:gridCol>
                <a:gridCol w="987552">
                  <a:extLst>
                    <a:ext uri="{9D8B030D-6E8A-4147-A177-3AD203B41FA5}">
                      <a16:colId xmlns:a16="http://schemas.microsoft.com/office/drawing/2014/main" val="2181629363"/>
                    </a:ext>
                  </a:extLst>
                </a:gridCol>
                <a:gridCol w="987552">
                  <a:extLst>
                    <a:ext uri="{9D8B030D-6E8A-4147-A177-3AD203B41FA5}">
                      <a16:colId xmlns:a16="http://schemas.microsoft.com/office/drawing/2014/main" val="1663196585"/>
                    </a:ext>
                  </a:extLst>
                </a:gridCol>
                <a:gridCol w="987552">
                  <a:extLst>
                    <a:ext uri="{9D8B030D-6E8A-4147-A177-3AD203B41FA5}">
                      <a16:colId xmlns:a16="http://schemas.microsoft.com/office/drawing/2014/main" val="254069726"/>
                    </a:ext>
                  </a:extLst>
                </a:gridCol>
                <a:gridCol w="987552">
                  <a:extLst>
                    <a:ext uri="{9D8B030D-6E8A-4147-A177-3AD203B41FA5}">
                      <a16:colId xmlns:a16="http://schemas.microsoft.com/office/drawing/2014/main" val="2709059913"/>
                    </a:ext>
                  </a:extLst>
                </a:gridCol>
                <a:gridCol w="987552">
                  <a:extLst>
                    <a:ext uri="{9D8B030D-6E8A-4147-A177-3AD203B41FA5}">
                      <a16:colId xmlns:a16="http://schemas.microsoft.com/office/drawing/2014/main" val="12145196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51349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gileramotorsarg - 2021-03-26 16:47:26</a:t>
                      </a:r>
                      <a:r>
                        <a:rPr kumimoji="0" lang="en-US" sz="1000" b="0" i="0" u="none" strike="noStrike" kern="1200" cap="none" spc="0" normalizeH="0" baseline="0" noProof="0">
                          <a:ln>
                            <a:noFill/>
                          </a:ln>
                          <a:solidFill>
                            <a:prstClr val="black"/>
                          </a:solidFill>
                          <a:effectLst/>
                          <a:uLnTx/>
                          <a:uFillTx/>
                          <a:latin typeface="+mn-lt"/>
                          <a:ea typeface="+mn-ea"/>
                          <a:cs typeface="+mn-cs"/>
                        </a:rPr>
                        <a:t>
 ¿Sos amante del diseño retro? 😍 Enamorate de PICCOLA 150 y cada uno de sus detalles! 
✔ Motor monocilíndrico
✔ 4 tiempos, refrigerado por aire
✔ Freno delantero de disco
✔ Tablero analógico - digital
 ✔ Iluminación LED
Descubrí más detalles en 💻 www.gilera.com.ar/modelo
#Gilera #GileraMotors #GileraArgentina #InfinitosCaminosTeEsperan #motos #0km #LaMarcadeSiempre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17232578"/>
                  </a:ext>
                </a:extLst>
              </a:tr>
            </a:tbl>
          </a:graphicData>
        </a:graphic>
      </p:graphicFrame>
      <p:sp>
        <p:nvSpPr>
          <p:cNvPr id="4" name="Text Placeholder 3">
            <a:extLst>
              <a:ext uri="{FF2B5EF4-FFF2-40B4-BE49-F238E27FC236}">
                <a16:creationId xmlns:a16="http://schemas.microsoft.com/office/drawing/2014/main" id="{EB53D8EA-9EFE-4288-A1B2-F9E80FD41FE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18738701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FB0B4-0989-4CD7-BF9B-EBD30502B7DD}"/>
              </a:ext>
            </a:extLst>
          </p:cNvPr>
          <p:cNvSpPr>
            <a:spLocks noGrp="1"/>
          </p:cNvSpPr>
          <p:nvPr>
            <p:ph type="title"/>
          </p:nvPr>
        </p:nvSpPr>
        <p:spPr/>
        <p:txBody>
          <a:bodyPr/>
          <a:lstStyle/>
          <a:p>
            <a:r>
              <a:rPr lang="en-US"/>
              <a:t>Instagram Posts Table | Motomel - 9 of 16</a:t>
            </a:r>
          </a:p>
        </p:txBody>
      </p:sp>
      <p:graphicFrame>
        <p:nvGraphicFramePr>
          <p:cNvPr id="5" name="Table Placeholder 4">
            <a:extLst>
              <a:ext uri="{FF2B5EF4-FFF2-40B4-BE49-F238E27FC236}">
                <a16:creationId xmlns:a16="http://schemas.microsoft.com/office/drawing/2014/main" id="{F2CD8655-7655-4BE6-914A-EE619CBA9C75}"/>
              </a:ext>
            </a:extLst>
          </p:cNvPr>
          <p:cNvGraphicFramePr>
            <a:graphicFrameLocks noGrp="1"/>
          </p:cNvGraphicFramePr>
          <p:nvPr>
            <p:ph type="tbl" sz="quarter" idx="13"/>
            <p:extLst>
              <p:ext uri="{D42A27DB-BD31-4B8C-83A1-F6EECF244321}">
                <p14:modId xmlns:p14="http://schemas.microsoft.com/office/powerpoint/2010/main" val="14254623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70958254"/>
                    </a:ext>
                  </a:extLst>
                </a:gridCol>
                <a:gridCol w="987552">
                  <a:extLst>
                    <a:ext uri="{9D8B030D-6E8A-4147-A177-3AD203B41FA5}">
                      <a16:colId xmlns:a16="http://schemas.microsoft.com/office/drawing/2014/main" val="801009162"/>
                    </a:ext>
                  </a:extLst>
                </a:gridCol>
                <a:gridCol w="987552">
                  <a:extLst>
                    <a:ext uri="{9D8B030D-6E8A-4147-A177-3AD203B41FA5}">
                      <a16:colId xmlns:a16="http://schemas.microsoft.com/office/drawing/2014/main" val="2992512851"/>
                    </a:ext>
                  </a:extLst>
                </a:gridCol>
                <a:gridCol w="987552">
                  <a:extLst>
                    <a:ext uri="{9D8B030D-6E8A-4147-A177-3AD203B41FA5}">
                      <a16:colId xmlns:a16="http://schemas.microsoft.com/office/drawing/2014/main" val="3947786180"/>
                    </a:ext>
                  </a:extLst>
                </a:gridCol>
                <a:gridCol w="987552">
                  <a:extLst>
                    <a:ext uri="{9D8B030D-6E8A-4147-A177-3AD203B41FA5}">
                      <a16:colId xmlns:a16="http://schemas.microsoft.com/office/drawing/2014/main" val="1897009867"/>
                    </a:ext>
                  </a:extLst>
                </a:gridCol>
                <a:gridCol w="987552">
                  <a:extLst>
                    <a:ext uri="{9D8B030D-6E8A-4147-A177-3AD203B41FA5}">
                      <a16:colId xmlns:a16="http://schemas.microsoft.com/office/drawing/2014/main" val="1192322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7827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- 2021-03-26 11:37:35</a:t>
                      </a:r>
                      <a:r>
                        <a:rPr kumimoji="0" lang="es-ES" sz="1000" b="0" i="0" u="none" strike="noStrike" kern="1200" cap="none" spc="0" normalizeH="0" baseline="0" noProof="0">
                          <a:ln>
                            <a:noFill/>
                          </a:ln>
                          <a:solidFill>
                            <a:prstClr val="black"/>
                          </a:solidFill>
                          <a:effectLst/>
                          <a:uLnTx/>
                          <a:uFillTx/>
                          <a:latin typeface="+mn-lt"/>
                          <a:ea typeface="+mn-ea"/>
                          <a:cs typeface="+mn-cs"/>
                        </a:rPr>
                        <a:t>
 La TRIAX 250 TOURING tiene el equipamiento más completo para disfrutar el viaje y adueñarte del camino.
#YaSabésADóndeIr
Tenela en 18 cuotas sin interés.
Consultá precios y planes de financiación en el link de la bio.
#Corven #Motos #Triax #Tourring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94319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- 2021-03-09 20:30:33</a:t>
                      </a:r>
                      <a:r>
                        <a:rPr kumimoji="0" lang="es-ES" sz="1000" b="0" i="0" u="none" strike="noStrike" kern="1200" cap="none" spc="0" normalizeH="0" baseline="0" noProof="0">
                          <a:ln>
                            <a:noFill/>
                          </a:ln>
                          <a:solidFill>
                            <a:prstClr val="black"/>
                          </a:solidFill>
                          <a:effectLst/>
                          <a:uLnTx/>
                          <a:uFillTx/>
                          <a:latin typeface="+mn-lt"/>
                          <a:ea typeface="+mn-ea"/>
                          <a:cs typeface="+mn-cs"/>
                        </a:rPr>
                        <a:t>
 Disfrutá de la ciudad con la #StratoAlpino.⁣⁣
⁣⁣
Un scooter que te cuida. Con seguridad en su freno a disco con caliper de 2 pistones y en el guardado espacioso de su baúl porta casco.⁣
⁣
Recorré la ciudad en tu scooter Motomel.⁣⁣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0.4346 %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44768777"/>
                  </a:ext>
                </a:extLst>
              </a:tr>
            </a:tbl>
          </a:graphicData>
        </a:graphic>
      </p:graphicFrame>
      <p:sp>
        <p:nvSpPr>
          <p:cNvPr id="4" name="Text Placeholder 3">
            <a:extLst>
              <a:ext uri="{FF2B5EF4-FFF2-40B4-BE49-F238E27FC236}">
                <a16:creationId xmlns:a16="http://schemas.microsoft.com/office/drawing/2014/main" id="{259723C7-B1ED-45ED-9E61-B0220E7DA3B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4537153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44B36A-D975-474D-BE73-FF765161619B}"/>
              </a:ext>
            </a:extLst>
          </p:cNvPr>
          <p:cNvSpPr>
            <a:spLocks noGrp="1"/>
          </p:cNvSpPr>
          <p:nvPr>
            <p:ph type="title"/>
          </p:nvPr>
        </p:nvSpPr>
        <p:spPr/>
        <p:txBody>
          <a:bodyPr/>
          <a:lstStyle/>
          <a:p>
            <a:r>
              <a:rPr lang="en-US"/>
              <a:t>Instagram Posts Table | Motomel - 10 of 16</a:t>
            </a:r>
          </a:p>
        </p:txBody>
      </p:sp>
      <p:graphicFrame>
        <p:nvGraphicFramePr>
          <p:cNvPr id="5" name="Table Placeholder 4">
            <a:extLst>
              <a:ext uri="{FF2B5EF4-FFF2-40B4-BE49-F238E27FC236}">
                <a16:creationId xmlns:a16="http://schemas.microsoft.com/office/drawing/2014/main" id="{1983AD33-08AA-4E6A-8F70-B2AC20D86918}"/>
              </a:ext>
            </a:extLst>
          </p:cNvPr>
          <p:cNvGraphicFramePr>
            <a:graphicFrameLocks noGrp="1"/>
          </p:cNvGraphicFramePr>
          <p:nvPr>
            <p:ph type="tbl" sz="quarter" idx="13"/>
            <p:extLst>
              <p:ext uri="{D42A27DB-BD31-4B8C-83A1-F6EECF244321}">
                <p14:modId xmlns:p14="http://schemas.microsoft.com/office/powerpoint/2010/main" val="35761240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14536305"/>
                    </a:ext>
                  </a:extLst>
                </a:gridCol>
                <a:gridCol w="987552">
                  <a:extLst>
                    <a:ext uri="{9D8B030D-6E8A-4147-A177-3AD203B41FA5}">
                      <a16:colId xmlns:a16="http://schemas.microsoft.com/office/drawing/2014/main" val="733137481"/>
                    </a:ext>
                  </a:extLst>
                </a:gridCol>
                <a:gridCol w="987552">
                  <a:extLst>
                    <a:ext uri="{9D8B030D-6E8A-4147-A177-3AD203B41FA5}">
                      <a16:colId xmlns:a16="http://schemas.microsoft.com/office/drawing/2014/main" val="2950581418"/>
                    </a:ext>
                  </a:extLst>
                </a:gridCol>
                <a:gridCol w="987552">
                  <a:extLst>
                    <a:ext uri="{9D8B030D-6E8A-4147-A177-3AD203B41FA5}">
                      <a16:colId xmlns:a16="http://schemas.microsoft.com/office/drawing/2014/main" val="913489963"/>
                    </a:ext>
                  </a:extLst>
                </a:gridCol>
                <a:gridCol w="987552">
                  <a:extLst>
                    <a:ext uri="{9D8B030D-6E8A-4147-A177-3AD203B41FA5}">
                      <a16:colId xmlns:a16="http://schemas.microsoft.com/office/drawing/2014/main" val="215346092"/>
                    </a:ext>
                  </a:extLst>
                </a:gridCol>
                <a:gridCol w="987552">
                  <a:extLst>
                    <a:ext uri="{9D8B030D-6E8A-4147-A177-3AD203B41FA5}">
                      <a16:colId xmlns:a16="http://schemas.microsoft.com/office/drawing/2014/main" val="21049341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240683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- 2021-03-05 14:00:30</a:t>
                      </a:r>
                      <a:r>
                        <a:rPr kumimoji="0" lang="es-ES" sz="1000" b="0" i="0" u="none" strike="noStrike" kern="1200" cap="none" spc="0" normalizeH="0" baseline="0" noProof="0">
                          <a:ln>
                            <a:noFill/>
                          </a:ln>
                          <a:solidFill>
                            <a:prstClr val="black"/>
                          </a:solidFill>
                          <a:effectLst/>
                          <a:uLnTx/>
                          <a:uFillTx/>
                          <a:latin typeface="+mn-lt"/>
                          <a:ea typeface="+mn-ea"/>
                          <a:cs typeface="+mn-cs"/>
                        </a:rPr>
                        <a:t>
 Feliz día a los amantes de las dos ruedas, a los que disfrutan sentir la aventura bajo sus pies. 
¡FELIZ DÍA DEL MOTOCICLISTA!
⁣
Para un rider todo es posible.⁣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905864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- 2021-03-12 11:59:00</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250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250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77565309"/>
                  </a:ext>
                </a:extLst>
              </a:tr>
            </a:tbl>
          </a:graphicData>
        </a:graphic>
      </p:graphicFrame>
      <p:sp>
        <p:nvSpPr>
          <p:cNvPr id="4" name="Text Placeholder 3">
            <a:extLst>
              <a:ext uri="{FF2B5EF4-FFF2-40B4-BE49-F238E27FC236}">
                <a16:creationId xmlns:a16="http://schemas.microsoft.com/office/drawing/2014/main" id="{B7CE4CDE-AECA-4DFE-8D7B-B84E8D94F5E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7689660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B6EA24-0213-44FB-B067-5BF2193F22B1}"/>
              </a:ext>
            </a:extLst>
          </p:cNvPr>
          <p:cNvSpPr>
            <a:spLocks noGrp="1"/>
          </p:cNvSpPr>
          <p:nvPr>
            <p:ph type="title"/>
          </p:nvPr>
        </p:nvSpPr>
        <p:spPr/>
        <p:txBody>
          <a:bodyPr/>
          <a:lstStyle/>
          <a:p>
            <a:r>
              <a:rPr lang="en-US"/>
              <a:t>Instagram Posts Table | Motomel - 11 of 16</a:t>
            </a:r>
          </a:p>
        </p:txBody>
      </p:sp>
      <p:graphicFrame>
        <p:nvGraphicFramePr>
          <p:cNvPr id="5" name="Table Placeholder 4">
            <a:extLst>
              <a:ext uri="{FF2B5EF4-FFF2-40B4-BE49-F238E27FC236}">
                <a16:creationId xmlns:a16="http://schemas.microsoft.com/office/drawing/2014/main" id="{4216632C-8C96-4FB1-BEB0-9A8D06075BB6}"/>
              </a:ext>
            </a:extLst>
          </p:cNvPr>
          <p:cNvGraphicFramePr>
            <a:graphicFrameLocks noGrp="1"/>
          </p:cNvGraphicFramePr>
          <p:nvPr>
            <p:ph type="tbl" sz="quarter" idx="13"/>
            <p:extLst>
              <p:ext uri="{D42A27DB-BD31-4B8C-83A1-F6EECF244321}">
                <p14:modId xmlns:p14="http://schemas.microsoft.com/office/powerpoint/2010/main" val="31459761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3202670543"/>
                    </a:ext>
                  </a:extLst>
                </a:gridCol>
                <a:gridCol w="987552">
                  <a:extLst>
                    <a:ext uri="{9D8B030D-6E8A-4147-A177-3AD203B41FA5}">
                      <a16:colId xmlns:a16="http://schemas.microsoft.com/office/drawing/2014/main" val="2595069038"/>
                    </a:ext>
                  </a:extLst>
                </a:gridCol>
                <a:gridCol w="987552">
                  <a:extLst>
                    <a:ext uri="{9D8B030D-6E8A-4147-A177-3AD203B41FA5}">
                      <a16:colId xmlns:a16="http://schemas.microsoft.com/office/drawing/2014/main" val="2701580054"/>
                    </a:ext>
                  </a:extLst>
                </a:gridCol>
                <a:gridCol w="987552">
                  <a:extLst>
                    <a:ext uri="{9D8B030D-6E8A-4147-A177-3AD203B41FA5}">
                      <a16:colId xmlns:a16="http://schemas.microsoft.com/office/drawing/2014/main" val="479935411"/>
                    </a:ext>
                  </a:extLst>
                </a:gridCol>
                <a:gridCol w="987552">
                  <a:extLst>
                    <a:ext uri="{9D8B030D-6E8A-4147-A177-3AD203B41FA5}">
                      <a16:colId xmlns:a16="http://schemas.microsoft.com/office/drawing/2014/main" val="2849248242"/>
                    </a:ext>
                  </a:extLst>
                </a:gridCol>
                <a:gridCol w="987552">
                  <a:extLst>
                    <a:ext uri="{9D8B030D-6E8A-4147-A177-3AD203B41FA5}">
                      <a16:colId xmlns:a16="http://schemas.microsoft.com/office/drawing/2014/main" val="2416846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79504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- 2021-03-05 20:41:15</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totalmente renovado, la TRIAX 150 es una excelente opción para transitar en forma segura sobre todo tipo de caminos.
Con la TRIAX 150, la ruta la hacés vos.
#YaSabésADóndeIr
Tenela en 48 cuotas con tasa preferencial.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0.4289 %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9652610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- 2021-03-26 14:00:17</a:t>
                      </a:r>
                      <a:r>
                        <a:rPr kumimoji="0" lang="es-ES" sz="1000" b="0" i="0" u="none" strike="noStrike" kern="1200" cap="none" spc="0" normalizeH="0" baseline="0" noProof="0">
                          <a:ln>
                            <a:noFill/>
                          </a:ln>
                          <a:solidFill>
                            <a:prstClr val="black"/>
                          </a:solidFill>
                          <a:effectLst/>
                          <a:uLnTx/>
                          <a:uFillTx/>
                          <a:latin typeface="+mn-lt"/>
                          <a:ea typeface="+mn-ea"/>
                          <a:cs typeface="+mn-cs"/>
                        </a:rPr>
                        <a:t>
 La #𝐒𝐤𝐮𝐚𝟏𝟓𝟎 V6 es reconocida por ser la moto ON-OFF más eficaz del mercado, literalmente una “máquina legendaria”. 👉Presentando un diseño deportivo con estilo único, nuevo diseño de óptica, nuevo tablero, espejos y guardabarros. ⁣
⁣
¡Conocé sus principales componentes! 😎⁣
⁣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95798356"/>
                  </a:ext>
                </a:extLst>
              </a:tr>
            </a:tbl>
          </a:graphicData>
        </a:graphic>
      </p:graphicFrame>
      <p:sp>
        <p:nvSpPr>
          <p:cNvPr id="4" name="Text Placeholder 3">
            <a:extLst>
              <a:ext uri="{FF2B5EF4-FFF2-40B4-BE49-F238E27FC236}">
                <a16:creationId xmlns:a16="http://schemas.microsoft.com/office/drawing/2014/main" id="{1E9FDC15-BA95-4CDA-8D68-DA7681D9049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22944686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44530-24CA-45D9-B307-1DDF114E79C6}"/>
              </a:ext>
            </a:extLst>
          </p:cNvPr>
          <p:cNvSpPr>
            <a:spLocks noGrp="1"/>
          </p:cNvSpPr>
          <p:nvPr>
            <p:ph type="title"/>
          </p:nvPr>
        </p:nvSpPr>
        <p:spPr/>
        <p:txBody>
          <a:bodyPr/>
          <a:lstStyle/>
          <a:p>
            <a:r>
              <a:rPr lang="en-US"/>
              <a:t>Instagram Posts Table | Motomel - 12 of 16</a:t>
            </a:r>
          </a:p>
        </p:txBody>
      </p:sp>
      <p:graphicFrame>
        <p:nvGraphicFramePr>
          <p:cNvPr id="5" name="Table Placeholder 4">
            <a:extLst>
              <a:ext uri="{FF2B5EF4-FFF2-40B4-BE49-F238E27FC236}">
                <a16:creationId xmlns:a16="http://schemas.microsoft.com/office/drawing/2014/main" id="{A8B631C9-F592-4210-9A96-517334F1CB6A}"/>
              </a:ext>
            </a:extLst>
          </p:cNvPr>
          <p:cNvGraphicFramePr>
            <a:graphicFrameLocks noGrp="1"/>
          </p:cNvGraphicFramePr>
          <p:nvPr>
            <p:ph type="tbl" sz="quarter" idx="13"/>
            <p:extLst>
              <p:ext uri="{D42A27DB-BD31-4B8C-83A1-F6EECF244321}">
                <p14:modId xmlns:p14="http://schemas.microsoft.com/office/powerpoint/2010/main" val="23680283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787618489"/>
                    </a:ext>
                  </a:extLst>
                </a:gridCol>
                <a:gridCol w="987552">
                  <a:extLst>
                    <a:ext uri="{9D8B030D-6E8A-4147-A177-3AD203B41FA5}">
                      <a16:colId xmlns:a16="http://schemas.microsoft.com/office/drawing/2014/main" val="1644988748"/>
                    </a:ext>
                  </a:extLst>
                </a:gridCol>
                <a:gridCol w="987552">
                  <a:extLst>
                    <a:ext uri="{9D8B030D-6E8A-4147-A177-3AD203B41FA5}">
                      <a16:colId xmlns:a16="http://schemas.microsoft.com/office/drawing/2014/main" val="1815556086"/>
                    </a:ext>
                  </a:extLst>
                </a:gridCol>
                <a:gridCol w="987552">
                  <a:extLst>
                    <a:ext uri="{9D8B030D-6E8A-4147-A177-3AD203B41FA5}">
                      <a16:colId xmlns:a16="http://schemas.microsoft.com/office/drawing/2014/main" val="2487783718"/>
                    </a:ext>
                  </a:extLst>
                </a:gridCol>
                <a:gridCol w="987552">
                  <a:extLst>
                    <a:ext uri="{9D8B030D-6E8A-4147-A177-3AD203B41FA5}">
                      <a16:colId xmlns:a16="http://schemas.microsoft.com/office/drawing/2014/main" val="2806582821"/>
                    </a:ext>
                  </a:extLst>
                </a:gridCol>
                <a:gridCol w="987552">
                  <a:extLst>
                    <a:ext uri="{9D8B030D-6E8A-4147-A177-3AD203B41FA5}">
                      <a16:colId xmlns:a16="http://schemas.microsoft.com/office/drawing/2014/main" val="1189481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10013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- 2021-03-18 15:00:04</a:t>
                      </a:r>
                      <a:r>
                        <a:rPr kumimoji="0" lang="es-ES" sz="1000" b="0" i="0" u="none" strike="noStrike" kern="1200" cap="none" spc="0" normalizeH="0" baseline="0" noProof="0">
                          <a:ln>
                            <a:noFill/>
                          </a:ln>
                          <a:solidFill>
                            <a:prstClr val="black"/>
                          </a:solidFill>
                          <a:effectLst/>
                          <a:uLnTx/>
                          <a:uFillTx/>
                          <a:latin typeface="+mn-lt"/>
                          <a:ea typeface="+mn-ea"/>
                          <a:cs typeface="+mn-cs"/>
                        </a:rPr>
                        <a:t>
 Un scooter confiable, de calidad y con estilo. Descubrí #StratoAlpino y elegí el color que más vaya con tu personalidad.⁣
⁣
¿En qué color lo eligirías?⁣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5899267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- 2021-03-11 16:30:49</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La cadena de transmisión es uno de los elementos mas importantes de la moto. Se deben utilizar lubricantes específicos y de alta calidad para mantener el óptimo estado y alargar su vida útil. Usá Castrol CHAIN Spray que protege la cadena contra la corrosión y los efectos ambientales agresivos.
Motomel recomienda y utiliza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187923746"/>
                  </a:ext>
                </a:extLst>
              </a:tr>
            </a:tbl>
          </a:graphicData>
        </a:graphic>
      </p:graphicFrame>
      <p:sp>
        <p:nvSpPr>
          <p:cNvPr id="4" name="Text Placeholder 3">
            <a:extLst>
              <a:ext uri="{FF2B5EF4-FFF2-40B4-BE49-F238E27FC236}">
                <a16:creationId xmlns:a16="http://schemas.microsoft.com/office/drawing/2014/main" id="{12C496F8-E762-4D9C-B117-26658AEB9B6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576568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3F215-FAF1-40AD-B65A-B0FF1FFA4ABB}"/>
              </a:ext>
            </a:extLst>
          </p:cNvPr>
          <p:cNvSpPr>
            <a:spLocks noGrp="1"/>
          </p:cNvSpPr>
          <p:nvPr>
            <p:ph type="title"/>
          </p:nvPr>
        </p:nvSpPr>
        <p:spPr/>
        <p:txBody>
          <a:bodyPr/>
          <a:lstStyle/>
          <a:p>
            <a:r>
              <a:rPr lang="en-US"/>
              <a:t>Instagram Posts Table | Motomel - 13 of 16</a:t>
            </a:r>
          </a:p>
        </p:txBody>
      </p:sp>
      <p:graphicFrame>
        <p:nvGraphicFramePr>
          <p:cNvPr id="5" name="Table Placeholder 4">
            <a:extLst>
              <a:ext uri="{FF2B5EF4-FFF2-40B4-BE49-F238E27FC236}">
                <a16:creationId xmlns:a16="http://schemas.microsoft.com/office/drawing/2014/main" id="{04306469-03F6-4F86-9732-55F0CD8F7ACC}"/>
              </a:ext>
            </a:extLst>
          </p:cNvPr>
          <p:cNvGraphicFramePr>
            <a:graphicFrameLocks noGrp="1"/>
          </p:cNvGraphicFramePr>
          <p:nvPr>
            <p:ph type="tbl" sz="quarter" idx="13"/>
            <p:extLst>
              <p:ext uri="{D42A27DB-BD31-4B8C-83A1-F6EECF244321}">
                <p14:modId xmlns:p14="http://schemas.microsoft.com/office/powerpoint/2010/main" val="28621534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848707704"/>
                    </a:ext>
                  </a:extLst>
                </a:gridCol>
                <a:gridCol w="987552">
                  <a:extLst>
                    <a:ext uri="{9D8B030D-6E8A-4147-A177-3AD203B41FA5}">
                      <a16:colId xmlns:a16="http://schemas.microsoft.com/office/drawing/2014/main" val="1879064871"/>
                    </a:ext>
                  </a:extLst>
                </a:gridCol>
                <a:gridCol w="987552">
                  <a:extLst>
                    <a:ext uri="{9D8B030D-6E8A-4147-A177-3AD203B41FA5}">
                      <a16:colId xmlns:a16="http://schemas.microsoft.com/office/drawing/2014/main" val="270625628"/>
                    </a:ext>
                  </a:extLst>
                </a:gridCol>
                <a:gridCol w="987552">
                  <a:extLst>
                    <a:ext uri="{9D8B030D-6E8A-4147-A177-3AD203B41FA5}">
                      <a16:colId xmlns:a16="http://schemas.microsoft.com/office/drawing/2014/main" val="137260345"/>
                    </a:ext>
                  </a:extLst>
                </a:gridCol>
                <a:gridCol w="987552">
                  <a:extLst>
                    <a:ext uri="{9D8B030D-6E8A-4147-A177-3AD203B41FA5}">
                      <a16:colId xmlns:a16="http://schemas.microsoft.com/office/drawing/2014/main" val="429449442"/>
                    </a:ext>
                  </a:extLst>
                </a:gridCol>
                <a:gridCol w="987552">
                  <a:extLst>
                    <a:ext uri="{9D8B030D-6E8A-4147-A177-3AD203B41FA5}">
                      <a16:colId xmlns:a16="http://schemas.microsoft.com/office/drawing/2014/main" val="7238640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56452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- 2021-03-24 13:35:00</a:t>
                      </a:r>
                      <a:r>
                        <a:rPr kumimoji="0" lang="es-ES" sz="1000" b="0" i="0" u="none" strike="noStrike" kern="1200" cap="none" spc="0" normalizeH="0" baseline="0" noProof="0">
                          <a:ln>
                            <a:noFill/>
                          </a:ln>
                          <a:solidFill>
                            <a:prstClr val="black"/>
                          </a:solidFill>
                          <a:effectLst/>
                          <a:uLnTx/>
                          <a:uFillTx/>
                          <a:latin typeface="+mn-lt"/>
                          <a:ea typeface="+mn-ea"/>
                          <a:cs typeface="+mn-cs"/>
                        </a:rPr>
                        <a:t>
 Con un diseño típicamente italiano, el scooter EXPERT 150 MILANO es superior por su calidad, sus detalles y sus terminaciones, atendiendo a parámetros internacionales de calidad. 
Ahora, equipado con parabrisas, baúl trasero porta casco, conexión USB y freno a disco delantero. 
Destacate con estilo en la ciudad.
#YaSabésADóndeIr
Consultá precios y planes de financiación en el link de la bio.
#Corven #Motos #Expert150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0.2760 %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86537445"/>
                  </a:ext>
                </a:extLst>
              </a:tr>
            </a:tbl>
          </a:graphicData>
        </a:graphic>
      </p:graphicFrame>
      <p:sp>
        <p:nvSpPr>
          <p:cNvPr id="4" name="Text Placeholder 3">
            <a:extLst>
              <a:ext uri="{FF2B5EF4-FFF2-40B4-BE49-F238E27FC236}">
                <a16:creationId xmlns:a16="http://schemas.microsoft.com/office/drawing/2014/main" id="{7742D6F1-25BC-423A-80A6-BB2E68086A1F}"/>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513675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3A72F-C9DA-4DAA-88F8-490DA3368754}"/>
              </a:ext>
            </a:extLst>
          </p:cNvPr>
          <p:cNvSpPr>
            <a:spLocks noGrp="1"/>
          </p:cNvSpPr>
          <p:nvPr>
            <p:ph type="title"/>
          </p:nvPr>
        </p:nvSpPr>
        <p:spPr/>
        <p:txBody>
          <a:bodyPr/>
          <a:lstStyle/>
          <a:p>
            <a:r>
              <a:rPr lang="en-US"/>
              <a:t>Instagram Posts Table | Motomel - 14 of 16</a:t>
            </a:r>
          </a:p>
        </p:txBody>
      </p:sp>
      <p:graphicFrame>
        <p:nvGraphicFramePr>
          <p:cNvPr id="5" name="Table Placeholder 4">
            <a:extLst>
              <a:ext uri="{FF2B5EF4-FFF2-40B4-BE49-F238E27FC236}">
                <a16:creationId xmlns:a16="http://schemas.microsoft.com/office/drawing/2014/main" id="{E3EACEA3-3529-42C9-A692-FEC655897BAC}"/>
              </a:ext>
            </a:extLst>
          </p:cNvPr>
          <p:cNvGraphicFramePr>
            <a:graphicFrameLocks noGrp="1"/>
          </p:cNvGraphicFramePr>
          <p:nvPr>
            <p:ph type="tbl" sz="quarter" idx="13"/>
            <p:extLst>
              <p:ext uri="{D42A27DB-BD31-4B8C-83A1-F6EECF244321}">
                <p14:modId xmlns:p14="http://schemas.microsoft.com/office/powerpoint/2010/main" val="8186124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932840545"/>
                    </a:ext>
                  </a:extLst>
                </a:gridCol>
                <a:gridCol w="987552">
                  <a:extLst>
                    <a:ext uri="{9D8B030D-6E8A-4147-A177-3AD203B41FA5}">
                      <a16:colId xmlns:a16="http://schemas.microsoft.com/office/drawing/2014/main" val="1655102854"/>
                    </a:ext>
                  </a:extLst>
                </a:gridCol>
                <a:gridCol w="987552">
                  <a:extLst>
                    <a:ext uri="{9D8B030D-6E8A-4147-A177-3AD203B41FA5}">
                      <a16:colId xmlns:a16="http://schemas.microsoft.com/office/drawing/2014/main" val="286952540"/>
                    </a:ext>
                  </a:extLst>
                </a:gridCol>
                <a:gridCol w="987552">
                  <a:extLst>
                    <a:ext uri="{9D8B030D-6E8A-4147-A177-3AD203B41FA5}">
                      <a16:colId xmlns:a16="http://schemas.microsoft.com/office/drawing/2014/main" val="1059114"/>
                    </a:ext>
                  </a:extLst>
                </a:gridCol>
                <a:gridCol w="987552">
                  <a:extLst>
                    <a:ext uri="{9D8B030D-6E8A-4147-A177-3AD203B41FA5}">
                      <a16:colId xmlns:a16="http://schemas.microsoft.com/office/drawing/2014/main" val="835886482"/>
                    </a:ext>
                  </a:extLst>
                </a:gridCol>
                <a:gridCol w="987552">
                  <a:extLst>
                    <a:ext uri="{9D8B030D-6E8A-4147-A177-3AD203B41FA5}">
                      <a16:colId xmlns:a16="http://schemas.microsoft.com/office/drawing/2014/main" val="12267727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0414456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motomeloficial - 2021-03-17 15:51:49</a:t>
                      </a:r>
                      <a:r>
                        <a:rPr kumimoji="0" lang="en-US" sz="1000" b="0" i="0" u="none" strike="noStrike" kern="1200" cap="none" spc="0" normalizeH="0" baseline="0" noProof="0">
                          <a:ln>
                            <a:noFill/>
                          </a:ln>
                          <a:solidFill>
                            <a:prstClr val="black"/>
                          </a:solidFill>
                          <a:effectLst/>
                          <a:uLnTx/>
                          <a:uFillTx/>
                          <a:latin typeface="+mn-lt"/>
                          <a:ea typeface="+mn-ea"/>
                          <a:cs typeface="+mn-cs"/>
                        </a:rPr>
                        <a:t>
 ¡𝐂𝐨𝐧𝐬𝐞𝐠𝐮𝐢́ 𝐭𝐮 #𝐌𝐨𝐭𝐨𝐦𝐞𝐥 𝐜𝐨𝐧 𝐥𝐚 𝐦𝐞𝐣𝐨𝐫⁣⁣
𝐟𝐢𝐧𝐚𝐧𝐜𝐢𝐚𝐜𝐢𝐨́𝐧!⁣⁣
Pagala en hasta 48 cuotas fijas con el⁣⁣
crédito del Banco Nación. 💳⁣⁣⁣⁣
⁣⁣⁣⁣
¿Cómo? 👉¡Seguí estos pasos!⁣⁣⁣⁣
⁣⁣⁣⁣⁣
⁣⁣1. 𝐒𝐨𝐥𝐢𝐜𝐢𝐭𝐚́ 𝐭𝐮 𝐜𝐫𝐞́𝐝𝐢𝐭𝐨 desde la página web del Banco Nación: http://www.bna.com.ar/
⁣⁣⁣⁣⁣⁣
2.Una vez que el banco apruebe tu crédito recibirás un link del⁣⁣
marketplace. 𝐑𝐞𝐬𝐞𝐫𝐯𝐚́ 𝐥𝐚 𝐌𝐨𝐭𝐨𝐦𝐞𝐥 que mejor se adapte a⁣⁣
vos:⁣⁣⁣
⁣⁣⁣
- Blitz Base⁣⁣
- Skua 150⁣⁣
- S2 Base⁣⁣
⁣⁣⁣⁣
3. Se 𝐟𝐨𝐫𝐦𝐚𝐥𝐢𝐳𝐚𝐫𝐚́ 𝐞𝐥 𝐩𝐫𝐞́𝐬𝐭𝐚𝐦𝐨. La sucursal del banco coordinará con vos para firmar la documentación. ⁣⁣⁣
⁣⁣⁣⁣
4.Por último el concesionario emite la factura y junto con el pago⁣⁣
𝐞𝐧𝐭𝐫𝐞𝐠𝐚 𝐥𝐚 𝐦𝐨𝐭𝐨. ¡Y listo! Llevate tu Motomel😎⁣⁣⁣⁣
⁣⁣⁣⁣⁣⁣
¡𝐍𝐨 𝐭𝐞 𝐪𝐮𝐞𝐝𝐞́𝐬 𝐬𝐢𝐧 𝐥𝐚 𝐭𝐮𝐲𝐚! ¡𝐓𝐞𝐧𝐞́ 𝐞𝐧 𝐜𝐮𝐞𝐧𝐭𝐚 𝐪𝐮𝐞 𝐬𝐨𝐧 𝐩𝐨𝐜𝐨𝐬 𝐜𝐮𝐩𝐨𝐬 𝐝𝐞 𝐌𝐨𝐭𝐨𝐬!⁣
⁣⁣⁣⁣⁣⁣
#MotomelTeBanca #48cuotas #financiacion⁣⁣⁣
⁣⁣⁣
⁣⁣⁣
⁣⁣⁣
⁣⁣⁣
Info adicional: El precio de la unidad no incluye los gastos administrativos⁣⁣
ni de patentamiento. El crédito es ortorgado por el Banco Nación en⁣⁣
hasta 48 cuotas fijas 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253362578"/>
                  </a:ext>
                </a:extLst>
              </a:tr>
            </a:tbl>
          </a:graphicData>
        </a:graphic>
      </p:graphicFrame>
      <p:sp>
        <p:nvSpPr>
          <p:cNvPr id="4" name="Text Placeholder 3">
            <a:extLst>
              <a:ext uri="{FF2B5EF4-FFF2-40B4-BE49-F238E27FC236}">
                <a16:creationId xmlns:a16="http://schemas.microsoft.com/office/drawing/2014/main" id="{F48EC931-E550-45EB-92EE-C671600C7FE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21178837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24DE-6EC6-4006-854F-2F0B65417125}"/>
              </a:ext>
            </a:extLst>
          </p:cNvPr>
          <p:cNvSpPr>
            <a:spLocks noGrp="1"/>
          </p:cNvSpPr>
          <p:nvPr>
            <p:ph type="title"/>
          </p:nvPr>
        </p:nvSpPr>
        <p:spPr/>
        <p:txBody>
          <a:bodyPr/>
          <a:lstStyle/>
          <a:p>
            <a:r>
              <a:rPr lang="en-US"/>
              <a:t>Instagram Posts Table | Motomel - 15 of 16</a:t>
            </a:r>
          </a:p>
        </p:txBody>
      </p:sp>
      <p:graphicFrame>
        <p:nvGraphicFramePr>
          <p:cNvPr id="5" name="Table Placeholder 4">
            <a:extLst>
              <a:ext uri="{FF2B5EF4-FFF2-40B4-BE49-F238E27FC236}">
                <a16:creationId xmlns:a16="http://schemas.microsoft.com/office/drawing/2014/main" id="{AA1ED879-424A-4D97-85D4-A1090386D54B}"/>
              </a:ext>
            </a:extLst>
          </p:cNvPr>
          <p:cNvGraphicFramePr>
            <a:graphicFrameLocks noGrp="1"/>
          </p:cNvGraphicFramePr>
          <p:nvPr>
            <p:ph type="tbl" sz="quarter" idx="13"/>
            <p:extLst>
              <p:ext uri="{D42A27DB-BD31-4B8C-83A1-F6EECF244321}">
                <p14:modId xmlns:p14="http://schemas.microsoft.com/office/powerpoint/2010/main" val="34688282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2947277465"/>
                    </a:ext>
                  </a:extLst>
                </a:gridCol>
                <a:gridCol w="987552">
                  <a:extLst>
                    <a:ext uri="{9D8B030D-6E8A-4147-A177-3AD203B41FA5}">
                      <a16:colId xmlns:a16="http://schemas.microsoft.com/office/drawing/2014/main" val="1664604258"/>
                    </a:ext>
                  </a:extLst>
                </a:gridCol>
                <a:gridCol w="987552">
                  <a:extLst>
                    <a:ext uri="{9D8B030D-6E8A-4147-A177-3AD203B41FA5}">
                      <a16:colId xmlns:a16="http://schemas.microsoft.com/office/drawing/2014/main" val="909519955"/>
                    </a:ext>
                  </a:extLst>
                </a:gridCol>
                <a:gridCol w="987552">
                  <a:extLst>
                    <a:ext uri="{9D8B030D-6E8A-4147-A177-3AD203B41FA5}">
                      <a16:colId xmlns:a16="http://schemas.microsoft.com/office/drawing/2014/main" val="749139293"/>
                    </a:ext>
                  </a:extLst>
                </a:gridCol>
                <a:gridCol w="987552">
                  <a:extLst>
                    <a:ext uri="{9D8B030D-6E8A-4147-A177-3AD203B41FA5}">
                      <a16:colId xmlns:a16="http://schemas.microsoft.com/office/drawing/2014/main" val="3456517175"/>
                    </a:ext>
                  </a:extLst>
                </a:gridCol>
                <a:gridCol w="987552">
                  <a:extLst>
                    <a:ext uri="{9D8B030D-6E8A-4147-A177-3AD203B41FA5}">
                      <a16:colId xmlns:a16="http://schemas.microsoft.com/office/drawing/2014/main" val="14393698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559916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corvenmotos - 2021-03-09 15:41:32</a:t>
                      </a:r>
                      <a:r>
                        <a:rPr kumimoji="0" lang="es-ES" sz="1000" b="0" i="0" u="none" strike="noStrike" kern="1200" cap="none" spc="0" normalizeH="0" baseline="0" noProof="0">
                          <a:ln>
                            <a:noFill/>
                          </a:ln>
                          <a:solidFill>
                            <a:prstClr val="black"/>
                          </a:solidFill>
                          <a:effectLst/>
                          <a:uLnTx/>
                          <a:uFillTx/>
                          <a:latin typeface="+mn-lt"/>
                          <a:ea typeface="+mn-ea"/>
                          <a:cs typeface="+mn-cs"/>
                        </a:rPr>
                        <a:t>
 Descubrí la TRIAX 200 R3. 
Nueva gráficas, faros delanteros y traseros de nuevo diseño, guiños de LED, sistema de luces siempre encendidas, tablero con medidor de combustible, nuevo cubre escape y portaequipaje trasero en aluminio. 
Descubrí una excelente opción para transitar todo tipo de caminos, de forma segura y con estilo. 
Superate con la TRIAX 200 R3.
#YaSabésADóndeIr
Consultá precios y planes de financiación en el link de la bio.
#Corven #Motos #Triax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31381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- 2021-03-02 16:57:38</a:t>
                      </a:r>
                      <a:r>
                        <a:rPr kumimoji="0" lang="es-ES" sz="1000" b="0" i="0" u="none" strike="noStrike" kern="1200" cap="none" spc="0" normalizeH="0" baseline="0" noProof="0">
                          <a:ln>
                            <a:noFill/>
                          </a:ln>
                          <a:solidFill>
                            <a:prstClr val="black"/>
                          </a:solidFill>
                          <a:effectLst/>
                          <a:uLnTx/>
                          <a:uFillTx/>
                          <a:latin typeface="+mn-lt"/>
                          <a:ea typeface="+mn-ea"/>
                          <a:cs typeface="+mn-cs"/>
                        </a:rPr>
                        <a:t>
 Si este Marzo vas a salir a la ruta, prestale atención al estado de tu moto.⁣
⁣
moreagustavo te da todo los #Mototips 📝 necesarios. ¡Mirá el video!⁣⁣
⁣⁣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187840655"/>
                  </a:ext>
                </a:extLst>
              </a:tr>
            </a:tbl>
          </a:graphicData>
        </a:graphic>
      </p:graphicFrame>
      <p:sp>
        <p:nvSpPr>
          <p:cNvPr id="4" name="Text Placeholder 3">
            <a:extLst>
              <a:ext uri="{FF2B5EF4-FFF2-40B4-BE49-F238E27FC236}">
                <a16:creationId xmlns:a16="http://schemas.microsoft.com/office/drawing/2014/main" id="{5FA87837-369A-4A05-ADD6-5A50CC939560}"/>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982281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6D238C-D078-4E43-BC46-6A4CD03E030E}"/>
              </a:ext>
            </a:extLst>
          </p:cNvPr>
          <p:cNvSpPr>
            <a:spLocks noGrp="1"/>
          </p:cNvSpPr>
          <p:nvPr>
            <p:ph type="title"/>
          </p:nvPr>
        </p:nvSpPr>
        <p:spPr/>
        <p:txBody>
          <a:bodyPr/>
          <a:lstStyle/>
          <a:p>
            <a:r>
              <a:rPr lang="en-US"/>
              <a:t>Instagram Posts Table | Motomel - 16 of 16</a:t>
            </a:r>
          </a:p>
        </p:txBody>
      </p:sp>
      <p:graphicFrame>
        <p:nvGraphicFramePr>
          <p:cNvPr id="5" name="Table Placeholder 4">
            <a:extLst>
              <a:ext uri="{FF2B5EF4-FFF2-40B4-BE49-F238E27FC236}">
                <a16:creationId xmlns:a16="http://schemas.microsoft.com/office/drawing/2014/main" id="{27E75B78-1C9F-431E-A8B5-64A93C001B5B}"/>
              </a:ext>
            </a:extLst>
          </p:cNvPr>
          <p:cNvGraphicFramePr>
            <a:graphicFrameLocks noGrp="1"/>
          </p:cNvGraphicFramePr>
          <p:nvPr>
            <p:ph type="tbl" sz="quarter" idx="13"/>
            <p:extLst>
              <p:ext uri="{D42A27DB-BD31-4B8C-83A1-F6EECF244321}">
                <p14:modId xmlns:p14="http://schemas.microsoft.com/office/powerpoint/2010/main" val="28472662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880360">
                  <a:extLst>
                    <a:ext uri="{9D8B030D-6E8A-4147-A177-3AD203B41FA5}">
                      <a16:colId xmlns:a16="http://schemas.microsoft.com/office/drawing/2014/main" val="1051760644"/>
                    </a:ext>
                  </a:extLst>
                </a:gridCol>
                <a:gridCol w="987552">
                  <a:extLst>
                    <a:ext uri="{9D8B030D-6E8A-4147-A177-3AD203B41FA5}">
                      <a16:colId xmlns:a16="http://schemas.microsoft.com/office/drawing/2014/main" val="3602440377"/>
                    </a:ext>
                  </a:extLst>
                </a:gridCol>
                <a:gridCol w="987552">
                  <a:extLst>
                    <a:ext uri="{9D8B030D-6E8A-4147-A177-3AD203B41FA5}">
                      <a16:colId xmlns:a16="http://schemas.microsoft.com/office/drawing/2014/main" val="2653170204"/>
                    </a:ext>
                  </a:extLst>
                </a:gridCol>
                <a:gridCol w="987552">
                  <a:extLst>
                    <a:ext uri="{9D8B030D-6E8A-4147-A177-3AD203B41FA5}">
                      <a16:colId xmlns:a16="http://schemas.microsoft.com/office/drawing/2014/main" val="4289782222"/>
                    </a:ext>
                  </a:extLst>
                </a:gridCol>
                <a:gridCol w="987552">
                  <a:extLst>
                    <a:ext uri="{9D8B030D-6E8A-4147-A177-3AD203B41FA5}">
                      <a16:colId xmlns:a16="http://schemas.microsoft.com/office/drawing/2014/main" val="3568599988"/>
                    </a:ext>
                  </a:extLst>
                </a:gridCol>
                <a:gridCol w="987552">
                  <a:extLst>
                    <a:ext uri="{9D8B030D-6E8A-4147-A177-3AD203B41FA5}">
                      <a16:colId xmlns:a16="http://schemas.microsoft.com/office/drawing/2014/main" val="2255413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9769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motomeloficial - 2021-03-25 13:18:02</a:t>
                      </a:r>
                      <a:r>
                        <a:rPr kumimoji="0" lang="es-ES" sz="1000" b="0" i="0" u="none" strike="noStrike" kern="1200" cap="none" spc="0" normalizeH="0" baseline="0" noProof="0">
                          <a:ln>
                            <a:noFill/>
                          </a:ln>
                          <a:solidFill>
                            <a:prstClr val="black"/>
                          </a:solidFill>
                          <a:effectLst/>
                          <a:uLnTx/>
                          <a:uFillTx/>
                          <a:latin typeface="+mn-lt"/>
                          <a:ea typeface="+mn-ea"/>
                          <a:cs typeface="+mn-cs"/>
                        </a:rPr>
                        <a:t>
 El Mito es Falso
✅ No, el combustible no tiene fecha de vencimiento. Se recomienda mantenerlo como máximo hasta 4 meses si no vas a usar la moto.
Motomel utiliza y recomienda combustibles AXION energy y línea de lubricantes Castrol.
Queremos lo mejor para vos y para tu moto. #MotomelTeBanca😎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358624131"/>
                  </a:ext>
                </a:extLst>
              </a:tr>
            </a:tbl>
          </a:graphicData>
        </a:graphic>
      </p:graphicFrame>
      <p:sp>
        <p:nvSpPr>
          <p:cNvPr id="4" name="Text Placeholder 3">
            <a:extLst>
              <a:ext uri="{FF2B5EF4-FFF2-40B4-BE49-F238E27FC236}">
                <a16:creationId xmlns:a16="http://schemas.microsoft.com/office/drawing/2014/main" id="{9CF13E8A-FE82-4175-8D94-02755AD1B04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91783034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1194</Words>
  <Application>Microsoft Office PowerPoint</Application>
  <PresentationFormat>On-screen Show (4:3)</PresentationFormat>
  <Paragraphs>517</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Reporte Instagram</vt:lpstr>
      <vt:lpstr>Instagram Key Metrics Table | Motomel</vt:lpstr>
      <vt:lpstr>Instagram Follower Distribution | Motomel</vt:lpstr>
      <vt:lpstr>Instagram Key Metrics Radar | Motomel</vt:lpstr>
      <vt:lpstr>Instagram Followers Total | Motomel</vt:lpstr>
      <vt:lpstr>Instagram Followers Change | Motomel</vt:lpstr>
      <vt:lpstr>Instagram Posts By Weekday | Motomel</vt:lpstr>
      <vt:lpstr>Instagram Followers Change Per Weekday | Motomel</vt:lpstr>
      <vt:lpstr>Instagram Posts By Hour | Motomel</vt:lpstr>
      <vt:lpstr>Instagram Interaction Rate By Weekday | Motomel</vt:lpstr>
      <vt:lpstr>Instagram Interaction Rate By Hour | Motomel</vt:lpstr>
      <vt:lpstr>Instagram Post Type Distribution Per Profile | Motomel</vt:lpstr>
      <vt:lpstr>Instagram Interactions by Post Type | Motomel</vt:lpstr>
      <vt:lpstr>Instagram Interaction Rate By Post Type | Motomel</vt:lpstr>
      <vt:lpstr>Instagram Interactions Distribution | Motomel</vt:lpstr>
      <vt:lpstr>Instagram Hashtag Detection | Motomel - 1 of 3</vt:lpstr>
      <vt:lpstr>Instagram Hashtag Detection | Motomel - 2 of 3</vt:lpstr>
      <vt:lpstr>Instagram Hashtag Detection | Motomel - 3 of 3</vt:lpstr>
      <vt:lpstr>Instagram Posts Table | Motomel - 1 of 16</vt:lpstr>
      <vt:lpstr>Instagram Posts Table | Motomel - 2 of 16</vt:lpstr>
      <vt:lpstr>Instagram Posts Table | Motomel - 3 of 16</vt:lpstr>
      <vt:lpstr>Instagram Posts Table | Motomel - 4 of 16</vt:lpstr>
      <vt:lpstr>Instagram Posts Table | Motomel - 5 of 16</vt:lpstr>
      <vt:lpstr>Instagram Posts Table | Motomel - 6 of 16</vt:lpstr>
      <vt:lpstr>Instagram Posts Table | Motomel - 7 of 16</vt:lpstr>
      <vt:lpstr>Instagram Posts Table | Motomel - 8 of 16</vt:lpstr>
      <vt:lpstr>Instagram Posts Table | Motomel - 9 of 16</vt:lpstr>
      <vt:lpstr>Instagram Posts Table | Motomel - 10 of 16</vt:lpstr>
      <vt:lpstr>Instagram Posts Table | Motomel - 11 of 16</vt:lpstr>
      <vt:lpstr>Instagram Posts Table | Motomel - 12 of 16</vt:lpstr>
      <vt:lpstr>Instagram Posts Table | Motomel - 13 of 16</vt:lpstr>
      <vt:lpstr>Instagram Posts Table | Motomel - 14 of 16</vt:lpstr>
      <vt:lpstr>Instagram Posts Table | Motomel - 15 of 16</vt:lpstr>
      <vt:lpstr>Instagram Posts Table | Motomel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Instagram</dc:title>
  <dc:creator>Frederik Peiniger</dc:creator>
  <cp:lastModifiedBy>Frederik Peiniger</cp:lastModifiedBy>
  <cp:revision>1</cp:revision>
  <dcterms:created xsi:type="dcterms:W3CDTF">2021-04-01T08:03:16Z</dcterms:created>
  <dcterms:modified xsi:type="dcterms:W3CDTF">2021-04-01T08:04:27Z</dcterms:modified>
</cp:coreProperties>
</file>