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motomeloficial</c:v>
                </c:pt>
                <c:pt idx="1">
                  <c:v>corvenmotos</c:v>
                </c:pt>
                <c:pt idx="2">
                  <c:v>zanellahnos</c:v>
                </c:pt>
                <c:pt idx="3">
                  <c:v>gileramotorsarg</c:v>
                </c:pt>
              </c:strCache>
            </c:strRef>
          </c:cat>
          <c:val>
            <c:numRef>
              <c:f>Sheet1!$A$2:$D$2</c:f>
              <c:numCache>
                <c:formatCode>General</c:formatCode>
                <c:ptCount val="4"/>
                <c:pt idx="0">
                  <c:v>29390</c:v>
                </c:pt>
                <c:pt idx="1">
                  <c:v>20498</c:v>
                </c:pt>
                <c:pt idx="2">
                  <c:v>18712</c:v>
                </c:pt>
                <c:pt idx="3">
                  <c:v>12552</c:v>
                </c:pt>
              </c:numCache>
            </c:numRef>
          </c:val>
          <c:extLst>
            <c:ext xmlns:c16="http://schemas.microsoft.com/office/drawing/2014/chart" uri="{C3380CC4-5D6E-409C-BE32-E72D297353CC}">
              <c16:uniqueId val="{00000000-1200-469E-A4D5-DCF2CDCE54C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58.333300000000001</c:v>
                </c:pt>
                <c:pt idx="3">
                  <c:v>100</c:v>
                </c:pt>
                <c:pt idx="4">
                  <c:v>100</c:v>
                </c:pt>
                <c:pt idx="5">
                  <c:v>100</c:v>
                </c:pt>
                <c:pt idx="6">
                  <c:v>30.0502</c:v>
                </c:pt>
                <c:pt idx="7">
                  <c:v>100</c:v>
                </c:pt>
              </c:numCache>
            </c:numRef>
          </c:val>
          <c:extLst>
            <c:ext xmlns:c16="http://schemas.microsoft.com/office/drawing/2014/chart" uri="{C3380CC4-5D6E-409C-BE32-E72D297353CC}">
              <c16:uniqueId val="{00000000-96FC-4919-99CC-490CA77A8C07}"/>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63.667900000000003</c:v>
                </c:pt>
                <c:pt idx="1">
                  <c:v>0</c:v>
                </c:pt>
                <c:pt idx="2">
                  <c:v>0</c:v>
                </c:pt>
                <c:pt idx="3">
                  <c:v>0</c:v>
                </c:pt>
                <c:pt idx="4">
                  <c:v>0</c:v>
                </c:pt>
                <c:pt idx="5">
                  <c:v>0</c:v>
                </c:pt>
                <c:pt idx="6">
                  <c:v>0</c:v>
                </c:pt>
                <c:pt idx="7">
                  <c:v>25.1311</c:v>
                </c:pt>
              </c:numCache>
            </c:numRef>
          </c:val>
          <c:extLst>
            <c:ext xmlns:c16="http://schemas.microsoft.com/office/drawing/2014/chart" uri="{C3380CC4-5D6E-409C-BE32-E72D297353CC}">
              <c16:uniqueId val="{00000001-96FC-4919-99CC-490CA77A8C07}"/>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69.744799999999998</c:v>
                </c:pt>
                <c:pt idx="1">
                  <c:v>7.6923000000000004</c:v>
                </c:pt>
                <c:pt idx="2">
                  <c:v>100</c:v>
                </c:pt>
                <c:pt idx="3">
                  <c:v>0</c:v>
                </c:pt>
                <c:pt idx="4">
                  <c:v>54.166699999999999</c:v>
                </c:pt>
                <c:pt idx="5">
                  <c:v>36.964599999999997</c:v>
                </c:pt>
                <c:pt idx="6">
                  <c:v>8.5439000000000007</c:v>
                </c:pt>
                <c:pt idx="7">
                  <c:v>90.951599999999999</c:v>
                </c:pt>
              </c:numCache>
            </c:numRef>
          </c:val>
          <c:extLst>
            <c:ext xmlns:c16="http://schemas.microsoft.com/office/drawing/2014/chart" uri="{C3380CC4-5D6E-409C-BE32-E72D297353CC}">
              <c16:uniqueId val="{00000002-96FC-4919-99CC-490CA77A8C07}"/>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42.708399999999997</c:v>
                </c:pt>
                <c:pt idx="1">
                  <c:v>15.384600000000001</c:v>
                </c:pt>
                <c:pt idx="2">
                  <c:v>8.3332999999999995</c:v>
                </c:pt>
                <c:pt idx="3">
                  <c:v>0</c:v>
                </c:pt>
                <c:pt idx="4">
                  <c:v>12.5</c:v>
                </c:pt>
                <c:pt idx="5">
                  <c:v>18.4358</c:v>
                </c:pt>
                <c:pt idx="6">
                  <c:v>100</c:v>
                </c:pt>
                <c:pt idx="7">
                  <c:v>86.0899</c:v>
                </c:pt>
              </c:numCache>
            </c:numRef>
          </c:val>
          <c:extLst>
            <c:ext xmlns:c16="http://schemas.microsoft.com/office/drawing/2014/chart" uri="{C3380CC4-5D6E-409C-BE32-E72D297353CC}">
              <c16:uniqueId val="{00000003-96FC-4919-99CC-490CA77A8C07}"/>
            </c:ext>
          </c:extLst>
        </c:ser>
        <c:dLbls>
          <c:showLegendKey val="0"/>
          <c:showVal val="0"/>
          <c:showCatName val="0"/>
          <c:showSerName val="0"/>
          <c:showPercent val="0"/>
          <c:showBubbleSize val="0"/>
        </c:dLbls>
        <c:axId val="322541160"/>
        <c:axId val="322538208"/>
      </c:radarChart>
      <c:catAx>
        <c:axId val="322541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38208"/>
        <c:crosses val="autoZero"/>
        <c:auto val="1"/>
        <c:lblAlgn val="ctr"/>
        <c:lblOffset val="100"/>
        <c:noMultiLvlLbl val="0"/>
      </c:catAx>
      <c:valAx>
        <c:axId val="32253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54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Sheet1!$B$2:$B$28</c:f>
              <c:numCache>
                <c:formatCode>General</c:formatCode>
                <c:ptCount val="27"/>
                <c:pt idx="0">
                  <c:v>28602</c:v>
                </c:pt>
                <c:pt idx="1">
                  <c:v>28619</c:v>
                </c:pt>
                <c:pt idx="2">
                  <c:v>28629</c:v>
                </c:pt>
                <c:pt idx="3">
                  <c:v>28654</c:v>
                </c:pt>
                <c:pt idx="4">
                  <c:v>28671</c:v>
                </c:pt>
                <c:pt idx="5">
                  <c:v>28696</c:v>
                </c:pt>
                <c:pt idx="6">
                  <c:v>28761</c:v>
                </c:pt>
                <c:pt idx="7">
                  <c:v>28810</c:v>
                </c:pt>
                <c:pt idx="8">
                  <c:v>28879</c:v>
                </c:pt>
                <c:pt idx="9">
                  <c:v>28943</c:v>
                </c:pt>
                <c:pt idx="10">
                  <c:v>28980</c:v>
                </c:pt>
                <c:pt idx="11">
                  <c:v>28986</c:v>
                </c:pt>
                <c:pt idx="12">
                  <c:v>28994</c:v>
                </c:pt>
                <c:pt idx="13">
                  <c:v>29005</c:v>
                </c:pt>
                <c:pt idx="14">
                  <c:v>29004</c:v>
                </c:pt>
                <c:pt idx="15">
                  <c:v>29046</c:v>
                </c:pt>
                <c:pt idx="16">
                  <c:v>29080</c:v>
                </c:pt>
                <c:pt idx="17">
                  <c:v>29106</c:v>
                </c:pt>
                <c:pt idx="18">
                  <c:v>29136</c:v>
                </c:pt>
                <c:pt idx="19">
                  <c:v>29185</c:v>
                </c:pt>
                <c:pt idx="20">
                  <c:v>29224</c:v>
                </c:pt>
                <c:pt idx="21">
                  <c:v>29260</c:v>
                </c:pt>
                <c:pt idx="22">
                  <c:v>29298</c:v>
                </c:pt>
                <c:pt idx="23">
                  <c:v>29316</c:v>
                </c:pt>
                <c:pt idx="24">
                  <c:v>29332</c:v>
                </c:pt>
                <c:pt idx="25">
                  <c:v>29369</c:v>
                </c:pt>
                <c:pt idx="26">
                  <c:v>29390</c:v>
                </c:pt>
              </c:numCache>
            </c:numRef>
          </c:val>
          <c:smooth val="0"/>
          <c:extLst>
            <c:ext xmlns:c16="http://schemas.microsoft.com/office/drawing/2014/chart" uri="{C3380CC4-5D6E-409C-BE32-E72D297353CC}">
              <c16:uniqueId val="{00000000-FE14-467D-BB55-765B07C9BC59}"/>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Sheet1!$C$2:$C$28</c:f>
              <c:numCache>
                <c:formatCode>General</c:formatCode>
                <c:ptCount val="27"/>
                <c:pt idx="0">
                  <c:v>18586</c:v>
                </c:pt>
                <c:pt idx="1">
                  <c:v>18589</c:v>
                </c:pt>
                <c:pt idx="2">
                  <c:v>18592</c:v>
                </c:pt>
                <c:pt idx="3">
                  <c:v>18611</c:v>
                </c:pt>
                <c:pt idx="4">
                  <c:v>18622</c:v>
                </c:pt>
                <c:pt idx="5">
                  <c:v>18628</c:v>
                </c:pt>
                <c:pt idx="6">
                  <c:v>18632</c:v>
                </c:pt>
                <c:pt idx="7">
                  <c:v>18632</c:v>
                </c:pt>
                <c:pt idx="8">
                  <c:v>18637</c:v>
                </c:pt>
                <c:pt idx="9">
                  <c:v>18637</c:v>
                </c:pt>
                <c:pt idx="10">
                  <c:v>18643</c:v>
                </c:pt>
                <c:pt idx="11">
                  <c:v>18652</c:v>
                </c:pt>
                <c:pt idx="12">
                  <c:v>18656</c:v>
                </c:pt>
                <c:pt idx="13">
                  <c:v>18660</c:v>
                </c:pt>
                <c:pt idx="14">
                  <c:v>18667</c:v>
                </c:pt>
                <c:pt idx="15">
                  <c:v>18665</c:v>
                </c:pt>
                <c:pt idx="16">
                  <c:v>18668</c:v>
                </c:pt>
                <c:pt idx="17">
                  <c:v>18671</c:v>
                </c:pt>
                <c:pt idx="18">
                  <c:v>18677</c:v>
                </c:pt>
                <c:pt idx="19">
                  <c:v>18672</c:v>
                </c:pt>
                <c:pt idx="20">
                  <c:v>18676</c:v>
                </c:pt>
                <c:pt idx="21">
                  <c:v>18677</c:v>
                </c:pt>
                <c:pt idx="22">
                  <c:v>18677</c:v>
                </c:pt>
                <c:pt idx="23">
                  <c:v>18678</c:v>
                </c:pt>
                <c:pt idx="24">
                  <c:v>18685</c:v>
                </c:pt>
                <c:pt idx="25">
                  <c:v>18693</c:v>
                </c:pt>
                <c:pt idx="26">
                  <c:v>18712</c:v>
                </c:pt>
              </c:numCache>
            </c:numRef>
          </c:val>
          <c:smooth val="0"/>
          <c:extLst>
            <c:ext xmlns:c16="http://schemas.microsoft.com/office/drawing/2014/chart" uri="{C3380CC4-5D6E-409C-BE32-E72D297353CC}">
              <c16:uniqueId val="{00000001-FE14-467D-BB55-765B07C9BC59}"/>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Sheet1!$D$2:$D$28</c:f>
              <c:numCache>
                <c:formatCode>General</c:formatCode>
                <c:ptCount val="27"/>
                <c:pt idx="0">
                  <c:v>20003</c:v>
                </c:pt>
                <c:pt idx="1">
                  <c:v>20008</c:v>
                </c:pt>
                <c:pt idx="2">
                  <c:v>20020</c:v>
                </c:pt>
                <c:pt idx="3">
                  <c:v>20030</c:v>
                </c:pt>
                <c:pt idx="4">
                  <c:v>20042</c:v>
                </c:pt>
                <c:pt idx="5">
                  <c:v>20055</c:v>
                </c:pt>
                <c:pt idx="6">
                  <c:v>20080</c:v>
                </c:pt>
                <c:pt idx="7">
                  <c:v>20106</c:v>
                </c:pt>
                <c:pt idx="8">
                  <c:v>20135</c:v>
                </c:pt>
                <c:pt idx="9">
                  <c:v>20142</c:v>
                </c:pt>
                <c:pt idx="10">
                  <c:v>20179</c:v>
                </c:pt>
                <c:pt idx="11">
                  <c:v>20201</c:v>
                </c:pt>
                <c:pt idx="12">
                  <c:v>20220</c:v>
                </c:pt>
                <c:pt idx="13">
                  <c:v>20234</c:v>
                </c:pt>
                <c:pt idx="14">
                  <c:v>20254</c:v>
                </c:pt>
                <c:pt idx="15">
                  <c:v>20274</c:v>
                </c:pt>
                <c:pt idx="16">
                  <c:v>20283</c:v>
                </c:pt>
                <c:pt idx="17">
                  <c:v>20295</c:v>
                </c:pt>
                <c:pt idx="18">
                  <c:v>20313</c:v>
                </c:pt>
                <c:pt idx="19">
                  <c:v>20349</c:v>
                </c:pt>
                <c:pt idx="20">
                  <c:v>20370</c:v>
                </c:pt>
                <c:pt idx="21">
                  <c:v>20390</c:v>
                </c:pt>
                <c:pt idx="22">
                  <c:v>20415</c:v>
                </c:pt>
                <c:pt idx="23">
                  <c:v>20433</c:v>
                </c:pt>
                <c:pt idx="24">
                  <c:v>20460</c:v>
                </c:pt>
                <c:pt idx="25">
                  <c:v>20487</c:v>
                </c:pt>
                <c:pt idx="26">
                  <c:v>20498</c:v>
                </c:pt>
              </c:numCache>
            </c:numRef>
          </c:val>
          <c:smooth val="0"/>
          <c:extLst>
            <c:ext xmlns:c16="http://schemas.microsoft.com/office/drawing/2014/chart" uri="{C3380CC4-5D6E-409C-BE32-E72D297353CC}">
              <c16:uniqueId val="{00000002-FE14-467D-BB55-765B07C9BC59}"/>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Sheet1!$A$2:$A$28</c:f>
              <c:numCache>
                <c:formatCode>m/d/yyyy</c:formatCode>
                <c:ptCount val="27"/>
                <c:pt idx="0">
                  <c:v>44244</c:v>
                </c:pt>
                <c:pt idx="1">
                  <c:v>44245</c:v>
                </c:pt>
                <c:pt idx="2">
                  <c:v>44246</c:v>
                </c:pt>
                <c:pt idx="3">
                  <c:v>44247</c:v>
                </c:pt>
                <c:pt idx="4">
                  <c:v>44248</c:v>
                </c:pt>
                <c:pt idx="5">
                  <c:v>44249</c:v>
                </c:pt>
                <c:pt idx="6">
                  <c:v>44250</c:v>
                </c:pt>
                <c:pt idx="7">
                  <c:v>44251</c:v>
                </c:pt>
                <c:pt idx="8">
                  <c:v>44252</c:v>
                </c:pt>
                <c:pt idx="9">
                  <c:v>44253</c:v>
                </c:pt>
                <c:pt idx="10">
                  <c:v>44254</c:v>
                </c:pt>
                <c:pt idx="11">
                  <c:v>44255</c:v>
                </c:pt>
                <c:pt idx="12">
                  <c:v>44256</c:v>
                </c:pt>
                <c:pt idx="13">
                  <c:v>44257</c:v>
                </c:pt>
                <c:pt idx="14">
                  <c:v>44258</c:v>
                </c:pt>
                <c:pt idx="15">
                  <c:v>44259</c:v>
                </c:pt>
                <c:pt idx="16">
                  <c:v>44260</c:v>
                </c:pt>
                <c:pt idx="17">
                  <c:v>44261</c:v>
                </c:pt>
                <c:pt idx="18">
                  <c:v>44262</c:v>
                </c:pt>
                <c:pt idx="19">
                  <c:v>44263</c:v>
                </c:pt>
                <c:pt idx="20">
                  <c:v>44264</c:v>
                </c:pt>
                <c:pt idx="21">
                  <c:v>44265</c:v>
                </c:pt>
                <c:pt idx="22">
                  <c:v>44266</c:v>
                </c:pt>
                <c:pt idx="23">
                  <c:v>44267</c:v>
                </c:pt>
                <c:pt idx="24">
                  <c:v>44268</c:v>
                </c:pt>
                <c:pt idx="25">
                  <c:v>44269</c:v>
                </c:pt>
                <c:pt idx="26">
                  <c:v>44270</c:v>
                </c:pt>
              </c:numCache>
            </c:numRef>
          </c:cat>
          <c:val>
            <c:numRef>
              <c:f>Sheet1!$E$2:$E$28</c:f>
              <c:numCache>
                <c:formatCode>General</c:formatCode>
                <c:ptCount val="27"/>
                <c:pt idx="0">
                  <c:v>12275</c:v>
                </c:pt>
                <c:pt idx="1">
                  <c:v>12282</c:v>
                </c:pt>
                <c:pt idx="2">
                  <c:v>12294</c:v>
                </c:pt>
                <c:pt idx="3">
                  <c:v>12297</c:v>
                </c:pt>
                <c:pt idx="4">
                  <c:v>12306</c:v>
                </c:pt>
                <c:pt idx="5">
                  <c:v>12321</c:v>
                </c:pt>
                <c:pt idx="6">
                  <c:v>12341</c:v>
                </c:pt>
                <c:pt idx="7">
                  <c:v>12350</c:v>
                </c:pt>
                <c:pt idx="8">
                  <c:v>12363</c:v>
                </c:pt>
                <c:pt idx="9">
                  <c:v>12389</c:v>
                </c:pt>
                <c:pt idx="10">
                  <c:v>12398</c:v>
                </c:pt>
                <c:pt idx="11">
                  <c:v>12409</c:v>
                </c:pt>
                <c:pt idx="12">
                  <c:v>12425</c:v>
                </c:pt>
                <c:pt idx="13">
                  <c:v>12435</c:v>
                </c:pt>
                <c:pt idx="14">
                  <c:v>12450</c:v>
                </c:pt>
                <c:pt idx="15">
                  <c:v>12453</c:v>
                </c:pt>
                <c:pt idx="16">
                  <c:v>12454</c:v>
                </c:pt>
                <c:pt idx="17">
                  <c:v>12468</c:v>
                </c:pt>
                <c:pt idx="18">
                  <c:v>12485</c:v>
                </c:pt>
                <c:pt idx="19">
                  <c:v>12489</c:v>
                </c:pt>
                <c:pt idx="20">
                  <c:v>12502</c:v>
                </c:pt>
                <c:pt idx="21">
                  <c:v>12516</c:v>
                </c:pt>
                <c:pt idx="22">
                  <c:v>12524</c:v>
                </c:pt>
                <c:pt idx="23">
                  <c:v>12529</c:v>
                </c:pt>
                <c:pt idx="24">
                  <c:v>12531</c:v>
                </c:pt>
                <c:pt idx="25">
                  <c:v>12540</c:v>
                </c:pt>
                <c:pt idx="26">
                  <c:v>12552</c:v>
                </c:pt>
              </c:numCache>
            </c:numRef>
          </c:val>
          <c:smooth val="0"/>
          <c:extLst>
            <c:ext xmlns:c16="http://schemas.microsoft.com/office/drawing/2014/chart" uri="{C3380CC4-5D6E-409C-BE32-E72D297353CC}">
              <c16:uniqueId val="{00000003-FE14-467D-BB55-765B07C9BC59}"/>
            </c:ext>
          </c:extLst>
        </c:ser>
        <c:dLbls>
          <c:showLegendKey val="0"/>
          <c:showVal val="0"/>
          <c:showCatName val="0"/>
          <c:showSerName val="0"/>
          <c:showPercent val="0"/>
          <c:showBubbleSize val="0"/>
        </c:dLbls>
        <c:smooth val="0"/>
        <c:axId val="326156112"/>
        <c:axId val="326153488"/>
      </c:lineChart>
      <c:dateAx>
        <c:axId val="326156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53488"/>
        <c:crosses val="autoZero"/>
        <c:auto val="1"/>
        <c:lblOffset val="100"/>
        <c:baseTimeUnit val="days"/>
      </c:dateAx>
      <c:valAx>
        <c:axId val="32615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5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26</c:v>
                </c:pt>
                <c:pt idx="1">
                  <c:v>38</c:v>
                </c:pt>
                <c:pt idx="2">
                  <c:v>25</c:v>
                </c:pt>
                <c:pt idx="3">
                  <c:v>42</c:v>
                </c:pt>
                <c:pt idx="4">
                  <c:v>32</c:v>
                </c:pt>
                <c:pt idx="5">
                  <c:v>26</c:v>
                </c:pt>
                <c:pt idx="6">
                  <c:v>23</c:v>
                </c:pt>
              </c:numCache>
            </c:numRef>
          </c:val>
          <c:extLst>
            <c:ext xmlns:c16="http://schemas.microsoft.com/office/drawing/2014/chart" uri="{C3380CC4-5D6E-409C-BE32-E72D297353CC}">
              <c16:uniqueId val="{00000000-438B-4D10-B58E-0D6C5C7A25F1}"/>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c:v>
                </c:pt>
                <c:pt idx="1">
                  <c:v>4</c:v>
                </c:pt>
                <c:pt idx="2">
                  <c:v>3</c:v>
                </c:pt>
                <c:pt idx="3">
                  <c:v>2</c:v>
                </c:pt>
                <c:pt idx="4">
                  <c:v>2</c:v>
                </c:pt>
                <c:pt idx="5">
                  <c:v>9</c:v>
                </c:pt>
                <c:pt idx="6">
                  <c:v>9</c:v>
                </c:pt>
              </c:numCache>
            </c:numRef>
          </c:val>
          <c:extLst>
            <c:ext xmlns:c16="http://schemas.microsoft.com/office/drawing/2014/chart" uri="{C3380CC4-5D6E-409C-BE32-E72D297353CC}">
              <c16:uniqueId val="{00000001-438B-4D10-B58E-0D6C5C7A25F1}"/>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20</c:v>
                </c:pt>
                <c:pt idx="1">
                  <c:v>20</c:v>
                </c:pt>
                <c:pt idx="2">
                  <c:v>20</c:v>
                </c:pt>
                <c:pt idx="3">
                  <c:v>20</c:v>
                </c:pt>
                <c:pt idx="4">
                  <c:v>12</c:v>
                </c:pt>
                <c:pt idx="5">
                  <c:v>22</c:v>
                </c:pt>
                <c:pt idx="6">
                  <c:v>20</c:v>
                </c:pt>
              </c:numCache>
            </c:numRef>
          </c:val>
          <c:extLst>
            <c:ext xmlns:c16="http://schemas.microsoft.com/office/drawing/2014/chart" uri="{C3380CC4-5D6E-409C-BE32-E72D297353CC}">
              <c16:uniqueId val="{00000002-438B-4D10-B58E-0D6C5C7A25F1}"/>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c:v>
                </c:pt>
                <c:pt idx="1">
                  <c:v>14</c:v>
                </c:pt>
                <c:pt idx="2">
                  <c:v>14</c:v>
                </c:pt>
                <c:pt idx="3">
                  <c:v>8</c:v>
                </c:pt>
                <c:pt idx="4">
                  <c:v>11</c:v>
                </c:pt>
                <c:pt idx="5">
                  <c:v>7</c:v>
                </c:pt>
                <c:pt idx="6">
                  <c:v>12</c:v>
                </c:pt>
              </c:numCache>
            </c:numRef>
          </c:val>
          <c:extLst>
            <c:ext xmlns:c16="http://schemas.microsoft.com/office/drawing/2014/chart" uri="{C3380CC4-5D6E-409C-BE32-E72D297353CC}">
              <c16:uniqueId val="{00000003-438B-4D10-B58E-0D6C5C7A25F1}"/>
            </c:ext>
          </c:extLst>
        </c:ser>
        <c:dLbls>
          <c:showLegendKey val="0"/>
          <c:showVal val="0"/>
          <c:showCatName val="0"/>
          <c:showSerName val="0"/>
          <c:showPercent val="0"/>
          <c:showBubbleSize val="0"/>
        </c:dLbls>
        <c:gapWidth val="219"/>
        <c:overlap val="-27"/>
        <c:axId val="326155456"/>
        <c:axId val="326153816"/>
      </c:barChart>
      <c:catAx>
        <c:axId val="32615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53816"/>
        <c:crosses val="autoZero"/>
        <c:auto val="1"/>
        <c:lblAlgn val="ctr"/>
        <c:lblOffset val="100"/>
        <c:noMultiLvlLbl val="0"/>
      </c:catAx>
      <c:valAx>
        <c:axId val="32615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5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6</c:v>
                </c:pt>
                <c:pt idx="2">
                  <c:v>7</c:v>
                </c:pt>
                <c:pt idx="3">
                  <c:v>8</c:v>
                </c:pt>
                <c:pt idx="4">
                  <c:v>1</c:v>
                </c:pt>
                <c:pt idx="5">
                  <c:v>0</c:v>
                </c:pt>
                <c:pt idx="6">
                  <c:v>1</c:v>
                </c:pt>
              </c:numCache>
            </c:numRef>
          </c:val>
          <c:extLst>
            <c:ext xmlns:c16="http://schemas.microsoft.com/office/drawing/2014/chart" uri="{C3380CC4-5D6E-409C-BE32-E72D297353CC}">
              <c16:uniqueId val="{00000000-47B4-488D-9075-6048B75D801E}"/>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47B4-488D-9075-6048B75D801E}"/>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1</c:v>
                </c:pt>
                <c:pt idx="3">
                  <c:v>3</c:v>
                </c:pt>
                <c:pt idx="4">
                  <c:v>3</c:v>
                </c:pt>
                <c:pt idx="5">
                  <c:v>3</c:v>
                </c:pt>
                <c:pt idx="6">
                  <c:v>0</c:v>
                </c:pt>
              </c:numCache>
            </c:numRef>
          </c:val>
          <c:extLst>
            <c:ext xmlns:c16="http://schemas.microsoft.com/office/drawing/2014/chart" uri="{C3380CC4-5D6E-409C-BE32-E72D297353CC}">
              <c16:uniqueId val="{00000002-47B4-488D-9075-6048B75D801E}"/>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1</c:v>
                </c:pt>
                <c:pt idx="3">
                  <c:v>0</c:v>
                </c:pt>
                <c:pt idx="4">
                  <c:v>2</c:v>
                </c:pt>
                <c:pt idx="5">
                  <c:v>0</c:v>
                </c:pt>
                <c:pt idx="6">
                  <c:v>0</c:v>
                </c:pt>
              </c:numCache>
            </c:numRef>
          </c:val>
          <c:extLst>
            <c:ext xmlns:c16="http://schemas.microsoft.com/office/drawing/2014/chart" uri="{C3380CC4-5D6E-409C-BE32-E72D297353CC}">
              <c16:uniqueId val="{00000003-47B4-488D-9075-6048B75D801E}"/>
            </c:ext>
          </c:extLst>
        </c:ser>
        <c:dLbls>
          <c:showLegendKey val="0"/>
          <c:showVal val="0"/>
          <c:showCatName val="0"/>
          <c:showSerName val="0"/>
          <c:showPercent val="0"/>
          <c:showBubbleSize val="0"/>
        </c:dLbls>
        <c:gapWidth val="219"/>
        <c:overlap val="-27"/>
        <c:axId val="327337000"/>
        <c:axId val="327330768"/>
      </c:barChart>
      <c:catAx>
        <c:axId val="32733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30768"/>
        <c:crosses val="autoZero"/>
        <c:auto val="1"/>
        <c:lblAlgn val="ctr"/>
        <c:lblOffset val="100"/>
        <c:noMultiLvlLbl val="0"/>
      </c:catAx>
      <c:valAx>
        <c:axId val="327330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3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0.17243757759691</c:v>
                </c:pt>
                <c:pt idx="1">
                  <c:v>0.17301236952223301</c:v>
                </c:pt>
                <c:pt idx="2">
                  <c:v>0.47444967778806901</c:v>
                </c:pt>
                <c:pt idx="3">
                  <c:v>0.71475375913919204</c:v>
                </c:pt>
                <c:pt idx="4">
                  <c:v>0.28624637881087001</c:v>
                </c:pt>
                <c:pt idx="6">
                  <c:v>0.57594150917367903</c:v>
                </c:pt>
              </c:numCache>
            </c:numRef>
          </c:val>
          <c:extLst>
            <c:ext xmlns:c16="http://schemas.microsoft.com/office/drawing/2014/chart" uri="{C3380CC4-5D6E-409C-BE32-E72D297353CC}">
              <c16:uniqueId val="{00000000-F860-4899-BA99-987127367368}"/>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F860-4899-BA99-987127367368}"/>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0.15802469135802499</c:v>
                </c:pt>
                <c:pt idx="1">
                  <c:v>0.281481481481481</c:v>
                </c:pt>
                <c:pt idx="2">
                  <c:v>1.06666666666667</c:v>
                </c:pt>
                <c:pt idx="3">
                  <c:v>0.55967078189300401</c:v>
                </c:pt>
                <c:pt idx="4">
                  <c:v>0.38683127572016501</c:v>
                </c:pt>
                <c:pt idx="5">
                  <c:v>0.41810699588477401</c:v>
                </c:pt>
              </c:numCache>
            </c:numRef>
          </c:val>
          <c:extLst>
            <c:ext xmlns:c16="http://schemas.microsoft.com/office/drawing/2014/chart" uri="{C3380CC4-5D6E-409C-BE32-E72D297353CC}">
              <c16:uniqueId val="{00000002-F860-4899-BA99-987127367368}"/>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2">
                  <c:v>1.0875694836059</c:v>
                </c:pt>
                <c:pt idx="4">
                  <c:v>1.8488681221300201</c:v>
                </c:pt>
              </c:numCache>
            </c:numRef>
          </c:val>
          <c:extLst>
            <c:ext xmlns:c16="http://schemas.microsoft.com/office/drawing/2014/chart" uri="{C3380CC4-5D6E-409C-BE32-E72D297353CC}">
              <c16:uniqueId val="{00000003-F860-4899-BA99-987127367368}"/>
            </c:ext>
          </c:extLst>
        </c:ser>
        <c:dLbls>
          <c:showLegendKey val="0"/>
          <c:showVal val="0"/>
          <c:showCatName val="0"/>
          <c:showSerName val="0"/>
          <c:showPercent val="0"/>
          <c:showBubbleSize val="0"/>
        </c:dLbls>
        <c:gapWidth val="219"/>
        <c:overlap val="-27"/>
        <c:axId val="327333720"/>
        <c:axId val="327335688"/>
      </c:barChart>
      <c:catAx>
        <c:axId val="32733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35688"/>
        <c:crosses val="autoZero"/>
        <c:auto val="1"/>
        <c:lblAlgn val="ctr"/>
        <c:lblOffset val="100"/>
        <c:noMultiLvlLbl val="0"/>
      </c:catAx>
      <c:valAx>
        <c:axId val="32733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3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2</c:v>
                </c:pt>
                <c:pt idx="14">
                  <c:v>1</c:v>
                </c:pt>
                <c:pt idx="15">
                  <c:v>2</c:v>
                </c:pt>
                <c:pt idx="16">
                  <c:v>2</c:v>
                </c:pt>
                <c:pt idx="17">
                  <c:v>2</c:v>
                </c:pt>
                <c:pt idx="18">
                  <c:v>5</c:v>
                </c:pt>
                <c:pt idx="19">
                  <c:v>2</c:v>
                </c:pt>
                <c:pt idx="20">
                  <c:v>1</c:v>
                </c:pt>
                <c:pt idx="21">
                  <c:v>0</c:v>
                </c:pt>
                <c:pt idx="22">
                  <c:v>0</c:v>
                </c:pt>
                <c:pt idx="23">
                  <c:v>0</c:v>
                </c:pt>
              </c:numCache>
            </c:numRef>
          </c:val>
          <c:smooth val="0"/>
          <c:extLst>
            <c:ext xmlns:c16="http://schemas.microsoft.com/office/drawing/2014/chart" uri="{C3380CC4-5D6E-409C-BE32-E72D297353CC}">
              <c16:uniqueId val="{00000000-DB17-4E21-B980-54CC3CBDF030}"/>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B17-4E21-B980-54CC3CBDF030}"/>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B17-4E21-B980-54CC3CBDF030}"/>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3-DB17-4E21-B980-54CC3CBDF030}"/>
            </c:ext>
          </c:extLst>
        </c:ser>
        <c:dLbls>
          <c:showLegendKey val="0"/>
          <c:showVal val="0"/>
          <c:showCatName val="0"/>
          <c:showSerName val="0"/>
          <c:showPercent val="0"/>
          <c:showBubbleSize val="0"/>
        </c:dLbls>
        <c:smooth val="0"/>
        <c:axId val="327331752"/>
        <c:axId val="327332080"/>
      </c:lineChart>
      <c:catAx>
        <c:axId val="32733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32080"/>
        <c:crosses val="autoZero"/>
        <c:auto val="1"/>
        <c:lblAlgn val="ctr"/>
        <c:lblOffset val="100"/>
        <c:noMultiLvlLbl val="0"/>
      </c:catAx>
      <c:valAx>
        <c:axId val="32733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3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0.358719646799117</c:v>
                </c:pt>
                <c:pt idx="14">
                  <c:v>0.27708793230316398</c:v>
                </c:pt>
                <c:pt idx="15">
                  <c:v>0.72548749080205999</c:v>
                </c:pt>
                <c:pt idx="16">
                  <c:v>0.17177152317880801</c:v>
                </c:pt>
                <c:pt idx="17">
                  <c:v>8.9679911699779194E-2</c:v>
                </c:pt>
                <c:pt idx="18">
                  <c:v>0.927152317880795</c:v>
                </c:pt>
                <c:pt idx="19">
                  <c:v>0.32250275938189799</c:v>
                </c:pt>
                <c:pt idx="20">
                  <c:v>0.534630242825607</c:v>
                </c:pt>
                <c:pt idx="21">
                  <c:v>0</c:v>
                </c:pt>
                <c:pt idx="22">
                  <c:v>0</c:v>
                </c:pt>
                <c:pt idx="23">
                  <c:v>0</c:v>
                </c:pt>
              </c:numCache>
            </c:numRef>
          </c:val>
          <c:smooth val="0"/>
          <c:extLst>
            <c:ext xmlns:c16="http://schemas.microsoft.com/office/drawing/2014/chart" uri="{C3380CC4-5D6E-409C-BE32-E72D297353CC}">
              <c16:uniqueId val="{00000000-FF1B-49A1-A59A-E695DAD57D34}"/>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F1B-49A1-A59A-E695DAD57D34}"/>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0.47915431732859098</c:v>
                </c:pt>
                <c:pt idx="11">
                  <c:v>0.44457617071724997</c:v>
                </c:pt>
                <c:pt idx="12">
                  <c:v>0</c:v>
                </c:pt>
                <c:pt idx="13">
                  <c:v>1.0669828097214</c:v>
                </c:pt>
                <c:pt idx="14">
                  <c:v>0.2371072910492</c:v>
                </c:pt>
                <c:pt idx="15">
                  <c:v>0.31284989791213902</c:v>
                </c:pt>
                <c:pt idx="16">
                  <c:v>0</c:v>
                </c:pt>
                <c:pt idx="17">
                  <c:v>0</c:v>
                </c:pt>
                <c:pt idx="18">
                  <c:v>0.464335111638016</c:v>
                </c:pt>
                <c:pt idx="19">
                  <c:v>0.28156490812092499</c:v>
                </c:pt>
                <c:pt idx="20">
                  <c:v>0.40011855364552501</c:v>
                </c:pt>
                <c:pt idx="21">
                  <c:v>0</c:v>
                </c:pt>
                <c:pt idx="22">
                  <c:v>0.39517881841533298</c:v>
                </c:pt>
                <c:pt idx="23">
                  <c:v>0.93854969373641595</c:v>
                </c:pt>
              </c:numCache>
            </c:numRef>
          </c:val>
          <c:smooth val="0"/>
          <c:extLst>
            <c:ext xmlns:c16="http://schemas.microsoft.com/office/drawing/2014/chart" uri="{C3380CC4-5D6E-409C-BE32-E72D297353CC}">
              <c16:uniqueId val="{00000002-FF1B-49A1-A59A-E695DAD57D34}"/>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1.1889408350798001</c:v>
                </c:pt>
                <c:pt idx="17">
                  <c:v>0</c:v>
                </c:pt>
                <c:pt idx="18">
                  <c:v>0</c:v>
                </c:pt>
                <c:pt idx="19">
                  <c:v>2.4101241334838002</c:v>
                </c:pt>
                <c:pt idx="20">
                  <c:v>0</c:v>
                </c:pt>
                <c:pt idx="21">
                  <c:v>0</c:v>
                </c:pt>
                <c:pt idx="22">
                  <c:v>0</c:v>
                </c:pt>
                <c:pt idx="23">
                  <c:v>0</c:v>
                </c:pt>
              </c:numCache>
            </c:numRef>
          </c:val>
          <c:smooth val="0"/>
          <c:extLst>
            <c:ext xmlns:c16="http://schemas.microsoft.com/office/drawing/2014/chart" uri="{C3380CC4-5D6E-409C-BE32-E72D297353CC}">
              <c16:uniqueId val="{00000003-FF1B-49A1-A59A-E695DAD57D34}"/>
            </c:ext>
          </c:extLst>
        </c:ser>
        <c:dLbls>
          <c:showLegendKey val="0"/>
          <c:showVal val="0"/>
          <c:showCatName val="0"/>
          <c:showSerName val="0"/>
          <c:showPercent val="0"/>
          <c:showBubbleSize val="0"/>
        </c:dLbls>
        <c:smooth val="0"/>
        <c:axId val="327339952"/>
        <c:axId val="327340608"/>
      </c:lineChart>
      <c:catAx>
        <c:axId val="32733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40608"/>
        <c:crosses val="autoZero"/>
        <c:auto val="1"/>
        <c:lblAlgn val="ctr"/>
        <c:lblOffset val="100"/>
        <c:noMultiLvlLbl val="0"/>
      </c:catAx>
      <c:valAx>
        <c:axId val="32734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33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7</c:v>
                </c:pt>
                <c:pt idx="1">
                  <c:v>0</c:v>
                </c:pt>
                <c:pt idx="2">
                  <c:v>12</c:v>
                </c:pt>
                <c:pt idx="3">
                  <c:v>1</c:v>
                </c:pt>
              </c:numCache>
            </c:numRef>
          </c:val>
          <c:extLst>
            <c:ext xmlns:c16="http://schemas.microsoft.com/office/drawing/2014/chart" uri="{C3380CC4-5D6E-409C-BE32-E72D297353CC}">
              <c16:uniqueId val="{00000000-B8F3-4C6C-BF1F-031B28833EA5}"/>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13</c:v>
                </c:pt>
                <c:pt idx="1">
                  <c:v>0</c:v>
                </c:pt>
                <c:pt idx="2">
                  <c:v>1</c:v>
                </c:pt>
                <c:pt idx="3">
                  <c:v>2</c:v>
                </c:pt>
              </c:numCache>
            </c:numRef>
          </c:val>
          <c:extLst>
            <c:ext xmlns:c16="http://schemas.microsoft.com/office/drawing/2014/chart" uri="{C3380CC4-5D6E-409C-BE32-E72D297353CC}">
              <c16:uniqueId val="{00000001-B8F3-4C6C-BF1F-031B28833EA5}"/>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4</c:v>
                </c:pt>
                <c:pt idx="1">
                  <c:v>0</c:v>
                </c:pt>
                <c:pt idx="2">
                  <c:v>0</c:v>
                </c:pt>
                <c:pt idx="3">
                  <c:v>0</c:v>
                </c:pt>
              </c:numCache>
            </c:numRef>
          </c:val>
          <c:extLst>
            <c:ext xmlns:c16="http://schemas.microsoft.com/office/drawing/2014/chart" uri="{C3380CC4-5D6E-409C-BE32-E72D297353CC}">
              <c16:uniqueId val="{00000002-B8F3-4C6C-BF1F-031B28833EA5}"/>
            </c:ext>
          </c:extLst>
        </c:ser>
        <c:dLbls>
          <c:showLegendKey val="0"/>
          <c:showVal val="0"/>
          <c:showCatName val="0"/>
          <c:showSerName val="0"/>
          <c:showPercent val="0"/>
          <c:showBubbleSize val="0"/>
        </c:dLbls>
        <c:gapWidth val="150"/>
        <c:overlap val="100"/>
        <c:axId val="268861816"/>
        <c:axId val="326148568"/>
      </c:barChart>
      <c:catAx>
        <c:axId val="268861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48568"/>
        <c:crosses val="autoZero"/>
        <c:auto val="1"/>
        <c:lblAlgn val="ctr"/>
        <c:lblOffset val="100"/>
        <c:noMultiLvlLbl val="0"/>
      </c:catAx>
      <c:valAx>
        <c:axId val="326148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86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2417</c:v>
                </c:pt>
                <c:pt idx="1">
                  <c:v>0</c:v>
                </c:pt>
                <c:pt idx="2">
                  <c:v>32</c:v>
                </c:pt>
                <c:pt idx="3">
                  <c:v>459</c:v>
                </c:pt>
              </c:numCache>
            </c:numRef>
          </c:val>
          <c:extLst>
            <c:ext xmlns:c16="http://schemas.microsoft.com/office/drawing/2014/chart" uri="{C3380CC4-5D6E-409C-BE32-E72D297353CC}">
              <c16:uniqueId val="{00000000-B201-438B-A901-7C9876D7E0A8}"/>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323</c:v>
                </c:pt>
                <c:pt idx="1">
                  <c:v>0</c:v>
                </c:pt>
                <c:pt idx="2">
                  <c:v>0</c:v>
                </c:pt>
                <c:pt idx="3">
                  <c:v>0</c:v>
                </c:pt>
              </c:numCache>
            </c:numRef>
          </c:val>
          <c:extLst>
            <c:ext xmlns:c16="http://schemas.microsoft.com/office/drawing/2014/chart" uri="{C3380CC4-5D6E-409C-BE32-E72D297353CC}">
              <c16:uniqueId val="{00000001-B201-438B-A901-7C9876D7E0A8}"/>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482</c:v>
                </c:pt>
                <c:pt idx="1">
                  <c:v>0</c:v>
                </c:pt>
                <c:pt idx="2">
                  <c:v>1159</c:v>
                </c:pt>
                <c:pt idx="3">
                  <c:v>135</c:v>
                </c:pt>
              </c:numCache>
            </c:numRef>
          </c:val>
          <c:extLst>
            <c:ext xmlns:c16="http://schemas.microsoft.com/office/drawing/2014/chart" uri="{C3380CC4-5D6E-409C-BE32-E72D297353CC}">
              <c16:uniqueId val="{00000002-B201-438B-A901-7C9876D7E0A8}"/>
            </c:ext>
          </c:extLst>
        </c:ser>
        <c:dLbls>
          <c:showLegendKey val="0"/>
          <c:showVal val="0"/>
          <c:showCatName val="0"/>
          <c:showSerName val="0"/>
          <c:showPercent val="0"/>
          <c:showBubbleSize val="0"/>
        </c:dLbls>
        <c:gapWidth val="150"/>
        <c:overlap val="100"/>
        <c:axId val="330442664"/>
        <c:axId val="330440040"/>
      </c:barChart>
      <c:catAx>
        <c:axId val="330442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40040"/>
        <c:crosses val="autoZero"/>
        <c:auto val="1"/>
        <c:lblAlgn val="ctr"/>
        <c:lblOffset val="100"/>
        <c:noMultiLvlLbl val="0"/>
      </c:catAx>
      <c:valAx>
        <c:axId val="330440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4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0.23776150068354299</c:v>
                </c:pt>
                <c:pt idx="1">
                  <c:v>0.641515401935427</c:v>
                </c:pt>
                <c:pt idx="2">
                  <c:v>0.27965868870691502</c:v>
                </c:pt>
              </c:numCache>
            </c:numRef>
          </c:val>
          <c:extLst>
            <c:ext xmlns:c16="http://schemas.microsoft.com/office/drawing/2014/chart" uri="{C3380CC4-5D6E-409C-BE32-E72D297353CC}">
              <c16:uniqueId val="{00000000-2252-4029-BFC5-7E89E5ED7AE4}"/>
            </c:ext>
          </c:extLst>
        </c:ser>
        <c:ser>
          <c:idx val="1"/>
          <c:order val="1"/>
          <c:tx>
            <c:strRef>
              <c:f>Sheet1!$C$1</c:f>
              <c:strCache>
                <c:ptCount val="1"/>
                <c:pt idx="0">
                  <c:v>zanellahnos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2252-4029-BFC5-7E89E5ED7AE4}"/>
            </c:ext>
          </c:extLst>
        </c:ser>
        <c:ser>
          <c:idx val="2"/>
          <c:order val="2"/>
          <c:tx>
            <c:strRef>
              <c:f>Sheet1!$D$1</c:f>
              <c:strCache>
                <c:ptCount val="1"/>
                <c:pt idx="0">
                  <c:v>corvenmotos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0.47882089493428298</c:v>
                </c:pt>
                <c:pt idx="1">
                  <c:v>0.15725588481006</c:v>
                </c:pt>
                <c:pt idx="2">
                  <c:v>0</c:v>
                </c:pt>
              </c:numCache>
            </c:numRef>
          </c:val>
          <c:extLst>
            <c:ext xmlns:c16="http://schemas.microsoft.com/office/drawing/2014/chart" uri="{C3380CC4-5D6E-409C-BE32-E72D297353CC}">
              <c16:uniqueId val="{00000002-2252-4029-BFC5-7E89E5ED7AE4}"/>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1.0997963340121999</c:v>
                </c:pt>
                <c:pt idx="1">
                  <c:v>1.8389361732971501</c:v>
                </c:pt>
                <c:pt idx="2">
                  <c:v>0</c:v>
                </c:pt>
              </c:numCache>
            </c:numRef>
          </c:val>
          <c:extLst>
            <c:ext xmlns:c16="http://schemas.microsoft.com/office/drawing/2014/chart" uri="{C3380CC4-5D6E-409C-BE32-E72D297353CC}">
              <c16:uniqueId val="{00000003-2252-4029-BFC5-7E89E5ED7AE4}"/>
            </c:ext>
          </c:extLst>
        </c:ser>
        <c:dLbls>
          <c:showLegendKey val="0"/>
          <c:showVal val="0"/>
          <c:showCatName val="0"/>
          <c:showSerName val="0"/>
          <c:showPercent val="0"/>
          <c:showBubbleSize val="0"/>
        </c:dLbls>
        <c:gapWidth val="219"/>
        <c:overlap val="-27"/>
        <c:axId val="330434792"/>
        <c:axId val="330427248"/>
      </c:barChart>
      <c:catAx>
        <c:axId val="33043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27248"/>
        <c:crosses val="autoZero"/>
        <c:auto val="1"/>
        <c:lblAlgn val="ctr"/>
        <c:lblOffset val="100"/>
        <c:noMultiLvlLbl val="0"/>
      </c:catAx>
      <c:valAx>
        <c:axId val="330427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3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2213</c:v>
                </c:pt>
                <c:pt idx="1">
                  <c:v>0</c:v>
                </c:pt>
                <c:pt idx="2">
                  <c:v>1092</c:v>
                </c:pt>
                <c:pt idx="3">
                  <c:v>551</c:v>
                </c:pt>
              </c:numCache>
            </c:numRef>
          </c:val>
          <c:extLst>
            <c:ext xmlns:c16="http://schemas.microsoft.com/office/drawing/2014/chart" uri="{C3380CC4-5D6E-409C-BE32-E72D297353CC}">
              <c16:uniqueId val="{00000000-D256-4954-9CB0-5784EB0BCCB5}"/>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1009</c:v>
                </c:pt>
                <c:pt idx="1">
                  <c:v>0</c:v>
                </c:pt>
                <c:pt idx="2">
                  <c:v>99</c:v>
                </c:pt>
                <c:pt idx="3">
                  <c:v>43</c:v>
                </c:pt>
              </c:numCache>
            </c:numRef>
          </c:val>
          <c:extLst>
            <c:ext xmlns:c16="http://schemas.microsoft.com/office/drawing/2014/chart" uri="{C3380CC4-5D6E-409C-BE32-E72D297353CC}">
              <c16:uniqueId val="{00000001-D256-4954-9CB0-5784EB0BCCB5}"/>
            </c:ext>
          </c:extLst>
        </c:ser>
        <c:dLbls>
          <c:showLegendKey val="0"/>
          <c:showVal val="0"/>
          <c:showCatName val="0"/>
          <c:showSerName val="0"/>
          <c:showPercent val="0"/>
          <c:showBubbleSize val="0"/>
        </c:dLbls>
        <c:gapWidth val="150"/>
        <c:overlap val="100"/>
        <c:axId val="330435448"/>
        <c:axId val="330435776"/>
      </c:barChart>
      <c:catAx>
        <c:axId val="33043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35776"/>
        <c:crosses val="autoZero"/>
        <c:auto val="1"/>
        <c:lblAlgn val="ctr"/>
        <c:lblOffset val="100"/>
        <c:noMultiLvlLbl val="0"/>
      </c:catAx>
      <c:valAx>
        <c:axId val="330435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3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D96FE-674F-46DD-96E5-34C74047F91E}"/>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142E8FF2-82B5-4702-9985-45C7A682567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24928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95F99-7555-4155-A522-369F01A73139}"/>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E5F2E08B-BF7D-479D-BFAA-54B75BE140A1}"/>
              </a:ext>
            </a:extLst>
          </p:cNvPr>
          <p:cNvGraphicFramePr>
            <a:graphicFrameLocks noGrp="1"/>
          </p:cNvGraphicFramePr>
          <p:nvPr>
            <p:ph type="tbl" sz="quarter" idx="13"/>
            <p:extLst>
              <p:ext uri="{D42A27DB-BD31-4B8C-83A1-F6EECF244321}">
                <p14:modId xmlns:p14="http://schemas.microsoft.com/office/powerpoint/2010/main" val="3868370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6397847"/>
                    </a:ext>
                  </a:extLst>
                </a:gridCol>
                <a:gridCol w="658368">
                  <a:extLst>
                    <a:ext uri="{9D8B030D-6E8A-4147-A177-3AD203B41FA5}">
                      <a16:colId xmlns:a16="http://schemas.microsoft.com/office/drawing/2014/main" val="3582023439"/>
                    </a:ext>
                  </a:extLst>
                </a:gridCol>
                <a:gridCol w="658368">
                  <a:extLst>
                    <a:ext uri="{9D8B030D-6E8A-4147-A177-3AD203B41FA5}">
                      <a16:colId xmlns:a16="http://schemas.microsoft.com/office/drawing/2014/main" val="2528877793"/>
                    </a:ext>
                  </a:extLst>
                </a:gridCol>
                <a:gridCol w="658368">
                  <a:extLst>
                    <a:ext uri="{9D8B030D-6E8A-4147-A177-3AD203B41FA5}">
                      <a16:colId xmlns:a16="http://schemas.microsoft.com/office/drawing/2014/main" val="865173877"/>
                    </a:ext>
                  </a:extLst>
                </a:gridCol>
                <a:gridCol w="658368">
                  <a:extLst>
                    <a:ext uri="{9D8B030D-6E8A-4147-A177-3AD203B41FA5}">
                      <a16:colId xmlns:a16="http://schemas.microsoft.com/office/drawing/2014/main" val="3083263043"/>
                    </a:ext>
                  </a:extLst>
                </a:gridCol>
                <a:gridCol w="658368">
                  <a:extLst>
                    <a:ext uri="{9D8B030D-6E8A-4147-A177-3AD203B41FA5}">
                      <a16:colId xmlns:a16="http://schemas.microsoft.com/office/drawing/2014/main" val="2346684420"/>
                    </a:ext>
                  </a:extLst>
                </a:gridCol>
                <a:gridCol w="658368">
                  <a:extLst>
                    <a:ext uri="{9D8B030D-6E8A-4147-A177-3AD203B41FA5}">
                      <a16:colId xmlns:a16="http://schemas.microsoft.com/office/drawing/2014/main" val="4071048766"/>
                    </a:ext>
                  </a:extLst>
                </a:gridCol>
                <a:gridCol w="658368">
                  <a:extLst>
                    <a:ext uri="{9D8B030D-6E8A-4147-A177-3AD203B41FA5}">
                      <a16:colId xmlns:a16="http://schemas.microsoft.com/office/drawing/2014/main" val="176230729"/>
                    </a:ext>
                  </a:extLst>
                </a:gridCol>
                <a:gridCol w="658368">
                  <a:extLst>
                    <a:ext uri="{9D8B030D-6E8A-4147-A177-3AD203B41FA5}">
                      <a16:colId xmlns:a16="http://schemas.microsoft.com/office/drawing/2014/main" val="2634186729"/>
                    </a:ext>
                  </a:extLst>
                </a:gridCol>
                <a:gridCol w="658368">
                  <a:extLst>
                    <a:ext uri="{9D8B030D-6E8A-4147-A177-3AD203B41FA5}">
                      <a16:colId xmlns:a16="http://schemas.microsoft.com/office/drawing/2014/main" val="37045774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83266453"/>
                  </a:ext>
                </a:extLst>
              </a:tr>
              <a:tr h="370840">
                <a:tc>
                  <a:txBody>
                    <a:bodyPr/>
                    <a:lstStyle/>
                    <a:p>
                      <a:r>
                        <a:rPr lang="en-US" sz="1000"/>
                        <a:t>motomeloficial</a:t>
                      </a:r>
                    </a:p>
                  </a:txBody>
                  <a:tcPr/>
                </a:tc>
                <a:tc>
                  <a:txBody>
                    <a:bodyPr/>
                    <a:lstStyle/>
                    <a:p>
                      <a:r>
                        <a:rPr lang="en-US" sz="1000"/>
                        <a:t>29390</a:t>
                      </a:r>
                    </a:p>
                  </a:txBody>
                  <a:tcPr/>
                </a:tc>
                <a:tc>
                  <a:txBody>
                    <a:bodyPr/>
                    <a:lstStyle/>
                    <a:p>
                      <a:r>
                        <a:rPr lang="en-US" sz="1000"/>
                        <a:t>802</a:t>
                      </a:r>
                    </a:p>
                  </a:txBody>
                  <a:tcPr/>
                </a:tc>
                <a:tc>
                  <a:txBody>
                    <a:bodyPr/>
                    <a:lstStyle/>
                    <a:p>
                      <a:r>
                        <a:rPr lang="en-US" sz="1000"/>
                        <a:t>13</a:t>
                      </a:r>
                    </a:p>
                  </a:txBody>
                  <a:tcPr/>
                </a:tc>
                <a:tc>
                  <a:txBody>
                    <a:bodyPr/>
                    <a:lstStyle/>
                    <a:p>
                      <a:r>
                        <a:rPr lang="en-US" sz="1000"/>
                        <a:t>7</a:t>
                      </a:r>
                    </a:p>
                  </a:txBody>
                  <a:tcPr/>
                </a:tc>
                <a:tc>
                  <a:txBody>
                    <a:bodyPr/>
                    <a:lstStyle/>
                    <a:p>
                      <a:r>
                        <a:rPr lang="en-US" sz="1000"/>
                        <a:t>4</a:t>
                      </a:r>
                    </a:p>
                  </a:txBody>
                  <a:tcPr/>
                </a:tc>
                <a:tc>
                  <a:txBody>
                    <a:bodyPr/>
                    <a:lstStyle/>
                    <a:p>
                      <a:r>
                        <a:rPr lang="en-US" sz="1000"/>
                        <a:t>24</a:t>
                      </a:r>
                    </a:p>
                  </a:txBody>
                  <a:tcPr/>
                </a:tc>
                <a:tc>
                  <a:txBody>
                    <a:bodyPr/>
                    <a:lstStyle/>
                    <a:p>
                      <a:r>
                        <a:rPr lang="en-US" sz="1000"/>
                        <a:t>2213</a:t>
                      </a:r>
                    </a:p>
                  </a:txBody>
                  <a:tcPr/>
                </a:tc>
                <a:tc>
                  <a:txBody>
                    <a:bodyPr/>
                    <a:lstStyle/>
                    <a:p>
                      <a:r>
                        <a:rPr lang="en-US" sz="1000"/>
                        <a:t>1009</a:t>
                      </a:r>
                    </a:p>
                  </a:txBody>
                  <a:tcPr/>
                </a:tc>
                <a:tc>
                  <a:txBody>
                    <a:bodyPr/>
                    <a:lstStyle/>
                    <a:p>
                      <a:r>
                        <a:rPr lang="en-US" sz="1000"/>
                        <a:t>0.4631 %</a:t>
                      </a:r>
                    </a:p>
                  </a:txBody>
                  <a:tcPr/>
                </a:tc>
                <a:extLst>
                  <a:ext uri="{0D108BD9-81ED-4DB2-BD59-A6C34878D82A}">
                    <a16:rowId xmlns:a16="http://schemas.microsoft.com/office/drawing/2014/main" val="3375327032"/>
                  </a:ext>
                </a:extLst>
              </a:tr>
              <a:tr h="370840">
                <a:tc>
                  <a:txBody>
                    <a:bodyPr/>
                    <a:lstStyle/>
                    <a:p>
                      <a:r>
                        <a:rPr lang="en-US" sz="1000"/>
                        <a:t>corvenmotos</a:t>
                      </a:r>
                    </a:p>
                  </a:txBody>
                  <a:tcPr/>
                </a:tc>
                <a:tc>
                  <a:txBody>
                    <a:bodyPr/>
                    <a:lstStyle/>
                    <a:p>
                      <a:r>
                        <a:rPr lang="en-US" sz="1000"/>
                        <a:t>20498</a:t>
                      </a:r>
                    </a:p>
                  </a:txBody>
                  <a:tcPr/>
                </a:tc>
                <a:tc>
                  <a:txBody>
                    <a:bodyPr/>
                    <a:lstStyle/>
                    <a:p>
                      <a:r>
                        <a:rPr lang="en-US" sz="1000"/>
                        <a:t>510</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13</a:t>
                      </a:r>
                    </a:p>
                  </a:txBody>
                  <a:tcPr/>
                </a:tc>
                <a:tc>
                  <a:txBody>
                    <a:bodyPr/>
                    <a:lstStyle/>
                    <a:p>
                      <a:r>
                        <a:rPr lang="en-US" sz="1000"/>
                        <a:t>1092</a:t>
                      </a:r>
                    </a:p>
                  </a:txBody>
                  <a:tcPr/>
                </a:tc>
                <a:tc>
                  <a:txBody>
                    <a:bodyPr/>
                    <a:lstStyle/>
                    <a:p>
                      <a:r>
                        <a:rPr lang="en-US" sz="1000"/>
                        <a:t>99</a:t>
                      </a:r>
                    </a:p>
                  </a:txBody>
                  <a:tcPr/>
                </a:tc>
                <a:tc>
                  <a:txBody>
                    <a:bodyPr/>
                    <a:lstStyle/>
                    <a:p>
                      <a:r>
                        <a:rPr lang="en-US" sz="1000"/>
                        <a:t>0.4526 %</a:t>
                      </a:r>
                    </a:p>
                  </a:txBody>
                  <a:tcPr/>
                </a:tc>
                <a:extLst>
                  <a:ext uri="{0D108BD9-81ED-4DB2-BD59-A6C34878D82A}">
                    <a16:rowId xmlns:a16="http://schemas.microsoft.com/office/drawing/2014/main" val="3543353190"/>
                  </a:ext>
                </a:extLst>
              </a:tr>
              <a:tr h="370840">
                <a:tc>
                  <a:txBody>
                    <a:bodyPr/>
                    <a:lstStyle/>
                    <a:p>
                      <a:r>
                        <a:rPr lang="en-US" sz="1000"/>
                        <a:t>zanellahnos</a:t>
                      </a:r>
                    </a:p>
                  </a:txBody>
                  <a:tcPr/>
                </a:tc>
                <a:tc>
                  <a:txBody>
                    <a:bodyPr/>
                    <a:lstStyle/>
                    <a:p>
                      <a:r>
                        <a:rPr lang="en-US" sz="1000"/>
                        <a:t>18712</a:t>
                      </a:r>
                    </a:p>
                  </a:txBody>
                  <a:tcPr/>
                </a:tc>
                <a:tc>
                  <a:txBody>
                    <a:bodyPr/>
                    <a:lstStyle/>
                    <a:p>
                      <a:r>
                        <a:rPr lang="en-US" sz="1000"/>
                        <a:t>131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387511469"/>
                  </a:ext>
                </a:extLst>
              </a:tr>
              <a:tr h="370840">
                <a:tc>
                  <a:txBody>
                    <a:bodyPr/>
                    <a:lstStyle/>
                    <a:p>
                      <a:r>
                        <a:rPr lang="en-US" sz="1000"/>
                        <a:t>gileramotorsarg</a:t>
                      </a:r>
                    </a:p>
                  </a:txBody>
                  <a:tcPr/>
                </a:tc>
                <a:tc>
                  <a:txBody>
                    <a:bodyPr/>
                    <a:lstStyle/>
                    <a:p>
                      <a:r>
                        <a:rPr lang="en-US" sz="1000"/>
                        <a:t>12552</a:t>
                      </a:r>
                    </a:p>
                  </a:txBody>
                  <a:tcPr/>
                </a:tc>
                <a:tc>
                  <a:txBody>
                    <a:bodyPr/>
                    <a:lstStyle/>
                    <a:p>
                      <a:r>
                        <a:rPr lang="en-US" sz="1000"/>
                        <a:t>296</a:t>
                      </a:r>
                    </a:p>
                  </a:txBody>
                  <a:tcPr/>
                </a:tc>
                <a:tc>
                  <a:txBody>
                    <a:bodyPr/>
                    <a:lstStyle/>
                    <a:p>
                      <a:r>
                        <a:rPr lang="en-US" sz="1000"/>
                        <a:t>2</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551</a:t>
                      </a:r>
                    </a:p>
                  </a:txBody>
                  <a:tcPr/>
                </a:tc>
                <a:tc>
                  <a:txBody>
                    <a:bodyPr/>
                    <a:lstStyle/>
                    <a:p>
                      <a:r>
                        <a:rPr lang="en-US" sz="1000"/>
                        <a:t>43</a:t>
                      </a:r>
                    </a:p>
                  </a:txBody>
                  <a:tcPr/>
                </a:tc>
                <a:tc>
                  <a:txBody>
                    <a:bodyPr/>
                    <a:lstStyle/>
                    <a:p>
                      <a:r>
                        <a:rPr lang="en-US" sz="1000"/>
                        <a:t>1.5963 %</a:t>
                      </a:r>
                    </a:p>
                  </a:txBody>
                  <a:tcPr/>
                </a:tc>
                <a:extLst>
                  <a:ext uri="{0D108BD9-81ED-4DB2-BD59-A6C34878D82A}">
                    <a16:rowId xmlns:a16="http://schemas.microsoft.com/office/drawing/2014/main" val="1101926704"/>
                  </a:ext>
                </a:extLst>
              </a:tr>
            </a:tbl>
          </a:graphicData>
        </a:graphic>
      </p:graphicFrame>
      <p:sp>
        <p:nvSpPr>
          <p:cNvPr id="4" name="Text Placeholder 3">
            <a:extLst>
              <a:ext uri="{FF2B5EF4-FFF2-40B4-BE49-F238E27FC236}">
                <a16:creationId xmlns:a16="http://schemas.microsoft.com/office/drawing/2014/main" id="{4E73B405-5064-4C12-9263-419CBCCF141F}"/>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145841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9E571-AB1E-4BD2-977E-735FD7D073E3}"/>
              </a:ext>
            </a:extLst>
          </p:cNvPr>
          <p:cNvSpPr>
            <a:spLocks noGrp="1"/>
          </p:cNvSpPr>
          <p:nvPr>
            <p:ph type="title"/>
          </p:nvPr>
        </p:nvSpPr>
        <p:spPr/>
        <p:txBody>
          <a:bodyPr/>
          <a:lstStyle/>
          <a:p>
            <a:r>
              <a:rPr lang="en-US"/>
              <a:t>Instagram Follower Distribution | Motomel</a:t>
            </a:r>
          </a:p>
        </p:txBody>
      </p:sp>
      <p:graphicFrame>
        <p:nvGraphicFramePr>
          <p:cNvPr id="6" name="Chart Placeholder 5">
            <a:extLst>
              <a:ext uri="{FF2B5EF4-FFF2-40B4-BE49-F238E27FC236}">
                <a16:creationId xmlns:a16="http://schemas.microsoft.com/office/drawing/2014/main" id="{22421D5A-8F4C-4B6A-89E4-126A67077B24}"/>
              </a:ext>
            </a:extLst>
          </p:cNvPr>
          <p:cNvGraphicFramePr>
            <a:graphicFrameLocks noGrp="1"/>
          </p:cNvGraphicFramePr>
          <p:nvPr>
            <p:ph type="chart" sz="quarter" idx="13"/>
            <p:extLst>
              <p:ext uri="{D42A27DB-BD31-4B8C-83A1-F6EECF244321}">
                <p14:modId xmlns:p14="http://schemas.microsoft.com/office/powerpoint/2010/main" val="245004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FFE412-D5A6-47E7-A18C-A7D683A57891}"/>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8FA1BDC6-8761-45D1-B0F8-6312563BD1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6992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30A87-DC6B-431C-974F-80F06020DC62}"/>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228D811C-7B7D-4368-9FAA-F7A666234D35}"/>
              </a:ext>
            </a:extLst>
          </p:cNvPr>
          <p:cNvGraphicFramePr>
            <a:graphicFrameLocks noGrp="1"/>
          </p:cNvGraphicFramePr>
          <p:nvPr>
            <p:ph type="chart" sz="quarter" idx="13"/>
            <p:extLst>
              <p:ext uri="{D42A27DB-BD31-4B8C-83A1-F6EECF244321}">
                <p14:modId xmlns:p14="http://schemas.microsoft.com/office/powerpoint/2010/main" val="2755212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101F64-B4CA-4B91-B795-3A707688BAD4}"/>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08837681-A234-4391-B8BD-FC6ACFFE72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1400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32308-013A-4FAB-945D-6F97B9C73639}"/>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447DF7CA-544B-4045-BAFF-CE637034BE60}"/>
              </a:ext>
            </a:extLst>
          </p:cNvPr>
          <p:cNvGraphicFramePr>
            <a:graphicFrameLocks noGrp="1"/>
          </p:cNvGraphicFramePr>
          <p:nvPr>
            <p:ph type="chart" sz="quarter" idx="13"/>
            <p:extLst>
              <p:ext uri="{D42A27DB-BD31-4B8C-83A1-F6EECF244321}">
                <p14:modId xmlns:p14="http://schemas.microsoft.com/office/powerpoint/2010/main" val="1063417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4668DA-B87A-4827-8A03-73F413B0B4B1}"/>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BB02B158-0B06-474C-A53F-49CAD60EC2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3995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BE419-6F79-42B6-8485-F5E7EEB5A86E}"/>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0B33117D-0070-4646-AB2D-1B21D7B09314}"/>
              </a:ext>
            </a:extLst>
          </p:cNvPr>
          <p:cNvGraphicFramePr>
            <a:graphicFrameLocks noGrp="1"/>
          </p:cNvGraphicFramePr>
          <p:nvPr>
            <p:ph type="chart" sz="quarter" idx="13"/>
            <p:extLst>
              <p:ext uri="{D42A27DB-BD31-4B8C-83A1-F6EECF244321}">
                <p14:modId xmlns:p14="http://schemas.microsoft.com/office/powerpoint/2010/main" val="3920631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067B9E-171A-44B0-9803-363DFE715A53}"/>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7AE4DD9C-72BE-4768-86F9-DBCE815B44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9591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CA9-7972-447C-ADBA-53F90969840B}"/>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6E3713D2-1416-4F62-AF1B-969D548BBFFE}"/>
              </a:ext>
            </a:extLst>
          </p:cNvPr>
          <p:cNvGraphicFramePr>
            <a:graphicFrameLocks noGrp="1"/>
          </p:cNvGraphicFramePr>
          <p:nvPr>
            <p:ph type="chart" sz="quarter" idx="13"/>
            <p:extLst>
              <p:ext uri="{D42A27DB-BD31-4B8C-83A1-F6EECF244321}">
                <p14:modId xmlns:p14="http://schemas.microsoft.com/office/powerpoint/2010/main" val="500696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1972DB-42FC-4B9C-8C66-5461EB98AB14}"/>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524390B5-F915-41B8-B9C1-147223E1B7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3758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2484A-DE6A-43C7-8843-A923DEC120CD}"/>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B2D8CAEF-BD33-423D-B01D-27DD9AF0CD2D}"/>
              </a:ext>
            </a:extLst>
          </p:cNvPr>
          <p:cNvGraphicFramePr>
            <a:graphicFrameLocks noGrp="1"/>
          </p:cNvGraphicFramePr>
          <p:nvPr>
            <p:ph type="chart" sz="quarter" idx="13"/>
            <p:extLst>
              <p:ext uri="{D42A27DB-BD31-4B8C-83A1-F6EECF244321}">
                <p14:modId xmlns:p14="http://schemas.microsoft.com/office/powerpoint/2010/main" val="2816031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F5C90B-A935-4431-931C-C43F667450B2}"/>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09C7D519-7FDF-4990-B126-1E67C67EC6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8147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2C820-3C07-4604-BE25-97C8745F26E3}"/>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B4672B2C-E35D-4777-A077-004DF0009A58}"/>
              </a:ext>
            </a:extLst>
          </p:cNvPr>
          <p:cNvGraphicFramePr>
            <a:graphicFrameLocks noGrp="1"/>
          </p:cNvGraphicFramePr>
          <p:nvPr>
            <p:ph type="chart" sz="quarter" idx="13"/>
            <p:extLst>
              <p:ext uri="{D42A27DB-BD31-4B8C-83A1-F6EECF244321}">
                <p14:modId xmlns:p14="http://schemas.microsoft.com/office/powerpoint/2010/main" val="2051771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399B57-A1FC-4EA8-AE52-F73AACDA6BB1}"/>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09A5E155-0452-40EF-906F-A55FDE7A60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0642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E477C-B57D-4409-8085-ABD58380C679}"/>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F96BDBB2-64EB-4663-90C4-4FDF0C06263D}"/>
              </a:ext>
            </a:extLst>
          </p:cNvPr>
          <p:cNvGraphicFramePr>
            <a:graphicFrameLocks noGrp="1"/>
          </p:cNvGraphicFramePr>
          <p:nvPr>
            <p:ph type="chart" sz="quarter" idx="13"/>
            <p:extLst>
              <p:ext uri="{D42A27DB-BD31-4B8C-83A1-F6EECF244321}">
                <p14:modId xmlns:p14="http://schemas.microsoft.com/office/powerpoint/2010/main" val="1968416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F8FDC7-FB36-4921-9408-E39BF8227AF9}"/>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24DB99F5-D0EF-4713-9B9C-583C26EA86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5831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80EEB-7635-492A-BF90-4E4A1F7BB612}"/>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980B06FA-C3DA-4ADF-AF72-E7DCF4BAB5C8}"/>
              </a:ext>
            </a:extLst>
          </p:cNvPr>
          <p:cNvGraphicFramePr>
            <a:graphicFrameLocks noGrp="1"/>
          </p:cNvGraphicFramePr>
          <p:nvPr>
            <p:ph type="chart" sz="quarter" idx="13"/>
            <p:extLst>
              <p:ext uri="{D42A27DB-BD31-4B8C-83A1-F6EECF244321}">
                <p14:modId xmlns:p14="http://schemas.microsoft.com/office/powerpoint/2010/main" val="3126638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6F5072-76DC-4B1C-94C7-90AE9EBD703F}"/>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BB5567A-E95B-4ADA-B2E6-69D72C01D2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2551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9C01-51CB-4DD5-840F-CCE02C2D6DBA}"/>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F15285CD-E366-4D63-AD07-95F86003C2C0}"/>
              </a:ext>
            </a:extLst>
          </p:cNvPr>
          <p:cNvGraphicFramePr>
            <a:graphicFrameLocks noGrp="1"/>
          </p:cNvGraphicFramePr>
          <p:nvPr>
            <p:ph type="chart" sz="quarter" idx="13"/>
            <p:extLst>
              <p:ext uri="{D42A27DB-BD31-4B8C-83A1-F6EECF244321}">
                <p14:modId xmlns:p14="http://schemas.microsoft.com/office/powerpoint/2010/main" val="3790261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DAD7B6-1CE1-422E-A0E5-88F8C7CE55B2}"/>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76CD3D70-E08E-47DA-9A5B-EE14D0D9E6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6377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1B8F-8B1E-4B4C-AFD2-CDD2604E4022}"/>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2B9BEC21-858A-4F0D-AA82-3EA5D19471BE}"/>
              </a:ext>
            </a:extLst>
          </p:cNvPr>
          <p:cNvGraphicFramePr>
            <a:graphicFrameLocks noGrp="1"/>
          </p:cNvGraphicFramePr>
          <p:nvPr>
            <p:ph type="chart" sz="quarter" idx="13"/>
            <p:extLst>
              <p:ext uri="{D42A27DB-BD31-4B8C-83A1-F6EECF244321}">
                <p14:modId xmlns:p14="http://schemas.microsoft.com/office/powerpoint/2010/main" val="2380727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38B6D1-4F3C-44CE-AAC7-88CE8B0A684F}"/>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857A693E-EA71-439E-AD22-C653C5779A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2779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4DC25-FD84-4D91-9715-6A2D15519845}"/>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89E6AA89-BF65-4ADE-BF4F-14CA64F10523}"/>
              </a:ext>
            </a:extLst>
          </p:cNvPr>
          <p:cNvGraphicFramePr>
            <a:graphicFrameLocks noGrp="1"/>
          </p:cNvGraphicFramePr>
          <p:nvPr>
            <p:ph type="chart" sz="quarter" idx="13"/>
            <p:extLst>
              <p:ext uri="{D42A27DB-BD31-4B8C-83A1-F6EECF244321}">
                <p14:modId xmlns:p14="http://schemas.microsoft.com/office/powerpoint/2010/main" val="79746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C76668-048C-4AF6-9BEA-FAA560C289F0}"/>
              </a:ext>
            </a:extLst>
          </p:cNvPr>
          <p:cNvSpPr>
            <a:spLocks noGrp="1"/>
          </p:cNvSpPr>
          <p:nvPr>
            <p:ph type="body" sz="quarter" idx="14"/>
          </p:nvPr>
        </p:nvSpPr>
        <p:spPr/>
        <p:txBody>
          <a:bodyPr/>
          <a:lstStyle/>
          <a:p>
            <a:r>
              <a:rPr lang="en-US"/>
              <a:t>02/17/2021 - 03/15/2021</a:t>
            </a:r>
          </a:p>
        </p:txBody>
      </p:sp>
      <p:sp>
        <p:nvSpPr>
          <p:cNvPr id="5" name="Footer Placeholder 4">
            <a:extLst>
              <a:ext uri="{FF2B5EF4-FFF2-40B4-BE49-F238E27FC236}">
                <a16:creationId xmlns:a16="http://schemas.microsoft.com/office/drawing/2014/main" id="{1995BFC8-B6CA-45D0-96B9-F47696D1DF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8458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3575B-5AA4-412F-AFFE-FAA2AAC39894}"/>
              </a:ext>
            </a:extLst>
          </p:cNvPr>
          <p:cNvSpPr>
            <a:spLocks noGrp="1"/>
          </p:cNvSpPr>
          <p:nvPr>
            <p:ph type="title"/>
          </p:nvPr>
        </p:nvSpPr>
        <p:spPr/>
        <p:txBody>
          <a:bodyPr/>
          <a:lstStyle/>
          <a:p>
            <a:r>
              <a:rPr lang="en-US"/>
              <a:t>Instagram Hashtag Detection | Motomel - 1 of 3</a:t>
            </a:r>
          </a:p>
        </p:txBody>
      </p:sp>
      <p:graphicFrame>
        <p:nvGraphicFramePr>
          <p:cNvPr id="5" name="Table Placeholder 4">
            <a:extLst>
              <a:ext uri="{FF2B5EF4-FFF2-40B4-BE49-F238E27FC236}">
                <a16:creationId xmlns:a16="http://schemas.microsoft.com/office/drawing/2014/main" id="{66D8F29B-B597-43C7-94D6-9BD91623D14C}"/>
              </a:ext>
            </a:extLst>
          </p:cNvPr>
          <p:cNvGraphicFramePr>
            <a:graphicFrameLocks noGrp="1"/>
          </p:cNvGraphicFramePr>
          <p:nvPr>
            <p:ph type="tbl" sz="quarter" idx="13"/>
            <p:extLst>
              <p:ext uri="{D42A27DB-BD31-4B8C-83A1-F6EECF244321}">
                <p14:modId xmlns:p14="http://schemas.microsoft.com/office/powerpoint/2010/main" val="1576063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60707245"/>
                    </a:ext>
                  </a:extLst>
                </a:gridCol>
                <a:gridCol w="1399032">
                  <a:extLst>
                    <a:ext uri="{9D8B030D-6E8A-4147-A177-3AD203B41FA5}">
                      <a16:colId xmlns:a16="http://schemas.microsoft.com/office/drawing/2014/main" val="806183430"/>
                    </a:ext>
                  </a:extLst>
                </a:gridCol>
                <a:gridCol w="1399032">
                  <a:extLst>
                    <a:ext uri="{9D8B030D-6E8A-4147-A177-3AD203B41FA5}">
                      <a16:colId xmlns:a16="http://schemas.microsoft.com/office/drawing/2014/main" val="596093870"/>
                    </a:ext>
                  </a:extLst>
                </a:gridCol>
                <a:gridCol w="1399032">
                  <a:extLst>
                    <a:ext uri="{9D8B030D-6E8A-4147-A177-3AD203B41FA5}">
                      <a16:colId xmlns:a16="http://schemas.microsoft.com/office/drawing/2014/main" val="2138115630"/>
                    </a:ext>
                  </a:extLst>
                </a:gridCol>
                <a:gridCol w="1399032">
                  <a:extLst>
                    <a:ext uri="{9D8B030D-6E8A-4147-A177-3AD203B41FA5}">
                      <a16:colId xmlns:a16="http://schemas.microsoft.com/office/drawing/2014/main" val="4234086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788590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103.94117647059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58.647058823529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162.58823529412</a:t>
                      </a:r>
                    </a:p>
                  </a:txBody>
                  <a:tcPr/>
                </a:tc>
                <a:extLst>
                  <a:ext uri="{0D108BD9-81ED-4DB2-BD59-A6C34878D82A}">
                    <a16:rowId xmlns:a16="http://schemas.microsoft.com/office/drawing/2014/main" val="2842542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96.583333333333</a:t>
                      </a:r>
                    </a:p>
                  </a:txBody>
                  <a:tcPr/>
                </a:tc>
                <a:extLst>
                  <a:ext uri="{0D108BD9-81ED-4DB2-BD59-A6C34878D82A}">
                    <a16:rowId xmlns:a16="http://schemas.microsoft.com/office/drawing/2014/main" val="1413799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96.583333333333</a:t>
                      </a:r>
                    </a:p>
                  </a:txBody>
                  <a:tcPr/>
                </a:tc>
                <a:extLst>
                  <a:ext uri="{0D108BD9-81ED-4DB2-BD59-A6C34878D82A}">
                    <a16:rowId xmlns:a16="http://schemas.microsoft.com/office/drawing/2014/main" val="3480899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96.583333333333</a:t>
                      </a:r>
                    </a:p>
                  </a:txBody>
                  <a:tcPr/>
                </a:tc>
                <a:extLst>
                  <a:ext uri="{0D108BD9-81ED-4DB2-BD59-A6C34878D82A}">
                    <a16:rowId xmlns:a16="http://schemas.microsoft.com/office/drawing/2014/main" val="76807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117.85714285714</a:t>
                      </a:r>
                    </a:p>
                  </a:txBody>
                  <a:tcPr/>
                </a:tc>
                <a:extLst>
                  <a:ext uri="{0D108BD9-81ED-4DB2-BD59-A6C34878D82A}">
                    <a16:rowId xmlns:a16="http://schemas.microsoft.com/office/drawing/2014/main" val="1708483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352.33333333333</a:t>
                      </a:r>
                    </a:p>
                  </a:txBody>
                  <a:tcPr/>
                </a:tc>
                <a:extLst>
                  <a:ext uri="{0D108BD9-81ED-4DB2-BD59-A6C34878D82A}">
                    <a16:rowId xmlns:a16="http://schemas.microsoft.com/office/drawing/2014/main" val="3002543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#DX70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1714858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#StratoAlpino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1126584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extLst>
                  <a:ext uri="{0D108BD9-81ED-4DB2-BD59-A6C34878D82A}">
                    <a16:rowId xmlns:a16="http://schemas.microsoft.com/office/drawing/2014/main" val="199956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extLst>
                  <a:ext uri="{0D108BD9-81ED-4DB2-BD59-A6C34878D82A}">
                    <a16:rowId xmlns:a16="http://schemas.microsoft.com/office/drawing/2014/main" val="3881980521"/>
                  </a:ext>
                </a:extLst>
              </a:tr>
            </a:tbl>
          </a:graphicData>
        </a:graphic>
      </p:graphicFrame>
      <p:sp>
        <p:nvSpPr>
          <p:cNvPr id="4" name="Text Placeholder 3">
            <a:extLst>
              <a:ext uri="{FF2B5EF4-FFF2-40B4-BE49-F238E27FC236}">
                <a16:creationId xmlns:a16="http://schemas.microsoft.com/office/drawing/2014/main" id="{4904E264-803B-4D63-A7FD-DBE4CB47A232}"/>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821667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F772F-192A-45F5-BC77-4704595CBF22}"/>
              </a:ext>
            </a:extLst>
          </p:cNvPr>
          <p:cNvSpPr>
            <a:spLocks noGrp="1"/>
          </p:cNvSpPr>
          <p:nvPr>
            <p:ph type="title"/>
          </p:nvPr>
        </p:nvSpPr>
        <p:spPr/>
        <p:txBody>
          <a:bodyPr/>
          <a:lstStyle/>
          <a:p>
            <a:r>
              <a:rPr lang="en-US"/>
              <a:t>Instagram Hashtag Detection | Motomel - 2 of 3</a:t>
            </a:r>
          </a:p>
        </p:txBody>
      </p:sp>
      <p:graphicFrame>
        <p:nvGraphicFramePr>
          <p:cNvPr id="5" name="Table Placeholder 4">
            <a:extLst>
              <a:ext uri="{FF2B5EF4-FFF2-40B4-BE49-F238E27FC236}">
                <a16:creationId xmlns:a16="http://schemas.microsoft.com/office/drawing/2014/main" id="{35FDB99E-3FEE-4DCC-8FCC-FCFFE505B9A6}"/>
              </a:ext>
            </a:extLst>
          </p:cNvPr>
          <p:cNvGraphicFramePr>
            <a:graphicFrameLocks noGrp="1"/>
          </p:cNvGraphicFramePr>
          <p:nvPr>
            <p:ph type="tbl" sz="quarter" idx="13"/>
            <p:extLst>
              <p:ext uri="{D42A27DB-BD31-4B8C-83A1-F6EECF244321}">
                <p14:modId xmlns:p14="http://schemas.microsoft.com/office/powerpoint/2010/main" val="2850193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50123353"/>
                    </a:ext>
                  </a:extLst>
                </a:gridCol>
                <a:gridCol w="1399032">
                  <a:extLst>
                    <a:ext uri="{9D8B030D-6E8A-4147-A177-3AD203B41FA5}">
                      <a16:colId xmlns:a16="http://schemas.microsoft.com/office/drawing/2014/main" val="1373894098"/>
                    </a:ext>
                  </a:extLst>
                </a:gridCol>
                <a:gridCol w="1399032">
                  <a:extLst>
                    <a:ext uri="{9D8B030D-6E8A-4147-A177-3AD203B41FA5}">
                      <a16:colId xmlns:a16="http://schemas.microsoft.com/office/drawing/2014/main" val="985651962"/>
                    </a:ext>
                  </a:extLst>
                </a:gridCol>
                <a:gridCol w="1399032">
                  <a:extLst>
                    <a:ext uri="{9D8B030D-6E8A-4147-A177-3AD203B41FA5}">
                      <a16:colId xmlns:a16="http://schemas.microsoft.com/office/drawing/2014/main" val="1613530364"/>
                    </a:ext>
                  </a:extLst>
                </a:gridCol>
                <a:gridCol w="1399032">
                  <a:extLst>
                    <a:ext uri="{9D8B030D-6E8A-4147-A177-3AD203B41FA5}">
                      <a16:colId xmlns:a16="http://schemas.microsoft.com/office/drawing/2014/main" val="3386488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80918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extLst>
                  <a:ext uri="{0D108BD9-81ED-4DB2-BD59-A6C34878D82A}">
                    <a16:rowId xmlns:a16="http://schemas.microsoft.com/office/drawing/2014/main" val="204361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extLst>
                  <a:ext uri="{0D108BD9-81ED-4DB2-BD59-A6C34878D82A}">
                    <a16:rowId xmlns:a16="http://schemas.microsoft.com/office/drawing/2014/main" val="145282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extLst>
                  <a:ext uri="{0D108BD9-81ED-4DB2-BD59-A6C34878D82A}">
                    <a16:rowId xmlns:a16="http://schemas.microsoft.com/office/drawing/2014/main" val="3236868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extLst>
                  <a:ext uri="{0D108BD9-81ED-4DB2-BD59-A6C34878D82A}">
                    <a16:rowId xmlns:a16="http://schemas.microsoft.com/office/drawing/2014/main" val="201599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extLst>
                  <a:ext uri="{0D108BD9-81ED-4DB2-BD59-A6C34878D82A}">
                    <a16:rowId xmlns:a16="http://schemas.microsoft.com/office/drawing/2014/main" val="3412410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#Tourring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2121985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1453728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#Expert150DOT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extLst>
                  <a:ext uri="{0D108BD9-81ED-4DB2-BD59-A6C34878D82A}">
                    <a16:rowId xmlns:a16="http://schemas.microsoft.com/office/drawing/2014/main" val="4031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#8deMarzo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310098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#DíaInternacionalDeLaMujer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975017560"/>
                  </a:ext>
                </a:extLst>
              </a:tr>
            </a:tbl>
          </a:graphicData>
        </a:graphic>
      </p:graphicFrame>
      <p:sp>
        <p:nvSpPr>
          <p:cNvPr id="4" name="Text Placeholder 3">
            <a:extLst>
              <a:ext uri="{FF2B5EF4-FFF2-40B4-BE49-F238E27FC236}">
                <a16:creationId xmlns:a16="http://schemas.microsoft.com/office/drawing/2014/main" id="{E050105D-56F8-49A7-8565-46417584823C}"/>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936464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00775-6D9B-4AD5-B1CA-7CF0056BDCF4}"/>
              </a:ext>
            </a:extLst>
          </p:cNvPr>
          <p:cNvSpPr>
            <a:spLocks noGrp="1"/>
          </p:cNvSpPr>
          <p:nvPr>
            <p:ph type="title"/>
          </p:nvPr>
        </p:nvSpPr>
        <p:spPr/>
        <p:txBody>
          <a:bodyPr/>
          <a:lstStyle/>
          <a:p>
            <a:r>
              <a:rPr lang="en-US"/>
              <a:t>Instagram Hashtag Detection | Motomel - 3 of 3</a:t>
            </a:r>
          </a:p>
        </p:txBody>
      </p:sp>
      <p:graphicFrame>
        <p:nvGraphicFramePr>
          <p:cNvPr id="5" name="Table Placeholder 4">
            <a:extLst>
              <a:ext uri="{FF2B5EF4-FFF2-40B4-BE49-F238E27FC236}">
                <a16:creationId xmlns:a16="http://schemas.microsoft.com/office/drawing/2014/main" id="{BCA49B2A-E13E-4D61-BE3F-A1058BF399C9}"/>
              </a:ext>
            </a:extLst>
          </p:cNvPr>
          <p:cNvGraphicFramePr>
            <a:graphicFrameLocks noGrp="1"/>
          </p:cNvGraphicFramePr>
          <p:nvPr>
            <p:ph type="tbl" sz="quarter" idx="13"/>
            <p:extLst>
              <p:ext uri="{D42A27DB-BD31-4B8C-83A1-F6EECF244321}">
                <p14:modId xmlns:p14="http://schemas.microsoft.com/office/powerpoint/2010/main" val="1661515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02265314"/>
                    </a:ext>
                  </a:extLst>
                </a:gridCol>
                <a:gridCol w="1399032">
                  <a:extLst>
                    <a:ext uri="{9D8B030D-6E8A-4147-A177-3AD203B41FA5}">
                      <a16:colId xmlns:a16="http://schemas.microsoft.com/office/drawing/2014/main" val="3962454659"/>
                    </a:ext>
                  </a:extLst>
                </a:gridCol>
                <a:gridCol w="1399032">
                  <a:extLst>
                    <a:ext uri="{9D8B030D-6E8A-4147-A177-3AD203B41FA5}">
                      <a16:colId xmlns:a16="http://schemas.microsoft.com/office/drawing/2014/main" val="226313234"/>
                    </a:ext>
                  </a:extLst>
                </a:gridCol>
                <a:gridCol w="1399032">
                  <a:extLst>
                    <a:ext uri="{9D8B030D-6E8A-4147-A177-3AD203B41FA5}">
                      <a16:colId xmlns:a16="http://schemas.microsoft.com/office/drawing/2014/main" val="1449009957"/>
                    </a:ext>
                  </a:extLst>
                </a:gridCol>
                <a:gridCol w="1399032">
                  <a:extLst>
                    <a:ext uri="{9D8B030D-6E8A-4147-A177-3AD203B41FA5}">
                      <a16:colId xmlns:a16="http://schemas.microsoft.com/office/drawing/2014/main" val="1091289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06864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#RompiendoMandatos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86114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#𝐌𝐨𝐭𝐨𝐦𝐞𝐥</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497575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151648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#financiacion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3902569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229856795"/>
                  </a:ext>
                </a:extLst>
              </a:tr>
            </a:tbl>
          </a:graphicData>
        </a:graphic>
      </p:graphicFrame>
      <p:sp>
        <p:nvSpPr>
          <p:cNvPr id="4" name="Text Placeholder 3">
            <a:extLst>
              <a:ext uri="{FF2B5EF4-FFF2-40B4-BE49-F238E27FC236}">
                <a16:creationId xmlns:a16="http://schemas.microsoft.com/office/drawing/2014/main" id="{07A877A6-EE67-4629-8745-5175FC31BAD2}"/>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778687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8F390-A635-4A87-BD42-6ACF76A21E20}"/>
              </a:ext>
            </a:extLst>
          </p:cNvPr>
          <p:cNvSpPr>
            <a:spLocks noGrp="1"/>
          </p:cNvSpPr>
          <p:nvPr>
            <p:ph type="title"/>
          </p:nvPr>
        </p:nvSpPr>
        <p:spPr/>
        <p:txBody>
          <a:bodyPr/>
          <a:lstStyle/>
          <a:p>
            <a:r>
              <a:rPr lang="en-US"/>
              <a:t>Instagram Posts Table | Motomel - 1 of 14</a:t>
            </a:r>
          </a:p>
        </p:txBody>
      </p:sp>
      <p:graphicFrame>
        <p:nvGraphicFramePr>
          <p:cNvPr id="5" name="Table Placeholder 4">
            <a:extLst>
              <a:ext uri="{FF2B5EF4-FFF2-40B4-BE49-F238E27FC236}">
                <a16:creationId xmlns:a16="http://schemas.microsoft.com/office/drawing/2014/main" id="{E2CB447D-8F8F-4E7D-86AD-772D66951BEF}"/>
              </a:ext>
            </a:extLst>
          </p:cNvPr>
          <p:cNvGraphicFramePr>
            <a:graphicFrameLocks noGrp="1"/>
          </p:cNvGraphicFramePr>
          <p:nvPr>
            <p:ph type="tbl" sz="quarter" idx="13"/>
            <p:extLst>
              <p:ext uri="{D42A27DB-BD31-4B8C-83A1-F6EECF244321}">
                <p14:modId xmlns:p14="http://schemas.microsoft.com/office/powerpoint/2010/main" val="2591311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45664037"/>
                    </a:ext>
                  </a:extLst>
                </a:gridCol>
                <a:gridCol w="987552">
                  <a:extLst>
                    <a:ext uri="{9D8B030D-6E8A-4147-A177-3AD203B41FA5}">
                      <a16:colId xmlns:a16="http://schemas.microsoft.com/office/drawing/2014/main" val="282567780"/>
                    </a:ext>
                  </a:extLst>
                </a:gridCol>
                <a:gridCol w="987552">
                  <a:extLst>
                    <a:ext uri="{9D8B030D-6E8A-4147-A177-3AD203B41FA5}">
                      <a16:colId xmlns:a16="http://schemas.microsoft.com/office/drawing/2014/main" val="2221353561"/>
                    </a:ext>
                  </a:extLst>
                </a:gridCol>
                <a:gridCol w="987552">
                  <a:extLst>
                    <a:ext uri="{9D8B030D-6E8A-4147-A177-3AD203B41FA5}">
                      <a16:colId xmlns:a16="http://schemas.microsoft.com/office/drawing/2014/main" val="2697050462"/>
                    </a:ext>
                  </a:extLst>
                </a:gridCol>
                <a:gridCol w="987552">
                  <a:extLst>
                    <a:ext uri="{9D8B030D-6E8A-4147-A177-3AD203B41FA5}">
                      <a16:colId xmlns:a16="http://schemas.microsoft.com/office/drawing/2014/main" val="211833797"/>
                    </a:ext>
                  </a:extLst>
                </a:gridCol>
                <a:gridCol w="987552">
                  <a:extLst>
                    <a:ext uri="{9D8B030D-6E8A-4147-A177-3AD203B41FA5}">
                      <a16:colId xmlns:a16="http://schemas.microsoft.com/office/drawing/2014/main" val="2987262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057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- 2021-03-03 15:46:51</a:t>
                      </a:r>
                      <a:r>
                        <a:rPr kumimoji="0" lang="es-ES" sz="1000" b="0" i="0" u="none" strike="noStrike" kern="1200" cap="none" spc="0" normalizeH="0" baseline="0" noProof="0">
                          <a:ln>
                            <a:noFill/>
                          </a:ln>
                          <a:solidFill>
                            <a:prstClr val="black"/>
                          </a:solidFill>
                          <a:effectLst/>
                          <a:uLnTx/>
                          <a:uFillTx/>
                          <a:latin typeface="+mn-lt"/>
                          <a:ea typeface="+mn-ea"/>
                          <a:cs typeface="+mn-cs"/>
                        </a:rPr>
                        <a:t>
 En la tierra, en la ruta o en el campo. Te bancamos en cada paso que das.⁣ Viví la experiencia Motomel en cualquier terreno.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36897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gileramotorsarg - 2021-03-05 19:05:59</a:t>
                      </a:r>
                      <a:r>
                        <a:rPr kumimoji="0" lang="es-ES" sz="1000" b="0" i="0" u="none" strike="noStrike" kern="1200" cap="none" spc="0" normalizeH="0" baseline="0" noProof="0">
                          <a:ln>
                            <a:noFill/>
                          </a:ln>
                          <a:solidFill>
                            <a:prstClr val="black"/>
                          </a:solidFill>
                          <a:effectLst/>
                          <a:uLnTx/>
                          <a:uFillTx/>
                          <a:latin typeface="+mn-lt"/>
                          <a:ea typeface="+mn-ea"/>
                          <a:cs typeface="+mn-cs"/>
                        </a:rPr>
                        <a:t>
 5 de marzo
Día del motociclista argentino.
Feliz dia para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50704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- 2021-02-24 13:09:03</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13117226"/>
                  </a:ext>
                </a:extLst>
              </a:tr>
            </a:tbl>
          </a:graphicData>
        </a:graphic>
      </p:graphicFrame>
      <p:sp>
        <p:nvSpPr>
          <p:cNvPr id="4" name="Text Placeholder 3">
            <a:extLst>
              <a:ext uri="{FF2B5EF4-FFF2-40B4-BE49-F238E27FC236}">
                <a16:creationId xmlns:a16="http://schemas.microsoft.com/office/drawing/2014/main" id="{7D9B2487-AFCC-49AE-B6F1-5F45975F5A7D}"/>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8557036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8A265-443A-4981-B032-25A23B174E18}"/>
              </a:ext>
            </a:extLst>
          </p:cNvPr>
          <p:cNvSpPr>
            <a:spLocks noGrp="1"/>
          </p:cNvSpPr>
          <p:nvPr>
            <p:ph type="title"/>
          </p:nvPr>
        </p:nvSpPr>
        <p:spPr/>
        <p:txBody>
          <a:bodyPr/>
          <a:lstStyle/>
          <a:p>
            <a:r>
              <a:rPr lang="en-US"/>
              <a:t>Instagram Posts Table | Motomel - 2 of 14</a:t>
            </a:r>
          </a:p>
        </p:txBody>
      </p:sp>
      <p:graphicFrame>
        <p:nvGraphicFramePr>
          <p:cNvPr id="5" name="Table Placeholder 4">
            <a:extLst>
              <a:ext uri="{FF2B5EF4-FFF2-40B4-BE49-F238E27FC236}">
                <a16:creationId xmlns:a16="http://schemas.microsoft.com/office/drawing/2014/main" id="{6BA5730E-FD3B-4777-AC80-22975D4B0151}"/>
              </a:ext>
            </a:extLst>
          </p:cNvPr>
          <p:cNvGraphicFramePr>
            <a:graphicFrameLocks noGrp="1"/>
          </p:cNvGraphicFramePr>
          <p:nvPr>
            <p:ph type="tbl" sz="quarter" idx="13"/>
            <p:extLst>
              <p:ext uri="{D42A27DB-BD31-4B8C-83A1-F6EECF244321}">
                <p14:modId xmlns:p14="http://schemas.microsoft.com/office/powerpoint/2010/main" val="3204231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70204193"/>
                    </a:ext>
                  </a:extLst>
                </a:gridCol>
                <a:gridCol w="987552">
                  <a:extLst>
                    <a:ext uri="{9D8B030D-6E8A-4147-A177-3AD203B41FA5}">
                      <a16:colId xmlns:a16="http://schemas.microsoft.com/office/drawing/2014/main" val="1299415657"/>
                    </a:ext>
                  </a:extLst>
                </a:gridCol>
                <a:gridCol w="987552">
                  <a:extLst>
                    <a:ext uri="{9D8B030D-6E8A-4147-A177-3AD203B41FA5}">
                      <a16:colId xmlns:a16="http://schemas.microsoft.com/office/drawing/2014/main" val="2249344125"/>
                    </a:ext>
                  </a:extLst>
                </a:gridCol>
                <a:gridCol w="987552">
                  <a:extLst>
                    <a:ext uri="{9D8B030D-6E8A-4147-A177-3AD203B41FA5}">
                      <a16:colId xmlns:a16="http://schemas.microsoft.com/office/drawing/2014/main" val="3755453905"/>
                    </a:ext>
                  </a:extLst>
                </a:gridCol>
                <a:gridCol w="987552">
                  <a:extLst>
                    <a:ext uri="{9D8B030D-6E8A-4147-A177-3AD203B41FA5}">
                      <a16:colId xmlns:a16="http://schemas.microsoft.com/office/drawing/2014/main" val="1415838340"/>
                    </a:ext>
                  </a:extLst>
                </a:gridCol>
                <a:gridCol w="987552">
                  <a:extLst>
                    <a:ext uri="{9D8B030D-6E8A-4147-A177-3AD203B41FA5}">
                      <a16:colId xmlns:a16="http://schemas.microsoft.com/office/drawing/2014/main" val="2752340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051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- 2021-02-24 20:50:14</a:t>
                      </a:r>
                      <a:r>
                        <a:rPr kumimoji="0" lang="es-ES" sz="1000" b="0" i="0" u="none" strike="noStrike" kern="1200" cap="none" spc="0" normalizeH="0" baseline="0" noProof="0">
                          <a:ln>
                            <a:noFill/>
                          </a:ln>
                          <a:solidFill>
                            <a:prstClr val="black"/>
                          </a:solidFill>
                          <a:effectLst/>
                          <a:uLnTx/>
                          <a:uFillTx/>
                          <a:latin typeface="+mn-lt"/>
                          <a:ea typeface="+mn-ea"/>
                          <a:cs typeface="+mn-cs"/>
                        </a:rPr>
                        <a:t>
 Una todo terreno totalmente renovada: nueva #XMM.⁣
⁣
Te presentamos la toma de contacto de elangelcopilto.⁣
⁣⁣
👉 Miralo completo en el Canal de Youtube del Ángel Copiloto.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0030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- 2021-02-25 23:55:45</a:t>
                      </a:r>
                      <a:r>
                        <a:rPr kumimoji="0" lang="es-ES" sz="1000" b="0" i="0" u="none" strike="noStrike" kern="1200" cap="none" spc="0" normalizeH="0" baseline="0" noProof="0">
                          <a:ln>
                            <a:noFill/>
                          </a:ln>
                          <a:solidFill>
                            <a:prstClr val="black"/>
                          </a:solidFill>
                          <a:effectLst/>
                          <a:uLnTx/>
                          <a:uFillTx/>
                          <a:latin typeface="+mn-lt"/>
                          <a:ea typeface="+mn-ea"/>
                          <a:cs typeface="+mn-cs"/>
                        </a:rPr>
                        <a:t>
 La TRIAX 250 L incorpora un completo equipamiento off road que se destaca por su calidad y prestaciones. Descubrí una excelente opción para transitar todo tipo de caminos, de forma segura y con estilo. 
Superate con la TRIAX 250 L.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47264453"/>
                  </a:ext>
                </a:extLst>
              </a:tr>
            </a:tbl>
          </a:graphicData>
        </a:graphic>
      </p:graphicFrame>
      <p:sp>
        <p:nvSpPr>
          <p:cNvPr id="4" name="Text Placeholder 3">
            <a:extLst>
              <a:ext uri="{FF2B5EF4-FFF2-40B4-BE49-F238E27FC236}">
                <a16:creationId xmlns:a16="http://schemas.microsoft.com/office/drawing/2014/main" id="{0D40EB4C-560E-405A-920F-EB4110E0D4A8}"/>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780455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5A0F2-5C28-4EAB-A664-77CED4C22518}"/>
              </a:ext>
            </a:extLst>
          </p:cNvPr>
          <p:cNvSpPr>
            <a:spLocks noGrp="1"/>
          </p:cNvSpPr>
          <p:nvPr>
            <p:ph type="title"/>
          </p:nvPr>
        </p:nvSpPr>
        <p:spPr/>
        <p:txBody>
          <a:bodyPr/>
          <a:lstStyle/>
          <a:p>
            <a:r>
              <a:rPr lang="en-US"/>
              <a:t>Instagram Posts Table | Motomel - 3 of 14</a:t>
            </a:r>
          </a:p>
        </p:txBody>
      </p:sp>
      <p:graphicFrame>
        <p:nvGraphicFramePr>
          <p:cNvPr id="5" name="Table Placeholder 4">
            <a:extLst>
              <a:ext uri="{FF2B5EF4-FFF2-40B4-BE49-F238E27FC236}">
                <a16:creationId xmlns:a16="http://schemas.microsoft.com/office/drawing/2014/main" id="{3F839683-4411-4080-8A27-EB53406199C7}"/>
              </a:ext>
            </a:extLst>
          </p:cNvPr>
          <p:cNvGraphicFramePr>
            <a:graphicFrameLocks noGrp="1"/>
          </p:cNvGraphicFramePr>
          <p:nvPr>
            <p:ph type="tbl" sz="quarter" idx="13"/>
            <p:extLst>
              <p:ext uri="{D42A27DB-BD31-4B8C-83A1-F6EECF244321}">
                <p14:modId xmlns:p14="http://schemas.microsoft.com/office/powerpoint/2010/main" val="366182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63899890"/>
                    </a:ext>
                  </a:extLst>
                </a:gridCol>
                <a:gridCol w="987552">
                  <a:extLst>
                    <a:ext uri="{9D8B030D-6E8A-4147-A177-3AD203B41FA5}">
                      <a16:colId xmlns:a16="http://schemas.microsoft.com/office/drawing/2014/main" val="32646561"/>
                    </a:ext>
                  </a:extLst>
                </a:gridCol>
                <a:gridCol w="987552">
                  <a:extLst>
                    <a:ext uri="{9D8B030D-6E8A-4147-A177-3AD203B41FA5}">
                      <a16:colId xmlns:a16="http://schemas.microsoft.com/office/drawing/2014/main" val="2525464050"/>
                    </a:ext>
                  </a:extLst>
                </a:gridCol>
                <a:gridCol w="987552">
                  <a:extLst>
                    <a:ext uri="{9D8B030D-6E8A-4147-A177-3AD203B41FA5}">
                      <a16:colId xmlns:a16="http://schemas.microsoft.com/office/drawing/2014/main" val="4192987327"/>
                    </a:ext>
                  </a:extLst>
                </a:gridCol>
                <a:gridCol w="987552">
                  <a:extLst>
                    <a:ext uri="{9D8B030D-6E8A-4147-A177-3AD203B41FA5}">
                      <a16:colId xmlns:a16="http://schemas.microsoft.com/office/drawing/2014/main" val="2137815211"/>
                    </a:ext>
                  </a:extLst>
                </a:gridCol>
                <a:gridCol w="987552">
                  <a:extLst>
                    <a:ext uri="{9D8B030D-6E8A-4147-A177-3AD203B41FA5}">
                      <a16:colId xmlns:a16="http://schemas.microsoft.com/office/drawing/2014/main" val="1243446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9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- 2021-03-07 13:30:12</a:t>
                      </a:r>
                      <a:r>
                        <a:rPr kumimoji="0" lang="es-ES" sz="1000" b="0" i="0" u="none" strike="noStrike" kern="1200" cap="none" spc="0" normalizeH="0" baseline="0" noProof="0">
                          <a:ln>
                            <a:noFill/>
                          </a:ln>
                          <a:solidFill>
                            <a:prstClr val="black"/>
                          </a:solidFill>
                          <a:effectLst/>
                          <a:uLnTx/>
                          <a:uFillTx/>
                          <a:latin typeface="+mn-lt"/>
                          <a:ea typeface="+mn-ea"/>
                          <a:cs typeface="+mn-cs"/>
                        </a:rPr>
                        <a:t>
 #𝐒𝐤𝐮𝐚𝟏𝟓𝟎 . La más elegida para los usuarios que buscan rendimiento, suspensión, durabilidad, bajo consumo, fácil y reducido mantenimiento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393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- 2021-03-12 16:00:36</a:t>
                      </a:r>
                      <a:r>
                        <a:rPr kumimoji="0" lang="en-US" sz="1000" b="0" i="0" u="none" strike="noStrike" kern="1200" cap="none" spc="0" normalizeH="0" baseline="0" noProof="0">
                          <a:ln>
                            <a:noFill/>
                          </a:ln>
                          <a:solidFill>
                            <a:prstClr val="black"/>
                          </a:solidFill>
                          <a:effectLst/>
                          <a:uLnTx/>
                          <a:uFillTx/>
                          <a:latin typeface="+mn-lt"/>
                          <a:ea typeface="+mn-ea"/>
                          <a:cs typeface="+mn-cs"/>
                        </a:rPr>
                        <a:t>
 Estás apurado? Arrancas, aceleras y te vas!!! Smash 110 Automática 💣💥 
🏁 Motor 4 tiempos, refrigerado por aire
🏁 Transmisión automática
🏁 Freno delantero y trasero a tambor
Encontrá más detalles en nuetra web: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26896396"/>
                  </a:ext>
                </a:extLst>
              </a:tr>
            </a:tbl>
          </a:graphicData>
        </a:graphic>
      </p:graphicFrame>
      <p:sp>
        <p:nvSpPr>
          <p:cNvPr id="4" name="Text Placeholder 3">
            <a:extLst>
              <a:ext uri="{FF2B5EF4-FFF2-40B4-BE49-F238E27FC236}">
                <a16:creationId xmlns:a16="http://schemas.microsoft.com/office/drawing/2014/main" id="{E0764CA5-C985-45A9-B4B2-DE4E7A0A6B19}"/>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40791262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8DA2D-1211-4519-B6D4-8CCCF328F074}"/>
              </a:ext>
            </a:extLst>
          </p:cNvPr>
          <p:cNvSpPr>
            <a:spLocks noGrp="1"/>
          </p:cNvSpPr>
          <p:nvPr>
            <p:ph type="title"/>
          </p:nvPr>
        </p:nvSpPr>
        <p:spPr/>
        <p:txBody>
          <a:bodyPr/>
          <a:lstStyle/>
          <a:p>
            <a:r>
              <a:rPr lang="en-US"/>
              <a:t>Instagram Posts Table | Motomel - 4 of 14</a:t>
            </a:r>
          </a:p>
        </p:txBody>
      </p:sp>
      <p:graphicFrame>
        <p:nvGraphicFramePr>
          <p:cNvPr id="5" name="Table Placeholder 4">
            <a:extLst>
              <a:ext uri="{FF2B5EF4-FFF2-40B4-BE49-F238E27FC236}">
                <a16:creationId xmlns:a16="http://schemas.microsoft.com/office/drawing/2014/main" id="{A68E0E46-44E9-4D30-BD79-E3DA2D7937E8}"/>
              </a:ext>
            </a:extLst>
          </p:cNvPr>
          <p:cNvGraphicFramePr>
            <a:graphicFrameLocks noGrp="1"/>
          </p:cNvGraphicFramePr>
          <p:nvPr>
            <p:ph type="tbl" sz="quarter" idx="13"/>
            <p:extLst>
              <p:ext uri="{D42A27DB-BD31-4B8C-83A1-F6EECF244321}">
                <p14:modId xmlns:p14="http://schemas.microsoft.com/office/powerpoint/2010/main" val="2966373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35521590"/>
                    </a:ext>
                  </a:extLst>
                </a:gridCol>
                <a:gridCol w="987552">
                  <a:extLst>
                    <a:ext uri="{9D8B030D-6E8A-4147-A177-3AD203B41FA5}">
                      <a16:colId xmlns:a16="http://schemas.microsoft.com/office/drawing/2014/main" val="2280858196"/>
                    </a:ext>
                  </a:extLst>
                </a:gridCol>
                <a:gridCol w="987552">
                  <a:extLst>
                    <a:ext uri="{9D8B030D-6E8A-4147-A177-3AD203B41FA5}">
                      <a16:colId xmlns:a16="http://schemas.microsoft.com/office/drawing/2014/main" val="4031928152"/>
                    </a:ext>
                  </a:extLst>
                </a:gridCol>
                <a:gridCol w="987552">
                  <a:extLst>
                    <a:ext uri="{9D8B030D-6E8A-4147-A177-3AD203B41FA5}">
                      <a16:colId xmlns:a16="http://schemas.microsoft.com/office/drawing/2014/main" val="2303871648"/>
                    </a:ext>
                  </a:extLst>
                </a:gridCol>
                <a:gridCol w="987552">
                  <a:extLst>
                    <a:ext uri="{9D8B030D-6E8A-4147-A177-3AD203B41FA5}">
                      <a16:colId xmlns:a16="http://schemas.microsoft.com/office/drawing/2014/main" val="3058046226"/>
                    </a:ext>
                  </a:extLst>
                </a:gridCol>
                <a:gridCol w="987552">
                  <a:extLst>
                    <a:ext uri="{9D8B030D-6E8A-4147-A177-3AD203B41FA5}">
                      <a16:colId xmlns:a16="http://schemas.microsoft.com/office/drawing/2014/main" val="2818121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3774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- 2021-02-25 19:00:19</a:t>
                      </a:r>
                      <a:r>
                        <a:rPr kumimoji="0" lang="es-ES" sz="1000" b="0" i="0" u="none" strike="noStrike" kern="1200" cap="none" spc="0" normalizeH="0" baseline="0" noProof="0">
                          <a:ln>
                            <a:noFill/>
                          </a:ln>
                          <a:solidFill>
                            <a:prstClr val="black"/>
                          </a:solidFill>
                          <a:effectLst/>
                          <a:uLnTx/>
                          <a:uFillTx/>
                          <a:latin typeface="+mn-lt"/>
                          <a:ea typeface="+mn-ea"/>
                          <a:cs typeface="+mn-cs"/>
                        </a:rPr>
                        <a:t>
 Te bancamos en los viajes más desafiantes. Recorriendo el camino juntos.⁣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4309949"/>
                  </a:ext>
                </a:extLst>
              </a:tr>
            </a:tbl>
          </a:graphicData>
        </a:graphic>
      </p:graphicFrame>
      <p:sp>
        <p:nvSpPr>
          <p:cNvPr id="4" name="Text Placeholder 3">
            <a:extLst>
              <a:ext uri="{FF2B5EF4-FFF2-40B4-BE49-F238E27FC236}">
                <a16:creationId xmlns:a16="http://schemas.microsoft.com/office/drawing/2014/main" id="{6F8ABBE2-C30E-489E-8D9A-080E4445037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432917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F0A69-7E9E-449D-B384-8608D5C3810A}"/>
              </a:ext>
            </a:extLst>
          </p:cNvPr>
          <p:cNvSpPr>
            <a:spLocks noGrp="1"/>
          </p:cNvSpPr>
          <p:nvPr>
            <p:ph type="title"/>
          </p:nvPr>
        </p:nvSpPr>
        <p:spPr/>
        <p:txBody>
          <a:bodyPr/>
          <a:lstStyle/>
          <a:p>
            <a:r>
              <a:rPr lang="en-US"/>
              <a:t>Instagram Posts Table | Motomel - 5 of 14</a:t>
            </a:r>
          </a:p>
        </p:txBody>
      </p:sp>
      <p:graphicFrame>
        <p:nvGraphicFramePr>
          <p:cNvPr id="5" name="Table Placeholder 4">
            <a:extLst>
              <a:ext uri="{FF2B5EF4-FFF2-40B4-BE49-F238E27FC236}">
                <a16:creationId xmlns:a16="http://schemas.microsoft.com/office/drawing/2014/main" id="{3870DF83-8454-4687-A1E8-28E3F7DEF231}"/>
              </a:ext>
            </a:extLst>
          </p:cNvPr>
          <p:cNvGraphicFramePr>
            <a:graphicFrameLocks noGrp="1"/>
          </p:cNvGraphicFramePr>
          <p:nvPr>
            <p:ph type="tbl" sz="quarter" idx="13"/>
            <p:extLst>
              <p:ext uri="{D42A27DB-BD31-4B8C-83A1-F6EECF244321}">
                <p14:modId xmlns:p14="http://schemas.microsoft.com/office/powerpoint/2010/main" val="2810913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20657975"/>
                    </a:ext>
                  </a:extLst>
                </a:gridCol>
                <a:gridCol w="987552">
                  <a:extLst>
                    <a:ext uri="{9D8B030D-6E8A-4147-A177-3AD203B41FA5}">
                      <a16:colId xmlns:a16="http://schemas.microsoft.com/office/drawing/2014/main" val="1046703712"/>
                    </a:ext>
                  </a:extLst>
                </a:gridCol>
                <a:gridCol w="987552">
                  <a:extLst>
                    <a:ext uri="{9D8B030D-6E8A-4147-A177-3AD203B41FA5}">
                      <a16:colId xmlns:a16="http://schemas.microsoft.com/office/drawing/2014/main" val="2288438974"/>
                    </a:ext>
                  </a:extLst>
                </a:gridCol>
                <a:gridCol w="987552">
                  <a:extLst>
                    <a:ext uri="{9D8B030D-6E8A-4147-A177-3AD203B41FA5}">
                      <a16:colId xmlns:a16="http://schemas.microsoft.com/office/drawing/2014/main" val="40635351"/>
                    </a:ext>
                  </a:extLst>
                </a:gridCol>
                <a:gridCol w="987552">
                  <a:extLst>
                    <a:ext uri="{9D8B030D-6E8A-4147-A177-3AD203B41FA5}">
                      <a16:colId xmlns:a16="http://schemas.microsoft.com/office/drawing/2014/main" val="3274789453"/>
                    </a:ext>
                  </a:extLst>
                </a:gridCol>
                <a:gridCol w="987552">
                  <a:extLst>
                    <a:ext uri="{9D8B030D-6E8A-4147-A177-3AD203B41FA5}">
                      <a16:colId xmlns:a16="http://schemas.microsoft.com/office/drawing/2014/main" val="892216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7357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- 2021-03-04 18:12:31</a:t>
                      </a:r>
                      <a:r>
                        <a:rPr kumimoji="0" lang="en-US" sz="1000" b="0" i="0" u="none" strike="noStrike" kern="1200" cap="none" spc="0" normalizeH="0" baseline="0" noProof="0">
                          <a:ln>
                            <a:noFill/>
                          </a:ln>
                          <a:solidFill>
                            <a:prstClr val="black"/>
                          </a:solidFill>
                          <a:effectLst/>
                          <a:uLnTx/>
                          <a:uFillTx/>
                          <a:latin typeface="+mn-lt"/>
                          <a:ea typeface="+mn-ea"/>
                          <a:cs typeface="+mn-cs"/>
                        </a:rPr>
                        <a:t>
 ¡Participá del sorteo eligiendo el #𝐉𝐮𝐠𝐚𝐝𝐨𝐫𝐌𝐨𝐭𝐨𝐦𝐞𝐥 del mes de Febrero!⁣
⁣
Votá y ganate una #𝐁𝐢𝐜𝐢𝐌𝐨𝐭𝐨𝐦𝐞𝐥 para vos y otra para el Jugador Motomel elegido! 🔥⁣⁣⁣
⠀⠀⠀⠀⠀⠀⠀⠀⠀⠀⠀⠀⠀⠀⠀⠀⠀⠀⠀⠀⠀⠀⠀⠀⠀⠀⠀⠀⠀⠀⠀⠀⠀⠀⠀⠀⁣⁣⁣
Cada voto cuenta. Sólo tenés que:⁣⁣
✅ Seguirnos⁣
✅Darle like a la publicación⁣⁣
✅Elegir el #JugadorMotomel del mes⁣⁣
⁣⁣
Participan usuarios de: Facebook, Twitter o Instagram.⁣⁣⁣
⁣⁣⁣
Elegí entre los siguientes jugadores:⁣⁣⁣
👉Brahian Alemán⁣
👉Giuliano Galoppo⁣
👉 Juan Manuel García⁣⁣
⁣⁣⁣
¿Cuál tiene que ser el #JugadorMotomel del mes? ¡Comentá y ayudanos a elegirlo!⁣⁣⁣
⁣⁣⁣
Tenés tiempo hasta el 10/03. ¡Sorteamos el Jueves 11/03!⁣⁣⁣
⁣⁣⁣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3346411"/>
                  </a:ext>
                </a:extLst>
              </a:tr>
            </a:tbl>
          </a:graphicData>
        </a:graphic>
      </p:graphicFrame>
      <p:sp>
        <p:nvSpPr>
          <p:cNvPr id="4" name="Text Placeholder 3">
            <a:extLst>
              <a:ext uri="{FF2B5EF4-FFF2-40B4-BE49-F238E27FC236}">
                <a16:creationId xmlns:a16="http://schemas.microsoft.com/office/drawing/2014/main" id="{662A3B7A-6A71-4AFD-B99B-1DF698DD8778}"/>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864296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AAAFB-F479-490F-B971-A5C5AF12C511}"/>
              </a:ext>
            </a:extLst>
          </p:cNvPr>
          <p:cNvSpPr>
            <a:spLocks noGrp="1"/>
          </p:cNvSpPr>
          <p:nvPr>
            <p:ph type="title"/>
          </p:nvPr>
        </p:nvSpPr>
        <p:spPr/>
        <p:txBody>
          <a:bodyPr/>
          <a:lstStyle/>
          <a:p>
            <a:r>
              <a:rPr lang="en-US"/>
              <a:t>Instagram Posts Table | Motomel - 6 of 14</a:t>
            </a:r>
          </a:p>
        </p:txBody>
      </p:sp>
      <p:graphicFrame>
        <p:nvGraphicFramePr>
          <p:cNvPr id="5" name="Table Placeholder 4">
            <a:extLst>
              <a:ext uri="{FF2B5EF4-FFF2-40B4-BE49-F238E27FC236}">
                <a16:creationId xmlns:a16="http://schemas.microsoft.com/office/drawing/2014/main" id="{5CCA3AD2-271A-4DB6-9AFC-02671B48C9FF}"/>
              </a:ext>
            </a:extLst>
          </p:cNvPr>
          <p:cNvGraphicFramePr>
            <a:graphicFrameLocks noGrp="1"/>
          </p:cNvGraphicFramePr>
          <p:nvPr>
            <p:ph type="tbl" sz="quarter" idx="13"/>
            <p:extLst>
              <p:ext uri="{D42A27DB-BD31-4B8C-83A1-F6EECF244321}">
                <p14:modId xmlns:p14="http://schemas.microsoft.com/office/powerpoint/2010/main" val="2725746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38282093"/>
                    </a:ext>
                  </a:extLst>
                </a:gridCol>
                <a:gridCol w="987552">
                  <a:extLst>
                    <a:ext uri="{9D8B030D-6E8A-4147-A177-3AD203B41FA5}">
                      <a16:colId xmlns:a16="http://schemas.microsoft.com/office/drawing/2014/main" val="3576083212"/>
                    </a:ext>
                  </a:extLst>
                </a:gridCol>
                <a:gridCol w="987552">
                  <a:extLst>
                    <a:ext uri="{9D8B030D-6E8A-4147-A177-3AD203B41FA5}">
                      <a16:colId xmlns:a16="http://schemas.microsoft.com/office/drawing/2014/main" val="447356943"/>
                    </a:ext>
                  </a:extLst>
                </a:gridCol>
                <a:gridCol w="987552">
                  <a:extLst>
                    <a:ext uri="{9D8B030D-6E8A-4147-A177-3AD203B41FA5}">
                      <a16:colId xmlns:a16="http://schemas.microsoft.com/office/drawing/2014/main" val="2372260877"/>
                    </a:ext>
                  </a:extLst>
                </a:gridCol>
                <a:gridCol w="987552">
                  <a:extLst>
                    <a:ext uri="{9D8B030D-6E8A-4147-A177-3AD203B41FA5}">
                      <a16:colId xmlns:a16="http://schemas.microsoft.com/office/drawing/2014/main" val="136467198"/>
                    </a:ext>
                  </a:extLst>
                </a:gridCol>
                <a:gridCol w="987552">
                  <a:extLst>
                    <a:ext uri="{9D8B030D-6E8A-4147-A177-3AD203B41FA5}">
                      <a16:colId xmlns:a16="http://schemas.microsoft.com/office/drawing/2014/main" val="3514297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1061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- 2021-02-18 18:00:25</a:t>
                      </a:r>
                      <a:r>
                        <a:rPr kumimoji="0" lang="es-ES" sz="1000" b="0" i="0" u="none" strike="noStrike" kern="1200" cap="none" spc="0" normalizeH="0" baseline="0" noProof="0">
                          <a:ln>
                            <a:noFill/>
                          </a:ln>
                          <a:solidFill>
                            <a:prstClr val="black"/>
                          </a:solidFill>
                          <a:effectLst/>
                          <a:uLnTx/>
                          <a:uFillTx/>
                          <a:latin typeface="+mn-lt"/>
                          <a:ea typeface="+mn-ea"/>
                          <a:cs typeface="+mn-cs"/>
                        </a:rPr>
                        <a:t>
 Si te vas a mover, que sea en una #Blitz. 😎La moto nacional más elegida por los argentinos. ⁣
👉Más rápido, más seguro. Ahorrá en seguro y nafta cuidándote a vos y a los tuyos.⁣
⁣
Elegí la moto urbana por excelencia.⁣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8408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- 2021-02-17 16:21:44</a:t>
                      </a:r>
                      <a:r>
                        <a:rPr kumimoji="0" lang="en-US" sz="1000" b="0" i="0" u="none" strike="noStrike" kern="1200" cap="none" spc="0" normalizeH="0" baseline="0" noProof="0">
                          <a:ln>
                            <a:noFill/>
                          </a:ln>
                          <a:solidFill>
                            <a:prstClr val="black"/>
                          </a:solidFill>
                          <a:effectLst/>
                          <a:uLnTx/>
                          <a:uFillTx/>
                          <a:latin typeface="+mn-lt"/>
                          <a:ea typeface="+mn-ea"/>
                          <a:cs typeface="+mn-cs"/>
                        </a:rPr>
                        <a:t>
 Tu nueva SMASH 110 0km te está esperando en nuestros concesionarios oficiales! 💥😎
Encontralo en 💻 www.gilera.com/concesionarios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1280701"/>
                  </a:ext>
                </a:extLst>
              </a:tr>
            </a:tbl>
          </a:graphicData>
        </a:graphic>
      </p:graphicFrame>
      <p:sp>
        <p:nvSpPr>
          <p:cNvPr id="4" name="Text Placeholder 3">
            <a:extLst>
              <a:ext uri="{FF2B5EF4-FFF2-40B4-BE49-F238E27FC236}">
                <a16:creationId xmlns:a16="http://schemas.microsoft.com/office/drawing/2014/main" id="{323662CC-D30D-4793-A204-949052551780}"/>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1007310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A7F67-838D-4938-AF9F-53A8B74D60B4}"/>
              </a:ext>
            </a:extLst>
          </p:cNvPr>
          <p:cNvSpPr>
            <a:spLocks noGrp="1"/>
          </p:cNvSpPr>
          <p:nvPr>
            <p:ph type="title"/>
          </p:nvPr>
        </p:nvSpPr>
        <p:spPr/>
        <p:txBody>
          <a:bodyPr/>
          <a:lstStyle/>
          <a:p>
            <a:r>
              <a:rPr lang="en-US"/>
              <a:t>Instagram Posts Table | Motomel - 7 of 14</a:t>
            </a:r>
          </a:p>
        </p:txBody>
      </p:sp>
      <p:graphicFrame>
        <p:nvGraphicFramePr>
          <p:cNvPr id="5" name="Table Placeholder 4">
            <a:extLst>
              <a:ext uri="{FF2B5EF4-FFF2-40B4-BE49-F238E27FC236}">
                <a16:creationId xmlns:a16="http://schemas.microsoft.com/office/drawing/2014/main" id="{CDA29803-647C-490A-9E67-7E4269BECFAF}"/>
              </a:ext>
            </a:extLst>
          </p:cNvPr>
          <p:cNvGraphicFramePr>
            <a:graphicFrameLocks noGrp="1"/>
          </p:cNvGraphicFramePr>
          <p:nvPr>
            <p:ph type="tbl" sz="quarter" idx="13"/>
            <p:extLst>
              <p:ext uri="{D42A27DB-BD31-4B8C-83A1-F6EECF244321}">
                <p14:modId xmlns:p14="http://schemas.microsoft.com/office/powerpoint/2010/main" val="1625799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99990725"/>
                    </a:ext>
                  </a:extLst>
                </a:gridCol>
                <a:gridCol w="987552">
                  <a:extLst>
                    <a:ext uri="{9D8B030D-6E8A-4147-A177-3AD203B41FA5}">
                      <a16:colId xmlns:a16="http://schemas.microsoft.com/office/drawing/2014/main" val="1526885068"/>
                    </a:ext>
                  </a:extLst>
                </a:gridCol>
                <a:gridCol w="987552">
                  <a:extLst>
                    <a:ext uri="{9D8B030D-6E8A-4147-A177-3AD203B41FA5}">
                      <a16:colId xmlns:a16="http://schemas.microsoft.com/office/drawing/2014/main" val="1129028946"/>
                    </a:ext>
                  </a:extLst>
                </a:gridCol>
                <a:gridCol w="987552">
                  <a:extLst>
                    <a:ext uri="{9D8B030D-6E8A-4147-A177-3AD203B41FA5}">
                      <a16:colId xmlns:a16="http://schemas.microsoft.com/office/drawing/2014/main" val="2852970567"/>
                    </a:ext>
                  </a:extLst>
                </a:gridCol>
                <a:gridCol w="987552">
                  <a:extLst>
                    <a:ext uri="{9D8B030D-6E8A-4147-A177-3AD203B41FA5}">
                      <a16:colId xmlns:a16="http://schemas.microsoft.com/office/drawing/2014/main" val="440917069"/>
                    </a:ext>
                  </a:extLst>
                </a:gridCol>
                <a:gridCol w="987552">
                  <a:extLst>
                    <a:ext uri="{9D8B030D-6E8A-4147-A177-3AD203B41FA5}">
                      <a16:colId xmlns:a16="http://schemas.microsoft.com/office/drawing/2014/main" val="4145802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175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- 2021-02-27 10:58:19</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200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200 R3.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12220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- 2021-02-24 18:30:09</a:t>
                      </a:r>
                      <a:r>
                        <a:rPr kumimoji="0" lang="es-ES" sz="1000" b="0" i="0" u="none" strike="noStrike" kern="1200" cap="none" spc="0" normalizeH="0" baseline="0" noProof="0">
                          <a:ln>
                            <a:noFill/>
                          </a:ln>
                          <a:solidFill>
                            <a:prstClr val="black"/>
                          </a:solidFill>
                          <a:effectLst/>
                          <a:uLnTx/>
                          <a:uFillTx/>
                          <a:latin typeface="+mn-lt"/>
                          <a:ea typeface="+mn-ea"/>
                          <a:cs typeface="+mn-cs"/>
                        </a:rPr>
                        <a:t>
 Gracias a los que se engrasan las manos para bancar nuestra pasión. ⁣
⁣
¡Feliz día mecánicos!⁣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9018790"/>
                  </a:ext>
                </a:extLst>
              </a:tr>
            </a:tbl>
          </a:graphicData>
        </a:graphic>
      </p:graphicFrame>
      <p:sp>
        <p:nvSpPr>
          <p:cNvPr id="4" name="Text Placeholder 3">
            <a:extLst>
              <a:ext uri="{FF2B5EF4-FFF2-40B4-BE49-F238E27FC236}">
                <a16:creationId xmlns:a16="http://schemas.microsoft.com/office/drawing/2014/main" id="{A1AFAEF5-257E-46AA-93F8-A8C24466F0E2}"/>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324123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11BAD-5DF5-4786-B9DD-8E9DD33A890A}"/>
              </a:ext>
            </a:extLst>
          </p:cNvPr>
          <p:cNvSpPr>
            <a:spLocks noGrp="1"/>
          </p:cNvSpPr>
          <p:nvPr>
            <p:ph type="title"/>
          </p:nvPr>
        </p:nvSpPr>
        <p:spPr/>
        <p:txBody>
          <a:bodyPr/>
          <a:lstStyle/>
          <a:p>
            <a:r>
              <a:rPr lang="en-US"/>
              <a:t>Instagram Posts Table | Motomel - 8 of 14</a:t>
            </a:r>
          </a:p>
        </p:txBody>
      </p:sp>
      <p:graphicFrame>
        <p:nvGraphicFramePr>
          <p:cNvPr id="5" name="Table Placeholder 4">
            <a:extLst>
              <a:ext uri="{FF2B5EF4-FFF2-40B4-BE49-F238E27FC236}">
                <a16:creationId xmlns:a16="http://schemas.microsoft.com/office/drawing/2014/main" id="{43AE07C3-F8AE-4C1A-B7B7-B8AB0777D921}"/>
              </a:ext>
            </a:extLst>
          </p:cNvPr>
          <p:cNvGraphicFramePr>
            <a:graphicFrameLocks noGrp="1"/>
          </p:cNvGraphicFramePr>
          <p:nvPr>
            <p:ph type="tbl" sz="quarter" idx="13"/>
            <p:extLst>
              <p:ext uri="{D42A27DB-BD31-4B8C-83A1-F6EECF244321}">
                <p14:modId xmlns:p14="http://schemas.microsoft.com/office/powerpoint/2010/main" val="3469955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59140126"/>
                    </a:ext>
                  </a:extLst>
                </a:gridCol>
                <a:gridCol w="987552">
                  <a:extLst>
                    <a:ext uri="{9D8B030D-6E8A-4147-A177-3AD203B41FA5}">
                      <a16:colId xmlns:a16="http://schemas.microsoft.com/office/drawing/2014/main" val="494279157"/>
                    </a:ext>
                  </a:extLst>
                </a:gridCol>
                <a:gridCol w="987552">
                  <a:extLst>
                    <a:ext uri="{9D8B030D-6E8A-4147-A177-3AD203B41FA5}">
                      <a16:colId xmlns:a16="http://schemas.microsoft.com/office/drawing/2014/main" val="3101138896"/>
                    </a:ext>
                  </a:extLst>
                </a:gridCol>
                <a:gridCol w="987552">
                  <a:extLst>
                    <a:ext uri="{9D8B030D-6E8A-4147-A177-3AD203B41FA5}">
                      <a16:colId xmlns:a16="http://schemas.microsoft.com/office/drawing/2014/main" val="3443431663"/>
                    </a:ext>
                  </a:extLst>
                </a:gridCol>
                <a:gridCol w="987552">
                  <a:extLst>
                    <a:ext uri="{9D8B030D-6E8A-4147-A177-3AD203B41FA5}">
                      <a16:colId xmlns:a16="http://schemas.microsoft.com/office/drawing/2014/main" val="2623753296"/>
                    </a:ext>
                  </a:extLst>
                </a:gridCol>
                <a:gridCol w="987552">
                  <a:extLst>
                    <a:ext uri="{9D8B030D-6E8A-4147-A177-3AD203B41FA5}">
                      <a16:colId xmlns:a16="http://schemas.microsoft.com/office/drawing/2014/main" val="2225928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9837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- 2021-03-09 20:30:33</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ciudad con la #StratoAlpino.⁣⁣
⁣⁣
Un scooter que te cuida. Con seguridad en su freno a disco con caliper de 2 pistones y en el guardado espacioso de su baúl porta casco.⁣
⁣
Recorré la ciudad en tu scooter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2662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- 2021-02-18 18:38:04</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08370183"/>
                  </a:ext>
                </a:extLst>
              </a:tr>
            </a:tbl>
          </a:graphicData>
        </a:graphic>
      </p:graphicFrame>
      <p:sp>
        <p:nvSpPr>
          <p:cNvPr id="4" name="Text Placeholder 3">
            <a:extLst>
              <a:ext uri="{FF2B5EF4-FFF2-40B4-BE49-F238E27FC236}">
                <a16:creationId xmlns:a16="http://schemas.microsoft.com/office/drawing/2014/main" id="{B66152A6-2AE0-414D-8CEC-B8866B3D3DFA}"/>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095240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C8B8C-4581-40F6-A65F-AABAA3C4A224}"/>
              </a:ext>
            </a:extLst>
          </p:cNvPr>
          <p:cNvSpPr>
            <a:spLocks noGrp="1"/>
          </p:cNvSpPr>
          <p:nvPr>
            <p:ph type="title"/>
          </p:nvPr>
        </p:nvSpPr>
        <p:spPr/>
        <p:txBody>
          <a:bodyPr/>
          <a:lstStyle/>
          <a:p>
            <a:r>
              <a:rPr lang="en-US"/>
              <a:t>Instagram Posts Table | Motomel - 9 of 14</a:t>
            </a:r>
          </a:p>
        </p:txBody>
      </p:sp>
      <p:graphicFrame>
        <p:nvGraphicFramePr>
          <p:cNvPr id="5" name="Table Placeholder 4">
            <a:extLst>
              <a:ext uri="{FF2B5EF4-FFF2-40B4-BE49-F238E27FC236}">
                <a16:creationId xmlns:a16="http://schemas.microsoft.com/office/drawing/2014/main" id="{95758A69-45A5-427B-B48B-4130337AA6AC}"/>
              </a:ext>
            </a:extLst>
          </p:cNvPr>
          <p:cNvGraphicFramePr>
            <a:graphicFrameLocks noGrp="1"/>
          </p:cNvGraphicFramePr>
          <p:nvPr>
            <p:ph type="tbl" sz="quarter" idx="13"/>
            <p:extLst>
              <p:ext uri="{D42A27DB-BD31-4B8C-83A1-F6EECF244321}">
                <p14:modId xmlns:p14="http://schemas.microsoft.com/office/powerpoint/2010/main" val="2736988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35602541"/>
                    </a:ext>
                  </a:extLst>
                </a:gridCol>
                <a:gridCol w="987552">
                  <a:extLst>
                    <a:ext uri="{9D8B030D-6E8A-4147-A177-3AD203B41FA5}">
                      <a16:colId xmlns:a16="http://schemas.microsoft.com/office/drawing/2014/main" val="2495725200"/>
                    </a:ext>
                  </a:extLst>
                </a:gridCol>
                <a:gridCol w="987552">
                  <a:extLst>
                    <a:ext uri="{9D8B030D-6E8A-4147-A177-3AD203B41FA5}">
                      <a16:colId xmlns:a16="http://schemas.microsoft.com/office/drawing/2014/main" val="1719725735"/>
                    </a:ext>
                  </a:extLst>
                </a:gridCol>
                <a:gridCol w="987552">
                  <a:extLst>
                    <a:ext uri="{9D8B030D-6E8A-4147-A177-3AD203B41FA5}">
                      <a16:colId xmlns:a16="http://schemas.microsoft.com/office/drawing/2014/main" val="2047484147"/>
                    </a:ext>
                  </a:extLst>
                </a:gridCol>
                <a:gridCol w="987552">
                  <a:extLst>
                    <a:ext uri="{9D8B030D-6E8A-4147-A177-3AD203B41FA5}">
                      <a16:colId xmlns:a16="http://schemas.microsoft.com/office/drawing/2014/main" val="4719816"/>
                    </a:ext>
                  </a:extLst>
                </a:gridCol>
                <a:gridCol w="987552">
                  <a:extLst>
                    <a:ext uri="{9D8B030D-6E8A-4147-A177-3AD203B41FA5}">
                      <a16:colId xmlns:a16="http://schemas.microsoft.com/office/drawing/2014/main" val="3032406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067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- 2021-03-12 11:59:00</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250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250 R3.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62019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- 2021-03-05 14:00:30</a:t>
                      </a:r>
                      <a:r>
                        <a:rPr kumimoji="0" lang="es-ES" sz="1000" b="0" i="0" u="none" strike="noStrike" kern="1200" cap="none" spc="0" normalizeH="0" baseline="0" noProof="0">
                          <a:ln>
                            <a:noFill/>
                          </a:ln>
                          <a:solidFill>
                            <a:prstClr val="black"/>
                          </a:solidFill>
                          <a:effectLst/>
                          <a:uLnTx/>
                          <a:uFillTx/>
                          <a:latin typeface="+mn-lt"/>
                          <a:ea typeface="+mn-ea"/>
                          <a:cs typeface="+mn-cs"/>
                        </a:rPr>
                        <a:t>
 Feliz día a los amantes de las dos ruedas, a los que disfrutan sentir la aventura bajo sus pies. 
¡FELIZ DÍA DEL MOTOCICLISTA!
⁣
Para un rider todo es posible.⁣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6804350"/>
                  </a:ext>
                </a:extLst>
              </a:tr>
            </a:tbl>
          </a:graphicData>
        </a:graphic>
      </p:graphicFrame>
      <p:sp>
        <p:nvSpPr>
          <p:cNvPr id="4" name="Text Placeholder 3">
            <a:extLst>
              <a:ext uri="{FF2B5EF4-FFF2-40B4-BE49-F238E27FC236}">
                <a16:creationId xmlns:a16="http://schemas.microsoft.com/office/drawing/2014/main" id="{F9724423-C17B-4785-B78B-D17DDDF13A5D}"/>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595784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CEE44-3700-44B9-A048-E82EE2B4AE28}"/>
              </a:ext>
            </a:extLst>
          </p:cNvPr>
          <p:cNvSpPr>
            <a:spLocks noGrp="1"/>
          </p:cNvSpPr>
          <p:nvPr>
            <p:ph type="title"/>
          </p:nvPr>
        </p:nvSpPr>
        <p:spPr/>
        <p:txBody>
          <a:bodyPr/>
          <a:lstStyle/>
          <a:p>
            <a:r>
              <a:rPr lang="en-US"/>
              <a:t>Instagram Posts Table | Motomel - 10 of 14</a:t>
            </a:r>
          </a:p>
        </p:txBody>
      </p:sp>
      <p:graphicFrame>
        <p:nvGraphicFramePr>
          <p:cNvPr id="5" name="Table Placeholder 4">
            <a:extLst>
              <a:ext uri="{FF2B5EF4-FFF2-40B4-BE49-F238E27FC236}">
                <a16:creationId xmlns:a16="http://schemas.microsoft.com/office/drawing/2014/main" id="{08BC7621-924D-4289-94A0-490CFF7088A0}"/>
              </a:ext>
            </a:extLst>
          </p:cNvPr>
          <p:cNvGraphicFramePr>
            <a:graphicFrameLocks noGrp="1"/>
          </p:cNvGraphicFramePr>
          <p:nvPr>
            <p:ph type="tbl" sz="quarter" idx="13"/>
            <p:extLst>
              <p:ext uri="{D42A27DB-BD31-4B8C-83A1-F6EECF244321}">
                <p14:modId xmlns:p14="http://schemas.microsoft.com/office/powerpoint/2010/main" val="3495467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75585222"/>
                    </a:ext>
                  </a:extLst>
                </a:gridCol>
                <a:gridCol w="987552">
                  <a:extLst>
                    <a:ext uri="{9D8B030D-6E8A-4147-A177-3AD203B41FA5}">
                      <a16:colId xmlns:a16="http://schemas.microsoft.com/office/drawing/2014/main" val="2266096375"/>
                    </a:ext>
                  </a:extLst>
                </a:gridCol>
                <a:gridCol w="987552">
                  <a:extLst>
                    <a:ext uri="{9D8B030D-6E8A-4147-A177-3AD203B41FA5}">
                      <a16:colId xmlns:a16="http://schemas.microsoft.com/office/drawing/2014/main" val="3243616141"/>
                    </a:ext>
                  </a:extLst>
                </a:gridCol>
                <a:gridCol w="987552">
                  <a:extLst>
                    <a:ext uri="{9D8B030D-6E8A-4147-A177-3AD203B41FA5}">
                      <a16:colId xmlns:a16="http://schemas.microsoft.com/office/drawing/2014/main" val="2237597451"/>
                    </a:ext>
                  </a:extLst>
                </a:gridCol>
                <a:gridCol w="987552">
                  <a:extLst>
                    <a:ext uri="{9D8B030D-6E8A-4147-A177-3AD203B41FA5}">
                      <a16:colId xmlns:a16="http://schemas.microsoft.com/office/drawing/2014/main" val="4220517331"/>
                    </a:ext>
                  </a:extLst>
                </a:gridCol>
                <a:gridCol w="987552">
                  <a:extLst>
                    <a:ext uri="{9D8B030D-6E8A-4147-A177-3AD203B41FA5}">
                      <a16:colId xmlns:a16="http://schemas.microsoft.com/office/drawing/2014/main" val="2207740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1915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- 2021-03-05 20:41:15</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50312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- 2021-02-27 22:01:01</a:t>
                      </a:r>
                      <a:r>
                        <a:rPr kumimoji="0" lang="es-ES" sz="1000" b="0" i="0" u="none" strike="noStrike" kern="1200" cap="none" spc="0" normalizeH="0" baseline="0" noProof="0">
                          <a:ln>
                            <a:noFill/>
                          </a:ln>
                          <a:solidFill>
                            <a:prstClr val="black"/>
                          </a:solidFill>
                          <a:effectLst/>
                          <a:uLnTx/>
                          <a:uFillTx/>
                          <a:latin typeface="+mn-lt"/>
                          <a:ea typeface="+mn-ea"/>
                          <a:cs typeface="+mn-cs"/>
                        </a:rPr>
                        <a:t>
 La DX 70 es nuestro clásico moderno.
Práctica, divertida y siempre vigente para hacer tuya la ciudad.
#YaSabésADóndeIr
Consultá precios y planes de financiación en el link de la bio.
#Corven #Motos #DX70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10093862"/>
                  </a:ext>
                </a:extLst>
              </a:tr>
            </a:tbl>
          </a:graphicData>
        </a:graphic>
      </p:graphicFrame>
      <p:sp>
        <p:nvSpPr>
          <p:cNvPr id="4" name="Text Placeholder 3">
            <a:extLst>
              <a:ext uri="{FF2B5EF4-FFF2-40B4-BE49-F238E27FC236}">
                <a16:creationId xmlns:a16="http://schemas.microsoft.com/office/drawing/2014/main" id="{A10E66DF-8BBE-44C7-BC85-A72A3842F392}"/>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2168229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3C8AA-7D8D-40C9-9E75-AF8A2537D3FA}"/>
              </a:ext>
            </a:extLst>
          </p:cNvPr>
          <p:cNvSpPr>
            <a:spLocks noGrp="1"/>
          </p:cNvSpPr>
          <p:nvPr>
            <p:ph type="title"/>
          </p:nvPr>
        </p:nvSpPr>
        <p:spPr/>
        <p:txBody>
          <a:bodyPr/>
          <a:lstStyle/>
          <a:p>
            <a:r>
              <a:rPr lang="en-US"/>
              <a:t>Instagram Posts Table | Motomel - 11 of 14</a:t>
            </a:r>
          </a:p>
        </p:txBody>
      </p:sp>
      <p:graphicFrame>
        <p:nvGraphicFramePr>
          <p:cNvPr id="5" name="Table Placeholder 4">
            <a:extLst>
              <a:ext uri="{FF2B5EF4-FFF2-40B4-BE49-F238E27FC236}">
                <a16:creationId xmlns:a16="http://schemas.microsoft.com/office/drawing/2014/main" id="{51C8CA88-88D0-41E4-80A4-963B4C70E135}"/>
              </a:ext>
            </a:extLst>
          </p:cNvPr>
          <p:cNvGraphicFramePr>
            <a:graphicFrameLocks noGrp="1"/>
          </p:cNvGraphicFramePr>
          <p:nvPr>
            <p:ph type="tbl" sz="quarter" idx="13"/>
            <p:extLst>
              <p:ext uri="{D42A27DB-BD31-4B8C-83A1-F6EECF244321}">
                <p14:modId xmlns:p14="http://schemas.microsoft.com/office/powerpoint/2010/main" val="630225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92436974"/>
                    </a:ext>
                  </a:extLst>
                </a:gridCol>
                <a:gridCol w="987552">
                  <a:extLst>
                    <a:ext uri="{9D8B030D-6E8A-4147-A177-3AD203B41FA5}">
                      <a16:colId xmlns:a16="http://schemas.microsoft.com/office/drawing/2014/main" val="3740842035"/>
                    </a:ext>
                  </a:extLst>
                </a:gridCol>
                <a:gridCol w="987552">
                  <a:extLst>
                    <a:ext uri="{9D8B030D-6E8A-4147-A177-3AD203B41FA5}">
                      <a16:colId xmlns:a16="http://schemas.microsoft.com/office/drawing/2014/main" val="131222399"/>
                    </a:ext>
                  </a:extLst>
                </a:gridCol>
                <a:gridCol w="987552">
                  <a:extLst>
                    <a:ext uri="{9D8B030D-6E8A-4147-A177-3AD203B41FA5}">
                      <a16:colId xmlns:a16="http://schemas.microsoft.com/office/drawing/2014/main" val="2805694586"/>
                    </a:ext>
                  </a:extLst>
                </a:gridCol>
                <a:gridCol w="987552">
                  <a:extLst>
                    <a:ext uri="{9D8B030D-6E8A-4147-A177-3AD203B41FA5}">
                      <a16:colId xmlns:a16="http://schemas.microsoft.com/office/drawing/2014/main" val="1139735730"/>
                    </a:ext>
                  </a:extLst>
                </a:gridCol>
                <a:gridCol w="987552">
                  <a:extLst>
                    <a:ext uri="{9D8B030D-6E8A-4147-A177-3AD203B41FA5}">
                      <a16:colId xmlns:a16="http://schemas.microsoft.com/office/drawing/2014/main" val="2218968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5707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- 2021-02-25 14:00:42</a:t>
                      </a:r>
                      <a:r>
                        <a:rPr kumimoji="0" lang="es-ES" sz="1000" b="0" i="0" u="none" strike="noStrike" kern="1200" cap="none" spc="0" normalizeH="0" baseline="0" noProof="0">
                          <a:ln>
                            <a:noFill/>
                          </a:ln>
                          <a:solidFill>
                            <a:prstClr val="black"/>
                          </a:solidFill>
                          <a:effectLst/>
                          <a:uLnTx/>
                          <a:uFillTx/>
                          <a:latin typeface="+mn-lt"/>
                          <a:ea typeface="+mn-ea"/>
                          <a:cs typeface="+mn-cs"/>
                        </a:rPr>
                        <a:t>
 #StratoAlpino es única, ¡como vos!⁣
⁣
Viví el diseño, la potencia y la elegancia de nuestra #StratoAlpino y recorré la ciudad de la mejor forma.🛵⁣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657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- 2021-02-27 15:02:18</a:t>
                      </a:r>
                      <a:r>
                        <a:rPr kumimoji="0" lang="es-ES" sz="1000" b="0" i="0" u="none" strike="noStrike" kern="1200" cap="none" spc="0" normalizeH="0" baseline="0" noProof="0">
                          <a:ln>
                            <a:noFill/>
                          </a:ln>
                          <a:solidFill>
                            <a:prstClr val="black"/>
                          </a:solidFill>
                          <a:effectLst/>
                          <a:uLnTx/>
                          <a:uFillTx/>
                          <a:latin typeface="+mn-lt"/>
                          <a:ea typeface="+mn-ea"/>
                          <a:cs typeface="+mn-cs"/>
                        </a:rPr>
                        <a:t>
 La Corven Expert DOT 150 va con vos. 
Con su porta casco trasero, neumático delantero de 12’’, amplio espacio de guardado bajo asiento y conector USB para tu celular o GPS. 
Destacate con estilo en la ciudad.
#YaSabésADóndeIr
Tenela en 48 cuotas con tasa subsidiada.
Consultá precios y planes de financiación en el link de la bio.
#Corven #Motos #Expert150DOT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82139822"/>
                  </a:ext>
                </a:extLst>
              </a:tr>
            </a:tbl>
          </a:graphicData>
        </a:graphic>
      </p:graphicFrame>
      <p:sp>
        <p:nvSpPr>
          <p:cNvPr id="4" name="Text Placeholder 3">
            <a:extLst>
              <a:ext uri="{FF2B5EF4-FFF2-40B4-BE49-F238E27FC236}">
                <a16:creationId xmlns:a16="http://schemas.microsoft.com/office/drawing/2014/main" id="{08ADD9B3-9247-4117-9079-D2FC8EB083D5}"/>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4992677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2730C-F838-4CE3-B849-6E6905E422DE}"/>
              </a:ext>
            </a:extLst>
          </p:cNvPr>
          <p:cNvSpPr>
            <a:spLocks noGrp="1"/>
          </p:cNvSpPr>
          <p:nvPr>
            <p:ph type="title"/>
          </p:nvPr>
        </p:nvSpPr>
        <p:spPr/>
        <p:txBody>
          <a:bodyPr/>
          <a:lstStyle/>
          <a:p>
            <a:r>
              <a:rPr lang="en-US"/>
              <a:t>Instagram Posts Table | Motomel - 12 of 14</a:t>
            </a:r>
          </a:p>
        </p:txBody>
      </p:sp>
      <p:graphicFrame>
        <p:nvGraphicFramePr>
          <p:cNvPr id="5" name="Table Placeholder 4">
            <a:extLst>
              <a:ext uri="{FF2B5EF4-FFF2-40B4-BE49-F238E27FC236}">
                <a16:creationId xmlns:a16="http://schemas.microsoft.com/office/drawing/2014/main" id="{23C9D448-6607-4B56-A9D3-EC610B10A3B7}"/>
              </a:ext>
            </a:extLst>
          </p:cNvPr>
          <p:cNvGraphicFramePr>
            <a:graphicFrameLocks noGrp="1"/>
          </p:cNvGraphicFramePr>
          <p:nvPr>
            <p:ph type="tbl" sz="quarter" idx="13"/>
            <p:extLst>
              <p:ext uri="{D42A27DB-BD31-4B8C-83A1-F6EECF244321}">
                <p14:modId xmlns:p14="http://schemas.microsoft.com/office/powerpoint/2010/main" val="3213692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91911559"/>
                    </a:ext>
                  </a:extLst>
                </a:gridCol>
                <a:gridCol w="987552">
                  <a:extLst>
                    <a:ext uri="{9D8B030D-6E8A-4147-A177-3AD203B41FA5}">
                      <a16:colId xmlns:a16="http://schemas.microsoft.com/office/drawing/2014/main" val="577625191"/>
                    </a:ext>
                  </a:extLst>
                </a:gridCol>
                <a:gridCol w="987552">
                  <a:extLst>
                    <a:ext uri="{9D8B030D-6E8A-4147-A177-3AD203B41FA5}">
                      <a16:colId xmlns:a16="http://schemas.microsoft.com/office/drawing/2014/main" val="659988388"/>
                    </a:ext>
                  </a:extLst>
                </a:gridCol>
                <a:gridCol w="987552">
                  <a:extLst>
                    <a:ext uri="{9D8B030D-6E8A-4147-A177-3AD203B41FA5}">
                      <a16:colId xmlns:a16="http://schemas.microsoft.com/office/drawing/2014/main" val="1907760207"/>
                    </a:ext>
                  </a:extLst>
                </a:gridCol>
                <a:gridCol w="987552">
                  <a:extLst>
                    <a:ext uri="{9D8B030D-6E8A-4147-A177-3AD203B41FA5}">
                      <a16:colId xmlns:a16="http://schemas.microsoft.com/office/drawing/2014/main" val="3266752708"/>
                    </a:ext>
                  </a:extLst>
                </a:gridCol>
                <a:gridCol w="987552">
                  <a:extLst>
                    <a:ext uri="{9D8B030D-6E8A-4147-A177-3AD203B41FA5}">
                      <a16:colId xmlns:a16="http://schemas.microsoft.com/office/drawing/2014/main" val="3205731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0051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- 2021-02-26 14:56:50</a:t>
                      </a:r>
                      <a:r>
                        <a:rPr kumimoji="0" lang="es-ES" sz="1000" b="0" i="0" u="none" strike="noStrike" kern="1200" cap="none" spc="0" normalizeH="0" baseline="0" noProof="0">
                          <a:ln>
                            <a:noFill/>
                          </a:ln>
                          <a:solidFill>
                            <a:prstClr val="black"/>
                          </a:solidFill>
                          <a:effectLst/>
                          <a:uLnTx/>
                          <a:uFillTx/>
                          <a:latin typeface="+mn-lt"/>
                          <a:ea typeface="+mn-ea"/>
                          <a:cs typeface="+mn-cs"/>
                        </a:rPr>
                        <a:t>
 La DX 70 es nuestro clásico moderno.
Práctica, divertida y siempre vigente para hacer tuya la ciudad.
#YaSabésADóndeIr
Consultá precios y planes de financiación en el link de la bio.
#Corven #Motos #DX70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23646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- 2021-02-18 14:00:15</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El lubricante debe limpiar y evitar la adherencia de barro y lodo. Cada vez que se reemplaza saldrá con coloración oscura, eso indica que el lubricante cumple la función de limpieza. Lo que no debe suceder es que eso quede dentro del motor.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81961050"/>
                  </a:ext>
                </a:extLst>
              </a:tr>
            </a:tbl>
          </a:graphicData>
        </a:graphic>
      </p:graphicFrame>
      <p:sp>
        <p:nvSpPr>
          <p:cNvPr id="4" name="Text Placeholder 3">
            <a:extLst>
              <a:ext uri="{FF2B5EF4-FFF2-40B4-BE49-F238E27FC236}">
                <a16:creationId xmlns:a16="http://schemas.microsoft.com/office/drawing/2014/main" id="{4AE909FD-BC26-4396-B40B-13758A7F253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39419989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38580-8C05-44EB-A91A-B7BEF7D3783D}"/>
              </a:ext>
            </a:extLst>
          </p:cNvPr>
          <p:cNvSpPr>
            <a:spLocks noGrp="1"/>
          </p:cNvSpPr>
          <p:nvPr>
            <p:ph type="title"/>
          </p:nvPr>
        </p:nvSpPr>
        <p:spPr/>
        <p:txBody>
          <a:bodyPr/>
          <a:lstStyle/>
          <a:p>
            <a:r>
              <a:rPr lang="en-US"/>
              <a:t>Instagram Posts Table | Motomel - 13 of 14</a:t>
            </a:r>
          </a:p>
        </p:txBody>
      </p:sp>
      <p:graphicFrame>
        <p:nvGraphicFramePr>
          <p:cNvPr id="5" name="Table Placeholder 4">
            <a:extLst>
              <a:ext uri="{FF2B5EF4-FFF2-40B4-BE49-F238E27FC236}">
                <a16:creationId xmlns:a16="http://schemas.microsoft.com/office/drawing/2014/main" id="{1EF65146-A7CF-4A27-9BFD-F1243CC27124}"/>
              </a:ext>
            </a:extLst>
          </p:cNvPr>
          <p:cNvGraphicFramePr>
            <a:graphicFrameLocks noGrp="1"/>
          </p:cNvGraphicFramePr>
          <p:nvPr>
            <p:ph type="tbl" sz="quarter" idx="13"/>
            <p:extLst>
              <p:ext uri="{D42A27DB-BD31-4B8C-83A1-F6EECF244321}">
                <p14:modId xmlns:p14="http://schemas.microsoft.com/office/powerpoint/2010/main" val="166856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45169693"/>
                    </a:ext>
                  </a:extLst>
                </a:gridCol>
                <a:gridCol w="987552">
                  <a:extLst>
                    <a:ext uri="{9D8B030D-6E8A-4147-A177-3AD203B41FA5}">
                      <a16:colId xmlns:a16="http://schemas.microsoft.com/office/drawing/2014/main" val="2289930497"/>
                    </a:ext>
                  </a:extLst>
                </a:gridCol>
                <a:gridCol w="987552">
                  <a:extLst>
                    <a:ext uri="{9D8B030D-6E8A-4147-A177-3AD203B41FA5}">
                      <a16:colId xmlns:a16="http://schemas.microsoft.com/office/drawing/2014/main" val="40869686"/>
                    </a:ext>
                  </a:extLst>
                </a:gridCol>
                <a:gridCol w="987552">
                  <a:extLst>
                    <a:ext uri="{9D8B030D-6E8A-4147-A177-3AD203B41FA5}">
                      <a16:colId xmlns:a16="http://schemas.microsoft.com/office/drawing/2014/main" val="3170256713"/>
                    </a:ext>
                  </a:extLst>
                </a:gridCol>
                <a:gridCol w="987552">
                  <a:extLst>
                    <a:ext uri="{9D8B030D-6E8A-4147-A177-3AD203B41FA5}">
                      <a16:colId xmlns:a16="http://schemas.microsoft.com/office/drawing/2014/main" val="3454036081"/>
                    </a:ext>
                  </a:extLst>
                </a:gridCol>
                <a:gridCol w="987552">
                  <a:extLst>
                    <a:ext uri="{9D8B030D-6E8A-4147-A177-3AD203B41FA5}">
                      <a16:colId xmlns:a16="http://schemas.microsoft.com/office/drawing/2014/main" val="2256132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518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- 2021-03-11 16:30:49</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La cadena de transmisión es uno de los elementos mas importantes de la moto. Se deben utilizar lubricantes específicos y de alta calidad para mantener el óptimo estado y alargar su vida útil. Usá Castrol CHAIN Spray que protege la cadena contra la corrosión y los efectos ambientales agresivos.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20491721"/>
                  </a:ext>
                </a:extLst>
              </a:tr>
            </a:tbl>
          </a:graphicData>
        </a:graphic>
      </p:graphicFrame>
      <p:sp>
        <p:nvSpPr>
          <p:cNvPr id="4" name="Text Placeholder 3">
            <a:extLst>
              <a:ext uri="{FF2B5EF4-FFF2-40B4-BE49-F238E27FC236}">
                <a16:creationId xmlns:a16="http://schemas.microsoft.com/office/drawing/2014/main" id="{D947CC28-2069-4E41-84EE-697BCDCB8586}"/>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9172802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68BD2-7DBA-43F0-B260-850284F931BA}"/>
              </a:ext>
            </a:extLst>
          </p:cNvPr>
          <p:cNvSpPr>
            <a:spLocks noGrp="1"/>
          </p:cNvSpPr>
          <p:nvPr>
            <p:ph type="title"/>
          </p:nvPr>
        </p:nvSpPr>
        <p:spPr/>
        <p:txBody>
          <a:bodyPr/>
          <a:lstStyle/>
          <a:p>
            <a:r>
              <a:rPr lang="en-US"/>
              <a:t>Instagram Posts Table | Motomel - 14 of 14</a:t>
            </a:r>
          </a:p>
        </p:txBody>
      </p:sp>
      <p:graphicFrame>
        <p:nvGraphicFramePr>
          <p:cNvPr id="5" name="Table Placeholder 4">
            <a:extLst>
              <a:ext uri="{FF2B5EF4-FFF2-40B4-BE49-F238E27FC236}">
                <a16:creationId xmlns:a16="http://schemas.microsoft.com/office/drawing/2014/main" id="{5F53628C-BCDA-4738-84FC-FF14966CEFA2}"/>
              </a:ext>
            </a:extLst>
          </p:cNvPr>
          <p:cNvGraphicFramePr>
            <a:graphicFrameLocks noGrp="1"/>
          </p:cNvGraphicFramePr>
          <p:nvPr>
            <p:ph type="tbl" sz="quarter" idx="13"/>
            <p:extLst>
              <p:ext uri="{D42A27DB-BD31-4B8C-83A1-F6EECF244321}">
                <p14:modId xmlns:p14="http://schemas.microsoft.com/office/powerpoint/2010/main" val="891980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81470219"/>
                    </a:ext>
                  </a:extLst>
                </a:gridCol>
                <a:gridCol w="987552">
                  <a:extLst>
                    <a:ext uri="{9D8B030D-6E8A-4147-A177-3AD203B41FA5}">
                      <a16:colId xmlns:a16="http://schemas.microsoft.com/office/drawing/2014/main" val="693897738"/>
                    </a:ext>
                  </a:extLst>
                </a:gridCol>
                <a:gridCol w="987552">
                  <a:extLst>
                    <a:ext uri="{9D8B030D-6E8A-4147-A177-3AD203B41FA5}">
                      <a16:colId xmlns:a16="http://schemas.microsoft.com/office/drawing/2014/main" val="3161053773"/>
                    </a:ext>
                  </a:extLst>
                </a:gridCol>
                <a:gridCol w="987552">
                  <a:extLst>
                    <a:ext uri="{9D8B030D-6E8A-4147-A177-3AD203B41FA5}">
                      <a16:colId xmlns:a16="http://schemas.microsoft.com/office/drawing/2014/main" val="3142236574"/>
                    </a:ext>
                  </a:extLst>
                </a:gridCol>
                <a:gridCol w="987552">
                  <a:extLst>
                    <a:ext uri="{9D8B030D-6E8A-4147-A177-3AD203B41FA5}">
                      <a16:colId xmlns:a16="http://schemas.microsoft.com/office/drawing/2014/main" val="2397508197"/>
                    </a:ext>
                  </a:extLst>
                </a:gridCol>
                <a:gridCol w="987552">
                  <a:extLst>
                    <a:ext uri="{9D8B030D-6E8A-4147-A177-3AD203B41FA5}">
                      <a16:colId xmlns:a16="http://schemas.microsoft.com/office/drawing/2014/main" val="2357330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653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- 2021-03-09 15:41:32</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200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200 R3.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02145068"/>
                  </a:ext>
                </a:extLst>
              </a:tr>
            </a:tbl>
          </a:graphicData>
        </a:graphic>
      </p:graphicFrame>
      <p:sp>
        <p:nvSpPr>
          <p:cNvPr id="4" name="Text Placeholder 3">
            <a:extLst>
              <a:ext uri="{FF2B5EF4-FFF2-40B4-BE49-F238E27FC236}">
                <a16:creationId xmlns:a16="http://schemas.microsoft.com/office/drawing/2014/main" id="{54C8B004-5392-41AB-A2DB-0A1BC23D2C34}"/>
              </a:ext>
            </a:extLst>
          </p:cNvPr>
          <p:cNvSpPr>
            <a:spLocks noGrp="1"/>
          </p:cNvSpPr>
          <p:nvPr>
            <p:ph type="body" sz="quarter" idx="14"/>
          </p:nvPr>
        </p:nvSpPr>
        <p:spPr/>
        <p:txBody>
          <a:bodyPr/>
          <a:lstStyle/>
          <a:p>
            <a:r>
              <a:rPr lang="en-US"/>
              <a:t>02/17/2021 - 03/15/2021</a:t>
            </a:r>
          </a:p>
        </p:txBody>
      </p:sp>
    </p:spTree>
    <p:extLst>
      <p:ext uri="{BB962C8B-B14F-4D97-AF65-F5344CB8AC3E}">
        <p14:creationId xmlns:p14="http://schemas.microsoft.com/office/powerpoint/2010/main" val="15054600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1123</Words>
  <Application>Microsoft Office PowerPoint</Application>
  <PresentationFormat>On-screen Show (4:3)</PresentationFormat>
  <Paragraphs>498</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Reporte Instagram</vt:lpstr>
      <vt:lpstr>Instagram Key Metrics Table | Motomel</vt:lpstr>
      <vt:lpstr>Instagram Follower Distribution | Motomel</vt:lpstr>
      <vt:lpstr>Instagram Key Metrics Radar | Motomel</vt:lpstr>
      <vt:lpstr>Instagram Followers Total | Motomel</vt:lpstr>
      <vt:lpstr>Instagram Followers Change Per Weekday | Motomel</vt:lpstr>
      <vt:lpstr>Instagram Posts By Weekday | Motomel</vt:lpstr>
      <vt:lpstr>Instagram Interaction Rate By Weekday | Motomel</vt:lpstr>
      <vt:lpstr>Instagram Posts By Hour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3</vt:lpstr>
      <vt:lpstr>Instagram Hashtag Detection | Motomel - 2 of 3</vt:lpstr>
      <vt:lpstr>Instagram Hashtag Detection | Motomel - 3 of 3</vt:lpstr>
      <vt:lpstr>Instagram Posts Table | Motomel - 1 of 14</vt:lpstr>
      <vt:lpstr>Instagram Posts Table | Motomel - 2 of 14</vt:lpstr>
      <vt:lpstr>Instagram Posts Table | Motomel - 3 of 14</vt:lpstr>
      <vt:lpstr>Instagram Posts Table | Motomel - 4 of 14</vt:lpstr>
      <vt:lpstr>Instagram Posts Table | Motomel - 5 of 14</vt:lpstr>
      <vt:lpstr>Instagram Posts Table | Motomel - 6 of 14</vt:lpstr>
      <vt:lpstr>Instagram Posts Table | Motomel - 7 of 14</vt:lpstr>
      <vt:lpstr>Instagram Posts Table | Motomel - 8 of 14</vt:lpstr>
      <vt:lpstr>Instagram Posts Table | Motomel - 9 of 14</vt:lpstr>
      <vt:lpstr>Instagram Posts Table | Motomel - 10 of 14</vt:lpstr>
      <vt:lpstr>Instagram Posts Table | Motomel - 11 of 14</vt:lpstr>
      <vt:lpstr>Instagram Posts Table | Motomel - 12 of 14</vt:lpstr>
      <vt:lpstr>Instagram Posts Table | Motomel - 13 of 14</vt:lpstr>
      <vt:lpstr>Instagram Posts Table | Motomel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2021-03-15T17:08:46Z</dcterms:created>
  <dcterms:modified xsi:type="dcterms:W3CDTF">2021-03-15T17:09:52Z</dcterms:modified>
</cp:coreProperties>
</file>