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1" r:id="rId16"/>
    <p:sldId id="272" r:id="rId17"/>
    <p:sldId id="273"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Lst>
  <p:sldSz cx="9144000" cy="6858000" type="screen4x3"/>
  <p:notesSz cx="6858000" cy="9144000"/>
  <p:embeddedFontLst>
    <p:embeddedFont>
      <p:font typeface="Calibri" panose="020F0502020204030204" pitchFamily="34" charset="0"/>
      <p:regular r:id="rId36"/>
      <p:bold r:id="rId37"/>
      <p:italic r:id="rId38"/>
      <p:boldItalic r:id="rId3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2.fntdata"/><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cat>
            <c:strRef>
              <c:f>Sheet1!$A$1:$E$1</c:f>
              <c:strCache>
                <c:ptCount val="5"/>
                <c:pt idx="0">
                  <c:v>olmobikes</c:v>
                </c:pt>
                <c:pt idx="1">
                  <c:v>topmega_oficial</c:v>
                </c:pt>
                <c:pt idx="2">
                  <c:v>venzoarg</c:v>
                </c:pt>
                <c:pt idx="3">
                  <c:v>teknialbikes</c:v>
                </c:pt>
                <c:pt idx="4">
                  <c:v>motomelbicicletas</c:v>
                </c:pt>
              </c:strCache>
            </c:strRef>
          </c:cat>
          <c:val>
            <c:numRef>
              <c:f>Sheet1!$A$2:$E$2</c:f>
              <c:numCache>
                <c:formatCode>General</c:formatCode>
                <c:ptCount val="5"/>
                <c:pt idx="0">
                  <c:v>154260</c:v>
                </c:pt>
                <c:pt idx="1">
                  <c:v>57266</c:v>
                </c:pt>
                <c:pt idx="2">
                  <c:v>52423</c:v>
                </c:pt>
                <c:pt idx="3">
                  <c:v>8293</c:v>
                </c:pt>
                <c:pt idx="4">
                  <c:v>3701</c:v>
                </c:pt>
              </c:numCache>
            </c:numRef>
          </c:val>
          <c:extLst>
            <c:ext xmlns:c16="http://schemas.microsoft.com/office/drawing/2014/chart" uri="{C3380CC4-5D6E-409C-BE32-E72D297353CC}">
              <c16:uniqueId val="{00000000-26D3-46B1-A4AA-69FA0A98DDB7}"/>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teknialbikes</c:v>
                </c:pt>
              </c:strCache>
            </c:strRef>
          </c:tx>
          <c:spPr>
            <a:ln w="28575" cap="rnd">
              <a:solidFill>
                <a:schemeClr val="accent1"/>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Sheet1!$B$2:$B$9</c:f>
              <c:numCache>
                <c:formatCode>General</c:formatCode>
                <c:ptCount val="8"/>
                <c:pt idx="0">
                  <c:v>5.3760000000000003</c:v>
                </c:pt>
                <c:pt idx="1">
                  <c:v>50</c:v>
                </c:pt>
                <c:pt idx="2">
                  <c:v>0</c:v>
                </c:pt>
                <c:pt idx="3">
                  <c:v>25</c:v>
                </c:pt>
                <c:pt idx="4">
                  <c:v>44.444400000000002</c:v>
                </c:pt>
                <c:pt idx="5">
                  <c:v>0.27239999999999998</c:v>
                </c:pt>
                <c:pt idx="6">
                  <c:v>6.2576999999999998</c:v>
                </c:pt>
                <c:pt idx="7">
                  <c:v>-1.4512</c:v>
                </c:pt>
              </c:numCache>
            </c:numRef>
          </c:val>
          <c:extLst>
            <c:ext xmlns:c16="http://schemas.microsoft.com/office/drawing/2014/chart" uri="{C3380CC4-5D6E-409C-BE32-E72D297353CC}">
              <c16:uniqueId val="{00000000-BF22-4D6B-8A04-99F029A45DCE}"/>
            </c:ext>
          </c:extLst>
        </c:ser>
        <c:ser>
          <c:idx val="1"/>
          <c:order val="1"/>
          <c:tx>
            <c:strRef>
              <c:f>Sheet1!$C$1</c:f>
              <c:strCache>
                <c:ptCount val="1"/>
                <c:pt idx="0">
                  <c:v>motomelbicicletas</c:v>
                </c:pt>
              </c:strCache>
            </c:strRef>
          </c:tx>
          <c:spPr>
            <a:ln w="28575" cap="rnd">
              <a:solidFill>
                <a:schemeClr val="accent2"/>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Sheet1!$C$2:$C$9</c:f>
              <c:numCache>
                <c:formatCode>General</c:formatCode>
                <c:ptCount val="8"/>
                <c:pt idx="0">
                  <c:v>2.3992</c:v>
                </c:pt>
                <c:pt idx="1">
                  <c:v>66.666700000000006</c:v>
                </c:pt>
                <c:pt idx="2">
                  <c:v>25</c:v>
                </c:pt>
                <c:pt idx="3">
                  <c:v>25</c:v>
                </c:pt>
                <c:pt idx="4">
                  <c:v>66.666700000000006</c:v>
                </c:pt>
                <c:pt idx="5">
                  <c:v>0.83189999999999997</c:v>
                </c:pt>
                <c:pt idx="6">
                  <c:v>31.351600000000001</c:v>
                </c:pt>
                <c:pt idx="7">
                  <c:v>100</c:v>
                </c:pt>
              </c:numCache>
            </c:numRef>
          </c:val>
          <c:extLst>
            <c:ext xmlns:c16="http://schemas.microsoft.com/office/drawing/2014/chart" uri="{C3380CC4-5D6E-409C-BE32-E72D297353CC}">
              <c16:uniqueId val="{00000001-BF22-4D6B-8A04-99F029A45DCE}"/>
            </c:ext>
          </c:extLst>
        </c:ser>
        <c:ser>
          <c:idx val="2"/>
          <c:order val="2"/>
          <c:tx>
            <c:strRef>
              <c:f>Sheet1!$D$1</c:f>
              <c:strCache>
                <c:ptCount val="1"/>
                <c:pt idx="0">
                  <c:v>topmega_oficial</c:v>
                </c:pt>
              </c:strCache>
            </c:strRef>
          </c:tx>
          <c:spPr>
            <a:ln w="28575" cap="rnd">
              <a:solidFill>
                <a:schemeClr val="accent3"/>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Sheet1!$D$2:$D$9</c:f>
              <c:numCache>
                <c:formatCode>General</c:formatCode>
                <c:ptCount val="8"/>
                <c:pt idx="0">
                  <c:v>37.122999999999998</c:v>
                </c:pt>
                <c:pt idx="1">
                  <c:v>100</c:v>
                </c:pt>
                <c:pt idx="2">
                  <c:v>25</c:v>
                </c:pt>
                <c:pt idx="3">
                  <c:v>0</c:v>
                </c:pt>
                <c:pt idx="4">
                  <c:v>77.777799999999999</c:v>
                </c:pt>
                <c:pt idx="5">
                  <c:v>1.4916</c:v>
                </c:pt>
                <c:pt idx="6">
                  <c:v>2.6053000000000002</c:v>
                </c:pt>
                <c:pt idx="7">
                  <c:v>-1.5128999999999999</c:v>
                </c:pt>
              </c:numCache>
            </c:numRef>
          </c:val>
          <c:extLst>
            <c:ext xmlns:c16="http://schemas.microsoft.com/office/drawing/2014/chart" uri="{C3380CC4-5D6E-409C-BE32-E72D297353CC}">
              <c16:uniqueId val="{00000002-BF22-4D6B-8A04-99F029A45DCE}"/>
            </c:ext>
          </c:extLst>
        </c:ser>
        <c:ser>
          <c:idx val="3"/>
          <c:order val="3"/>
          <c:tx>
            <c:strRef>
              <c:f>Sheet1!$E$1</c:f>
              <c:strCache>
                <c:ptCount val="1"/>
                <c:pt idx="0">
                  <c:v>venzoarg</c:v>
                </c:pt>
              </c:strCache>
            </c:strRef>
          </c:tx>
          <c:spPr>
            <a:ln w="28575" cap="rnd">
              <a:solidFill>
                <a:schemeClr val="accent4"/>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Sheet1!$E$2:$E$9</c:f>
              <c:numCache>
                <c:formatCode>General</c:formatCode>
                <c:ptCount val="8"/>
                <c:pt idx="0">
                  <c:v>33.983499999999999</c:v>
                </c:pt>
                <c:pt idx="1">
                  <c:v>16.666699999999999</c:v>
                </c:pt>
                <c:pt idx="2">
                  <c:v>100</c:v>
                </c:pt>
                <c:pt idx="3">
                  <c:v>100</c:v>
                </c:pt>
                <c:pt idx="4">
                  <c:v>100</c:v>
                </c:pt>
                <c:pt idx="5">
                  <c:v>4.4747000000000003</c:v>
                </c:pt>
                <c:pt idx="6">
                  <c:v>4.5744999999999996</c:v>
                </c:pt>
                <c:pt idx="7">
                  <c:v>7.9768999999999997</c:v>
                </c:pt>
              </c:numCache>
            </c:numRef>
          </c:val>
          <c:extLst>
            <c:ext xmlns:c16="http://schemas.microsoft.com/office/drawing/2014/chart" uri="{C3380CC4-5D6E-409C-BE32-E72D297353CC}">
              <c16:uniqueId val="{00000003-BF22-4D6B-8A04-99F029A45DCE}"/>
            </c:ext>
          </c:extLst>
        </c:ser>
        <c:ser>
          <c:idx val="4"/>
          <c:order val="4"/>
          <c:tx>
            <c:strRef>
              <c:f>Sheet1!$F$1</c:f>
              <c:strCache>
                <c:ptCount val="1"/>
                <c:pt idx="0">
                  <c:v>olmobikes</c:v>
                </c:pt>
              </c:strCache>
            </c:strRef>
          </c:tx>
          <c:spPr>
            <a:ln w="28575" cap="rnd">
              <a:solidFill>
                <a:schemeClr val="accent5"/>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Sheet1!$F$2:$F$9</c:f>
              <c:numCache>
                <c:formatCode>General</c:formatCode>
                <c:ptCount val="8"/>
                <c:pt idx="0">
                  <c:v>100</c:v>
                </c:pt>
                <c:pt idx="1">
                  <c:v>83.333299999999994</c:v>
                </c:pt>
                <c:pt idx="2">
                  <c:v>0</c:v>
                </c:pt>
                <c:pt idx="3">
                  <c:v>0</c:v>
                </c:pt>
                <c:pt idx="4">
                  <c:v>55.555599999999998</c:v>
                </c:pt>
                <c:pt idx="5">
                  <c:v>100</c:v>
                </c:pt>
                <c:pt idx="6">
                  <c:v>100</c:v>
                </c:pt>
                <c:pt idx="7">
                  <c:v>10.3261</c:v>
                </c:pt>
              </c:numCache>
            </c:numRef>
          </c:val>
          <c:extLst>
            <c:ext xmlns:c16="http://schemas.microsoft.com/office/drawing/2014/chart" uri="{C3380CC4-5D6E-409C-BE32-E72D297353CC}">
              <c16:uniqueId val="{00000004-BF22-4D6B-8A04-99F029A45DCE}"/>
            </c:ext>
          </c:extLst>
        </c:ser>
        <c:dLbls>
          <c:showLegendKey val="0"/>
          <c:showVal val="0"/>
          <c:showCatName val="0"/>
          <c:showSerName val="0"/>
          <c:showPercent val="0"/>
          <c:showBubbleSize val="0"/>
        </c:dLbls>
        <c:axId val="330602328"/>
        <c:axId val="330601672"/>
      </c:radarChart>
      <c:catAx>
        <c:axId val="3306023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0601672"/>
        <c:crosses val="autoZero"/>
        <c:auto val="1"/>
        <c:lblAlgn val="ctr"/>
        <c:lblOffset val="100"/>
        <c:noMultiLvlLbl val="0"/>
      </c:catAx>
      <c:valAx>
        <c:axId val="3306016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06023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teknialbikes</c:v>
                </c:pt>
              </c:strCache>
            </c:strRef>
          </c:tx>
          <c:spPr>
            <a:ln w="28575" cap="rnd">
              <a:solidFill>
                <a:schemeClr val="accent1"/>
              </a:solidFill>
              <a:round/>
            </a:ln>
            <a:effectLst/>
          </c:spPr>
          <c:marker>
            <c:symbol val="none"/>
          </c:marker>
          <c:cat>
            <c:numRef>
              <c:f>Sheet1!$A$2:$A$28</c:f>
              <c:numCache>
                <c:formatCode>m/d/yyyy</c:formatCode>
                <c:ptCount val="27"/>
                <c:pt idx="0">
                  <c:v>44244</c:v>
                </c:pt>
                <c:pt idx="1">
                  <c:v>44245</c:v>
                </c:pt>
                <c:pt idx="2">
                  <c:v>44246</c:v>
                </c:pt>
                <c:pt idx="3">
                  <c:v>44247</c:v>
                </c:pt>
                <c:pt idx="4">
                  <c:v>44248</c:v>
                </c:pt>
                <c:pt idx="5">
                  <c:v>44249</c:v>
                </c:pt>
                <c:pt idx="6">
                  <c:v>44250</c:v>
                </c:pt>
                <c:pt idx="7">
                  <c:v>44251</c:v>
                </c:pt>
                <c:pt idx="8">
                  <c:v>44252</c:v>
                </c:pt>
                <c:pt idx="9">
                  <c:v>44253</c:v>
                </c:pt>
                <c:pt idx="10">
                  <c:v>44254</c:v>
                </c:pt>
                <c:pt idx="11">
                  <c:v>44255</c:v>
                </c:pt>
                <c:pt idx="12">
                  <c:v>44256</c:v>
                </c:pt>
                <c:pt idx="13">
                  <c:v>44257</c:v>
                </c:pt>
                <c:pt idx="14">
                  <c:v>44258</c:v>
                </c:pt>
                <c:pt idx="15">
                  <c:v>44259</c:v>
                </c:pt>
                <c:pt idx="16">
                  <c:v>44260</c:v>
                </c:pt>
                <c:pt idx="17">
                  <c:v>44261</c:v>
                </c:pt>
                <c:pt idx="18">
                  <c:v>44262</c:v>
                </c:pt>
                <c:pt idx="19">
                  <c:v>44263</c:v>
                </c:pt>
                <c:pt idx="20">
                  <c:v>44264</c:v>
                </c:pt>
                <c:pt idx="21">
                  <c:v>44265</c:v>
                </c:pt>
                <c:pt idx="22">
                  <c:v>44266</c:v>
                </c:pt>
                <c:pt idx="23">
                  <c:v>44267</c:v>
                </c:pt>
                <c:pt idx="24">
                  <c:v>44268</c:v>
                </c:pt>
                <c:pt idx="25">
                  <c:v>44269</c:v>
                </c:pt>
                <c:pt idx="26">
                  <c:v>44270</c:v>
                </c:pt>
              </c:numCache>
            </c:numRef>
          </c:cat>
          <c:val>
            <c:numRef>
              <c:f>Sheet1!$B$2:$B$28</c:f>
              <c:numCache>
                <c:formatCode>General</c:formatCode>
                <c:ptCount val="27"/>
                <c:pt idx="0">
                  <c:v>8316</c:v>
                </c:pt>
                <c:pt idx="1">
                  <c:v>8315</c:v>
                </c:pt>
                <c:pt idx="2">
                  <c:v>8317</c:v>
                </c:pt>
                <c:pt idx="3">
                  <c:v>8327</c:v>
                </c:pt>
                <c:pt idx="4">
                  <c:v>8330</c:v>
                </c:pt>
                <c:pt idx="5">
                  <c:v>8335</c:v>
                </c:pt>
                <c:pt idx="6">
                  <c:v>8336</c:v>
                </c:pt>
                <c:pt idx="7">
                  <c:v>8335</c:v>
                </c:pt>
                <c:pt idx="8">
                  <c:v>8327</c:v>
                </c:pt>
                <c:pt idx="9">
                  <c:v>8330</c:v>
                </c:pt>
                <c:pt idx="10">
                  <c:v>8326</c:v>
                </c:pt>
                <c:pt idx="11">
                  <c:v>8336</c:v>
                </c:pt>
                <c:pt idx="12">
                  <c:v>8333</c:v>
                </c:pt>
                <c:pt idx="13">
                  <c:v>8332</c:v>
                </c:pt>
                <c:pt idx="14">
                  <c:v>8328</c:v>
                </c:pt>
                <c:pt idx="15">
                  <c:v>8324</c:v>
                </c:pt>
                <c:pt idx="16">
                  <c:v>8319</c:v>
                </c:pt>
                <c:pt idx="17">
                  <c:v>8316</c:v>
                </c:pt>
                <c:pt idx="18">
                  <c:v>8316</c:v>
                </c:pt>
                <c:pt idx="19">
                  <c:v>8313</c:v>
                </c:pt>
                <c:pt idx="20">
                  <c:v>8307</c:v>
                </c:pt>
                <c:pt idx="21">
                  <c:v>8306</c:v>
                </c:pt>
                <c:pt idx="22">
                  <c:v>8303</c:v>
                </c:pt>
                <c:pt idx="23">
                  <c:v>8301</c:v>
                </c:pt>
                <c:pt idx="24">
                  <c:v>8299</c:v>
                </c:pt>
                <c:pt idx="25">
                  <c:v>8296</c:v>
                </c:pt>
                <c:pt idx="26">
                  <c:v>8293</c:v>
                </c:pt>
              </c:numCache>
            </c:numRef>
          </c:val>
          <c:smooth val="0"/>
          <c:extLst>
            <c:ext xmlns:c16="http://schemas.microsoft.com/office/drawing/2014/chart" uri="{C3380CC4-5D6E-409C-BE32-E72D297353CC}">
              <c16:uniqueId val="{00000000-C1D6-4046-B3CD-CB0A94E9A1B0}"/>
            </c:ext>
          </c:extLst>
        </c:ser>
        <c:ser>
          <c:idx val="1"/>
          <c:order val="1"/>
          <c:tx>
            <c:strRef>
              <c:f>Sheet1!$C$1</c:f>
              <c:strCache>
                <c:ptCount val="1"/>
                <c:pt idx="0">
                  <c:v>motomelbicicletas</c:v>
                </c:pt>
              </c:strCache>
            </c:strRef>
          </c:tx>
          <c:spPr>
            <a:ln w="28575" cap="rnd">
              <a:solidFill>
                <a:schemeClr val="accent2"/>
              </a:solidFill>
              <a:round/>
            </a:ln>
            <a:effectLst/>
          </c:spPr>
          <c:marker>
            <c:symbol val="none"/>
          </c:marker>
          <c:cat>
            <c:numRef>
              <c:f>Sheet1!$A$2:$A$28</c:f>
              <c:numCache>
                <c:formatCode>m/d/yyyy</c:formatCode>
                <c:ptCount val="27"/>
                <c:pt idx="0">
                  <c:v>44244</c:v>
                </c:pt>
                <c:pt idx="1">
                  <c:v>44245</c:v>
                </c:pt>
                <c:pt idx="2">
                  <c:v>44246</c:v>
                </c:pt>
                <c:pt idx="3">
                  <c:v>44247</c:v>
                </c:pt>
                <c:pt idx="4">
                  <c:v>44248</c:v>
                </c:pt>
                <c:pt idx="5">
                  <c:v>44249</c:v>
                </c:pt>
                <c:pt idx="6">
                  <c:v>44250</c:v>
                </c:pt>
                <c:pt idx="7">
                  <c:v>44251</c:v>
                </c:pt>
                <c:pt idx="8">
                  <c:v>44252</c:v>
                </c:pt>
                <c:pt idx="9">
                  <c:v>44253</c:v>
                </c:pt>
                <c:pt idx="10">
                  <c:v>44254</c:v>
                </c:pt>
                <c:pt idx="11">
                  <c:v>44255</c:v>
                </c:pt>
                <c:pt idx="12">
                  <c:v>44256</c:v>
                </c:pt>
                <c:pt idx="13">
                  <c:v>44257</c:v>
                </c:pt>
                <c:pt idx="14">
                  <c:v>44258</c:v>
                </c:pt>
                <c:pt idx="15">
                  <c:v>44259</c:v>
                </c:pt>
                <c:pt idx="16">
                  <c:v>44260</c:v>
                </c:pt>
                <c:pt idx="17">
                  <c:v>44261</c:v>
                </c:pt>
                <c:pt idx="18">
                  <c:v>44262</c:v>
                </c:pt>
                <c:pt idx="19">
                  <c:v>44263</c:v>
                </c:pt>
                <c:pt idx="20">
                  <c:v>44264</c:v>
                </c:pt>
                <c:pt idx="21">
                  <c:v>44265</c:v>
                </c:pt>
                <c:pt idx="22">
                  <c:v>44266</c:v>
                </c:pt>
                <c:pt idx="23">
                  <c:v>44267</c:v>
                </c:pt>
                <c:pt idx="24">
                  <c:v>44268</c:v>
                </c:pt>
                <c:pt idx="25">
                  <c:v>44269</c:v>
                </c:pt>
                <c:pt idx="26">
                  <c:v>44270</c:v>
                </c:pt>
              </c:numCache>
            </c:numRef>
          </c:cat>
          <c:val>
            <c:numRef>
              <c:f>Sheet1!$C$2:$C$28</c:f>
              <c:numCache>
                <c:formatCode>General</c:formatCode>
                <c:ptCount val="27"/>
                <c:pt idx="0">
                  <c:v>3085</c:v>
                </c:pt>
                <c:pt idx="1">
                  <c:v>3106</c:v>
                </c:pt>
                <c:pt idx="2">
                  <c:v>3130</c:v>
                </c:pt>
                <c:pt idx="3">
                  <c:v>3187</c:v>
                </c:pt>
                <c:pt idx="4">
                  <c:v>3250</c:v>
                </c:pt>
                <c:pt idx="5">
                  <c:v>3326</c:v>
                </c:pt>
                <c:pt idx="6">
                  <c:v>3382</c:v>
                </c:pt>
                <c:pt idx="7">
                  <c:v>3433</c:v>
                </c:pt>
                <c:pt idx="8">
                  <c:v>3506</c:v>
                </c:pt>
                <c:pt idx="9">
                  <c:v>3564</c:v>
                </c:pt>
                <c:pt idx="10">
                  <c:v>3606</c:v>
                </c:pt>
                <c:pt idx="11">
                  <c:v>3644</c:v>
                </c:pt>
                <c:pt idx="12">
                  <c:v>3650</c:v>
                </c:pt>
                <c:pt idx="13">
                  <c:v>3648</c:v>
                </c:pt>
                <c:pt idx="14">
                  <c:v>3646</c:v>
                </c:pt>
                <c:pt idx="15">
                  <c:v>3648</c:v>
                </c:pt>
                <c:pt idx="16">
                  <c:v>3648</c:v>
                </c:pt>
                <c:pt idx="17">
                  <c:v>3654</c:v>
                </c:pt>
                <c:pt idx="18">
                  <c:v>3659</c:v>
                </c:pt>
                <c:pt idx="19">
                  <c:v>3667</c:v>
                </c:pt>
                <c:pt idx="20">
                  <c:v>3664</c:v>
                </c:pt>
                <c:pt idx="21">
                  <c:v>3665</c:v>
                </c:pt>
                <c:pt idx="22">
                  <c:v>3670</c:v>
                </c:pt>
                <c:pt idx="23">
                  <c:v>3681</c:v>
                </c:pt>
                <c:pt idx="24">
                  <c:v>3684</c:v>
                </c:pt>
                <c:pt idx="25">
                  <c:v>3691</c:v>
                </c:pt>
                <c:pt idx="26">
                  <c:v>3701</c:v>
                </c:pt>
              </c:numCache>
            </c:numRef>
          </c:val>
          <c:smooth val="0"/>
          <c:extLst>
            <c:ext xmlns:c16="http://schemas.microsoft.com/office/drawing/2014/chart" uri="{C3380CC4-5D6E-409C-BE32-E72D297353CC}">
              <c16:uniqueId val="{00000001-C1D6-4046-B3CD-CB0A94E9A1B0}"/>
            </c:ext>
          </c:extLst>
        </c:ser>
        <c:ser>
          <c:idx val="2"/>
          <c:order val="2"/>
          <c:tx>
            <c:strRef>
              <c:f>Sheet1!$D$1</c:f>
              <c:strCache>
                <c:ptCount val="1"/>
                <c:pt idx="0">
                  <c:v>topmega_oficial</c:v>
                </c:pt>
              </c:strCache>
            </c:strRef>
          </c:tx>
          <c:spPr>
            <a:ln w="28575" cap="rnd">
              <a:solidFill>
                <a:schemeClr val="accent3"/>
              </a:solidFill>
              <a:round/>
            </a:ln>
            <a:effectLst/>
          </c:spPr>
          <c:marker>
            <c:symbol val="none"/>
          </c:marker>
          <c:cat>
            <c:numRef>
              <c:f>Sheet1!$A$2:$A$28</c:f>
              <c:numCache>
                <c:formatCode>m/d/yyyy</c:formatCode>
                <c:ptCount val="27"/>
                <c:pt idx="0">
                  <c:v>44244</c:v>
                </c:pt>
                <c:pt idx="1">
                  <c:v>44245</c:v>
                </c:pt>
                <c:pt idx="2">
                  <c:v>44246</c:v>
                </c:pt>
                <c:pt idx="3">
                  <c:v>44247</c:v>
                </c:pt>
                <c:pt idx="4">
                  <c:v>44248</c:v>
                </c:pt>
                <c:pt idx="5">
                  <c:v>44249</c:v>
                </c:pt>
                <c:pt idx="6">
                  <c:v>44250</c:v>
                </c:pt>
                <c:pt idx="7">
                  <c:v>44251</c:v>
                </c:pt>
                <c:pt idx="8">
                  <c:v>44252</c:v>
                </c:pt>
                <c:pt idx="9">
                  <c:v>44253</c:v>
                </c:pt>
                <c:pt idx="10">
                  <c:v>44254</c:v>
                </c:pt>
                <c:pt idx="11">
                  <c:v>44255</c:v>
                </c:pt>
                <c:pt idx="12">
                  <c:v>44256</c:v>
                </c:pt>
                <c:pt idx="13">
                  <c:v>44257</c:v>
                </c:pt>
                <c:pt idx="14">
                  <c:v>44258</c:v>
                </c:pt>
                <c:pt idx="15">
                  <c:v>44259</c:v>
                </c:pt>
                <c:pt idx="16">
                  <c:v>44260</c:v>
                </c:pt>
                <c:pt idx="17">
                  <c:v>44261</c:v>
                </c:pt>
                <c:pt idx="18">
                  <c:v>44262</c:v>
                </c:pt>
                <c:pt idx="19">
                  <c:v>44263</c:v>
                </c:pt>
                <c:pt idx="20">
                  <c:v>44264</c:v>
                </c:pt>
                <c:pt idx="21">
                  <c:v>44265</c:v>
                </c:pt>
                <c:pt idx="22">
                  <c:v>44266</c:v>
                </c:pt>
                <c:pt idx="23">
                  <c:v>44267</c:v>
                </c:pt>
                <c:pt idx="24">
                  <c:v>44268</c:v>
                </c:pt>
                <c:pt idx="25">
                  <c:v>44269</c:v>
                </c:pt>
                <c:pt idx="26">
                  <c:v>44270</c:v>
                </c:pt>
              </c:numCache>
            </c:numRef>
          </c:cat>
          <c:val>
            <c:numRef>
              <c:f>Sheet1!$D$2:$D$28</c:f>
              <c:numCache>
                <c:formatCode>General</c:formatCode>
                <c:ptCount val="27"/>
                <c:pt idx="0">
                  <c:v>57422</c:v>
                </c:pt>
                <c:pt idx="1">
                  <c:v>57410</c:v>
                </c:pt>
                <c:pt idx="2">
                  <c:v>57408</c:v>
                </c:pt>
                <c:pt idx="3">
                  <c:v>57398</c:v>
                </c:pt>
                <c:pt idx="4">
                  <c:v>57392</c:v>
                </c:pt>
                <c:pt idx="5">
                  <c:v>57389</c:v>
                </c:pt>
                <c:pt idx="6">
                  <c:v>57393</c:v>
                </c:pt>
                <c:pt idx="7">
                  <c:v>57388</c:v>
                </c:pt>
                <c:pt idx="8">
                  <c:v>57399</c:v>
                </c:pt>
                <c:pt idx="9">
                  <c:v>57407</c:v>
                </c:pt>
                <c:pt idx="10">
                  <c:v>57416</c:v>
                </c:pt>
                <c:pt idx="11">
                  <c:v>57430</c:v>
                </c:pt>
                <c:pt idx="12">
                  <c:v>57426</c:v>
                </c:pt>
                <c:pt idx="13">
                  <c:v>57408</c:v>
                </c:pt>
                <c:pt idx="14">
                  <c:v>57385</c:v>
                </c:pt>
                <c:pt idx="15">
                  <c:v>57370</c:v>
                </c:pt>
                <c:pt idx="16">
                  <c:v>57361</c:v>
                </c:pt>
                <c:pt idx="17">
                  <c:v>57359</c:v>
                </c:pt>
                <c:pt idx="18">
                  <c:v>57349</c:v>
                </c:pt>
                <c:pt idx="19">
                  <c:v>57338</c:v>
                </c:pt>
                <c:pt idx="20">
                  <c:v>57327</c:v>
                </c:pt>
                <c:pt idx="21">
                  <c:v>57301</c:v>
                </c:pt>
                <c:pt idx="22">
                  <c:v>57300</c:v>
                </c:pt>
                <c:pt idx="23">
                  <c:v>57292</c:v>
                </c:pt>
                <c:pt idx="24">
                  <c:v>57279</c:v>
                </c:pt>
                <c:pt idx="25">
                  <c:v>57274</c:v>
                </c:pt>
                <c:pt idx="26">
                  <c:v>57266</c:v>
                </c:pt>
              </c:numCache>
            </c:numRef>
          </c:val>
          <c:smooth val="0"/>
          <c:extLst>
            <c:ext xmlns:c16="http://schemas.microsoft.com/office/drawing/2014/chart" uri="{C3380CC4-5D6E-409C-BE32-E72D297353CC}">
              <c16:uniqueId val="{00000002-C1D6-4046-B3CD-CB0A94E9A1B0}"/>
            </c:ext>
          </c:extLst>
        </c:ser>
        <c:ser>
          <c:idx val="3"/>
          <c:order val="3"/>
          <c:tx>
            <c:strRef>
              <c:f>Sheet1!$E$1</c:f>
              <c:strCache>
                <c:ptCount val="1"/>
                <c:pt idx="0">
                  <c:v>venzoarg</c:v>
                </c:pt>
              </c:strCache>
            </c:strRef>
          </c:tx>
          <c:spPr>
            <a:ln w="28575" cap="rnd">
              <a:solidFill>
                <a:schemeClr val="accent4"/>
              </a:solidFill>
              <a:round/>
            </a:ln>
            <a:effectLst/>
          </c:spPr>
          <c:marker>
            <c:symbol val="none"/>
          </c:marker>
          <c:cat>
            <c:numRef>
              <c:f>Sheet1!$A$2:$A$28</c:f>
              <c:numCache>
                <c:formatCode>m/d/yyyy</c:formatCode>
                <c:ptCount val="27"/>
                <c:pt idx="0">
                  <c:v>44244</c:v>
                </c:pt>
                <c:pt idx="1">
                  <c:v>44245</c:v>
                </c:pt>
                <c:pt idx="2">
                  <c:v>44246</c:v>
                </c:pt>
                <c:pt idx="3">
                  <c:v>44247</c:v>
                </c:pt>
                <c:pt idx="4">
                  <c:v>44248</c:v>
                </c:pt>
                <c:pt idx="5">
                  <c:v>44249</c:v>
                </c:pt>
                <c:pt idx="6">
                  <c:v>44250</c:v>
                </c:pt>
                <c:pt idx="7">
                  <c:v>44251</c:v>
                </c:pt>
                <c:pt idx="8">
                  <c:v>44252</c:v>
                </c:pt>
                <c:pt idx="9">
                  <c:v>44253</c:v>
                </c:pt>
                <c:pt idx="10">
                  <c:v>44254</c:v>
                </c:pt>
                <c:pt idx="11">
                  <c:v>44255</c:v>
                </c:pt>
                <c:pt idx="12">
                  <c:v>44256</c:v>
                </c:pt>
                <c:pt idx="13">
                  <c:v>44257</c:v>
                </c:pt>
                <c:pt idx="14">
                  <c:v>44258</c:v>
                </c:pt>
                <c:pt idx="15">
                  <c:v>44259</c:v>
                </c:pt>
                <c:pt idx="16">
                  <c:v>44260</c:v>
                </c:pt>
                <c:pt idx="17">
                  <c:v>44261</c:v>
                </c:pt>
                <c:pt idx="18">
                  <c:v>44262</c:v>
                </c:pt>
                <c:pt idx="19">
                  <c:v>44263</c:v>
                </c:pt>
                <c:pt idx="20">
                  <c:v>44264</c:v>
                </c:pt>
                <c:pt idx="21">
                  <c:v>44265</c:v>
                </c:pt>
                <c:pt idx="22">
                  <c:v>44266</c:v>
                </c:pt>
                <c:pt idx="23">
                  <c:v>44267</c:v>
                </c:pt>
                <c:pt idx="24">
                  <c:v>44268</c:v>
                </c:pt>
                <c:pt idx="25">
                  <c:v>44269</c:v>
                </c:pt>
                <c:pt idx="26">
                  <c:v>44270</c:v>
                </c:pt>
              </c:numCache>
            </c:numRef>
          </c:cat>
          <c:val>
            <c:numRef>
              <c:f>Sheet1!$E$2:$E$28</c:f>
              <c:numCache>
                <c:formatCode>General</c:formatCode>
                <c:ptCount val="27"/>
                <c:pt idx="0">
                  <c:v>51600</c:v>
                </c:pt>
                <c:pt idx="1">
                  <c:v>51603</c:v>
                </c:pt>
                <c:pt idx="2">
                  <c:v>51640</c:v>
                </c:pt>
                <c:pt idx="3">
                  <c:v>51664</c:v>
                </c:pt>
                <c:pt idx="4">
                  <c:v>51686</c:v>
                </c:pt>
                <c:pt idx="5">
                  <c:v>51728</c:v>
                </c:pt>
                <c:pt idx="6">
                  <c:v>51764</c:v>
                </c:pt>
                <c:pt idx="7">
                  <c:v>51785</c:v>
                </c:pt>
                <c:pt idx="8">
                  <c:v>51808</c:v>
                </c:pt>
                <c:pt idx="9">
                  <c:v>51842</c:v>
                </c:pt>
                <c:pt idx="10">
                  <c:v>51895</c:v>
                </c:pt>
                <c:pt idx="11">
                  <c:v>51957</c:v>
                </c:pt>
                <c:pt idx="12">
                  <c:v>51985</c:v>
                </c:pt>
                <c:pt idx="13">
                  <c:v>52012</c:v>
                </c:pt>
                <c:pt idx="14">
                  <c:v>52051</c:v>
                </c:pt>
                <c:pt idx="15">
                  <c:v>52090</c:v>
                </c:pt>
                <c:pt idx="16">
                  <c:v>52171</c:v>
                </c:pt>
                <c:pt idx="17">
                  <c:v>52220</c:v>
                </c:pt>
                <c:pt idx="18">
                  <c:v>52245</c:v>
                </c:pt>
                <c:pt idx="19">
                  <c:v>52267</c:v>
                </c:pt>
                <c:pt idx="20">
                  <c:v>52297</c:v>
                </c:pt>
                <c:pt idx="21">
                  <c:v>52325</c:v>
                </c:pt>
                <c:pt idx="22">
                  <c:v>52335</c:v>
                </c:pt>
                <c:pt idx="23">
                  <c:v>52340</c:v>
                </c:pt>
                <c:pt idx="24">
                  <c:v>52360</c:v>
                </c:pt>
                <c:pt idx="25">
                  <c:v>52417</c:v>
                </c:pt>
                <c:pt idx="26">
                  <c:v>52423</c:v>
                </c:pt>
              </c:numCache>
            </c:numRef>
          </c:val>
          <c:smooth val="0"/>
          <c:extLst>
            <c:ext xmlns:c16="http://schemas.microsoft.com/office/drawing/2014/chart" uri="{C3380CC4-5D6E-409C-BE32-E72D297353CC}">
              <c16:uniqueId val="{00000003-C1D6-4046-B3CD-CB0A94E9A1B0}"/>
            </c:ext>
          </c:extLst>
        </c:ser>
        <c:ser>
          <c:idx val="4"/>
          <c:order val="4"/>
          <c:tx>
            <c:strRef>
              <c:f>Sheet1!$F$1</c:f>
              <c:strCache>
                <c:ptCount val="1"/>
                <c:pt idx="0">
                  <c:v>olmobikes</c:v>
                </c:pt>
              </c:strCache>
            </c:strRef>
          </c:tx>
          <c:spPr>
            <a:ln w="28575" cap="rnd">
              <a:solidFill>
                <a:schemeClr val="accent5"/>
              </a:solidFill>
              <a:round/>
            </a:ln>
            <a:effectLst/>
          </c:spPr>
          <c:marker>
            <c:symbol val="none"/>
          </c:marker>
          <c:cat>
            <c:numRef>
              <c:f>Sheet1!$A$2:$A$28</c:f>
              <c:numCache>
                <c:formatCode>m/d/yyyy</c:formatCode>
                <c:ptCount val="27"/>
                <c:pt idx="0">
                  <c:v>44244</c:v>
                </c:pt>
                <c:pt idx="1">
                  <c:v>44245</c:v>
                </c:pt>
                <c:pt idx="2">
                  <c:v>44246</c:v>
                </c:pt>
                <c:pt idx="3">
                  <c:v>44247</c:v>
                </c:pt>
                <c:pt idx="4">
                  <c:v>44248</c:v>
                </c:pt>
                <c:pt idx="5">
                  <c:v>44249</c:v>
                </c:pt>
                <c:pt idx="6">
                  <c:v>44250</c:v>
                </c:pt>
                <c:pt idx="7">
                  <c:v>44251</c:v>
                </c:pt>
                <c:pt idx="8">
                  <c:v>44252</c:v>
                </c:pt>
                <c:pt idx="9">
                  <c:v>44253</c:v>
                </c:pt>
                <c:pt idx="10">
                  <c:v>44254</c:v>
                </c:pt>
                <c:pt idx="11">
                  <c:v>44255</c:v>
                </c:pt>
                <c:pt idx="12">
                  <c:v>44256</c:v>
                </c:pt>
                <c:pt idx="13">
                  <c:v>44257</c:v>
                </c:pt>
                <c:pt idx="14">
                  <c:v>44258</c:v>
                </c:pt>
                <c:pt idx="15">
                  <c:v>44259</c:v>
                </c:pt>
                <c:pt idx="16">
                  <c:v>44260</c:v>
                </c:pt>
                <c:pt idx="17">
                  <c:v>44261</c:v>
                </c:pt>
                <c:pt idx="18">
                  <c:v>44262</c:v>
                </c:pt>
                <c:pt idx="19">
                  <c:v>44263</c:v>
                </c:pt>
                <c:pt idx="20">
                  <c:v>44264</c:v>
                </c:pt>
                <c:pt idx="21">
                  <c:v>44265</c:v>
                </c:pt>
                <c:pt idx="22">
                  <c:v>44266</c:v>
                </c:pt>
                <c:pt idx="23">
                  <c:v>44267</c:v>
                </c:pt>
                <c:pt idx="24">
                  <c:v>44268</c:v>
                </c:pt>
                <c:pt idx="25">
                  <c:v>44269</c:v>
                </c:pt>
                <c:pt idx="26">
                  <c:v>44270</c:v>
                </c:pt>
              </c:numCache>
            </c:numRef>
          </c:cat>
          <c:val>
            <c:numRef>
              <c:f>Sheet1!$F$2:$F$28</c:f>
              <c:numCache>
                <c:formatCode>General</c:formatCode>
                <c:ptCount val="27"/>
                <c:pt idx="0">
                  <c:v>150969</c:v>
                </c:pt>
                <c:pt idx="1">
                  <c:v>150883</c:v>
                </c:pt>
                <c:pt idx="2">
                  <c:v>152472</c:v>
                </c:pt>
                <c:pt idx="3">
                  <c:v>153621</c:v>
                </c:pt>
                <c:pt idx="4">
                  <c:v>154368</c:v>
                </c:pt>
                <c:pt idx="5">
                  <c:v>154801</c:v>
                </c:pt>
                <c:pt idx="6">
                  <c:v>154990</c:v>
                </c:pt>
                <c:pt idx="7">
                  <c:v>155086</c:v>
                </c:pt>
                <c:pt idx="8">
                  <c:v>155184</c:v>
                </c:pt>
                <c:pt idx="9">
                  <c:v>155205</c:v>
                </c:pt>
                <c:pt idx="10">
                  <c:v>155067</c:v>
                </c:pt>
                <c:pt idx="11">
                  <c:v>154993</c:v>
                </c:pt>
                <c:pt idx="12">
                  <c:v>154930</c:v>
                </c:pt>
                <c:pt idx="13">
                  <c:v>154861</c:v>
                </c:pt>
                <c:pt idx="14">
                  <c:v>154840</c:v>
                </c:pt>
                <c:pt idx="15">
                  <c:v>154790</c:v>
                </c:pt>
                <c:pt idx="16">
                  <c:v>154740</c:v>
                </c:pt>
                <c:pt idx="17">
                  <c:v>154695</c:v>
                </c:pt>
                <c:pt idx="18">
                  <c:v>154657</c:v>
                </c:pt>
                <c:pt idx="19">
                  <c:v>154596</c:v>
                </c:pt>
                <c:pt idx="20">
                  <c:v>154523</c:v>
                </c:pt>
                <c:pt idx="21">
                  <c:v>154469</c:v>
                </c:pt>
                <c:pt idx="22">
                  <c:v>154425</c:v>
                </c:pt>
                <c:pt idx="23">
                  <c:v>154383</c:v>
                </c:pt>
                <c:pt idx="24">
                  <c:v>154348</c:v>
                </c:pt>
                <c:pt idx="25">
                  <c:v>154307</c:v>
                </c:pt>
                <c:pt idx="26">
                  <c:v>154260</c:v>
                </c:pt>
              </c:numCache>
            </c:numRef>
          </c:val>
          <c:smooth val="0"/>
          <c:extLst>
            <c:ext xmlns:c16="http://schemas.microsoft.com/office/drawing/2014/chart" uri="{C3380CC4-5D6E-409C-BE32-E72D297353CC}">
              <c16:uniqueId val="{00000004-C1D6-4046-B3CD-CB0A94E9A1B0}"/>
            </c:ext>
          </c:extLst>
        </c:ser>
        <c:dLbls>
          <c:showLegendKey val="0"/>
          <c:showVal val="0"/>
          <c:showCatName val="0"/>
          <c:showSerName val="0"/>
          <c:showPercent val="0"/>
          <c:showBubbleSize val="0"/>
        </c:dLbls>
        <c:smooth val="0"/>
        <c:axId val="329825208"/>
        <c:axId val="329824224"/>
      </c:lineChart>
      <c:dateAx>
        <c:axId val="3298252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9824224"/>
        <c:crosses val="autoZero"/>
        <c:auto val="1"/>
        <c:lblOffset val="100"/>
        <c:baseTimeUnit val="days"/>
      </c:dateAx>
      <c:valAx>
        <c:axId val="3298242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98252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teknialbikes</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c:v>
                </c:pt>
                <c:pt idx="1">
                  <c:v>-2</c:v>
                </c:pt>
                <c:pt idx="2">
                  <c:v>-2</c:v>
                </c:pt>
                <c:pt idx="3">
                  <c:v>-4</c:v>
                </c:pt>
                <c:pt idx="4">
                  <c:v>-1</c:v>
                </c:pt>
                <c:pt idx="5">
                  <c:v>0</c:v>
                </c:pt>
                <c:pt idx="6">
                  <c:v>3</c:v>
                </c:pt>
              </c:numCache>
            </c:numRef>
          </c:val>
          <c:extLst>
            <c:ext xmlns:c16="http://schemas.microsoft.com/office/drawing/2014/chart" uri="{C3380CC4-5D6E-409C-BE32-E72D297353CC}">
              <c16:uniqueId val="{00000000-5E28-49CF-A071-D9715174E8A7}"/>
            </c:ext>
          </c:extLst>
        </c:ser>
        <c:ser>
          <c:idx val="1"/>
          <c:order val="1"/>
          <c:tx>
            <c:strRef>
              <c:f>Sheet1!$C$1</c:f>
              <c:strCache>
                <c:ptCount val="1"/>
                <c:pt idx="0">
                  <c:v>motomelbicicletas</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25</c:v>
                </c:pt>
                <c:pt idx="1">
                  <c:v>17</c:v>
                </c:pt>
                <c:pt idx="2">
                  <c:v>17</c:v>
                </c:pt>
                <c:pt idx="3">
                  <c:v>25</c:v>
                </c:pt>
                <c:pt idx="4">
                  <c:v>23</c:v>
                </c:pt>
                <c:pt idx="5">
                  <c:v>27</c:v>
                </c:pt>
                <c:pt idx="6">
                  <c:v>28</c:v>
                </c:pt>
              </c:numCache>
            </c:numRef>
          </c:val>
          <c:extLst>
            <c:ext xmlns:c16="http://schemas.microsoft.com/office/drawing/2014/chart" uri="{C3380CC4-5D6E-409C-BE32-E72D297353CC}">
              <c16:uniqueId val="{00000001-5E28-49CF-A071-D9715174E8A7}"/>
            </c:ext>
          </c:extLst>
        </c:ser>
        <c:ser>
          <c:idx val="2"/>
          <c:order val="2"/>
          <c:tx>
            <c:strRef>
              <c:f>Sheet1!$D$1</c:f>
              <c:strCache>
                <c:ptCount val="1"/>
                <c:pt idx="0">
                  <c:v>topmega_oficial</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-7</c:v>
                </c:pt>
                <c:pt idx="1">
                  <c:v>-8</c:v>
                </c:pt>
                <c:pt idx="2">
                  <c:v>-20</c:v>
                </c:pt>
                <c:pt idx="3">
                  <c:v>-4</c:v>
                </c:pt>
                <c:pt idx="4">
                  <c:v>-3</c:v>
                </c:pt>
                <c:pt idx="5">
                  <c:v>-4</c:v>
                </c:pt>
                <c:pt idx="6">
                  <c:v>-2</c:v>
                </c:pt>
              </c:numCache>
            </c:numRef>
          </c:val>
          <c:extLst>
            <c:ext xmlns:c16="http://schemas.microsoft.com/office/drawing/2014/chart" uri="{C3380CC4-5D6E-409C-BE32-E72D297353CC}">
              <c16:uniqueId val="{00000002-5E28-49CF-A071-D9715174E8A7}"/>
            </c:ext>
          </c:extLst>
        </c:ser>
        <c:ser>
          <c:idx val="3"/>
          <c:order val="3"/>
          <c:tx>
            <c:strRef>
              <c:f>Sheet1!$E$1</c:f>
              <c:strCache>
                <c:ptCount val="1"/>
                <c:pt idx="0">
                  <c:v>venzoarg</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25</c:v>
                </c:pt>
                <c:pt idx="1">
                  <c:v>31</c:v>
                </c:pt>
                <c:pt idx="2">
                  <c:v>29</c:v>
                </c:pt>
                <c:pt idx="3">
                  <c:v>19</c:v>
                </c:pt>
                <c:pt idx="4">
                  <c:v>39</c:v>
                </c:pt>
                <c:pt idx="5">
                  <c:v>37</c:v>
                </c:pt>
                <c:pt idx="6">
                  <c:v>42</c:v>
                </c:pt>
              </c:numCache>
            </c:numRef>
          </c:val>
          <c:extLst>
            <c:ext xmlns:c16="http://schemas.microsoft.com/office/drawing/2014/chart" uri="{C3380CC4-5D6E-409C-BE32-E72D297353CC}">
              <c16:uniqueId val="{00000003-5E28-49CF-A071-D9715174E8A7}"/>
            </c:ext>
          </c:extLst>
        </c:ser>
        <c:ser>
          <c:idx val="4"/>
          <c:order val="4"/>
          <c:tx>
            <c:strRef>
              <c:f>Sheet1!$F$1</c:f>
              <c:strCache>
                <c:ptCount val="1"/>
                <c:pt idx="0">
                  <c:v>olmobikes</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66</c:v>
                </c:pt>
                <c:pt idx="1">
                  <c:v>16</c:v>
                </c:pt>
                <c:pt idx="2">
                  <c:v>-10</c:v>
                </c:pt>
                <c:pt idx="3">
                  <c:v>-21</c:v>
                </c:pt>
                <c:pt idx="4">
                  <c:v>380</c:v>
                </c:pt>
                <c:pt idx="5">
                  <c:v>233</c:v>
                </c:pt>
                <c:pt idx="6">
                  <c:v>149</c:v>
                </c:pt>
              </c:numCache>
            </c:numRef>
          </c:val>
          <c:extLst>
            <c:ext xmlns:c16="http://schemas.microsoft.com/office/drawing/2014/chart" uri="{C3380CC4-5D6E-409C-BE32-E72D297353CC}">
              <c16:uniqueId val="{00000004-5E28-49CF-A071-D9715174E8A7}"/>
            </c:ext>
          </c:extLst>
        </c:ser>
        <c:dLbls>
          <c:showLegendKey val="0"/>
          <c:showVal val="0"/>
          <c:showCatName val="0"/>
          <c:showSerName val="0"/>
          <c:showPercent val="0"/>
          <c:showBubbleSize val="0"/>
        </c:dLbls>
        <c:gapWidth val="219"/>
        <c:overlap val="-27"/>
        <c:axId val="331411640"/>
        <c:axId val="331409672"/>
      </c:barChart>
      <c:catAx>
        <c:axId val="3314116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1409672"/>
        <c:crosses val="autoZero"/>
        <c:auto val="1"/>
        <c:lblAlgn val="ctr"/>
        <c:lblOffset val="100"/>
        <c:noMultiLvlLbl val="0"/>
      </c:catAx>
      <c:valAx>
        <c:axId val="3314096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14116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teknialbikes</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c:v>
                </c:pt>
                <c:pt idx="1">
                  <c:v>0</c:v>
                </c:pt>
                <c:pt idx="2">
                  <c:v>2</c:v>
                </c:pt>
                <c:pt idx="3">
                  <c:v>0</c:v>
                </c:pt>
                <c:pt idx="4">
                  <c:v>1</c:v>
                </c:pt>
                <c:pt idx="5">
                  <c:v>0</c:v>
                </c:pt>
                <c:pt idx="6">
                  <c:v>0</c:v>
                </c:pt>
              </c:numCache>
            </c:numRef>
          </c:val>
          <c:extLst>
            <c:ext xmlns:c16="http://schemas.microsoft.com/office/drawing/2014/chart" uri="{C3380CC4-5D6E-409C-BE32-E72D297353CC}">
              <c16:uniqueId val="{00000000-9F7D-4674-81F8-908C4F8697DD}"/>
            </c:ext>
          </c:extLst>
        </c:ser>
        <c:ser>
          <c:idx val="1"/>
          <c:order val="1"/>
          <c:tx>
            <c:strRef>
              <c:f>Sheet1!$C$1</c:f>
              <c:strCache>
                <c:ptCount val="1"/>
                <c:pt idx="0">
                  <c:v>motomelbicicletas</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1</c:v>
                </c:pt>
                <c:pt idx="1">
                  <c:v>2</c:v>
                </c:pt>
                <c:pt idx="2">
                  <c:v>0</c:v>
                </c:pt>
                <c:pt idx="3">
                  <c:v>1</c:v>
                </c:pt>
                <c:pt idx="4">
                  <c:v>2</c:v>
                </c:pt>
                <c:pt idx="5">
                  <c:v>0</c:v>
                </c:pt>
                <c:pt idx="6">
                  <c:v>0</c:v>
                </c:pt>
              </c:numCache>
            </c:numRef>
          </c:val>
          <c:extLst>
            <c:ext xmlns:c16="http://schemas.microsoft.com/office/drawing/2014/chart" uri="{C3380CC4-5D6E-409C-BE32-E72D297353CC}">
              <c16:uniqueId val="{00000001-9F7D-4674-81F8-908C4F8697DD}"/>
            </c:ext>
          </c:extLst>
        </c:ser>
        <c:ser>
          <c:idx val="2"/>
          <c:order val="2"/>
          <c:tx>
            <c:strRef>
              <c:f>Sheet1!$D$1</c:f>
              <c:strCache>
                <c:ptCount val="1"/>
                <c:pt idx="0">
                  <c:v>topmega_oficial</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1</c:v>
                </c:pt>
                <c:pt idx="1">
                  <c:v>0</c:v>
                </c:pt>
                <c:pt idx="2">
                  <c:v>3</c:v>
                </c:pt>
                <c:pt idx="3">
                  <c:v>1</c:v>
                </c:pt>
                <c:pt idx="4">
                  <c:v>2</c:v>
                </c:pt>
                <c:pt idx="5">
                  <c:v>0</c:v>
                </c:pt>
                <c:pt idx="6">
                  <c:v>0</c:v>
                </c:pt>
              </c:numCache>
            </c:numRef>
          </c:val>
          <c:extLst>
            <c:ext xmlns:c16="http://schemas.microsoft.com/office/drawing/2014/chart" uri="{C3380CC4-5D6E-409C-BE32-E72D297353CC}">
              <c16:uniqueId val="{00000002-9F7D-4674-81F8-908C4F8697DD}"/>
            </c:ext>
          </c:extLst>
        </c:ser>
        <c:ser>
          <c:idx val="3"/>
          <c:order val="3"/>
          <c:tx>
            <c:strRef>
              <c:f>Sheet1!$E$1</c:f>
              <c:strCache>
                <c:ptCount val="1"/>
                <c:pt idx="0">
                  <c:v>venzoarg</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1</c:v>
                </c:pt>
                <c:pt idx="1">
                  <c:v>1</c:v>
                </c:pt>
                <c:pt idx="2">
                  <c:v>1</c:v>
                </c:pt>
                <c:pt idx="3">
                  <c:v>4</c:v>
                </c:pt>
                <c:pt idx="4">
                  <c:v>1</c:v>
                </c:pt>
                <c:pt idx="5">
                  <c:v>1</c:v>
                </c:pt>
                <c:pt idx="6">
                  <c:v>0</c:v>
                </c:pt>
              </c:numCache>
            </c:numRef>
          </c:val>
          <c:extLst>
            <c:ext xmlns:c16="http://schemas.microsoft.com/office/drawing/2014/chart" uri="{C3380CC4-5D6E-409C-BE32-E72D297353CC}">
              <c16:uniqueId val="{00000003-9F7D-4674-81F8-908C4F8697DD}"/>
            </c:ext>
          </c:extLst>
        </c:ser>
        <c:ser>
          <c:idx val="4"/>
          <c:order val="4"/>
          <c:tx>
            <c:strRef>
              <c:f>Sheet1!$F$1</c:f>
              <c:strCache>
                <c:ptCount val="1"/>
                <c:pt idx="0">
                  <c:v>olmobikes</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2</c:v>
                </c:pt>
                <c:pt idx="1">
                  <c:v>1</c:v>
                </c:pt>
                <c:pt idx="2">
                  <c:v>0</c:v>
                </c:pt>
                <c:pt idx="3">
                  <c:v>1</c:v>
                </c:pt>
                <c:pt idx="4">
                  <c:v>1</c:v>
                </c:pt>
                <c:pt idx="5">
                  <c:v>0</c:v>
                </c:pt>
                <c:pt idx="6">
                  <c:v>0</c:v>
                </c:pt>
              </c:numCache>
            </c:numRef>
          </c:val>
          <c:extLst>
            <c:ext xmlns:c16="http://schemas.microsoft.com/office/drawing/2014/chart" uri="{C3380CC4-5D6E-409C-BE32-E72D297353CC}">
              <c16:uniqueId val="{00000004-9F7D-4674-81F8-908C4F8697DD}"/>
            </c:ext>
          </c:extLst>
        </c:ser>
        <c:dLbls>
          <c:showLegendKey val="0"/>
          <c:showVal val="0"/>
          <c:showCatName val="0"/>
          <c:showSerName val="0"/>
          <c:showPercent val="0"/>
          <c:showBubbleSize val="0"/>
        </c:dLbls>
        <c:gapWidth val="219"/>
        <c:overlap val="-27"/>
        <c:axId val="331410656"/>
        <c:axId val="331406720"/>
      </c:barChart>
      <c:catAx>
        <c:axId val="3314106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1406720"/>
        <c:crosses val="autoZero"/>
        <c:auto val="1"/>
        <c:lblAlgn val="ctr"/>
        <c:lblOffset val="100"/>
        <c:noMultiLvlLbl val="0"/>
      </c:catAx>
      <c:valAx>
        <c:axId val="3314067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14106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teknialbikes</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0.349229287090559</c:v>
                </c:pt>
                <c:pt idx="2">
                  <c:v>0.43954720616570297</c:v>
                </c:pt>
                <c:pt idx="4">
                  <c:v>0.54190751445086704</c:v>
                </c:pt>
              </c:numCache>
            </c:numRef>
          </c:val>
          <c:extLst>
            <c:ext xmlns:c16="http://schemas.microsoft.com/office/drawing/2014/chart" uri="{C3380CC4-5D6E-409C-BE32-E72D297353CC}">
              <c16:uniqueId val="{00000000-61BA-4AC4-8747-99A850D0D38F}"/>
            </c:ext>
          </c:extLst>
        </c:ser>
        <c:ser>
          <c:idx val="1"/>
          <c:order val="1"/>
          <c:tx>
            <c:strRef>
              <c:f>Sheet1!$C$1</c:f>
              <c:strCache>
                <c:ptCount val="1"/>
                <c:pt idx="0">
                  <c:v>motomelbicicletas</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0.76628352490421403</c:v>
                </c:pt>
                <c:pt idx="1">
                  <c:v>3.6693191865605699</c:v>
                </c:pt>
                <c:pt idx="3">
                  <c:v>1.17889773062187</c:v>
                </c:pt>
                <c:pt idx="4">
                  <c:v>1.9746536987916301</c:v>
                </c:pt>
              </c:numCache>
            </c:numRef>
          </c:val>
          <c:extLst>
            <c:ext xmlns:c16="http://schemas.microsoft.com/office/drawing/2014/chart" uri="{C3380CC4-5D6E-409C-BE32-E72D297353CC}">
              <c16:uniqueId val="{00000001-61BA-4AC4-8747-99A850D0D38F}"/>
            </c:ext>
          </c:extLst>
        </c:ser>
        <c:ser>
          <c:idx val="2"/>
          <c:order val="2"/>
          <c:tx>
            <c:strRef>
              <c:f>Sheet1!$D$1</c:f>
              <c:strCache>
                <c:ptCount val="1"/>
                <c:pt idx="0">
                  <c:v>topmega_oficial</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0.12904575892857101</c:v>
                </c:pt>
                <c:pt idx="2">
                  <c:v>0.29820033482142899</c:v>
                </c:pt>
                <c:pt idx="3">
                  <c:v>0.11683872767857099</c:v>
                </c:pt>
                <c:pt idx="4">
                  <c:v>0.131661551339286</c:v>
                </c:pt>
              </c:numCache>
            </c:numRef>
          </c:val>
          <c:extLst>
            <c:ext xmlns:c16="http://schemas.microsoft.com/office/drawing/2014/chart" uri="{C3380CC4-5D6E-409C-BE32-E72D297353CC}">
              <c16:uniqueId val="{00000002-61BA-4AC4-8747-99A850D0D38F}"/>
            </c:ext>
          </c:extLst>
        </c:ser>
        <c:ser>
          <c:idx val="3"/>
          <c:order val="3"/>
          <c:tx>
            <c:strRef>
              <c:f>Sheet1!$E$1</c:f>
              <c:strCache>
                <c:ptCount val="1"/>
                <c:pt idx="0">
                  <c:v>venzoarg</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8.2674818788333201E-2</c:v>
                </c:pt>
                <c:pt idx="1">
                  <c:v>0.205725711868643</c:v>
                </c:pt>
                <c:pt idx="2">
                  <c:v>1.3035703985695299</c:v>
                </c:pt>
                <c:pt idx="3">
                  <c:v>0.47297687027744101</c:v>
                </c:pt>
                <c:pt idx="4">
                  <c:v>0.344157966583992</c:v>
                </c:pt>
                <c:pt idx="5">
                  <c:v>0.81521216665705298</c:v>
                </c:pt>
              </c:numCache>
            </c:numRef>
          </c:val>
          <c:extLst>
            <c:ext xmlns:c16="http://schemas.microsoft.com/office/drawing/2014/chart" uri="{C3380CC4-5D6E-409C-BE32-E72D297353CC}">
              <c16:uniqueId val="{00000003-61BA-4AC4-8747-99A850D0D38F}"/>
            </c:ext>
          </c:extLst>
        </c:ser>
        <c:ser>
          <c:idx val="4"/>
          <c:order val="4"/>
          <c:tx>
            <c:strRef>
              <c:f>Sheet1!$F$1</c:f>
              <c:strCache>
                <c:ptCount val="1"/>
                <c:pt idx="0">
                  <c:v>olmobikes</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0.15300038004377101</c:v>
                </c:pt>
                <c:pt idx="1">
                  <c:v>0.17691692767373901</c:v>
                </c:pt>
                <c:pt idx="3">
                  <c:v>0.23130250173640701</c:v>
                </c:pt>
                <c:pt idx="4">
                  <c:v>34.649507908841898</c:v>
                </c:pt>
              </c:numCache>
            </c:numRef>
          </c:val>
          <c:extLst>
            <c:ext xmlns:c16="http://schemas.microsoft.com/office/drawing/2014/chart" uri="{C3380CC4-5D6E-409C-BE32-E72D297353CC}">
              <c16:uniqueId val="{00000004-61BA-4AC4-8747-99A850D0D38F}"/>
            </c:ext>
          </c:extLst>
        </c:ser>
        <c:dLbls>
          <c:showLegendKey val="0"/>
          <c:showVal val="0"/>
          <c:showCatName val="0"/>
          <c:showSerName val="0"/>
          <c:showPercent val="0"/>
          <c:showBubbleSize val="0"/>
        </c:dLbls>
        <c:gapWidth val="219"/>
        <c:overlap val="-27"/>
        <c:axId val="331403440"/>
        <c:axId val="331404424"/>
      </c:barChart>
      <c:catAx>
        <c:axId val="3314034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1404424"/>
        <c:crosses val="autoZero"/>
        <c:auto val="1"/>
        <c:lblAlgn val="ctr"/>
        <c:lblOffset val="100"/>
        <c:noMultiLvlLbl val="0"/>
      </c:catAx>
      <c:valAx>
        <c:axId val="3314044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1403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teknialbikes</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1</c:v>
                </c:pt>
                <c:pt idx="11">
                  <c:v>0</c:v>
                </c:pt>
                <c:pt idx="12">
                  <c:v>0</c:v>
                </c:pt>
                <c:pt idx="13">
                  <c:v>0</c:v>
                </c:pt>
                <c:pt idx="14">
                  <c:v>1</c:v>
                </c:pt>
                <c:pt idx="15">
                  <c:v>1</c:v>
                </c:pt>
                <c:pt idx="16">
                  <c:v>1</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0-7135-4E09-945F-B1C55DF56D9C}"/>
            </c:ext>
          </c:extLst>
        </c:ser>
        <c:ser>
          <c:idx val="1"/>
          <c:order val="1"/>
          <c:tx>
            <c:strRef>
              <c:f>Sheet1!$C$1</c:f>
              <c:strCache>
                <c:ptCount val="1"/>
                <c:pt idx="0">
                  <c:v>motomelbicicletas</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1</c:v>
                </c:pt>
                <c:pt idx="14">
                  <c:v>1</c:v>
                </c:pt>
                <c:pt idx="15">
                  <c:v>1</c:v>
                </c:pt>
                <c:pt idx="16">
                  <c:v>1</c:v>
                </c:pt>
                <c:pt idx="17">
                  <c:v>1</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1-7135-4E09-945F-B1C55DF56D9C}"/>
            </c:ext>
          </c:extLst>
        </c:ser>
        <c:ser>
          <c:idx val="2"/>
          <c:order val="2"/>
          <c:tx>
            <c:strRef>
              <c:f>Sheet1!$D$1</c:f>
              <c:strCache>
                <c:ptCount val="1"/>
                <c:pt idx="0">
                  <c:v>topmega_oficial</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3</c:v>
                </c:pt>
                <c:pt idx="11">
                  <c:v>2</c:v>
                </c:pt>
                <c:pt idx="12">
                  <c:v>1</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2-7135-4E09-945F-B1C55DF56D9C}"/>
            </c:ext>
          </c:extLst>
        </c:ser>
        <c:ser>
          <c:idx val="3"/>
          <c:order val="3"/>
          <c:tx>
            <c:strRef>
              <c:f>Sheet1!$E$1</c:f>
              <c:strCache>
                <c:ptCount val="1"/>
                <c:pt idx="0">
                  <c:v>venzoarg</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2</c:v>
                </c:pt>
                <c:pt idx="13">
                  <c:v>1</c:v>
                </c:pt>
                <c:pt idx="14">
                  <c:v>0</c:v>
                </c:pt>
                <c:pt idx="15">
                  <c:v>0</c:v>
                </c:pt>
                <c:pt idx="16">
                  <c:v>1</c:v>
                </c:pt>
                <c:pt idx="17">
                  <c:v>0</c:v>
                </c:pt>
                <c:pt idx="18">
                  <c:v>0</c:v>
                </c:pt>
                <c:pt idx="19">
                  <c:v>1</c:v>
                </c:pt>
                <c:pt idx="20">
                  <c:v>0</c:v>
                </c:pt>
                <c:pt idx="21">
                  <c:v>0</c:v>
                </c:pt>
                <c:pt idx="22">
                  <c:v>0</c:v>
                </c:pt>
                <c:pt idx="23">
                  <c:v>0</c:v>
                </c:pt>
              </c:numCache>
            </c:numRef>
          </c:val>
          <c:smooth val="0"/>
          <c:extLst>
            <c:ext xmlns:c16="http://schemas.microsoft.com/office/drawing/2014/chart" uri="{C3380CC4-5D6E-409C-BE32-E72D297353CC}">
              <c16:uniqueId val="{00000003-7135-4E09-945F-B1C55DF56D9C}"/>
            </c:ext>
          </c:extLst>
        </c:ser>
        <c:ser>
          <c:idx val="4"/>
          <c:order val="4"/>
          <c:tx>
            <c:strRef>
              <c:f>Sheet1!$F$1</c:f>
              <c:strCache>
                <c:ptCount val="1"/>
                <c:pt idx="0">
                  <c:v>olmobikes</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0</c:v>
                </c:pt>
                <c:pt idx="9">
                  <c:v>0</c:v>
                </c:pt>
                <c:pt idx="10">
                  <c:v>1</c:v>
                </c:pt>
                <c:pt idx="11">
                  <c:v>0</c:v>
                </c:pt>
                <c:pt idx="12">
                  <c:v>2</c:v>
                </c:pt>
                <c:pt idx="13">
                  <c:v>0</c:v>
                </c:pt>
                <c:pt idx="14">
                  <c:v>0</c:v>
                </c:pt>
                <c:pt idx="15">
                  <c:v>1</c:v>
                </c:pt>
                <c:pt idx="16">
                  <c:v>1</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4-7135-4E09-945F-B1C55DF56D9C}"/>
            </c:ext>
          </c:extLst>
        </c:ser>
        <c:dLbls>
          <c:showLegendKey val="0"/>
          <c:showVal val="0"/>
          <c:showCatName val="0"/>
          <c:showSerName val="0"/>
          <c:showPercent val="0"/>
          <c:showBubbleSize val="0"/>
        </c:dLbls>
        <c:smooth val="0"/>
        <c:axId val="331413936"/>
        <c:axId val="331418200"/>
      </c:lineChart>
      <c:catAx>
        <c:axId val="3314139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1418200"/>
        <c:crosses val="autoZero"/>
        <c:auto val="1"/>
        <c:lblAlgn val="ctr"/>
        <c:lblOffset val="100"/>
        <c:noMultiLvlLbl val="0"/>
      </c:catAx>
      <c:valAx>
        <c:axId val="3314182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14139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teknialbikes</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0.54184226369656796</c:v>
                </c:pt>
                <c:pt idx="11">
                  <c:v>0</c:v>
                </c:pt>
                <c:pt idx="12">
                  <c:v>0</c:v>
                </c:pt>
                <c:pt idx="13">
                  <c:v>0</c:v>
                </c:pt>
                <c:pt idx="14">
                  <c:v>0.51776038531005397</c:v>
                </c:pt>
                <c:pt idx="15">
                  <c:v>0.349187236604455</c:v>
                </c:pt>
                <c:pt idx="16">
                  <c:v>0.36122817579771199</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0-5AE7-40C5-9919-88B5530595D1}"/>
            </c:ext>
          </c:extLst>
        </c:ser>
        <c:ser>
          <c:idx val="1"/>
          <c:order val="1"/>
          <c:tx>
            <c:strRef>
              <c:f>Sheet1!$C$1</c:f>
              <c:strCache>
                <c:ptCount val="1"/>
                <c:pt idx="0">
                  <c:v>motomelbicicletas</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5.1062573789846502</c:v>
                </c:pt>
                <c:pt idx="14">
                  <c:v>0.76741440377804004</c:v>
                </c:pt>
                <c:pt idx="15">
                  <c:v>2.2432113341204198</c:v>
                </c:pt>
                <c:pt idx="16">
                  <c:v>1.1806375442739101</c:v>
                </c:pt>
                <c:pt idx="17">
                  <c:v>1.9775678866588</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1-5AE7-40C5-9919-88B5530595D1}"/>
            </c:ext>
          </c:extLst>
        </c:ser>
        <c:ser>
          <c:idx val="2"/>
          <c:order val="2"/>
          <c:tx>
            <c:strRef>
              <c:f>Sheet1!$D$1</c:f>
              <c:strCache>
                <c:ptCount val="1"/>
                <c:pt idx="0">
                  <c:v>topmega_oficial</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0.13077137676105499</c:v>
                </c:pt>
                <c:pt idx="11">
                  <c:v>0.29815873901520401</c:v>
                </c:pt>
                <c:pt idx="12">
                  <c:v>0.116822429906542</c:v>
                </c:pt>
                <c:pt idx="13">
                  <c:v>0</c:v>
                </c:pt>
                <c:pt idx="14">
                  <c:v>0.29815873901520401</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2-5AE7-40C5-9919-88B5530595D1}"/>
            </c:ext>
          </c:extLst>
        </c:ser>
        <c:ser>
          <c:idx val="3"/>
          <c:order val="3"/>
          <c:tx>
            <c:strRef>
              <c:f>Sheet1!$E$1</c:f>
              <c:strCache>
                <c:ptCount val="1"/>
                <c:pt idx="0">
                  <c:v>venzoarg</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0.30575159125435097</c:v>
                </c:pt>
                <c:pt idx="13">
                  <c:v>0.20575736015229901</c:v>
                </c:pt>
                <c:pt idx="14">
                  <c:v>0</c:v>
                </c:pt>
                <c:pt idx="15">
                  <c:v>1.3037709362921399</c:v>
                </c:pt>
                <c:pt idx="16">
                  <c:v>0.32113531911620502</c:v>
                </c:pt>
                <c:pt idx="17">
                  <c:v>0</c:v>
                </c:pt>
                <c:pt idx="18">
                  <c:v>0.34421091090898598</c:v>
                </c:pt>
                <c:pt idx="19">
                  <c:v>0.47881852970020999</c:v>
                </c:pt>
                <c:pt idx="20">
                  <c:v>0.815337576678269</c:v>
                </c:pt>
                <c:pt idx="21">
                  <c:v>0.56342903294040703</c:v>
                </c:pt>
                <c:pt idx="22">
                  <c:v>0</c:v>
                </c:pt>
                <c:pt idx="23">
                  <c:v>0</c:v>
                </c:pt>
              </c:numCache>
            </c:numRef>
          </c:val>
          <c:smooth val="0"/>
          <c:extLst>
            <c:ext xmlns:c16="http://schemas.microsoft.com/office/drawing/2014/chart" uri="{C3380CC4-5D6E-409C-BE32-E72D297353CC}">
              <c16:uniqueId val="{00000003-5AE7-40C5-9919-88B5530595D1}"/>
            </c:ext>
          </c:extLst>
        </c:ser>
        <c:ser>
          <c:idx val="4"/>
          <c:order val="4"/>
          <c:tx>
            <c:strRef>
              <c:f>Sheet1!$F$1</c:f>
              <c:strCache>
                <c:ptCount val="1"/>
                <c:pt idx="0">
                  <c:v>olmobikes</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0</c:v>
                </c:pt>
                <c:pt idx="9">
                  <c:v>0</c:v>
                </c:pt>
                <c:pt idx="10">
                  <c:v>0.231273708830987</c:v>
                </c:pt>
                <c:pt idx="11">
                  <c:v>0</c:v>
                </c:pt>
                <c:pt idx="12">
                  <c:v>17.3946656358717</c:v>
                </c:pt>
                <c:pt idx="13">
                  <c:v>0</c:v>
                </c:pt>
                <c:pt idx="14">
                  <c:v>0</c:v>
                </c:pt>
                <c:pt idx="15">
                  <c:v>0.17689490477157599</c:v>
                </c:pt>
                <c:pt idx="16">
                  <c:v>0.16182607955029399</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4-5AE7-40C5-9919-88B5530595D1}"/>
            </c:ext>
          </c:extLst>
        </c:ser>
        <c:dLbls>
          <c:showLegendKey val="0"/>
          <c:showVal val="0"/>
          <c:showCatName val="0"/>
          <c:showSerName val="0"/>
          <c:showPercent val="0"/>
          <c:showBubbleSize val="0"/>
        </c:dLbls>
        <c:smooth val="0"/>
        <c:axId val="274237400"/>
        <c:axId val="331867560"/>
      </c:lineChart>
      <c:catAx>
        <c:axId val="274237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1867560"/>
        <c:crosses val="autoZero"/>
        <c:auto val="1"/>
        <c:lblAlgn val="ctr"/>
        <c:lblOffset val="100"/>
        <c:noMultiLvlLbl val="0"/>
      </c:catAx>
      <c:valAx>
        <c:axId val="3318675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42374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Images</c:v>
                </c:pt>
              </c:strCache>
            </c:strRef>
          </c:tx>
          <c:spPr>
            <a:solidFill>
              <a:schemeClr val="accent1"/>
            </a:solidFill>
            <a:ln>
              <a:noFill/>
            </a:ln>
            <a:effectLst/>
          </c:spPr>
          <c:invertIfNegative val="0"/>
          <c:cat>
            <c:strRef>
              <c:f>Sheet1!$A$2:$A$6</c:f>
              <c:strCache>
                <c:ptCount val="5"/>
                <c:pt idx="0">
                  <c:v>teknialbikes</c:v>
                </c:pt>
                <c:pt idx="1">
                  <c:v>motomelbicicletas</c:v>
                </c:pt>
                <c:pt idx="2">
                  <c:v>topmega_oficial</c:v>
                </c:pt>
                <c:pt idx="3">
                  <c:v>venzoarg</c:v>
                </c:pt>
                <c:pt idx="4">
                  <c:v>olmobikes</c:v>
                </c:pt>
              </c:strCache>
            </c:strRef>
          </c:cat>
          <c:val>
            <c:numRef>
              <c:f>Sheet1!$B$2:$B$6</c:f>
              <c:numCache>
                <c:formatCode>General</c:formatCode>
                <c:ptCount val="5"/>
                <c:pt idx="0">
                  <c:v>3</c:v>
                </c:pt>
                <c:pt idx="1">
                  <c:v>4</c:v>
                </c:pt>
                <c:pt idx="2">
                  <c:v>6</c:v>
                </c:pt>
                <c:pt idx="3">
                  <c:v>1</c:v>
                </c:pt>
                <c:pt idx="4">
                  <c:v>5</c:v>
                </c:pt>
              </c:numCache>
            </c:numRef>
          </c:val>
          <c:extLst>
            <c:ext xmlns:c16="http://schemas.microsoft.com/office/drawing/2014/chart" uri="{C3380CC4-5D6E-409C-BE32-E72D297353CC}">
              <c16:uniqueId val="{00000000-0A01-409A-8C30-5B21C616DF2B}"/>
            </c:ext>
          </c:extLst>
        </c:ser>
        <c:ser>
          <c:idx val="1"/>
          <c:order val="1"/>
          <c:tx>
            <c:strRef>
              <c:f>Sheet1!$C$1</c:f>
              <c:strCache>
                <c:ptCount val="1"/>
                <c:pt idx="0">
                  <c:v>Videos</c:v>
                </c:pt>
              </c:strCache>
            </c:strRef>
          </c:tx>
          <c:spPr>
            <a:solidFill>
              <a:schemeClr val="accent2"/>
            </a:solidFill>
            <a:ln>
              <a:noFill/>
            </a:ln>
            <a:effectLst/>
          </c:spPr>
          <c:invertIfNegative val="0"/>
          <c:cat>
            <c:strRef>
              <c:f>Sheet1!$A$2:$A$6</c:f>
              <c:strCache>
                <c:ptCount val="5"/>
                <c:pt idx="0">
                  <c:v>teknialbikes</c:v>
                </c:pt>
                <c:pt idx="1">
                  <c:v>motomelbicicletas</c:v>
                </c:pt>
                <c:pt idx="2">
                  <c:v>topmega_oficial</c:v>
                </c:pt>
                <c:pt idx="3">
                  <c:v>venzoarg</c:v>
                </c:pt>
                <c:pt idx="4">
                  <c:v>olmobikes</c:v>
                </c:pt>
              </c:strCache>
            </c:strRef>
          </c:cat>
          <c:val>
            <c:numRef>
              <c:f>Sheet1!$C$2:$C$6</c:f>
              <c:numCache>
                <c:formatCode>General</c:formatCode>
                <c:ptCount val="5"/>
                <c:pt idx="0">
                  <c:v>1</c:v>
                </c:pt>
                <c:pt idx="1">
                  <c:v>1</c:v>
                </c:pt>
                <c:pt idx="2">
                  <c:v>0</c:v>
                </c:pt>
                <c:pt idx="3">
                  <c:v>4</c:v>
                </c:pt>
                <c:pt idx="4">
                  <c:v>0</c:v>
                </c:pt>
              </c:numCache>
            </c:numRef>
          </c:val>
          <c:extLst>
            <c:ext xmlns:c16="http://schemas.microsoft.com/office/drawing/2014/chart" uri="{C3380CC4-5D6E-409C-BE32-E72D297353CC}">
              <c16:uniqueId val="{00000001-0A01-409A-8C30-5B21C616DF2B}"/>
            </c:ext>
          </c:extLst>
        </c:ser>
        <c:ser>
          <c:idx val="2"/>
          <c:order val="2"/>
          <c:tx>
            <c:strRef>
              <c:f>Sheet1!$D$1</c:f>
              <c:strCache>
                <c:ptCount val="1"/>
                <c:pt idx="0">
                  <c:v>Carousels</c:v>
                </c:pt>
              </c:strCache>
            </c:strRef>
          </c:tx>
          <c:spPr>
            <a:solidFill>
              <a:schemeClr val="accent3"/>
            </a:solidFill>
            <a:ln>
              <a:noFill/>
            </a:ln>
            <a:effectLst/>
          </c:spPr>
          <c:invertIfNegative val="0"/>
          <c:cat>
            <c:strRef>
              <c:f>Sheet1!$A$2:$A$6</c:f>
              <c:strCache>
                <c:ptCount val="5"/>
                <c:pt idx="0">
                  <c:v>teknialbikes</c:v>
                </c:pt>
                <c:pt idx="1">
                  <c:v>motomelbicicletas</c:v>
                </c:pt>
                <c:pt idx="2">
                  <c:v>topmega_oficial</c:v>
                </c:pt>
                <c:pt idx="3">
                  <c:v>venzoarg</c:v>
                </c:pt>
                <c:pt idx="4">
                  <c:v>olmobikes</c:v>
                </c:pt>
              </c:strCache>
            </c:strRef>
          </c:cat>
          <c:val>
            <c:numRef>
              <c:f>Sheet1!$D$2:$D$6</c:f>
              <c:numCache>
                <c:formatCode>General</c:formatCode>
                <c:ptCount val="5"/>
                <c:pt idx="0">
                  <c:v>0</c:v>
                </c:pt>
                <c:pt idx="1">
                  <c:v>1</c:v>
                </c:pt>
                <c:pt idx="2">
                  <c:v>1</c:v>
                </c:pt>
                <c:pt idx="3">
                  <c:v>4</c:v>
                </c:pt>
                <c:pt idx="4">
                  <c:v>0</c:v>
                </c:pt>
              </c:numCache>
            </c:numRef>
          </c:val>
          <c:extLst>
            <c:ext xmlns:c16="http://schemas.microsoft.com/office/drawing/2014/chart" uri="{C3380CC4-5D6E-409C-BE32-E72D297353CC}">
              <c16:uniqueId val="{00000002-0A01-409A-8C30-5B21C616DF2B}"/>
            </c:ext>
          </c:extLst>
        </c:ser>
        <c:dLbls>
          <c:showLegendKey val="0"/>
          <c:showVal val="0"/>
          <c:showCatName val="0"/>
          <c:showSerName val="0"/>
          <c:showPercent val="0"/>
          <c:showBubbleSize val="0"/>
        </c:dLbls>
        <c:gapWidth val="150"/>
        <c:overlap val="100"/>
        <c:axId val="331871496"/>
        <c:axId val="331868216"/>
      </c:barChart>
      <c:catAx>
        <c:axId val="3318714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1868216"/>
        <c:crosses val="autoZero"/>
        <c:auto val="1"/>
        <c:lblAlgn val="ctr"/>
        <c:lblOffset val="100"/>
        <c:noMultiLvlLbl val="0"/>
      </c:catAx>
      <c:valAx>
        <c:axId val="33186821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18714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Images</c:v>
                </c:pt>
              </c:strCache>
            </c:strRef>
          </c:tx>
          <c:spPr>
            <a:solidFill>
              <a:schemeClr val="accent1"/>
            </a:solidFill>
            <a:ln>
              <a:noFill/>
            </a:ln>
            <a:effectLst/>
          </c:spPr>
          <c:invertIfNegative val="0"/>
          <c:cat>
            <c:strRef>
              <c:f>Sheet1!$A$2:$A$6</c:f>
              <c:strCache>
                <c:ptCount val="5"/>
                <c:pt idx="0">
                  <c:v>teknialbikes</c:v>
                </c:pt>
                <c:pt idx="1">
                  <c:v>motomelbicicletas</c:v>
                </c:pt>
                <c:pt idx="2">
                  <c:v>topmega_oficial</c:v>
                </c:pt>
                <c:pt idx="3">
                  <c:v>venzoarg</c:v>
                </c:pt>
                <c:pt idx="4">
                  <c:v>olmobikes</c:v>
                </c:pt>
              </c:strCache>
            </c:strRef>
          </c:cat>
          <c:val>
            <c:numRef>
              <c:f>Sheet1!$B$2:$B$6</c:f>
              <c:numCache>
                <c:formatCode>General</c:formatCode>
                <c:ptCount val="5"/>
                <c:pt idx="0">
                  <c:v>102</c:v>
                </c:pt>
                <c:pt idx="1">
                  <c:v>315</c:v>
                </c:pt>
                <c:pt idx="2">
                  <c:v>634</c:v>
                </c:pt>
                <c:pt idx="3">
                  <c:v>249</c:v>
                </c:pt>
                <c:pt idx="4">
                  <c:v>53970</c:v>
                </c:pt>
              </c:numCache>
            </c:numRef>
          </c:val>
          <c:extLst>
            <c:ext xmlns:c16="http://schemas.microsoft.com/office/drawing/2014/chart" uri="{C3380CC4-5D6E-409C-BE32-E72D297353CC}">
              <c16:uniqueId val="{00000000-24BD-43D8-BA4C-296D6525F04C}"/>
            </c:ext>
          </c:extLst>
        </c:ser>
        <c:ser>
          <c:idx val="1"/>
          <c:order val="1"/>
          <c:tx>
            <c:strRef>
              <c:f>Sheet1!$C$1</c:f>
              <c:strCache>
                <c:ptCount val="1"/>
                <c:pt idx="0">
                  <c:v>Videos</c:v>
                </c:pt>
              </c:strCache>
            </c:strRef>
          </c:tx>
          <c:spPr>
            <a:solidFill>
              <a:schemeClr val="accent2"/>
            </a:solidFill>
            <a:ln>
              <a:noFill/>
            </a:ln>
            <a:effectLst/>
          </c:spPr>
          <c:invertIfNegative val="0"/>
          <c:cat>
            <c:strRef>
              <c:f>Sheet1!$A$2:$A$6</c:f>
              <c:strCache>
                <c:ptCount val="5"/>
                <c:pt idx="0">
                  <c:v>teknialbikes</c:v>
                </c:pt>
                <c:pt idx="1">
                  <c:v>motomelbicicletas</c:v>
                </c:pt>
                <c:pt idx="2">
                  <c:v>topmega_oficial</c:v>
                </c:pt>
                <c:pt idx="3">
                  <c:v>venzoarg</c:v>
                </c:pt>
                <c:pt idx="4">
                  <c:v>olmobikes</c:v>
                </c:pt>
              </c:strCache>
            </c:strRef>
          </c:cat>
          <c:val>
            <c:numRef>
              <c:f>Sheet1!$C$2:$C$6</c:f>
              <c:numCache>
                <c:formatCode>General</c:formatCode>
                <c:ptCount val="5"/>
                <c:pt idx="0">
                  <c:v>45</c:v>
                </c:pt>
                <c:pt idx="1">
                  <c:v>60</c:v>
                </c:pt>
                <c:pt idx="2">
                  <c:v>0</c:v>
                </c:pt>
                <c:pt idx="3">
                  <c:v>592</c:v>
                </c:pt>
                <c:pt idx="4">
                  <c:v>0</c:v>
                </c:pt>
              </c:numCache>
            </c:numRef>
          </c:val>
          <c:extLst>
            <c:ext xmlns:c16="http://schemas.microsoft.com/office/drawing/2014/chart" uri="{C3380CC4-5D6E-409C-BE32-E72D297353CC}">
              <c16:uniqueId val="{00000001-24BD-43D8-BA4C-296D6525F04C}"/>
            </c:ext>
          </c:extLst>
        </c:ser>
        <c:ser>
          <c:idx val="2"/>
          <c:order val="2"/>
          <c:tx>
            <c:strRef>
              <c:f>Sheet1!$D$1</c:f>
              <c:strCache>
                <c:ptCount val="1"/>
                <c:pt idx="0">
                  <c:v>Carousels</c:v>
                </c:pt>
              </c:strCache>
            </c:strRef>
          </c:tx>
          <c:spPr>
            <a:solidFill>
              <a:schemeClr val="accent3"/>
            </a:solidFill>
            <a:ln>
              <a:noFill/>
            </a:ln>
            <a:effectLst/>
          </c:spPr>
          <c:invertIfNegative val="0"/>
          <c:cat>
            <c:strRef>
              <c:f>Sheet1!$A$2:$A$6</c:f>
              <c:strCache>
                <c:ptCount val="5"/>
                <c:pt idx="0">
                  <c:v>teknialbikes</c:v>
                </c:pt>
                <c:pt idx="1">
                  <c:v>motomelbicicletas</c:v>
                </c:pt>
                <c:pt idx="2">
                  <c:v>topmega_oficial</c:v>
                </c:pt>
                <c:pt idx="3">
                  <c:v>venzoarg</c:v>
                </c:pt>
                <c:pt idx="4">
                  <c:v>olmobikes</c:v>
                </c:pt>
              </c:strCache>
            </c:strRef>
          </c:cat>
          <c:val>
            <c:numRef>
              <c:f>Sheet1!$D$2:$D$6</c:f>
              <c:numCache>
                <c:formatCode>General</c:formatCode>
                <c:ptCount val="5"/>
                <c:pt idx="0">
                  <c:v>0</c:v>
                </c:pt>
                <c:pt idx="1">
                  <c:v>74</c:v>
                </c:pt>
                <c:pt idx="2">
                  <c:v>171</c:v>
                </c:pt>
                <c:pt idx="3">
                  <c:v>1574</c:v>
                </c:pt>
                <c:pt idx="4">
                  <c:v>0</c:v>
                </c:pt>
              </c:numCache>
            </c:numRef>
          </c:val>
          <c:extLst>
            <c:ext xmlns:c16="http://schemas.microsoft.com/office/drawing/2014/chart" uri="{C3380CC4-5D6E-409C-BE32-E72D297353CC}">
              <c16:uniqueId val="{00000002-24BD-43D8-BA4C-296D6525F04C}"/>
            </c:ext>
          </c:extLst>
        </c:ser>
        <c:dLbls>
          <c:showLegendKey val="0"/>
          <c:showVal val="0"/>
          <c:showCatName val="0"/>
          <c:showSerName val="0"/>
          <c:showPercent val="0"/>
          <c:showBubbleSize val="0"/>
        </c:dLbls>
        <c:gapWidth val="150"/>
        <c:overlap val="100"/>
        <c:axId val="331863296"/>
        <c:axId val="331872480"/>
      </c:barChart>
      <c:catAx>
        <c:axId val="3318632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1872480"/>
        <c:crosses val="autoZero"/>
        <c:auto val="1"/>
        <c:lblAlgn val="ctr"/>
        <c:lblOffset val="100"/>
        <c:noMultiLvlLbl val="0"/>
      </c:catAx>
      <c:valAx>
        <c:axId val="33187248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18632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teknialbikes</c:v>
                </c:pt>
              </c:strCache>
            </c:strRef>
          </c:tx>
          <c:spPr>
            <a:solidFill>
              <a:schemeClr val="accent1"/>
            </a:solidFill>
            <a:ln>
              <a:noFill/>
            </a:ln>
            <a:effectLst/>
          </c:spPr>
          <c:invertIfNegative val="0"/>
          <c:cat>
            <c:strRef>
              <c:f>Sheet1!$A$2:$A$4</c:f>
              <c:strCache>
                <c:ptCount val="3"/>
                <c:pt idx="0">
                  <c:v>Image</c:v>
                </c:pt>
                <c:pt idx="1">
                  <c:v>Video</c:v>
                </c:pt>
                <c:pt idx="2">
                  <c:v>Carousel</c:v>
                </c:pt>
              </c:strCache>
            </c:strRef>
          </c:cat>
          <c:val>
            <c:numRef>
              <c:f>Sheet1!$B$2:$B$4</c:f>
              <c:numCache>
                <c:formatCode>General</c:formatCode>
                <c:ptCount val="3"/>
                <c:pt idx="0">
                  <c:v>0.40832618836892998</c:v>
                </c:pt>
                <c:pt idx="1">
                  <c:v>0.54093040028850004</c:v>
                </c:pt>
                <c:pt idx="2">
                  <c:v>0</c:v>
                </c:pt>
              </c:numCache>
            </c:numRef>
          </c:val>
          <c:extLst>
            <c:ext xmlns:c16="http://schemas.microsoft.com/office/drawing/2014/chart" uri="{C3380CC4-5D6E-409C-BE32-E72D297353CC}">
              <c16:uniqueId val="{00000000-723B-4D4C-8CDC-786F6DA80DE2}"/>
            </c:ext>
          </c:extLst>
        </c:ser>
        <c:ser>
          <c:idx val="1"/>
          <c:order val="1"/>
          <c:tx>
            <c:strRef>
              <c:f>Sheet1!$C$1</c:f>
              <c:strCache>
                <c:ptCount val="1"/>
                <c:pt idx="0">
                  <c:v>motomelbicicletas</c:v>
                </c:pt>
              </c:strCache>
            </c:strRef>
          </c:tx>
          <c:spPr>
            <a:solidFill>
              <a:schemeClr val="accent2"/>
            </a:solidFill>
            <a:ln>
              <a:noFill/>
            </a:ln>
            <a:effectLst/>
          </c:spPr>
          <c:invertIfNegative val="0"/>
          <c:cat>
            <c:strRef>
              <c:f>Sheet1!$A$2:$A$4</c:f>
              <c:strCache>
                <c:ptCount val="3"/>
                <c:pt idx="0">
                  <c:v>Image</c:v>
                </c:pt>
                <c:pt idx="1">
                  <c:v>Video</c:v>
                </c:pt>
                <c:pt idx="2">
                  <c:v>Carousel</c:v>
                </c:pt>
              </c:strCache>
            </c:strRef>
          </c:cat>
          <c:val>
            <c:numRef>
              <c:f>Sheet1!$C$2:$C$4</c:f>
              <c:numCache>
                <c:formatCode>General</c:formatCode>
                <c:ptCount val="3"/>
                <c:pt idx="0">
                  <c:v>2.2487674672277298</c:v>
                </c:pt>
                <c:pt idx="1">
                  <c:v>1.6835016835017</c:v>
                </c:pt>
                <c:pt idx="2">
                  <c:v>2.0103232817169001</c:v>
                </c:pt>
              </c:numCache>
            </c:numRef>
          </c:val>
          <c:extLst>
            <c:ext xmlns:c16="http://schemas.microsoft.com/office/drawing/2014/chart" uri="{C3380CC4-5D6E-409C-BE32-E72D297353CC}">
              <c16:uniqueId val="{00000001-723B-4D4C-8CDC-786F6DA80DE2}"/>
            </c:ext>
          </c:extLst>
        </c:ser>
        <c:ser>
          <c:idx val="2"/>
          <c:order val="2"/>
          <c:tx>
            <c:strRef>
              <c:f>Sheet1!$D$1</c:f>
              <c:strCache>
                <c:ptCount val="1"/>
                <c:pt idx="0">
                  <c:v>topmega_oficial</c:v>
                </c:pt>
              </c:strCache>
            </c:strRef>
          </c:tx>
          <c:spPr>
            <a:solidFill>
              <a:schemeClr val="accent3"/>
            </a:solidFill>
            <a:ln>
              <a:noFill/>
            </a:ln>
            <a:effectLst/>
          </c:spPr>
          <c:invertIfNegative val="0"/>
          <c:cat>
            <c:strRef>
              <c:f>Sheet1!$A$2:$A$4</c:f>
              <c:strCache>
                <c:ptCount val="3"/>
                <c:pt idx="0">
                  <c:v>Image</c:v>
                </c:pt>
                <c:pt idx="1">
                  <c:v>Video</c:v>
                </c:pt>
                <c:pt idx="2">
                  <c:v>Carousel</c:v>
                </c:pt>
              </c:strCache>
            </c:strRef>
          </c:cat>
          <c:val>
            <c:numRef>
              <c:f>Sheet1!$D$2:$D$4</c:f>
              <c:numCache>
                <c:formatCode>General</c:formatCode>
                <c:ptCount val="3"/>
                <c:pt idx="0">
                  <c:v>0.184165787696667</c:v>
                </c:pt>
                <c:pt idx="1">
                  <c:v>0</c:v>
                </c:pt>
                <c:pt idx="2">
                  <c:v>0.29842411127204999</c:v>
                </c:pt>
              </c:numCache>
            </c:numRef>
          </c:val>
          <c:extLst>
            <c:ext xmlns:c16="http://schemas.microsoft.com/office/drawing/2014/chart" uri="{C3380CC4-5D6E-409C-BE32-E72D297353CC}">
              <c16:uniqueId val="{00000002-723B-4D4C-8CDC-786F6DA80DE2}"/>
            </c:ext>
          </c:extLst>
        </c:ser>
        <c:ser>
          <c:idx val="3"/>
          <c:order val="3"/>
          <c:tx>
            <c:strRef>
              <c:f>Sheet1!$E$1</c:f>
              <c:strCache>
                <c:ptCount val="1"/>
                <c:pt idx="0">
                  <c:v>venzoarg</c:v>
                </c:pt>
              </c:strCache>
            </c:strRef>
          </c:tx>
          <c:spPr>
            <a:solidFill>
              <a:schemeClr val="accent4"/>
            </a:solidFill>
            <a:ln>
              <a:noFill/>
            </a:ln>
            <a:effectLst/>
          </c:spPr>
          <c:invertIfNegative val="0"/>
          <c:cat>
            <c:strRef>
              <c:f>Sheet1!$A$2:$A$4</c:f>
              <c:strCache>
                <c:ptCount val="3"/>
                <c:pt idx="0">
                  <c:v>Image</c:v>
                </c:pt>
                <c:pt idx="1">
                  <c:v>Video</c:v>
                </c:pt>
                <c:pt idx="2">
                  <c:v>Carousel</c:v>
                </c:pt>
              </c:strCache>
            </c:strRef>
          </c:cat>
          <c:val>
            <c:numRef>
              <c:f>Sheet1!$E$2:$E$4</c:f>
              <c:numCache>
                <c:formatCode>General</c:formatCode>
                <c:ptCount val="3"/>
                <c:pt idx="0">
                  <c:v>0.48062075355158002</c:v>
                </c:pt>
                <c:pt idx="1">
                  <c:v>0.28317141188891898</c:v>
                </c:pt>
                <c:pt idx="2">
                  <c:v>0.75802855743368203</c:v>
                </c:pt>
              </c:numCache>
            </c:numRef>
          </c:val>
          <c:extLst>
            <c:ext xmlns:c16="http://schemas.microsoft.com/office/drawing/2014/chart" uri="{C3380CC4-5D6E-409C-BE32-E72D297353CC}">
              <c16:uniqueId val="{00000003-723B-4D4C-8CDC-786F6DA80DE2}"/>
            </c:ext>
          </c:extLst>
        </c:ser>
        <c:ser>
          <c:idx val="4"/>
          <c:order val="4"/>
          <c:tx>
            <c:strRef>
              <c:f>Sheet1!$F$1</c:f>
              <c:strCache>
                <c:ptCount val="1"/>
                <c:pt idx="0">
                  <c:v>olmobikes</c:v>
                </c:pt>
              </c:strCache>
            </c:strRef>
          </c:tx>
          <c:spPr>
            <a:solidFill>
              <a:schemeClr val="accent5"/>
            </a:solidFill>
            <a:ln>
              <a:noFill/>
            </a:ln>
            <a:effectLst/>
          </c:spPr>
          <c:invertIfNegative val="0"/>
          <c:cat>
            <c:strRef>
              <c:f>Sheet1!$A$2:$A$4</c:f>
              <c:strCache>
                <c:ptCount val="3"/>
                <c:pt idx="0">
                  <c:v>Image</c:v>
                </c:pt>
                <c:pt idx="1">
                  <c:v>Video</c:v>
                </c:pt>
                <c:pt idx="2">
                  <c:v>Carousel</c:v>
                </c:pt>
              </c:strCache>
            </c:strRef>
          </c:cat>
          <c:val>
            <c:numRef>
              <c:f>Sheet1!$F$2:$F$4</c:f>
              <c:numCache>
                <c:formatCode>General</c:formatCode>
                <c:ptCount val="3"/>
                <c:pt idx="0">
                  <c:v>7.0784942574443797</c:v>
                </c:pt>
                <c:pt idx="1">
                  <c:v>0</c:v>
                </c:pt>
                <c:pt idx="2">
                  <c:v>0</c:v>
                </c:pt>
              </c:numCache>
            </c:numRef>
          </c:val>
          <c:extLst>
            <c:ext xmlns:c16="http://schemas.microsoft.com/office/drawing/2014/chart" uri="{C3380CC4-5D6E-409C-BE32-E72D297353CC}">
              <c16:uniqueId val="{00000004-723B-4D4C-8CDC-786F6DA80DE2}"/>
            </c:ext>
          </c:extLst>
        </c:ser>
        <c:dLbls>
          <c:showLegendKey val="0"/>
          <c:showVal val="0"/>
          <c:showCatName val="0"/>
          <c:showSerName val="0"/>
          <c:showPercent val="0"/>
          <c:showBubbleSize val="0"/>
        </c:dLbls>
        <c:gapWidth val="219"/>
        <c:overlap val="-27"/>
        <c:axId val="331877728"/>
        <c:axId val="331873792"/>
      </c:barChart>
      <c:catAx>
        <c:axId val="3318777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1873792"/>
        <c:crosses val="autoZero"/>
        <c:auto val="1"/>
        <c:lblAlgn val="ctr"/>
        <c:lblOffset val="100"/>
        <c:noMultiLvlLbl val="0"/>
      </c:catAx>
      <c:valAx>
        <c:axId val="3318737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18777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Likes</c:v>
                </c:pt>
              </c:strCache>
            </c:strRef>
          </c:tx>
          <c:spPr>
            <a:solidFill>
              <a:schemeClr val="accent1"/>
            </a:solidFill>
            <a:ln>
              <a:noFill/>
            </a:ln>
            <a:effectLst/>
          </c:spPr>
          <c:invertIfNegative val="0"/>
          <c:cat>
            <c:strRef>
              <c:f>Sheet1!$A$2:$A$6</c:f>
              <c:strCache>
                <c:ptCount val="5"/>
                <c:pt idx="0">
                  <c:v>teknialbikes</c:v>
                </c:pt>
                <c:pt idx="1">
                  <c:v>motomelbicicletas</c:v>
                </c:pt>
                <c:pt idx="2">
                  <c:v>topmega_oficial</c:v>
                </c:pt>
                <c:pt idx="3">
                  <c:v>venzoarg</c:v>
                </c:pt>
                <c:pt idx="4">
                  <c:v>olmobikes</c:v>
                </c:pt>
              </c:strCache>
            </c:strRef>
          </c:cat>
          <c:val>
            <c:numRef>
              <c:f>Sheet1!$B$2:$B$6</c:f>
              <c:numCache>
                <c:formatCode>General</c:formatCode>
                <c:ptCount val="5"/>
                <c:pt idx="0">
                  <c:v>136</c:v>
                </c:pt>
                <c:pt idx="1">
                  <c:v>338</c:v>
                </c:pt>
                <c:pt idx="2">
                  <c:v>772</c:v>
                </c:pt>
                <c:pt idx="3">
                  <c:v>2357</c:v>
                </c:pt>
                <c:pt idx="4">
                  <c:v>16691</c:v>
                </c:pt>
              </c:numCache>
            </c:numRef>
          </c:val>
          <c:extLst>
            <c:ext xmlns:c16="http://schemas.microsoft.com/office/drawing/2014/chart" uri="{C3380CC4-5D6E-409C-BE32-E72D297353CC}">
              <c16:uniqueId val="{00000000-F543-4EFE-899E-448927555A5C}"/>
            </c:ext>
          </c:extLst>
        </c:ser>
        <c:ser>
          <c:idx val="1"/>
          <c:order val="1"/>
          <c:tx>
            <c:strRef>
              <c:f>Sheet1!$C$1</c:f>
              <c:strCache>
                <c:ptCount val="1"/>
                <c:pt idx="0">
                  <c:v>Comments</c:v>
                </c:pt>
              </c:strCache>
            </c:strRef>
          </c:tx>
          <c:spPr>
            <a:solidFill>
              <a:schemeClr val="accent2"/>
            </a:solidFill>
            <a:ln>
              <a:noFill/>
            </a:ln>
            <a:effectLst/>
          </c:spPr>
          <c:invertIfNegative val="0"/>
          <c:cat>
            <c:strRef>
              <c:f>Sheet1!$A$2:$A$6</c:f>
              <c:strCache>
                <c:ptCount val="5"/>
                <c:pt idx="0">
                  <c:v>teknialbikes</c:v>
                </c:pt>
                <c:pt idx="1">
                  <c:v>motomelbicicletas</c:v>
                </c:pt>
                <c:pt idx="2">
                  <c:v>topmega_oficial</c:v>
                </c:pt>
                <c:pt idx="3">
                  <c:v>venzoarg</c:v>
                </c:pt>
                <c:pt idx="4">
                  <c:v>olmobikes</c:v>
                </c:pt>
              </c:strCache>
            </c:strRef>
          </c:cat>
          <c:val>
            <c:numRef>
              <c:f>Sheet1!$C$2:$C$6</c:f>
              <c:numCache>
                <c:formatCode>General</c:formatCode>
                <c:ptCount val="5"/>
                <c:pt idx="0">
                  <c:v>11</c:v>
                </c:pt>
                <c:pt idx="1">
                  <c:v>111</c:v>
                </c:pt>
                <c:pt idx="2">
                  <c:v>33</c:v>
                </c:pt>
                <c:pt idx="3">
                  <c:v>58</c:v>
                </c:pt>
                <c:pt idx="4">
                  <c:v>37279</c:v>
                </c:pt>
              </c:numCache>
            </c:numRef>
          </c:val>
          <c:extLst>
            <c:ext xmlns:c16="http://schemas.microsoft.com/office/drawing/2014/chart" uri="{C3380CC4-5D6E-409C-BE32-E72D297353CC}">
              <c16:uniqueId val="{00000001-F543-4EFE-899E-448927555A5C}"/>
            </c:ext>
          </c:extLst>
        </c:ser>
        <c:dLbls>
          <c:showLegendKey val="0"/>
          <c:showVal val="0"/>
          <c:showCatName val="0"/>
          <c:showSerName val="0"/>
          <c:showPercent val="0"/>
          <c:showBubbleSize val="0"/>
        </c:dLbls>
        <c:gapWidth val="150"/>
        <c:overlap val="100"/>
        <c:axId val="331874448"/>
        <c:axId val="331874776"/>
      </c:barChart>
      <c:catAx>
        <c:axId val="3318744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1874776"/>
        <c:crosses val="autoZero"/>
        <c:auto val="1"/>
        <c:lblAlgn val="ctr"/>
        <c:lblOffset val="100"/>
        <c:noMultiLvlLbl val="0"/>
      </c:catAx>
      <c:valAx>
        <c:axId val="33187477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18744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3/15/2021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3/15/2021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3/15/2021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3/15/2021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3/15/2021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3/15/2021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3/15/2021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3/15/2021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3/15/2021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3/15/2021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F3D89D-9B65-45B6-A5C0-06EADB2F2609}"/>
              </a:ext>
            </a:extLst>
          </p:cNvPr>
          <p:cNvSpPr>
            <a:spLocks noGrp="1"/>
          </p:cNvSpPr>
          <p:nvPr>
            <p:ph type="ctrTitle"/>
          </p:nvPr>
        </p:nvSpPr>
        <p:spPr/>
        <p:txBody>
          <a:bodyPr/>
          <a:lstStyle/>
          <a:p>
            <a:r>
              <a:rPr lang="en-US"/>
              <a:t>Reporte Instagram</a:t>
            </a:r>
          </a:p>
        </p:txBody>
      </p:sp>
      <p:sp>
        <p:nvSpPr>
          <p:cNvPr id="3" name="Subtitle 2">
            <a:extLst>
              <a:ext uri="{FF2B5EF4-FFF2-40B4-BE49-F238E27FC236}">
                <a16:creationId xmlns:a16="http://schemas.microsoft.com/office/drawing/2014/main" id="{3B105922-F3D1-48F2-8933-9D99A3B563DE}"/>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12683667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8FF314-5930-4CE5-BE80-FFD950C8CC6E}"/>
              </a:ext>
            </a:extLst>
          </p:cNvPr>
          <p:cNvSpPr>
            <a:spLocks noGrp="1"/>
          </p:cNvSpPr>
          <p:nvPr>
            <p:ph type="title"/>
          </p:nvPr>
        </p:nvSpPr>
        <p:spPr/>
        <p:txBody>
          <a:bodyPr/>
          <a:lstStyle/>
          <a:p>
            <a:r>
              <a:rPr lang="en-US"/>
              <a:t>Instagram Key Metrics Table | Teknialbikes</a:t>
            </a:r>
          </a:p>
        </p:txBody>
      </p:sp>
      <p:graphicFrame>
        <p:nvGraphicFramePr>
          <p:cNvPr id="5" name="Table Placeholder 4">
            <a:extLst>
              <a:ext uri="{FF2B5EF4-FFF2-40B4-BE49-F238E27FC236}">
                <a16:creationId xmlns:a16="http://schemas.microsoft.com/office/drawing/2014/main" id="{C07005AD-5F80-46A4-B58D-64CAFC7C4AC3}"/>
              </a:ext>
            </a:extLst>
          </p:cNvPr>
          <p:cNvGraphicFramePr>
            <a:graphicFrameLocks noGrp="1"/>
          </p:cNvGraphicFramePr>
          <p:nvPr>
            <p:ph type="tbl" sz="quarter" idx="13"/>
            <p:extLst>
              <p:ext uri="{D42A27DB-BD31-4B8C-83A1-F6EECF244321}">
                <p14:modId xmlns:p14="http://schemas.microsoft.com/office/powerpoint/2010/main" val="23090826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470054145"/>
                    </a:ext>
                  </a:extLst>
                </a:gridCol>
                <a:gridCol w="658368">
                  <a:extLst>
                    <a:ext uri="{9D8B030D-6E8A-4147-A177-3AD203B41FA5}">
                      <a16:colId xmlns:a16="http://schemas.microsoft.com/office/drawing/2014/main" val="1419299662"/>
                    </a:ext>
                  </a:extLst>
                </a:gridCol>
                <a:gridCol w="658368">
                  <a:extLst>
                    <a:ext uri="{9D8B030D-6E8A-4147-A177-3AD203B41FA5}">
                      <a16:colId xmlns:a16="http://schemas.microsoft.com/office/drawing/2014/main" val="2576404363"/>
                    </a:ext>
                  </a:extLst>
                </a:gridCol>
                <a:gridCol w="658368">
                  <a:extLst>
                    <a:ext uri="{9D8B030D-6E8A-4147-A177-3AD203B41FA5}">
                      <a16:colId xmlns:a16="http://schemas.microsoft.com/office/drawing/2014/main" val="2200932701"/>
                    </a:ext>
                  </a:extLst>
                </a:gridCol>
                <a:gridCol w="658368">
                  <a:extLst>
                    <a:ext uri="{9D8B030D-6E8A-4147-A177-3AD203B41FA5}">
                      <a16:colId xmlns:a16="http://schemas.microsoft.com/office/drawing/2014/main" val="2460190386"/>
                    </a:ext>
                  </a:extLst>
                </a:gridCol>
                <a:gridCol w="658368">
                  <a:extLst>
                    <a:ext uri="{9D8B030D-6E8A-4147-A177-3AD203B41FA5}">
                      <a16:colId xmlns:a16="http://schemas.microsoft.com/office/drawing/2014/main" val="732111834"/>
                    </a:ext>
                  </a:extLst>
                </a:gridCol>
                <a:gridCol w="658368">
                  <a:extLst>
                    <a:ext uri="{9D8B030D-6E8A-4147-A177-3AD203B41FA5}">
                      <a16:colId xmlns:a16="http://schemas.microsoft.com/office/drawing/2014/main" val="949518947"/>
                    </a:ext>
                  </a:extLst>
                </a:gridCol>
                <a:gridCol w="658368">
                  <a:extLst>
                    <a:ext uri="{9D8B030D-6E8A-4147-A177-3AD203B41FA5}">
                      <a16:colId xmlns:a16="http://schemas.microsoft.com/office/drawing/2014/main" val="4237446938"/>
                    </a:ext>
                  </a:extLst>
                </a:gridCol>
                <a:gridCol w="658368">
                  <a:extLst>
                    <a:ext uri="{9D8B030D-6E8A-4147-A177-3AD203B41FA5}">
                      <a16:colId xmlns:a16="http://schemas.microsoft.com/office/drawing/2014/main" val="445619323"/>
                    </a:ext>
                  </a:extLst>
                </a:gridCol>
                <a:gridCol w="658368">
                  <a:extLst>
                    <a:ext uri="{9D8B030D-6E8A-4147-A177-3AD203B41FA5}">
                      <a16:colId xmlns:a16="http://schemas.microsoft.com/office/drawing/2014/main" val="2884996133"/>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3901591909"/>
                  </a:ext>
                </a:extLst>
              </a:tr>
              <a:tr h="370840">
                <a:tc>
                  <a:txBody>
                    <a:bodyPr/>
                    <a:lstStyle/>
                    <a:p>
                      <a:r>
                        <a:rPr lang="en-US" sz="1000"/>
                        <a:t>olmobikes</a:t>
                      </a:r>
                    </a:p>
                  </a:txBody>
                  <a:tcPr/>
                </a:tc>
                <a:tc>
                  <a:txBody>
                    <a:bodyPr/>
                    <a:lstStyle/>
                    <a:p>
                      <a:r>
                        <a:rPr lang="en-US" sz="1000"/>
                        <a:t>154260</a:t>
                      </a:r>
                    </a:p>
                  </a:txBody>
                  <a:tcPr/>
                </a:tc>
                <a:tc>
                  <a:txBody>
                    <a:bodyPr/>
                    <a:lstStyle/>
                    <a:p>
                      <a:r>
                        <a:rPr lang="en-US" sz="1000"/>
                        <a:t>3230</a:t>
                      </a:r>
                    </a:p>
                  </a:txBody>
                  <a:tcPr/>
                </a:tc>
                <a:tc>
                  <a:txBody>
                    <a:bodyPr/>
                    <a:lstStyle/>
                    <a:p>
                      <a:r>
                        <a:rPr lang="en-US" sz="1000"/>
                        <a:t>5</a:t>
                      </a:r>
                    </a:p>
                  </a:txBody>
                  <a:tcPr/>
                </a:tc>
                <a:tc>
                  <a:txBody>
                    <a:bodyPr/>
                    <a:lstStyle/>
                    <a:p>
                      <a:r>
                        <a:rPr lang="en-US" sz="1000"/>
                        <a:t>0</a:t>
                      </a:r>
                    </a:p>
                  </a:txBody>
                  <a:tcPr/>
                </a:tc>
                <a:tc>
                  <a:txBody>
                    <a:bodyPr/>
                    <a:lstStyle/>
                    <a:p>
                      <a:r>
                        <a:rPr lang="en-US" sz="1000"/>
                        <a:t>0</a:t>
                      </a:r>
                    </a:p>
                  </a:txBody>
                  <a:tcPr/>
                </a:tc>
                <a:tc>
                  <a:txBody>
                    <a:bodyPr/>
                    <a:lstStyle/>
                    <a:p>
                      <a:r>
                        <a:rPr lang="en-US" sz="1000"/>
                        <a:t>5</a:t>
                      </a:r>
                    </a:p>
                  </a:txBody>
                  <a:tcPr/>
                </a:tc>
                <a:tc>
                  <a:txBody>
                    <a:bodyPr/>
                    <a:lstStyle/>
                    <a:p>
                      <a:r>
                        <a:rPr lang="en-US" sz="1000"/>
                        <a:t>16691</a:t>
                      </a:r>
                    </a:p>
                  </a:txBody>
                  <a:tcPr/>
                </a:tc>
                <a:tc>
                  <a:txBody>
                    <a:bodyPr/>
                    <a:lstStyle/>
                    <a:p>
                      <a:r>
                        <a:rPr lang="en-US" sz="1000"/>
                        <a:t>37279</a:t>
                      </a:r>
                    </a:p>
                  </a:txBody>
                  <a:tcPr/>
                </a:tc>
                <a:tc>
                  <a:txBody>
                    <a:bodyPr/>
                    <a:lstStyle/>
                    <a:p>
                      <a:r>
                        <a:rPr lang="en-US" sz="1000"/>
                        <a:t>7.0713 %</a:t>
                      </a:r>
                    </a:p>
                  </a:txBody>
                  <a:tcPr/>
                </a:tc>
                <a:extLst>
                  <a:ext uri="{0D108BD9-81ED-4DB2-BD59-A6C34878D82A}">
                    <a16:rowId xmlns:a16="http://schemas.microsoft.com/office/drawing/2014/main" val="1489012569"/>
                  </a:ext>
                </a:extLst>
              </a:tr>
              <a:tr h="370840">
                <a:tc>
                  <a:txBody>
                    <a:bodyPr/>
                    <a:lstStyle/>
                    <a:p>
                      <a:r>
                        <a:rPr lang="en-US" sz="1000"/>
                        <a:t>topmega_oficial</a:t>
                      </a:r>
                    </a:p>
                  </a:txBody>
                  <a:tcPr/>
                </a:tc>
                <a:tc>
                  <a:txBody>
                    <a:bodyPr/>
                    <a:lstStyle/>
                    <a:p>
                      <a:r>
                        <a:rPr lang="en-US" sz="1000"/>
                        <a:t>57266</a:t>
                      </a:r>
                    </a:p>
                  </a:txBody>
                  <a:tcPr/>
                </a:tc>
                <a:tc>
                  <a:txBody>
                    <a:bodyPr/>
                    <a:lstStyle/>
                    <a:p>
                      <a:r>
                        <a:rPr lang="en-US" sz="1000"/>
                        <a:t>-180</a:t>
                      </a:r>
                    </a:p>
                  </a:txBody>
                  <a:tcPr/>
                </a:tc>
                <a:tc>
                  <a:txBody>
                    <a:bodyPr/>
                    <a:lstStyle/>
                    <a:p>
                      <a:r>
                        <a:rPr lang="en-US" sz="1000"/>
                        <a:t>6</a:t>
                      </a:r>
                    </a:p>
                  </a:txBody>
                  <a:tcPr/>
                </a:tc>
                <a:tc>
                  <a:txBody>
                    <a:bodyPr/>
                    <a:lstStyle/>
                    <a:p>
                      <a:r>
                        <a:rPr lang="en-US" sz="1000"/>
                        <a:t>1</a:t>
                      </a:r>
                    </a:p>
                  </a:txBody>
                  <a:tcPr/>
                </a:tc>
                <a:tc>
                  <a:txBody>
                    <a:bodyPr/>
                    <a:lstStyle/>
                    <a:p>
                      <a:r>
                        <a:rPr lang="en-US" sz="1000"/>
                        <a:t>0</a:t>
                      </a:r>
                    </a:p>
                  </a:txBody>
                  <a:tcPr/>
                </a:tc>
                <a:tc>
                  <a:txBody>
                    <a:bodyPr/>
                    <a:lstStyle/>
                    <a:p>
                      <a:r>
                        <a:rPr lang="en-US" sz="1000"/>
                        <a:t>7</a:t>
                      </a:r>
                    </a:p>
                  </a:txBody>
                  <a:tcPr/>
                </a:tc>
                <a:tc>
                  <a:txBody>
                    <a:bodyPr/>
                    <a:lstStyle/>
                    <a:p>
                      <a:r>
                        <a:rPr lang="en-US" sz="1000"/>
                        <a:t>772</a:t>
                      </a:r>
                    </a:p>
                  </a:txBody>
                  <a:tcPr/>
                </a:tc>
                <a:tc>
                  <a:txBody>
                    <a:bodyPr/>
                    <a:lstStyle/>
                    <a:p>
                      <a:r>
                        <a:rPr lang="en-US" sz="1000"/>
                        <a:t>33</a:t>
                      </a:r>
                    </a:p>
                  </a:txBody>
                  <a:tcPr/>
                </a:tc>
                <a:tc>
                  <a:txBody>
                    <a:bodyPr/>
                    <a:lstStyle/>
                    <a:p>
                      <a:r>
                        <a:rPr lang="en-US" sz="1000"/>
                        <a:t>0.2005 %</a:t>
                      </a:r>
                    </a:p>
                  </a:txBody>
                  <a:tcPr/>
                </a:tc>
                <a:extLst>
                  <a:ext uri="{0D108BD9-81ED-4DB2-BD59-A6C34878D82A}">
                    <a16:rowId xmlns:a16="http://schemas.microsoft.com/office/drawing/2014/main" val="3574982901"/>
                  </a:ext>
                </a:extLst>
              </a:tr>
              <a:tr h="370840">
                <a:tc>
                  <a:txBody>
                    <a:bodyPr/>
                    <a:lstStyle/>
                    <a:p>
                      <a:r>
                        <a:rPr lang="en-US" sz="1000"/>
                        <a:t>venzoarg</a:t>
                      </a:r>
                    </a:p>
                  </a:txBody>
                  <a:tcPr/>
                </a:tc>
                <a:tc>
                  <a:txBody>
                    <a:bodyPr/>
                    <a:lstStyle/>
                    <a:p>
                      <a:r>
                        <a:rPr lang="en-US" sz="1000"/>
                        <a:t>52423</a:t>
                      </a:r>
                    </a:p>
                  </a:txBody>
                  <a:tcPr/>
                </a:tc>
                <a:tc>
                  <a:txBody>
                    <a:bodyPr/>
                    <a:lstStyle/>
                    <a:p>
                      <a:r>
                        <a:rPr lang="en-US" sz="1000"/>
                        <a:t>852</a:t>
                      </a:r>
                    </a:p>
                  </a:txBody>
                  <a:tcPr/>
                </a:tc>
                <a:tc>
                  <a:txBody>
                    <a:bodyPr/>
                    <a:lstStyle/>
                    <a:p>
                      <a:r>
                        <a:rPr lang="en-US" sz="1000"/>
                        <a:t>1</a:t>
                      </a:r>
                    </a:p>
                  </a:txBody>
                  <a:tcPr/>
                </a:tc>
                <a:tc>
                  <a:txBody>
                    <a:bodyPr/>
                    <a:lstStyle/>
                    <a:p>
                      <a:r>
                        <a:rPr lang="en-US" sz="1000"/>
                        <a:t>4</a:t>
                      </a:r>
                    </a:p>
                  </a:txBody>
                  <a:tcPr/>
                </a:tc>
                <a:tc>
                  <a:txBody>
                    <a:bodyPr/>
                    <a:lstStyle/>
                    <a:p>
                      <a:r>
                        <a:rPr lang="en-US" sz="1000"/>
                        <a:t>4</a:t>
                      </a:r>
                    </a:p>
                  </a:txBody>
                  <a:tcPr/>
                </a:tc>
                <a:tc>
                  <a:txBody>
                    <a:bodyPr/>
                    <a:lstStyle/>
                    <a:p>
                      <a:r>
                        <a:rPr lang="en-US" sz="1000"/>
                        <a:t>9</a:t>
                      </a:r>
                    </a:p>
                  </a:txBody>
                  <a:tcPr/>
                </a:tc>
                <a:tc>
                  <a:txBody>
                    <a:bodyPr/>
                    <a:lstStyle/>
                    <a:p>
                      <a:r>
                        <a:rPr lang="en-US" sz="1000"/>
                        <a:t>2357</a:t>
                      </a:r>
                    </a:p>
                  </a:txBody>
                  <a:tcPr/>
                </a:tc>
                <a:tc>
                  <a:txBody>
                    <a:bodyPr/>
                    <a:lstStyle/>
                    <a:p>
                      <a:r>
                        <a:rPr lang="en-US" sz="1000"/>
                        <a:t>58</a:t>
                      </a:r>
                    </a:p>
                  </a:txBody>
                  <a:tcPr/>
                </a:tc>
                <a:tc>
                  <a:txBody>
                    <a:bodyPr/>
                    <a:lstStyle/>
                    <a:p>
                      <a:r>
                        <a:rPr lang="en-US" sz="1000"/>
                        <a:t>0.5161 %</a:t>
                      </a:r>
                    </a:p>
                  </a:txBody>
                  <a:tcPr/>
                </a:tc>
                <a:extLst>
                  <a:ext uri="{0D108BD9-81ED-4DB2-BD59-A6C34878D82A}">
                    <a16:rowId xmlns:a16="http://schemas.microsoft.com/office/drawing/2014/main" val="1520426128"/>
                  </a:ext>
                </a:extLst>
              </a:tr>
              <a:tr h="370840">
                <a:tc>
                  <a:txBody>
                    <a:bodyPr/>
                    <a:lstStyle/>
                    <a:p>
                      <a:r>
                        <a:rPr lang="en-US" sz="1000"/>
                        <a:t>teknialbikes</a:t>
                      </a:r>
                    </a:p>
                  </a:txBody>
                  <a:tcPr/>
                </a:tc>
                <a:tc>
                  <a:txBody>
                    <a:bodyPr/>
                    <a:lstStyle/>
                    <a:p>
                      <a:r>
                        <a:rPr lang="en-US" sz="1000"/>
                        <a:t>8293</a:t>
                      </a:r>
                    </a:p>
                  </a:txBody>
                  <a:tcPr/>
                </a:tc>
                <a:tc>
                  <a:txBody>
                    <a:bodyPr/>
                    <a:lstStyle/>
                    <a:p>
                      <a:r>
                        <a:rPr lang="en-US" sz="1000"/>
                        <a:t>-25</a:t>
                      </a:r>
                    </a:p>
                  </a:txBody>
                  <a:tcPr/>
                </a:tc>
                <a:tc>
                  <a:txBody>
                    <a:bodyPr/>
                    <a:lstStyle/>
                    <a:p>
                      <a:r>
                        <a:rPr lang="en-US" sz="1000"/>
                        <a:t>3</a:t>
                      </a:r>
                    </a:p>
                  </a:txBody>
                  <a:tcPr/>
                </a:tc>
                <a:tc>
                  <a:txBody>
                    <a:bodyPr/>
                    <a:lstStyle/>
                    <a:p>
                      <a:r>
                        <a:rPr lang="en-US" sz="1000"/>
                        <a:t>0</a:t>
                      </a:r>
                    </a:p>
                  </a:txBody>
                  <a:tcPr/>
                </a:tc>
                <a:tc>
                  <a:txBody>
                    <a:bodyPr/>
                    <a:lstStyle/>
                    <a:p>
                      <a:r>
                        <a:rPr lang="en-US" sz="1000"/>
                        <a:t>1</a:t>
                      </a:r>
                    </a:p>
                  </a:txBody>
                  <a:tcPr/>
                </a:tc>
                <a:tc>
                  <a:txBody>
                    <a:bodyPr/>
                    <a:lstStyle/>
                    <a:p>
                      <a:r>
                        <a:rPr lang="en-US" sz="1000"/>
                        <a:t>4</a:t>
                      </a:r>
                    </a:p>
                  </a:txBody>
                  <a:tcPr/>
                </a:tc>
                <a:tc>
                  <a:txBody>
                    <a:bodyPr/>
                    <a:lstStyle/>
                    <a:p>
                      <a:r>
                        <a:rPr lang="en-US" sz="1000"/>
                        <a:t>136</a:t>
                      </a:r>
                    </a:p>
                  </a:txBody>
                  <a:tcPr/>
                </a:tc>
                <a:tc>
                  <a:txBody>
                    <a:bodyPr/>
                    <a:lstStyle/>
                    <a:p>
                      <a:r>
                        <a:rPr lang="en-US" sz="1000"/>
                        <a:t>11</a:t>
                      </a:r>
                    </a:p>
                  </a:txBody>
                  <a:tcPr/>
                </a:tc>
                <a:tc>
                  <a:txBody>
                    <a:bodyPr/>
                    <a:lstStyle/>
                    <a:p>
                      <a:r>
                        <a:rPr lang="en-US" sz="1000"/>
                        <a:t>0.4425 %</a:t>
                      </a:r>
                    </a:p>
                  </a:txBody>
                  <a:tcPr/>
                </a:tc>
                <a:extLst>
                  <a:ext uri="{0D108BD9-81ED-4DB2-BD59-A6C34878D82A}">
                    <a16:rowId xmlns:a16="http://schemas.microsoft.com/office/drawing/2014/main" val="2498395845"/>
                  </a:ext>
                </a:extLst>
              </a:tr>
              <a:tr h="370840">
                <a:tc>
                  <a:txBody>
                    <a:bodyPr/>
                    <a:lstStyle/>
                    <a:p>
                      <a:r>
                        <a:rPr lang="en-US" sz="1000"/>
                        <a:t>motomelbicicletas</a:t>
                      </a:r>
                    </a:p>
                  </a:txBody>
                  <a:tcPr/>
                </a:tc>
                <a:tc>
                  <a:txBody>
                    <a:bodyPr/>
                    <a:lstStyle/>
                    <a:p>
                      <a:r>
                        <a:rPr lang="en-US" sz="1000"/>
                        <a:t>3701</a:t>
                      </a:r>
                    </a:p>
                  </a:txBody>
                  <a:tcPr/>
                </a:tc>
                <a:tc>
                  <a:txBody>
                    <a:bodyPr/>
                    <a:lstStyle/>
                    <a:p>
                      <a:r>
                        <a:rPr lang="en-US" sz="1000"/>
                        <a:t>635</a:t>
                      </a:r>
                    </a:p>
                  </a:txBody>
                  <a:tcPr/>
                </a:tc>
                <a:tc>
                  <a:txBody>
                    <a:bodyPr/>
                    <a:lstStyle/>
                    <a:p>
                      <a:r>
                        <a:rPr lang="en-US" sz="1000"/>
                        <a:t>4</a:t>
                      </a:r>
                    </a:p>
                  </a:txBody>
                  <a:tcPr/>
                </a:tc>
                <a:tc>
                  <a:txBody>
                    <a:bodyPr/>
                    <a:lstStyle/>
                    <a:p>
                      <a:r>
                        <a:rPr lang="en-US" sz="1000"/>
                        <a:t>1</a:t>
                      </a:r>
                    </a:p>
                  </a:txBody>
                  <a:tcPr/>
                </a:tc>
                <a:tc>
                  <a:txBody>
                    <a:bodyPr/>
                    <a:lstStyle/>
                    <a:p>
                      <a:r>
                        <a:rPr lang="en-US" sz="1000"/>
                        <a:t>1</a:t>
                      </a:r>
                    </a:p>
                  </a:txBody>
                  <a:tcPr/>
                </a:tc>
                <a:tc>
                  <a:txBody>
                    <a:bodyPr/>
                    <a:lstStyle/>
                    <a:p>
                      <a:r>
                        <a:rPr lang="en-US" sz="1000"/>
                        <a:t>6</a:t>
                      </a:r>
                    </a:p>
                  </a:txBody>
                  <a:tcPr/>
                </a:tc>
                <a:tc>
                  <a:txBody>
                    <a:bodyPr/>
                    <a:lstStyle/>
                    <a:p>
                      <a:r>
                        <a:rPr lang="en-US" sz="1000"/>
                        <a:t>338</a:t>
                      </a:r>
                    </a:p>
                  </a:txBody>
                  <a:tcPr/>
                </a:tc>
                <a:tc>
                  <a:txBody>
                    <a:bodyPr/>
                    <a:lstStyle/>
                    <a:p>
                      <a:r>
                        <a:rPr lang="en-US" sz="1000"/>
                        <a:t>111</a:t>
                      </a:r>
                    </a:p>
                  </a:txBody>
                  <a:tcPr/>
                </a:tc>
                <a:tc>
                  <a:txBody>
                    <a:bodyPr/>
                    <a:lstStyle/>
                    <a:p>
                      <a:r>
                        <a:rPr lang="en-US" sz="1000"/>
                        <a:t>2.2120 %</a:t>
                      </a:r>
                    </a:p>
                  </a:txBody>
                  <a:tcPr/>
                </a:tc>
                <a:extLst>
                  <a:ext uri="{0D108BD9-81ED-4DB2-BD59-A6C34878D82A}">
                    <a16:rowId xmlns:a16="http://schemas.microsoft.com/office/drawing/2014/main" val="3025010055"/>
                  </a:ext>
                </a:extLst>
              </a:tr>
            </a:tbl>
          </a:graphicData>
        </a:graphic>
      </p:graphicFrame>
      <p:sp>
        <p:nvSpPr>
          <p:cNvPr id="4" name="Text Placeholder 3">
            <a:extLst>
              <a:ext uri="{FF2B5EF4-FFF2-40B4-BE49-F238E27FC236}">
                <a16:creationId xmlns:a16="http://schemas.microsoft.com/office/drawing/2014/main" id="{8D03478B-D91F-49F1-A64A-564320FE47F6}"/>
              </a:ext>
            </a:extLst>
          </p:cNvPr>
          <p:cNvSpPr>
            <a:spLocks noGrp="1"/>
          </p:cNvSpPr>
          <p:nvPr>
            <p:ph type="body" sz="quarter" idx="14"/>
          </p:nvPr>
        </p:nvSpPr>
        <p:spPr/>
        <p:txBody>
          <a:bodyPr/>
          <a:lstStyle/>
          <a:p>
            <a:r>
              <a:rPr lang="en-US"/>
              <a:t>02/17/2021 - 03/15/2021</a:t>
            </a:r>
          </a:p>
        </p:txBody>
      </p:sp>
    </p:spTree>
    <p:extLst>
      <p:ext uri="{BB962C8B-B14F-4D97-AF65-F5344CB8AC3E}">
        <p14:creationId xmlns:p14="http://schemas.microsoft.com/office/powerpoint/2010/main" val="31740944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E727D6-E45F-4B9E-98D2-680639F48F6E}"/>
              </a:ext>
            </a:extLst>
          </p:cNvPr>
          <p:cNvSpPr>
            <a:spLocks noGrp="1"/>
          </p:cNvSpPr>
          <p:nvPr>
            <p:ph type="title"/>
          </p:nvPr>
        </p:nvSpPr>
        <p:spPr/>
        <p:txBody>
          <a:bodyPr/>
          <a:lstStyle/>
          <a:p>
            <a:r>
              <a:rPr lang="en-US"/>
              <a:t>Instagram Follower Distribution | Teknialbikes</a:t>
            </a:r>
          </a:p>
        </p:txBody>
      </p:sp>
      <p:graphicFrame>
        <p:nvGraphicFramePr>
          <p:cNvPr id="6" name="Chart Placeholder 5">
            <a:extLst>
              <a:ext uri="{FF2B5EF4-FFF2-40B4-BE49-F238E27FC236}">
                <a16:creationId xmlns:a16="http://schemas.microsoft.com/office/drawing/2014/main" id="{CD76689C-CEFE-4BC7-B0F7-E9A0FED5A965}"/>
              </a:ext>
            </a:extLst>
          </p:cNvPr>
          <p:cNvGraphicFramePr>
            <a:graphicFrameLocks noGrp="1"/>
          </p:cNvGraphicFramePr>
          <p:nvPr>
            <p:ph type="chart" sz="quarter" idx="13"/>
            <p:extLst>
              <p:ext uri="{D42A27DB-BD31-4B8C-83A1-F6EECF244321}">
                <p14:modId xmlns:p14="http://schemas.microsoft.com/office/powerpoint/2010/main" val="147109775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1DA375C-EA1F-4742-8549-63DE4E107B6E}"/>
              </a:ext>
            </a:extLst>
          </p:cNvPr>
          <p:cNvSpPr>
            <a:spLocks noGrp="1"/>
          </p:cNvSpPr>
          <p:nvPr>
            <p:ph type="body" sz="quarter" idx="14"/>
          </p:nvPr>
        </p:nvSpPr>
        <p:spPr/>
        <p:txBody>
          <a:bodyPr/>
          <a:lstStyle/>
          <a:p>
            <a:r>
              <a:rPr lang="en-US"/>
              <a:t>02/17/2021 - 03/15/2021</a:t>
            </a:r>
          </a:p>
        </p:txBody>
      </p:sp>
      <p:sp>
        <p:nvSpPr>
          <p:cNvPr id="5" name="Footer Placeholder 4">
            <a:extLst>
              <a:ext uri="{FF2B5EF4-FFF2-40B4-BE49-F238E27FC236}">
                <a16:creationId xmlns:a16="http://schemas.microsoft.com/office/drawing/2014/main" id="{B1812475-AC39-4F52-9E84-4B45E87F4B0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487998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87C4F7-D7A8-4088-AB98-597D745E1923}"/>
              </a:ext>
            </a:extLst>
          </p:cNvPr>
          <p:cNvSpPr>
            <a:spLocks noGrp="1"/>
          </p:cNvSpPr>
          <p:nvPr>
            <p:ph type="title"/>
          </p:nvPr>
        </p:nvSpPr>
        <p:spPr/>
        <p:txBody>
          <a:bodyPr/>
          <a:lstStyle/>
          <a:p>
            <a:r>
              <a:rPr lang="en-US"/>
              <a:t>Instagram Key Metrics Radar | Teknialbikes</a:t>
            </a:r>
          </a:p>
        </p:txBody>
      </p:sp>
      <p:graphicFrame>
        <p:nvGraphicFramePr>
          <p:cNvPr id="6" name="Chart Placeholder 5">
            <a:extLst>
              <a:ext uri="{FF2B5EF4-FFF2-40B4-BE49-F238E27FC236}">
                <a16:creationId xmlns:a16="http://schemas.microsoft.com/office/drawing/2014/main" id="{AE8E79BB-A7BB-4702-BA92-56FEDFE254D8}"/>
              </a:ext>
            </a:extLst>
          </p:cNvPr>
          <p:cNvGraphicFramePr>
            <a:graphicFrameLocks noGrp="1"/>
          </p:cNvGraphicFramePr>
          <p:nvPr>
            <p:ph type="chart" sz="quarter" idx="13"/>
            <p:extLst>
              <p:ext uri="{D42A27DB-BD31-4B8C-83A1-F6EECF244321}">
                <p14:modId xmlns:p14="http://schemas.microsoft.com/office/powerpoint/2010/main" val="142430027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092CD22-4D87-4EF3-BC1B-F495EBC60809}"/>
              </a:ext>
            </a:extLst>
          </p:cNvPr>
          <p:cNvSpPr>
            <a:spLocks noGrp="1"/>
          </p:cNvSpPr>
          <p:nvPr>
            <p:ph type="body" sz="quarter" idx="14"/>
          </p:nvPr>
        </p:nvSpPr>
        <p:spPr/>
        <p:txBody>
          <a:bodyPr/>
          <a:lstStyle/>
          <a:p>
            <a:r>
              <a:rPr lang="en-US"/>
              <a:t>02/17/2021 - 03/15/2021</a:t>
            </a:r>
          </a:p>
        </p:txBody>
      </p:sp>
      <p:sp>
        <p:nvSpPr>
          <p:cNvPr id="5" name="Footer Placeholder 4">
            <a:extLst>
              <a:ext uri="{FF2B5EF4-FFF2-40B4-BE49-F238E27FC236}">
                <a16:creationId xmlns:a16="http://schemas.microsoft.com/office/drawing/2014/main" id="{8BD783D4-84F8-47E1-8932-E115F773DBD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070165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6977DB-35C6-41FA-B8FD-95214F076EE4}"/>
              </a:ext>
            </a:extLst>
          </p:cNvPr>
          <p:cNvSpPr>
            <a:spLocks noGrp="1"/>
          </p:cNvSpPr>
          <p:nvPr>
            <p:ph type="title"/>
          </p:nvPr>
        </p:nvSpPr>
        <p:spPr/>
        <p:txBody>
          <a:bodyPr/>
          <a:lstStyle/>
          <a:p>
            <a:r>
              <a:rPr lang="en-US"/>
              <a:t>Instagram Followers Total | Teknialbikes</a:t>
            </a:r>
          </a:p>
        </p:txBody>
      </p:sp>
      <p:graphicFrame>
        <p:nvGraphicFramePr>
          <p:cNvPr id="6" name="Chart Placeholder 5">
            <a:extLst>
              <a:ext uri="{FF2B5EF4-FFF2-40B4-BE49-F238E27FC236}">
                <a16:creationId xmlns:a16="http://schemas.microsoft.com/office/drawing/2014/main" id="{ED39ECEF-620B-41BB-ABB5-CF5AF63DAD1D}"/>
              </a:ext>
            </a:extLst>
          </p:cNvPr>
          <p:cNvGraphicFramePr>
            <a:graphicFrameLocks noGrp="1"/>
          </p:cNvGraphicFramePr>
          <p:nvPr>
            <p:ph type="chart" sz="quarter" idx="13"/>
            <p:extLst>
              <p:ext uri="{D42A27DB-BD31-4B8C-83A1-F6EECF244321}">
                <p14:modId xmlns:p14="http://schemas.microsoft.com/office/powerpoint/2010/main" val="10051429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BCD1D68-079D-4ADB-9865-7FB9DE03B83D}"/>
              </a:ext>
            </a:extLst>
          </p:cNvPr>
          <p:cNvSpPr>
            <a:spLocks noGrp="1"/>
          </p:cNvSpPr>
          <p:nvPr>
            <p:ph type="body" sz="quarter" idx="14"/>
          </p:nvPr>
        </p:nvSpPr>
        <p:spPr/>
        <p:txBody>
          <a:bodyPr/>
          <a:lstStyle/>
          <a:p>
            <a:r>
              <a:rPr lang="en-US"/>
              <a:t>02/17/2021 - 03/15/2021</a:t>
            </a:r>
          </a:p>
        </p:txBody>
      </p:sp>
      <p:sp>
        <p:nvSpPr>
          <p:cNvPr id="5" name="Footer Placeholder 4">
            <a:extLst>
              <a:ext uri="{FF2B5EF4-FFF2-40B4-BE49-F238E27FC236}">
                <a16:creationId xmlns:a16="http://schemas.microsoft.com/office/drawing/2014/main" id="{1B419C93-79D1-49E7-A4BF-789574337C9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901005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3B7E2B-C3E4-4D47-9E35-0BF355AB6F3E}"/>
              </a:ext>
            </a:extLst>
          </p:cNvPr>
          <p:cNvSpPr>
            <a:spLocks noGrp="1"/>
          </p:cNvSpPr>
          <p:nvPr>
            <p:ph type="title"/>
          </p:nvPr>
        </p:nvSpPr>
        <p:spPr/>
        <p:txBody>
          <a:bodyPr/>
          <a:lstStyle/>
          <a:p>
            <a:r>
              <a:rPr lang="en-US"/>
              <a:t>Instagram Followers Change Per Weekday | Teknialbikes</a:t>
            </a:r>
          </a:p>
        </p:txBody>
      </p:sp>
      <p:graphicFrame>
        <p:nvGraphicFramePr>
          <p:cNvPr id="6" name="Chart Placeholder 5">
            <a:extLst>
              <a:ext uri="{FF2B5EF4-FFF2-40B4-BE49-F238E27FC236}">
                <a16:creationId xmlns:a16="http://schemas.microsoft.com/office/drawing/2014/main" id="{84E40E37-A892-4974-BD36-F9292219DAA5}"/>
              </a:ext>
            </a:extLst>
          </p:cNvPr>
          <p:cNvGraphicFramePr>
            <a:graphicFrameLocks noGrp="1"/>
          </p:cNvGraphicFramePr>
          <p:nvPr>
            <p:ph type="chart" sz="quarter" idx="13"/>
            <p:extLst>
              <p:ext uri="{D42A27DB-BD31-4B8C-83A1-F6EECF244321}">
                <p14:modId xmlns:p14="http://schemas.microsoft.com/office/powerpoint/2010/main" val="257956119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978C460-DA71-455E-BC8D-1DC1B63C239C}"/>
              </a:ext>
            </a:extLst>
          </p:cNvPr>
          <p:cNvSpPr>
            <a:spLocks noGrp="1"/>
          </p:cNvSpPr>
          <p:nvPr>
            <p:ph type="body" sz="quarter" idx="14"/>
          </p:nvPr>
        </p:nvSpPr>
        <p:spPr/>
        <p:txBody>
          <a:bodyPr/>
          <a:lstStyle/>
          <a:p>
            <a:r>
              <a:rPr lang="en-US"/>
              <a:t>02/17/2021 - 03/15/2021</a:t>
            </a:r>
          </a:p>
        </p:txBody>
      </p:sp>
      <p:sp>
        <p:nvSpPr>
          <p:cNvPr id="5" name="Footer Placeholder 4">
            <a:extLst>
              <a:ext uri="{FF2B5EF4-FFF2-40B4-BE49-F238E27FC236}">
                <a16:creationId xmlns:a16="http://schemas.microsoft.com/office/drawing/2014/main" id="{89D99DBD-F81D-427A-B155-A824DB33392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294572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B17DEB-0BA2-4313-A7DB-47CAF01DBE3F}"/>
              </a:ext>
            </a:extLst>
          </p:cNvPr>
          <p:cNvSpPr>
            <a:spLocks noGrp="1"/>
          </p:cNvSpPr>
          <p:nvPr>
            <p:ph type="title"/>
          </p:nvPr>
        </p:nvSpPr>
        <p:spPr/>
        <p:txBody>
          <a:bodyPr/>
          <a:lstStyle/>
          <a:p>
            <a:r>
              <a:rPr lang="en-US"/>
              <a:t>Instagram Posts By Weekday | Teknialbikes</a:t>
            </a:r>
          </a:p>
        </p:txBody>
      </p:sp>
      <p:graphicFrame>
        <p:nvGraphicFramePr>
          <p:cNvPr id="6" name="Chart Placeholder 5">
            <a:extLst>
              <a:ext uri="{FF2B5EF4-FFF2-40B4-BE49-F238E27FC236}">
                <a16:creationId xmlns:a16="http://schemas.microsoft.com/office/drawing/2014/main" id="{6594C389-8588-421C-912C-102B2904CCD6}"/>
              </a:ext>
            </a:extLst>
          </p:cNvPr>
          <p:cNvGraphicFramePr>
            <a:graphicFrameLocks noGrp="1"/>
          </p:cNvGraphicFramePr>
          <p:nvPr>
            <p:ph type="chart" sz="quarter" idx="13"/>
            <p:extLst>
              <p:ext uri="{D42A27DB-BD31-4B8C-83A1-F6EECF244321}">
                <p14:modId xmlns:p14="http://schemas.microsoft.com/office/powerpoint/2010/main" val="9024845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BE709D0-826D-4FBC-9B69-044CDE0866E2}"/>
              </a:ext>
            </a:extLst>
          </p:cNvPr>
          <p:cNvSpPr>
            <a:spLocks noGrp="1"/>
          </p:cNvSpPr>
          <p:nvPr>
            <p:ph type="body" sz="quarter" idx="14"/>
          </p:nvPr>
        </p:nvSpPr>
        <p:spPr/>
        <p:txBody>
          <a:bodyPr/>
          <a:lstStyle/>
          <a:p>
            <a:r>
              <a:rPr lang="en-US"/>
              <a:t>02/17/2021 - 03/15/2021</a:t>
            </a:r>
          </a:p>
        </p:txBody>
      </p:sp>
      <p:sp>
        <p:nvSpPr>
          <p:cNvPr id="5" name="Footer Placeholder 4">
            <a:extLst>
              <a:ext uri="{FF2B5EF4-FFF2-40B4-BE49-F238E27FC236}">
                <a16:creationId xmlns:a16="http://schemas.microsoft.com/office/drawing/2014/main" id="{E3769821-8049-45DF-AF0E-6494AF51F8A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572175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2BAC75-ACB0-4584-AF69-E33A55A84757}"/>
              </a:ext>
            </a:extLst>
          </p:cNvPr>
          <p:cNvSpPr>
            <a:spLocks noGrp="1"/>
          </p:cNvSpPr>
          <p:nvPr>
            <p:ph type="title"/>
          </p:nvPr>
        </p:nvSpPr>
        <p:spPr/>
        <p:txBody>
          <a:bodyPr/>
          <a:lstStyle/>
          <a:p>
            <a:r>
              <a:rPr lang="en-US"/>
              <a:t>Instagram Interaction Rate By Weekday | Teknialbikes</a:t>
            </a:r>
          </a:p>
        </p:txBody>
      </p:sp>
      <p:graphicFrame>
        <p:nvGraphicFramePr>
          <p:cNvPr id="6" name="Chart Placeholder 5">
            <a:extLst>
              <a:ext uri="{FF2B5EF4-FFF2-40B4-BE49-F238E27FC236}">
                <a16:creationId xmlns:a16="http://schemas.microsoft.com/office/drawing/2014/main" id="{76C519B2-CE04-42AA-B579-242EB5DEAA88}"/>
              </a:ext>
            </a:extLst>
          </p:cNvPr>
          <p:cNvGraphicFramePr>
            <a:graphicFrameLocks noGrp="1"/>
          </p:cNvGraphicFramePr>
          <p:nvPr>
            <p:ph type="chart" sz="quarter" idx="13"/>
            <p:extLst>
              <p:ext uri="{D42A27DB-BD31-4B8C-83A1-F6EECF244321}">
                <p14:modId xmlns:p14="http://schemas.microsoft.com/office/powerpoint/2010/main" val="120800669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E550E0C-25AE-40AB-8C15-0F86BFCBC4AD}"/>
              </a:ext>
            </a:extLst>
          </p:cNvPr>
          <p:cNvSpPr>
            <a:spLocks noGrp="1"/>
          </p:cNvSpPr>
          <p:nvPr>
            <p:ph type="body" sz="quarter" idx="14"/>
          </p:nvPr>
        </p:nvSpPr>
        <p:spPr/>
        <p:txBody>
          <a:bodyPr/>
          <a:lstStyle/>
          <a:p>
            <a:r>
              <a:rPr lang="en-US"/>
              <a:t>02/17/2021 - 03/15/2021</a:t>
            </a:r>
          </a:p>
        </p:txBody>
      </p:sp>
      <p:sp>
        <p:nvSpPr>
          <p:cNvPr id="5" name="Footer Placeholder 4">
            <a:extLst>
              <a:ext uri="{FF2B5EF4-FFF2-40B4-BE49-F238E27FC236}">
                <a16:creationId xmlns:a16="http://schemas.microsoft.com/office/drawing/2014/main" id="{066F7572-50F1-4C39-BE73-B5652212DF8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53726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9C7CCC-847D-467C-AF90-9F214B61D409}"/>
              </a:ext>
            </a:extLst>
          </p:cNvPr>
          <p:cNvSpPr>
            <a:spLocks noGrp="1"/>
          </p:cNvSpPr>
          <p:nvPr>
            <p:ph type="title"/>
          </p:nvPr>
        </p:nvSpPr>
        <p:spPr/>
        <p:txBody>
          <a:bodyPr/>
          <a:lstStyle/>
          <a:p>
            <a:r>
              <a:rPr lang="en-US"/>
              <a:t>Instagram Posts By Hour | Teknialbikes</a:t>
            </a:r>
          </a:p>
        </p:txBody>
      </p:sp>
      <p:graphicFrame>
        <p:nvGraphicFramePr>
          <p:cNvPr id="6" name="Chart Placeholder 5">
            <a:extLst>
              <a:ext uri="{FF2B5EF4-FFF2-40B4-BE49-F238E27FC236}">
                <a16:creationId xmlns:a16="http://schemas.microsoft.com/office/drawing/2014/main" id="{65224106-4E08-4590-9926-2CF5FD41061A}"/>
              </a:ext>
            </a:extLst>
          </p:cNvPr>
          <p:cNvGraphicFramePr>
            <a:graphicFrameLocks noGrp="1"/>
          </p:cNvGraphicFramePr>
          <p:nvPr>
            <p:ph type="chart" sz="quarter" idx="13"/>
            <p:extLst>
              <p:ext uri="{D42A27DB-BD31-4B8C-83A1-F6EECF244321}">
                <p14:modId xmlns:p14="http://schemas.microsoft.com/office/powerpoint/2010/main" val="339157207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D24BCEC-E025-48EC-80CC-1E71DD681CB8}"/>
              </a:ext>
            </a:extLst>
          </p:cNvPr>
          <p:cNvSpPr>
            <a:spLocks noGrp="1"/>
          </p:cNvSpPr>
          <p:nvPr>
            <p:ph type="body" sz="quarter" idx="14"/>
          </p:nvPr>
        </p:nvSpPr>
        <p:spPr/>
        <p:txBody>
          <a:bodyPr/>
          <a:lstStyle/>
          <a:p>
            <a:r>
              <a:rPr lang="en-US"/>
              <a:t>02/17/2021 - 03/15/2021</a:t>
            </a:r>
          </a:p>
        </p:txBody>
      </p:sp>
      <p:sp>
        <p:nvSpPr>
          <p:cNvPr id="5" name="Footer Placeholder 4">
            <a:extLst>
              <a:ext uri="{FF2B5EF4-FFF2-40B4-BE49-F238E27FC236}">
                <a16:creationId xmlns:a16="http://schemas.microsoft.com/office/drawing/2014/main" id="{CF603946-34FF-4071-82A6-92BC273CED5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343191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D2F433-756A-45B7-AE77-B0B82B8DCF59}"/>
              </a:ext>
            </a:extLst>
          </p:cNvPr>
          <p:cNvSpPr>
            <a:spLocks noGrp="1"/>
          </p:cNvSpPr>
          <p:nvPr>
            <p:ph type="title"/>
          </p:nvPr>
        </p:nvSpPr>
        <p:spPr/>
        <p:txBody>
          <a:bodyPr/>
          <a:lstStyle/>
          <a:p>
            <a:r>
              <a:rPr lang="en-US"/>
              <a:t>Instagram Interaction Rate By Hour | Teknialbikes</a:t>
            </a:r>
          </a:p>
        </p:txBody>
      </p:sp>
      <p:graphicFrame>
        <p:nvGraphicFramePr>
          <p:cNvPr id="6" name="Chart Placeholder 5">
            <a:extLst>
              <a:ext uri="{FF2B5EF4-FFF2-40B4-BE49-F238E27FC236}">
                <a16:creationId xmlns:a16="http://schemas.microsoft.com/office/drawing/2014/main" id="{C0454879-64BC-4D35-AC23-39D7371F3ED8}"/>
              </a:ext>
            </a:extLst>
          </p:cNvPr>
          <p:cNvGraphicFramePr>
            <a:graphicFrameLocks noGrp="1"/>
          </p:cNvGraphicFramePr>
          <p:nvPr>
            <p:ph type="chart" sz="quarter" idx="13"/>
            <p:extLst>
              <p:ext uri="{D42A27DB-BD31-4B8C-83A1-F6EECF244321}">
                <p14:modId xmlns:p14="http://schemas.microsoft.com/office/powerpoint/2010/main" val="45681799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7E0EDCC-43BB-407A-A24F-D4EC15C94985}"/>
              </a:ext>
            </a:extLst>
          </p:cNvPr>
          <p:cNvSpPr>
            <a:spLocks noGrp="1"/>
          </p:cNvSpPr>
          <p:nvPr>
            <p:ph type="body" sz="quarter" idx="14"/>
          </p:nvPr>
        </p:nvSpPr>
        <p:spPr/>
        <p:txBody>
          <a:bodyPr/>
          <a:lstStyle/>
          <a:p>
            <a:r>
              <a:rPr lang="en-US"/>
              <a:t>02/17/2021 - 03/15/2021</a:t>
            </a:r>
          </a:p>
        </p:txBody>
      </p:sp>
      <p:sp>
        <p:nvSpPr>
          <p:cNvPr id="5" name="Footer Placeholder 4">
            <a:extLst>
              <a:ext uri="{FF2B5EF4-FFF2-40B4-BE49-F238E27FC236}">
                <a16:creationId xmlns:a16="http://schemas.microsoft.com/office/drawing/2014/main" id="{A23B31DF-27A3-49FC-80E9-396CE0150A5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735660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926019-AB52-45B5-935A-23486FB72C19}"/>
              </a:ext>
            </a:extLst>
          </p:cNvPr>
          <p:cNvSpPr>
            <a:spLocks noGrp="1"/>
          </p:cNvSpPr>
          <p:nvPr>
            <p:ph type="title"/>
          </p:nvPr>
        </p:nvSpPr>
        <p:spPr/>
        <p:txBody>
          <a:bodyPr/>
          <a:lstStyle/>
          <a:p>
            <a:r>
              <a:rPr lang="en-US"/>
              <a:t>Instagram Post Type Distribution Per Profile | Teknialbikes</a:t>
            </a:r>
          </a:p>
        </p:txBody>
      </p:sp>
      <p:graphicFrame>
        <p:nvGraphicFramePr>
          <p:cNvPr id="6" name="Chart Placeholder 5">
            <a:extLst>
              <a:ext uri="{FF2B5EF4-FFF2-40B4-BE49-F238E27FC236}">
                <a16:creationId xmlns:a16="http://schemas.microsoft.com/office/drawing/2014/main" id="{3A0B0FF1-FFA9-4129-BE40-DAD0FF8CA4BE}"/>
              </a:ext>
            </a:extLst>
          </p:cNvPr>
          <p:cNvGraphicFramePr>
            <a:graphicFrameLocks noGrp="1"/>
          </p:cNvGraphicFramePr>
          <p:nvPr>
            <p:ph type="chart" sz="quarter" idx="13"/>
            <p:extLst>
              <p:ext uri="{D42A27DB-BD31-4B8C-83A1-F6EECF244321}">
                <p14:modId xmlns:p14="http://schemas.microsoft.com/office/powerpoint/2010/main" val="247057520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72713CB-EE7C-47CB-98F8-4B00804D220D}"/>
              </a:ext>
            </a:extLst>
          </p:cNvPr>
          <p:cNvSpPr>
            <a:spLocks noGrp="1"/>
          </p:cNvSpPr>
          <p:nvPr>
            <p:ph type="body" sz="quarter" idx="14"/>
          </p:nvPr>
        </p:nvSpPr>
        <p:spPr/>
        <p:txBody>
          <a:bodyPr/>
          <a:lstStyle/>
          <a:p>
            <a:r>
              <a:rPr lang="en-US"/>
              <a:t>02/17/2021 - 03/15/2021</a:t>
            </a:r>
          </a:p>
        </p:txBody>
      </p:sp>
      <p:sp>
        <p:nvSpPr>
          <p:cNvPr id="5" name="Footer Placeholder 4">
            <a:extLst>
              <a:ext uri="{FF2B5EF4-FFF2-40B4-BE49-F238E27FC236}">
                <a16:creationId xmlns:a16="http://schemas.microsoft.com/office/drawing/2014/main" id="{9EF8CD88-A791-4A9B-BF3B-78BC6F13493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47707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53A9F0-8868-4E9F-A608-EFAF23F3C460}"/>
              </a:ext>
            </a:extLst>
          </p:cNvPr>
          <p:cNvSpPr>
            <a:spLocks noGrp="1"/>
          </p:cNvSpPr>
          <p:nvPr>
            <p:ph type="title"/>
          </p:nvPr>
        </p:nvSpPr>
        <p:spPr/>
        <p:txBody>
          <a:bodyPr/>
          <a:lstStyle/>
          <a:p>
            <a:r>
              <a:rPr lang="en-US"/>
              <a:t>Instagram Interactions by Post Type | Teknialbikes</a:t>
            </a:r>
          </a:p>
        </p:txBody>
      </p:sp>
      <p:graphicFrame>
        <p:nvGraphicFramePr>
          <p:cNvPr id="6" name="Chart Placeholder 5">
            <a:extLst>
              <a:ext uri="{FF2B5EF4-FFF2-40B4-BE49-F238E27FC236}">
                <a16:creationId xmlns:a16="http://schemas.microsoft.com/office/drawing/2014/main" id="{64694938-64DF-4AB4-BC24-F79F6B94ED25}"/>
              </a:ext>
            </a:extLst>
          </p:cNvPr>
          <p:cNvGraphicFramePr>
            <a:graphicFrameLocks noGrp="1"/>
          </p:cNvGraphicFramePr>
          <p:nvPr>
            <p:ph type="chart" sz="quarter" idx="13"/>
            <p:extLst>
              <p:ext uri="{D42A27DB-BD31-4B8C-83A1-F6EECF244321}">
                <p14:modId xmlns:p14="http://schemas.microsoft.com/office/powerpoint/2010/main" val="385282127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C5225DA-260D-4CC0-A0AC-C981687AA1D1}"/>
              </a:ext>
            </a:extLst>
          </p:cNvPr>
          <p:cNvSpPr>
            <a:spLocks noGrp="1"/>
          </p:cNvSpPr>
          <p:nvPr>
            <p:ph type="body" sz="quarter" idx="14"/>
          </p:nvPr>
        </p:nvSpPr>
        <p:spPr/>
        <p:txBody>
          <a:bodyPr/>
          <a:lstStyle/>
          <a:p>
            <a:r>
              <a:rPr lang="en-US"/>
              <a:t>02/17/2021 - 03/15/2021</a:t>
            </a:r>
          </a:p>
        </p:txBody>
      </p:sp>
      <p:sp>
        <p:nvSpPr>
          <p:cNvPr id="5" name="Footer Placeholder 4">
            <a:extLst>
              <a:ext uri="{FF2B5EF4-FFF2-40B4-BE49-F238E27FC236}">
                <a16:creationId xmlns:a16="http://schemas.microsoft.com/office/drawing/2014/main" id="{FE3A1664-BC91-4A1D-A607-8C570EBE5ED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9627432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C6E77D-F529-4B8B-8063-6EEB32AC7D2F}"/>
              </a:ext>
            </a:extLst>
          </p:cNvPr>
          <p:cNvSpPr>
            <a:spLocks noGrp="1"/>
          </p:cNvSpPr>
          <p:nvPr>
            <p:ph type="title"/>
          </p:nvPr>
        </p:nvSpPr>
        <p:spPr/>
        <p:txBody>
          <a:bodyPr/>
          <a:lstStyle/>
          <a:p>
            <a:r>
              <a:rPr lang="en-US"/>
              <a:t>Instagram Interaction Rate By Post Type | Teknialbikes</a:t>
            </a:r>
          </a:p>
        </p:txBody>
      </p:sp>
      <p:graphicFrame>
        <p:nvGraphicFramePr>
          <p:cNvPr id="6" name="Chart Placeholder 5">
            <a:extLst>
              <a:ext uri="{FF2B5EF4-FFF2-40B4-BE49-F238E27FC236}">
                <a16:creationId xmlns:a16="http://schemas.microsoft.com/office/drawing/2014/main" id="{71C905FB-8C31-4FC7-9F80-E531954131E7}"/>
              </a:ext>
            </a:extLst>
          </p:cNvPr>
          <p:cNvGraphicFramePr>
            <a:graphicFrameLocks noGrp="1"/>
          </p:cNvGraphicFramePr>
          <p:nvPr>
            <p:ph type="chart" sz="quarter" idx="13"/>
            <p:extLst>
              <p:ext uri="{D42A27DB-BD31-4B8C-83A1-F6EECF244321}">
                <p14:modId xmlns:p14="http://schemas.microsoft.com/office/powerpoint/2010/main" val="298606524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92DE83B-5632-4D95-B83E-52C8C13717C6}"/>
              </a:ext>
            </a:extLst>
          </p:cNvPr>
          <p:cNvSpPr>
            <a:spLocks noGrp="1"/>
          </p:cNvSpPr>
          <p:nvPr>
            <p:ph type="body" sz="quarter" idx="14"/>
          </p:nvPr>
        </p:nvSpPr>
        <p:spPr/>
        <p:txBody>
          <a:bodyPr/>
          <a:lstStyle/>
          <a:p>
            <a:r>
              <a:rPr lang="en-US"/>
              <a:t>02/17/2021 - 03/15/2021</a:t>
            </a:r>
          </a:p>
        </p:txBody>
      </p:sp>
      <p:sp>
        <p:nvSpPr>
          <p:cNvPr id="5" name="Footer Placeholder 4">
            <a:extLst>
              <a:ext uri="{FF2B5EF4-FFF2-40B4-BE49-F238E27FC236}">
                <a16:creationId xmlns:a16="http://schemas.microsoft.com/office/drawing/2014/main" id="{7BA0787C-C3B9-417C-8E6B-C81515A5BB4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9235187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0F658F-82EF-41A2-A977-74EF93D56EA4}"/>
              </a:ext>
            </a:extLst>
          </p:cNvPr>
          <p:cNvSpPr>
            <a:spLocks noGrp="1"/>
          </p:cNvSpPr>
          <p:nvPr>
            <p:ph type="title"/>
          </p:nvPr>
        </p:nvSpPr>
        <p:spPr/>
        <p:txBody>
          <a:bodyPr/>
          <a:lstStyle/>
          <a:p>
            <a:r>
              <a:rPr lang="en-US"/>
              <a:t>Instagram Interactions Distribution | Teknialbikes</a:t>
            </a:r>
          </a:p>
        </p:txBody>
      </p:sp>
      <p:graphicFrame>
        <p:nvGraphicFramePr>
          <p:cNvPr id="6" name="Chart Placeholder 5">
            <a:extLst>
              <a:ext uri="{FF2B5EF4-FFF2-40B4-BE49-F238E27FC236}">
                <a16:creationId xmlns:a16="http://schemas.microsoft.com/office/drawing/2014/main" id="{C612CD84-4244-4EE0-BA3D-8371B8A77167}"/>
              </a:ext>
            </a:extLst>
          </p:cNvPr>
          <p:cNvGraphicFramePr>
            <a:graphicFrameLocks noGrp="1"/>
          </p:cNvGraphicFramePr>
          <p:nvPr>
            <p:ph type="chart" sz="quarter" idx="13"/>
            <p:extLst>
              <p:ext uri="{D42A27DB-BD31-4B8C-83A1-F6EECF244321}">
                <p14:modId xmlns:p14="http://schemas.microsoft.com/office/powerpoint/2010/main" val="69193413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654E402-EEEF-42D5-A5EA-C2300E40F0D8}"/>
              </a:ext>
            </a:extLst>
          </p:cNvPr>
          <p:cNvSpPr>
            <a:spLocks noGrp="1"/>
          </p:cNvSpPr>
          <p:nvPr>
            <p:ph type="body" sz="quarter" idx="14"/>
          </p:nvPr>
        </p:nvSpPr>
        <p:spPr/>
        <p:txBody>
          <a:bodyPr/>
          <a:lstStyle/>
          <a:p>
            <a:r>
              <a:rPr lang="en-US"/>
              <a:t>02/17/2021 - 03/15/2021</a:t>
            </a:r>
          </a:p>
        </p:txBody>
      </p:sp>
      <p:sp>
        <p:nvSpPr>
          <p:cNvPr id="5" name="Footer Placeholder 4">
            <a:extLst>
              <a:ext uri="{FF2B5EF4-FFF2-40B4-BE49-F238E27FC236}">
                <a16:creationId xmlns:a16="http://schemas.microsoft.com/office/drawing/2014/main" id="{1E853DFA-ADD2-43D7-AE24-846A9C5DE0A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1787596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66C952-FF67-41B9-8424-08D8C43628AD}"/>
              </a:ext>
            </a:extLst>
          </p:cNvPr>
          <p:cNvSpPr>
            <a:spLocks noGrp="1"/>
          </p:cNvSpPr>
          <p:nvPr>
            <p:ph type="title"/>
          </p:nvPr>
        </p:nvSpPr>
        <p:spPr/>
        <p:txBody>
          <a:bodyPr/>
          <a:lstStyle/>
          <a:p>
            <a:r>
              <a:rPr lang="en-US"/>
              <a:t>Instagram Hashtag Detection | Teknialbikes - 1 of 3</a:t>
            </a:r>
          </a:p>
        </p:txBody>
      </p:sp>
      <p:graphicFrame>
        <p:nvGraphicFramePr>
          <p:cNvPr id="5" name="Table Placeholder 4">
            <a:extLst>
              <a:ext uri="{FF2B5EF4-FFF2-40B4-BE49-F238E27FC236}">
                <a16:creationId xmlns:a16="http://schemas.microsoft.com/office/drawing/2014/main" id="{7243BE42-9D43-417A-B4AF-D069B8A8ED63}"/>
              </a:ext>
            </a:extLst>
          </p:cNvPr>
          <p:cNvGraphicFramePr>
            <a:graphicFrameLocks noGrp="1"/>
          </p:cNvGraphicFramePr>
          <p:nvPr>
            <p:ph type="tbl" sz="quarter" idx="13"/>
            <p:extLst>
              <p:ext uri="{D42A27DB-BD31-4B8C-83A1-F6EECF244321}">
                <p14:modId xmlns:p14="http://schemas.microsoft.com/office/powerpoint/2010/main" val="35649856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818176612"/>
                    </a:ext>
                  </a:extLst>
                </a:gridCol>
                <a:gridCol w="1399032">
                  <a:extLst>
                    <a:ext uri="{9D8B030D-6E8A-4147-A177-3AD203B41FA5}">
                      <a16:colId xmlns:a16="http://schemas.microsoft.com/office/drawing/2014/main" val="1063880101"/>
                    </a:ext>
                  </a:extLst>
                </a:gridCol>
                <a:gridCol w="1399032">
                  <a:extLst>
                    <a:ext uri="{9D8B030D-6E8A-4147-A177-3AD203B41FA5}">
                      <a16:colId xmlns:a16="http://schemas.microsoft.com/office/drawing/2014/main" val="120169532"/>
                    </a:ext>
                  </a:extLst>
                </a:gridCol>
                <a:gridCol w="1399032">
                  <a:extLst>
                    <a:ext uri="{9D8B030D-6E8A-4147-A177-3AD203B41FA5}">
                      <a16:colId xmlns:a16="http://schemas.microsoft.com/office/drawing/2014/main" val="3945636457"/>
                    </a:ext>
                  </a:extLst>
                </a:gridCol>
                <a:gridCol w="1399032">
                  <a:extLst>
                    <a:ext uri="{9D8B030D-6E8A-4147-A177-3AD203B41FA5}">
                      <a16:colId xmlns:a16="http://schemas.microsoft.com/office/drawing/2014/main" val="16848484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17176372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233.8</a:t>
                      </a:r>
                    </a:p>
                  </a:txBody>
                  <a:tcPr/>
                </a:tc>
                <a:extLst>
                  <a:ext uri="{0D108BD9-81ED-4DB2-BD59-A6C34878D82A}">
                    <a16:rowId xmlns:a16="http://schemas.microsoft.com/office/drawing/2014/main" val="9230995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#bicicleta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261.55555555556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10.444444444444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a:t>
                      </a:r>
                    </a:p>
                  </a:txBody>
                  <a:tcPr/>
                </a:tc>
                <a:extLst>
                  <a:ext uri="{0D108BD9-81ED-4DB2-BD59-A6C34878D82A}">
                    <a16:rowId xmlns:a16="http://schemas.microsoft.com/office/drawing/2014/main" val="20014503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#cycling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6.4444444444444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240.77777777778</a:t>
                      </a:r>
                    </a:p>
                  </a:txBody>
                  <a:tcPr/>
                </a:tc>
                <a:extLst>
                  <a:ext uri="{0D108BD9-81ED-4DB2-BD59-A6C34878D82A}">
                    <a16:rowId xmlns:a16="http://schemas.microsoft.com/office/drawing/2014/main" val="8572711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#venzo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265.25</a:t>
                      </a:r>
                    </a:p>
                  </a:txBody>
                  <a:tcPr/>
                </a:tc>
                <a:extLst>
                  <a:ext uri="{0D108BD9-81ED-4DB2-BD59-A6C34878D82A}">
                    <a16:rowId xmlns:a16="http://schemas.microsoft.com/office/drawing/2014/main" val="10212066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#somosvenzo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265.25</a:t>
                      </a:r>
                    </a:p>
                  </a:txBody>
                  <a:tcPr/>
                </a:tc>
                <a:extLst>
                  <a:ext uri="{0D108BD9-81ED-4DB2-BD59-A6C34878D82A}">
                    <a16:rowId xmlns:a16="http://schemas.microsoft.com/office/drawing/2014/main" val="33521447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#vivivenzo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265.25</a:t>
                      </a:r>
                    </a:p>
                  </a:txBody>
                  <a:tcPr/>
                </a:tc>
                <a:extLst>
                  <a:ext uri="{0D108BD9-81ED-4DB2-BD59-A6C34878D82A}">
                    <a16:rowId xmlns:a16="http://schemas.microsoft.com/office/drawing/2014/main" val="24420570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#ciclismo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265.25</a:t>
                      </a:r>
                    </a:p>
                  </a:txBody>
                  <a:tcPr/>
                </a:tc>
                <a:extLst>
                  <a:ext uri="{0D108BD9-81ED-4DB2-BD59-A6C34878D82A}">
                    <a16:rowId xmlns:a16="http://schemas.microsoft.com/office/drawing/2014/main" val="35294385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#cyclinglife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265.25</a:t>
                      </a:r>
                    </a:p>
                  </a:txBody>
                  <a:tcPr/>
                </a:tc>
                <a:extLst>
                  <a:ext uri="{0D108BD9-81ED-4DB2-BD59-A6C34878D82A}">
                    <a16:rowId xmlns:a16="http://schemas.microsoft.com/office/drawing/2014/main" val="21616257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#biker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265.25</a:t>
                      </a:r>
                    </a:p>
                  </a:txBody>
                  <a:tcPr/>
                </a:tc>
                <a:extLst>
                  <a:ext uri="{0D108BD9-81ED-4DB2-BD59-A6C34878D82A}">
                    <a16:rowId xmlns:a16="http://schemas.microsoft.com/office/drawing/2014/main" val="11190201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#ciclismoargentino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315.625</a:t>
                      </a:r>
                    </a:p>
                  </a:txBody>
                  <a:tcPr/>
                </a:tc>
                <a:extLst>
                  <a:ext uri="{0D108BD9-81ED-4DB2-BD59-A6C34878D82A}">
                    <a16:rowId xmlns:a16="http://schemas.microsoft.com/office/drawing/2014/main" val="2535474196"/>
                  </a:ext>
                </a:extLst>
              </a:tr>
            </a:tbl>
          </a:graphicData>
        </a:graphic>
      </p:graphicFrame>
      <p:sp>
        <p:nvSpPr>
          <p:cNvPr id="4" name="Text Placeholder 3">
            <a:extLst>
              <a:ext uri="{FF2B5EF4-FFF2-40B4-BE49-F238E27FC236}">
                <a16:creationId xmlns:a16="http://schemas.microsoft.com/office/drawing/2014/main" id="{7B85F5F4-E2D1-46AA-A028-61AB386E70D9}"/>
              </a:ext>
            </a:extLst>
          </p:cNvPr>
          <p:cNvSpPr>
            <a:spLocks noGrp="1"/>
          </p:cNvSpPr>
          <p:nvPr>
            <p:ph type="body" sz="quarter" idx="14"/>
          </p:nvPr>
        </p:nvSpPr>
        <p:spPr/>
        <p:txBody>
          <a:bodyPr/>
          <a:lstStyle/>
          <a:p>
            <a:r>
              <a:rPr lang="en-US"/>
              <a:t>02/17/2021 - 03/15/2021</a:t>
            </a:r>
          </a:p>
        </p:txBody>
      </p:sp>
    </p:spTree>
    <p:extLst>
      <p:ext uri="{BB962C8B-B14F-4D97-AF65-F5344CB8AC3E}">
        <p14:creationId xmlns:p14="http://schemas.microsoft.com/office/powerpoint/2010/main" val="126702287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A98C4D-C3CA-4D31-98B9-A42D14FD1A07}"/>
              </a:ext>
            </a:extLst>
          </p:cNvPr>
          <p:cNvSpPr>
            <a:spLocks noGrp="1"/>
          </p:cNvSpPr>
          <p:nvPr>
            <p:ph type="title"/>
          </p:nvPr>
        </p:nvSpPr>
        <p:spPr/>
        <p:txBody>
          <a:bodyPr/>
          <a:lstStyle/>
          <a:p>
            <a:r>
              <a:rPr lang="en-US"/>
              <a:t>Instagram Hashtag Detection | Teknialbikes - 2 of 3</a:t>
            </a:r>
          </a:p>
        </p:txBody>
      </p:sp>
      <p:graphicFrame>
        <p:nvGraphicFramePr>
          <p:cNvPr id="5" name="Table Placeholder 4">
            <a:extLst>
              <a:ext uri="{FF2B5EF4-FFF2-40B4-BE49-F238E27FC236}">
                <a16:creationId xmlns:a16="http://schemas.microsoft.com/office/drawing/2014/main" id="{96DA987D-CD10-423D-9ACC-13FD86076E92}"/>
              </a:ext>
            </a:extLst>
          </p:cNvPr>
          <p:cNvGraphicFramePr>
            <a:graphicFrameLocks noGrp="1"/>
          </p:cNvGraphicFramePr>
          <p:nvPr>
            <p:ph type="tbl" sz="quarter" idx="13"/>
            <p:extLst>
              <p:ext uri="{D42A27DB-BD31-4B8C-83A1-F6EECF244321}">
                <p14:modId xmlns:p14="http://schemas.microsoft.com/office/powerpoint/2010/main" val="30291298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053089214"/>
                    </a:ext>
                  </a:extLst>
                </a:gridCol>
                <a:gridCol w="1399032">
                  <a:extLst>
                    <a:ext uri="{9D8B030D-6E8A-4147-A177-3AD203B41FA5}">
                      <a16:colId xmlns:a16="http://schemas.microsoft.com/office/drawing/2014/main" val="3645078846"/>
                    </a:ext>
                  </a:extLst>
                </a:gridCol>
                <a:gridCol w="1399032">
                  <a:extLst>
                    <a:ext uri="{9D8B030D-6E8A-4147-A177-3AD203B41FA5}">
                      <a16:colId xmlns:a16="http://schemas.microsoft.com/office/drawing/2014/main" val="3265818854"/>
                    </a:ext>
                  </a:extLst>
                </a:gridCol>
                <a:gridCol w="1399032">
                  <a:extLst>
                    <a:ext uri="{9D8B030D-6E8A-4147-A177-3AD203B41FA5}">
                      <a16:colId xmlns:a16="http://schemas.microsoft.com/office/drawing/2014/main" val="3722421437"/>
                    </a:ext>
                  </a:extLst>
                </a:gridCol>
                <a:gridCol w="1399032">
                  <a:extLst>
                    <a:ext uri="{9D8B030D-6E8A-4147-A177-3AD203B41FA5}">
                      <a16:colId xmlns:a16="http://schemas.microsoft.com/office/drawing/2014/main" val="22838107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22184812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#mtblife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199.57142857143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6.5714285714286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206.14285714286</a:t>
                      </a:r>
                    </a:p>
                  </a:txBody>
                  <a:tcPr/>
                </a:tc>
                <a:extLst>
                  <a:ext uri="{0D108BD9-81ED-4DB2-BD59-A6C34878D82A}">
                    <a16:rowId xmlns:a16="http://schemas.microsoft.com/office/drawing/2014/main" val="17559200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#cyclingphotos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257.71428571429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6.1428571428571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263.85714285714</a:t>
                      </a:r>
                    </a:p>
                  </a:txBody>
                  <a:tcPr/>
                </a:tc>
                <a:extLst>
                  <a:ext uri="{0D108BD9-81ED-4DB2-BD59-A6C34878D82A}">
                    <a16:rowId xmlns:a16="http://schemas.microsoft.com/office/drawing/2014/main" val="16510952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#tubicitumundo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119.16666666667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124.33333333333</a:t>
                      </a:r>
                    </a:p>
                  </a:txBody>
                  <a:tcPr/>
                </a:tc>
                <a:extLst>
                  <a:ext uri="{0D108BD9-81ED-4DB2-BD59-A6C34878D82A}">
                    <a16:rowId xmlns:a16="http://schemas.microsoft.com/office/drawing/2014/main" val="6486316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#topmega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119.16666666667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124.33333333333</a:t>
                      </a:r>
                    </a:p>
                  </a:txBody>
                  <a:tcPr/>
                </a:tc>
                <a:extLst>
                  <a:ext uri="{0D108BD9-81ED-4DB2-BD59-A6C34878D82A}">
                    <a16:rowId xmlns:a16="http://schemas.microsoft.com/office/drawing/2014/main" val="32747058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#mtb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238.83333333333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245.5</a:t>
                      </a:r>
                    </a:p>
                  </a:txBody>
                  <a:tcPr/>
                </a:tc>
                <a:extLst>
                  <a:ext uri="{0D108BD9-81ED-4DB2-BD59-A6C34878D82A}">
                    <a16:rowId xmlns:a16="http://schemas.microsoft.com/office/drawing/2014/main" val="3547157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#mountainbike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232.16666666667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237.5</a:t>
                      </a:r>
                    </a:p>
                  </a:txBody>
                  <a:tcPr/>
                </a:tc>
                <a:extLst>
                  <a:ext uri="{0D108BD9-81ED-4DB2-BD59-A6C34878D82A}">
                    <a16:rowId xmlns:a16="http://schemas.microsoft.com/office/drawing/2014/main" val="39255378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#venzobike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a:t>
                      </a:r>
                    </a:p>
                  </a:txBody>
                  <a:tcPr/>
                </a:tc>
                <a:extLst>
                  <a:ext uri="{0D108BD9-81ED-4DB2-BD59-A6C34878D82A}">
                    <a16:rowId xmlns:a16="http://schemas.microsoft.com/office/drawing/2014/main" val="42078004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#cyclinglifestyle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234.8</a:t>
                      </a:r>
                    </a:p>
                  </a:txBody>
                  <a:tcPr/>
                </a:tc>
                <a:extLst>
                  <a:ext uri="{0D108BD9-81ED-4DB2-BD59-A6C34878D82A}">
                    <a16:rowId xmlns:a16="http://schemas.microsoft.com/office/drawing/2014/main" val="42813817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#venzobikes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314.6</a:t>
                      </a:r>
                    </a:p>
                  </a:txBody>
                  <a:tcPr/>
                </a:tc>
                <a:extLst>
                  <a:ext uri="{0D108BD9-81ED-4DB2-BD59-A6C34878D82A}">
                    <a16:rowId xmlns:a16="http://schemas.microsoft.com/office/drawing/2014/main" val="24749997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#MovilidadElectrica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198.5</a:t>
                      </a:r>
                    </a:p>
                  </a:txBody>
                  <a:tcPr/>
                </a:tc>
                <a:extLst>
                  <a:ext uri="{0D108BD9-81ED-4DB2-BD59-A6C34878D82A}">
                    <a16:rowId xmlns:a16="http://schemas.microsoft.com/office/drawing/2014/main" val="4233847327"/>
                  </a:ext>
                </a:extLst>
              </a:tr>
            </a:tbl>
          </a:graphicData>
        </a:graphic>
      </p:graphicFrame>
      <p:sp>
        <p:nvSpPr>
          <p:cNvPr id="4" name="Text Placeholder 3">
            <a:extLst>
              <a:ext uri="{FF2B5EF4-FFF2-40B4-BE49-F238E27FC236}">
                <a16:creationId xmlns:a16="http://schemas.microsoft.com/office/drawing/2014/main" id="{54F40C0A-EB16-4FE3-A38E-FCE20B6F86BF}"/>
              </a:ext>
            </a:extLst>
          </p:cNvPr>
          <p:cNvSpPr>
            <a:spLocks noGrp="1"/>
          </p:cNvSpPr>
          <p:nvPr>
            <p:ph type="body" sz="quarter" idx="14"/>
          </p:nvPr>
        </p:nvSpPr>
        <p:spPr/>
        <p:txBody>
          <a:bodyPr/>
          <a:lstStyle/>
          <a:p>
            <a:r>
              <a:rPr lang="en-US"/>
              <a:t>02/17/2021 - 03/15/2021</a:t>
            </a:r>
          </a:p>
        </p:txBody>
      </p:sp>
    </p:spTree>
    <p:extLst>
      <p:ext uri="{BB962C8B-B14F-4D97-AF65-F5344CB8AC3E}">
        <p14:creationId xmlns:p14="http://schemas.microsoft.com/office/powerpoint/2010/main" val="98652629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EBD0A8-4A9C-4F3C-A3AD-41C83CF169BA}"/>
              </a:ext>
            </a:extLst>
          </p:cNvPr>
          <p:cNvSpPr>
            <a:spLocks noGrp="1"/>
          </p:cNvSpPr>
          <p:nvPr>
            <p:ph type="title"/>
          </p:nvPr>
        </p:nvSpPr>
        <p:spPr/>
        <p:txBody>
          <a:bodyPr/>
          <a:lstStyle/>
          <a:p>
            <a:r>
              <a:rPr lang="en-US"/>
              <a:t>Instagram Hashtag Detection | Teknialbikes - 3 of 3</a:t>
            </a:r>
          </a:p>
        </p:txBody>
      </p:sp>
      <p:graphicFrame>
        <p:nvGraphicFramePr>
          <p:cNvPr id="5" name="Table Placeholder 4">
            <a:extLst>
              <a:ext uri="{FF2B5EF4-FFF2-40B4-BE49-F238E27FC236}">
                <a16:creationId xmlns:a16="http://schemas.microsoft.com/office/drawing/2014/main" id="{462B50B4-E306-4D6A-A242-922CAD7143F5}"/>
              </a:ext>
            </a:extLst>
          </p:cNvPr>
          <p:cNvGraphicFramePr>
            <a:graphicFrameLocks noGrp="1"/>
          </p:cNvGraphicFramePr>
          <p:nvPr>
            <p:ph type="tbl" sz="quarter" idx="13"/>
            <p:extLst>
              <p:ext uri="{D42A27DB-BD31-4B8C-83A1-F6EECF244321}">
                <p14:modId xmlns:p14="http://schemas.microsoft.com/office/powerpoint/2010/main" val="17979768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486987745"/>
                    </a:ext>
                  </a:extLst>
                </a:gridCol>
                <a:gridCol w="1399032">
                  <a:extLst>
                    <a:ext uri="{9D8B030D-6E8A-4147-A177-3AD203B41FA5}">
                      <a16:colId xmlns:a16="http://schemas.microsoft.com/office/drawing/2014/main" val="2921193571"/>
                    </a:ext>
                  </a:extLst>
                </a:gridCol>
                <a:gridCol w="1399032">
                  <a:extLst>
                    <a:ext uri="{9D8B030D-6E8A-4147-A177-3AD203B41FA5}">
                      <a16:colId xmlns:a16="http://schemas.microsoft.com/office/drawing/2014/main" val="1931837207"/>
                    </a:ext>
                  </a:extLst>
                </a:gridCol>
                <a:gridCol w="1399032">
                  <a:extLst>
                    <a:ext uri="{9D8B030D-6E8A-4147-A177-3AD203B41FA5}">
                      <a16:colId xmlns:a16="http://schemas.microsoft.com/office/drawing/2014/main" val="4123013510"/>
                    </a:ext>
                  </a:extLst>
                </a:gridCol>
                <a:gridCol w="1399032">
                  <a:extLst>
                    <a:ext uri="{9D8B030D-6E8A-4147-A177-3AD203B41FA5}">
                      <a16:colId xmlns:a16="http://schemas.microsoft.com/office/drawing/2014/main" val="24616667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2063316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#mtblifestyle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282.75</a:t>
                      </a:r>
                    </a:p>
                  </a:txBody>
                  <a:tcPr/>
                </a:tc>
                <a:extLst>
                  <a:ext uri="{0D108BD9-81ED-4DB2-BD59-A6C34878D82A}">
                    <a16:rowId xmlns:a16="http://schemas.microsoft.com/office/drawing/2014/main" val="42795149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#movilidadurbana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58.666666666667</a:t>
                      </a:r>
                    </a:p>
                  </a:txBody>
                  <a:tcPr/>
                </a:tc>
                <a:extLst>
                  <a:ext uri="{0D108BD9-81ED-4DB2-BD59-A6C34878D82A}">
                    <a16:rowId xmlns:a16="http://schemas.microsoft.com/office/drawing/2014/main" val="18123600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#Gama2021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37.666666666667</a:t>
                      </a:r>
                    </a:p>
                  </a:txBody>
                  <a:tcPr/>
                </a:tc>
                <a:extLst>
                  <a:ext uri="{0D108BD9-81ED-4DB2-BD59-A6C34878D82A}">
                    <a16:rowId xmlns:a16="http://schemas.microsoft.com/office/drawing/2014/main" val="7325809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#TeknialArgentina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39.333333333333</a:t>
                      </a:r>
                    </a:p>
                  </a:txBody>
                  <a:tcPr/>
                </a:tc>
                <a:extLst>
                  <a:ext uri="{0D108BD9-81ED-4DB2-BD59-A6C34878D82A}">
                    <a16:rowId xmlns:a16="http://schemas.microsoft.com/office/drawing/2014/main" val="24711609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#bici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a:t>
                      </a:r>
                    </a:p>
                  </a:txBody>
                  <a:tcPr/>
                </a:tc>
                <a:extLst>
                  <a:ext uri="{0D108BD9-81ED-4DB2-BD59-A6C34878D82A}">
                    <a16:rowId xmlns:a16="http://schemas.microsoft.com/office/drawing/2014/main" val="2680676701"/>
                  </a:ext>
                </a:extLst>
              </a:tr>
            </a:tbl>
          </a:graphicData>
        </a:graphic>
      </p:graphicFrame>
      <p:sp>
        <p:nvSpPr>
          <p:cNvPr id="4" name="Text Placeholder 3">
            <a:extLst>
              <a:ext uri="{FF2B5EF4-FFF2-40B4-BE49-F238E27FC236}">
                <a16:creationId xmlns:a16="http://schemas.microsoft.com/office/drawing/2014/main" id="{B21C1D77-656B-4B80-86A9-5B9CF645FF8A}"/>
              </a:ext>
            </a:extLst>
          </p:cNvPr>
          <p:cNvSpPr>
            <a:spLocks noGrp="1"/>
          </p:cNvSpPr>
          <p:nvPr>
            <p:ph type="body" sz="quarter" idx="14"/>
          </p:nvPr>
        </p:nvSpPr>
        <p:spPr/>
        <p:txBody>
          <a:bodyPr/>
          <a:lstStyle/>
          <a:p>
            <a:r>
              <a:rPr lang="en-US"/>
              <a:t>02/17/2021 - 03/15/2021</a:t>
            </a:r>
          </a:p>
        </p:txBody>
      </p:sp>
    </p:spTree>
    <p:extLst>
      <p:ext uri="{BB962C8B-B14F-4D97-AF65-F5344CB8AC3E}">
        <p14:creationId xmlns:p14="http://schemas.microsoft.com/office/powerpoint/2010/main" val="87987735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1B9336-5D2E-4314-BDD6-7576CBDB3D01}"/>
              </a:ext>
            </a:extLst>
          </p:cNvPr>
          <p:cNvSpPr>
            <a:spLocks noGrp="1"/>
          </p:cNvSpPr>
          <p:nvPr>
            <p:ph type="title"/>
          </p:nvPr>
        </p:nvSpPr>
        <p:spPr/>
        <p:txBody>
          <a:bodyPr/>
          <a:lstStyle/>
          <a:p>
            <a:r>
              <a:rPr lang="en-US"/>
              <a:t>Instagram Posts Table | Teknialbikes - 1 of 17</a:t>
            </a:r>
          </a:p>
        </p:txBody>
      </p:sp>
      <p:graphicFrame>
        <p:nvGraphicFramePr>
          <p:cNvPr id="5" name="Table Placeholder 4">
            <a:extLst>
              <a:ext uri="{FF2B5EF4-FFF2-40B4-BE49-F238E27FC236}">
                <a16:creationId xmlns:a16="http://schemas.microsoft.com/office/drawing/2014/main" id="{B00C0456-909B-4E04-8CEE-4869DB940C47}"/>
              </a:ext>
            </a:extLst>
          </p:cNvPr>
          <p:cNvGraphicFramePr>
            <a:graphicFrameLocks noGrp="1"/>
          </p:cNvGraphicFramePr>
          <p:nvPr>
            <p:ph type="tbl" sz="quarter" idx="13"/>
            <p:extLst>
              <p:ext uri="{D42A27DB-BD31-4B8C-83A1-F6EECF244321}">
                <p14:modId xmlns:p14="http://schemas.microsoft.com/office/powerpoint/2010/main" val="24684404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597509574"/>
                    </a:ext>
                  </a:extLst>
                </a:gridCol>
                <a:gridCol w="987552">
                  <a:extLst>
                    <a:ext uri="{9D8B030D-6E8A-4147-A177-3AD203B41FA5}">
                      <a16:colId xmlns:a16="http://schemas.microsoft.com/office/drawing/2014/main" val="3981540497"/>
                    </a:ext>
                  </a:extLst>
                </a:gridCol>
                <a:gridCol w="987552">
                  <a:extLst>
                    <a:ext uri="{9D8B030D-6E8A-4147-A177-3AD203B41FA5}">
                      <a16:colId xmlns:a16="http://schemas.microsoft.com/office/drawing/2014/main" val="4239452776"/>
                    </a:ext>
                  </a:extLst>
                </a:gridCol>
                <a:gridCol w="987552">
                  <a:extLst>
                    <a:ext uri="{9D8B030D-6E8A-4147-A177-3AD203B41FA5}">
                      <a16:colId xmlns:a16="http://schemas.microsoft.com/office/drawing/2014/main" val="3655533894"/>
                    </a:ext>
                  </a:extLst>
                </a:gridCol>
                <a:gridCol w="987552">
                  <a:extLst>
                    <a:ext uri="{9D8B030D-6E8A-4147-A177-3AD203B41FA5}">
                      <a16:colId xmlns:a16="http://schemas.microsoft.com/office/drawing/2014/main" val="1274949142"/>
                    </a:ext>
                  </a:extLst>
                </a:gridCol>
                <a:gridCol w="987552">
                  <a:extLst>
                    <a:ext uri="{9D8B030D-6E8A-4147-A177-3AD203B41FA5}">
                      <a16:colId xmlns:a16="http://schemas.microsoft.com/office/drawing/2014/main" val="15110654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996333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olmobikes - 2021-02-19 12:40:24</a:t>
                      </a:r>
                      <a:r>
                        <a:rPr kumimoji="0" lang="es-ES" sz="1000" b="0" i="0" u="none" strike="noStrike" kern="1200" cap="none" spc="0" normalizeH="0" baseline="0" noProof="0">
                          <a:ln>
                            <a:noFill/>
                          </a:ln>
                          <a:solidFill>
                            <a:prstClr val="black"/>
                          </a:solidFill>
                          <a:effectLst/>
                          <a:uLnTx/>
                          <a:uFillTx/>
                          <a:latin typeface="+mn-lt"/>
                          <a:ea typeface="+mn-ea"/>
                          <a:cs typeface="+mn-cs"/>
                        </a:rPr>
                        <a:t>
 ¡SORTEAMOS ESTA BICI PRIMAVERA! Si querés participar, sólo tenés que...
1) Seguirnos en olmobikes 
2) Etiquetar al menos a 3 amigxs, para que también puedan participar.
¡Dale, sorteamos el viernes 26, y esta vez puede ser tuya!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52880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34.6818 %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115955065"/>
                  </a:ext>
                </a:extLst>
              </a:tr>
            </a:tbl>
          </a:graphicData>
        </a:graphic>
      </p:graphicFrame>
      <p:sp>
        <p:nvSpPr>
          <p:cNvPr id="4" name="Text Placeholder 3">
            <a:extLst>
              <a:ext uri="{FF2B5EF4-FFF2-40B4-BE49-F238E27FC236}">
                <a16:creationId xmlns:a16="http://schemas.microsoft.com/office/drawing/2014/main" id="{845C307C-719F-4CE5-94B9-501420244F5A}"/>
              </a:ext>
            </a:extLst>
          </p:cNvPr>
          <p:cNvSpPr>
            <a:spLocks noGrp="1"/>
          </p:cNvSpPr>
          <p:nvPr>
            <p:ph type="body" sz="quarter" idx="14"/>
          </p:nvPr>
        </p:nvSpPr>
        <p:spPr/>
        <p:txBody>
          <a:bodyPr/>
          <a:lstStyle/>
          <a:p>
            <a:r>
              <a:rPr lang="en-US"/>
              <a:t>02/17/2021 - 03/15/2021</a:t>
            </a:r>
          </a:p>
        </p:txBody>
      </p:sp>
    </p:spTree>
    <p:extLst>
      <p:ext uri="{BB962C8B-B14F-4D97-AF65-F5344CB8AC3E}">
        <p14:creationId xmlns:p14="http://schemas.microsoft.com/office/powerpoint/2010/main" val="254071084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41325B-6720-4E27-8F56-BCAF4886A4BB}"/>
              </a:ext>
            </a:extLst>
          </p:cNvPr>
          <p:cNvSpPr>
            <a:spLocks noGrp="1"/>
          </p:cNvSpPr>
          <p:nvPr>
            <p:ph type="title"/>
          </p:nvPr>
        </p:nvSpPr>
        <p:spPr/>
        <p:txBody>
          <a:bodyPr/>
          <a:lstStyle/>
          <a:p>
            <a:r>
              <a:rPr lang="en-US"/>
              <a:t>Instagram Posts Table | Teknialbikes - 2 of 17</a:t>
            </a:r>
          </a:p>
        </p:txBody>
      </p:sp>
      <p:graphicFrame>
        <p:nvGraphicFramePr>
          <p:cNvPr id="5" name="Table Placeholder 4">
            <a:extLst>
              <a:ext uri="{FF2B5EF4-FFF2-40B4-BE49-F238E27FC236}">
                <a16:creationId xmlns:a16="http://schemas.microsoft.com/office/drawing/2014/main" id="{E7AAF183-BC90-4ECE-8835-CABE2BA5930C}"/>
              </a:ext>
            </a:extLst>
          </p:cNvPr>
          <p:cNvGraphicFramePr>
            <a:graphicFrameLocks noGrp="1"/>
          </p:cNvGraphicFramePr>
          <p:nvPr>
            <p:ph type="tbl" sz="quarter" idx="13"/>
            <p:extLst>
              <p:ext uri="{D42A27DB-BD31-4B8C-83A1-F6EECF244321}">
                <p14:modId xmlns:p14="http://schemas.microsoft.com/office/powerpoint/2010/main" val="15925490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576395040"/>
                    </a:ext>
                  </a:extLst>
                </a:gridCol>
                <a:gridCol w="987552">
                  <a:extLst>
                    <a:ext uri="{9D8B030D-6E8A-4147-A177-3AD203B41FA5}">
                      <a16:colId xmlns:a16="http://schemas.microsoft.com/office/drawing/2014/main" val="278256383"/>
                    </a:ext>
                  </a:extLst>
                </a:gridCol>
                <a:gridCol w="987552">
                  <a:extLst>
                    <a:ext uri="{9D8B030D-6E8A-4147-A177-3AD203B41FA5}">
                      <a16:colId xmlns:a16="http://schemas.microsoft.com/office/drawing/2014/main" val="3466866602"/>
                    </a:ext>
                  </a:extLst>
                </a:gridCol>
                <a:gridCol w="987552">
                  <a:extLst>
                    <a:ext uri="{9D8B030D-6E8A-4147-A177-3AD203B41FA5}">
                      <a16:colId xmlns:a16="http://schemas.microsoft.com/office/drawing/2014/main" val="1533164416"/>
                    </a:ext>
                  </a:extLst>
                </a:gridCol>
                <a:gridCol w="987552">
                  <a:extLst>
                    <a:ext uri="{9D8B030D-6E8A-4147-A177-3AD203B41FA5}">
                      <a16:colId xmlns:a16="http://schemas.microsoft.com/office/drawing/2014/main" val="3203725544"/>
                    </a:ext>
                  </a:extLst>
                </a:gridCol>
                <a:gridCol w="987552">
                  <a:extLst>
                    <a:ext uri="{9D8B030D-6E8A-4147-A177-3AD203B41FA5}">
                      <a16:colId xmlns:a16="http://schemas.microsoft.com/office/drawing/2014/main" val="10861304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671394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venzoarg - 2021-02-24 15:45:29</a:t>
                      </a:r>
                      <a:r>
                        <a:rPr kumimoji="0" lang="en-US" sz="1000" b="0" i="0" u="none" strike="noStrike" kern="1200" cap="none" spc="0" normalizeH="0" baseline="0" noProof="0">
                          <a:ln>
                            <a:noFill/>
                          </a:ln>
                          <a:solidFill>
                            <a:prstClr val="black"/>
                          </a:solidFill>
                          <a:effectLst/>
                          <a:uLnTx/>
                          <a:uFillTx/>
                          <a:latin typeface="+mn-lt"/>
                          <a:ea typeface="+mn-ea"/>
                          <a:cs typeface="+mn-cs"/>
                        </a:rPr>
                        <a:t>
 Volvemos a encontrarnos en uno de los eventos más esperados por todos los ciclistas del país!! 🤩🔥
Te esperamos en nuestra #ExpoVenzo para mostrarte lo último en bicicletas y equipamientos.
Las #VenzoBikes más buscadas de Argentina estarán allí para que las veas de cerca y podamos brindarte toda la información, consejos y tips que necesites.
Nos vemos en vueltaaltascumbres 🔥💪🏻
#venzo #somosvenzo #vivivenzo #ciclismo #bike #bicicleta #cycling #cyclinglifestyle #cyclingphotos #cyclinglife #mtb #mtblife #mtblifestyle #venzobike #biker #mountainbike #ciclismoargentino #venzobikes #carretera #ciclismoargentino #ciclismoderuta #etna #venzoetna #cyclingroad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759767528"/>
                  </a:ext>
                </a:extLst>
              </a:tr>
            </a:tbl>
          </a:graphicData>
        </a:graphic>
      </p:graphicFrame>
      <p:sp>
        <p:nvSpPr>
          <p:cNvPr id="4" name="Text Placeholder 3">
            <a:extLst>
              <a:ext uri="{FF2B5EF4-FFF2-40B4-BE49-F238E27FC236}">
                <a16:creationId xmlns:a16="http://schemas.microsoft.com/office/drawing/2014/main" id="{411C886E-2DBB-44A1-8358-3F9CDF6FD1E4}"/>
              </a:ext>
            </a:extLst>
          </p:cNvPr>
          <p:cNvSpPr>
            <a:spLocks noGrp="1"/>
          </p:cNvSpPr>
          <p:nvPr>
            <p:ph type="body" sz="quarter" idx="14"/>
          </p:nvPr>
        </p:nvSpPr>
        <p:spPr/>
        <p:txBody>
          <a:bodyPr/>
          <a:lstStyle/>
          <a:p>
            <a:r>
              <a:rPr lang="en-US"/>
              <a:t>02/17/2021 - 03/15/2021</a:t>
            </a:r>
          </a:p>
        </p:txBody>
      </p:sp>
    </p:spTree>
    <p:extLst>
      <p:ext uri="{BB962C8B-B14F-4D97-AF65-F5344CB8AC3E}">
        <p14:creationId xmlns:p14="http://schemas.microsoft.com/office/powerpoint/2010/main" val="343007753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F27626-258F-4521-A023-143747C4ADF7}"/>
              </a:ext>
            </a:extLst>
          </p:cNvPr>
          <p:cNvSpPr>
            <a:spLocks noGrp="1"/>
          </p:cNvSpPr>
          <p:nvPr>
            <p:ph type="title"/>
          </p:nvPr>
        </p:nvSpPr>
        <p:spPr/>
        <p:txBody>
          <a:bodyPr/>
          <a:lstStyle/>
          <a:p>
            <a:r>
              <a:rPr lang="en-US"/>
              <a:t>Instagram Posts Table | Teknialbikes - 3 of 17</a:t>
            </a:r>
          </a:p>
        </p:txBody>
      </p:sp>
      <p:graphicFrame>
        <p:nvGraphicFramePr>
          <p:cNvPr id="5" name="Table Placeholder 4">
            <a:extLst>
              <a:ext uri="{FF2B5EF4-FFF2-40B4-BE49-F238E27FC236}">
                <a16:creationId xmlns:a16="http://schemas.microsoft.com/office/drawing/2014/main" id="{41CA8BFE-6D3E-4FA1-85C9-E2D1D30B9F9D}"/>
              </a:ext>
            </a:extLst>
          </p:cNvPr>
          <p:cNvGraphicFramePr>
            <a:graphicFrameLocks noGrp="1"/>
          </p:cNvGraphicFramePr>
          <p:nvPr>
            <p:ph type="tbl" sz="quarter" idx="13"/>
            <p:extLst>
              <p:ext uri="{D42A27DB-BD31-4B8C-83A1-F6EECF244321}">
                <p14:modId xmlns:p14="http://schemas.microsoft.com/office/powerpoint/2010/main" val="10974241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014640793"/>
                    </a:ext>
                  </a:extLst>
                </a:gridCol>
                <a:gridCol w="987552">
                  <a:extLst>
                    <a:ext uri="{9D8B030D-6E8A-4147-A177-3AD203B41FA5}">
                      <a16:colId xmlns:a16="http://schemas.microsoft.com/office/drawing/2014/main" val="736671281"/>
                    </a:ext>
                  </a:extLst>
                </a:gridCol>
                <a:gridCol w="987552">
                  <a:extLst>
                    <a:ext uri="{9D8B030D-6E8A-4147-A177-3AD203B41FA5}">
                      <a16:colId xmlns:a16="http://schemas.microsoft.com/office/drawing/2014/main" val="2792009072"/>
                    </a:ext>
                  </a:extLst>
                </a:gridCol>
                <a:gridCol w="987552">
                  <a:extLst>
                    <a:ext uri="{9D8B030D-6E8A-4147-A177-3AD203B41FA5}">
                      <a16:colId xmlns:a16="http://schemas.microsoft.com/office/drawing/2014/main" val="3651941088"/>
                    </a:ext>
                  </a:extLst>
                </a:gridCol>
                <a:gridCol w="987552">
                  <a:extLst>
                    <a:ext uri="{9D8B030D-6E8A-4147-A177-3AD203B41FA5}">
                      <a16:colId xmlns:a16="http://schemas.microsoft.com/office/drawing/2014/main" val="108857736"/>
                    </a:ext>
                  </a:extLst>
                </a:gridCol>
                <a:gridCol w="987552">
                  <a:extLst>
                    <a:ext uri="{9D8B030D-6E8A-4147-A177-3AD203B41FA5}">
                      <a16:colId xmlns:a16="http://schemas.microsoft.com/office/drawing/2014/main" val="3629548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406446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venzoarg - 2021-03-13 20:31:37</a:t>
                      </a:r>
                      <a:r>
                        <a:rPr kumimoji="0" lang="es-ES" sz="1000" b="0" i="0" u="none" strike="noStrike" kern="1200" cap="none" spc="0" normalizeH="0" baseline="0" noProof="0">
                          <a:ln>
                            <a:noFill/>
                          </a:ln>
                          <a:solidFill>
                            <a:prstClr val="black"/>
                          </a:solidFill>
                          <a:effectLst/>
                          <a:uLnTx/>
                          <a:uFillTx/>
                          <a:latin typeface="+mn-lt"/>
                          <a:ea typeface="+mn-ea"/>
                          <a:cs typeface="+mn-cs"/>
                        </a:rPr>
                        <a:t>
 Elegimos otra forma de habitar los espacios...
Elegimos sentir el aire en la cara, desconectarnos un poco de la rutina y conectarnos con la grandeza de la ciudad...
Elegimos disfrutar, contemplar y permanecer en cada rincón, no sólo pasar sin mirar.
Elegimos una manera sustentable de recorrerla, una manera amigable de habitarla.
(Para nosotros y para el planeta)
Hoy más que nunca, elegimos la #bicicleta.
La #VenzoAtix conquista #BuenosAires 🔥
#venzo #somosvenzo #vivivenzo #ciclismo #bike  #cycling  #cyclingphotos #cyclinglife #venzobikes #venzobike #biker #ciclismourbano #urbancycling #ciclismoargentino #cyclingroad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4274361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olmobikes - 2021-02-18 10:05:42</a:t>
                      </a:r>
                      <a:r>
                        <a:rPr kumimoji="0" lang="es-ES" sz="1000" b="0" i="0" u="none" strike="noStrike" kern="1200" cap="none" spc="0" normalizeH="0" baseline="0" noProof="0">
                          <a:ln>
                            <a:noFill/>
                          </a:ln>
                          <a:solidFill>
                            <a:prstClr val="black"/>
                          </a:solidFill>
                          <a:effectLst/>
                          <a:uLnTx/>
                          <a:uFillTx/>
                          <a:latin typeface="+mn-lt"/>
                          <a:ea typeface="+mn-ea"/>
                          <a:cs typeface="+mn-cs"/>
                        </a:rPr>
                        <a:t>
 Pedalear es lindo, pero bien acompañadx mucho más.
#bici #bicicleta #urbanbike #biciparachicos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335081640"/>
                  </a:ext>
                </a:extLst>
              </a:tr>
            </a:tbl>
          </a:graphicData>
        </a:graphic>
      </p:graphicFrame>
      <p:sp>
        <p:nvSpPr>
          <p:cNvPr id="4" name="Text Placeholder 3">
            <a:extLst>
              <a:ext uri="{FF2B5EF4-FFF2-40B4-BE49-F238E27FC236}">
                <a16:creationId xmlns:a16="http://schemas.microsoft.com/office/drawing/2014/main" id="{A0D45928-A882-4C34-BED2-83A25598223A}"/>
              </a:ext>
            </a:extLst>
          </p:cNvPr>
          <p:cNvSpPr>
            <a:spLocks noGrp="1"/>
          </p:cNvSpPr>
          <p:nvPr>
            <p:ph type="body" sz="quarter" idx="14"/>
          </p:nvPr>
        </p:nvSpPr>
        <p:spPr/>
        <p:txBody>
          <a:bodyPr/>
          <a:lstStyle/>
          <a:p>
            <a:r>
              <a:rPr lang="en-US"/>
              <a:t>02/17/2021 - 03/15/2021</a:t>
            </a:r>
          </a:p>
        </p:txBody>
      </p:sp>
    </p:spTree>
    <p:extLst>
      <p:ext uri="{BB962C8B-B14F-4D97-AF65-F5344CB8AC3E}">
        <p14:creationId xmlns:p14="http://schemas.microsoft.com/office/powerpoint/2010/main" val="183777490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B289F9-CF60-4CB4-82A0-8C590FED7C12}"/>
              </a:ext>
            </a:extLst>
          </p:cNvPr>
          <p:cNvSpPr>
            <a:spLocks noGrp="1"/>
          </p:cNvSpPr>
          <p:nvPr>
            <p:ph type="title"/>
          </p:nvPr>
        </p:nvSpPr>
        <p:spPr/>
        <p:txBody>
          <a:bodyPr/>
          <a:lstStyle/>
          <a:p>
            <a:r>
              <a:rPr lang="en-US"/>
              <a:t>Instagram Posts Table | Teknialbikes - 4 of 17</a:t>
            </a:r>
          </a:p>
        </p:txBody>
      </p:sp>
      <p:graphicFrame>
        <p:nvGraphicFramePr>
          <p:cNvPr id="5" name="Table Placeholder 4">
            <a:extLst>
              <a:ext uri="{FF2B5EF4-FFF2-40B4-BE49-F238E27FC236}">
                <a16:creationId xmlns:a16="http://schemas.microsoft.com/office/drawing/2014/main" id="{6E638A76-4500-4754-9965-5B7CEDD3115D}"/>
              </a:ext>
            </a:extLst>
          </p:cNvPr>
          <p:cNvGraphicFramePr>
            <a:graphicFrameLocks noGrp="1"/>
          </p:cNvGraphicFramePr>
          <p:nvPr>
            <p:ph type="tbl" sz="quarter" idx="13"/>
            <p:extLst>
              <p:ext uri="{D42A27DB-BD31-4B8C-83A1-F6EECF244321}">
                <p14:modId xmlns:p14="http://schemas.microsoft.com/office/powerpoint/2010/main" val="6645499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631855861"/>
                    </a:ext>
                  </a:extLst>
                </a:gridCol>
                <a:gridCol w="987552">
                  <a:extLst>
                    <a:ext uri="{9D8B030D-6E8A-4147-A177-3AD203B41FA5}">
                      <a16:colId xmlns:a16="http://schemas.microsoft.com/office/drawing/2014/main" val="1195233851"/>
                    </a:ext>
                  </a:extLst>
                </a:gridCol>
                <a:gridCol w="987552">
                  <a:extLst>
                    <a:ext uri="{9D8B030D-6E8A-4147-A177-3AD203B41FA5}">
                      <a16:colId xmlns:a16="http://schemas.microsoft.com/office/drawing/2014/main" val="29960131"/>
                    </a:ext>
                  </a:extLst>
                </a:gridCol>
                <a:gridCol w="987552">
                  <a:extLst>
                    <a:ext uri="{9D8B030D-6E8A-4147-A177-3AD203B41FA5}">
                      <a16:colId xmlns:a16="http://schemas.microsoft.com/office/drawing/2014/main" val="664128028"/>
                    </a:ext>
                  </a:extLst>
                </a:gridCol>
                <a:gridCol w="987552">
                  <a:extLst>
                    <a:ext uri="{9D8B030D-6E8A-4147-A177-3AD203B41FA5}">
                      <a16:colId xmlns:a16="http://schemas.microsoft.com/office/drawing/2014/main" val="2157449425"/>
                    </a:ext>
                  </a:extLst>
                </a:gridCol>
                <a:gridCol w="987552">
                  <a:extLst>
                    <a:ext uri="{9D8B030D-6E8A-4147-A177-3AD203B41FA5}">
                      <a16:colId xmlns:a16="http://schemas.microsoft.com/office/drawing/2014/main" val="22378917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342095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venzoarg - 2021-02-18 21:33:37</a:t>
                      </a:r>
                      <a:r>
                        <a:rPr kumimoji="0" lang="es-ES" sz="1000" b="0" i="0" u="none" strike="noStrike" kern="1200" cap="none" spc="0" normalizeH="0" baseline="0" noProof="0">
                          <a:ln>
                            <a:noFill/>
                          </a:ln>
                          <a:solidFill>
                            <a:prstClr val="black"/>
                          </a:solidFill>
                          <a:effectLst/>
                          <a:uLnTx/>
                          <a:uFillTx/>
                          <a:latin typeface="+mn-lt"/>
                          <a:ea typeface="+mn-ea"/>
                          <a:cs typeface="+mn-cs"/>
                        </a:rPr>
                        <a:t>
 #VeranoVenzo: Sur neuquino
Por natibainotti
.
Este recorrido atraviesa desde bosques y lagos hasta la estepa, para reencontrarse con el verde de las araucarias al acercarse a Villa Pehuenia.
.
Un recorrido para continuar el clásico camino de 7 lagos.
.
DATOS ÚTILES:
🗓 Cuándo hacerlo: de septiembre a mayo.
🥪 Comida: podés conseguir en cualquiera de los pueblos/ciudades mencionados. En temporada (de diciembre a abril), en el camino de 7 lagos podés encontrar las provedurías abiertas.
💧Agua: se puede cargar en los lagos y ríos.
😴 Dónde dormir: campings en 7 lagos, camping libre al costado del río Aluminé; hostels, warmshower o couchsurfing en las ciudades y pueblos. En San Martín de los Andes hay un bike
hostel.
🥶 Aunque vayas en pleno verano, llevá buen abrigo (polar, campera, gorro). De noche la temperatura baja mucho, especialmente en zonas despobladas y con mucha vegetación.
.
Tenes dudas o consultas?
Dejalas en comentarios que Nati Bainotti te las va a responder! ❤️
.
#ve...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0.5678 %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054294738"/>
                  </a:ext>
                </a:extLst>
              </a:tr>
            </a:tbl>
          </a:graphicData>
        </a:graphic>
      </p:graphicFrame>
      <p:sp>
        <p:nvSpPr>
          <p:cNvPr id="4" name="Text Placeholder 3">
            <a:extLst>
              <a:ext uri="{FF2B5EF4-FFF2-40B4-BE49-F238E27FC236}">
                <a16:creationId xmlns:a16="http://schemas.microsoft.com/office/drawing/2014/main" id="{0F5EE878-ED95-4BDD-BFDE-F2F8A169FBF8}"/>
              </a:ext>
            </a:extLst>
          </p:cNvPr>
          <p:cNvSpPr>
            <a:spLocks noGrp="1"/>
          </p:cNvSpPr>
          <p:nvPr>
            <p:ph type="body" sz="quarter" idx="14"/>
          </p:nvPr>
        </p:nvSpPr>
        <p:spPr/>
        <p:txBody>
          <a:bodyPr/>
          <a:lstStyle/>
          <a:p>
            <a:r>
              <a:rPr lang="en-US"/>
              <a:t>02/17/2021 - 03/15/2021</a:t>
            </a:r>
          </a:p>
        </p:txBody>
      </p:sp>
    </p:spTree>
    <p:extLst>
      <p:ext uri="{BB962C8B-B14F-4D97-AF65-F5344CB8AC3E}">
        <p14:creationId xmlns:p14="http://schemas.microsoft.com/office/powerpoint/2010/main" val="384237108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A21DAD-1623-4164-8F40-F438E5E452F1}"/>
              </a:ext>
            </a:extLst>
          </p:cNvPr>
          <p:cNvSpPr>
            <a:spLocks noGrp="1"/>
          </p:cNvSpPr>
          <p:nvPr>
            <p:ph type="title"/>
          </p:nvPr>
        </p:nvSpPr>
        <p:spPr/>
        <p:txBody>
          <a:bodyPr/>
          <a:lstStyle/>
          <a:p>
            <a:r>
              <a:rPr lang="en-US"/>
              <a:t>Instagram Posts Table | Teknialbikes - 5 of 17</a:t>
            </a:r>
          </a:p>
        </p:txBody>
      </p:sp>
      <p:graphicFrame>
        <p:nvGraphicFramePr>
          <p:cNvPr id="5" name="Table Placeholder 4">
            <a:extLst>
              <a:ext uri="{FF2B5EF4-FFF2-40B4-BE49-F238E27FC236}">
                <a16:creationId xmlns:a16="http://schemas.microsoft.com/office/drawing/2014/main" id="{B1840900-D1D1-4769-AB21-DB31AC158D08}"/>
              </a:ext>
            </a:extLst>
          </p:cNvPr>
          <p:cNvGraphicFramePr>
            <a:graphicFrameLocks noGrp="1"/>
          </p:cNvGraphicFramePr>
          <p:nvPr>
            <p:ph type="tbl" sz="quarter" idx="13"/>
            <p:extLst>
              <p:ext uri="{D42A27DB-BD31-4B8C-83A1-F6EECF244321}">
                <p14:modId xmlns:p14="http://schemas.microsoft.com/office/powerpoint/2010/main" val="41586046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852320612"/>
                    </a:ext>
                  </a:extLst>
                </a:gridCol>
                <a:gridCol w="987552">
                  <a:extLst>
                    <a:ext uri="{9D8B030D-6E8A-4147-A177-3AD203B41FA5}">
                      <a16:colId xmlns:a16="http://schemas.microsoft.com/office/drawing/2014/main" val="205903880"/>
                    </a:ext>
                  </a:extLst>
                </a:gridCol>
                <a:gridCol w="987552">
                  <a:extLst>
                    <a:ext uri="{9D8B030D-6E8A-4147-A177-3AD203B41FA5}">
                      <a16:colId xmlns:a16="http://schemas.microsoft.com/office/drawing/2014/main" val="1874470396"/>
                    </a:ext>
                  </a:extLst>
                </a:gridCol>
                <a:gridCol w="987552">
                  <a:extLst>
                    <a:ext uri="{9D8B030D-6E8A-4147-A177-3AD203B41FA5}">
                      <a16:colId xmlns:a16="http://schemas.microsoft.com/office/drawing/2014/main" val="3568393878"/>
                    </a:ext>
                  </a:extLst>
                </a:gridCol>
                <a:gridCol w="987552">
                  <a:extLst>
                    <a:ext uri="{9D8B030D-6E8A-4147-A177-3AD203B41FA5}">
                      <a16:colId xmlns:a16="http://schemas.microsoft.com/office/drawing/2014/main" val="4034762705"/>
                    </a:ext>
                  </a:extLst>
                </a:gridCol>
                <a:gridCol w="987552">
                  <a:extLst>
                    <a:ext uri="{9D8B030D-6E8A-4147-A177-3AD203B41FA5}">
                      <a16:colId xmlns:a16="http://schemas.microsoft.com/office/drawing/2014/main" val="38734772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299507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topmega_oficial - 2021-03-03 11:45:10</a:t>
                      </a:r>
                      <a:r>
                        <a:rPr kumimoji="0" lang="en-US" sz="1000" b="0" i="0" u="none" strike="noStrike" kern="1200" cap="none" spc="0" normalizeH="0" baseline="0" noProof="0">
                          <a:ln>
                            <a:noFill/>
                          </a:ln>
                          <a:solidFill>
                            <a:prstClr val="black"/>
                          </a:solidFill>
                          <a:effectLst/>
                          <a:uLnTx/>
                          <a:uFillTx/>
                          <a:latin typeface="+mn-lt"/>
                          <a:ea typeface="+mn-ea"/>
                          <a:cs typeface="+mn-cs"/>
                        </a:rPr>
                        <a:t>
 〚E-Bike PASEO〛Se adapta a vos y a tu camino. Liviana y resistente equipada para acompañarte.
#MovilidadElectrica
.
.
#topmega #MovilidadElectrica #tubicitumundo #E-bike #bateria #paseo #technology #innovación #moderna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0.4932 %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270641289"/>
                  </a:ext>
                </a:extLst>
              </a:tr>
            </a:tbl>
          </a:graphicData>
        </a:graphic>
      </p:graphicFrame>
      <p:sp>
        <p:nvSpPr>
          <p:cNvPr id="4" name="Text Placeholder 3">
            <a:extLst>
              <a:ext uri="{FF2B5EF4-FFF2-40B4-BE49-F238E27FC236}">
                <a16:creationId xmlns:a16="http://schemas.microsoft.com/office/drawing/2014/main" id="{FE27643A-F106-46D1-9325-3DDDAEB77DB0}"/>
              </a:ext>
            </a:extLst>
          </p:cNvPr>
          <p:cNvSpPr>
            <a:spLocks noGrp="1"/>
          </p:cNvSpPr>
          <p:nvPr>
            <p:ph type="body" sz="quarter" idx="14"/>
          </p:nvPr>
        </p:nvSpPr>
        <p:spPr/>
        <p:txBody>
          <a:bodyPr/>
          <a:lstStyle/>
          <a:p>
            <a:r>
              <a:rPr lang="en-US"/>
              <a:t>02/17/2021 - 03/15/2021</a:t>
            </a:r>
          </a:p>
        </p:txBody>
      </p:sp>
    </p:spTree>
    <p:extLst>
      <p:ext uri="{BB962C8B-B14F-4D97-AF65-F5344CB8AC3E}">
        <p14:creationId xmlns:p14="http://schemas.microsoft.com/office/powerpoint/2010/main" val="305045011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41A2A7-4CA8-4855-9823-F4B97E153CE5}"/>
              </a:ext>
            </a:extLst>
          </p:cNvPr>
          <p:cNvSpPr>
            <a:spLocks noGrp="1"/>
          </p:cNvSpPr>
          <p:nvPr>
            <p:ph type="title"/>
          </p:nvPr>
        </p:nvSpPr>
        <p:spPr/>
        <p:txBody>
          <a:bodyPr/>
          <a:lstStyle/>
          <a:p>
            <a:r>
              <a:rPr lang="en-US"/>
              <a:t>Instagram Posts Table | Teknialbikes - 6 of 17</a:t>
            </a:r>
          </a:p>
        </p:txBody>
      </p:sp>
      <p:graphicFrame>
        <p:nvGraphicFramePr>
          <p:cNvPr id="5" name="Table Placeholder 4">
            <a:extLst>
              <a:ext uri="{FF2B5EF4-FFF2-40B4-BE49-F238E27FC236}">
                <a16:creationId xmlns:a16="http://schemas.microsoft.com/office/drawing/2014/main" id="{78C6AC84-A121-4321-B257-99FC33DD80EE}"/>
              </a:ext>
            </a:extLst>
          </p:cNvPr>
          <p:cNvGraphicFramePr>
            <a:graphicFrameLocks noGrp="1"/>
          </p:cNvGraphicFramePr>
          <p:nvPr>
            <p:ph type="tbl" sz="quarter" idx="13"/>
            <p:extLst>
              <p:ext uri="{D42A27DB-BD31-4B8C-83A1-F6EECF244321}">
                <p14:modId xmlns:p14="http://schemas.microsoft.com/office/powerpoint/2010/main" val="17921780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98056350"/>
                    </a:ext>
                  </a:extLst>
                </a:gridCol>
                <a:gridCol w="987552">
                  <a:extLst>
                    <a:ext uri="{9D8B030D-6E8A-4147-A177-3AD203B41FA5}">
                      <a16:colId xmlns:a16="http://schemas.microsoft.com/office/drawing/2014/main" val="205607899"/>
                    </a:ext>
                  </a:extLst>
                </a:gridCol>
                <a:gridCol w="987552">
                  <a:extLst>
                    <a:ext uri="{9D8B030D-6E8A-4147-A177-3AD203B41FA5}">
                      <a16:colId xmlns:a16="http://schemas.microsoft.com/office/drawing/2014/main" val="241356532"/>
                    </a:ext>
                  </a:extLst>
                </a:gridCol>
                <a:gridCol w="987552">
                  <a:extLst>
                    <a:ext uri="{9D8B030D-6E8A-4147-A177-3AD203B41FA5}">
                      <a16:colId xmlns:a16="http://schemas.microsoft.com/office/drawing/2014/main" val="616858983"/>
                    </a:ext>
                  </a:extLst>
                </a:gridCol>
                <a:gridCol w="987552">
                  <a:extLst>
                    <a:ext uri="{9D8B030D-6E8A-4147-A177-3AD203B41FA5}">
                      <a16:colId xmlns:a16="http://schemas.microsoft.com/office/drawing/2014/main" val="1254942562"/>
                    </a:ext>
                  </a:extLst>
                </a:gridCol>
                <a:gridCol w="987552">
                  <a:extLst>
                    <a:ext uri="{9D8B030D-6E8A-4147-A177-3AD203B41FA5}">
                      <a16:colId xmlns:a16="http://schemas.microsoft.com/office/drawing/2014/main" val="38471809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32559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venzoarg - 2021-03-11 12:14:48</a:t>
                      </a:r>
                      <a:r>
                        <a:rPr kumimoji="0" lang="es-ES" sz="1000" b="0" i="0" u="none" strike="noStrike" kern="1200" cap="none" spc="0" normalizeH="0" baseline="0" noProof="0">
                          <a:ln>
                            <a:noFill/>
                          </a:ln>
                          <a:solidFill>
                            <a:prstClr val="black"/>
                          </a:solidFill>
                          <a:effectLst/>
                          <a:uLnTx/>
                          <a:uFillTx/>
                          <a:latin typeface="+mn-lt"/>
                          <a:ea typeface="+mn-ea"/>
                          <a:cs typeface="+mn-cs"/>
                        </a:rPr>
                        <a:t>
 Nuestro equipo de #CicloturistasVenzo está conformado por personas soñadoras, creativas, visionarias, inquietas y apasionadas por descrubrir el mundo arriba de la bicicleta...
Son profesionales altamente capacitados y experimentados en #cicloviaje.
El pasado 28/02 estuvieron junto a nosotros en vueltaaltascumbres compartiendo con todos sus experiencias, sus aventuras, tips y consejos para quienes se acercaban a preguntar y querían comenzar a viajar.
La bicicleta nos da una libertad inigualable, una sensación de adrenalina, superación y concreción de sueños. 
Si queres saber más sobre nuestros #cicloviajeros, te invitamos a seguir la cuenta de venzo.travel y las cuentas personales de todos ellos ❤️
lavidadeviaje nacionsalvaje todoapedal andar.liviano unviajerofrecuente19 natibainotti 
#venzo #somosvenzo #vivivenzo #cicloturismo #ciclismo #cicloturismoargentino #argentina #cycling #cyclinglife #mtb #viajes #viajesvenzo #viviargentina #travelarg #bike #bicicleta #biker  #turi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262790439"/>
                  </a:ext>
                </a:extLst>
              </a:tr>
            </a:tbl>
          </a:graphicData>
        </a:graphic>
      </p:graphicFrame>
      <p:sp>
        <p:nvSpPr>
          <p:cNvPr id="4" name="Text Placeholder 3">
            <a:extLst>
              <a:ext uri="{FF2B5EF4-FFF2-40B4-BE49-F238E27FC236}">
                <a16:creationId xmlns:a16="http://schemas.microsoft.com/office/drawing/2014/main" id="{8ADBFEBA-96F5-4A1D-942C-D7CB17806F6F}"/>
              </a:ext>
            </a:extLst>
          </p:cNvPr>
          <p:cNvSpPr>
            <a:spLocks noGrp="1"/>
          </p:cNvSpPr>
          <p:nvPr>
            <p:ph type="body" sz="quarter" idx="14"/>
          </p:nvPr>
        </p:nvSpPr>
        <p:spPr/>
        <p:txBody>
          <a:bodyPr/>
          <a:lstStyle/>
          <a:p>
            <a:r>
              <a:rPr lang="en-US"/>
              <a:t>02/17/2021 - 03/15/2021</a:t>
            </a:r>
          </a:p>
        </p:txBody>
      </p:sp>
    </p:spTree>
    <p:extLst>
      <p:ext uri="{BB962C8B-B14F-4D97-AF65-F5344CB8AC3E}">
        <p14:creationId xmlns:p14="http://schemas.microsoft.com/office/powerpoint/2010/main" val="312534636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B6DFBC-3201-44A7-BFA2-1324BB7E4A48}"/>
              </a:ext>
            </a:extLst>
          </p:cNvPr>
          <p:cNvSpPr>
            <a:spLocks noGrp="1"/>
          </p:cNvSpPr>
          <p:nvPr>
            <p:ph type="title"/>
          </p:nvPr>
        </p:nvSpPr>
        <p:spPr/>
        <p:txBody>
          <a:bodyPr/>
          <a:lstStyle/>
          <a:p>
            <a:r>
              <a:rPr lang="en-US"/>
              <a:t>Instagram Posts Table | Teknialbikes - 7 of 17</a:t>
            </a:r>
          </a:p>
        </p:txBody>
      </p:sp>
      <p:graphicFrame>
        <p:nvGraphicFramePr>
          <p:cNvPr id="5" name="Table Placeholder 4">
            <a:extLst>
              <a:ext uri="{FF2B5EF4-FFF2-40B4-BE49-F238E27FC236}">
                <a16:creationId xmlns:a16="http://schemas.microsoft.com/office/drawing/2014/main" id="{23889A61-BFD8-414A-939E-A77CA8223A68}"/>
              </a:ext>
            </a:extLst>
          </p:cNvPr>
          <p:cNvGraphicFramePr>
            <a:graphicFrameLocks noGrp="1"/>
          </p:cNvGraphicFramePr>
          <p:nvPr>
            <p:ph type="tbl" sz="quarter" idx="13"/>
            <p:extLst>
              <p:ext uri="{D42A27DB-BD31-4B8C-83A1-F6EECF244321}">
                <p14:modId xmlns:p14="http://schemas.microsoft.com/office/powerpoint/2010/main" val="34608277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073722062"/>
                    </a:ext>
                  </a:extLst>
                </a:gridCol>
                <a:gridCol w="987552">
                  <a:extLst>
                    <a:ext uri="{9D8B030D-6E8A-4147-A177-3AD203B41FA5}">
                      <a16:colId xmlns:a16="http://schemas.microsoft.com/office/drawing/2014/main" val="2513925313"/>
                    </a:ext>
                  </a:extLst>
                </a:gridCol>
                <a:gridCol w="987552">
                  <a:extLst>
                    <a:ext uri="{9D8B030D-6E8A-4147-A177-3AD203B41FA5}">
                      <a16:colId xmlns:a16="http://schemas.microsoft.com/office/drawing/2014/main" val="701406818"/>
                    </a:ext>
                  </a:extLst>
                </a:gridCol>
                <a:gridCol w="987552">
                  <a:extLst>
                    <a:ext uri="{9D8B030D-6E8A-4147-A177-3AD203B41FA5}">
                      <a16:colId xmlns:a16="http://schemas.microsoft.com/office/drawing/2014/main" val="2145690991"/>
                    </a:ext>
                  </a:extLst>
                </a:gridCol>
                <a:gridCol w="987552">
                  <a:extLst>
                    <a:ext uri="{9D8B030D-6E8A-4147-A177-3AD203B41FA5}">
                      <a16:colId xmlns:a16="http://schemas.microsoft.com/office/drawing/2014/main" val="1844993525"/>
                    </a:ext>
                  </a:extLst>
                </a:gridCol>
                <a:gridCol w="987552">
                  <a:extLst>
                    <a:ext uri="{9D8B030D-6E8A-4147-A177-3AD203B41FA5}">
                      <a16:colId xmlns:a16="http://schemas.microsoft.com/office/drawing/2014/main" val="16315429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220434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olmobikes - 2021-03-02 15:35:21</a:t>
                      </a:r>
                      <a:r>
                        <a:rPr kumimoji="0" lang="es-ES" sz="1000" b="0" i="0" u="none" strike="noStrike" kern="1200" cap="none" spc="0" normalizeH="0" baseline="0" noProof="0">
                          <a:ln>
                            <a:noFill/>
                          </a:ln>
                          <a:solidFill>
                            <a:prstClr val="black"/>
                          </a:solidFill>
                          <a:effectLst/>
                          <a:uLnTx/>
                          <a:uFillTx/>
                          <a:latin typeface="+mn-lt"/>
                          <a:ea typeface="+mn-ea"/>
                          <a:cs typeface="+mn-cs"/>
                        </a:rPr>
                        <a:t>
 Todavía nos queda un poco de verano. ¡Disfrutá el calorcito, salí a pedalear un rato!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3099304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venzoarg - 2021-02-25 19:20:13</a:t>
                      </a:r>
                      <a:r>
                        <a:rPr kumimoji="0" lang="en-US" sz="1000" b="0" i="0" u="none" strike="noStrike" kern="1200" cap="none" spc="0" normalizeH="0" baseline="0" noProof="0">
                          <a:ln>
                            <a:noFill/>
                          </a:ln>
                          <a:solidFill>
                            <a:prstClr val="black"/>
                          </a:solidFill>
                          <a:effectLst/>
                          <a:uLnTx/>
                          <a:uFillTx/>
                          <a:latin typeface="+mn-lt"/>
                          <a:ea typeface="+mn-ea"/>
                          <a:cs typeface="+mn-cs"/>
                        </a:rPr>
                        <a:t>
 Este Sábado estaremos #VueltaAltasCumbres presentando al gran teamvenzo.arg 
El equipo de #Mtb más grande de #Argentina estará presente en este gran evento!! 
Conocé a los integrantes de este espectacular equipo y Seguí la transmisión en vivo por las cuentas de vueltaaltascumbres para vivir un finde a puro ciclismo desde donde estés!
#venzo #somosvenzo #vivivenzo #ciclismo #bike #cycling #cyclingphotos #cyclinglife #venzobike #biker #mountainbike #ciclismoargentino #venzobikes #vac2021 #vueltaaltascumbres #vac #vueltaaltascumbres2021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0.4806 %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051825067"/>
                  </a:ext>
                </a:extLst>
              </a:tr>
            </a:tbl>
          </a:graphicData>
        </a:graphic>
      </p:graphicFrame>
      <p:sp>
        <p:nvSpPr>
          <p:cNvPr id="4" name="Text Placeholder 3">
            <a:extLst>
              <a:ext uri="{FF2B5EF4-FFF2-40B4-BE49-F238E27FC236}">
                <a16:creationId xmlns:a16="http://schemas.microsoft.com/office/drawing/2014/main" id="{186E1244-D0C8-43C1-8069-2F25C57619C1}"/>
              </a:ext>
            </a:extLst>
          </p:cNvPr>
          <p:cNvSpPr>
            <a:spLocks noGrp="1"/>
          </p:cNvSpPr>
          <p:nvPr>
            <p:ph type="body" sz="quarter" idx="14"/>
          </p:nvPr>
        </p:nvSpPr>
        <p:spPr/>
        <p:txBody>
          <a:bodyPr/>
          <a:lstStyle/>
          <a:p>
            <a:r>
              <a:rPr lang="en-US"/>
              <a:t>02/17/2021 - 03/15/2021</a:t>
            </a:r>
          </a:p>
        </p:txBody>
      </p:sp>
    </p:spTree>
    <p:extLst>
      <p:ext uri="{BB962C8B-B14F-4D97-AF65-F5344CB8AC3E}">
        <p14:creationId xmlns:p14="http://schemas.microsoft.com/office/powerpoint/2010/main" val="262737576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573E04-D10E-4794-9B00-512DAE3C6159}"/>
              </a:ext>
            </a:extLst>
          </p:cNvPr>
          <p:cNvSpPr>
            <a:spLocks noGrp="1"/>
          </p:cNvSpPr>
          <p:nvPr>
            <p:ph type="title"/>
          </p:nvPr>
        </p:nvSpPr>
        <p:spPr/>
        <p:txBody>
          <a:bodyPr/>
          <a:lstStyle/>
          <a:p>
            <a:r>
              <a:rPr lang="en-US"/>
              <a:t>Instagram Posts Table | Teknialbikes - 8 of 17</a:t>
            </a:r>
          </a:p>
        </p:txBody>
      </p:sp>
      <p:graphicFrame>
        <p:nvGraphicFramePr>
          <p:cNvPr id="5" name="Table Placeholder 4">
            <a:extLst>
              <a:ext uri="{FF2B5EF4-FFF2-40B4-BE49-F238E27FC236}">
                <a16:creationId xmlns:a16="http://schemas.microsoft.com/office/drawing/2014/main" id="{B2B82F57-99E4-43AD-B48E-A1CFF26E80BC}"/>
              </a:ext>
            </a:extLst>
          </p:cNvPr>
          <p:cNvGraphicFramePr>
            <a:graphicFrameLocks noGrp="1"/>
          </p:cNvGraphicFramePr>
          <p:nvPr>
            <p:ph type="tbl" sz="quarter" idx="13"/>
            <p:extLst>
              <p:ext uri="{D42A27DB-BD31-4B8C-83A1-F6EECF244321}">
                <p14:modId xmlns:p14="http://schemas.microsoft.com/office/powerpoint/2010/main" val="4639482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197944252"/>
                    </a:ext>
                  </a:extLst>
                </a:gridCol>
                <a:gridCol w="987552">
                  <a:extLst>
                    <a:ext uri="{9D8B030D-6E8A-4147-A177-3AD203B41FA5}">
                      <a16:colId xmlns:a16="http://schemas.microsoft.com/office/drawing/2014/main" val="1177433629"/>
                    </a:ext>
                  </a:extLst>
                </a:gridCol>
                <a:gridCol w="987552">
                  <a:extLst>
                    <a:ext uri="{9D8B030D-6E8A-4147-A177-3AD203B41FA5}">
                      <a16:colId xmlns:a16="http://schemas.microsoft.com/office/drawing/2014/main" val="2774778805"/>
                    </a:ext>
                  </a:extLst>
                </a:gridCol>
                <a:gridCol w="987552">
                  <a:extLst>
                    <a:ext uri="{9D8B030D-6E8A-4147-A177-3AD203B41FA5}">
                      <a16:colId xmlns:a16="http://schemas.microsoft.com/office/drawing/2014/main" val="372727712"/>
                    </a:ext>
                  </a:extLst>
                </a:gridCol>
                <a:gridCol w="987552">
                  <a:extLst>
                    <a:ext uri="{9D8B030D-6E8A-4147-A177-3AD203B41FA5}">
                      <a16:colId xmlns:a16="http://schemas.microsoft.com/office/drawing/2014/main" val="3300908860"/>
                    </a:ext>
                  </a:extLst>
                </a:gridCol>
                <a:gridCol w="987552">
                  <a:extLst>
                    <a:ext uri="{9D8B030D-6E8A-4147-A177-3AD203B41FA5}">
                      <a16:colId xmlns:a16="http://schemas.microsoft.com/office/drawing/2014/main" val="41690213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365305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olmobikes - 2021-03-08 16:48:54</a:t>
                      </a:r>
                      <a:r>
                        <a:rPr kumimoji="0" lang="es-ES" sz="1000" b="0" i="0" u="none" strike="noStrike" kern="1200" cap="none" spc="0" normalizeH="0" baseline="0" noProof="0">
                          <a:ln>
                            <a:noFill/>
                          </a:ln>
                          <a:solidFill>
                            <a:prstClr val="black"/>
                          </a:solidFill>
                          <a:effectLst/>
                          <a:uLnTx/>
                          <a:uFillTx/>
                          <a:latin typeface="+mn-lt"/>
                          <a:ea typeface="+mn-ea"/>
                          <a:cs typeface="+mn-cs"/>
                        </a:rPr>
                        <a:t>
 Por más mujeres valientes que puedan cumplir sus sueños, disfrutar sin límites, vivir sin miedos. Por menos machos y más compañeros.
#8m #diadelamujer #niunamenos #mujerbonitaeslaquelucha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7642475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olmobikes - 2021-03-15 12:40:18</a:t>
                      </a:r>
                      <a:r>
                        <a:rPr kumimoji="0" lang="en-US" sz="1000" b="0" i="0" u="none" strike="noStrike" kern="1200" cap="none" spc="0" normalizeH="0" baseline="0" noProof="0">
                          <a:ln>
                            <a:noFill/>
                          </a:ln>
                          <a:solidFill>
                            <a:prstClr val="black"/>
                          </a:solidFill>
                          <a:effectLst/>
                          <a:uLnTx/>
                          <a:uFillTx/>
                          <a:latin typeface="+mn-lt"/>
                          <a:ea typeface="+mn-ea"/>
                          <a:cs typeface="+mn-cs"/>
                        </a:rPr>
                        <a:t>
 Como flordelave, vos también podés elegir tu #OlmoCamino.
#bicicleta #urbana #urbanbike #bici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109967123"/>
                  </a:ext>
                </a:extLst>
              </a:tr>
            </a:tbl>
          </a:graphicData>
        </a:graphic>
      </p:graphicFrame>
      <p:sp>
        <p:nvSpPr>
          <p:cNvPr id="4" name="Text Placeholder 3">
            <a:extLst>
              <a:ext uri="{FF2B5EF4-FFF2-40B4-BE49-F238E27FC236}">
                <a16:creationId xmlns:a16="http://schemas.microsoft.com/office/drawing/2014/main" id="{3C30A76B-F89B-449B-98CC-52BA02CCF2D7}"/>
              </a:ext>
            </a:extLst>
          </p:cNvPr>
          <p:cNvSpPr>
            <a:spLocks noGrp="1"/>
          </p:cNvSpPr>
          <p:nvPr>
            <p:ph type="body" sz="quarter" idx="14"/>
          </p:nvPr>
        </p:nvSpPr>
        <p:spPr/>
        <p:txBody>
          <a:bodyPr/>
          <a:lstStyle/>
          <a:p>
            <a:r>
              <a:rPr lang="en-US"/>
              <a:t>02/17/2021 - 03/15/2021</a:t>
            </a:r>
          </a:p>
        </p:txBody>
      </p:sp>
    </p:spTree>
    <p:extLst>
      <p:ext uri="{BB962C8B-B14F-4D97-AF65-F5344CB8AC3E}">
        <p14:creationId xmlns:p14="http://schemas.microsoft.com/office/powerpoint/2010/main" val="390853037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5A9907-60C9-49F2-ADED-F56D087FB8EE}"/>
              </a:ext>
            </a:extLst>
          </p:cNvPr>
          <p:cNvSpPr>
            <a:spLocks noGrp="1"/>
          </p:cNvSpPr>
          <p:nvPr>
            <p:ph type="title"/>
          </p:nvPr>
        </p:nvSpPr>
        <p:spPr/>
        <p:txBody>
          <a:bodyPr/>
          <a:lstStyle/>
          <a:p>
            <a:r>
              <a:rPr lang="en-US"/>
              <a:t>Instagram Posts Table | Teknialbikes - 9 of 17</a:t>
            </a:r>
          </a:p>
        </p:txBody>
      </p:sp>
      <p:graphicFrame>
        <p:nvGraphicFramePr>
          <p:cNvPr id="5" name="Table Placeholder 4">
            <a:extLst>
              <a:ext uri="{FF2B5EF4-FFF2-40B4-BE49-F238E27FC236}">
                <a16:creationId xmlns:a16="http://schemas.microsoft.com/office/drawing/2014/main" id="{AA1F7F6F-2DA2-4559-A4AA-7F41A177C4EB}"/>
              </a:ext>
            </a:extLst>
          </p:cNvPr>
          <p:cNvGraphicFramePr>
            <a:graphicFrameLocks noGrp="1"/>
          </p:cNvGraphicFramePr>
          <p:nvPr>
            <p:ph type="tbl" sz="quarter" idx="13"/>
            <p:extLst>
              <p:ext uri="{D42A27DB-BD31-4B8C-83A1-F6EECF244321}">
                <p14:modId xmlns:p14="http://schemas.microsoft.com/office/powerpoint/2010/main" val="40657470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477950072"/>
                    </a:ext>
                  </a:extLst>
                </a:gridCol>
                <a:gridCol w="987552">
                  <a:extLst>
                    <a:ext uri="{9D8B030D-6E8A-4147-A177-3AD203B41FA5}">
                      <a16:colId xmlns:a16="http://schemas.microsoft.com/office/drawing/2014/main" val="37913057"/>
                    </a:ext>
                  </a:extLst>
                </a:gridCol>
                <a:gridCol w="987552">
                  <a:extLst>
                    <a:ext uri="{9D8B030D-6E8A-4147-A177-3AD203B41FA5}">
                      <a16:colId xmlns:a16="http://schemas.microsoft.com/office/drawing/2014/main" val="2565992528"/>
                    </a:ext>
                  </a:extLst>
                </a:gridCol>
                <a:gridCol w="987552">
                  <a:extLst>
                    <a:ext uri="{9D8B030D-6E8A-4147-A177-3AD203B41FA5}">
                      <a16:colId xmlns:a16="http://schemas.microsoft.com/office/drawing/2014/main" val="4133227962"/>
                    </a:ext>
                  </a:extLst>
                </a:gridCol>
                <a:gridCol w="987552">
                  <a:extLst>
                    <a:ext uri="{9D8B030D-6E8A-4147-A177-3AD203B41FA5}">
                      <a16:colId xmlns:a16="http://schemas.microsoft.com/office/drawing/2014/main" val="2761743533"/>
                    </a:ext>
                  </a:extLst>
                </a:gridCol>
                <a:gridCol w="987552">
                  <a:extLst>
                    <a:ext uri="{9D8B030D-6E8A-4147-A177-3AD203B41FA5}">
                      <a16:colId xmlns:a16="http://schemas.microsoft.com/office/drawing/2014/main" val="31452780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621594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venzoarg - 2021-02-26 18:05:20</a:t>
                      </a:r>
                      <a:r>
                        <a:rPr kumimoji="0" lang="en-US" sz="1000" b="0" i="0" u="none" strike="noStrike" kern="1200" cap="none" spc="0" normalizeH="0" baseline="0" noProof="0">
                          <a:ln>
                            <a:noFill/>
                          </a:ln>
                          <a:solidFill>
                            <a:prstClr val="black"/>
                          </a:solidFill>
                          <a:effectLst/>
                          <a:uLnTx/>
                          <a:uFillTx/>
                          <a:latin typeface="+mn-lt"/>
                          <a:ea typeface="+mn-ea"/>
                          <a:cs typeface="+mn-cs"/>
                        </a:rPr>
                        <a:t>
 Visitá nuestra #ExpoVenzo en #ExpoVac de vueltaaltascumbres 
Estamos junto a lavidadeviaje en un espacio exclusivo de #cicloturistasvenzo donde compartirán historias, consejos, tips y toda su experiencia en viajes cicloturistas y bikepacking.
Estamos desde hoy hasta el Domingo en #MinaClavero
Te esperamos!! 🔥🔥
#venzo #somosvenzo #vivivenzo #ciclismo #bike #bicicleta #cycling #cyclinglifestyle #cyclingphotos #cyclinglife #mtb #mtblife #mtblifestyle #venzobike #biker #mountainbike #ciclismoargentino #venzobikes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0.3453 %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694997367"/>
                  </a:ext>
                </a:extLst>
              </a:tr>
            </a:tbl>
          </a:graphicData>
        </a:graphic>
      </p:graphicFrame>
      <p:sp>
        <p:nvSpPr>
          <p:cNvPr id="4" name="Text Placeholder 3">
            <a:extLst>
              <a:ext uri="{FF2B5EF4-FFF2-40B4-BE49-F238E27FC236}">
                <a16:creationId xmlns:a16="http://schemas.microsoft.com/office/drawing/2014/main" id="{8002687B-4F18-43FC-B341-F084676757F5}"/>
              </a:ext>
            </a:extLst>
          </p:cNvPr>
          <p:cNvSpPr>
            <a:spLocks noGrp="1"/>
          </p:cNvSpPr>
          <p:nvPr>
            <p:ph type="body" sz="quarter" idx="14"/>
          </p:nvPr>
        </p:nvSpPr>
        <p:spPr/>
        <p:txBody>
          <a:bodyPr/>
          <a:lstStyle/>
          <a:p>
            <a:r>
              <a:rPr lang="en-US"/>
              <a:t>02/17/2021 - 03/15/2021</a:t>
            </a:r>
          </a:p>
        </p:txBody>
      </p:sp>
    </p:spTree>
    <p:extLst>
      <p:ext uri="{BB962C8B-B14F-4D97-AF65-F5344CB8AC3E}">
        <p14:creationId xmlns:p14="http://schemas.microsoft.com/office/powerpoint/2010/main" val="88629140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A88D30-9580-4784-A586-85991B3C4799}"/>
              </a:ext>
            </a:extLst>
          </p:cNvPr>
          <p:cNvSpPr>
            <a:spLocks noGrp="1"/>
          </p:cNvSpPr>
          <p:nvPr>
            <p:ph type="title"/>
          </p:nvPr>
        </p:nvSpPr>
        <p:spPr/>
        <p:txBody>
          <a:bodyPr/>
          <a:lstStyle/>
          <a:p>
            <a:r>
              <a:rPr lang="en-US"/>
              <a:t>Instagram Posts Table | Teknialbikes - 10 of 17</a:t>
            </a:r>
          </a:p>
        </p:txBody>
      </p:sp>
      <p:graphicFrame>
        <p:nvGraphicFramePr>
          <p:cNvPr id="5" name="Table Placeholder 4">
            <a:extLst>
              <a:ext uri="{FF2B5EF4-FFF2-40B4-BE49-F238E27FC236}">
                <a16:creationId xmlns:a16="http://schemas.microsoft.com/office/drawing/2014/main" id="{ABD4FC3A-5989-4827-9EED-00E22F356694}"/>
              </a:ext>
            </a:extLst>
          </p:cNvPr>
          <p:cNvGraphicFramePr>
            <a:graphicFrameLocks noGrp="1"/>
          </p:cNvGraphicFramePr>
          <p:nvPr>
            <p:ph type="tbl" sz="quarter" idx="13"/>
            <p:extLst>
              <p:ext uri="{D42A27DB-BD31-4B8C-83A1-F6EECF244321}">
                <p14:modId xmlns:p14="http://schemas.microsoft.com/office/powerpoint/2010/main" val="10946002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966306721"/>
                    </a:ext>
                  </a:extLst>
                </a:gridCol>
                <a:gridCol w="987552">
                  <a:extLst>
                    <a:ext uri="{9D8B030D-6E8A-4147-A177-3AD203B41FA5}">
                      <a16:colId xmlns:a16="http://schemas.microsoft.com/office/drawing/2014/main" val="3281426749"/>
                    </a:ext>
                  </a:extLst>
                </a:gridCol>
                <a:gridCol w="987552">
                  <a:extLst>
                    <a:ext uri="{9D8B030D-6E8A-4147-A177-3AD203B41FA5}">
                      <a16:colId xmlns:a16="http://schemas.microsoft.com/office/drawing/2014/main" val="2569337800"/>
                    </a:ext>
                  </a:extLst>
                </a:gridCol>
                <a:gridCol w="987552">
                  <a:extLst>
                    <a:ext uri="{9D8B030D-6E8A-4147-A177-3AD203B41FA5}">
                      <a16:colId xmlns:a16="http://schemas.microsoft.com/office/drawing/2014/main" val="2710441814"/>
                    </a:ext>
                  </a:extLst>
                </a:gridCol>
                <a:gridCol w="987552">
                  <a:extLst>
                    <a:ext uri="{9D8B030D-6E8A-4147-A177-3AD203B41FA5}">
                      <a16:colId xmlns:a16="http://schemas.microsoft.com/office/drawing/2014/main" val="3543647787"/>
                    </a:ext>
                  </a:extLst>
                </a:gridCol>
                <a:gridCol w="987552">
                  <a:extLst>
                    <a:ext uri="{9D8B030D-6E8A-4147-A177-3AD203B41FA5}">
                      <a16:colId xmlns:a16="http://schemas.microsoft.com/office/drawing/2014/main" val="7632982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528587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venzoarg - 2021-03-04 16:28:40</a:t>
                      </a:r>
                      <a:r>
                        <a:rPr kumimoji="0" lang="es-ES" sz="1000" b="0" i="0" u="none" strike="noStrike" kern="1200" cap="none" spc="0" normalizeH="0" baseline="0" noProof="0">
                          <a:ln>
                            <a:noFill/>
                          </a:ln>
                          <a:solidFill>
                            <a:prstClr val="black"/>
                          </a:solidFill>
                          <a:effectLst/>
                          <a:uLnTx/>
                          <a:uFillTx/>
                          <a:latin typeface="+mn-lt"/>
                          <a:ea typeface="+mn-ea"/>
                          <a:cs typeface="+mn-cs"/>
                        </a:rPr>
                        <a:t>
 vueltaaltascumbres nos emocionó hasta las lágrimas en cada pedacito de lo que somos...
Estuvimos viviendo el minuto a minuto del evento en nuestro stand junto a grupocarloskarabitian mostrando lo último en #VenzoBikes y aconsejando sobre usos, mecánica y componentes a quienes lo necesitaban...
Compartimos viajes, aventuras, charlas, tips y hasta una picadita con los #CicloturistasVenzo
lavidadeviaje todoapedal andar.liviano venzo.travel
Y por supuesto, vivimos desde adentro el sentimiento de reencuentro de la familia, la adrenalina y la pasión del ciclismo de competición junto a nuestro teamvenzo.arg 
GRACIAS a todos por habernos visitado en nuestro stand, por habernos seguido por streaming y por sus mensajes y buena onda en redes durante todo el finde ❤️
#venzo #somosvenzo #vivivenzo #ciclismo #bike #bicicleta #cycling #cyclinglifestyle #cyclingphotos #cyclinglife #mtb #mtblife #mtblifestyle #biker #mountainbike #ciclismoargentino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087679894"/>
                  </a:ext>
                </a:extLst>
              </a:tr>
            </a:tbl>
          </a:graphicData>
        </a:graphic>
      </p:graphicFrame>
      <p:sp>
        <p:nvSpPr>
          <p:cNvPr id="4" name="Text Placeholder 3">
            <a:extLst>
              <a:ext uri="{FF2B5EF4-FFF2-40B4-BE49-F238E27FC236}">
                <a16:creationId xmlns:a16="http://schemas.microsoft.com/office/drawing/2014/main" id="{7A144C98-DA6C-42B8-BDC2-5DCE9BA6A44D}"/>
              </a:ext>
            </a:extLst>
          </p:cNvPr>
          <p:cNvSpPr>
            <a:spLocks noGrp="1"/>
          </p:cNvSpPr>
          <p:nvPr>
            <p:ph type="body" sz="quarter" idx="14"/>
          </p:nvPr>
        </p:nvSpPr>
        <p:spPr/>
        <p:txBody>
          <a:bodyPr/>
          <a:lstStyle/>
          <a:p>
            <a:r>
              <a:rPr lang="en-US"/>
              <a:t>02/17/2021 - 03/15/2021</a:t>
            </a:r>
          </a:p>
        </p:txBody>
      </p:sp>
    </p:spTree>
    <p:extLst>
      <p:ext uri="{BB962C8B-B14F-4D97-AF65-F5344CB8AC3E}">
        <p14:creationId xmlns:p14="http://schemas.microsoft.com/office/powerpoint/2010/main" val="294138698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5679EA-0952-4628-8B36-E9A2A72C4F04}"/>
              </a:ext>
            </a:extLst>
          </p:cNvPr>
          <p:cNvSpPr>
            <a:spLocks noGrp="1"/>
          </p:cNvSpPr>
          <p:nvPr>
            <p:ph type="title"/>
          </p:nvPr>
        </p:nvSpPr>
        <p:spPr/>
        <p:txBody>
          <a:bodyPr/>
          <a:lstStyle/>
          <a:p>
            <a:r>
              <a:rPr lang="en-US"/>
              <a:t>Instagram Posts Table | Teknialbikes - 11 of 17</a:t>
            </a:r>
          </a:p>
        </p:txBody>
      </p:sp>
      <p:graphicFrame>
        <p:nvGraphicFramePr>
          <p:cNvPr id="5" name="Table Placeholder 4">
            <a:extLst>
              <a:ext uri="{FF2B5EF4-FFF2-40B4-BE49-F238E27FC236}">
                <a16:creationId xmlns:a16="http://schemas.microsoft.com/office/drawing/2014/main" id="{9F6A6E67-3D51-4AFE-89DC-25AE0478DF90}"/>
              </a:ext>
            </a:extLst>
          </p:cNvPr>
          <p:cNvGraphicFramePr>
            <a:graphicFrameLocks noGrp="1"/>
          </p:cNvGraphicFramePr>
          <p:nvPr>
            <p:ph type="tbl" sz="quarter" idx="13"/>
            <p:extLst>
              <p:ext uri="{D42A27DB-BD31-4B8C-83A1-F6EECF244321}">
                <p14:modId xmlns:p14="http://schemas.microsoft.com/office/powerpoint/2010/main" val="24470043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926609976"/>
                    </a:ext>
                  </a:extLst>
                </a:gridCol>
                <a:gridCol w="987552">
                  <a:extLst>
                    <a:ext uri="{9D8B030D-6E8A-4147-A177-3AD203B41FA5}">
                      <a16:colId xmlns:a16="http://schemas.microsoft.com/office/drawing/2014/main" val="1298309432"/>
                    </a:ext>
                  </a:extLst>
                </a:gridCol>
                <a:gridCol w="987552">
                  <a:extLst>
                    <a:ext uri="{9D8B030D-6E8A-4147-A177-3AD203B41FA5}">
                      <a16:colId xmlns:a16="http://schemas.microsoft.com/office/drawing/2014/main" val="796148972"/>
                    </a:ext>
                  </a:extLst>
                </a:gridCol>
                <a:gridCol w="987552">
                  <a:extLst>
                    <a:ext uri="{9D8B030D-6E8A-4147-A177-3AD203B41FA5}">
                      <a16:colId xmlns:a16="http://schemas.microsoft.com/office/drawing/2014/main" val="2270759800"/>
                    </a:ext>
                  </a:extLst>
                </a:gridCol>
                <a:gridCol w="987552">
                  <a:extLst>
                    <a:ext uri="{9D8B030D-6E8A-4147-A177-3AD203B41FA5}">
                      <a16:colId xmlns:a16="http://schemas.microsoft.com/office/drawing/2014/main" val="4213751324"/>
                    </a:ext>
                  </a:extLst>
                </a:gridCol>
                <a:gridCol w="987552">
                  <a:extLst>
                    <a:ext uri="{9D8B030D-6E8A-4147-A177-3AD203B41FA5}">
                      <a16:colId xmlns:a16="http://schemas.microsoft.com/office/drawing/2014/main" val="1936215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255560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topmega_oficial - 2021-03-10 14:39:16</a:t>
                      </a:r>
                      <a:r>
                        <a:rPr kumimoji="0" lang="en-US" sz="1000" b="0" i="0" u="none" strike="noStrike" kern="1200" cap="none" spc="0" normalizeH="0" baseline="0" noProof="0">
                          <a:ln>
                            <a:noFill/>
                          </a:ln>
                          <a:solidFill>
                            <a:prstClr val="black"/>
                          </a:solidFill>
                          <a:effectLst/>
                          <a:uLnTx/>
                          <a:uFillTx/>
                          <a:latin typeface="+mn-lt"/>
                          <a:ea typeface="+mn-ea"/>
                          <a:cs typeface="+mn-cs"/>
                        </a:rPr>
                        <a:t>
 📣#SUMMERSALE MTB📣 ¿todavía no aprovechaste esta promo de locos en MTB? La extendemos hasta agotar stock 🏃‍♀️
💣 hasta 25% OFF en MTB
💳18 cuotas fijas
◾ SUNSHINE R29
◾ REGAL R29
.
.
#topmega #tubicitumundo #mtblife #R29 #summersale #thor #sunshine #regal #promomtb #bike #bikershorts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0.2984 %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579795835"/>
                  </a:ext>
                </a:extLst>
              </a:tr>
            </a:tbl>
          </a:graphicData>
        </a:graphic>
      </p:graphicFrame>
      <p:sp>
        <p:nvSpPr>
          <p:cNvPr id="4" name="Text Placeholder 3">
            <a:extLst>
              <a:ext uri="{FF2B5EF4-FFF2-40B4-BE49-F238E27FC236}">
                <a16:creationId xmlns:a16="http://schemas.microsoft.com/office/drawing/2014/main" id="{563B89A7-B259-4BF8-AAD2-7964EABB9A5B}"/>
              </a:ext>
            </a:extLst>
          </p:cNvPr>
          <p:cNvSpPr>
            <a:spLocks noGrp="1"/>
          </p:cNvSpPr>
          <p:nvPr>
            <p:ph type="body" sz="quarter" idx="14"/>
          </p:nvPr>
        </p:nvSpPr>
        <p:spPr/>
        <p:txBody>
          <a:bodyPr/>
          <a:lstStyle/>
          <a:p>
            <a:r>
              <a:rPr lang="en-US"/>
              <a:t>02/17/2021 - 03/15/2021</a:t>
            </a:r>
          </a:p>
        </p:txBody>
      </p:sp>
    </p:spTree>
    <p:extLst>
      <p:ext uri="{BB962C8B-B14F-4D97-AF65-F5344CB8AC3E}">
        <p14:creationId xmlns:p14="http://schemas.microsoft.com/office/powerpoint/2010/main" val="183370224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325BE0-29D5-4CAA-99FA-56073E9419BB}"/>
              </a:ext>
            </a:extLst>
          </p:cNvPr>
          <p:cNvSpPr>
            <a:spLocks noGrp="1"/>
          </p:cNvSpPr>
          <p:nvPr>
            <p:ph type="title"/>
          </p:nvPr>
        </p:nvSpPr>
        <p:spPr/>
        <p:txBody>
          <a:bodyPr/>
          <a:lstStyle/>
          <a:p>
            <a:r>
              <a:rPr lang="en-US"/>
              <a:t>Instagram Posts Table | Teknialbikes - 12 of 17</a:t>
            </a:r>
          </a:p>
        </p:txBody>
      </p:sp>
      <p:graphicFrame>
        <p:nvGraphicFramePr>
          <p:cNvPr id="5" name="Table Placeholder 4">
            <a:extLst>
              <a:ext uri="{FF2B5EF4-FFF2-40B4-BE49-F238E27FC236}">
                <a16:creationId xmlns:a16="http://schemas.microsoft.com/office/drawing/2014/main" id="{4B318710-BA2F-4246-8263-B140256EDDBB}"/>
              </a:ext>
            </a:extLst>
          </p:cNvPr>
          <p:cNvGraphicFramePr>
            <a:graphicFrameLocks noGrp="1"/>
          </p:cNvGraphicFramePr>
          <p:nvPr>
            <p:ph type="tbl" sz="quarter" idx="13"/>
            <p:extLst>
              <p:ext uri="{D42A27DB-BD31-4B8C-83A1-F6EECF244321}">
                <p14:modId xmlns:p14="http://schemas.microsoft.com/office/powerpoint/2010/main" val="25559235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744346989"/>
                    </a:ext>
                  </a:extLst>
                </a:gridCol>
                <a:gridCol w="987552">
                  <a:extLst>
                    <a:ext uri="{9D8B030D-6E8A-4147-A177-3AD203B41FA5}">
                      <a16:colId xmlns:a16="http://schemas.microsoft.com/office/drawing/2014/main" val="1546558287"/>
                    </a:ext>
                  </a:extLst>
                </a:gridCol>
                <a:gridCol w="987552">
                  <a:extLst>
                    <a:ext uri="{9D8B030D-6E8A-4147-A177-3AD203B41FA5}">
                      <a16:colId xmlns:a16="http://schemas.microsoft.com/office/drawing/2014/main" val="739881374"/>
                    </a:ext>
                  </a:extLst>
                </a:gridCol>
                <a:gridCol w="987552">
                  <a:extLst>
                    <a:ext uri="{9D8B030D-6E8A-4147-A177-3AD203B41FA5}">
                      <a16:colId xmlns:a16="http://schemas.microsoft.com/office/drawing/2014/main" val="1538213204"/>
                    </a:ext>
                  </a:extLst>
                </a:gridCol>
                <a:gridCol w="987552">
                  <a:extLst>
                    <a:ext uri="{9D8B030D-6E8A-4147-A177-3AD203B41FA5}">
                      <a16:colId xmlns:a16="http://schemas.microsoft.com/office/drawing/2014/main" val="448096343"/>
                    </a:ext>
                  </a:extLst>
                </a:gridCol>
                <a:gridCol w="987552">
                  <a:extLst>
                    <a:ext uri="{9D8B030D-6E8A-4147-A177-3AD203B41FA5}">
                      <a16:colId xmlns:a16="http://schemas.microsoft.com/office/drawing/2014/main" val="38775774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450144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topmega_oficial - 2021-03-05 10:30:09</a:t>
                      </a:r>
                      <a:r>
                        <a:rPr kumimoji="0" lang="en-US" sz="1000" b="0" i="0" u="none" strike="noStrike" kern="1200" cap="none" spc="0" normalizeH="0" baseline="0" noProof="0">
                          <a:ln>
                            <a:noFill/>
                          </a:ln>
                          <a:solidFill>
                            <a:prstClr val="black"/>
                          </a:solidFill>
                          <a:effectLst/>
                          <a:uLnTx/>
                          <a:uFillTx/>
                          <a:latin typeface="+mn-lt"/>
                          <a:ea typeface="+mn-ea"/>
                          <a:cs typeface="+mn-cs"/>
                        </a:rPr>
                        <a:t>
 《E-Bike PLEGABLE》 Fácil de transportar, cómoda y segura. Sistema de carga inteligente 4 a 6 horas. Luces led frontales y traseras integradas.
#MovilidadElectrica
.
.
#topmega #MovilidadElectrica #tubicitumundo #E-bike #bateria #urbana #technology #innovación #moderna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730522207"/>
                  </a:ext>
                </a:extLst>
              </a:tr>
            </a:tbl>
          </a:graphicData>
        </a:graphic>
      </p:graphicFrame>
      <p:sp>
        <p:nvSpPr>
          <p:cNvPr id="4" name="Text Placeholder 3">
            <a:extLst>
              <a:ext uri="{FF2B5EF4-FFF2-40B4-BE49-F238E27FC236}">
                <a16:creationId xmlns:a16="http://schemas.microsoft.com/office/drawing/2014/main" id="{2A1233B0-3583-48FF-AC63-CA1061765CE4}"/>
              </a:ext>
            </a:extLst>
          </p:cNvPr>
          <p:cNvSpPr>
            <a:spLocks noGrp="1"/>
          </p:cNvSpPr>
          <p:nvPr>
            <p:ph type="body" sz="quarter" idx="14"/>
          </p:nvPr>
        </p:nvSpPr>
        <p:spPr/>
        <p:txBody>
          <a:bodyPr/>
          <a:lstStyle/>
          <a:p>
            <a:r>
              <a:rPr lang="en-US"/>
              <a:t>02/17/2021 - 03/15/2021</a:t>
            </a:r>
          </a:p>
        </p:txBody>
      </p:sp>
    </p:spTree>
    <p:extLst>
      <p:ext uri="{BB962C8B-B14F-4D97-AF65-F5344CB8AC3E}">
        <p14:creationId xmlns:p14="http://schemas.microsoft.com/office/powerpoint/2010/main" val="101434885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C28A2F-B4E6-404D-A7E4-FDD9AF8F8A65}"/>
              </a:ext>
            </a:extLst>
          </p:cNvPr>
          <p:cNvSpPr>
            <a:spLocks noGrp="1"/>
          </p:cNvSpPr>
          <p:nvPr>
            <p:ph type="title"/>
          </p:nvPr>
        </p:nvSpPr>
        <p:spPr/>
        <p:txBody>
          <a:bodyPr/>
          <a:lstStyle/>
          <a:p>
            <a:r>
              <a:rPr lang="en-US"/>
              <a:t>Instagram Posts Table | Teknialbikes - 13 of 17</a:t>
            </a:r>
          </a:p>
        </p:txBody>
      </p:sp>
      <p:graphicFrame>
        <p:nvGraphicFramePr>
          <p:cNvPr id="5" name="Table Placeholder 4">
            <a:extLst>
              <a:ext uri="{FF2B5EF4-FFF2-40B4-BE49-F238E27FC236}">
                <a16:creationId xmlns:a16="http://schemas.microsoft.com/office/drawing/2014/main" id="{5F3F98ED-D72D-4C8D-BDCA-C714FD252DDD}"/>
              </a:ext>
            </a:extLst>
          </p:cNvPr>
          <p:cNvGraphicFramePr>
            <a:graphicFrameLocks noGrp="1"/>
          </p:cNvGraphicFramePr>
          <p:nvPr>
            <p:ph type="tbl" sz="quarter" idx="13"/>
            <p:extLst>
              <p:ext uri="{D42A27DB-BD31-4B8C-83A1-F6EECF244321}">
                <p14:modId xmlns:p14="http://schemas.microsoft.com/office/powerpoint/2010/main" val="8565130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281301630"/>
                    </a:ext>
                  </a:extLst>
                </a:gridCol>
                <a:gridCol w="987552">
                  <a:extLst>
                    <a:ext uri="{9D8B030D-6E8A-4147-A177-3AD203B41FA5}">
                      <a16:colId xmlns:a16="http://schemas.microsoft.com/office/drawing/2014/main" val="2582161162"/>
                    </a:ext>
                  </a:extLst>
                </a:gridCol>
                <a:gridCol w="987552">
                  <a:extLst>
                    <a:ext uri="{9D8B030D-6E8A-4147-A177-3AD203B41FA5}">
                      <a16:colId xmlns:a16="http://schemas.microsoft.com/office/drawing/2014/main" val="2868293069"/>
                    </a:ext>
                  </a:extLst>
                </a:gridCol>
                <a:gridCol w="987552">
                  <a:extLst>
                    <a:ext uri="{9D8B030D-6E8A-4147-A177-3AD203B41FA5}">
                      <a16:colId xmlns:a16="http://schemas.microsoft.com/office/drawing/2014/main" val="1706785769"/>
                    </a:ext>
                  </a:extLst>
                </a:gridCol>
                <a:gridCol w="987552">
                  <a:extLst>
                    <a:ext uri="{9D8B030D-6E8A-4147-A177-3AD203B41FA5}">
                      <a16:colId xmlns:a16="http://schemas.microsoft.com/office/drawing/2014/main" val="1870870741"/>
                    </a:ext>
                  </a:extLst>
                </a:gridCol>
                <a:gridCol w="987552">
                  <a:extLst>
                    <a:ext uri="{9D8B030D-6E8A-4147-A177-3AD203B41FA5}">
                      <a16:colId xmlns:a16="http://schemas.microsoft.com/office/drawing/2014/main" val="34592425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768786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venzoarg - 2021-03-09 13:28:35</a:t>
                      </a:r>
                      <a:r>
                        <a:rPr kumimoji="0" lang="es-ES" sz="1000" b="0" i="0" u="none" strike="noStrike" kern="1200" cap="none" spc="0" normalizeH="0" baseline="0" noProof="0">
                          <a:ln>
                            <a:noFill/>
                          </a:ln>
                          <a:solidFill>
                            <a:prstClr val="black"/>
                          </a:solidFill>
                          <a:effectLst/>
                          <a:uLnTx/>
                          <a:uFillTx/>
                          <a:latin typeface="+mn-lt"/>
                          <a:ea typeface="+mn-ea"/>
                          <a:cs typeface="+mn-cs"/>
                        </a:rPr>
                        <a:t>
 Desde #Venzo apostamos al crecimiento y superación personal de cada uno de los integrantes del teamvenzo.arg
Queremos ser ejemplo, de que con disciplina, dedicación, esfuerzo y pasión, se pueden alcanzar todas las metas que nos propongamos.
El fin de semana de vueltaaltascumbres fue el primer objetivo de muchos...
Objetivo alcanzado y hasta superado. ✨
La bici nos enseña día a día que los límites sólo existen en nuestra mente...💪🏻👊🏻
Y allí estuvimos, dándolo todo, presentando al #TeamVenzo y acompañando a la escuela de ciclismo escuelamunicipalciclismomtb  formadora de futuros grandes deportistas.
Disfrutando una vez más, de cumplir nuestros sueños. ❤️🔥
Gracias a todos nuestros seguidores por el apoyo, las palabras de aliento y habernos acompañado (presencial o virtualmente)✨
#venzo #somosvenzo #vivivenzo #ciclismo #bike #bicicleta #cycling #cyclinglifestyle #cyclingphotos #cyclinglife #mtb #mtblife #mtblifestyle #venzobike #biker #mountainbike #ciclismoargentino #venzob...</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356020569"/>
                  </a:ext>
                </a:extLst>
              </a:tr>
            </a:tbl>
          </a:graphicData>
        </a:graphic>
      </p:graphicFrame>
      <p:sp>
        <p:nvSpPr>
          <p:cNvPr id="4" name="Text Placeholder 3">
            <a:extLst>
              <a:ext uri="{FF2B5EF4-FFF2-40B4-BE49-F238E27FC236}">
                <a16:creationId xmlns:a16="http://schemas.microsoft.com/office/drawing/2014/main" id="{6259423E-D608-4830-9401-D06071ACAB11}"/>
              </a:ext>
            </a:extLst>
          </p:cNvPr>
          <p:cNvSpPr>
            <a:spLocks noGrp="1"/>
          </p:cNvSpPr>
          <p:nvPr>
            <p:ph type="body" sz="quarter" idx="14"/>
          </p:nvPr>
        </p:nvSpPr>
        <p:spPr/>
        <p:txBody>
          <a:bodyPr/>
          <a:lstStyle/>
          <a:p>
            <a:r>
              <a:rPr lang="en-US"/>
              <a:t>02/17/2021 - 03/15/2021</a:t>
            </a:r>
          </a:p>
        </p:txBody>
      </p:sp>
    </p:spTree>
    <p:extLst>
      <p:ext uri="{BB962C8B-B14F-4D97-AF65-F5344CB8AC3E}">
        <p14:creationId xmlns:p14="http://schemas.microsoft.com/office/powerpoint/2010/main" val="380169783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409797-820B-4088-A1D3-FFB4187BDE93}"/>
              </a:ext>
            </a:extLst>
          </p:cNvPr>
          <p:cNvSpPr>
            <a:spLocks noGrp="1"/>
          </p:cNvSpPr>
          <p:nvPr>
            <p:ph type="title"/>
          </p:nvPr>
        </p:nvSpPr>
        <p:spPr/>
        <p:txBody>
          <a:bodyPr/>
          <a:lstStyle/>
          <a:p>
            <a:r>
              <a:rPr lang="en-US"/>
              <a:t>Instagram Posts Table | Teknialbikes - 14 of 17</a:t>
            </a:r>
          </a:p>
        </p:txBody>
      </p:sp>
      <p:graphicFrame>
        <p:nvGraphicFramePr>
          <p:cNvPr id="5" name="Table Placeholder 4">
            <a:extLst>
              <a:ext uri="{FF2B5EF4-FFF2-40B4-BE49-F238E27FC236}">
                <a16:creationId xmlns:a16="http://schemas.microsoft.com/office/drawing/2014/main" id="{F99F216C-68C9-4746-834B-A089E1876EE2}"/>
              </a:ext>
            </a:extLst>
          </p:cNvPr>
          <p:cNvGraphicFramePr>
            <a:graphicFrameLocks noGrp="1"/>
          </p:cNvGraphicFramePr>
          <p:nvPr>
            <p:ph type="tbl" sz="quarter" idx="13"/>
            <p:extLst>
              <p:ext uri="{D42A27DB-BD31-4B8C-83A1-F6EECF244321}">
                <p14:modId xmlns:p14="http://schemas.microsoft.com/office/powerpoint/2010/main" val="18981156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871983175"/>
                    </a:ext>
                  </a:extLst>
                </a:gridCol>
                <a:gridCol w="987552">
                  <a:extLst>
                    <a:ext uri="{9D8B030D-6E8A-4147-A177-3AD203B41FA5}">
                      <a16:colId xmlns:a16="http://schemas.microsoft.com/office/drawing/2014/main" val="1719004864"/>
                    </a:ext>
                  </a:extLst>
                </a:gridCol>
                <a:gridCol w="987552">
                  <a:extLst>
                    <a:ext uri="{9D8B030D-6E8A-4147-A177-3AD203B41FA5}">
                      <a16:colId xmlns:a16="http://schemas.microsoft.com/office/drawing/2014/main" val="1535776603"/>
                    </a:ext>
                  </a:extLst>
                </a:gridCol>
                <a:gridCol w="987552">
                  <a:extLst>
                    <a:ext uri="{9D8B030D-6E8A-4147-A177-3AD203B41FA5}">
                      <a16:colId xmlns:a16="http://schemas.microsoft.com/office/drawing/2014/main" val="4031738111"/>
                    </a:ext>
                  </a:extLst>
                </a:gridCol>
                <a:gridCol w="987552">
                  <a:extLst>
                    <a:ext uri="{9D8B030D-6E8A-4147-A177-3AD203B41FA5}">
                      <a16:colId xmlns:a16="http://schemas.microsoft.com/office/drawing/2014/main" val="1256656560"/>
                    </a:ext>
                  </a:extLst>
                </a:gridCol>
                <a:gridCol w="987552">
                  <a:extLst>
                    <a:ext uri="{9D8B030D-6E8A-4147-A177-3AD203B41FA5}">
                      <a16:colId xmlns:a16="http://schemas.microsoft.com/office/drawing/2014/main" val="35829137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582042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motomelbicicletas - 2021-02-23 13:00:46</a:t>
                      </a:r>
                      <a:r>
                        <a:rPr kumimoji="0" lang="es-ES" sz="1000" b="0" i="0" u="none" strike="noStrike" kern="1200" cap="none" spc="0" normalizeH="0" baseline="0" noProof="0">
                          <a:ln>
                            <a:noFill/>
                          </a:ln>
                          <a:solidFill>
                            <a:prstClr val="black"/>
                          </a:solidFill>
                          <a:effectLst/>
                          <a:uLnTx/>
                          <a:uFillTx/>
                          <a:latin typeface="+mn-lt"/>
                          <a:ea typeface="+mn-ea"/>
                          <a:cs typeface="+mn-cs"/>
                        </a:rPr>
                        <a:t>
 La #Maxam390 es una bici de rodado 29 y transmisión Shimano que va a cambiar tu movilidad. ¡Subite a una! 🚴🚴#movilidadurbana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5.1153 %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8608390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topmega_oficial - 2021-03-08 10:30:16</a:t>
                      </a:r>
                      <a:r>
                        <a:rPr kumimoji="0" lang="en-US" sz="1000" b="0" i="0" u="none" strike="noStrike" kern="1200" cap="none" spc="0" normalizeH="0" baseline="0" noProof="0">
                          <a:ln>
                            <a:noFill/>
                          </a:ln>
                          <a:solidFill>
                            <a:prstClr val="black"/>
                          </a:solidFill>
                          <a:effectLst/>
                          <a:uLnTx/>
                          <a:uFillTx/>
                          <a:latin typeface="+mn-lt"/>
                          <a:ea typeface="+mn-ea"/>
                          <a:cs typeface="+mn-cs"/>
                        </a:rPr>
                        <a:t>
 《SLIDER R20》Ideal para acompañar sus primeros kilómetros como todo un #rider. Slider Color Flúo.
.
#topmega #tubicitumundo #mtbkids #mtblife #niños #aventuras #miniriders #ShimanoTourney #acero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9548796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motomelbicicletas - 2021-03-12 17:34:03</a:t>
                      </a:r>
                      <a:r>
                        <a:rPr kumimoji="0" lang="es-ES" sz="1000" b="0" i="0" u="none" strike="noStrike" kern="1200" cap="none" spc="0" normalizeH="0" baseline="0" noProof="0">
                          <a:ln>
                            <a:noFill/>
                          </a:ln>
                          <a:solidFill>
                            <a:prstClr val="black"/>
                          </a:solidFill>
                          <a:effectLst/>
                          <a:uLnTx/>
                          <a:uFillTx/>
                          <a:latin typeface="+mn-lt"/>
                          <a:ea typeface="+mn-ea"/>
                          <a:cs typeface="+mn-cs"/>
                        </a:rPr>
                        <a:t>
 Reposted from nodari.cycles 8 Pasos para cuidar la Bici
 anda a nuestro perfil y entra a nuestra guía a alado del icono de los Reels para ver el instructivo de #ciclomecanica #ciclomecanico #mtbargentina #pasionporlabici #cicloturismo #pedaleando 
#cicloguerreros #cicloviajeros #cicloviajera #cicloviajeras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275795474"/>
                  </a:ext>
                </a:extLst>
              </a:tr>
            </a:tbl>
          </a:graphicData>
        </a:graphic>
      </p:graphicFrame>
      <p:sp>
        <p:nvSpPr>
          <p:cNvPr id="4" name="Text Placeholder 3">
            <a:extLst>
              <a:ext uri="{FF2B5EF4-FFF2-40B4-BE49-F238E27FC236}">
                <a16:creationId xmlns:a16="http://schemas.microsoft.com/office/drawing/2014/main" id="{1C4454FA-E29B-42BA-B913-2ACBB04A00A3}"/>
              </a:ext>
            </a:extLst>
          </p:cNvPr>
          <p:cNvSpPr>
            <a:spLocks noGrp="1"/>
          </p:cNvSpPr>
          <p:nvPr>
            <p:ph type="body" sz="quarter" idx="14"/>
          </p:nvPr>
        </p:nvSpPr>
        <p:spPr/>
        <p:txBody>
          <a:bodyPr/>
          <a:lstStyle/>
          <a:p>
            <a:r>
              <a:rPr lang="en-US"/>
              <a:t>02/17/2021 - 03/15/2021</a:t>
            </a:r>
          </a:p>
        </p:txBody>
      </p:sp>
    </p:spTree>
    <p:extLst>
      <p:ext uri="{BB962C8B-B14F-4D97-AF65-F5344CB8AC3E}">
        <p14:creationId xmlns:p14="http://schemas.microsoft.com/office/powerpoint/2010/main" val="70460236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AB2077-998B-4709-94D4-05CF2A949B9C}"/>
              </a:ext>
            </a:extLst>
          </p:cNvPr>
          <p:cNvSpPr>
            <a:spLocks noGrp="1"/>
          </p:cNvSpPr>
          <p:nvPr>
            <p:ph type="title"/>
          </p:nvPr>
        </p:nvSpPr>
        <p:spPr/>
        <p:txBody>
          <a:bodyPr/>
          <a:lstStyle/>
          <a:p>
            <a:r>
              <a:rPr lang="en-US"/>
              <a:t>Instagram Posts Table | Teknialbikes - 15 of 17</a:t>
            </a:r>
          </a:p>
        </p:txBody>
      </p:sp>
      <p:graphicFrame>
        <p:nvGraphicFramePr>
          <p:cNvPr id="5" name="Table Placeholder 4">
            <a:extLst>
              <a:ext uri="{FF2B5EF4-FFF2-40B4-BE49-F238E27FC236}">
                <a16:creationId xmlns:a16="http://schemas.microsoft.com/office/drawing/2014/main" id="{E1B9C49F-3F18-48F8-AC7D-1B20E57D66E2}"/>
              </a:ext>
            </a:extLst>
          </p:cNvPr>
          <p:cNvGraphicFramePr>
            <a:graphicFrameLocks noGrp="1"/>
          </p:cNvGraphicFramePr>
          <p:nvPr>
            <p:ph type="tbl" sz="quarter" idx="13"/>
            <p:extLst>
              <p:ext uri="{D42A27DB-BD31-4B8C-83A1-F6EECF244321}">
                <p14:modId xmlns:p14="http://schemas.microsoft.com/office/powerpoint/2010/main" val="25950879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430763779"/>
                    </a:ext>
                  </a:extLst>
                </a:gridCol>
                <a:gridCol w="987552">
                  <a:extLst>
                    <a:ext uri="{9D8B030D-6E8A-4147-A177-3AD203B41FA5}">
                      <a16:colId xmlns:a16="http://schemas.microsoft.com/office/drawing/2014/main" val="2603436369"/>
                    </a:ext>
                  </a:extLst>
                </a:gridCol>
                <a:gridCol w="987552">
                  <a:extLst>
                    <a:ext uri="{9D8B030D-6E8A-4147-A177-3AD203B41FA5}">
                      <a16:colId xmlns:a16="http://schemas.microsoft.com/office/drawing/2014/main" val="1343084228"/>
                    </a:ext>
                  </a:extLst>
                </a:gridCol>
                <a:gridCol w="987552">
                  <a:extLst>
                    <a:ext uri="{9D8B030D-6E8A-4147-A177-3AD203B41FA5}">
                      <a16:colId xmlns:a16="http://schemas.microsoft.com/office/drawing/2014/main" val="3365354637"/>
                    </a:ext>
                  </a:extLst>
                </a:gridCol>
                <a:gridCol w="987552">
                  <a:extLst>
                    <a:ext uri="{9D8B030D-6E8A-4147-A177-3AD203B41FA5}">
                      <a16:colId xmlns:a16="http://schemas.microsoft.com/office/drawing/2014/main" val="4236644288"/>
                    </a:ext>
                  </a:extLst>
                </a:gridCol>
                <a:gridCol w="987552">
                  <a:extLst>
                    <a:ext uri="{9D8B030D-6E8A-4147-A177-3AD203B41FA5}">
                      <a16:colId xmlns:a16="http://schemas.microsoft.com/office/drawing/2014/main" val="20438946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982320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topmega_oficial - 2021-02-18 12:35:05</a:t>
                      </a:r>
                      <a:r>
                        <a:rPr kumimoji="0" lang="en-US" sz="1000" b="0" i="0" u="none" strike="noStrike" kern="1200" cap="none" spc="0" normalizeH="0" baseline="0" noProof="0">
                          <a:ln>
                            <a:noFill/>
                          </a:ln>
                          <a:solidFill>
                            <a:prstClr val="black"/>
                          </a:solidFill>
                          <a:effectLst/>
                          <a:uLnTx/>
                          <a:uFillTx/>
                          <a:latin typeface="+mn-lt"/>
                          <a:ea typeface="+mn-ea"/>
                          <a:cs typeface="+mn-cs"/>
                        </a:rPr>
                        <a:t>
 ¿Todavia no accediste a nuestros descuentos de #PROMOVERANO 😱
¡Dale! que todavía estas a tiempo 🏃 🏃 
.
Mirá&gt; https://bit.ly/3dqL1N4
.
.
#tubicitumundo #topmega #promoverano #mtb #mtblife #summer #sale #thorR29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5958806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motomelbicicletas - 2021-03-09 15:57:02</a:t>
                      </a:r>
                      <a:r>
                        <a:rPr kumimoji="0" lang="es-ES" sz="1000" b="0" i="0" u="none" strike="noStrike" kern="1200" cap="none" spc="0" normalizeH="0" baseline="0" noProof="0">
                          <a:ln>
                            <a:noFill/>
                          </a:ln>
                          <a:solidFill>
                            <a:prstClr val="black"/>
                          </a:solidFill>
                          <a:effectLst/>
                          <a:uLnTx/>
                          <a:uFillTx/>
                          <a:latin typeface="+mn-lt"/>
                          <a:ea typeface="+mn-ea"/>
                          <a:cs typeface="+mn-cs"/>
                        </a:rPr>
                        <a:t>
 Todo lo que necesitás en una bici 🚴🏼‍♀️ #MotomelBicicletas #Maxam490 #movilidadurbana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8547629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topmega_oficial - 2021-02-17 11:41:56</a:t>
                      </a:r>
                      <a:r>
                        <a:rPr kumimoji="0" lang="en-US" sz="1000" b="0" i="0" u="none" strike="noStrike" kern="1200" cap="none" spc="0" normalizeH="0" baseline="0" noProof="0">
                          <a:ln>
                            <a:noFill/>
                          </a:ln>
                          <a:solidFill>
                            <a:prstClr val="black"/>
                          </a:solidFill>
                          <a:effectLst/>
                          <a:uLnTx/>
                          <a:uFillTx/>
                          <a:latin typeface="+mn-lt"/>
                          <a:ea typeface="+mn-ea"/>
                          <a:cs typeface="+mn-cs"/>
                        </a:rPr>
                        <a:t>
 🔥 PROMO VERANO 🔥 .000 OFF 🔥 Bicicletas Eléctricas 
¡Stock limitado, últimas Bicis!
.
Ingresá el cupón "promoverano" y pagá en hasta 18 cuotas fijas.
¡No te lo pierdas, comprá hoy...🏃 🏃 https://bit.ly/3sn1Ugn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666342176"/>
                  </a:ext>
                </a:extLst>
              </a:tr>
            </a:tbl>
          </a:graphicData>
        </a:graphic>
      </p:graphicFrame>
      <p:sp>
        <p:nvSpPr>
          <p:cNvPr id="4" name="Text Placeholder 3">
            <a:extLst>
              <a:ext uri="{FF2B5EF4-FFF2-40B4-BE49-F238E27FC236}">
                <a16:creationId xmlns:a16="http://schemas.microsoft.com/office/drawing/2014/main" id="{4B7B418E-6677-4CC1-84D4-F727241A565F}"/>
              </a:ext>
            </a:extLst>
          </p:cNvPr>
          <p:cNvSpPr>
            <a:spLocks noGrp="1"/>
          </p:cNvSpPr>
          <p:nvPr>
            <p:ph type="body" sz="quarter" idx="14"/>
          </p:nvPr>
        </p:nvSpPr>
        <p:spPr/>
        <p:txBody>
          <a:bodyPr/>
          <a:lstStyle/>
          <a:p>
            <a:r>
              <a:rPr lang="en-US"/>
              <a:t>02/17/2021 - 03/15/2021</a:t>
            </a:r>
          </a:p>
        </p:txBody>
      </p:sp>
    </p:spTree>
    <p:extLst>
      <p:ext uri="{BB962C8B-B14F-4D97-AF65-F5344CB8AC3E}">
        <p14:creationId xmlns:p14="http://schemas.microsoft.com/office/powerpoint/2010/main" val="338161770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BC8420-FE01-4CB6-B6CF-4A19547B62D0}"/>
              </a:ext>
            </a:extLst>
          </p:cNvPr>
          <p:cNvSpPr>
            <a:spLocks noGrp="1"/>
          </p:cNvSpPr>
          <p:nvPr>
            <p:ph type="title"/>
          </p:nvPr>
        </p:nvSpPr>
        <p:spPr/>
        <p:txBody>
          <a:bodyPr/>
          <a:lstStyle/>
          <a:p>
            <a:r>
              <a:rPr lang="en-US"/>
              <a:t>Instagram Posts Table | Teknialbikes - 16 of 17</a:t>
            </a:r>
          </a:p>
        </p:txBody>
      </p:sp>
      <p:graphicFrame>
        <p:nvGraphicFramePr>
          <p:cNvPr id="5" name="Table Placeholder 4">
            <a:extLst>
              <a:ext uri="{FF2B5EF4-FFF2-40B4-BE49-F238E27FC236}">
                <a16:creationId xmlns:a16="http://schemas.microsoft.com/office/drawing/2014/main" id="{47A0D1F4-5563-476E-8876-AB99B56BCBA6}"/>
              </a:ext>
            </a:extLst>
          </p:cNvPr>
          <p:cNvGraphicFramePr>
            <a:graphicFrameLocks noGrp="1"/>
          </p:cNvGraphicFramePr>
          <p:nvPr>
            <p:ph type="tbl" sz="quarter" idx="13"/>
            <p:extLst>
              <p:ext uri="{D42A27DB-BD31-4B8C-83A1-F6EECF244321}">
                <p14:modId xmlns:p14="http://schemas.microsoft.com/office/powerpoint/2010/main" val="9579210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232461181"/>
                    </a:ext>
                  </a:extLst>
                </a:gridCol>
                <a:gridCol w="987552">
                  <a:extLst>
                    <a:ext uri="{9D8B030D-6E8A-4147-A177-3AD203B41FA5}">
                      <a16:colId xmlns:a16="http://schemas.microsoft.com/office/drawing/2014/main" val="2435457962"/>
                    </a:ext>
                  </a:extLst>
                </a:gridCol>
                <a:gridCol w="987552">
                  <a:extLst>
                    <a:ext uri="{9D8B030D-6E8A-4147-A177-3AD203B41FA5}">
                      <a16:colId xmlns:a16="http://schemas.microsoft.com/office/drawing/2014/main" val="3972638450"/>
                    </a:ext>
                  </a:extLst>
                </a:gridCol>
                <a:gridCol w="987552">
                  <a:extLst>
                    <a:ext uri="{9D8B030D-6E8A-4147-A177-3AD203B41FA5}">
                      <a16:colId xmlns:a16="http://schemas.microsoft.com/office/drawing/2014/main" val="1274361698"/>
                    </a:ext>
                  </a:extLst>
                </a:gridCol>
                <a:gridCol w="987552">
                  <a:extLst>
                    <a:ext uri="{9D8B030D-6E8A-4147-A177-3AD203B41FA5}">
                      <a16:colId xmlns:a16="http://schemas.microsoft.com/office/drawing/2014/main" val="862001484"/>
                    </a:ext>
                  </a:extLst>
                </a:gridCol>
                <a:gridCol w="987552">
                  <a:extLst>
                    <a:ext uri="{9D8B030D-6E8A-4147-A177-3AD203B41FA5}">
                      <a16:colId xmlns:a16="http://schemas.microsoft.com/office/drawing/2014/main" val="34858248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351999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motomelbicicletas - 2021-02-26 17:08:21</a:t>
                      </a:r>
                      <a:r>
                        <a:rPr kumimoji="0" lang="en-US" sz="1000" b="0" i="0" u="none" strike="noStrike" kern="1200" cap="none" spc="0" normalizeH="0" baseline="0" noProof="0">
                          <a:ln>
                            <a:noFill/>
                          </a:ln>
                          <a:solidFill>
                            <a:prstClr val="black"/>
                          </a:solidFill>
                          <a:effectLst/>
                          <a:uLnTx/>
                          <a:uFillTx/>
                          <a:latin typeface="+mn-lt"/>
                          <a:ea typeface="+mn-ea"/>
                          <a:cs typeface="+mn-cs"/>
                        </a:rPr>
                        <a:t>
 #Maxam490. 😎 Cambiá tus días. Cambiá tu forma de moverte. 
#movilidadurbana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4559215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teknialbikes - 2021-03-05 10:54:54</a:t>
                      </a:r>
                      <a:r>
                        <a:rPr kumimoji="0" lang="en-US" sz="1000" b="0" i="0" u="none" strike="noStrike" kern="1200" cap="none" spc="0" normalizeH="0" baseline="0" noProof="0">
                          <a:ln>
                            <a:noFill/>
                          </a:ln>
                          <a:solidFill>
                            <a:prstClr val="black"/>
                          </a:solidFill>
                          <a:effectLst/>
                          <a:uLnTx/>
                          <a:uFillTx/>
                          <a:latin typeface="+mn-lt"/>
                          <a:ea typeface="+mn-ea"/>
                          <a:cs typeface="+mn-cs"/>
                        </a:rPr>
                        <a:t>
 Repost imflorza
.............
Test drive con mi nueva Tarpan 200ER teknialbikes Pasé por caminos de tierra, pasto y desniveles y se la bancó como una campeona 🚲 Súper cómoda, tiene horquilla con bloqueo para andar en  cualquier terreno y todos los componentes son Shimano. Para resumirlo en un emoji, es un 🔥🔥🔥 #TeknialArgentina
⠀ 
Me ayudan a ponerle nombre a la bici? 🙈 Tuve a estrella a los 5 años ⭐ a trueno a los 10 y la última se llamaba Amelia🚴🏻♀️ 
⠀
⠀
🎥 gabi.zimmerman 
.
#bici #bicicleta #bicicletas #bikestyle #bike #bikelife #cycling #pedalear #bicideruta #bicidemontaña #mountainbiking #mountainbike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0.5409 %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022874264"/>
                  </a:ext>
                </a:extLst>
              </a:tr>
            </a:tbl>
          </a:graphicData>
        </a:graphic>
      </p:graphicFrame>
      <p:sp>
        <p:nvSpPr>
          <p:cNvPr id="4" name="Text Placeholder 3">
            <a:extLst>
              <a:ext uri="{FF2B5EF4-FFF2-40B4-BE49-F238E27FC236}">
                <a16:creationId xmlns:a16="http://schemas.microsoft.com/office/drawing/2014/main" id="{C7A66BD2-D1A7-4622-9430-B6630725BCEE}"/>
              </a:ext>
            </a:extLst>
          </p:cNvPr>
          <p:cNvSpPr>
            <a:spLocks noGrp="1"/>
          </p:cNvSpPr>
          <p:nvPr>
            <p:ph type="body" sz="quarter" idx="14"/>
          </p:nvPr>
        </p:nvSpPr>
        <p:spPr/>
        <p:txBody>
          <a:bodyPr/>
          <a:lstStyle/>
          <a:p>
            <a:r>
              <a:rPr lang="en-US"/>
              <a:t>02/17/2021 - 03/15/2021</a:t>
            </a:r>
          </a:p>
        </p:txBody>
      </p:sp>
    </p:spTree>
    <p:extLst>
      <p:ext uri="{BB962C8B-B14F-4D97-AF65-F5344CB8AC3E}">
        <p14:creationId xmlns:p14="http://schemas.microsoft.com/office/powerpoint/2010/main" val="289803348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923862-6816-48AA-91BD-018787598E85}"/>
              </a:ext>
            </a:extLst>
          </p:cNvPr>
          <p:cNvSpPr>
            <a:spLocks noGrp="1"/>
          </p:cNvSpPr>
          <p:nvPr>
            <p:ph type="title"/>
          </p:nvPr>
        </p:nvSpPr>
        <p:spPr/>
        <p:txBody>
          <a:bodyPr/>
          <a:lstStyle/>
          <a:p>
            <a:r>
              <a:rPr lang="en-US"/>
              <a:t>Instagram Posts Table | Teknialbikes - 17 of 17</a:t>
            </a:r>
          </a:p>
        </p:txBody>
      </p:sp>
      <p:graphicFrame>
        <p:nvGraphicFramePr>
          <p:cNvPr id="5" name="Table Placeholder 4">
            <a:extLst>
              <a:ext uri="{FF2B5EF4-FFF2-40B4-BE49-F238E27FC236}">
                <a16:creationId xmlns:a16="http://schemas.microsoft.com/office/drawing/2014/main" id="{6579A1D3-22E2-4BC4-B3D0-12CD99DDA0F0}"/>
              </a:ext>
            </a:extLst>
          </p:cNvPr>
          <p:cNvGraphicFramePr>
            <a:graphicFrameLocks noGrp="1"/>
          </p:cNvGraphicFramePr>
          <p:nvPr>
            <p:ph type="tbl" sz="quarter" idx="13"/>
            <p:extLst>
              <p:ext uri="{D42A27DB-BD31-4B8C-83A1-F6EECF244321}">
                <p14:modId xmlns:p14="http://schemas.microsoft.com/office/powerpoint/2010/main" val="42089252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4016945978"/>
                    </a:ext>
                  </a:extLst>
                </a:gridCol>
                <a:gridCol w="987552">
                  <a:extLst>
                    <a:ext uri="{9D8B030D-6E8A-4147-A177-3AD203B41FA5}">
                      <a16:colId xmlns:a16="http://schemas.microsoft.com/office/drawing/2014/main" val="232801696"/>
                    </a:ext>
                  </a:extLst>
                </a:gridCol>
                <a:gridCol w="987552">
                  <a:extLst>
                    <a:ext uri="{9D8B030D-6E8A-4147-A177-3AD203B41FA5}">
                      <a16:colId xmlns:a16="http://schemas.microsoft.com/office/drawing/2014/main" val="3275109324"/>
                    </a:ext>
                  </a:extLst>
                </a:gridCol>
                <a:gridCol w="987552">
                  <a:extLst>
                    <a:ext uri="{9D8B030D-6E8A-4147-A177-3AD203B41FA5}">
                      <a16:colId xmlns:a16="http://schemas.microsoft.com/office/drawing/2014/main" val="3834077171"/>
                    </a:ext>
                  </a:extLst>
                </a:gridCol>
                <a:gridCol w="987552">
                  <a:extLst>
                    <a:ext uri="{9D8B030D-6E8A-4147-A177-3AD203B41FA5}">
                      <a16:colId xmlns:a16="http://schemas.microsoft.com/office/drawing/2014/main" val="2205803300"/>
                    </a:ext>
                  </a:extLst>
                </a:gridCol>
                <a:gridCol w="987552">
                  <a:extLst>
                    <a:ext uri="{9D8B030D-6E8A-4147-A177-3AD203B41FA5}">
                      <a16:colId xmlns:a16="http://schemas.microsoft.com/office/drawing/2014/main" val="40915576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548182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venzoarg - 2021-03-15 12:03:57</a:t>
                      </a:r>
                      <a:r>
                        <a:rPr kumimoji="0" lang="es-ES" sz="1000" b="0" i="0" u="none" strike="noStrike" kern="1200" cap="none" spc="0" normalizeH="0" baseline="0" noProof="0">
                          <a:ln>
                            <a:noFill/>
                          </a:ln>
                          <a:solidFill>
                            <a:prstClr val="black"/>
                          </a:solidFill>
                          <a:effectLst/>
                          <a:uLnTx/>
                          <a:uFillTx/>
                          <a:latin typeface="+mn-lt"/>
                          <a:ea typeface="+mn-ea"/>
                          <a:cs typeface="+mn-cs"/>
                        </a:rPr>
                        <a:t>
 Y si reconfiguramos la manera en l que habitamos la tierra?
.
Es el momento de pensarnos individual y colectivamente, de acompañar un movimiento que vaya moldeando una forma de vida más sustentable...
.
Que la bicicleta se convierta en mucho más que un medio ecológico de transporte.
Que sea esa compañera de vida que nos permita vincularnos un poquito más con los espacios que habitamos.
Que sea una solución simple, a los problemas más complejos del planeta.
#venzo #somosvenzo #vivivenzo #ciclismo #bike #cycling #cyclinglifestyle #cyclingphotos #cyclinglife #urbancycling #venzobike #biker #ciclismourbano #ciclismoargentino #venzobikes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395747323"/>
                  </a:ext>
                </a:extLst>
              </a:tr>
            </a:tbl>
          </a:graphicData>
        </a:graphic>
      </p:graphicFrame>
      <p:sp>
        <p:nvSpPr>
          <p:cNvPr id="4" name="Text Placeholder 3">
            <a:extLst>
              <a:ext uri="{FF2B5EF4-FFF2-40B4-BE49-F238E27FC236}">
                <a16:creationId xmlns:a16="http://schemas.microsoft.com/office/drawing/2014/main" id="{FDDDBE54-B3E2-4500-9EEC-BF2912E0E9B5}"/>
              </a:ext>
            </a:extLst>
          </p:cNvPr>
          <p:cNvSpPr>
            <a:spLocks noGrp="1"/>
          </p:cNvSpPr>
          <p:nvPr>
            <p:ph type="body" sz="quarter" idx="14"/>
          </p:nvPr>
        </p:nvSpPr>
        <p:spPr/>
        <p:txBody>
          <a:bodyPr/>
          <a:lstStyle/>
          <a:p>
            <a:r>
              <a:rPr lang="en-US"/>
              <a:t>02/17/2021 - 03/15/2021</a:t>
            </a:r>
          </a:p>
        </p:txBody>
      </p:sp>
    </p:spTree>
    <p:extLst>
      <p:ext uri="{BB962C8B-B14F-4D97-AF65-F5344CB8AC3E}">
        <p14:creationId xmlns:p14="http://schemas.microsoft.com/office/powerpoint/2010/main" val="281840702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1239</Words>
  <Application>Microsoft Office PowerPoint</Application>
  <PresentationFormat>On-screen Show (4:3)</PresentationFormat>
  <Paragraphs>532</Paragraphs>
  <Slides>34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34</vt:i4>
      </vt:variant>
    </vt:vector>
  </HeadingPairs>
  <TitlesOfParts>
    <vt:vector size="37" baseType="lpstr">
      <vt:lpstr>Arial</vt:lpstr>
      <vt:lpstr>Calibri</vt:lpstr>
      <vt:lpstr>quintly_template</vt:lpstr>
      <vt:lpstr>Reporte Instagram</vt:lpstr>
      <vt:lpstr>Instagram Key Metrics Table | Teknialbikes</vt:lpstr>
      <vt:lpstr>Instagram Follower Distribution | Teknialbikes</vt:lpstr>
      <vt:lpstr>Instagram Key Metrics Radar | Teknialbikes</vt:lpstr>
      <vt:lpstr>Instagram Followers Total | Teknialbikes</vt:lpstr>
      <vt:lpstr>Instagram Followers Change Per Weekday | Teknialbikes</vt:lpstr>
      <vt:lpstr>Instagram Posts By Weekday | Teknialbikes</vt:lpstr>
      <vt:lpstr>Instagram Interaction Rate By Weekday | Teknialbikes</vt:lpstr>
      <vt:lpstr>Instagram Posts By Hour | Teknialbikes</vt:lpstr>
      <vt:lpstr>Instagram Interaction Rate By Hour | Teknialbikes</vt:lpstr>
      <vt:lpstr>Instagram Post Type Distribution Per Profile | Teknialbikes</vt:lpstr>
      <vt:lpstr>Instagram Interactions by Post Type | Teknialbikes</vt:lpstr>
      <vt:lpstr>Instagram Interaction Rate By Post Type | Teknialbikes</vt:lpstr>
      <vt:lpstr>Instagram Interactions Distribution | Teknialbikes</vt:lpstr>
      <vt:lpstr>Instagram Hashtag Detection | Teknialbikes - 1 of 3</vt:lpstr>
      <vt:lpstr>Instagram Hashtag Detection | Teknialbikes - 2 of 3</vt:lpstr>
      <vt:lpstr>Instagram Hashtag Detection | Teknialbikes - 3 of 3</vt:lpstr>
      <vt:lpstr>Instagram Posts Table | Teknialbikes - 1 of 17</vt:lpstr>
      <vt:lpstr>Instagram Posts Table | Teknialbikes - 2 of 17</vt:lpstr>
      <vt:lpstr>Instagram Posts Table | Teknialbikes - 3 of 17</vt:lpstr>
      <vt:lpstr>Instagram Posts Table | Teknialbikes - 4 of 17</vt:lpstr>
      <vt:lpstr>Instagram Posts Table | Teknialbikes - 5 of 17</vt:lpstr>
      <vt:lpstr>Instagram Posts Table | Teknialbikes - 6 of 17</vt:lpstr>
      <vt:lpstr>Instagram Posts Table | Teknialbikes - 7 of 17</vt:lpstr>
      <vt:lpstr>Instagram Posts Table | Teknialbikes - 8 of 17</vt:lpstr>
      <vt:lpstr>Instagram Posts Table | Teknialbikes - 9 of 17</vt:lpstr>
      <vt:lpstr>Instagram Posts Table | Teknialbikes - 10 of 17</vt:lpstr>
      <vt:lpstr>Instagram Posts Table | Teknialbikes - 11 of 17</vt:lpstr>
      <vt:lpstr>Instagram Posts Table | Teknialbikes - 12 of 17</vt:lpstr>
      <vt:lpstr>Instagram Posts Table | Teknialbikes - 13 of 17</vt:lpstr>
      <vt:lpstr>Instagram Posts Table | Teknialbikes - 14 of 17</vt:lpstr>
      <vt:lpstr>Instagram Posts Table | Teknialbikes - 15 of 17</vt:lpstr>
      <vt:lpstr>Instagram Posts Table | Teknialbikes - 16 of 17</vt:lpstr>
      <vt:lpstr>Instagram Posts Table | Teknialbikes - 17 of 17</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Instagram</dc:title>
  <dc:creator>Frederik Peiniger</dc:creator>
  <cp:lastModifiedBy>Frederik Peiniger</cp:lastModifiedBy>
  <cp:revision>1</cp:revision>
  <dcterms:created xsi:type="dcterms:W3CDTF">2021-03-15T17:03:30Z</dcterms:created>
  <dcterms:modified xsi:type="dcterms:W3CDTF">2021-03-15T17:04:38Z</dcterms:modified>
</cp:coreProperties>
</file>