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specialized_arg</c:v>
                </c:pt>
                <c:pt idx="1">
                  <c:v>scottsportsargentina</c:v>
                </c:pt>
                <c:pt idx="2">
                  <c:v>giantargentina</c:v>
                </c:pt>
                <c:pt idx="3">
                  <c:v>cannondale.argentina</c:v>
                </c:pt>
              </c:strCache>
            </c:strRef>
          </c:cat>
          <c:val>
            <c:numRef>
              <c:f>Sheet1!$A$2:$D$2</c:f>
              <c:numCache>
                <c:formatCode>General</c:formatCode>
                <c:ptCount val="4"/>
                <c:pt idx="0">
                  <c:v>37706</c:v>
                </c:pt>
                <c:pt idx="1">
                  <c:v>25782</c:v>
                </c:pt>
                <c:pt idx="2">
                  <c:v>15177</c:v>
                </c:pt>
                <c:pt idx="3">
                  <c:v>14220</c:v>
                </c:pt>
              </c:numCache>
            </c:numRef>
          </c:val>
          <c:extLst>
            <c:ext xmlns:c16="http://schemas.microsoft.com/office/drawing/2014/chart" uri="{C3380CC4-5D6E-409C-BE32-E72D297353CC}">
              <c16:uniqueId val="{00000000-F8D5-4280-9E24-8A8BF144FB7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68.376400000000004</c:v>
                </c:pt>
                <c:pt idx="1">
                  <c:v>100</c:v>
                </c:pt>
                <c:pt idx="2">
                  <c:v>100</c:v>
                </c:pt>
                <c:pt idx="3">
                  <c:v>100</c:v>
                </c:pt>
                <c:pt idx="4">
                  <c:v>100</c:v>
                </c:pt>
                <c:pt idx="5">
                  <c:v>100</c:v>
                </c:pt>
                <c:pt idx="6">
                  <c:v>84.511399999999995</c:v>
                </c:pt>
                <c:pt idx="7">
                  <c:v>100</c:v>
                </c:pt>
              </c:numCache>
            </c:numRef>
          </c:val>
          <c:extLst>
            <c:ext xmlns:c16="http://schemas.microsoft.com/office/drawing/2014/chart" uri="{C3380CC4-5D6E-409C-BE32-E72D297353CC}">
              <c16:uniqueId val="{00000000-5428-4BB8-B321-BB9FAF12F30B}"/>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40</c:v>
                </c:pt>
                <c:pt idx="2">
                  <c:v>40</c:v>
                </c:pt>
                <c:pt idx="3">
                  <c:v>0</c:v>
                </c:pt>
                <c:pt idx="4">
                  <c:v>36.363599999999998</c:v>
                </c:pt>
                <c:pt idx="5">
                  <c:v>60.511000000000003</c:v>
                </c:pt>
                <c:pt idx="6">
                  <c:v>100</c:v>
                </c:pt>
                <c:pt idx="7">
                  <c:v>26.154199999999999</c:v>
                </c:pt>
              </c:numCache>
            </c:numRef>
          </c:val>
          <c:extLst>
            <c:ext xmlns:c16="http://schemas.microsoft.com/office/drawing/2014/chart" uri="{C3380CC4-5D6E-409C-BE32-E72D297353CC}">
              <c16:uniqueId val="{00000001-5428-4BB8-B321-BB9FAF12F30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40.250900000000001</c:v>
                </c:pt>
                <c:pt idx="1">
                  <c:v>4</c:v>
                </c:pt>
                <c:pt idx="2">
                  <c:v>20</c:v>
                </c:pt>
                <c:pt idx="3">
                  <c:v>0</c:v>
                </c:pt>
                <c:pt idx="4">
                  <c:v>6.0606</c:v>
                </c:pt>
                <c:pt idx="5">
                  <c:v>3.1471</c:v>
                </c:pt>
                <c:pt idx="6">
                  <c:v>72.007300000000001</c:v>
                </c:pt>
                <c:pt idx="7">
                  <c:v>25.715</c:v>
                </c:pt>
              </c:numCache>
            </c:numRef>
          </c:val>
          <c:extLst>
            <c:ext xmlns:c16="http://schemas.microsoft.com/office/drawing/2014/chart" uri="{C3380CC4-5D6E-409C-BE32-E72D297353CC}">
              <c16:uniqueId val="{00000002-5428-4BB8-B321-BB9FAF12F30B}"/>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37.712800000000001</c:v>
                </c:pt>
                <c:pt idx="1">
                  <c:v>32</c:v>
                </c:pt>
                <c:pt idx="2">
                  <c:v>60</c:v>
                </c:pt>
                <c:pt idx="3">
                  <c:v>0</c:v>
                </c:pt>
                <c:pt idx="4">
                  <c:v>33.333300000000001</c:v>
                </c:pt>
                <c:pt idx="5">
                  <c:v>17.106400000000001</c:v>
                </c:pt>
                <c:pt idx="6">
                  <c:v>83.627799999999993</c:v>
                </c:pt>
                <c:pt idx="7">
                  <c:v>17.350100000000001</c:v>
                </c:pt>
              </c:numCache>
            </c:numRef>
          </c:val>
          <c:extLst>
            <c:ext xmlns:c16="http://schemas.microsoft.com/office/drawing/2014/chart" uri="{C3380CC4-5D6E-409C-BE32-E72D297353CC}">
              <c16:uniqueId val="{00000003-5428-4BB8-B321-BB9FAF12F30B}"/>
            </c:ext>
          </c:extLst>
        </c:ser>
        <c:dLbls>
          <c:showLegendKey val="0"/>
          <c:showVal val="0"/>
          <c:showCatName val="0"/>
          <c:showSerName val="0"/>
          <c:showPercent val="0"/>
          <c:showBubbleSize val="0"/>
        </c:dLbls>
        <c:axId val="324584080"/>
        <c:axId val="324579816"/>
      </c:radarChart>
      <c:catAx>
        <c:axId val="32458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79816"/>
        <c:crosses val="autoZero"/>
        <c:auto val="1"/>
        <c:lblAlgn val="ctr"/>
        <c:lblOffset val="100"/>
        <c:noMultiLvlLbl val="0"/>
      </c:catAx>
      <c:valAx>
        <c:axId val="32457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8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23912</c:v>
                </c:pt>
                <c:pt idx="1">
                  <c:v>23965</c:v>
                </c:pt>
                <c:pt idx="2">
                  <c:v>24029</c:v>
                </c:pt>
                <c:pt idx="3">
                  <c:v>24075</c:v>
                </c:pt>
                <c:pt idx="4">
                  <c:v>24118</c:v>
                </c:pt>
                <c:pt idx="5">
                  <c:v>24177</c:v>
                </c:pt>
                <c:pt idx="6">
                  <c:v>24237</c:v>
                </c:pt>
                <c:pt idx="7">
                  <c:v>24319</c:v>
                </c:pt>
                <c:pt idx="8">
                  <c:v>24388</c:v>
                </c:pt>
                <c:pt idx="9">
                  <c:v>24460</c:v>
                </c:pt>
                <c:pt idx="10">
                  <c:v>24525</c:v>
                </c:pt>
                <c:pt idx="11">
                  <c:v>24598</c:v>
                </c:pt>
                <c:pt idx="12">
                  <c:v>24669</c:v>
                </c:pt>
                <c:pt idx="13">
                  <c:v>24740</c:v>
                </c:pt>
                <c:pt idx="14">
                  <c:v>24824</c:v>
                </c:pt>
                <c:pt idx="15">
                  <c:v>24912</c:v>
                </c:pt>
                <c:pt idx="16">
                  <c:v>24972</c:v>
                </c:pt>
                <c:pt idx="17">
                  <c:v>25053</c:v>
                </c:pt>
                <c:pt idx="18">
                  <c:v>25096</c:v>
                </c:pt>
                <c:pt idx="19">
                  <c:v>25178</c:v>
                </c:pt>
                <c:pt idx="20">
                  <c:v>25252</c:v>
                </c:pt>
                <c:pt idx="21">
                  <c:v>25352</c:v>
                </c:pt>
                <c:pt idx="22">
                  <c:v>25437</c:v>
                </c:pt>
                <c:pt idx="23">
                  <c:v>25500</c:v>
                </c:pt>
                <c:pt idx="24">
                  <c:v>25563</c:v>
                </c:pt>
                <c:pt idx="25">
                  <c:v>25636</c:v>
                </c:pt>
                <c:pt idx="26">
                  <c:v>25704</c:v>
                </c:pt>
                <c:pt idx="27">
                  <c:v>25782</c:v>
                </c:pt>
              </c:numCache>
            </c:numRef>
          </c:val>
          <c:smooth val="0"/>
          <c:extLst>
            <c:ext xmlns:c16="http://schemas.microsoft.com/office/drawing/2014/chart" uri="{C3380CC4-5D6E-409C-BE32-E72D297353CC}">
              <c16:uniqueId val="{00000000-D4B0-4E0E-99D5-AB6551884722}"/>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36949</c:v>
                </c:pt>
                <c:pt idx="1">
                  <c:v>36981</c:v>
                </c:pt>
                <c:pt idx="2">
                  <c:v>37011</c:v>
                </c:pt>
                <c:pt idx="3">
                  <c:v>37028</c:v>
                </c:pt>
                <c:pt idx="4">
                  <c:v>37059</c:v>
                </c:pt>
                <c:pt idx="5">
                  <c:v>37074</c:v>
                </c:pt>
                <c:pt idx="6">
                  <c:v>37103</c:v>
                </c:pt>
                <c:pt idx="7">
                  <c:v>37134</c:v>
                </c:pt>
                <c:pt idx="8">
                  <c:v>37158</c:v>
                </c:pt>
                <c:pt idx="9">
                  <c:v>37176</c:v>
                </c:pt>
                <c:pt idx="10">
                  <c:v>37202</c:v>
                </c:pt>
                <c:pt idx="11">
                  <c:v>37230</c:v>
                </c:pt>
                <c:pt idx="12">
                  <c:v>37252</c:v>
                </c:pt>
                <c:pt idx="13">
                  <c:v>37284</c:v>
                </c:pt>
                <c:pt idx="14">
                  <c:v>37320</c:v>
                </c:pt>
                <c:pt idx="15">
                  <c:v>37343</c:v>
                </c:pt>
                <c:pt idx="16">
                  <c:v>37366</c:v>
                </c:pt>
                <c:pt idx="17">
                  <c:v>37398</c:v>
                </c:pt>
                <c:pt idx="18">
                  <c:v>37443</c:v>
                </c:pt>
                <c:pt idx="19">
                  <c:v>37480</c:v>
                </c:pt>
                <c:pt idx="20">
                  <c:v>37518</c:v>
                </c:pt>
                <c:pt idx="21">
                  <c:v>37545</c:v>
                </c:pt>
                <c:pt idx="22">
                  <c:v>37576</c:v>
                </c:pt>
                <c:pt idx="23">
                  <c:v>37597</c:v>
                </c:pt>
                <c:pt idx="24">
                  <c:v>37637</c:v>
                </c:pt>
                <c:pt idx="25">
                  <c:v>37652</c:v>
                </c:pt>
                <c:pt idx="26">
                  <c:v>37673</c:v>
                </c:pt>
                <c:pt idx="27">
                  <c:v>37706</c:v>
                </c:pt>
              </c:numCache>
            </c:numRef>
          </c:val>
          <c:smooth val="0"/>
          <c:extLst>
            <c:ext xmlns:c16="http://schemas.microsoft.com/office/drawing/2014/chart" uri="{C3380CC4-5D6E-409C-BE32-E72D297353CC}">
              <c16:uniqueId val="{00000001-D4B0-4E0E-99D5-AB655188472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14878</c:v>
                </c:pt>
                <c:pt idx="1">
                  <c:v>14893</c:v>
                </c:pt>
                <c:pt idx="2">
                  <c:v>14900</c:v>
                </c:pt>
                <c:pt idx="3">
                  <c:v>14905</c:v>
                </c:pt>
                <c:pt idx="4">
                  <c:v>14922</c:v>
                </c:pt>
                <c:pt idx="5">
                  <c:v>14961</c:v>
                </c:pt>
                <c:pt idx="6">
                  <c:v>14974</c:v>
                </c:pt>
                <c:pt idx="7">
                  <c:v>14988</c:v>
                </c:pt>
                <c:pt idx="8">
                  <c:v>14992</c:v>
                </c:pt>
                <c:pt idx="9">
                  <c:v>15005</c:v>
                </c:pt>
                <c:pt idx="10">
                  <c:v>15020</c:v>
                </c:pt>
                <c:pt idx="11">
                  <c:v>15028</c:v>
                </c:pt>
                <c:pt idx="12">
                  <c:v>15034</c:v>
                </c:pt>
                <c:pt idx="13">
                  <c:v>15037</c:v>
                </c:pt>
                <c:pt idx="14">
                  <c:v>15046</c:v>
                </c:pt>
                <c:pt idx="15">
                  <c:v>15066</c:v>
                </c:pt>
                <c:pt idx="16">
                  <c:v>15077</c:v>
                </c:pt>
                <c:pt idx="17">
                  <c:v>15094</c:v>
                </c:pt>
                <c:pt idx="18">
                  <c:v>15105</c:v>
                </c:pt>
                <c:pt idx="19">
                  <c:v>15110</c:v>
                </c:pt>
                <c:pt idx="20">
                  <c:v>15119</c:v>
                </c:pt>
                <c:pt idx="21">
                  <c:v>15126</c:v>
                </c:pt>
                <c:pt idx="22">
                  <c:v>15135</c:v>
                </c:pt>
                <c:pt idx="23">
                  <c:v>15138</c:v>
                </c:pt>
                <c:pt idx="24">
                  <c:v>15144</c:v>
                </c:pt>
                <c:pt idx="25">
                  <c:v>15159</c:v>
                </c:pt>
                <c:pt idx="26">
                  <c:v>15171</c:v>
                </c:pt>
                <c:pt idx="27">
                  <c:v>15177</c:v>
                </c:pt>
              </c:numCache>
            </c:numRef>
          </c:val>
          <c:smooth val="0"/>
          <c:extLst>
            <c:ext xmlns:c16="http://schemas.microsoft.com/office/drawing/2014/chart" uri="{C3380CC4-5D6E-409C-BE32-E72D297353CC}">
              <c16:uniqueId val="{00000002-D4B0-4E0E-99D5-AB6551884722}"/>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14032</c:v>
                </c:pt>
                <c:pt idx="1">
                  <c:v>14043</c:v>
                </c:pt>
                <c:pt idx="2">
                  <c:v>14057</c:v>
                </c:pt>
                <c:pt idx="3">
                  <c:v>14067</c:v>
                </c:pt>
                <c:pt idx="4">
                  <c:v>14070</c:v>
                </c:pt>
                <c:pt idx="5">
                  <c:v>14075</c:v>
                </c:pt>
                <c:pt idx="6">
                  <c:v>14090</c:v>
                </c:pt>
                <c:pt idx="7">
                  <c:v>14088</c:v>
                </c:pt>
                <c:pt idx="8">
                  <c:v>14094</c:v>
                </c:pt>
                <c:pt idx="9">
                  <c:v>14095</c:v>
                </c:pt>
                <c:pt idx="10">
                  <c:v>14104</c:v>
                </c:pt>
                <c:pt idx="11">
                  <c:v>14113</c:v>
                </c:pt>
                <c:pt idx="12">
                  <c:v>14113</c:v>
                </c:pt>
                <c:pt idx="13">
                  <c:v>14118</c:v>
                </c:pt>
                <c:pt idx="14">
                  <c:v>14125</c:v>
                </c:pt>
                <c:pt idx="15">
                  <c:v>14134</c:v>
                </c:pt>
                <c:pt idx="16">
                  <c:v>14138</c:v>
                </c:pt>
                <c:pt idx="17">
                  <c:v>14143</c:v>
                </c:pt>
                <c:pt idx="18">
                  <c:v>14149</c:v>
                </c:pt>
                <c:pt idx="19">
                  <c:v>14149</c:v>
                </c:pt>
                <c:pt idx="20">
                  <c:v>14157</c:v>
                </c:pt>
                <c:pt idx="21">
                  <c:v>14165</c:v>
                </c:pt>
                <c:pt idx="22">
                  <c:v>14175</c:v>
                </c:pt>
                <c:pt idx="23">
                  <c:v>14184</c:v>
                </c:pt>
                <c:pt idx="24">
                  <c:v>14192</c:v>
                </c:pt>
                <c:pt idx="25">
                  <c:v>14200</c:v>
                </c:pt>
                <c:pt idx="26">
                  <c:v>14210</c:v>
                </c:pt>
                <c:pt idx="27">
                  <c:v>14220</c:v>
                </c:pt>
              </c:numCache>
            </c:numRef>
          </c:val>
          <c:smooth val="0"/>
          <c:extLst>
            <c:ext xmlns:c16="http://schemas.microsoft.com/office/drawing/2014/chart" uri="{C3380CC4-5D6E-409C-BE32-E72D297353CC}">
              <c16:uniqueId val="{00000003-D4B0-4E0E-99D5-AB6551884722}"/>
            </c:ext>
          </c:extLst>
        </c:ser>
        <c:dLbls>
          <c:showLegendKey val="0"/>
          <c:showVal val="0"/>
          <c:showCatName val="0"/>
          <c:showSerName val="0"/>
          <c:showPercent val="0"/>
          <c:showBubbleSize val="0"/>
        </c:dLbls>
        <c:smooth val="0"/>
        <c:axId val="327050288"/>
        <c:axId val="327051928"/>
      </c:lineChart>
      <c:dateAx>
        <c:axId val="32705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51928"/>
        <c:crosses val="autoZero"/>
        <c:auto val="1"/>
        <c:lblOffset val="100"/>
        <c:baseTimeUnit val="days"/>
      </c:dateAx>
      <c:valAx>
        <c:axId val="32705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80</c:v>
                </c:pt>
                <c:pt idx="1">
                  <c:v>74</c:v>
                </c:pt>
                <c:pt idx="2">
                  <c:v>65</c:v>
                </c:pt>
                <c:pt idx="3">
                  <c:v>64</c:v>
                </c:pt>
                <c:pt idx="4">
                  <c:v>58</c:v>
                </c:pt>
                <c:pt idx="5">
                  <c:v>70</c:v>
                </c:pt>
                <c:pt idx="6">
                  <c:v>71</c:v>
                </c:pt>
              </c:numCache>
            </c:numRef>
          </c:val>
          <c:extLst>
            <c:ext xmlns:c16="http://schemas.microsoft.com/office/drawing/2014/chart" uri="{C3380CC4-5D6E-409C-BE32-E72D297353CC}">
              <c16:uniqueId val="{00000000-9405-495D-A6A8-FC895393A337}"/>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c:v>
                </c:pt>
                <c:pt idx="1">
                  <c:v>28</c:v>
                </c:pt>
                <c:pt idx="2">
                  <c:v>23</c:v>
                </c:pt>
                <c:pt idx="3">
                  <c:v>29</c:v>
                </c:pt>
                <c:pt idx="4">
                  <c:v>30</c:v>
                </c:pt>
                <c:pt idx="5">
                  <c:v>24</c:v>
                </c:pt>
                <c:pt idx="6">
                  <c:v>33</c:v>
                </c:pt>
              </c:numCache>
            </c:numRef>
          </c:val>
          <c:extLst>
            <c:ext xmlns:c16="http://schemas.microsoft.com/office/drawing/2014/chart" uri="{C3380CC4-5D6E-409C-BE32-E72D297353CC}">
              <c16:uniqueId val="{00000001-9405-495D-A6A8-FC895393A337}"/>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12</c:v>
                </c:pt>
                <c:pt idx="2">
                  <c:v>9</c:v>
                </c:pt>
                <c:pt idx="3">
                  <c:v>11</c:v>
                </c:pt>
                <c:pt idx="4">
                  <c:v>13</c:v>
                </c:pt>
                <c:pt idx="5">
                  <c:v>16</c:v>
                </c:pt>
                <c:pt idx="6">
                  <c:v>8</c:v>
                </c:pt>
              </c:numCache>
            </c:numRef>
          </c:val>
          <c:extLst>
            <c:ext xmlns:c16="http://schemas.microsoft.com/office/drawing/2014/chart" uri="{C3380CC4-5D6E-409C-BE32-E72D297353CC}">
              <c16:uniqueId val="{00000002-9405-495D-A6A8-FC895393A337}"/>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9</c:v>
                </c:pt>
                <c:pt idx="2">
                  <c:v>7</c:v>
                </c:pt>
                <c:pt idx="3">
                  <c:v>8</c:v>
                </c:pt>
                <c:pt idx="4">
                  <c:v>7</c:v>
                </c:pt>
                <c:pt idx="5">
                  <c:v>4</c:v>
                </c:pt>
                <c:pt idx="6">
                  <c:v>10</c:v>
                </c:pt>
              </c:numCache>
            </c:numRef>
          </c:val>
          <c:extLst>
            <c:ext xmlns:c16="http://schemas.microsoft.com/office/drawing/2014/chart" uri="{C3380CC4-5D6E-409C-BE32-E72D297353CC}">
              <c16:uniqueId val="{00000003-9405-495D-A6A8-FC895393A337}"/>
            </c:ext>
          </c:extLst>
        </c:ser>
        <c:dLbls>
          <c:showLegendKey val="0"/>
          <c:showVal val="0"/>
          <c:showCatName val="0"/>
          <c:showSerName val="0"/>
          <c:showPercent val="0"/>
          <c:showBubbleSize val="0"/>
        </c:dLbls>
        <c:gapWidth val="219"/>
        <c:overlap val="-27"/>
        <c:axId val="327048648"/>
        <c:axId val="327055208"/>
      </c:barChart>
      <c:catAx>
        <c:axId val="32704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55208"/>
        <c:crosses val="autoZero"/>
        <c:auto val="1"/>
        <c:lblAlgn val="ctr"/>
        <c:lblOffset val="100"/>
        <c:noMultiLvlLbl val="0"/>
      </c:catAx>
      <c:valAx>
        <c:axId val="32705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4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5</c:v>
                </c:pt>
                <c:pt idx="4">
                  <c:v>5</c:v>
                </c:pt>
                <c:pt idx="5">
                  <c:v>5</c:v>
                </c:pt>
                <c:pt idx="6">
                  <c:v>5</c:v>
                </c:pt>
              </c:numCache>
            </c:numRef>
          </c:val>
          <c:extLst>
            <c:ext xmlns:c16="http://schemas.microsoft.com/office/drawing/2014/chart" uri="{C3380CC4-5D6E-409C-BE32-E72D297353CC}">
              <c16:uniqueId val="{00000000-9861-4220-9D32-C32E5F6FA812}"/>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1-9861-4220-9D32-C32E5F6FA812}"/>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2-9861-4220-9D32-C32E5F6FA812}"/>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3</c:v>
                </c:pt>
                <c:pt idx="3">
                  <c:v>0</c:v>
                </c:pt>
                <c:pt idx="4">
                  <c:v>3</c:v>
                </c:pt>
                <c:pt idx="5">
                  <c:v>0</c:v>
                </c:pt>
                <c:pt idx="6">
                  <c:v>1</c:v>
                </c:pt>
              </c:numCache>
            </c:numRef>
          </c:val>
          <c:extLst>
            <c:ext xmlns:c16="http://schemas.microsoft.com/office/drawing/2014/chart" uri="{C3380CC4-5D6E-409C-BE32-E72D297353CC}">
              <c16:uniqueId val="{00000003-9861-4220-9D32-C32E5F6FA812}"/>
            </c:ext>
          </c:extLst>
        </c:ser>
        <c:dLbls>
          <c:showLegendKey val="0"/>
          <c:showVal val="0"/>
          <c:showCatName val="0"/>
          <c:showSerName val="0"/>
          <c:showPercent val="0"/>
          <c:showBubbleSize val="0"/>
        </c:dLbls>
        <c:gapWidth val="219"/>
        <c:overlap val="-27"/>
        <c:axId val="330054912"/>
        <c:axId val="330057864"/>
      </c:barChart>
      <c:catAx>
        <c:axId val="33005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57864"/>
        <c:crosses val="autoZero"/>
        <c:auto val="1"/>
        <c:lblAlgn val="ctr"/>
        <c:lblOffset val="100"/>
        <c:noMultiLvlLbl val="0"/>
      </c:catAx>
      <c:valAx>
        <c:axId val="33005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5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1.1611059685273899</c:v>
                </c:pt>
                <c:pt idx="1">
                  <c:v>1.0051515273473699</c:v>
                </c:pt>
                <c:pt idx="2">
                  <c:v>1.33376262727895</c:v>
                </c:pt>
                <c:pt idx="3">
                  <c:v>0.60449953716746496</c:v>
                </c:pt>
                <c:pt idx="4">
                  <c:v>1.78130156558136</c:v>
                </c:pt>
                <c:pt idx="5">
                  <c:v>1.2420010464039899</c:v>
                </c:pt>
                <c:pt idx="6">
                  <c:v>1.05525818006198</c:v>
                </c:pt>
              </c:numCache>
            </c:numRef>
          </c:val>
          <c:extLst>
            <c:ext xmlns:c16="http://schemas.microsoft.com/office/drawing/2014/chart" uri="{C3380CC4-5D6E-409C-BE32-E72D297353CC}">
              <c16:uniqueId val="{00000000-7DAC-4D64-8D6A-91886006D909}"/>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1.64961020173065</c:v>
                </c:pt>
                <c:pt idx="2">
                  <c:v>0.94167760602244999</c:v>
                </c:pt>
                <c:pt idx="4">
                  <c:v>1.3107134245988199</c:v>
                </c:pt>
              </c:numCache>
            </c:numRef>
          </c:val>
          <c:extLst>
            <c:ext xmlns:c16="http://schemas.microsoft.com/office/drawing/2014/chart" uri="{C3380CC4-5D6E-409C-BE32-E72D297353CC}">
              <c16:uniqueId val="{00000001-7DAC-4D64-8D6A-91886006D90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0.92500166367205705</c:v>
                </c:pt>
                <c:pt idx="2">
                  <c:v>1.09136886936847</c:v>
                </c:pt>
              </c:numCache>
            </c:numRef>
          </c:val>
          <c:extLst>
            <c:ext xmlns:c16="http://schemas.microsoft.com/office/drawing/2014/chart" uri="{C3380CC4-5D6E-409C-BE32-E72D297353CC}">
              <c16:uniqueId val="{00000002-7DAC-4D64-8D6A-91886006D90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1.27660578602105</c:v>
                </c:pt>
                <c:pt idx="1">
                  <c:v>1.11142573977064</c:v>
                </c:pt>
                <c:pt idx="2">
                  <c:v>0.97456227287743602</c:v>
                </c:pt>
                <c:pt idx="4">
                  <c:v>0.99108027750247796</c:v>
                </c:pt>
                <c:pt idx="6">
                  <c:v>0.82118080135919602</c:v>
                </c:pt>
              </c:numCache>
            </c:numRef>
          </c:val>
          <c:extLst>
            <c:ext xmlns:c16="http://schemas.microsoft.com/office/drawing/2014/chart" uri="{C3380CC4-5D6E-409C-BE32-E72D297353CC}">
              <c16:uniqueId val="{00000003-7DAC-4D64-8D6A-91886006D909}"/>
            </c:ext>
          </c:extLst>
        </c:ser>
        <c:dLbls>
          <c:showLegendKey val="0"/>
          <c:showVal val="0"/>
          <c:showCatName val="0"/>
          <c:showSerName val="0"/>
          <c:showPercent val="0"/>
          <c:showBubbleSize val="0"/>
        </c:dLbls>
        <c:gapWidth val="219"/>
        <c:overlap val="-27"/>
        <c:axId val="330057208"/>
        <c:axId val="330058192"/>
      </c:barChart>
      <c:catAx>
        <c:axId val="33005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58192"/>
        <c:crosses val="autoZero"/>
        <c:auto val="1"/>
        <c:lblAlgn val="ctr"/>
        <c:lblOffset val="100"/>
        <c:noMultiLvlLbl val="0"/>
      </c:catAx>
      <c:valAx>
        <c:axId val="33005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5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2</c:v>
                </c:pt>
                <c:pt idx="13">
                  <c:v>0</c:v>
                </c:pt>
                <c:pt idx="14">
                  <c:v>0</c:v>
                </c:pt>
                <c:pt idx="15">
                  <c:v>0</c:v>
                </c:pt>
                <c:pt idx="16">
                  <c:v>2</c:v>
                </c:pt>
                <c:pt idx="17">
                  <c:v>1</c:v>
                </c:pt>
                <c:pt idx="18">
                  <c:v>3</c:v>
                </c:pt>
                <c:pt idx="19">
                  <c:v>10</c:v>
                </c:pt>
                <c:pt idx="20">
                  <c:v>7</c:v>
                </c:pt>
                <c:pt idx="21">
                  <c:v>1</c:v>
                </c:pt>
                <c:pt idx="22">
                  <c:v>1</c:v>
                </c:pt>
                <c:pt idx="23">
                  <c:v>0</c:v>
                </c:pt>
              </c:numCache>
            </c:numRef>
          </c:val>
          <c:smooth val="0"/>
          <c:extLst>
            <c:ext xmlns:c16="http://schemas.microsoft.com/office/drawing/2014/chart" uri="{C3380CC4-5D6E-409C-BE32-E72D297353CC}">
              <c16:uniqueId val="{00000000-DEC5-4D9B-A98C-2A9EB0630A8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3</c:v>
                </c:pt>
                <c:pt idx="16">
                  <c:v>7</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EC5-4D9B-A98C-2A9EB0630A8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EC5-4D9B-A98C-2A9EB0630A8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2</c:v>
                </c:pt>
                <c:pt idx="12">
                  <c:v>1</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DEC5-4D9B-A98C-2A9EB0630A86}"/>
            </c:ext>
          </c:extLst>
        </c:ser>
        <c:dLbls>
          <c:showLegendKey val="0"/>
          <c:showVal val="0"/>
          <c:showCatName val="0"/>
          <c:showSerName val="0"/>
          <c:showPercent val="0"/>
          <c:showBubbleSize val="0"/>
        </c:dLbls>
        <c:smooth val="0"/>
        <c:axId val="332181728"/>
        <c:axId val="332177464"/>
      </c:lineChart>
      <c:catAx>
        <c:axId val="33218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7464"/>
        <c:crosses val="autoZero"/>
        <c:auto val="1"/>
        <c:lblAlgn val="ctr"/>
        <c:lblOffset val="100"/>
        <c:noMultiLvlLbl val="0"/>
      </c:catAx>
      <c:valAx>
        <c:axId val="33217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1.36533891820049</c:v>
                </c:pt>
                <c:pt idx="9">
                  <c:v>0</c:v>
                </c:pt>
                <c:pt idx="10">
                  <c:v>0</c:v>
                </c:pt>
                <c:pt idx="11">
                  <c:v>0</c:v>
                </c:pt>
                <c:pt idx="12">
                  <c:v>0.64239397478754701</c:v>
                </c:pt>
                <c:pt idx="13">
                  <c:v>0</c:v>
                </c:pt>
                <c:pt idx="14">
                  <c:v>3.0528817109025699</c:v>
                </c:pt>
                <c:pt idx="15">
                  <c:v>0</c:v>
                </c:pt>
                <c:pt idx="16">
                  <c:v>0.79544081517580201</c:v>
                </c:pt>
                <c:pt idx="17">
                  <c:v>1.6029642756454101</c:v>
                </c:pt>
                <c:pt idx="18">
                  <c:v>0.884718138735618</c:v>
                </c:pt>
                <c:pt idx="19">
                  <c:v>1.14675288061248</c:v>
                </c:pt>
                <c:pt idx="20">
                  <c:v>1.1657515181620099</c:v>
                </c:pt>
                <c:pt idx="21">
                  <c:v>0.98674936566112204</c:v>
                </c:pt>
                <c:pt idx="22">
                  <c:v>1.53046840388256</c:v>
                </c:pt>
                <c:pt idx="23">
                  <c:v>0</c:v>
                </c:pt>
              </c:numCache>
            </c:numRef>
          </c:val>
          <c:smooth val="0"/>
          <c:extLst>
            <c:ext xmlns:c16="http://schemas.microsoft.com/office/drawing/2014/chart" uri="{C3380CC4-5D6E-409C-BE32-E72D297353CC}">
              <c16:uniqueId val="{00000000-3B1D-4C49-8328-1FA47EF770FA}"/>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1.0597250877522</c:v>
                </c:pt>
                <c:pt idx="16">
                  <c:v>1.3940829942544799</c:v>
                </c:pt>
                <c:pt idx="17">
                  <c:v>1.6130328769325599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B1D-4C49-8328-1FA47EF770F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0.92506322374550798</c:v>
                </c:pt>
                <c:pt idx="11">
                  <c:v>0</c:v>
                </c:pt>
                <c:pt idx="12">
                  <c:v>0</c:v>
                </c:pt>
                <c:pt idx="13">
                  <c:v>1.09144150139758</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B1D-4C49-8328-1FA47EF770FA}"/>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1.30274709713962</c:v>
                </c:pt>
                <c:pt idx="10">
                  <c:v>1.1098130841121501</c:v>
                </c:pt>
                <c:pt idx="11">
                  <c:v>1.0708722741433001</c:v>
                </c:pt>
                <c:pt idx="12">
                  <c:v>0.81421693571226295</c:v>
                </c:pt>
                <c:pt idx="13">
                  <c:v>0.82129708297932602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B1D-4C49-8328-1FA47EF770FA}"/>
            </c:ext>
          </c:extLst>
        </c:ser>
        <c:dLbls>
          <c:showLegendKey val="0"/>
          <c:showVal val="0"/>
          <c:showCatName val="0"/>
          <c:showSerName val="0"/>
          <c:showPercent val="0"/>
          <c:showBubbleSize val="0"/>
        </c:dLbls>
        <c:smooth val="0"/>
        <c:axId val="332181400"/>
        <c:axId val="332184680"/>
      </c:lineChart>
      <c:catAx>
        <c:axId val="33218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4680"/>
        <c:crosses val="autoZero"/>
        <c:auto val="1"/>
        <c:lblAlgn val="ctr"/>
        <c:lblOffset val="100"/>
        <c:noMultiLvlLbl val="0"/>
      </c:catAx>
      <c:valAx>
        <c:axId val="33218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5</c:v>
                </c:pt>
                <c:pt idx="1">
                  <c:v>2</c:v>
                </c:pt>
                <c:pt idx="2">
                  <c:v>1</c:v>
                </c:pt>
                <c:pt idx="3">
                  <c:v>3</c:v>
                </c:pt>
              </c:numCache>
            </c:numRef>
          </c:val>
          <c:extLst>
            <c:ext xmlns:c16="http://schemas.microsoft.com/office/drawing/2014/chart" uri="{C3380CC4-5D6E-409C-BE32-E72D297353CC}">
              <c16:uniqueId val="{00000000-903D-43CB-A1E6-D3BF05FAFDC2}"/>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25</c:v>
                </c:pt>
                <c:pt idx="1">
                  <c:v>10</c:v>
                </c:pt>
                <c:pt idx="2">
                  <c:v>1</c:v>
                </c:pt>
                <c:pt idx="3">
                  <c:v>8</c:v>
                </c:pt>
              </c:numCache>
            </c:numRef>
          </c:val>
          <c:extLst>
            <c:ext xmlns:c16="http://schemas.microsoft.com/office/drawing/2014/chart" uri="{C3380CC4-5D6E-409C-BE32-E72D297353CC}">
              <c16:uniqueId val="{00000001-903D-43CB-A1E6-D3BF05FAFDC2}"/>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Sheet1!$D$2:$D$5</c:f>
              <c:numCache>
                <c:formatCode>General</c:formatCode>
                <c:ptCount val="4"/>
                <c:pt idx="0">
                  <c:v>3</c:v>
                </c:pt>
                <c:pt idx="1">
                  <c:v>0</c:v>
                </c:pt>
                <c:pt idx="2">
                  <c:v>0</c:v>
                </c:pt>
                <c:pt idx="3">
                  <c:v>0</c:v>
                </c:pt>
              </c:numCache>
            </c:numRef>
          </c:val>
          <c:extLst>
            <c:ext xmlns:c16="http://schemas.microsoft.com/office/drawing/2014/chart" uri="{C3380CC4-5D6E-409C-BE32-E72D297353CC}">
              <c16:uniqueId val="{00000002-903D-43CB-A1E6-D3BF05FAFDC2}"/>
            </c:ext>
          </c:extLst>
        </c:ser>
        <c:dLbls>
          <c:showLegendKey val="0"/>
          <c:showVal val="0"/>
          <c:showCatName val="0"/>
          <c:showSerName val="0"/>
          <c:showPercent val="0"/>
          <c:showBubbleSize val="0"/>
        </c:dLbls>
        <c:gapWidth val="150"/>
        <c:overlap val="100"/>
        <c:axId val="332182056"/>
        <c:axId val="332182384"/>
      </c:barChart>
      <c:catAx>
        <c:axId val="33218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2384"/>
        <c:crosses val="autoZero"/>
        <c:auto val="1"/>
        <c:lblAlgn val="ctr"/>
        <c:lblOffset val="100"/>
        <c:noMultiLvlLbl val="0"/>
      </c:catAx>
      <c:valAx>
        <c:axId val="33218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6722</c:v>
                </c:pt>
                <c:pt idx="1">
                  <c:v>4795</c:v>
                </c:pt>
                <c:pt idx="2">
                  <c:v>139</c:v>
                </c:pt>
                <c:pt idx="3">
                  <c:v>1214</c:v>
                </c:pt>
              </c:numCache>
            </c:numRef>
          </c:val>
          <c:extLst>
            <c:ext xmlns:c16="http://schemas.microsoft.com/office/drawing/2014/chart" uri="{C3380CC4-5D6E-409C-BE32-E72D297353CC}">
              <c16:uniqueId val="{00000000-2A3C-468F-8DE9-08A4E4FB1E90}"/>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825</c:v>
                </c:pt>
                <c:pt idx="1">
                  <c:v>0</c:v>
                </c:pt>
                <c:pt idx="2">
                  <c:v>0</c:v>
                </c:pt>
                <c:pt idx="3">
                  <c:v>0</c:v>
                </c:pt>
              </c:numCache>
            </c:numRef>
          </c:val>
          <c:extLst>
            <c:ext xmlns:c16="http://schemas.microsoft.com/office/drawing/2014/chart" uri="{C3380CC4-5D6E-409C-BE32-E72D297353CC}">
              <c16:uniqueId val="{00000001-2A3C-468F-8DE9-08A4E4FB1E90}"/>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Sheet1!$D$2:$D$5</c:f>
              <c:numCache>
                <c:formatCode>General</c:formatCode>
                <c:ptCount val="4"/>
                <c:pt idx="0">
                  <c:v>2081</c:v>
                </c:pt>
                <c:pt idx="1">
                  <c:v>1031</c:v>
                </c:pt>
                <c:pt idx="2">
                  <c:v>164</c:v>
                </c:pt>
                <c:pt idx="3">
                  <c:v>433</c:v>
                </c:pt>
              </c:numCache>
            </c:numRef>
          </c:val>
          <c:extLst>
            <c:ext xmlns:c16="http://schemas.microsoft.com/office/drawing/2014/chart" uri="{C3380CC4-5D6E-409C-BE32-E72D297353CC}">
              <c16:uniqueId val="{00000002-2A3C-468F-8DE9-08A4E4FB1E90}"/>
            </c:ext>
          </c:extLst>
        </c:ser>
        <c:dLbls>
          <c:showLegendKey val="0"/>
          <c:showVal val="0"/>
          <c:showCatName val="0"/>
          <c:showSerName val="0"/>
          <c:showPercent val="0"/>
          <c:showBubbleSize val="0"/>
        </c:dLbls>
        <c:gapWidth val="150"/>
        <c:overlap val="100"/>
        <c:axId val="332190912"/>
        <c:axId val="332189928"/>
      </c:barChart>
      <c:catAx>
        <c:axId val="33219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9928"/>
        <c:crosses val="autoZero"/>
        <c:auto val="1"/>
        <c:lblAlgn val="ctr"/>
        <c:lblOffset val="100"/>
        <c:noMultiLvlLbl val="0"/>
      </c:catAx>
      <c:valAx>
        <c:axId val="332189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9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1.6685309068766101</c:v>
                </c:pt>
                <c:pt idx="1">
                  <c:v>1.0799706355471499</c:v>
                </c:pt>
                <c:pt idx="2">
                  <c:v>1.1017913044808301</c:v>
                </c:pt>
              </c:numCache>
            </c:numRef>
          </c:val>
          <c:extLst>
            <c:ext xmlns:c16="http://schemas.microsoft.com/office/drawing/2014/chart" uri="{C3380CC4-5D6E-409C-BE32-E72D297353CC}">
              <c16:uniqueId val="{00000000-F706-4E91-9E54-3956F79FF4CD}"/>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1.3816934155217</c:v>
                </c:pt>
                <c:pt idx="1">
                  <c:v>1.2833675613920199</c:v>
                </c:pt>
                <c:pt idx="2">
                  <c:v>0</c:v>
                </c:pt>
              </c:numCache>
            </c:numRef>
          </c:val>
          <c:extLst>
            <c:ext xmlns:c16="http://schemas.microsoft.com/office/drawing/2014/chart" uri="{C3380CC4-5D6E-409C-BE32-E72D297353CC}">
              <c16:uniqueId val="{00000001-F706-4E91-9E54-3956F79FF4C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1.0833663627956001</c:v>
                </c:pt>
                <c:pt idx="1">
                  <c:v>0.93426535824708001</c:v>
                </c:pt>
                <c:pt idx="2">
                  <c:v>0</c:v>
                </c:pt>
              </c:numCache>
            </c:numRef>
          </c:val>
          <c:extLst>
            <c:ext xmlns:c16="http://schemas.microsoft.com/office/drawing/2014/chart" uri="{C3380CC4-5D6E-409C-BE32-E72D297353CC}">
              <c16:uniqueId val="{00000002-F706-4E91-9E54-3956F79FF4CD}"/>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1.01865570895957</c:v>
                </c:pt>
                <c:pt idx="1">
                  <c:v>1.0774599558244899</c:v>
                </c:pt>
                <c:pt idx="2">
                  <c:v>0</c:v>
                </c:pt>
              </c:numCache>
            </c:numRef>
          </c:val>
          <c:extLst>
            <c:ext xmlns:c16="http://schemas.microsoft.com/office/drawing/2014/chart" uri="{C3380CC4-5D6E-409C-BE32-E72D297353CC}">
              <c16:uniqueId val="{00000003-F706-4E91-9E54-3956F79FF4CD}"/>
            </c:ext>
          </c:extLst>
        </c:ser>
        <c:dLbls>
          <c:showLegendKey val="0"/>
          <c:showVal val="0"/>
          <c:showCatName val="0"/>
          <c:showSerName val="0"/>
          <c:showPercent val="0"/>
          <c:showBubbleSize val="0"/>
        </c:dLbls>
        <c:gapWidth val="219"/>
        <c:overlap val="-27"/>
        <c:axId val="327054552"/>
        <c:axId val="325024544"/>
      </c:barChart>
      <c:catAx>
        <c:axId val="32705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24544"/>
        <c:crosses val="autoZero"/>
        <c:auto val="1"/>
        <c:lblAlgn val="ctr"/>
        <c:lblOffset val="100"/>
        <c:noMultiLvlLbl val="0"/>
      </c:catAx>
      <c:valAx>
        <c:axId val="32502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5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9316</c:v>
                </c:pt>
                <c:pt idx="1">
                  <c:v>5706</c:v>
                </c:pt>
                <c:pt idx="2">
                  <c:v>302</c:v>
                </c:pt>
                <c:pt idx="3">
                  <c:v>1627</c:v>
                </c:pt>
              </c:numCache>
            </c:numRef>
          </c:val>
          <c:extLst>
            <c:ext xmlns:c16="http://schemas.microsoft.com/office/drawing/2014/chart" uri="{C3380CC4-5D6E-409C-BE32-E72D297353CC}">
              <c16:uniqueId val="{00000000-A3BA-4E3A-AAA5-0D4C8A529D57}"/>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312</c:v>
                </c:pt>
                <c:pt idx="1">
                  <c:v>120</c:v>
                </c:pt>
                <c:pt idx="2">
                  <c:v>1</c:v>
                </c:pt>
                <c:pt idx="3">
                  <c:v>20</c:v>
                </c:pt>
              </c:numCache>
            </c:numRef>
          </c:val>
          <c:extLst>
            <c:ext xmlns:c16="http://schemas.microsoft.com/office/drawing/2014/chart" uri="{C3380CC4-5D6E-409C-BE32-E72D297353CC}">
              <c16:uniqueId val="{00000001-A3BA-4E3A-AAA5-0D4C8A529D57}"/>
            </c:ext>
          </c:extLst>
        </c:ser>
        <c:dLbls>
          <c:showLegendKey val="0"/>
          <c:showVal val="0"/>
          <c:showCatName val="0"/>
          <c:showSerName val="0"/>
          <c:showPercent val="0"/>
          <c:showBubbleSize val="0"/>
        </c:dLbls>
        <c:gapWidth val="150"/>
        <c:overlap val="100"/>
        <c:axId val="331217864"/>
        <c:axId val="331222456"/>
      </c:barChart>
      <c:catAx>
        <c:axId val="33121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22456"/>
        <c:crosses val="autoZero"/>
        <c:auto val="1"/>
        <c:lblAlgn val="ctr"/>
        <c:lblOffset val="100"/>
        <c:noMultiLvlLbl val="0"/>
      </c:catAx>
      <c:valAx>
        <c:axId val="331222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1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9CCF-A62F-40DC-879B-7C578150133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32320BB-EABE-4B48-9603-F1C1A044335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49765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11D7-19CC-45DC-BDEA-9835BE5269FD}"/>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5393056E-457C-4EFC-9E0D-E5F724AAD96D}"/>
              </a:ext>
            </a:extLst>
          </p:cNvPr>
          <p:cNvGraphicFramePr>
            <a:graphicFrameLocks noGrp="1"/>
          </p:cNvGraphicFramePr>
          <p:nvPr>
            <p:ph type="tbl" sz="quarter" idx="13"/>
            <p:extLst>
              <p:ext uri="{D42A27DB-BD31-4B8C-83A1-F6EECF244321}">
                <p14:modId xmlns:p14="http://schemas.microsoft.com/office/powerpoint/2010/main" val="370909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4950744"/>
                    </a:ext>
                  </a:extLst>
                </a:gridCol>
                <a:gridCol w="658368">
                  <a:extLst>
                    <a:ext uri="{9D8B030D-6E8A-4147-A177-3AD203B41FA5}">
                      <a16:colId xmlns:a16="http://schemas.microsoft.com/office/drawing/2014/main" val="3879915908"/>
                    </a:ext>
                  </a:extLst>
                </a:gridCol>
                <a:gridCol w="658368">
                  <a:extLst>
                    <a:ext uri="{9D8B030D-6E8A-4147-A177-3AD203B41FA5}">
                      <a16:colId xmlns:a16="http://schemas.microsoft.com/office/drawing/2014/main" val="2536258822"/>
                    </a:ext>
                  </a:extLst>
                </a:gridCol>
                <a:gridCol w="658368">
                  <a:extLst>
                    <a:ext uri="{9D8B030D-6E8A-4147-A177-3AD203B41FA5}">
                      <a16:colId xmlns:a16="http://schemas.microsoft.com/office/drawing/2014/main" val="1420660205"/>
                    </a:ext>
                  </a:extLst>
                </a:gridCol>
                <a:gridCol w="658368">
                  <a:extLst>
                    <a:ext uri="{9D8B030D-6E8A-4147-A177-3AD203B41FA5}">
                      <a16:colId xmlns:a16="http://schemas.microsoft.com/office/drawing/2014/main" val="1543080091"/>
                    </a:ext>
                  </a:extLst>
                </a:gridCol>
                <a:gridCol w="658368">
                  <a:extLst>
                    <a:ext uri="{9D8B030D-6E8A-4147-A177-3AD203B41FA5}">
                      <a16:colId xmlns:a16="http://schemas.microsoft.com/office/drawing/2014/main" val="690762369"/>
                    </a:ext>
                  </a:extLst>
                </a:gridCol>
                <a:gridCol w="658368">
                  <a:extLst>
                    <a:ext uri="{9D8B030D-6E8A-4147-A177-3AD203B41FA5}">
                      <a16:colId xmlns:a16="http://schemas.microsoft.com/office/drawing/2014/main" val="3706229283"/>
                    </a:ext>
                  </a:extLst>
                </a:gridCol>
                <a:gridCol w="658368">
                  <a:extLst>
                    <a:ext uri="{9D8B030D-6E8A-4147-A177-3AD203B41FA5}">
                      <a16:colId xmlns:a16="http://schemas.microsoft.com/office/drawing/2014/main" val="4183876009"/>
                    </a:ext>
                  </a:extLst>
                </a:gridCol>
                <a:gridCol w="658368">
                  <a:extLst>
                    <a:ext uri="{9D8B030D-6E8A-4147-A177-3AD203B41FA5}">
                      <a16:colId xmlns:a16="http://schemas.microsoft.com/office/drawing/2014/main" val="1236516040"/>
                    </a:ext>
                  </a:extLst>
                </a:gridCol>
                <a:gridCol w="658368">
                  <a:extLst>
                    <a:ext uri="{9D8B030D-6E8A-4147-A177-3AD203B41FA5}">
                      <a16:colId xmlns:a16="http://schemas.microsoft.com/office/drawing/2014/main" val="4556432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76652525"/>
                  </a:ext>
                </a:extLst>
              </a:tr>
              <a:tr h="370840">
                <a:tc>
                  <a:txBody>
                    <a:bodyPr/>
                    <a:lstStyle/>
                    <a:p>
                      <a:r>
                        <a:rPr lang="en-US" sz="1000"/>
                        <a:t>specialized_arg</a:t>
                      </a:r>
                    </a:p>
                  </a:txBody>
                  <a:tcPr/>
                </a:tc>
                <a:tc>
                  <a:txBody>
                    <a:bodyPr/>
                    <a:lstStyle/>
                    <a:p>
                      <a:r>
                        <a:rPr lang="en-US" sz="1000"/>
                        <a:t>37706</a:t>
                      </a:r>
                    </a:p>
                  </a:txBody>
                  <a:tcPr/>
                </a:tc>
                <a:tc>
                  <a:txBody>
                    <a:bodyPr/>
                    <a:lstStyle/>
                    <a:p>
                      <a:r>
                        <a:rPr lang="en-US" sz="1000"/>
                        <a:t>778</a:t>
                      </a:r>
                    </a:p>
                  </a:txBody>
                  <a:tcPr/>
                </a:tc>
                <a:tc>
                  <a:txBody>
                    <a:bodyPr/>
                    <a:lstStyle/>
                    <a:p>
                      <a:r>
                        <a:rPr lang="en-US" sz="1000"/>
                        <a:t>10</a:t>
                      </a:r>
                    </a:p>
                  </a:txBody>
                  <a:tcPr/>
                </a:tc>
                <a:tc>
                  <a:txBody>
                    <a:bodyPr/>
                    <a:lstStyle/>
                    <a:p>
                      <a:r>
                        <a:rPr lang="en-US" sz="1000"/>
                        <a:t>2</a:t>
                      </a:r>
                    </a:p>
                  </a:txBody>
                  <a:tcPr/>
                </a:tc>
                <a:tc>
                  <a:txBody>
                    <a:bodyPr/>
                    <a:lstStyle/>
                    <a:p>
                      <a:r>
                        <a:rPr lang="en-US" sz="1000"/>
                        <a:t>0</a:t>
                      </a:r>
                    </a:p>
                  </a:txBody>
                  <a:tcPr/>
                </a:tc>
                <a:tc>
                  <a:txBody>
                    <a:bodyPr/>
                    <a:lstStyle/>
                    <a:p>
                      <a:r>
                        <a:rPr lang="en-US" sz="1000"/>
                        <a:t>12</a:t>
                      </a:r>
                    </a:p>
                  </a:txBody>
                  <a:tcPr/>
                </a:tc>
                <a:tc>
                  <a:txBody>
                    <a:bodyPr/>
                    <a:lstStyle/>
                    <a:p>
                      <a:r>
                        <a:rPr lang="en-US" sz="1000"/>
                        <a:t>5706</a:t>
                      </a:r>
                    </a:p>
                  </a:txBody>
                  <a:tcPr/>
                </a:tc>
                <a:tc>
                  <a:txBody>
                    <a:bodyPr/>
                    <a:lstStyle/>
                    <a:p>
                      <a:r>
                        <a:rPr lang="en-US" sz="1000"/>
                        <a:t>120</a:t>
                      </a:r>
                    </a:p>
                  </a:txBody>
                  <a:tcPr/>
                </a:tc>
                <a:tc>
                  <a:txBody>
                    <a:bodyPr/>
                    <a:lstStyle/>
                    <a:p>
                      <a:r>
                        <a:rPr lang="en-US" sz="1000"/>
                        <a:t>1.3010 %</a:t>
                      </a:r>
                    </a:p>
                  </a:txBody>
                  <a:tcPr/>
                </a:tc>
                <a:extLst>
                  <a:ext uri="{0D108BD9-81ED-4DB2-BD59-A6C34878D82A}">
                    <a16:rowId xmlns:a16="http://schemas.microsoft.com/office/drawing/2014/main" val="650548960"/>
                  </a:ext>
                </a:extLst>
              </a:tr>
              <a:tr h="370840">
                <a:tc>
                  <a:txBody>
                    <a:bodyPr/>
                    <a:lstStyle/>
                    <a:p>
                      <a:r>
                        <a:rPr lang="en-US" sz="1000"/>
                        <a:t>scottsportsargentina</a:t>
                      </a:r>
                    </a:p>
                  </a:txBody>
                  <a:tcPr/>
                </a:tc>
                <a:tc>
                  <a:txBody>
                    <a:bodyPr/>
                    <a:lstStyle/>
                    <a:p>
                      <a:r>
                        <a:rPr lang="en-US" sz="1000"/>
                        <a:t>25782</a:t>
                      </a:r>
                    </a:p>
                  </a:txBody>
                  <a:tcPr/>
                </a:tc>
                <a:tc>
                  <a:txBody>
                    <a:bodyPr/>
                    <a:lstStyle/>
                    <a:p>
                      <a:r>
                        <a:rPr lang="en-US" sz="1000"/>
                        <a:t>1922</a:t>
                      </a:r>
                    </a:p>
                  </a:txBody>
                  <a:tcPr/>
                </a:tc>
                <a:tc>
                  <a:txBody>
                    <a:bodyPr/>
                    <a:lstStyle/>
                    <a:p>
                      <a:r>
                        <a:rPr lang="en-US" sz="1000"/>
                        <a:t>25</a:t>
                      </a:r>
                    </a:p>
                  </a:txBody>
                  <a:tcPr/>
                </a:tc>
                <a:tc>
                  <a:txBody>
                    <a:bodyPr/>
                    <a:lstStyle/>
                    <a:p>
                      <a:r>
                        <a:rPr lang="en-US" sz="1000"/>
                        <a:t>5</a:t>
                      </a:r>
                    </a:p>
                  </a:txBody>
                  <a:tcPr/>
                </a:tc>
                <a:tc>
                  <a:txBody>
                    <a:bodyPr/>
                    <a:lstStyle/>
                    <a:p>
                      <a:r>
                        <a:rPr lang="en-US" sz="1000"/>
                        <a:t>3</a:t>
                      </a:r>
                    </a:p>
                  </a:txBody>
                  <a:tcPr/>
                </a:tc>
                <a:tc>
                  <a:txBody>
                    <a:bodyPr/>
                    <a:lstStyle/>
                    <a:p>
                      <a:r>
                        <a:rPr lang="en-US" sz="1000"/>
                        <a:t>33</a:t>
                      </a:r>
                    </a:p>
                  </a:txBody>
                  <a:tcPr/>
                </a:tc>
                <a:tc>
                  <a:txBody>
                    <a:bodyPr/>
                    <a:lstStyle/>
                    <a:p>
                      <a:r>
                        <a:rPr lang="en-US" sz="1000"/>
                        <a:t>9316</a:t>
                      </a:r>
                    </a:p>
                  </a:txBody>
                  <a:tcPr/>
                </a:tc>
                <a:tc>
                  <a:txBody>
                    <a:bodyPr/>
                    <a:lstStyle/>
                    <a:p>
                      <a:r>
                        <a:rPr lang="en-US" sz="1000"/>
                        <a:t>312</a:t>
                      </a:r>
                    </a:p>
                  </a:txBody>
                  <a:tcPr/>
                </a:tc>
                <a:tc>
                  <a:txBody>
                    <a:bodyPr/>
                    <a:lstStyle/>
                    <a:p>
                      <a:r>
                        <a:rPr lang="en-US" sz="1000"/>
                        <a:t>1.1754 %</a:t>
                      </a:r>
                    </a:p>
                  </a:txBody>
                  <a:tcPr/>
                </a:tc>
                <a:extLst>
                  <a:ext uri="{0D108BD9-81ED-4DB2-BD59-A6C34878D82A}">
                    <a16:rowId xmlns:a16="http://schemas.microsoft.com/office/drawing/2014/main" val="1165913785"/>
                  </a:ext>
                </a:extLst>
              </a:tr>
              <a:tr h="370840">
                <a:tc>
                  <a:txBody>
                    <a:bodyPr/>
                    <a:lstStyle/>
                    <a:p>
                      <a:r>
                        <a:rPr lang="en-US" sz="1000"/>
                        <a:t>giantargentina</a:t>
                      </a:r>
                    </a:p>
                  </a:txBody>
                  <a:tcPr/>
                </a:tc>
                <a:tc>
                  <a:txBody>
                    <a:bodyPr/>
                    <a:lstStyle/>
                    <a:p>
                      <a:r>
                        <a:rPr lang="en-US" sz="1000"/>
                        <a:t>15177</a:t>
                      </a:r>
                    </a:p>
                  </a:txBody>
                  <a:tcPr/>
                </a:tc>
                <a:tc>
                  <a:txBody>
                    <a:bodyPr/>
                    <a:lstStyle/>
                    <a:p>
                      <a:r>
                        <a:rPr lang="en-US" sz="1000"/>
                        <a:t>308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302</a:t>
                      </a:r>
                    </a:p>
                  </a:txBody>
                  <a:tcPr/>
                </a:tc>
                <a:tc>
                  <a:txBody>
                    <a:bodyPr/>
                    <a:lstStyle/>
                    <a:p>
                      <a:r>
                        <a:rPr lang="en-US" sz="1000"/>
                        <a:t>1</a:t>
                      </a:r>
                    </a:p>
                  </a:txBody>
                  <a:tcPr/>
                </a:tc>
                <a:tc>
                  <a:txBody>
                    <a:bodyPr/>
                    <a:lstStyle/>
                    <a:p>
                      <a:r>
                        <a:rPr lang="en-US" sz="1000"/>
                        <a:t>1.0085 %</a:t>
                      </a:r>
                    </a:p>
                  </a:txBody>
                  <a:tcPr/>
                </a:tc>
                <a:extLst>
                  <a:ext uri="{0D108BD9-81ED-4DB2-BD59-A6C34878D82A}">
                    <a16:rowId xmlns:a16="http://schemas.microsoft.com/office/drawing/2014/main" val="2348090102"/>
                  </a:ext>
                </a:extLst>
              </a:tr>
              <a:tr h="370840">
                <a:tc>
                  <a:txBody>
                    <a:bodyPr/>
                    <a:lstStyle/>
                    <a:p>
                      <a:r>
                        <a:rPr lang="en-US" sz="1000"/>
                        <a:t>cannondale.argentina</a:t>
                      </a:r>
                    </a:p>
                  </a:txBody>
                  <a:tcPr/>
                </a:tc>
                <a:tc>
                  <a:txBody>
                    <a:bodyPr/>
                    <a:lstStyle/>
                    <a:p>
                      <a:r>
                        <a:rPr lang="en-US" sz="1000"/>
                        <a:t>14220</a:t>
                      </a:r>
                    </a:p>
                  </a:txBody>
                  <a:tcPr/>
                </a:tc>
                <a:tc>
                  <a:txBody>
                    <a:bodyPr/>
                    <a:lstStyle/>
                    <a:p>
                      <a:r>
                        <a:rPr lang="en-US" sz="1000"/>
                        <a:t>196</a:t>
                      </a:r>
                    </a:p>
                  </a:txBody>
                  <a:tcPr/>
                </a:tc>
                <a:tc>
                  <a:txBody>
                    <a:bodyPr/>
                    <a:lstStyle/>
                    <a:p>
                      <a:r>
                        <a:rPr lang="en-US" sz="1000"/>
                        <a:t>8</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1627</a:t>
                      </a:r>
                    </a:p>
                  </a:txBody>
                  <a:tcPr/>
                </a:tc>
                <a:tc>
                  <a:txBody>
                    <a:bodyPr/>
                    <a:lstStyle/>
                    <a:p>
                      <a:r>
                        <a:rPr lang="en-US" sz="1000"/>
                        <a:t>20</a:t>
                      </a:r>
                    </a:p>
                  </a:txBody>
                  <a:tcPr/>
                </a:tc>
                <a:tc>
                  <a:txBody>
                    <a:bodyPr/>
                    <a:lstStyle/>
                    <a:p>
                      <a:r>
                        <a:rPr lang="en-US" sz="1000"/>
                        <a:t>1.0602 %</a:t>
                      </a:r>
                    </a:p>
                  </a:txBody>
                  <a:tcPr/>
                </a:tc>
                <a:extLst>
                  <a:ext uri="{0D108BD9-81ED-4DB2-BD59-A6C34878D82A}">
                    <a16:rowId xmlns:a16="http://schemas.microsoft.com/office/drawing/2014/main" val="1626977773"/>
                  </a:ext>
                </a:extLst>
              </a:tr>
            </a:tbl>
          </a:graphicData>
        </a:graphic>
      </p:graphicFrame>
      <p:sp>
        <p:nvSpPr>
          <p:cNvPr id="4" name="Text Placeholder 3">
            <a:extLst>
              <a:ext uri="{FF2B5EF4-FFF2-40B4-BE49-F238E27FC236}">
                <a16:creationId xmlns:a16="http://schemas.microsoft.com/office/drawing/2014/main" id="{863AF273-085D-49D2-9308-55FC49789A3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194739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C2B0-189F-49AC-BCF0-76265F615AE7}"/>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56D38C43-31DE-47FB-BA1F-0771ECC748B4}"/>
              </a:ext>
            </a:extLst>
          </p:cNvPr>
          <p:cNvGraphicFramePr>
            <a:graphicFrameLocks noGrp="1"/>
          </p:cNvGraphicFramePr>
          <p:nvPr>
            <p:ph type="chart" sz="quarter" idx="13"/>
            <p:extLst>
              <p:ext uri="{D42A27DB-BD31-4B8C-83A1-F6EECF244321}">
                <p14:modId xmlns:p14="http://schemas.microsoft.com/office/powerpoint/2010/main" val="293701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64821-1550-4320-B7C4-DC1850DAF47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D6D6941-F6E1-416C-B19D-E16E4260C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240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0594-72E6-4FDE-8594-D115D2AFA6F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257EC412-B0CA-4D05-9802-DFF492A144E0}"/>
              </a:ext>
            </a:extLst>
          </p:cNvPr>
          <p:cNvGraphicFramePr>
            <a:graphicFrameLocks noGrp="1"/>
          </p:cNvGraphicFramePr>
          <p:nvPr>
            <p:ph type="chart" sz="quarter" idx="13"/>
            <p:extLst>
              <p:ext uri="{D42A27DB-BD31-4B8C-83A1-F6EECF244321}">
                <p14:modId xmlns:p14="http://schemas.microsoft.com/office/powerpoint/2010/main" val="1599553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9CEA8-D7A1-462E-B67A-B5CE2FF2ECB3}"/>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C1CEBD3-453E-4155-B7A3-FAD6CD2AAB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415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E9D5-D5F7-42FF-AE8A-3DBC90B4E2E6}"/>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4FF933DC-2E1D-48CC-A9DD-61A240C4C568}"/>
              </a:ext>
            </a:extLst>
          </p:cNvPr>
          <p:cNvGraphicFramePr>
            <a:graphicFrameLocks noGrp="1"/>
          </p:cNvGraphicFramePr>
          <p:nvPr>
            <p:ph type="chart" sz="quarter" idx="13"/>
            <p:extLst>
              <p:ext uri="{D42A27DB-BD31-4B8C-83A1-F6EECF244321}">
                <p14:modId xmlns:p14="http://schemas.microsoft.com/office/powerpoint/2010/main" val="747029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A412D-5EC2-48BD-98F9-5094986E3F7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209B55D-7F9E-47F2-ADAE-C70049739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58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B1B9D-7822-425F-AB6B-0E90BB1AEF14}"/>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C4AC671A-9823-4C4A-9303-9A8127C206DC}"/>
              </a:ext>
            </a:extLst>
          </p:cNvPr>
          <p:cNvGraphicFramePr>
            <a:graphicFrameLocks noGrp="1"/>
          </p:cNvGraphicFramePr>
          <p:nvPr>
            <p:ph type="chart" sz="quarter" idx="13"/>
            <p:extLst>
              <p:ext uri="{D42A27DB-BD31-4B8C-83A1-F6EECF244321}">
                <p14:modId xmlns:p14="http://schemas.microsoft.com/office/powerpoint/2010/main" val="3680950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01904-492E-4F5A-B76D-556A960F9B4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69A543E-C87A-4C5C-A083-4B069A411B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467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61B1-5C5D-45E5-9C66-482FADDCDC0A}"/>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07CCBAA4-FA57-41A3-B805-563F1B7F8485}"/>
              </a:ext>
            </a:extLst>
          </p:cNvPr>
          <p:cNvGraphicFramePr>
            <a:graphicFrameLocks noGrp="1"/>
          </p:cNvGraphicFramePr>
          <p:nvPr>
            <p:ph type="chart" sz="quarter" idx="13"/>
            <p:extLst>
              <p:ext uri="{D42A27DB-BD31-4B8C-83A1-F6EECF244321}">
                <p14:modId xmlns:p14="http://schemas.microsoft.com/office/powerpoint/2010/main" val="1121675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C63871-CEDD-47CF-A02C-F05C1418374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E1DA42D-7E82-4474-B1C9-022093471D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983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8B6A-7B9A-4516-A20B-1CFA2CDE3B24}"/>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74D5A7B7-8DC9-4DE5-BC49-AEE2EB7DF2A4}"/>
              </a:ext>
            </a:extLst>
          </p:cNvPr>
          <p:cNvGraphicFramePr>
            <a:graphicFrameLocks noGrp="1"/>
          </p:cNvGraphicFramePr>
          <p:nvPr>
            <p:ph type="chart" sz="quarter" idx="13"/>
            <p:extLst>
              <p:ext uri="{D42A27DB-BD31-4B8C-83A1-F6EECF244321}">
                <p14:modId xmlns:p14="http://schemas.microsoft.com/office/powerpoint/2010/main" val="2735734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C8FD0-788B-4E71-B885-139FD8F23B9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8F2F942-BE93-41BF-B3E9-32ADF3A96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374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D5DC7-11A8-4332-A4E1-BBC33C434D1F}"/>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146DB8D4-3B19-423E-96E1-069CBE0B2C71}"/>
              </a:ext>
            </a:extLst>
          </p:cNvPr>
          <p:cNvGraphicFramePr>
            <a:graphicFrameLocks noGrp="1"/>
          </p:cNvGraphicFramePr>
          <p:nvPr>
            <p:ph type="chart" sz="quarter" idx="13"/>
            <p:extLst>
              <p:ext uri="{D42A27DB-BD31-4B8C-83A1-F6EECF244321}">
                <p14:modId xmlns:p14="http://schemas.microsoft.com/office/powerpoint/2010/main" val="4178105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B0EF10-4352-4EC6-BCE6-2AB98FB84EC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5A5F3661-0B35-4551-A3AF-64294827E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60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8918-E737-4EF4-963E-6D5BE4343A29}"/>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C3F89493-A4BE-4E25-8A16-CE1F9746F78A}"/>
              </a:ext>
            </a:extLst>
          </p:cNvPr>
          <p:cNvGraphicFramePr>
            <a:graphicFrameLocks noGrp="1"/>
          </p:cNvGraphicFramePr>
          <p:nvPr>
            <p:ph type="chart" sz="quarter" idx="13"/>
            <p:extLst>
              <p:ext uri="{D42A27DB-BD31-4B8C-83A1-F6EECF244321}">
                <p14:modId xmlns:p14="http://schemas.microsoft.com/office/powerpoint/2010/main" val="296628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38D40-C208-483E-88BA-411A909A882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9B00528-9579-45FE-9102-6908E792A8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57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4D3F-DE53-4949-8C1B-6DDC0C3DFE3F}"/>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EBB64998-C853-4978-A7B4-E66A159453D4}"/>
              </a:ext>
            </a:extLst>
          </p:cNvPr>
          <p:cNvGraphicFramePr>
            <a:graphicFrameLocks noGrp="1"/>
          </p:cNvGraphicFramePr>
          <p:nvPr>
            <p:ph type="chart" sz="quarter" idx="13"/>
            <p:extLst>
              <p:ext uri="{D42A27DB-BD31-4B8C-83A1-F6EECF244321}">
                <p14:modId xmlns:p14="http://schemas.microsoft.com/office/powerpoint/2010/main" val="2084685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B2FA8-96E3-4F0D-9A9C-ADADB134CBC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06627AE-4A4E-4AA7-A51A-1FB45E7A4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311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781E6-BD1E-4989-8823-0E3F5A43E5CE}"/>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AE05E2AB-C13F-4145-BCF5-EDB2B34431B1}"/>
              </a:ext>
            </a:extLst>
          </p:cNvPr>
          <p:cNvGraphicFramePr>
            <a:graphicFrameLocks noGrp="1"/>
          </p:cNvGraphicFramePr>
          <p:nvPr>
            <p:ph type="chart" sz="quarter" idx="13"/>
            <p:extLst>
              <p:ext uri="{D42A27DB-BD31-4B8C-83A1-F6EECF244321}">
                <p14:modId xmlns:p14="http://schemas.microsoft.com/office/powerpoint/2010/main" val="2941351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D89C3-0633-410B-9883-7C4F38C209D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204CC17-640B-4F96-AE6B-8B94620EB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8504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996E-41B3-4002-A9FB-DAAA10A1C534}"/>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4BBA5E56-09F6-4657-BB99-2CB475433C70}"/>
              </a:ext>
            </a:extLst>
          </p:cNvPr>
          <p:cNvGraphicFramePr>
            <a:graphicFrameLocks noGrp="1"/>
          </p:cNvGraphicFramePr>
          <p:nvPr>
            <p:ph type="chart" sz="quarter" idx="13"/>
            <p:extLst>
              <p:ext uri="{D42A27DB-BD31-4B8C-83A1-F6EECF244321}">
                <p14:modId xmlns:p14="http://schemas.microsoft.com/office/powerpoint/2010/main" val="500060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A7104E-5EE4-4C21-9C30-3631B021493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2BDF343-43FA-4BEE-A6A3-1A3C61DE0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3771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D660-D6E9-4480-BC83-EA1B4D0BC6D3}"/>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80857389-DB1C-4208-B9E5-DDBD20D0E386}"/>
              </a:ext>
            </a:extLst>
          </p:cNvPr>
          <p:cNvGraphicFramePr>
            <a:graphicFrameLocks noGrp="1"/>
          </p:cNvGraphicFramePr>
          <p:nvPr>
            <p:ph type="chart" sz="quarter" idx="13"/>
            <p:extLst>
              <p:ext uri="{D42A27DB-BD31-4B8C-83A1-F6EECF244321}">
                <p14:modId xmlns:p14="http://schemas.microsoft.com/office/powerpoint/2010/main" val="3301673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BDE0A1-AF6E-4D10-8064-2713DFF65F0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C494DB3-72FC-423B-852C-5978B4FAB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1119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3301B-1001-4042-9B3F-43BF186D0C4E}"/>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E026601A-AF3E-4D4A-BB9B-BBB8493E3A02}"/>
              </a:ext>
            </a:extLst>
          </p:cNvPr>
          <p:cNvGraphicFramePr>
            <a:graphicFrameLocks noGrp="1"/>
          </p:cNvGraphicFramePr>
          <p:nvPr>
            <p:ph type="tbl" sz="quarter" idx="13"/>
            <p:extLst>
              <p:ext uri="{D42A27DB-BD31-4B8C-83A1-F6EECF244321}">
                <p14:modId xmlns:p14="http://schemas.microsoft.com/office/powerpoint/2010/main" val="239109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6925506"/>
                    </a:ext>
                  </a:extLst>
                </a:gridCol>
                <a:gridCol w="1399032">
                  <a:extLst>
                    <a:ext uri="{9D8B030D-6E8A-4147-A177-3AD203B41FA5}">
                      <a16:colId xmlns:a16="http://schemas.microsoft.com/office/drawing/2014/main" val="1931647139"/>
                    </a:ext>
                  </a:extLst>
                </a:gridCol>
                <a:gridCol w="1399032">
                  <a:extLst>
                    <a:ext uri="{9D8B030D-6E8A-4147-A177-3AD203B41FA5}">
                      <a16:colId xmlns:a16="http://schemas.microsoft.com/office/drawing/2014/main" val="2035231609"/>
                    </a:ext>
                  </a:extLst>
                </a:gridCol>
                <a:gridCol w="1399032">
                  <a:extLst>
                    <a:ext uri="{9D8B030D-6E8A-4147-A177-3AD203B41FA5}">
                      <a16:colId xmlns:a16="http://schemas.microsoft.com/office/drawing/2014/main" val="492747685"/>
                    </a:ext>
                  </a:extLst>
                </a:gridCol>
                <a:gridCol w="1399032">
                  <a:extLst>
                    <a:ext uri="{9D8B030D-6E8A-4147-A177-3AD203B41FA5}">
                      <a16:colId xmlns:a16="http://schemas.microsoft.com/office/drawing/2014/main" val="124834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3243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303.64285714286</a:t>
                      </a:r>
                    </a:p>
                  </a:txBody>
                  <a:tcPr/>
                </a:tc>
                <a:extLst>
                  <a:ext uri="{0D108BD9-81ED-4DB2-BD59-A6C34878D82A}">
                    <a16:rowId xmlns:a16="http://schemas.microsoft.com/office/drawing/2014/main" val="271569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extLst>
                  <a:ext uri="{0D108BD9-81ED-4DB2-BD59-A6C34878D82A}">
                    <a16:rowId xmlns:a16="http://schemas.microsoft.com/office/drawing/2014/main" val="384827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507.18181818182</a:t>
                      </a:r>
                    </a:p>
                  </a:txBody>
                  <a:tcPr/>
                </a:tc>
                <a:extLst>
                  <a:ext uri="{0D108BD9-81ED-4DB2-BD59-A6C34878D82A}">
                    <a16:rowId xmlns:a16="http://schemas.microsoft.com/office/drawing/2014/main" val="46825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extLst>
                  <a:ext uri="{0D108BD9-81ED-4DB2-BD59-A6C34878D82A}">
                    <a16:rowId xmlns:a16="http://schemas.microsoft.com/office/drawing/2014/main" val="99380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151.75</a:t>
                      </a:r>
                    </a:p>
                  </a:txBody>
                  <a:tcPr/>
                </a:tc>
                <a:extLst>
                  <a:ext uri="{0D108BD9-81ED-4DB2-BD59-A6C34878D82A}">
                    <a16:rowId xmlns:a16="http://schemas.microsoft.com/office/drawing/2014/main" val="367713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extLst>
                  <a:ext uri="{0D108BD9-81ED-4DB2-BD59-A6C34878D82A}">
                    <a16:rowId xmlns:a16="http://schemas.microsoft.com/office/drawing/2014/main" val="1734606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extLst>
                  <a:ext uri="{0D108BD9-81ED-4DB2-BD59-A6C34878D82A}">
                    <a16:rowId xmlns:a16="http://schemas.microsoft.com/office/drawing/2014/main" val="411056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extLst>
                  <a:ext uri="{0D108BD9-81ED-4DB2-BD59-A6C34878D82A}">
                    <a16:rowId xmlns:a16="http://schemas.microsoft.com/office/drawing/2014/main" val="54401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642.75</a:t>
                      </a:r>
                    </a:p>
                  </a:txBody>
                  <a:tcPr/>
                </a:tc>
                <a:extLst>
                  <a:ext uri="{0D108BD9-81ED-4DB2-BD59-A6C34878D82A}">
                    <a16:rowId xmlns:a16="http://schemas.microsoft.com/office/drawing/2014/main" val="191796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144.25</a:t>
                      </a:r>
                    </a:p>
                  </a:txBody>
                  <a:tcPr/>
                </a:tc>
                <a:extLst>
                  <a:ext uri="{0D108BD9-81ED-4DB2-BD59-A6C34878D82A}">
                    <a16:rowId xmlns:a16="http://schemas.microsoft.com/office/drawing/2014/main" val="2008601926"/>
                  </a:ext>
                </a:extLst>
              </a:tr>
            </a:tbl>
          </a:graphicData>
        </a:graphic>
      </p:graphicFrame>
      <p:sp>
        <p:nvSpPr>
          <p:cNvPr id="4" name="Text Placeholder 3">
            <a:extLst>
              <a:ext uri="{FF2B5EF4-FFF2-40B4-BE49-F238E27FC236}">
                <a16:creationId xmlns:a16="http://schemas.microsoft.com/office/drawing/2014/main" id="{AF6B345F-021B-4E80-825F-3C647AE5532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18999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96491-90E0-4F9A-9738-44D879FEFFF5}"/>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90253D30-EDA3-4996-86D3-1B5B017F902F}"/>
              </a:ext>
            </a:extLst>
          </p:cNvPr>
          <p:cNvGraphicFramePr>
            <a:graphicFrameLocks noGrp="1"/>
          </p:cNvGraphicFramePr>
          <p:nvPr>
            <p:ph type="tbl" sz="quarter" idx="13"/>
            <p:extLst>
              <p:ext uri="{D42A27DB-BD31-4B8C-83A1-F6EECF244321}">
                <p14:modId xmlns:p14="http://schemas.microsoft.com/office/powerpoint/2010/main" val="328214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7616653"/>
                    </a:ext>
                  </a:extLst>
                </a:gridCol>
                <a:gridCol w="1399032">
                  <a:extLst>
                    <a:ext uri="{9D8B030D-6E8A-4147-A177-3AD203B41FA5}">
                      <a16:colId xmlns:a16="http://schemas.microsoft.com/office/drawing/2014/main" val="2184809668"/>
                    </a:ext>
                  </a:extLst>
                </a:gridCol>
                <a:gridCol w="1399032">
                  <a:extLst>
                    <a:ext uri="{9D8B030D-6E8A-4147-A177-3AD203B41FA5}">
                      <a16:colId xmlns:a16="http://schemas.microsoft.com/office/drawing/2014/main" val="1601560068"/>
                    </a:ext>
                  </a:extLst>
                </a:gridCol>
                <a:gridCol w="1399032">
                  <a:extLst>
                    <a:ext uri="{9D8B030D-6E8A-4147-A177-3AD203B41FA5}">
                      <a16:colId xmlns:a16="http://schemas.microsoft.com/office/drawing/2014/main" val="3980912697"/>
                    </a:ext>
                  </a:extLst>
                </a:gridCol>
                <a:gridCol w="1399032">
                  <a:extLst>
                    <a:ext uri="{9D8B030D-6E8A-4147-A177-3AD203B41FA5}">
                      <a16:colId xmlns:a16="http://schemas.microsoft.com/office/drawing/2014/main" val="3967991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5476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#SpecializedShiv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301.33333333333</a:t>
                      </a:r>
                    </a:p>
                  </a:txBody>
                  <a:tcPr/>
                </a:tc>
                <a:extLst>
                  <a:ext uri="{0D108BD9-81ED-4DB2-BD59-A6C34878D82A}">
                    <a16:rowId xmlns:a16="http://schemas.microsoft.com/office/drawing/2014/main" val="327027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#RiderFirstEngineered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725.33333333333</a:t>
                      </a:r>
                    </a:p>
                  </a:txBody>
                  <a:tcPr/>
                </a:tc>
                <a:extLst>
                  <a:ext uri="{0D108BD9-81ED-4DB2-BD59-A6C34878D82A}">
                    <a16:rowId xmlns:a16="http://schemas.microsoft.com/office/drawing/2014/main" val="204126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725.33333333333</a:t>
                      </a:r>
                    </a:p>
                  </a:txBody>
                  <a:tcPr/>
                </a:tc>
                <a:extLst>
                  <a:ext uri="{0D108BD9-81ED-4DB2-BD59-A6C34878D82A}">
                    <a16:rowId xmlns:a16="http://schemas.microsoft.com/office/drawing/2014/main" val="332368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146.33333333333</a:t>
                      </a:r>
                    </a:p>
                  </a:txBody>
                  <a:tcPr/>
                </a:tc>
                <a:extLst>
                  <a:ext uri="{0D108BD9-81ED-4DB2-BD59-A6C34878D82A}">
                    <a16:rowId xmlns:a16="http://schemas.microsoft.com/office/drawing/2014/main" val="352809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extLst>
                  <a:ext uri="{0D108BD9-81ED-4DB2-BD59-A6C34878D82A}">
                    <a16:rowId xmlns:a16="http://schemas.microsoft.com/office/drawing/2014/main" val="226871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extLst>
                  <a:ext uri="{0D108BD9-81ED-4DB2-BD59-A6C34878D82A}">
                    <a16:rowId xmlns:a16="http://schemas.microsoft.com/office/drawing/2014/main" val="69147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extLst>
                  <a:ext uri="{0D108BD9-81ED-4DB2-BD59-A6C34878D82A}">
                    <a16:rowId xmlns:a16="http://schemas.microsoft.com/office/drawing/2014/main" val="307704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326699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#AeroIsEverything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extLst>
                  <a:ext uri="{0D108BD9-81ED-4DB2-BD59-A6C34878D82A}">
                    <a16:rowId xmlns:a16="http://schemas.microsoft.com/office/drawing/2014/main" val="332388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548847757"/>
                  </a:ext>
                </a:extLst>
              </a:tr>
            </a:tbl>
          </a:graphicData>
        </a:graphic>
      </p:graphicFrame>
      <p:sp>
        <p:nvSpPr>
          <p:cNvPr id="4" name="Text Placeholder 3">
            <a:extLst>
              <a:ext uri="{FF2B5EF4-FFF2-40B4-BE49-F238E27FC236}">
                <a16:creationId xmlns:a16="http://schemas.microsoft.com/office/drawing/2014/main" id="{C16B2B90-C231-414C-BDE7-B73EA1AD3CD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9412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A2324-F187-4678-A64C-ECEEF13E2BCC}"/>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C07F969E-4540-43FD-AA3D-5B938076F6CD}"/>
              </a:ext>
            </a:extLst>
          </p:cNvPr>
          <p:cNvGraphicFramePr>
            <a:graphicFrameLocks noGrp="1"/>
          </p:cNvGraphicFramePr>
          <p:nvPr>
            <p:ph type="tbl" sz="quarter" idx="13"/>
            <p:extLst>
              <p:ext uri="{D42A27DB-BD31-4B8C-83A1-F6EECF244321}">
                <p14:modId xmlns:p14="http://schemas.microsoft.com/office/powerpoint/2010/main" val="290223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1141396"/>
                    </a:ext>
                  </a:extLst>
                </a:gridCol>
                <a:gridCol w="1399032">
                  <a:extLst>
                    <a:ext uri="{9D8B030D-6E8A-4147-A177-3AD203B41FA5}">
                      <a16:colId xmlns:a16="http://schemas.microsoft.com/office/drawing/2014/main" val="3790649541"/>
                    </a:ext>
                  </a:extLst>
                </a:gridCol>
                <a:gridCol w="1399032">
                  <a:extLst>
                    <a:ext uri="{9D8B030D-6E8A-4147-A177-3AD203B41FA5}">
                      <a16:colId xmlns:a16="http://schemas.microsoft.com/office/drawing/2014/main" val="423681987"/>
                    </a:ext>
                  </a:extLst>
                </a:gridCol>
                <a:gridCol w="1399032">
                  <a:extLst>
                    <a:ext uri="{9D8B030D-6E8A-4147-A177-3AD203B41FA5}">
                      <a16:colId xmlns:a16="http://schemas.microsoft.com/office/drawing/2014/main" val="390250960"/>
                    </a:ext>
                  </a:extLst>
                </a:gridCol>
                <a:gridCol w="1399032">
                  <a:extLst>
                    <a:ext uri="{9D8B030D-6E8A-4147-A177-3AD203B41FA5}">
                      <a16:colId xmlns:a16="http://schemas.microsoft.com/office/drawing/2014/main" val="207415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2829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#SpecializedShivExpert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extLst>
                  <a:ext uri="{0D108BD9-81ED-4DB2-BD59-A6C34878D82A}">
                    <a16:rowId xmlns:a16="http://schemas.microsoft.com/office/drawing/2014/main" val="386543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extLst>
                  <a:ext uri="{0D108BD9-81ED-4DB2-BD59-A6C34878D82A}">
                    <a16:rowId xmlns:a16="http://schemas.microsoft.com/office/drawing/2014/main" val="343439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extLst>
                  <a:ext uri="{0D108BD9-81ED-4DB2-BD59-A6C34878D82A}">
                    <a16:rowId xmlns:a16="http://schemas.microsoft.com/office/drawing/2014/main" val="266160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extLst>
                  <a:ext uri="{0D108BD9-81ED-4DB2-BD59-A6C34878D82A}">
                    <a16:rowId xmlns:a16="http://schemas.microsoft.com/office/drawing/2014/main" val="19506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extLst>
                  <a:ext uri="{0D108BD9-81ED-4DB2-BD59-A6C34878D82A}">
                    <a16:rowId xmlns:a16="http://schemas.microsoft.com/office/drawing/2014/main" val="2212486717"/>
                  </a:ext>
                </a:extLst>
              </a:tr>
            </a:tbl>
          </a:graphicData>
        </a:graphic>
      </p:graphicFrame>
      <p:sp>
        <p:nvSpPr>
          <p:cNvPr id="4" name="Text Placeholder 3">
            <a:extLst>
              <a:ext uri="{FF2B5EF4-FFF2-40B4-BE49-F238E27FC236}">
                <a16:creationId xmlns:a16="http://schemas.microsoft.com/office/drawing/2014/main" id="{CCBAA7AB-8139-4C6B-BE9F-B979AC07DC7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93123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B051-236C-4167-8DF3-B318FA5D0856}"/>
              </a:ext>
            </a:extLst>
          </p:cNvPr>
          <p:cNvSpPr>
            <a:spLocks noGrp="1"/>
          </p:cNvSpPr>
          <p:nvPr>
            <p:ph type="title"/>
          </p:nvPr>
        </p:nvSpPr>
        <p:spPr/>
        <p:txBody>
          <a:bodyPr/>
          <a:lstStyle/>
          <a:p>
            <a:r>
              <a:rPr lang="en-US"/>
              <a:t>Instagram Posts Table | Scott - 1 of 18</a:t>
            </a:r>
          </a:p>
        </p:txBody>
      </p:sp>
      <p:graphicFrame>
        <p:nvGraphicFramePr>
          <p:cNvPr id="5" name="Table Placeholder 4">
            <a:extLst>
              <a:ext uri="{FF2B5EF4-FFF2-40B4-BE49-F238E27FC236}">
                <a16:creationId xmlns:a16="http://schemas.microsoft.com/office/drawing/2014/main" id="{FC588B3E-FE82-4708-BAD5-86D198A4928B}"/>
              </a:ext>
            </a:extLst>
          </p:cNvPr>
          <p:cNvGraphicFramePr>
            <a:graphicFrameLocks noGrp="1"/>
          </p:cNvGraphicFramePr>
          <p:nvPr>
            <p:ph type="tbl" sz="quarter" idx="13"/>
            <p:extLst>
              <p:ext uri="{D42A27DB-BD31-4B8C-83A1-F6EECF244321}">
                <p14:modId xmlns:p14="http://schemas.microsoft.com/office/powerpoint/2010/main" val="115835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7424049"/>
                    </a:ext>
                  </a:extLst>
                </a:gridCol>
                <a:gridCol w="987552">
                  <a:extLst>
                    <a:ext uri="{9D8B030D-6E8A-4147-A177-3AD203B41FA5}">
                      <a16:colId xmlns:a16="http://schemas.microsoft.com/office/drawing/2014/main" val="2612272698"/>
                    </a:ext>
                  </a:extLst>
                </a:gridCol>
                <a:gridCol w="987552">
                  <a:extLst>
                    <a:ext uri="{9D8B030D-6E8A-4147-A177-3AD203B41FA5}">
                      <a16:colId xmlns:a16="http://schemas.microsoft.com/office/drawing/2014/main" val="2593401064"/>
                    </a:ext>
                  </a:extLst>
                </a:gridCol>
                <a:gridCol w="987552">
                  <a:extLst>
                    <a:ext uri="{9D8B030D-6E8A-4147-A177-3AD203B41FA5}">
                      <a16:colId xmlns:a16="http://schemas.microsoft.com/office/drawing/2014/main" val="3151361693"/>
                    </a:ext>
                  </a:extLst>
                </a:gridCol>
                <a:gridCol w="987552">
                  <a:extLst>
                    <a:ext uri="{9D8B030D-6E8A-4147-A177-3AD203B41FA5}">
                      <a16:colId xmlns:a16="http://schemas.microsoft.com/office/drawing/2014/main" val="2653313214"/>
                    </a:ext>
                  </a:extLst>
                </a:gridCol>
                <a:gridCol w="987552">
                  <a:extLst>
                    <a:ext uri="{9D8B030D-6E8A-4147-A177-3AD203B41FA5}">
                      <a16:colId xmlns:a16="http://schemas.microsoft.com/office/drawing/2014/main" val="364318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845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- 2021-02-19 20:38:17</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Comp Dark Grey es lo que estabas esperando para subir de nivel.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1587878"/>
                  </a:ext>
                </a:extLst>
              </a:tr>
            </a:tbl>
          </a:graphicData>
        </a:graphic>
      </p:graphicFrame>
      <p:sp>
        <p:nvSpPr>
          <p:cNvPr id="4" name="Text Placeholder 3">
            <a:extLst>
              <a:ext uri="{FF2B5EF4-FFF2-40B4-BE49-F238E27FC236}">
                <a16:creationId xmlns:a16="http://schemas.microsoft.com/office/drawing/2014/main" id="{8D0EE4F6-6BD4-46FE-B4CF-9B47B95754C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02722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1B82-47B9-4685-A32A-77E2B0C528A9}"/>
              </a:ext>
            </a:extLst>
          </p:cNvPr>
          <p:cNvSpPr>
            <a:spLocks noGrp="1"/>
          </p:cNvSpPr>
          <p:nvPr>
            <p:ph type="title"/>
          </p:nvPr>
        </p:nvSpPr>
        <p:spPr/>
        <p:txBody>
          <a:bodyPr/>
          <a:lstStyle/>
          <a:p>
            <a:r>
              <a:rPr lang="en-US"/>
              <a:t>Instagram Posts Table | Scott - 2 of 18</a:t>
            </a:r>
          </a:p>
        </p:txBody>
      </p:sp>
      <p:graphicFrame>
        <p:nvGraphicFramePr>
          <p:cNvPr id="5" name="Table Placeholder 4">
            <a:extLst>
              <a:ext uri="{FF2B5EF4-FFF2-40B4-BE49-F238E27FC236}">
                <a16:creationId xmlns:a16="http://schemas.microsoft.com/office/drawing/2014/main" id="{CA56734B-D553-4DC0-AD49-430423E46536}"/>
              </a:ext>
            </a:extLst>
          </p:cNvPr>
          <p:cNvGraphicFramePr>
            <a:graphicFrameLocks noGrp="1"/>
          </p:cNvGraphicFramePr>
          <p:nvPr>
            <p:ph type="tbl" sz="quarter" idx="13"/>
            <p:extLst>
              <p:ext uri="{D42A27DB-BD31-4B8C-83A1-F6EECF244321}">
                <p14:modId xmlns:p14="http://schemas.microsoft.com/office/powerpoint/2010/main" val="98518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21823779"/>
                    </a:ext>
                  </a:extLst>
                </a:gridCol>
                <a:gridCol w="987552">
                  <a:extLst>
                    <a:ext uri="{9D8B030D-6E8A-4147-A177-3AD203B41FA5}">
                      <a16:colId xmlns:a16="http://schemas.microsoft.com/office/drawing/2014/main" val="3518953078"/>
                    </a:ext>
                  </a:extLst>
                </a:gridCol>
                <a:gridCol w="987552">
                  <a:extLst>
                    <a:ext uri="{9D8B030D-6E8A-4147-A177-3AD203B41FA5}">
                      <a16:colId xmlns:a16="http://schemas.microsoft.com/office/drawing/2014/main" val="444484910"/>
                    </a:ext>
                  </a:extLst>
                </a:gridCol>
                <a:gridCol w="987552">
                  <a:extLst>
                    <a:ext uri="{9D8B030D-6E8A-4147-A177-3AD203B41FA5}">
                      <a16:colId xmlns:a16="http://schemas.microsoft.com/office/drawing/2014/main" val="3587429546"/>
                    </a:ext>
                  </a:extLst>
                </a:gridCol>
                <a:gridCol w="987552">
                  <a:extLst>
                    <a:ext uri="{9D8B030D-6E8A-4147-A177-3AD203B41FA5}">
                      <a16:colId xmlns:a16="http://schemas.microsoft.com/office/drawing/2014/main" val="2743700038"/>
                    </a:ext>
                  </a:extLst>
                </a:gridCol>
                <a:gridCol w="987552">
                  <a:extLst>
                    <a:ext uri="{9D8B030D-6E8A-4147-A177-3AD203B41FA5}">
                      <a16:colId xmlns:a16="http://schemas.microsoft.com/office/drawing/2014/main" val="142112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669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- 2021-02-22 16:58:53</a:t>
                      </a:r>
                      <a:r>
                        <a:rPr kumimoji="0" lang="es-ES" sz="1000" b="0" i="0" u="none" strike="noStrike" kern="1200" cap="none" spc="0" normalizeH="0" baseline="0" noProof="0">
                          <a:ln>
                            <a:noFill/>
                          </a:ln>
                          <a:solidFill>
                            <a:prstClr val="black"/>
                          </a:solidFill>
                          <a:effectLst/>
                          <a:uLnTx/>
                          <a:uFillTx/>
                          <a:latin typeface="+mn-lt"/>
                          <a:ea typeface="+mn-ea"/>
                          <a:cs typeface="+mn-cs"/>
                        </a:rPr>
                        <a:t>
 🚵‍♂️ La Specialized Epic HT tiene uno de los cuadros de MTB de producción en serie más livianos del mercado. Diseñada para lograr una mayor eficiencia y comodidad para que puedas ir más rápido💨
Aunque hemos aumentado su ángulo de dirección, la Epic HT conserva una distancia corta entre ejes para lograr una conducción ágil, centrándonos a la vez en obtener una dirección más predecible y más control, lo que se traduce en mayor velocidad.
Así es nuestra Epic HT🙌
🚵‍♀️ pili_adoue , embajadora Specialized Argentina.
📸 marianodiaz11 
#IamSpecialized #Specialized #SpecializedArgentina #SpecializedEpic  #SpecializedEpicHt #SpecializedMtb #Sworks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1912231"/>
                  </a:ext>
                </a:extLst>
              </a:tr>
            </a:tbl>
          </a:graphicData>
        </a:graphic>
      </p:graphicFrame>
      <p:sp>
        <p:nvSpPr>
          <p:cNvPr id="4" name="Text Placeholder 3">
            <a:extLst>
              <a:ext uri="{FF2B5EF4-FFF2-40B4-BE49-F238E27FC236}">
                <a16:creationId xmlns:a16="http://schemas.microsoft.com/office/drawing/2014/main" id="{4A68542F-F911-4622-ABE9-EF0E6BEF786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64211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93367-17D5-4C0D-B496-4833F1E4A42B}"/>
              </a:ext>
            </a:extLst>
          </p:cNvPr>
          <p:cNvSpPr>
            <a:spLocks noGrp="1"/>
          </p:cNvSpPr>
          <p:nvPr>
            <p:ph type="title"/>
          </p:nvPr>
        </p:nvSpPr>
        <p:spPr/>
        <p:txBody>
          <a:bodyPr/>
          <a:lstStyle/>
          <a:p>
            <a:r>
              <a:rPr lang="en-US"/>
              <a:t>Instagram Posts Table | Scott - 3 of 18</a:t>
            </a:r>
          </a:p>
        </p:txBody>
      </p:sp>
      <p:graphicFrame>
        <p:nvGraphicFramePr>
          <p:cNvPr id="5" name="Table Placeholder 4">
            <a:extLst>
              <a:ext uri="{FF2B5EF4-FFF2-40B4-BE49-F238E27FC236}">
                <a16:creationId xmlns:a16="http://schemas.microsoft.com/office/drawing/2014/main" id="{5DA15095-B372-47FB-AB68-0BE23B07647C}"/>
              </a:ext>
            </a:extLst>
          </p:cNvPr>
          <p:cNvGraphicFramePr>
            <a:graphicFrameLocks noGrp="1"/>
          </p:cNvGraphicFramePr>
          <p:nvPr>
            <p:ph type="tbl" sz="quarter" idx="13"/>
            <p:extLst>
              <p:ext uri="{D42A27DB-BD31-4B8C-83A1-F6EECF244321}">
                <p14:modId xmlns:p14="http://schemas.microsoft.com/office/powerpoint/2010/main" val="2361806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4949390"/>
                    </a:ext>
                  </a:extLst>
                </a:gridCol>
                <a:gridCol w="987552">
                  <a:extLst>
                    <a:ext uri="{9D8B030D-6E8A-4147-A177-3AD203B41FA5}">
                      <a16:colId xmlns:a16="http://schemas.microsoft.com/office/drawing/2014/main" val="1946290462"/>
                    </a:ext>
                  </a:extLst>
                </a:gridCol>
                <a:gridCol w="987552">
                  <a:extLst>
                    <a:ext uri="{9D8B030D-6E8A-4147-A177-3AD203B41FA5}">
                      <a16:colId xmlns:a16="http://schemas.microsoft.com/office/drawing/2014/main" val="509409195"/>
                    </a:ext>
                  </a:extLst>
                </a:gridCol>
                <a:gridCol w="987552">
                  <a:extLst>
                    <a:ext uri="{9D8B030D-6E8A-4147-A177-3AD203B41FA5}">
                      <a16:colId xmlns:a16="http://schemas.microsoft.com/office/drawing/2014/main" val="3767429294"/>
                    </a:ext>
                  </a:extLst>
                </a:gridCol>
                <a:gridCol w="987552">
                  <a:extLst>
                    <a:ext uri="{9D8B030D-6E8A-4147-A177-3AD203B41FA5}">
                      <a16:colId xmlns:a16="http://schemas.microsoft.com/office/drawing/2014/main" val="3671743448"/>
                    </a:ext>
                  </a:extLst>
                </a:gridCol>
                <a:gridCol w="987552">
                  <a:extLst>
                    <a:ext uri="{9D8B030D-6E8A-4147-A177-3AD203B41FA5}">
                      <a16:colId xmlns:a16="http://schemas.microsoft.com/office/drawing/2014/main" val="37075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440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- 2021-02-15 16:56:45</a:t>
                      </a:r>
                      <a:r>
                        <a:rPr kumimoji="0" lang="en-US" sz="1000" b="0" i="0" u="none" strike="noStrike" kern="1200" cap="none" spc="0" normalizeH="0" baseline="0" noProof="0">
                          <a:ln>
                            <a:noFill/>
                          </a:ln>
                          <a:solidFill>
                            <a:prstClr val="black"/>
                          </a:solidFill>
                          <a:effectLst/>
                          <a:uLnTx/>
                          <a:uFillTx/>
                          <a:latin typeface="+mn-lt"/>
                          <a:ea typeface="+mn-ea"/>
                          <a:cs typeface="+mn-cs"/>
                        </a:rPr>
                        <a:t>
 Ya queda poco para que termine el fin de semana XL.
No te olvides de dejarla a punto para seguir disfrutándola 😍
⠀⠀⠀⠀⠀⠀⠀⠀⠀
#IamSpecialized #SpecializedArgentina #SpecializedEpic #XC #Mtb #RiderFirstEngineered #MountainBike #MTB
📸  manusuarezbrc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901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- 2021-02-17 14:16:50</a:t>
                      </a:r>
                      <a:r>
                        <a:rPr kumimoji="0" lang="en-US" sz="1000" b="0" i="0" u="none" strike="noStrike" kern="1200" cap="none" spc="0" normalizeH="0" baseline="0" noProof="0">
                          <a:ln>
                            <a:noFill/>
                          </a:ln>
                          <a:solidFill>
                            <a:prstClr val="black"/>
                          </a:solidFill>
                          <a:effectLst/>
                          <a:uLnTx/>
                          <a:uFillTx/>
                          <a:latin typeface="+mn-lt"/>
                          <a:ea typeface="+mn-ea"/>
                          <a:cs typeface="+mn-cs"/>
                        </a:rPr>
                        <a:t>
 nschurter tiene nueva bici.
Esta es la #SCOTTSpark RC World Cup special European Champion Design.
Incluye las nuevas llantas syncrosbike Silverton SL one piece carbon.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6596133"/>
                  </a:ext>
                </a:extLst>
              </a:tr>
            </a:tbl>
          </a:graphicData>
        </a:graphic>
      </p:graphicFrame>
      <p:sp>
        <p:nvSpPr>
          <p:cNvPr id="4" name="Text Placeholder 3">
            <a:extLst>
              <a:ext uri="{FF2B5EF4-FFF2-40B4-BE49-F238E27FC236}">
                <a16:creationId xmlns:a16="http://schemas.microsoft.com/office/drawing/2014/main" id="{2882A6C3-41E0-415C-99FC-6295A45BBF0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21546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D93C-F517-4D93-97B7-C5087089F091}"/>
              </a:ext>
            </a:extLst>
          </p:cNvPr>
          <p:cNvSpPr>
            <a:spLocks noGrp="1"/>
          </p:cNvSpPr>
          <p:nvPr>
            <p:ph type="title"/>
          </p:nvPr>
        </p:nvSpPr>
        <p:spPr/>
        <p:txBody>
          <a:bodyPr/>
          <a:lstStyle/>
          <a:p>
            <a:r>
              <a:rPr lang="en-US"/>
              <a:t>Instagram Posts Table | Scott - 4 of 18</a:t>
            </a:r>
          </a:p>
        </p:txBody>
      </p:sp>
      <p:graphicFrame>
        <p:nvGraphicFramePr>
          <p:cNvPr id="5" name="Table Placeholder 4">
            <a:extLst>
              <a:ext uri="{FF2B5EF4-FFF2-40B4-BE49-F238E27FC236}">
                <a16:creationId xmlns:a16="http://schemas.microsoft.com/office/drawing/2014/main" id="{2CC35348-93CA-4952-984C-23581EE98C35}"/>
              </a:ext>
            </a:extLst>
          </p:cNvPr>
          <p:cNvGraphicFramePr>
            <a:graphicFrameLocks noGrp="1"/>
          </p:cNvGraphicFramePr>
          <p:nvPr>
            <p:ph type="tbl" sz="quarter" idx="13"/>
            <p:extLst>
              <p:ext uri="{D42A27DB-BD31-4B8C-83A1-F6EECF244321}">
                <p14:modId xmlns:p14="http://schemas.microsoft.com/office/powerpoint/2010/main" val="72417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9297484"/>
                    </a:ext>
                  </a:extLst>
                </a:gridCol>
                <a:gridCol w="987552">
                  <a:extLst>
                    <a:ext uri="{9D8B030D-6E8A-4147-A177-3AD203B41FA5}">
                      <a16:colId xmlns:a16="http://schemas.microsoft.com/office/drawing/2014/main" val="938032272"/>
                    </a:ext>
                  </a:extLst>
                </a:gridCol>
                <a:gridCol w="987552">
                  <a:extLst>
                    <a:ext uri="{9D8B030D-6E8A-4147-A177-3AD203B41FA5}">
                      <a16:colId xmlns:a16="http://schemas.microsoft.com/office/drawing/2014/main" val="1840957092"/>
                    </a:ext>
                  </a:extLst>
                </a:gridCol>
                <a:gridCol w="987552">
                  <a:extLst>
                    <a:ext uri="{9D8B030D-6E8A-4147-A177-3AD203B41FA5}">
                      <a16:colId xmlns:a16="http://schemas.microsoft.com/office/drawing/2014/main" val="1849150273"/>
                    </a:ext>
                  </a:extLst>
                </a:gridCol>
                <a:gridCol w="987552">
                  <a:extLst>
                    <a:ext uri="{9D8B030D-6E8A-4147-A177-3AD203B41FA5}">
                      <a16:colId xmlns:a16="http://schemas.microsoft.com/office/drawing/2014/main" val="1610721500"/>
                    </a:ext>
                  </a:extLst>
                </a:gridCol>
                <a:gridCol w="987552">
                  <a:extLst>
                    <a:ext uri="{9D8B030D-6E8A-4147-A177-3AD203B41FA5}">
                      <a16:colId xmlns:a16="http://schemas.microsoft.com/office/drawing/2014/main" val="249200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238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- 2021-02-26 15:26:34</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un gran fin de semana a puro MTB⛰? 
⠀⠀⠀⠀⠀⠀⠀⠀⠀
⠀⠀⠀⠀⠀⠀⠀⠀⠀
⠀⠀⠀⠀⠀⠀⠀⠀⠀
#IamSpecialized #SpecializedArgentina #SpecializedEpic #SpecializedEpicHT #EpicHT #XC #Mtb #RiderFirstEngineered #MountainBike #MTB 
📸  rebigariboldi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190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- 2021-02-19 16:20:20</a:t>
                      </a:r>
                      <a:r>
                        <a:rPr kumimoji="0" lang="en-US" sz="1000" b="0" i="0" u="none" strike="noStrike" kern="1200" cap="none" spc="0" normalizeH="0" baseline="0" noProof="0">
                          <a:ln>
                            <a:noFill/>
                          </a:ln>
                          <a:solidFill>
                            <a:prstClr val="black"/>
                          </a:solidFill>
                          <a:effectLst/>
                          <a:uLnTx/>
                          <a:uFillTx/>
                          <a:latin typeface="+mn-lt"/>
                          <a:ea typeface="+mn-ea"/>
                          <a:cs typeface="+mn-cs"/>
                        </a:rPr>
                        <a:t>
 Tomando impulso para el fin de semana 💪⠀⠀⠀⠀⠀⠀⠀⠀⠀
⠀⠀⠀⠀⠀⠀⠀⠀⠀
⠀⠀⠀⠀⠀⠀⠀⠀⠀
#IamSpecialized #SpecializedArgentina #SpecializedEpic #XC #Mtb #RiderFirstEngineered #MountainBike #MTB 
📸  turnerconway73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8555074"/>
                  </a:ext>
                </a:extLst>
              </a:tr>
            </a:tbl>
          </a:graphicData>
        </a:graphic>
      </p:graphicFrame>
      <p:sp>
        <p:nvSpPr>
          <p:cNvPr id="4" name="Text Placeholder 3">
            <a:extLst>
              <a:ext uri="{FF2B5EF4-FFF2-40B4-BE49-F238E27FC236}">
                <a16:creationId xmlns:a16="http://schemas.microsoft.com/office/drawing/2014/main" id="{FC3DA55D-89F3-46ED-A5A1-B8A26AEBD0B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42468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77A8-9969-4811-AA42-729F459651C1}"/>
              </a:ext>
            </a:extLst>
          </p:cNvPr>
          <p:cNvSpPr>
            <a:spLocks noGrp="1"/>
          </p:cNvSpPr>
          <p:nvPr>
            <p:ph type="title"/>
          </p:nvPr>
        </p:nvSpPr>
        <p:spPr/>
        <p:txBody>
          <a:bodyPr/>
          <a:lstStyle/>
          <a:p>
            <a:r>
              <a:rPr lang="en-US"/>
              <a:t>Instagram Posts Table | Scott - 5 of 18</a:t>
            </a:r>
          </a:p>
        </p:txBody>
      </p:sp>
      <p:graphicFrame>
        <p:nvGraphicFramePr>
          <p:cNvPr id="5" name="Table Placeholder 4">
            <a:extLst>
              <a:ext uri="{FF2B5EF4-FFF2-40B4-BE49-F238E27FC236}">
                <a16:creationId xmlns:a16="http://schemas.microsoft.com/office/drawing/2014/main" id="{50630C94-5D0D-492A-B772-A0384E926119}"/>
              </a:ext>
            </a:extLst>
          </p:cNvPr>
          <p:cNvGraphicFramePr>
            <a:graphicFrameLocks noGrp="1"/>
          </p:cNvGraphicFramePr>
          <p:nvPr>
            <p:ph type="tbl" sz="quarter" idx="13"/>
            <p:extLst>
              <p:ext uri="{D42A27DB-BD31-4B8C-83A1-F6EECF244321}">
                <p14:modId xmlns:p14="http://schemas.microsoft.com/office/powerpoint/2010/main" val="300943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0048916"/>
                    </a:ext>
                  </a:extLst>
                </a:gridCol>
                <a:gridCol w="987552">
                  <a:extLst>
                    <a:ext uri="{9D8B030D-6E8A-4147-A177-3AD203B41FA5}">
                      <a16:colId xmlns:a16="http://schemas.microsoft.com/office/drawing/2014/main" val="828276617"/>
                    </a:ext>
                  </a:extLst>
                </a:gridCol>
                <a:gridCol w="987552">
                  <a:extLst>
                    <a:ext uri="{9D8B030D-6E8A-4147-A177-3AD203B41FA5}">
                      <a16:colId xmlns:a16="http://schemas.microsoft.com/office/drawing/2014/main" val="1975676873"/>
                    </a:ext>
                  </a:extLst>
                </a:gridCol>
                <a:gridCol w="987552">
                  <a:extLst>
                    <a:ext uri="{9D8B030D-6E8A-4147-A177-3AD203B41FA5}">
                      <a16:colId xmlns:a16="http://schemas.microsoft.com/office/drawing/2014/main" val="2260410538"/>
                    </a:ext>
                  </a:extLst>
                </a:gridCol>
                <a:gridCol w="987552">
                  <a:extLst>
                    <a:ext uri="{9D8B030D-6E8A-4147-A177-3AD203B41FA5}">
                      <a16:colId xmlns:a16="http://schemas.microsoft.com/office/drawing/2014/main" val="4229829995"/>
                    </a:ext>
                  </a:extLst>
                </a:gridCol>
                <a:gridCol w="987552">
                  <a:extLst>
                    <a:ext uri="{9D8B030D-6E8A-4147-A177-3AD203B41FA5}">
                      <a16:colId xmlns:a16="http://schemas.microsoft.com/office/drawing/2014/main" val="344853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574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- 2021-02-28 17:41:21</a:t>
                      </a:r>
                      <a:r>
                        <a:rPr kumimoji="0" lang="es-ES" sz="1000" b="0" i="0" u="none" strike="noStrike" kern="1200" cap="none" spc="0" normalizeH="0" baseline="0" noProof="0">
                          <a:ln>
                            <a:noFill/>
                          </a:ln>
                          <a:solidFill>
                            <a:prstClr val="black"/>
                          </a:solidFill>
                          <a:effectLst/>
                          <a:uLnTx/>
                          <a:uFillTx/>
                          <a:latin typeface="+mn-lt"/>
                          <a:ea typeface="+mn-ea"/>
                          <a:cs typeface="+mn-cs"/>
                        </a:rPr>
                        <a:t>
 Postales de la edición 2021 de vueltaaltascumbres 
Gracias a todos los que se acercaron a nuestro stand y a los que dejaron todo en la carrera arriba de sus SCOTT.💪
#SCOTTargentina 
#SCOTTbikes 
📷 ro_raw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4854812"/>
                  </a:ext>
                </a:extLst>
              </a:tr>
            </a:tbl>
          </a:graphicData>
        </a:graphic>
      </p:graphicFrame>
      <p:sp>
        <p:nvSpPr>
          <p:cNvPr id="4" name="Text Placeholder 3">
            <a:extLst>
              <a:ext uri="{FF2B5EF4-FFF2-40B4-BE49-F238E27FC236}">
                <a16:creationId xmlns:a16="http://schemas.microsoft.com/office/drawing/2014/main" id="{9D371306-55BD-4F74-AAEF-05EC02188C4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50150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322C-282E-4EB1-957B-5D664BBF6A26}"/>
              </a:ext>
            </a:extLst>
          </p:cNvPr>
          <p:cNvSpPr>
            <a:spLocks noGrp="1"/>
          </p:cNvSpPr>
          <p:nvPr>
            <p:ph type="title"/>
          </p:nvPr>
        </p:nvSpPr>
        <p:spPr/>
        <p:txBody>
          <a:bodyPr/>
          <a:lstStyle/>
          <a:p>
            <a:r>
              <a:rPr lang="en-US"/>
              <a:t>Instagram Posts Table | Scott - 6 of 18</a:t>
            </a:r>
          </a:p>
        </p:txBody>
      </p:sp>
      <p:graphicFrame>
        <p:nvGraphicFramePr>
          <p:cNvPr id="5" name="Table Placeholder 4">
            <a:extLst>
              <a:ext uri="{FF2B5EF4-FFF2-40B4-BE49-F238E27FC236}">
                <a16:creationId xmlns:a16="http://schemas.microsoft.com/office/drawing/2014/main" id="{F46CE5D5-A0AD-4711-9B36-5E3921CBCFC4}"/>
              </a:ext>
            </a:extLst>
          </p:cNvPr>
          <p:cNvGraphicFramePr>
            <a:graphicFrameLocks noGrp="1"/>
          </p:cNvGraphicFramePr>
          <p:nvPr>
            <p:ph type="tbl" sz="quarter" idx="13"/>
            <p:extLst>
              <p:ext uri="{D42A27DB-BD31-4B8C-83A1-F6EECF244321}">
                <p14:modId xmlns:p14="http://schemas.microsoft.com/office/powerpoint/2010/main" val="2918874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75354416"/>
                    </a:ext>
                  </a:extLst>
                </a:gridCol>
                <a:gridCol w="987552">
                  <a:extLst>
                    <a:ext uri="{9D8B030D-6E8A-4147-A177-3AD203B41FA5}">
                      <a16:colId xmlns:a16="http://schemas.microsoft.com/office/drawing/2014/main" val="2055594666"/>
                    </a:ext>
                  </a:extLst>
                </a:gridCol>
                <a:gridCol w="987552">
                  <a:extLst>
                    <a:ext uri="{9D8B030D-6E8A-4147-A177-3AD203B41FA5}">
                      <a16:colId xmlns:a16="http://schemas.microsoft.com/office/drawing/2014/main" val="1140602127"/>
                    </a:ext>
                  </a:extLst>
                </a:gridCol>
                <a:gridCol w="987552">
                  <a:extLst>
                    <a:ext uri="{9D8B030D-6E8A-4147-A177-3AD203B41FA5}">
                      <a16:colId xmlns:a16="http://schemas.microsoft.com/office/drawing/2014/main" val="1828055054"/>
                    </a:ext>
                  </a:extLst>
                </a:gridCol>
                <a:gridCol w="987552">
                  <a:extLst>
                    <a:ext uri="{9D8B030D-6E8A-4147-A177-3AD203B41FA5}">
                      <a16:colId xmlns:a16="http://schemas.microsoft.com/office/drawing/2014/main" val="2402634827"/>
                    </a:ext>
                  </a:extLst>
                </a:gridCol>
                <a:gridCol w="987552">
                  <a:extLst>
                    <a:ext uri="{9D8B030D-6E8A-4147-A177-3AD203B41FA5}">
                      <a16:colId xmlns:a16="http://schemas.microsoft.com/office/drawing/2014/main" val="232572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275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- 2021-02-17 17:47:50</a:t>
                      </a:r>
                      <a:r>
                        <a:rPr kumimoji="0" lang="es-ES" sz="1000" b="0" i="0" u="none" strike="noStrike" kern="1200" cap="none" spc="0" normalizeH="0" baseline="0" noProof="0">
                          <a:ln>
                            <a:noFill/>
                          </a:ln>
                          <a:solidFill>
                            <a:prstClr val="black"/>
                          </a:solidFill>
                          <a:effectLst/>
                          <a:uLnTx/>
                          <a:uFillTx/>
                          <a:latin typeface="+mn-lt"/>
                          <a:ea typeface="+mn-ea"/>
                          <a:cs typeface="+mn-cs"/>
                        </a:rPr>
                        <a:t>
 Diseñamos nuestras zapatillas S-Works Recon XC para que al usarlas te eleves a otro nivel💪.
Su construcción Body Geometry de suela y plantilla, ergonómicamente diseñadas y científicamente comprobadas, te permitirán aumentar la transferencia de fuerza, haciendo más eficiente el pedaleo, y a su vez reducirán la posibilidad de lesiones, ya que optimiza el alineamiento de cadera, rodilla y pie.
Su rígida y liviana entresuela de carbono XC FACT maximiza la transferencia de potencia (índice de rigidez de 13.0).
Con diales de aluminio BOA® S3-Snap para un microajuste perfecto sobre la marcha.
Con talón PadLock™ moldeado en una sola pieza para un ajuste superior.
Goma SlipNot™ en la suela y el talón para mayor confianza en la tracción en todo tipo de terreno.
Horma Form Fit con puntera amplia para mayor conectividad y comodidad.
👉 Encontrá toda la linea de nuestras zapatillas de MTB en nuestras tiendas autorizadas.
#IamSpecialized #SpecializedArgentina  #SpecializedSWR...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4328473"/>
                  </a:ext>
                </a:extLst>
              </a:tr>
            </a:tbl>
          </a:graphicData>
        </a:graphic>
      </p:graphicFrame>
      <p:sp>
        <p:nvSpPr>
          <p:cNvPr id="4" name="Text Placeholder 3">
            <a:extLst>
              <a:ext uri="{FF2B5EF4-FFF2-40B4-BE49-F238E27FC236}">
                <a16:creationId xmlns:a16="http://schemas.microsoft.com/office/drawing/2014/main" id="{AB461201-FE9A-4DB8-B7C8-E5A2C26EB66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98882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A1EA-C958-437E-9774-C148DDE63CFB}"/>
              </a:ext>
            </a:extLst>
          </p:cNvPr>
          <p:cNvSpPr>
            <a:spLocks noGrp="1"/>
          </p:cNvSpPr>
          <p:nvPr>
            <p:ph type="title"/>
          </p:nvPr>
        </p:nvSpPr>
        <p:spPr/>
        <p:txBody>
          <a:bodyPr/>
          <a:lstStyle/>
          <a:p>
            <a:r>
              <a:rPr lang="en-US"/>
              <a:t>Instagram Posts Table | Scott - 7 of 18</a:t>
            </a:r>
          </a:p>
        </p:txBody>
      </p:sp>
      <p:graphicFrame>
        <p:nvGraphicFramePr>
          <p:cNvPr id="5" name="Table Placeholder 4">
            <a:extLst>
              <a:ext uri="{FF2B5EF4-FFF2-40B4-BE49-F238E27FC236}">
                <a16:creationId xmlns:a16="http://schemas.microsoft.com/office/drawing/2014/main" id="{08904ACF-BEB8-4361-96AA-8FCC61F5D911}"/>
              </a:ext>
            </a:extLst>
          </p:cNvPr>
          <p:cNvGraphicFramePr>
            <a:graphicFrameLocks noGrp="1"/>
          </p:cNvGraphicFramePr>
          <p:nvPr>
            <p:ph type="tbl" sz="quarter" idx="13"/>
            <p:extLst>
              <p:ext uri="{D42A27DB-BD31-4B8C-83A1-F6EECF244321}">
                <p14:modId xmlns:p14="http://schemas.microsoft.com/office/powerpoint/2010/main" val="310037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7858143"/>
                    </a:ext>
                  </a:extLst>
                </a:gridCol>
                <a:gridCol w="987552">
                  <a:extLst>
                    <a:ext uri="{9D8B030D-6E8A-4147-A177-3AD203B41FA5}">
                      <a16:colId xmlns:a16="http://schemas.microsoft.com/office/drawing/2014/main" val="2082717276"/>
                    </a:ext>
                  </a:extLst>
                </a:gridCol>
                <a:gridCol w="987552">
                  <a:extLst>
                    <a:ext uri="{9D8B030D-6E8A-4147-A177-3AD203B41FA5}">
                      <a16:colId xmlns:a16="http://schemas.microsoft.com/office/drawing/2014/main" val="3846241937"/>
                    </a:ext>
                  </a:extLst>
                </a:gridCol>
                <a:gridCol w="987552">
                  <a:extLst>
                    <a:ext uri="{9D8B030D-6E8A-4147-A177-3AD203B41FA5}">
                      <a16:colId xmlns:a16="http://schemas.microsoft.com/office/drawing/2014/main" val="995864438"/>
                    </a:ext>
                  </a:extLst>
                </a:gridCol>
                <a:gridCol w="987552">
                  <a:extLst>
                    <a:ext uri="{9D8B030D-6E8A-4147-A177-3AD203B41FA5}">
                      <a16:colId xmlns:a16="http://schemas.microsoft.com/office/drawing/2014/main" val="328151432"/>
                    </a:ext>
                  </a:extLst>
                </a:gridCol>
                <a:gridCol w="987552">
                  <a:extLst>
                    <a:ext uri="{9D8B030D-6E8A-4147-A177-3AD203B41FA5}">
                      <a16:colId xmlns:a16="http://schemas.microsoft.com/office/drawing/2014/main" val="288136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60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- 2021-02-05 19:32:04</a:t>
                      </a:r>
                      <a:r>
                        <a:rPr kumimoji="0" lang="es-ES" sz="1000" b="0" i="0" u="none" strike="noStrike" kern="1200" cap="none" spc="0" normalizeH="0" baseline="0" noProof="0">
                          <a:ln>
                            <a:noFill/>
                          </a:ln>
                          <a:solidFill>
                            <a:prstClr val="black"/>
                          </a:solidFill>
                          <a:effectLst/>
                          <a:uLnTx/>
                          <a:uFillTx/>
                          <a:latin typeface="+mn-lt"/>
                          <a:ea typeface="+mn-ea"/>
                          <a:cs typeface="+mn-cs"/>
                        </a:rPr>
                        <a:t>
 SCOTT Addict RC 2021.
Livianas, rápidas, sin cables a la vista. Pensadas, diseñadas y construidas para que sean tu compañero ideal en la ruta.
Están llegando.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14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- 2021-02-27 19:45:47</a:t>
                      </a:r>
                      <a:r>
                        <a:rPr kumimoji="0" lang="es-ES" sz="1000" b="0" i="0" u="none" strike="noStrike" kern="1200" cap="none" spc="0" normalizeH="0" baseline="0" noProof="0">
                          <a:ln>
                            <a:noFill/>
                          </a:ln>
                          <a:solidFill>
                            <a:prstClr val="black"/>
                          </a:solidFill>
                          <a:effectLst/>
                          <a:uLnTx/>
                          <a:uFillTx/>
                          <a:latin typeface="+mn-lt"/>
                          <a:ea typeface="+mn-ea"/>
                          <a:cs typeface="+mn-cs"/>
                        </a:rPr>
                        <a:t>
 Hay equipo en vueltaaltascumbres junto a zonabikeriotercero 💪
Te esperamos en nuestro 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7532754"/>
                  </a:ext>
                </a:extLst>
              </a:tr>
            </a:tbl>
          </a:graphicData>
        </a:graphic>
      </p:graphicFrame>
      <p:sp>
        <p:nvSpPr>
          <p:cNvPr id="4" name="Text Placeholder 3">
            <a:extLst>
              <a:ext uri="{FF2B5EF4-FFF2-40B4-BE49-F238E27FC236}">
                <a16:creationId xmlns:a16="http://schemas.microsoft.com/office/drawing/2014/main" id="{C808493F-D936-4E43-91AE-A2DE055EE23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67919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CB95D-3C7F-4C19-9C6D-DD6B549AA314}"/>
              </a:ext>
            </a:extLst>
          </p:cNvPr>
          <p:cNvSpPr>
            <a:spLocks noGrp="1"/>
          </p:cNvSpPr>
          <p:nvPr>
            <p:ph type="title"/>
          </p:nvPr>
        </p:nvSpPr>
        <p:spPr/>
        <p:txBody>
          <a:bodyPr/>
          <a:lstStyle/>
          <a:p>
            <a:r>
              <a:rPr lang="en-US"/>
              <a:t>Instagram Posts Table | Scott - 8 of 18</a:t>
            </a:r>
          </a:p>
        </p:txBody>
      </p:sp>
      <p:graphicFrame>
        <p:nvGraphicFramePr>
          <p:cNvPr id="5" name="Table Placeholder 4">
            <a:extLst>
              <a:ext uri="{FF2B5EF4-FFF2-40B4-BE49-F238E27FC236}">
                <a16:creationId xmlns:a16="http://schemas.microsoft.com/office/drawing/2014/main" id="{C145FBDE-AFC2-4B03-A39C-77D2D95E540A}"/>
              </a:ext>
            </a:extLst>
          </p:cNvPr>
          <p:cNvGraphicFramePr>
            <a:graphicFrameLocks noGrp="1"/>
          </p:cNvGraphicFramePr>
          <p:nvPr>
            <p:ph type="tbl" sz="quarter" idx="13"/>
            <p:extLst>
              <p:ext uri="{D42A27DB-BD31-4B8C-83A1-F6EECF244321}">
                <p14:modId xmlns:p14="http://schemas.microsoft.com/office/powerpoint/2010/main" val="32032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8034579"/>
                    </a:ext>
                  </a:extLst>
                </a:gridCol>
                <a:gridCol w="987552">
                  <a:extLst>
                    <a:ext uri="{9D8B030D-6E8A-4147-A177-3AD203B41FA5}">
                      <a16:colId xmlns:a16="http://schemas.microsoft.com/office/drawing/2014/main" val="3623740423"/>
                    </a:ext>
                  </a:extLst>
                </a:gridCol>
                <a:gridCol w="987552">
                  <a:extLst>
                    <a:ext uri="{9D8B030D-6E8A-4147-A177-3AD203B41FA5}">
                      <a16:colId xmlns:a16="http://schemas.microsoft.com/office/drawing/2014/main" val="928752359"/>
                    </a:ext>
                  </a:extLst>
                </a:gridCol>
                <a:gridCol w="987552">
                  <a:extLst>
                    <a:ext uri="{9D8B030D-6E8A-4147-A177-3AD203B41FA5}">
                      <a16:colId xmlns:a16="http://schemas.microsoft.com/office/drawing/2014/main" val="435497607"/>
                    </a:ext>
                  </a:extLst>
                </a:gridCol>
                <a:gridCol w="987552">
                  <a:extLst>
                    <a:ext uri="{9D8B030D-6E8A-4147-A177-3AD203B41FA5}">
                      <a16:colId xmlns:a16="http://schemas.microsoft.com/office/drawing/2014/main" val="4096321592"/>
                    </a:ext>
                  </a:extLst>
                </a:gridCol>
                <a:gridCol w="987552">
                  <a:extLst>
                    <a:ext uri="{9D8B030D-6E8A-4147-A177-3AD203B41FA5}">
                      <a16:colId xmlns:a16="http://schemas.microsoft.com/office/drawing/2014/main" val="2788404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437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- 2021-02-12 15:51:33</a:t>
                      </a:r>
                      <a:r>
                        <a:rPr kumimoji="0" lang="en-US" sz="1000" b="0" i="0" u="none" strike="noStrike" kern="1200" cap="none" spc="0" normalizeH="0" baseline="0" noProof="0">
                          <a:ln>
                            <a:noFill/>
                          </a:ln>
                          <a:solidFill>
                            <a:prstClr val="black"/>
                          </a:solidFill>
                          <a:effectLst/>
                          <a:uLnTx/>
                          <a:uFillTx/>
                          <a:latin typeface="+mn-lt"/>
                          <a:ea typeface="+mn-ea"/>
                          <a:cs typeface="+mn-cs"/>
                        </a:rPr>
                        <a:t>
 Amigos, senderos y Turbo Levo SL⚡️
Un día perfecto 🙌 
🚴‍♂️ oscargarcia_go  martinarielsantos 
#IamSpecialized #SpecializedArgentina #Turbo #TurboLevo #PedaleoAsistido #Emtb #ItsYouOnlyFaster #ModoTurbo #TurboLevoSL 
iamspecialized_turbo 
📸  lcnpro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9017578"/>
                  </a:ext>
                </a:extLst>
              </a:tr>
            </a:tbl>
          </a:graphicData>
        </a:graphic>
      </p:graphicFrame>
      <p:sp>
        <p:nvSpPr>
          <p:cNvPr id="4" name="Text Placeholder 3">
            <a:extLst>
              <a:ext uri="{FF2B5EF4-FFF2-40B4-BE49-F238E27FC236}">
                <a16:creationId xmlns:a16="http://schemas.microsoft.com/office/drawing/2014/main" id="{1E1F74AC-0432-4A13-A391-CCEB42FC860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0103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DB712-0730-459E-8DBA-FE3F847FE497}"/>
              </a:ext>
            </a:extLst>
          </p:cNvPr>
          <p:cNvSpPr>
            <a:spLocks noGrp="1"/>
          </p:cNvSpPr>
          <p:nvPr>
            <p:ph type="title"/>
          </p:nvPr>
        </p:nvSpPr>
        <p:spPr/>
        <p:txBody>
          <a:bodyPr/>
          <a:lstStyle/>
          <a:p>
            <a:r>
              <a:rPr lang="en-US"/>
              <a:t>Instagram Posts Table | Scott - 9 of 18</a:t>
            </a:r>
          </a:p>
        </p:txBody>
      </p:sp>
      <p:graphicFrame>
        <p:nvGraphicFramePr>
          <p:cNvPr id="5" name="Table Placeholder 4">
            <a:extLst>
              <a:ext uri="{FF2B5EF4-FFF2-40B4-BE49-F238E27FC236}">
                <a16:creationId xmlns:a16="http://schemas.microsoft.com/office/drawing/2014/main" id="{6B31F4E3-3C41-489D-8305-D5297A87E361}"/>
              </a:ext>
            </a:extLst>
          </p:cNvPr>
          <p:cNvGraphicFramePr>
            <a:graphicFrameLocks noGrp="1"/>
          </p:cNvGraphicFramePr>
          <p:nvPr>
            <p:ph type="tbl" sz="quarter" idx="13"/>
            <p:extLst>
              <p:ext uri="{D42A27DB-BD31-4B8C-83A1-F6EECF244321}">
                <p14:modId xmlns:p14="http://schemas.microsoft.com/office/powerpoint/2010/main" val="177526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77240346"/>
                    </a:ext>
                  </a:extLst>
                </a:gridCol>
                <a:gridCol w="987552">
                  <a:extLst>
                    <a:ext uri="{9D8B030D-6E8A-4147-A177-3AD203B41FA5}">
                      <a16:colId xmlns:a16="http://schemas.microsoft.com/office/drawing/2014/main" val="3451913764"/>
                    </a:ext>
                  </a:extLst>
                </a:gridCol>
                <a:gridCol w="987552">
                  <a:extLst>
                    <a:ext uri="{9D8B030D-6E8A-4147-A177-3AD203B41FA5}">
                      <a16:colId xmlns:a16="http://schemas.microsoft.com/office/drawing/2014/main" val="4294664073"/>
                    </a:ext>
                  </a:extLst>
                </a:gridCol>
                <a:gridCol w="987552">
                  <a:extLst>
                    <a:ext uri="{9D8B030D-6E8A-4147-A177-3AD203B41FA5}">
                      <a16:colId xmlns:a16="http://schemas.microsoft.com/office/drawing/2014/main" val="4232338406"/>
                    </a:ext>
                  </a:extLst>
                </a:gridCol>
                <a:gridCol w="987552">
                  <a:extLst>
                    <a:ext uri="{9D8B030D-6E8A-4147-A177-3AD203B41FA5}">
                      <a16:colId xmlns:a16="http://schemas.microsoft.com/office/drawing/2014/main" val="4231253799"/>
                    </a:ext>
                  </a:extLst>
                </a:gridCol>
                <a:gridCol w="987552">
                  <a:extLst>
                    <a:ext uri="{9D8B030D-6E8A-4147-A177-3AD203B41FA5}">
                      <a16:colId xmlns:a16="http://schemas.microsoft.com/office/drawing/2014/main" val="100472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399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- 2021-02-06 19:44:36</a:t>
                      </a:r>
                      <a:r>
                        <a:rPr kumimoji="0" lang="en-US" sz="1000" b="0" i="0" u="none" strike="noStrike" kern="1200" cap="none" spc="0" normalizeH="0" baseline="0" noProof="0">
                          <a:ln>
                            <a:noFill/>
                          </a:ln>
                          <a:solidFill>
                            <a:prstClr val="black"/>
                          </a:solidFill>
                          <a:effectLst/>
                          <a:uLnTx/>
                          <a:uFillTx/>
                          <a:latin typeface="+mn-lt"/>
                          <a:ea typeface="+mn-ea"/>
                          <a:cs typeface="+mn-cs"/>
                        </a:rPr>
                        <a:t>
 La Scale 925 tiene una geometría inspirada en el más alto nivel de competición.
Conocé sus componentes: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9901704"/>
                  </a:ext>
                </a:extLst>
              </a:tr>
            </a:tbl>
          </a:graphicData>
        </a:graphic>
      </p:graphicFrame>
      <p:sp>
        <p:nvSpPr>
          <p:cNvPr id="4" name="Text Placeholder 3">
            <a:extLst>
              <a:ext uri="{FF2B5EF4-FFF2-40B4-BE49-F238E27FC236}">
                <a16:creationId xmlns:a16="http://schemas.microsoft.com/office/drawing/2014/main" id="{BA6D616B-EA7B-4E3D-8C5E-D70042A126E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25450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490C-91D5-49D1-818C-012B494F6BAE}"/>
              </a:ext>
            </a:extLst>
          </p:cNvPr>
          <p:cNvSpPr>
            <a:spLocks noGrp="1"/>
          </p:cNvSpPr>
          <p:nvPr>
            <p:ph type="title"/>
          </p:nvPr>
        </p:nvSpPr>
        <p:spPr/>
        <p:txBody>
          <a:bodyPr/>
          <a:lstStyle/>
          <a:p>
            <a:r>
              <a:rPr lang="en-US"/>
              <a:t>Instagram Posts Table | Scott - 10 of 18</a:t>
            </a:r>
          </a:p>
        </p:txBody>
      </p:sp>
      <p:graphicFrame>
        <p:nvGraphicFramePr>
          <p:cNvPr id="5" name="Table Placeholder 4">
            <a:extLst>
              <a:ext uri="{FF2B5EF4-FFF2-40B4-BE49-F238E27FC236}">
                <a16:creationId xmlns:a16="http://schemas.microsoft.com/office/drawing/2014/main" id="{817F63A1-B63B-47E8-A684-BED3F336600F}"/>
              </a:ext>
            </a:extLst>
          </p:cNvPr>
          <p:cNvGraphicFramePr>
            <a:graphicFrameLocks noGrp="1"/>
          </p:cNvGraphicFramePr>
          <p:nvPr>
            <p:ph type="tbl" sz="quarter" idx="13"/>
            <p:extLst>
              <p:ext uri="{D42A27DB-BD31-4B8C-83A1-F6EECF244321}">
                <p14:modId xmlns:p14="http://schemas.microsoft.com/office/powerpoint/2010/main" val="1887330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62993177"/>
                    </a:ext>
                  </a:extLst>
                </a:gridCol>
                <a:gridCol w="987552">
                  <a:extLst>
                    <a:ext uri="{9D8B030D-6E8A-4147-A177-3AD203B41FA5}">
                      <a16:colId xmlns:a16="http://schemas.microsoft.com/office/drawing/2014/main" val="3507649709"/>
                    </a:ext>
                  </a:extLst>
                </a:gridCol>
                <a:gridCol w="987552">
                  <a:extLst>
                    <a:ext uri="{9D8B030D-6E8A-4147-A177-3AD203B41FA5}">
                      <a16:colId xmlns:a16="http://schemas.microsoft.com/office/drawing/2014/main" val="4003128898"/>
                    </a:ext>
                  </a:extLst>
                </a:gridCol>
                <a:gridCol w="987552">
                  <a:extLst>
                    <a:ext uri="{9D8B030D-6E8A-4147-A177-3AD203B41FA5}">
                      <a16:colId xmlns:a16="http://schemas.microsoft.com/office/drawing/2014/main" val="2456816795"/>
                    </a:ext>
                  </a:extLst>
                </a:gridCol>
                <a:gridCol w="987552">
                  <a:extLst>
                    <a:ext uri="{9D8B030D-6E8A-4147-A177-3AD203B41FA5}">
                      <a16:colId xmlns:a16="http://schemas.microsoft.com/office/drawing/2014/main" val="3059786388"/>
                    </a:ext>
                  </a:extLst>
                </a:gridCol>
                <a:gridCol w="987552">
                  <a:extLst>
                    <a:ext uri="{9D8B030D-6E8A-4147-A177-3AD203B41FA5}">
                      <a16:colId xmlns:a16="http://schemas.microsoft.com/office/drawing/2014/main" val="365402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05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- 2021-02-10 19:26:49</a:t>
                      </a:r>
                      <a:r>
                        <a:rPr kumimoji="0" lang="en-US" sz="1000" b="0" i="0" u="none" strike="noStrike" kern="1200" cap="none" spc="0" normalizeH="0" baseline="0" noProof="0">
                          <a:ln>
                            <a:noFill/>
                          </a:ln>
                          <a:solidFill>
                            <a:prstClr val="black"/>
                          </a:solidFill>
                          <a:effectLst/>
                          <a:uLnTx/>
                          <a:uFillTx/>
                          <a:latin typeface="+mn-lt"/>
                          <a:ea typeface="+mn-ea"/>
                          <a:cs typeface="+mn-cs"/>
                        </a:rPr>
                        <a:t>
 SCOTT Aspect 940 Granite, una #MTB Hardtail diseñada para ser ligera, eficaz.
✅ Cuadro de aleación Aspect 700/900
✅ Suntour XCR32-LO-R 100 mm
✅ Shimano Alivio, 18 velocidades
✅ Frenos Shimano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107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- 2021-02-23 22:09:01</a:t>
                      </a:r>
                      <a:r>
                        <a:rPr kumimoji="0" lang="es-ES" sz="1000" b="0" i="0" u="none" strike="noStrike" kern="1200" cap="none" spc="0" normalizeH="0" baseline="0" noProof="0">
                          <a:ln>
                            <a:noFill/>
                          </a:ln>
                          <a:solidFill>
                            <a:prstClr val="black"/>
                          </a:solidFill>
                          <a:effectLst/>
                          <a:uLnTx/>
                          <a:uFillTx/>
                          <a:latin typeface="+mn-lt"/>
                          <a:ea typeface="+mn-ea"/>
                          <a:cs typeface="+mn-cs"/>
                        </a:rPr>
                        <a:t>
 Descubrí los detalles del sistema de cableado interno de los #SYNCROS Creston que llevan las SCOTT Addict RC.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2216811"/>
                  </a:ext>
                </a:extLst>
              </a:tr>
            </a:tbl>
          </a:graphicData>
        </a:graphic>
      </p:graphicFrame>
      <p:sp>
        <p:nvSpPr>
          <p:cNvPr id="4" name="Text Placeholder 3">
            <a:extLst>
              <a:ext uri="{FF2B5EF4-FFF2-40B4-BE49-F238E27FC236}">
                <a16:creationId xmlns:a16="http://schemas.microsoft.com/office/drawing/2014/main" id="{213D715C-D660-47F0-B228-0E0E8E62CA0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912980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9DF8-4A9D-498A-BA2C-FA0C916B0EE2}"/>
              </a:ext>
            </a:extLst>
          </p:cNvPr>
          <p:cNvSpPr>
            <a:spLocks noGrp="1"/>
          </p:cNvSpPr>
          <p:nvPr>
            <p:ph type="title"/>
          </p:nvPr>
        </p:nvSpPr>
        <p:spPr/>
        <p:txBody>
          <a:bodyPr/>
          <a:lstStyle/>
          <a:p>
            <a:r>
              <a:rPr lang="en-US"/>
              <a:t>Instagram Posts Table | Scott - 11 of 18</a:t>
            </a:r>
          </a:p>
        </p:txBody>
      </p:sp>
      <p:graphicFrame>
        <p:nvGraphicFramePr>
          <p:cNvPr id="5" name="Table Placeholder 4">
            <a:extLst>
              <a:ext uri="{FF2B5EF4-FFF2-40B4-BE49-F238E27FC236}">
                <a16:creationId xmlns:a16="http://schemas.microsoft.com/office/drawing/2014/main" id="{BE319784-46E3-4ECA-AEB1-DB15BE6B6573}"/>
              </a:ext>
            </a:extLst>
          </p:cNvPr>
          <p:cNvGraphicFramePr>
            <a:graphicFrameLocks noGrp="1"/>
          </p:cNvGraphicFramePr>
          <p:nvPr>
            <p:ph type="tbl" sz="quarter" idx="13"/>
            <p:extLst>
              <p:ext uri="{D42A27DB-BD31-4B8C-83A1-F6EECF244321}">
                <p14:modId xmlns:p14="http://schemas.microsoft.com/office/powerpoint/2010/main" val="315074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190467"/>
                    </a:ext>
                  </a:extLst>
                </a:gridCol>
                <a:gridCol w="987552">
                  <a:extLst>
                    <a:ext uri="{9D8B030D-6E8A-4147-A177-3AD203B41FA5}">
                      <a16:colId xmlns:a16="http://schemas.microsoft.com/office/drawing/2014/main" val="3067927398"/>
                    </a:ext>
                  </a:extLst>
                </a:gridCol>
                <a:gridCol w="987552">
                  <a:extLst>
                    <a:ext uri="{9D8B030D-6E8A-4147-A177-3AD203B41FA5}">
                      <a16:colId xmlns:a16="http://schemas.microsoft.com/office/drawing/2014/main" val="3116951476"/>
                    </a:ext>
                  </a:extLst>
                </a:gridCol>
                <a:gridCol w="987552">
                  <a:extLst>
                    <a:ext uri="{9D8B030D-6E8A-4147-A177-3AD203B41FA5}">
                      <a16:colId xmlns:a16="http://schemas.microsoft.com/office/drawing/2014/main" val="3147892673"/>
                    </a:ext>
                  </a:extLst>
                </a:gridCol>
                <a:gridCol w="987552">
                  <a:extLst>
                    <a:ext uri="{9D8B030D-6E8A-4147-A177-3AD203B41FA5}">
                      <a16:colId xmlns:a16="http://schemas.microsoft.com/office/drawing/2014/main" val="2511700350"/>
                    </a:ext>
                  </a:extLst>
                </a:gridCol>
                <a:gridCol w="987552">
                  <a:extLst>
                    <a:ext uri="{9D8B030D-6E8A-4147-A177-3AD203B41FA5}">
                      <a16:colId xmlns:a16="http://schemas.microsoft.com/office/drawing/2014/main" val="56692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077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- 2021-02-01 16:03:12</a:t>
                      </a:r>
                      <a:r>
                        <a:rPr kumimoji="0" lang="en-US" sz="1000" b="0" i="0" u="none" strike="noStrike" kern="1200" cap="none" spc="0" normalizeH="0" baseline="0" noProof="0">
                          <a:ln>
                            <a:noFill/>
                          </a:ln>
                          <a:solidFill>
                            <a:prstClr val="black"/>
                          </a:solidFill>
                          <a:effectLst/>
                          <a:uLnTx/>
                          <a:uFillTx/>
                          <a:latin typeface="+mn-lt"/>
                          <a:ea typeface="+mn-ea"/>
                          <a:cs typeface="+mn-cs"/>
                        </a:rPr>
                        <a:t>
 Specialized Shiv ➡️ la nueva forma de la velocidad💨
Una gran cantidad de almacenamiento y el ajuste perfecto, combinados para crear la bicicleta de triatlón más veloz y confortable.
#AeroIsEverything
🔺 Encontrá la linea de Shiv en nuestras tiendas autorizadas🔺 
#IamSpecialized #SpecializedArgentina #Specialized #SpecializedShiv #SpecializedShivExpert #Tria
 📸  nobilens_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844524"/>
                  </a:ext>
                </a:extLst>
              </a:tr>
            </a:tbl>
          </a:graphicData>
        </a:graphic>
      </p:graphicFrame>
      <p:sp>
        <p:nvSpPr>
          <p:cNvPr id="4" name="Text Placeholder 3">
            <a:extLst>
              <a:ext uri="{FF2B5EF4-FFF2-40B4-BE49-F238E27FC236}">
                <a16:creationId xmlns:a16="http://schemas.microsoft.com/office/drawing/2014/main" id="{BD315364-CA01-4638-A14D-AABEB336EF8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45574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8766-6653-4269-B8E5-448A1730B27B}"/>
              </a:ext>
            </a:extLst>
          </p:cNvPr>
          <p:cNvSpPr>
            <a:spLocks noGrp="1"/>
          </p:cNvSpPr>
          <p:nvPr>
            <p:ph type="title"/>
          </p:nvPr>
        </p:nvSpPr>
        <p:spPr/>
        <p:txBody>
          <a:bodyPr/>
          <a:lstStyle/>
          <a:p>
            <a:r>
              <a:rPr lang="en-US"/>
              <a:t>Instagram Posts Table | Scott - 12 of 18</a:t>
            </a:r>
          </a:p>
        </p:txBody>
      </p:sp>
      <p:graphicFrame>
        <p:nvGraphicFramePr>
          <p:cNvPr id="5" name="Table Placeholder 4">
            <a:extLst>
              <a:ext uri="{FF2B5EF4-FFF2-40B4-BE49-F238E27FC236}">
                <a16:creationId xmlns:a16="http://schemas.microsoft.com/office/drawing/2014/main" id="{84597CE2-EE11-488E-B48D-C0C3931FA566}"/>
              </a:ext>
            </a:extLst>
          </p:cNvPr>
          <p:cNvGraphicFramePr>
            <a:graphicFrameLocks noGrp="1"/>
          </p:cNvGraphicFramePr>
          <p:nvPr>
            <p:ph type="tbl" sz="quarter" idx="13"/>
            <p:extLst>
              <p:ext uri="{D42A27DB-BD31-4B8C-83A1-F6EECF244321}">
                <p14:modId xmlns:p14="http://schemas.microsoft.com/office/powerpoint/2010/main" val="47333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76236093"/>
                    </a:ext>
                  </a:extLst>
                </a:gridCol>
                <a:gridCol w="987552">
                  <a:extLst>
                    <a:ext uri="{9D8B030D-6E8A-4147-A177-3AD203B41FA5}">
                      <a16:colId xmlns:a16="http://schemas.microsoft.com/office/drawing/2014/main" val="1268774468"/>
                    </a:ext>
                  </a:extLst>
                </a:gridCol>
                <a:gridCol w="987552">
                  <a:extLst>
                    <a:ext uri="{9D8B030D-6E8A-4147-A177-3AD203B41FA5}">
                      <a16:colId xmlns:a16="http://schemas.microsoft.com/office/drawing/2014/main" val="1896873415"/>
                    </a:ext>
                  </a:extLst>
                </a:gridCol>
                <a:gridCol w="987552">
                  <a:extLst>
                    <a:ext uri="{9D8B030D-6E8A-4147-A177-3AD203B41FA5}">
                      <a16:colId xmlns:a16="http://schemas.microsoft.com/office/drawing/2014/main" val="4145637476"/>
                    </a:ext>
                  </a:extLst>
                </a:gridCol>
                <a:gridCol w="987552">
                  <a:extLst>
                    <a:ext uri="{9D8B030D-6E8A-4147-A177-3AD203B41FA5}">
                      <a16:colId xmlns:a16="http://schemas.microsoft.com/office/drawing/2014/main" val="4225247629"/>
                    </a:ext>
                  </a:extLst>
                </a:gridCol>
                <a:gridCol w="987552">
                  <a:extLst>
                    <a:ext uri="{9D8B030D-6E8A-4147-A177-3AD203B41FA5}">
                      <a16:colId xmlns:a16="http://schemas.microsoft.com/office/drawing/2014/main" val="2761418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11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- 2021-02-08 20:13:25</a:t>
                      </a:r>
                      <a:r>
                        <a:rPr kumimoji="0" lang="en-US" sz="1000" b="0" i="0" u="none" strike="noStrike" kern="1200" cap="none" spc="0" normalizeH="0" baseline="0" noProof="0">
                          <a:ln>
                            <a:noFill/>
                          </a:ln>
                          <a:solidFill>
                            <a:prstClr val="black"/>
                          </a:solidFill>
                          <a:effectLst/>
                          <a:uLnTx/>
                          <a:uFillTx/>
                          <a:latin typeface="+mn-lt"/>
                          <a:ea typeface="+mn-ea"/>
                          <a:cs typeface="+mn-cs"/>
                        </a:rPr>
                        <a:t>
 En la Spark RC 900 Comp encontrá todos los elementos que necesitás para subir de nivel: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23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- 2021-02-27 08:56:37</a:t>
                      </a:r>
                      <a:r>
                        <a:rPr kumimoji="0" lang="en-US" sz="1000" b="0" i="0" u="none" strike="noStrike" kern="1200" cap="none" spc="0" normalizeH="0" baseline="0" noProof="0">
                          <a:ln>
                            <a:noFill/>
                          </a:ln>
                          <a:solidFill>
                            <a:prstClr val="black"/>
                          </a:solidFill>
                          <a:effectLst/>
                          <a:uLnTx/>
                          <a:uFillTx/>
                          <a:latin typeface="+mn-lt"/>
                          <a:ea typeface="+mn-ea"/>
                          <a:cs typeface="+mn-cs"/>
                        </a:rPr>
                        <a:t>
 Con la Addict Gravel 20 todas las rutas son tuyas.
✅ Cuadro de carbono HMF Addict Gravel
✅ Shimano GRX RX810 Disc 22 velocidades
✅ Ruedas Syncros RP2.0 Disc
✅Cubiertas Schwalbe G-ONE Allround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0758443"/>
                  </a:ext>
                </a:extLst>
              </a:tr>
            </a:tbl>
          </a:graphicData>
        </a:graphic>
      </p:graphicFrame>
      <p:sp>
        <p:nvSpPr>
          <p:cNvPr id="4" name="Text Placeholder 3">
            <a:extLst>
              <a:ext uri="{FF2B5EF4-FFF2-40B4-BE49-F238E27FC236}">
                <a16:creationId xmlns:a16="http://schemas.microsoft.com/office/drawing/2014/main" id="{1F94CF26-2E5B-4D05-876C-EC4DA7C48C4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961676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42B3-AF3A-4543-9A09-577CF7934D05}"/>
              </a:ext>
            </a:extLst>
          </p:cNvPr>
          <p:cNvSpPr>
            <a:spLocks noGrp="1"/>
          </p:cNvSpPr>
          <p:nvPr>
            <p:ph type="title"/>
          </p:nvPr>
        </p:nvSpPr>
        <p:spPr/>
        <p:txBody>
          <a:bodyPr/>
          <a:lstStyle/>
          <a:p>
            <a:r>
              <a:rPr lang="en-US"/>
              <a:t>Instagram Posts Table | Scott - 13 of 18</a:t>
            </a:r>
          </a:p>
        </p:txBody>
      </p:sp>
      <p:graphicFrame>
        <p:nvGraphicFramePr>
          <p:cNvPr id="5" name="Table Placeholder 4">
            <a:extLst>
              <a:ext uri="{FF2B5EF4-FFF2-40B4-BE49-F238E27FC236}">
                <a16:creationId xmlns:a16="http://schemas.microsoft.com/office/drawing/2014/main" id="{ED29E94D-471A-4087-BE09-8EAC02F339FC}"/>
              </a:ext>
            </a:extLst>
          </p:cNvPr>
          <p:cNvGraphicFramePr>
            <a:graphicFrameLocks noGrp="1"/>
          </p:cNvGraphicFramePr>
          <p:nvPr>
            <p:ph type="tbl" sz="quarter" idx="13"/>
            <p:extLst>
              <p:ext uri="{D42A27DB-BD31-4B8C-83A1-F6EECF244321}">
                <p14:modId xmlns:p14="http://schemas.microsoft.com/office/powerpoint/2010/main" val="3088519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14803557"/>
                    </a:ext>
                  </a:extLst>
                </a:gridCol>
                <a:gridCol w="987552">
                  <a:extLst>
                    <a:ext uri="{9D8B030D-6E8A-4147-A177-3AD203B41FA5}">
                      <a16:colId xmlns:a16="http://schemas.microsoft.com/office/drawing/2014/main" val="3572085640"/>
                    </a:ext>
                  </a:extLst>
                </a:gridCol>
                <a:gridCol w="987552">
                  <a:extLst>
                    <a:ext uri="{9D8B030D-6E8A-4147-A177-3AD203B41FA5}">
                      <a16:colId xmlns:a16="http://schemas.microsoft.com/office/drawing/2014/main" val="3149574505"/>
                    </a:ext>
                  </a:extLst>
                </a:gridCol>
                <a:gridCol w="987552">
                  <a:extLst>
                    <a:ext uri="{9D8B030D-6E8A-4147-A177-3AD203B41FA5}">
                      <a16:colId xmlns:a16="http://schemas.microsoft.com/office/drawing/2014/main" val="71414017"/>
                    </a:ext>
                  </a:extLst>
                </a:gridCol>
                <a:gridCol w="987552">
                  <a:extLst>
                    <a:ext uri="{9D8B030D-6E8A-4147-A177-3AD203B41FA5}">
                      <a16:colId xmlns:a16="http://schemas.microsoft.com/office/drawing/2014/main" val="3898567494"/>
                    </a:ext>
                  </a:extLst>
                </a:gridCol>
                <a:gridCol w="987552">
                  <a:extLst>
                    <a:ext uri="{9D8B030D-6E8A-4147-A177-3AD203B41FA5}">
                      <a16:colId xmlns:a16="http://schemas.microsoft.com/office/drawing/2014/main" val="319748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185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- 2021-02-14 19:02:14</a:t>
                      </a:r>
                      <a:r>
                        <a:rPr kumimoji="0" lang="en-US" sz="1000" b="0" i="0" u="none" strike="noStrike" kern="1200" cap="none" spc="0" normalizeH="0" baseline="0" noProof="0">
                          <a:ln>
                            <a:noFill/>
                          </a:ln>
                          <a:solidFill>
                            <a:prstClr val="black"/>
                          </a:solidFill>
                          <a:effectLst/>
                          <a:uLnTx/>
                          <a:uFillTx/>
                          <a:latin typeface="+mn-lt"/>
                          <a:ea typeface="+mn-ea"/>
                          <a:cs typeface="+mn-cs"/>
                        </a:rPr>
                        <a:t>
 SCOTT Addict en la ruta.
Vos, ¿saliste hoy?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4260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- 2021-02-01 19:11:40</a:t>
                      </a:r>
                      <a:r>
                        <a:rPr kumimoji="0" lang="en-US" sz="1000" b="0" i="0" u="none" strike="noStrike" kern="1200" cap="none" spc="0" normalizeH="0" baseline="0" noProof="0">
                          <a:ln>
                            <a:noFill/>
                          </a:ln>
                          <a:solidFill>
                            <a:prstClr val="black"/>
                          </a:solidFill>
                          <a:effectLst/>
                          <a:uLnTx/>
                          <a:uFillTx/>
                          <a:latin typeface="+mn-lt"/>
                          <a:ea typeface="+mn-ea"/>
                          <a:cs typeface="+mn-cs"/>
                        </a:rPr>
                        <a:t>
 Con la Aspect 950 Slate Grey la montaña te espera.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9549483"/>
                  </a:ext>
                </a:extLst>
              </a:tr>
            </a:tbl>
          </a:graphicData>
        </a:graphic>
      </p:graphicFrame>
      <p:sp>
        <p:nvSpPr>
          <p:cNvPr id="4" name="Text Placeholder 3">
            <a:extLst>
              <a:ext uri="{FF2B5EF4-FFF2-40B4-BE49-F238E27FC236}">
                <a16:creationId xmlns:a16="http://schemas.microsoft.com/office/drawing/2014/main" id="{8F2AF213-68EA-41B6-8D42-EEA70830FE2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38220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709B-30E5-44B5-BC31-4861F47DAEF6}"/>
              </a:ext>
            </a:extLst>
          </p:cNvPr>
          <p:cNvSpPr>
            <a:spLocks noGrp="1"/>
          </p:cNvSpPr>
          <p:nvPr>
            <p:ph type="title"/>
          </p:nvPr>
        </p:nvSpPr>
        <p:spPr/>
        <p:txBody>
          <a:bodyPr/>
          <a:lstStyle/>
          <a:p>
            <a:r>
              <a:rPr lang="en-US"/>
              <a:t>Instagram Posts Table | Scott - 14 of 18</a:t>
            </a:r>
          </a:p>
        </p:txBody>
      </p:sp>
      <p:graphicFrame>
        <p:nvGraphicFramePr>
          <p:cNvPr id="5" name="Table Placeholder 4">
            <a:extLst>
              <a:ext uri="{FF2B5EF4-FFF2-40B4-BE49-F238E27FC236}">
                <a16:creationId xmlns:a16="http://schemas.microsoft.com/office/drawing/2014/main" id="{755539F6-DE57-4692-884F-BD58844C9BEF}"/>
              </a:ext>
            </a:extLst>
          </p:cNvPr>
          <p:cNvGraphicFramePr>
            <a:graphicFrameLocks noGrp="1"/>
          </p:cNvGraphicFramePr>
          <p:nvPr>
            <p:ph type="tbl" sz="quarter" idx="13"/>
            <p:extLst>
              <p:ext uri="{D42A27DB-BD31-4B8C-83A1-F6EECF244321}">
                <p14:modId xmlns:p14="http://schemas.microsoft.com/office/powerpoint/2010/main" val="422689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9407572"/>
                    </a:ext>
                  </a:extLst>
                </a:gridCol>
                <a:gridCol w="987552">
                  <a:extLst>
                    <a:ext uri="{9D8B030D-6E8A-4147-A177-3AD203B41FA5}">
                      <a16:colId xmlns:a16="http://schemas.microsoft.com/office/drawing/2014/main" val="723192433"/>
                    </a:ext>
                  </a:extLst>
                </a:gridCol>
                <a:gridCol w="987552">
                  <a:extLst>
                    <a:ext uri="{9D8B030D-6E8A-4147-A177-3AD203B41FA5}">
                      <a16:colId xmlns:a16="http://schemas.microsoft.com/office/drawing/2014/main" val="3032874651"/>
                    </a:ext>
                  </a:extLst>
                </a:gridCol>
                <a:gridCol w="987552">
                  <a:extLst>
                    <a:ext uri="{9D8B030D-6E8A-4147-A177-3AD203B41FA5}">
                      <a16:colId xmlns:a16="http://schemas.microsoft.com/office/drawing/2014/main" val="3387529020"/>
                    </a:ext>
                  </a:extLst>
                </a:gridCol>
                <a:gridCol w="987552">
                  <a:extLst>
                    <a:ext uri="{9D8B030D-6E8A-4147-A177-3AD203B41FA5}">
                      <a16:colId xmlns:a16="http://schemas.microsoft.com/office/drawing/2014/main" val="1762473689"/>
                    </a:ext>
                  </a:extLst>
                </a:gridCol>
                <a:gridCol w="987552">
                  <a:extLst>
                    <a:ext uri="{9D8B030D-6E8A-4147-A177-3AD203B41FA5}">
                      <a16:colId xmlns:a16="http://schemas.microsoft.com/office/drawing/2014/main" val="2834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713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- 2021-02-24 16:22:19</a:t>
                      </a:r>
                      <a:r>
                        <a:rPr kumimoji="0" lang="es-ES" sz="1000" b="0" i="0" u="none" strike="noStrike" kern="1200" cap="none" spc="0" normalizeH="0" baseline="0" noProof="0">
                          <a:ln>
                            <a:noFill/>
                          </a:ln>
                          <a:solidFill>
                            <a:prstClr val="black"/>
                          </a:solidFill>
                          <a:effectLst/>
                          <a:uLnTx/>
                          <a:uFillTx/>
                          <a:latin typeface="+mn-lt"/>
                          <a:ea typeface="+mn-ea"/>
                          <a:cs typeface="+mn-cs"/>
                        </a:rPr>
                        <a:t>
 Hablemos de la importancia del equipamiento cuando andamos en bici 🚴‍♂️. Sin él "no somos nada". 
👉Un casco liviano, seguro y fresco
👉Unas zapas cómodas, rígidas y eficientes
👉Unas buenas cubiertas (¡Son nuestro contacto con el terreno!)
👉Y por supuesto, un inflador de calidad para llevar la presión de aire adecuada.
Pedalear cómodo es pedalear más y mejor🙌
#PedaleaSeguro
#IamSpecialized #SpecialzedArgentina #SpecializedAirtool #Airtool #Mtb #XC #SpecializedShoes #SpecializedPumps #SpecializedFastTrak 
📸 linda_dijkman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3216132"/>
                  </a:ext>
                </a:extLst>
              </a:tr>
            </a:tbl>
          </a:graphicData>
        </a:graphic>
      </p:graphicFrame>
      <p:sp>
        <p:nvSpPr>
          <p:cNvPr id="4" name="Text Placeholder 3">
            <a:extLst>
              <a:ext uri="{FF2B5EF4-FFF2-40B4-BE49-F238E27FC236}">
                <a16:creationId xmlns:a16="http://schemas.microsoft.com/office/drawing/2014/main" id="{458292C8-44D8-46A1-B147-95853CDE555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63497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11B1-4242-4DAA-9A8F-12856CCB1FE1}"/>
              </a:ext>
            </a:extLst>
          </p:cNvPr>
          <p:cNvSpPr>
            <a:spLocks noGrp="1"/>
          </p:cNvSpPr>
          <p:nvPr>
            <p:ph type="title"/>
          </p:nvPr>
        </p:nvSpPr>
        <p:spPr/>
        <p:txBody>
          <a:bodyPr/>
          <a:lstStyle/>
          <a:p>
            <a:r>
              <a:rPr lang="en-US"/>
              <a:t>Instagram Posts Table | Scott - 15 of 18</a:t>
            </a:r>
          </a:p>
        </p:txBody>
      </p:sp>
      <p:graphicFrame>
        <p:nvGraphicFramePr>
          <p:cNvPr id="5" name="Table Placeholder 4">
            <a:extLst>
              <a:ext uri="{FF2B5EF4-FFF2-40B4-BE49-F238E27FC236}">
                <a16:creationId xmlns:a16="http://schemas.microsoft.com/office/drawing/2014/main" id="{36234CB2-F40C-40C9-9386-B14E6F51A565}"/>
              </a:ext>
            </a:extLst>
          </p:cNvPr>
          <p:cNvGraphicFramePr>
            <a:graphicFrameLocks noGrp="1"/>
          </p:cNvGraphicFramePr>
          <p:nvPr>
            <p:ph type="tbl" sz="quarter" idx="13"/>
            <p:extLst>
              <p:ext uri="{D42A27DB-BD31-4B8C-83A1-F6EECF244321}">
                <p14:modId xmlns:p14="http://schemas.microsoft.com/office/powerpoint/2010/main" val="78959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48438113"/>
                    </a:ext>
                  </a:extLst>
                </a:gridCol>
                <a:gridCol w="987552">
                  <a:extLst>
                    <a:ext uri="{9D8B030D-6E8A-4147-A177-3AD203B41FA5}">
                      <a16:colId xmlns:a16="http://schemas.microsoft.com/office/drawing/2014/main" val="1959283701"/>
                    </a:ext>
                  </a:extLst>
                </a:gridCol>
                <a:gridCol w="987552">
                  <a:extLst>
                    <a:ext uri="{9D8B030D-6E8A-4147-A177-3AD203B41FA5}">
                      <a16:colId xmlns:a16="http://schemas.microsoft.com/office/drawing/2014/main" val="645453911"/>
                    </a:ext>
                  </a:extLst>
                </a:gridCol>
                <a:gridCol w="987552">
                  <a:extLst>
                    <a:ext uri="{9D8B030D-6E8A-4147-A177-3AD203B41FA5}">
                      <a16:colId xmlns:a16="http://schemas.microsoft.com/office/drawing/2014/main" val="149715757"/>
                    </a:ext>
                  </a:extLst>
                </a:gridCol>
                <a:gridCol w="987552">
                  <a:extLst>
                    <a:ext uri="{9D8B030D-6E8A-4147-A177-3AD203B41FA5}">
                      <a16:colId xmlns:a16="http://schemas.microsoft.com/office/drawing/2014/main" val="3440543012"/>
                    </a:ext>
                  </a:extLst>
                </a:gridCol>
                <a:gridCol w="987552">
                  <a:extLst>
                    <a:ext uri="{9D8B030D-6E8A-4147-A177-3AD203B41FA5}">
                      <a16:colId xmlns:a16="http://schemas.microsoft.com/office/drawing/2014/main" val="313700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55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- 2021-02-05 15:15:43</a:t>
                      </a:r>
                      <a:r>
                        <a:rPr kumimoji="0" lang="es-ES" sz="1000" b="0" i="0" u="none" strike="noStrike" kern="1200" cap="none" spc="0" normalizeH="0" baseline="0" noProof="0">
                          <a:ln>
                            <a:noFill/>
                          </a:ln>
                          <a:solidFill>
                            <a:prstClr val="black"/>
                          </a:solidFill>
                          <a:effectLst/>
                          <a:uLnTx/>
                          <a:uFillTx/>
                          <a:latin typeface="+mn-lt"/>
                          <a:ea typeface="+mn-ea"/>
                          <a:cs typeface="+mn-cs"/>
                        </a:rPr>
                        <a:t>
 "Llevo más de 10 años pedaleando en bicis de triatlón y cada vez que me subo a una nueva me pregunto ¿Cómo hicieron para mejorarla tanto? Lo que me dejó maravillado de la Shiv Expert Disc UDi2 es cómo pudieron lograrlo de manera tan marcada. ¡Más rápida, más estable, más agresiva, más aero, más, más, más y mejor!"
✍️ jorgeascani , Embajador de Specialized
🔺 Encontrá la linea de Shiv en nuestras tiendas autorizadas🔺
#SpecializedShiv #AeroIsEverything #IamSpecialized #SpecializedArgentina #SpecializedShivExpert #Tria #Sportream
📸  matiasvarelar  soloamateurs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0255817"/>
                  </a:ext>
                </a:extLst>
              </a:tr>
            </a:tbl>
          </a:graphicData>
        </a:graphic>
      </p:graphicFrame>
      <p:sp>
        <p:nvSpPr>
          <p:cNvPr id="4" name="Text Placeholder 3">
            <a:extLst>
              <a:ext uri="{FF2B5EF4-FFF2-40B4-BE49-F238E27FC236}">
                <a16:creationId xmlns:a16="http://schemas.microsoft.com/office/drawing/2014/main" id="{8D23BE4F-D6A5-461B-9D54-8F80708F5D5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53835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F536-A4B1-4393-B192-4D047F67A757}"/>
              </a:ext>
            </a:extLst>
          </p:cNvPr>
          <p:cNvSpPr>
            <a:spLocks noGrp="1"/>
          </p:cNvSpPr>
          <p:nvPr>
            <p:ph type="title"/>
          </p:nvPr>
        </p:nvSpPr>
        <p:spPr/>
        <p:txBody>
          <a:bodyPr/>
          <a:lstStyle/>
          <a:p>
            <a:r>
              <a:rPr lang="en-US"/>
              <a:t>Instagram Posts Table | Scott - 16 of 18</a:t>
            </a:r>
          </a:p>
        </p:txBody>
      </p:sp>
      <p:graphicFrame>
        <p:nvGraphicFramePr>
          <p:cNvPr id="5" name="Table Placeholder 4">
            <a:extLst>
              <a:ext uri="{FF2B5EF4-FFF2-40B4-BE49-F238E27FC236}">
                <a16:creationId xmlns:a16="http://schemas.microsoft.com/office/drawing/2014/main" id="{E940632A-1F8B-4F2F-857E-E7B2AD23E2D3}"/>
              </a:ext>
            </a:extLst>
          </p:cNvPr>
          <p:cNvGraphicFramePr>
            <a:graphicFrameLocks noGrp="1"/>
          </p:cNvGraphicFramePr>
          <p:nvPr>
            <p:ph type="tbl" sz="quarter" idx="13"/>
            <p:extLst>
              <p:ext uri="{D42A27DB-BD31-4B8C-83A1-F6EECF244321}">
                <p14:modId xmlns:p14="http://schemas.microsoft.com/office/powerpoint/2010/main" val="3891594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54048699"/>
                    </a:ext>
                  </a:extLst>
                </a:gridCol>
                <a:gridCol w="987552">
                  <a:extLst>
                    <a:ext uri="{9D8B030D-6E8A-4147-A177-3AD203B41FA5}">
                      <a16:colId xmlns:a16="http://schemas.microsoft.com/office/drawing/2014/main" val="4012524409"/>
                    </a:ext>
                  </a:extLst>
                </a:gridCol>
                <a:gridCol w="987552">
                  <a:extLst>
                    <a:ext uri="{9D8B030D-6E8A-4147-A177-3AD203B41FA5}">
                      <a16:colId xmlns:a16="http://schemas.microsoft.com/office/drawing/2014/main" val="269299007"/>
                    </a:ext>
                  </a:extLst>
                </a:gridCol>
                <a:gridCol w="987552">
                  <a:extLst>
                    <a:ext uri="{9D8B030D-6E8A-4147-A177-3AD203B41FA5}">
                      <a16:colId xmlns:a16="http://schemas.microsoft.com/office/drawing/2014/main" val="3352648307"/>
                    </a:ext>
                  </a:extLst>
                </a:gridCol>
                <a:gridCol w="987552">
                  <a:extLst>
                    <a:ext uri="{9D8B030D-6E8A-4147-A177-3AD203B41FA5}">
                      <a16:colId xmlns:a16="http://schemas.microsoft.com/office/drawing/2014/main" val="3677445601"/>
                    </a:ext>
                  </a:extLst>
                </a:gridCol>
                <a:gridCol w="987552">
                  <a:extLst>
                    <a:ext uri="{9D8B030D-6E8A-4147-A177-3AD203B41FA5}">
                      <a16:colId xmlns:a16="http://schemas.microsoft.com/office/drawing/2014/main" val="15800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039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- 2021-02-02 20:24:36</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920 presenta una geometría inspirada en la competición del más alto nivel. La combinación de una transmisión SRAM Eagle y componentes Syncros pone en tus manos una bicicleta rígida perfecta para llegar adelante.
Además viene con Ride Loc de tres posiciones para ajustar tu bicicleta a cada condición del terreno.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669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- 2021-02-16 18:59:25</a:t>
                      </a:r>
                      <a:r>
                        <a:rPr kumimoji="0" lang="es-ES" sz="1000" b="0" i="0" u="none" strike="noStrike" kern="1200" cap="none" spc="0" normalizeH="0" baseline="0" noProof="0">
                          <a:ln>
                            <a:noFill/>
                          </a:ln>
                          <a:solidFill>
                            <a:prstClr val="black"/>
                          </a:solidFill>
                          <a:effectLst/>
                          <a:uLnTx/>
                          <a:uFillTx/>
                          <a:latin typeface="+mn-lt"/>
                          <a:ea typeface="+mn-ea"/>
                          <a:cs typeface="+mn-cs"/>
                        </a:rPr>
                        <a:t>
 El #Syncros Tool Can Pak-5 está diseñado para poder ir en el portacaramañola y llevar en su interior herramientas y repuestos básicos como un mini inflador o cámaras de repuesto.
Además es hermético, asegurando la protección de lo que pongas dentro.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9131792"/>
                  </a:ext>
                </a:extLst>
              </a:tr>
            </a:tbl>
          </a:graphicData>
        </a:graphic>
      </p:graphicFrame>
      <p:sp>
        <p:nvSpPr>
          <p:cNvPr id="4" name="Text Placeholder 3">
            <a:extLst>
              <a:ext uri="{FF2B5EF4-FFF2-40B4-BE49-F238E27FC236}">
                <a16:creationId xmlns:a16="http://schemas.microsoft.com/office/drawing/2014/main" id="{FF34D12C-61B7-4641-B60E-F1B7DCFB107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09067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B3F2-1C37-4C30-94ED-36F1C42CDA4A}"/>
              </a:ext>
            </a:extLst>
          </p:cNvPr>
          <p:cNvSpPr>
            <a:spLocks noGrp="1"/>
          </p:cNvSpPr>
          <p:nvPr>
            <p:ph type="title"/>
          </p:nvPr>
        </p:nvSpPr>
        <p:spPr/>
        <p:txBody>
          <a:bodyPr/>
          <a:lstStyle/>
          <a:p>
            <a:r>
              <a:rPr lang="en-US"/>
              <a:t>Instagram Posts Table | Scott - 17 of 18</a:t>
            </a:r>
          </a:p>
        </p:txBody>
      </p:sp>
      <p:graphicFrame>
        <p:nvGraphicFramePr>
          <p:cNvPr id="5" name="Table Placeholder 4">
            <a:extLst>
              <a:ext uri="{FF2B5EF4-FFF2-40B4-BE49-F238E27FC236}">
                <a16:creationId xmlns:a16="http://schemas.microsoft.com/office/drawing/2014/main" id="{4AE3BDA2-20D4-47A9-89F7-33D2AB5457D0}"/>
              </a:ext>
            </a:extLst>
          </p:cNvPr>
          <p:cNvGraphicFramePr>
            <a:graphicFrameLocks noGrp="1"/>
          </p:cNvGraphicFramePr>
          <p:nvPr>
            <p:ph type="tbl" sz="quarter" idx="13"/>
            <p:extLst>
              <p:ext uri="{D42A27DB-BD31-4B8C-83A1-F6EECF244321}">
                <p14:modId xmlns:p14="http://schemas.microsoft.com/office/powerpoint/2010/main" val="255812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1264216"/>
                    </a:ext>
                  </a:extLst>
                </a:gridCol>
                <a:gridCol w="987552">
                  <a:extLst>
                    <a:ext uri="{9D8B030D-6E8A-4147-A177-3AD203B41FA5}">
                      <a16:colId xmlns:a16="http://schemas.microsoft.com/office/drawing/2014/main" val="2248224340"/>
                    </a:ext>
                  </a:extLst>
                </a:gridCol>
                <a:gridCol w="987552">
                  <a:extLst>
                    <a:ext uri="{9D8B030D-6E8A-4147-A177-3AD203B41FA5}">
                      <a16:colId xmlns:a16="http://schemas.microsoft.com/office/drawing/2014/main" val="1078023467"/>
                    </a:ext>
                  </a:extLst>
                </a:gridCol>
                <a:gridCol w="987552">
                  <a:extLst>
                    <a:ext uri="{9D8B030D-6E8A-4147-A177-3AD203B41FA5}">
                      <a16:colId xmlns:a16="http://schemas.microsoft.com/office/drawing/2014/main" val="90315542"/>
                    </a:ext>
                  </a:extLst>
                </a:gridCol>
                <a:gridCol w="987552">
                  <a:extLst>
                    <a:ext uri="{9D8B030D-6E8A-4147-A177-3AD203B41FA5}">
                      <a16:colId xmlns:a16="http://schemas.microsoft.com/office/drawing/2014/main" val="639249024"/>
                    </a:ext>
                  </a:extLst>
                </a:gridCol>
                <a:gridCol w="987552">
                  <a:extLst>
                    <a:ext uri="{9D8B030D-6E8A-4147-A177-3AD203B41FA5}">
                      <a16:colId xmlns:a16="http://schemas.microsoft.com/office/drawing/2014/main" val="343044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910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- 2021-02-03 16:22:07</a:t>
                      </a:r>
                      <a:r>
                        <a:rPr kumimoji="0" lang="en-US" sz="1000" b="0" i="0" u="none" strike="noStrike" kern="1200" cap="none" spc="0" normalizeH="0" baseline="0" noProof="0">
                          <a:ln>
                            <a:noFill/>
                          </a:ln>
                          <a:solidFill>
                            <a:prstClr val="black"/>
                          </a:solidFill>
                          <a:effectLst/>
                          <a:uLnTx/>
                          <a:uFillTx/>
                          <a:latin typeface="+mn-lt"/>
                          <a:ea typeface="+mn-ea"/>
                          <a:cs typeface="+mn-cs"/>
                        </a:rPr>
                        <a:t>
 Nuestro compuesto GRIPTON®, combinado con una carcasa ultra flexible de 320 TPI de algodón, da como resultado un neumático muy especial, el Specialized Turbo Cotton. Ambos materiales trabajan en armonía para lograr el neumático más rápido del mundo💪.
El compuesto GRIPTON® maximiza el agarre, absorbe las vibraciones y ofrece una tracción sin igual en condiciones húmedas o secas, para que mantengas el control en todo momento.
También disponible el modelo del 🚴‍♂️ tres veces Campeón del Mundo🌈, el Turbo Cotton Sagan Collecction LTD.
🔺Disponibles en nuestras tiendas autorizadas🔺
#IamSpecialized #SpecializedArgentina #SpecializedShiv #SpecializedRoad #SpecializedTria #Triatlon #SpecializedTurboCottonTires #SpecializedTurboCotton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924248"/>
                  </a:ext>
                </a:extLst>
              </a:tr>
            </a:tbl>
          </a:graphicData>
        </a:graphic>
      </p:graphicFrame>
      <p:sp>
        <p:nvSpPr>
          <p:cNvPr id="4" name="Text Placeholder 3">
            <a:extLst>
              <a:ext uri="{FF2B5EF4-FFF2-40B4-BE49-F238E27FC236}">
                <a16:creationId xmlns:a16="http://schemas.microsoft.com/office/drawing/2014/main" id="{79F7F602-20C2-459C-A9D9-E4491E0EAC9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174752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65A7E-B111-48A6-953D-BBA2C5E6C90F}"/>
              </a:ext>
            </a:extLst>
          </p:cNvPr>
          <p:cNvSpPr>
            <a:spLocks noGrp="1"/>
          </p:cNvSpPr>
          <p:nvPr>
            <p:ph type="title"/>
          </p:nvPr>
        </p:nvSpPr>
        <p:spPr/>
        <p:txBody>
          <a:bodyPr/>
          <a:lstStyle/>
          <a:p>
            <a:r>
              <a:rPr lang="en-US"/>
              <a:t>Instagram Posts Table | Scott - 18 of 18</a:t>
            </a:r>
          </a:p>
        </p:txBody>
      </p:sp>
      <p:graphicFrame>
        <p:nvGraphicFramePr>
          <p:cNvPr id="5" name="Table Placeholder 4">
            <a:extLst>
              <a:ext uri="{FF2B5EF4-FFF2-40B4-BE49-F238E27FC236}">
                <a16:creationId xmlns:a16="http://schemas.microsoft.com/office/drawing/2014/main" id="{EFDBB302-89D1-4F9E-B0B0-9313B6C0AD25}"/>
              </a:ext>
            </a:extLst>
          </p:cNvPr>
          <p:cNvGraphicFramePr>
            <a:graphicFrameLocks noGrp="1"/>
          </p:cNvGraphicFramePr>
          <p:nvPr>
            <p:ph type="tbl" sz="quarter" idx="13"/>
            <p:extLst>
              <p:ext uri="{D42A27DB-BD31-4B8C-83A1-F6EECF244321}">
                <p14:modId xmlns:p14="http://schemas.microsoft.com/office/powerpoint/2010/main" val="298094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1195703"/>
                    </a:ext>
                  </a:extLst>
                </a:gridCol>
                <a:gridCol w="987552">
                  <a:extLst>
                    <a:ext uri="{9D8B030D-6E8A-4147-A177-3AD203B41FA5}">
                      <a16:colId xmlns:a16="http://schemas.microsoft.com/office/drawing/2014/main" val="2749760876"/>
                    </a:ext>
                  </a:extLst>
                </a:gridCol>
                <a:gridCol w="987552">
                  <a:extLst>
                    <a:ext uri="{9D8B030D-6E8A-4147-A177-3AD203B41FA5}">
                      <a16:colId xmlns:a16="http://schemas.microsoft.com/office/drawing/2014/main" val="1080515116"/>
                    </a:ext>
                  </a:extLst>
                </a:gridCol>
                <a:gridCol w="987552">
                  <a:extLst>
                    <a:ext uri="{9D8B030D-6E8A-4147-A177-3AD203B41FA5}">
                      <a16:colId xmlns:a16="http://schemas.microsoft.com/office/drawing/2014/main" val="630519092"/>
                    </a:ext>
                  </a:extLst>
                </a:gridCol>
                <a:gridCol w="987552">
                  <a:extLst>
                    <a:ext uri="{9D8B030D-6E8A-4147-A177-3AD203B41FA5}">
                      <a16:colId xmlns:a16="http://schemas.microsoft.com/office/drawing/2014/main" val="3411874946"/>
                    </a:ext>
                  </a:extLst>
                </a:gridCol>
                <a:gridCol w="987552">
                  <a:extLst>
                    <a:ext uri="{9D8B030D-6E8A-4147-A177-3AD203B41FA5}">
                      <a16:colId xmlns:a16="http://schemas.microsoft.com/office/drawing/2014/main" val="813579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375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- 2021-02-10 16:19:07</a:t>
                      </a:r>
                      <a:r>
                        <a:rPr kumimoji="0" lang="es-ES" sz="1000" b="0" i="0" u="none" strike="noStrike" kern="1200" cap="none" spc="0" normalizeH="0" baseline="0" noProof="0">
                          <a:ln>
                            <a:noFill/>
                          </a:ln>
                          <a:solidFill>
                            <a:prstClr val="black"/>
                          </a:solidFill>
                          <a:effectLst/>
                          <a:uLnTx/>
                          <a:uFillTx/>
                          <a:latin typeface="+mn-lt"/>
                          <a:ea typeface="+mn-ea"/>
                          <a:cs typeface="+mn-cs"/>
                        </a:rPr>
                        <a:t>
 Disfrutar de pedalear con amigos es único, pero es fundamental siempre hacerlo de la forma más segura.
El casco Specialized Ambush es un compañero ideal para que disfrutes del MTB al 100% de una forma realmente segura gracias a la combinación de: su sensor ANGi integrado, su esqueleto interno de aramida que refuerza y da a la estructura de EPS soporte para gestionar la energía y su construcción optimizada en espuma multidensidad EPS que ayuda a gestionar la absorción de la energía del impacto. 
A todo esto, al Ambush se le suma un gran confort, gracias a su sistema de retención Fit 360 que proporciona un ajuste seguro y personalizable, y una refrigeración ideal, gracias a su sistema de ventilación 4th Dimension.
#PedaleaSeguro
🔺 Encontralo en nuestras tiendas autorizadas🔺
#iamspecialized #specialized #specializedargentina #specializedalign #specializedhelmets #ANGi
📸  lcnpro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6075065"/>
                  </a:ext>
                </a:extLst>
              </a:tr>
            </a:tbl>
          </a:graphicData>
        </a:graphic>
      </p:graphicFrame>
      <p:sp>
        <p:nvSpPr>
          <p:cNvPr id="4" name="Text Placeholder 3">
            <a:extLst>
              <a:ext uri="{FF2B5EF4-FFF2-40B4-BE49-F238E27FC236}">
                <a16:creationId xmlns:a16="http://schemas.microsoft.com/office/drawing/2014/main" id="{A93E2E5C-3873-49A6-BE0A-8B4F3387E2C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454346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1268</Words>
  <Application>Microsoft Office PowerPoint</Application>
  <PresentationFormat>On-screen Show (4:3)</PresentationFormat>
  <Paragraphs>530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18</vt:lpstr>
      <vt:lpstr>Instagram Posts Table | Scott - 2 of 18</vt:lpstr>
      <vt:lpstr>Instagram Posts Table | Scott - 3 of 18</vt:lpstr>
      <vt:lpstr>Instagram Posts Table | Scott - 4 of 18</vt:lpstr>
      <vt:lpstr>Instagram Posts Table | Scott - 5 of 18</vt:lpstr>
      <vt:lpstr>Instagram Posts Table | Scott - 6 of 18</vt:lpstr>
      <vt:lpstr>Instagram Posts Table | Scott - 7 of 18</vt:lpstr>
      <vt:lpstr>Instagram Posts Table | Scott - 8 of 18</vt:lpstr>
      <vt:lpstr>Instagram Posts Table | Scott - 9 of 18</vt:lpstr>
      <vt:lpstr>Instagram Posts Table | Scott - 10 of 18</vt:lpstr>
      <vt:lpstr>Instagram Posts Table | Scott - 11 of 18</vt:lpstr>
      <vt:lpstr>Instagram Posts Table | Scott - 12 of 18</vt:lpstr>
      <vt:lpstr>Instagram Posts Table | Scott - 13 of 18</vt:lpstr>
      <vt:lpstr>Instagram Posts Table | Scott - 14 of 18</vt:lpstr>
      <vt:lpstr>Instagram Posts Table | Scott - 15 of 18</vt:lpstr>
      <vt:lpstr>Instagram Posts Table | Scott - 16 of 18</vt:lpstr>
      <vt:lpstr>Instagram Posts Table | Scott - 17 of 18</vt:lpstr>
      <vt:lpstr>Instagram Posts Table | Scott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2021-03-01T11:52:22Z</dcterms:created>
  <dcterms:modified xsi:type="dcterms:W3CDTF">2021-03-01T11:53:30Z</dcterms:modified>
</cp:coreProperties>
</file>