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olmobikes</c:v>
                </c:pt>
                <c:pt idx="1">
                  <c:v>topmega_oficial</c:v>
                </c:pt>
                <c:pt idx="2">
                  <c:v>venzoarg</c:v>
                </c:pt>
                <c:pt idx="3">
                  <c:v>teknialbikes</c:v>
                </c:pt>
                <c:pt idx="4">
                  <c:v>motomelbicicletas</c:v>
                </c:pt>
              </c:strCache>
            </c:strRef>
          </c:cat>
          <c:val>
            <c:numRef>
              <c:f>Sheet1!$A$2:$E$2</c:f>
              <c:numCache>
                <c:formatCode>General</c:formatCode>
                <c:ptCount val="5"/>
                <c:pt idx="0">
                  <c:v>154993</c:v>
                </c:pt>
                <c:pt idx="1">
                  <c:v>57430</c:v>
                </c:pt>
                <c:pt idx="2">
                  <c:v>51957</c:v>
                </c:pt>
                <c:pt idx="3">
                  <c:v>8336</c:v>
                </c:pt>
                <c:pt idx="4">
                  <c:v>3644</c:v>
                </c:pt>
              </c:numCache>
            </c:numRef>
          </c:val>
          <c:extLst>
            <c:ext xmlns:c16="http://schemas.microsoft.com/office/drawing/2014/chart" uri="{C3380CC4-5D6E-409C-BE32-E72D297353CC}">
              <c16:uniqueId val="{00000000-8813-4BB4-867F-2389E4BEB4E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5.3783000000000003</c:v>
                </c:pt>
                <c:pt idx="1">
                  <c:v>40</c:v>
                </c:pt>
                <c:pt idx="2">
                  <c:v>0</c:v>
                </c:pt>
                <c:pt idx="3">
                  <c:v>0</c:v>
                </c:pt>
                <c:pt idx="4">
                  <c:v>36.363599999999998</c:v>
                </c:pt>
                <c:pt idx="5">
                  <c:v>0.29480000000000001</c:v>
                </c:pt>
                <c:pt idx="6">
                  <c:v>5.4088000000000003</c:v>
                </c:pt>
                <c:pt idx="7">
                  <c:v>-2.1223000000000001</c:v>
                </c:pt>
              </c:numCache>
            </c:numRef>
          </c:val>
          <c:extLst>
            <c:ext xmlns:c16="http://schemas.microsoft.com/office/drawing/2014/chart" uri="{C3380CC4-5D6E-409C-BE32-E72D297353CC}">
              <c16:uniqueId val="{00000000-A396-43F4-9850-C73AF8FDDBC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2.3511000000000002</c:v>
                </c:pt>
                <c:pt idx="1">
                  <c:v>20</c:v>
                </c:pt>
                <c:pt idx="2">
                  <c:v>10</c:v>
                </c:pt>
                <c:pt idx="3">
                  <c:v>100</c:v>
                </c:pt>
                <c:pt idx="4">
                  <c:v>45.454500000000003</c:v>
                </c:pt>
                <c:pt idx="5">
                  <c:v>1.1456999999999999</c:v>
                </c:pt>
                <c:pt idx="6">
                  <c:v>36.059600000000003</c:v>
                </c:pt>
                <c:pt idx="7">
                  <c:v>100</c:v>
                </c:pt>
              </c:numCache>
            </c:numRef>
          </c:val>
          <c:extLst>
            <c:ext xmlns:c16="http://schemas.microsoft.com/office/drawing/2014/chart" uri="{C3380CC4-5D6E-409C-BE32-E72D297353CC}">
              <c16:uniqueId val="{00000001-A396-43F4-9850-C73AF8FDDBC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37.0533</c:v>
                </c:pt>
                <c:pt idx="1">
                  <c:v>100</c:v>
                </c:pt>
                <c:pt idx="2">
                  <c:v>0</c:v>
                </c:pt>
                <c:pt idx="3">
                  <c:v>0</c:v>
                </c:pt>
                <c:pt idx="4">
                  <c:v>90.909099999999995</c:v>
                </c:pt>
                <c:pt idx="5">
                  <c:v>2.1505000000000001</c:v>
                </c:pt>
                <c:pt idx="6">
                  <c:v>2.2963</c:v>
                </c:pt>
                <c:pt idx="7">
                  <c:v>-0.73629999999999995</c:v>
                </c:pt>
              </c:numCache>
            </c:numRef>
          </c:val>
          <c:extLst>
            <c:ext xmlns:c16="http://schemas.microsoft.com/office/drawing/2014/chart" uri="{C3380CC4-5D6E-409C-BE32-E72D297353CC}">
              <c16:uniqueId val="{00000002-A396-43F4-9850-C73AF8FDDBC2}"/>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33.522199999999998</c:v>
                </c:pt>
                <c:pt idx="1">
                  <c:v>10</c:v>
                </c:pt>
                <c:pt idx="2">
                  <c:v>100</c:v>
                </c:pt>
                <c:pt idx="3">
                  <c:v>0</c:v>
                </c:pt>
                <c:pt idx="4">
                  <c:v>100</c:v>
                </c:pt>
                <c:pt idx="5">
                  <c:v>5.6802999999999999</c:v>
                </c:pt>
                <c:pt idx="6">
                  <c:v>5.3754</c:v>
                </c:pt>
                <c:pt idx="7">
                  <c:v>6.0461</c:v>
                </c:pt>
              </c:numCache>
            </c:numRef>
          </c:val>
          <c:extLst>
            <c:ext xmlns:c16="http://schemas.microsoft.com/office/drawing/2014/chart" uri="{C3380CC4-5D6E-409C-BE32-E72D297353CC}">
              <c16:uniqueId val="{00000003-A396-43F4-9850-C73AF8FDDBC2}"/>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40</c:v>
                </c:pt>
                <c:pt idx="2">
                  <c:v>0</c:v>
                </c:pt>
                <c:pt idx="3">
                  <c:v>0</c:v>
                </c:pt>
                <c:pt idx="4">
                  <c:v>36.363599999999998</c:v>
                </c:pt>
                <c:pt idx="5">
                  <c:v>100</c:v>
                </c:pt>
                <c:pt idx="6">
                  <c:v>100</c:v>
                </c:pt>
                <c:pt idx="7">
                  <c:v>6.0563000000000002</c:v>
                </c:pt>
              </c:numCache>
            </c:numRef>
          </c:val>
          <c:extLst>
            <c:ext xmlns:c16="http://schemas.microsoft.com/office/drawing/2014/chart" uri="{C3380CC4-5D6E-409C-BE32-E72D297353CC}">
              <c16:uniqueId val="{00000004-A396-43F4-9850-C73AF8FDDBC2}"/>
            </c:ext>
          </c:extLst>
        </c:ser>
        <c:dLbls>
          <c:showLegendKey val="0"/>
          <c:showVal val="0"/>
          <c:showCatName val="0"/>
          <c:showSerName val="0"/>
          <c:showPercent val="0"/>
          <c:showBubbleSize val="0"/>
        </c:dLbls>
        <c:axId val="328016312"/>
        <c:axId val="328016968"/>
      </c:radarChart>
      <c:catAx>
        <c:axId val="32801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6968"/>
        <c:crosses val="autoZero"/>
        <c:auto val="1"/>
        <c:lblAlgn val="ctr"/>
        <c:lblOffset val="100"/>
        <c:noMultiLvlLbl val="0"/>
      </c:catAx>
      <c:valAx>
        <c:axId val="32801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1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8377</c:v>
                </c:pt>
                <c:pt idx="1">
                  <c:v>8374</c:v>
                </c:pt>
                <c:pt idx="2">
                  <c:v>8372</c:v>
                </c:pt>
                <c:pt idx="3">
                  <c:v>8368</c:v>
                </c:pt>
                <c:pt idx="4">
                  <c:v>8369</c:v>
                </c:pt>
                <c:pt idx="5">
                  <c:v>8367</c:v>
                </c:pt>
                <c:pt idx="6">
                  <c:v>8365</c:v>
                </c:pt>
                <c:pt idx="7">
                  <c:v>8365</c:v>
                </c:pt>
                <c:pt idx="8">
                  <c:v>8353</c:v>
                </c:pt>
                <c:pt idx="9">
                  <c:v>8347</c:v>
                </c:pt>
                <c:pt idx="10">
                  <c:v>8341</c:v>
                </c:pt>
                <c:pt idx="11">
                  <c:v>8333</c:v>
                </c:pt>
                <c:pt idx="12">
                  <c:v>8332</c:v>
                </c:pt>
                <c:pt idx="13">
                  <c:v>8326</c:v>
                </c:pt>
                <c:pt idx="14">
                  <c:v>8317</c:v>
                </c:pt>
                <c:pt idx="15">
                  <c:v>8318</c:v>
                </c:pt>
                <c:pt idx="16">
                  <c:v>8316</c:v>
                </c:pt>
                <c:pt idx="17">
                  <c:v>8315</c:v>
                </c:pt>
                <c:pt idx="18">
                  <c:v>8317</c:v>
                </c:pt>
                <c:pt idx="19">
                  <c:v>8327</c:v>
                </c:pt>
                <c:pt idx="20">
                  <c:v>8330</c:v>
                </c:pt>
                <c:pt idx="21">
                  <c:v>8335</c:v>
                </c:pt>
                <c:pt idx="22">
                  <c:v>8336</c:v>
                </c:pt>
                <c:pt idx="23">
                  <c:v>8335</c:v>
                </c:pt>
                <c:pt idx="24">
                  <c:v>8327</c:v>
                </c:pt>
                <c:pt idx="25">
                  <c:v>8330</c:v>
                </c:pt>
                <c:pt idx="26">
                  <c:v>8326</c:v>
                </c:pt>
                <c:pt idx="27">
                  <c:v>8336</c:v>
                </c:pt>
              </c:numCache>
            </c:numRef>
          </c:val>
          <c:smooth val="0"/>
          <c:extLst>
            <c:ext xmlns:c16="http://schemas.microsoft.com/office/drawing/2014/chart" uri="{C3380CC4-5D6E-409C-BE32-E72D297353CC}">
              <c16:uniqueId val="{00000000-467B-4323-AB9D-76358509E28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2753</c:v>
                </c:pt>
                <c:pt idx="1">
                  <c:v>2787</c:v>
                </c:pt>
                <c:pt idx="2">
                  <c:v>2810</c:v>
                </c:pt>
                <c:pt idx="3">
                  <c:v>2829</c:v>
                </c:pt>
                <c:pt idx="4">
                  <c:v>2852</c:v>
                </c:pt>
                <c:pt idx="5">
                  <c:v>2868</c:v>
                </c:pt>
                <c:pt idx="6">
                  <c:v>2893</c:v>
                </c:pt>
                <c:pt idx="7">
                  <c:v>2924</c:v>
                </c:pt>
                <c:pt idx="8">
                  <c:v>2944</c:v>
                </c:pt>
                <c:pt idx="9">
                  <c:v>2963</c:v>
                </c:pt>
                <c:pt idx="10">
                  <c:v>2979</c:v>
                </c:pt>
                <c:pt idx="11">
                  <c:v>2989</c:v>
                </c:pt>
                <c:pt idx="12">
                  <c:v>3002</c:v>
                </c:pt>
                <c:pt idx="13">
                  <c:v>3020</c:v>
                </c:pt>
                <c:pt idx="14">
                  <c:v>3045</c:v>
                </c:pt>
                <c:pt idx="15">
                  <c:v>3066</c:v>
                </c:pt>
                <c:pt idx="16">
                  <c:v>3085</c:v>
                </c:pt>
                <c:pt idx="17">
                  <c:v>3106</c:v>
                </c:pt>
                <c:pt idx="18">
                  <c:v>3130</c:v>
                </c:pt>
                <c:pt idx="19">
                  <c:v>3187</c:v>
                </c:pt>
                <c:pt idx="20">
                  <c:v>3250</c:v>
                </c:pt>
                <c:pt idx="21">
                  <c:v>3326</c:v>
                </c:pt>
                <c:pt idx="22">
                  <c:v>3382</c:v>
                </c:pt>
                <c:pt idx="23">
                  <c:v>3433</c:v>
                </c:pt>
                <c:pt idx="24">
                  <c:v>3506</c:v>
                </c:pt>
                <c:pt idx="25">
                  <c:v>3564</c:v>
                </c:pt>
                <c:pt idx="26">
                  <c:v>3606</c:v>
                </c:pt>
                <c:pt idx="27">
                  <c:v>3644</c:v>
                </c:pt>
              </c:numCache>
            </c:numRef>
          </c:val>
          <c:smooth val="0"/>
          <c:extLst>
            <c:ext xmlns:c16="http://schemas.microsoft.com/office/drawing/2014/chart" uri="{C3380CC4-5D6E-409C-BE32-E72D297353CC}">
              <c16:uniqueId val="{00000001-467B-4323-AB9D-76358509E28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57560</c:v>
                </c:pt>
                <c:pt idx="1">
                  <c:v>57534</c:v>
                </c:pt>
                <c:pt idx="2">
                  <c:v>57502</c:v>
                </c:pt>
                <c:pt idx="3">
                  <c:v>57491</c:v>
                </c:pt>
                <c:pt idx="4">
                  <c:v>57506</c:v>
                </c:pt>
                <c:pt idx="5">
                  <c:v>57507</c:v>
                </c:pt>
                <c:pt idx="6">
                  <c:v>57517</c:v>
                </c:pt>
                <c:pt idx="7">
                  <c:v>57514</c:v>
                </c:pt>
                <c:pt idx="8">
                  <c:v>57488</c:v>
                </c:pt>
                <c:pt idx="9">
                  <c:v>57486</c:v>
                </c:pt>
                <c:pt idx="10">
                  <c:v>57474</c:v>
                </c:pt>
                <c:pt idx="11">
                  <c:v>57467</c:v>
                </c:pt>
                <c:pt idx="12">
                  <c:v>57471</c:v>
                </c:pt>
                <c:pt idx="13">
                  <c:v>57465</c:v>
                </c:pt>
                <c:pt idx="14">
                  <c:v>57454</c:v>
                </c:pt>
                <c:pt idx="15">
                  <c:v>57446</c:v>
                </c:pt>
                <c:pt idx="16">
                  <c:v>57422</c:v>
                </c:pt>
                <c:pt idx="17">
                  <c:v>57410</c:v>
                </c:pt>
                <c:pt idx="18">
                  <c:v>57408</c:v>
                </c:pt>
                <c:pt idx="19">
                  <c:v>57398</c:v>
                </c:pt>
                <c:pt idx="20">
                  <c:v>57392</c:v>
                </c:pt>
                <c:pt idx="21">
                  <c:v>57389</c:v>
                </c:pt>
                <c:pt idx="22">
                  <c:v>57393</c:v>
                </c:pt>
                <c:pt idx="23">
                  <c:v>57388</c:v>
                </c:pt>
                <c:pt idx="24">
                  <c:v>57399</c:v>
                </c:pt>
                <c:pt idx="25">
                  <c:v>57407</c:v>
                </c:pt>
                <c:pt idx="26">
                  <c:v>57416</c:v>
                </c:pt>
                <c:pt idx="27">
                  <c:v>57430</c:v>
                </c:pt>
              </c:numCache>
            </c:numRef>
          </c:val>
          <c:smooth val="0"/>
          <c:extLst>
            <c:ext xmlns:c16="http://schemas.microsoft.com/office/drawing/2014/chart" uri="{C3380CC4-5D6E-409C-BE32-E72D297353CC}">
              <c16:uniqueId val="{00000002-467B-4323-AB9D-76358509E288}"/>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51015</c:v>
                </c:pt>
                <c:pt idx="1">
                  <c:v>51077</c:v>
                </c:pt>
                <c:pt idx="2">
                  <c:v>51122</c:v>
                </c:pt>
                <c:pt idx="3">
                  <c:v>51156</c:v>
                </c:pt>
                <c:pt idx="4">
                  <c:v>51185</c:v>
                </c:pt>
                <c:pt idx="5">
                  <c:v>51225</c:v>
                </c:pt>
                <c:pt idx="6">
                  <c:v>51266</c:v>
                </c:pt>
                <c:pt idx="7">
                  <c:v>51296</c:v>
                </c:pt>
                <c:pt idx="8">
                  <c:v>51330</c:v>
                </c:pt>
                <c:pt idx="9">
                  <c:v>51363</c:v>
                </c:pt>
                <c:pt idx="10">
                  <c:v>51399</c:v>
                </c:pt>
                <c:pt idx="11">
                  <c:v>51413</c:v>
                </c:pt>
                <c:pt idx="12">
                  <c:v>51450</c:v>
                </c:pt>
                <c:pt idx="13">
                  <c:v>51486</c:v>
                </c:pt>
                <c:pt idx="14">
                  <c:v>51507</c:v>
                </c:pt>
                <c:pt idx="15">
                  <c:v>51571</c:v>
                </c:pt>
                <c:pt idx="16">
                  <c:v>51600</c:v>
                </c:pt>
                <c:pt idx="17">
                  <c:v>51603</c:v>
                </c:pt>
                <c:pt idx="18">
                  <c:v>51640</c:v>
                </c:pt>
                <c:pt idx="19">
                  <c:v>51664</c:v>
                </c:pt>
                <c:pt idx="20">
                  <c:v>51686</c:v>
                </c:pt>
                <c:pt idx="21">
                  <c:v>51728</c:v>
                </c:pt>
                <c:pt idx="22">
                  <c:v>51764</c:v>
                </c:pt>
                <c:pt idx="23">
                  <c:v>51785</c:v>
                </c:pt>
                <c:pt idx="24">
                  <c:v>51808</c:v>
                </c:pt>
                <c:pt idx="25">
                  <c:v>51842</c:v>
                </c:pt>
                <c:pt idx="26">
                  <c:v>51895</c:v>
                </c:pt>
                <c:pt idx="27">
                  <c:v>51957</c:v>
                </c:pt>
              </c:numCache>
            </c:numRef>
          </c:val>
          <c:smooth val="0"/>
          <c:extLst>
            <c:ext xmlns:c16="http://schemas.microsoft.com/office/drawing/2014/chart" uri="{C3380CC4-5D6E-409C-BE32-E72D297353CC}">
              <c16:uniqueId val="{00000003-467B-4323-AB9D-76358509E28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Sheet1!$F$2:$F$29</c:f>
              <c:numCache>
                <c:formatCode>General</c:formatCode>
                <c:ptCount val="28"/>
                <c:pt idx="0">
                  <c:v>151909</c:v>
                </c:pt>
                <c:pt idx="1">
                  <c:v>151844</c:v>
                </c:pt>
                <c:pt idx="2">
                  <c:v>151811</c:v>
                </c:pt>
                <c:pt idx="3">
                  <c:v>151755</c:v>
                </c:pt>
                <c:pt idx="4">
                  <c:v>151704</c:v>
                </c:pt>
                <c:pt idx="5">
                  <c:v>151670</c:v>
                </c:pt>
                <c:pt idx="6">
                  <c:v>151604</c:v>
                </c:pt>
                <c:pt idx="7">
                  <c:v>151536</c:v>
                </c:pt>
                <c:pt idx="8">
                  <c:v>151448</c:v>
                </c:pt>
                <c:pt idx="9">
                  <c:v>151399</c:v>
                </c:pt>
                <c:pt idx="10">
                  <c:v>151342</c:v>
                </c:pt>
                <c:pt idx="11">
                  <c:v>151288</c:v>
                </c:pt>
                <c:pt idx="12">
                  <c:v>151242</c:v>
                </c:pt>
                <c:pt idx="13">
                  <c:v>151203</c:v>
                </c:pt>
                <c:pt idx="14">
                  <c:v>151106</c:v>
                </c:pt>
                <c:pt idx="15">
                  <c:v>151030</c:v>
                </c:pt>
                <c:pt idx="16">
                  <c:v>150969</c:v>
                </c:pt>
                <c:pt idx="17">
                  <c:v>150883</c:v>
                </c:pt>
                <c:pt idx="18">
                  <c:v>152472</c:v>
                </c:pt>
                <c:pt idx="19">
                  <c:v>153621</c:v>
                </c:pt>
                <c:pt idx="20">
                  <c:v>154368</c:v>
                </c:pt>
                <c:pt idx="21">
                  <c:v>154801</c:v>
                </c:pt>
                <c:pt idx="22">
                  <c:v>154990</c:v>
                </c:pt>
                <c:pt idx="23">
                  <c:v>155086</c:v>
                </c:pt>
                <c:pt idx="24">
                  <c:v>155184</c:v>
                </c:pt>
                <c:pt idx="25">
                  <c:v>155205</c:v>
                </c:pt>
                <c:pt idx="26">
                  <c:v>155067</c:v>
                </c:pt>
                <c:pt idx="27">
                  <c:v>154993</c:v>
                </c:pt>
              </c:numCache>
            </c:numRef>
          </c:val>
          <c:smooth val="0"/>
          <c:extLst>
            <c:ext xmlns:c16="http://schemas.microsoft.com/office/drawing/2014/chart" uri="{C3380CC4-5D6E-409C-BE32-E72D297353CC}">
              <c16:uniqueId val="{00000004-467B-4323-AB9D-76358509E288}"/>
            </c:ext>
          </c:extLst>
        </c:ser>
        <c:dLbls>
          <c:showLegendKey val="0"/>
          <c:showVal val="0"/>
          <c:showCatName val="0"/>
          <c:showSerName val="0"/>
          <c:showPercent val="0"/>
          <c:showBubbleSize val="0"/>
        </c:dLbls>
        <c:smooth val="0"/>
        <c:axId val="329092840"/>
        <c:axId val="329090872"/>
      </c:lineChart>
      <c:dateAx>
        <c:axId val="32909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90872"/>
        <c:crosses val="autoZero"/>
        <c:auto val="1"/>
        <c:lblOffset val="100"/>
        <c:baseTimeUnit val="days"/>
      </c:dateAx>
      <c:valAx>
        <c:axId val="32909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9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-3</c:v>
                </c:pt>
                <c:pt idx="2">
                  <c:v>-3</c:v>
                </c:pt>
                <c:pt idx="3">
                  <c:v>-5</c:v>
                </c:pt>
                <c:pt idx="4">
                  <c:v>-1</c:v>
                </c:pt>
                <c:pt idx="5">
                  <c:v>1</c:v>
                </c:pt>
                <c:pt idx="6">
                  <c:v>1</c:v>
                </c:pt>
              </c:numCache>
            </c:numRef>
          </c:val>
          <c:extLst>
            <c:ext xmlns:c16="http://schemas.microsoft.com/office/drawing/2014/chart" uri="{C3380CC4-5D6E-409C-BE32-E72D297353CC}">
              <c16:uniqueId val="{00000000-9C96-4C3F-9B86-E0DA9BDF6071}"/>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34</c:v>
                </c:pt>
                <c:pt idx="1">
                  <c:v>33</c:v>
                </c:pt>
                <c:pt idx="2">
                  <c:v>28</c:v>
                </c:pt>
                <c:pt idx="3">
                  <c:v>32</c:v>
                </c:pt>
                <c:pt idx="4">
                  <c:v>29</c:v>
                </c:pt>
                <c:pt idx="5">
                  <c:v>32</c:v>
                </c:pt>
                <c:pt idx="6">
                  <c:v>36</c:v>
                </c:pt>
              </c:numCache>
            </c:numRef>
          </c:val>
          <c:extLst>
            <c:ext xmlns:c16="http://schemas.microsoft.com/office/drawing/2014/chart" uri="{C3380CC4-5D6E-409C-BE32-E72D297353CC}">
              <c16:uniqueId val="{00000001-9C96-4C3F-9B86-E0DA9BDF6071}"/>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-14</c:v>
                </c:pt>
                <c:pt idx="2">
                  <c:v>-16</c:v>
                </c:pt>
                <c:pt idx="3">
                  <c:v>-6</c:v>
                </c:pt>
                <c:pt idx="4">
                  <c:v>4</c:v>
                </c:pt>
                <c:pt idx="5">
                  <c:v>1</c:v>
                </c:pt>
                <c:pt idx="6">
                  <c:v>3</c:v>
                </c:pt>
              </c:numCache>
            </c:numRef>
          </c:val>
          <c:extLst>
            <c:ext xmlns:c16="http://schemas.microsoft.com/office/drawing/2014/chart" uri="{C3380CC4-5D6E-409C-BE32-E72D297353CC}">
              <c16:uniqueId val="{00000002-9C96-4C3F-9B86-E0DA9BDF6071}"/>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39</c:v>
                </c:pt>
                <c:pt idx="1">
                  <c:v>49</c:v>
                </c:pt>
                <c:pt idx="2">
                  <c:v>32</c:v>
                </c:pt>
                <c:pt idx="3">
                  <c:v>24</c:v>
                </c:pt>
                <c:pt idx="4">
                  <c:v>29</c:v>
                </c:pt>
                <c:pt idx="5">
                  <c:v>39</c:v>
                </c:pt>
                <c:pt idx="6">
                  <c:v>40</c:v>
                </c:pt>
              </c:numCache>
            </c:numRef>
          </c:val>
          <c:extLst>
            <c:ext xmlns:c16="http://schemas.microsoft.com/office/drawing/2014/chart" uri="{C3380CC4-5D6E-409C-BE32-E72D297353CC}">
              <c16:uniqueId val="{00000003-9C96-4C3F-9B86-E0DA9BDF6071}"/>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45</c:v>
                </c:pt>
                <c:pt idx="1">
                  <c:v>-10</c:v>
                </c:pt>
                <c:pt idx="2">
                  <c:v>-12</c:v>
                </c:pt>
                <c:pt idx="3">
                  <c:v>-25</c:v>
                </c:pt>
                <c:pt idx="4">
                  <c:v>376</c:v>
                </c:pt>
                <c:pt idx="5">
                  <c:v>233</c:v>
                </c:pt>
                <c:pt idx="6">
                  <c:v>142</c:v>
                </c:pt>
              </c:numCache>
            </c:numRef>
          </c:val>
          <c:extLst>
            <c:ext xmlns:c16="http://schemas.microsoft.com/office/drawing/2014/chart" uri="{C3380CC4-5D6E-409C-BE32-E72D297353CC}">
              <c16:uniqueId val="{00000004-9C96-4C3F-9B86-E0DA9BDF6071}"/>
            </c:ext>
          </c:extLst>
        </c:ser>
        <c:dLbls>
          <c:showLegendKey val="0"/>
          <c:showVal val="0"/>
          <c:showCatName val="0"/>
          <c:showSerName val="0"/>
          <c:showPercent val="0"/>
          <c:showBubbleSize val="0"/>
        </c:dLbls>
        <c:gapWidth val="219"/>
        <c:overlap val="-27"/>
        <c:axId val="329091856"/>
        <c:axId val="329092512"/>
      </c:barChart>
      <c:catAx>
        <c:axId val="32909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92512"/>
        <c:crosses val="autoZero"/>
        <c:auto val="1"/>
        <c:lblAlgn val="ctr"/>
        <c:lblOffset val="100"/>
        <c:noMultiLvlLbl val="0"/>
      </c:catAx>
      <c:valAx>
        <c:axId val="32909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09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0</c:v>
                </c:pt>
                <c:pt idx="4">
                  <c:v>0</c:v>
                </c:pt>
                <c:pt idx="5">
                  <c:v>0</c:v>
                </c:pt>
                <c:pt idx="6">
                  <c:v>1</c:v>
                </c:pt>
              </c:numCache>
            </c:numRef>
          </c:val>
          <c:extLst>
            <c:ext xmlns:c16="http://schemas.microsoft.com/office/drawing/2014/chart" uri="{C3380CC4-5D6E-409C-BE32-E72D297353CC}">
              <c16:uniqueId val="{00000000-59AC-4862-A112-F12429DD555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0</c:v>
                </c:pt>
                <c:pt idx="3">
                  <c:v>1</c:v>
                </c:pt>
                <c:pt idx="4">
                  <c:v>1</c:v>
                </c:pt>
                <c:pt idx="5">
                  <c:v>0</c:v>
                </c:pt>
                <c:pt idx="6">
                  <c:v>1</c:v>
                </c:pt>
              </c:numCache>
            </c:numRef>
          </c:val>
          <c:extLst>
            <c:ext xmlns:c16="http://schemas.microsoft.com/office/drawing/2014/chart" uri="{C3380CC4-5D6E-409C-BE32-E72D297353CC}">
              <c16:uniqueId val="{00000001-59AC-4862-A112-F12429DD555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3</c:v>
                </c:pt>
                <c:pt idx="3">
                  <c:v>1</c:v>
                </c:pt>
                <c:pt idx="4">
                  <c:v>2</c:v>
                </c:pt>
                <c:pt idx="5">
                  <c:v>0</c:v>
                </c:pt>
                <c:pt idx="6">
                  <c:v>1</c:v>
                </c:pt>
              </c:numCache>
            </c:numRef>
          </c:val>
          <c:extLst>
            <c:ext xmlns:c16="http://schemas.microsoft.com/office/drawing/2014/chart" uri="{C3380CC4-5D6E-409C-BE32-E72D297353CC}">
              <c16:uniqueId val="{00000002-59AC-4862-A112-F12429DD5554}"/>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4</c:v>
                </c:pt>
                <c:pt idx="2">
                  <c:v>1</c:v>
                </c:pt>
                <c:pt idx="3">
                  <c:v>2</c:v>
                </c:pt>
                <c:pt idx="4">
                  <c:v>2</c:v>
                </c:pt>
                <c:pt idx="5">
                  <c:v>1</c:v>
                </c:pt>
                <c:pt idx="6">
                  <c:v>0</c:v>
                </c:pt>
              </c:numCache>
            </c:numRef>
          </c:val>
          <c:extLst>
            <c:ext xmlns:c16="http://schemas.microsoft.com/office/drawing/2014/chart" uri="{C3380CC4-5D6E-409C-BE32-E72D297353CC}">
              <c16:uniqueId val="{00000003-59AC-4862-A112-F12429DD5554}"/>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1</c:v>
                </c:pt>
                <c:pt idx="2">
                  <c:v>0</c:v>
                </c:pt>
                <c:pt idx="3">
                  <c:v>1</c:v>
                </c:pt>
                <c:pt idx="4">
                  <c:v>2</c:v>
                </c:pt>
                <c:pt idx="5">
                  <c:v>0</c:v>
                </c:pt>
                <c:pt idx="6">
                  <c:v>0</c:v>
                </c:pt>
              </c:numCache>
            </c:numRef>
          </c:val>
          <c:extLst>
            <c:ext xmlns:c16="http://schemas.microsoft.com/office/drawing/2014/chart" uri="{C3380CC4-5D6E-409C-BE32-E72D297353CC}">
              <c16:uniqueId val="{00000004-59AC-4862-A112-F12429DD5554}"/>
            </c:ext>
          </c:extLst>
        </c:ser>
        <c:dLbls>
          <c:showLegendKey val="0"/>
          <c:showVal val="0"/>
          <c:showCatName val="0"/>
          <c:showSerName val="0"/>
          <c:showPercent val="0"/>
          <c:showBubbleSize val="0"/>
        </c:dLbls>
        <c:gapWidth val="219"/>
        <c:overlap val="-27"/>
        <c:axId val="360398240"/>
        <c:axId val="360398568"/>
      </c:barChart>
      <c:catAx>
        <c:axId val="36039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98568"/>
        <c:crosses val="autoZero"/>
        <c:auto val="1"/>
        <c:lblAlgn val="ctr"/>
        <c:lblOffset val="100"/>
        <c:noMultiLvlLbl val="0"/>
      </c:catAx>
      <c:valAx>
        <c:axId val="36039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9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0.45476304451890898</c:v>
                </c:pt>
                <c:pt idx="6">
                  <c:v>0.53853518429870795</c:v>
                </c:pt>
              </c:numCache>
            </c:numRef>
          </c:val>
          <c:extLst>
            <c:ext xmlns:c16="http://schemas.microsoft.com/office/drawing/2014/chart" uri="{C3380CC4-5D6E-409C-BE32-E72D297353CC}">
              <c16:uniqueId val="{00000000-2602-4F95-858F-309531DBEE4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3.7367104440275201</c:v>
                </c:pt>
                <c:pt idx="3">
                  <c:v>6.66041275797373</c:v>
                </c:pt>
                <c:pt idx="4">
                  <c:v>1.75109443402126</c:v>
                </c:pt>
                <c:pt idx="6">
                  <c:v>3.4396497811132001</c:v>
                </c:pt>
              </c:numCache>
            </c:numRef>
          </c:val>
          <c:extLst>
            <c:ext xmlns:c16="http://schemas.microsoft.com/office/drawing/2014/chart" uri="{C3380CC4-5D6E-409C-BE32-E72D297353CC}">
              <c16:uniqueId val="{00000001-2602-4F95-858F-309531DBEE4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6.2614140360031295E-2</c:v>
                </c:pt>
                <c:pt idx="1">
                  <c:v>0.69745195234368196</c:v>
                </c:pt>
                <c:pt idx="2">
                  <c:v>0.21914949126010999</c:v>
                </c:pt>
                <c:pt idx="3">
                  <c:v>0.116531872336725</c:v>
                </c:pt>
                <c:pt idx="4">
                  <c:v>7.0440907905035197E-2</c:v>
                </c:pt>
                <c:pt idx="6">
                  <c:v>0.28002434994347303</c:v>
                </c:pt>
              </c:numCache>
            </c:numRef>
          </c:val>
          <c:extLst>
            <c:ext xmlns:c16="http://schemas.microsoft.com/office/drawing/2014/chart" uri="{C3380CC4-5D6E-409C-BE32-E72D297353CC}">
              <c16:uniqueId val="{00000002-2602-4F95-858F-309531DBEE4F}"/>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0.64872004039933195</c:v>
                </c:pt>
                <c:pt idx="1">
                  <c:v>0.409820145282213</c:v>
                </c:pt>
                <c:pt idx="2">
                  <c:v>1.2916132540884899</c:v>
                </c:pt>
                <c:pt idx="3">
                  <c:v>0.51664530163539601</c:v>
                </c:pt>
                <c:pt idx="4">
                  <c:v>0.40593559414209701</c:v>
                </c:pt>
                <c:pt idx="5">
                  <c:v>0.52635667948568499</c:v>
                </c:pt>
              </c:numCache>
            </c:numRef>
          </c:val>
          <c:extLst>
            <c:ext xmlns:c16="http://schemas.microsoft.com/office/drawing/2014/chart" uri="{C3380CC4-5D6E-409C-BE32-E72D297353CC}">
              <c16:uniqueId val="{00000003-2602-4F95-858F-309531DBEE4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0.28608480883148402</c:v>
                </c:pt>
                <c:pt idx="3">
                  <c:v>0.22417579553082101</c:v>
                </c:pt>
                <c:pt idx="4">
                  <c:v>17.320838573877001</c:v>
                </c:pt>
              </c:numCache>
            </c:numRef>
          </c:val>
          <c:extLst>
            <c:ext xmlns:c16="http://schemas.microsoft.com/office/drawing/2014/chart" uri="{C3380CC4-5D6E-409C-BE32-E72D297353CC}">
              <c16:uniqueId val="{00000004-2602-4F95-858F-309531DBEE4F}"/>
            </c:ext>
          </c:extLst>
        </c:ser>
        <c:dLbls>
          <c:showLegendKey val="0"/>
          <c:showVal val="0"/>
          <c:showCatName val="0"/>
          <c:showSerName val="0"/>
          <c:showPercent val="0"/>
          <c:showBubbleSize val="0"/>
        </c:dLbls>
        <c:gapWidth val="219"/>
        <c:overlap val="-27"/>
        <c:axId val="360390696"/>
        <c:axId val="360388728"/>
      </c:barChart>
      <c:catAx>
        <c:axId val="36039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88728"/>
        <c:crosses val="autoZero"/>
        <c:auto val="1"/>
        <c:lblAlgn val="ctr"/>
        <c:lblOffset val="100"/>
        <c:noMultiLvlLbl val="0"/>
      </c:catAx>
      <c:valAx>
        <c:axId val="36038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9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2</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DE2-4335-825E-75132AAB92F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DE2-4335-825E-75132AAB92F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1</c:v>
                </c:pt>
                <c:pt idx="12">
                  <c:v>2</c:v>
                </c:pt>
                <c:pt idx="13">
                  <c:v>1</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DE2-4335-825E-75132AAB92F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1DE2-4335-825E-75132AAB92F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0</c:v>
                </c:pt>
                <c:pt idx="12">
                  <c:v>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1DE2-4335-825E-75132AAB92F2}"/>
            </c:ext>
          </c:extLst>
        </c:ser>
        <c:dLbls>
          <c:showLegendKey val="0"/>
          <c:showVal val="0"/>
          <c:showCatName val="0"/>
          <c:showSerName val="0"/>
          <c:showPercent val="0"/>
          <c:showBubbleSize val="0"/>
        </c:dLbls>
        <c:smooth val="0"/>
        <c:axId val="360391024"/>
        <c:axId val="360387416"/>
      </c:lineChart>
      <c:catAx>
        <c:axId val="36039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87416"/>
        <c:crosses val="autoZero"/>
        <c:auto val="1"/>
        <c:lblAlgn val="ctr"/>
        <c:lblOffset val="100"/>
        <c:noMultiLvlLbl val="0"/>
      </c:catAx>
      <c:valAx>
        <c:axId val="36038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9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0.44242496711706297</c:v>
                </c:pt>
                <c:pt idx="15">
                  <c:v>0.46036111443262001</c:v>
                </c:pt>
                <c:pt idx="16">
                  <c:v>0.53808441946669905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AA4-4EA9-86EF-335E6BA282A9}"/>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4.8811013767208999</c:v>
                </c:pt>
                <c:pt idx="14">
                  <c:v>0</c:v>
                </c:pt>
                <c:pt idx="15">
                  <c:v>5.0531914893616996</c:v>
                </c:pt>
                <c:pt idx="16">
                  <c:v>0</c:v>
                </c:pt>
                <c:pt idx="17">
                  <c:v>2.17459324155194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AA4-4EA9-86EF-335E6BA282A9}"/>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0.22089261488155301</c:v>
                </c:pt>
                <c:pt idx="9">
                  <c:v>7.8269036769054195E-2</c:v>
                </c:pt>
                <c:pt idx="10">
                  <c:v>0.40004174348627702</c:v>
                </c:pt>
                <c:pt idx="11">
                  <c:v>0.10261940376387101</c:v>
                </c:pt>
                <c:pt idx="12">
                  <c:v>0.22524089470205599</c:v>
                </c:pt>
                <c:pt idx="13">
                  <c:v>0.28002922044039402</c:v>
                </c:pt>
                <c:pt idx="14">
                  <c:v>0</c:v>
                </c:pt>
                <c:pt idx="15">
                  <c:v>4.6961422061432501E-2</c:v>
                </c:pt>
                <c:pt idx="16">
                  <c:v>3.8264862420426503E-2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AA4-4EA9-86EF-335E6BA282A9}"/>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1.2921905058002801</c:v>
                </c:pt>
                <c:pt idx="16">
                  <c:v>0</c:v>
                </c:pt>
                <c:pt idx="17">
                  <c:v>0</c:v>
                </c:pt>
                <c:pt idx="18">
                  <c:v>0.435264170374832</c:v>
                </c:pt>
                <c:pt idx="19">
                  <c:v>0.47704175815634497</c:v>
                </c:pt>
                <c:pt idx="20">
                  <c:v>0.40660280201309701</c:v>
                </c:pt>
                <c:pt idx="21">
                  <c:v>0.60528923692750103</c:v>
                </c:pt>
                <c:pt idx="22">
                  <c:v>0</c:v>
                </c:pt>
                <c:pt idx="23">
                  <c:v>0</c:v>
                </c:pt>
              </c:numCache>
            </c:numRef>
          </c:val>
          <c:smooth val="0"/>
          <c:extLst>
            <c:ext xmlns:c16="http://schemas.microsoft.com/office/drawing/2014/chart" uri="{C3380CC4-5D6E-409C-BE32-E72D297353CC}">
              <c16:uniqueId val="{00000003-DAA4-4EA9-86EF-335E6BA282A9}"/>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0.28603075319259802</c:v>
                </c:pt>
                <c:pt idx="9">
                  <c:v>0</c:v>
                </c:pt>
                <c:pt idx="10">
                  <c:v>0.22413343758144399</c:v>
                </c:pt>
                <c:pt idx="11">
                  <c:v>0</c:v>
                </c:pt>
                <c:pt idx="12">
                  <c:v>17.3175658066198</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AA4-4EA9-86EF-335E6BA282A9}"/>
            </c:ext>
          </c:extLst>
        </c:ser>
        <c:dLbls>
          <c:showLegendKey val="0"/>
          <c:showVal val="0"/>
          <c:showCatName val="0"/>
          <c:showSerName val="0"/>
          <c:showPercent val="0"/>
          <c:showBubbleSize val="0"/>
        </c:dLbls>
        <c:smooth val="0"/>
        <c:axId val="360393976"/>
        <c:axId val="360394632"/>
      </c:lineChart>
      <c:catAx>
        <c:axId val="36039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94632"/>
        <c:crosses val="autoZero"/>
        <c:auto val="1"/>
        <c:lblAlgn val="ctr"/>
        <c:lblOffset val="100"/>
        <c:noMultiLvlLbl val="0"/>
      </c:catAx>
      <c:valAx>
        <c:axId val="36039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9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4</c:v>
                </c:pt>
                <c:pt idx="1">
                  <c:v>2</c:v>
                </c:pt>
                <c:pt idx="2">
                  <c:v>10</c:v>
                </c:pt>
                <c:pt idx="3">
                  <c:v>1</c:v>
                </c:pt>
                <c:pt idx="4">
                  <c:v>4</c:v>
                </c:pt>
              </c:numCache>
            </c:numRef>
          </c:val>
          <c:extLst>
            <c:ext xmlns:c16="http://schemas.microsoft.com/office/drawing/2014/chart" uri="{C3380CC4-5D6E-409C-BE32-E72D297353CC}">
              <c16:uniqueId val="{00000000-C4C0-4B5D-B3D5-CC5F00386821}"/>
            </c:ext>
          </c:extLst>
        </c:ser>
        <c:ser>
          <c:idx val="1"/>
          <c:order val="1"/>
          <c:tx>
            <c:strRef>
              <c:f>Sheet1!$C$1</c:f>
              <c:strCache>
                <c:ptCount val="1"/>
                <c:pt idx="0">
                  <c:v>Carousels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0</c:v>
                </c:pt>
                <c:pt idx="1">
                  <c:v>1</c:v>
                </c:pt>
                <c:pt idx="2">
                  <c:v>0</c:v>
                </c:pt>
                <c:pt idx="3">
                  <c:v>10</c:v>
                </c:pt>
                <c:pt idx="4">
                  <c:v>0</c:v>
                </c:pt>
              </c:numCache>
            </c:numRef>
          </c:val>
          <c:extLst>
            <c:ext xmlns:c16="http://schemas.microsoft.com/office/drawing/2014/chart" uri="{C3380CC4-5D6E-409C-BE32-E72D297353CC}">
              <c16:uniqueId val="{00000001-C4C0-4B5D-B3D5-CC5F00386821}"/>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2</c:v>
                </c:pt>
                <c:pt idx="2">
                  <c:v>0</c:v>
                </c:pt>
                <c:pt idx="3">
                  <c:v>0</c:v>
                </c:pt>
                <c:pt idx="4">
                  <c:v>0</c:v>
                </c:pt>
              </c:numCache>
            </c:numRef>
          </c:val>
          <c:extLst>
            <c:ext xmlns:c16="http://schemas.microsoft.com/office/drawing/2014/chart" uri="{C3380CC4-5D6E-409C-BE32-E72D297353CC}">
              <c16:uniqueId val="{00000002-C4C0-4B5D-B3D5-CC5F00386821}"/>
            </c:ext>
          </c:extLst>
        </c:ser>
        <c:dLbls>
          <c:showLegendKey val="0"/>
          <c:showVal val="0"/>
          <c:showCatName val="0"/>
          <c:showSerName val="0"/>
          <c:showPercent val="0"/>
          <c:showBubbleSize val="0"/>
        </c:dLbls>
        <c:gapWidth val="150"/>
        <c:overlap val="100"/>
        <c:axId val="330524120"/>
        <c:axId val="330517888"/>
      </c:barChart>
      <c:catAx>
        <c:axId val="33052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17888"/>
        <c:crosses val="autoZero"/>
        <c:auto val="1"/>
        <c:lblAlgn val="ctr"/>
        <c:lblOffset val="100"/>
        <c:noMultiLvlLbl val="0"/>
      </c:catAx>
      <c:valAx>
        <c:axId val="330517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2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159</c:v>
                </c:pt>
                <c:pt idx="1">
                  <c:v>266</c:v>
                </c:pt>
                <c:pt idx="2">
                  <c:v>1160</c:v>
                </c:pt>
                <c:pt idx="3">
                  <c:v>243</c:v>
                </c:pt>
                <c:pt idx="4">
                  <c:v>53941</c:v>
                </c:pt>
              </c:numCache>
            </c:numRef>
          </c:val>
          <c:extLst>
            <c:ext xmlns:c16="http://schemas.microsoft.com/office/drawing/2014/chart" uri="{C3380CC4-5D6E-409C-BE32-E72D297353CC}">
              <c16:uniqueId val="{00000000-9C7D-4789-A346-BB128D3F8EBB}"/>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0</c:v>
                </c:pt>
                <c:pt idx="1">
                  <c:v>139</c:v>
                </c:pt>
                <c:pt idx="2">
                  <c:v>0</c:v>
                </c:pt>
                <c:pt idx="3">
                  <c:v>0</c:v>
                </c:pt>
                <c:pt idx="4">
                  <c:v>0</c:v>
                </c:pt>
              </c:numCache>
            </c:numRef>
          </c:val>
          <c:extLst>
            <c:ext xmlns:c16="http://schemas.microsoft.com/office/drawing/2014/chart" uri="{C3380CC4-5D6E-409C-BE32-E72D297353CC}">
              <c16:uniqueId val="{00000001-9C7D-4789-A346-BB128D3F8EBB}"/>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213</c:v>
                </c:pt>
                <c:pt idx="2">
                  <c:v>0</c:v>
                </c:pt>
                <c:pt idx="3">
                  <c:v>2821</c:v>
                </c:pt>
                <c:pt idx="4">
                  <c:v>0</c:v>
                </c:pt>
              </c:numCache>
            </c:numRef>
          </c:val>
          <c:extLst>
            <c:ext xmlns:c16="http://schemas.microsoft.com/office/drawing/2014/chart" uri="{C3380CC4-5D6E-409C-BE32-E72D297353CC}">
              <c16:uniqueId val="{00000002-9C7D-4789-A346-BB128D3F8EBB}"/>
            </c:ext>
          </c:extLst>
        </c:ser>
        <c:dLbls>
          <c:showLegendKey val="0"/>
          <c:showVal val="0"/>
          <c:showCatName val="0"/>
          <c:showSerName val="0"/>
          <c:showPercent val="0"/>
          <c:showBubbleSize val="0"/>
        </c:dLbls>
        <c:gapWidth val="150"/>
        <c:overlap val="100"/>
        <c:axId val="330524448"/>
        <c:axId val="330522480"/>
      </c:barChart>
      <c:catAx>
        <c:axId val="33052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22480"/>
        <c:crosses val="autoZero"/>
        <c:auto val="1"/>
        <c:lblAlgn val="ctr"/>
        <c:lblOffset val="100"/>
        <c:noMultiLvlLbl val="0"/>
      </c:catAx>
      <c:valAx>
        <c:axId val="330522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2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Image</c:v>
                </c:pt>
                <c:pt idx="1">
                  <c:v>Carousel</c:v>
                </c:pt>
                <c:pt idx="2">
                  <c:v>Video</c:v>
                </c:pt>
              </c:strCache>
            </c:strRef>
          </c:cat>
          <c:val>
            <c:numRef>
              <c:f>Sheet1!$B$2:$B$4</c:f>
              <c:numCache>
                <c:formatCode>General</c:formatCode>
                <c:ptCount val="3"/>
                <c:pt idx="0">
                  <c:v>0.47656644534888698</c:v>
                </c:pt>
                <c:pt idx="1">
                  <c:v>0</c:v>
                </c:pt>
                <c:pt idx="2">
                  <c:v>0</c:v>
                </c:pt>
              </c:numCache>
            </c:numRef>
          </c:val>
          <c:extLst>
            <c:ext xmlns:c16="http://schemas.microsoft.com/office/drawing/2014/chart" uri="{C3380CC4-5D6E-409C-BE32-E72D297353CC}">
              <c16:uniqueId val="{00000000-6EFA-4D85-9351-09B1BB4E9D48}"/>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Image</c:v>
                </c:pt>
                <c:pt idx="1">
                  <c:v>Carousel</c:v>
                </c:pt>
                <c:pt idx="2">
                  <c:v>Video</c:v>
                </c:pt>
              </c:strCache>
            </c:strRef>
          </c:cat>
          <c:val>
            <c:numRef>
              <c:f>Sheet1!$C$2:$C$4</c:f>
              <c:numCache>
                <c:formatCode>General</c:formatCode>
                <c:ptCount val="3"/>
                <c:pt idx="0">
                  <c:v>4.1275196697749497</c:v>
                </c:pt>
                <c:pt idx="1">
                  <c:v>7.1500503524673</c:v>
                </c:pt>
                <c:pt idx="2">
                  <c:v>2.2746904519419502</c:v>
                </c:pt>
              </c:numCache>
            </c:numRef>
          </c:val>
          <c:extLst>
            <c:ext xmlns:c16="http://schemas.microsoft.com/office/drawing/2014/chart" uri="{C3380CC4-5D6E-409C-BE32-E72D297353CC}">
              <c16:uniqueId val="{00000001-6EFA-4D85-9351-09B1BB4E9D48}"/>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Image</c:v>
                </c:pt>
                <c:pt idx="1">
                  <c:v>Carousel</c:v>
                </c:pt>
                <c:pt idx="2">
                  <c:v>Video</c:v>
                </c:pt>
              </c:strCache>
            </c:strRef>
          </c:cat>
          <c:val>
            <c:numRef>
              <c:f>Sheet1!$D$2:$D$4</c:f>
              <c:numCache>
                <c:formatCode>General</c:formatCode>
                <c:ptCount val="3"/>
                <c:pt idx="0">
                  <c:v>0.20174572078834399</c:v>
                </c:pt>
                <c:pt idx="1">
                  <c:v>0</c:v>
                </c:pt>
                <c:pt idx="2">
                  <c:v>0</c:v>
                </c:pt>
              </c:numCache>
            </c:numRef>
          </c:val>
          <c:extLst>
            <c:ext xmlns:c16="http://schemas.microsoft.com/office/drawing/2014/chart" uri="{C3380CC4-5D6E-409C-BE32-E72D297353CC}">
              <c16:uniqueId val="{00000002-6EFA-4D85-9351-09B1BB4E9D48}"/>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Image</c:v>
                </c:pt>
                <c:pt idx="1">
                  <c:v>Carousel</c:v>
                </c:pt>
                <c:pt idx="2">
                  <c:v>Video</c:v>
                </c:pt>
              </c:strCache>
            </c:strRef>
          </c:cat>
          <c:val>
            <c:numRef>
              <c:f>Sheet1!$E$2:$E$4</c:f>
              <c:numCache>
                <c:formatCode>General</c:formatCode>
                <c:ptCount val="3"/>
                <c:pt idx="0">
                  <c:v>0.46903953057442999</c:v>
                </c:pt>
                <c:pt idx="1">
                  <c:v>0.54814301615280103</c:v>
                </c:pt>
                <c:pt idx="2">
                  <c:v>0</c:v>
                </c:pt>
              </c:numCache>
            </c:numRef>
          </c:val>
          <c:extLst>
            <c:ext xmlns:c16="http://schemas.microsoft.com/office/drawing/2014/chart" uri="{C3380CC4-5D6E-409C-BE32-E72D297353CC}">
              <c16:uniqueId val="{00000003-6EFA-4D85-9351-09B1BB4E9D48}"/>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Image</c:v>
                </c:pt>
                <c:pt idx="1">
                  <c:v>Carousel</c:v>
                </c:pt>
                <c:pt idx="2">
                  <c:v>Video</c:v>
                </c:pt>
              </c:strCache>
            </c:strRef>
          </c:cat>
          <c:val>
            <c:numRef>
              <c:f>Sheet1!$F$2:$F$4</c:f>
              <c:numCache>
                <c:formatCode>General</c:formatCode>
                <c:ptCount val="3"/>
                <c:pt idx="0">
                  <c:v>8.8458982498156793</c:v>
                </c:pt>
                <c:pt idx="1">
                  <c:v>0</c:v>
                </c:pt>
                <c:pt idx="2">
                  <c:v>0</c:v>
                </c:pt>
              </c:numCache>
            </c:numRef>
          </c:val>
          <c:extLst>
            <c:ext xmlns:c16="http://schemas.microsoft.com/office/drawing/2014/chart" uri="{C3380CC4-5D6E-409C-BE32-E72D297353CC}">
              <c16:uniqueId val="{00000004-6EFA-4D85-9351-09B1BB4E9D48}"/>
            </c:ext>
          </c:extLst>
        </c:ser>
        <c:dLbls>
          <c:showLegendKey val="0"/>
          <c:showVal val="0"/>
          <c:showCatName val="0"/>
          <c:showSerName val="0"/>
          <c:showPercent val="0"/>
          <c:showBubbleSize val="0"/>
        </c:dLbls>
        <c:gapWidth val="219"/>
        <c:overlap val="-27"/>
        <c:axId val="330523136"/>
        <c:axId val="330523464"/>
      </c:barChart>
      <c:catAx>
        <c:axId val="33052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23464"/>
        <c:crosses val="autoZero"/>
        <c:auto val="1"/>
        <c:lblAlgn val="ctr"/>
        <c:lblOffset val="100"/>
        <c:noMultiLvlLbl val="0"/>
      </c:catAx>
      <c:valAx>
        <c:axId val="33052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2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130</c:v>
                </c:pt>
                <c:pt idx="1">
                  <c:v>378</c:v>
                </c:pt>
                <c:pt idx="2">
                  <c:v>1083</c:v>
                </c:pt>
                <c:pt idx="3">
                  <c:v>3020</c:v>
                </c:pt>
                <c:pt idx="4">
                  <c:v>16678</c:v>
                </c:pt>
              </c:numCache>
            </c:numRef>
          </c:val>
          <c:extLst>
            <c:ext xmlns:c16="http://schemas.microsoft.com/office/drawing/2014/chart" uri="{C3380CC4-5D6E-409C-BE32-E72D297353CC}">
              <c16:uniqueId val="{00000000-A9C7-4D09-A6C5-B892A5FE2750}"/>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29</c:v>
                </c:pt>
                <c:pt idx="1">
                  <c:v>240</c:v>
                </c:pt>
                <c:pt idx="2">
                  <c:v>77</c:v>
                </c:pt>
                <c:pt idx="3">
                  <c:v>44</c:v>
                </c:pt>
                <c:pt idx="4">
                  <c:v>37263</c:v>
                </c:pt>
              </c:numCache>
            </c:numRef>
          </c:val>
          <c:extLst>
            <c:ext xmlns:c16="http://schemas.microsoft.com/office/drawing/2014/chart" uri="{C3380CC4-5D6E-409C-BE32-E72D297353CC}">
              <c16:uniqueId val="{00000001-A9C7-4D09-A6C5-B892A5FE2750}"/>
            </c:ext>
          </c:extLst>
        </c:ser>
        <c:dLbls>
          <c:showLegendKey val="0"/>
          <c:showVal val="0"/>
          <c:showCatName val="0"/>
          <c:showSerName val="0"/>
          <c:showPercent val="0"/>
          <c:showBubbleSize val="0"/>
        </c:dLbls>
        <c:gapWidth val="150"/>
        <c:overlap val="100"/>
        <c:axId val="330531992"/>
        <c:axId val="330533304"/>
      </c:barChart>
      <c:catAx>
        <c:axId val="33053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33304"/>
        <c:crosses val="autoZero"/>
        <c:auto val="1"/>
        <c:lblAlgn val="ctr"/>
        <c:lblOffset val="100"/>
        <c:noMultiLvlLbl val="0"/>
      </c:catAx>
      <c:valAx>
        <c:axId val="330533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3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1CA2-AD6B-44F1-902D-7A999CCEE5B8}"/>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36DCAE0-CE09-44A9-A306-A0F90234A42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70269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C5405-411D-4D40-962A-8B3781755D6F}"/>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E682E4B4-9972-4E7B-947D-A621E7ADE4C0}"/>
              </a:ext>
            </a:extLst>
          </p:cNvPr>
          <p:cNvGraphicFramePr>
            <a:graphicFrameLocks noGrp="1"/>
          </p:cNvGraphicFramePr>
          <p:nvPr>
            <p:ph type="tbl" sz="quarter" idx="13"/>
            <p:extLst>
              <p:ext uri="{D42A27DB-BD31-4B8C-83A1-F6EECF244321}">
                <p14:modId xmlns:p14="http://schemas.microsoft.com/office/powerpoint/2010/main" val="2318008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2977481"/>
                    </a:ext>
                  </a:extLst>
                </a:gridCol>
                <a:gridCol w="658368">
                  <a:extLst>
                    <a:ext uri="{9D8B030D-6E8A-4147-A177-3AD203B41FA5}">
                      <a16:colId xmlns:a16="http://schemas.microsoft.com/office/drawing/2014/main" val="2795331577"/>
                    </a:ext>
                  </a:extLst>
                </a:gridCol>
                <a:gridCol w="658368">
                  <a:extLst>
                    <a:ext uri="{9D8B030D-6E8A-4147-A177-3AD203B41FA5}">
                      <a16:colId xmlns:a16="http://schemas.microsoft.com/office/drawing/2014/main" val="505925198"/>
                    </a:ext>
                  </a:extLst>
                </a:gridCol>
                <a:gridCol w="658368">
                  <a:extLst>
                    <a:ext uri="{9D8B030D-6E8A-4147-A177-3AD203B41FA5}">
                      <a16:colId xmlns:a16="http://schemas.microsoft.com/office/drawing/2014/main" val="2213045137"/>
                    </a:ext>
                  </a:extLst>
                </a:gridCol>
                <a:gridCol w="658368">
                  <a:extLst>
                    <a:ext uri="{9D8B030D-6E8A-4147-A177-3AD203B41FA5}">
                      <a16:colId xmlns:a16="http://schemas.microsoft.com/office/drawing/2014/main" val="2885519858"/>
                    </a:ext>
                  </a:extLst>
                </a:gridCol>
                <a:gridCol w="658368">
                  <a:extLst>
                    <a:ext uri="{9D8B030D-6E8A-4147-A177-3AD203B41FA5}">
                      <a16:colId xmlns:a16="http://schemas.microsoft.com/office/drawing/2014/main" val="2159248380"/>
                    </a:ext>
                  </a:extLst>
                </a:gridCol>
                <a:gridCol w="658368">
                  <a:extLst>
                    <a:ext uri="{9D8B030D-6E8A-4147-A177-3AD203B41FA5}">
                      <a16:colId xmlns:a16="http://schemas.microsoft.com/office/drawing/2014/main" val="2822531535"/>
                    </a:ext>
                  </a:extLst>
                </a:gridCol>
                <a:gridCol w="658368">
                  <a:extLst>
                    <a:ext uri="{9D8B030D-6E8A-4147-A177-3AD203B41FA5}">
                      <a16:colId xmlns:a16="http://schemas.microsoft.com/office/drawing/2014/main" val="1694124016"/>
                    </a:ext>
                  </a:extLst>
                </a:gridCol>
                <a:gridCol w="658368">
                  <a:extLst>
                    <a:ext uri="{9D8B030D-6E8A-4147-A177-3AD203B41FA5}">
                      <a16:colId xmlns:a16="http://schemas.microsoft.com/office/drawing/2014/main" val="1790909348"/>
                    </a:ext>
                  </a:extLst>
                </a:gridCol>
                <a:gridCol w="658368">
                  <a:extLst>
                    <a:ext uri="{9D8B030D-6E8A-4147-A177-3AD203B41FA5}">
                      <a16:colId xmlns:a16="http://schemas.microsoft.com/office/drawing/2014/main" val="15500164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08325090"/>
                  </a:ext>
                </a:extLst>
              </a:tr>
              <a:tr h="370840">
                <a:tc>
                  <a:txBody>
                    <a:bodyPr/>
                    <a:lstStyle/>
                    <a:p>
                      <a:r>
                        <a:rPr lang="en-US" sz="1000"/>
                        <a:t>olmobikes</a:t>
                      </a:r>
                    </a:p>
                  </a:txBody>
                  <a:tcPr/>
                </a:tc>
                <a:tc>
                  <a:txBody>
                    <a:bodyPr/>
                    <a:lstStyle/>
                    <a:p>
                      <a:r>
                        <a:rPr lang="en-US" sz="1000"/>
                        <a:t>154993</a:t>
                      </a:r>
                    </a:p>
                  </a:txBody>
                  <a:tcPr/>
                </a:tc>
                <a:tc>
                  <a:txBody>
                    <a:bodyPr/>
                    <a:lstStyle/>
                    <a:p>
                      <a:r>
                        <a:rPr lang="en-US" sz="1000"/>
                        <a:t>2997</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16678</a:t>
                      </a:r>
                    </a:p>
                  </a:txBody>
                  <a:tcPr/>
                </a:tc>
                <a:tc>
                  <a:txBody>
                    <a:bodyPr/>
                    <a:lstStyle/>
                    <a:p>
                      <a:r>
                        <a:rPr lang="en-US" sz="1000"/>
                        <a:t>37263</a:t>
                      </a:r>
                    </a:p>
                  </a:txBody>
                  <a:tcPr/>
                </a:tc>
                <a:tc>
                  <a:txBody>
                    <a:bodyPr/>
                    <a:lstStyle/>
                    <a:p>
                      <a:r>
                        <a:rPr lang="en-US" sz="1000"/>
                        <a:t>8.7855 %</a:t>
                      </a:r>
                    </a:p>
                  </a:txBody>
                  <a:tcPr/>
                </a:tc>
                <a:extLst>
                  <a:ext uri="{0D108BD9-81ED-4DB2-BD59-A6C34878D82A}">
                    <a16:rowId xmlns:a16="http://schemas.microsoft.com/office/drawing/2014/main" val="3460323336"/>
                  </a:ext>
                </a:extLst>
              </a:tr>
              <a:tr h="370840">
                <a:tc>
                  <a:txBody>
                    <a:bodyPr/>
                    <a:lstStyle/>
                    <a:p>
                      <a:r>
                        <a:rPr lang="en-US" sz="1000"/>
                        <a:t>topmega_oficial</a:t>
                      </a:r>
                    </a:p>
                  </a:txBody>
                  <a:tcPr/>
                </a:tc>
                <a:tc>
                  <a:txBody>
                    <a:bodyPr/>
                    <a:lstStyle/>
                    <a:p>
                      <a:r>
                        <a:rPr lang="en-US" sz="1000"/>
                        <a:t>57430</a:t>
                      </a:r>
                    </a:p>
                  </a:txBody>
                  <a:tcPr/>
                </a:tc>
                <a:tc>
                  <a:txBody>
                    <a:bodyPr/>
                    <a:lstStyle/>
                    <a:p>
                      <a:r>
                        <a:rPr lang="en-US" sz="1000"/>
                        <a:t>-138</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1083</a:t>
                      </a:r>
                    </a:p>
                  </a:txBody>
                  <a:tcPr/>
                </a:tc>
                <a:tc>
                  <a:txBody>
                    <a:bodyPr/>
                    <a:lstStyle/>
                    <a:p>
                      <a:r>
                        <a:rPr lang="en-US" sz="1000"/>
                        <a:t>77</a:t>
                      </a:r>
                    </a:p>
                  </a:txBody>
                  <a:tcPr/>
                </a:tc>
                <a:tc>
                  <a:txBody>
                    <a:bodyPr/>
                    <a:lstStyle/>
                    <a:p>
                      <a:r>
                        <a:rPr lang="en-US" sz="1000"/>
                        <a:t>0.2017 %</a:t>
                      </a:r>
                    </a:p>
                  </a:txBody>
                  <a:tcPr/>
                </a:tc>
                <a:extLst>
                  <a:ext uri="{0D108BD9-81ED-4DB2-BD59-A6C34878D82A}">
                    <a16:rowId xmlns:a16="http://schemas.microsoft.com/office/drawing/2014/main" val="3651769219"/>
                  </a:ext>
                </a:extLst>
              </a:tr>
              <a:tr h="370840">
                <a:tc>
                  <a:txBody>
                    <a:bodyPr/>
                    <a:lstStyle/>
                    <a:p>
                      <a:r>
                        <a:rPr lang="en-US" sz="1000"/>
                        <a:t>venzoarg</a:t>
                      </a:r>
                    </a:p>
                  </a:txBody>
                  <a:tcPr/>
                </a:tc>
                <a:tc>
                  <a:txBody>
                    <a:bodyPr/>
                    <a:lstStyle/>
                    <a:p>
                      <a:r>
                        <a:rPr lang="en-US" sz="1000"/>
                        <a:t>51957</a:t>
                      </a:r>
                    </a:p>
                  </a:txBody>
                  <a:tcPr/>
                </a:tc>
                <a:tc>
                  <a:txBody>
                    <a:bodyPr/>
                    <a:lstStyle/>
                    <a:p>
                      <a:r>
                        <a:rPr lang="en-US" sz="1000"/>
                        <a:t>1003</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11</a:t>
                      </a:r>
                    </a:p>
                  </a:txBody>
                  <a:tcPr/>
                </a:tc>
                <a:tc>
                  <a:txBody>
                    <a:bodyPr/>
                    <a:lstStyle/>
                    <a:p>
                      <a:r>
                        <a:rPr lang="en-US" sz="1000"/>
                        <a:t>3020</a:t>
                      </a:r>
                    </a:p>
                  </a:txBody>
                  <a:tcPr/>
                </a:tc>
                <a:tc>
                  <a:txBody>
                    <a:bodyPr/>
                    <a:lstStyle/>
                    <a:p>
                      <a:r>
                        <a:rPr lang="en-US" sz="1000"/>
                        <a:t>44</a:t>
                      </a:r>
                    </a:p>
                  </a:txBody>
                  <a:tcPr/>
                </a:tc>
                <a:tc>
                  <a:txBody>
                    <a:bodyPr/>
                    <a:lstStyle/>
                    <a:p>
                      <a:r>
                        <a:rPr lang="en-US" sz="1000"/>
                        <a:t>0.5413 %</a:t>
                      </a:r>
                    </a:p>
                  </a:txBody>
                  <a:tcPr/>
                </a:tc>
                <a:extLst>
                  <a:ext uri="{0D108BD9-81ED-4DB2-BD59-A6C34878D82A}">
                    <a16:rowId xmlns:a16="http://schemas.microsoft.com/office/drawing/2014/main" val="266264390"/>
                  </a:ext>
                </a:extLst>
              </a:tr>
              <a:tr h="370840">
                <a:tc>
                  <a:txBody>
                    <a:bodyPr/>
                    <a:lstStyle/>
                    <a:p>
                      <a:r>
                        <a:rPr lang="en-US" sz="1000"/>
                        <a:t>teknialbikes</a:t>
                      </a:r>
                    </a:p>
                  </a:txBody>
                  <a:tcPr/>
                </a:tc>
                <a:tc>
                  <a:txBody>
                    <a:bodyPr/>
                    <a:lstStyle/>
                    <a:p>
                      <a:r>
                        <a:rPr lang="en-US" sz="1000"/>
                        <a:t>8336</a:t>
                      </a:r>
                    </a:p>
                  </a:txBody>
                  <a:tcPr/>
                </a:tc>
                <a:tc>
                  <a:txBody>
                    <a:bodyPr/>
                    <a:lstStyle/>
                    <a:p>
                      <a:r>
                        <a:rPr lang="en-US" sz="1000"/>
                        <a:t>-58</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130</a:t>
                      </a:r>
                    </a:p>
                  </a:txBody>
                  <a:tcPr/>
                </a:tc>
                <a:tc>
                  <a:txBody>
                    <a:bodyPr/>
                    <a:lstStyle/>
                    <a:p>
                      <a:r>
                        <a:rPr lang="en-US" sz="1000"/>
                        <a:t>29</a:t>
                      </a:r>
                    </a:p>
                  </a:txBody>
                  <a:tcPr/>
                </a:tc>
                <a:tc>
                  <a:txBody>
                    <a:bodyPr/>
                    <a:lstStyle/>
                    <a:p>
                      <a:r>
                        <a:rPr lang="en-US" sz="1000"/>
                        <a:t>0.4752 %</a:t>
                      </a:r>
                    </a:p>
                  </a:txBody>
                  <a:tcPr/>
                </a:tc>
                <a:extLst>
                  <a:ext uri="{0D108BD9-81ED-4DB2-BD59-A6C34878D82A}">
                    <a16:rowId xmlns:a16="http://schemas.microsoft.com/office/drawing/2014/main" val="1853354310"/>
                  </a:ext>
                </a:extLst>
              </a:tr>
              <a:tr h="370840">
                <a:tc>
                  <a:txBody>
                    <a:bodyPr/>
                    <a:lstStyle/>
                    <a:p>
                      <a:r>
                        <a:rPr lang="en-US" sz="1000"/>
                        <a:t>motomelbicicletas</a:t>
                      </a:r>
                    </a:p>
                  </a:txBody>
                  <a:tcPr/>
                </a:tc>
                <a:tc>
                  <a:txBody>
                    <a:bodyPr/>
                    <a:lstStyle/>
                    <a:p>
                      <a:r>
                        <a:rPr lang="en-US" sz="1000"/>
                        <a:t>3644</a:t>
                      </a:r>
                    </a:p>
                  </a:txBody>
                  <a:tcPr/>
                </a:tc>
                <a:tc>
                  <a:txBody>
                    <a:bodyPr/>
                    <a:lstStyle/>
                    <a:p>
                      <a:r>
                        <a:rPr lang="en-US" sz="1000"/>
                        <a:t>895</a:t>
                      </a:r>
                    </a:p>
                  </a:txBody>
                  <a:tcPr/>
                </a:tc>
                <a:tc>
                  <a:txBody>
                    <a:bodyPr/>
                    <a:lstStyle/>
                    <a:p>
                      <a:r>
                        <a:rPr lang="en-US" sz="1000"/>
                        <a:t>2</a:t>
                      </a:r>
                    </a:p>
                  </a:txBody>
                  <a:tcPr/>
                </a:tc>
                <a:tc>
                  <a:txBody>
                    <a:bodyPr/>
                    <a:lstStyle/>
                    <a:p>
                      <a:r>
                        <a:rPr lang="en-US" sz="1000"/>
                        <a:t>1</a:t>
                      </a:r>
                    </a:p>
                  </a:txBody>
                  <a:tcPr/>
                </a:tc>
                <a:tc>
                  <a:txBody>
                    <a:bodyPr/>
                    <a:lstStyle/>
                    <a:p>
                      <a:r>
                        <a:rPr lang="en-US" sz="1000"/>
                        <a:t>2</a:t>
                      </a:r>
                    </a:p>
                  </a:txBody>
                  <a:tcPr/>
                </a:tc>
                <a:tc>
                  <a:txBody>
                    <a:bodyPr/>
                    <a:lstStyle/>
                    <a:p>
                      <a:r>
                        <a:rPr lang="en-US" sz="1000"/>
                        <a:t>5</a:t>
                      </a:r>
                    </a:p>
                  </a:txBody>
                  <a:tcPr/>
                </a:tc>
                <a:tc>
                  <a:txBody>
                    <a:bodyPr/>
                    <a:lstStyle/>
                    <a:p>
                      <a:r>
                        <a:rPr lang="en-US" sz="1000"/>
                        <a:t>378</a:t>
                      </a:r>
                    </a:p>
                  </a:txBody>
                  <a:tcPr/>
                </a:tc>
                <a:tc>
                  <a:txBody>
                    <a:bodyPr/>
                    <a:lstStyle/>
                    <a:p>
                      <a:r>
                        <a:rPr lang="en-US" sz="1000"/>
                        <a:t>240</a:t>
                      </a:r>
                    </a:p>
                  </a:txBody>
                  <a:tcPr/>
                </a:tc>
                <a:tc>
                  <a:txBody>
                    <a:bodyPr/>
                    <a:lstStyle/>
                    <a:p>
                      <a:r>
                        <a:rPr lang="en-US" sz="1000"/>
                        <a:t>3.8673 %</a:t>
                      </a:r>
                    </a:p>
                  </a:txBody>
                  <a:tcPr/>
                </a:tc>
                <a:extLst>
                  <a:ext uri="{0D108BD9-81ED-4DB2-BD59-A6C34878D82A}">
                    <a16:rowId xmlns:a16="http://schemas.microsoft.com/office/drawing/2014/main" val="722300768"/>
                  </a:ext>
                </a:extLst>
              </a:tr>
            </a:tbl>
          </a:graphicData>
        </a:graphic>
      </p:graphicFrame>
      <p:sp>
        <p:nvSpPr>
          <p:cNvPr id="4" name="Text Placeholder 3">
            <a:extLst>
              <a:ext uri="{FF2B5EF4-FFF2-40B4-BE49-F238E27FC236}">
                <a16:creationId xmlns:a16="http://schemas.microsoft.com/office/drawing/2014/main" id="{5097D64E-3E36-499D-A098-DA1C96008AA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002535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06032-882C-4041-9560-30DECAD82A35}"/>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B1302B6C-D316-4B82-83DA-DBBEAC42EC24}"/>
              </a:ext>
            </a:extLst>
          </p:cNvPr>
          <p:cNvGraphicFramePr>
            <a:graphicFrameLocks noGrp="1"/>
          </p:cNvGraphicFramePr>
          <p:nvPr>
            <p:ph type="chart" sz="quarter" idx="13"/>
            <p:extLst>
              <p:ext uri="{D42A27DB-BD31-4B8C-83A1-F6EECF244321}">
                <p14:modId xmlns:p14="http://schemas.microsoft.com/office/powerpoint/2010/main" val="398478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C136CB-486C-4B83-8EC9-07C491380C4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07D4FE1-F712-4341-A2F6-299396CF6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799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5760C-26F7-4415-97B2-26227B3AE287}"/>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9F3DAD87-801A-4794-A156-08FF6E9A5041}"/>
              </a:ext>
            </a:extLst>
          </p:cNvPr>
          <p:cNvGraphicFramePr>
            <a:graphicFrameLocks noGrp="1"/>
          </p:cNvGraphicFramePr>
          <p:nvPr>
            <p:ph type="chart" sz="quarter" idx="13"/>
            <p:extLst>
              <p:ext uri="{D42A27DB-BD31-4B8C-83A1-F6EECF244321}">
                <p14:modId xmlns:p14="http://schemas.microsoft.com/office/powerpoint/2010/main" val="585668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D17B51-D005-4FDC-BB1A-FD0B4D4D42A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1EAB376-4EAD-44E2-A46E-45424365AD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8256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4A46A-760D-4E76-B3AD-917266B427C2}"/>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46D14191-BF8D-4EBC-B2CD-E24E4F8292F0}"/>
              </a:ext>
            </a:extLst>
          </p:cNvPr>
          <p:cNvGraphicFramePr>
            <a:graphicFrameLocks noGrp="1"/>
          </p:cNvGraphicFramePr>
          <p:nvPr>
            <p:ph type="chart" sz="quarter" idx="13"/>
            <p:extLst>
              <p:ext uri="{D42A27DB-BD31-4B8C-83A1-F6EECF244321}">
                <p14:modId xmlns:p14="http://schemas.microsoft.com/office/powerpoint/2010/main" val="2989051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CF060-27E0-4DBA-9E16-42835B712A0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06563D3-A41F-46BB-BD5B-99D2CC9325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442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02AE-69D9-4F45-B224-FE7DF068BB43}"/>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CF3B3D75-A124-4CD0-9425-34132DF913D1}"/>
              </a:ext>
            </a:extLst>
          </p:cNvPr>
          <p:cNvGraphicFramePr>
            <a:graphicFrameLocks noGrp="1"/>
          </p:cNvGraphicFramePr>
          <p:nvPr>
            <p:ph type="chart" sz="quarter" idx="13"/>
            <p:extLst>
              <p:ext uri="{D42A27DB-BD31-4B8C-83A1-F6EECF244321}">
                <p14:modId xmlns:p14="http://schemas.microsoft.com/office/powerpoint/2010/main" val="3795961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03776-DAF4-428F-94F9-EBCEAE035C3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9FAC402-9203-4F90-8CD9-658A16BD2F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130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2FBFE-D4D1-4FF6-A4BB-B895388B840D}"/>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532D3023-C8A5-487E-BF3A-143A3B9AF5C6}"/>
              </a:ext>
            </a:extLst>
          </p:cNvPr>
          <p:cNvGraphicFramePr>
            <a:graphicFrameLocks noGrp="1"/>
          </p:cNvGraphicFramePr>
          <p:nvPr>
            <p:ph type="chart" sz="quarter" idx="13"/>
            <p:extLst>
              <p:ext uri="{D42A27DB-BD31-4B8C-83A1-F6EECF244321}">
                <p14:modId xmlns:p14="http://schemas.microsoft.com/office/powerpoint/2010/main" val="1304436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4320BC-5446-47EB-ABC7-B5319D2A4378}"/>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C347E72-7584-4437-9E44-5F235E7125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68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9080E-3854-47BD-9B51-8374250EA641}"/>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2A0C7EBB-FC1C-4D4C-A838-3445D3A91298}"/>
              </a:ext>
            </a:extLst>
          </p:cNvPr>
          <p:cNvGraphicFramePr>
            <a:graphicFrameLocks noGrp="1"/>
          </p:cNvGraphicFramePr>
          <p:nvPr>
            <p:ph type="chart" sz="quarter" idx="13"/>
            <p:extLst>
              <p:ext uri="{D42A27DB-BD31-4B8C-83A1-F6EECF244321}">
                <p14:modId xmlns:p14="http://schemas.microsoft.com/office/powerpoint/2010/main" val="132273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D566BD-6857-4D7A-BC93-047786731DA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75A56EB-E3E6-4867-98A6-D9525DC07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3593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0808A-9D37-41C1-A70F-9FE76A0AABE7}"/>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925B6EAD-59AB-4D27-9159-AD69A5B453DB}"/>
              </a:ext>
            </a:extLst>
          </p:cNvPr>
          <p:cNvGraphicFramePr>
            <a:graphicFrameLocks noGrp="1"/>
          </p:cNvGraphicFramePr>
          <p:nvPr>
            <p:ph type="chart" sz="quarter" idx="13"/>
            <p:extLst>
              <p:ext uri="{D42A27DB-BD31-4B8C-83A1-F6EECF244321}">
                <p14:modId xmlns:p14="http://schemas.microsoft.com/office/powerpoint/2010/main" val="2336388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72EC60-28C9-43D5-B342-2FD133383D3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43E064CB-208B-46CA-93B4-99A93F172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63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BEA53-3A97-40CE-BE8B-D327D14583FA}"/>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91F98044-B627-424D-8511-523F4C2F3924}"/>
              </a:ext>
            </a:extLst>
          </p:cNvPr>
          <p:cNvGraphicFramePr>
            <a:graphicFrameLocks noGrp="1"/>
          </p:cNvGraphicFramePr>
          <p:nvPr>
            <p:ph type="chart" sz="quarter" idx="13"/>
            <p:extLst>
              <p:ext uri="{D42A27DB-BD31-4B8C-83A1-F6EECF244321}">
                <p14:modId xmlns:p14="http://schemas.microsoft.com/office/powerpoint/2010/main" val="1703875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C53C82-28E9-49DD-B3C1-517C52A0A8B3}"/>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1B783261-0F49-4DE6-A9D9-E64AA50C2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5255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DDCD2-9967-457E-A20C-1959EF2486A2}"/>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7B2BB60A-B188-4A42-832C-D468CAD2CC01}"/>
              </a:ext>
            </a:extLst>
          </p:cNvPr>
          <p:cNvGraphicFramePr>
            <a:graphicFrameLocks noGrp="1"/>
          </p:cNvGraphicFramePr>
          <p:nvPr>
            <p:ph type="chart" sz="quarter" idx="13"/>
            <p:extLst>
              <p:ext uri="{D42A27DB-BD31-4B8C-83A1-F6EECF244321}">
                <p14:modId xmlns:p14="http://schemas.microsoft.com/office/powerpoint/2010/main" val="743297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54FAF9-BA89-4615-867F-EE5E09B6506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376D8B2-CB6D-44E4-AFBA-7A1086FDD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71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AE3B-9BD5-48BE-8088-D6C811D48B42}"/>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606FF95C-5778-4C20-BAD7-D24643FF9058}"/>
              </a:ext>
            </a:extLst>
          </p:cNvPr>
          <p:cNvGraphicFramePr>
            <a:graphicFrameLocks noGrp="1"/>
          </p:cNvGraphicFramePr>
          <p:nvPr>
            <p:ph type="chart" sz="quarter" idx="13"/>
            <p:extLst>
              <p:ext uri="{D42A27DB-BD31-4B8C-83A1-F6EECF244321}">
                <p14:modId xmlns:p14="http://schemas.microsoft.com/office/powerpoint/2010/main" val="560863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DD1C5-78DC-4200-B455-78E7D199830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05DBB533-5D0B-43B2-9826-55E4FA4A8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938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54F9-AB47-4AD2-9D8D-8812AB02CF50}"/>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D58A7EB0-7DB0-4BF8-918E-2718CFB67AF9}"/>
              </a:ext>
            </a:extLst>
          </p:cNvPr>
          <p:cNvGraphicFramePr>
            <a:graphicFrameLocks noGrp="1"/>
          </p:cNvGraphicFramePr>
          <p:nvPr>
            <p:ph type="chart" sz="quarter" idx="13"/>
            <p:extLst>
              <p:ext uri="{D42A27DB-BD31-4B8C-83A1-F6EECF244321}">
                <p14:modId xmlns:p14="http://schemas.microsoft.com/office/powerpoint/2010/main" val="978599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6D1E75-F0B9-4A44-9CB2-C07735DDCF1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FC91C0D-6658-4AC8-91D0-C06F0D901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82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58666-E04E-4466-923F-74CF54C4D589}"/>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413309DA-5851-45B4-B639-268EC5091BDD}"/>
              </a:ext>
            </a:extLst>
          </p:cNvPr>
          <p:cNvGraphicFramePr>
            <a:graphicFrameLocks noGrp="1"/>
          </p:cNvGraphicFramePr>
          <p:nvPr>
            <p:ph type="chart" sz="quarter" idx="13"/>
            <p:extLst>
              <p:ext uri="{D42A27DB-BD31-4B8C-83A1-F6EECF244321}">
                <p14:modId xmlns:p14="http://schemas.microsoft.com/office/powerpoint/2010/main" val="3851290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85BF2-EDC6-4B22-8ED4-79E10436A7D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DAD03B7-C5C3-41DF-9448-A4A3C7D5E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4223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DAE36-8B9E-42AC-B157-7B2A6A00C7F3}"/>
              </a:ext>
            </a:extLst>
          </p:cNvPr>
          <p:cNvSpPr>
            <a:spLocks noGrp="1"/>
          </p:cNvSpPr>
          <p:nvPr>
            <p:ph type="title"/>
          </p:nvPr>
        </p:nvSpPr>
        <p:spPr/>
        <p:txBody>
          <a:bodyPr/>
          <a:lstStyle/>
          <a:p>
            <a:r>
              <a:rPr lang="en-US"/>
              <a:t>Instagram Hashtag Detection | Teknialbikes - 1 of 3</a:t>
            </a:r>
          </a:p>
        </p:txBody>
      </p:sp>
      <p:graphicFrame>
        <p:nvGraphicFramePr>
          <p:cNvPr id="5" name="Table Placeholder 4">
            <a:extLst>
              <a:ext uri="{FF2B5EF4-FFF2-40B4-BE49-F238E27FC236}">
                <a16:creationId xmlns:a16="http://schemas.microsoft.com/office/drawing/2014/main" id="{BCCCFBA4-9771-4468-BB88-E278193C8CDD}"/>
              </a:ext>
            </a:extLst>
          </p:cNvPr>
          <p:cNvGraphicFramePr>
            <a:graphicFrameLocks noGrp="1"/>
          </p:cNvGraphicFramePr>
          <p:nvPr>
            <p:ph type="tbl" sz="quarter" idx="13"/>
            <p:extLst>
              <p:ext uri="{D42A27DB-BD31-4B8C-83A1-F6EECF244321}">
                <p14:modId xmlns:p14="http://schemas.microsoft.com/office/powerpoint/2010/main" val="47328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9985747"/>
                    </a:ext>
                  </a:extLst>
                </a:gridCol>
                <a:gridCol w="1399032">
                  <a:extLst>
                    <a:ext uri="{9D8B030D-6E8A-4147-A177-3AD203B41FA5}">
                      <a16:colId xmlns:a16="http://schemas.microsoft.com/office/drawing/2014/main" val="1604255034"/>
                    </a:ext>
                  </a:extLst>
                </a:gridCol>
                <a:gridCol w="1399032">
                  <a:extLst>
                    <a:ext uri="{9D8B030D-6E8A-4147-A177-3AD203B41FA5}">
                      <a16:colId xmlns:a16="http://schemas.microsoft.com/office/drawing/2014/main" val="4053373356"/>
                    </a:ext>
                  </a:extLst>
                </a:gridCol>
                <a:gridCol w="1399032">
                  <a:extLst>
                    <a:ext uri="{9D8B030D-6E8A-4147-A177-3AD203B41FA5}">
                      <a16:colId xmlns:a16="http://schemas.microsoft.com/office/drawing/2014/main" val="2282545000"/>
                    </a:ext>
                  </a:extLst>
                </a:gridCol>
                <a:gridCol w="1399032">
                  <a:extLst>
                    <a:ext uri="{9D8B030D-6E8A-4147-A177-3AD203B41FA5}">
                      <a16:colId xmlns:a16="http://schemas.microsoft.com/office/drawing/2014/main" val="990766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2822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312.625</a:t>
                      </a:r>
                    </a:p>
                  </a:txBody>
                  <a:tcPr/>
                </a:tc>
                <a:extLst>
                  <a:ext uri="{0D108BD9-81ED-4DB2-BD59-A6C34878D82A}">
                    <a16:rowId xmlns:a16="http://schemas.microsoft.com/office/drawing/2014/main" val="377386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245.375</a:t>
                      </a:r>
                    </a:p>
                  </a:txBody>
                  <a:tcPr/>
                </a:tc>
                <a:extLst>
                  <a:ext uri="{0D108BD9-81ED-4DB2-BD59-A6C34878D82A}">
                    <a16:rowId xmlns:a16="http://schemas.microsoft.com/office/drawing/2014/main" val="57096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31.875</a:t>
                      </a:r>
                    </a:p>
                  </a:txBody>
                  <a:tcPr/>
                </a:tc>
                <a:extLst>
                  <a:ext uri="{0D108BD9-81ED-4DB2-BD59-A6C34878D82A}">
                    <a16:rowId xmlns:a16="http://schemas.microsoft.com/office/drawing/2014/main" val="239773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329.85714285714</a:t>
                      </a:r>
                    </a:p>
                  </a:txBody>
                  <a:tcPr/>
                </a:tc>
                <a:extLst>
                  <a:ext uri="{0D108BD9-81ED-4DB2-BD59-A6C34878D82A}">
                    <a16:rowId xmlns:a16="http://schemas.microsoft.com/office/drawing/2014/main" val="156248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129415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3658150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315878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155620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123933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3855396212"/>
                  </a:ext>
                </a:extLst>
              </a:tr>
            </a:tbl>
          </a:graphicData>
        </a:graphic>
      </p:graphicFrame>
      <p:sp>
        <p:nvSpPr>
          <p:cNvPr id="4" name="Text Placeholder 3">
            <a:extLst>
              <a:ext uri="{FF2B5EF4-FFF2-40B4-BE49-F238E27FC236}">
                <a16:creationId xmlns:a16="http://schemas.microsoft.com/office/drawing/2014/main" id="{3E1ABA88-2C52-4C2D-948E-1D27CD0FCD7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661475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0568-FA20-4711-B15A-460155FC4A1E}"/>
              </a:ext>
            </a:extLst>
          </p:cNvPr>
          <p:cNvSpPr>
            <a:spLocks noGrp="1"/>
          </p:cNvSpPr>
          <p:nvPr>
            <p:ph type="title"/>
          </p:nvPr>
        </p:nvSpPr>
        <p:spPr/>
        <p:txBody>
          <a:bodyPr/>
          <a:lstStyle/>
          <a:p>
            <a:r>
              <a:rPr lang="en-US"/>
              <a:t>Instagram Hashtag Detection | Teknialbikes - 2 of 3</a:t>
            </a:r>
          </a:p>
        </p:txBody>
      </p:sp>
      <p:graphicFrame>
        <p:nvGraphicFramePr>
          <p:cNvPr id="5" name="Table Placeholder 4">
            <a:extLst>
              <a:ext uri="{FF2B5EF4-FFF2-40B4-BE49-F238E27FC236}">
                <a16:creationId xmlns:a16="http://schemas.microsoft.com/office/drawing/2014/main" id="{8270230F-49FB-424B-9A87-4D890A9C3BE7}"/>
              </a:ext>
            </a:extLst>
          </p:cNvPr>
          <p:cNvGraphicFramePr>
            <a:graphicFrameLocks noGrp="1"/>
          </p:cNvGraphicFramePr>
          <p:nvPr>
            <p:ph type="tbl" sz="quarter" idx="13"/>
            <p:extLst>
              <p:ext uri="{D42A27DB-BD31-4B8C-83A1-F6EECF244321}">
                <p14:modId xmlns:p14="http://schemas.microsoft.com/office/powerpoint/2010/main" val="250661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3197447"/>
                    </a:ext>
                  </a:extLst>
                </a:gridCol>
                <a:gridCol w="1399032">
                  <a:extLst>
                    <a:ext uri="{9D8B030D-6E8A-4147-A177-3AD203B41FA5}">
                      <a16:colId xmlns:a16="http://schemas.microsoft.com/office/drawing/2014/main" val="3801179078"/>
                    </a:ext>
                  </a:extLst>
                </a:gridCol>
                <a:gridCol w="1399032">
                  <a:extLst>
                    <a:ext uri="{9D8B030D-6E8A-4147-A177-3AD203B41FA5}">
                      <a16:colId xmlns:a16="http://schemas.microsoft.com/office/drawing/2014/main" val="784314663"/>
                    </a:ext>
                  </a:extLst>
                </a:gridCol>
                <a:gridCol w="1399032">
                  <a:extLst>
                    <a:ext uri="{9D8B030D-6E8A-4147-A177-3AD203B41FA5}">
                      <a16:colId xmlns:a16="http://schemas.microsoft.com/office/drawing/2014/main" val="303065592"/>
                    </a:ext>
                  </a:extLst>
                </a:gridCol>
                <a:gridCol w="1399032">
                  <a:extLst>
                    <a:ext uri="{9D8B030D-6E8A-4147-A177-3AD203B41FA5}">
                      <a16:colId xmlns:a16="http://schemas.microsoft.com/office/drawing/2014/main" val="1307929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9748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326731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413711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244.66666666667</a:t>
                      </a:r>
                    </a:p>
                  </a:txBody>
                  <a:tcPr/>
                </a:tc>
                <a:extLst>
                  <a:ext uri="{0D108BD9-81ED-4DB2-BD59-A6C34878D82A}">
                    <a16:rowId xmlns:a16="http://schemas.microsoft.com/office/drawing/2014/main" val="291046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244.66666666667</a:t>
                      </a:r>
                    </a:p>
                  </a:txBody>
                  <a:tcPr/>
                </a:tc>
                <a:extLst>
                  <a:ext uri="{0D108BD9-81ED-4DB2-BD59-A6C34878D82A}">
                    <a16:rowId xmlns:a16="http://schemas.microsoft.com/office/drawing/2014/main" val="392365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97337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4952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396718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102.33333333333</a:t>
                      </a:r>
                    </a:p>
                  </a:txBody>
                  <a:tcPr/>
                </a:tc>
                <a:extLst>
                  <a:ext uri="{0D108BD9-81ED-4DB2-BD59-A6C34878D82A}">
                    <a16:rowId xmlns:a16="http://schemas.microsoft.com/office/drawing/2014/main" val="173079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#VeranoVenzo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extLst>
                  <a:ext uri="{0D108BD9-81ED-4DB2-BD59-A6C34878D82A}">
                    <a16:rowId xmlns:a16="http://schemas.microsoft.com/office/drawing/2014/main" val="238866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extLst>
                  <a:ext uri="{0D108BD9-81ED-4DB2-BD59-A6C34878D82A}">
                    <a16:rowId xmlns:a16="http://schemas.microsoft.com/office/drawing/2014/main" val="891601331"/>
                  </a:ext>
                </a:extLst>
              </a:tr>
            </a:tbl>
          </a:graphicData>
        </a:graphic>
      </p:graphicFrame>
      <p:sp>
        <p:nvSpPr>
          <p:cNvPr id="4" name="Text Placeholder 3">
            <a:extLst>
              <a:ext uri="{FF2B5EF4-FFF2-40B4-BE49-F238E27FC236}">
                <a16:creationId xmlns:a16="http://schemas.microsoft.com/office/drawing/2014/main" id="{8F998F7D-807B-4450-97CA-BF25C4E6D3B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862986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B082-E6BE-449E-A240-8BF88A7AFA7F}"/>
              </a:ext>
            </a:extLst>
          </p:cNvPr>
          <p:cNvSpPr>
            <a:spLocks noGrp="1"/>
          </p:cNvSpPr>
          <p:nvPr>
            <p:ph type="title"/>
          </p:nvPr>
        </p:nvSpPr>
        <p:spPr/>
        <p:txBody>
          <a:bodyPr/>
          <a:lstStyle/>
          <a:p>
            <a:r>
              <a:rPr lang="en-US"/>
              <a:t>Instagram Hashtag Detection | Teknialbikes - 3 of 3</a:t>
            </a:r>
          </a:p>
        </p:txBody>
      </p:sp>
      <p:graphicFrame>
        <p:nvGraphicFramePr>
          <p:cNvPr id="5" name="Table Placeholder 4">
            <a:extLst>
              <a:ext uri="{FF2B5EF4-FFF2-40B4-BE49-F238E27FC236}">
                <a16:creationId xmlns:a16="http://schemas.microsoft.com/office/drawing/2014/main" id="{52799CA7-DDE8-4423-A420-B86C8A30223C}"/>
              </a:ext>
            </a:extLst>
          </p:cNvPr>
          <p:cNvGraphicFramePr>
            <a:graphicFrameLocks noGrp="1"/>
          </p:cNvGraphicFramePr>
          <p:nvPr>
            <p:ph type="tbl" sz="quarter" idx="13"/>
            <p:extLst>
              <p:ext uri="{D42A27DB-BD31-4B8C-83A1-F6EECF244321}">
                <p14:modId xmlns:p14="http://schemas.microsoft.com/office/powerpoint/2010/main" val="3832857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1247198"/>
                    </a:ext>
                  </a:extLst>
                </a:gridCol>
                <a:gridCol w="1399032">
                  <a:extLst>
                    <a:ext uri="{9D8B030D-6E8A-4147-A177-3AD203B41FA5}">
                      <a16:colId xmlns:a16="http://schemas.microsoft.com/office/drawing/2014/main" val="1969274418"/>
                    </a:ext>
                  </a:extLst>
                </a:gridCol>
                <a:gridCol w="1399032">
                  <a:extLst>
                    <a:ext uri="{9D8B030D-6E8A-4147-A177-3AD203B41FA5}">
                      <a16:colId xmlns:a16="http://schemas.microsoft.com/office/drawing/2014/main" val="2647298217"/>
                    </a:ext>
                  </a:extLst>
                </a:gridCol>
                <a:gridCol w="1399032">
                  <a:extLst>
                    <a:ext uri="{9D8B030D-6E8A-4147-A177-3AD203B41FA5}">
                      <a16:colId xmlns:a16="http://schemas.microsoft.com/office/drawing/2014/main" val="2192618940"/>
                    </a:ext>
                  </a:extLst>
                </a:gridCol>
                <a:gridCol w="1399032">
                  <a:extLst>
                    <a:ext uri="{9D8B030D-6E8A-4147-A177-3AD203B41FA5}">
                      <a16:colId xmlns:a16="http://schemas.microsoft.com/office/drawing/2014/main" val="277427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8069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extLst>
                  <a:ext uri="{0D108BD9-81ED-4DB2-BD59-A6C34878D82A}">
                    <a16:rowId xmlns:a16="http://schemas.microsoft.com/office/drawing/2014/main" val="47750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81.75</a:t>
                      </a:r>
                    </a:p>
                  </a:txBody>
                  <a:tcPr/>
                </a:tc>
                <a:extLst>
                  <a:ext uri="{0D108BD9-81ED-4DB2-BD59-A6C34878D82A}">
                    <a16:rowId xmlns:a16="http://schemas.microsoft.com/office/drawing/2014/main" val="3967924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73.75</a:t>
                      </a:r>
                    </a:p>
                  </a:txBody>
                  <a:tcPr/>
                </a:tc>
                <a:extLst>
                  <a:ext uri="{0D108BD9-81ED-4DB2-BD59-A6C34878D82A}">
                    <a16:rowId xmlns:a16="http://schemas.microsoft.com/office/drawing/2014/main" val="195841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extLst>
                  <a:ext uri="{0D108BD9-81ED-4DB2-BD59-A6C34878D82A}">
                    <a16:rowId xmlns:a16="http://schemas.microsoft.com/office/drawing/2014/main" val="271232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#Crossboy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31.333333333333</a:t>
                      </a:r>
                    </a:p>
                  </a:txBody>
                  <a:tcPr/>
                </a:tc>
                <a:extLst>
                  <a:ext uri="{0D108BD9-81ED-4DB2-BD59-A6C34878D82A}">
                    <a16:rowId xmlns:a16="http://schemas.microsoft.com/office/drawing/2014/main" val="189443387"/>
                  </a:ext>
                </a:extLst>
              </a:tr>
            </a:tbl>
          </a:graphicData>
        </a:graphic>
      </p:graphicFrame>
      <p:sp>
        <p:nvSpPr>
          <p:cNvPr id="4" name="Text Placeholder 3">
            <a:extLst>
              <a:ext uri="{FF2B5EF4-FFF2-40B4-BE49-F238E27FC236}">
                <a16:creationId xmlns:a16="http://schemas.microsoft.com/office/drawing/2014/main" id="{7A9485E7-EE56-4CD6-BC35-01FFC122E1F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66395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2F6F-DD0E-4939-BA82-1B49DBB967B4}"/>
              </a:ext>
            </a:extLst>
          </p:cNvPr>
          <p:cNvSpPr>
            <a:spLocks noGrp="1"/>
          </p:cNvSpPr>
          <p:nvPr>
            <p:ph type="title"/>
          </p:nvPr>
        </p:nvSpPr>
        <p:spPr/>
        <p:txBody>
          <a:bodyPr/>
          <a:lstStyle/>
          <a:p>
            <a:r>
              <a:rPr lang="en-US"/>
              <a:t>Instagram Posts Table | Teknialbikes - 1 of 18</a:t>
            </a:r>
          </a:p>
        </p:txBody>
      </p:sp>
      <p:graphicFrame>
        <p:nvGraphicFramePr>
          <p:cNvPr id="5" name="Table Placeholder 4">
            <a:extLst>
              <a:ext uri="{FF2B5EF4-FFF2-40B4-BE49-F238E27FC236}">
                <a16:creationId xmlns:a16="http://schemas.microsoft.com/office/drawing/2014/main" id="{1DBDFCF0-B8BE-4170-BBD9-D6AC39FBF93D}"/>
              </a:ext>
            </a:extLst>
          </p:cNvPr>
          <p:cNvGraphicFramePr>
            <a:graphicFrameLocks noGrp="1"/>
          </p:cNvGraphicFramePr>
          <p:nvPr>
            <p:ph type="tbl" sz="quarter" idx="13"/>
            <p:extLst>
              <p:ext uri="{D42A27DB-BD31-4B8C-83A1-F6EECF244321}">
                <p14:modId xmlns:p14="http://schemas.microsoft.com/office/powerpoint/2010/main" val="404892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11515577"/>
                    </a:ext>
                  </a:extLst>
                </a:gridCol>
                <a:gridCol w="987552">
                  <a:extLst>
                    <a:ext uri="{9D8B030D-6E8A-4147-A177-3AD203B41FA5}">
                      <a16:colId xmlns:a16="http://schemas.microsoft.com/office/drawing/2014/main" val="1888588300"/>
                    </a:ext>
                  </a:extLst>
                </a:gridCol>
                <a:gridCol w="987552">
                  <a:extLst>
                    <a:ext uri="{9D8B030D-6E8A-4147-A177-3AD203B41FA5}">
                      <a16:colId xmlns:a16="http://schemas.microsoft.com/office/drawing/2014/main" val="2013979443"/>
                    </a:ext>
                  </a:extLst>
                </a:gridCol>
                <a:gridCol w="987552">
                  <a:extLst>
                    <a:ext uri="{9D8B030D-6E8A-4147-A177-3AD203B41FA5}">
                      <a16:colId xmlns:a16="http://schemas.microsoft.com/office/drawing/2014/main" val="3626210874"/>
                    </a:ext>
                  </a:extLst>
                </a:gridCol>
                <a:gridCol w="987552">
                  <a:extLst>
                    <a:ext uri="{9D8B030D-6E8A-4147-A177-3AD203B41FA5}">
                      <a16:colId xmlns:a16="http://schemas.microsoft.com/office/drawing/2014/main" val="2773210530"/>
                    </a:ext>
                  </a:extLst>
                </a:gridCol>
                <a:gridCol w="987552">
                  <a:extLst>
                    <a:ext uri="{9D8B030D-6E8A-4147-A177-3AD203B41FA5}">
                      <a16:colId xmlns:a16="http://schemas.microsoft.com/office/drawing/2014/main" val="962138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92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- 2021-02-19 12:40:24</a:t>
                      </a:r>
                      <a:r>
                        <a:rPr kumimoji="0" lang="es-ES" sz="1000" b="0" i="0" u="none" strike="noStrike" kern="1200" cap="none" spc="0" normalizeH="0" baseline="0" noProof="0">
                          <a:ln>
                            <a:noFill/>
                          </a:ln>
                          <a:solidFill>
                            <a:prstClr val="black"/>
                          </a:solidFill>
                          <a:effectLst/>
                          <a:uLnTx/>
                          <a:uFillTx/>
                          <a:latin typeface="+mn-lt"/>
                          <a:ea typeface="+mn-ea"/>
                          <a:cs typeface="+mn-cs"/>
                        </a:rPr>
                        <a:t>
 ¡SORTEAMOS ESTA BICI PRIMAVERA! Si querés participar, sólo tenés que...
1) Seguirnos en olmobikes 
2) Etiquetar al menos a 3 amigxs, para que también puedan participar.
¡Dale, sorteamos el viernes 26, y esta vez puede ser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7118146"/>
                  </a:ext>
                </a:extLst>
              </a:tr>
            </a:tbl>
          </a:graphicData>
        </a:graphic>
      </p:graphicFrame>
      <p:sp>
        <p:nvSpPr>
          <p:cNvPr id="4" name="Text Placeholder 3">
            <a:extLst>
              <a:ext uri="{FF2B5EF4-FFF2-40B4-BE49-F238E27FC236}">
                <a16:creationId xmlns:a16="http://schemas.microsoft.com/office/drawing/2014/main" id="{C8649F38-104E-4461-972D-3259730FD96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15801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8409-1E7D-47B9-94B6-64462B081DF9}"/>
              </a:ext>
            </a:extLst>
          </p:cNvPr>
          <p:cNvSpPr>
            <a:spLocks noGrp="1"/>
          </p:cNvSpPr>
          <p:nvPr>
            <p:ph type="title"/>
          </p:nvPr>
        </p:nvSpPr>
        <p:spPr/>
        <p:txBody>
          <a:bodyPr/>
          <a:lstStyle/>
          <a:p>
            <a:r>
              <a:rPr lang="en-US"/>
              <a:t>Instagram Posts Table | Teknialbikes - 2 of 18</a:t>
            </a:r>
          </a:p>
        </p:txBody>
      </p:sp>
      <p:graphicFrame>
        <p:nvGraphicFramePr>
          <p:cNvPr id="5" name="Table Placeholder 4">
            <a:extLst>
              <a:ext uri="{FF2B5EF4-FFF2-40B4-BE49-F238E27FC236}">
                <a16:creationId xmlns:a16="http://schemas.microsoft.com/office/drawing/2014/main" id="{C40B79EF-185C-471E-A940-F9340FABAA27}"/>
              </a:ext>
            </a:extLst>
          </p:cNvPr>
          <p:cNvGraphicFramePr>
            <a:graphicFrameLocks noGrp="1"/>
          </p:cNvGraphicFramePr>
          <p:nvPr>
            <p:ph type="tbl" sz="quarter" idx="13"/>
            <p:extLst>
              <p:ext uri="{D42A27DB-BD31-4B8C-83A1-F6EECF244321}">
                <p14:modId xmlns:p14="http://schemas.microsoft.com/office/powerpoint/2010/main" val="2579088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91064107"/>
                    </a:ext>
                  </a:extLst>
                </a:gridCol>
                <a:gridCol w="987552">
                  <a:extLst>
                    <a:ext uri="{9D8B030D-6E8A-4147-A177-3AD203B41FA5}">
                      <a16:colId xmlns:a16="http://schemas.microsoft.com/office/drawing/2014/main" val="3166722267"/>
                    </a:ext>
                  </a:extLst>
                </a:gridCol>
                <a:gridCol w="987552">
                  <a:extLst>
                    <a:ext uri="{9D8B030D-6E8A-4147-A177-3AD203B41FA5}">
                      <a16:colId xmlns:a16="http://schemas.microsoft.com/office/drawing/2014/main" val="1209787689"/>
                    </a:ext>
                  </a:extLst>
                </a:gridCol>
                <a:gridCol w="987552">
                  <a:extLst>
                    <a:ext uri="{9D8B030D-6E8A-4147-A177-3AD203B41FA5}">
                      <a16:colId xmlns:a16="http://schemas.microsoft.com/office/drawing/2014/main" val="3272992206"/>
                    </a:ext>
                  </a:extLst>
                </a:gridCol>
                <a:gridCol w="987552">
                  <a:extLst>
                    <a:ext uri="{9D8B030D-6E8A-4147-A177-3AD203B41FA5}">
                      <a16:colId xmlns:a16="http://schemas.microsoft.com/office/drawing/2014/main" val="3330987189"/>
                    </a:ext>
                  </a:extLst>
                </a:gridCol>
                <a:gridCol w="987552">
                  <a:extLst>
                    <a:ext uri="{9D8B030D-6E8A-4147-A177-3AD203B41FA5}">
                      <a16:colId xmlns:a16="http://schemas.microsoft.com/office/drawing/2014/main" val="1195855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647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- 2021-02-24 15:45:29</a:t>
                      </a:r>
                      <a:r>
                        <a:rPr kumimoji="0" lang="en-US" sz="1000" b="0" i="0" u="none" strike="noStrike" kern="1200" cap="none" spc="0" normalizeH="0" baseline="0" noProof="0">
                          <a:ln>
                            <a:noFill/>
                          </a:ln>
                          <a:solidFill>
                            <a:prstClr val="black"/>
                          </a:solidFill>
                          <a:effectLst/>
                          <a:uLnTx/>
                          <a:uFillTx/>
                          <a:latin typeface="+mn-lt"/>
                          <a:ea typeface="+mn-ea"/>
                          <a:cs typeface="+mn-cs"/>
                        </a:rPr>
                        <a:t>
 Volvemos a encontrarnos en uno de los eventos más esperados por todos los ciclistas del país!! 🤩🔥
Te esperamos en nuestra #ExpoVenzo para mostrarte lo último en bicicletas y equipamientos.
Las #VenzoBikes más buscadas de Argentina estarán allí para que las veas de cerca y podamos brindarte toda la información, consejos y tips que necesites.
Nos vemos en vueltaaltascumbres 🔥💪🏻
#venzo #somosvenzo #vivivenzo #ciclismo #bike #bicicleta #cycling #cyclinglifestyle #cyclingphotos #cyclinglife #mtb #mtblife #mtblifestyle #venzobike #biker #mountainbike #ciclismoargentino #venzobikes #carretera #ciclismoargentino #ciclismoderuta #etna #venzoetna #cyclingroad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456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- 2021-02-09 08:48:49</a:t>
                      </a:r>
                      <a:r>
                        <a:rPr kumimoji="0" lang="en-US" sz="1000" b="0" i="0" u="none" strike="noStrike" kern="1200" cap="none" spc="0" normalizeH="0" baseline="0" noProof="0">
                          <a:ln>
                            <a:noFill/>
                          </a:ln>
                          <a:solidFill>
                            <a:prstClr val="black"/>
                          </a:solidFill>
                          <a:effectLst/>
                          <a:uLnTx/>
                          <a:uFillTx/>
                          <a:latin typeface="+mn-lt"/>
                          <a:ea typeface="+mn-ea"/>
                          <a:cs typeface="+mn-cs"/>
                        </a:rPr>
                        <a:t>
 Sumá placeres.
#librosybicis #bicicleta #todoloqueestabien #veranoenlaciudad lauraazcurra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461089"/>
                  </a:ext>
                </a:extLst>
              </a:tr>
            </a:tbl>
          </a:graphicData>
        </a:graphic>
      </p:graphicFrame>
      <p:sp>
        <p:nvSpPr>
          <p:cNvPr id="4" name="Text Placeholder 3">
            <a:extLst>
              <a:ext uri="{FF2B5EF4-FFF2-40B4-BE49-F238E27FC236}">
                <a16:creationId xmlns:a16="http://schemas.microsoft.com/office/drawing/2014/main" id="{F1ACBE01-2040-4134-BE03-1B32CC36FAB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17330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939D-4E9A-4D62-ACC6-83B97DAFDB79}"/>
              </a:ext>
            </a:extLst>
          </p:cNvPr>
          <p:cNvSpPr>
            <a:spLocks noGrp="1"/>
          </p:cNvSpPr>
          <p:nvPr>
            <p:ph type="title"/>
          </p:nvPr>
        </p:nvSpPr>
        <p:spPr/>
        <p:txBody>
          <a:bodyPr/>
          <a:lstStyle/>
          <a:p>
            <a:r>
              <a:rPr lang="en-US"/>
              <a:t>Instagram Posts Table | Teknialbikes - 3 of 18</a:t>
            </a:r>
          </a:p>
        </p:txBody>
      </p:sp>
      <p:graphicFrame>
        <p:nvGraphicFramePr>
          <p:cNvPr id="5" name="Table Placeholder 4">
            <a:extLst>
              <a:ext uri="{FF2B5EF4-FFF2-40B4-BE49-F238E27FC236}">
                <a16:creationId xmlns:a16="http://schemas.microsoft.com/office/drawing/2014/main" id="{C129850E-EC9F-4F45-868B-BD905EE19264}"/>
              </a:ext>
            </a:extLst>
          </p:cNvPr>
          <p:cNvGraphicFramePr>
            <a:graphicFrameLocks noGrp="1"/>
          </p:cNvGraphicFramePr>
          <p:nvPr>
            <p:ph type="tbl" sz="quarter" idx="13"/>
            <p:extLst>
              <p:ext uri="{D42A27DB-BD31-4B8C-83A1-F6EECF244321}">
                <p14:modId xmlns:p14="http://schemas.microsoft.com/office/powerpoint/2010/main" val="125633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12918975"/>
                    </a:ext>
                  </a:extLst>
                </a:gridCol>
                <a:gridCol w="987552">
                  <a:extLst>
                    <a:ext uri="{9D8B030D-6E8A-4147-A177-3AD203B41FA5}">
                      <a16:colId xmlns:a16="http://schemas.microsoft.com/office/drawing/2014/main" val="3580140258"/>
                    </a:ext>
                  </a:extLst>
                </a:gridCol>
                <a:gridCol w="987552">
                  <a:extLst>
                    <a:ext uri="{9D8B030D-6E8A-4147-A177-3AD203B41FA5}">
                      <a16:colId xmlns:a16="http://schemas.microsoft.com/office/drawing/2014/main" val="171994614"/>
                    </a:ext>
                  </a:extLst>
                </a:gridCol>
                <a:gridCol w="987552">
                  <a:extLst>
                    <a:ext uri="{9D8B030D-6E8A-4147-A177-3AD203B41FA5}">
                      <a16:colId xmlns:a16="http://schemas.microsoft.com/office/drawing/2014/main" val="1538209366"/>
                    </a:ext>
                  </a:extLst>
                </a:gridCol>
                <a:gridCol w="987552">
                  <a:extLst>
                    <a:ext uri="{9D8B030D-6E8A-4147-A177-3AD203B41FA5}">
                      <a16:colId xmlns:a16="http://schemas.microsoft.com/office/drawing/2014/main" val="1099995527"/>
                    </a:ext>
                  </a:extLst>
                </a:gridCol>
                <a:gridCol w="987552">
                  <a:extLst>
                    <a:ext uri="{9D8B030D-6E8A-4147-A177-3AD203B41FA5}">
                      <a16:colId xmlns:a16="http://schemas.microsoft.com/office/drawing/2014/main" val="2288499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635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- 2021-02-02 10:30:12</a:t>
                      </a:r>
                      <a:r>
                        <a:rPr kumimoji="0" lang="es-ES" sz="1000" b="0" i="0" u="none" strike="noStrike" kern="1200" cap="none" spc="0" normalizeH="0" baseline="0" noProof="0">
                          <a:ln>
                            <a:noFill/>
                          </a:ln>
                          <a:solidFill>
                            <a:prstClr val="black"/>
                          </a:solidFill>
                          <a:effectLst/>
                          <a:uLnTx/>
                          <a:uFillTx/>
                          <a:latin typeface="+mn-lt"/>
                          <a:ea typeface="+mn-ea"/>
                          <a:cs typeface="+mn-cs"/>
                        </a:rPr>
                        <a:t>
 Nuestro flamante ganador del ultimo sorteo de fin de año daviaguirre.tm ya esta con su THOR R29 💪 🎉 
.
Gracias David por participar y por la paciencia, se hizo esperar la #Thor pero llegó, que lo disfrutes al máximo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201329"/>
                  </a:ext>
                </a:extLst>
              </a:tr>
            </a:tbl>
          </a:graphicData>
        </a:graphic>
      </p:graphicFrame>
      <p:sp>
        <p:nvSpPr>
          <p:cNvPr id="4" name="Text Placeholder 3">
            <a:extLst>
              <a:ext uri="{FF2B5EF4-FFF2-40B4-BE49-F238E27FC236}">
                <a16:creationId xmlns:a16="http://schemas.microsoft.com/office/drawing/2014/main" id="{BB39227B-D199-46FD-B7A4-735BE7E65B9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85865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334D3-A2CA-4E6D-97D9-50FFB4F3A016}"/>
              </a:ext>
            </a:extLst>
          </p:cNvPr>
          <p:cNvSpPr>
            <a:spLocks noGrp="1"/>
          </p:cNvSpPr>
          <p:nvPr>
            <p:ph type="title"/>
          </p:nvPr>
        </p:nvSpPr>
        <p:spPr/>
        <p:txBody>
          <a:bodyPr/>
          <a:lstStyle/>
          <a:p>
            <a:r>
              <a:rPr lang="en-US"/>
              <a:t>Instagram Posts Table | Teknialbikes - 4 of 18</a:t>
            </a:r>
          </a:p>
        </p:txBody>
      </p:sp>
      <p:graphicFrame>
        <p:nvGraphicFramePr>
          <p:cNvPr id="5" name="Table Placeholder 4">
            <a:extLst>
              <a:ext uri="{FF2B5EF4-FFF2-40B4-BE49-F238E27FC236}">
                <a16:creationId xmlns:a16="http://schemas.microsoft.com/office/drawing/2014/main" id="{26399618-ADC5-4DA3-A037-1B64DDD79544}"/>
              </a:ext>
            </a:extLst>
          </p:cNvPr>
          <p:cNvGraphicFramePr>
            <a:graphicFrameLocks noGrp="1"/>
          </p:cNvGraphicFramePr>
          <p:nvPr>
            <p:ph type="tbl" sz="quarter" idx="13"/>
            <p:extLst>
              <p:ext uri="{D42A27DB-BD31-4B8C-83A1-F6EECF244321}">
                <p14:modId xmlns:p14="http://schemas.microsoft.com/office/powerpoint/2010/main" val="4266522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10577517"/>
                    </a:ext>
                  </a:extLst>
                </a:gridCol>
                <a:gridCol w="987552">
                  <a:extLst>
                    <a:ext uri="{9D8B030D-6E8A-4147-A177-3AD203B41FA5}">
                      <a16:colId xmlns:a16="http://schemas.microsoft.com/office/drawing/2014/main" val="378059562"/>
                    </a:ext>
                  </a:extLst>
                </a:gridCol>
                <a:gridCol w="987552">
                  <a:extLst>
                    <a:ext uri="{9D8B030D-6E8A-4147-A177-3AD203B41FA5}">
                      <a16:colId xmlns:a16="http://schemas.microsoft.com/office/drawing/2014/main" val="2322685805"/>
                    </a:ext>
                  </a:extLst>
                </a:gridCol>
                <a:gridCol w="987552">
                  <a:extLst>
                    <a:ext uri="{9D8B030D-6E8A-4147-A177-3AD203B41FA5}">
                      <a16:colId xmlns:a16="http://schemas.microsoft.com/office/drawing/2014/main" val="2482245567"/>
                    </a:ext>
                  </a:extLst>
                </a:gridCol>
                <a:gridCol w="987552">
                  <a:extLst>
                    <a:ext uri="{9D8B030D-6E8A-4147-A177-3AD203B41FA5}">
                      <a16:colId xmlns:a16="http://schemas.microsoft.com/office/drawing/2014/main" val="3906095227"/>
                    </a:ext>
                  </a:extLst>
                </a:gridCol>
                <a:gridCol w="987552">
                  <a:extLst>
                    <a:ext uri="{9D8B030D-6E8A-4147-A177-3AD203B41FA5}">
                      <a16:colId xmlns:a16="http://schemas.microsoft.com/office/drawing/2014/main" val="2925327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222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- 2021-02-08 21:59:33</a:t>
                      </a:r>
                      <a:r>
                        <a:rPr kumimoji="0" lang="es-ES" sz="1000" b="0" i="0" u="none" strike="noStrike" kern="1200" cap="none" spc="0" normalizeH="0" baseline="0" noProof="0">
                          <a:ln>
                            <a:noFill/>
                          </a:ln>
                          <a:solidFill>
                            <a:prstClr val="black"/>
                          </a:solidFill>
                          <a:effectLst/>
                          <a:uLnTx/>
                          <a:uFillTx/>
                          <a:latin typeface="+mn-lt"/>
                          <a:ea typeface="+mn-ea"/>
                          <a:cs typeface="+mn-cs"/>
                        </a:rPr>
                        <a:t>
 #VeranoVenzo: 🚴🏻‍♀️⛰🏝 
Pasarelas de El Manso
Por lavidadeviaje
.
Un sendero de 20 km que va paralelo a uno de los ríos más lindos de la Patagonia por un valle de cordillera verde y boscoso. Es un clásico y a la vez uno de los recorridos más espectaculares que hay en el Sur argentino para hacer en bicicleta
.
🗓Cuándo hacerlo: por sus pozones de agua, la mejor época es en verano. Si se busca un poco más de tranquilidad y menos gente, es un recorrido que también se puede hacer en primavera y en otoño. 
.
🥪💧Comida y agua: sobre la Ruta Provincial 83 hay almacenes donde poder comprar comida, también hay campings con proveedurías. El agua no es un problema: en toda esta zona hay vertientes y ríos de cordillera donde poder cargar las caramañolas. 
.
😴 Dónde dormir: a lo largo del Río Manso hay varios campings.
.
⚠️ A tener en cuenta: - El acceso al Valle de El Manso está en la localidad de Villegas, a 69 kilómetros al sur de Bariloche y a 56 kilómetros al norte de El Bolsón.  - Desd...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3513425"/>
                  </a:ext>
                </a:extLst>
              </a:tr>
            </a:tbl>
          </a:graphicData>
        </a:graphic>
      </p:graphicFrame>
      <p:sp>
        <p:nvSpPr>
          <p:cNvPr id="4" name="Text Placeholder 3">
            <a:extLst>
              <a:ext uri="{FF2B5EF4-FFF2-40B4-BE49-F238E27FC236}">
                <a16:creationId xmlns:a16="http://schemas.microsoft.com/office/drawing/2014/main" id="{F98691C7-3B26-46DD-A872-1B431F70E82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87816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23CD6-85BD-4046-8795-3FD9CF0F0794}"/>
              </a:ext>
            </a:extLst>
          </p:cNvPr>
          <p:cNvSpPr>
            <a:spLocks noGrp="1"/>
          </p:cNvSpPr>
          <p:nvPr>
            <p:ph type="title"/>
          </p:nvPr>
        </p:nvSpPr>
        <p:spPr/>
        <p:txBody>
          <a:bodyPr/>
          <a:lstStyle/>
          <a:p>
            <a:r>
              <a:rPr lang="en-US"/>
              <a:t>Instagram Posts Table | Teknialbikes - 5 of 18</a:t>
            </a:r>
          </a:p>
        </p:txBody>
      </p:sp>
      <p:graphicFrame>
        <p:nvGraphicFramePr>
          <p:cNvPr id="5" name="Table Placeholder 4">
            <a:extLst>
              <a:ext uri="{FF2B5EF4-FFF2-40B4-BE49-F238E27FC236}">
                <a16:creationId xmlns:a16="http://schemas.microsoft.com/office/drawing/2014/main" id="{A4057B14-28D7-4494-A862-98A42E1B41FF}"/>
              </a:ext>
            </a:extLst>
          </p:cNvPr>
          <p:cNvGraphicFramePr>
            <a:graphicFrameLocks noGrp="1"/>
          </p:cNvGraphicFramePr>
          <p:nvPr>
            <p:ph type="tbl" sz="quarter" idx="13"/>
            <p:extLst>
              <p:ext uri="{D42A27DB-BD31-4B8C-83A1-F6EECF244321}">
                <p14:modId xmlns:p14="http://schemas.microsoft.com/office/powerpoint/2010/main" val="311257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20780862"/>
                    </a:ext>
                  </a:extLst>
                </a:gridCol>
                <a:gridCol w="987552">
                  <a:extLst>
                    <a:ext uri="{9D8B030D-6E8A-4147-A177-3AD203B41FA5}">
                      <a16:colId xmlns:a16="http://schemas.microsoft.com/office/drawing/2014/main" val="2686889582"/>
                    </a:ext>
                  </a:extLst>
                </a:gridCol>
                <a:gridCol w="987552">
                  <a:extLst>
                    <a:ext uri="{9D8B030D-6E8A-4147-A177-3AD203B41FA5}">
                      <a16:colId xmlns:a16="http://schemas.microsoft.com/office/drawing/2014/main" val="1874901339"/>
                    </a:ext>
                  </a:extLst>
                </a:gridCol>
                <a:gridCol w="987552">
                  <a:extLst>
                    <a:ext uri="{9D8B030D-6E8A-4147-A177-3AD203B41FA5}">
                      <a16:colId xmlns:a16="http://schemas.microsoft.com/office/drawing/2014/main" val="3644750332"/>
                    </a:ext>
                  </a:extLst>
                </a:gridCol>
                <a:gridCol w="987552">
                  <a:extLst>
                    <a:ext uri="{9D8B030D-6E8A-4147-A177-3AD203B41FA5}">
                      <a16:colId xmlns:a16="http://schemas.microsoft.com/office/drawing/2014/main" val="1960748262"/>
                    </a:ext>
                  </a:extLst>
                </a:gridCol>
                <a:gridCol w="987552">
                  <a:extLst>
                    <a:ext uri="{9D8B030D-6E8A-4147-A177-3AD203B41FA5}">
                      <a16:colId xmlns:a16="http://schemas.microsoft.com/office/drawing/2014/main" val="123192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823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- 2021-02-18 10:05:42</a:t>
                      </a:r>
                      <a:r>
                        <a:rPr kumimoji="0" lang="es-ES" sz="1000" b="0" i="0" u="none" strike="noStrike" kern="1200" cap="none" spc="0" normalizeH="0" baseline="0" noProof="0">
                          <a:ln>
                            <a:noFill/>
                          </a:ln>
                          <a:solidFill>
                            <a:prstClr val="black"/>
                          </a:solidFill>
                          <a:effectLst/>
                          <a:uLnTx/>
                          <a:uFillTx/>
                          <a:latin typeface="+mn-lt"/>
                          <a:ea typeface="+mn-ea"/>
                          <a:cs typeface="+mn-cs"/>
                        </a:rPr>
                        <a:t>
 Pedalear es lindo, pero bien acompañadx mucho más.
#bici #bicicleta #urbanbike #biciparachicos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783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- 2021-02-12 12:17:46</a:t>
                      </a:r>
                      <a:r>
                        <a:rPr kumimoji="0" lang="es-ES" sz="1000" b="0" i="0" u="none" strike="noStrike" kern="1200" cap="none" spc="0" normalizeH="0" baseline="0" noProof="0">
                          <a:ln>
                            <a:noFill/>
                          </a:ln>
                          <a:solidFill>
                            <a:prstClr val="black"/>
                          </a:solidFill>
                          <a:effectLst/>
                          <a:uLnTx/>
                          <a:uFillTx/>
                          <a:latin typeface="+mn-lt"/>
                          <a:ea typeface="+mn-ea"/>
                          <a:cs typeface="+mn-cs"/>
                        </a:rPr>
                        <a:t>
 Hace 37 años partía Julio... "No ocurra que las bicicletas amanezcan un día cubiertas de espinas, que las astas de sus manubrios crezcan y embistan, que acorazadas de furor arremetan en legión contra los cristales de las compañías de seguros y que el día luctuoso se cierre con baja general de acciones, con luto en veinticuatro horas, con duelos despedidos por tarjeta".
#juliocortazar #cortazar #bicicleta #bicycle #bikeandart #booksandbikes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063329"/>
                  </a:ext>
                </a:extLst>
              </a:tr>
            </a:tbl>
          </a:graphicData>
        </a:graphic>
      </p:graphicFrame>
      <p:sp>
        <p:nvSpPr>
          <p:cNvPr id="4" name="Text Placeholder 3">
            <a:extLst>
              <a:ext uri="{FF2B5EF4-FFF2-40B4-BE49-F238E27FC236}">
                <a16:creationId xmlns:a16="http://schemas.microsoft.com/office/drawing/2014/main" id="{29FE6C1C-E8EC-479B-A7DC-B2FB48BDE27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22415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AA22-DE7D-4ADC-8020-174921E34D7E}"/>
              </a:ext>
            </a:extLst>
          </p:cNvPr>
          <p:cNvSpPr>
            <a:spLocks noGrp="1"/>
          </p:cNvSpPr>
          <p:nvPr>
            <p:ph type="title"/>
          </p:nvPr>
        </p:nvSpPr>
        <p:spPr/>
        <p:txBody>
          <a:bodyPr/>
          <a:lstStyle/>
          <a:p>
            <a:r>
              <a:rPr lang="en-US"/>
              <a:t>Instagram Posts Table | Teknialbikes - 6 of 18</a:t>
            </a:r>
          </a:p>
        </p:txBody>
      </p:sp>
      <p:graphicFrame>
        <p:nvGraphicFramePr>
          <p:cNvPr id="5" name="Table Placeholder 4">
            <a:extLst>
              <a:ext uri="{FF2B5EF4-FFF2-40B4-BE49-F238E27FC236}">
                <a16:creationId xmlns:a16="http://schemas.microsoft.com/office/drawing/2014/main" id="{4CF63255-B27F-466C-8C99-FF76FF6D55A7}"/>
              </a:ext>
            </a:extLst>
          </p:cNvPr>
          <p:cNvGraphicFramePr>
            <a:graphicFrameLocks noGrp="1"/>
          </p:cNvGraphicFramePr>
          <p:nvPr>
            <p:ph type="tbl" sz="quarter" idx="13"/>
            <p:extLst>
              <p:ext uri="{D42A27DB-BD31-4B8C-83A1-F6EECF244321}">
                <p14:modId xmlns:p14="http://schemas.microsoft.com/office/powerpoint/2010/main" val="239128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58442946"/>
                    </a:ext>
                  </a:extLst>
                </a:gridCol>
                <a:gridCol w="987552">
                  <a:extLst>
                    <a:ext uri="{9D8B030D-6E8A-4147-A177-3AD203B41FA5}">
                      <a16:colId xmlns:a16="http://schemas.microsoft.com/office/drawing/2014/main" val="227795022"/>
                    </a:ext>
                  </a:extLst>
                </a:gridCol>
                <a:gridCol w="987552">
                  <a:extLst>
                    <a:ext uri="{9D8B030D-6E8A-4147-A177-3AD203B41FA5}">
                      <a16:colId xmlns:a16="http://schemas.microsoft.com/office/drawing/2014/main" val="2236827850"/>
                    </a:ext>
                  </a:extLst>
                </a:gridCol>
                <a:gridCol w="987552">
                  <a:extLst>
                    <a:ext uri="{9D8B030D-6E8A-4147-A177-3AD203B41FA5}">
                      <a16:colId xmlns:a16="http://schemas.microsoft.com/office/drawing/2014/main" val="2272298908"/>
                    </a:ext>
                  </a:extLst>
                </a:gridCol>
                <a:gridCol w="987552">
                  <a:extLst>
                    <a:ext uri="{9D8B030D-6E8A-4147-A177-3AD203B41FA5}">
                      <a16:colId xmlns:a16="http://schemas.microsoft.com/office/drawing/2014/main" val="2406363303"/>
                    </a:ext>
                  </a:extLst>
                </a:gridCol>
                <a:gridCol w="987552">
                  <a:extLst>
                    <a:ext uri="{9D8B030D-6E8A-4147-A177-3AD203B41FA5}">
                      <a16:colId xmlns:a16="http://schemas.microsoft.com/office/drawing/2014/main" val="1671925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49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- 2021-02-18 21:33:37</a:t>
                      </a:r>
                      <a:r>
                        <a:rPr kumimoji="0" lang="es-ES" sz="1000" b="0" i="0" u="none" strike="noStrike" kern="1200" cap="none" spc="0" normalizeH="0" baseline="0" noProof="0">
                          <a:ln>
                            <a:noFill/>
                          </a:ln>
                          <a:solidFill>
                            <a:prstClr val="black"/>
                          </a:solidFill>
                          <a:effectLst/>
                          <a:uLnTx/>
                          <a:uFillTx/>
                          <a:latin typeface="+mn-lt"/>
                          <a:ea typeface="+mn-ea"/>
                          <a:cs typeface="+mn-cs"/>
                        </a:rPr>
                        <a:t>
 #VeranoVenzo: Sur neuquino
Por natibainotti
.
Este recorrido atraviesa desde bosques y lagos hasta la estepa, para reencontrarse con el verde de las araucarias al acercarse a Villa Pehuenia.
.
Un recorrido para continuar el clásico camino de 7 lagos.
.
DATOS ÚTILES:
🗓 Cuándo hacerlo: de septiembre a mayo.
🥪 Comida: podés conseguir en cualquiera de los pueblos/ciudades mencionados. En temporada (de diciembre a abril), en el camino de 7 lagos podés encontrar las provedurías abiertas.
💧Agua: se puede cargar en los lagos y ríos.
😴 Dónde dormir: campings en 7 lagos, camping libre al costado del río Aluminé; hostels, warmshower o couchsurfing en las ciudades y pueblos. En San Martín de los Andes hay un bike
hostel.
🥶 Aunque vayas en pleno verano, llevá buen abrigo (polar, campera, gorro). De noche la temperatura baja mucho, especialmente en zonas despobladas y con mucha vegetación.
.
Tenes dudas o consultas?
Dejalas en comentarios que Nati Bainotti te las va a responder! ❤️
.
#ve...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5876003"/>
                  </a:ext>
                </a:extLst>
              </a:tr>
            </a:tbl>
          </a:graphicData>
        </a:graphic>
      </p:graphicFrame>
      <p:sp>
        <p:nvSpPr>
          <p:cNvPr id="4" name="Text Placeholder 3">
            <a:extLst>
              <a:ext uri="{FF2B5EF4-FFF2-40B4-BE49-F238E27FC236}">
                <a16:creationId xmlns:a16="http://schemas.microsoft.com/office/drawing/2014/main" id="{52E6EE31-2DDC-4115-BB46-9BF71662E2E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891885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CAE6E-588F-46EA-BB21-36D14298B834}"/>
              </a:ext>
            </a:extLst>
          </p:cNvPr>
          <p:cNvSpPr>
            <a:spLocks noGrp="1"/>
          </p:cNvSpPr>
          <p:nvPr>
            <p:ph type="title"/>
          </p:nvPr>
        </p:nvSpPr>
        <p:spPr/>
        <p:txBody>
          <a:bodyPr/>
          <a:lstStyle/>
          <a:p>
            <a:r>
              <a:rPr lang="en-US"/>
              <a:t>Instagram Posts Table | Teknialbikes - 7 of 18</a:t>
            </a:r>
          </a:p>
        </p:txBody>
      </p:sp>
      <p:graphicFrame>
        <p:nvGraphicFramePr>
          <p:cNvPr id="5" name="Table Placeholder 4">
            <a:extLst>
              <a:ext uri="{FF2B5EF4-FFF2-40B4-BE49-F238E27FC236}">
                <a16:creationId xmlns:a16="http://schemas.microsoft.com/office/drawing/2014/main" id="{24B6D0F4-013B-41BE-9FC6-E0F31F8639A7}"/>
              </a:ext>
            </a:extLst>
          </p:cNvPr>
          <p:cNvGraphicFramePr>
            <a:graphicFrameLocks noGrp="1"/>
          </p:cNvGraphicFramePr>
          <p:nvPr>
            <p:ph type="tbl" sz="quarter" idx="13"/>
            <p:extLst>
              <p:ext uri="{D42A27DB-BD31-4B8C-83A1-F6EECF244321}">
                <p14:modId xmlns:p14="http://schemas.microsoft.com/office/powerpoint/2010/main" val="53649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31052316"/>
                    </a:ext>
                  </a:extLst>
                </a:gridCol>
                <a:gridCol w="987552">
                  <a:extLst>
                    <a:ext uri="{9D8B030D-6E8A-4147-A177-3AD203B41FA5}">
                      <a16:colId xmlns:a16="http://schemas.microsoft.com/office/drawing/2014/main" val="2029493418"/>
                    </a:ext>
                  </a:extLst>
                </a:gridCol>
                <a:gridCol w="987552">
                  <a:extLst>
                    <a:ext uri="{9D8B030D-6E8A-4147-A177-3AD203B41FA5}">
                      <a16:colId xmlns:a16="http://schemas.microsoft.com/office/drawing/2014/main" val="920612955"/>
                    </a:ext>
                  </a:extLst>
                </a:gridCol>
                <a:gridCol w="987552">
                  <a:extLst>
                    <a:ext uri="{9D8B030D-6E8A-4147-A177-3AD203B41FA5}">
                      <a16:colId xmlns:a16="http://schemas.microsoft.com/office/drawing/2014/main" val="2669182073"/>
                    </a:ext>
                  </a:extLst>
                </a:gridCol>
                <a:gridCol w="987552">
                  <a:extLst>
                    <a:ext uri="{9D8B030D-6E8A-4147-A177-3AD203B41FA5}">
                      <a16:colId xmlns:a16="http://schemas.microsoft.com/office/drawing/2014/main" val="3074697633"/>
                    </a:ext>
                  </a:extLst>
                </a:gridCol>
                <a:gridCol w="987552">
                  <a:extLst>
                    <a:ext uri="{9D8B030D-6E8A-4147-A177-3AD203B41FA5}">
                      <a16:colId xmlns:a16="http://schemas.microsoft.com/office/drawing/2014/main" val="45248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740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- 2021-02-02 18:19:31</a:t>
                      </a:r>
                      <a:r>
                        <a:rPr kumimoji="0" lang="es-ES" sz="1000" b="0" i="0" u="none" strike="noStrike" kern="1200" cap="none" spc="0" normalizeH="0" baseline="0" noProof="0">
                          <a:ln>
                            <a:noFill/>
                          </a:ln>
                          <a:solidFill>
                            <a:prstClr val="black"/>
                          </a:solidFill>
                          <a:effectLst/>
                          <a:uLnTx/>
                          <a:uFillTx/>
                          <a:latin typeface="+mn-lt"/>
                          <a:ea typeface="+mn-ea"/>
                          <a:cs typeface="+mn-cs"/>
                        </a:rPr>
                        <a:t>
 #VeranoVenzo: ⛰🚴🏻🚴🏻‍♀️
Agua de Oro - Ascochinga (Por Sierras Chicas)
Por: andar.liviano
.
Este es un recorrido intenso de puro ripio y caminos de tierra en las Sierras Chicas de Córdoba. Recomendado para los apasionados del Mountain Bike y los que buscan la típica foto panorámica en la cima de las Sierras.
.
FICHA DE RUTA:
🚴🏻Kilometros: 60 km.
🔥Nivel de Dificultad: Media/Alta
🗓Días: 1/2.
⛰Lugar: Agua de Oro-Ascochinga, Sierras Chicas, Córdoba
✔️Tipo de Recorrido: Lineal
.
📍DATOS ÚTILES:
Este recorrido puede hacerse en medio día. Si bien no tiene dificultades técnicas, se necesita un cierto acostumbramiento a los paseos con desnivel.
Puede convertirse en un recorrido circular, haciendo un ida y vuelta entre estas dos localidades, o conectándolas por ruta. (Ver Mapa)
.
🗓 ¿Cuando hacerlo?: Es un recorrido que puede hacerse todo el Año. En Verano hay que tener especial cuidado con la exposición al Sol, y en invierno llevar guantes, cuello y rompimiento.
.
🥪 Comida: Llevar rac...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00738900"/>
                  </a:ext>
                </a:extLst>
              </a:tr>
            </a:tbl>
          </a:graphicData>
        </a:graphic>
      </p:graphicFrame>
      <p:sp>
        <p:nvSpPr>
          <p:cNvPr id="4" name="Text Placeholder 3">
            <a:extLst>
              <a:ext uri="{FF2B5EF4-FFF2-40B4-BE49-F238E27FC236}">
                <a16:creationId xmlns:a16="http://schemas.microsoft.com/office/drawing/2014/main" id="{A7610BD4-7FE7-487B-96C5-676F279470E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23936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8E7AE-0201-4C28-9AD6-14FD7A2A4744}"/>
              </a:ext>
            </a:extLst>
          </p:cNvPr>
          <p:cNvSpPr>
            <a:spLocks noGrp="1"/>
          </p:cNvSpPr>
          <p:nvPr>
            <p:ph type="title"/>
          </p:nvPr>
        </p:nvSpPr>
        <p:spPr/>
        <p:txBody>
          <a:bodyPr/>
          <a:lstStyle/>
          <a:p>
            <a:r>
              <a:rPr lang="en-US"/>
              <a:t>Instagram Posts Table | Teknialbikes - 8 of 18</a:t>
            </a:r>
          </a:p>
        </p:txBody>
      </p:sp>
      <p:graphicFrame>
        <p:nvGraphicFramePr>
          <p:cNvPr id="5" name="Table Placeholder 4">
            <a:extLst>
              <a:ext uri="{FF2B5EF4-FFF2-40B4-BE49-F238E27FC236}">
                <a16:creationId xmlns:a16="http://schemas.microsoft.com/office/drawing/2014/main" id="{D391F55D-865C-4EC8-9D95-720CD7FC41F9}"/>
              </a:ext>
            </a:extLst>
          </p:cNvPr>
          <p:cNvGraphicFramePr>
            <a:graphicFrameLocks noGrp="1"/>
          </p:cNvGraphicFramePr>
          <p:nvPr>
            <p:ph type="tbl" sz="quarter" idx="13"/>
            <p:extLst>
              <p:ext uri="{D42A27DB-BD31-4B8C-83A1-F6EECF244321}">
                <p14:modId xmlns:p14="http://schemas.microsoft.com/office/powerpoint/2010/main" val="1734750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47184553"/>
                    </a:ext>
                  </a:extLst>
                </a:gridCol>
                <a:gridCol w="987552">
                  <a:extLst>
                    <a:ext uri="{9D8B030D-6E8A-4147-A177-3AD203B41FA5}">
                      <a16:colId xmlns:a16="http://schemas.microsoft.com/office/drawing/2014/main" val="1923558634"/>
                    </a:ext>
                  </a:extLst>
                </a:gridCol>
                <a:gridCol w="987552">
                  <a:extLst>
                    <a:ext uri="{9D8B030D-6E8A-4147-A177-3AD203B41FA5}">
                      <a16:colId xmlns:a16="http://schemas.microsoft.com/office/drawing/2014/main" val="118783037"/>
                    </a:ext>
                  </a:extLst>
                </a:gridCol>
                <a:gridCol w="987552">
                  <a:extLst>
                    <a:ext uri="{9D8B030D-6E8A-4147-A177-3AD203B41FA5}">
                      <a16:colId xmlns:a16="http://schemas.microsoft.com/office/drawing/2014/main" val="3854999358"/>
                    </a:ext>
                  </a:extLst>
                </a:gridCol>
                <a:gridCol w="987552">
                  <a:extLst>
                    <a:ext uri="{9D8B030D-6E8A-4147-A177-3AD203B41FA5}">
                      <a16:colId xmlns:a16="http://schemas.microsoft.com/office/drawing/2014/main" val="2435127383"/>
                    </a:ext>
                  </a:extLst>
                </a:gridCol>
                <a:gridCol w="987552">
                  <a:extLst>
                    <a:ext uri="{9D8B030D-6E8A-4147-A177-3AD203B41FA5}">
                      <a16:colId xmlns:a16="http://schemas.microsoft.com/office/drawing/2014/main" val="1519375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7038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- 2021-02-13 20:49:46</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Caribe panameño junto a unviajerofrecuente19 
.
El primer tramo fueron 94km, desde Ciudad de Panamá hasta el Mar Caribe por la ruta Transístmica, que conecta el océano pacífico con el mar caribe.
.
Luego de acampar en la playa y de 10km más de pedaleo, en el pueblo de Portobelo, se puede apreciar una vista envidiable a la bahía.
.
Pedaleando 16km más, Juan Cruz llegó hasta Puerto Lindo, (punto de partida para salir en lancha a conocer algunas islas del caribe).
En Isla Linton se podía acampar, pero había monos agresivos, por lo que terminó en una isla un poco salvaje, en la que tuvo que llevar 8lts. de agua y comida para 3 días.
Gracias al panel solar pudo cargar la cámara y celu, rodeado de almendros, cocos y árboles de papaya. 🤩🌴
Para regresar, le pidió ayuda a un lanchero quien muy amablemente lo llevó hasta el Puerto.
.
“En Portobelo una persona me informó de varios lugares para visitar, tales así, que terminé yendo a una playa que se llama “la Huer...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53249401"/>
                  </a:ext>
                </a:extLst>
              </a:tr>
            </a:tbl>
          </a:graphicData>
        </a:graphic>
      </p:graphicFrame>
      <p:sp>
        <p:nvSpPr>
          <p:cNvPr id="4" name="Text Placeholder 3">
            <a:extLst>
              <a:ext uri="{FF2B5EF4-FFF2-40B4-BE49-F238E27FC236}">
                <a16:creationId xmlns:a16="http://schemas.microsoft.com/office/drawing/2014/main" id="{B024CB28-2436-4F1C-9ACB-47AA46A2C76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63815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0A720-E331-4236-AAEC-2616CD5311B8}"/>
              </a:ext>
            </a:extLst>
          </p:cNvPr>
          <p:cNvSpPr>
            <a:spLocks noGrp="1"/>
          </p:cNvSpPr>
          <p:nvPr>
            <p:ph type="title"/>
          </p:nvPr>
        </p:nvSpPr>
        <p:spPr/>
        <p:txBody>
          <a:bodyPr/>
          <a:lstStyle/>
          <a:p>
            <a:r>
              <a:rPr lang="en-US"/>
              <a:t>Instagram Posts Table | Teknialbikes - 9 of 18</a:t>
            </a:r>
          </a:p>
        </p:txBody>
      </p:sp>
      <p:graphicFrame>
        <p:nvGraphicFramePr>
          <p:cNvPr id="5" name="Table Placeholder 4">
            <a:extLst>
              <a:ext uri="{FF2B5EF4-FFF2-40B4-BE49-F238E27FC236}">
                <a16:creationId xmlns:a16="http://schemas.microsoft.com/office/drawing/2014/main" id="{43625C37-997F-44A0-B42E-3911B0C7487E}"/>
              </a:ext>
            </a:extLst>
          </p:cNvPr>
          <p:cNvGraphicFramePr>
            <a:graphicFrameLocks noGrp="1"/>
          </p:cNvGraphicFramePr>
          <p:nvPr>
            <p:ph type="tbl" sz="quarter" idx="13"/>
            <p:extLst>
              <p:ext uri="{D42A27DB-BD31-4B8C-83A1-F6EECF244321}">
                <p14:modId xmlns:p14="http://schemas.microsoft.com/office/powerpoint/2010/main" val="1682422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41983337"/>
                    </a:ext>
                  </a:extLst>
                </a:gridCol>
                <a:gridCol w="987552">
                  <a:extLst>
                    <a:ext uri="{9D8B030D-6E8A-4147-A177-3AD203B41FA5}">
                      <a16:colId xmlns:a16="http://schemas.microsoft.com/office/drawing/2014/main" val="2551115075"/>
                    </a:ext>
                  </a:extLst>
                </a:gridCol>
                <a:gridCol w="987552">
                  <a:extLst>
                    <a:ext uri="{9D8B030D-6E8A-4147-A177-3AD203B41FA5}">
                      <a16:colId xmlns:a16="http://schemas.microsoft.com/office/drawing/2014/main" val="4228151123"/>
                    </a:ext>
                  </a:extLst>
                </a:gridCol>
                <a:gridCol w="987552">
                  <a:extLst>
                    <a:ext uri="{9D8B030D-6E8A-4147-A177-3AD203B41FA5}">
                      <a16:colId xmlns:a16="http://schemas.microsoft.com/office/drawing/2014/main" val="2924371943"/>
                    </a:ext>
                  </a:extLst>
                </a:gridCol>
                <a:gridCol w="987552">
                  <a:extLst>
                    <a:ext uri="{9D8B030D-6E8A-4147-A177-3AD203B41FA5}">
                      <a16:colId xmlns:a16="http://schemas.microsoft.com/office/drawing/2014/main" val="1142574069"/>
                    </a:ext>
                  </a:extLst>
                </a:gridCol>
                <a:gridCol w="987552">
                  <a:extLst>
                    <a:ext uri="{9D8B030D-6E8A-4147-A177-3AD203B41FA5}">
                      <a16:colId xmlns:a16="http://schemas.microsoft.com/office/drawing/2014/main" val="266803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3221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- 2021-02-05 19:06:07</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Carretera Austral
Por lavidadeviaje
.
En esta parte del mundo la naturaleza es la protagonista. La Carretera Austral avanza entre fiordos, bosques, ríos y montañas con una intensidad que moviliza, marca y deja huella. Dicen que es una de las mejores rutas del mundo para andar en bicicleta y damos fe de eso 💪
.
🗓Cuándo hacerlo: lo ideal es hacerla de septiembre a marzo, pero tené en cuenta que te pueden tocar días de mucho calor y otros de muchísima lluvia. En plena temporada alta (enero y febrero) tené especial cuidado con el tráfico.
.
🛩🚘 Logística: para llegar desde el sur, el aeropuerto más cercano está en El Calafate. De ahí se pasa por El Chaltén para hacer el cruce por el lago del Desierto, y ya en Chile, el cruce por el lago O'higgins. Desde el norte, el aeropuerto más cercano está en Bariloche. Desde ahí se debe hacer el cruce por el paso Cardenal Samoré para llegar a Puerto Montt.
.
🥪💧Comida y agua: no es necesario que cargues mucha comida 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6905194"/>
                  </a:ext>
                </a:extLst>
              </a:tr>
            </a:tbl>
          </a:graphicData>
        </a:graphic>
      </p:graphicFrame>
      <p:sp>
        <p:nvSpPr>
          <p:cNvPr id="4" name="Text Placeholder 3">
            <a:extLst>
              <a:ext uri="{FF2B5EF4-FFF2-40B4-BE49-F238E27FC236}">
                <a16:creationId xmlns:a16="http://schemas.microsoft.com/office/drawing/2014/main" id="{070C4D04-6E00-430E-9AE4-C8BE23A9BA7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7625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6C149-8CBC-4604-A62F-6DE6AD56395D}"/>
              </a:ext>
            </a:extLst>
          </p:cNvPr>
          <p:cNvSpPr>
            <a:spLocks noGrp="1"/>
          </p:cNvSpPr>
          <p:nvPr>
            <p:ph type="title"/>
          </p:nvPr>
        </p:nvSpPr>
        <p:spPr/>
        <p:txBody>
          <a:bodyPr/>
          <a:lstStyle/>
          <a:p>
            <a:r>
              <a:rPr lang="en-US"/>
              <a:t>Instagram Posts Table | Teknialbikes - 10 of 18</a:t>
            </a:r>
          </a:p>
        </p:txBody>
      </p:sp>
      <p:graphicFrame>
        <p:nvGraphicFramePr>
          <p:cNvPr id="5" name="Table Placeholder 4">
            <a:extLst>
              <a:ext uri="{FF2B5EF4-FFF2-40B4-BE49-F238E27FC236}">
                <a16:creationId xmlns:a16="http://schemas.microsoft.com/office/drawing/2014/main" id="{BC9A145E-5645-4927-94D8-B94A65CF85E8}"/>
              </a:ext>
            </a:extLst>
          </p:cNvPr>
          <p:cNvGraphicFramePr>
            <a:graphicFrameLocks noGrp="1"/>
          </p:cNvGraphicFramePr>
          <p:nvPr>
            <p:ph type="tbl" sz="quarter" idx="13"/>
            <p:extLst>
              <p:ext uri="{D42A27DB-BD31-4B8C-83A1-F6EECF244321}">
                <p14:modId xmlns:p14="http://schemas.microsoft.com/office/powerpoint/2010/main" val="358500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74778806"/>
                    </a:ext>
                  </a:extLst>
                </a:gridCol>
                <a:gridCol w="987552">
                  <a:extLst>
                    <a:ext uri="{9D8B030D-6E8A-4147-A177-3AD203B41FA5}">
                      <a16:colId xmlns:a16="http://schemas.microsoft.com/office/drawing/2014/main" val="740283194"/>
                    </a:ext>
                  </a:extLst>
                </a:gridCol>
                <a:gridCol w="987552">
                  <a:extLst>
                    <a:ext uri="{9D8B030D-6E8A-4147-A177-3AD203B41FA5}">
                      <a16:colId xmlns:a16="http://schemas.microsoft.com/office/drawing/2014/main" val="2150737512"/>
                    </a:ext>
                  </a:extLst>
                </a:gridCol>
                <a:gridCol w="987552">
                  <a:extLst>
                    <a:ext uri="{9D8B030D-6E8A-4147-A177-3AD203B41FA5}">
                      <a16:colId xmlns:a16="http://schemas.microsoft.com/office/drawing/2014/main" val="3177112596"/>
                    </a:ext>
                  </a:extLst>
                </a:gridCol>
                <a:gridCol w="987552">
                  <a:extLst>
                    <a:ext uri="{9D8B030D-6E8A-4147-A177-3AD203B41FA5}">
                      <a16:colId xmlns:a16="http://schemas.microsoft.com/office/drawing/2014/main" val="898057312"/>
                    </a:ext>
                  </a:extLst>
                </a:gridCol>
                <a:gridCol w="987552">
                  <a:extLst>
                    <a:ext uri="{9D8B030D-6E8A-4147-A177-3AD203B41FA5}">
                      <a16:colId xmlns:a16="http://schemas.microsoft.com/office/drawing/2014/main" val="1528217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56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- 2021-02-25 19:20:13</a:t>
                      </a:r>
                      <a:r>
                        <a:rPr kumimoji="0" lang="en-US" sz="1000" b="0" i="0" u="none" strike="noStrike" kern="1200" cap="none" spc="0" normalizeH="0" baseline="0" noProof="0">
                          <a:ln>
                            <a:noFill/>
                          </a:ln>
                          <a:solidFill>
                            <a:prstClr val="black"/>
                          </a:solidFill>
                          <a:effectLst/>
                          <a:uLnTx/>
                          <a:uFillTx/>
                          <a:latin typeface="+mn-lt"/>
                          <a:ea typeface="+mn-ea"/>
                          <a:cs typeface="+mn-cs"/>
                        </a:rPr>
                        <a:t>
 Este Sábado estaremos #VueltaAltasCumbres presentando al gran teamvenzo.arg 
El equipo de #Mtb más grande de #Argentina estará presente en este gran evento!! 
Conocé a los integrantes de este espectacular equipo y Seguí la transmisión en vivo por las cuentas de vueltaaltascumbres para vivir un finde a puro ciclismo desde donde estés!
#venzo #somosvenzo #vivivenzo #ciclismo #bike #cycling #cyclingphotos #cyclinglife #venzobike #biker #mountainbike #ciclismoargentino #venzobikes #vac2021 #vueltaaltascumbres #vac #vueltaaltascumbres2021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6471760"/>
                  </a:ext>
                </a:extLst>
              </a:tr>
            </a:tbl>
          </a:graphicData>
        </a:graphic>
      </p:graphicFrame>
      <p:sp>
        <p:nvSpPr>
          <p:cNvPr id="4" name="Text Placeholder 3">
            <a:extLst>
              <a:ext uri="{FF2B5EF4-FFF2-40B4-BE49-F238E27FC236}">
                <a16:creationId xmlns:a16="http://schemas.microsoft.com/office/drawing/2014/main" id="{6473B204-0C34-454B-9E14-0FA3B5F8E77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12053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EF52-7B09-4809-AA88-85D03781C465}"/>
              </a:ext>
            </a:extLst>
          </p:cNvPr>
          <p:cNvSpPr>
            <a:spLocks noGrp="1"/>
          </p:cNvSpPr>
          <p:nvPr>
            <p:ph type="title"/>
          </p:nvPr>
        </p:nvSpPr>
        <p:spPr/>
        <p:txBody>
          <a:bodyPr/>
          <a:lstStyle/>
          <a:p>
            <a:r>
              <a:rPr lang="en-US"/>
              <a:t>Instagram Posts Table | Teknialbikes - 11 of 18</a:t>
            </a:r>
          </a:p>
        </p:txBody>
      </p:sp>
      <p:graphicFrame>
        <p:nvGraphicFramePr>
          <p:cNvPr id="5" name="Table Placeholder 4">
            <a:extLst>
              <a:ext uri="{FF2B5EF4-FFF2-40B4-BE49-F238E27FC236}">
                <a16:creationId xmlns:a16="http://schemas.microsoft.com/office/drawing/2014/main" id="{E7D53F3C-39E5-4807-B051-5E8BA94A22F5}"/>
              </a:ext>
            </a:extLst>
          </p:cNvPr>
          <p:cNvGraphicFramePr>
            <a:graphicFrameLocks noGrp="1"/>
          </p:cNvGraphicFramePr>
          <p:nvPr>
            <p:ph type="tbl" sz="quarter" idx="13"/>
            <p:extLst>
              <p:ext uri="{D42A27DB-BD31-4B8C-83A1-F6EECF244321}">
                <p14:modId xmlns:p14="http://schemas.microsoft.com/office/powerpoint/2010/main" val="377727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35607313"/>
                    </a:ext>
                  </a:extLst>
                </a:gridCol>
                <a:gridCol w="987552">
                  <a:extLst>
                    <a:ext uri="{9D8B030D-6E8A-4147-A177-3AD203B41FA5}">
                      <a16:colId xmlns:a16="http://schemas.microsoft.com/office/drawing/2014/main" val="1279486119"/>
                    </a:ext>
                  </a:extLst>
                </a:gridCol>
                <a:gridCol w="987552">
                  <a:extLst>
                    <a:ext uri="{9D8B030D-6E8A-4147-A177-3AD203B41FA5}">
                      <a16:colId xmlns:a16="http://schemas.microsoft.com/office/drawing/2014/main" val="3304435667"/>
                    </a:ext>
                  </a:extLst>
                </a:gridCol>
                <a:gridCol w="987552">
                  <a:extLst>
                    <a:ext uri="{9D8B030D-6E8A-4147-A177-3AD203B41FA5}">
                      <a16:colId xmlns:a16="http://schemas.microsoft.com/office/drawing/2014/main" val="1921842592"/>
                    </a:ext>
                  </a:extLst>
                </a:gridCol>
                <a:gridCol w="987552">
                  <a:extLst>
                    <a:ext uri="{9D8B030D-6E8A-4147-A177-3AD203B41FA5}">
                      <a16:colId xmlns:a16="http://schemas.microsoft.com/office/drawing/2014/main" val="3262033694"/>
                    </a:ext>
                  </a:extLst>
                </a:gridCol>
                <a:gridCol w="987552">
                  <a:extLst>
                    <a:ext uri="{9D8B030D-6E8A-4147-A177-3AD203B41FA5}">
                      <a16:colId xmlns:a16="http://schemas.microsoft.com/office/drawing/2014/main" val="2410703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01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20:27:12</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9013378"/>
                  </a:ext>
                </a:extLst>
              </a:tr>
            </a:tbl>
          </a:graphicData>
        </a:graphic>
      </p:graphicFrame>
      <p:sp>
        <p:nvSpPr>
          <p:cNvPr id="4" name="Text Placeholder 3">
            <a:extLst>
              <a:ext uri="{FF2B5EF4-FFF2-40B4-BE49-F238E27FC236}">
                <a16:creationId xmlns:a16="http://schemas.microsoft.com/office/drawing/2014/main" id="{C0D09D3D-8308-494E-B676-C0704609622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977179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D7E65-B0F2-4585-8111-C2B47BC7E3FE}"/>
              </a:ext>
            </a:extLst>
          </p:cNvPr>
          <p:cNvSpPr>
            <a:spLocks noGrp="1"/>
          </p:cNvSpPr>
          <p:nvPr>
            <p:ph type="title"/>
          </p:nvPr>
        </p:nvSpPr>
        <p:spPr/>
        <p:txBody>
          <a:bodyPr/>
          <a:lstStyle/>
          <a:p>
            <a:r>
              <a:rPr lang="en-US"/>
              <a:t>Instagram Posts Table | Teknialbikes - 12 of 18</a:t>
            </a:r>
          </a:p>
        </p:txBody>
      </p:sp>
      <p:graphicFrame>
        <p:nvGraphicFramePr>
          <p:cNvPr id="5" name="Table Placeholder 4">
            <a:extLst>
              <a:ext uri="{FF2B5EF4-FFF2-40B4-BE49-F238E27FC236}">
                <a16:creationId xmlns:a16="http://schemas.microsoft.com/office/drawing/2014/main" id="{AC72BE30-5F9A-4268-AB7B-A432428E6466}"/>
              </a:ext>
            </a:extLst>
          </p:cNvPr>
          <p:cNvGraphicFramePr>
            <a:graphicFrameLocks noGrp="1"/>
          </p:cNvGraphicFramePr>
          <p:nvPr>
            <p:ph type="tbl" sz="quarter" idx="13"/>
            <p:extLst>
              <p:ext uri="{D42A27DB-BD31-4B8C-83A1-F6EECF244321}">
                <p14:modId xmlns:p14="http://schemas.microsoft.com/office/powerpoint/2010/main" val="377337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89623479"/>
                    </a:ext>
                  </a:extLst>
                </a:gridCol>
                <a:gridCol w="987552">
                  <a:extLst>
                    <a:ext uri="{9D8B030D-6E8A-4147-A177-3AD203B41FA5}">
                      <a16:colId xmlns:a16="http://schemas.microsoft.com/office/drawing/2014/main" val="153449824"/>
                    </a:ext>
                  </a:extLst>
                </a:gridCol>
                <a:gridCol w="987552">
                  <a:extLst>
                    <a:ext uri="{9D8B030D-6E8A-4147-A177-3AD203B41FA5}">
                      <a16:colId xmlns:a16="http://schemas.microsoft.com/office/drawing/2014/main" val="2551080741"/>
                    </a:ext>
                  </a:extLst>
                </a:gridCol>
                <a:gridCol w="987552">
                  <a:extLst>
                    <a:ext uri="{9D8B030D-6E8A-4147-A177-3AD203B41FA5}">
                      <a16:colId xmlns:a16="http://schemas.microsoft.com/office/drawing/2014/main" val="1256754728"/>
                    </a:ext>
                  </a:extLst>
                </a:gridCol>
                <a:gridCol w="987552">
                  <a:extLst>
                    <a:ext uri="{9D8B030D-6E8A-4147-A177-3AD203B41FA5}">
                      <a16:colId xmlns:a16="http://schemas.microsoft.com/office/drawing/2014/main" val="4112279101"/>
                    </a:ext>
                  </a:extLst>
                </a:gridCol>
                <a:gridCol w="987552">
                  <a:extLst>
                    <a:ext uri="{9D8B030D-6E8A-4147-A177-3AD203B41FA5}">
                      <a16:colId xmlns:a16="http://schemas.microsoft.com/office/drawing/2014/main" val="160492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666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20:27:47</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1032169"/>
                  </a:ext>
                </a:extLst>
              </a:tr>
            </a:tbl>
          </a:graphicData>
        </a:graphic>
      </p:graphicFrame>
      <p:sp>
        <p:nvSpPr>
          <p:cNvPr id="4" name="Text Placeholder 3">
            <a:extLst>
              <a:ext uri="{FF2B5EF4-FFF2-40B4-BE49-F238E27FC236}">
                <a16:creationId xmlns:a16="http://schemas.microsoft.com/office/drawing/2014/main" id="{3B6D6CD1-B5CE-446E-9DD7-23226262FE0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102577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871A-DFC0-4269-B373-1DE1A79A6656}"/>
              </a:ext>
            </a:extLst>
          </p:cNvPr>
          <p:cNvSpPr>
            <a:spLocks noGrp="1"/>
          </p:cNvSpPr>
          <p:nvPr>
            <p:ph type="title"/>
          </p:nvPr>
        </p:nvSpPr>
        <p:spPr/>
        <p:txBody>
          <a:bodyPr/>
          <a:lstStyle/>
          <a:p>
            <a:r>
              <a:rPr lang="en-US"/>
              <a:t>Instagram Posts Table | Teknialbikes - 13 of 18</a:t>
            </a:r>
          </a:p>
        </p:txBody>
      </p:sp>
      <p:graphicFrame>
        <p:nvGraphicFramePr>
          <p:cNvPr id="5" name="Table Placeholder 4">
            <a:extLst>
              <a:ext uri="{FF2B5EF4-FFF2-40B4-BE49-F238E27FC236}">
                <a16:creationId xmlns:a16="http://schemas.microsoft.com/office/drawing/2014/main" id="{2DC9BA6F-1E1F-40EA-9F25-916CB9D008CC}"/>
              </a:ext>
            </a:extLst>
          </p:cNvPr>
          <p:cNvGraphicFramePr>
            <a:graphicFrameLocks noGrp="1"/>
          </p:cNvGraphicFramePr>
          <p:nvPr>
            <p:ph type="tbl" sz="quarter" idx="13"/>
            <p:extLst>
              <p:ext uri="{D42A27DB-BD31-4B8C-83A1-F6EECF244321}">
                <p14:modId xmlns:p14="http://schemas.microsoft.com/office/powerpoint/2010/main" val="393008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38408507"/>
                    </a:ext>
                  </a:extLst>
                </a:gridCol>
                <a:gridCol w="987552">
                  <a:extLst>
                    <a:ext uri="{9D8B030D-6E8A-4147-A177-3AD203B41FA5}">
                      <a16:colId xmlns:a16="http://schemas.microsoft.com/office/drawing/2014/main" val="2669188663"/>
                    </a:ext>
                  </a:extLst>
                </a:gridCol>
                <a:gridCol w="987552">
                  <a:extLst>
                    <a:ext uri="{9D8B030D-6E8A-4147-A177-3AD203B41FA5}">
                      <a16:colId xmlns:a16="http://schemas.microsoft.com/office/drawing/2014/main" val="2574578797"/>
                    </a:ext>
                  </a:extLst>
                </a:gridCol>
                <a:gridCol w="987552">
                  <a:extLst>
                    <a:ext uri="{9D8B030D-6E8A-4147-A177-3AD203B41FA5}">
                      <a16:colId xmlns:a16="http://schemas.microsoft.com/office/drawing/2014/main" val="1230268936"/>
                    </a:ext>
                  </a:extLst>
                </a:gridCol>
                <a:gridCol w="987552">
                  <a:extLst>
                    <a:ext uri="{9D8B030D-6E8A-4147-A177-3AD203B41FA5}">
                      <a16:colId xmlns:a16="http://schemas.microsoft.com/office/drawing/2014/main" val="3717492635"/>
                    </a:ext>
                  </a:extLst>
                </a:gridCol>
                <a:gridCol w="987552">
                  <a:extLst>
                    <a:ext uri="{9D8B030D-6E8A-4147-A177-3AD203B41FA5}">
                      <a16:colId xmlns:a16="http://schemas.microsoft.com/office/drawing/2014/main" val="2947932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120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- 2021-02-26 18:05:20</a:t>
                      </a:r>
                      <a:r>
                        <a:rPr kumimoji="0" lang="en-US" sz="1000" b="0" i="0" u="none" strike="noStrike" kern="1200" cap="none" spc="0" normalizeH="0" baseline="0" noProof="0">
                          <a:ln>
                            <a:noFill/>
                          </a:ln>
                          <a:solidFill>
                            <a:prstClr val="black"/>
                          </a:solidFill>
                          <a:effectLst/>
                          <a:uLnTx/>
                          <a:uFillTx/>
                          <a:latin typeface="+mn-lt"/>
                          <a:ea typeface="+mn-ea"/>
                          <a:cs typeface="+mn-cs"/>
                        </a:rPr>
                        <a:t>
 Visitá nuestra #ExpoVenzo en #ExpoVac de vueltaaltascumbres 
Estamos junto a lavidadeviaje en un espacio exclusivo de #cicloturistasvenzo donde compartirán historias, consejos, tips y toda su experiencia en viajes cicloturistas y bikepacking.
Estamos desde hoy hasta el Domingo en #MinaClavero
Te esperamos!! 🔥🔥
#venzo #somosvenzo #vivivenzo #ciclismo #bike #bicicleta #cycling #cyclinglifestyle #cyclingphotos #cyclinglife #mtb #mtblife #mtblifestyle #venzobike #biker #mountainbike #ciclismoargentino #venzobikes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3871419"/>
                  </a:ext>
                </a:extLst>
              </a:tr>
            </a:tbl>
          </a:graphicData>
        </a:graphic>
      </p:graphicFrame>
      <p:sp>
        <p:nvSpPr>
          <p:cNvPr id="4" name="Text Placeholder 3">
            <a:extLst>
              <a:ext uri="{FF2B5EF4-FFF2-40B4-BE49-F238E27FC236}">
                <a16:creationId xmlns:a16="http://schemas.microsoft.com/office/drawing/2014/main" id="{25722CCB-CB88-4E7C-B837-6BE81FF9B99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31764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E7184-8421-4273-8FF0-3812C0FCF9C5}"/>
              </a:ext>
            </a:extLst>
          </p:cNvPr>
          <p:cNvSpPr>
            <a:spLocks noGrp="1"/>
          </p:cNvSpPr>
          <p:nvPr>
            <p:ph type="title"/>
          </p:nvPr>
        </p:nvSpPr>
        <p:spPr/>
        <p:txBody>
          <a:bodyPr/>
          <a:lstStyle/>
          <a:p>
            <a:r>
              <a:rPr lang="en-US"/>
              <a:t>Instagram Posts Table | Teknialbikes - 14 of 18</a:t>
            </a:r>
          </a:p>
        </p:txBody>
      </p:sp>
      <p:graphicFrame>
        <p:nvGraphicFramePr>
          <p:cNvPr id="5" name="Table Placeholder 4">
            <a:extLst>
              <a:ext uri="{FF2B5EF4-FFF2-40B4-BE49-F238E27FC236}">
                <a16:creationId xmlns:a16="http://schemas.microsoft.com/office/drawing/2014/main" id="{5A4CB91E-75E8-495C-AC6A-B7730D2C175A}"/>
              </a:ext>
            </a:extLst>
          </p:cNvPr>
          <p:cNvGraphicFramePr>
            <a:graphicFrameLocks noGrp="1"/>
          </p:cNvGraphicFramePr>
          <p:nvPr>
            <p:ph type="tbl" sz="quarter" idx="13"/>
            <p:extLst>
              <p:ext uri="{D42A27DB-BD31-4B8C-83A1-F6EECF244321}">
                <p14:modId xmlns:p14="http://schemas.microsoft.com/office/powerpoint/2010/main" val="374971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57823652"/>
                    </a:ext>
                  </a:extLst>
                </a:gridCol>
                <a:gridCol w="987552">
                  <a:extLst>
                    <a:ext uri="{9D8B030D-6E8A-4147-A177-3AD203B41FA5}">
                      <a16:colId xmlns:a16="http://schemas.microsoft.com/office/drawing/2014/main" val="175206387"/>
                    </a:ext>
                  </a:extLst>
                </a:gridCol>
                <a:gridCol w="987552">
                  <a:extLst>
                    <a:ext uri="{9D8B030D-6E8A-4147-A177-3AD203B41FA5}">
                      <a16:colId xmlns:a16="http://schemas.microsoft.com/office/drawing/2014/main" val="3431694399"/>
                    </a:ext>
                  </a:extLst>
                </a:gridCol>
                <a:gridCol w="987552">
                  <a:extLst>
                    <a:ext uri="{9D8B030D-6E8A-4147-A177-3AD203B41FA5}">
                      <a16:colId xmlns:a16="http://schemas.microsoft.com/office/drawing/2014/main" val="1070518728"/>
                    </a:ext>
                  </a:extLst>
                </a:gridCol>
                <a:gridCol w="987552">
                  <a:extLst>
                    <a:ext uri="{9D8B030D-6E8A-4147-A177-3AD203B41FA5}">
                      <a16:colId xmlns:a16="http://schemas.microsoft.com/office/drawing/2014/main" val="3370791298"/>
                    </a:ext>
                  </a:extLst>
                </a:gridCol>
                <a:gridCol w="987552">
                  <a:extLst>
                    <a:ext uri="{9D8B030D-6E8A-4147-A177-3AD203B41FA5}">
                      <a16:colId xmlns:a16="http://schemas.microsoft.com/office/drawing/2014/main" val="23260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186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20:26:29</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783098"/>
                  </a:ext>
                </a:extLst>
              </a:tr>
            </a:tbl>
          </a:graphicData>
        </a:graphic>
      </p:graphicFrame>
      <p:sp>
        <p:nvSpPr>
          <p:cNvPr id="4" name="Text Placeholder 3">
            <a:extLst>
              <a:ext uri="{FF2B5EF4-FFF2-40B4-BE49-F238E27FC236}">
                <a16:creationId xmlns:a16="http://schemas.microsoft.com/office/drawing/2014/main" id="{857671CB-5FCB-4726-BEEC-A120A4A2E64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47771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57543-2A1A-4624-A645-ECAB67A3E647}"/>
              </a:ext>
            </a:extLst>
          </p:cNvPr>
          <p:cNvSpPr>
            <a:spLocks noGrp="1"/>
          </p:cNvSpPr>
          <p:nvPr>
            <p:ph type="title"/>
          </p:nvPr>
        </p:nvSpPr>
        <p:spPr/>
        <p:txBody>
          <a:bodyPr/>
          <a:lstStyle/>
          <a:p>
            <a:r>
              <a:rPr lang="en-US"/>
              <a:t>Instagram Posts Table | Teknialbikes - 15 of 18</a:t>
            </a:r>
          </a:p>
        </p:txBody>
      </p:sp>
      <p:graphicFrame>
        <p:nvGraphicFramePr>
          <p:cNvPr id="5" name="Table Placeholder 4">
            <a:extLst>
              <a:ext uri="{FF2B5EF4-FFF2-40B4-BE49-F238E27FC236}">
                <a16:creationId xmlns:a16="http://schemas.microsoft.com/office/drawing/2014/main" id="{8D052F66-792D-48C7-A18C-2035875E40A8}"/>
              </a:ext>
            </a:extLst>
          </p:cNvPr>
          <p:cNvGraphicFramePr>
            <a:graphicFrameLocks noGrp="1"/>
          </p:cNvGraphicFramePr>
          <p:nvPr>
            <p:ph type="tbl" sz="quarter" idx="13"/>
            <p:extLst>
              <p:ext uri="{D42A27DB-BD31-4B8C-83A1-F6EECF244321}">
                <p14:modId xmlns:p14="http://schemas.microsoft.com/office/powerpoint/2010/main" val="67993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36365104"/>
                    </a:ext>
                  </a:extLst>
                </a:gridCol>
                <a:gridCol w="987552">
                  <a:extLst>
                    <a:ext uri="{9D8B030D-6E8A-4147-A177-3AD203B41FA5}">
                      <a16:colId xmlns:a16="http://schemas.microsoft.com/office/drawing/2014/main" val="2935919601"/>
                    </a:ext>
                  </a:extLst>
                </a:gridCol>
                <a:gridCol w="987552">
                  <a:extLst>
                    <a:ext uri="{9D8B030D-6E8A-4147-A177-3AD203B41FA5}">
                      <a16:colId xmlns:a16="http://schemas.microsoft.com/office/drawing/2014/main" val="3285562792"/>
                    </a:ext>
                  </a:extLst>
                </a:gridCol>
                <a:gridCol w="987552">
                  <a:extLst>
                    <a:ext uri="{9D8B030D-6E8A-4147-A177-3AD203B41FA5}">
                      <a16:colId xmlns:a16="http://schemas.microsoft.com/office/drawing/2014/main" val="3263286829"/>
                    </a:ext>
                  </a:extLst>
                </a:gridCol>
                <a:gridCol w="987552">
                  <a:extLst>
                    <a:ext uri="{9D8B030D-6E8A-4147-A177-3AD203B41FA5}">
                      <a16:colId xmlns:a16="http://schemas.microsoft.com/office/drawing/2014/main" val="4113090474"/>
                    </a:ext>
                  </a:extLst>
                </a:gridCol>
                <a:gridCol w="987552">
                  <a:extLst>
                    <a:ext uri="{9D8B030D-6E8A-4147-A177-3AD203B41FA5}">
                      <a16:colId xmlns:a16="http://schemas.microsoft.com/office/drawing/2014/main" val="90745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703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- 2021-02-14 13:30:22</a:t>
                      </a:r>
                      <a:r>
                        <a:rPr kumimoji="0" lang="en-US" sz="1000" b="0" i="0" u="none" strike="noStrike" kern="1200" cap="none" spc="0" normalizeH="0" baseline="0" noProof="0">
                          <a:ln>
                            <a:noFill/>
                          </a:ln>
                          <a:solidFill>
                            <a:prstClr val="black"/>
                          </a:solidFill>
                          <a:effectLst/>
                          <a:uLnTx/>
                          <a:uFillTx/>
                          <a:latin typeface="+mn-lt"/>
                          <a:ea typeface="+mn-ea"/>
                          <a:cs typeface="+mn-cs"/>
                        </a:rPr>
                        <a:t>
 Hablemos de este #amorbike por ella...🚴‍♂️🚴‍♀️💘
Que levanten las manos los que estan en esta #ready 👐
#sanvalentin #amorbike #bikers #topmega #tubicitumundo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44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- 2021-02-03 12:56:01</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comprá hoy ... 🏃 🏃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686970"/>
                  </a:ext>
                </a:extLst>
              </a:tr>
            </a:tbl>
          </a:graphicData>
        </a:graphic>
      </p:graphicFrame>
      <p:sp>
        <p:nvSpPr>
          <p:cNvPr id="4" name="Text Placeholder 3">
            <a:extLst>
              <a:ext uri="{FF2B5EF4-FFF2-40B4-BE49-F238E27FC236}">
                <a16:creationId xmlns:a16="http://schemas.microsoft.com/office/drawing/2014/main" id="{1F288811-EF9B-49E1-BB88-95DD682F839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49526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9D622-485B-4E08-9ED3-5D02317FA96F}"/>
              </a:ext>
            </a:extLst>
          </p:cNvPr>
          <p:cNvSpPr>
            <a:spLocks noGrp="1"/>
          </p:cNvSpPr>
          <p:nvPr>
            <p:ph type="title"/>
          </p:nvPr>
        </p:nvSpPr>
        <p:spPr/>
        <p:txBody>
          <a:bodyPr/>
          <a:lstStyle/>
          <a:p>
            <a:r>
              <a:rPr lang="en-US"/>
              <a:t>Instagram Posts Table | Teknialbikes - 16 of 18</a:t>
            </a:r>
          </a:p>
        </p:txBody>
      </p:sp>
      <p:graphicFrame>
        <p:nvGraphicFramePr>
          <p:cNvPr id="5" name="Table Placeholder 4">
            <a:extLst>
              <a:ext uri="{FF2B5EF4-FFF2-40B4-BE49-F238E27FC236}">
                <a16:creationId xmlns:a16="http://schemas.microsoft.com/office/drawing/2014/main" id="{9A831809-EFE8-40D1-AFEE-EBAB2774EE30}"/>
              </a:ext>
            </a:extLst>
          </p:cNvPr>
          <p:cNvGraphicFramePr>
            <a:graphicFrameLocks noGrp="1"/>
          </p:cNvGraphicFramePr>
          <p:nvPr>
            <p:ph type="tbl" sz="quarter" idx="13"/>
            <p:extLst>
              <p:ext uri="{D42A27DB-BD31-4B8C-83A1-F6EECF244321}">
                <p14:modId xmlns:p14="http://schemas.microsoft.com/office/powerpoint/2010/main" val="286089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53526783"/>
                    </a:ext>
                  </a:extLst>
                </a:gridCol>
                <a:gridCol w="987552">
                  <a:extLst>
                    <a:ext uri="{9D8B030D-6E8A-4147-A177-3AD203B41FA5}">
                      <a16:colId xmlns:a16="http://schemas.microsoft.com/office/drawing/2014/main" val="704359743"/>
                    </a:ext>
                  </a:extLst>
                </a:gridCol>
                <a:gridCol w="987552">
                  <a:extLst>
                    <a:ext uri="{9D8B030D-6E8A-4147-A177-3AD203B41FA5}">
                      <a16:colId xmlns:a16="http://schemas.microsoft.com/office/drawing/2014/main" val="2867066319"/>
                    </a:ext>
                  </a:extLst>
                </a:gridCol>
                <a:gridCol w="987552">
                  <a:extLst>
                    <a:ext uri="{9D8B030D-6E8A-4147-A177-3AD203B41FA5}">
                      <a16:colId xmlns:a16="http://schemas.microsoft.com/office/drawing/2014/main" val="2756373654"/>
                    </a:ext>
                  </a:extLst>
                </a:gridCol>
                <a:gridCol w="987552">
                  <a:extLst>
                    <a:ext uri="{9D8B030D-6E8A-4147-A177-3AD203B41FA5}">
                      <a16:colId xmlns:a16="http://schemas.microsoft.com/office/drawing/2014/main" val="356380666"/>
                    </a:ext>
                  </a:extLst>
                </a:gridCol>
                <a:gridCol w="987552">
                  <a:extLst>
                    <a:ext uri="{9D8B030D-6E8A-4147-A177-3AD203B41FA5}">
                      <a16:colId xmlns:a16="http://schemas.microsoft.com/office/drawing/2014/main" val="2405633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402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- 2021-02-10 08:50:05</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
Compra aqui &gt;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884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- 2021-02-11 15:56:18</a:t>
                      </a:r>
                      <a:r>
                        <a:rPr kumimoji="0" lang="es-ES" sz="1000" b="0" i="0" u="none" strike="noStrike" kern="1200" cap="none" spc="0" normalizeH="0" baseline="0" noProof="0">
                          <a:ln>
                            <a:noFill/>
                          </a:ln>
                          <a:solidFill>
                            <a:prstClr val="black"/>
                          </a:solidFill>
                          <a:effectLst/>
                          <a:uLnTx/>
                          <a:uFillTx/>
                          <a:latin typeface="+mn-lt"/>
                          <a:ea typeface="+mn-ea"/>
                          <a:cs typeface="+mn-cs"/>
                        </a:rPr>
                        <a:t>
 Paso a paso todos los detalles de #Maxam190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556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- 2021-02-23 13:00:46</a:t>
                      </a:r>
                      <a:r>
                        <a:rPr kumimoji="0" lang="es-ES" sz="1000" b="0" i="0" u="none" strike="noStrike" kern="1200" cap="none" spc="0" normalizeH="0" baseline="0" noProof="0">
                          <a:ln>
                            <a:noFill/>
                          </a:ln>
                          <a:solidFill>
                            <a:prstClr val="black"/>
                          </a:solidFill>
                          <a:effectLst/>
                          <a:uLnTx/>
                          <a:uFillTx/>
                          <a:latin typeface="+mn-lt"/>
                          <a:ea typeface="+mn-ea"/>
                          <a:cs typeface="+mn-cs"/>
                        </a:rPr>
                        <a:t>
 La #Maxam390 es una bici de rodado 29 y transmisión Shimano que va a cambiar tu movilidad. ¡Subite a una!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0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- 2021-02-14 15:50:06</a:t>
                      </a:r>
                      <a:r>
                        <a:rPr kumimoji="0" lang="es-ES" sz="1000" b="0" i="0" u="none" strike="noStrike" kern="1200" cap="none" spc="0" normalizeH="0" baseline="0" noProof="0">
                          <a:ln>
                            <a:noFill/>
                          </a:ln>
                          <a:solidFill>
                            <a:prstClr val="black"/>
                          </a:solidFill>
                          <a:effectLst/>
                          <a:uLnTx/>
                          <a:uFillTx/>
                          <a:latin typeface="+mn-lt"/>
                          <a:ea typeface="+mn-ea"/>
                          <a:cs typeface="+mn-cs"/>
                        </a:rPr>
                        <a:t>
 Que el amor te lleve a seguir recorriendo nuevos caminos 💝 #MotomelBicicletas 
¡Feliz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3579197"/>
                  </a:ext>
                </a:extLst>
              </a:tr>
            </a:tbl>
          </a:graphicData>
        </a:graphic>
      </p:graphicFrame>
      <p:sp>
        <p:nvSpPr>
          <p:cNvPr id="4" name="Text Placeholder 3">
            <a:extLst>
              <a:ext uri="{FF2B5EF4-FFF2-40B4-BE49-F238E27FC236}">
                <a16:creationId xmlns:a16="http://schemas.microsoft.com/office/drawing/2014/main" id="{05479DB3-F6F4-492B-A7A6-2E0F124E0CB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54567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DB8AE-28DF-4860-A372-32B03DF8CAF7}"/>
              </a:ext>
            </a:extLst>
          </p:cNvPr>
          <p:cNvSpPr>
            <a:spLocks noGrp="1"/>
          </p:cNvSpPr>
          <p:nvPr>
            <p:ph type="title"/>
          </p:nvPr>
        </p:nvSpPr>
        <p:spPr/>
        <p:txBody>
          <a:bodyPr/>
          <a:lstStyle/>
          <a:p>
            <a:r>
              <a:rPr lang="en-US"/>
              <a:t>Instagram Posts Table | Teknialbikes - 17 of 18</a:t>
            </a:r>
          </a:p>
        </p:txBody>
      </p:sp>
      <p:graphicFrame>
        <p:nvGraphicFramePr>
          <p:cNvPr id="5" name="Table Placeholder 4">
            <a:extLst>
              <a:ext uri="{FF2B5EF4-FFF2-40B4-BE49-F238E27FC236}">
                <a16:creationId xmlns:a16="http://schemas.microsoft.com/office/drawing/2014/main" id="{A50F8B3B-0067-4B59-BBC5-DA813A8E6AE3}"/>
              </a:ext>
            </a:extLst>
          </p:cNvPr>
          <p:cNvGraphicFramePr>
            <a:graphicFrameLocks noGrp="1"/>
          </p:cNvGraphicFramePr>
          <p:nvPr>
            <p:ph type="tbl" sz="quarter" idx="13"/>
            <p:extLst>
              <p:ext uri="{D42A27DB-BD31-4B8C-83A1-F6EECF244321}">
                <p14:modId xmlns:p14="http://schemas.microsoft.com/office/powerpoint/2010/main" val="249054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0962317"/>
                    </a:ext>
                  </a:extLst>
                </a:gridCol>
                <a:gridCol w="987552">
                  <a:extLst>
                    <a:ext uri="{9D8B030D-6E8A-4147-A177-3AD203B41FA5}">
                      <a16:colId xmlns:a16="http://schemas.microsoft.com/office/drawing/2014/main" val="3628769642"/>
                    </a:ext>
                  </a:extLst>
                </a:gridCol>
                <a:gridCol w="987552">
                  <a:extLst>
                    <a:ext uri="{9D8B030D-6E8A-4147-A177-3AD203B41FA5}">
                      <a16:colId xmlns:a16="http://schemas.microsoft.com/office/drawing/2014/main" val="4269958285"/>
                    </a:ext>
                  </a:extLst>
                </a:gridCol>
                <a:gridCol w="987552">
                  <a:extLst>
                    <a:ext uri="{9D8B030D-6E8A-4147-A177-3AD203B41FA5}">
                      <a16:colId xmlns:a16="http://schemas.microsoft.com/office/drawing/2014/main" val="519120994"/>
                    </a:ext>
                  </a:extLst>
                </a:gridCol>
                <a:gridCol w="987552">
                  <a:extLst>
                    <a:ext uri="{9D8B030D-6E8A-4147-A177-3AD203B41FA5}">
                      <a16:colId xmlns:a16="http://schemas.microsoft.com/office/drawing/2014/main" val="2233190677"/>
                    </a:ext>
                  </a:extLst>
                </a:gridCol>
                <a:gridCol w="987552">
                  <a:extLst>
                    <a:ext uri="{9D8B030D-6E8A-4147-A177-3AD203B41FA5}">
                      <a16:colId xmlns:a16="http://schemas.microsoft.com/office/drawing/2014/main" val="2652280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752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- 2021-02-18 12:35:05</a:t>
                      </a:r>
                      <a:r>
                        <a:rPr kumimoji="0" lang="en-US" sz="1000" b="0" i="0" u="none" strike="noStrike" kern="1200" cap="none" spc="0" normalizeH="0" baseline="0" noProof="0">
                          <a:ln>
                            <a:noFill/>
                          </a:ln>
                          <a:solidFill>
                            <a:prstClr val="black"/>
                          </a:solidFill>
                          <a:effectLst/>
                          <a:uLnTx/>
                          <a:uFillTx/>
                          <a:latin typeface="+mn-lt"/>
                          <a:ea typeface="+mn-ea"/>
                          <a:cs typeface="+mn-cs"/>
                        </a:rPr>
                        <a:t>
 ¿Todavia no accediste a nuestros descuentos de #PROMOVERANO 😱
¡Dale! que todavía estas a tiempo 🏃 🏃 
.
Mirá&gt; https://bit.ly/3dqL1N4
.
.
#tubicitumundo #topmega #promoverano #mtb #mtblife #summer #sale #thorR29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159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- 2021-02-05 10:49:05</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.000 OFF 🔥 Bicicletas Eléctricas 
¡Stock limitado, últimas Bicis!
.
Ingresá el cupón "promoverano" y pagá en hasta 18 cuotas fijas.
¡No te lo pierdas, comprá hoy...🏃 🏃 https://bit.ly/3sn1Ugn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9379779"/>
                  </a:ext>
                </a:extLst>
              </a:tr>
            </a:tbl>
          </a:graphicData>
        </a:graphic>
      </p:graphicFrame>
      <p:sp>
        <p:nvSpPr>
          <p:cNvPr id="4" name="Text Placeholder 3">
            <a:extLst>
              <a:ext uri="{FF2B5EF4-FFF2-40B4-BE49-F238E27FC236}">
                <a16:creationId xmlns:a16="http://schemas.microsoft.com/office/drawing/2014/main" id="{4B5E5EE6-53CF-4228-848C-33B283BF95C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628569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E9298-AEBB-40A6-8698-C18AC65171FD}"/>
              </a:ext>
            </a:extLst>
          </p:cNvPr>
          <p:cNvSpPr>
            <a:spLocks noGrp="1"/>
          </p:cNvSpPr>
          <p:nvPr>
            <p:ph type="title"/>
          </p:nvPr>
        </p:nvSpPr>
        <p:spPr/>
        <p:txBody>
          <a:bodyPr/>
          <a:lstStyle/>
          <a:p>
            <a:r>
              <a:rPr lang="en-US"/>
              <a:t>Instagram Posts Table | Teknialbikes - 18 of 18</a:t>
            </a:r>
          </a:p>
        </p:txBody>
      </p:sp>
      <p:graphicFrame>
        <p:nvGraphicFramePr>
          <p:cNvPr id="5" name="Table Placeholder 4">
            <a:extLst>
              <a:ext uri="{FF2B5EF4-FFF2-40B4-BE49-F238E27FC236}">
                <a16:creationId xmlns:a16="http://schemas.microsoft.com/office/drawing/2014/main" id="{CCD2456E-542F-4225-A736-59BB7CE6E52B}"/>
              </a:ext>
            </a:extLst>
          </p:cNvPr>
          <p:cNvGraphicFramePr>
            <a:graphicFrameLocks noGrp="1"/>
          </p:cNvGraphicFramePr>
          <p:nvPr>
            <p:ph type="tbl" sz="quarter" idx="13"/>
            <p:extLst>
              <p:ext uri="{D42A27DB-BD31-4B8C-83A1-F6EECF244321}">
                <p14:modId xmlns:p14="http://schemas.microsoft.com/office/powerpoint/2010/main" val="160838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5272342"/>
                    </a:ext>
                  </a:extLst>
                </a:gridCol>
                <a:gridCol w="987552">
                  <a:extLst>
                    <a:ext uri="{9D8B030D-6E8A-4147-A177-3AD203B41FA5}">
                      <a16:colId xmlns:a16="http://schemas.microsoft.com/office/drawing/2014/main" val="3542367524"/>
                    </a:ext>
                  </a:extLst>
                </a:gridCol>
                <a:gridCol w="987552">
                  <a:extLst>
                    <a:ext uri="{9D8B030D-6E8A-4147-A177-3AD203B41FA5}">
                      <a16:colId xmlns:a16="http://schemas.microsoft.com/office/drawing/2014/main" val="1127082262"/>
                    </a:ext>
                  </a:extLst>
                </a:gridCol>
                <a:gridCol w="987552">
                  <a:extLst>
                    <a:ext uri="{9D8B030D-6E8A-4147-A177-3AD203B41FA5}">
                      <a16:colId xmlns:a16="http://schemas.microsoft.com/office/drawing/2014/main" val="2517439118"/>
                    </a:ext>
                  </a:extLst>
                </a:gridCol>
                <a:gridCol w="987552">
                  <a:extLst>
                    <a:ext uri="{9D8B030D-6E8A-4147-A177-3AD203B41FA5}">
                      <a16:colId xmlns:a16="http://schemas.microsoft.com/office/drawing/2014/main" val="4291052626"/>
                    </a:ext>
                  </a:extLst>
                </a:gridCol>
                <a:gridCol w="987552">
                  <a:extLst>
                    <a:ext uri="{9D8B030D-6E8A-4147-A177-3AD203B41FA5}">
                      <a16:colId xmlns:a16="http://schemas.microsoft.com/office/drawing/2014/main" val="3372490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187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- 2021-02-17 11:41:56</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.000 OFF 🔥 Bicicletas Eléctricas 
¡Stock limitado, últimas Bicis!
.
Ingresá el cupón "promoverano" y pagá en hasta 18 cuotas fijas.
¡No te lo pierdas, comprá hoy...🏃 🏃 https://bit.ly/3sn1Ugn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124656"/>
                  </a:ext>
                </a:extLst>
              </a:tr>
            </a:tbl>
          </a:graphicData>
        </a:graphic>
      </p:graphicFrame>
      <p:sp>
        <p:nvSpPr>
          <p:cNvPr id="4" name="Text Placeholder 3">
            <a:extLst>
              <a:ext uri="{FF2B5EF4-FFF2-40B4-BE49-F238E27FC236}">
                <a16:creationId xmlns:a16="http://schemas.microsoft.com/office/drawing/2014/main" id="{6B315999-6A70-474F-950B-F835740F18C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9312242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1271</Words>
  <Application>Microsoft Office PowerPoint</Application>
  <PresentationFormat>On-screen Show (4:3)</PresentationFormat>
  <Paragraphs>540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3</vt:lpstr>
      <vt:lpstr>Instagram Hashtag Detection | Teknialbikes - 2 of 3</vt:lpstr>
      <vt:lpstr>Instagram Hashtag Detection | Teknialbikes - 3 of 3</vt:lpstr>
      <vt:lpstr>Instagram Posts Table | Teknialbikes - 1 of 18</vt:lpstr>
      <vt:lpstr>Instagram Posts Table | Teknialbikes - 2 of 18</vt:lpstr>
      <vt:lpstr>Instagram Posts Table | Teknialbikes - 3 of 18</vt:lpstr>
      <vt:lpstr>Instagram Posts Table | Teknialbikes - 4 of 18</vt:lpstr>
      <vt:lpstr>Instagram Posts Table | Teknialbikes - 5 of 18</vt:lpstr>
      <vt:lpstr>Instagram Posts Table | Teknialbikes - 6 of 18</vt:lpstr>
      <vt:lpstr>Instagram Posts Table | Teknialbikes - 7 of 18</vt:lpstr>
      <vt:lpstr>Instagram Posts Table | Teknialbikes - 8 of 18</vt:lpstr>
      <vt:lpstr>Instagram Posts Table | Teknialbikes - 9 of 18</vt:lpstr>
      <vt:lpstr>Instagram Posts Table | Teknialbikes - 10 of 18</vt:lpstr>
      <vt:lpstr>Instagram Posts Table | Teknialbikes - 11 of 18</vt:lpstr>
      <vt:lpstr>Instagram Posts Table | Teknialbikes - 12 of 18</vt:lpstr>
      <vt:lpstr>Instagram Posts Table | Teknialbikes - 13 of 18</vt:lpstr>
      <vt:lpstr>Instagram Posts Table | Teknialbikes - 14 of 18</vt:lpstr>
      <vt:lpstr>Instagram Posts Table | Teknialbikes - 15 of 18</vt:lpstr>
      <vt:lpstr>Instagram Posts Table | Teknialbikes - 16 of 18</vt:lpstr>
      <vt:lpstr>Instagram Posts Table | Teknialbikes - 17 of 18</vt:lpstr>
      <vt:lpstr>Instagram Posts Table | Teknialbikes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2021-03-01T11:02:17Z</dcterms:created>
  <dcterms:modified xsi:type="dcterms:W3CDTF">2021-03-01T11:03:26Z</dcterms:modified>
</cp:coreProperties>
</file>