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motomeloficial</c:v>
                </c:pt>
                <c:pt idx="1">
                  <c:v>corvenmotos</c:v>
                </c:pt>
                <c:pt idx="2">
                  <c:v>zanellahnos</c:v>
                </c:pt>
                <c:pt idx="3">
                  <c:v>gileramotorsarg</c:v>
                </c:pt>
              </c:strCache>
            </c:strRef>
          </c:cat>
          <c:val>
            <c:numRef>
              <c:f>Sheet1!$A$2:$D$2</c:f>
              <c:numCache>
                <c:formatCode>General</c:formatCode>
                <c:ptCount val="4"/>
                <c:pt idx="0">
                  <c:v>28986</c:v>
                </c:pt>
                <c:pt idx="1">
                  <c:v>20201</c:v>
                </c:pt>
                <c:pt idx="2">
                  <c:v>18652</c:v>
                </c:pt>
                <c:pt idx="3">
                  <c:v>12409</c:v>
                </c:pt>
              </c:numCache>
            </c:numRef>
          </c:val>
          <c:extLst>
            <c:ext xmlns:c16="http://schemas.microsoft.com/office/drawing/2014/chart" uri="{C3380CC4-5D6E-409C-BE32-E72D297353CC}">
              <c16:uniqueId val="{00000000-65BC-4354-A244-B4F472B4BEB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77.777799999999999</c:v>
                </c:pt>
                <c:pt idx="3">
                  <c:v>100</c:v>
                </c:pt>
                <c:pt idx="4">
                  <c:v>100</c:v>
                </c:pt>
                <c:pt idx="5">
                  <c:v>100</c:v>
                </c:pt>
                <c:pt idx="6">
                  <c:v>26.660699999999999</c:v>
                </c:pt>
                <c:pt idx="7">
                  <c:v>71.239900000000006</c:v>
                </c:pt>
              </c:numCache>
            </c:numRef>
          </c:val>
          <c:extLst>
            <c:ext xmlns:c16="http://schemas.microsoft.com/office/drawing/2014/chart" uri="{C3380CC4-5D6E-409C-BE32-E72D297353CC}">
              <c16:uniqueId val="{00000000-4E47-4A3B-BA2E-D2A759150DBE}"/>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64.348299999999995</c:v>
                </c:pt>
                <c:pt idx="1">
                  <c:v>0</c:v>
                </c:pt>
                <c:pt idx="2">
                  <c:v>0</c:v>
                </c:pt>
                <c:pt idx="3">
                  <c:v>0</c:v>
                </c:pt>
                <c:pt idx="4">
                  <c:v>0</c:v>
                </c:pt>
                <c:pt idx="5">
                  <c:v>0</c:v>
                </c:pt>
                <c:pt idx="6">
                  <c:v>0</c:v>
                </c:pt>
                <c:pt idx="7">
                  <c:v>21.8507</c:v>
                </c:pt>
              </c:numCache>
            </c:numRef>
          </c:val>
          <c:extLst>
            <c:ext xmlns:c16="http://schemas.microsoft.com/office/drawing/2014/chart" uri="{C3380CC4-5D6E-409C-BE32-E72D297353CC}">
              <c16:uniqueId val="{00000001-4E47-4A3B-BA2E-D2A759150DBE}"/>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69.692300000000003</c:v>
                </c:pt>
                <c:pt idx="1">
                  <c:v>0</c:v>
                </c:pt>
                <c:pt idx="2">
                  <c:v>100</c:v>
                </c:pt>
                <c:pt idx="3">
                  <c:v>0</c:v>
                </c:pt>
                <c:pt idx="4">
                  <c:v>34.615400000000001</c:v>
                </c:pt>
                <c:pt idx="5">
                  <c:v>43.550800000000002</c:v>
                </c:pt>
                <c:pt idx="6">
                  <c:v>0</c:v>
                </c:pt>
                <c:pt idx="7">
                  <c:v>76.113699999999994</c:v>
                </c:pt>
              </c:numCache>
            </c:numRef>
          </c:val>
          <c:extLst>
            <c:ext xmlns:c16="http://schemas.microsoft.com/office/drawing/2014/chart" uri="{C3380CC4-5D6E-409C-BE32-E72D297353CC}">
              <c16:uniqueId val="{00000002-4E47-4A3B-BA2E-D2A759150DBE}"/>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42.810299999999998</c:v>
                </c:pt>
                <c:pt idx="1">
                  <c:v>25</c:v>
                </c:pt>
                <c:pt idx="2">
                  <c:v>22.222200000000001</c:v>
                </c:pt>
                <c:pt idx="3">
                  <c:v>0</c:v>
                </c:pt>
                <c:pt idx="4">
                  <c:v>19.230799999999999</c:v>
                </c:pt>
                <c:pt idx="5">
                  <c:v>31.4618</c:v>
                </c:pt>
                <c:pt idx="6">
                  <c:v>100</c:v>
                </c:pt>
                <c:pt idx="7">
                  <c:v>100</c:v>
                </c:pt>
              </c:numCache>
            </c:numRef>
          </c:val>
          <c:extLst>
            <c:ext xmlns:c16="http://schemas.microsoft.com/office/drawing/2014/chart" uri="{C3380CC4-5D6E-409C-BE32-E72D297353CC}">
              <c16:uniqueId val="{00000003-4E47-4A3B-BA2E-D2A759150DBE}"/>
            </c:ext>
          </c:extLst>
        </c:ser>
        <c:dLbls>
          <c:showLegendKey val="0"/>
          <c:showVal val="0"/>
          <c:showCatName val="0"/>
          <c:showSerName val="0"/>
          <c:showPercent val="0"/>
          <c:showBubbleSize val="0"/>
        </c:dLbls>
        <c:axId val="67275952"/>
        <c:axId val="67274312"/>
      </c:radarChart>
      <c:catAx>
        <c:axId val="6727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274312"/>
        <c:crosses val="autoZero"/>
        <c:auto val="1"/>
        <c:lblAlgn val="ctr"/>
        <c:lblOffset val="100"/>
        <c:noMultiLvlLbl val="0"/>
      </c:catAx>
      <c:valAx>
        <c:axId val="6727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27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28441</c:v>
                </c:pt>
                <c:pt idx="1">
                  <c:v>28449</c:v>
                </c:pt>
                <c:pt idx="2">
                  <c:v>28461</c:v>
                </c:pt>
                <c:pt idx="3">
                  <c:v>28473</c:v>
                </c:pt>
                <c:pt idx="4">
                  <c:v>28472</c:v>
                </c:pt>
                <c:pt idx="5">
                  <c:v>28481</c:v>
                </c:pt>
                <c:pt idx="6">
                  <c:v>28495</c:v>
                </c:pt>
                <c:pt idx="7">
                  <c:v>28510</c:v>
                </c:pt>
                <c:pt idx="8">
                  <c:v>28518</c:v>
                </c:pt>
                <c:pt idx="9">
                  <c:v>28528</c:v>
                </c:pt>
                <c:pt idx="10">
                  <c:v>28543</c:v>
                </c:pt>
                <c:pt idx="11">
                  <c:v>28553</c:v>
                </c:pt>
                <c:pt idx="12">
                  <c:v>28557</c:v>
                </c:pt>
                <c:pt idx="13">
                  <c:v>28576</c:v>
                </c:pt>
                <c:pt idx="14">
                  <c:v>28576</c:v>
                </c:pt>
                <c:pt idx="15">
                  <c:v>28588</c:v>
                </c:pt>
                <c:pt idx="16">
                  <c:v>28602</c:v>
                </c:pt>
                <c:pt idx="17">
                  <c:v>28619</c:v>
                </c:pt>
                <c:pt idx="18">
                  <c:v>28629</c:v>
                </c:pt>
                <c:pt idx="19">
                  <c:v>28654</c:v>
                </c:pt>
                <c:pt idx="20">
                  <c:v>28671</c:v>
                </c:pt>
                <c:pt idx="21">
                  <c:v>28696</c:v>
                </c:pt>
                <c:pt idx="22">
                  <c:v>28761</c:v>
                </c:pt>
                <c:pt idx="23">
                  <c:v>28810</c:v>
                </c:pt>
                <c:pt idx="24">
                  <c:v>28879</c:v>
                </c:pt>
                <c:pt idx="25">
                  <c:v>28943</c:v>
                </c:pt>
                <c:pt idx="26">
                  <c:v>28980</c:v>
                </c:pt>
                <c:pt idx="27">
                  <c:v>28986</c:v>
                </c:pt>
              </c:numCache>
            </c:numRef>
          </c:val>
          <c:smooth val="0"/>
          <c:extLst>
            <c:ext xmlns:c16="http://schemas.microsoft.com/office/drawing/2014/chart" uri="{C3380CC4-5D6E-409C-BE32-E72D297353CC}">
              <c16:uniqueId val="{00000000-20CB-44EC-B71B-83B4363D6303}"/>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Sheet1!$C$2:$C$29</c:f>
              <c:numCache>
                <c:formatCode>General</c:formatCode>
                <c:ptCount val="28"/>
                <c:pt idx="0">
                  <c:v>18549</c:v>
                </c:pt>
                <c:pt idx="1">
                  <c:v>18553</c:v>
                </c:pt>
                <c:pt idx="2">
                  <c:v>18554</c:v>
                </c:pt>
                <c:pt idx="3">
                  <c:v>18554</c:v>
                </c:pt>
                <c:pt idx="4">
                  <c:v>18560</c:v>
                </c:pt>
                <c:pt idx="5">
                  <c:v>18561</c:v>
                </c:pt>
                <c:pt idx="6">
                  <c:v>18561</c:v>
                </c:pt>
                <c:pt idx="7">
                  <c:v>18570</c:v>
                </c:pt>
                <c:pt idx="8">
                  <c:v>18579</c:v>
                </c:pt>
                <c:pt idx="9">
                  <c:v>18583</c:v>
                </c:pt>
                <c:pt idx="10">
                  <c:v>18586</c:v>
                </c:pt>
                <c:pt idx="11">
                  <c:v>18583</c:v>
                </c:pt>
                <c:pt idx="12">
                  <c:v>18586</c:v>
                </c:pt>
                <c:pt idx="13">
                  <c:v>18583</c:v>
                </c:pt>
                <c:pt idx="14">
                  <c:v>18583</c:v>
                </c:pt>
                <c:pt idx="15">
                  <c:v>18581</c:v>
                </c:pt>
                <c:pt idx="16">
                  <c:v>18586</c:v>
                </c:pt>
                <c:pt idx="17">
                  <c:v>18589</c:v>
                </c:pt>
                <c:pt idx="18">
                  <c:v>18592</c:v>
                </c:pt>
                <c:pt idx="19">
                  <c:v>18611</c:v>
                </c:pt>
                <c:pt idx="20">
                  <c:v>18622</c:v>
                </c:pt>
                <c:pt idx="21">
                  <c:v>18628</c:v>
                </c:pt>
                <c:pt idx="22">
                  <c:v>18632</c:v>
                </c:pt>
                <c:pt idx="23">
                  <c:v>18632</c:v>
                </c:pt>
                <c:pt idx="24">
                  <c:v>18637</c:v>
                </c:pt>
                <c:pt idx="25">
                  <c:v>18637</c:v>
                </c:pt>
                <c:pt idx="26">
                  <c:v>18643</c:v>
                </c:pt>
                <c:pt idx="27">
                  <c:v>18652</c:v>
                </c:pt>
              </c:numCache>
            </c:numRef>
          </c:val>
          <c:smooth val="0"/>
          <c:extLst>
            <c:ext xmlns:c16="http://schemas.microsoft.com/office/drawing/2014/chart" uri="{C3380CC4-5D6E-409C-BE32-E72D297353CC}">
              <c16:uniqueId val="{00000001-20CB-44EC-B71B-83B4363D6303}"/>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Sheet1!$D$2:$D$29</c:f>
              <c:numCache>
                <c:formatCode>General</c:formatCode>
                <c:ptCount val="28"/>
                <c:pt idx="0">
                  <c:v>19811</c:v>
                </c:pt>
                <c:pt idx="1">
                  <c:v>19824</c:v>
                </c:pt>
                <c:pt idx="2">
                  <c:v>19838</c:v>
                </c:pt>
                <c:pt idx="3">
                  <c:v>19856</c:v>
                </c:pt>
                <c:pt idx="4">
                  <c:v>19863</c:v>
                </c:pt>
                <c:pt idx="5">
                  <c:v>19871</c:v>
                </c:pt>
                <c:pt idx="6">
                  <c:v>19882</c:v>
                </c:pt>
                <c:pt idx="7">
                  <c:v>19904</c:v>
                </c:pt>
                <c:pt idx="8">
                  <c:v>19918</c:v>
                </c:pt>
                <c:pt idx="9">
                  <c:v>19929</c:v>
                </c:pt>
                <c:pt idx="10">
                  <c:v>19932</c:v>
                </c:pt>
                <c:pt idx="11">
                  <c:v>19940</c:v>
                </c:pt>
                <c:pt idx="12">
                  <c:v>19957</c:v>
                </c:pt>
                <c:pt idx="13">
                  <c:v>19968</c:v>
                </c:pt>
                <c:pt idx="14">
                  <c:v>19980</c:v>
                </c:pt>
                <c:pt idx="15">
                  <c:v>19988</c:v>
                </c:pt>
                <c:pt idx="16">
                  <c:v>20003</c:v>
                </c:pt>
                <c:pt idx="17">
                  <c:v>20008</c:v>
                </c:pt>
                <c:pt idx="18">
                  <c:v>20020</c:v>
                </c:pt>
                <c:pt idx="19">
                  <c:v>20030</c:v>
                </c:pt>
                <c:pt idx="20">
                  <c:v>20042</c:v>
                </c:pt>
                <c:pt idx="21">
                  <c:v>20055</c:v>
                </c:pt>
                <c:pt idx="22">
                  <c:v>20080</c:v>
                </c:pt>
                <c:pt idx="23">
                  <c:v>20106</c:v>
                </c:pt>
                <c:pt idx="24">
                  <c:v>20135</c:v>
                </c:pt>
                <c:pt idx="25">
                  <c:v>20142</c:v>
                </c:pt>
                <c:pt idx="26">
                  <c:v>20179</c:v>
                </c:pt>
                <c:pt idx="27">
                  <c:v>20201</c:v>
                </c:pt>
              </c:numCache>
            </c:numRef>
          </c:val>
          <c:smooth val="0"/>
          <c:extLst>
            <c:ext xmlns:c16="http://schemas.microsoft.com/office/drawing/2014/chart" uri="{C3380CC4-5D6E-409C-BE32-E72D297353CC}">
              <c16:uniqueId val="{00000002-20CB-44EC-B71B-83B4363D6303}"/>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Sheet1!$E$2:$E$29</c:f>
              <c:numCache>
                <c:formatCode>General</c:formatCode>
                <c:ptCount val="28"/>
                <c:pt idx="0">
                  <c:v>12092</c:v>
                </c:pt>
                <c:pt idx="1">
                  <c:v>12101</c:v>
                </c:pt>
                <c:pt idx="2">
                  <c:v>12111</c:v>
                </c:pt>
                <c:pt idx="3">
                  <c:v>12122</c:v>
                </c:pt>
                <c:pt idx="4">
                  <c:v>12129</c:v>
                </c:pt>
                <c:pt idx="5">
                  <c:v>12136</c:v>
                </c:pt>
                <c:pt idx="6">
                  <c:v>12142</c:v>
                </c:pt>
                <c:pt idx="7">
                  <c:v>12158</c:v>
                </c:pt>
                <c:pt idx="8">
                  <c:v>12172</c:v>
                </c:pt>
                <c:pt idx="9">
                  <c:v>12187</c:v>
                </c:pt>
                <c:pt idx="10">
                  <c:v>12202</c:v>
                </c:pt>
                <c:pt idx="11">
                  <c:v>12211</c:v>
                </c:pt>
                <c:pt idx="12">
                  <c:v>12222</c:v>
                </c:pt>
                <c:pt idx="13">
                  <c:v>12228</c:v>
                </c:pt>
                <c:pt idx="14">
                  <c:v>12240</c:v>
                </c:pt>
                <c:pt idx="15">
                  <c:v>12256</c:v>
                </c:pt>
                <c:pt idx="16">
                  <c:v>12275</c:v>
                </c:pt>
                <c:pt idx="17">
                  <c:v>12282</c:v>
                </c:pt>
                <c:pt idx="18">
                  <c:v>12294</c:v>
                </c:pt>
                <c:pt idx="19">
                  <c:v>12297</c:v>
                </c:pt>
                <c:pt idx="20">
                  <c:v>12306</c:v>
                </c:pt>
                <c:pt idx="21">
                  <c:v>12321</c:v>
                </c:pt>
                <c:pt idx="22">
                  <c:v>12341</c:v>
                </c:pt>
                <c:pt idx="23">
                  <c:v>12350</c:v>
                </c:pt>
                <c:pt idx="24">
                  <c:v>12363</c:v>
                </c:pt>
                <c:pt idx="25">
                  <c:v>12389</c:v>
                </c:pt>
                <c:pt idx="26">
                  <c:v>12398</c:v>
                </c:pt>
                <c:pt idx="27">
                  <c:v>12409</c:v>
                </c:pt>
              </c:numCache>
            </c:numRef>
          </c:val>
          <c:smooth val="0"/>
          <c:extLst>
            <c:ext xmlns:c16="http://schemas.microsoft.com/office/drawing/2014/chart" uri="{C3380CC4-5D6E-409C-BE32-E72D297353CC}">
              <c16:uniqueId val="{00000003-20CB-44EC-B71B-83B4363D6303}"/>
            </c:ext>
          </c:extLst>
        </c:ser>
        <c:dLbls>
          <c:showLegendKey val="0"/>
          <c:showVal val="0"/>
          <c:showCatName val="0"/>
          <c:showSerName val="0"/>
          <c:showPercent val="0"/>
          <c:showBubbleSize val="0"/>
        </c:dLbls>
        <c:smooth val="0"/>
        <c:axId val="67276936"/>
        <c:axId val="67277264"/>
      </c:lineChart>
      <c:dateAx>
        <c:axId val="6727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277264"/>
        <c:crosses val="autoZero"/>
        <c:auto val="1"/>
        <c:lblOffset val="100"/>
        <c:baseTimeUnit val="days"/>
      </c:dateAx>
      <c:valAx>
        <c:axId val="6727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27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23</c:v>
                </c:pt>
                <c:pt idx="2">
                  <c:v>21</c:v>
                </c:pt>
                <c:pt idx="3">
                  <c:v>28</c:v>
                </c:pt>
                <c:pt idx="4">
                  <c:v>21</c:v>
                </c:pt>
                <c:pt idx="5">
                  <c:v>19</c:v>
                </c:pt>
                <c:pt idx="6">
                  <c:v>14</c:v>
                </c:pt>
              </c:numCache>
            </c:numRef>
          </c:val>
          <c:extLst>
            <c:ext xmlns:c16="http://schemas.microsoft.com/office/drawing/2014/chart" uri="{C3380CC4-5D6E-409C-BE32-E72D297353CC}">
              <c16:uniqueId val="{00000000-C9F3-4A70-BDB8-04C7A87D7A1B}"/>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4</c:v>
                </c:pt>
                <c:pt idx="2">
                  <c:v>3</c:v>
                </c:pt>
                <c:pt idx="3">
                  <c:v>3</c:v>
                </c:pt>
                <c:pt idx="4">
                  <c:v>2</c:v>
                </c:pt>
                <c:pt idx="5">
                  <c:v>7</c:v>
                </c:pt>
                <c:pt idx="6">
                  <c:v>4</c:v>
                </c:pt>
              </c:numCache>
            </c:numRef>
          </c:val>
          <c:extLst>
            <c:ext xmlns:c16="http://schemas.microsoft.com/office/drawing/2014/chart" uri="{C3380CC4-5D6E-409C-BE32-E72D297353CC}">
              <c16:uniqueId val="{00000001-C9F3-4A70-BDB8-04C7A87D7A1B}"/>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c:v>
                </c:pt>
                <c:pt idx="1">
                  <c:v>15</c:v>
                </c:pt>
                <c:pt idx="2">
                  <c:v>17</c:v>
                </c:pt>
                <c:pt idx="3">
                  <c:v>14</c:v>
                </c:pt>
                <c:pt idx="4">
                  <c:v>9</c:v>
                </c:pt>
                <c:pt idx="5">
                  <c:v>18</c:v>
                </c:pt>
                <c:pt idx="6">
                  <c:v>14</c:v>
                </c:pt>
              </c:numCache>
            </c:numRef>
          </c:val>
          <c:extLst>
            <c:ext xmlns:c16="http://schemas.microsoft.com/office/drawing/2014/chart" uri="{C3380CC4-5D6E-409C-BE32-E72D297353CC}">
              <c16:uniqueId val="{00000002-C9F3-4A70-BDB8-04C7A87D7A1B}"/>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c:v>
                </c:pt>
                <c:pt idx="1">
                  <c:v>15</c:v>
                </c:pt>
                <c:pt idx="2">
                  <c:v>13</c:v>
                </c:pt>
                <c:pt idx="3">
                  <c:v>12</c:v>
                </c:pt>
                <c:pt idx="4">
                  <c:v>14</c:v>
                </c:pt>
                <c:pt idx="5">
                  <c:v>8</c:v>
                </c:pt>
                <c:pt idx="6">
                  <c:v>8</c:v>
                </c:pt>
              </c:numCache>
            </c:numRef>
          </c:val>
          <c:extLst>
            <c:ext xmlns:c16="http://schemas.microsoft.com/office/drawing/2014/chart" uri="{C3380CC4-5D6E-409C-BE32-E72D297353CC}">
              <c16:uniqueId val="{00000003-C9F3-4A70-BDB8-04C7A87D7A1B}"/>
            </c:ext>
          </c:extLst>
        </c:ser>
        <c:dLbls>
          <c:showLegendKey val="0"/>
          <c:showVal val="0"/>
          <c:showCatName val="0"/>
          <c:showSerName val="0"/>
          <c:showPercent val="0"/>
          <c:showBubbleSize val="0"/>
        </c:dLbls>
        <c:gapWidth val="219"/>
        <c:overlap val="-27"/>
        <c:axId val="266188640"/>
        <c:axId val="266186016"/>
      </c:barChart>
      <c:catAx>
        <c:axId val="26618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86016"/>
        <c:crosses val="autoZero"/>
        <c:auto val="1"/>
        <c:lblAlgn val="ctr"/>
        <c:lblOffset val="100"/>
        <c:noMultiLvlLbl val="0"/>
      </c:catAx>
      <c:valAx>
        <c:axId val="26618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8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5</c:v>
                </c:pt>
                <c:pt idx="2">
                  <c:v>6</c:v>
                </c:pt>
                <c:pt idx="3">
                  <c:v>7</c:v>
                </c:pt>
                <c:pt idx="4">
                  <c:v>5</c:v>
                </c:pt>
                <c:pt idx="5">
                  <c:v>1</c:v>
                </c:pt>
                <c:pt idx="6">
                  <c:v>1</c:v>
                </c:pt>
              </c:numCache>
            </c:numRef>
          </c:val>
          <c:extLst>
            <c:ext xmlns:c16="http://schemas.microsoft.com/office/drawing/2014/chart" uri="{C3380CC4-5D6E-409C-BE32-E72D297353CC}">
              <c16:uniqueId val="{00000000-5E86-48E1-8B28-2C8403F5369A}"/>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5E86-48E1-8B28-2C8403F5369A}"/>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1</c:v>
                </c:pt>
                <c:pt idx="3">
                  <c:v>3</c:v>
                </c:pt>
                <c:pt idx="4">
                  <c:v>1</c:v>
                </c:pt>
                <c:pt idx="5">
                  <c:v>3</c:v>
                </c:pt>
                <c:pt idx="6">
                  <c:v>0</c:v>
                </c:pt>
              </c:numCache>
            </c:numRef>
          </c:val>
          <c:extLst>
            <c:ext xmlns:c16="http://schemas.microsoft.com/office/drawing/2014/chart" uri="{C3380CC4-5D6E-409C-BE32-E72D297353CC}">
              <c16:uniqueId val="{00000002-5E86-48E1-8B28-2C8403F5369A}"/>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2</c:v>
                </c:pt>
                <c:pt idx="3">
                  <c:v>0</c:v>
                </c:pt>
                <c:pt idx="4">
                  <c:v>2</c:v>
                </c:pt>
                <c:pt idx="5">
                  <c:v>0</c:v>
                </c:pt>
                <c:pt idx="6">
                  <c:v>0</c:v>
                </c:pt>
              </c:numCache>
            </c:numRef>
          </c:val>
          <c:extLst>
            <c:ext xmlns:c16="http://schemas.microsoft.com/office/drawing/2014/chart" uri="{C3380CC4-5D6E-409C-BE32-E72D297353CC}">
              <c16:uniqueId val="{00000003-5E86-48E1-8B28-2C8403F5369A}"/>
            </c:ext>
          </c:extLst>
        </c:ser>
        <c:dLbls>
          <c:showLegendKey val="0"/>
          <c:showVal val="0"/>
          <c:showCatName val="0"/>
          <c:showSerName val="0"/>
          <c:showPercent val="0"/>
          <c:showBubbleSize val="0"/>
        </c:dLbls>
        <c:gapWidth val="219"/>
        <c:overlap val="-27"/>
        <c:axId val="266188312"/>
        <c:axId val="266188968"/>
      </c:barChart>
      <c:catAx>
        <c:axId val="266188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88968"/>
        <c:crosses val="autoZero"/>
        <c:auto val="1"/>
        <c:lblAlgn val="ctr"/>
        <c:lblOffset val="100"/>
        <c:noMultiLvlLbl val="0"/>
      </c:catAx>
      <c:valAx>
        <c:axId val="26618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8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0.23682652457075201</c:v>
                </c:pt>
                <c:pt idx="1">
                  <c:v>0.122592553895448</c:v>
                </c:pt>
                <c:pt idx="2">
                  <c:v>0.288487212528588</c:v>
                </c:pt>
                <c:pt idx="3">
                  <c:v>0.303993711161196</c:v>
                </c:pt>
                <c:pt idx="4">
                  <c:v>0.34618465503430501</c:v>
                </c:pt>
                <c:pt idx="5">
                  <c:v>0.11841326228537601</c:v>
                </c:pt>
                <c:pt idx="6">
                  <c:v>0.32737784278898102</c:v>
                </c:pt>
              </c:numCache>
            </c:numRef>
          </c:val>
          <c:extLst>
            <c:ext xmlns:c16="http://schemas.microsoft.com/office/drawing/2014/chart" uri="{C3380CC4-5D6E-409C-BE32-E72D297353CC}">
              <c16:uniqueId val="{00000000-2631-471C-B48A-3F749F289FB3}"/>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2631-471C-B48A-3F749F289FB3}"/>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0.26492052384284698</c:v>
                </c:pt>
                <c:pt idx="2">
                  <c:v>1.0296910926722</c:v>
                </c:pt>
                <c:pt idx="3">
                  <c:v>0.52817488086907305</c:v>
                </c:pt>
                <c:pt idx="4">
                  <c:v>0.28991302609217201</c:v>
                </c:pt>
                <c:pt idx="5">
                  <c:v>0.37821986737312102</c:v>
                </c:pt>
              </c:numCache>
            </c:numRef>
          </c:val>
          <c:extLst>
            <c:ext xmlns:c16="http://schemas.microsoft.com/office/drawing/2014/chart" uri="{C3380CC4-5D6E-409C-BE32-E72D297353CC}">
              <c16:uniqueId val="{00000002-2631-471C-B48A-3F749F289FB3}"/>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1.3224489795918399</c:v>
                </c:pt>
                <c:pt idx="2">
                  <c:v>0.681632653061225</c:v>
                </c:pt>
                <c:pt idx="4">
                  <c:v>1.19591836734694</c:v>
                </c:pt>
              </c:numCache>
            </c:numRef>
          </c:val>
          <c:extLst>
            <c:ext xmlns:c16="http://schemas.microsoft.com/office/drawing/2014/chart" uri="{C3380CC4-5D6E-409C-BE32-E72D297353CC}">
              <c16:uniqueId val="{00000003-2631-471C-B48A-3F749F289FB3}"/>
            </c:ext>
          </c:extLst>
        </c:ser>
        <c:dLbls>
          <c:showLegendKey val="0"/>
          <c:showVal val="0"/>
          <c:showCatName val="0"/>
          <c:showSerName val="0"/>
          <c:showPercent val="0"/>
          <c:showBubbleSize val="0"/>
        </c:dLbls>
        <c:gapWidth val="219"/>
        <c:overlap val="-27"/>
        <c:axId val="266182408"/>
        <c:axId val="266176504"/>
      </c:barChart>
      <c:catAx>
        <c:axId val="26618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76504"/>
        <c:crosses val="autoZero"/>
        <c:auto val="1"/>
        <c:lblAlgn val="ctr"/>
        <c:lblOffset val="100"/>
        <c:noMultiLvlLbl val="0"/>
      </c:catAx>
      <c:valAx>
        <c:axId val="26617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8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2</c:v>
                </c:pt>
                <c:pt idx="14">
                  <c:v>0</c:v>
                </c:pt>
                <c:pt idx="15">
                  <c:v>5</c:v>
                </c:pt>
                <c:pt idx="16">
                  <c:v>0</c:v>
                </c:pt>
                <c:pt idx="17">
                  <c:v>4</c:v>
                </c:pt>
                <c:pt idx="18">
                  <c:v>3</c:v>
                </c:pt>
                <c:pt idx="19">
                  <c:v>3</c:v>
                </c:pt>
                <c:pt idx="20">
                  <c:v>1</c:v>
                </c:pt>
                <c:pt idx="21">
                  <c:v>0</c:v>
                </c:pt>
                <c:pt idx="22">
                  <c:v>0</c:v>
                </c:pt>
                <c:pt idx="23">
                  <c:v>0</c:v>
                </c:pt>
              </c:numCache>
            </c:numRef>
          </c:val>
          <c:smooth val="0"/>
          <c:extLst>
            <c:ext xmlns:c16="http://schemas.microsoft.com/office/drawing/2014/chart" uri="{C3380CC4-5D6E-409C-BE32-E72D297353CC}">
              <c16:uniqueId val="{00000000-A662-4556-8280-EE7894446387}"/>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A662-4556-8280-EE7894446387}"/>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662-4556-8280-EE7894446387}"/>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A662-4556-8280-EE7894446387}"/>
            </c:ext>
          </c:extLst>
        </c:ser>
        <c:dLbls>
          <c:showLegendKey val="0"/>
          <c:showVal val="0"/>
          <c:showCatName val="0"/>
          <c:showSerName val="0"/>
          <c:showPercent val="0"/>
          <c:showBubbleSize val="0"/>
        </c:dLbls>
        <c:smooth val="0"/>
        <c:axId val="266180112"/>
        <c:axId val="266180440"/>
      </c:lineChart>
      <c:catAx>
        <c:axId val="26618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80440"/>
        <c:crosses val="autoZero"/>
        <c:auto val="1"/>
        <c:lblAlgn val="ctr"/>
        <c:lblOffset val="100"/>
        <c:noMultiLvlLbl val="0"/>
      </c:catAx>
      <c:valAx>
        <c:axId val="26618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18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0.170666295148201</c:v>
                </c:pt>
                <c:pt idx="13">
                  <c:v>0.127128974957333</c:v>
                </c:pt>
                <c:pt idx="14">
                  <c:v>0.21130112732634401</c:v>
                </c:pt>
                <c:pt idx="15">
                  <c:v>0.299536762913169</c:v>
                </c:pt>
                <c:pt idx="16">
                  <c:v>0.21507436174288599</c:v>
                </c:pt>
                <c:pt idx="17">
                  <c:v>0.20201316568562599</c:v>
                </c:pt>
                <c:pt idx="18">
                  <c:v>0.344815575911672</c:v>
                </c:pt>
                <c:pt idx="19">
                  <c:v>0.31927368139969597</c:v>
                </c:pt>
                <c:pt idx="20">
                  <c:v>0.66873323813172603</c:v>
                </c:pt>
                <c:pt idx="21">
                  <c:v>0</c:v>
                </c:pt>
                <c:pt idx="22">
                  <c:v>0</c:v>
                </c:pt>
                <c:pt idx="23">
                  <c:v>0</c:v>
                </c:pt>
              </c:numCache>
            </c:numRef>
          </c:val>
          <c:smooth val="0"/>
          <c:extLst>
            <c:ext xmlns:c16="http://schemas.microsoft.com/office/drawing/2014/chart" uri="{C3380CC4-5D6E-409C-BE32-E72D297353CC}">
              <c16:uniqueId val="{00000000-F8E0-4A01-B79D-7C667C6B3CAA}"/>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8E0-4A01-B79D-7C667C6B3CAA}"/>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0.43506525978896798</c:v>
                </c:pt>
                <c:pt idx="11">
                  <c:v>0</c:v>
                </c:pt>
                <c:pt idx="12">
                  <c:v>0</c:v>
                </c:pt>
                <c:pt idx="13">
                  <c:v>1.0301545231784801</c:v>
                </c:pt>
                <c:pt idx="14">
                  <c:v>0.29004350652597899</c:v>
                </c:pt>
                <c:pt idx="15">
                  <c:v>0.30004500675101298</c:v>
                </c:pt>
                <c:pt idx="16">
                  <c:v>0</c:v>
                </c:pt>
                <c:pt idx="17">
                  <c:v>0</c:v>
                </c:pt>
                <c:pt idx="18">
                  <c:v>0.44006600990148498</c:v>
                </c:pt>
                <c:pt idx="19">
                  <c:v>0.26503975596339502</c:v>
                </c:pt>
                <c:pt idx="20">
                  <c:v>0</c:v>
                </c:pt>
                <c:pt idx="21">
                  <c:v>0</c:v>
                </c:pt>
                <c:pt idx="22">
                  <c:v>0.36005400810121502</c:v>
                </c:pt>
                <c:pt idx="23">
                  <c:v>0.88513276991548695</c:v>
                </c:pt>
              </c:numCache>
            </c:numRef>
          </c:val>
          <c:smooth val="0"/>
          <c:extLst>
            <c:ext xmlns:c16="http://schemas.microsoft.com/office/drawing/2014/chart" uri="{C3380CC4-5D6E-409C-BE32-E72D297353CC}">
              <c16:uniqueId val="{00000002-F8E0-4A01-B79D-7C667C6B3CAA}"/>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0.87368335102474104</c:v>
                </c:pt>
                <c:pt idx="16">
                  <c:v>1.05127786396669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8E0-4A01-B79D-7C667C6B3CAA}"/>
            </c:ext>
          </c:extLst>
        </c:ser>
        <c:dLbls>
          <c:showLegendKey val="0"/>
          <c:showVal val="0"/>
          <c:showCatName val="0"/>
          <c:showSerName val="0"/>
          <c:showPercent val="0"/>
          <c:showBubbleSize val="0"/>
        </c:dLbls>
        <c:smooth val="0"/>
        <c:axId val="266651008"/>
        <c:axId val="266651336"/>
      </c:lineChart>
      <c:catAx>
        <c:axId val="26665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651336"/>
        <c:crosses val="autoZero"/>
        <c:auto val="1"/>
        <c:lblAlgn val="ctr"/>
        <c:lblOffset val="100"/>
        <c:noMultiLvlLbl val="0"/>
      </c:catAx>
      <c:valAx>
        <c:axId val="26665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651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7</c:v>
                </c:pt>
                <c:pt idx="1">
                  <c:v>0</c:v>
                </c:pt>
                <c:pt idx="2">
                  <c:v>9</c:v>
                </c:pt>
                <c:pt idx="3">
                  <c:v>2</c:v>
                </c:pt>
              </c:numCache>
            </c:numRef>
          </c:val>
          <c:extLst>
            <c:ext xmlns:c16="http://schemas.microsoft.com/office/drawing/2014/chart" uri="{C3380CC4-5D6E-409C-BE32-E72D297353CC}">
              <c16:uniqueId val="{00000000-AF4C-4E4E-A55B-E67447742D66}"/>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12</c:v>
                </c:pt>
                <c:pt idx="1">
                  <c:v>0</c:v>
                </c:pt>
                <c:pt idx="2">
                  <c:v>0</c:v>
                </c:pt>
                <c:pt idx="3">
                  <c:v>3</c:v>
                </c:pt>
              </c:numCache>
            </c:numRef>
          </c:val>
          <c:extLst>
            <c:ext xmlns:c16="http://schemas.microsoft.com/office/drawing/2014/chart" uri="{C3380CC4-5D6E-409C-BE32-E72D297353CC}">
              <c16:uniqueId val="{00000001-AF4C-4E4E-A55B-E67447742D66}"/>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7</c:v>
                </c:pt>
                <c:pt idx="1">
                  <c:v>0</c:v>
                </c:pt>
                <c:pt idx="2">
                  <c:v>0</c:v>
                </c:pt>
                <c:pt idx="3">
                  <c:v>0</c:v>
                </c:pt>
              </c:numCache>
            </c:numRef>
          </c:val>
          <c:extLst>
            <c:ext xmlns:c16="http://schemas.microsoft.com/office/drawing/2014/chart" uri="{C3380CC4-5D6E-409C-BE32-E72D297353CC}">
              <c16:uniqueId val="{00000002-AF4C-4E4E-A55B-E67447742D66}"/>
            </c:ext>
          </c:extLst>
        </c:ser>
        <c:dLbls>
          <c:showLegendKey val="0"/>
          <c:showVal val="0"/>
          <c:showCatName val="0"/>
          <c:showSerName val="0"/>
          <c:showPercent val="0"/>
          <c:showBubbleSize val="0"/>
        </c:dLbls>
        <c:gapWidth val="150"/>
        <c:overlap val="100"/>
        <c:axId val="320299344"/>
        <c:axId val="320300000"/>
      </c:barChart>
      <c:catAx>
        <c:axId val="32029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00000"/>
        <c:crosses val="autoZero"/>
        <c:auto val="1"/>
        <c:lblAlgn val="ctr"/>
        <c:lblOffset val="100"/>
        <c:noMultiLvlLbl val="0"/>
      </c:catAx>
      <c:valAx>
        <c:axId val="320300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29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1095</c:v>
                </c:pt>
                <c:pt idx="1">
                  <c:v>0</c:v>
                </c:pt>
                <c:pt idx="2">
                  <c:v>0</c:v>
                </c:pt>
                <c:pt idx="3">
                  <c:v>391</c:v>
                </c:pt>
              </c:numCache>
            </c:numRef>
          </c:val>
          <c:extLst>
            <c:ext xmlns:c16="http://schemas.microsoft.com/office/drawing/2014/chart" uri="{C3380CC4-5D6E-409C-BE32-E72D297353CC}">
              <c16:uniqueId val="{00000000-7196-448D-B70D-06B3DA2E926E}"/>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453</c:v>
                </c:pt>
                <c:pt idx="1">
                  <c:v>0</c:v>
                </c:pt>
                <c:pt idx="2">
                  <c:v>0</c:v>
                </c:pt>
                <c:pt idx="3">
                  <c:v>0</c:v>
                </c:pt>
              </c:numCache>
            </c:numRef>
          </c:val>
          <c:extLst>
            <c:ext xmlns:c16="http://schemas.microsoft.com/office/drawing/2014/chart" uri="{C3380CC4-5D6E-409C-BE32-E72D297353CC}">
              <c16:uniqueId val="{00000001-7196-448D-B70D-06B3DA2E926E}"/>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429</c:v>
                </c:pt>
                <c:pt idx="1">
                  <c:v>0</c:v>
                </c:pt>
                <c:pt idx="2">
                  <c:v>861</c:v>
                </c:pt>
                <c:pt idx="3">
                  <c:v>231</c:v>
                </c:pt>
              </c:numCache>
            </c:numRef>
          </c:val>
          <c:extLst>
            <c:ext xmlns:c16="http://schemas.microsoft.com/office/drawing/2014/chart" uri="{C3380CC4-5D6E-409C-BE32-E72D297353CC}">
              <c16:uniqueId val="{00000002-7196-448D-B70D-06B3DA2E926E}"/>
            </c:ext>
          </c:extLst>
        </c:ser>
        <c:dLbls>
          <c:showLegendKey val="0"/>
          <c:showVal val="0"/>
          <c:showCatName val="0"/>
          <c:showSerName val="0"/>
          <c:showPercent val="0"/>
          <c:showBubbleSize val="0"/>
        </c:dLbls>
        <c:gapWidth val="150"/>
        <c:overlap val="100"/>
        <c:axId val="320298688"/>
        <c:axId val="320302624"/>
      </c:barChart>
      <c:catAx>
        <c:axId val="32029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02624"/>
        <c:crosses val="autoZero"/>
        <c:auto val="1"/>
        <c:lblAlgn val="ctr"/>
        <c:lblOffset val="100"/>
        <c:noMultiLvlLbl val="0"/>
      </c:catAx>
      <c:valAx>
        <c:axId val="320302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29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0.214008879217397</c:v>
                </c:pt>
                <c:pt idx="1">
                  <c:v>0.31860014373559498</c:v>
                </c:pt>
                <c:pt idx="2">
                  <c:v>0.225737523432678</c:v>
                </c:pt>
              </c:numCache>
            </c:numRef>
          </c:val>
          <c:extLst>
            <c:ext xmlns:c16="http://schemas.microsoft.com/office/drawing/2014/chart" uri="{C3380CC4-5D6E-409C-BE32-E72D297353CC}">
              <c16:uniqueId val="{00000000-9876-4625-80F1-8D1AEA4D3B00}"/>
            </c:ext>
          </c:extLst>
        </c:ser>
        <c:ser>
          <c:idx val="1"/>
          <c:order val="1"/>
          <c:tx>
            <c:strRef>
              <c:f>Sheet1!$C$1</c:f>
              <c:strCache>
                <c:ptCount val="1"/>
                <c:pt idx="0">
                  <c:v>zanellahnos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9876-4625-80F1-8D1AEA4D3B00}"/>
            </c:ext>
          </c:extLst>
        </c:ser>
        <c:ser>
          <c:idx val="2"/>
          <c:order val="2"/>
          <c:tx>
            <c:strRef>
              <c:f>Sheet1!$D$1</c:f>
              <c:strCache>
                <c:ptCount val="1"/>
                <c:pt idx="0">
                  <c:v>corvenmotos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0.47539427984652399</c:v>
                </c:pt>
                <c:pt idx="1">
                  <c:v>0</c:v>
                </c:pt>
                <c:pt idx="2">
                  <c:v>0</c:v>
                </c:pt>
              </c:numCache>
            </c:numRef>
          </c:val>
          <c:extLst>
            <c:ext xmlns:c16="http://schemas.microsoft.com/office/drawing/2014/chart" uri="{C3380CC4-5D6E-409C-BE32-E72D297353CC}">
              <c16:uniqueId val="{00000002-9876-4625-80F1-8D1AEA4D3B00}"/>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0.94618324834237</c:v>
                </c:pt>
                <c:pt idx="1">
                  <c:v>1.0702406322354301</c:v>
                </c:pt>
                <c:pt idx="2">
                  <c:v>0</c:v>
                </c:pt>
              </c:numCache>
            </c:numRef>
          </c:val>
          <c:extLst>
            <c:ext xmlns:c16="http://schemas.microsoft.com/office/drawing/2014/chart" uri="{C3380CC4-5D6E-409C-BE32-E72D297353CC}">
              <c16:uniqueId val="{00000003-9876-4625-80F1-8D1AEA4D3B00}"/>
            </c:ext>
          </c:extLst>
        </c:ser>
        <c:dLbls>
          <c:showLegendKey val="0"/>
          <c:showVal val="0"/>
          <c:showCatName val="0"/>
          <c:showSerName val="0"/>
          <c:showPercent val="0"/>
          <c:showBubbleSize val="0"/>
        </c:dLbls>
        <c:gapWidth val="219"/>
        <c:overlap val="-27"/>
        <c:axId val="320310824"/>
        <c:axId val="320311152"/>
      </c:barChart>
      <c:catAx>
        <c:axId val="320310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11152"/>
        <c:crosses val="autoZero"/>
        <c:auto val="1"/>
        <c:lblAlgn val="ctr"/>
        <c:lblOffset val="100"/>
        <c:noMultiLvlLbl val="0"/>
      </c:catAx>
      <c:valAx>
        <c:axId val="32031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1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1851</c:v>
                </c:pt>
                <c:pt idx="1">
                  <c:v>0</c:v>
                </c:pt>
                <c:pt idx="2">
                  <c:v>792</c:v>
                </c:pt>
                <c:pt idx="3">
                  <c:v>574</c:v>
                </c:pt>
              </c:numCache>
            </c:numRef>
          </c:val>
          <c:extLst>
            <c:ext xmlns:c16="http://schemas.microsoft.com/office/drawing/2014/chart" uri="{C3380CC4-5D6E-409C-BE32-E72D297353CC}">
              <c16:uniqueId val="{00000000-76E7-44E6-BB6D-86091D616828}"/>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126</c:v>
                </c:pt>
                <c:pt idx="1">
                  <c:v>0</c:v>
                </c:pt>
                <c:pt idx="2">
                  <c:v>69</c:v>
                </c:pt>
                <c:pt idx="3">
                  <c:v>48</c:v>
                </c:pt>
              </c:numCache>
            </c:numRef>
          </c:val>
          <c:extLst>
            <c:ext xmlns:c16="http://schemas.microsoft.com/office/drawing/2014/chart" uri="{C3380CC4-5D6E-409C-BE32-E72D297353CC}">
              <c16:uniqueId val="{00000001-76E7-44E6-BB6D-86091D616828}"/>
            </c:ext>
          </c:extLst>
        </c:ser>
        <c:dLbls>
          <c:showLegendKey val="0"/>
          <c:showVal val="0"/>
          <c:showCatName val="0"/>
          <c:showSerName val="0"/>
          <c:showPercent val="0"/>
          <c:showBubbleSize val="0"/>
        </c:dLbls>
        <c:gapWidth val="150"/>
        <c:overlap val="100"/>
        <c:axId val="320308856"/>
        <c:axId val="320309512"/>
      </c:barChart>
      <c:catAx>
        <c:axId val="32030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09512"/>
        <c:crosses val="autoZero"/>
        <c:auto val="1"/>
        <c:lblAlgn val="ctr"/>
        <c:lblOffset val="100"/>
        <c:noMultiLvlLbl val="0"/>
      </c:catAx>
      <c:valAx>
        <c:axId val="320309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30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8F92D-9E17-4DF3-AA2D-0FAE14C236F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A10EA5F2-62B1-4C54-B9C1-EFEB699BC0A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60491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D768F-502B-4CDF-BBE0-FEF7469EE255}"/>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535FE2B4-FD45-4524-A07D-828EF3118B1B}"/>
              </a:ext>
            </a:extLst>
          </p:cNvPr>
          <p:cNvGraphicFramePr>
            <a:graphicFrameLocks noGrp="1"/>
          </p:cNvGraphicFramePr>
          <p:nvPr>
            <p:ph type="tbl" sz="quarter" idx="13"/>
            <p:extLst>
              <p:ext uri="{D42A27DB-BD31-4B8C-83A1-F6EECF244321}">
                <p14:modId xmlns:p14="http://schemas.microsoft.com/office/powerpoint/2010/main" val="1590173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8814167"/>
                    </a:ext>
                  </a:extLst>
                </a:gridCol>
                <a:gridCol w="658368">
                  <a:extLst>
                    <a:ext uri="{9D8B030D-6E8A-4147-A177-3AD203B41FA5}">
                      <a16:colId xmlns:a16="http://schemas.microsoft.com/office/drawing/2014/main" val="772421015"/>
                    </a:ext>
                  </a:extLst>
                </a:gridCol>
                <a:gridCol w="658368">
                  <a:extLst>
                    <a:ext uri="{9D8B030D-6E8A-4147-A177-3AD203B41FA5}">
                      <a16:colId xmlns:a16="http://schemas.microsoft.com/office/drawing/2014/main" val="1710974427"/>
                    </a:ext>
                  </a:extLst>
                </a:gridCol>
                <a:gridCol w="658368">
                  <a:extLst>
                    <a:ext uri="{9D8B030D-6E8A-4147-A177-3AD203B41FA5}">
                      <a16:colId xmlns:a16="http://schemas.microsoft.com/office/drawing/2014/main" val="2918533423"/>
                    </a:ext>
                  </a:extLst>
                </a:gridCol>
                <a:gridCol w="658368">
                  <a:extLst>
                    <a:ext uri="{9D8B030D-6E8A-4147-A177-3AD203B41FA5}">
                      <a16:colId xmlns:a16="http://schemas.microsoft.com/office/drawing/2014/main" val="957343392"/>
                    </a:ext>
                  </a:extLst>
                </a:gridCol>
                <a:gridCol w="658368">
                  <a:extLst>
                    <a:ext uri="{9D8B030D-6E8A-4147-A177-3AD203B41FA5}">
                      <a16:colId xmlns:a16="http://schemas.microsoft.com/office/drawing/2014/main" val="4088370934"/>
                    </a:ext>
                  </a:extLst>
                </a:gridCol>
                <a:gridCol w="658368">
                  <a:extLst>
                    <a:ext uri="{9D8B030D-6E8A-4147-A177-3AD203B41FA5}">
                      <a16:colId xmlns:a16="http://schemas.microsoft.com/office/drawing/2014/main" val="828533085"/>
                    </a:ext>
                  </a:extLst>
                </a:gridCol>
                <a:gridCol w="658368">
                  <a:extLst>
                    <a:ext uri="{9D8B030D-6E8A-4147-A177-3AD203B41FA5}">
                      <a16:colId xmlns:a16="http://schemas.microsoft.com/office/drawing/2014/main" val="1498512107"/>
                    </a:ext>
                  </a:extLst>
                </a:gridCol>
                <a:gridCol w="658368">
                  <a:extLst>
                    <a:ext uri="{9D8B030D-6E8A-4147-A177-3AD203B41FA5}">
                      <a16:colId xmlns:a16="http://schemas.microsoft.com/office/drawing/2014/main" val="4192682178"/>
                    </a:ext>
                  </a:extLst>
                </a:gridCol>
                <a:gridCol w="658368">
                  <a:extLst>
                    <a:ext uri="{9D8B030D-6E8A-4147-A177-3AD203B41FA5}">
                      <a16:colId xmlns:a16="http://schemas.microsoft.com/office/drawing/2014/main" val="36208841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29173153"/>
                  </a:ext>
                </a:extLst>
              </a:tr>
              <a:tr h="370840">
                <a:tc>
                  <a:txBody>
                    <a:bodyPr/>
                    <a:lstStyle/>
                    <a:p>
                      <a:r>
                        <a:rPr lang="en-US" sz="1000"/>
                        <a:t>motomeloficial</a:t>
                      </a:r>
                    </a:p>
                  </a:txBody>
                  <a:tcPr/>
                </a:tc>
                <a:tc>
                  <a:txBody>
                    <a:bodyPr/>
                    <a:lstStyle/>
                    <a:p>
                      <a:r>
                        <a:rPr lang="en-US" sz="1000"/>
                        <a:t>28986</a:t>
                      </a:r>
                    </a:p>
                  </a:txBody>
                  <a:tcPr/>
                </a:tc>
                <a:tc>
                  <a:txBody>
                    <a:bodyPr/>
                    <a:lstStyle/>
                    <a:p>
                      <a:r>
                        <a:rPr lang="en-US" sz="1000"/>
                        <a:t>550</a:t>
                      </a:r>
                    </a:p>
                  </a:txBody>
                  <a:tcPr/>
                </a:tc>
                <a:tc>
                  <a:txBody>
                    <a:bodyPr/>
                    <a:lstStyle/>
                    <a:p>
                      <a:r>
                        <a:rPr lang="en-US" sz="1000"/>
                        <a:t>12</a:t>
                      </a:r>
                    </a:p>
                  </a:txBody>
                  <a:tcPr/>
                </a:tc>
                <a:tc>
                  <a:txBody>
                    <a:bodyPr/>
                    <a:lstStyle/>
                    <a:p>
                      <a:r>
                        <a:rPr lang="en-US" sz="1000"/>
                        <a:t>7</a:t>
                      </a:r>
                    </a:p>
                  </a:txBody>
                  <a:tcPr/>
                </a:tc>
                <a:tc>
                  <a:txBody>
                    <a:bodyPr/>
                    <a:lstStyle/>
                    <a:p>
                      <a:r>
                        <a:rPr lang="en-US" sz="1000"/>
                        <a:t>7</a:t>
                      </a:r>
                    </a:p>
                  </a:txBody>
                  <a:tcPr/>
                </a:tc>
                <a:tc>
                  <a:txBody>
                    <a:bodyPr/>
                    <a:lstStyle/>
                    <a:p>
                      <a:r>
                        <a:rPr lang="en-US" sz="1000"/>
                        <a:t>26</a:t>
                      </a:r>
                    </a:p>
                  </a:txBody>
                  <a:tcPr/>
                </a:tc>
                <a:tc>
                  <a:txBody>
                    <a:bodyPr/>
                    <a:lstStyle/>
                    <a:p>
                      <a:r>
                        <a:rPr lang="en-US" sz="1000"/>
                        <a:t>1851</a:t>
                      </a:r>
                    </a:p>
                  </a:txBody>
                  <a:tcPr/>
                </a:tc>
                <a:tc>
                  <a:txBody>
                    <a:bodyPr/>
                    <a:lstStyle/>
                    <a:p>
                      <a:r>
                        <a:rPr lang="en-US" sz="1000"/>
                        <a:t>126</a:t>
                      </a:r>
                    </a:p>
                  </a:txBody>
                  <a:tcPr/>
                </a:tc>
                <a:tc>
                  <a:txBody>
                    <a:bodyPr/>
                    <a:lstStyle/>
                    <a:p>
                      <a:r>
                        <a:rPr lang="en-US" sz="1000"/>
                        <a:t>0.2648 %</a:t>
                      </a:r>
                    </a:p>
                  </a:txBody>
                  <a:tcPr/>
                </a:tc>
                <a:extLst>
                  <a:ext uri="{0D108BD9-81ED-4DB2-BD59-A6C34878D82A}">
                    <a16:rowId xmlns:a16="http://schemas.microsoft.com/office/drawing/2014/main" val="692577218"/>
                  </a:ext>
                </a:extLst>
              </a:tr>
              <a:tr h="370840">
                <a:tc>
                  <a:txBody>
                    <a:bodyPr/>
                    <a:lstStyle/>
                    <a:p>
                      <a:r>
                        <a:rPr lang="en-US" sz="1000"/>
                        <a:t>corvenmotos</a:t>
                      </a:r>
                    </a:p>
                  </a:txBody>
                  <a:tcPr/>
                </a:tc>
                <a:tc>
                  <a:txBody>
                    <a:bodyPr/>
                    <a:lstStyle/>
                    <a:p>
                      <a:r>
                        <a:rPr lang="en-US" sz="1000"/>
                        <a:t>20201</a:t>
                      </a:r>
                    </a:p>
                  </a:txBody>
                  <a:tcPr/>
                </a:tc>
                <a:tc>
                  <a:txBody>
                    <a:bodyPr/>
                    <a:lstStyle/>
                    <a:p>
                      <a:r>
                        <a:rPr lang="en-US" sz="1000"/>
                        <a:t>409</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tc>
                  <a:txBody>
                    <a:bodyPr/>
                    <a:lstStyle/>
                    <a:p>
                      <a:r>
                        <a:rPr lang="en-US" sz="1000"/>
                        <a:t>9</a:t>
                      </a:r>
                    </a:p>
                  </a:txBody>
                  <a:tcPr/>
                </a:tc>
                <a:tc>
                  <a:txBody>
                    <a:bodyPr/>
                    <a:lstStyle/>
                    <a:p>
                      <a:r>
                        <a:rPr lang="en-US" sz="1000"/>
                        <a:t>792</a:t>
                      </a:r>
                    </a:p>
                  </a:txBody>
                  <a:tcPr/>
                </a:tc>
                <a:tc>
                  <a:txBody>
                    <a:bodyPr/>
                    <a:lstStyle/>
                    <a:p>
                      <a:r>
                        <a:rPr lang="en-US" sz="1000"/>
                        <a:t>69</a:t>
                      </a:r>
                    </a:p>
                  </a:txBody>
                  <a:tcPr/>
                </a:tc>
                <a:tc>
                  <a:txBody>
                    <a:bodyPr/>
                    <a:lstStyle/>
                    <a:p>
                      <a:r>
                        <a:rPr lang="en-US" sz="1000"/>
                        <a:t>0.4784 %</a:t>
                      </a:r>
                    </a:p>
                  </a:txBody>
                  <a:tcPr/>
                </a:tc>
                <a:extLst>
                  <a:ext uri="{0D108BD9-81ED-4DB2-BD59-A6C34878D82A}">
                    <a16:rowId xmlns:a16="http://schemas.microsoft.com/office/drawing/2014/main" val="2464202241"/>
                  </a:ext>
                </a:extLst>
              </a:tr>
              <a:tr h="370840">
                <a:tc>
                  <a:txBody>
                    <a:bodyPr/>
                    <a:lstStyle/>
                    <a:p>
                      <a:r>
                        <a:rPr lang="en-US" sz="1000"/>
                        <a:t>zanellahnos</a:t>
                      </a:r>
                    </a:p>
                  </a:txBody>
                  <a:tcPr/>
                </a:tc>
                <a:tc>
                  <a:txBody>
                    <a:bodyPr/>
                    <a:lstStyle/>
                    <a:p>
                      <a:r>
                        <a:rPr lang="en-US" sz="1000"/>
                        <a:t>18652</a:t>
                      </a:r>
                    </a:p>
                  </a:txBody>
                  <a:tcPr/>
                </a:tc>
                <a:tc>
                  <a:txBody>
                    <a:bodyPr/>
                    <a:lstStyle/>
                    <a:p>
                      <a:r>
                        <a:rPr lang="en-US" sz="1000"/>
                        <a:t>110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349264422"/>
                  </a:ext>
                </a:extLst>
              </a:tr>
              <a:tr h="370840">
                <a:tc>
                  <a:txBody>
                    <a:bodyPr/>
                    <a:lstStyle/>
                    <a:p>
                      <a:r>
                        <a:rPr lang="en-US" sz="1000"/>
                        <a:t>gileramotorsarg</a:t>
                      </a:r>
                    </a:p>
                  </a:txBody>
                  <a:tcPr/>
                </a:tc>
                <a:tc>
                  <a:txBody>
                    <a:bodyPr/>
                    <a:lstStyle/>
                    <a:p>
                      <a:r>
                        <a:rPr lang="en-US" sz="1000"/>
                        <a:t>12409</a:t>
                      </a:r>
                    </a:p>
                  </a:txBody>
                  <a:tcPr/>
                </a:tc>
                <a:tc>
                  <a:txBody>
                    <a:bodyPr/>
                    <a:lstStyle/>
                    <a:p>
                      <a:r>
                        <a:rPr lang="en-US" sz="1000"/>
                        <a:t>328</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5</a:t>
                      </a:r>
                    </a:p>
                  </a:txBody>
                  <a:tcPr/>
                </a:tc>
                <a:tc>
                  <a:txBody>
                    <a:bodyPr/>
                    <a:lstStyle/>
                    <a:p>
                      <a:r>
                        <a:rPr lang="en-US" sz="1000"/>
                        <a:t>574</a:t>
                      </a:r>
                    </a:p>
                  </a:txBody>
                  <a:tcPr/>
                </a:tc>
                <a:tc>
                  <a:txBody>
                    <a:bodyPr/>
                    <a:lstStyle/>
                    <a:p>
                      <a:r>
                        <a:rPr lang="en-US" sz="1000"/>
                        <a:t>48</a:t>
                      </a:r>
                    </a:p>
                  </a:txBody>
                  <a:tcPr/>
                </a:tc>
                <a:tc>
                  <a:txBody>
                    <a:bodyPr/>
                    <a:lstStyle/>
                    <a:p>
                      <a:r>
                        <a:rPr lang="en-US" sz="1000"/>
                        <a:t>1.0159 %</a:t>
                      </a:r>
                    </a:p>
                  </a:txBody>
                  <a:tcPr/>
                </a:tc>
                <a:extLst>
                  <a:ext uri="{0D108BD9-81ED-4DB2-BD59-A6C34878D82A}">
                    <a16:rowId xmlns:a16="http://schemas.microsoft.com/office/drawing/2014/main" val="2277461274"/>
                  </a:ext>
                </a:extLst>
              </a:tr>
            </a:tbl>
          </a:graphicData>
        </a:graphic>
      </p:graphicFrame>
      <p:sp>
        <p:nvSpPr>
          <p:cNvPr id="4" name="Text Placeholder 3">
            <a:extLst>
              <a:ext uri="{FF2B5EF4-FFF2-40B4-BE49-F238E27FC236}">
                <a16:creationId xmlns:a16="http://schemas.microsoft.com/office/drawing/2014/main" id="{15FB4734-B57B-460D-B9A9-ACA0346210B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652973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A634E-9F49-4E6D-9A49-2A2655C2FA76}"/>
              </a:ext>
            </a:extLst>
          </p:cNvPr>
          <p:cNvSpPr>
            <a:spLocks noGrp="1"/>
          </p:cNvSpPr>
          <p:nvPr>
            <p:ph type="title"/>
          </p:nvPr>
        </p:nvSpPr>
        <p:spPr/>
        <p:txBody>
          <a:bodyPr/>
          <a:lstStyle/>
          <a:p>
            <a:r>
              <a:rPr lang="en-US"/>
              <a:t>Instagram Follower Distribution | Motomel</a:t>
            </a:r>
          </a:p>
        </p:txBody>
      </p:sp>
      <p:graphicFrame>
        <p:nvGraphicFramePr>
          <p:cNvPr id="6" name="Chart Placeholder 5">
            <a:extLst>
              <a:ext uri="{FF2B5EF4-FFF2-40B4-BE49-F238E27FC236}">
                <a16:creationId xmlns:a16="http://schemas.microsoft.com/office/drawing/2014/main" id="{0A09F1B3-FB76-4BA1-A54C-ADEE06A4DAE9}"/>
              </a:ext>
            </a:extLst>
          </p:cNvPr>
          <p:cNvGraphicFramePr>
            <a:graphicFrameLocks noGrp="1"/>
          </p:cNvGraphicFramePr>
          <p:nvPr>
            <p:ph type="chart" sz="quarter" idx="13"/>
            <p:extLst>
              <p:ext uri="{D42A27DB-BD31-4B8C-83A1-F6EECF244321}">
                <p14:modId xmlns:p14="http://schemas.microsoft.com/office/powerpoint/2010/main" val="1431725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F4476F-3837-4120-BF6E-0E165E28C709}"/>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C452E557-5221-43B1-85EC-DD284A3D6A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9724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B7ADA-D821-4B13-A388-5F8F1B7F50C4}"/>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C760B690-B2A4-400E-9D89-C97F80A30AB3}"/>
              </a:ext>
            </a:extLst>
          </p:cNvPr>
          <p:cNvGraphicFramePr>
            <a:graphicFrameLocks noGrp="1"/>
          </p:cNvGraphicFramePr>
          <p:nvPr>
            <p:ph type="chart" sz="quarter" idx="13"/>
            <p:extLst>
              <p:ext uri="{D42A27DB-BD31-4B8C-83A1-F6EECF244321}">
                <p14:modId xmlns:p14="http://schemas.microsoft.com/office/powerpoint/2010/main" val="885484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24198F-40A9-4F07-8520-0FAC0B5A66E6}"/>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F91EA182-7216-42EC-A60C-A374807F9B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5591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AB7ED-D4E1-4729-9B8A-414D01673471}"/>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D7D3B3B8-FCEC-4EEF-8E4C-854F538ABC39}"/>
              </a:ext>
            </a:extLst>
          </p:cNvPr>
          <p:cNvGraphicFramePr>
            <a:graphicFrameLocks noGrp="1"/>
          </p:cNvGraphicFramePr>
          <p:nvPr>
            <p:ph type="chart" sz="quarter" idx="13"/>
            <p:extLst>
              <p:ext uri="{D42A27DB-BD31-4B8C-83A1-F6EECF244321}">
                <p14:modId xmlns:p14="http://schemas.microsoft.com/office/powerpoint/2010/main" val="804588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D8F549-7AD8-4CAC-996C-87591D73789C}"/>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9BB1F95F-1F1E-4BD4-B5AE-D3F0BE9096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345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7C42-DD0F-45B8-9C81-CC0FB4E99039}"/>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A3092CBD-191A-4B87-A0DF-E72592555FFD}"/>
              </a:ext>
            </a:extLst>
          </p:cNvPr>
          <p:cNvGraphicFramePr>
            <a:graphicFrameLocks noGrp="1"/>
          </p:cNvGraphicFramePr>
          <p:nvPr>
            <p:ph type="chart" sz="quarter" idx="13"/>
            <p:extLst>
              <p:ext uri="{D42A27DB-BD31-4B8C-83A1-F6EECF244321}">
                <p14:modId xmlns:p14="http://schemas.microsoft.com/office/powerpoint/2010/main" val="11128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513C4E-AE15-4E23-AB14-A9BC7D66EC8F}"/>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AE449080-4A63-4212-B2DF-CA229D4208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7205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9C33A-D96C-4B85-9ACE-4B326C983F8F}"/>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4C504729-A633-4904-A565-A7A1822F3B7A}"/>
              </a:ext>
            </a:extLst>
          </p:cNvPr>
          <p:cNvGraphicFramePr>
            <a:graphicFrameLocks noGrp="1"/>
          </p:cNvGraphicFramePr>
          <p:nvPr>
            <p:ph type="chart" sz="quarter" idx="13"/>
            <p:extLst>
              <p:ext uri="{D42A27DB-BD31-4B8C-83A1-F6EECF244321}">
                <p14:modId xmlns:p14="http://schemas.microsoft.com/office/powerpoint/2010/main" val="484309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E3F7F0-CDCE-4648-A0E1-06F8BC3C0695}"/>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C185B27E-C3DB-4237-A418-22ED1A9758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5369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E39F-19E3-407B-84F0-8AEF515D6830}"/>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21843F09-4EA1-4682-BC5E-F7E5CDCD1EB4}"/>
              </a:ext>
            </a:extLst>
          </p:cNvPr>
          <p:cNvGraphicFramePr>
            <a:graphicFrameLocks noGrp="1"/>
          </p:cNvGraphicFramePr>
          <p:nvPr>
            <p:ph type="chart" sz="quarter" idx="13"/>
            <p:extLst>
              <p:ext uri="{D42A27DB-BD31-4B8C-83A1-F6EECF244321}">
                <p14:modId xmlns:p14="http://schemas.microsoft.com/office/powerpoint/2010/main" val="576733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C8F790-2DE3-434C-AD5D-6AE079D8938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313090ED-7A19-48D1-8377-E1B176F3B2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4028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635D5-E508-47BC-A6E0-63FACA0EEC10}"/>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6550DB04-D9B2-4E78-B75D-3E960826C81F}"/>
              </a:ext>
            </a:extLst>
          </p:cNvPr>
          <p:cNvGraphicFramePr>
            <a:graphicFrameLocks noGrp="1"/>
          </p:cNvGraphicFramePr>
          <p:nvPr>
            <p:ph type="chart" sz="quarter" idx="13"/>
            <p:extLst>
              <p:ext uri="{D42A27DB-BD31-4B8C-83A1-F6EECF244321}">
                <p14:modId xmlns:p14="http://schemas.microsoft.com/office/powerpoint/2010/main" val="522615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9B9D4-97E6-4829-9315-28339DCDC23F}"/>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3400450E-698C-4FF5-A4EC-C667B9E68D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4350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66192-8E23-40DE-AE2A-FE702D0EDABC}"/>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7D12E787-AD90-4579-800D-F53A2583A037}"/>
              </a:ext>
            </a:extLst>
          </p:cNvPr>
          <p:cNvGraphicFramePr>
            <a:graphicFrameLocks noGrp="1"/>
          </p:cNvGraphicFramePr>
          <p:nvPr>
            <p:ph type="chart" sz="quarter" idx="13"/>
            <p:extLst>
              <p:ext uri="{D42A27DB-BD31-4B8C-83A1-F6EECF244321}">
                <p14:modId xmlns:p14="http://schemas.microsoft.com/office/powerpoint/2010/main" val="496143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501DC9-482E-480C-995E-1BA051CCE1EC}"/>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27E95A90-FB9C-4020-8397-C9651EF5D6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5795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BD709-43D5-4E15-B973-948306DDFFE2}"/>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62179E75-302B-4829-B019-284FFF5A80A7}"/>
              </a:ext>
            </a:extLst>
          </p:cNvPr>
          <p:cNvGraphicFramePr>
            <a:graphicFrameLocks noGrp="1"/>
          </p:cNvGraphicFramePr>
          <p:nvPr>
            <p:ph type="chart" sz="quarter" idx="13"/>
            <p:extLst>
              <p:ext uri="{D42A27DB-BD31-4B8C-83A1-F6EECF244321}">
                <p14:modId xmlns:p14="http://schemas.microsoft.com/office/powerpoint/2010/main" val="3193464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8D9E92-E4D9-44F4-AEB1-2BE55518E239}"/>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78ED02A4-04DC-4680-8E54-7373ECCE77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7863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5F0B-67AF-452D-9F98-58B9E5F7C0DE}"/>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95B87D11-5E51-47AE-8124-8532911D2F8C}"/>
              </a:ext>
            </a:extLst>
          </p:cNvPr>
          <p:cNvGraphicFramePr>
            <a:graphicFrameLocks noGrp="1"/>
          </p:cNvGraphicFramePr>
          <p:nvPr>
            <p:ph type="chart" sz="quarter" idx="13"/>
            <p:extLst>
              <p:ext uri="{D42A27DB-BD31-4B8C-83A1-F6EECF244321}">
                <p14:modId xmlns:p14="http://schemas.microsoft.com/office/powerpoint/2010/main" val="2435442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C0F8BA-F4C7-4AC8-90E4-8C0C5557D4B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E7E7F82B-0A67-4539-9908-09507868E4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0053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BD5C5-E198-4D4D-BD6B-F91F4F9A9B57}"/>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CC29340E-60A0-4282-8DCE-E8829E5EA653}"/>
              </a:ext>
            </a:extLst>
          </p:cNvPr>
          <p:cNvGraphicFramePr>
            <a:graphicFrameLocks noGrp="1"/>
          </p:cNvGraphicFramePr>
          <p:nvPr>
            <p:ph type="chart" sz="quarter" idx="13"/>
            <p:extLst>
              <p:ext uri="{D42A27DB-BD31-4B8C-83A1-F6EECF244321}">
                <p14:modId xmlns:p14="http://schemas.microsoft.com/office/powerpoint/2010/main" val="3974375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024935-038C-431A-8A74-C82C59A912C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359B4183-AFAD-4150-9F87-54F447007A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2813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1DE35-4D6B-48FD-9004-DF7E000B0957}"/>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0CDF58F4-E23E-4732-9495-4BBB0C480A2C}"/>
              </a:ext>
            </a:extLst>
          </p:cNvPr>
          <p:cNvGraphicFramePr>
            <a:graphicFrameLocks noGrp="1"/>
          </p:cNvGraphicFramePr>
          <p:nvPr>
            <p:ph type="chart" sz="quarter" idx="13"/>
            <p:extLst>
              <p:ext uri="{D42A27DB-BD31-4B8C-83A1-F6EECF244321}">
                <p14:modId xmlns:p14="http://schemas.microsoft.com/office/powerpoint/2010/main" val="3493423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DA0263-F60F-4EDA-AEDC-14815E5C982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673DE894-1F66-4CC0-AE75-818CBD6B5C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6427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10FE1-1266-42B5-A1B1-AE3C43EB8D4C}"/>
              </a:ext>
            </a:extLst>
          </p:cNvPr>
          <p:cNvSpPr>
            <a:spLocks noGrp="1"/>
          </p:cNvSpPr>
          <p:nvPr>
            <p:ph type="title"/>
          </p:nvPr>
        </p:nvSpPr>
        <p:spPr/>
        <p:txBody>
          <a:bodyPr/>
          <a:lstStyle/>
          <a:p>
            <a:r>
              <a:rPr lang="en-US"/>
              <a:t>Instagram Hashtag Detection | Motomel - 1 of 3</a:t>
            </a:r>
          </a:p>
        </p:txBody>
      </p:sp>
      <p:graphicFrame>
        <p:nvGraphicFramePr>
          <p:cNvPr id="5" name="Table Placeholder 4">
            <a:extLst>
              <a:ext uri="{FF2B5EF4-FFF2-40B4-BE49-F238E27FC236}">
                <a16:creationId xmlns:a16="http://schemas.microsoft.com/office/drawing/2014/main" id="{392E2965-DE9A-4DCA-98C4-0EBC5020DFD5}"/>
              </a:ext>
            </a:extLst>
          </p:cNvPr>
          <p:cNvGraphicFramePr>
            <a:graphicFrameLocks noGrp="1"/>
          </p:cNvGraphicFramePr>
          <p:nvPr>
            <p:ph type="tbl" sz="quarter" idx="13"/>
            <p:extLst>
              <p:ext uri="{D42A27DB-BD31-4B8C-83A1-F6EECF244321}">
                <p14:modId xmlns:p14="http://schemas.microsoft.com/office/powerpoint/2010/main" val="2474668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26863155"/>
                    </a:ext>
                  </a:extLst>
                </a:gridCol>
                <a:gridCol w="1399032">
                  <a:extLst>
                    <a:ext uri="{9D8B030D-6E8A-4147-A177-3AD203B41FA5}">
                      <a16:colId xmlns:a16="http://schemas.microsoft.com/office/drawing/2014/main" val="2355215124"/>
                    </a:ext>
                  </a:extLst>
                </a:gridCol>
                <a:gridCol w="1399032">
                  <a:extLst>
                    <a:ext uri="{9D8B030D-6E8A-4147-A177-3AD203B41FA5}">
                      <a16:colId xmlns:a16="http://schemas.microsoft.com/office/drawing/2014/main" val="970262200"/>
                    </a:ext>
                  </a:extLst>
                </a:gridCol>
                <a:gridCol w="1399032">
                  <a:extLst>
                    <a:ext uri="{9D8B030D-6E8A-4147-A177-3AD203B41FA5}">
                      <a16:colId xmlns:a16="http://schemas.microsoft.com/office/drawing/2014/main" val="4264936237"/>
                    </a:ext>
                  </a:extLst>
                </a:gridCol>
                <a:gridCol w="1399032">
                  <a:extLst>
                    <a:ext uri="{9D8B030D-6E8A-4147-A177-3AD203B41FA5}">
                      <a16:colId xmlns:a16="http://schemas.microsoft.com/office/drawing/2014/main" val="2616188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07202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73.470588235294</a:t>
                      </a:r>
                    </a:p>
                  </a:txBody>
                  <a:tcPr/>
                </a:tc>
                <a:extLst>
                  <a:ext uri="{0D108BD9-81ED-4DB2-BD59-A6C34878D82A}">
                    <a16:rowId xmlns:a16="http://schemas.microsoft.com/office/drawing/2014/main" val="152479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92.818181818182</a:t>
                      </a:r>
                    </a:p>
                  </a:txBody>
                  <a:tcPr/>
                </a:tc>
                <a:extLst>
                  <a:ext uri="{0D108BD9-81ED-4DB2-BD59-A6C34878D82A}">
                    <a16:rowId xmlns:a16="http://schemas.microsoft.com/office/drawing/2014/main" val="41654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95.666666666667</a:t>
                      </a:r>
                    </a:p>
                  </a:txBody>
                  <a:tcPr/>
                </a:tc>
                <a:extLst>
                  <a:ext uri="{0D108BD9-81ED-4DB2-BD59-A6C34878D82A}">
                    <a16:rowId xmlns:a16="http://schemas.microsoft.com/office/drawing/2014/main" val="366403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95.666666666667</a:t>
                      </a:r>
                    </a:p>
                  </a:txBody>
                  <a:tcPr/>
                </a:tc>
                <a:extLst>
                  <a:ext uri="{0D108BD9-81ED-4DB2-BD59-A6C34878D82A}">
                    <a16:rowId xmlns:a16="http://schemas.microsoft.com/office/drawing/2014/main" val="163396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extLst>
                  <a:ext uri="{0D108BD9-81ED-4DB2-BD59-A6C34878D82A}">
                    <a16:rowId xmlns:a16="http://schemas.microsoft.com/office/drawing/2014/main" val="85243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extLst>
                  <a:ext uri="{0D108BD9-81ED-4DB2-BD59-A6C34878D82A}">
                    <a16:rowId xmlns:a16="http://schemas.microsoft.com/office/drawing/2014/main" val="178749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extLst>
                  <a:ext uri="{0D108BD9-81ED-4DB2-BD59-A6C34878D82A}">
                    <a16:rowId xmlns:a16="http://schemas.microsoft.com/office/drawing/2014/main" val="167092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extLst>
                  <a:ext uri="{0D108BD9-81ED-4DB2-BD59-A6C34878D82A}">
                    <a16:rowId xmlns:a16="http://schemas.microsoft.com/office/drawing/2014/main" val="248742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extLst>
                  <a:ext uri="{0D108BD9-81ED-4DB2-BD59-A6C34878D82A}">
                    <a16:rowId xmlns:a16="http://schemas.microsoft.com/office/drawing/2014/main" val="59775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extLst>
                  <a:ext uri="{0D108BD9-81ED-4DB2-BD59-A6C34878D82A}">
                    <a16:rowId xmlns:a16="http://schemas.microsoft.com/office/drawing/2014/main" val="2210059505"/>
                  </a:ext>
                </a:extLst>
              </a:tr>
            </a:tbl>
          </a:graphicData>
        </a:graphic>
      </p:graphicFrame>
      <p:sp>
        <p:nvSpPr>
          <p:cNvPr id="4" name="Text Placeholder 3">
            <a:extLst>
              <a:ext uri="{FF2B5EF4-FFF2-40B4-BE49-F238E27FC236}">
                <a16:creationId xmlns:a16="http://schemas.microsoft.com/office/drawing/2014/main" id="{1D91A2D3-C92E-4BDC-9F4A-AA60BECC793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57293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18718-5C18-4D4E-95B5-8980A9D79520}"/>
              </a:ext>
            </a:extLst>
          </p:cNvPr>
          <p:cNvSpPr>
            <a:spLocks noGrp="1"/>
          </p:cNvSpPr>
          <p:nvPr>
            <p:ph type="title"/>
          </p:nvPr>
        </p:nvSpPr>
        <p:spPr/>
        <p:txBody>
          <a:bodyPr/>
          <a:lstStyle/>
          <a:p>
            <a:r>
              <a:rPr lang="en-US"/>
              <a:t>Instagram Hashtag Detection | Motomel - 2 of 3</a:t>
            </a:r>
          </a:p>
        </p:txBody>
      </p:sp>
      <p:graphicFrame>
        <p:nvGraphicFramePr>
          <p:cNvPr id="5" name="Table Placeholder 4">
            <a:extLst>
              <a:ext uri="{FF2B5EF4-FFF2-40B4-BE49-F238E27FC236}">
                <a16:creationId xmlns:a16="http://schemas.microsoft.com/office/drawing/2014/main" id="{C84DBFC7-1A83-4693-A80B-CA292AE3D9C3}"/>
              </a:ext>
            </a:extLst>
          </p:cNvPr>
          <p:cNvGraphicFramePr>
            <a:graphicFrameLocks noGrp="1"/>
          </p:cNvGraphicFramePr>
          <p:nvPr>
            <p:ph type="tbl" sz="quarter" idx="13"/>
            <p:extLst>
              <p:ext uri="{D42A27DB-BD31-4B8C-83A1-F6EECF244321}">
                <p14:modId xmlns:p14="http://schemas.microsoft.com/office/powerpoint/2010/main" val="2758854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1457304"/>
                    </a:ext>
                  </a:extLst>
                </a:gridCol>
                <a:gridCol w="1399032">
                  <a:extLst>
                    <a:ext uri="{9D8B030D-6E8A-4147-A177-3AD203B41FA5}">
                      <a16:colId xmlns:a16="http://schemas.microsoft.com/office/drawing/2014/main" val="3020331651"/>
                    </a:ext>
                  </a:extLst>
                </a:gridCol>
                <a:gridCol w="1399032">
                  <a:extLst>
                    <a:ext uri="{9D8B030D-6E8A-4147-A177-3AD203B41FA5}">
                      <a16:colId xmlns:a16="http://schemas.microsoft.com/office/drawing/2014/main" val="865440835"/>
                    </a:ext>
                  </a:extLst>
                </a:gridCol>
                <a:gridCol w="1399032">
                  <a:extLst>
                    <a:ext uri="{9D8B030D-6E8A-4147-A177-3AD203B41FA5}">
                      <a16:colId xmlns:a16="http://schemas.microsoft.com/office/drawing/2014/main" val="1816095524"/>
                    </a:ext>
                  </a:extLst>
                </a:gridCol>
                <a:gridCol w="1399032">
                  <a:extLst>
                    <a:ext uri="{9D8B030D-6E8A-4147-A177-3AD203B41FA5}">
                      <a16:colId xmlns:a16="http://schemas.microsoft.com/office/drawing/2014/main" val="2477912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21638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extLst>
                  <a:ext uri="{0D108BD9-81ED-4DB2-BD59-A6C34878D82A}">
                    <a16:rowId xmlns:a16="http://schemas.microsoft.com/office/drawing/2014/main" val="214634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extLst>
                  <a:ext uri="{0D108BD9-81ED-4DB2-BD59-A6C34878D82A}">
                    <a16:rowId xmlns:a16="http://schemas.microsoft.com/office/drawing/2014/main" val="365520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#StratoAlpino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75.75</a:t>
                      </a:r>
                    </a:p>
                  </a:txBody>
                  <a:tcPr/>
                </a:tc>
                <a:extLst>
                  <a:ext uri="{0D108BD9-81ED-4DB2-BD59-A6C34878D82A}">
                    <a16:rowId xmlns:a16="http://schemas.microsoft.com/office/drawing/2014/main" val="273099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#DX70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480762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080353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144781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extLst>
                  <a:ext uri="{0D108BD9-81ED-4DB2-BD59-A6C34878D82A}">
                    <a16:rowId xmlns:a16="http://schemas.microsoft.com/office/drawing/2014/main" val="2579685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86061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172403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extLst>
                  <a:ext uri="{0D108BD9-81ED-4DB2-BD59-A6C34878D82A}">
                    <a16:rowId xmlns:a16="http://schemas.microsoft.com/office/drawing/2014/main" val="3166068613"/>
                  </a:ext>
                </a:extLst>
              </a:tr>
            </a:tbl>
          </a:graphicData>
        </a:graphic>
      </p:graphicFrame>
      <p:sp>
        <p:nvSpPr>
          <p:cNvPr id="4" name="Text Placeholder 3">
            <a:extLst>
              <a:ext uri="{FF2B5EF4-FFF2-40B4-BE49-F238E27FC236}">
                <a16:creationId xmlns:a16="http://schemas.microsoft.com/office/drawing/2014/main" id="{8849418C-91FF-4957-842C-6235FB9CA79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419041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722C0-774A-4BCD-B0CD-A72FD39E12DC}"/>
              </a:ext>
            </a:extLst>
          </p:cNvPr>
          <p:cNvSpPr>
            <a:spLocks noGrp="1"/>
          </p:cNvSpPr>
          <p:nvPr>
            <p:ph type="title"/>
          </p:nvPr>
        </p:nvSpPr>
        <p:spPr/>
        <p:txBody>
          <a:bodyPr/>
          <a:lstStyle/>
          <a:p>
            <a:r>
              <a:rPr lang="en-US"/>
              <a:t>Instagram Hashtag Detection | Motomel - 3 of 3</a:t>
            </a:r>
          </a:p>
        </p:txBody>
      </p:sp>
      <p:graphicFrame>
        <p:nvGraphicFramePr>
          <p:cNvPr id="5" name="Table Placeholder 4">
            <a:extLst>
              <a:ext uri="{FF2B5EF4-FFF2-40B4-BE49-F238E27FC236}">
                <a16:creationId xmlns:a16="http://schemas.microsoft.com/office/drawing/2014/main" id="{56D8FADC-2CDC-4FEC-B815-63F6BCD1670B}"/>
              </a:ext>
            </a:extLst>
          </p:cNvPr>
          <p:cNvGraphicFramePr>
            <a:graphicFrameLocks noGrp="1"/>
          </p:cNvGraphicFramePr>
          <p:nvPr>
            <p:ph type="tbl" sz="quarter" idx="13"/>
            <p:extLst>
              <p:ext uri="{D42A27DB-BD31-4B8C-83A1-F6EECF244321}">
                <p14:modId xmlns:p14="http://schemas.microsoft.com/office/powerpoint/2010/main" val="3408064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59632039"/>
                    </a:ext>
                  </a:extLst>
                </a:gridCol>
                <a:gridCol w="1399032">
                  <a:extLst>
                    <a:ext uri="{9D8B030D-6E8A-4147-A177-3AD203B41FA5}">
                      <a16:colId xmlns:a16="http://schemas.microsoft.com/office/drawing/2014/main" val="3496819022"/>
                    </a:ext>
                  </a:extLst>
                </a:gridCol>
                <a:gridCol w="1399032">
                  <a:extLst>
                    <a:ext uri="{9D8B030D-6E8A-4147-A177-3AD203B41FA5}">
                      <a16:colId xmlns:a16="http://schemas.microsoft.com/office/drawing/2014/main" val="2132001920"/>
                    </a:ext>
                  </a:extLst>
                </a:gridCol>
                <a:gridCol w="1399032">
                  <a:extLst>
                    <a:ext uri="{9D8B030D-6E8A-4147-A177-3AD203B41FA5}">
                      <a16:colId xmlns:a16="http://schemas.microsoft.com/office/drawing/2014/main" val="162912116"/>
                    </a:ext>
                  </a:extLst>
                </a:gridCol>
                <a:gridCol w="1399032">
                  <a:extLst>
                    <a:ext uri="{9D8B030D-6E8A-4147-A177-3AD203B41FA5}">
                      <a16:colId xmlns:a16="http://schemas.microsoft.com/office/drawing/2014/main" val="2087872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885073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74040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#Expert150DOT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51128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50895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919032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#SkuaAdventure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556464165"/>
                  </a:ext>
                </a:extLst>
              </a:tr>
            </a:tbl>
          </a:graphicData>
        </a:graphic>
      </p:graphicFrame>
      <p:sp>
        <p:nvSpPr>
          <p:cNvPr id="4" name="Text Placeholder 3">
            <a:extLst>
              <a:ext uri="{FF2B5EF4-FFF2-40B4-BE49-F238E27FC236}">
                <a16:creationId xmlns:a16="http://schemas.microsoft.com/office/drawing/2014/main" id="{2F932611-1C4B-4142-BAF1-50470615FE7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532061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E3096-708A-4D35-9EAA-88CE63A4EB4F}"/>
              </a:ext>
            </a:extLst>
          </p:cNvPr>
          <p:cNvSpPr>
            <a:spLocks noGrp="1"/>
          </p:cNvSpPr>
          <p:nvPr>
            <p:ph type="title"/>
          </p:nvPr>
        </p:nvSpPr>
        <p:spPr/>
        <p:txBody>
          <a:bodyPr/>
          <a:lstStyle/>
          <a:p>
            <a:r>
              <a:rPr lang="en-US"/>
              <a:t>Instagram Posts Table | Motomel - 1 of 12</a:t>
            </a:r>
          </a:p>
        </p:txBody>
      </p:sp>
      <p:graphicFrame>
        <p:nvGraphicFramePr>
          <p:cNvPr id="5" name="Table Placeholder 4">
            <a:extLst>
              <a:ext uri="{FF2B5EF4-FFF2-40B4-BE49-F238E27FC236}">
                <a16:creationId xmlns:a16="http://schemas.microsoft.com/office/drawing/2014/main" id="{B21883E1-C1F9-4CD3-A62D-71295D1613B4}"/>
              </a:ext>
            </a:extLst>
          </p:cNvPr>
          <p:cNvGraphicFramePr>
            <a:graphicFrameLocks noGrp="1"/>
          </p:cNvGraphicFramePr>
          <p:nvPr>
            <p:ph type="tbl" sz="quarter" idx="13"/>
            <p:extLst>
              <p:ext uri="{D42A27DB-BD31-4B8C-83A1-F6EECF244321}">
                <p14:modId xmlns:p14="http://schemas.microsoft.com/office/powerpoint/2010/main" val="2469421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48469875"/>
                    </a:ext>
                  </a:extLst>
                </a:gridCol>
                <a:gridCol w="987552">
                  <a:extLst>
                    <a:ext uri="{9D8B030D-6E8A-4147-A177-3AD203B41FA5}">
                      <a16:colId xmlns:a16="http://schemas.microsoft.com/office/drawing/2014/main" val="2055970703"/>
                    </a:ext>
                  </a:extLst>
                </a:gridCol>
                <a:gridCol w="987552">
                  <a:extLst>
                    <a:ext uri="{9D8B030D-6E8A-4147-A177-3AD203B41FA5}">
                      <a16:colId xmlns:a16="http://schemas.microsoft.com/office/drawing/2014/main" val="2627942845"/>
                    </a:ext>
                  </a:extLst>
                </a:gridCol>
                <a:gridCol w="987552">
                  <a:extLst>
                    <a:ext uri="{9D8B030D-6E8A-4147-A177-3AD203B41FA5}">
                      <a16:colId xmlns:a16="http://schemas.microsoft.com/office/drawing/2014/main" val="3360024440"/>
                    </a:ext>
                  </a:extLst>
                </a:gridCol>
                <a:gridCol w="987552">
                  <a:extLst>
                    <a:ext uri="{9D8B030D-6E8A-4147-A177-3AD203B41FA5}">
                      <a16:colId xmlns:a16="http://schemas.microsoft.com/office/drawing/2014/main" val="953805724"/>
                    </a:ext>
                  </a:extLst>
                </a:gridCol>
                <a:gridCol w="987552">
                  <a:extLst>
                    <a:ext uri="{9D8B030D-6E8A-4147-A177-3AD203B41FA5}">
                      <a16:colId xmlns:a16="http://schemas.microsoft.com/office/drawing/2014/main" val="157838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628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- 2021-02-12 15:50:06</a:t>
                      </a:r>
                      <a:r>
                        <a:rPr kumimoji="0" lang="es-ES" sz="1000" b="0" i="0" u="none" strike="noStrike" kern="1200" cap="none" spc="0" normalizeH="0" baseline="0" noProof="0">
                          <a:ln>
                            <a:noFill/>
                          </a:ln>
                          <a:solidFill>
                            <a:prstClr val="black"/>
                          </a:solidFill>
                          <a:effectLst/>
                          <a:uLnTx/>
                          <a:uFillTx/>
                          <a:latin typeface="+mn-lt"/>
                          <a:ea typeface="+mn-ea"/>
                          <a:cs typeface="+mn-cs"/>
                        </a:rPr>
                        <a:t>
 En la ciudad, en la ruta, en el barro. El camino lo definís vos.⁣ y nosotros te acompañamos.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754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- 2021-02-24 13:09:03</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8466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- 2021-02-24 20:50:14</a:t>
                      </a:r>
                      <a:r>
                        <a:rPr kumimoji="0" lang="es-ES" sz="1000" b="0" i="0" u="none" strike="noStrike" kern="1200" cap="none" spc="0" normalizeH="0" baseline="0" noProof="0">
                          <a:ln>
                            <a:noFill/>
                          </a:ln>
                          <a:solidFill>
                            <a:prstClr val="black"/>
                          </a:solidFill>
                          <a:effectLst/>
                          <a:uLnTx/>
                          <a:uFillTx/>
                          <a:latin typeface="+mn-lt"/>
                          <a:ea typeface="+mn-ea"/>
                          <a:cs typeface="+mn-cs"/>
                        </a:rPr>
                        <a:t>
 Una todo terreno totalmente renovada: nueva #XMM.⁣
⁣
Te presentamos la toma de contacto de elangelcopilto.⁣
⁣⁣
👉 Miralo completo en el Canal de Youtube del Ángel Copiloto.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75581875"/>
                  </a:ext>
                </a:extLst>
              </a:tr>
            </a:tbl>
          </a:graphicData>
        </a:graphic>
      </p:graphicFrame>
      <p:sp>
        <p:nvSpPr>
          <p:cNvPr id="4" name="Text Placeholder 3">
            <a:extLst>
              <a:ext uri="{FF2B5EF4-FFF2-40B4-BE49-F238E27FC236}">
                <a16:creationId xmlns:a16="http://schemas.microsoft.com/office/drawing/2014/main" id="{0B05F906-D48C-4BF8-A7CC-741A8618C02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284569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55F3D-9269-486F-B96E-F0AE0AA05EFB}"/>
              </a:ext>
            </a:extLst>
          </p:cNvPr>
          <p:cNvSpPr>
            <a:spLocks noGrp="1"/>
          </p:cNvSpPr>
          <p:nvPr>
            <p:ph type="title"/>
          </p:nvPr>
        </p:nvSpPr>
        <p:spPr/>
        <p:txBody>
          <a:bodyPr/>
          <a:lstStyle/>
          <a:p>
            <a:r>
              <a:rPr lang="en-US"/>
              <a:t>Instagram Posts Table | Motomel - 2 of 12</a:t>
            </a:r>
          </a:p>
        </p:txBody>
      </p:sp>
      <p:graphicFrame>
        <p:nvGraphicFramePr>
          <p:cNvPr id="5" name="Table Placeholder 4">
            <a:extLst>
              <a:ext uri="{FF2B5EF4-FFF2-40B4-BE49-F238E27FC236}">
                <a16:creationId xmlns:a16="http://schemas.microsoft.com/office/drawing/2014/main" id="{51AC7DE5-AADC-4327-9EDD-3C725490738F}"/>
              </a:ext>
            </a:extLst>
          </p:cNvPr>
          <p:cNvGraphicFramePr>
            <a:graphicFrameLocks noGrp="1"/>
          </p:cNvGraphicFramePr>
          <p:nvPr>
            <p:ph type="tbl" sz="quarter" idx="13"/>
            <p:extLst>
              <p:ext uri="{D42A27DB-BD31-4B8C-83A1-F6EECF244321}">
                <p14:modId xmlns:p14="http://schemas.microsoft.com/office/powerpoint/2010/main" val="2065236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39883997"/>
                    </a:ext>
                  </a:extLst>
                </a:gridCol>
                <a:gridCol w="987552">
                  <a:extLst>
                    <a:ext uri="{9D8B030D-6E8A-4147-A177-3AD203B41FA5}">
                      <a16:colId xmlns:a16="http://schemas.microsoft.com/office/drawing/2014/main" val="1075845229"/>
                    </a:ext>
                  </a:extLst>
                </a:gridCol>
                <a:gridCol w="987552">
                  <a:extLst>
                    <a:ext uri="{9D8B030D-6E8A-4147-A177-3AD203B41FA5}">
                      <a16:colId xmlns:a16="http://schemas.microsoft.com/office/drawing/2014/main" val="329466626"/>
                    </a:ext>
                  </a:extLst>
                </a:gridCol>
                <a:gridCol w="987552">
                  <a:extLst>
                    <a:ext uri="{9D8B030D-6E8A-4147-A177-3AD203B41FA5}">
                      <a16:colId xmlns:a16="http://schemas.microsoft.com/office/drawing/2014/main" val="2528875750"/>
                    </a:ext>
                  </a:extLst>
                </a:gridCol>
                <a:gridCol w="987552">
                  <a:extLst>
                    <a:ext uri="{9D8B030D-6E8A-4147-A177-3AD203B41FA5}">
                      <a16:colId xmlns:a16="http://schemas.microsoft.com/office/drawing/2014/main" val="1460045066"/>
                    </a:ext>
                  </a:extLst>
                </a:gridCol>
                <a:gridCol w="987552">
                  <a:extLst>
                    <a:ext uri="{9D8B030D-6E8A-4147-A177-3AD203B41FA5}">
                      <a16:colId xmlns:a16="http://schemas.microsoft.com/office/drawing/2014/main" val="1422549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9842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- 2021-02-12 16:01:39</a:t>
                      </a:r>
                      <a:r>
                        <a:rPr kumimoji="0" lang="en-US" sz="1000" b="0" i="0" u="none" strike="noStrike" kern="1200" cap="none" spc="0" normalizeH="0" baseline="0" noProof="0">
                          <a:ln>
                            <a:noFill/>
                          </a:ln>
                          <a:solidFill>
                            <a:prstClr val="black"/>
                          </a:solidFill>
                          <a:effectLst/>
                          <a:uLnTx/>
                          <a:uFillTx/>
                          <a:latin typeface="+mn-lt"/>
                          <a:ea typeface="+mn-ea"/>
                          <a:cs typeface="+mn-cs"/>
                        </a:rPr>
                        <a:t>
 Te invitamos a descubrir cada detalle de la nueva SAHEL 150 😎🏁 en nuestra web: www.gilera.com
Consultanos por nuestras redes sociales!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520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- 2021-02-25 23:55:45</a:t>
                      </a:r>
                      <a:r>
                        <a:rPr kumimoji="0" lang="es-ES" sz="1000" b="0" i="0" u="none" strike="noStrike" kern="1200" cap="none" spc="0" normalizeH="0" baseline="0" noProof="0">
                          <a:ln>
                            <a:noFill/>
                          </a:ln>
                          <a:solidFill>
                            <a:prstClr val="black"/>
                          </a:solidFill>
                          <a:effectLst/>
                          <a:uLnTx/>
                          <a:uFillTx/>
                          <a:latin typeface="+mn-lt"/>
                          <a:ea typeface="+mn-ea"/>
                          <a:cs typeface="+mn-cs"/>
                        </a:rPr>
                        <a:t>
 La TRIAX 250 L incorpora un completo equipamiento off road que se destaca por su calidad y prestaciones. Descubrí una excelente opción para transitar todo tipo de caminos, de forma segura y con estilo. 
Superate con la TRIAX 250 L.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6144387"/>
                  </a:ext>
                </a:extLst>
              </a:tr>
            </a:tbl>
          </a:graphicData>
        </a:graphic>
      </p:graphicFrame>
      <p:sp>
        <p:nvSpPr>
          <p:cNvPr id="4" name="Text Placeholder 3">
            <a:extLst>
              <a:ext uri="{FF2B5EF4-FFF2-40B4-BE49-F238E27FC236}">
                <a16:creationId xmlns:a16="http://schemas.microsoft.com/office/drawing/2014/main" id="{D11D9918-1AF8-47D2-BCF1-AF85A55BD64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828875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CC1DF-E60E-4074-8F83-7DA9F549DA56}"/>
              </a:ext>
            </a:extLst>
          </p:cNvPr>
          <p:cNvSpPr>
            <a:spLocks noGrp="1"/>
          </p:cNvSpPr>
          <p:nvPr>
            <p:ph type="title"/>
          </p:nvPr>
        </p:nvSpPr>
        <p:spPr/>
        <p:txBody>
          <a:bodyPr/>
          <a:lstStyle/>
          <a:p>
            <a:r>
              <a:rPr lang="en-US"/>
              <a:t>Instagram Posts Table | Motomel - 3 of 12</a:t>
            </a:r>
          </a:p>
        </p:txBody>
      </p:sp>
      <p:graphicFrame>
        <p:nvGraphicFramePr>
          <p:cNvPr id="5" name="Table Placeholder 4">
            <a:extLst>
              <a:ext uri="{FF2B5EF4-FFF2-40B4-BE49-F238E27FC236}">
                <a16:creationId xmlns:a16="http://schemas.microsoft.com/office/drawing/2014/main" id="{31D4A193-54DF-42D8-8C55-1CD7943DA57D}"/>
              </a:ext>
            </a:extLst>
          </p:cNvPr>
          <p:cNvGraphicFramePr>
            <a:graphicFrameLocks noGrp="1"/>
          </p:cNvGraphicFramePr>
          <p:nvPr>
            <p:ph type="tbl" sz="quarter" idx="13"/>
            <p:extLst>
              <p:ext uri="{D42A27DB-BD31-4B8C-83A1-F6EECF244321}">
                <p14:modId xmlns:p14="http://schemas.microsoft.com/office/powerpoint/2010/main" val="93509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10891306"/>
                    </a:ext>
                  </a:extLst>
                </a:gridCol>
                <a:gridCol w="987552">
                  <a:extLst>
                    <a:ext uri="{9D8B030D-6E8A-4147-A177-3AD203B41FA5}">
                      <a16:colId xmlns:a16="http://schemas.microsoft.com/office/drawing/2014/main" val="1001090205"/>
                    </a:ext>
                  </a:extLst>
                </a:gridCol>
                <a:gridCol w="987552">
                  <a:extLst>
                    <a:ext uri="{9D8B030D-6E8A-4147-A177-3AD203B41FA5}">
                      <a16:colId xmlns:a16="http://schemas.microsoft.com/office/drawing/2014/main" val="356403761"/>
                    </a:ext>
                  </a:extLst>
                </a:gridCol>
                <a:gridCol w="987552">
                  <a:extLst>
                    <a:ext uri="{9D8B030D-6E8A-4147-A177-3AD203B41FA5}">
                      <a16:colId xmlns:a16="http://schemas.microsoft.com/office/drawing/2014/main" val="1042891032"/>
                    </a:ext>
                  </a:extLst>
                </a:gridCol>
                <a:gridCol w="987552">
                  <a:extLst>
                    <a:ext uri="{9D8B030D-6E8A-4147-A177-3AD203B41FA5}">
                      <a16:colId xmlns:a16="http://schemas.microsoft.com/office/drawing/2014/main" val="2867780616"/>
                    </a:ext>
                  </a:extLst>
                </a:gridCol>
                <a:gridCol w="987552">
                  <a:extLst>
                    <a:ext uri="{9D8B030D-6E8A-4147-A177-3AD203B41FA5}">
                      <a16:colId xmlns:a16="http://schemas.microsoft.com/office/drawing/2014/main" val="400200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69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- 2021-02-08 16:01:50</a:t>
                      </a:r>
                      <a:r>
                        <a:rPr kumimoji="0" lang="en-US" sz="1000" b="0" i="0" u="none" strike="noStrike" kern="1200" cap="none" spc="0" normalizeH="0" baseline="0" noProof="0">
                          <a:ln>
                            <a:noFill/>
                          </a:ln>
                          <a:solidFill>
                            <a:prstClr val="black"/>
                          </a:solidFill>
                          <a:effectLst/>
                          <a:uLnTx/>
                          <a:uFillTx/>
                          <a:latin typeface="+mn-lt"/>
                          <a:ea typeface="+mn-ea"/>
                          <a:cs typeface="+mn-cs"/>
                        </a:rPr>
                        <a:t>
 Descubrí la nueva SAHEL 150 y su nuevo tablero digital 🤩 🔥
☑️ Tablero digital
☑️ Motor 4 tiempos, refrigerado por aire
☑️ Transmisión, 5 marchas
☑️ Freno delantero con disco lobulado
☑️ Encendido electrónico por CDI
Encontra más detalles en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555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- 2021-02-25 19:00:19</a:t>
                      </a:r>
                      <a:r>
                        <a:rPr kumimoji="0" lang="es-ES" sz="1000" b="0" i="0" u="none" strike="noStrike" kern="1200" cap="none" spc="0" normalizeH="0" baseline="0" noProof="0">
                          <a:ln>
                            <a:noFill/>
                          </a:ln>
                          <a:solidFill>
                            <a:prstClr val="black"/>
                          </a:solidFill>
                          <a:effectLst/>
                          <a:uLnTx/>
                          <a:uFillTx/>
                          <a:latin typeface="+mn-lt"/>
                          <a:ea typeface="+mn-ea"/>
                          <a:cs typeface="+mn-cs"/>
                        </a:rPr>
                        <a:t>
 Te bancamos en los viajes más desafiantes. Recorriendo el camino juntos.⁣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7719422"/>
                  </a:ext>
                </a:extLst>
              </a:tr>
            </a:tbl>
          </a:graphicData>
        </a:graphic>
      </p:graphicFrame>
      <p:sp>
        <p:nvSpPr>
          <p:cNvPr id="4" name="Text Placeholder 3">
            <a:extLst>
              <a:ext uri="{FF2B5EF4-FFF2-40B4-BE49-F238E27FC236}">
                <a16:creationId xmlns:a16="http://schemas.microsoft.com/office/drawing/2014/main" id="{E3695492-F250-43B6-8343-26A9C0B9434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110805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EDC3F-CBE5-48AA-BB4F-97FACFB02A92}"/>
              </a:ext>
            </a:extLst>
          </p:cNvPr>
          <p:cNvSpPr>
            <a:spLocks noGrp="1"/>
          </p:cNvSpPr>
          <p:nvPr>
            <p:ph type="title"/>
          </p:nvPr>
        </p:nvSpPr>
        <p:spPr/>
        <p:txBody>
          <a:bodyPr/>
          <a:lstStyle/>
          <a:p>
            <a:r>
              <a:rPr lang="en-US"/>
              <a:t>Instagram Posts Table | Motomel - 4 of 12</a:t>
            </a:r>
          </a:p>
        </p:txBody>
      </p:sp>
      <p:graphicFrame>
        <p:nvGraphicFramePr>
          <p:cNvPr id="5" name="Table Placeholder 4">
            <a:extLst>
              <a:ext uri="{FF2B5EF4-FFF2-40B4-BE49-F238E27FC236}">
                <a16:creationId xmlns:a16="http://schemas.microsoft.com/office/drawing/2014/main" id="{257CD038-3484-453D-BFC9-E983818215F1}"/>
              </a:ext>
            </a:extLst>
          </p:cNvPr>
          <p:cNvGraphicFramePr>
            <a:graphicFrameLocks noGrp="1"/>
          </p:cNvGraphicFramePr>
          <p:nvPr>
            <p:ph type="tbl" sz="quarter" idx="13"/>
            <p:extLst>
              <p:ext uri="{D42A27DB-BD31-4B8C-83A1-F6EECF244321}">
                <p14:modId xmlns:p14="http://schemas.microsoft.com/office/powerpoint/2010/main" val="789642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53516472"/>
                    </a:ext>
                  </a:extLst>
                </a:gridCol>
                <a:gridCol w="987552">
                  <a:extLst>
                    <a:ext uri="{9D8B030D-6E8A-4147-A177-3AD203B41FA5}">
                      <a16:colId xmlns:a16="http://schemas.microsoft.com/office/drawing/2014/main" val="1247363716"/>
                    </a:ext>
                  </a:extLst>
                </a:gridCol>
                <a:gridCol w="987552">
                  <a:extLst>
                    <a:ext uri="{9D8B030D-6E8A-4147-A177-3AD203B41FA5}">
                      <a16:colId xmlns:a16="http://schemas.microsoft.com/office/drawing/2014/main" val="2527852349"/>
                    </a:ext>
                  </a:extLst>
                </a:gridCol>
                <a:gridCol w="987552">
                  <a:extLst>
                    <a:ext uri="{9D8B030D-6E8A-4147-A177-3AD203B41FA5}">
                      <a16:colId xmlns:a16="http://schemas.microsoft.com/office/drawing/2014/main" val="1931234790"/>
                    </a:ext>
                  </a:extLst>
                </a:gridCol>
                <a:gridCol w="987552">
                  <a:extLst>
                    <a:ext uri="{9D8B030D-6E8A-4147-A177-3AD203B41FA5}">
                      <a16:colId xmlns:a16="http://schemas.microsoft.com/office/drawing/2014/main" val="1021812452"/>
                    </a:ext>
                  </a:extLst>
                </a:gridCol>
                <a:gridCol w="987552">
                  <a:extLst>
                    <a:ext uri="{9D8B030D-6E8A-4147-A177-3AD203B41FA5}">
                      <a16:colId xmlns:a16="http://schemas.microsoft.com/office/drawing/2014/main" val="3159599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652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- 2021-02-18 18:00:25</a:t>
                      </a:r>
                      <a:r>
                        <a:rPr kumimoji="0" lang="es-ES" sz="1000" b="0" i="0" u="none" strike="noStrike" kern="1200" cap="none" spc="0" normalizeH="0" baseline="0" noProof="0">
                          <a:ln>
                            <a:noFill/>
                          </a:ln>
                          <a:solidFill>
                            <a:prstClr val="black"/>
                          </a:solidFill>
                          <a:effectLst/>
                          <a:uLnTx/>
                          <a:uFillTx/>
                          <a:latin typeface="+mn-lt"/>
                          <a:ea typeface="+mn-ea"/>
                          <a:cs typeface="+mn-cs"/>
                        </a:rPr>
                        <a:t>
 Si te vas a mover, que sea en una #Blitz. 😎La moto nacional más elegida por los argentinos. ⁣
👉Más rápido, más seguro. Ahorrá en seguro y nafta cuidándote a vos y a los tuyos.⁣
⁣
Elegí la moto urbana por excelencia.⁣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756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- 2021-02-17 16:21:44</a:t>
                      </a:r>
                      <a:r>
                        <a:rPr kumimoji="0" lang="en-US" sz="1000" b="0" i="0" u="none" strike="noStrike" kern="1200" cap="none" spc="0" normalizeH="0" baseline="0" noProof="0">
                          <a:ln>
                            <a:noFill/>
                          </a:ln>
                          <a:solidFill>
                            <a:prstClr val="black"/>
                          </a:solidFill>
                          <a:effectLst/>
                          <a:uLnTx/>
                          <a:uFillTx/>
                          <a:latin typeface="+mn-lt"/>
                          <a:ea typeface="+mn-ea"/>
                          <a:cs typeface="+mn-cs"/>
                        </a:rPr>
                        <a:t>
 Tu nueva SMASH 110 0km te está esperando en nuestros concesionarios oficiales! 💥😎
Encontralo en 💻 www.gilera.com/concesionarios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50171389"/>
                  </a:ext>
                </a:extLst>
              </a:tr>
            </a:tbl>
          </a:graphicData>
        </a:graphic>
      </p:graphicFrame>
      <p:sp>
        <p:nvSpPr>
          <p:cNvPr id="4" name="Text Placeholder 3">
            <a:extLst>
              <a:ext uri="{FF2B5EF4-FFF2-40B4-BE49-F238E27FC236}">
                <a16:creationId xmlns:a16="http://schemas.microsoft.com/office/drawing/2014/main" id="{5A2767A8-0D8D-4751-8C2C-3F921231CDA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4480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51783-5B0A-4BAB-A81F-2A5280453A92}"/>
              </a:ext>
            </a:extLst>
          </p:cNvPr>
          <p:cNvSpPr>
            <a:spLocks noGrp="1"/>
          </p:cNvSpPr>
          <p:nvPr>
            <p:ph type="title"/>
          </p:nvPr>
        </p:nvSpPr>
        <p:spPr/>
        <p:txBody>
          <a:bodyPr/>
          <a:lstStyle/>
          <a:p>
            <a:r>
              <a:rPr lang="en-US"/>
              <a:t>Instagram Posts Table | Motomel - 5 of 12</a:t>
            </a:r>
          </a:p>
        </p:txBody>
      </p:sp>
      <p:graphicFrame>
        <p:nvGraphicFramePr>
          <p:cNvPr id="5" name="Table Placeholder 4">
            <a:extLst>
              <a:ext uri="{FF2B5EF4-FFF2-40B4-BE49-F238E27FC236}">
                <a16:creationId xmlns:a16="http://schemas.microsoft.com/office/drawing/2014/main" id="{13578FCA-90B7-463B-884F-C96AF833BB69}"/>
              </a:ext>
            </a:extLst>
          </p:cNvPr>
          <p:cNvGraphicFramePr>
            <a:graphicFrameLocks noGrp="1"/>
          </p:cNvGraphicFramePr>
          <p:nvPr>
            <p:ph type="tbl" sz="quarter" idx="13"/>
            <p:extLst>
              <p:ext uri="{D42A27DB-BD31-4B8C-83A1-F6EECF244321}">
                <p14:modId xmlns:p14="http://schemas.microsoft.com/office/powerpoint/2010/main" val="1906415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59137777"/>
                    </a:ext>
                  </a:extLst>
                </a:gridCol>
                <a:gridCol w="987552">
                  <a:extLst>
                    <a:ext uri="{9D8B030D-6E8A-4147-A177-3AD203B41FA5}">
                      <a16:colId xmlns:a16="http://schemas.microsoft.com/office/drawing/2014/main" val="691514732"/>
                    </a:ext>
                  </a:extLst>
                </a:gridCol>
                <a:gridCol w="987552">
                  <a:extLst>
                    <a:ext uri="{9D8B030D-6E8A-4147-A177-3AD203B41FA5}">
                      <a16:colId xmlns:a16="http://schemas.microsoft.com/office/drawing/2014/main" val="2839772481"/>
                    </a:ext>
                  </a:extLst>
                </a:gridCol>
                <a:gridCol w="987552">
                  <a:extLst>
                    <a:ext uri="{9D8B030D-6E8A-4147-A177-3AD203B41FA5}">
                      <a16:colId xmlns:a16="http://schemas.microsoft.com/office/drawing/2014/main" val="536536470"/>
                    </a:ext>
                  </a:extLst>
                </a:gridCol>
                <a:gridCol w="987552">
                  <a:extLst>
                    <a:ext uri="{9D8B030D-6E8A-4147-A177-3AD203B41FA5}">
                      <a16:colId xmlns:a16="http://schemas.microsoft.com/office/drawing/2014/main" val="413248328"/>
                    </a:ext>
                  </a:extLst>
                </a:gridCol>
                <a:gridCol w="987552">
                  <a:extLst>
                    <a:ext uri="{9D8B030D-6E8A-4147-A177-3AD203B41FA5}">
                      <a16:colId xmlns:a16="http://schemas.microsoft.com/office/drawing/2014/main" val="85323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8838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- 2021-02-05 15:57:59</a:t>
                      </a:r>
                      <a:r>
                        <a:rPr kumimoji="0" lang="en-US" sz="1000" b="0" i="0" u="none" strike="noStrike" kern="1200" cap="none" spc="0" normalizeH="0" baseline="0" noProof="0">
                          <a:ln>
                            <a:noFill/>
                          </a:ln>
                          <a:solidFill>
                            <a:prstClr val="black"/>
                          </a:solidFill>
                          <a:effectLst/>
                          <a:uLnTx/>
                          <a:uFillTx/>
                          <a:latin typeface="+mn-lt"/>
                          <a:ea typeface="+mn-ea"/>
                          <a:cs typeface="+mn-cs"/>
                        </a:rPr>
                        <a:t>
 SMASH 110 FULL 🏁💥
☑️ Motor 4 tiempos
☑️ Transmisión 4 marchas
☑️ Freno delantero a disco, trasero a tambor
☑️ Encendido electronico
¿Te gustaría saber más? Consultanos por nuestras redes o descubrí más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34442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- 2021-02-14 15:50:06</a:t>
                      </a:r>
                      <a:r>
                        <a:rPr kumimoji="0" lang="es-ES" sz="1000" b="0" i="0" u="none" strike="noStrike" kern="1200" cap="none" spc="0" normalizeH="0" baseline="0" noProof="0">
                          <a:ln>
                            <a:noFill/>
                          </a:ln>
                          <a:solidFill>
                            <a:prstClr val="black"/>
                          </a:solidFill>
                          <a:effectLst/>
                          <a:uLnTx/>
                          <a:uFillTx/>
                          <a:latin typeface="+mn-lt"/>
                          <a:ea typeface="+mn-ea"/>
                          <a:cs typeface="+mn-cs"/>
                        </a:rPr>
                        <a:t>
 Un amor que sólo puede entender el que vive las dos ruedas,  un amor  de todos los días, que acompaña , que te banca, que es único. 
Si esto no es amor, decime qué es 
¡Feliz día de los enamorados!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3102621"/>
                  </a:ext>
                </a:extLst>
              </a:tr>
            </a:tbl>
          </a:graphicData>
        </a:graphic>
      </p:graphicFrame>
      <p:sp>
        <p:nvSpPr>
          <p:cNvPr id="4" name="Text Placeholder 3">
            <a:extLst>
              <a:ext uri="{FF2B5EF4-FFF2-40B4-BE49-F238E27FC236}">
                <a16:creationId xmlns:a16="http://schemas.microsoft.com/office/drawing/2014/main" id="{A7B1A737-421B-4DEB-8216-037D4FBD179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557258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294F1-0689-4723-A388-ED13C459B7B8}"/>
              </a:ext>
            </a:extLst>
          </p:cNvPr>
          <p:cNvSpPr>
            <a:spLocks noGrp="1"/>
          </p:cNvSpPr>
          <p:nvPr>
            <p:ph type="title"/>
          </p:nvPr>
        </p:nvSpPr>
        <p:spPr/>
        <p:txBody>
          <a:bodyPr/>
          <a:lstStyle/>
          <a:p>
            <a:r>
              <a:rPr lang="en-US"/>
              <a:t>Instagram Posts Table | Motomel - 6 of 12</a:t>
            </a:r>
          </a:p>
        </p:txBody>
      </p:sp>
      <p:graphicFrame>
        <p:nvGraphicFramePr>
          <p:cNvPr id="5" name="Table Placeholder 4">
            <a:extLst>
              <a:ext uri="{FF2B5EF4-FFF2-40B4-BE49-F238E27FC236}">
                <a16:creationId xmlns:a16="http://schemas.microsoft.com/office/drawing/2014/main" id="{3C4D37DC-59B8-480A-AE8E-ACE05D327B41}"/>
              </a:ext>
            </a:extLst>
          </p:cNvPr>
          <p:cNvGraphicFramePr>
            <a:graphicFrameLocks noGrp="1"/>
          </p:cNvGraphicFramePr>
          <p:nvPr>
            <p:ph type="tbl" sz="quarter" idx="13"/>
            <p:extLst>
              <p:ext uri="{D42A27DB-BD31-4B8C-83A1-F6EECF244321}">
                <p14:modId xmlns:p14="http://schemas.microsoft.com/office/powerpoint/2010/main" val="257254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05756910"/>
                    </a:ext>
                  </a:extLst>
                </a:gridCol>
                <a:gridCol w="987552">
                  <a:extLst>
                    <a:ext uri="{9D8B030D-6E8A-4147-A177-3AD203B41FA5}">
                      <a16:colId xmlns:a16="http://schemas.microsoft.com/office/drawing/2014/main" val="2632025726"/>
                    </a:ext>
                  </a:extLst>
                </a:gridCol>
                <a:gridCol w="987552">
                  <a:extLst>
                    <a:ext uri="{9D8B030D-6E8A-4147-A177-3AD203B41FA5}">
                      <a16:colId xmlns:a16="http://schemas.microsoft.com/office/drawing/2014/main" val="885599498"/>
                    </a:ext>
                  </a:extLst>
                </a:gridCol>
                <a:gridCol w="987552">
                  <a:extLst>
                    <a:ext uri="{9D8B030D-6E8A-4147-A177-3AD203B41FA5}">
                      <a16:colId xmlns:a16="http://schemas.microsoft.com/office/drawing/2014/main" val="4187086866"/>
                    </a:ext>
                  </a:extLst>
                </a:gridCol>
                <a:gridCol w="987552">
                  <a:extLst>
                    <a:ext uri="{9D8B030D-6E8A-4147-A177-3AD203B41FA5}">
                      <a16:colId xmlns:a16="http://schemas.microsoft.com/office/drawing/2014/main" val="168274045"/>
                    </a:ext>
                  </a:extLst>
                </a:gridCol>
                <a:gridCol w="987552">
                  <a:extLst>
                    <a:ext uri="{9D8B030D-6E8A-4147-A177-3AD203B41FA5}">
                      <a16:colId xmlns:a16="http://schemas.microsoft.com/office/drawing/2014/main" val="759845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629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- 2021-02-24 18:30:09</a:t>
                      </a:r>
                      <a:r>
                        <a:rPr kumimoji="0" lang="es-ES" sz="1000" b="0" i="0" u="none" strike="noStrike" kern="1200" cap="none" spc="0" normalizeH="0" baseline="0" noProof="0">
                          <a:ln>
                            <a:noFill/>
                          </a:ln>
                          <a:solidFill>
                            <a:prstClr val="black"/>
                          </a:solidFill>
                          <a:effectLst/>
                          <a:uLnTx/>
                          <a:uFillTx/>
                          <a:latin typeface="+mn-lt"/>
                          <a:ea typeface="+mn-ea"/>
                          <a:cs typeface="+mn-cs"/>
                        </a:rPr>
                        <a:t>
 Gracias a los que se engrasan las manos para bancar nuestra pasión. ⁣
⁣
¡Feliz día mecánicos!⁣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019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- 2021-02-10 17:00:45</a:t>
                      </a:r>
                      <a:r>
                        <a:rPr kumimoji="0" lang="es-ES" sz="1000" b="0" i="0" u="none" strike="noStrike" kern="1200" cap="none" spc="0" normalizeH="0" baseline="0" noProof="0">
                          <a:ln>
                            <a:noFill/>
                          </a:ln>
                          <a:solidFill>
                            <a:prstClr val="black"/>
                          </a:solidFill>
                          <a:effectLst/>
                          <a:uLnTx/>
                          <a:uFillTx/>
                          <a:latin typeface="+mn-lt"/>
                          <a:ea typeface="+mn-ea"/>
                          <a:cs typeface="+mn-cs"/>
                        </a:rPr>
                        <a:t>
 Con la #Blitz sentí la libertad en la moto urbana por excelencia.⁣
⁣
✅Más rápido. Definí tu camino. Tu tiempo vale.⁣
✅Ahorrá más: en seguro y nafta.⁣
✅Más seguro. Evitándo el transporte público te cuidás a vos y a los tuyos.⁣
⁣
¿Cómo elegís moverte por la ciudad? Elegí una moto que te banque. Elegí #Blitz.⁣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6655186"/>
                  </a:ext>
                </a:extLst>
              </a:tr>
            </a:tbl>
          </a:graphicData>
        </a:graphic>
      </p:graphicFrame>
      <p:sp>
        <p:nvSpPr>
          <p:cNvPr id="4" name="Text Placeholder 3">
            <a:extLst>
              <a:ext uri="{FF2B5EF4-FFF2-40B4-BE49-F238E27FC236}">
                <a16:creationId xmlns:a16="http://schemas.microsoft.com/office/drawing/2014/main" id="{D9F0EF28-3660-41F9-B8EF-F3C70B0B212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149174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9B767-7423-4FAA-9456-2B889805136A}"/>
              </a:ext>
            </a:extLst>
          </p:cNvPr>
          <p:cNvSpPr>
            <a:spLocks noGrp="1"/>
          </p:cNvSpPr>
          <p:nvPr>
            <p:ph type="title"/>
          </p:nvPr>
        </p:nvSpPr>
        <p:spPr/>
        <p:txBody>
          <a:bodyPr/>
          <a:lstStyle/>
          <a:p>
            <a:r>
              <a:rPr lang="en-US"/>
              <a:t>Instagram Posts Table | Motomel - 7 of 12</a:t>
            </a:r>
          </a:p>
        </p:txBody>
      </p:sp>
      <p:graphicFrame>
        <p:nvGraphicFramePr>
          <p:cNvPr id="5" name="Table Placeholder 4">
            <a:extLst>
              <a:ext uri="{FF2B5EF4-FFF2-40B4-BE49-F238E27FC236}">
                <a16:creationId xmlns:a16="http://schemas.microsoft.com/office/drawing/2014/main" id="{FB1ADE3C-1598-4D51-ABA3-E4411475437A}"/>
              </a:ext>
            </a:extLst>
          </p:cNvPr>
          <p:cNvGraphicFramePr>
            <a:graphicFrameLocks noGrp="1"/>
          </p:cNvGraphicFramePr>
          <p:nvPr>
            <p:ph type="tbl" sz="quarter" idx="13"/>
            <p:extLst>
              <p:ext uri="{D42A27DB-BD31-4B8C-83A1-F6EECF244321}">
                <p14:modId xmlns:p14="http://schemas.microsoft.com/office/powerpoint/2010/main" val="2510918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95136376"/>
                    </a:ext>
                  </a:extLst>
                </a:gridCol>
                <a:gridCol w="987552">
                  <a:extLst>
                    <a:ext uri="{9D8B030D-6E8A-4147-A177-3AD203B41FA5}">
                      <a16:colId xmlns:a16="http://schemas.microsoft.com/office/drawing/2014/main" val="3637195374"/>
                    </a:ext>
                  </a:extLst>
                </a:gridCol>
                <a:gridCol w="987552">
                  <a:extLst>
                    <a:ext uri="{9D8B030D-6E8A-4147-A177-3AD203B41FA5}">
                      <a16:colId xmlns:a16="http://schemas.microsoft.com/office/drawing/2014/main" val="2258470740"/>
                    </a:ext>
                  </a:extLst>
                </a:gridCol>
                <a:gridCol w="987552">
                  <a:extLst>
                    <a:ext uri="{9D8B030D-6E8A-4147-A177-3AD203B41FA5}">
                      <a16:colId xmlns:a16="http://schemas.microsoft.com/office/drawing/2014/main" val="93711351"/>
                    </a:ext>
                  </a:extLst>
                </a:gridCol>
                <a:gridCol w="987552">
                  <a:extLst>
                    <a:ext uri="{9D8B030D-6E8A-4147-A177-3AD203B41FA5}">
                      <a16:colId xmlns:a16="http://schemas.microsoft.com/office/drawing/2014/main" val="354553308"/>
                    </a:ext>
                  </a:extLst>
                </a:gridCol>
                <a:gridCol w="987552">
                  <a:extLst>
                    <a:ext uri="{9D8B030D-6E8A-4147-A177-3AD203B41FA5}">
                      <a16:colId xmlns:a16="http://schemas.microsoft.com/office/drawing/2014/main" val="2417011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90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- 2021-02-27 10:58:19</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200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200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6438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- 2021-02-12 19:05:40</a:t>
                      </a:r>
                      <a:r>
                        <a:rPr kumimoji="0" lang="en-US" sz="1000" b="0" i="0" u="none" strike="noStrike" kern="1200" cap="none" spc="0" normalizeH="0" baseline="0" noProof="0">
                          <a:ln>
                            <a:noFill/>
                          </a:ln>
                          <a:solidFill>
                            <a:prstClr val="black"/>
                          </a:solidFill>
                          <a:effectLst/>
                          <a:uLnTx/>
                          <a:uFillTx/>
                          <a:latin typeface="+mn-lt"/>
                          <a:ea typeface="+mn-ea"/>
                          <a:cs typeface="+mn-cs"/>
                        </a:rPr>
                        <a:t>
 Mirá la toma de contacto de elangelcopilto en la tan esperada⁣ ⁣⁣ #XMM 250. ⁣👉 Mañana 20hs en El Garage TV 📺 y 24hs en América Sports. ⁣⁣
¿Te lo vas a perder?😉⁣⁣⁣⁣
⁣⁣⁣⁣
#Motomel #Review #Motos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6235804"/>
                  </a:ext>
                </a:extLst>
              </a:tr>
            </a:tbl>
          </a:graphicData>
        </a:graphic>
      </p:graphicFrame>
      <p:sp>
        <p:nvSpPr>
          <p:cNvPr id="4" name="Text Placeholder 3">
            <a:extLst>
              <a:ext uri="{FF2B5EF4-FFF2-40B4-BE49-F238E27FC236}">
                <a16:creationId xmlns:a16="http://schemas.microsoft.com/office/drawing/2014/main" id="{6B8E9757-E8F3-4228-8152-FE5F1225305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8975711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CBBB0-5903-4C4C-BF83-03AF19430775}"/>
              </a:ext>
            </a:extLst>
          </p:cNvPr>
          <p:cNvSpPr>
            <a:spLocks noGrp="1"/>
          </p:cNvSpPr>
          <p:nvPr>
            <p:ph type="title"/>
          </p:nvPr>
        </p:nvSpPr>
        <p:spPr/>
        <p:txBody>
          <a:bodyPr/>
          <a:lstStyle/>
          <a:p>
            <a:r>
              <a:rPr lang="en-US"/>
              <a:t>Instagram Posts Table | Motomel - 8 of 12</a:t>
            </a:r>
          </a:p>
        </p:txBody>
      </p:sp>
      <p:graphicFrame>
        <p:nvGraphicFramePr>
          <p:cNvPr id="5" name="Table Placeholder 4">
            <a:extLst>
              <a:ext uri="{FF2B5EF4-FFF2-40B4-BE49-F238E27FC236}">
                <a16:creationId xmlns:a16="http://schemas.microsoft.com/office/drawing/2014/main" id="{EECD998F-5767-4ABD-80D3-998215346DD6}"/>
              </a:ext>
            </a:extLst>
          </p:cNvPr>
          <p:cNvGraphicFramePr>
            <a:graphicFrameLocks noGrp="1"/>
          </p:cNvGraphicFramePr>
          <p:nvPr>
            <p:ph type="tbl" sz="quarter" idx="13"/>
            <p:extLst>
              <p:ext uri="{D42A27DB-BD31-4B8C-83A1-F6EECF244321}">
                <p14:modId xmlns:p14="http://schemas.microsoft.com/office/powerpoint/2010/main" val="173108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31817059"/>
                    </a:ext>
                  </a:extLst>
                </a:gridCol>
                <a:gridCol w="987552">
                  <a:extLst>
                    <a:ext uri="{9D8B030D-6E8A-4147-A177-3AD203B41FA5}">
                      <a16:colId xmlns:a16="http://schemas.microsoft.com/office/drawing/2014/main" val="3552405278"/>
                    </a:ext>
                  </a:extLst>
                </a:gridCol>
                <a:gridCol w="987552">
                  <a:extLst>
                    <a:ext uri="{9D8B030D-6E8A-4147-A177-3AD203B41FA5}">
                      <a16:colId xmlns:a16="http://schemas.microsoft.com/office/drawing/2014/main" val="691425862"/>
                    </a:ext>
                  </a:extLst>
                </a:gridCol>
                <a:gridCol w="987552">
                  <a:extLst>
                    <a:ext uri="{9D8B030D-6E8A-4147-A177-3AD203B41FA5}">
                      <a16:colId xmlns:a16="http://schemas.microsoft.com/office/drawing/2014/main" val="1692380306"/>
                    </a:ext>
                  </a:extLst>
                </a:gridCol>
                <a:gridCol w="987552">
                  <a:extLst>
                    <a:ext uri="{9D8B030D-6E8A-4147-A177-3AD203B41FA5}">
                      <a16:colId xmlns:a16="http://schemas.microsoft.com/office/drawing/2014/main" val="1933245513"/>
                    </a:ext>
                  </a:extLst>
                </a:gridCol>
                <a:gridCol w="987552">
                  <a:extLst>
                    <a:ext uri="{9D8B030D-6E8A-4147-A177-3AD203B41FA5}">
                      <a16:colId xmlns:a16="http://schemas.microsoft.com/office/drawing/2014/main" val="24820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63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- 2021-02-18 18:38:04</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655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- 2021-02-05 16:00:54</a:t>
                      </a:r>
                      <a:r>
                        <a:rPr kumimoji="0" lang="es-ES" sz="1000" b="0" i="0" u="none" strike="noStrike" kern="1200" cap="none" spc="0" normalizeH="0" baseline="0" noProof="0">
                          <a:ln>
                            <a:noFill/>
                          </a:ln>
                          <a:solidFill>
                            <a:prstClr val="black"/>
                          </a:solidFill>
                          <a:effectLst/>
                          <a:uLnTx/>
                          <a:uFillTx/>
                          <a:latin typeface="+mn-lt"/>
                          <a:ea typeface="+mn-ea"/>
                          <a:cs typeface="+mn-cs"/>
                        </a:rPr>
                        <a:t>
 Disfruta el día a día en la ciudad con una #StratoAlpino
Posee un baúl bajo el asiento perfecto para guardar tus objetos personales. Cómodos apoya pies para el acompañante con sistema automático que permite tener más confort y una óptica frontal con estilo retro y terminaciones cromadas que le dan un toque único.
¡Desliza y descubrí porque es tu mejor opción!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78716360"/>
                  </a:ext>
                </a:extLst>
              </a:tr>
            </a:tbl>
          </a:graphicData>
        </a:graphic>
      </p:graphicFrame>
      <p:sp>
        <p:nvSpPr>
          <p:cNvPr id="4" name="Text Placeholder 3">
            <a:extLst>
              <a:ext uri="{FF2B5EF4-FFF2-40B4-BE49-F238E27FC236}">
                <a16:creationId xmlns:a16="http://schemas.microsoft.com/office/drawing/2014/main" id="{D798E3B9-E56C-4CF5-8113-4BA78B09E59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733687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946A3-722D-4ED2-BA04-B0E76DD84C8D}"/>
              </a:ext>
            </a:extLst>
          </p:cNvPr>
          <p:cNvSpPr>
            <a:spLocks noGrp="1"/>
          </p:cNvSpPr>
          <p:nvPr>
            <p:ph type="title"/>
          </p:nvPr>
        </p:nvSpPr>
        <p:spPr/>
        <p:txBody>
          <a:bodyPr/>
          <a:lstStyle/>
          <a:p>
            <a:r>
              <a:rPr lang="en-US"/>
              <a:t>Instagram Posts Table | Motomel - 9 of 12</a:t>
            </a:r>
          </a:p>
        </p:txBody>
      </p:sp>
      <p:graphicFrame>
        <p:nvGraphicFramePr>
          <p:cNvPr id="5" name="Table Placeholder 4">
            <a:extLst>
              <a:ext uri="{FF2B5EF4-FFF2-40B4-BE49-F238E27FC236}">
                <a16:creationId xmlns:a16="http://schemas.microsoft.com/office/drawing/2014/main" id="{9B13FD8A-9B68-4ABF-92E6-769230BEB054}"/>
              </a:ext>
            </a:extLst>
          </p:cNvPr>
          <p:cNvGraphicFramePr>
            <a:graphicFrameLocks noGrp="1"/>
          </p:cNvGraphicFramePr>
          <p:nvPr>
            <p:ph type="tbl" sz="quarter" idx="13"/>
            <p:extLst>
              <p:ext uri="{D42A27DB-BD31-4B8C-83A1-F6EECF244321}">
                <p14:modId xmlns:p14="http://schemas.microsoft.com/office/powerpoint/2010/main" val="2903969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41323197"/>
                    </a:ext>
                  </a:extLst>
                </a:gridCol>
                <a:gridCol w="987552">
                  <a:extLst>
                    <a:ext uri="{9D8B030D-6E8A-4147-A177-3AD203B41FA5}">
                      <a16:colId xmlns:a16="http://schemas.microsoft.com/office/drawing/2014/main" val="2281190189"/>
                    </a:ext>
                  </a:extLst>
                </a:gridCol>
                <a:gridCol w="987552">
                  <a:extLst>
                    <a:ext uri="{9D8B030D-6E8A-4147-A177-3AD203B41FA5}">
                      <a16:colId xmlns:a16="http://schemas.microsoft.com/office/drawing/2014/main" val="2052289303"/>
                    </a:ext>
                  </a:extLst>
                </a:gridCol>
                <a:gridCol w="987552">
                  <a:extLst>
                    <a:ext uri="{9D8B030D-6E8A-4147-A177-3AD203B41FA5}">
                      <a16:colId xmlns:a16="http://schemas.microsoft.com/office/drawing/2014/main" val="1746869466"/>
                    </a:ext>
                  </a:extLst>
                </a:gridCol>
                <a:gridCol w="987552">
                  <a:extLst>
                    <a:ext uri="{9D8B030D-6E8A-4147-A177-3AD203B41FA5}">
                      <a16:colId xmlns:a16="http://schemas.microsoft.com/office/drawing/2014/main" val="1310184479"/>
                    </a:ext>
                  </a:extLst>
                </a:gridCol>
                <a:gridCol w="987552">
                  <a:extLst>
                    <a:ext uri="{9D8B030D-6E8A-4147-A177-3AD203B41FA5}">
                      <a16:colId xmlns:a16="http://schemas.microsoft.com/office/drawing/2014/main" val="221179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547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- 2021-02-25 14:00:42</a:t>
                      </a:r>
                      <a:r>
                        <a:rPr kumimoji="0" lang="es-ES" sz="1000" b="0" i="0" u="none" strike="noStrike" kern="1200" cap="none" spc="0" normalizeH="0" baseline="0" noProof="0">
                          <a:ln>
                            <a:noFill/>
                          </a:ln>
                          <a:solidFill>
                            <a:prstClr val="black"/>
                          </a:solidFill>
                          <a:effectLst/>
                          <a:uLnTx/>
                          <a:uFillTx/>
                          <a:latin typeface="+mn-lt"/>
                          <a:ea typeface="+mn-ea"/>
                          <a:cs typeface="+mn-cs"/>
                        </a:rPr>
                        <a:t>
 #StratoAlpino es única, ¡como vos!⁣
⁣
Viví el diseño, la potencia y la elegancia de nuestra #StratoAlpino y recorré la ciudad de la mejor forma.🛵⁣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8265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- 2021-02-27 22:01:01</a:t>
                      </a:r>
                      <a:r>
                        <a:rPr kumimoji="0" lang="es-ES" sz="1000" b="0" i="0" u="none" strike="noStrike" kern="1200" cap="none" spc="0" normalizeH="0" baseline="0" noProof="0">
                          <a:ln>
                            <a:noFill/>
                          </a:ln>
                          <a:solidFill>
                            <a:prstClr val="black"/>
                          </a:solidFill>
                          <a:effectLst/>
                          <a:uLnTx/>
                          <a:uFillTx/>
                          <a:latin typeface="+mn-lt"/>
                          <a:ea typeface="+mn-ea"/>
                          <a:cs typeface="+mn-cs"/>
                        </a:rPr>
                        <a:t>
 La DX 70 es nuestro clásico moderno.
Práctica, divertida y siempre vigente para hacer tuya la ciudad.
#YaSabésADóndeIr
Consultá precios y planes de financiación en el link de la bio.
#Corven #Motos #DX70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55015778"/>
                  </a:ext>
                </a:extLst>
              </a:tr>
            </a:tbl>
          </a:graphicData>
        </a:graphic>
      </p:graphicFrame>
      <p:sp>
        <p:nvSpPr>
          <p:cNvPr id="4" name="Text Placeholder 3">
            <a:extLst>
              <a:ext uri="{FF2B5EF4-FFF2-40B4-BE49-F238E27FC236}">
                <a16:creationId xmlns:a16="http://schemas.microsoft.com/office/drawing/2014/main" id="{91041524-827D-4332-8E64-32B42E0B04B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3772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D47F6-0D88-454F-AC83-C0B25160C2D4}"/>
              </a:ext>
            </a:extLst>
          </p:cNvPr>
          <p:cNvSpPr>
            <a:spLocks noGrp="1"/>
          </p:cNvSpPr>
          <p:nvPr>
            <p:ph type="title"/>
          </p:nvPr>
        </p:nvSpPr>
        <p:spPr/>
        <p:txBody>
          <a:bodyPr/>
          <a:lstStyle/>
          <a:p>
            <a:r>
              <a:rPr lang="en-US"/>
              <a:t>Instagram Posts Table | Motomel - 10 of 12</a:t>
            </a:r>
          </a:p>
        </p:txBody>
      </p:sp>
      <p:graphicFrame>
        <p:nvGraphicFramePr>
          <p:cNvPr id="5" name="Table Placeholder 4">
            <a:extLst>
              <a:ext uri="{FF2B5EF4-FFF2-40B4-BE49-F238E27FC236}">
                <a16:creationId xmlns:a16="http://schemas.microsoft.com/office/drawing/2014/main" id="{E37E0386-7C0B-426A-82F4-58388F00A2CA}"/>
              </a:ext>
            </a:extLst>
          </p:cNvPr>
          <p:cNvGraphicFramePr>
            <a:graphicFrameLocks noGrp="1"/>
          </p:cNvGraphicFramePr>
          <p:nvPr>
            <p:ph type="tbl" sz="quarter" idx="13"/>
            <p:extLst>
              <p:ext uri="{D42A27DB-BD31-4B8C-83A1-F6EECF244321}">
                <p14:modId xmlns:p14="http://schemas.microsoft.com/office/powerpoint/2010/main" val="2027880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24127956"/>
                    </a:ext>
                  </a:extLst>
                </a:gridCol>
                <a:gridCol w="987552">
                  <a:extLst>
                    <a:ext uri="{9D8B030D-6E8A-4147-A177-3AD203B41FA5}">
                      <a16:colId xmlns:a16="http://schemas.microsoft.com/office/drawing/2014/main" val="1896615632"/>
                    </a:ext>
                  </a:extLst>
                </a:gridCol>
                <a:gridCol w="987552">
                  <a:extLst>
                    <a:ext uri="{9D8B030D-6E8A-4147-A177-3AD203B41FA5}">
                      <a16:colId xmlns:a16="http://schemas.microsoft.com/office/drawing/2014/main" val="1084893280"/>
                    </a:ext>
                  </a:extLst>
                </a:gridCol>
                <a:gridCol w="987552">
                  <a:extLst>
                    <a:ext uri="{9D8B030D-6E8A-4147-A177-3AD203B41FA5}">
                      <a16:colId xmlns:a16="http://schemas.microsoft.com/office/drawing/2014/main" val="1402736663"/>
                    </a:ext>
                  </a:extLst>
                </a:gridCol>
                <a:gridCol w="987552">
                  <a:extLst>
                    <a:ext uri="{9D8B030D-6E8A-4147-A177-3AD203B41FA5}">
                      <a16:colId xmlns:a16="http://schemas.microsoft.com/office/drawing/2014/main" val="588823840"/>
                    </a:ext>
                  </a:extLst>
                </a:gridCol>
                <a:gridCol w="987552">
                  <a:extLst>
                    <a:ext uri="{9D8B030D-6E8A-4147-A177-3AD203B41FA5}">
                      <a16:colId xmlns:a16="http://schemas.microsoft.com/office/drawing/2014/main" val="3991360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056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- 2021-02-12 17:00:30</a:t>
                      </a:r>
                      <a:r>
                        <a:rPr kumimoji="0" lang="es-ES" sz="1000" b="0" i="0" u="none" strike="noStrike" kern="1200" cap="none" spc="0" normalizeH="0" baseline="0" noProof="0">
                          <a:ln>
                            <a:noFill/>
                          </a:ln>
                          <a:solidFill>
                            <a:prstClr val="black"/>
                          </a:solidFill>
                          <a:effectLst/>
                          <a:uLnTx/>
                          <a:uFillTx/>
                          <a:latin typeface="+mn-lt"/>
                          <a:ea typeface="+mn-ea"/>
                          <a:cs typeface="+mn-cs"/>
                        </a:rPr>
                        <a:t>
 📌 Buenos Aires Motor Sports es nuestro concesionario destacado del mes. 😎 ⠀⁣
Variedad de modelos, financiación y un excelente servicio posventa.⁣
Conseguí la Motomel que estabas buscando. ⠀⁣
⠀⁣
⠀⁣
⠀⁣
#Motomel #Argentina #Motos #Concesionario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6198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- 2021-02-27 15:02:18</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amplio espacio de guardado bajo asiento y conector USB para tu celular o GPS. 
Destacate con estilo en la ciudad.
#YaSabésADóndeIr
Tenela en 48 cuotas con tasa subsidiada.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544823"/>
                  </a:ext>
                </a:extLst>
              </a:tr>
            </a:tbl>
          </a:graphicData>
        </a:graphic>
      </p:graphicFrame>
      <p:sp>
        <p:nvSpPr>
          <p:cNvPr id="4" name="Text Placeholder 3">
            <a:extLst>
              <a:ext uri="{FF2B5EF4-FFF2-40B4-BE49-F238E27FC236}">
                <a16:creationId xmlns:a16="http://schemas.microsoft.com/office/drawing/2014/main" id="{004458A4-8CBA-411D-95BA-B03AC29D67B8}"/>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25922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A95BE-EC0B-40D1-9B0F-C98C54FD5EFC}"/>
              </a:ext>
            </a:extLst>
          </p:cNvPr>
          <p:cNvSpPr>
            <a:spLocks noGrp="1"/>
          </p:cNvSpPr>
          <p:nvPr>
            <p:ph type="title"/>
          </p:nvPr>
        </p:nvSpPr>
        <p:spPr/>
        <p:txBody>
          <a:bodyPr/>
          <a:lstStyle/>
          <a:p>
            <a:r>
              <a:rPr lang="en-US"/>
              <a:t>Instagram Posts Table | Motomel - 11 of 12</a:t>
            </a:r>
          </a:p>
        </p:txBody>
      </p:sp>
      <p:graphicFrame>
        <p:nvGraphicFramePr>
          <p:cNvPr id="5" name="Table Placeholder 4">
            <a:extLst>
              <a:ext uri="{FF2B5EF4-FFF2-40B4-BE49-F238E27FC236}">
                <a16:creationId xmlns:a16="http://schemas.microsoft.com/office/drawing/2014/main" id="{1301B28D-CCB1-47E2-B070-5AEE45333941}"/>
              </a:ext>
            </a:extLst>
          </p:cNvPr>
          <p:cNvGraphicFramePr>
            <a:graphicFrameLocks noGrp="1"/>
          </p:cNvGraphicFramePr>
          <p:nvPr>
            <p:ph type="tbl" sz="quarter" idx="13"/>
            <p:extLst>
              <p:ext uri="{D42A27DB-BD31-4B8C-83A1-F6EECF244321}">
                <p14:modId xmlns:p14="http://schemas.microsoft.com/office/powerpoint/2010/main" val="2839961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54821352"/>
                    </a:ext>
                  </a:extLst>
                </a:gridCol>
                <a:gridCol w="987552">
                  <a:extLst>
                    <a:ext uri="{9D8B030D-6E8A-4147-A177-3AD203B41FA5}">
                      <a16:colId xmlns:a16="http://schemas.microsoft.com/office/drawing/2014/main" val="3209991371"/>
                    </a:ext>
                  </a:extLst>
                </a:gridCol>
                <a:gridCol w="987552">
                  <a:extLst>
                    <a:ext uri="{9D8B030D-6E8A-4147-A177-3AD203B41FA5}">
                      <a16:colId xmlns:a16="http://schemas.microsoft.com/office/drawing/2014/main" val="1070109688"/>
                    </a:ext>
                  </a:extLst>
                </a:gridCol>
                <a:gridCol w="987552">
                  <a:extLst>
                    <a:ext uri="{9D8B030D-6E8A-4147-A177-3AD203B41FA5}">
                      <a16:colId xmlns:a16="http://schemas.microsoft.com/office/drawing/2014/main" val="494167506"/>
                    </a:ext>
                  </a:extLst>
                </a:gridCol>
                <a:gridCol w="987552">
                  <a:extLst>
                    <a:ext uri="{9D8B030D-6E8A-4147-A177-3AD203B41FA5}">
                      <a16:colId xmlns:a16="http://schemas.microsoft.com/office/drawing/2014/main" val="1556924875"/>
                    </a:ext>
                  </a:extLst>
                </a:gridCol>
                <a:gridCol w="987552">
                  <a:extLst>
                    <a:ext uri="{9D8B030D-6E8A-4147-A177-3AD203B41FA5}">
                      <a16:colId xmlns:a16="http://schemas.microsoft.com/office/drawing/2014/main" val="2978186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253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- 2021-02-18 14:00:15</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El lubricante debe limpiar y evitar la adherencia de barro y lodo. Cada vez que se reemplaza saldrá con coloración oscura, eso indica que el lubricante cumple la función de limpieza. Lo que no debe suceder es que eso quede dentro del motor.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55232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- 2021-02-11 16:30:57</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Los aceites para auto no están diseñados para compatibilizar con los motores de motos, ni para lubricar y proteger el embrague.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69209877"/>
                  </a:ext>
                </a:extLst>
              </a:tr>
            </a:tbl>
          </a:graphicData>
        </a:graphic>
      </p:graphicFrame>
      <p:sp>
        <p:nvSpPr>
          <p:cNvPr id="4" name="Text Placeholder 3">
            <a:extLst>
              <a:ext uri="{FF2B5EF4-FFF2-40B4-BE49-F238E27FC236}">
                <a16:creationId xmlns:a16="http://schemas.microsoft.com/office/drawing/2014/main" id="{569FEDAD-0065-48D0-88AE-61E575590A0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5330861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1A475-804F-4846-9946-A40B15332BCE}"/>
              </a:ext>
            </a:extLst>
          </p:cNvPr>
          <p:cNvSpPr>
            <a:spLocks noGrp="1"/>
          </p:cNvSpPr>
          <p:nvPr>
            <p:ph type="title"/>
          </p:nvPr>
        </p:nvSpPr>
        <p:spPr/>
        <p:txBody>
          <a:bodyPr/>
          <a:lstStyle/>
          <a:p>
            <a:r>
              <a:rPr lang="en-US"/>
              <a:t>Instagram Posts Table | Motomel - 12 of 12</a:t>
            </a:r>
          </a:p>
        </p:txBody>
      </p:sp>
      <p:graphicFrame>
        <p:nvGraphicFramePr>
          <p:cNvPr id="5" name="Table Placeholder 4">
            <a:extLst>
              <a:ext uri="{FF2B5EF4-FFF2-40B4-BE49-F238E27FC236}">
                <a16:creationId xmlns:a16="http://schemas.microsoft.com/office/drawing/2014/main" id="{631B2CCA-86D0-4B0B-B3AC-0BFB1C6DAF1B}"/>
              </a:ext>
            </a:extLst>
          </p:cNvPr>
          <p:cNvGraphicFramePr>
            <a:graphicFrameLocks noGrp="1"/>
          </p:cNvGraphicFramePr>
          <p:nvPr>
            <p:ph type="tbl" sz="quarter" idx="13"/>
            <p:extLst>
              <p:ext uri="{D42A27DB-BD31-4B8C-83A1-F6EECF244321}">
                <p14:modId xmlns:p14="http://schemas.microsoft.com/office/powerpoint/2010/main" val="305950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59368385"/>
                    </a:ext>
                  </a:extLst>
                </a:gridCol>
                <a:gridCol w="987552">
                  <a:extLst>
                    <a:ext uri="{9D8B030D-6E8A-4147-A177-3AD203B41FA5}">
                      <a16:colId xmlns:a16="http://schemas.microsoft.com/office/drawing/2014/main" val="3882519529"/>
                    </a:ext>
                  </a:extLst>
                </a:gridCol>
                <a:gridCol w="987552">
                  <a:extLst>
                    <a:ext uri="{9D8B030D-6E8A-4147-A177-3AD203B41FA5}">
                      <a16:colId xmlns:a16="http://schemas.microsoft.com/office/drawing/2014/main" val="944941867"/>
                    </a:ext>
                  </a:extLst>
                </a:gridCol>
                <a:gridCol w="987552">
                  <a:extLst>
                    <a:ext uri="{9D8B030D-6E8A-4147-A177-3AD203B41FA5}">
                      <a16:colId xmlns:a16="http://schemas.microsoft.com/office/drawing/2014/main" val="2772413010"/>
                    </a:ext>
                  </a:extLst>
                </a:gridCol>
                <a:gridCol w="987552">
                  <a:extLst>
                    <a:ext uri="{9D8B030D-6E8A-4147-A177-3AD203B41FA5}">
                      <a16:colId xmlns:a16="http://schemas.microsoft.com/office/drawing/2014/main" val="3423731355"/>
                    </a:ext>
                  </a:extLst>
                </a:gridCol>
                <a:gridCol w="987552">
                  <a:extLst>
                    <a:ext uri="{9D8B030D-6E8A-4147-A177-3AD203B41FA5}">
                      <a16:colId xmlns:a16="http://schemas.microsoft.com/office/drawing/2014/main" val="3687662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259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- 2021-02-15 15:50:06</a:t>
                      </a:r>
                      <a:r>
                        <a:rPr kumimoji="0" lang="es-ES" sz="1000" b="0" i="0" u="none" strike="noStrike" kern="1200" cap="none" spc="0" normalizeH="0" baseline="0" noProof="0">
                          <a:ln>
                            <a:noFill/>
                          </a:ln>
                          <a:solidFill>
                            <a:prstClr val="black"/>
                          </a:solidFill>
                          <a:effectLst/>
                          <a:uLnTx/>
                          <a:uFillTx/>
                          <a:latin typeface="+mn-lt"/>
                          <a:ea typeface="+mn-ea"/>
                          <a:cs typeface="+mn-cs"/>
                        </a:rPr>
                        <a:t>
 Ágil, liviana, práctica. La #StratoAlpino es eso y mucho más.⁣
⁣
Descubrila y recorré la ciudad de forma cómoda, segura y económica.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566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- 2021-02-26 14:56:50</a:t>
                      </a:r>
                      <a:r>
                        <a:rPr kumimoji="0" lang="es-ES" sz="1000" b="0" i="0" u="none" strike="noStrike" kern="1200" cap="none" spc="0" normalizeH="0" baseline="0" noProof="0">
                          <a:ln>
                            <a:noFill/>
                          </a:ln>
                          <a:solidFill>
                            <a:prstClr val="black"/>
                          </a:solidFill>
                          <a:effectLst/>
                          <a:uLnTx/>
                          <a:uFillTx/>
                          <a:latin typeface="+mn-lt"/>
                          <a:ea typeface="+mn-ea"/>
                          <a:cs typeface="+mn-cs"/>
                        </a:rPr>
                        <a:t>
 La DX 70 es nuestro clásico moderno.
Práctica, divertida y siempre vigente para hacer tuya la ciudad.
#YaSabésADóndeIr
Consultá precios y planes de financiación en el link de la bio.
#Corven #Motos #DX70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59440869"/>
                  </a:ext>
                </a:extLst>
              </a:tr>
            </a:tbl>
          </a:graphicData>
        </a:graphic>
      </p:graphicFrame>
      <p:sp>
        <p:nvSpPr>
          <p:cNvPr id="4" name="Text Placeholder 3">
            <a:extLst>
              <a:ext uri="{FF2B5EF4-FFF2-40B4-BE49-F238E27FC236}">
                <a16:creationId xmlns:a16="http://schemas.microsoft.com/office/drawing/2014/main" id="{B316EC09-1AF8-4BEC-BB67-F801C992E65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9322645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1063</Words>
  <Application>Microsoft Office PowerPoint</Application>
  <PresentationFormat>On-screen Show (4:3)</PresentationFormat>
  <Paragraphs>482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Reporte Instagram</vt:lpstr>
      <vt:lpstr>Instagram Key Metrics Table | Motomel</vt:lpstr>
      <vt:lpstr>Instagram Follower Distribution | Motomel</vt:lpstr>
      <vt:lpstr>Instagram Key Metrics Radar | Motomel</vt:lpstr>
      <vt:lpstr>Instagram Followers Total | Motomel</vt:lpstr>
      <vt:lpstr>Instagram Followers Change Per Weekday | Motomel</vt:lpstr>
      <vt:lpstr>Instagram Posts By Weekday | Motomel</vt:lpstr>
      <vt:lpstr>Instagram Interaction Rate By Weekday | Motomel</vt:lpstr>
      <vt:lpstr>Instagram Posts By Hour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3</vt:lpstr>
      <vt:lpstr>Instagram Hashtag Detection | Motomel - 2 of 3</vt:lpstr>
      <vt:lpstr>Instagram Hashtag Detection | Motomel - 3 of 3</vt:lpstr>
      <vt:lpstr>Instagram Posts Table | Motomel - 1 of 12</vt:lpstr>
      <vt:lpstr>Instagram Posts Table | Motomel - 2 of 12</vt:lpstr>
      <vt:lpstr>Instagram Posts Table | Motomel - 3 of 12</vt:lpstr>
      <vt:lpstr>Instagram Posts Table | Motomel - 4 of 12</vt:lpstr>
      <vt:lpstr>Instagram Posts Table | Motomel - 5 of 12</vt:lpstr>
      <vt:lpstr>Instagram Posts Table | Motomel - 6 of 12</vt:lpstr>
      <vt:lpstr>Instagram Posts Table | Motomel - 7 of 12</vt:lpstr>
      <vt:lpstr>Instagram Posts Table | Motomel - 8 of 12</vt:lpstr>
      <vt:lpstr>Instagram Posts Table | Motomel - 9 of 12</vt:lpstr>
      <vt:lpstr>Instagram Posts Table | Motomel - 10 of 12</vt:lpstr>
      <vt:lpstr>Instagram Posts Table | Motomel - 11 of 12</vt:lpstr>
      <vt:lpstr>Instagram Posts Table | Motomel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2021-03-01T09:59:18Z</dcterms:created>
  <dcterms:modified xsi:type="dcterms:W3CDTF">2021-03-01T10:00:18Z</dcterms:modified>
</cp:coreProperties>
</file>