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hondamotosargentina</c:v>
                </c:pt>
                <c:pt idx="1">
                  <c:v>yamahamotorarg</c:v>
                </c:pt>
                <c:pt idx="2">
                  <c:v>benelliarg</c:v>
                </c:pt>
                <c:pt idx="3">
                  <c:v>bajajarg</c:v>
                </c:pt>
              </c:strCache>
            </c:strRef>
          </c:cat>
          <c:val>
            <c:numRef>
              <c:f>Sheet1!$A$2:$D$2</c:f>
              <c:numCache>
                <c:formatCode>General</c:formatCode>
                <c:ptCount val="4"/>
                <c:pt idx="0">
                  <c:v>158212</c:v>
                </c:pt>
                <c:pt idx="1">
                  <c:v>152772</c:v>
                </c:pt>
                <c:pt idx="2">
                  <c:v>52347</c:v>
                </c:pt>
                <c:pt idx="3">
                  <c:v>39697</c:v>
                </c:pt>
              </c:numCache>
            </c:numRef>
          </c:val>
          <c:extLst>
            <c:ext xmlns:c16="http://schemas.microsoft.com/office/drawing/2014/chart" uri="{C3380CC4-5D6E-409C-BE32-E72D297353CC}">
              <c16:uniqueId val="{00000000-4003-4C48-8477-0D7A722BC81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38.461500000000001</c:v>
                </c:pt>
                <c:pt idx="2">
                  <c:v>0</c:v>
                </c:pt>
                <c:pt idx="3">
                  <c:v>30</c:v>
                </c:pt>
                <c:pt idx="4">
                  <c:v>27.586200000000002</c:v>
                </c:pt>
                <c:pt idx="5">
                  <c:v>75.988600000000005</c:v>
                </c:pt>
                <c:pt idx="6">
                  <c:v>32.9041</c:v>
                </c:pt>
                <c:pt idx="7">
                  <c:v>41.0886</c:v>
                </c:pt>
              </c:numCache>
            </c:numRef>
          </c:val>
          <c:extLst>
            <c:ext xmlns:c16="http://schemas.microsoft.com/office/drawing/2014/chart" uri="{C3380CC4-5D6E-409C-BE32-E72D297353CC}">
              <c16:uniqueId val="{00000000-BCF5-4C68-8423-9F61CA076FCC}"/>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96.561599999999999</c:v>
                </c:pt>
                <c:pt idx="1">
                  <c:v>100</c:v>
                </c:pt>
                <c:pt idx="2">
                  <c:v>100</c:v>
                </c:pt>
                <c:pt idx="3">
                  <c:v>100</c:v>
                </c:pt>
                <c:pt idx="4">
                  <c:v>100</c:v>
                </c:pt>
                <c:pt idx="5">
                  <c:v>94.840299999999999</c:v>
                </c:pt>
                <c:pt idx="6">
                  <c:v>10.707800000000001</c:v>
                </c:pt>
                <c:pt idx="7">
                  <c:v>54.021099999999997</c:v>
                </c:pt>
              </c:numCache>
            </c:numRef>
          </c:val>
          <c:extLst>
            <c:ext xmlns:c16="http://schemas.microsoft.com/office/drawing/2014/chart" uri="{C3380CC4-5D6E-409C-BE32-E72D297353CC}">
              <c16:uniqueId val="{00000001-BCF5-4C68-8423-9F61CA076FCC}"/>
            </c:ext>
          </c:extLst>
        </c:ser>
        <c:ser>
          <c:idx val="2"/>
          <c:order val="2"/>
          <c:tx>
            <c:strRef>
              <c:f>Sheet1!$D$1</c:f>
              <c:strCache>
                <c:ptCount val="1"/>
                <c:pt idx="0">
                  <c:v>bajajarg</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25.091000000000001</c:v>
                </c:pt>
                <c:pt idx="1">
                  <c:v>30.769200000000001</c:v>
                </c:pt>
                <c:pt idx="2">
                  <c:v>0</c:v>
                </c:pt>
                <c:pt idx="3">
                  <c:v>20</c:v>
                </c:pt>
                <c:pt idx="4">
                  <c:v>20.689699999999998</c:v>
                </c:pt>
                <c:pt idx="5">
                  <c:v>43.159199999999998</c:v>
                </c:pt>
                <c:pt idx="6">
                  <c:v>100</c:v>
                </c:pt>
                <c:pt idx="7">
                  <c:v>100</c:v>
                </c:pt>
              </c:numCache>
            </c:numRef>
          </c:val>
          <c:extLst>
            <c:ext xmlns:c16="http://schemas.microsoft.com/office/drawing/2014/chart" uri="{C3380CC4-5D6E-409C-BE32-E72D297353CC}">
              <c16:uniqueId val="{00000002-BCF5-4C68-8423-9F61CA076FCC}"/>
            </c:ext>
          </c:extLst>
        </c:ser>
        <c:ser>
          <c:idx val="3"/>
          <c:order val="3"/>
          <c:tx>
            <c:strRef>
              <c:f>Sheet1!$E$1</c:f>
              <c:strCache>
                <c:ptCount val="1"/>
                <c:pt idx="0">
                  <c:v>benelliarg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33.086599999999997</c:v>
                </c:pt>
                <c:pt idx="1">
                  <c:v>92.307699999999997</c:v>
                </c:pt>
                <c:pt idx="2">
                  <c:v>83.333299999999994</c:v>
                </c:pt>
                <c:pt idx="3">
                  <c:v>30</c:v>
                </c:pt>
                <c:pt idx="4">
                  <c:v>68.965500000000006</c:v>
                </c:pt>
                <c:pt idx="5">
                  <c:v>100</c:v>
                </c:pt>
                <c:pt idx="6">
                  <c:v>49.5946</c:v>
                </c:pt>
                <c:pt idx="7">
                  <c:v>75.477500000000006</c:v>
                </c:pt>
              </c:numCache>
            </c:numRef>
          </c:val>
          <c:extLst>
            <c:ext xmlns:c16="http://schemas.microsoft.com/office/drawing/2014/chart" uri="{C3380CC4-5D6E-409C-BE32-E72D297353CC}">
              <c16:uniqueId val="{00000003-BCF5-4C68-8423-9F61CA076FCC}"/>
            </c:ext>
          </c:extLst>
        </c:ser>
        <c:dLbls>
          <c:showLegendKey val="0"/>
          <c:showVal val="0"/>
          <c:showCatName val="0"/>
          <c:showSerName val="0"/>
          <c:showPercent val="0"/>
          <c:showBubbleSize val="0"/>
        </c:dLbls>
        <c:axId val="328795592"/>
        <c:axId val="328795264"/>
      </c:radarChart>
      <c:catAx>
        <c:axId val="328795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795264"/>
        <c:crosses val="autoZero"/>
        <c:auto val="1"/>
        <c:lblAlgn val="ctr"/>
        <c:lblOffset val="100"/>
        <c:noMultiLvlLbl val="0"/>
      </c:catAx>
      <c:valAx>
        <c:axId val="328795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795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Sheet1!$B$2:$B$17</c:f>
              <c:numCache>
                <c:formatCode>General</c:formatCode>
                <c:ptCount val="16"/>
                <c:pt idx="0">
                  <c:v>156791</c:v>
                </c:pt>
                <c:pt idx="1">
                  <c:v>156868</c:v>
                </c:pt>
                <c:pt idx="2">
                  <c:v>156944</c:v>
                </c:pt>
                <c:pt idx="3">
                  <c:v>157025</c:v>
                </c:pt>
                <c:pt idx="4">
                  <c:v>157116</c:v>
                </c:pt>
                <c:pt idx="5">
                  <c:v>157199</c:v>
                </c:pt>
                <c:pt idx="6">
                  <c:v>157284</c:v>
                </c:pt>
                <c:pt idx="7">
                  <c:v>157410</c:v>
                </c:pt>
                <c:pt idx="8">
                  <c:v>157496</c:v>
                </c:pt>
                <c:pt idx="9">
                  <c:v>157632</c:v>
                </c:pt>
                <c:pt idx="10">
                  <c:v>157743</c:v>
                </c:pt>
                <c:pt idx="11">
                  <c:v>157843</c:v>
                </c:pt>
                <c:pt idx="12">
                  <c:v>157942</c:v>
                </c:pt>
                <c:pt idx="13">
                  <c:v>158023</c:v>
                </c:pt>
                <c:pt idx="14">
                  <c:v>158113</c:v>
                </c:pt>
                <c:pt idx="15">
                  <c:v>158212</c:v>
                </c:pt>
              </c:numCache>
            </c:numRef>
          </c:val>
          <c:smooth val="0"/>
          <c:extLst>
            <c:ext xmlns:c16="http://schemas.microsoft.com/office/drawing/2014/chart" uri="{C3380CC4-5D6E-409C-BE32-E72D297353CC}">
              <c16:uniqueId val="{00000000-9A38-4767-969F-FFEA2B5A9BAE}"/>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Sheet1!$C$2:$C$17</c:f>
              <c:numCache>
                <c:formatCode>General</c:formatCode>
                <c:ptCount val="16"/>
                <c:pt idx="0">
                  <c:v>150912</c:v>
                </c:pt>
                <c:pt idx="1">
                  <c:v>150938</c:v>
                </c:pt>
                <c:pt idx="2">
                  <c:v>151014</c:v>
                </c:pt>
                <c:pt idx="3">
                  <c:v>151144</c:v>
                </c:pt>
                <c:pt idx="4">
                  <c:v>151262</c:v>
                </c:pt>
                <c:pt idx="5">
                  <c:v>151398</c:v>
                </c:pt>
                <c:pt idx="6">
                  <c:v>151516</c:v>
                </c:pt>
                <c:pt idx="7">
                  <c:v>151674</c:v>
                </c:pt>
                <c:pt idx="8">
                  <c:v>151805</c:v>
                </c:pt>
                <c:pt idx="9">
                  <c:v>151950</c:v>
                </c:pt>
                <c:pt idx="10">
                  <c:v>152077</c:v>
                </c:pt>
                <c:pt idx="11">
                  <c:v>152217</c:v>
                </c:pt>
                <c:pt idx="12">
                  <c:v>152357</c:v>
                </c:pt>
                <c:pt idx="13">
                  <c:v>152498</c:v>
                </c:pt>
                <c:pt idx="14">
                  <c:v>152622</c:v>
                </c:pt>
                <c:pt idx="15">
                  <c:v>152772</c:v>
                </c:pt>
              </c:numCache>
            </c:numRef>
          </c:val>
          <c:smooth val="0"/>
          <c:extLst>
            <c:ext xmlns:c16="http://schemas.microsoft.com/office/drawing/2014/chart" uri="{C3380CC4-5D6E-409C-BE32-E72D297353CC}">
              <c16:uniqueId val="{00000001-9A38-4767-969F-FFEA2B5A9BAE}"/>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Sheet1!$D$2:$D$17</c:f>
              <c:numCache>
                <c:formatCode>General</c:formatCode>
                <c:ptCount val="16"/>
                <c:pt idx="0">
                  <c:v>38790</c:v>
                </c:pt>
                <c:pt idx="1">
                  <c:v>38857</c:v>
                </c:pt>
                <c:pt idx="2">
                  <c:v>38895</c:v>
                </c:pt>
                <c:pt idx="3">
                  <c:v>38937</c:v>
                </c:pt>
                <c:pt idx="4">
                  <c:v>38968</c:v>
                </c:pt>
                <c:pt idx="5">
                  <c:v>38997</c:v>
                </c:pt>
                <c:pt idx="6">
                  <c:v>39040</c:v>
                </c:pt>
                <c:pt idx="7">
                  <c:v>39166</c:v>
                </c:pt>
                <c:pt idx="8">
                  <c:v>39321</c:v>
                </c:pt>
                <c:pt idx="9">
                  <c:v>39435</c:v>
                </c:pt>
                <c:pt idx="10">
                  <c:v>39496</c:v>
                </c:pt>
                <c:pt idx="11">
                  <c:v>39532</c:v>
                </c:pt>
                <c:pt idx="12">
                  <c:v>39578</c:v>
                </c:pt>
                <c:pt idx="13">
                  <c:v>39613</c:v>
                </c:pt>
                <c:pt idx="14">
                  <c:v>39662</c:v>
                </c:pt>
                <c:pt idx="15">
                  <c:v>39697</c:v>
                </c:pt>
              </c:numCache>
            </c:numRef>
          </c:val>
          <c:smooth val="0"/>
          <c:extLst>
            <c:ext xmlns:c16="http://schemas.microsoft.com/office/drawing/2014/chart" uri="{C3380CC4-5D6E-409C-BE32-E72D297353CC}">
              <c16:uniqueId val="{00000002-9A38-4767-969F-FFEA2B5A9BAE}"/>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Sheet1!$E$2:$E$17</c:f>
              <c:numCache>
                <c:formatCode>General</c:formatCode>
                <c:ptCount val="16"/>
                <c:pt idx="0">
                  <c:v>51472</c:v>
                </c:pt>
                <c:pt idx="1">
                  <c:v>51522</c:v>
                </c:pt>
                <c:pt idx="2">
                  <c:v>51572</c:v>
                </c:pt>
                <c:pt idx="3">
                  <c:v>51622</c:v>
                </c:pt>
                <c:pt idx="4">
                  <c:v>51661</c:v>
                </c:pt>
                <c:pt idx="5">
                  <c:v>51718</c:v>
                </c:pt>
                <c:pt idx="6">
                  <c:v>51778</c:v>
                </c:pt>
                <c:pt idx="7">
                  <c:v>51825</c:v>
                </c:pt>
                <c:pt idx="8">
                  <c:v>51868</c:v>
                </c:pt>
                <c:pt idx="9">
                  <c:v>51918</c:v>
                </c:pt>
                <c:pt idx="10">
                  <c:v>51979</c:v>
                </c:pt>
                <c:pt idx="11">
                  <c:v>52033</c:v>
                </c:pt>
                <c:pt idx="12">
                  <c:v>52090</c:v>
                </c:pt>
                <c:pt idx="13">
                  <c:v>52178</c:v>
                </c:pt>
                <c:pt idx="14">
                  <c:v>52270</c:v>
                </c:pt>
                <c:pt idx="15">
                  <c:v>52347</c:v>
                </c:pt>
              </c:numCache>
            </c:numRef>
          </c:val>
          <c:smooth val="0"/>
          <c:extLst>
            <c:ext xmlns:c16="http://schemas.microsoft.com/office/drawing/2014/chart" uri="{C3380CC4-5D6E-409C-BE32-E72D297353CC}">
              <c16:uniqueId val="{00000003-9A38-4767-969F-FFEA2B5A9BAE}"/>
            </c:ext>
          </c:extLst>
        </c:ser>
        <c:dLbls>
          <c:showLegendKey val="0"/>
          <c:showVal val="0"/>
          <c:showCatName val="0"/>
          <c:showSerName val="0"/>
          <c:showPercent val="0"/>
          <c:showBubbleSize val="0"/>
        </c:dLbls>
        <c:smooth val="0"/>
        <c:axId val="336277320"/>
        <c:axId val="336283552"/>
      </c:lineChart>
      <c:dateAx>
        <c:axId val="336277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283552"/>
        <c:crosses val="autoZero"/>
        <c:auto val="1"/>
        <c:lblOffset val="100"/>
        <c:baseTimeUnit val="days"/>
      </c:dateAx>
      <c:valAx>
        <c:axId val="336283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277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115</c:v>
                </c:pt>
                <c:pt idx="1">
                  <c:v>87</c:v>
                </c:pt>
                <c:pt idx="2">
                  <c:v>106</c:v>
                </c:pt>
                <c:pt idx="3">
                  <c:v>96</c:v>
                </c:pt>
                <c:pt idx="4">
                  <c:v>96</c:v>
                </c:pt>
                <c:pt idx="5">
                  <c:v>91</c:v>
                </c:pt>
                <c:pt idx="6">
                  <c:v>83</c:v>
                </c:pt>
              </c:numCache>
            </c:numRef>
          </c:val>
          <c:extLst>
            <c:ext xmlns:c16="http://schemas.microsoft.com/office/drawing/2014/chart" uri="{C3380CC4-5D6E-409C-BE32-E72D297353CC}">
              <c16:uniqueId val="{00000000-7E19-4AD3-A6BF-3C4FCA708AE3}"/>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128</c:v>
                </c:pt>
                <c:pt idx="1">
                  <c:v>102</c:v>
                </c:pt>
                <c:pt idx="2">
                  <c:v>111</c:v>
                </c:pt>
                <c:pt idx="3">
                  <c:v>129</c:v>
                </c:pt>
                <c:pt idx="4">
                  <c:v>129</c:v>
                </c:pt>
                <c:pt idx="5">
                  <c:v>138</c:v>
                </c:pt>
                <c:pt idx="6">
                  <c:v>130</c:v>
                </c:pt>
              </c:numCache>
            </c:numRef>
          </c:val>
          <c:extLst>
            <c:ext xmlns:c16="http://schemas.microsoft.com/office/drawing/2014/chart" uri="{C3380CC4-5D6E-409C-BE32-E72D297353CC}">
              <c16:uniqueId val="{00000001-7E19-4AD3-A6BF-3C4FCA708AE3}"/>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67</c:v>
                </c:pt>
                <c:pt idx="1">
                  <c:v>86</c:v>
                </c:pt>
                <c:pt idx="2">
                  <c:v>76</c:v>
                </c:pt>
                <c:pt idx="3">
                  <c:v>52</c:v>
                </c:pt>
                <c:pt idx="4">
                  <c:v>34</c:v>
                </c:pt>
                <c:pt idx="5">
                  <c:v>38</c:v>
                </c:pt>
                <c:pt idx="6">
                  <c:v>39</c:v>
                </c:pt>
              </c:numCache>
            </c:numRef>
          </c:val>
          <c:extLst>
            <c:ext xmlns:c16="http://schemas.microsoft.com/office/drawing/2014/chart" uri="{C3380CC4-5D6E-409C-BE32-E72D297353CC}">
              <c16:uniqueId val="{00000002-7E19-4AD3-A6BF-3C4FCA708AE3}"/>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66</c:v>
                </c:pt>
                <c:pt idx="1">
                  <c:v>57</c:v>
                </c:pt>
                <c:pt idx="2">
                  <c:v>50</c:v>
                </c:pt>
                <c:pt idx="3">
                  <c:v>56</c:v>
                </c:pt>
                <c:pt idx="4">
                  <c:v>47</c:v>
                </c:pt>
                <c:pt idx="5">
                  <c:v>57</c:v>
                </c:pt>
                <c:pt idx="6">
                  <c:v>74</c:v>
                </c:pt>
              </c:numCache>
            </c:numRef>
          </c:val>
          <c:extLst>
            <c:ext xmlns:c16="http://schemas.microsoft.com/office/drawing/2014/chart" uri="{C3380CC4-5D6E-409C-BE32-E72D297353CC}">
              <c16:uniqueId val="{00000003-7E19-4AD3-A6BF-3C4FCA708AE3}"/>
            </c:ext>
          </c:extLst>
        </c:ser>
        <c:dLbls>
          <c:showLegendKey val="0"/>
          <c:showVal val="0"/>
          <c:showCatName val="0"/>
          <c:showSerName val="0"/>
          <c:showPercent val="0"/>
          <c:showBubbleSize val="0"/>
        </c:dLbls>
        <c:gapWidth val="219"/>
        <c:overlap val="-27"/>
        <c:axId val="336279288"/>
        <c:axId val="336278632"/>
      </c:barChart>
      <c:catAx>
        <c:axId val="336279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278632"/>
        <c:crosses val="autoZero"/>
        <c:auto val="1"/>
        <c:lblAlgn val="ctr"/>
        <c:lblOffset val="100"/>
        <c:noMultiLvlLbl val="0"/>
      </c:catAx>
      <c:valAx>
        <c:axId val="336278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279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2</c:v>
                </c:pt>
                <c:pt idx="2">
                  <c:v>1</c:v>
                </c:pt>
                <c:pt idx="3">
                  <c:v>1</c:v>
                </c:pt>
                <c:pt idx="4">
                  <c:v>1</c:v>
                </c:pt>
                <c:pt idx="5">
                  <c:v>1</c:v>
                </c:pt>
                <c:pt idx="6">
                  <c:v>2</c:v>
                </c:pt>
              </c:numCache>
            </c:numRef>
          </c:val>
          <c:extLst>
            <c:ext xmlns:c16="http://schemas.microsoft.com/office/drawing/2014/chart" uri="{C3380CC4-5D6E-409C-BE32-E72D297353CC}">
              <c16:uniqueId val="{00000000-784C-4A4F-BDBE-E2A255DAFE15}"/>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7</c:v>
                </c:pt>
                <c:pt idx="2">
                  <c:v>5</c:v>
                </c:pt>
                <c:pt idx="3">
                  <c:v>5</c:v>
                </c:pt>
                <c:pt idx="4">
                  <c:v>8</c:v>
                </c:pt>
                <c:pt idx="5">
                  <c:v>0</c:v>
                </c:pt>
                <c:pt idx="6">
                  <c:v>1</c:v>
                </c:pt>
              </c:numCache>
            </c:numRef>
          </c:val>
          <c:extLst>
            <c:ext xmlns:c16="http://schemas.microsoft.com/office/drawing/2014/chart" uri="{C3380CC4-5D6E-409C-BE32-E72D297353CC}">
              <c16:uniqueId val="{00000001-784C-4A4F-BDBE-E2A255DAFE15}"/>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1</c:v>
                </c:pt>
                <c:pt idx="3">
                  <c:v>1</c:v>
                </c:pt>
                <c:pt idx="4">
                  <c:v>1</c:v>
                </c:pt>
                <c:pt idx="5">
                  <c:v>0</c:v>
                </c:pt>
                <c:pt idx="6">
                  <c:v>1</c:v>
                </c:pt>
              </c:numCache>
            </c:numRef>
          </c:val>
          <c:extLst>
            <c:ext xmlns:c16="http://schemas.microsoft.com/office/drawing/2014/chart" uri="{C3380CC4-5D6E-409C-BE32-E72D297353CC}">
              <c16:uniqueId val="{00000002-784C-4A4F-BDBE-E2A255DAFE15}"/>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6</c:v>
                </c:pt>
                <c:pt idx="1">
                  <c:v>1</c:v>
                </c:pt>
                <c:pt idx="2">
                  <c:v>4</c:v>
                </c:pt>
                <c:pt idx="3">
                  <c:v>0</c:v>
                </c:pt>
                <c:pt idx="4">
                  <c:v>4</c:v>
                </c:pt>
                <c:pt idx="5">
                  <c:v>1</c:v>
                </c:pt>
                <c:pt idx="6">
                  <c:v>4</c:v>
                </c:pt>
              </c:numCache>
            </c:numRef>
          </c:val>
          <c:extLst>
            <c:ext xmlns:c16="http://schemas.microsoft.com/office/drawing/2014/chart" uri="{C3380CC4-5D6E-409C-BE32-E72D297353CC}">
              <c16:uniqueId val="{00000003-784C-4A4F-BDBE-E2A255DAFE15}"/>
            </c:ext>
          </c:extLst>
        </c:ser>
        <c:dLbls>
          <c:showLegendKey val="0"/>
          <c:showVal val="0"/>
          <c:showCatName val="0"/>
          <c:showSerName val="0"/>
          <c:showPercent val="0"/>
          <c:showBubbleSize val="0"/>
        </c:dLbls>
        <c:gapWidth val="219"/>
        <c:overlap val="-27"/>
        <c:axId val="336699464"/>
        <c:axId val="336703728"/>
      </c:barChart>
      <c:catAx>
        <c:axId val="336699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703728"/>
        <c:crosses val="autoZero"/>
        <c:auto val="1"/>
        <c:lblAlgn val="ctr"/>
        <c:lblOffset val="100"/>
        <c:noMultiLvlLbl val="0"/>
      </c:catAx>
      <c:valAx>
        <c:axId val="336703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699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1.2720554155211701</c:v>
                </c:pt>
                <c:pt idx="2">
                  <c:v>0.42031479165211699</c:v>
                </c:pt>
                <c:pt idx="3">
                  <c:v>0.66983701690782904</c:v>
                </c:pt>
                <c:pt idx="4">
                  <c:v>0.100951739988952</c:v>
                </c:pt>
                <c:pt idx="5">
                  <c:v>0.22920489393718099</c:v>
                </c:pt>
                <c:pt idx="6">
                  <c:v>0.29936317864648498</c:v>
                </c:pt>
              </c:numCache>
            </c:numRef>
          </c:val>
          <c:extLst>
            <c:ext xmlns:c16="http://schemas.microsoft.com/office/drawing/2014/chart" uri="{C3380CC4-5D6E-409C-BE32-E72D297353CC}">
              <c16:uniqueId val="{00000000-9E0D-4FDA-A80B-C8F9BD03B62D}"/>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0.102079793469528</c:v>
                </c:pt>
                <c:pt idx="1">
                  <c:v>0.36560560131113701</c:v>
                </c:pt>
                <c:pt idx="2">
                  <c:v>0.19915438416248499</c:v>
                </c:pt>
                <c:pt idx="3">
                  <c:v>9.6679443105333204E-2</c:v>
                </c:pt>
                <c:pt idx="4">
                  <c:v>0.16974881785013399</c:v>
                </c:pt>
                <c:pt idx="6">
                  <c:v>0.204818166251762</c:v>
                </c:pt>
              </c:numCache>
            </c:numRef>
          </c:val>
          <c:extLst>
            <c:ext xmlns:c16="http://schemas.microsoft.com/office/drawing/2014/chart" uri="{C3380CC4-5D6E-409C-BE32-E72D297353CC}">
              <c16:uniqueId val="{00000001-9E0D-4FDA-A80B-C8F9BD03B62D}"/>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1.3480111102617001</c:v>
                </c:pt>
                <c:pt idx="1">
                  <c:v>1.91881354636496</c:v>
                </c:pt>
                <c:pt idx="2">
                  <c:v>1.5748031496063</c:v>
                </c:pt>
                <c:pt idx="3">
                  <c:v>1.74553423540504</c:v>
                </c:pt>
                <c:pt idx="4">
                  <c:v>1.8296256657238199</c:v>
                </c:pt>
                <c:pt idx="6">
                  <c:v>1.98506740055551</c:v>
                </c:pt>
              </c:numCache>
            </c:numRef>
          </c:val>
          <c:extLst>
            <c:ext xmlns:c16="http://schemas.microsoft.com/office/drawing/2014/chart" uri="{C3380CC4-5D6E-409C-BE32-E72D297353CC}">
              <c16:uniqueId val="{00000002-9E0D-4FDA-A80B-C8F9BD03B62D}"/>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1.04574030193865</c:v>
                </c:pt>
                <c:pt idx="1">
                  <c:v>0.81296114353965598</c:v>
                </c:pt>
                <c:pt idx="2">
                  <c:v>0.82885434125103497</c:v>
                </c:pt>
                <c:pt idx="4">
                  <c:v>0.79465988556897604</c:v>
                </c:pt>
                <c:pt idx="5">
                  <c:v>0.17530678687703499</c:v>
                </c:pt>
                <c:pt idx="6">
                  <c:v>1.11589512415959</c:v>
                </c:pt>
              </c:numCache>
            </c:numRef>
          </c:val>
          <c:extLst>
            <c:ext xmlns:c16="http://schemas.microsoft.com/office/drawing/2014/chart" uri="{C3380CC4-5D6E-409C-BE32-E72D297353CC}">
              <c16:uniqueId val="{00000003-9E0D-4FDA-A80B-C8F9BD03B62D}"/>
            </c:ext>
          </c:extLst>
        </c:ser>
        <c:dLbls>
          <c:showLegendKey val="0"/>
          <c:showVal val="0"/>
          <c:showCatName val="0"/>
          <c:showSerName val="0"/>
          <c:showPercent val="0"/>
          <c:showBubbleSize val="0"/>
        </c:dLbls>
        <c:gapWidth val="219"/>
        <c:overlap val="-27"/>
        <c:axId val="336699792"/>
        <c:axId val="336700776"/>
      </c:barChart>
      <c:catAx>
        <c:axId val="336699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700776"/>
        <c:crosses val="autoZero"/>
        <c:auto val="1"/>
        <c:lblAlgn val="ctr"/>
        <c:lblOffset val="100"/>
        <c:noMultiLvlLbl val="0"/>
      </c:catAx>
      <c:valAx>
        <c:axId val="336700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699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6</c:v>
                </c:pt>
                <c:pt idx="11">
                  <c:v>1</c:v>
                </c:pt>
                <c:pt idx="12">
                  <c:v>1</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1C4C-47F4-A88E-AB62FBDF4F0C}"/>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c:v>
                </c:pt>
                <c:pt idx="10">
                  <c:v>7</c:v>
                </c:pt>
                <c:pt idx="11">
                  <c:v>2</c:v>
                </c:pt>
                <c:pt idx="12">
                  <c:v>3</c:v>
                </c:pt>
                <c:pt idx="13">
                  <c:v>2</c:v>
                </c:pt>
                <c:pt idx="14">
                  <c:v>2</c:v>
                </c:pt>
                <c:pt idx="15">
                  <c:v>1</c:v>
                </c:pt>
                <c:pt idx="16">
                  <c:v>2</c:v>
                </c:pt>
                <c:pt idx="17">
                  <c:v>0</c:v>
                </c:pt>
                <c:pt idx="18">
                  <c:v>3</c:v>
                </c:pt>
                <c:pt idx="19">
                  <c:v>0</c:v>
                </c:pt>
                <c:pt idx="20">
                  <c:v>0</c:v>
                </c:pt>
                <c:pt idx="21">
                  <c:v>0</c:v>
                </c:pt>
                <c:pt idx="22">
                  <c:v>0</c:v>
                </c:pt>
                <c:pt idx="23">
                  <c:v>0</c:v>
                </c:pt>
              </c:numCache>
            </c:numRef>
          </c:val>
          <c:smooth val="0"/>
          <c:extLst>
            <c:ext xmlns:c16="http://schemas.microsoft.com/office/drawing/2014/chart" uri="{C3380CC4-5D6E-409C-BE32-E72D297353CC}">
              <c16:uniqueId val="{00000001-1C4C-47F4-A88E-AB62FBDF4F0C}"/>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c:v>
                </c:pt>
                <c:pt idx="18">
                  <c:v>1</c:v>
                </c:pt>
                <c:pt idx="19">
                  <c:v>3</c:v>
                </c:pt>
                <c:pt idx="20">
                  <c:v>0</c:v>
                </c:pt>
                <c:pt idx="21">
                  <c:v>0</c:v>
                </c:pt>
                <c:pt idx="22">
                  <c:v>0</c:v>
                </c:pt>
                <c:pt idx="23">
                  <c:v>1</c:v>
                </c:pt>
              </c:numCache>
            </c:numRef>
          </c:val>
          <c:smooth val="0"/>
          <c:extLst>
            <c:ext xmlns:c16="http://schemas.microsoft.com/office/drawing/2014/chart" uri="{C3380CC4-5D6E-409C-BE32-E72D297353CC}">
              <c16:uniqueId val="{00000002-1C4C-47F4-A88E-AB62FBDF4F0C}"/>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1</c:v>
                </c:pt>
                <c:pt idx="9">
                  <c:v>0</c:v>
                </c:pt>
                <c:pt idx="10">
                  <c:v>0</c:v>
                </c:pt>
                <c:pt idx="11">
                  <c:v>2</c:v>
                </c:pt>
                <c:pt idx="12">
                  <c:v>0</c:v>
                </c:pt>
                <c:pt idx="13">
                  <c:v>0</c:v>
                </c:pt>
                <c:pt idx="14">
                  <c:v>1</c:v>
                </c:pt>
                <c:pt idx="15">
                  <c:v>1</c:v>
                </c:pt>
                <c:pt idx="16">
                  <c:v>1</c:v>
                </c:pt>
                <c:pt idx="17">
                  <c:v>1</c:v>
                </c:pt>
                <c:pt idx="18">
                  <c:v>2</c:v>
                </c:pt>
                <c:pt idx="19">
                  <c:v>3</c:v>
                </c:pt>
                <c:pt idx="20">
                  <c:v>3</c:v>
                </c:pt>
                <c:pt idx="21">
                  <c:v>0</c:v>
                </c:pt>
                <c:pt idx="22">
                  <c:v>0</c:v>
                </c:pt>
                <c:pt idx="23">
                  <c:v>0</c:v>
                </c:pt>
              </c:numCache>
            </c:numRef>
          </c:val>
          <c:smooth val="0"/>
          <c:extLst>
            <c:ext xmlns:c16="http://schemas.microsoft.com/office/drawing/2014/chart" uri="{C3380CC4-5D6E-409C-BE32-E72D297353CC}">
              <c16:uniqueId val="{00000003-1C4C-47F4-A88E-AB62FBDF4F0C}"/>
            </c:ext>
          </c:extLst>
        </c:ser>
        <c:dLbls>
          <c:showLegendKey val="0"/>
          <c:showVal val="0"/>
          <c:showCatName val="0"/>
          <c:showSerName val="0"/>
          <c:showPercent val="0"/>
          <c:showBubbleSize val="0"/>
        </c:dLbls>
        <c:smooth val="0"/>
        <c:axId val="336699136"/>
        <c:axId val="336706680"/>
      </c:lineChart>
      <c:catAx>
        <c:axId val="336699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706680"/>
        <c:crosses val="autoZero"/>
        <c:auto val="1"/>
        <c:lblAlgn val="ctr"/>
        <c:lblOffset val="100"/>
        <c:noMultiLvlLbl val="0"/>
      </c:catAx>
      <c:valAx>
        <c:axId val="336706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699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0.27848873025651399</c:v>
                </c:pt>
                <c:pt idx="11">
                  <c:v>2.3981150409318102</c:v>
                </c:pt>
                <c:pt idx="12">
                  <c:v>0.49537334002298999</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B379-48B6-B642-205BB993B2D8}"/>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0.13108749925892699</c:v>
                </c:pt>
                <c:pt idx="10">
                  <c:v>0.30988595481668901</c:v>
                </c:pt>
                <c:pt idx="11">
                  <c:v>7.97064693986443E-2</c:v>
                </c:pt>
                <c:pt idx="12">
                  <c:v>7.8553689882548197E-2</c:v>
                </c:pt>
                <c:pt idx="13">
                  <c:v>0.110666833545225</c:v>
                </c:pt>
                <c:pt idx="14">
                  <c:v>6.7519943085628503E-2</c:v>
                </c:pt>
                <c:pt idx="15">
                  <c:v>0.28259566423155702</c:v>
                </c:pt>
                <c:pt idx="16">
                  <c:v>0.289182975752106</c:v>
                </c:pt>
                <c:pt idx="17">
                  <c:v>0.166658981469893</c:v>
                </c:pt>
                <c:pt idx="18">
                  <c:v>0.220839618726409</c:v>
                </c:pt>
                <c:pt idx="19">
                  <c:v>0</c:v>
                </c:pt>
                <c:pt idx="20">
                  <c:v>0</c:v>
                </c:pt>
                <c:pt idx="21">
                  <c:v>0</c:v>
                </c:pt>
                <c:pt idx="22">
                  <c:v>0</c:v>
                </c:pt>
                <c:pt idx="23">
                  <c:v>0</c:v>
                </c:pt>
              </c:numCache>
            </c:numRef>
          </c:val>
          <c:smooth val="0"/>
          <c:extLst>
            <c:ext xmlns:c16="http://schemas.microsoft.com/office/drawing/2014/chart" uri="{C3380CC4-5D6E-409C-BE32-E72D297353CC}">
              <c16:uniqueId val="{00000001-B379-48B6-B642-205BB993B2D8}"/>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1.98547215496368</c:v>
                </c:pt>
                <c:pt idx="18">
                  <c:v>1.3482859691601901</c:v>
                </c:pt>
                <c:pt idx="19">
                  <c:v>1.7170043753451401</c:v>
                </c:pt>
                <c:pt idx="20">
                  <c:v>0</c:v>
                </c:pt>
                <c:pt idx="21">
                  <c:v>0</c:v>
                </c:pt>
                <c:pt idx="22">
                  <c:v>0</c:v>
                </c:pt>
                <c:pt idx="23">
                  <c:v>1.91920479164012</c:v>
                </c:pt>
              </c:numCache>
            </c:numRef>
          </c:val>
          <c:smooth val="0"/>
          <c:extLst>
            <c:ext xmlns:c16="http://schemas.microsoft.com/office/drawing/2014/chart" uri="{C3380CC4-5D6E-409C-BE32-E72D297353CC}">
              <c16:uniqueId val="{00000002-B379-48B6-B642-205BB993B2D8}"/>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1.98115207462083</c:v>
                </c:pt>
                <c:pt idx="1">
                  <c:v>0</c:v>
                </c:pt>
                <c:pt idx="2">
                  <c:v>0</c:v>
                </c:pt>
                <c:pt idx="3">
                  <c:v>0</c:v>
                </c:pt>
                <c:pt idx="4">
                  <c:v>0</c:v>
                </c:pt>
                <c:pt idx="5">
                  <c:v>0</c:v>
                </c:pt>
                <c:pt idx="6">
                  <c:v>0</c:v>
                </c:pt>
                <c:pt idx="7">
                  <c:v>0</c:v>
                </c:pt>
                <c:pt idx="8">
                  <c:v>1.61305864441404</c:v>
                </c:pt>
                <c:pt idx="9">
                  <c:v>0</c:v>
                </c:pt>
                <c:pt idx="10">
                  <c:v>0</c:v>
                </c:pt>
                <c:pt idx="11">
                  <c:v>0.16862918923085801</c:v>
                </c:pt>
                <c:pt idx="12">
                  <c:v>0</c:v>
                </c:pt>
                <c:pt idx="13">
                  <c:v>0.77087629362678001</c:v>
                </c:pt>
                <c:pt idx="14">
                  <c:v>0.78822101023338298</c:v>
                </c:pt>
                <c:pt idx="15">
                  <c:v>0.23511726955616799</c:v>
                </c:pt>
                <c:pt idx="16">
                  <c:v>0.79014820096744998</c:v>
                </c:pt>
                <c:pt idx="17">
                  <c:v>1.6226945980843701</c:v>
                </c:pt>
                <c:pt idx="18">
                  <c:v>1.00069378866426</c:v>
                </c:pt>
                <c:pt idx="19">
                  <c:v>0.61284665343329003</c:v>
                </c:pt>
                <c:pt idx="20">
                  <c:v>0.87494459326639595</c:v>
                </c:pt>
                <c:pt idx="21">
                  <c:v>0</c:v>
                </c:pt>
                <c:pt idx="22">
                  <c:v>0</c:v>
                </c:pt>
                <c:pt idx="23">
                  <c:v>0</c:v>
                </c:pt>
              </c:numCache>
            </c:numRef>
          </c:val>
          <c:smooth val="0"/>
          <c:extLst>
            <c:ext xmlns:c16="http://schemas.microsoft.com/office/drawing/2014/chart" uri="{C3380CC4-5D6E-409C-BE32-E72D297353CC}">
              <c16:uniqueId val="{00000003-B379-48B6-B642-205BB993B2D8}"/>
            </c:ext>
          </c:extLst>
        </c:ser>
        <c:dLbls>
          <c:showLegendKey val="0"/>
          <c:showVal val="0"/>
          <c:showCatName val="0"/>
          <c:showSerName val="0"/>
          <c:showPercent val="0"/>
          <c:showBubbleSize val="0"/>
        </c:dLbls>
        <c:smooth val="0"/>
        <c:axId val="336709304"/>
        <c:axId val="336711600"/>
      </c:lineChart>
      <c:catAx>
        <c:axId val="336709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711600"/>
        <c:crosses val="autoZero"/>
        <c:auto val="1"/>
        <c:lblAlgn val="ctr"/>
        <c:lblOffset val="100"/>
        <c:noMultiLvlLbl val="0"/>
      </c:catAx>
      <c:valAx>
        <c:axId val="336711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709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5</c:v>
                </c:pt>
                <c:pt idx="1">
                  <c:v>13</c:v>
                </c:pt>
                <c:pt idx="2">
                  <c:v>4</c:v>
                </c:pt>
                <c:pt idx="3">
                  <c:v>12</c:v>
                </c:pt>
              </c:numCache>
            </c:numRef>
          </c:val>
          <c:extLst>
            <c:ext xmlns:c16="http://schemas.microsoft.com/office/drawing/2014/chart" uri="{C3380CC4-5D6E-409C-BE32-E72D297353CC}">
              <c16:uniqueId val="{00000000-3D74-48F1-A68A-CB6A51965629}"/>
            </c:ext>
          </c:extLst>
        </c:ser>
        <c:ser>
          <c:idx val="1"/>
          <c:order val="1"/>
          <c:tx>
            <c:strRef>
              <c:f>Sheet1!$C$1</c:f>
              <c:strCache>
                <c:ptCount val="1"/>
                <c:pt idx="0">
                  <c:v>Videos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3</c:v>
                </c:pt>
                <c:pt idx="1">
                  <c:v>10</c:v>
                </c:pt>
                <c:pt idx="2">
                  <c:v>2</c:v>
                </c:pt>
                <c:pt idx="3">
                  <c:v>3</c:v>
                </c:pt>
              </c:numCache>
            </c:numRef>
          </c:val>
          <c:extLst>
            <c:ext xmlns:c16="http://schemas.microsoft.com/office/drawing/2014/chart" uri="{C3380CC4-5D6E-409C-BE32-E72D297353CC}">
              <c16:uniqueId val="{00000001-3D74-48F1-A68A-CB6A51965629}"/>
            </c:ext>
          </c:extLst>
        </c:ser>
        <c:ser>
          <c:idx val="2"/>
          <c:order val="2"/>
          <c:tx>
            <c:strRef>
              <c:f>Sheet1!$D$1</c:f>
              <c:strCache>
                <c:ptCount val="1"/>
                <c:pt idx="0">
                  <c:v>Carousels</c:v>
                </c:pt>
              </c:strCache>
            </c:strRef>
          </c:tx>
          <c:spPr>
            <a:solidFill>
              <a:schemeClr val="accent3"/>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Sheet1!$D$2:$D$5</c:f>
              <c:numCache>
                <c:formatCode>General</c:formatCode>
                <c:ptCount val="4"/>
                <c:pt idx="0">
                  <c:v>0</c:v>
                </c:pt>
                <c:pt idx="1">
                  <c:v>6</c:v>
                </c:pt>
                <c:pt idx="2">
                  <c:v>0</c:v>
                </c:pt>
                <c:pt idx="3">
                  <c:v>5</c:v>
                </c:pt>
              </c:numCache>
            </c:numRef>
          </c:val>
          <c:extLst>
            <c:ext xmlns:c16="http://schemas.microsoft.com/office/drawing/2014/chart" uri="{C3380CC4-5D6E-409C-BE32-E72D297353CC}">
              <c16:uniqueId val="{00000002-3D74-48F1-A68A-CB6A51965629}"/>
            </c:ext>
          </c:extLst>
        </c:ser>
        <c:dLbls>
          <c:showLegendKey val="0"/>
          <c:showVal val="0"/>
          <c:showCatName val="0"/>
          <c:showSerName val="0"/>
          <c:showPercent val="0"/>
          <c:showBubbleSize val="0"/>
        </c:dLbls>
        <c:gapWidth val="150"/>
        <c:overlap val="100"/>
        <c:axId val="336359584"/>
        <c:axId val="336358928"/>
      </c:barChart>
      <c:catAx>
        <c:axId val="336359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358928"/>
        <c:crosses val="autoZero"/>
        <c:auto val="1"/>
        <c:lblAlgn val="ctr"/>
        <c:lblOffset val="100"/>
        <c:noMultiLvlLbl val="0"/>
      </c:catAx>
      <c:valAx>
        <c:axId val="3363589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359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6203</c:v>
                </c:pt>
                <c:pt idx="1">
                  <c:v>5095</c:v>
                </c:pt>
                <c:pt idx="2">
                  <c:v>2774</c:v>
                </c:pt>
                <c:pt idx="3">
                  <c:v>5546</c:v>
                </c:pt>
              </c:numCache>
            </c:numRef>
          </c:val>
          <c:extLst>
            <c:ext xmlns:c16="http://schemas.microsoft.com/office/drawing/2014/chart" uri="{C3380CC4-5D6E-409C-BE32-E72D297353CC}">
              <c16:uniqueId val="{00000000-2E72-473B-B432-E7E0D05DF7CD}"/>
            </c:ext>
          </c:extLst>
        </c:ser>
        <c:ser>
          <c:idx val="1"/>
          <c:order val="1"/>
          <c:tx>
            <c:strRef>
              <c:f>Sheet1!$C$1</c:f>
              <c:strCache>
                <c:ptCount val="1"/>
                <c:pt idx="0">
                  <c:v>Videos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984</c:v>
                </c:pt>
                <c:pt idx="1">
                  <c:v>1388</c:v>
                </c:pt>
                <c:pt idx="2">
                  <c:v>1308</c:v>
                </c:pt>
                <c:pt idx="3">
                  <c:v>1147</c:v>
                </c:pt>
              </c:numCache>
            </c:numRef>
          </c:val>
          <c:extLst>
            <c:ext xmlns:c16="http://schemas.microsoft.com/office/drawing/2014/chart" uri="{C3380CC4-5D6E-409C-BE32-E72D297353CC}">
              <c16:uniqueId val="{00000001-2E72-473B-B432-E7E0D05DF7CD}"/>
            </c:ext>
          </c:extLst>
        </c:ser>
        <c:ser>
          <c:idx val="2"/>
          <c:order val="2"/>
          <c:tx>
            <c:strRef>
              <c:f>Sheet1!$D$1</c:f>
              <c:strCache>
                <c:ptCount val="1"/>
                <c:pt idx="0">
                  <c:v>Carousels</c:v>
                </c:pt>
              </c:strCache>
            </c:strRef>
          </c:tx>
          <c:spPr>
            <a:solidFill>
              <a:schemeClr val="accent3"/>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Sheet1!$D$2:$D$5</c:f>
              <c:numCache>
                <c:formatCode>General</c:formatCode>
                <c:ptCount val="4"/>
                <c:pt idx="0">
                  <c:v>0</c:v>
                </c:pt>
                <c:pt idx="1">
                  <c:v>2487</c:v>
                </c:pt>
                <c:pt idx="2">
                  <c:v>0</c:v>
                </c:pt>
                <c:pt idx="3">
                  <c:v>2765</c:v>
                </c:pt>
              </c:numCache>
            </c:numRef>
          </c:val>
          <c:extLst>
            <c:ext xmlns:c16="http://schemas.microsoft.com/office/drawing/2014/chart" uri="{C3380CC4-5D6E-409C-BE32-E72D297353CC}">
              <c16:uniqueId val="{00000002-2E72-473B-B432-E7E0D05DF7CD}"/>
            </c:ext>
          </c:extLst>
        </c:ser>
        <c:dLbls>
          <c:showLegendKey val="0"/>
          <c:showVal val="0"/>
          <c:showCatName val="0"/>
          <c:showSerName val="0"/>
          <c:showPercent val="0"/>
          <c:showBubbleSize val="0"/>
        </c:dLbls>
        <c:gapWidth val="150"/>
        <c:overlap val="100"/>
        <c:axId val="336356960"/>
        <c:axId val="336354992"/>
      </c:barChart>
      <c:catAx>
        <c:axId val="336356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354992"/>
        <c:crosses val="autoZero"/>
        <c:auto val="1"/>
        <c:lblAlgn val="ctr"/>
        <c:lblOffset val="100"/>
        <c:noMultiLvlLbl val="0"/>
      </c:catAx>
      <c:valAx>
        <c:axId val="3363549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356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Sheet1!$A$2:$A$4</c:f>
              <c:strCache>
                <c:ptCount val="3"/>
                <c:pt idx="0">
                  <c:v>Image</c:v>
                </c:pt>
                <c:pt idx="1">
                  <c:v>Video</c:v>
                </c:pt>
                <c:pt idx="2">
                  <c:v>Carousel</c:v>
                </c:pt>
              </c:strCache>
            </c:strRef>
          </c:cat>
          <c:val>
            <c:numRef>
              <c:f>Sheet1!$B$2:$B$4</c:f>
              <c:numCache>
                <c:formatCode>General</c:formatCode>
                <c:ptCount val="3"/>
                <c:pt idx="0">
                  <c:v>0.78690023453826596</c:v>
                </c:pt>
                <c:pt idx="1">
                  <c:v>0.20794934587059299</c:v>
                </c:pt>
                <c:pt idx="2">
                  <c:v>0</c:v>
                </c:pt>
              </c:numCache>
            </c:numRef>
          </c:val>
          <c:extLst>
            <c:ext xmlns:c16="http://schemas.microsoft.com/office/drawing/2014/chart" uri="{C3380CC4-5D6E-409C-BE32-E72D297353CC}">
              <c16:uniqueId val="{00000000-00B5-402B-8412-D4CA255AA835}"/>
            </c:ext>
          </c:extLst>
        </c:ser>
        <c:ser>
          <c:idx val="1"/>
          <c:order val="1"/>
          <c:tx>
            <c:strRef>
              <c:f>Sheet1!$C$1</c:f>
              <c:strCache>
                <c:ptCount val="1"/>
                <c:pt idx="0">
                  <c:v>yamahamotorarg</c:v>
                </c:pt>
              </c:strCache>
            </c:strRef>
          </c:tx>
          <c:spPr>
            <a:solidFill>
              <a:schemeClr val="accent2"/>
            </a:solidFill>
            <a:ln>
              <a:noFill/>
            </a:ln>
            <a:effectLst/>
          </c:spPr>
          <c:invertIfNegative val="0"/>
          <c:cat>
            <c:strRef>
              <c:f>Sheet1!$A$2:$A$4</c:f>
              <c:strCache>
                <c:ptCount val="3"/>
                <c:pt idx="0">
                  <c:v>Image</c:v>
                </c:pt>
                <c:pt idx="1">
                  <c:v>Video</c:v>
                </c:pt>
                <c:pt idx="2">
                  <c:v>Carousel</c:v>
                </c:pt>
              </c:strCache>
            </c:strRef>
          </c:cat>
          <c:val>
            <c:numRef>
              <c:f>Sheet1!$C$2:$C$4</c:f>
              <c:numCache>
                <c:formatCode>General</c:formatCode>
                <c:ptCount val="3"/>
                <c:pt idx="0">
                  <c:v>0.25782822279967399</c:v>
                </c:pt>
                <c:pt idx="1">
                  <c:v>9.1601524599508002E-2</c:v>
                </c:pt>
                <c:pt idx="2">
                  <c:v>0.27338222585789701</c:v>
                </c:pt>
              </c:numCache>
            </c:numRef>
          </c:val>
          <c:extLst>
            <c:ext xmlns:c16="http://schemas.microsoft.com/office/drawing/2014/chart" uri="{C3380CC4-5D6E-409C-BE32-E72D297353CC}">
              <c16:uniqueId val="{00000001-00B5-402B-8412-D4CA255AA835}"/>
            </c:ext>
          </c:extLst>
        </c:ser>
        <c:ser>
          <c:idx val="2"/>
          <c:order val="2"/>
          <c:tx>
            <c:strRef>
              <c:f>Sheet1!$D$1</c:f>
              <c:strCache>
                <c:ptCount val="1"/>
                <c:pt idx="0">
                  <c:v>bajajarg</c:v>
                </c:pt>
              </c:strCache>
            </c:strRef>
          </c:tx>
          <c:spPr>
            <a:solidFill>
              <a:schemeClr val="accent3"/>
            </a:solidFill>
            <a:ln>
              <a:noFill/>
            </a:ln>
            <a:effectLst/>
          </c:spPr>
          <c:invertIfNegative val="0"/>
          <c:cat>
            <c:strRef>
              <c:f>Sheet1!$A$2:$A$4</c:f>
              <c:strCache>
                <c:ptCount val="3"/>
                <c:pt idx="0">
                  <c:v>Image</c:v>
                </c:pt>
                <c:pt idx="1">
                  <c:v>Video</c:v>
                </c:pt>
                <c:pt idx="2">
                  <c:v>Carousel</c:v>
                </c:pt>
              </c:strCache>
            </c:strRef>
          </c:cat>
          <c:val>
            <c:numRef>
              <c:f>Sheet1!$D$2:$D$4</c:f>
              <c:numCache>
                <c:formatCode>General</c:formatCode>
                <c:ptCount val="3"/>
                <c:pt idx="0">
                  <c:v>1.7764225034581</c:v>
                </c:pt>
                <c:pt idx="1">
                  <c:v>1.6795714444951499</c:v>
                </c:pt>
                <c:pt idx="2">
                  <c:v>0</c:v>
                </c:pt>
              </c:numCache>
            </c:numRef>
          </c:val>
          <c:extLst>
            <c:ext xmlns:c16="http://schemas.microsoft.com/office/drawing/2014/chart" uri="{C3380CC4-5D6E-409C-BE32-E72D297353CC}">
              <c16:uniqueId val="{00000002-00B5-402B-8412-D4CA255AA835}"/>
            </c:ext>
          </c:extLst>
        </c:ser>
        <c:ser>
          <c:idx val="3"/>
          <c:order val="3"/>
          <c:tx>
            <c:strRef>
              <c:f>Sheet1!$E$1</c:f>
              <c:strCache>
                <c:ptCount val="1"/>
                <c:pt idx="0">
                  <c:v>benelliarg</c:v>
                </c:pt>
              </c:strCache>
            </c:strRef>
          </c:tx>
          <c:spPr>
            <a:solidFill>
              <a:schemeClr val="accent4"/>
            </a:solidFill>
            <a:ln>
              <a:noFill/>
            </a:ln>
            <a:effectLst/>
          </c:spPr>
          <c:invertIfNegative val="0"/>
          <c:cat>
            <c:strRef>
              <c:f>Sheet1!$A$2:$A$4</c:f>
              <c:strCache>
                <c:ptCount val="3"/>
                <c:pt idx="0">
                  <c:v>Image</c:v>
                </c:pt>
                <c:pt idx="1">
                  <c:v>Video</c:v>
                </c:pt>
                <c:pt idx="2">
                  <c:v>Carousel</c:v>
                </c:pt>
              </c:strCache>
            </c:strRef>
          </c:cat>
          <c:val>
            <c:numRef>
              <c:f>Sheet1!$E$2:$E$4</c:f>
              <c:numCache>
                <c:formatCode>General</c:formatCode>
                <c:ptCount val="3"/>
                <c:pt idx="0">
                  <c:v>0.89376258158561805</c:v>
                </c:pt>
                <c:pt idx="1">
                  <c:v>0.73315594843440002</c:v>
                </c:pt>
                <c:pt idx="2">
                  <c:v>1.0608928111467</c:v>
                </c:pt>
              </c:numCache>
            </c:numRef>
          </c:val>
          <c:extLst>
            <c:ext xmlns:c16="http://schemas.microsoft.com/office/drawing/2014/chart" uri="{C3380CC4-5D6E-409C-BE32-E72D297353CC}">
              <c16:uniqueId val="{00000003-00B5-402B-8412-D4CA255AA835}"/>
            </c:ext>
          </c:extLst>
        </c:ser>
        <c:dLbls>
          <c:showLegendKey val="0"/>
          <c:showVal val="0"/>
          <c:showCatName val="0"/>
          <c:showSerName val="0"/>
          <c:showPercent val="0"/>
          <c:showBubbleSize val="0"/>
        </c:dLbls>
        <c:gapWidth val="219"/>
        <c:overlap val="-27"/>
        <c:axId val="336356632"/>
        <c:axId val="336362864"/>
      </c:barChart>
      <c:catAx>
        <c:axId val="336356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362864"/>
        <c:crosses val="autoZero"/>
        <c:auto val="1"/>
        <c:lblAlgn val="ctr"/>
        <c:lblOffset val="100"/>
        <c:noMultiLvlLbl val="0"/>
      </c:catAx>
      <c:valAx>
        <c:axId val="336362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356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6645</c:v>
                </c:pt>
                <c:pt idx="1">
                  <c:v>8757</c:v>
                </c:pt>
                <c:pt idx="2">
                  <c:v>3861</c:v>
                </c:pt>
                <c:pt idx="3">
                  <c:v>8835</c:v>
                </c:pt>
              </c:numCache>
            </c:numRef>
          </c:val>
          <c:extLst>
            <c:ext xmlns:c16="http://schemas.microsoft.com/office/drawing/2014/chart" uri="{C3380CC4-5D6E-409C-BE32-E72D297353CC}">
              <c16:uniqueId val="{00000000-CE20-4E4B-91F2-EEBA3325CC19}"/>
            </c:ext>
          </c:extLst>
        </c:ser>
        <c:ser>
          <c:idx val="1"/>
          <c:order val="1"/>
          <c:tx>
            <c:strRef>
              <c:f>Sheet1!$C$1</c:f>
              <c:strCache>
                <c:ptCount val="1"/>
                <c:pt idx="0">
                  <c:v>Comments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542</c:v>
                </c:pt>
                <c:pt idx="1">
                  <c:v>213</c:v>
                </c:pt>
                <c:pt idx="2">
                  <c:v>221</c:v>
                </c:pt>
                <c:pt idx="3">
                  <c:v>623</c:v>
                </c:pt>
              </c:numCache>
            </c:numRef>
          </c:val>
          <c:extLst>
            <c:ext xmlns:c16="http://schemas.microsoft.com/office/drawing/2014/chart" uri="{C3380CC4-5D6E-409C-BE32-E72D297353CC}">
              <c16:uniqueId val="{00000001-CE20-4E4B-91F2-EEBA3325CC19}"/>
            </c:ext>
          </c:extLst>
        </c:ser>
        <c:dLbls>
          <c:showLegendKey val="0"/>
          <c:showVal val="0"/>
          <c:showCatName val="0"/>
          <c:showSerName val="0"/>
          <c:showPercent val="0"/>
          <c:showBubbleSize val="0"/>
        </c:dLbls>
        <c:gapWidth val="150"/>
        <c:overlap val="100"/>
        <c:axId val="336366144"/>
        <c:axId val="336363520"/>
      </c:barChart>
      <c:catAx>
        <c:axId val="336366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363520"/>
        <c:crosses val="autoZero"/>
        <c:auto val="1"/>
        <c:lblAlgn val="ctr"/>
        <c:lblOffset val="100"/>
        <c:noMultiLvlLbl val="0"/>
      </c:catAx>
      <c:valAx>
        <c:axId val="3363635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366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5F01C-4D0B-4E2A-AD76-D0DA37AE6E27}"/>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5736E773-CF2A-4789-BEE5-1C9C0165E9A4}"/>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1652933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10E46-FDF2-480C-B2AC-B1718F0D4F41}"/>
              </a:ext>
            </a:extLst>
          </p:cNvPr>
          <p:cNvSpPr>
            <a:spLocks noGrp="1"/>
          </p:cNvSpPr>
          <p:nvPr>
            <p:ph type="title"/>
          </p:nvPr>
        </p:nvSpPr>
        <p:spPr/>
        <p:txBody>
          <a:bodyPr/>
          <a:lstStyle/>
          <a:p>
            <a:r>
              <a:rPr lang="en-US"/>
              <a:t>Instagram Key Metrics Table | La Emilia</a:t>
            </a:r>
          </a:p>
        </p:txBody>
      </p:sp>
      <p:graphicFrame>
        <p:nvGraphicFramePr>
          <p:cNvPr id="5" name="Table Placeholder 4">
            <a:extLst>
              <a:ext uri="{FF2B5EF4-FFF2-40B4-BE49-F238E27FC236}">
                <a16:creationId xmlns:a16="http://schemas.microsoft.com/office/drawing/2014/main" id="{C7EA5FF1-ECCE-4FFD-9127-899F76627D5E}"/>
              </a:ext>
            </a:extLst>
          </p:cNvPr>
          <p:cNvGraphicFramePr>
            <a:graphicFrameLocks noGrp="1"/>
          </p:cNvGraphicFramePr>
          <p:nvPr>
            <p:ph type="tbl" sz="quarter" idx="13"/>
            <p:extLst>
              <p:ext uri="{D42A27DB-BD31-4B8C-83A1-F6EECF244321}">
                <p14:modId xmlns:p14="http://schemas.microsoft.com/office/powerpoint/2010/main" val="3846457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30277544"/>
                    </a:ext>
                  </a:extLst>
                </a:gridCol>
                <a:gridCol w="658368">
                  <a:extLst>
                    <a:ext uri="{9D8B030D-6E8A-4147-A177-3AD203B41FA5}">
                      <a16:colId xmlns:a16="http://schemas.microsoft.com/office/drawing/2014/main" val="1256804515"/>
                    </a:ext>
                  </a:extLst>
                </a:gridCol>
                <a:gridCol w="658368">
                  <a:extLst>
                    <a:ext uri="{9D8B030D-6E8A-4147-A177-3AD203B41FA5}">
                      <a16:colId xmlns:a16="http://schemas.microsoft.com/office/drawing/2014/main" val="1927567221"/>
                    </a:ext>
                  </a:extLst>
                </a:gridCol>
                <a:gridCol w="658368">
                  <a:extLst>
                    <a:ext uri="{9D8B030D-6E8A-4147-A177-3AD203B41FA5}">
                      <a16:colId xmlns:a16="http://schemas.microsoft.com/office/drawing/2014/main" val="1323213949"/>
                    </a:ext>
                  </a:extLst>
                </a:gridCol>
                <a:gridCol w="658368">
                  <a:extLst>
                    <a:ext uri="{9D8B030D-6E8A-4147-A177-3AD203B41FA5}">
                      <a16:colId xmlns:a16="http://schemas.microsoft.com/office/drawing/2014/main" val="1789521847"/>
                    </a:ext>
                  </a:extLst>
                </a:gridCol>
                <a:gridCol w="658368">
                  <a:extLst>
                    <a:ext uri="{9D8B030D-6E8A-4147-A177-3AD203B41FA5}">
                      <a16:colId xmlns:a16="http://schemas.microsoft.com/office/drawing/2014/main" val="90234365"/>
                    </a:ext>
                  </a:extLst>
                </a:gridCol>
                <a:gridCol w="658368">
                  <a:extLst>
                    <a:ext uri="{9D8B030D-6E8A-4147-A177-3AD203B41FA5}">
                      <a16:colId xmlns:a16="http://schemas.microsoft.com/office/drawing/2014/main" val="1219895458"/>
                    </a:ext>
                  </a:extLst>
                </a:gridCol>
                <a:gridCol w="658368">
                  <a:extLst>
                    <a:ext uri="{9D8B030D-6E8A-4147-A177-3AD203B41FA5}">
                      <a16:colId xmlns:a16="http://schemas.microsoft.com/office/drawing/2014/main" val="4287869461"/>
                    </a:ext>
                  </a:extLst>
                </a:gridCol>
                <a:gridCol w="658368">
                  <a:extLst>
                    <a:ext uri="{9D8B030D-6E8A-4147-A177-3AD203B41FA5}">
                      <a16:colId xmlns:a16="http://schemas.microsoft.com/office/drawing/2014/main" val="299179149"/>
                    </a:ext>
                  </a:extLst>
                </a:gridCol>
                <a:gridCol w="658368">
                  <a:extLst>
                    <a:ext uri="{9D8B030D-6E8A-4147-A177-3AD203B41FA5}">
                      <a16:colId xmlns:a16="http://schemas.microsoft.com/office/drawing/2014/main" val="121100830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047330226"/>
                  </a:ext>
                </a:extLst>
              </a:tr>
              <a:tr h="370840">
                <a:tc>
                  <a:txBody>
                    <a:bodyPr/>
                    <a:lstStyle/>
                    <a:p>
                      <a:r>
                        <a:rPr lang="en-US" sz="1000"/>
                        <a:t>hondamotosargentina</a:t>
                      </a:r>
                    </a:p>
                  </a:txBody>
                  <a:tcPr/>
                </a:tc>
                <a:tc>
                  <a:txBody>
                    <a:bodyPr/>
                    <a:lstStyle/>
                    <a:p>
                      <a:r>
                        <a:rPr lang="en-US" sz="1000"/>
                        <a:t>158212</a:t>
                      </a:r>
                    </a:p>
                  </a:txBody>
                  <a:tcPr/>
                </a:tc>
                <a:tc>
                  <a:txBody>
                    <a:bodyPr/>
                    <a:lstStyle/>
                    <a:p>
                      <a:r>
                        <a:rPr lang="en-US" sz="1000"/>
                        <a:t>1551</a:t>
                      </a:r>
                    </a:p>
                  </a:txBody>
                  <a:tcPr/>
                </a:tc>
                <a:tc>
                  <a:txBody>
                    <a:bodyPr/>
                    <a:lstStyle/>
                    <a:p>
                      <a:r>
                        <a:rPr lang="en-US" sz="1000"/>
                        <a:t>5</a:t>
                      </a:r>
                    </a:p>
                  </a:txBody>
                  <a:tcPr/>
                </a:tc>
                <a:tc>
                  <a:txBody>
                    <a:bodyPr/>
                    <a:lstStyle/>
                    <a:p>
                      <a:r>
                        <a:rPr lang="en-US" sz="1000"/>
                        <a:t>0</a:t>
                      </a:r>
                    </a:p>
                  </a:txBody>
                  <a:tcPr/>
                </a:tc>
                <a:tc>
                  <a:txBody>
                    <a:bodyPr/>
                    <a:lstStyle/>
                    <a:p>
                      <a:r>
                        <a:rPr lang="en-US" sz="1000"/>
                        <a:t>3</a:t>
                      </a:r>
                    </a:p>
                  </a:txBody>
                  <a:tcPr/>
                </a:tc>
                <a:tc>
                  <a:txBody>
                    <a:bodyPr/>
                    <a:lstStyle/>
                    <a:p>
                      <a:r>
                        <a:rPr lang="en-US" sz="1000"/>
                        <a:t>8</a:t>
                      </a:r>
                    </a:p>
                  </a:txBody>
                  <a:tcPr/>
                </a:tc>
                <a:tc>
                  <a:txBody>
                    <a:bodyPr/>
                    <a:lstStyle/>
                    <a:p>
                      <a:r>
                        <a:rPr lang="en-US" sz="1000"/>
                        <a:t>6645</a:t>
                      </a:r>
                    </a:p>
                  </a:txBody>
                  <a:tcPr/>
                </a:tc>
                <a:tc>
                  <a:txBody>
                    <a:bodyPr/>
                    <a:lstStyle/>
                    <a:p>
                      <a:r>
                        <a:rPr lang="en-US" sz="1000"/>
                        <a:t>542</a:t>
                      </a:r>
                    </a:p>
                  </a:txBody>
                  <a:tcPr/>
                </a:tc>
                <a:tc>
                  <a:txBody>
                    <a:bodyPr/>
                    <a:lstStyle/>
                    <a:p>
                      <a:r>
                        <a:rPr lang="en-US" sz="1000"/>
                        <a:t>0.5706 %</a:t>
                      </a:r>
                    </a:p>
                  </a:txBody>
                  <a:tcPr/>
                </a:tc>
                <a:extLst>
                  <a:ext uri="{0D108BD9-81ED-4DB2-BD59-A6C34878D82A}">
                    <a16:rowId xmlns:a16="http://schemas.microsoft.com/office/drawing/2014/main" val="3738689785"/>
                  </a:ext>
                </a:extLst>
              </a:tr>
              <a:tr h="370840">
                <a:tc>
                  <a:txBody>
                    <a:bodyPr/>
                    <a:lstStyle/>
                    <a:p>
                      <a:r>
                        <a:rPr lang="en-US" sz="1000"/>
                        <a:t>yamahamotorarg</a:t>
                      </a:r>
                    </a:p>
                  </a:txBody>
                  <a:tcPr/>
                </a:tc>
                <a:tc>
                  <a:txBody>
                    <a:bodyPr/>
                    <a:lstStyle/>
                    <a:p>
                      <a:r>
                        <a:rPr lang="en-US" sz="1000"/>
                        <a:t>152772</a:t>
                      </a:r>
                    </a:p>
                  </a:txBody>
                  <a:tcPr/>
                </a:tc>
                <a:tc>
                  <a:txBody>
                    <a:bodyPr/>
                    <a:lstStyle/>
                    <a:p>
                      <a:r>
                        <a:rPr lang="en-US" sz="1000"/>
                        <a:t>1963</a:t>
                      </a:r>
                    </a:p>
                  </a:txBody>
                  <a:tcPr/>
                </a:tc>
                <a:tc>
                  <a:txBody>
                    <a:bodyPr/>
                    <a:lstStyle/>
                    <a:p>
                      <a:r>
                        <a:rPr lang="en-US" sz="1000"/>
                        <a:t>13</a:t>
                      </a:r>
                    </a:p>
                  </a:txBody>
                  <a:tcPr/>
                </a:tc>
                <a:tc>
                  <a:txBody>
                    <a:bodyPr/>
                    <a:lstStyle/>
                    <a:p>
                      <a:r>
                        <a:rPr lang="en-US" sz="1000"/>
                        <a:t>6</a:t>
                      </a:r>
                    </a:p>
                  </a:txBody>
                  <a:tcPr/>
                </a:tc>
                <a:tc>
                  <a:txBody>
                    <a:bodyPr/>
                    <a:lstStyle/>
                    <a:p>
                      <a:r>
                        <a:rPr lang="en-US" sz="1000"/>
                        <a:t>10</a:t>
                      </a:r>
                    </a:p>
                  </a:txBody>
                  <a:tcPr/>
                </a:tc>
                <a:tc>
                  <a:txBody>
                    <a:bodyPr/>
                    <a:lstStyle/>
                    <a:p>
                      <a:r>
                        <a:rPr lang="en-US" sz="1000"/>
                        <a:t>29</a:t>
                      </a:r>
                    </a:p>
                  </a:txBody>
                  <a:tcPr/>
                </a:tc>
                <a:tc>
                  <a:txBody>
                    <a:bodyPr/>
                    <a:lstStyle/>
                    <a:p>
                      <a:r>
                        <a:rPr lang="en-US" sz="1000"/>
                        <a:t>8757</a:t>
                      </a:r>
                    </a:p>
                  </a:txBody>
                  <a:tcPr/>
                </a:tc>
                <a:tc>
                  <a:txBody>
                    <a:bodyPr/>
                    <a:lstStyle/>
                    <a:p>
                      <a:r>
                        <a:rPr lang="en-US" sz="1000"/>
                        <a:t>213</a:t>
                      </a:r>
                    </a:p>
                  </a:txBody>
                  <a:tcPr/>
                </a:tc>
                <a:tc>
                  <a:txBody>
                    <a:bodyPr/>
                    <a:lstStyle/>
                    <a:p>
                      <a:r>
                        <a:rPr lang="en-US" sz="1000"/>
                        <a:t>0.2038 %</a:t>
                      </a:r>
                    </a:p>
                  </a:txBody>
                  <a:tcPr/>
                </a:tc>
                <a:extLst>
                  <a:ext uri="{0D108BD9-81ED-4DB2-BD59-A6C34878D82A}">
                    <a16:rowId xmlns:a16="http://schemas.microsoft.com/office/drawing/2014/main" val="4029239450"/>
                  </a:ext>
                </a:extLst>
              </a:tr>
              <a:tr h="370840">
                <a:tc>
                  <a:txBody>
                    <a:bodyPr/>
                    <a:lstStyle/>
                    <a:p>
                      <a:r>
                        <a:rPr lang="en-US" sz="1000"/>
                        <a:t>benelliarg</a:t>
                      </a:r>
                    </a:p>
                  </a:txBody>
                  <a:tcPr/>
                </a:tc>
                <a:tc>
                  <a:txBody>
                    <a:bodyPr/>
                    <a:lstStyle/>
                    <a:p>
                      <a:r>
                        <a:rPr lang="en-US" sz="1000"/>
                        <a:t>52347</a:t>
                      </a:r>
                    </a:p>
                  </a:txBody>
                  <a:tcPr/>
                </a:tc>
                <a:tc>
                  <a:txBody>
                    <a:bodyPr/>
                    <a:lstStyle/>
                    <a:p>
                      <a:r>
                        <a:rPr lang="en-US" sz="1000"/>
                        <a:t>935</a:t>
                      </a:r>
                    </a:p>
                  </a:txBody>
                  <a:tcPr/>
                </a:tc>
                <a:tc>
                  <a:txBody>
                    <a:bodyPr/>
                    <a:lstStyle/>
                    <a:p>
                      <a:r>
                        <a:rPr lang="en-US" sz="1000"/>
                        <a:t>12</a:t>
                      </a:r>
                    </a:p>
                  </a:txBody>
                  <a:tcPr/>
                </a:tc>
                <a:tc>
                  <a:txBody>
                    <a:bodyPr/>
                    <a:lstStyle/>
                    <a:p>
                      <a:r>
                        <a:rPr lang="en-US" sz="1000"/>
                        <a:t>5</a:t>
                      </a:r>
                    </a:p>
                  </a:txBody>
                  <a:tcPr/>
                </a:tc>
                <a:tc>
                  <a:txBody>
                    <a:bodyPr/>
                    <a:lstStyle/>
                    <a:p>
                      <a:r>
                        <a:rPr lang="en-US" sz="1000"/>
                        <a:t>3</a:t>
                      </a:r>
                    </a:p>
                  </a:txBody>
                  <a:tcPr/>
                </a:tc>
                <a:tc>
                  <a:txBody>
                    <a:bodyPr/>
                    <a:lstStyle/>
                    <a:p>
                      <a:r>
                        <a:rPr lang="en-US" sz="1000"/>
                        <a:t>20</a:t>
                      </a:r>
                    </a:p>
                  </a:txBody>
                  <a:tcPr/>
                </a:tc>
                <a:tc>
                  <a:txBody>
                    <a:bodyPr/>
                    <a:lstStyle/>
                    <a:p>
                      <a:r>
                        <a:rPr lang="en-US" sz="1000"/>
                        <a:t>8835</a:t>
                      </a:r>
                    </a:p>
                  </a:txBody>
                  <a:tcPr/>
                </a:tc>
                <a:tc>
                  <a:txBody>
                    <a:bodyPr/>
                    <a:lstStyle/>
                    <a:p>
                      <a:r>
                        <a:rPr lang="en-US" sz="1000"/>
                        <a:t>623</a:t>
                      </a:r>
                    </a:p>
                  </a:txBody>
                  <a:tcPr/>
                </a:tc>
                <a:tc>
                  <a:txBody>
                    <a:bodyPr/>
                    <a:lstStyle/>
                    <a:p>
                      <a:r>
                        <a:rPr lang="en-US" sz="1000"/>
                        <a:t>0.9115 %</a:t>
                      </a:r>
                    </a:p>
                  </a:txBody>
                  <a:tcPr/>
                </a:tc>
                <a:extLst>
                  <a:ext uri="{0D108BD9-81ED-4DB2-BD59-A6C34878D82A}">
                    <a16:rowId xmlns:a16="http://schemas.microsoft.com/office/drawing/2014/main" val="1609821280"/>
                  </a:ext>
                </a:extLst>
              </a:tr>
              <a:tr h="370840">
                <a:tc>
                  <a:txBody>
                    <a:bodyPr/>
                    <a:lstStyle/>
                    <a:p>
                      <a:r>
                        <a:rPr lang="en-US" sz="1000"/>
                        <a:t>bajajarg</a:t>
                      </a:r>
                    </a:p>
                  </a:txBody>
                  <a:tcPr/>
                </a:tc>
                <a:tc>
                  <a:txBody>
                    <a:bodyPr/>
                    <a:lstStyle/>
                    <a:p>
                      <a:r>
                        <a:rPr lang="en-US" sz="1000"/>
                        <a:t>39697</a:t>
                      </a:r>
                    </a:p>
                  </a:txBody>
                  <a:tcPr/>
                </a:tc>
                <a:tc>
                  <a:txBody>
                    <a:bodyPr/>
                    <a:lstStyle/>
                    <a:p>
                      <a:r>
                        <a:rPr lang="en-US" sz="1000"/>
                        <a:t>934</a:t>
                      </a:r>
                    </a:p>
                  </a:txBody>
                  <a:tcPr/>
                </a:tc>
                <a:tc>
                  <a:txBody>
                    <a:bodyPr/>
                    <a:lstStyle/>
                    <a:p>
                      <a:r>
                        <a:rPr lang="en-US" sz="1000"/>
                        <a:t>4</a:t>
                      </a:r>
                    </a:p>
                  </a:txBody>
                  <a:tcPr/>
                </a:tc>
                <a:tc>
                  <a:txBody>
                    <a:bodyPr/>
                    <a:lstStyle/>
                    <a:p>
                      <a:r>
                        <a:rPr lang="en-US" sz="1000"/>
                        <a:t>0</a:t>
                      </a:r>
                    </a:p>
                  </a:txBody>
                  <a:tcPr/>
                </a:tc>
                <a:tc>
                  <a:txBody>
                    <a:bodyPr/>
                    <a:lstStyle/>
                    <a:p>
                      <a:r>
                        <a:rPr lang="en-US" sz="1000"/>
                        <a:t>2</a:t>
                      </a:r>
                    </a:p>
                  </a:txBody>
                  <a:tcPr/>
                </a:tc>
                <a:tc>
                  <a:txBody>
                    <a:bodyPr/>
                    <a:lstStyle/>
                    <a:p>
                      <a:r>
                        <a:rPr lang="en-US" sz="1000"/>
                        <a:t>6</a:t>
                      </a:r>
                    </a:p>
                  </a:txBody>
                  <a:tcPr/>
                </a:tc>
                <a:tc>
                  <a:txBody>
                    <a:bodyPr/>
                    <a:lstStyle/>
                    <a:p>
                      <a:r>
                        <a:rPr lang="en-US" sz="1000"/>
                        <a:t>3861</a:t>
                      </a:r>
                    </a:p>
                  </a:txBody>
                  <a:tcPr/>
                </a:tc>
                <a:tc>
                  <a:txBody>
                    <a:bodyPr/>
                    <a:lstStyle/>
                    <a:p>
                      <a:r>
                        <a:rPr lang="en-US" sz="1000"/>
                        <a:t>221</a:t>
                      </a:r>
                    </a:p>
                  </a:txBody>
                  <a:tcPr/>
                </a:tc>
                <a:tc>
                  <a:txBody>
                    <a:bodyPr/>
                    <a:lstStyle/>
                    <a:p>
                      <a:r>
                        <a:rPr lang="en-US" sz="1000"/>
                        <a:t>1.7342 %</a:t>
                      </a:r>
                    </a:p>
                  </a:txBody>
                  <a:tcPr/>
                </a:tc>
                <a:extLst>
                  <a:ext uri="{0D108BD9-81ED-4DB2-BD59-A6C34878D82A}">
                    <a16:rowId xmlns:a16="http://schemas.microsoft.com/office/drawing/2014/main" val="2256736200"/>
                  </a:ext>
                </a:extLst>
              </a:tr>
            </a:tbl>
          </a:graphicData>
        </a:graphic>
      </p:graphicFrame>
      <p:sp>
        <p:nvSpPr>
          <p:cNvPr id="4" name="Text Placeholder 3">
            <a:extLst>
              <a:ext uri="{FF2B5EF4-FFF2-40B4-BE49-F238E27FC236}">
                <a16:creationId xmlns:a16="http://schemas.microsoft.com/office/drawing/2014/main" id="{D4EC1E8B-74CF-4ACB-9499-6D49DDAA10B3}"/>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13330885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6BD2F-53D8-4346-8033-344119064426}"/>
              </a:ext>
            </a:extLst>
          </p:cNvPr>
          <p:cNvSpPr>
            <a:spLocks noGrp="1"/>
          </p:cNvSpPr>
          <p:nvPr>
            <p:ph type="title"/>
          </p:nvPr>
        </p:nvSpPr>
        <p:spPr/>
        <p:txBody>
          <a:bodyPr/>
          <a:lstStyle/>
          <a:p>
            <a:r>
              <a:rPr lang="en-US"/>
              <a:t>Instagram Follower Distribution | La Emilia</a:t>
            </a:r>
          </a:p>
        </p:txBody>
      </p:sp>
      <p:graphicFrame>
        <p:nvGraphicFramePr>
          <p:cNvPr id="6" name="Chart Placeholder 5">
            <a:extLst>
              <a:ext uri="{FF2B5EF4-FFF2-40B4-BE49-F238E27FC236}">
                <a16:creationId xmlns:a16="http://schemas.microsoft.com/office/drawing/2014/main" id="{AED2B519-49DF-45AF-80E5-BDE275A30248}"/>
              </a:ext>
            </a:extLst>
          </p:cNvPr>
          <p:cNvGraphicFramePr>
            <a:graphicFrameLocks noGrp="1"/>
          </p:cNvGraphicFramePr>
          <p:nvPr>
            <p:ph type="chart" sz="quarter" idx="13"/>
            <p:extLst>
              <p:ext uri="{D42A27DB-BD31-4B8C-83A1-F6EECF244321}">
                <p14:modId xmlns:p14="http://schemas.microsoft.com/office/powerpoint/2010/main" val="22756039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658D0E-5A66-4814-9CC3-D41A18B8EDE2}"/>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56A4562F-2F22-48E7-9BAB-2228335A2B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14643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225CB-7397-46F6-811C-F92DA65E4E15}"/>
              </a:ext>
            </a:extLst>
          </p:cNvPr>
          <p:cNvSpPr>
            <a:spLocks noGrp="1"/>
          </p:cNvSpPr>
          <p:nvPr>
            <p:ph type="title"/>
          </p:nvPr>
        </p:nvSpPr>
        <p:spPr/>
        <p:txBody>
          <a:bodyPr/>
          <a:lstStyle/>
          <a:p>
            <a:r>
              <a:rPr lang="en-US"/>
              <a:t>Instagram Key Metrics Radar | La Emilia</a:t>
            </a:r>
          </a:p>
        </p:txBody>
      </p:sp>
      <p:graphicFrame>
        <p:nvGraphicFramePr>
          <p:cNvPr id="6" name="Chart Placeholder 5">
            <a:extLst>
              <a:ext uri="{FF2B5EF4-FFF2-40B4-BE49-F238E27FC236}">
                <a16:creationId xmlns:a16="http://schemas.microsoft.com/office/drawing/2014/main" id="{C94C13D5-C607-459B-B777-5886250E204D}"/>
              </a:ext>
            </a:extLst>
          </p:cNvPr>
          <p:cNvGraphicFramePr>
            <a:graphicFrameLocks noGrp="1"/>
          </p:cNvGraphicFramePr>
          <p:nvPr>
            <p:ph type="chart" sz="quarter" idx="13"/>
            <p:extLst>
              <p:ext uri="{D42A27DB-BD31-4B8C-83A1-F6EECF244321}">
                <p14:modId xmlns:p14="http://schemas.microsoft.com/office/powerpoint/2010/main" val="10255806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3899B2-DB58-40B4-A48C-08E5128187F4}"/>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2AF9EF6B-427F-4D6B-B4E1-87F4CA1F2E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55516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B6E6B-C888-4BEC-9301-6C62AAADA988}"/>
              </a:ext>
            </a:extLst>
          </p:cNvPr>
          <p:cNvSpPr>
            <a:spLocks noGrp="1"/>
          </p:cNvSpPr>
          <p:nvPr>
            <p:ph type="title"/>
          </p:nvPr>
        </p:nvSpPr>
        <p:spPr/>
        <p:txBody>
          <a:bodyPr/>
          <a:lstStyle/>
          <a:p>
            <a:r>
              <a:rPr lang="en-US"/>
              <a:t>Instagram Followers Total | La Emilia</a:t>
            </a:r>
          </a:p>
        </p:txBody>
      </p:sp>
      <p:graphicFrame>
        <p:nvGraphicFramePr>
          <p:cNvPr id="6" name="Chart Placeholder 5">
            <a:extLst>
              <a:ext uri="{FF2B5EF4-FFF2-40B4-BE49-F238E27FC236}">
                <a16:creationId xmlns:a16="http://schemas.microsoft.com/office/drawing/2014/main" id="{54651A52-9CA4-4CA2-B4DE-C1936C2BF80D}"/>
              </a:ext>
            </a:extLst>
          </p:cNvPr>
          <p:cNvGraphicFramePr>
            <a:graphicFrameLocks noGrp="1"/>
          </p:cNvGraphicFramePr>
          <p:nvPr>
            <p:ph type="chart" sz="quarter" idx="13"/>
            <p:extLst>
              <p:ext uri="{D42A27DB-BD31-4B8C-83A1-F6EECF244321}">
                <p14:modId xmlns:p14="http://schemas.microsoft.com/office/powerpoint/2010/main" val="13000176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F5BCAD-5934-4270-B9F3-467EB6841289}"/>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6A73C40F-786F-4494-963A-60A65366BD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8312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0C831-55D0-485E-9FE7-A521B9A79080}"/>
              </a:ext>
            </a:extLst>
          </p:cNvPr>
          <p:cNvSpPr>
            <a:spLocks noGrp="1"/>
          </p:cNvSpPr>
          <p:nvPr>
            <p:ph type="title"/>
          </p:nvPr>
        </p:nvSpPr>
        <p:spPr/>
        <p:txBody>
          <a:bodyPr/>
          <a:lstStyle/>
          <a:p>
            <a:r>
              <a:rPr lang="en-US"/>
              <a:t>Instagram Followers Change Per Weekday | La Emilia</a:t>
            </a:r>
          </a:p>
        </p:txBody>
      </p:sp>
      <p:graphicFrame>
        <p:nvGraphicFramePr>
          <p:cNvPr id="6" name="Chart Placeholder 5">
            <a:extLst>
              <a:ext uri="{FF2B5EF4-FFF2-40B4-BE49-F238E27FC236}">
                <a16:creationId xmlns:a16="http://schemas.microsoft.com/office/drawing/2014/main" id="{57CDB0E0-E3FB-44B3-A8CC-9A46BBB8DB53}"/>
              </a:ext>
            </a:extLst>
          </p:cNvPr>
          <p:cNvGraphicFramePr>
            <a:graphicFrameLocks noGrp="1"/>
          </p:cNvGraphicFramePr>
          <p:nvPr>
            <p:ph type="chart" sz="quarter" idx="13"/>
            <p:extLst>
              <p:ext uri="{D42A27DB-BD31-4B8C-83A1-F6EECF244321}">
                <p14:modId xmlns:p14="http://schemas.microsoft.com/office/powerpoint/2010/main" val="19919501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7AC0AA-203B-40C9-B579-07BAF427F799}"/>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FDFEE40D-F4D8-47A2-9D6C-5A92C355F1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95283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A722B-376D-431D-9F4B-D57AEC266124}"/>
              </a:ext>
            </a:extLst>
          </p:cNvPr>
          <p:cNvSpPr>
            <a:spLocks noGrp="1"/>
          </p:cNvSpPr>
          <p:nvPr>
            <p:ph type="title"/>
          </p:nvPr>
        </p:nvSpPr>
        <p:spPr/>
        <p:txBody>
          <a:bodyPr/>
          <a:lstStyle/>
          <a:p>
            <a:r>
              <a:rPr lang="en-US"/>
              <a:t>Instagram Posts By Weekday | La Emilia</a:t>
            </a:r>
          </a:p>
        </p:txBody>
      </p:sp>
      <p:graphicFrame>
        <p:nvGraphicFramePr>
          <p:cNvPr id="6" name="Chart Placeholder 5">
            <a:extLst>
              <a:ext uri="{FF2B5EF4-FFF2-40B4-BE49-F238E27FC236}">
                <a16:creationId xmlns:a16="http://schemas.microsoft.com/office/drawing/2014/main" id="{16E3DC62-88D4-4050-ABFC-B91D9A69797E}"/>
              </a:ext>
            </a:extLst>
          </p:cNvPr>
          <p:cNvGraphicFramePr>
            <a:graphicFrameLocks noGrp="1"/>
          </p:cNvGraphicFramePr>
          <p:nvPr>
            <p:ph type="chart" sz="quarter" idx="13"/>
            <p:extLst>
              <p:ext uri="{D42A27DB-BD31-4B8C-83A1-F6EECF244321}">
                <p14:modId xmlns:p14="http://schemas.microsoft.com/office/powerpoint/2010/main" val="2506416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B59A52-F8D9-4E47-B182-9D071997992D}"/>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BBA130D5-6B0C-4998-98A4-271C024924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01493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40723-179E-4BAE-B4B2-51B500719E08}"/>
              </a:ext>
            </a:extLst>
          </p:cNvPr>
          <p:cNvSpPr>
            <a:spLocks noGrp="1"/>
          </p:cNvSpPr>
          <p:nvPr>
            <p:ph type="title"/>
          </p:nvPr>
        </p:nvSpPr>
        <p:spPr/>
        <p:txBody>
          <a:bodyPr/>
          <a:lstStyle/>
          <a:p>
            <a:r>
              <a:rPr lang="en-US"/>
              <a:t>Instagram Interaction Rate By Weekday | La Emilia</a:t>
            </a:r>
          </a:p>
        </p:txBody>
      </p:sp>
      <p:graphicFrame>
        <p:nvGraphicFramePr>
          <p:cNvPr id="6" name="Chart Placeholder 5">
            <a:extLst>
              <a:ext uri="{FF2B5EF4-FFF2-40B4-BE49-F238E27FC236}">
                <a16:creationId xmlns:a16="http://schemas.microsoft.com/office/drawing/2014/main" id="{F43F7895-8FDC-40D6-93CE-FE5AA8572288}"/>
              </a:ext>
            </a:extLst>
          </p:cNvPr>
          <p:cNvGraphicFramePr>
            <a:graphicFrameLocks noGrp="1"/>
          </p:cNvGraphicFramePr>
          <p:nvPr>
            <p:ph type="chart" sz="quarter" idx="13"/>
            <p:extLst>
              <p:ext uri="{D42A27DB-BD31-4B8C-83A1-F6EECF244321}">
                <p14:modId xmlns:p14="http://schemas.microsoft.com/office/powerpoint/2010/main" val="867976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68868F-2DC6-4680-966F-EA679FC218BA}"/>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52FE510C-3C03-4F8E-96A5-137AD74860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96113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2866A-6F7D-4764-A3CD-67BA2A989FB0}"/>
              </a:ext>
            </a:extLst>
          </p:cNvPr>
          <p:cNvSpPr>
            <a:spLocks noGrp="1"/>
          </p:cNvSpPr>
          <p:nvPr>
            <p:ph type="title"/>
          </p:nvPr>
        </p:nvSpPr>
        <p:spPr/>
        <p:txBody>
          <a:bodyPr/>
          <a:lstStyle/>
          <a:p>
            <a:r>
              <a:rPr lang="en-US"/>
              <a:t>Instagram Posts By Hour | La Emilia</a:t>
            </a:r>
          </a:p>
        </p:txBody>
      </p:sp>
      <p:graphicFrame>
        <p:nvGraphicFramePr>
          <p:cNvPr id="6" name="Chart Placeholder 5">
            <a:extLst>
              <a:ext uri="{FF2B5EF4-FFF2-40B4-BE49-F238E27FC236}">
                <a16:creationId xmlns:a16="http://schemas.microsoft.com/office/drawing/2014/main" id="{DF06CFE3-BEC2-4738-9E45-80CC1808967E}"/>
              </a:ext>
            </a:extLst>
          </p:cNvPr>
          <p:cNvGraphicFramePr>
            <a:graphicFrameLocks noGrp="1"/>
          </p:cNvGraphicFramePr>
          <p:nvPr>
            <p:ph type="chart" sz="quarter" idx="13"/>
            <p:extLst>
              <p:ext uri="{D42A27DB-BD31-4B8C-83A1-F6EECF244321}">
                <p14:modId xmlns:p14="http://schemas.microsoft.com/office/powerpoint/2010/main" val="8888140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BEC5D4-CF80-40EA-8D50-97B2FB3BB6FB}"/>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D51A0803-661B-4D97-AF96-F1728944AA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71204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1CE04-52B7-41B1-85F7-AA98C8A18A76}"/>
              </a:ext>
            </a:extLst>
          </p:cNvPr>
          <p:cNvSpPr>
            <a:spLocks noGrp="1"/>
          </p:cNvSpPr>
          <p:nvPr>
            <p:ph type="title"/>
          </p:nvPr>
        </p:nvSpPr>
        <p:spPr/>
        <p:txBody>
          <a:bodyPr/>
          <a:lstStyle/>
          <a:p>
            <a:r>
              <a:rPr lang="en-US"/>
              <a:t>Instagram Interaction Rate By Hour | La Emilia</a:t>
            </a:r>
          </a:p>
        </p:txBody>
      </p:sp>
      <p:graphicFrame>
        <p:nvGraphicFramePr>
          <p:cNvPr id="6" name="Chart Placeholder 5">
            <a:extLst>
              <a:ext uri="{FF2B5EF4-FFF2-40B4-BE49-F238E27FC236}">
                <a16:creationId xmlns:a16="http://schemas.microsoft.com/office/drawing/2014/main" id="{6EC6871E-E8F1-4728-90F7-E0BE154CF804}"/>
              </a:ext>
            </a:extLst>
          </p:cNvPr>
          <p:cNvGraphicFramePr>
            <a:graphicFrameLocks noGrp="1"/>
          </p:cNvGraphicFramePr>
          <p:nvPr>
            <p:ph type="chart" sz="quarter" idx="13"/>
            <p:extLst>
              <p:ext uri="{D42A27DB-BD31-4B8C-83A1-F6EECF244321}">
                <p14:modId xmlns:p14="http://schemas.microsoft.com/office/powerpoint/2010/main" val="24699200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7CD7D3-CBD7-4F99-80E7-DE86C0C38EA9}"/>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E86580C3-FAA5-4B94-9D46-E018E2F1D5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51776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70D45-324D-4B3C-BCAA-ADF38A336195}"/>
              </a:ext>
            </a:extLst>
          </p:cNvPr>
          <p:cNvSpPr>
            <a:spLocks noGrp="1"/>
          </p:cNvSpPr>
          <p:nvPr>
            <p:ph type="title"/>
          </p:nvPr>
        </p:nvSpPr>
        <p:spPr/>
        <p:txBody>
          <a:bodyPr/>
          <a:lstStyle/>
          <a:p>
            <a:r>
              <a:rPr lang="en-US"/>
              <a:t>Instagram Post Type Distribution Per Profile | La Emilia</a:t>
            </a:r>
          </a:p>
        </p:txBody>
      </p:sp>
      <p:graphicFrame>
        <p:nvGraphicFramePr>
          <p:cNvPr id="6" name="Chart Placeholder 5">
            <a:extLst>
              <a:ext uri="{FF2B5EF4-FFF2-40B4-BE49-F238E27FC236}">
                <a16:creationId xmlns:a16="http://schemas.microsoft.com/office/drawing/2014/main" id="{09DAAA00-95BD-4D32-8AE8-334D282BAC80}"/>
              </a:ext>
            </a:extLst>
          </p:cNvPr>
          <p:cNvGraphicFramePr>
            <a:graphicFrameLocks noGrp="1"/>
          </p:cNvGraphicFramePr>
          <p:nvPr>
            <p:ph type="chart" sz="quarter" idx="13"/>
            <p:extLst>
              <p:ext uri="{D42A27DB-BD31-4B8C-83A1-F6EECF244321}">
                <p14:modId xmlns:p14="http://schemas.microsoft.com/office/powerpoint/2010/main" val="4887820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9BCD8F-7B48-41DE-932C-2DF8A6FAD670}"/>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E86177AD-EA5C-48EE-ADB5-C66D51BD1E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89993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29FA0-CDA6-4D07-B0C1-5067F5E3ADB4}"/>
              </a:ext>
            </a:extLst>
          </p:cNvPr>
          <p:cNvSpPr>
            <a:spLocks noGrp="1"/>
          </p:cNvSpPr>
          <p:nvPr>
            <p:ph type="title"/>
          </p:nvPr>
        </p:nvSpPr>
        <p:spPr/>
        <p:txBody>
          <a:bodyPr/>
          <a:lstStyle/>
          <a:p>
            <a:r>
              <a:rPr lang="en-US"/>
              <a:t>Instagram Interactions by Post Type | La Emilia</a:t>
            </a:r>
          </a:p>
        </p:txBody>
      </p:sp>
      <p:graphicFrame>
        <p:nvGraphicFramePr>
          <p:cNvPr id="6" name="Chart Placeholder 5">
            <a:extLst>
              <a:ext uri="{FF2B5EF4-FFF2-40B4-BE49-F238E27FC236}">
                <a16:creationId xmlns:a16="http://schemas.microsoft.com/office/drawing/2014/main" id="{2DCEF1BB-8DEA-46AD-B850-76BE3A811333}"/>
              </a:ext>
            </a:extLst>
          </p:cNvPr>
          <p:cNvGraphicFramePr>
            <a:graphicFrameLocks noGrp="1"/>
          </p:cNvGraphicFramePr>
          <p:nvPr>
            <p:ph type="chart" sz="quarter" idx="13"/>
            <p:extLst>
              <p:ext uri="{D42A27DB-BD31-4B8C-83A1-F6EECF244321}">
                <p14:modId xmlns:p14="http://schemas.microsoft.com/office/powerpoint/2010/main" val="23910488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C06181-438F-4452-B59E-C98C64807CA4}"/>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73FEE882-0F5E-41C5-9561-368D6FDD03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09201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4913A-E78B-45FE-88D7-9E31295671B5}"/>
              </a:ext>
            </a:extLst>
          </p:cNvPr>
          <p:cNvSpPr>
            <a:spLocks noGrp="1"/>
          </p:cNvSpPr>
          <p:nvPr>
            <p:ph type="title"/>
          </p:nvPr>
        </p:nvSpPr>
        <p:spPr/>
        <p:txBody>
          <a:bodyPr/>
          <a:lstStyle/>
          <a:p>
            <a:r>
              <a:rPr lang="en-US"/>
              <a:t>Instagram Interaction Rate By Post Type | La Emilia</a:t>
            </a:r>
          </a:p>
        </p:txBody>
      </p:sp>
      <p:graphicFrame>
        <p:nvGraphicFramePr>
          <p:cNvPr id="6" name="Chart Placeholder 5">
            <a:extLst>
              <a:ext uri="{FF2B5EF4-FFF2-40B4-BE49-F238E27FC236}">
                <a16:creationId xmlns:a16="http://schemas.microsoft.com/office/drawing/2014/main" id="{946150E6-3E88-4652-BF96-DF3932CEAD64}"/>
              </a:ext>
            </a:extLst>
          </p:cNvPr>
          <p:cNvGraphicFramePr>
            <a:graphicFrameLocks noGrp="1"/>
          </p:cNvGraphicFramePr>
          <p:nvPr>
            <p:ph type="chart" sz="quarter" idx="13"/>
            <p:extLst>
              <p:ext uri="{D42A27DB-BD31-4B8C-83A1-F6EECF244321}">
                <p14:modId xmlns:p14="http://schemas.microsoft.com/office/powerpoint/2010/main" val="14426543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3CD8DC-AAF9-4770-BC28-23D952F7643A}"/>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4A8D9DC7-ED54-40B2-8601-443CCE354D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25442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2D674-CCB9-4D93-927C-D5DC2F92BCCD}"/>
              </a:ext>
            </a:extLst>
          </p:cNvPr>
          <p:cNvSpPr>
            <a:spLocks noGrp="1"/>
          </p:cNvSpPr>
          <p:nvPr>
            <p:ph type="title"/>
          </p:nvPr>
        </p:nvSpPr>
        <p:spPr/>
        <p:txBody>
          <a:bodyPr/>
          <a:lstStyle/>
          <a:p>
            <a:r>
              <a:rPr lang="fr-FR"/>
              <a:t>Instagram Interactions Distribution | La Emilia</a:t>
            </a:r>
            <a:endParaRPr lang="en-US"/>
          </a:p>
        </p:txBody>
      </p:sp>
      <p:graphicFrame>
        <p:nvGraphicFramePr>
          <p:cNvPr id="6" name="Chart Placeholder 5">
            <a:extLst>
              <a:ext uri="{FF2B5EF4-FFF2-40B4-BE49-F238E27FC236}">
                <a16:creationId xmlns:a16="http://schemas.microsoft.com/office/drawing/2014/main" id="{3DA7B61B-DB67-44BB-98C9-A68AD908E2C5}"/>
              </a:ext>
            </a:extLst>
          </p:cNvPr>
          <p:cNvGraphicFramePr>
            <a:graphicFrameLocks noGrp="1"/>
          </p:cNvGraphicFramePr>
          <p:nvPr>
            <p:ph type="chart" sz="quarter" idx="13"/>
            <p:extLst>
              <p:ext uri="{D42A27DB-BD31-4B8C-83A1-F6EECF244321}">
                <p14:modId xmlns:p14="http://schemas.microsoft.com/office/powerpoint/2010/main" val="19013540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954555-4595-46FB-9514-50FCE79D825C}"/>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F1A1F272-A157-4D62-9936-330E48F808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93903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6E4EC-2B3E-425D-BC12-18E957B42BFF}"/>
              </a:ext>
            </a:extLst>
          </p:cNvPr>
          <p:cNvSpPr>
            <a:spLocks noGrp="1"/>
          </p:cNvSpPr>
          <p:nvPr>
            <p:ph type="title"/>
          </p:nvPr>
        </p:nvSpPr>
        <p:spPr/>
        <p:txBody>
          <a:bodyPr/>
          <a:lstStyle/>
          <a:p>
            <a:r>
              <a:rPr lang="en-US"/>
              <a:t>Instagram Hashtag Detection | La Emilia - 1 of 3</a:t>
            </a:r>
          </a:p>
        </p:txBody>
      </p:sp>
      <p:graphicFrame>
        <p:nvGraphicFramePr>
          <p:cNvPr id="5" name="Table Placeholder 4">
            <a:extLst>
              <a:ext uri="{FF2B5EF4-FFF2-40B4-BE49-F238E27FC236}">
                <a16:creationId xmlns:a16="http://schemas.microsoft.com/office/drawing/2014/main" id="{CD8BFF84-0C83-4652-AEF6-3595A8E34FFF}"/>
              </a:ext>
            </a:extLst>
          </p:cNvPr>
          <p:cNvGraphicFramePr>
            <a:graphicFrameLocks noGrp="1"/>
          </p:cNvGraphicFramePr>
          <p:nvPr>
            <p:ph type="tbl" sz="quarter" idx="13"/>
            <p:extLst>
              <p:ext uri="{D42A27DB-BD31-4B8C-83A1-F6EECF244321}">
                <p14:modId xmlns:p14="http://schemas.microsoft.com/office/powerpoint/2010/main" val="3923980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27926537"/>
                    </a:ext>
                  </a:extLst>
                </a:gridCol>
                <a:gridCol w="1399032">
                  <a:extLst>
                    <a:ext uri="{9D8B030D-6E8A-4147-A177-3AD203B41FA5}">
                      <a16:colId xmlns:a16="http://schemas.microsoft.com/office/drawing/2014/main" val="2030771847"/>
                    </a:ext>
                  </a:extLst>
                </a:gridCol>
                <a:gridCol w="1399032">
                  <a:extLst>
                    <a:ext uri="{9D8B030D-6E8A-4147-A177-3AD203B41FA5}">
                      <a16:colId xmlns:a16="http://schemas.microsoft.com/office/drawing/2014/main" val="3408128054"/>
                    </a:ext>
                  </a:extLst>
                </a:gridCol>
                <a:gridCol w="1399032">
                  <a:extLst>
                    <a:ext uri="{9D8B030D-6E8A-4147-A177-3AD203B41FA5}">
                      <a16:colId xmlns:a16="http://schemas.microsoft.com/office/drawing/2014/main" val="1768645193"/>
                    </a:ext>
                  </a:extLst>
                </a:gridCol>
                <a:gridCol w="1399032">
                  <a:extLst>
                    <a:ext uri="{9D8B030D-6E8A-4147-A177-3AD203B41FA5}">
                      <a16:colId xmlns:a16="http://schemas.microsoft.com/office/drawing/2014/main" val="4234717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197090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#TransporteIdeal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321.06666666667</a:t>
                      </a:r>
                    </a:p>
                  </a:txBody>
                  <a:tcPr/>
                </a:tc>
                <a:extLst>
                  <a:ext uri="{0D108BD9-81ED-4DB2-BD59-A6C34878D82A}">
                    <a16:rowId xmlns:a16="http://schemas.microsoft.com/office/drawing/2014/main" val="768616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321.06666666667</a:t>
                      </a:r>
                    </a:p>
                  </a:txBody>
                  <a:tcPr/>
                </a:tc>
                <a:extLst>
                  <a:ext uri="{0D108BD9-81ED-4DB2-BD59-A6C34878D82A}">
                    <a16:rowId xmlns:a16="http://schemas.microsoft.com/office/drawing/2014/main" val="3311701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321.06666666667</a:t>
                      </a:r>
                    </a:p>
                  </a:txBody>
                  <a:tcPr/>
                </a:tc>
                <a:extLst>
                  <a:ext uri="{0D108BD9-81ED-4DB2-BD59-A6C34878D82A}">
                    <a16:rowId xmlns:a16="http://schemas.microsoft.com/office/drawing/2014/main" val="978885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575.5</a:t>
                      </a:r>
                    </a:p>
                  </a:txBody>
                  <a:tcPr/>
                </a:tc>
                <a:extLst>
                  <a:ext uri="{0D108BD9-81ED-4DB2-BD59-A6C34878D82A}">
                    <a16:rowId xmlns:a16="http://schemas.microsoft.com/office/drawing/2014/main" val="3972120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extLst>
                  <a:ext uri="{0D108BD9-81ED-4DB2-BD59-A6C34878D82A}">
                    <a16:rowId xmlns:a16="http://schemas.microsoft.com/office/drawing/2014/main" val="3231588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extLst>
                  <a:ext uri="{0D108BD9-81ED-4DB2-BD59-A6C34878D82A}">
                    <a16:rowId xmlns:a16="http://schemas.microsoft.com/office/drawing/2014/main" val="2189366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#BajajArgentina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680.33333333333</a:t>
                      </a:r>
                    </a:p>
                  </a:txBody>
                  <a:tcPr/>
                </a:tc>
                <a:extLst>
                  <a:ext uri="{0D108BD9-81ED-4DB2-BD59-A6C34878D82A}">
                    <a16:rowId xmlns:a16="http://schemas.microsoft.com/office/drawing/2014/main" val="2646905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680.33333333333</a:t>
                      </a:r>
                    </a:p>
                  </a:txBody>
                  <a:tcPr/>
                </a:tc>
                <a:extLst>
                  <a:ext uri="{0D108BD9-81ED-4DB2-BD59-A6C34878D82A}">
                    <a16:rowId xmlns:a16="http://schemas.microsoft.com/office/drawing/2014/main" val="4271936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#SaveTheDate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665.8</a:t>
                      </a:r>
                    </a:p>
                  </a:txBody>
                  <a:tcPr/>
                </a:tc>
                <a:extLst>
                  <a:ext uri="{0D108BD9-81ED-4DB2-BD59-A6C34878D82A}">
                    <a16:rowId xmlns:a16="http://schemas.microsoft.com/office/drawing/2014/main" val="351260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#NoTeDetengas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665.8</a:t>
                      </a:r>
                    </a:p>
                  </a:txBody>
                  <a:tcPr/>
                </a:tc>
                <a:extLst>
                  <a:ext uri="{0D108BD9-81ED-4DB2-BD59-A6C34878D82A}">
                    <a16:rowId xmlns:a16="http://schemas.microsoft.com/office/drawing/2014/main" val="3496874227"/>
                  </a:ext>
                </a:extLst>
              </a:tr>
            </a:tbl>
          </a:graphicData>
        </a:graphic>
      </p:graphicFrame>
      <p:sp>
        <p:nvSpPr>
          <p:cNvPr id="4" name="Text Placeholder 3">
            <a:extLst>
              <a:ext uri="{FF2B5EF4-FFF2-40B4-BE49-F238E27FC236}">
                <a16:creationId xmlns:a16="http://schemas.microsoft.com/office/drawing/2014/main" id="{F6DBA420-A580-4C16-92BF-3026982D5F29}"/>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32930268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E8B14-0919-4BF2-8CD0-50E70FAA5413}"/>
              </a:ext>
            </a:extLst>
          </p:cNvPr>
          <p:cNvSpPr>
            <a:spLocks noGrp="1"/>
          </p:cNvSpPr>
          <p:nvPr>
            <p:ph type="title"/>
          </p:nvPr>
        </p:nvSpPr>
        <p:spPr/>
        <p:txBody>
          <a:bodyPr/>
          <a:lstStyle/>
          <a:p>
            <a:r>
              <a:rPr lang="en-US"/>
              <a:t>Instagram Hashtag Detection | La Emilia - 2 of 3</a:t>
            </a:r>
          </a:p>
        </p:txBody>
      </p:sp>
      <p:graphicFrame>
        <p:nvGraphicFramePr>
          <p:cNvPr id="5" name="Table Placeholder 4">
            <a:extLst>
              <a:ext uri="{FF2B5EF4-FFF2-40B4-BE49-F238E27FC236}">
                <a16:creationId xmlns:a16="http://schemas.microsoft.com/office/drawing/2014/main" id="{B5D7B5EF-3E7C-48DF-8ECF-5F8DC7913435}"/>
              </a:ext>
            </a:extLst>
          </p:cNvPr>
          <p:cNvGraphicFramePr>
            <a:graphicFrameLocks noGrp="1"/>
          </p:cNvGraphicFramePr>
          <p:nvPr>
            <p:ph type="tbl" sz="quarter" idx="13"/>
            <p:extLst>
              <p:ext uri="{D42A27DB-BD31-4B8C-83A1-F6EECF244321}">
                <p14:modId xmlns:p14="http://schemas.microsoft.com/office/powerpoint/2010/main" val="2819131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09101298"/>
                    </a:ext>
                  </a:extLst>
                </a:gridCol>
                <a:gridCol w="1399032">
                  <a:extLst>
                    <a:ext uri="{9D8B030D-6E8A-4147-A177-3AD203B41FA5}">
                      <a16:colId xmlns:a16="http://schemas.microsoft.com/office/drawing/2014/main" val="1422250390"/>
                    </a:ext>
                  </a:extLst>
                </a:gridCol>
                <a:gridCol w="1399032">
                  <a:extLst>
                    <a:ext uri="{9D8B030D-6E8A-4147-A177-3AD203B41FA5}">
                      <a16:colId xmlns:a16="http://schemas.microsoft.com/office/drawing/2014/main" val="3421586124"/>
                    </a:ext>
                  </a:extLst>
                </a:gridCol>
                <a:gridCol w="1399032">
                  <a:extLst>
                    <a:ext uri="{9D8B030D-6E8A-4147-A177-3AD203B41FA5}">
                      <a16:colId xmlns:a16="http://schemas.microsoft.com/office/drawing/2014/main" val="93248627"/>
                    </a:ext>
                  </a:extLst>
                </a:gridCol>
                <a:gridCol w="1399032">
                  <a:extLst>
                    <a:ext uri="{9D8B030D-6E8A-4147-A177-3AD203B41FA5}">
                      <a16:colId xmlns:a16="http://schemas.microsoft.com/office/drawing/2014/main" val="2309885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894834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248.6</a:t>
                      </a:r>
                    </a:p>
                  </a:txBody>
                  <a:tcPr/>
                </a:tc>
                <a:extLst>
                  <a:ext uri="{0D108BD9-81ED-4DB2-BD59-A6C34878D82A}">
                    <a16:rowId xmlns:a16="http://schemas.microsoft.com/office/drawing/2014/main" val="701429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#PromosEspeciales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143.4</a:t>
                      </a:r>
                    </a:p>
                  </a:txBody>
                  <a:tcPr/>
                </a:tc>
                <a:extLst>
                  <a:ext uri="{0D108BD9-81ED-4DB2-BD59-A6C34878D82A}">
                    <a16:rowId xmlns:a16="http://schemas.microsoft.com/office/drawing/2014/main" val="3687104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158.5</a:t>
                      </a:r>
                    </a:p>
                  </a:txBody>
                  <a:tcPr/>
                </a:tc>
                <a:extLst>
                  <a:ext uri="{0D108BD9-81ED-4DB2-BD59-A6C34878D82A}">
                    <a16:rowId xmlns:a16="http://schemas.microsoft.com/office/drawing/2014/main" val="2953881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#sanvalentin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extLst>
                  <a:ext uri="{0D108BD9-81ED-4DB2-BD59-A6C34878D82A}">
                    <a16:rowId xmlns:a16="http://schemas.microsoft.com/office/drawing/2014/main" val="4210036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#𝐁𝐞𝐧𝐞𝐥𝐥𝐢𝗪𝐞𝐞𝐤</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1018.3333333333</a:t>
                      </a:r>
                    </a:p>
                  </a:txBody>
                  <a:tcPr/>
                </a:tc>
                <a:extLst>
                  <a:ext uri="{0D108BD9-81ED-4DB2-BD59-A6C34878D82A}">
                    <a16:rowId xmlns:a16="http://schemas.microsoft.com/office/drawing/2014/main" val="3598417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#encuentro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extLst>
                  <a:ext uri="{0D108BD9-81ED-4DB2-BD59-A6C34878D82A}">
                    <a16:rowId xmlns:a16="http://schemas.microsoft.com/office/drawing/2014/main" val="3297361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extLst>
                  <a:ext uri="{0D108BD9-81ED-4DB2-BD59-A6C34878D82A}">
                    <a16:rowId xmlns:a16="http://schemas.microsoft.com/office/drawing/2014/main" val="537395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extLst>
                  <a:ext uri="{0D108BD9-81ED-4DB2-BD59-A6C34878D82A}">
                    <a16:rowId xmlns:a16="http://schemas.microsoft.com/office/drawing/2014/main" val="796517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675.66666666667</a:t>
                      </a:r>
                    </a:p>
                  </a:txBody>
                  <a:tcPr/>
                </a:tc>
                <a:extLst>
                  <a:ext uri="{0D108BD9-81ED-4DB2-BD59-A6C34878D82A}">
                    <a16:rowId xmlns:a16="http://schemas.microsoft.com/office/drawing/2014/main" val="1080046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#TestRide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426.66666666667</a:t>
                      </a:r>
                    </a:p>
                  </a:txBody>
                  <a:tcPr/>
                </a:tc>
                <a:extLst>
                  <a:ext uri="{0D108BD9-81ED-4DB2-BD59-A6C34878D82A}">
                    <a16:rowId xmlns:a16="http://schemas.microsoft.com/office/drawing/2014/main" val="2186290094"/>
                  </a:ext>
                </a:extLst>
              </a:tr>
            </a:tbl>
          </a:graphicData>
        </a:graphic>
      </p:graphicFrame>
      <p:sp>
        <p:nvSpPr>
          <p:cNvPr id="4" name="Text Placeholder 3">
            <a:extLst>
              <a:ext uri="{FF2B5EF4-FFF2-40B4-BE49-F238E27FC236}">
                <a16:creationId xmlns:a16="http://schemas.microsoft.com/office/drawing/2014/main" id="{877E3967-5971-4119-BA73-11B6C0D5A574}"/>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26002610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06B5D-951B-448D-A378-41ED100D1A6B}"/>
              </a:ext>
            </a:extLst>
          </p:cNvPr>
          <p:cNvSpPr>
            <a:spLocks noGrp="1"/>
          </p:cNvSpPr>
          <p:nvPr>
            <p:ph type="title"/>
          </p:nvPr>
        </p:nvSpPr>
        <p:spPr/>
        <p:txBody>
          <a:bodyPr/>
          <a:lstStyle/>
          <a:p>
            <a:r>
              <a:rPr lang="en-US"/>
              <a:t>Instagram Hashtag Detection | La Emilia - 3 of 3</a:t>
            </a:r>
          </a:p>
        </p:txBody>
      </p:sp>
      <p:graphicFrame>
        <p:nvGraphicFramePr>
          <p:cNvPr id="5" name="Table Placeholder 4">
            <a:extLst>
              <a:ext uri="{FF2B5EF4-FFF2-40B4-BE49-F238E27FC236}">
                <a16:creationId xmlns:a16="http://schemas.microsoft.com/office/drawing/2014/main" id="{1D834A1A-4DC5-48B1-BAFC-5854FA4D49D4}"/>
              </a:ext>
            </a:extLst>
          </p:cNvPr>
          <p:cNvGraphicFramePr>
            <a:graphicFrameLocks noGrp="1"/>
          </p:cNvGraphicFramePr>
          <p:nvPr>
            <p:ph type="tbl" sz="quarter" idx="13"/>
            <p:extLst>
              <p:ext uri="{D42A27DB-BD31-4B8C-83A1-F6EECF244321}">
                <p14:modId xmlns:p14="http://schemas.microsoft.com/office/powerpoint/2010/main" val="2154296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88422629"/>
                    </a:ext>
                  </a:extLst>
                </a:gridCol>
                <a:gridCol w="1399032">
                  <a:extLst>
                    <a:ext uri="{9D8B030D-6E8A-4147-A177-3AD203B41FA5}">
                      <a16:colId xmlns:a16="http://schemas.microsoft.com/office/drawing/2014/main" val="3264913345"/>
                    </a:ext>
                  </a:extLst>
                </a:gridCol>
                <a:gridCol w="1399032">
                  <a:extLst>
                    <a:ext uri="{9D8B030D-6E8A-4147-A177-3AD203B41FA5}">
                      <a16:colId xmlns:a16="http://schemas.microsoft.com/office/drawing/2014/main" val="2438965429"/>
                    </a:ext>
                  </a:extLst>
                </a:gridCol>
                <a:gridCol w="1399032">
                  <a:extLst>
                    <a:ext uri="{9D8B030D-6E8A-4147-A177-3AD203B41FA5}">
                      <a16:colId xmlns:a16="http://schemas.microsoft.com/office/drawing/2014/main" val="3285727596"/>
                    </a:ext>
                  </a:extLst>
                </a:gridCol>
                <a:gridCol w="1399032">
                  <a:extLst>
                    <a:ext uri="{9D8B030D-6E8A-4147-A177-3AD203B41FA5}">
                      <a16:colId xmlns:a16="http://schemas.microsoft.com/office/drawing/2014/main" val="4276800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036387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extLst>
                  <a:ext uri="{0D108BD9-81ED-4DB2-BD59-A6C34878D82A}">
                    <a16:rowId xmlns:a16="http://schemas.microsoft.com/office/drawing/2014/main" val="2440104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extLst>
                  <a:ext uri="{0D108BD9-81ED-4DB2-BD59-A6C34878D82A}">
                    <a16:rowId xmlns:a16="http://schemas.microsoft.com/office/drawing/2014/main" val="1462258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#MoveteConEstilo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extLst>
                  <a:ext uri="{0D108BD9-81ED-4DB2-BD59-A6C34878D82A}">
                    <a16:rowId xmlns:a16="http://schemas.microsoft.com/office/drawing/2014/main" val="3809129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#Fascino125Fi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extLst>
                  <a:ext uri="{0D108BD9-81ED-4DB2-BD59-A6C34878D82A}">
                    <a16:rowId xmlns:a16="http://schemas.microsoft.com/office/drawing/2014/main" val="2862438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#HondaSafety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extLst>
                  <a:ext uri="{0D108BD9-81ED-4DB2-BD59-A6C34878D82A}">
                    <a16:rowId xmlns:a16="http://schemas.microsoft.com/office/drawing/2014/main" val="3492368075"/>
                  </a:ext>
                </a:extLst>
              </a:tr>
            </a:tbl>
          </a:graphicData>
        </a:graphic>
      </p:graphicFrame>
      <p:sp>
        <p:nvSpPr>
          <p:cNvPr id="4" name="Text Placeholder 3">
            <a:extLst>
              <a:ext uri="{FF2B5EF4-FFF2-40B4-BE49-F238E27FC236}">
                <a16:creationId xmlns:a16="http://schemas.microsoft.com/office/drawing/2014/main" id="{E974A5FA-6588-4BFC-8B30-B41E9D9DBA71}"/>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37534979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37051-DEC2-42C2-B220-3324BC009C20}"/>
              </a:ext>
            </a:extLst>
          </p:cNvPr>
          <p:cNvSpPr>
            <a:spLocks noGrp="1"/>
          </p:cNvSpPr>
          <p:nvPr>
            <p:ph type="title"/>
          </p:nvPr>
        </p:nvSpPr>
        <p:spPr/>
        <p:txBody>
          <a:bodyPr/>
          <a:lstStyle/>
          <a:p>
            <a:r>
              <a:rPr lang="en-US"/>
              <a:t>Instagram Posts Table | La Emilia - 1 of 11</a:t>
            </a:r>
          </a:p>
        </p:txBody>
      </p:sp>
      <p:graphicFrame>
        <p:nvGraphicFramePr>
          <p:cNvPr id="5" name="Table Placeholder 4">
            <a:extLst>
              <a:ext uri="{FF2B5EF4-FFF2-40B4-BE49-F238E27FC236}">
                <a16:creationId xmlns:a16="http://schemas.microsoft.com/office/drawing/2014/main" id="{B3947ACB-D424-49C1-BC5A-E75C96764083}"/>
              </a:ext>
            </a:extLst>
          </p:cNvPr>
          <p:cNvGraphicFramePr>
            <a:graphicFrameLocks noGrp="1"/>
          </p:cNvGraphicFramePr>
          <p:nvPr>
            <p:ph type="tbl" sz="quarter" idx="13"/>
            <p:extLst>
              <p:ext uri="{D42A27DB-BD31-4B8C-83A1-F6EECF244321}">
                <p14:modId xmlns:p14="http://schemas.microsoft.com/office/powerpoint/2010/main" val="2125318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531416025"/>
                    </a:ext>
                  </a:extLst>
                </a:gridCol>
                <a:gridCol w="1152144">
                  <a:extLst>
                    <a:ext uri="{9D8B030D-6E8A-4147-A177-3AD203B41FA5}">
                      <a16:colId xmlns:a16="http://schemas.microsoft.com/office/drawing/2014/main" val="1017823132"/>
                    </a:ext>
                  </a:extLst>
                </a:gridCol>
                <a:gridCol w="1152144">
                  <a:extLst>
                    <a:ext uri="{9D8B030D-6E8A-4147-A177-3AD203B41FA5}">
                      <a16:colId xmlns:a16="http://schemas.microsoft.com/office/drawing/2014/main" val="2533647404"/>
                    </a:ext>
                  </a:extLst>
                </a:gridCol>
                <a:gridCol w="1152144">
                  <a:extLst>
                    <a:ext uri="{9D8B030D-6E8A-4147-A177-3AD203B41FA5}">
                      <a16:colId xmlns:a16="http://schemas.microsoft.com/office/drawing/2014/main" val="3991428744"/>
                    </a:ext>
                  </a:extLst>
                </a:gridCol>
                <a:gridCol w="1152144">
                  <a:extLst>
                    <a:ext uri="{9D8B030D-6E8A-4147-A177-3AD203B41FA5}">
                      <a16:colId xmlns:a16="http://schemas.microsoft.com/office/drawing/2014/main" val="2666056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44958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- 2021-02-09 11:14:38</a:t>
                      </a:r>
                      <a:r>
                        <a:rPr kumimoji="0" lang="es-ES" sz="1000" b="0" i="0" u="none" strike="noStrike" kern="1200" cap="none" spc="0" normalizeH="0" baseline="0" noProof="0">
                          <a:ln>
                            <a:noFill/>
                          </a:ln>
                          <a:solidFill>
                            <a:prstClr val="black"/>
                          </a:solidFill>
                          <a:effectLst/>
                          <a:uLnTx/>
                          <a:uFillTx/>
                          <a:latin typeface="+mn-lt"/>
                          <a:ea typeface="+mn-ea"/>
                          <a:cs typeface="+mn-cs"/>
                        </a:rPr>
                        <a:t>
 Honda CB400  Fue un modelo icónico fabricado desde 1978 a 1986, sucesor del modelo Dream con un significativo estilo europeo. 
¿Lo conocías?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89779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- 2021-02-16 10:02:05</a:t>
                      </a:r>
                      <a:r>
                        <a:rPr kumimoji="0" lang="es-ES" sz="1000" b="0" i="0" u="none" strike="noStrike" kern="1200" cap="none" spc="0" normalizeH="0" baseline="0" noProof="0">
                          <a:ln>
                            <a:noFill/>
                          </a:ln>
                          <a:solidFill>
                            <a:prstClr val="black"/>
                          </a:solidFill>
                          <a:effectLst/>
                          <a:uLnTx/>
                          <a:uFillTx/>
                          <a:latin typeface="+mn-lt"/>
                          <a:ea typeface="+mn-ea"/>
                          <a:cs typeface="+mn-cs"/>
                        </a:rPr>
                        <a:t>
 Feliz cumpleaños al campeón de todos los tiempos: Valentino Rossi 💛💛
¡Dejale tu saludos en los comentarios!
#valentinorossi #vr46 #happybirthday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43964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- 2021-02-11 10:06:35</a:t>
                      </a:r>
                      <a:r>
                        <a:rPr kumimoji="0" lang="es-ES" sz="1000" b="0" i="0" u="none" strike="noStrike" kern="1200" cap="none" spc="0" normalizeH="0" baseline="0" noProof="0">
                          <a:ln>
                            <a:noFill/>
                          </a:ln>
                          <a:solidFill>
                            <a:prstClr val="black"/>
                          </a:solidFill>
                          <a:effectLst/>
                          <a:uLnTx/>
                          <a:uFillTx/>
                          <a:latin typeface="+mn-lt"/>
                          <a:ea typeface="+mn-ea"/>
                          <a:cs typeface="+mn-cs"/>
                        </a:rPr>
                        <a:t>
 “La más sofisticada motocicleta de fabricación en serie de la Historia”. Esa fue la reacción de los periodistas especializados cuando se subieron por primera vez a una moto japonesa que venía a romper el mercado de la alta cilindrada. Presentada oficialmente en Abril de 1969, durante la feria England Motorcycle Club, la Honda CB750F traía para su época una serie de increíbles innovaciones tecnológicas para una moto de fabricación en serie, y creó un nuevo segmento que vive hasta hoy: Superbikes.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58856486"/>
                  </a:ext>
                </a:extLst>
              </a:tr>
            </a:tbl>
          </a:graphicData>
        </a:graphic>
      </p:graphicFrame>
      <p:sp>
        <p:nvSpPr>
          <p:cNvPr id="4" name="Text Placeholder 3">
            <a:extLst>
              <a:ext uri="{FF2B5EF4-FFF2-40B4-BE49-F238E27FC236}">
                <a16:creationId xmlns:a16="http://schemas.microsoft.com/office/drawing/2014/main" id="{2D71CB3C-9732-4C1F-961D-F2BC89F82781}"/>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22888075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FD329-CB7D-4A77-A44F-FCEB6DED6ABD}"/>
              </a:ext>
            </a:extLst>
          </p:cNvPr>
          <p:cNvSpPr>
            <a:spLocks noGrp="1"/>
          </p:cNvSpPr>
          <p:nvPr>
            <p:ph type="title"/>
          </p:nvPr>
        </p:nvSpPr>
        <p:spPr/>
        <p:txBody>
          <a:bodyPr/>
          <a:lstStyle/>
          <a:p>
            <a:r>
              <a:rPr lang="en-US"/>
              <a:t>Instagram Posts Table | La Emilia - 2 of 11</a:t>
            </a:r>
          </a:p>
        </p:txBody>
      </p:sp>
      <p:graphicFrame>
        <p:nvGraphicFramePr>
          <p:cNvPr id="5" name="Table Placeholder 4">
            <a:extLst>
              <a:ext uri="{FF2B5EF4-FFF2-40B4-BE49-F238E27FC236}">
                <a16:creationId xmlns:a16="http://schemas.microsoft.com/office/drawing/2014/main" id="{6E0448CC-1C7D-4954-BD95-62F021B0CDBF}"/>
              </a:ext>
            </a:extLst>
          </p:cNvPr>
          <p:cNvGraphicFramePr>
            <a:graphicFrameLocks noGrp="1"/>
          </p:cNvGraphicFramePr>
          <p:nvPr>
            <p:ph type="tbl" sz="quarter" idx="13"/>
            <p:extLst>
              <p:ext uri="{D42A27DB-BD31-4B8C-83A1-F6EECF244321}">
                <p14:modId xmlns:p14="http://schemas.microsoft.com/office/powerpoint/2010/main" val="281845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4205653588"/>
                    </a:ext>
                  </a:extLst>
                </a:gridCol>
                <a:gridCol w="1152144">
                  <a:extLst>
                    <a:ext uri="{9D8B030D-6E8A-4147-A177-3AD203B41FA5}">
                      <a16:colId xmlns:a16="http://schemas.microsoft.com/office/drawing/2014/main" val="2268915712"/>
                    </a:ext>
                  </a:extLst>
                </a:gridCol>
                <a:gridCol w="1152144">
                  <a:extLst>
                    <a:ext uri="{9D8B030D-6E8A-4147-A177-3AD203B41FA5}">
                      <a16:colId xmlns:a16="http://schemas.microsoft.com/office/drawing/2014/main" val="650361614"/>
                    </a:ext>
                  </a:extLst>
                </a:gridCol>
                <a:gridCol w="1152144">
                  <a:extLst>
                    <a:ext uri="{9D8B030D-6E8A-4147-A177-3AD203B41FA5}">
                      <a16:colId xmlns:a16="http://schemas.microsoft.com/office/drawing/2014/main" val="631998638"/>
                    </a:ext>
                  </a:extLst>
                </a:gridCol>
                <a:gridCol w="1152144">
                  <a:extLst>
                    <a:ext uri="{9D8B030D-6E8A-4147-A177-3AD203B41FA5}">
                      <a16:colId xmlns:a16="http://schemas.microsoft.com/office/drawing/2014/main" val="3888632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32624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- 2021-02-14 00:31:55</a:t>
                      </a:r>
                      <a:r>
                        <a:rPr kumimoji="0" lang="en-US" sz="1000" b="0" i="0" u="none" strike="noStrike" kern="1200" cap="none" spc="0" normalizeH="0" baseline="0" noProof="0">
                          <a:ln>
                            <a:noFill/>
                          </a:ln>
                          <a:solidFill>
                            <a:prstClr val="black"/>
                          </a:solidFill>
                          <a:effectLst/>
                          <a:uLnTx/>
                          <a:uFillTx/>
                          <a:latin typeface="+mn-lt"/>
                          <a:ea typeface="+mn-ea"/>
                          <a:cs typeface="+mn-cs"/>
                        </a:rPr>
                        <a:t>
 DIA 1 SABADO 13⁣
⁣
Después de la espera y las ganas de rodar: el reencuentro. ⁣
¡Así fue el primer día de #𝐁𝐞𝐧𝐞𝐥𝐥𝐢𝗪𝐞𝐞𝐤 𝟐𝟎𝟐𝟏!⁣
⁣
Visitamos Valle Grande . Espectacular vista, camino desafiante y una increíble juntada Benellista. ⁣
Además estuvimos con patomorellimotoescuela quien llevó adelante el primer Test Ride  y cerró el día con  una charla sobre Manejo Off Road.⁣
⁣
¡Te mostramos un poco lo que fue!⁣ 
⁣
#Benelli⁣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66111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- 2021-02-10 18:16:26</a:t>
                      </a:r>
                      <a:r>
                        <a:rPr kumimoji="0" lang="es-ES" sz="1000" b="0" i="0" u="none" strike="noStrike" kern="1200" cap="none" spc="0" normalizeH="0" baseline="0" noProof="0">
                          <a:ln>
                            <a:noFill/>
                          </a:ln>
                          <a:solidFill>
                            <a:prstClr val="black"/>
                          </a:solidFill>
                          <a:effectLst/>
                          <a:uLnTx/>
                          <a:uFillTx/>
                          <a:latin typeface="+mn-lt"/>
                          <a:ea typeface="+mn-ea"/>
                          <a:cs typeface="+mn-cs"/>
                        </a:rPr>
                        <a:t>
 Actitud y potencia en una misma moto. Viví la experiencia  de la ruta a otro nivel.⁣
⁣
Descubrí #302S de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71248985"/>
                  </a:ext>
                </a:extLst>
              </a:tr>
            </a:tbl>
          </a:graphicData>
        </a:graphic>
      </p:graphicFrame>
      <p:sp>
        <p:nvSpPr>
          <p:cNvPr id="4" name="Text Placeholder 3">
            <a:extLst>
              <a:ext uri="{FF2B5EF4-FFF2-40B4-BE49-F238E27FC236}">
                <a16:creationId xmlns:a16="http://schemas.microsoft.com/office/drawing/2014/main" id="{FEE58804-7450-42AD-A819-A072DC371782}"/>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8294136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BB622-1F57-45B1-83D8-6ABF1AA9F44E}"/>
              </a:ext>
            </a:extLst>
          </p:cNvPr>
          <p:cNvSpPr>
            <a:spLocks noGrp="1"/>
          </p:cNvSpPr>
          <p:nvPr>
            <p:ph type="title"/>
          </p:nvPr>
        </p:nvSpPr>
        <p:spPr/>
        <p:txBody>
          <a:bodyPr/>
          <a:lstStyle/>
          <a:p>
            <a:r>
              <a:rPr lang="en-US"/>
              <a:t>Instagram Posts Table | La Emilia - 3 of 11</a:t>
            </a:r>
          </a:p>
        </p:txBody>
      </p:sp>
      <p:graphicFrame>
        <p:nvGraphicFramePr>
          <p:cNvPr id="5" name="Table Placeholder 4">
            <a:extLst>
              <a:ext uri="{FF2B5EF4-FFF2-40B4-BE49-F238E27FC236}">
                <a16:creationId xmlns:a16="http://schemas.microsoft.com/office/drawing/2014/main" id="{31780EA9-F0D8-4A52-8706-8431D39DD00A}"/>
              </a:ext>
            </a:extLst>
          </p:cNvPr>
          <p:cNvGraphicFramePr>
            <a:graphicFrameLocks noGrp="1"/>
          </p:cNvGraphicFramePr>
          <p:nvPr>
            <p:ph type="tbl" sz="quarter" idx="13"/>
            <p:extLst>
              <p:ext uri="{D42A27DB-BD31-4B8C-83A1-F6EECF244321}">
                <p14:modId xmlns:p14="http://schemas.microsoft.com/office/powerpoint/2010/main" val="300125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188931484"/>
                    </a:ext>
                  </a:extLst>
                </a:gridCol>
                <a:gridCol w="1152144">
                  <a:extLst>
                    <a:ext uri="{9D8B030D-6E8A-4147-A177-3AD203B41FA5}">
                      <a16:colId xmlns:a16="http://schemas.microsoft.com/office/drawing/2014/main" val="851108677"/>
                    </a:ext>
                  </a:extLst>
                </a:gridCol>
                <a:gridCol w="1152144">
                  <a:extLst>
                    <a:ext uri="{9D8B030D-6E8A-4147-A177-3AD203B41FA5}">
                      <a16:colId xmlns:a16="http://schemas.microsoft.com/office/drawing/2014/main" val="1737445187"/>
                    </a:ext>
                  </a:extLst>
                </a:gridCol>
                <a:gridCol w="1152144">
                  <a:extLst>
                    <a:ext uri="{9D8B030D-6E8A-4147-A177-3AD203B41FA5}">
                      <a16:colId xmlns:a16="http://schemas.microsoft.com/office/drawing/2014/main" val="1797966382"/>
                    </a:ext>
                  </a:extLst>
                </a:gridCol>
                <a:gridCol w="1152144">
                  <a:extLst>
                    <a:ext uri="{9D8B030D-6E8A-4147-A177-3AD203B41FA5}">
                      <a16:colId xmlns:a16="http://schemas.microsoft.com/office/drawing/2014/main" val="3827340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38924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- 2021-02-15 08:31:14</a:t>
                      </a:r>
                      <a:r>
                        <a:rPr kumimoji="0" lang="en-US" sz="1000" b="0" i="0" u="none" strike="noStrike" kern="1200" cap="none" spc="0" normalizeH="0" baseline="0" noProof="0">
                          <a:ln>
                            <a:noFill/>
                          </a:ln>
                          <a:solidFill>
                            <a:prstClr val="black"/>
                          </a:solidFill>
                          <a:effectLst/>
                          <a:uLnTx/>
                          <a:uFillTx/>
                          <a:latin typeface="+mn-lt"/>
                          <a:ea typeface="+mn-ea"/>
                          <a:cs typeface="+mn-cs"/>
                        </a:rPr>
                        <a:t>
 #𝐁𝐞𝐧𝐞𝐥𝐥𝐢𝗪𝐞𝐞𝐤 𝟐𝟎𝟐𝟏
Caravana Benellista a Los Reyunos. 
Increíble travesía y paisajes. 
¡Mirá el video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7356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- 2021-02-05 20:00:35</a:t>
                      </a:r>
                      <a:r>
                        <a:rPr kumimoji="0" lang="es-ES" sz="1000" b="0" i="0" u="none" strike="noStrike" kern="1200" cap="none" spc="0" normalizeH="0" baseline="0" noProof="0">
                          <a:ln>
                            <a:noFill/>
                          </a:ln>
                          <a:solidFill>
                            <a:prstClr val="black"/>
                          </a:solidFill>
                          <a:effectLst/>
                          <a:uLnTx/>
                          <a:uFillTx/>
                          <a:latin typeface="+mn-lt"/>
                          <a:ea typeface="+mn-ea"/>
                          <a:cs typeface="+mn-cs"/>
                        </a:rPr>
                        <a:t>
 Te gusta destacarte a donde vayas? La #302S es la compañera perfecta para tus rutas, combinando estilo y personalidad en su color verde lima.
#Benelli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57909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- 2021-02-14 12:28:04</a:t>
                      </a:r>
                      <a:r>
                        <a:rPr kumimoji="0" lang="es-ES" sz="1000" b="0" i="0" u="none" strike="noStrike" kern="1200" cap="none" spc="0" normalizeH="0" baseline="0" noProof="0">
                          <a:ln>
                            <a:noFill/>
                          </a:ln>
                          <a:solidFill>
                            <a:prstClr val="black"/>
                          </a:solidFill>
                          <a:effectLst/>
                          <a:uLnTx/>
                          <a:uFillTx/>
                          <a:latin typeface="+mn-lt"/>
                          <a:ea typeface="+mn-ea"/>
                          <a:cs typeface="+mn-cs"/>
                        </a:rPr>
                        <a:t>
 -¿Estás enamorado de tu Honda? 
-¿Cómo te diste cuenta? 
Feliz día de #sanvalentin a todos los que el amor de su Honda, les dejo una huella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81853120"/>
                  </a:ext>
                </a:extLst>
              </a:tr>
            </a:tbl>
          </a:graphicData>
        </a:graphic>
      </p:graphicFrame>
      <p:sp>
        <p:nvSpPr>
          <p:cNvPr id="4" name="Text Placeholder 3">
            <a:extLst>
              <a:ext uri="{FF2B5EF4-FFF2-40B4-BE49-F238E27FC236}">
                <a16:creationId xmlns:a16="http://schemas.microsoft.com/office/drawing/2014/main" id="{C00FECBA-383C-4B12-BF0E-BD15048E8B08}"/>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10716537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D50C7-A0D0-4BC7-90F0-D3E31DE6E42A}"/>
              </a:ext>
            </a:extLst>
          </p:cNvPr>
          <p:cNvSpPr>
            <a:spLocks noGrp="1"/>
          </p:cNvSpPr>
          <p:nvPr>
            <p:ph type="title"/>
          </p:nvPr>
        </p:nvSpPr>
        <p:spPr/>
        <p:txBody>
          <a:bodyPr/>
          <a:lstStyle/>
          <a:p>
            <a:r>
              <a:rPr lang="en-US"/>
              <a:t>Instagram Posts Table | La Emilia - 4 of 11</a:t>
            </a:r>
          </a:p>
        </p:txBody>
      </p:sp>
      <p:graphicFrame>
        <p:nvGraphicFramePr>
          <p:cNvPr id="5" name="Table Placeholder 4">
            <a:extLst>
              <a:ext uri="{FF2B5EF4-FFF2-40B4-BE49-F238E27FC236}">
                <a16:creationId xmlns:a16="http://schemas.microsoft.com/office/drawing/2014/main" id="{B142466E-359B-41FA-A772-42E3F977F8BB}"/>
              </a:ext>
            </a:extLst>
          </p:cNvPr>
          <p:cNvGraphicFramePr>
            <a:graphicFrameLocks noGrp="1"/>
          </p:cNvGraphicFramePr>
          <p:nvPr>
            <p:ph type="tbl" sz="quarter" idx="13"/>
            <p:extLst>
              <p:ext uri="{D42A27DB-BD31-4B8C-83A1-F6EECF244321}">
                <p14:modId xmlns:p14="http://schemas.microsoft.com/office/powerpoint/2010/main" val="2353825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21042143"/>
                    </a:ext>
                  </a:extLst>
                </a:gridCol>
                <a:gridCol w="1152144">
                  <a:extLst>
                    <a:ext uri="{9D8B030D-6E8A-4147-A177-3AD203B41FA5}">
                      <a16:colId xmlns:a16="http://schemas.microsoft.com/office/drawing/2014/main" val="2842441501"/>
                    </a:ext>
                  </a:extLst>
                </a:gridCol>
                <a:gridCol w="1152144">
                  <a:extLst>
                    <a:ext uri="{9D8B030D-6E8A-4147-A177-3AD203B41FA5}">
                      <a16:colId xmlns:a16="http://schemas.microsoft.com/office/drawing/2014/main" val="3970511666"/>
                    </a:ext>
                  </a:extLst>
                </a:gridCol>
                <a:gridCol w="1152144">
                  <a:extLst>
                    <a:ext uri="{9D8B030D-6E8A-4147-A177-3AD203B41FA5}">
                      <a16:colId xmlns:a16="http://schemas.microsoft.com/office/drawing/2014/main" val="2555482154"/>
                    </a:ext>
                  </a:extLst>
                </a:gridCol>
                <a:gridCol w="1152144">
                  <a:extLst>
                    <a:ext uri="{9D8B030D-6E8A-4147-A177-3AD203B41FA5}">
                      <a16:colId xmlns:a16="http://schemas.microsoft.com/office/drawing/2014/main" val="1169309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70093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- 2021-02-09 16:00:33</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el link de nuestra BIO.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89779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- 2021-02-01 17:34:26</a:t>
                      </a:r>
                      <a:r>
                        <a:rPr kumimoji="0" lang="en-US" sz="1000" b="0" i="0" u="none" strike="noStrike" kern="1200" cap="none" spc="0" normalizeH="0" baseline="0" noProof="0">
                          <a:ln>
                            <a:noFill/>
                          </a:ln>
                          <a:solidFill>
                            <a:prstClr val="black"/>
                          </a:solidFill>
                          <a:effectLst/>
                          <a:uLnTx/>
                          <a:uFillTx/>
                          <a:latin typeface="+mn-lt"/>
                          <a:ea typeface="+mn-ea"/>
                          <a:cs typeface="+mn-cs"/>
                        </a:rPr>
                        <a:t>
 ¡𝐕𝐞𝐧𝐢́ 𝐚 𝐝𝐢𝐬𝐟𝐫𝐮𝐭𝐚𝐫 𝐝𝐞 #𝐁𝐞𝐧𝐞𝐥𝐥𝐢𝗪𝐞𝐞𝐤!⁣
⁣
👉Ganate combustible y hospedaje para vos y una amigo.⁣
⁣
Participar es muuuuy fácil. Sólo tenés que:⁣
✅Darle like a la publicación⁣
✅Etiquetar al amigo que quieras que te acompañe en esta aventura.⁣
¡y listo ya estás participando!⁣
⁣
No tenes excusas para ser parte del evento del año. ⁣
⁣
⁣
⁣
#Benelli #Encuentro⁣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12298745"/>
                  </a:ext>
                </a:extLst>
              </a:tr>
            </a:tbl>
          </a:graphicData>
        </a:graphic>
      </p:graphicFrame>
      <p:sp>
        <p:nvSpPr>
          <p:cNvPr id="4" name="Text Placeholder 3">
            <a:extLst>
              <a:ext uri="{FF2B5EF4-FFF2-40B4-BE49-F238E27FC236}">
                <a16:creationId xmlns:a16="http://schemas.microsoft.com/office/drawing/2014/main" id="{EC3E7F59-189E-4BF6-B044-72B90A2D6779}"/>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18959256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F0F65-4024-4C6A-AFCA-E2B5A2E3FE8C}"/>
              </a:ext>
            </a:extLst>
          </p:cNvPr>
          <p:cNvSpPr>
            <a:spLocks noGrp="1"/>
          </p:cNvSpPr>
          <p:nvPr>
            <p:ph type="title"/>
          </p:nvPr>
        </p:nvSpPr>
        <p:spPr/>
        <p:txBody>
          <a:bodyPr/>
          <a:lstStyle/>
          <a:p>
            <a:r>
              <a:rPr lang="en-US"/>
              <a:t>Instagram Posts Table | La Emilia - 5 of 11</a:t>
            </a:r>
          </a:p>
        </p:txBody>
      </p:sp>
      <p:graphicFrame>
        <p:nvGraphicFramePr>
          <p:cNvPr id="5" name="Table Placeholder 4">
            <a:extLst>
              <a:ext uri="{FF2B5EF4-FFF2-40B4-BE49-F238E27FC236}">
                <a16:creationId xmlns:a16="http://schemas.microsoft.com/office/drawing/2014/main" id="{6E3A60E6-4781-4A03-A107-2104756BA55F}"/>
              </a:ext>
            </a:extLst>
          </p:cNvPr>
          <p:cNvGraphicFramePr>
            <a:graphicFrameLocks noGrp="1"/>
          </p:cNvGraphicFramePr>
          <p:nvPr>
            <p:ph type="tbl" sz="quarter" idx="13"/>
            <p:extLst>
              <p:ext uri="{D42A27DB-BD31-4B8C-83A1-F6EECF244321}">
                <p14:modId xmlns:p14="http://schemas.microsoft.com/office/powerpoint/2010/main" val="975793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682345720"/>
                    </a:ext>
                  </a:extLst>
                </a:gridCol>
                <a:gridCol w="1152144">
                  <a:extLst>
                    <a:ext uri="{9D8B030D-6E8A-4147-A177-3AD203B41FA5}">
                      <a16:colId xmlns:a16="http://schemas.microsoft.com/office/drawing/2014/main" val="203049057"/>
                    </a:ext>
                  </a:extLst>
                </a:gridCol>
                <a:gridCol w="1152144">
                  <a:extLst>
                    <a:ext uri="{9D8B030D-6E8A-4147-A177-3AD203B41FA5}">
                      <a16:colId xmlns:a16="http://schemas.microsoft.com/office/drawing/2014/main" val="4147291273"/>
                    </a:ext>
                  </a:extLst>
                </a:gridCol>
                <a:gridCol w="1152144">
                  <a:extLst>
                    <a:ext uri="{9D8B030D-6E8A-4147-A177-3AD203B41FA5}">
                      <a16:colId xmlns:a16="http://schemas.microsoft.com/office/drawing/2014/main" val="80733810"/>
                    </a:ext>
                  </a:extLst>
                </a:gridCol>
                <a:gridCol w="1152144">
                  <a:extLst>
                    <a:ext uri="{9D8B030D-6E8A-4147-A177-3AD203B41FA5}">
                      <a16:colId xmlns:a16="http://schemas.microsoft.com/office/drawing/2014/main" val="2410006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58780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- 2021-02-07 17:05:14</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vivir nuevas historias y nuevos caminos. 
Llega el lanzamiento del año.
Martes 9 de febrero a las 20 horas #SaveTheDate
Te invitamos a sumarte a nuestro Live. 
Transmisión en vivo por Facebook, YouTube y nuestra web (ver link de la bio).
Bajaj, sabia decisión.
#NoTeDetengas #BajajArgentina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10941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- 2021-02-09 23:05:13</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vivir nuevas historias y nuevos caminos. 
Llega la nueva Dominar D250 de Bajaj.
El lanzamiento del año.
Bajaj, sabia decisión.
Consultá precios y planes de financiación
en el link de la bio.
#BajajArgentina #Motos #Dominar250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03909300"/>
                  </a:ext>
                </a:extLst>
              </a:tr>
            </a:tbl>
          </a:graphicData>
        </a:graphic>
      </p:graphicFrame>
      <p:sp>
        <p:nvSpPr>
          <p:cNvPr id="4" name="Text Placeholder 3">
            <a:extLst>
              <a:ext uri="{FF2B5EF4-FFF2-40B4-BE49-F238E27FC236}">
                <a16:creationId xmlns:a16="http://schemas.microsoft.com/office/drawing/2014/main" id="{4C11B516-4EF9-4B20-A964-0F6302A2AF5A}"/>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34386742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EC21E-2170-41CC-87EF-1D49E6733AAC}"/>
              </a:ext>
            </a:extLst>
          </p:cNvPr>
          <p:cNvSpPr>
            <a:spLocks noGrp="1"/>
          </p:cNvSpPr>
          <p:nvPr>
            <p:ph type="title"/>
          </p:nvPr>
        </p:nvSpPr>
        <p:spPr/>
        <p:txBody>
          <a:bodyPr/>
          <a:lstStyle/>
          <a:p>
            <a:r>
              <a:rPr lang="en-US"/>
              <a:t>Instagram Posts Table | La Emilia - 6 of 11</a:t>
            </a:r>
          </a:p>
        </p:txBody>
      </p:sp>
      <p:graphicFrame>
        <p:nvGraphicFramePr>
          <p:cNvPr id="5" name="Table Placeholder 4">
            <a:extLst>
              <a:ext uri="{FF2B5EF4-FFF2-40B4-BE49-F238E27FC236}">
                <a16:creationId xmlns:a16="http://schemas.microsoft.com/office/drawing/2014/main" id="{7A0E3F23-EA74-4696-A9EF-F631CF784A24}"/>
              </a:ext>
            </a:extLst>
          </p:cNvPr>
          <p:cNvGraphicFramePr>
            <a:graphicFrameLocks noGrp="1"/>
          </p:cNvGraphicFramePr>
          <p:nvPr>
            <p:ph type="tbl" sz="quarter" idx="13"/>
            <p:extLst>
              <p:ext uri="{D42A27DB-BD31-4B8C-83A1-F6EECF244321}">
                <p14:modId xmlns:p14="http://schemas.microsoft.com/office/powerpoint/2010/main" val="4049262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491464977"/>
                    </a:ext>
                  </a:extLst>
                </a:gridCol>
                <a:gridCol w="1152144">
                  <a:extLst>
                    <a:ext uri="{9D8B030D-6E8A-4147-A177-3AD203B41FA5}">
                      <a16:colId xmlns:a16="http://schemas.microsoft.com/office/drawing/2014/main" val="2056864839"/>
                    </a:ext>
                  </a:extLst>
                </a:gridCol>
                <a:gridCol w="1152144">
                  <a:extLst>
                    <a:ext uri="{9D8B030D-6E8A-4147-A177-3AD203B41FA5}">
                      <a16:colId xmlns:a16="http://schemas.microsoft.com/office/drawing/2014/main" val="1692938564"/>
                    </a:ext>
                  </a:extLst>
                </a:gridCol>
                <a:gridCol w="1152144">
                  <a:extLst>
                    <a:ext uri="{9D8B030D-6E8A-4147-A177-3AD203B41FA5}">
                      <a16:colId xmlns:a16="http://schemas.microsoft.com/office/drawing/2014/main" val="4279853504"/>
                    </a:ext>
                  </a:extLst>
                </a:gridCol>
                <a:gridCol w="1152144">
                  <a:extLst>
                    <a:ext uri="{9D8B030D-6E8A-4147-A177-3AD203B41FA5}">
                      <a16:colId xmlns:a16="http://schemas.microsoft.com/office/drawing/2014/main" val="1336445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22531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- 2021-02-05 19:04:27</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vivir nuevas historias y nuevos caminos. 
Llega el lanzamiento del año.
Martes 9 de febrero a las 20 horas #SaveTheDate
Te invitamos a sumarte a nuestro Live. 
Transmisión en vivo por Facebook, YouTube y nuestra web (ver link de la bio).
Bajaj, sabia decisión.
#NoTeDetengas #BajajArgentina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26651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- 2021-02-05 16:00:52</a:t>
                      </a:r>
                      <a:r>
                        <a:rPr kumimoji="0" lang="es-ES" sz="1000" b="0" i="0" u="none" strike="noStrike" kern="1200" cap="none" spc="0" normalizeH="0" baseline="0" noProof="0">
                          <a:ln>
                            <a:noFill/>
                          </a:ln>
                          <a:solidFill>
                            <a:prstClr val="black"/>
                          </a:solidFill>
                          <a:effectLst/>
                          <a:uLnTx/>
                          <a:uFillTx/>
                          <a:latin typeface="+mn-lt"/>
                          <a:ea typeface="+mn-ea"/>
                          <a:cs typeface="+mn-cs"/>
                        </a:rPr>
                        <a:t>
 Yamaha MT-09 ABS: diseñada para conductores que buscan adrenalina y experiencias nuevas sin dejar de tener un vehículo de uso diario pensado para la ciudad.
Pedí cotización en el link de nuestra BIO.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75816817"/>
                  </a:ext>
                </a:extLst>
              </a:tr>
            </a:tbl>
          </a:graphicData>
        </a:graphic>
      </p:graphicFrame>
      <p:sp>
        <p:nvSpPr>
          <p:cNvPr id="4" name="Text Placeholder 3">
            <a:extLst>
              <a:ext uri="{FF2B5EF4-FFF2-40B4-BE49-F238E27FC236}">
                <a16:creationId xmlns:a16="http://schemas.microsoft.com/office/drawing/2014/main" id="{DBAFFE26-2947-4E68-B8B8-07BE036B3553}"/>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36940923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30A3E-5AA6-434F-A7B1-2F6A59089F6E}"/>
              </a:ext>
            </a:extLst>
          </p:cNvPr>
          <p:cNvSpPr>
            <a:spLocks noGrp="1"/>
          </p:cNvSpPr>
          <p:nvPr>
            <p:ph type="title"/>
          </p:nvPr>
        </p:nvSpPr>
        <p:spPr/>
        <p:txBody>
          <a:bodyPr/>
          <a:lstStyle/>
          <a:p>
            <a:r>
              <a:rPr lang="en-US"/>
              <a:t>Instagram Posts Table | La Emilia - 7 of 11</a:t>
            </a:r>
          </a:p>
        </p:txBody>
      </p:sp>
      <p:graphicFrame>
        <p:nvGraphicFramePr>
          <p:cNvPr id="5" name="Table Placeholder 4">
            <a:extLst>
              <a:ext uri="{FF2B5EF4-FFF2-40B4-BE49-F238E27FC236}">
                <a16:creationId xmlns:a16="http://schemas.microsoft.com/office/drawing/2014/main" id="{8CE6B37A-DD61-43B7-B859-2426E00BDBB1}"/>
              </a:ext>
            </a:extLst>
          </p:cNvPr>
          <p:cNvGraphicFramePr>
            <a:graphicFrameLocks noGrp="1"/>
          </p:cNvGraphicFramePr>
          <p:nvPr>
            <p:ph type="tbl" sz="quarter" idx="13"/>
            <p:extLst>
              <p:ext uri="{D42A27DB-BD31-4B8C-83A1-F6EECF244321}">
                <p14:modId xmlns:p14="http://schemas.microsoft.com/office/powerpoint/2010/main" val="3732105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963915212"/>
                    </a:ext>
                  </a:extLst>
                </a:gridCol>
                <a:gridCol w="1152144">
                  <a:extLst>
                    <a:ext uri="{9D8B030D-6E8A-4147-A177-3AD203B41FA5}">
                      <a16:colId xmlns:a16="http://schemas.microsoft.com/office/drawing/2014/main" val="746156315"/>
                    </a:ext>
                  </a:extLst>
                </a:gridCol>
                <a:gridCol w="1152144">
                  <a:extLst>
                    <a:ext uri="{9D8B030D-6E8A-4147-A177-3AD203B41FA5}">
                      <a16:colId xmlns:a16="http://schemas.microsoft.com/office/drawing/2014/main" val="3700512338"/>
                    </a:ext>
                  </a:extLst>
                </a:gridCol>
                <a:gridCol w="1152144">
                  <a:extLst>
                    <a:ext uri="{9D8B030D-6E8A-4147-A177-3AD203B41FA5}">
                      <a16:colId xmlns:a16="http://schemas.microsoft.com/office/drawing/2014/main" val="3870123271"/>
                    </a:ext>
                  </a:extLst>
                </a:gridCol>
                <a:gridCol w="1152144">
                  <a:extLst>
                    <a:ext uri="{9D8B030D-6E8A-4147-A177-3AD203B41FA5}">
                      <a16:colId xmlns:a16="http://schemas.microsoft.com/office/drawing/2014/main" val="3730556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33031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- 2021-02-04 19:03:34</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vivir nuevas historias y nuevos caminos. 
Llega el lanzamiento del año.
Martes 9 de febrero a las 20 horas #SaveTheDate
Te invitamos a sumarte a nuestro Live. 
Transmisión en vivo por Facebook, YouTube y nuestra web (ver link de la bio).
Bajaj, sabia decisión.
#NoTeDetengas #BajajArgentina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3569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- 2021-02-03 10:46:30</a:t>
                      </a:r>
                      <a:r>
                        <a:rPr kumimoji="0" lang="es-ES" sz="1000" b="0" i="0" u="none" strike="noStrike" kern="1200" cap="none" spc="0" normalizeH="0" baseline="0" noProof="0">
                          <a:ln>
                            <a:noFill/>
                          </a:ln>
                          <a:solidFill>
                            <a:prstClr val="black"/>
                          </a:solidFill>
                          <a:effectLst/>
                          <a:uLnTx/>
                          <a:uFillTx/>
                          <a:latin typeface="+mn-lt"/>
                          <a:ea typeface="+mn-ea"/>
                          <a:cs typeface="+mn-cs"/>
                        </a:rPr>
                        <a:t>
 Seguridad y tecnología se encuentran para superar cualquier terreno: Nueva XTZ250 ABS.
Conocé más sobre los nuevos modelos Yamaha en el link de nuestra BIO.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63137288"/>
                  </a:ext>
                </a:extLst>
              </a:tr>
            </a:tbl>
          </a:graphicData>
        </a:graphic>
      </p:graphicFrame>
      <p:sp>
        <p:nvSpPr>
          <p:cNvPr id="4" name="Text Placeholder 3">
            <a:extLst>
              <a:ext uri="{FF2B5EF4-FFF2-40B4-BE49-F238E27FC236}">
                <a16:creationId xmlns:a16="http://schemas.microsoft.com/office/drawing/2014/main" id="{72CD8DE4-983C-4381-8981-4A3706C7F7D6}"/>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13701861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02B50-61EC-4DD8-B881-F1CB75A6A643}"/>
              </a:ext>
            </a:extLst>
          </p:cNvPr>
          <p:cNvSpPr>
            <a:spLocks noGrp="1"/>
          </p:cNvSpPr>
          <p:nvPr>
            <p:ph type="title"/>
          </p:nvPr>
        </p:nvSpPr>
        <p:spPr/>
        <p:txBody>
          <a:bodyPr/>
          <a:lstStyle/>
          <a:p>
            <a:r>
              <a:rPr lang="en-US"/>
              <a:t>Instagram Posts Table | La Emilia - 8 of 11</a:t>
            </a:r>
          </a:p>
        </p:txBody>
      </p:sp>
      <p:graphicFrame>
        <p:nvGraphicFramePr>
          <p:cNvPr id="5" name="Table Placeholder 4">
            <a:extLst>
              <a:ext uri="{FF2B5EF4-FFF2-40B4-BE49-F238E27FC236}">
                <a16:creationId xmlns:a16="http://schemas.microsoft.com/office/drawing/2014/main" id="{195EC973-3F42-451C-8EE4-2567A8D74EC1}"/>
              </a:ext>
            </a:extLst>
          </p:cNvPr>
          <p:cNvGraphicFramePr>
            <a:graphicFrameLocks noGrp="1"/>
          </p:cNvGraphicFramePr>
          <p:nvPr>
            <p:ph type="tbl" sz="quarter" idx="13"/>
            <p:extLst>
              <p:ext uri="{D42A27DB-BD31-4B8C-83A1-F6EECF244321}">
                <p14:modId xmlns:p14="http://schemas.microsoft.com/office/powerpoint/2010/main" val="2099780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982723954"/>
                    </a:ext>
                  </a:extLst>
                </a:gridCol>
                <a:gridCol w="1152144">
                  <a:extLst>
                    <a:ext uri="{9D8B030D-6E8A-4147-A177-3AD203B41FA5}">
                      <a16:colId xmlns:a16="http://schemas.microsoft.com/office/drawing/2014/main" val="3818385215"/>
                    </a:ext>
                  </a:extLst>
                </a:gridCol>
                <a:gridCol w="1152144">
                  <a:extLst>
                    <a:ext uri="{9D8B030D-6E8A-4147-A177-3AD203B41FA5}">
                      <a16:colId xmlns:a16="http://schemas.microsoft.com/office/drawing/2014/main" val="4272541556"/>
                    </a:ext>
                  </a:extLst>
                </a:gridCol>
                <a:gridCol w="1152144">
                  <a:extLst>
                    <a:ext uri="{9D8B030D-6E8A-4147-A177-3AD203B41FA5}">
                      <a16:colId xmlns:a16="http://schemas.microsoft.com/office/drawing/2014/main" val="4994241"/>
                    </a:ext>
                  </a:extLst>
                </a:gridCol>
                <a:gridCol w="1152144">
                  <a:extLst>
                    <a:ext uri="{9D8B030D-6E8A-4147-A177-3AD203B41FA5}">
                      <a16:colId xmlns:a16="http://schemas.microsoft.com/office/drawing/2014/main" val="428840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30445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- 2021-02-03 19:02:27</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vivir nuevas historias y nuevos caminos. 
Llega el lanzamiento del año.
Martes 9 de febrero a las 20 horas #SaveTheDate
Te invitamos a sumarte a nuestro Live. 
Transmisión en vivo por Facebook, YouTube y nuestra web (ver link de la bio).
Bajaj, sabia decisión.
#NoTeDetengas #BajajArgentina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29459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- 2021-02-12 18:01:30</a:t>
                      </a:r>
                      <a:r>
                        <a:rPr kumimoji="0" lang="es-ES" sz="1000" b="0" i="0" u="none" strike="noStrike" kern="1200" cap="none" spc="0" normalizeH="0" baseline="0" noProof="0">
                          <a:ln>
                            <a:noFill/>
                          </a:ln>
                          <a:solidFill>
                            <a:prstClr val="black"/>
                          </a:solidFill>
                          <a:effectLst/>
                          <a:uLnTx/>
                          <a:uFillTx/>
                          <a:latin typeface="+mn-lt"/>
                          <a:ea typeface="+mn-ea"/>
                          <a:cs typeface="+mn-cs"/>
                        </a:rPr>
                        <a:t>
 Yamaha YZF-R1 es la moto que desde sus orígenes marca tendencia entre las motos Supersport y ahora se renueva para seguir siendo líder. Pedí cotización en el link de nuestra BIO.
.
#YZFR1 #YamahaR1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49316647"/>
                  </a:ext>
                </a:extLst>
              </a:tr>
            </a:tbl>
          </a:graphicData>
        </a:graphic>
      </p:graphicFrame>
      <p:sp>
        <p:nvSpPr>
          <p:cNvPr id="4" name="Text Placeholder 3">
            <a:extLst>
              <a:ext uri="{FF2B5EF4-FFF2-40B4-BE49-F238E27FC236}">
                <a16:creationId xmlns:a16="http://schemas.microsoft.com/office/drawing/2014/main" id="{35CA79CE-4122-46F7-B5FD-E753C13E1297}"/>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22548365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9262B-A3FA-4A44-8EC4-D92006C32E78}"/>
              </a:ext>
            </a:extLst>
          </p:cNvPr>
          <p:cNvSpPr>
            <a:spLocks noGrp="1"/>
          </p:cNvSpPr>
          <p:nvPr>
            <p:ph type="title"/>
          </p:nvPr>
        </p:nvSpPr>
        <p:spPr/>
        <p:txBody>
          <a:bodyPr/>
          <a:lstStyle/>
          <a:p>
            <a:r>
              <a:rPr lang="en-US"/>
              <a:t>Instagram Posts Table | La Emilia - 9 of 11</a:t>
            </a:r>
          </a:p>
        </p:txBody>
      </p:sp>
      <p:graphicFrame>
        <p:nvGraphicFramePr>
          <p:cNvPr id="5" name="Table Placeholder 4">
            <a:extLst>
              <a:ext uri="{FF2B5EF4-FFF2-40B4-BE49-F238E27FC236}">
                <a16:creationId xmlns:a16="http://schemas.microsoft.com/office/drawing/2014/main" id="{C66E9104-1099-47FB-8BDD-5E51115DECF3}"/>
              </a:ext>
            </a:extLst>
          </p:cNvPr>
          <p:cNvGraphicFramePr>
            <a:graphicFrameLocks noGrp="1"/>
          </p:cNvGraphicFramePr>
          <p:nvPr>
            <p:ph type="tbl" sz="quarter" idx="13"/>
            <p:extLst>
              <p:ext uri="{D42A27DB-BD31-4B8C-83A1-F6EECF244321}">
                <p14:modId xmlns:p14="http://schemas.microsoft.com/office/powerpoint/2010/main" val="1877034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923363950"/>
                    </a:ext>
                  </a:extLst>
                </a:gridCol>
                <a:gridCol w="1152144">
                  <a:extLst>
                    <a:ext uri="{9D8B030D-6E8A-4147-A177-3AD203B41FA5}">
                      <a16:colId xmlns:a16="http://schemas.microsoft.com/office/drawing/2014/main" val="3949368683"/>
                    </a:ext>
                  </a:extLst>
                </a:gridCol>
                <a:gridCol w="1152144">
                  <a:extLst>
                    <a:ext uri="{9D8B030D-6E8A-4147-A177-3AD203B41FA5}">
                      <a16:colId xmlns:a16="http://schemas.microsoft.com/office/drawing/2014/main" val="482098263"/>
                    </a:ext>
                  </a:extLst>
                </a:gridCol>
                <a:gridCol w="1152144">
                  <a:extLst>
                    <a:ext uri="{9D8B030D-6E8A-4147-A177-3AD203B41FA5}">
                      <a16:colId xmlns:a16="http://schemas.microsoft.com/office/drawing/2014/main" val="768964213"/>
                    </a:ext>
                  </a:extLst>
                </a:gridCol>
                <a:gridCol w="1152144">
                  <a:extLst>
                    <a:ext uri="{9D8B030D-6E8A-4147-A177-3AD203B41FA5}">
                      <a16:colId xmlns:a16="http://schemas.microsoft.com/office/drawing/2014/main" val="1151334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3154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- 2021-02-15 17:50:06</a:t>
                      </a:r>
                      <a:r>
                        <a:rPr kumimoji="0" lang="en-US" sz="1000" b="0" i="0" u="none" strike="noStrike" kern="1200" cap="none" spc="0" normalizeH="0" baseline="0" noProof="0">
                          <a:ln>
                            <a:noFill/>
                          </a:ln>
                          <a:solidFill>
                            <a:prstClr val="black"/>
                          </a:solidFill>
                          <a:effectLst/>
                          <a:uLnTx/>
                          <a:uFillTx/>
                          <a:latin typeface="+mn-lt"/>
                          <a:ea typeface="+mn-ea"/>
                          <a:cs typeface="+mn-cs"/>
                        </a:rPr>
                        <a:t>
 DIA 3 LUNES 15⁣
⁣
Un día más en #BenelliWeek inolvidable.⁣
⁣
Bodegas mendocinas, caminos de montaña. Visita al museo Benelli . Siempre unidos por la pasión por las dos ruedas. ⁣
Conocé un poco de lo que vivimos!⁣
#Benelli #BenelliWeek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26233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- 2021-02-01 18:41:08</a:t>
                      </a:r>
                      <a:r>
                        <a:rPr kumimoji="0" lang="es-ES" sz="1000" b="0" i="0" u="none" strike="noStrike" kern="1200" cap="none" spc="0" normalizeH="0" baseline="0" noProof="0">
                          <a:ln>
                            <a:noFill/>
                          </a:ln>
                          <a:solidFill>
                            <a:prstClr val="black"/>
                          </a:solidFill>
                          <a:effectLst/>
                          <a:uLnTx/>
                          <a:uFillTx/>
                          <a:latin typeface="+mn-lt"/>
                          <a:ea typeface="+mn-ea"/>
                          <a:cs typeface="+mn-cs"/>
                        </a:rPr>
                        <a:t>
 El lanzamiento más esperado ya tiene fecha y hora.
Martes 9 de febrero a las 20 horas #SaveTheDate
Te invitamos a sumarte a nuestro Live.
Transmisión en vivo por Facebook, YouTube y en nuestra web (ver link de la bio).
#NoTeDetengas #BajajArgentina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49375363"/>
                  </a:ext>
                </a:extLst>
              </a:tr>
            </a:tbl>
          </a:graphicData>
        </a:graphic>
      </p:graphicFrame>
      <p:sp>
        <p:nvSpPr>
          <p:cNvPr id="4" name="Text Placeholder 3">
            <a:extLst>
              <a:ext uri="{FF2B5EF4-FFF2-40B4-BE49-F238E27FC236}">
                <a16:creationId xmlns:a16="http://schemas.microsoft.com/office/drawing/2014/main" id="{6D88BB6B-3E06-4590-B43F-0EC80DE4D079}"/>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35878766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15E65-FEF3-489F-871D-0C46486BC1F8}"/>
              </a:ext>
            </a:extLst>
          </p:cNvPr>
          <p:cNvSpPr>
            <a:spLocks noGrp="1"/>
          </p:cNvSpPr>
          <p:nvPr>
            <p:ph type="title"/>
          </p:nvPr>
        </p:nvSpPr>
        <p:spPr/>
        <p:txBody>
          <a:bodyPr/>
          <a:lstStyle/>
          <a:p>
            <a:r>
              <a:rPr lang="en-US"/>
              <a:t>Instagram Posts Table | La Emilia - 10 of 11</a:t>
            </a:r>
          </a:p>
        </p:txBody>
      </p:sp>
      <p:graphicFrame>
        <p:nvGraphicFramePr>
          <p:cNvPr id="5" name="Table Placeholder 4">
            <a:extLst>
              <a:ext uri="{FF2B5EF4-FFF2-40B4-BE49-F238E27FC236}">
                <a16:creationId xmlns:a16="http://schemas.microsoft.com/office/drawing/2014/main" id="{8541689D-D270-440D-908F-A9D2EBC01CEB}"/>
              </a:ext>
            </a:extLst>
          </p:cNvPr>
          <p:cNvGraphicFramePr>
            <a:graphicFrameLocks noGrp="1"/>
          </p:cNvGraphicFramePr>
          <p:nvPr>
            <p:ph type="tbl" sz="quarter" idx="13"/>
            <p:extLst>
              <p:ext uri="{D42A27DB-BD31-4B8C-83A1-F6EECF244321}">
                <p14:modId xmlns:p14="http://schemas.microsoft.com/office/powerpoint/2010/main" val="3851233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920056956"/>
                    </a:ext>
                  </a:extLst>
                </a:gridCol>
                <a:gridCol w="1152144">
                  <a:extLst>
                    <a:ext uri="{9D8B030D-6E8A-4147-A177-3AD203B41FA5}">
                      <a16:colId xmlns:a16="http://schemas.microsoft.com/office/drawing/2014/main" val="2030968041"/>
                    </a:ext>
                  </a:extLst>
                </a:gridCol>
                <a:gridCol w="1152144">
                  <a:extLst>
                    <a:ext uri="{9D8B030D-6E8A-4147-A177-3AD203B41FA5}">
                      <a16:colId xmlns:a16="http://schemas.microsoft.com/office/drawing/2014/main" val="1177961084"/>
                    </a:ext>
                  </a:extLst>
                </a:gridCol>
                <a:gridCol w="1152144">
                  <a:extLst>
                    <a:ext uri="{9D8B030D-6E8A-4147-A177-3AD203B41FA5}">
                      <a16:colId xmlns:a16="http://schemas.microsoft.com/office/drawing/2014/main" val="4187027800"/>
                    </a:ext>
                  </a:extLst>
                </a:gridCol>
                <a:gridCol w="1152144">
                  <a:extLst>
                    <a:ext uri="{9D8B030D-6E8A-4147-A177-3AD203B41FA5}">
                      <a16:colId xmlns:a16="http://schemas.microsoft.com/office/drawing/2014/main" val="1302781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51760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- 2021-02-14 18:07:07</a:t>
                      </a:r>
                      <a:r>
                        <a:rPr kumimoji="0" lang="es-ES" sz="1000" b="0" i="0" u="none" strike="noStrike" kern="1200" cap="none" spc="0" normalizeH="0" baseline="0" noProof="0">
                          <a:ln>
                            <a:noFill/>
                          </a:ln>
                          <a:solidFill>
                            <a:prstClr val="black"/>
                          </a:solidFill>
                          <a:effectLst/>
                          <a:uLnTx/>
                          <a:uFillTx/>
                          <a:latin typeface="+mn-lt"/>
                          <a:ea typeface="+mn-ea"/>
                          <a:cs typeface="+mn-cs"/>
                        </a:rPr>
                        <a:t>
 DIA 2 DOMINGO 14⁣
⁣
En el segundo día de #BenelliWeek lo arrancamos con todo: la ruta hacia Los Reyunos nos acompañó por la mañana, y aprovechamos el #TestRide y más acerca del Manejo Off Road por la tarde. ⁣
⁣
Sol, charlas, risas, manejo en dos ruedas. Todo lo que no puede faltar para una juntada Benellista.⁣
⁣
¡Revivilo con nosotros!⁣
⁣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33483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- 2021-02-02 15:01:55</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el link de nuestra BIO.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62090202"/>
                  </a:ext>
                </a:extLst>
              </a:tr>
            </a:tbl>
          </a:graphicData>
        </a:graphic>
      </p:graphicFrame>
      <p:sp>
        <p:nvSpPr>
          <p:cNvPr id="4" name="Text Placeholder 3">
            <a:extLst>
              <a:ext uri="{FF2B5EF4-FFF2-40B4-BE49-F238E27FC236}">
                <a16:creationId xmlns:a16="http://schemas.microsoft.com/office/drawing/2014/main" id="{8E682F74-F6F1-42F8-90D7-1F1246ABFCFA}"/>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23946551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751E1-976E-4270-9E8B-0DDADF6322FE}"/>
              </a:ext>
            </a:extLst>
          </p:cNvPr>
          <p:cNvSpPr>
            <a:spLocks noGrp="1"/>
          </p:cNvSpPr>
          <p:nvPr>
            <p:ph type="title"/>
          </p:nvPr>
        </p:nvSpPr>
        <p:spPr/>
        <p:txBody>
          <a:bodyPr/>
          <a:lstStyle/>
          <a:p>
            <a:r>
              <a:rPr lang="en-US"/>
              <a:t>Instagram Posts Table | La Emilia - 11 of 11</a:t>
            </a:r>
          </a:p>
        </p:txBody>
      </p:sp>
      <p:graphicFrame>
        <p:nvGraphicFramePr>
          <p:cNvPr id="5" name="Table Placeholder 4">
            <a:extLst>
              <a:ext uri="{FF2B5EF4-FFF2-40B4-BE49-F238E27FC236}">
                <a16:creationId xmlns:a16="http://schemas.microsoft.com/office/drawing/2014/main" id="{D7CB7943-6E46-42E2-8F3D-FE3749D28389}"/>
              </a:ext>
            </a:extLst>
          </p:cNvPr>
          <p:cNvGraphicFramePr>
            <a:graphicFrameLocks noGrp="1"/>
          </p:cNvGraphicFramePr>
          <p:nvPr>
            <p:ph type="tbl" sz="quarter" idx="13"/>
            <p:extLst>
              <p:ext uri="{D42A27DB-BD31-4B8C-83A1-F6EECF244321}">
                <p14:modId xmlns:p14="http://schemas.microsoft.com/office/powerpoint/2010/main" val="2477315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811279747"/>
                    </a:ext>
                  </a:extLst>
                </a:gridCol>
                <a:gridCol w="1152144">
                  <a:extLst>
                    <a:ext uri="{9D8B030D-6E8A-4147-A177-3AD203B41FA5}">
                      <a16:colId xmlns:a16="http://schemas.microsoft.com/office/drawing/2014/main" val="2157901553"/>
                    </a:ext>
                  </a:extLst>
                </a:gridCol>
                <a:gridCol w="1152144">
                  <a:extLst>
                    <a:ext uri="{9D8B030D-6E8A-4147-A177-3AD203B41FA5}">
                      <a16:colId xmlns:a16="http://schemas.microsoft.com/office/drawing/2014/main" val="3205303231"/>
                    </a:ext>
                  </a:extLst>
                </a:gridCol>
                <a:gridCol w="1152144">
                  <a:extLst>
                    <a:ext uri="{9D8B030D-6E8A-4147-A177-3AD203B41FA5}">
                      <a16:colId xmlns:a16="http://schemas.microsoft.com/office/drawing/2014/main" val="3950478643"/>
                    </a:ext>
                  </a:extLst>
                </a:gridCol>
                <a:gridCol w="1152144">
                  <a:extLst>
                    <a:ext uri="{9D8B030D-6E8A-4147-A177-3AD203B41FA5}">
                      <a16:colId xmlns:a16="http://schemas.microsoft.com/office/drawing/2014/main" val="3156669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09545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- 2021-02-02 19:00:42</a:t>
                      </a:r>
                      <a:r>
                        <a:rPr kumimoji="0" lang="es-ES" sz="1000" b="0" i="0" u="none" strike="noStrike" kern="1200" cap="none" spc="0" normalizeH="0" baseline="0" noProof="0">
                          <a:ln>
                            <a:noFill/>
                          </a:ln>
                          <a:solidFill>
                            <a:prstClr val="black"/>
                          </a:solidFill>
                          <a:effectLst/>
                          <a:uLnTx/>
                          <a:uFillTx/>
                          <a:latin typeface="+mn-lt"/>
                          <a:ea typeface="+mn-ea"/>
                          <a:cs typeface="+mn-cs"/>
                        </a:rPr>
                        <a:t>
 Somos riders. Compartimos la pasión por las motos.⁣
⁣
En el Martes #MiBenelli de hoy compartimos la TNT de mauriciofuentebuenaph en un soleado día de ruta. ⁣
⁣
Queremos conocer a los Benellistas que se animan a la ruta, a sus curvas, a la aventura.⁣
⁣
¿Cuál es tu mejor anécdota de ruta? ⁣¡Contanos! Subí una foto con el hashtag #MiBenelli para que podamos compartirlo.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89588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- 2021-02-12 16:30:05</a:t>
                      </a:r>
                      <a:r>
                        <a:rPr kumimoji="0" lang="es-ES" sz="1000" b="0" i="0" u="none" strike="noStrike" kern="1200" cap="none" spc="0" normalizeH="0" baseline="0" noProof="0">
                          <a:ln>
                            <a:noFill/>
                          </a:ln>
                          <a:solidFill>
                            <a:prstClr val="black"/>
                          </a:solidFill>
                          <a:effectLst/>
                          <a:uLnTx/>
                          <a:uFillTx/>
                          <a:latin typeface="+mn-lt"/>
                          <a:ea typeface="+mn-ea"/>
                          <a:cs typeface="+mn-cs"/>
                        </a:rPr>
                        <a:t>
 La #Leoncino es un concepto auténtico y puro. ⁣
⁣
Un diseño inspirado en Pesaro, una moto de identidad y una fuerte personalidad en el mundo moderno. Tradición y leyenda italiana.⁣
⁣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12783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- 2021-02-14 14:50:06</a:t>
                      </a:r>
                      <a:r>
                        <a:rPr kumimoji="0" lang="es-ES" sz="1000" b="0" i="0" u="none" strike="noStrike" kern="1200" cap="none" spc="0" normalizeH="0" baseline="0" noProof="0">
                          <a:ln>
                            <a:noFill/>
                          </a:ln>
                          <a:solidFill>
                            <a:prstClr val="black"/>
                          </a:solidFill>
                          <a:effectLst/>
                          <a:uLnTx/>
                          <a:uFillTx/>
                          <a:latin typeface="+mn-lt"/>
                          <a:ea typeface="+mn-ea"/>
                          <a:cs typeface="+mn-cs"/>
                        </a:rPr>
                        <a:t>
 Un amor para toda la vida. ⁣
⁣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68424350"/>
                  </a:ext>
                </a:extLst>
              </a:tr>
            </a:tbl>
          </a:graphicData>
        </a:graphic>
      </p:graphicFrame>
      <p:sp>
        <p:nvSpPr>
          <p:cNvPr id="4" name="Text Placeholder 3">
            <a:extLst>
              <a:ext uri="{FF2B5EF4-FFF2-40B4-BE49-F238E27FC236}">
                <a16:creationId xmlns:a16="http://schemas.microsoft.com/office/drawing/2014/main" id="{82ACD4BE-7D17-4A10-A040-349F817F0888}"/>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189231603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990</Words>
  <Application>Microsoft Office PowerPoint</Application>
  <PresentationFormat>On-screen Show (4:3)</PresentationFormat>
  <Paragraphs>438</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Reporte Instagram</vt:lpstr>
      <vt:lpstr>Instagram Key Metrics Table | La Emilia</vt:lpstr>
      <vt:lpstr>Instagram Follower Distribution | La Emilia</vt:lpstr>
      <vt:lpstr>Instagram Key Metrics Radar | La Emilia</vt:lpstr>
      <vt:lpstr>Instagram Followers Total | La Emilia</vt:lpstr>
      <vt:lpstr>Instagram Followers Change Per Weekday | La Emilia</vt:lpstr>
      <vt:lpstr>Instagram Posts By Weekday | La Emilia</vt:lpstr>
      <vt:lpstr>Instagram Interaction Rate By Weekday | La Emilia</vt:lpstr>
      <vt:lpstr>Instagram Posts By Hour | La Emilia</vt:lpstr>
      <vt:lpstr>Instagram Interaction Rate By Hour | La Emilia</vt:lpstr>
      <vt:lpstr>Instagram Post Type Distribution Per Profile | La Emilia</vt:lpstr>
      <vt:lpstr>Instagram Interactions by Post Type | La Emilia</vt:lpstr>
      <vt:lpstr>Instagram Interaction Rate By Post Type | La Emilia</vt:lpstr>
      <vt:lpstr>Instagram Interactions Distribution | La Emilia</vt:lpstr>
      <vt:lpstr>Instagram Hashtag Detection | La Emilia - 1 of 3</vt:lpstr>
      <vt:lpstr>Instagram Hashtag Detection | La Emilia - 2 of 3</vt:lpstr>
      <vt:lpstr>Instagram Hashtag Detection | La Emilia - 3 of 3</vt:lpstr>
      <vt:lpstr>Instagram Posts Table | La Emilia - 1 of 11</vt:lpstr>
      <vt:lpstr>Instagram Posts Table | La Emilia - 2 of 11</vt:lpstr>
      <vt:lpstr>Instagram Posts Table | La Emilia - 3 of 11</vt:lpstr>
      <vt:lpstr>Instagram Posts Table | La Emilia - 4 of 11</vt:lpstr>
      <vt:lpstr>Instagram Posts Table | La Emilia - 5 of 11</vt:lpstr>
      <vt:lpstr>Instagram Posts Table | La Emilia - 6 of 11</vt:lpstr>
      <vt:lpstr>Instagram Posts Table | La Emilia - 7 of 11</vt:lpstr>
      <vt:lpstr>Instagram Posts Table | La Emilia - 8 of 11</vt:lpstr>
      <vt:lpstr>Instagram Posts Table | La Emilia - 9 of 11</vt:lpstr>
      <vt:lpstr>Instagram Posts Table | La Emilia - 10 of 11</vt:lpstr>
      <vt:lpstr>Instagram Posts Table | La Emilia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2021-02-21T09:37:19Z</dcterms:created>
  <dcterms:modified xsi:type="dcterms:W3CDTF">2021-02-21T09:38:18Z</dcterms:modified>
</cp:coreProperties>
</file>