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specialized_arg</c:v>
                </c:pt>
                <c:pt idx="1">
                  <c:v>scottsportsargentina</c:v>
                </c:pt>
                <c:pt idx="2">
                  <c:v>giantargentina</c:v>
                </c:pt>
                <c:pt idx="3">
                  <c:v>cannondale.argentina</c:v>
                </c:pt>
              </c:strCache>
            </c:strRef>
          </c:cat>
          <c:val>
            <c:numRef>
              <c:f>Sheet1!$A$2:$D$2</c:f>
              <c:numCache>
                <c:formatCode>General</c:formatCode>
                <c:ptCount val="4"/>
                <c:pt idx="0">
                  <c:v>37343</c:v>
                </c:pt>
                <c:pt idx="1">
                  <c:v>24912</c:v>
                </c:pt>
                <c:pt idx="2">
                  <c:v>15066</c:v>
                </c:pt>
                <c:pt idx="3">
                  <c:v>14134</c:v>
                </c:pt>
              </c:numCache>
            </c:numRef>
          </c:val>
          <c:extLst>
            <c:ext xmlns:c16="http://schemas.microsoft.com/office/drawing/2014/chart" uri="{C3380CC4-5D6E-409C-BE32-E72D297353CC}">
              <c16:uniqueId val="{00000000-A031-445E-8947-BCDB46A9026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66.711299999999994</c:v>
                </c:pt>
                <c:pt idx="1">
                  <c:v>100</c:v>
                </c:pt>
                <c:pt idx="2">
                  <c:v>100</c:v>
                </c:pt>
                <c:pt idx="3">
                  <c:v>100</c:v>
                </c:pt>
                <c:pt idx="4">
                  <c:v>100</c:v>
                </c:pt>
                <c:pt idx="5">
                  <c:v>100</c:v>
                </c:pt>
                <c:pt idx="6">
                  <c:v>91.6982</c:v>
                </c:pt>
                <c:pt idx="7">
                  <c:v>100</c:v>
                </c:pt>
              </c:numCache>
            </c:numRef>
          </c:val>
          <c:extLst>
            <c:ext xmlns:c16="http://schemas.microsoft.com/office/drawing/2014/chart" uri="{C3380CC4-5D6E-409C-BE32-E72D297353CC}">
              <c16:uniqueId val="{00000000-76BD-45DC-8B1C-34B130D2FEA5}"/>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50</c:v>
                </c:pt>
                <c:pt idx="2">
                  <c:v>33.333300000000001</c:v>
                </c:pt>
                <c:pt idx="3">
                  <c:v>0</c:v>
                </c:pt>
                <c:pt idx="4">
                  <c:v>43.75</c:v>
                </c:pt>
                <c:pt idx="5">
                  <c:v>68.334599999999995</c:v>
                </c:pt>
                <c:pt idx="6">
                  <c:v>92.267700000000005</c:v>
                </c:pt>
                <c:pt idx="7">
                  <c:v>25.488700000000001</c:v>
                </c:pt>
              </c:numCache>
            </c:numRef>
          </c:val>
          <c:extLst>
            <c:ext xmlns:c16="http://schemas.microsoft.com/office/drawing/2014/chart" uri="{C3380CC4-5D6E-409C-BE32-E72D297353CC}">
              <c16:uniqueId val="{00000001-76BD-45DC-8B1C-34B130D2FEA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40.344900000000003</c:v>
                </c:pt>
                <c:pt idx="1">
                  <c:v>8.3332999999999995</c:v>
                </c:pt>
                <c:pt idx="2">
                  <c:v>0</c:v>
                </c:pt>
                <c:pt idx="3">
                  <c:v>0</c:v>
                </c:pt>
                <c:pt idx="4">
                  <c:v>6.25</c:v>
                </c:pt>
                <c:pt idx="5">
                  <c:v>3.4874999999999998</c:v>
                </c:pt>
                <c:pt idx="6">
                  <c:v>83.136899999999997</c:v>
                </c:pt>
                <c:pt idx="7">
                  <c:v>30.049600000000002</c:v>
                </c:pt>
              </c:numCache>
            </c:numRef>
          </c:val>
          <c:extLst>
            <c:ext xmlns:c16="http://schemas.microsoft.com/office/drawing/2014/chart" uri="{C3380CC4-5D6E-409C-BE32-E72D297353CC}">
              <c16:uniqueId val="{00000002-76BD-45DC-8B1C-34B130D2FEA5}"/>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37.8491</c:v>
                </c:pt>
                <c:pt idx="1">
                  <c:v>58.333300000000001</c:v>
                </c:pt>
                <c:pt idx="2">
                  <c:v>0</c:v>
                </c:pt>
                <c:pt idx="3">
                  <c:v>0</c:v>
                </c:pt>
                <c:pt idx="4">
                  <c:v>43.75</c:v>
                </c:pt>
                <c:pt idx="5">
                  <c:v>27.6219</c:v>
                </c:pt>
                <c:pt idx="6">
                  <c:v>100</c:v>
                </c:pt>
                <c:pt idx="7">
                  <c:v>17.79</c:v>
                </c:pt>
              </c:numCache>
            </c:numRef>
          </c:val>
          <c:extLst>
            <c:ext xmlns:c16="http://schemas.microsoft.com/office/drawing/2014/chart" uri="{C3380CC4-5D6E-409C-BE32-E72D297353CC}">
              <c16:uniqueId val="{00000003-76BD-45DC-8B1C-34B130D2FEA5}"/>
            </c:ext>
          </c:extLst>
        </c:ser>
        <c:dLbls>
          <c:showLegendKey val="0"/>
          <c:showVal val="0"/>
          <c:showCatName val="0"/>
          <c:showSerName val="0"/>
          <c:showPercent val="0"/>
          <c:showBubbleSize val="0"/>
        </c:dLbls>
        <c:axId val="309898136"/>
        <c:axId val="309903056"/>
      </c:radarChart>
      <c:catAx>
        <c:axId val="30989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3056"/>
        <c:crosses val="autoZero"/>
        <c:auto val="1"/>
        <c:lblAlgn val="ctr"/>
        <c:lblOffset val="100"/>
        <c:noMultiLvlLbl val="0"/>
      </c:catAx>
      <c:valAx>
        <c:axId val="30990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89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Sheet1!$B$2:$B$17</c:f>
              <c:numCache>
                <c:formatCode>General</c:formatCode>
                <c:ptCount val="16"/>
                <c:pt idx="0">
                  <c:v>23912</c:v>
                </c:pt>
                <c:pt idx="1">
                  <c:v>23965</c:v>
                </c:pt>
                <c:pt idx="2">
                  <c:v>24029</c:v>
                </c:pt>
                <c:pt idx="3">
                  <c:v>24075</c:v>
                </c:pt>
                <c:pt idx="4">
                  <c:v>24118</c:v>
                </c:pt>
                <c:pt idx="5">
                  <c:v>24177</c:v>
                </c:pt>
                <c:pt idx="6">
                  <c:v>24237</c:v>
                </c:pt>
                <c:pt idx="7">
                  <c:v>24319</c:v>
                </c:pt>
                <c:pt idx="8">
                  <c:v>24388</c:v>
                </c:pt>
                <c:pt idx="9">
                  <c:v>24460</c:v>
                </c:pt>
                <c:pt idx="10">
                  <c:v>24525</c:v>
                </c:pt>
                <c:pt idx="11">
                  <c:v>24598</c:v>
                </c:pt>
                <c:pt idx="12">
                  <c:v>24669</c:v>
                </c:pt>
                <c:pt idx="13">
                  <c:v>24740</c:v>
                </c:pt>
                <c:pt idx="14">
                  <c:v>24824</c:v>
                </c:pt>
                <c:pt idx="15">
                  <c:v>24912</c:v>
                </c:pt>
              </c:numCache>
            </c:numRef>
          </c:val>
          <c:smooth val="0"/>
          <c:extLst>
            <c:ext xmlns:c16="http://schemas.microsoft.com/office/drawing/2014/chart" uri="{C3380CC4-5D6E-409C-BE32-E72D297353CC}">
              <c16:uniqueId val="{00000000-4261-4552-ABF2-59D78386DBB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Sheet1!$C$2:$C$17</c:f>
              <c:numCache>
                <c:formatCode>General</c:formatCode>
                <c:ptCount val="16"/>
                <c:pt idx="0">
                  <c:v>36949</c:v>
                </c:pt>
                <c:pt idx="1">
                  <c:v>36981</c:v>
                </c:pt>
                <c:pt idx="2">
                  <c:v>37011</c:v>
                </c:pt>
                <c:pt idx="3">
                  <c:v>37028</c:v>
                </c:pt>
                <c:pt idx="4">
                  <c:v>37059</c:v>
                </c:pt>
                <c:pt idx="5">
                  <c:v>37074</c:v>
                </c:pt>
                <c:pt idx="6">
                  <c:v>37103</c:v>
                </c:pt>
                <c:pt idx="7">
                  <c:v>37134</c:v>
                </c:pt>
                <c:pt idx="8">
                  <c:v>37158</c:v>
                </c:pt>
                <c:pt idx="9">
                  <c:v>37176</c:v>
                </c:pt>
                <c:pt idx="10">
                  <c:v>37202</c:v>
                </c:pt>
                <c:pt idx="11">
                  <c:v>37230</c:v>
                </c:pt>
                <c:pt idx="12">
                  <c:v>37252</c:v>
                </c:pt>
                <c:pt idx="13">
                  <c:v>37284</c:v>
                </c:pt>
                <c:pt idx="14">
                  <c:v>37320</c:v>
                </c:pt>
                <c:pt idx="15">
                  <c:v>37343</c:v>
                </c:pt>
              </c:numCache>
            </c:numRef>
          </c:val>
          <c:smooth val="0"/>
          <c:extLst>
            <c:ext xmlns:c16="http://schemas.microsoft.com/office/drawing/2014/chart" uri="{C3380CC4-5D6E-409C-BE32-E72D297353CC}">
              <c16:uniqueId val="{00000001-4261-4552-ABF2-59D78386DBB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Sheet1!$D$2:$D$17</c:f>
              <c:numCache>
                <c:formatCode>General</c:formatCode>
                <c:ptCount val="16"/>
                <c:pt idx="0">
                  <c:v>14878</c:v>
                </c:pt>
                <c:pt idx="1">
                  <c:v>14893</c:v>
                </c:pt>
                <c:pt idx="2">
                  <c:v>14900</c:v>
                </c:pt>
                <c:pt idx="3">
                  <c:v>14905</c:v>
                </c:pt>
                <c:pt idx="4">
                  <c:v>14922</c:v>
                </c:pt>
                <c:pt idx="5">
                  <c:v>14961</c:v>
                </c:pt>
                <c:pt idx="6">
                  <c:v>14974</c:v>
                </c:pt>
                <c:pt idx="7">
                  <c:v>14988</c:v>
                </c:pt>
                <c:pt idx="8">
                  <c:v>14992</c:v>
                </c:pt>
                <c:pt idx="9">
                  <c:v>15005</c:v>
                </c:pt>
                <c:pt idx="10">
                  <c:v>15020</c:v>
                </c:pt>
                <c:pt idx="11">
                  <c:v>15028</c:v>
                </c:pt>
                <c:pt idx="12">
                  <c:v>15034</c:v>
                </c:pt>
                <c:pt idx="13">
                  <c:v>15037</c:v>
                </c:pt>
                <c:pt idx="14">
                  <c:v>15046</c:v>
                </c:pt>
                <c:pt idx="15">
                  <c:v>15066</c:v>
                </c:pt>
              </c:numCache>
            </c:numRef>
          </c:val>
          <c:smooth val="0"/>
          <c:extLst>
            <c:ext xmlns:c16="http://schemas.microsoft.com/office/drawing/2014/chart" uri="{C3380CC4-5D6E-409C-BE32-E72D297353CC}">
              <c16:uniqueId val="{00000002-4261-4552-ABF2-59D78386DBB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Sheet1!$A$2:$A$17</c:f>
              <c:numCache>
                <c:formatCode>m/d/yyyy</c:formatCode>
                <c:ptCount val="16"/>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numCache>
            </c:numRef>
          </c:cat>
          <c:val>
            <c:numRef>
              <c:f>Sheet1!$E$2:$E$17</c:f>
              <c:numCache>
                <c:formatCode>General</c:formatCode>
                <c:ptCount val="16"/>
                <c:pt idx="0">
                  <c:v>14032</c:v>
                </c:pt>
                <c:pt idx="1">
                  <c:v>14043</c:v>
                </c:pt>
                <c:pt idx="2">
                  <c:v>14057</c:v>
                </c:pt>
                <c:pt idx="3">
                  <c:v>14067</c:v>
                </c:pt>
                <c:pt idx="4">
                  <c:v>14070</c:v>
                </c:pt>
                <c:pt idx="5">
                  <c:v>14075</c:v>
                </c:pt>
                <c:pt idx="6">
                  <c:v>14090</c:v>
                </c:pt>
                <c:pt idx="7">
                  <c:v>14088</c:v>
                </c:pt>
                <c:pt idx="8">
                  <c:v>14094</c:v>
                </c:pt>
                <c:pt idx="9">
                  <c:v>14095</c:v>
                </c:pt>
                <c:pt idx="10">
                  <c:v>14104</c:v>
                </c:pt>
                <c:pt idx="11">
                  <c:v>14113</c:v>
                </c:pt>
                <c:pt idx="12">
                  <c:v>14113</c:v>
                </c:pt>
                <c:pt idx="13">
                  <c:v>14118</c:v>
                </c:pt>
                <c:pt idx="14">
                  <c:v>14125</c:v>
                </c:pt>
                <c:pt idx="15">
                  <c:v>14134</c:v>
                </c:pt>
              </c:numCache>
            </c:numRef>
          </c:val>
          <c:smooth val="0"/>
          <c:extLst>
            <c:ext xmlns:c16="http://schemas.microsoft.com/office/drawing/2014/chart" uri="{C3380CC4-5D6E-409C-BE32-E72D297353CC}">
              <c16:uniqueId val="{00000003-4261-4552-ABF2-59D78386DBB6}"/>
            </c:ext>
          </c:extLst>
        </c:ser>
        <c:dLbls>
          <c:showLegendKey val="0"/>
          <c:showVal val="0"/>
          <c:showCatName val="0"/>
          <c:showSerName val="0"/>
          <c:showPercent val="0"/>
          <c:showBubbleSize val="0"/>
        </c:dLbls>
        <c:smooth val="0"/>
        <c:axId val="304858712"/>
        <c:axId val="304177608"/>
      </c:lineChart>
      <c:dateAx>
        <c:axId val="30485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77608"/>
        <c:crosses val="autoZero"/>
        <c:auto val="1"/>
        <c:lblOffset val="100"/>
        <c:baseTimeUnit val="days"/>
      </c:dateAx>
      <c:valAx>
        <c:axId val="30417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5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c:v>
                </c:pt>
                <c:pt idx="1">
                  <c:v>70</c:v>
                </c:pt>
                <c:pt idx="2">
                  <c:v>68</c:v>
                </c:pt>
                <c:pt idx="3">
                  <c:v>56</c:v>
                </c:pt>
                <c:pt idx="4">
                  <c:v>58</c:v>
                </c:pt>
                <c:pt idx="5">
                  <c:v>65</c:v>
                </c:pt>
                <c:pt idx="6">
                  <c:v>66</c:v>
                </c:pt>
              </c:numCache>
            </c:numRef>
          </c:val>
          <c:extLst>
            <c:ext xmlns:c16="http://schemas.microsoft.com/office/drawing/2014/chart" uri="{C3380CC4-5D6E-409C-BE32-E72D297353CC}">
              <c16:uniqueId val="{00000000-8D1C-4672-A493-F4567CA16E14}"/>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29</c:v>
                </c:pt>
                <c:pt idx="1">
                  <c:v>26</c:v>
                </c:pt>
                <c:pt idx="2">
                  <c:v>24</c:v>
                </c:pt>
                <c:pt idx="3">
                  <c:v>22</c:v>
                </c:pt>
                <c:pt idx="4">
                  <c:v>30</c:v>
                </c:pt>
                <c:pt idx="5">
                  <c:v>19</c:v>
                </c:pt>
                <c:pt idx="6">
                  <c:v>31</c:v>
                </c:pt>
              </c:numCache>
            </c:numRef>
          </c:val>
          <c:extLst>
            <c:ext xmlns:c16="http://schemas.microsoft.com/office/drawing/2014/chart" uri="{C3380CC4-5D6E-409C-BE32-E72D297353CC}">
              <c16:uniqueId val="{00000001-8D1C-4672-A493-F4567CA16E1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11</c:v>
                </c:pt>
                <c:pt idx="1">
                  <c:v>13</c:v>
                </c:pt>
                <c:pt idx="2">
                  <c:v>10</c:v>
                </c:pt>
                <c:pt idx="3">
                  <c:v>10</c:v>
                </c:pt>
                <c:pt idx="4">
                  <c:v>13</c:v>
                </c:pt>
                <c:pt idx="5">
                  <c:v>23</c:v>
                </c:pt>
                <c:pt idx="6">
                  <c:v>8</c:v>
                </c:pt>
              </c:numCache>
            </c:numRef>
          </c:val>
          <c:extLst>
            <c:ext xmlns:c16="http://schemas.microsoft.com/office/drawing/2014/chart" uri="{C3380CC4-5D6E-409C-BE32-E72D297353CC}">
              <c16:uniqueId val="{00000002-8D1C-4672-A493-F4567CA16E14}"/>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9</c:v>
                </c:pt>
                <c:pt idx="2">
                  <c:v>8</c:v>
                </c:pt>
                <c:pt idx="3">
                  <c:v>10</c:v>
                </c:pt>
                <c:pt idx="4">
                  <c:v>6</c:v>
                </c:pt>
                <c:pt idx="5">
                  <c:v>3</c:v>
                </c:pt>
                <c:pt idx="6">
                  <c:v>10</c:v>
                </c:pt>
              </c:numCache>
            </c:numRef>
          </c:val>
          <c:extLst>
            <c:ext xmlns:c16="http://schemas.microsoft.com/office/drawing/2014/chart" uri="{C3380CC4-5D6E-409C-BE32-E72D297353CC}">
              <c16:uniqueId val="{00000003-8D1C-4672-A493-F4567CA16E14}"/>
            </c:ext>
          </c:extLst>
        </c:ser>
        <c:dLbls>
          <c:showLegendKey val="0"/>
          <c:showVal val="0"/>
          <c:showCatName val="0"/>
          <c:showSerName val="0"/>
          <c:showPercent val="0"/>
          <c:showBubbleSize val="0"/>
        </c:dLbls>
        <c:gapWidth val="219"/>
        <c:overlap val="-27"/>
        <c:axId val="309792440"/>
        <c:axId val="309793424"/>
      </c:barChart>
      <c:catAx>
        <c:axId val="30979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93424"/>
        <c:crosses val="autoZero"/>
        <c:auto val="1"/>
        <c:lblAlgn val="ctr"/>
        <c:lblOffset val="100"/>
        <c:noMultiLvlLbl val="0"/>
      </c:catAx>
      <c:valAx>
        <c:axId val="30979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9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2</c:v>
                </c:pt>
                <c:pt idx="3">
                  <c:v>2</c:v>
                </c:pt>
                <c:pt idx="4">
                  <c:v>2</c:v>
                </c:pt>
                <c:pt idx="5">
                  <c:v>2</c:v>
                </c:pt>
                <c:pt idx="6">
                  <c:v>2</c:v>
                </c:pt>
              </c:numCache>
            </c:numRef>
          </c:val>
          <c:extLst>
            <c:ext xmlns:c16="http://schemas.microsoft.com/office/drawing/2014/chart" uri="{C3380CC4-5D6E-409C-BE32-E72D297353CC}">
              <c16:uniqueId val="{00000000-4D67-47BD-BB2D-5C919FB41EB0}"/>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2</c:v>
                </c:pt>
                <c:pt idx="3">
                  <c:v>0</c:v>
                </c:pt>
                <c:pt idx="4">
                  <c:v>2</c:v>
                </c:pt>
                <c:pt idx="5">
                  <c:v>0</c:v>
                </c:pt>
                <c:pt idx="6">
                  <c:v>0</c:v>
                </c:pt>
              </c:numCache>
            </c:numRef>
          </c:val>
          <c:extLst>
            <c:ext xmlns:c16="http://schemas.microsoft.com/office/drawing/2014/chart" uri="{C3380CC4-5D6E-409C-BE32-E72D297353CC}">
              <c16:uniqueId val="{00000001-4D67-47BD-BB2D-5C919FB41EB0}"/>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2-4D67-47BD-BB2D-5C919FB41EB0}"/>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2</c:v>
                </c:pt>
                <c:pt idx="3">
                  <c:v>0</c:v>
                </c:pt>
                <c:pt idx="4">
                  <c:v>1</c:v>
                </c:pt>
                <c:pt idx="5">
                  <c:v>0</c:v>
                </c:pt>
                <c:pt idx="6">
                  <c:v>1</c:v>
                </c:pt>
              </c:numCache>
            </c:numRef>
          </c:val>
          <c:extLst>
            <c:ext xmlns:c16="http://schemas.microsoft.com/office/drawing/2014/chart" uri="{C3380CC4-5D6E-409C-BE32-E72D297353CC}">
              <c16:uniqueId val="{00000003-4D67-47BD-BB2D-5C919FB41EB0}"/>
            </c:ext>
          </c:extLst>
        </c:ser>
        <c:dLbls>
          <c:showLegendKey val="0"/>
          <c:showVal val="0"/>
          <c:showCatName val="0"/>
          <c:showSerName val="0"/>
          <c:showPercent val="0"/>
          <c:showBubbleSize val="0"/>
        </c:dLbls>
        <c:gapWidth val="219"/>
        <c:overlap val="-27"/>
        <c:axId val="309799984"/>
        <c:axId val="311394680"/>
      </c:barChart>
      <c:catAx>
        <c:axId val="30979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94680"/>
        <c:crosses val="autoZero"/>
        <c:auto val="1"/>
        <c:lblAlgn val="ctr"/>
        <c:lblOffset val="100"/>
        <c:noMultiLvlLbl val="0"/>
      </c:catAx>
      <c:valAx>
        <c:axId val="31139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9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1.2084220874979501</c:v>
                </c:pt>
                <c:pt idx="1">
                  <c:v>0.80834562237151097</c:v>
                </c:pt>
                <c:pt idx="2">
                  <c:v>1.04047189906603</c:v>
                </c:pt>
                <c:pt idx="3">
                  <c:v>0.47722431591020797</c:v>
                </c:pt>
                <c:pt idx="4">
                  <c:v>1.46034737014583</c:v>
                </c:pt>
                <c:pt idx="5">
                  <c:v>1.2104702605276101</c:v>
                </c:pt>
                <c:pt idx="6">
                  <c:v>0.89095526790103197</c:v>
                </c:pt>
              </c:numCache>
            </c:numRef>
          </c:val>
          <c:extLst>
            <c:ext xmlns:c16="http://schemas.microsoft.com/office/drawing/2014/chart" uri="{C3380CC4-5D6E-409C-BE32-E72D297353CC}">
              <c16:uniqueId val="{00000000-5BF7-48A6-8981-135864DABAD9}"/>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1.3406557906638701</c:v>
                </c:pt>
                <c:pt idx="2">
                  <c:v>0.67840413503472796</c:v>
                </c:pt>
                <c:pt idx="4">
                  <c:v>0.95030420502880497</c:v>
                </c:pt>
              </c:numCache>
            </c:numRef>
          </c:val>
          <c:extLst>
            <c:ext xmlns:c16="http://schemas.microsoft.com/office/drawing/2014/chart" uri="{C3380CC4-5D6E-409C-BE32-E72D297353CC}">
              <c16:uniqueId val="{00000001-5BF7-48A6-8981-135864DABAD9}"/>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0.921720545017366</c:v>
                </c:pt>
              </c:numCache>
            </c:numRef>
          </c:val>
          <c:extLst>
            <c:ext xmlns:c16="http://schemas.microsoft.com/office/drawing/2014/chart" uri="{C3380CC4-5D6E-409C-BE32-E72D297353CC}">
              <c16:uniqueId val="{00000002-5BF7-48A6-8981-135864DABAD9}"/>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1.2757698407062901</c:v>
                </c:pt>
                <c:pt idx="2">
                  <c:v>1.0544628275225401</c:v>
                </c:pt>
                <c:pt idx="4">
                  <c:v>1.0083078889441199</c:v>
                </c:pt>
                <c:pt idx="6">
                  <c:v>0.81658737484910904</c:v>
                </c:pt>
              </c:numCache>
            </c:numRef>
          </c:val>
          <c:extLst>
            <c:ext xmlns:c16="http://schemas.microsoft.com/office/drawing/2014/chart" uri="{C3380CC4-5D6E-409C-BE32-E72D297353CC}">
              <c16:uniqueId val="{00000003-5BF7-48A6-8981-135864DABAD9}"/>
            </c:ext>
          </c:extLst>
        </c:ser>
        <c:dLbls>
          <c:showLegendKey val="0"/>
          <c:showVal val="0"/>
          <c:showCatName val="0"/>
          <c:showSerName val="0"/>
          <c:showPercent val="0"/>
          <c:showBubbleSize val="0"/>
        </c:dLbls>
        <c:gapWidth val="219"/>
        <c:overlap val="-27"/>
        <c:axId val="311398616"/>
        <c:axId val="311401240"/>
      </c:barChart>
      <c:catAx>
        <c:axId val="31139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01240"/>
        <c:crosses val="autoZero"/>
        <c:auto val="1"/>
        <c:lblAlgn val="ctr"/>
        <c:lblOffset val="100"/>
        <c:noMultiLvlLbl val="0"/>
      </c:catAx>
      <c:valAx>
        <c:axId val="31140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9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c:v>
                </c:pt>
                <c:pt idx="19">
                  <c:v>5</c:v>
                </c:pt>
                <c:pt idx="20">
                  <c:v>5</c:v>
                </c:pt>
                <c:pt idx="21">
                  <c:v>0</c:v>
                </c:pt>
                <c:pt idx="22">
                  <c:v>0</c:v>
                </c:pt>
                <c:pt idx="23">
                  <c:v>0</c:v>
                </c:pt>
              </c:numCache>
            </c:numRef>
          </c:val>
          <c:smooth val="0"/>
          <c:extLst>
            <c:ext xmlns:c16="http://schemas.microsoft.com/office/drawing/2014/chart" uri="{C3380CC4-5D6E-409C-BE32-E72D297353CC}">
              <c16:uniqueId val="{00000000-F271-4311-91A0-32CB64A43415}"/>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c:v>
                </c:pt>
                <c:pt idx="16">
                  <c:v>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271-4311-91A0-32CB64A4341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271-4311-91A0-32CB64A43415}"/>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2</c:v>
                </c:pt>
                <c:pt idx="12">
                  <c:v>1</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271-4311-91A0-32CB64A43415}"/>
            </c:ext>
          </c:extLst>
        </c:ser>
        <c:dLbls>
          <c:showLegendKey val="0"/>
          <c:showVal val="0"/>
          <c:showCatName val="0"/>
          <c:showSerName val="0"/>
          <c:showPercent val="0"/>
          <c:showBubbleSize val="0"/>
        </c:dLbls>
        <c:smooth val="0"/>
        <c:axId val="311398944"/>
        <c:axId val="311458912"/>
      </c:lineChart>
      <c:catAx>
        <c:axId val="31139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58912"/>
        <c:crosses val="autoZero"/>
        <c:auto val="1"/>
        <c:lblAlgn val="ctr"/>
        <c:lblOffset val="100"/>
        <c:noMultiLvlLbl val="0"/>
      </c:catAx>
      <c:valAx>
        <c:axId val="31145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39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0.86223388264873901</c:v>
                </c:pt>
                <c:pt idx="19">
                  <c:v>1.3767046541499299</c:v>
                </c:pt>
                <c:pt idx="20">
                  <c:v>0.76775319457946301</c:v>
                </c:pt>
                <c:pt idx="21">
                  <c:v>0</c:v>
                </c:pt>
                <c:pt idx="22">
                  <c:v>0</c:v>
                </c:pt>
                <c:pt idx="23">
                  <c:v>0</c:v>
                </c:pt>
              </c:numCache>
            </c:numRef>
          </c:val>
          <c:smooth val="0"/>
          <c:extLst>
            <c:ext xmlns:c16="http://schemas.microsoft.com/office/drawing/2014/chart" uri="{C3380CC4-5D6E-409C-BE32-E72D297353CC}">
              <c16:uniqueId val="{00000000-6FCB-4012-BBC6-217B361A5A14}"/>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0.84098476893113305</c:v>
                </c:pt>
                <c:pt idx="16">
                  <c:v>1.1894504429306101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FCB-4012-BBC6-217B361A5A14}"/>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0.92178211208336103</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FCB-4012-BBC6-217B361A5A14}"/>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1.29962360627796</c:v>
                </c:pt>
                <c:pt idx="10">
                  <c:v>1.2641147645763799</c:v>
                </c:pt>
                <c:pt idx="11">
                  <c:v>1.15403735530147</c:v>
                </c:pt>
                <c:pt idx="12">
                  <c:v>0.80960159079610805</c:v>
                </c:pt>
                <c:pt idx="13">
                  <c:v>0.816703359136425</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FCB-4012-BBC6-217B361A5A14}"/>
            </c:ext>
          </c:extLst>
        </c:ser>
        <c:dLbls>
          <c:showLegendKey val="0"/>
          <c:showVal val="0"/>
          <c:showCatName val="0"/>
          <c:showSerName val="0"/>
          <c:showPercent val="0"/>
          <c:showBubbleSize val="0"/>
        </c:dLbls>
        <c:smooth val="0"/>
        <c:axId val="311452352"/>
        <c:axId val="311455632"/>
      </c:lineChart>
      <c:catAx>
        <c:axId val="31145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55632"/>
        <c:crosses val="autoZero"/>
        <c:auto val="1"/>
        <c:lblAlgn val="ctr"/>
        <c:lblOffset val="100"/>
        <c:noMultiLvlLbl val="0"/>
      </c:catAx>
      <c:valAx>
        <c:axId val="31145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5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3</c:v>
                </c:pt>
                <c:pt idx="1">
                  <c:v>1</c:v>
                </c:pt>
                <c:pt idx="2">
                  <c:v>0</c:v>
                </c:pt>
                <c:pt idx="3">
                  <c:v>0</c:v>
                </c:pt>
              </c:numCache>
            </c:numRef>
          </c:val>
          <c:extLst>
            <c:ext xmlns:c16="http://schemas.microsoft.com/office/drawing/2014/chart" uri="{C3380CC4-5D6E-409C-BE32-E72D297353CC}">
              <c16:uniqueId val="{00000000-F2A0-42CF-9C4D-65C61939142E}"/>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12</c:v>
                </c:pt>
                <c:pt idx="1">
                  <c:v>6</c:v>
                </c:pt>
                <c:pt idx="2">
                  <c:v>1</c:v>
                </c:pt>
                <c:pt idx="3">
                  <c:v>7</c:v>
                </c:pt>
              </c:numCache>
            </c:numRef>
          </c:val>
          <c:extLst>
            <c:ext xmlns:c16="http://schemas.microsoft.com/office/drawing/2014/chart" uri="{C3380CC4-5D6E-409C-BE32-E72D297353CC}">
              <c16:uniqueId val="{00000001-F2A0-42CF-9C4D-65C61939142E}"/>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Sheet1!$D$2:$D$5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2-F2A0-42CF-9C4D-65C61939142E}"/>
            </c:ext>
          </c:extLst>
        </c:ser>
        <c:dLbls>
          <c:showLegendKey val="0"/>
          <c:showVal val="0"/>
          <c:showCatName val="0"/>
          <c:showSerName val="0"/>
          <c:showPercent val="0"/>
          <c:showBubbleSize val="0"/>
        </c:dLbls>
        <c:gapWidth val="150"/>
        <c:overlap val="100"/>
        <c:axId val="311458256"/>
        <c:axId val="250505552"/>
      </c:barChart>
      <c:catAx>
        <c:axId val="31145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505552"/>
        <c:crosses val="autoZero"/>
        <c:auto val="1"/>
        <c:lblAlgn val="ctr"/>
        <c:lblOffset val="100"/>
        <c:noMultiLvlLbl val="0"/>
      </c:catAx>
      <c:valAx>
        <c:axId val="250505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5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2960</c:v>
                </c:pt>
                <c:pt idx="1">
                  <c:v>2280</c:v>
                </c:pt>
                <c:pt idx="2">
                  <c:v>138</c:v>
                </c:pt>
                <c:pt idx="3">
                  <c:v>1093</c:v>
                </c:pt>
              </c:numCache>
            </c:numRef>
          </c:val>
          <c:extLst>
            <c:ext xmlns:c16="http://schemas.microsoft.com/office/drawing/2014/chart" uri="{C3380CC4-5D6E-409C-BE32-E72D297353CC}">
              <c16:uniqueId val="{00000000-6AF4-422C-AEF0-47F4023331BE}"/>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264</c:v>
                </c:pt>
                <c:pt idx="1">
                  <c:v>0</c:v>
                </c:pt>
                <c:pt idx="2">
                  <c:v>0</c:v>
                </c:pt>
                <c:pt idx="3">
                  <c:v>0</c:v>
                </c:pt>
              </c:numCache>
            </c:numRef>
          </c:val>
          <c:extLst>
            <c:ext xmlns:c16="http://schemas.microsoft.com/office/drawing/2014/chart" uri="{C3380CC4-5D6E-409C-BE32-E72D297353CC}">
              <c16:uniqueId val="{00000001-6AF4-422C-AEF0-47F4023331BE}"/>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Sheet1!$D$2:$D$5</c:f>
              <c:numCache>
                <c:formatCode>General</c:formatCode>
                <c:ptCount val="4"/>
                <c:pt idx="0">
                  <c:v>733</c:v>
                </c:pt>
                <c:pt idx="1">
                  <c:v>424</c:v>
                </c:pt>
                <c:pt idx="2">
                  <c:v>0</c:v>
                </c:pt>
                <c:pt idx="3">
                  <c:v>0</c:v>
                </c:pt>
              </c:numCache>
            </c:numRef>
          </c:val>
          <c:extLst>
            <c:ext xmlns:c16="http://schemas.microsoft.com/office/drawing/2014/chart" uri="{C3380CC4-5D6E-409C-BE32-E72D297353CC}">
              <c16:uniqueId val="{00000002-6AF4-422C-AEF0-47F4023331BE}"/>
            </c:ext>
          </c:extLst>
        </c:ser>
        <c:dLbls>
          <c:showLegendKey val="0"/>
          <c:showVal val="0"/>
          <c:showCatName val="0"/>
          <c:showSerName val="0"/>
          <c:showPercent val="0"/>
          <c:showBubbleSize val="0"/>
        </c:dLbls>
        <c:gapWidth val="150"/>
        <c:overlap val="100"/>
        <c:axId val="307138048"/>
        <c:axId val="307138704"/>
      </c:barChart>
      <c:catAx>
        <c:axId val="30713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38704"/>
        <c:crosses val="autoZero"/>
        <c:auto val="1"/>
        <c:lblAlgn val="ctr"/>
        <c:lblOffset val="100"/>
        <c:noMultiLvlLbl val="0"/>
      </c:catAx>
      <c:valAx>
        <c:axId val="307138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3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1.0054749356866199</c:v>
                </c:pt>
                <c:pt idx="1">
                  <c:v>1.01104938410703</c:v>
                </c:pt>
                <c:pt idx="2">
                  <c:v>1.1016065094930001</c:v>
                </c:pt>
              </c:numCache>
            </c:numRef>
          </c:val>
          <c:extLst>
            <c:ext xmlns:c16="http://schemas.microsoft.com/office/drawing/2014/chart" uri="{C3380CC4-5D6E-409C-BE32-E72D297353CC}">
              <c16:uniqueId val="{00000000-9D39-4115-B80E-CDAB3983F68A}"/>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1.1388665055063001</c:v>
                </c:pt>
                <c:pt idx="1">
                  <c:v>1.0225654812499101</c:v>
                </c:pt>
                <c:pt idx="2">
                  <c:v>0</c:v>
                </c:pt>
              </c:numCache>
            </c:numRef>
          </c:val>
          <c:extLst>
            <c:ext xmlns:c16="http://schemas.microsoft.com/office/drawing/2014/chart" uri="{C3380CC4-5D6E-409C-BE32-E72D297353CC}">
              <c16:uniqueId val="{00000001-9D39-4115-B80E-CDAB3983F68A}"/>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0.92754402473451003</c:v>
                </c:pt>
                <c:pt idx="2">
                  <c:v>0</c:v>
                </c:pt>
              </c:numCache>
            </c:numRef>
          </c:val>
          <c:extLst>
            <c:ext xmlns:c16="http://schemas.microsoft.com/office/drawing/2014/chart" uri="{C3380CC4-5D6E-409C-BE32-E72D297353CC}">
              <c16:uniqueId val="{00000002-9D39-4115-B80E-CDAB3983F68A}"/>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1.10909663132762</c:v>
                </c:pt>
                <c:pt idx="2">
                  <c:v>0</c:v>
                </c:pt>
              </c:numCache>
            </c:numRef>
          </c:val>
          <c:extLst>
            <c:ext xmlns:c16="http://schemas.microsoft.com/office/drawing/2014/chart" uri="{C3380CC4-5D6E-409C-BE32-E72D297353CC}">
              <c16:uniqueId val="{00000003-9D39-4115-B80E-CDAB3983F68A}"/>
            </c:ext>
          </c:extLst>
        </c:ser>
        <c:dLbls>
          <c:showLegendKey val="0"/>
          <c:showVal val="0"/>
          <c:showCatName val="0"/>
          <c:showSerName val="0"/>
          <c:showPercent val="0"/>
          <c:showBubbleSize val="0"/>
        </c:dLbls>
        <c:gapWidth val="219"/>
        <c:overlap val="-27"/>
        <c:axId val="314804168"/>
        <c:axId val="314805808"/>
      </c:barChart>
      <c:catAx>
        <c:axId val="31480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05808"/>
        <c:crosses val="autoZero"/>
        <c:auto val="1"/>
        <c:lblAlgn val="ctr"/>
        <c:lblOffset val="100"/>
        <c:noMultiLvlLbl val="0"/>
      </c:catAx>
      <c:valAx>
        <c:axId val="31480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0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Sheet1!$B$2:$B$5</c:f>
              <c:numCache>
                <c:formatCode>General</c:formatCode>
                <c:ptCount val="4"/>
                <c:pt idx="0">
                  <c:v>3778</c:v>
                </c:pt>
                <c:pt idx="1">
                  <c:v>2661</c:v>
                </c:pt>
                <c:pt idx="2">
                  <c:v>138</c:v>
                </c:pt>
                <c:pt idx="3">
                  <c:v>1086</c:v>
                </c:pt>
              </c:numCache>
            </c:numRef>
          </c:val>
          <c:extLst>
            <c:ext xmlns:c16="http://schemas.microsoft.com/office/drawing/2014/chart" uri="{C3380CC4-5D6E-409C-BE32-E72D297353CC}">
              <c16:uniqueId val="{00000000-6EF0-4845-9BFE-5CB7FAEA43C4}"/>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scottsportsargentina</c:v>
                </c:pt>
                <c:pt idx="1">
                  <c:v>specialized_arg</c:v>
                </c:pt>
                <c:pt idx="2">
                  <c:v>giantargentina</c:v>
                </c:pt>
                <c:pt idx="3">
                  <c:v>cannondale.argentina</c:v>
                </c:pt>
              </c:strCache>
            </c:strRef>
          </c:cat>
          <c:val>
            <c:numRef>
              <c:f>Sheet1!$C$2:$C$5</c:f>
              <c:numCache>
                <c:formatCode>General</c:formatCode>
                <c:ptCount val="4"/>
                <c:pt idx="0">
                  <c:v>179</c:v>
                </c:pt>
                <c:pt idx="1">
                  <c:v>43</c:v>
                </c:pt>
                <c:pt idx="2">
                  <c:v>0</c:v>
                </c:pt>
                <c:pt idx="3">
                  <c:v>7</c:v>
                </c:pt>
              </c:numCache>
            </c:numRef>
          </c:val>
          <c:extLst>
            <c:ext xmlns:c16="http://schemas.microsoft.com/office/drawing/2014/chart" uri="{C3380CC4-5D6E-409C-BE32-E72D297353CC}">
              <c16:uniqueId val="{00000001-6EF0-4845-9BFE-5CB7FAEA43C4}"/>
            </c:ext>
          </c:extLst>
        </c:ser>
        <c:dLbls>
          <c:showLegendKey val="0"/>
          <c:showVal val="0"/>
          <c:showCatName val="0"/>
          <c:showSerName val="0"/>
          <c:showPercent val="0"/>
          <c:showBubbleSize val="0"/>
        </c:dLbls>
        <c:gapWidth val="150"/>
        <c:overlap val="100"/>
        <c:axId val="307148544"/>
        <c:axId val="307150840"/>
      </c:barChart>
      <c:catAx>
        <c:axId val="30714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50840"/>
        <c:crosses val="autoZero"/>
        <c:auto val="1"/>
        <c:lblAlgn val="ctr"/>
        <c:lblOffset val="100"/>
        <c:noMultiLvlLbl val="0"/>
      </c:catAx>
      <c:valAx>
        <c:axId val="307150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4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13D2-0B5A-4572-9D3B-B303FD4FA00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8D3BD27-4CB4-48AC-BD08-178BF82F9C6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89901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692E-8C6F-4812-8B09-55BB1C7256CA}"/>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7EBA1236-84A4-4195-AD26-F86C4DFFBA7E}"/>
              </a:ext>
            </a:extLst>
          </p:cNvPr>
          <p:cNvGraphicFramePr>
            <a:graphicFrameLocks noGrp="1"/>
          </p:cNvGraphicFramePr>
          <p:nvPr>
            <p:ph type="tbl" sz="quarter" idx="13"/>
            <p:extLst>
              <p:ext uri="{D42A27DB-BD31-4B8C-83A1-F6EECF244321}">
                <p14:modId xmlns:p14="http://schemas.microsoft.com/office/powerpoint/2010/main" val="349649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9114898"/>
                    </a:ext>
                  </a:extLst>
                </a:gridCol>
                <a:gridCol w="658368">
                  <a:extLst>
                    <a:ext uri="{9D8B030D-6E8A-4147-A177-3AD203B41FA5}">
                      <a16:colId xmlns:a16="http://schemas.microsoft.com/office/drawing/2014/main" val="15276241"/>
                    </a:ext>
                  </a:extLst>
                </a:gridCol>
                <a:gridCol w="658368">
                  <a:extLst>
                    <a:ext uri="{9D8B030D-6E8A-4147-A177-3AD203B41FA5}">
                      <a16:colId xmlns:a16="http://schemas.microsoft.com/office/drawing/2014/main" val="138785247"/>
                    </a:ext>
                  </a:extLst>
                </a:gridCol>
                <a:gridCol w="658368">
                  <a:extLst>
                    <a:ext uri="{9D8B030D-6E8A-4147-A177-3AD203B41FA5}">
                      <a16:colId xmlns:a16="http://schemas.microsoft.com/office/drawing/2014/main" val="1992903983"/>
                    </a:ext>
                  </a:extLst>
                </a:gridCol>
                <a:gridCol w="658368">
                  <a:extLst>
                    <a:ext uri="{9D8B030D-6E8A-4147-A177-3AD203B41FA5}">
                      <a16:colId xmlns:a16="http://schemas.microsoft.com/office/drawing/2014/main" val="2199213271"/>
                    </a:ext>
                  </a:extLst>
                </a:gridCol>
                <a:gridCol w="658368">
                  <a:extLst>
                    <a:ext uri="{9D8B030D-6E8A-4147-A177-3AD203B41FA5}">
                      <a16:colId xmlns:a16="http://schemas.microsoft.com/office/drawing/2014/main" val="3405850227"/>
                    </a:ext>
                  </a:extLst>
                </a:gridCol>
                <a:gridCol w="658368">
                  <a:extLst>
                    <a:ext uri="{9D8B030D-6E8A-4147-A177-3AD203B41FA5}">
                      <a16:colId xmlns:a16="http://schemas.microsoft.com/office/drawing/2014/main" val="4121015547"/>
                    </a:ext>
                  </a:extLst>
                </a:gridCol>
                <a:gridCol w="658368">
                  <a:extLst>
                    <a:ext uri="{9D8B030D-6E8A-4147-A177-3AD203B41FA5}">
                      <a16:colId xmlns:a16="http://schemas.microsoft.com/office/drawing/2014/main" val="2947100781"/>
                    </a:ext>
                  </a:extLst>
                </a:gridCol>
                <a:gridCol w="658368">
                  <a:extLst>
                    <a:ext uri="{9D8B030D-6E8A-4147-A177-3AD203B41FA5}">
                      <a16:colId xmlns:a16="http://schemas.microsoft.com/office/drawing/2014/main" val="1987473225"/>
                    </a:ext>
                  </a:extLst>
                </a:gridCol>
                <a:gridCol w="658368">
                  <a:extLst>
                    <a:ext uri="{9D8B030D-6E8A-4147-A177-3AD203B41FA5}">
                      <a16:colId xmlns:a16="http://schemas.microsoft.com/office/drawing/2014/main" val="24483674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21193"/>
                  </a:ext>
                </a:extLst>
              </a:tr>
              <a:tr h="370840">
                <a:tc>
                  <a:txBody>
                    <a:bodyPr/>
                    <a:lstStyle/>
                    <a:p>
                      <a:r>
                        <a:rPr lang="en-US" sz="1000"/>
                        <a:t>specialized_arg</a:t>
                      </a:r>
                    </a:p>
                  </a:txBody>
                  <a:tcPr/>
                </a:tc>
                <a:tc>
                  <a:txBody>
                    <a:bodyPr/>
                    <a:lstStyle/>
                    <a:p>
                      <a:r>
                        <a:rPr lang="en-US" sz="1000"/>
                        <a:t>37343</a:t>
                      </a:r>
                    </a:p>
                  </a:txBody>
                  <a:tcPr/>
                </a:tc>
                <a:tc>
                  <a:txBody>
                    <a:bodyPr/>
                    <a:lstStyle/>
                    <a:p>
                      <a:r>
                        <a:rPr lang="en-US" sz="1000"/>
                        <a:t>415</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2661</a:t>
                      </a:r>
                    </a:p>
                  </a:txBody>
                  <a:tcPr/>
                </a:tc>
                <a:tc>
                  <a:txBody>
                    <a:bodyPr/>
                    <a:lstStyle/>
                    <a:p>
                      <a:r>
                        <a:rPr lang="en-US" sz="1000"/>
                        <a:t>43</a:t>
                      </a:r>
                    </a:p>
                  </a:txBody>
                  <a:tcPr/>
                </a:tc>
                <a:tc>
                  <a:txBody>
                    <a:bodyPr/>
                    <a:lstStyle/>
                    <a:p>
                      <a:r>
                        <a:rPr lang="en-US" sz="1000"/>
                        <a:t>1.0402 %</a:t>
                      </a:r>
                    </a:p>
                  </a:txBody>
                  <a:tcPr/>
                </a:tc>
                <a:extLst>
                  <a:ext uri="{0D108BD9-81ED-4DB2-BD59-A6C34878D82A}">
                    <a16:rowId xmlns:a16="http://schemas.microsoft.com/office/drawing/2014/main" val="2912649114"/>
                  </a:ext>
                </a:extLst>
              </a:tr>
              <a:tr h="370840">
                <a:tc>
                  <a:txBody>
                    <a:bodyPr/>
                    <a:lstStyle/>
                    <a:p>
                      <a:r>
                        <a:rPr lang="en-US" sz="1000"/>
                        <a:t>scottsportsargentina</a:t>
                      </a:r>
                    </a:p>
                  </a:txBody>
                  <a:tcPr/>
                </a:tc>
                <a:tc>
                  <a:txBody>
                    <a:bodyPr/>
                    <a:lstStyle/>
                    <a:p>
                      <a:r>
                        <a:rPr lang="en-US" sz="1000"/>
                        <a:t>24912</a:t>
                      </a:r>
                    </a:p>
                  </a:txBody>
                  <a:tcPr/>
                </a:tc>
                <a:tc>
                  <a:txBody>
                    <a:bodyPr/>
                    <a:lstStyle/>
                    <a:p>
                      <a:r>
                        <a:rPr lang="en-US" sz="1000"/>
                        <a:t>1052</a:t>
                      </a:r>
                    </a:p>
                  </a:txBody>
                  <a:tcPr/>
                </a:tc>
                <a:tc>
                  <a:txBody>
                    <a:bodyPr/>
                    <a:lstStyle/>
                    <a:p>
                      <a:r>
                        <a:rPr lang="en-US" sz="1000"/>
                        <a:t>12</a:t>
                      </a:r>
                    </a:p>
                  </a:txBody>
                  <a:tcPr/>
                </a:tc>
                <a:tc>
                  <a:txBody>
                    <a:bodyPr/>
                    <a:lstStyle/>
                    <a:p>
                      <a:r>
                        <a:rPr lang="en-US" sz="1000"/>
                        <a:t>3</a:t>
                      </a:r>
                    </a:p>
                  </a:txBody>
                  <a:tcPr/>
                </a:tc>
                <a:tc>
                  <a:txBody>
                    <a:bodyPr/>
                    <a:lstStyle/>
                    <a:p>
                      <a:r>
                        <a:rPr lang="en-US" sz="1000"/>
                        <a:t>1</a:t>
                      </a:r>
                    </a:p>
                  </a:txBody>
                  <a:tcPr/>
                </a:tc>
                <a:tc>
                  <a:txBody>
                    <a:bodyPr/>
                    <a:lstStyle/>
                    <a:p>
                      <a:r>
                        <a:rPr lang="en-US" sz="1000"/>
                        <a:t>16</a:t>
                      </a:r>
                    </a:p>
                  </a:txBody>
                  <a:tcPr/>
                </a:tc>
                <a:tc>
                  <a:txBody>
                    <a:bodyPr/>
                    <a:lstStyle/>
                    <a:p>
                      <a:r>
                        <a:rPr lang="en-US" sz="1000"/>
                        <a:t>3778</a:t>
                      </a:r>
                    </a:p>
                  </a:txBody>
                  <a:tcPr/>
                </a:tc>
                <a:tc>
                  <a:txBody>
                    <a:bodyPr/>
                    <a:lstStyle/>
                    <a:p>
                      <a:r>
                        <a:rPr lang="en-US" sz="1000"/>
                        <a:t>179</a:t>
                      </a:r>
                    </a:p>
                  </a:txBody>
                  <a:tcPr/>
                </a:tc>
                <a:tc>
                  <a:txBody>
                    <a:bodyPr/>
                    <a:lstStyle/>
                    <a:p>
                      <a:r>
                        <a:rPr lang="en-US" sz="1000"/>
                        <a:t>1.0142 %</a:t>
                      </a:r>
                    </a:p>
                  </a:txBody>
                  <a:tcPr/>
                </a:tc>
                <a:extLst>
                  <a:ext uri="{0D108BD9-81ED-4DB2-BD59-A6C34878D82A}">
                    <a16:rowId xmlns:a16="http://schemas.microsoft.com/office/drawing/2014/main" val="430406336"/>
                  </a:ext>
                </a:extLst>
              </a:tr>
              <a:tr h="370840">
                <a:tc>
                  <a:txBody>
                    <a:bodyPr/>
                    <a:lstStyle/>
                    <a:p>
                      <a:r>
                        <a:rPr lang="en-US" sz="1000"/>
                        <a:t>giantargentina</a:t>
                      </a:r>
                    </a:p>
                  </a:txBody>
                  <a:tcPr/>
                </a:tc>
                <a:tc>
                  <a:txBody>
                    <a:bodyPr/>
                    <a:lstStyle/>
                    <a:p>
                      <a:r>
                        <a:rPr lang="en-US" sz="1000"/>
                        <a:t>15066</a:t>
                      </a:r>
                    </a:p>
                  </a:txBody>
                  <a:tcPr/>
                </a:tc>
                <a:tc>
                  <a:txBody>
                    <a:bodyPr/>
                    <a:lstStyle/>
                    <a:p>
                      <a:r>
                        <a:rPr lang="en-US" sz="1000"/>
                        <a:t>197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138</a:t>
                      </a:r>
                    </a:p>
                  </a:txBody>
                  <a:tcPr/>
                </a:tc>
                <a:tc>
                  <a:txBody>
                    <a:bodyPr/>
                    <a:lstStyle/>
                    <a:p>
                      <a:r>
                        <a:rPr lang="en-US" sz="1000"/>
                        <a:t>0</a:t>
                      </a:r>
                    </a:p>
                  </a:txBody>
                  <a:tcPr/>
                </a:tc>
                <a:tc>
                  <a:txBody>
                    <a:bodyPr/>
                    <a:lstStyle/>
                    <a:p>
                      <a:r>
                        <a:rPr lang="en-US" sz="1000"/>
                        <a:t>0.9220 %</a:t>
                      </a:r>
                    </a:p>
                  </a:txBody>
                  <a:tcPr/>
                </a:tc>
                <a:extLst>
                  <a:ext uri="{0D108BD9-81ED-4DB2-BD59-A6C34878D82A}">
                    <a16:rowId xmlns:a16="http://schemas.microsoft.com/office/drawing/2014/main" val="44008919"/>
                  </a:ext>
                </a:extLst>
              </a:tr>
              <a:tr h="370840">
                <a:tc>
                  <a:txBody>
                    <a:bodyPr/>
                    <a:lstStyle/>
                    <a:p>
                      <a:r>
                        <a:rPr lang="en-US" sz="1000"/>
                        <a:t>cannondale.argentina</a:t>
                      </a:r>
                    </a:p>
                  </a:txBody>
                  <a:tcPr/>
                </a:tc>
                <a:tc>
                  <a:txBody>
                    <a:bodyPr/>
                    <a:lstStyle/>
                    <a:p>
                      <a:r>
                        <a:rPr lang="en-US" sz="1000"/>
                        <a:t>14134</a:t>
                      </a:r>
                    </a:p>
                  </a:txBody>
                  <a:tcPr/>
                </a:tc>
                <a:tc>
                  <a:txBody>
                    <a:bodyPr/>
                    <a:lstStyle/>
                    <a:p>
                      <a:r>
                        <a:rPr lang="en-US" sz="1000"/>
                        <a:t>110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1086</a:t>
                      </a:r>
                    </a:p>
                  </a:txBody>
                  <a:tcPr/>
                </a:tc>
                <a:tc>
                  <a:txBody>
                    <a:bodyPr/>
                    <a:lstStyle/>
                    <a:p>
                      <a:r>
                        <a:rPr lang="en-US" sz="1000"/>
                        <a:t>7</a:t>
                      </a:r>
                    </a:p>
                  </a:txBody>
                  <a:tcPr/>
                </a:tc>
                <a:tc>
                  <a:txBody>
                    <a:bodyPr/>
                    <a:lstStyle/>
                    <a:p>
                      <a:r>
                        <a:rPr lang="en-US" sz="1000"/>
                        <a:t>1.1090 %</a:t>
                      </a:r>
                    </a:p>
                  </a:txBody>
                  <a:tcPr/>
                </a:tc>
                <a:extLst>
                  <a:ext uri="{0D108BD9-81ED-4DB2-BD59-A6C34878D82A}">
                    <a16:rowId xmlns:a16="http://schemas.microsoft.com/office/drawing/2014/main" val="3407499414"/>
                  </a:ext>
                </a:extLst>
              </a:tr>
            </a:tbl>
          </a:graphicData>
        </a:graphic>
      </p:graphicFrame>
      <p:sp>
        <p:nvSpPr>
          <p:cNvPr id="4" name="Text Placeholder 3">
            <a:extLst>
              <a:ext uri="{FF2B5EF4-FFF2-40B4-BE49-F238E27FC236}">
                <a16:creationId xmlns:a16="http://schemas.microsoft.com/office/drawing/2014/main" id="{50B50255-D93F-4068-AAD5-E2AF9293FA9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154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CA399-B673-467F-880F-95C5D693C0DA}"/>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9A69A8B7-43D2-421B-BA11-44FA58CE627A}"/>
              </a:ext>
            </a:extLst>
          </p:cNvPr>
          <p:cNvGraphicFramePr>
            <a:graphicFrameLocks noGrp="1"/>
          </p:cNvGraphicFramePr>
          <p:nvPr>
            <p:ph type="chart" sz="quarter" idx="13"/>
            <p:extLst>
              <p:ext uri="{D42A27DB-BD31-4B8C-83A1-F6EECF244321}">
                <p14:modId xmlns:p14="http://schemas.microsoft.com/office/powerpoint/2010/main" val="536752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C62B04-2167-4FA1-A47B-18446D8BCFD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59763F0E-7251-4222-B5E6-48FC0E2012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277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6371-F865-44DE-BF5D-87175ACD6A11}"/>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29CFB64E-26BA-461D-A04E-A9A3B3974407}"/>
              </a:ext>
            </a:extLst>
          </p:cNvPr>
          <p:cNvGraphicFramePr>
            <a:graphicFrameLocks noGrp="1"/>
          </p:cNvGraphicFramePr>
          <p:nvPr>
            <p:ph type="chart" sz="quarter" idx="13"/>
            <p:extLst>
              <p:ext uri="{D42A27DB-BD31-4B8C-83A1-F6EECF244321}">
                <p14:modId xmlns:p14="http://schemas.microsoft.com/office/powerpoint/2010/main" val="2545433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D9DCA-45AF-48EA-B9C7-A1CC91829692}"/>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6BA8A5AC-0EBE-4AAF-B1F4-D77764481C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837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8C229-E281-4BD2-BD42-057E1D8AB3FF}"/>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AD5219F7-6C71-40C2-9000-B0528977CE9D}"/>
              </a:ext>
            </a:extLst>
          </p:cNvPr>
          <p:cNvGraphicFramePr>
            <a:graphicFrameLocks noGrp="1"/>
          </p:cNvGraphicFramePr>
          <p:nvPr>
            <p:ph type="chart" sz="quarter" idx="13"/>
            <p:extLst>
              <p:ext uri="{D42A27DB-BD31-4B8C-83A1-F6EECF244321}">
                <p14:modId xmlns:p14="http://schemas.microsoft.com/office/powerpoint/2010/main" val="797650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1DC8E-28D2-4E40-81A5-65EDCE671DB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02AB44DF-6974-4E7A-A7CE-033D29F43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63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2D015-345E-4477-B346-82B69DC7D458}"/>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EDFF4E90-D96A-4A7C-88AF-2C9D23B69B73}"/>
              </a:ext>
            </a:extLst>
          </p:cNvPr>
          <p:cNvGraphicFramePr>
            <a:graphicFrameLocks noGrp="1"/>
          </p:cNvGraphicFramePr>
          <p:nvPr>
            <p:ph type="chart" sz="quarter" idx="13"/>
            <p:extLst>
              <p:ext uri="{D42A27DB-BD31-4B8C-83A1-F6EECF244321}">
                <p14:modId xmlns:p14="http://schemas.microsoft.com/office/powerpoint/2010/main" val="3921609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11069-1F4A-4AF3-B651-61C946E229B9}"/>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A6EA9B93-EB22-4369-8CF3-EBD087581F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5718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D4ECF-1D49-44CB-A14E-1F9307A12F65}"/>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9FEA6197-390E-4589-A3D9-47478E454C59}"/>
              </a:ext>
            </a:extLst>
          </p:cNvPr>
          <p:cNvGraphicFramePr>
            <a:graphicFrameLocks noGrp="1"/>
          </p:cNvGraphicFramePr>
          <p:nvPr>
            <p:ph type="chart" sz="quarter" idx="13"/>
            <p:extLst>
              <p:ext uri="{D42A27DB-BD31-4B8C-83A1-F6EECF244321}">
                <p14:modId xmlns:p14="http://schemas.microsoft.com/office/powerpoint/2010/main" val="3938159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CE172-D380-41C9-A36B-8F083F455B4F}"/>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8034CA63-63A2-4E2B-9885-CBC0AAE987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8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C64E-5694-441E-8882-0A0A72DDEDB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02130EE3-7147-476B-BFAB-39BF45DBCAB6}"/>
              </a:ext>
            </a:extLst>
          </p:cNvPr>
          <p:cNvGraphicFramePr>
            <a:graphicFrameLocks noGrp="1"/>
          </p:cNvGraphicFramePr>
          <p:nvPr>
            <p:ph type="chart" sz="quarter" idx="13"/>
            <p:extLst>
              <p:ext uri="{D42A27DB-BD31-4B8C-83A1-F6EECF244321}">
                <p14:modId xmlns:p14="http://schemas.microsoft.com/office/powerpoint/2010/main" val="1740614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C6CAB-00A2-4F7D-A635-73EE3569AFD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21B7C461-0E74-4631-AAA4-2A09F0B12E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383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0143-B140-432E-9E3C-5F4320A7493C}"/>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AFFA6151-D5C7-42A5-AD66-A2F6884B7236}"/>
              </a:ext>
            </a:extLst>
          </p:cNvPr>
          <p:cNvGraphicFramePr>
            <a:graphicFrameLocks noGrp="1"/>
          </p:cNvGraphicFramePr>
          <p:nvPr>
            <p:ph type="chart" sz="quarter" idx="13"/>
            <p:extLst>
              <p:ext uri="{D42A27DB-BD31-4B8C-83A1-F6EECF244321}">
                <p14:modId xmlns:p14="http://schemas.microsoft.com/office/powerpoint/2010/main" val="3074397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AE29BA-DC88-42B2-AC84-50062D8CCA6D}"/>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829243D-2EEC-412C-965B-ABC14E6ED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885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0EC5-4A3B-436A-A523-2E8E3A7B2988}"/>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6EFEFD56-37E8-4A3E-8239-480BE0C30D38}"/>
              </a:ext>
            </a:extLst>
          </p:cNvPr>
          <p:cNvGraphicFramePr>
            <a:graphicFrameLocks noGrp="1"/>
          </p:cNvGraphicFramePr>
          <p:nvPr>
            <p:ph type="chart" sz="quarter" idx="13"/>
            <p:extLst>
              <p:ext uri="{D42A27DB-BD31-4B8C-83A1-F6EECF244321}">
                <p14:modId xmlns:p14="http://schemas.microsoft.com/office/powerpoint/2010/main" val="3173054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594D1-5301-418D-9464-804DF5FD860B}"/>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EBC065A6-69BD-43F0-A77A-813F829F3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318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C572-26A8-4C4D-9CF9-C80FAD9BDC60}"/>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E12E4A87-04D7-4935-AD71-08F2D26359F7}"/>
              </a:ext>
            </a:extLst>
          </p:cNvPr>
          <p:cNvGraphicFramePr>
            <a:graphicFrameLocks noGrp="1"/>
          </p:cNvGraphicFramePr>
          <p:nvPr>
            <p:ph type="chart" sz="quarter" idx="13"/>
            <p:extLst>
              <p:ext uri="{D42A27DB-BD31-4B8C-83A1-F6EECF244321}">
                <p14:modId xmlns:p14="http://schemas.microsoft.com/office/powerpoint/2010/main" val="276114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27E48-E146-477E-9143-1381A8B15BF1}"/>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9B2D0CB7-76BB-418B-B0D7-B82B876CEE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753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A4D4-290D-462C-80E1-1AABD27A668A}"/>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C5ED5CEB-5BE5-4096-813D-2634565D9B71}"/>
              </a:ext>
            </a:extLst>
          </p:cNvPr>
          <p:cNvGraphicFramePr>
            <a:graphicFrameLocks noGrp="1"/>
          </p:cNvGraphicFramePr>
          <p:nvPr>
            <p:ph type="chart" sz="quarter" idx="13"/>
            <p:extLst>
              <p:ext uri="{D42A27DB-BD31-4B8C-83A1-F6EECF244321}">
                <p14:modId xmlns:p14="http://schemas.microsoft.com/office/powerpoint/2010/main" val="113756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967E1-AE46-47BC-9394-F1EA47093FE5}"/>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CA04BA46-211D-4BD4-8F10-9DC80E048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462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19DB-DA8B-479B-B410-C168F7C9BFF2}"/>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D1D1D0F9-79BD-4D8B-B89F-014BF3CB3322}"/>
              </a:ext>
            </a:extLst>
          </p:cNvPr>
          <p:cNvGraphicFramePr>
            <a:graphicFrameLocks noGrp="1"/>
          </p:cNvGraphicFramePr>
          <p:nvPr>
            <p:ph type="chart" sz="quarter" idx="13"/>
            <p:extLst>
              <p:ext uri="{D42A27DB-BD31-4B8C-83A1-F6EECF244321}">
                <p14:modId xmlns:p14="http://schemas.microsoft.com/office/powerpoint/2010/main" val="4253126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B61B5-22D1-4C45-AF06-9927D34E1B16}"/>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D8FF859A-1724-470B-A2BE-A4567BBFA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59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0B49-D401-4FE7-9EE9-685FE8EB6D3D}"/>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92449CCD-F9C7-4BA6-8B81-D1CE125343AC}"/>
              </a:ext>
            </a:extLst>
          </p:cNvPr>
          <p:cNvGraphicFramePr>
            <a:graphicFrameLocks noGrp="1"/>
          </p:cNvGraphicFramePr>
          <p:nvPr>
            <p:ph type="chart" sz="quarter" idx="13"/>
            <p:extLst>
              <p:ext uri="{D42A27DB-BD31-4B8C-83A1-F6EECF244321}">
                <p14:modId xmlns:p14="http://schemas.microsoft.com/office/powerpoint/2010/main" val="4055999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B2467-385C-40EC-9C49-4794DC9A27DA}"/>
              </a:ext>
            </a:extLst>
          </p:cNvPr>
          <p:cNvSpPr>
            <a:spLocks noGrp="1"/>
          </p:cNvSpPr>
          <p:nvPr>
            <p:ph type="body" sz="quarter" idx="14"/>
          </p:nvPr>
        </p:nvSpPr>
        <p:spPr/>
        <p:txBody>
          <a:bodyPr/>
          <a:lstStyle/>
          <a:p>
            <a:r>
              <a:rPr lang="en-US"/>
              <a:t>02/01/2021 - 02/16/2021</a:t>
            </a:r>
          </a:p>
        </p:txBody>
      </p:sp>
      <p:sp>
        <p:nvSpPr>
          <p:cNvPr id="5" name="Footer Placeholder 4">
            <a:extLst>
              <a:ext uri="{FF2B5EF4-FFF2-40B4-BE49-F238E27FC236}">
                <a16:creationId xmlns:a16="http://schemas.microsoft.com/office/drawing/2014/main" id="{B41814FB-4225-4A35-84E2-616E05D9D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206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4AE1-15BB-476C-9693-5CD635557FC9}"/>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E7BAAF4D-D50B-4B97-A815-3CEEE08EEEB0}"/>
              </a:ext>
            </a:extLst>
          </p:cNvPr>
          <p:cNvGraphicFramePr>
            <a:graphicFrameLocks noGrp="1"/>
          </p:cNvGraphicFramePr>
          <p:nvPr>
            <p:ph type="tbl" sz="quarter" idx="13"/>
            <p:extLst>
              <p:ext uri="{D42A27DB-BD31-4B8C-83A1-F6EECF244321}">
                <p14:modId xmlns:p14="http://schemas.microsoft.com/office/powerpoint/2010/main" val="879234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5955404"/>
                    </a:ext>
                  </a:extLst>
                </a:gridCol>
                <a:gridCol w="1399032">
                  <a:extLst>
                    <a:ext uri="{9D8B030D-6E8A-4147-A177-3AD203B41FA5}">
                      <a16:colId xmlns:a16="http://schemas.microsoft.com/office/drawing/2014/main" val="2929806650"/>
                    </a:ext>
                  </a:extLst>
                </a:gridCol>
                <a:gridCol w="1399032">
                  <a:extLst>
                    <a:ext uri="{9D8B030D-6E8A-4147-A177-3AD203B41FA5}">
                      <a16:colId xmlns:a16="http://schemas.microsoft.com/office/drawing/2014/main" val="2727284292"/>
                    </a:ext>
                  </a:extLst>
                </a:gridCol>
                <a:gridCol w="1399032">
                  <a:extLst>
                    <a:ext uri="{9D8B030D-6E8A-4147-A177-3AD203B41FA5}">
                      <a16:colId xmlns:a16="http://schemas.microsoft.com/office/drawing/2014/main" val="2096399201"/>
                    </a:ext>
                  </a:extLst>
                </a:gridCol>
                <a:gridCol w="1399032">
                  <a:extLst>
                    <a:ext uri="{9D8B030D-6E8A-4147-A177-3AD203B41FA5}">
                      <a16:colId xmlns:a16="http://schemas.microsoft.com/office/drawing/2014/main" val="727951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9420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247.3125</a:t>
                      </a:r>
                    </a:p>
                  </a:txBody>
                  <a:tcPr/>
                </a:tc>
                <a:extLst>
                  <a:ext uri="{0D108BD9-81ED-4DB2-BD59-A6C34878D82A}">
                    <a16:rowId xmlns:a16="http://schemas.microsoft.com/office/drawing/2014/main" val="1763730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285.58333333333</a:t>
                      </a:r>
                    </a:p>
                  </a:txBody>
                  <a:tcPr/>
                </a:tc>
                <a:extLst>
                  <a:ext uri="{0D108BD9-81ED-4DB2-BD59-A6C34878D82A}">
                    <a16:rowId xmlns:a16="http://schemas.microsoft.com/office/drawing/2014/main" val="38361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156.14285714286</a:t>
                      </a:r>
                    </a:p>
                  </a:txBody>
                  <a:tcPr/>
                </a:tc>
                <a:extLst>
                  <a:ext uri="{0D108BD9-81ED-4DB2-BD59-A6C34878D82A}">
                    <a16:rowId xmlns:a16="http://schemas.microsoft.com/office/drawing/2014/main" val="91180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409.83333333333</a:t>
                      </a:r>
                    </a:p>
                  </a:txBody>
                  <a:tcPr/>
                </a:tc>
                <a:extLst>
                  <a:ext uri="{0D108BD9-81ED-4DB2-BD59-A6C34878D82A}">
                    <a16:rowId xmlns:a16="http://schemas.microsoft.com/office/drawing/2014/main" val="218993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409.83333333333</a:t>
                      </a:r>
                    </a:p>
                  </a:txBody>
                  <a:tcPr/>
                </a:tc>
                <a:extLst>
                  <a:ext uri="{0D108BD9-81ED-4DB2-BD59-A6C34878D82A}">
                    <a16:rowId xmlns:a16="http://schemas.microsoft.com/office/drawing/2014/main" val="351601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#SpecializedShiv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295.66666666667</a:t>
                      </a:r>
                    </a:p>
                  </a:txBody>
                  <a:tcPr/>
                </a:tc>
                <a:extLst>
                  <a:ext uri="{0D108BD9-81ED-4DB2-BD59-A6C34878D82A}">
                    <a16:rowId xmlns:a16="http://schemas.microsoft.com/office/drawing/2014/main" val="208426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191.66666666667</a:t>
                      </a:r>
                    </a:p>
                  </a:txBody>
                  <a:tcPr/>
                </a:tc>
                <a:extLst>
                  <a:ext uri="{0D108BD9-81ED-4DB2-BD59-A6C34878D82A}">
                    <a16:rowId xmlns:a16="http://schemas.microsoft.com/office/drawing/2014/main" val="18656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#AeroIsEverything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60273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#SpecializedShivExpert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109886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3994414401"/>
                  </a:ext>
                </a:extLst>
              </a:tr>
            </a:tbl>
          </a:graphicData>
        </a:graphic>
      </p:graphicFrame>
      <p:sp>
        <p:nvSpPr>
          <p:cNvPr id="4" name="Text Placeholder 3">
            <a:extLst>
              <a:ext uri="{FF2B5EF4-FFF2-40B4-BE49-F238E27FC236}">
                <a16:creationId xmlns:a16="http://schemas.microsoft.com/office/drawing/2014/main" id="{F132551C-1843-4D6E-94AE-5DA589912DE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195103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D52B6-CCFA-4E55-90F5-118EB4D1248F}"/>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1683E07F-F16B-4C1C-B673-A167E80F086D}"/>
              </a:ext>
            </a:extLst>
          </p:cNvPr>
          <p:cNvGraphicFramePr>
            <a:graphicFrameLocks noGrp="1"/>
          </p:cNvGraphicFramePr>
          <p:nvPr>
            <p:ph type="tbl" sz="quarter" idx="13"/>
            <p:extLst>
              <p:ext uri="{D42A27DB-BD31-4B8C-83A1-F6EECF244321}">
                <p14:modId xmlns:p14="http://schemas.microsoft.com/office/powerpoint/2010/main" val="349457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9838817"/>
                    </a:ext>
                  </a:extLst>
                </a:gridCol>
                <a:gridCol w="1399032">
                  <a:extLst>
                    <a:ext uri="{9D8B030D-6E8A-4147-A177-3AD203B41FA5}">
                      <a16:colId xmlns:a16="http://schemas.microsoft.com/office/drawing/2014/main" val="55814479"/>
                    </a:ext>
                  </a:extLst>
                </a:gridCol>
                <a:gridCol w="1399032">
                  <a:extLst>
                    <a:ext uri="{9D8B030D-6E8A-4147-A177-3AD203B41FA5}">
                      <a16:colId xmlns:a16="http://schemas.microsoft.com/office/drawing/2014/main" val="1338802746"/>
                    </a:ext>
                  </a:extLst>
                </a:gridCol>
                <a:gridCol w="1399032">
                  <a:extLst>
                    <a:ext uri="{9D8B030D-6E8A-4147-A177-3AD203B41FA5}">
                      <a16:colId xmlns:a16="http://schemas.microsoft.com/office/drawing/2014/main" val="4037135874"/>
                    </a:ext>
                  </a:extLst>
                </a:gridCol>
                <a:gridCol w="1399032">
                  <a:extLst>
                    <a:ext uri="{9D8B030D-6E8A-4147-A177-3AD203B41FA5}">
                      <a16:colId xmlns:a16="http://schemas.microsoft.com/office/drawing/2014/main" val="225118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7800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155031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24363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1403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#PedaleoAsistido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241302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241710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#ItsYouOnlyFaster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422101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extLst>
                  <a:ext uri="{0D108BD9-81ED-4DB2-BD59-A6C34878D82A}">
                    <a16:rowId xmlns:a16="http://schemas.microsoft.com/office/drawing/2014/main" val="330373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135954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291335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#XtCSLR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64274624"/>
                  </a:ext>
                </a:extLst>
              </a:tr>
            </a:tbl>
          </a:graphicData>
        </a:graphic>
      </p:graphicFrame>
      <p:sp>
        <p:nvSpPr>
          <p:cNvPr id="4" name="Text Placeholder 3">
            <a:extLst>
              <a:ext uri="{FF2B5EF4-FFF2-40B4-BE49-F238E27FC236}">
                <a16:creationId xmlns:a16="http://schemas.microsoft.com/office/drawing/2014/main" id="{51DF704B-0912-4104-A843-0A231AAB14F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588455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3069-A4F6-4A84-AF9B-6D3B3132AE5A}"/>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5A86F54B-4EFC-4A67-A6C5-AA1536047B17}"/>
              </a:ext>
            </a:extLst>
          </p:cNvPr>
          <p:cNvGraphicFramePr>
            <a:graphicFrameLocks noGrp="1"/>
          </p:cNvGraphicFramePr>
          <p:nvPr>
            <p:ph type="tbl" sz="quarter" idx="13"/>
            <p:extLst>
              <p:ext uri="{D42A27DB-BD31-4B8C-83A1-F6EECF244321}">
                <p14:modId xmlns:p14="http://schemas.microsoft.com/office/powerpoint/2010/main" val="72983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5856786"/>
                    </a:ext>
                  </a:extLst>
                </a:gridCol>
                <a:gridCol w="1399032">
                  <a:extLst>
                    <a:ext uri="{9D8B030D-6E8A-4147-A177-3AD203B41FA5}">
                      <a16:colId xmlns:a16="http://schemas.microsoft.com/office/drawing/2014/main" val="2634838692"/>
                    </a:ext>
                  </a:extLst>
                </a:gridCol>
                <a:gridCol w="1399032">
                  <a:extLst>
                    <a:ext uri="{9D8B030D-6E8A-4147-A177-3AD203B41FA5}">
                      <a16:colId xmlns:a16="http://schemas.microsoft.com/office/drawing/2014/main" val="3658515814"/>
                    </a:ext>
                  </a:extLst>
                </a:gridCol>
                <a:gridCol w="1399032">
                  <a:extLst>
                    <a:ext uri="{9D8B030D-6E8A-4147-A177-3AD203B41FA5}">
                      <a16:colId xmlns:a16="http://schemas.microsoft.com/office/drawing/2014/main" val="1043170159"/>
                    </a:ext>
                  </a:extLst>
                </a:gridCol>
                <a:gridCol w="1399032">
                  <a:extLst>
                    <a:ext uri="{9D8B030D-6E8A-4147-A177-3AD203B41FA5}">
                      <a16:colId xmlns:a16="http://schemas.microsoft.com/office/drawing/2014/main" val="129723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9768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#AllOutXC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51652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358513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76522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extLst>
                  <a:ext uri="{0D108BD9-81ED-4DB2-BD59-A6C34878D82A}">
                    <a16:rowId xmlns:a16="http://schemas.microsoft.com/office/drawing/2014/main" val="197590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405086326"/>
                  </a:ext>
                </a:extLst>
              </a:tr>
            </a:tbl>
          </a:graphicData>
        </a:graphic>
      </p:graphicFrame>
      <p:sp>
        <p:nvSpPr>
          <p:cNvPr id="4" name="Text Placeholder 3">
            <a:extLst>
              <a:ext uri="{FF2B5EF4-FFF2-40B4-BE49-F238E27FC236}">
                <a16:creationId xmlns:a16="http://schemas.microsoft.com/office/drawing/2014/main" id="{1B71D7D8-B7D0-47E1-A7CC-668EFE54103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9830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0938B-4A0E-4813-8EA9-E0CF5A84CA5E}"/>
              </a:ext>
            </a:extLst>
          </p:cNvPr>
          <p:cNvSpPr>
            <a:spLocks noGrp="1"/>
          </p:cNvSpPr>
          <p:nvPr>
            <p:ph type="title"/>
          </p:nvPr>
        </p:nvSpPr>
        <p:spPr/>
        <p:txBody>
          <a:bodyPr/>
          <a:lstStyle/>
          <a:p>
            <a:r>
              <a:rPr lang="en-US"/>
              <a:t>Instagram Posts Table | Scott - 1 of 15</a:t>
            </a:r>
          </a:p>
        </p:txBody>
      </p:sp>
      <p:graphicFrame>
        <p:nvGraphicFramePr>
          <p:cNvPr id="5" name="Table Placeholder 4">
            <a:extLst>
              <a:ext uri="{FF2B5EF4-FFF2-40B4-BE49-F238E27FC236}">
                <a16:creationId xmlns:a16="http://schemas.microsoft.com/office/drawing/2014/main" id="{3CCC3B1E-4FC2-47CC-95D2-3B4F29555F9B}"/>
              </a:ext>
            </a:extLst>
          </p:cNvPr>
          <p:cNvGraphicFramePr>
            <a:graphicFrameLocks noGrp="1"/>
          </p:cNvGraphicFramePr>
          <p:nvPr>
            <p:ph type="tbl" sz="quarter" idx="13"/>
            <p:extLst>
              <p:ext uri="{D42A27DB-BD31-4B8C-83A1-F6EECF244321}">
                <p14:modId xmlns:p14="http://schemas.microsoft.com/office/powerpoint/2010/main" val="339283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72605242"/>
                    </a:ext>
                  </a:extLst>
                </a:gridCol>
                <a:gridCol w="1152144">
                  <a:extLst>
                    <a:ext uri="{9D8B030D-6E8A-4147-A177-3AD203B41FA5}">
                      <a16:colId xmlns:a16="http://schemas.microsoft.com/office/drawing/2014/main" val="4215194417"/>
                    </a:ext>
                  </a:extLst>
                </a:gridCol>
                <a:gridCol w="1152144">
                  <a:extLst>
                    <a:ext uri="{9D8B030D-6E8A-4147-A177-3AD203B41FA5}">
                      <a16:colId xmlns:a16="http://schemas.microsoft.com/office/drawing/2014/main" val="3825260974"/>
                    </a:ext>
                  </a:extLst>
                </a:gridCol>
                <a:gridCol w="1152144">
                  <a:extLst>
                    <a:ext uri="{9D8B030D-6E8A-4147-A177-3AD203B41FA5}">
                      <a16:colId xmlns:a16="http://schemas.microsoft.com/office/drawing/2014/main" val="474188341"/>
                    </a:ext>
                  </a:extLst>
                </a:gridCol>
                <a:gridCol w="1152144">
                  <a:extLst>
                    <a:ext uri="{9D8B030D-6E8A-4147-A177-3AD203B41FA5}">
                      <a16:colId xmlns:a16="http://schemas.microsoft.com/office/drawing/2014/main" val="4257966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22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- 2021-02-15 16:56:45</a:t>
                      </a:r>
                      <a:r>
                        <a:rPr kumimoji="0" lang="en-US" sz="1000" b="0" i="0" u="none" strike="noStrike" kern="1200" cap="none" spc="0" normalizeH="0" baseline="0" noProof="0">
                          <a:ln>
                            <a:noFill/>
                          </a:ln>
                          <a:solidFill>
                            <a:prstClr val="black"/>
                          </a:solidFill>
                          <a:effectLst/>
                          <a:uLnTx/>
                          <a:uFillTx/>
                          <a:latin typeface="+mn-lt"/>
                          <a:ea typeface="+mn-ea"/>
                          <a:cs typeface="+mn-cs"/>
                        </a:rPr>
                        <a:t>
 Ya queda poco para que termine el fin de semana XL.
No te olvides de dejarla a punto para seguir disfrutándola 😍
⠀⠀⠀⠀⠀⠀⠀⠀⠀
#IamSpecialized #SpecializedArgentina #SpecializedEpic #XC #Mtb #RiderFirstEngineered #MountainBike #MTB
📸  manusuarezbrc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688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- 2021-02-05 19:32:04</a:t>
                      </a:r>
                      <a:r>
                        <a:rPr kumimoji="0" lang="es-ES" sz="1000" b="0" i="0" u="none" strike="noStrike" kern="1200" cap="none" spc="0" normalizeH="0" baseline="0" noProof="0">
                          <a:ln>
                            <a:noFill/>
                          </a:ln>
                          <a:solidFill>
                            <a:prstClr val="black"/>
                          </a:solidFill>
                          <a:effectLst/>
                          <a:uLnTx/>
                          <a:uFillTx/>
                          <a:latin typeface="+mn-lt"/>
                          <a:ea typeface="+mn-ea"/>
                          <a:cs typeface="+mn-cs"/>
                        </a:rPr>
                        <a:t>
 SCOTT Addict RC 2021.
Livianas, rápidas, sin cables a la vista. Pensadas, diseñadas y construidas para que sean tu compañero ideal en la ruta.
Están llegando.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41829927"/>
                  </a:ext>
                </a:extLst>
              </a:tr>
            </a:tbl>
          </a:graphicData>
        </a:graphic>
      </p:graphicFrame>
      <p:sp>
        <p:nvSpPr>
          <p:cNvPr id="4" name="Text Placeholder 3">
            <a:extLst>
              <a:ext uri="{FF2B5EF4-FFF2-40B4-BE49-F238E27FC236}">
                <a16:creationId xmlns:a16="http://schemas.microsoft.com/office/drawing/2014/main" id="{C7CB20CE-8EC9-4CAE-86DC-052BCB33091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734821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E713-E148-4AE8-BD57-154437304685}"/>
              </a:ext>
            </a:extLst>
          </p:cNvPr>
          <p:cNvSpPr>
            <a:spLocks noGrp="1"/>
          </p:cNvSpPr>
          <p:nvPr>
            <p:ph type="title"/>
          </p:nvPr>
        </p:nvSpPr>
        <p:spPr/>
        <p:txBody>
          <a:bodyPr/>
          <a:lstStyle/>
          <a:p>
            <a:r>
              <a:rPr lang="en-US"/>
              <a:t>Instagram Posts Table | Scott - 2 of 15</a:t>
            </a:r>
          </a:p>
        </p:txBody>
      </p:sp>
      <p:graphicFrame>
        <p:nvGraphicFramePr>
          <p:cNvPr id="5" name="Table Placeholder 4">
            <a:extLst>
              <a:ext uri="{FF2B5EF4-FFF2-40B4-BE49-F238E27FC236}">
                <a16:creationId xmlns:a16="http://schemas.microsoft.com/office/drawing/2014/main" id="{72E876EE-8680-4603-A2AB-2BE1BB427845}"/>
              </a:ext>
            </a:extLst>
          </p:cNvPr>
          <p:cNvGraphicFramePr>
            <a:graphicFrameLocks noGrp="1"/>
          </p:cNvGraphicFramePr>
          <p:nvPr>
            <p:ph type="tbl" sz="quarter" idx="13"/>
            <p:extLst>
              <p:ext uri="{D42A27DB-BD31-4B8C-83A1-F6EECF244321}">
                <p14:modId xmlns:p14="http://schemas.microsoft.com/office/powerpoint/2010/main" val="35275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784379443"/>
                    </a:ext>
                  </a:extLst>
                </a:gridCol>
                <a:gridCol w="1152144">
                  <a:extLst>
                    <a:ext uri="{9D8B030D-6E8A-4147-A177-3AD203B41FA5}">
                      <a16:colId xmlns:a16="http://schemas.microsoft.com/office/drawing/2014/main" val="324716524"/>
                    </a:ext>
                  </a:extLst>
                </a:gridCol>
                <a:gridCol w="1152144">
                  <a:extLst>
                    <a:ext uri="{9D8B030D-6E8A-4147-A177-3AD203B41FA5}">
                      <a16:colId xmlns:a16="http://schemas.microsoft.com/office/drawing/2014/main" val="1683608497"/>
                    </a:ext>
                  </a:extLst>
                </a:gridCol>
                <a:gridCol w="1152144">
                  <a:extLst>
                    <a:ext uri="{9D8B030D-6E8A-4147-A177-3AD203B41FA5}">
                      <a16:colId xmlns:a16="http://schemas.microsoft.com/office/drawing/2014/main" val="381778667"/>
                    </a:ext>
                  </a:extLst>
                </a:gridCol>
                <a:gridCol w="1152144">
                  <a:extLst>
                    <a:ext uri="{9D8B030D-6E8A-4147-A177-3AD203B41FA5}">
                      <a16:colId xmlns:a16="http://schemas.microsoft.com/office/drawing/2014/main" val="248991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706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- 2021-02-12 15:51:33</a:t>
                      </a:r>
                      <a:r>
                        <a:rPr kumimoji="0" lang="en-US" sz="1000" b="0" i="0" u="none" strike="noStrike" kern="1200" cap="none" spc="0" normalizeH="0" baseline="0" noProof="0">
                          <a:ln>
                            <a:noFill/>
                          </a:ln>
                          <a:solidFill>
                            <a:prstClr val="black"/>
                          </a:solidFill>
                          <a:effectLst/>
                          <a:uLnTx/>
                          <a:uFillTx/>
                          <a:latin typeface="+mn-lt"/>
                          <a:ea typeface="+mn-ea"/>
                          <a:cs typeface="+mn-cs"/>
                        </a:rPr>
                        <a:t>
 Amigos, senderos y Turbo Levo SL⚡️
Un día perfecto 🙌 
🚴‍♂️ oscargarcia_go  martinarielsantos 
#IamSpecialized #SpecializedArgentina #Turbo #TurboLevo #PedaleoAsistido #Emtb #ItsYouOnlyFaster #ModoTurbo #TurboLevoSL 
iamspecialized_turbo 
📸  lcnpro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4589260"/>
                  </a:ext>
                </a:extLst>
              </a:tr>
            </a:tbl>
          </a:graphicData>
        </a:graphic>
      </p:graphicFrame>
      <p:sp>
        <p:nvSpPr>
          <p:cNvPr id="4" name="Text Placeholder 3">
            <a:extLst>
              <a:ext uri="{FF2B5EF4-FFF2-40B4-BE49-F238E27FC236}">
                <a16:creationId xmlns:a16="http://schemas.microsoft.com/office/drawing/2014/main" id="{112D8221-7C98-431C-B635-F0A32E8E78F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2169553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CD7AD-1BB5-4695-8D61-740974E42100}"/>
              </a:ext>
            </a:extLst>
          </p:cNvPr>
          <p:cNvSpPr>
            <a:spLocks noGrp="1"/>
          </p:cNvSpPr>
          <p:nvPr>
            <p:ph type="title"/>
          </p:nvPr>
        </p:nvSpPr>
        <p:spPr/>
        <p:txBody>
          <a:bodyPr/>
          <a:lstStyle/>
          <a:p>
            <a:r>
              <a:rPr lang="en-US"/>
              <a:t>Instagram Posts Table | Scott - 3 of 15</a:t>
            </a:r>
          </a:p>
        </p:txBody>
      </p:sp>
      <p:graphicFrame>
        <p:nvGraphicFramePr>
          <p:cNvPr id="5" name="Table Placeholder 4">
            <a:extLst>
              <a:ext uri="{FF2B5EF4-FFF2-40B4-BE49-F238E27FC236}">
                <a16:creationId xmlns:a16="http://schemas.microsoft.com/office/drawing/2014/main" id="{07CF466F-C866-45DF-8BE0-DDBF23E5EA3E}"/>
              </a:ext>
            </a:extLst>
          </p:cNvPr>
          <p:cNvGraphicFramePr>
            <a:graphicFrameLocks noGrp="1"/>
          </p:cNvGraphicFramePr>
          <p:nvPr>
            <p:ph type="tbl" sz="quarter" idx="13"/>
            <p:extLst>
              <p:ext uri="{D42A27DB-BD31-4B8C-83A1-F6EECF244321}">
                <p14:modId xmlns:p14="http://schemas.microsoft.com/office/powerpoint/2010/main" val="267266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04744606"/>
                    </a:ext>
                  </a:extLst>
                </a:gridCol>
                <a:gridCol w="1152144">
                  <a:extLst>
                    <a:ext uri="{9D8B030D-6E8A-4147-A177-3AD203B41FA5}">
                      <a16:colId xmlns:a16="http://schemas.microsoft.com/office/drawing/2014/main" val="1828853519"/>
                    </a:ext>
                  </a:extLst>
                </a:gridCol>
                <a:gridCol w="1152144">
                  <a:extLst>
                    <a:ext uri="{9D8B030D-6E8A-4147-A177-3AD203B41FA5}">
                      <a16:colId xmlns:a16="http://schemas.microsoft.com/office/drawing/2014/main" val="2115108676"/>
                    </a:ext>
                  </a:extLst>
                </a:gridCol>
                <a:gridCol w="1152144">
                  <a:extLst>
                    <a:ext uri="{9D8B030D-6E8A-4147-A177-3AD203B41FA5}">
                      <a16:colId xmlns:a16="http://schemas.microsoft.com/office/drawing/2014/main" val="4163601957"/>
                    </a:ext>
                  </a:extLst>
                </a:gridCol>
                <a:gridCol w="1152144">
                  <a:extLst>
                    <a:ext uri="{9D8B030D-6E8A-4147-A177-3AD203B41FA5}">
                      <a16:colId xmlns:a16="http://schemas.microsoft.com/office/drawing/2014/main" val="837555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00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- 2021-02-06 19:44:36</a:t>
                      </a:r>
                      <a:r>
                        <a:rPr kumimoji="0" lang="en-US" sz="1000" b="0" i="0" u="none" strike="noStrike" kern="1200" cap="none" spc="0" normalizeH="0" baseline="0" noProof="0">
                          <a:ln>
                            <a:noFill/>
                          </a:ln>
                          <a:solidFill>
                            <a:prstClr val="black"/>
                          </a:solidFill>
                          <a:effectLst/>
                          <a:uLnTx/>
                          <a:uFillTx/>
                          <a:latin typeface="+mn-lt"/>
                          <a:ea typeface="+mn-ea"/>
                          <a:cs typeface="+mn-cs"/>
                        </a:rPr>
                        <a:t>
 La Scale 925 tiene una geometría inspirada en el más alto nivel de competición.
Conocé sus componentes: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9714816"/>
                  </a:ext>
                </a:extLst>
              </a:tr>
            </a:tbl>
          </a:graphicData>
        </a:graphic>
      </p:graphicFrame>
      <p:sp>
        <p:nvSpPr>
          <p:cNvPr id="4" name="Text Placeholder 3">
            <a:extLst>
              <a:ext uri="{FF2B5EF4-FFF2-40B4-BE49-F238E27FC236}">
                <a16:creationId xmlns:a16="http://schemas.microsoft.com/office/drawing/2014/main" id="{98D66F43-C09F-4269-A37A-B65B174E11D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4161533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D25C-8640-450D-9342-D6FD7EE37785}"/>
              </a:ext>
            </a:extLst>
          </p:cNvPr>
          <p:cNvSpPr>
            <a:spLocks noGrp="1"/>
          </p:cNvSpPr>
          <p:nvPr>
            <p:ph type="title"/>
          </p:nvPr>
        </p:nvSpPr>
        <p:spPr/>
        <p:txBody>
          <a:bodyPr/>
          <a:lstStyle/>
          <a:p>
            <a:r>
              <a:rPr lang="en-US"/>
              <a:t>Instagram Posts Table | Scott - 4 of 15</a:t>
            </a:r>
          </a:p>
        </p:txBody>
      </p:sp>
      <p:graphicFrame>
        <p:nvGraphicFramePr>
          <p:cNvPr id="5" name="Table Placeholder 4">
            <a:extLst>
              <a:ext uri="{FF2B5EF4-FFF2-40B4-BE49-F238E27FC236}">
                <a16:creationId xmlns:a16="http://schemas.microsoft.com/office/drawing/2014/main" id="{BF575DE5-E18C-4A32-93A3-BCC53328B1F2}"/>
              </a:ext>
            </a:extLst>
          </p:cNvPr>
          <p:cNvGraphicFramePr>
            <a:graphicFrameLocks noGrp="1"/>
          </p:cNvGraphicFramePr>
          <p:nvPr>
            <p:ph type="tbl" sz="quarter" idx="13"/>
            <p:extLst>
              <p:ext uri="{D42A27DB-BD31-4B8C-83A1-F6EECF244321}">
                <p14:modId xmlns:p14="http://schemas.microsoft.com/office/powerpoint/2010/main" val="360581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71812522"/>
                    </a:ext>
                  </a:extLst>
                </a:gridCol>
                <a:gridCol w="1152144">
                  <a:extLst>
                    <a:ext uri="{9D8B030D-6E8A-4147-A177-3AD203B41FA5}">
                      <a16:colId xmlns:a16="http://schemas.microsoft.com/office/drawing/2014/main" val="1914547758"/>
                    </a:ext>
                  </a:extLst>
                </a:gridCol>
                <a:gridCol w="1152144">
                  <a:extLst>
                    <a:ext uri="{9D8B030D-6E8A-4147-A177-3AD203B41FA5}">
                      <a16:colId xmlns:a16="http://schemas.microsoft.com/office/drawing/2014/main" val="997047221"/>
                    </a:ext>
                  </a:extLst>
                </a:gridCol>
                <a:gridCol w="1152144">
                  <a:extLst>
                    <a:ext uri="{9D8B030D-6E8A-4147-A177-3AD203B41FA5}">
                      <a16:colId xmlns:a16="http://schemas.microsoft.com/office/drawing/2014/main" val="3008059058"/>
                    </a:ext>
                  </a:extLst>
                </a:gridCol>
                <a:gridCol w="1152144">
                  <a:extLst>
                    <a:ext uri="{9D8B030D-6E8A-4147-A177-3AD203B41FA5}">
                      <a16:colId xmlns:a16="http://schemas.microsoft.com/office/drawing/2014/main" val="1316586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89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- 2021-02-10 19:26:49</a:t>
                      </a:r>
                      <a:r>
                        <a:rPr kumimoji="0" lang="en-US" sz="1000" b="0" i="0" u="none" strike="noStrike" kern="1200" cap="none" spc="0" normalizeH="0" baseline="0" noProof="0">
                          <a:ln>
                            <a:noFill/>
                          </a:ln>
                          <a:solidFill>
                            <a:prstClr val="black"/>
                          </a:solidFill>
                          <a:effectLst/>
                          <a:uLnTx/>
                          <a:uFillTx/>
                          <a:latin typeface="+mn-lt"/>
                          <a:ea typeface="+mn-ea"/>
                          <a:cs typeface="+mn-cs"/>
                        </a:rPr>
                        <a:t>
 SCOTT Aspect 940 Granite, una #MTB Hardtail diseñada para ser ligera, eficaz.
✅ Cuadro de aleación Aspect 700/900
✅ Suntour XCR32-LO-R 100 mm
✅ Shimano Alivio, 18 velocidades
✅ Frenos Shimano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192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- 2021-02-01 16:03:12</a:t>
                      </a:r>
                      <a:r>
                        <a:rPr kumimoji="0" lang="en-US" sz="1000" b="0" i="0" u="none" strike="noStrike" kern="1200" cap="none" spc="0" normalizeH="0" baseline="0" noProof="0">
                          <a:ln>
                            <a:noFill/>
                          </a:ln>
                          <a:solidFill>
                            <a:prstClr val="black"/>
                          </a:solidFill>
                          <a:effectLst/>
                          <a:uLnTx/>
                          <a:uFillTx/>
                          <a:latin typeface="+mn-lt"/>
                          <a:ea typeface="+mn-ea"/>
                          <a:cs typeface="+mn-cs"/>
                        </a:rPr>
                        <a:t>
 Specialized Shiv ➡️ la nueva forma de la velocidad💨
Una gran cantidad de almacenamiento y el ajuste perfecto, combinados para crear la bicicleta de triatlón más veloz y confortable.
#AeroIsEverything
🔺 Encontrá la linea de Shiv en nuestras tiendas autorizadas🔺 
#IamSpecialized #SpecializedArgentina #Specialized #SpecializedShiv #SpecializedShivExpert #Tria
 📸  nobilens_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1600865"/>
                  </a:ext>
                </a:extLst>
              </a:tr>
            </a:tbl>
          </a:graphicData>
        </a:graphic>
      </p:graphicFrame>
      <p:sp>
        <p:nvSpPr>
          <p:cNvPr id="4" name="Text Placeholder 3">
            <a:extLst>
              <a:ext uri="{FF2B5EF4-FFF2-40B4-BE49-F238E27FC236}">
                <a16:creationId xmlns:a16="http://schemas.microsoft.com/office/drawing/2014/main" id="{1FD3F599-AAEE-4BA0-A25F-113C166871A2}"/>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509395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FC33-36B6-48B6-A94F-C8CEB432B366}"/>
              </a:ext>
            </a:extLst>
          </p:cNvPr>
          <p:cNvSpPr>
            <a:spLocks noGrp="1"/>
          </p:cNvSpPr>
          <p:nvPr>
            <p:ph type="title"/>
          </p:nvPr>
        </p:nvSpPr>
        <p:spPr/>
        <p:txBody>
          <a:bodyPr/>
          <a:lstStyle/>
          <a:p>
            <a:r>
              <a:rPr lang="en-US"/>
              <a:t>Instagram Posts Table | Scott - 5 of 15</a:t>
            </a:r>
          </a:p>
        </p:txBody>
      </p:sp>
      <p:graphicFrame>
        <p:nvGraphicFramePr>
          <p:cNvPr id="5" name="Table Placeholder 4">
            <a:extLst>
              <a:ext uri="{FF2B5EF4-FFF2-40B4-BE49-F238E27FC236}">
                <a16:creationId xmlns:a16="http://schemas.microsoft.com/office/drawing/2014/main" id="{55EB8C3C-1923-4EC3-8CFC-938CA397570E}"/>
              </a:ext>
            </a:extLst>
          </p:cNvPr>
          <p:cNvGraphicFramePr>
            <a:graphicFrameLocks noGrp="1"/>
          </p:cNvGraphicFramePr>
          <p:nvPr>
            <p:ph type="tbl" sz="quarter" idx="13"/>
            <p:extLst>
              <p:ext uri="{D42A27DB-BD31-4B8C-83A1-F6EECF244321}">
                <p14:modId xmlns:p14="http://schemas.microsoft.com/office/powerpoint/2010/main" val="266168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985846076"/>
                    </a:ext>
                  </a:extLst>
                </a:gridCol>
                <a:gridCol w="1152144">
                  <a:extLst>
                    <a:ext uri="{9D8B030D-6E8A-4147-A177-3AD203B41FA5}">
                      <a16:colId xmlns:a16="http://schemas.microsoft.com/office/drawing/2014/main" val="1217927784"/>
                    </a:ext>
                  </a:extLst>
                </a:gridCol>
                <a:gridCol w="1152144">
                  <a:extLst>
                    <a:ext uri="{9D8B030D-6E8A-4147-A177-3AD203B41FA5}">
                      <a16:colId xmlns:a16="http://schemas.microsoft.com/office/drawing/2014/main" val="4253402032"/>
                    </a:ext>
                  </a:extLst>
                </a:gridCol>
                <a:gridCol w="1152144">
                  <a:extLst>
                    <a:ext uri="{9D8B030D-6E8A-4147-A177-3AD203B41FA5}">
                      <a16:colId xmlns:a16="http://schemas.microsoft.com/office/drawing/2014/main" val="2544263991"/>
                    </a:ext>
                  </a:extLst>
                </a:gridCol>
                <a:gridCol w="1152144">
                  <a:extLst>
                    <a:ext uri="{9D8B030D-6E8A-4147-A177-3AD203B41FA5}">
                      <a16:colId xmlns:a16="http://schemas.microsoft.com/office/drawing/2014/main" val="399787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676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- 2021-02-08 20:13:25</a:t>
                      </a:r>
                      <a:r>
                        <a:rPr kumimoji="0" lang="en-US" sz="1000" b="0" i="0" u="none" strike="noStrike" kern="1200" cap="none" spc="0" normalizeH="0" baseline="0" noProof="0">
                          <a:ln>
                            <a:noFill/>
                          </a:ln>
                          <a:solidFill>
                            <a:prstClr val="black"/>
                          </a:solidFill>
                          <a:effectLst/>
                          <a:uLnTx/>
                          <a:uFillTx/>
                          <a:latin typeface="+mn-lt"/>
                          <a:ea typeface="+mn-ea"/>
                          <a:cs typeface="+mn-cs"/>
                        </a:rPr>
                        <a:t>
 En la Spark RC 900 Comp encontrá todos los elementos que necesitás para subir de nivel: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6526855"/>
                  </a:ext>
                </a:extLst>
              </a:tr>
            </a:tbl>
          </a:graphicData>
        </a:graphic>
      </p:graphicFrame>
      <p:sp>
        <p:nvSpPr>
          <p:cNvPr id="4" name="Text Placeholder 3">
            <a:extLst>
              <a:ext uri="{FF2B5EF4-FFF2-40B4-BE49-F238E27FC236}">
                <a16:creationId xmlns:a16="http://schemas.microsoft.com/office/drawing/2014/main" id="{7203E936-5C9F-47E5-81FC-AD520D880B57}"/>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043231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7483A-2943-4732-9C89-004451BDB66D}"/>
              </a:ext>
            </a:extLst>
          </p:cNvPr>
          <p:cNvSpPr>
            <a:spLocks noGrp="1"/>
          </p:cNvSpPr>
          <p:nvPr>
            <p:ph type="title"/>
          </p:nvPr>
        </p:nvSpPr>
        <p:spPr/>
        <p:txBody>
          <a:bodyPr/>
          <a:lstStyle/>
          <a:p>
            <a:r>
              <a:rPr lang="en-US"/>
              <a:t>Instagram Posts Table | Scott - 6 of 15</a:t>
            </a:r>
          </a:p>
        </p:txBody>
      </p:sp>
      <p:graphicFrame>
        <p:nvGraphicFramePr>
          <p:cNvPr id="5" name="Table Placeholder 4">
            <a:extLst>
              <a:ext uri="{FF2B5EF4-FFF2-40B4-BE49-F238E27FC236}">
                <a16:creationId xmlns:a16="http://schemas.microsoft.com/office/drawing/2014/main" id="{4F94ED45-E9F8-495B-81B4-87286855B31B}"/>
              </a:ext>
            </a:extLst>
          </p:cNvPr>
          <p:cNvGraphicFramePr>
            <a:graphicFrameLocks noGrp="1"/>
          </p:cNvGraphicFramePr>
          <p:nvPr>
            <p:ph type="tbl" sz="quarter" idx="13"/>
            <p:extLst>
              <p:ext uri="{D42A27DB-BD31-4B8C-83A1-F6EECF244321}">
                <p14:modId xmlns:p14="http://schemas.microsoft.com/office/powerpoint/2010/main" val="2553918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510089798"/>
                    </a:ext>
                  </a:extLst>
                </a:gridCol>
                <a:gridCol w="1152144">
                  <a:extLst>
                    <a:ext uri="{9D8B030D-6E8A-4147-A177-3AD203B41FA5}">
                      <a16:colId xmlns:a16="http://schemas.microsoft.com/office/drawing/2014/main" val="2054839258"/>
                    </a:ext>
                  </a:extLst>
                </a:gridCol>
                <a:gridCol w="1152144">
                  <a:extLst>
                    <a:ext uri="{9D8B030D-6E8A-4147-A177-3AD203B41FA5}">
                      <a16:colId xmlns:a16="http://schemas.microsoft.com/office/drawing/2014/main" val="2451404401"/>
                    </a:ext>
                  </a:extLst>
                </a:gridCol>
                <a:gridCol w="1152144">
                  <a:extLst>
                    <a:ext uri="{9D8B030D-6E8A-4147-A177-3AD203B41FA5}">
                      <a16:colId xmlns:a16="http://schemas.microsoft.com/office/drawing/2014/main" val="2311731680"/>
                    </a:ext>
                  </a:extLst>
                </a:gridCol>
                <a:gridCol w="1152144">
                  <a:extLst>
                    <a:ext uri="{9D8B030D-6E8A-4147-A177-3AD203B41FA5}">
                      <a16:colId xmlns:a16="http://schemas.microsoft.com/office/drawing/2014/main" val="58714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51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- 2021-02-01 19:11:40</a:t>
                      </a:r>
                      <a:r>
                        <a:rPr kumimoji="0" lang="en-US" sz="1000" b="0" i="0" u="none" strike="noStrike" kern="1200" cap="none" spc="0" normalizeH="0" baseline="0" noProof="0">
                          <a:ln>
                            <a:noFill/>
                          </a:ln>
                          <a:solidFill>
                            <a:prstClr val="black"/>
                          </a:solidFill>
                          <a:effectLst/>
                          <a:uLnTx/>
                          <a:uFillTx/>
                          <a:latin typeface="+mn-lt"/>
                          <a:ea typeface="+mn-ea"/>
                          <a:cs typeface="+mn-cs"/>
                        </a:rPr>
                        <a:t>
 Con la Aspect 950 Slate Grey la montaña te espera.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227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- 2021-02-14 19:02:14</a:t>
                      </a:r>
                      <a:r>
                        <a:rPr kumimoji="0" lang="en-US" sz="1000" b="0" i="0" u="none" strike="noStrike" kern="1200" cap="none" spc="0" normalizeH="0" baseline="0" noProof="0">
                          <a:ln>
                            <a:noFill/>
                          </a:ln>
                          <a:solidFill>
                            <a:prstClr val="black"/>
                          </a:solidFill>
                          <a:effectLst/>
                          <a:uLnTx/>
                          <a:uFillTx/>
                          <a:latin typeface="+mn-lt"/>
                          <a:ea typeface="+mn-ea"/>
                          <a:cs typeface="+mn-cs"/>
                        </a:rPr>
                        <a:t>
 SCOTT Addict en la ruta.
Vos, ¿saliste hoy?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8862153"/>
                  </a:ext>
                </a:extLst>
              </a:tr>
            </a:tbl>
          </a:graphicData>
        </a:graphic>
      </p:graphicFrame>
      <p:sp>
        <p:nvSpPr>
          <p:cNvPr id="4" name="Text Placeholder 3">
            <a:extLst>
              <a:ext uri="{FF2B5EF4-FFF2-40B4-BE49-F238E27FC236}">
                <a16:creationId xmlns:a16="http://schemas.microsoft.com/office/drawing/2014/main" id="{F3B428D0-1888-440E-AB29-FD4E0ED2CB4B}"/>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906856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9F14C-D027-4DF8-94B0-A32E79CAFD63}"/>
              </a:ext>
            </a:extLst>
          </p:cNvPr>
          <p:cNvSpPr>
            <a:spLocks noGrp="1"/>
          </p:cNvSpPr>
          <p:nvPr>
            <p:ph type="title"/>
          </p:nvPr>
        </p:nvSpPr>
        <p:spPr/>
        <p:txBody>
          <a:bodyPr/>
          <a:lstStyle/>
          <a:p>
            <a:r>
              <a:rPr lang="en-US"/>
              <a:t>Instagram Posts Table | Scott - 7 of 15</a:t>
            </a:r>
          </a:p>
        </p:txBody>
      </p:sp>
      <p:graphicFrame>
        <p:nvGraphicFramePr>
          <p:cNvPr id="5" name="Table Placeholder 4">
            <a:extLst>
              <a:ext uri="{FF2B5EF4-FFF2-40B4-BE49-F238E27FC236}">
                <a16:creationId xmlns:a16="http://schemas.microsoft.com/office/drawing/2014/main" id="{577425F6-276F-42C3-8B86-170512138D88}"/>
              </a:ext>
            </a:extLst>
          </p:cNvPr>
          <p:cNvGraphicFramePr>
            <a:graphicFrameLocks noGrp="1"/>
          </p:cNvGraphicFramePr>
          <p:nvPr>
            <p:ph type="tbl" sz="quarter" idx="13"/>
            <p:extLst>
              <p:ext uri="{D42A27DB-BD31-4B8C-83A1-F6EECF244321}">
                <p14:modId xmlns:p14="http://schemas.microsoft.com/office/powerpoint/2010/main" val="151603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244571336"/>
                    </a:ext>
                  </a:extLst>
                </a:gridCol>
                <a:gridCol w="1152144">
                  <a:extLst>
                    <a:ext uri="{9D8B030D-6E8A-4147-A177-3AD203B41FA5}">
                      <a16:colId xmlns:a16="http://schemas.microsoft.com/office/drawing/2014/main" val="1815507072"/>
                    </a:ext>
                  </a:extLst>
                </a:gridCol>
                <a:gridCol w="1152144">
                  <a:extLst>
                    <a:ext uri="{9D8B030D-6E8A-4147-A177-3AD203B41FA5}">
                      <a16:colId xmlns:a16="http://schemas.microsoft.com/office/drawing/2014/main" val="1875577573"/>
                    </a:ext>
                  </a:extLst>
                </a:gridCol>
                <a:gridCol w="1152144">
                  <a:extLst>
                    <a:ext uri="{9D8B030D-6E8A-4147-A177-3AD203B41FA5}">
                      <a16:colId xmlns:a16="http://schemas.microsoft.com/office/drawing/2014/main" val="1150433751"/>
                    </a:ext>
                  </a:extLst>
                </a:gridCol>
                <a:gridCol w="1152144">
                  <a:extLst>
                    <a:ext uri="{9D8B030D-6E8A-4147-A177-3AD203B41FA5}">
                      <a16:colId xmlns:a16="http://schemas.microsoft.com/office/drawing/2014/main" val="2349463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63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- 2021-02-05 15:15:43</a:t>
                      </a:r>
                      <a:r>
                        <a:rPr kumimoji="0" lang="es-ES" sz="1000" b="0" i="0" u="none" strike="noStrike" kern="1200" cap="none" spc="0" normalizeH="0" baseline="0" noProof="0">
                          <a:ln>
                            <a:noFill/>
                          </a:ln>
                          <a:solidFill>
                            <a:prstClr val="black"/>
                          </a:solidFill>
                          <a:effectLst/>
                          <a:uLnTx/>
                          <a:uFillTx/>
                          <a:latin typeface="+mn-lt"/>
                          <a:ea typeface="+mn-ea"/>
                          <a:cs typeface="+mn-cs"/>
                        </a:rPr>
                        <a:t>
 "Llevo más de 10 años pedaleando en bicis de triatlón y cada vez que me subo a una nueva me pregunto ¿Cómo hicieron para mejorarla tanto? Lo que me dejó maravillado de la Shiv Expert Disc UDi2 es cómo pudieron lograrlo de manera tan marcada. ¡Más rápida, más estable, más agresiva, más aero, más, más, más y mejor!"
✍️ jorgeascani , Embajador de Specialized
🔺 Encontrá la linea de Shiv en nuestras tiendas autorizadas🔺
#SpecializedShiv #AeroIsEverything #IamSpecialized #SpecializedArgentina #SpecializedShivExpert #Tria #Sportream
📸  matiasvarelar  soloamateurs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4682856"/>
                  </a:ext>
                </a:extLst>
              </a:tr>
            </a:tbl>
          </a:graphicData>
        </a:graphic>
      </p:graphicFrame>
      <p:sp>
        <p:nvSpPr>
          <p:cNvPr id="4" name="Text Placeholder 3">
            <a:extLst>
              <a:ext uri="{FF2B5EF4-FFF2-40B4-BE49-F238E27FC236}">
                <a16:creationId xmlns:a16="http://schemas.microsoft.com/office/drawing/2014/main" id="{34D84EFB-D553-4167-A295-A5ADA88F042B}"/>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625789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24AF8-920F-40FF-9B75-E91E19DFCD8D}"/>
              </a:ext>
            </a:extLst>
          </p:cNvPr>
          <p:cNvSpPr>
            <a:spLocks noGrp="1"/>
          </p:cNvSpPr>
          <p:nvPr>
            <p:ph type="title"/>
          </p:nvPr>
        </p:nvSpPr>
        <p:spPr/>
        <p:txBody>
          <a:bodyPr/>
          <a:lstStyle/>
          <a:p>
            <a:r>
              <a:rPr lang="en-US"/>
              <a:t>Instagram Posts Table | Scott - 8 of 15</a:t>
            </a:r>
          </a:p>
        </p:txBody>
      </p:sp>
      <p:graphicFrame>
        <p:nvGraphicFramePr>
          <p:cNvPr id="5" name="Table Placeholder 4">
            <a:extLst>
              <a:ext uri="{FF2B5EF4-FFF2-40B4-BE49-F238E27FC236}">
                <a16:creationId xmlns:a16="http://schemas.microsoft.com/office/drawing/2014/main" id="{0E0CB5E7-F39F-49F2-9655-DABDFC10043A}"/>
              </a:ext>
            </a:extLst>
          </p:cNvPr>
          <p:cNvGraphicFramePr>
            <a:graphicFrameLocks noGrp="1"/>
          </p:cNvGraphicFramePr>
          <p:nvPr>
            <p:ph type="tbl" sz="quarter" idx="13"/>
            <p:extLst>
              <p:ext uri="{D42A27DB-BD31-4B8C-83A1-F6EECF244321}">
                <p14:modId xmlns:p14="http://schemas.microsoft.com/office/powerpoint/2010/main" val="849337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421806839"/>
                    </a:ext>
                  </a:extLst>
                </a:gridCol>
                <a:gridCol w="1152144">
                  <a:extLst>
                    <a:ext uri="{9D8B030D-6E8A-4147-A177-3AD203B41FA5}">
                      <a16:colId xmlns:a16="http://schemas.microsoft.com/office/drawing/2014/main" val="2798858942"/>
                    </a:ext>
                  </a:extLst>
                </a:gridCol>
                <a:gridCol w="1152144">
                  <a:extLst>
                    <a:ext uri="{9D8B030D-6E8A-4147-A177-3AD203B41FA5}">
                      <a16:colId xmlns:a16="http://schemas.microsoft.com/office/drawing/2014/main" val="3388713631"/>
                    </a:ext>
                  </a:extLst>
                </a:gridCol>
                <a:gridCol w="1152144">
                  <a:extLst>
                    <a:ext uri="{9D8B030D-6E8A-4147-A177-3AD203B41FA5}">
                      <a16:colId xmlns:a16="http://schemas.microsoft.com/office/drawing/2014/main" val="3982682998"/>
                    </a:ext>
                  </a:extLst>
                </a:gridCol>
                <a:gridCol w="1152144">
                  <a:extLst>
                    <a:ext uri="{9D8B030D-6E8A-4147-A177-3AD203B41FA5}">
                      <a16:colId xmlns:a16="http://schemas.microsoft.com/office/drawing/2014/main" val="1206379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846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- 2021-02-03 16:22:07</a:t>
                      </a:r>
                      <a:r>
                        <a:rPr kumimoji="0" lang="en-US" sz="1000" b="0" i="0" u="none" strike="noStrike" kern="1200" cap="none" spc="0" normalizeH="0" baseline="0" noProof="0">
                          <a:ln>
                            <a:noFill/>
                          </a:ln>
                          <a:solidFill>
                            <a:prstClr val="black"/>
                          </a:solidFill>
                          <a:effectLst/>
                          <a:uLnTx/>
                          <a:uFillTx/>
                          <a:latin typeface="+mn-lt"/>
                          <a:ea typeface="+mn-ea"/>
                          <a:cs typeface="+mn-cs"/>
                        </a:rPr>
                        <a:t>
 Nuestro compuesto GRIPTON®, combinado con una carcasa ultra flexible de 320 TPI de algodón, da como resultado un neumático muy especial, el Specialized Turbo Cotton. Ambos materiales trabajan en armonía para lograr el neumático más rápido del mundo💪.
El compuesto GRIPTON® maximiza el agarre, absorbe las vibraciones y ofrece una tracción sin igual en condiciones húmedas o secas, para que mantengas el control en todo momento.
También disponible el modelo del 🚴‍♂️ tres veces Campeón del Mundo🌈, el Turbo Cotton Sagan Collecction LTD.
🔺Disponibles en nuestras tiendas autorizadas🔺
#IamSpecialized #SpecializedArgentina #SpecializedShiv #SpecializedRoad #SpecializedTria #Triatlon #SpecializedTurboCottonTires #SpecializedTurboCotton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5173398"/>
                  </a:ext>
                </a:extLst>
              </a:tr>
            </a:tbl>
          </a:graphicData>
        </a:graphic>
      </p:graphicFrame>
      <p:sp>
        <p:nvSpPr>
          <p:cNvPr id="4" name="Text Placeholder 3">
            <a:extLst>
              <a:ext uri="{FF2B5EF4-FFF2-40B4-BE49-F238E27FC236}">
                <a16:creationId xmlns:a16="http://schemas.microsoft.com/office/drawing/2014/main" id="{C9A154E3-6F23-4C0A-B20E-B5F744E25BE5}"/>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6632466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8C8E-830E-4C01-B897-412584656554}"/>
              </a:ext>
            </a:extLst>
          </p:cNvPr>
          <p:cNvSpPr>
            <a:spLocks noGrp="1"/>
          </p:cNvSpPr>
          <p:nvPr>
            <p:ph type="title"/>
          </p:nvPr>
        </p:nvSpPr>
        <p:spPr/>
        <p:txBody>
          <a:bodyPr/>
          <a:lstStyle/>
          <a:p>
            <a:r>
              <a:rPr lang="en-US"/>
              <a:t>Instagram Posts Table | Scott - 9 of 15</a:t>
            </a:r>
          </a:p>
        </p:txBody>
      </p:sp>
      <p:graphicFrame>
        <p:nvGraphicFramePr>
          <p:cNvPr id="5" name="Table Placeholder 4">
            <a:extLst>
              <a:ext uri="{FF2B5EF4-FFF2-40B4-BE49-F238E27FC236}">
                <a16:creationId xmlns:a16="http://schemas.microsoft.com/office/drawing/2014/main" id="{A3BD8D1A-3CD0-49BC-BE59-9609A2D99DF1}"/>
              </a:ext>
            </a:extLst>
          </p:cNvPr>
          <p:cNvGraphicFramePr>
            <a:graphicFrameLocks noGrp="1"/>
          </p:cNvGraphicFramePr>
          <p:nvPr>
            <p:ph type="tbl" sz="quarter" idx="13"/>
            <p:extLst>
              <p:ext uri="{D42A27DB-BD31-4B8C-83A1-F6EECF244321}">
                <p14:modId xmlns:p14="http://schemas.microsoft.com/office/powerpoint/2010/main" val="402071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79783992"/>
                    </a:ext>
                  </a:extLst>
                </a:gridCol>
                <a:gridCol w="1152144">
                  <a:extLst>
                    <a:ext uri="{9D8B030D-6E8A-4147-A177-3AD203B41FA5}">
                      <a16:colId xmlns:a16="http://schemas.microsoft.com/office/drawing/2014/main" val="1847371779"/>
                    </a:ext>
                  </a:extLst>
                </a:gridCol>
                <a:gridCol w="1152144">
                  <a:extLst>
                    <a:ext uri="{9D8B030D-6E8A-4147-A177-3AD203B41FA5}">
                      <a16:colId xmlns:a16="http://schemas.microsoft.com/office/drawing/2014/main" val="2264542730"/>
                    </a:ext>
                  </a:extLst>
                </a:gridCol>
                <a:gridCol w="1152144">
                  <a:extLst>
                    <a:ext uri="{9D8B030D-6E8A-4147-A177-3AD203B41FA5}">
                      <a16:colId xmlns:a16="http://schemas.microsoft.com/office/drawing/2014/main" val="1669021953"/>
                    </a:ext>
                  </a:extLst>
                </a:gridCol>
                <a:gridCol w="1152144">
                  <a:extLst>
                    <a:ext uri="{9D8B030D-6E8A-4147-A177-3AD203B41FA5}">
                      <a16:colId xmlns:a16="http://schemas.microsoft.com/office/drawing/2014/main" val="283249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43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- 2021-02-02 20:24:36</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920 presenta una geometría inspirada en la competición del más alto nivel. La combinación de una transmisión SRAM Eagle y componentes Syncros pone en tus manos una bicicleta rígida perfecta para llegar adelante.
Además viene con Ride Loc de tres posiciones para ajustar tu bicicleta a cada condición del terreno.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2072318"/>
                  </a:ext>
                </a:extLst>
              </a:tr>
            </a:tbl>
          </a:graphicData>
        </a:graphic>
      </p:graphicFrame>
      <p:sp>
        <p:nvSpPr>
          <p:cNvPr id="4" name="Text Placeholder 3">
            <a:extLst>
              <a:ext uri="{FF2B5EF4-FFF2-40B4-BE49-F238E27FC236}">
                <a16:creationId xmlns:a16="http://schemas.microsoft.com/office/drawing/2014/main" id="{7B78D849-8AAC-4944-B708-8B3A8B536E29}"/>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147215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B0EF6-88CD-4731-9B3B-B476739B5A88}"/>
              </a:ext>
            </a:extLst>
          </p:cNvPr>
          <p:cNvSpPr>
            <a:spLocks noGrp="1"/>
          </p:cNvSpPr>
          <p:nvPr>
            <p:ph type="title"/>
          </p:nvPr>
        </p:nvSpPr>
        <p:spPr/>
        <p:txBody>
          <a:bodyPr/>
          <a:lstStyle/>
          <a:p>
            <a:r>
              <a:rPr lang="en-US"/>
              <a:t>Instagram Posts Table | Scott - 10 of 15</a:t>
            </a:r>
          </a:p>
        </p:txBody>
      </p:sp>
      <p:graphicFrame>
        <p:nvGraphicFramePr>
          <p:cNvPr id="5" name="Table Placeholder 4">
            <a:extLst>
              <a:ext uri="{FF2B5EF4-FFF2-40B4-BE49-F238E27FC236}">
                <a16:creationId xmlns:a16="http://schemas.microsoft.com/office/drawing/2014/main" id="{4FB2721F-FB09-4464-B245-808193F11BF9}"/>
              </a:ext>
            </a:extLst>
          </p:cNvPr>
          <p:cNvGraphicFramePr>
            <a:graphicFrameLocks noGrp="1"/>
          </p:cNvGraphicFramePr>
          <p:nvPr>
            <p:ph type="tbl" sz="quarter" idx="13"/>
            <p:extLst>
              <p:ext uri="{D42A27DB-BD31-4B8C-83A1-F6EECF244321}">
                <p14:modId xmlns:p14="http://schemas.microsoft.com/office/powerpoint/2010/main" val="8541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226343527"/>
                    </a:ext>
                  </a:extLst>
                </a:gridCol>
                <a:gridCol w="1152144">
                  <a:extLst>
                    <a:ext uri="{9D8B030D-6E8A-4147-A177-3AD203B41FA5}">
                      <a16:colId xmlns:a16="http://schemas.microsoft.com/office/drawing/2014/main" val="3956280265"/>
                    </a:ext>
                  </a:extLst>
                </a:gridCol>
                <a:gridCol w="1152144">
                  <a:extLst>
                    <a:ext uri="{9D8B030D-6E8A-4147-A177-3AD203B41FA5}">
                      <a16:colId xmlns:a16="http://schemas.microsoft.com/office/drawing/2014/main" val="1368366654"/>
                    </a:ext>
                  </a:extLst>
                </a:gridCol>
                <a:gridCol w="1152144">
                  <a:extLst>
                    <a:ext uri="{9D8B030D-6E8A-4147-A177-3AD203B41FA5}">
                      <a16:colId xmlns:a16="http://schemas.microsoft.com/office/drawing/2014/main" val="2229018314"/>
                    </a:ext>
                  </a:extLst>
                </a:gridCol>
                <a:gridCol w="1152144">
                  <a:extLst>
                    <a:ext uri="{9D8B030D-6E8A-4147-A177-3AD203B41FA5}">
                      <a16:colId xmlns:a16="http://schemas.microsoft.com/office/drawing/2014/main" val="149865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334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- 2021-02-10 16:19:07</a:t>
                      </a:r>
                      <a:r>
                        <a:rPr kumimoji="0" lang="es-ES" sz="1000" b="0" i="0" u="none" strike="noStrike" kern="1200" cap="none" spc="0" normalizeH="0" baseline="0" noProof="0">
                          <a:ln>
                            <a:noFill/>
                          </a:ln>
                          <a:solidFill>
                            <a:prstClr val="black"/>
                          </a:solidFill>
                          <a:effectLst/>
                          <a:uLnTx/>
                          <a:uFillTx/>
                          <a:latin typeface="+mn-lt"/>
                          <a:ea typeface="+mn-ea"/>
                          <a:cs typeface="+mn-cs"/>
                        </a:rPr>
                        <a:t>
 Disfrutar de pedalear con amigos es único, pero es fundamental siempre hacerlo de la forma más segura.
El casco Specialized Ambush es un compañero ideal para que disfrutes del MTB al 100% de una forma realmente segura gracias a la combinación de: su sensor ANGi integrado, su esqueleto interno de aramida que refuerza y da a la estructura de EPS soporte para gestionar la energía y su construcción optimizada en espuma multidensidad EPS que ayuda a gestionar la absorción de la energía del impacto. 
A todo esto, al Ambush se le suma un gran confort, gracias a su sistema de retención Fit 360 que proporciona un ajuste seguro y personalizable, y una refrigeración ideal, gracias a su sistema de ventilación 4th Dimension.
#PedaleaSeguro
🔺 Encontralo en nuestras tiendas autorizadas🔺
#iamspecialized #specialized #specializedargentina #specializedalign #specializedhelmets #ANGi
📸  lcnpro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0429016"/>
                  </a:ext>
                </a:extLst>
              </a:tr>
            </a:tbl>
          </a:graphicData>
        </a:graphic>
      </p:graphicFrame>
      <p:sp>
        <p:nvSpPr>
          <p:cNvPr id="4" name="Text Placeholder 3">
            <a:extLst>
              <a:ext uri="{FF2B5EF4-FFF2-40B4-BE49-F238E27FC236}">
                <a16:creationId xmlns:a16="http://schemas.microsoft.com/office/drawing/2014/main" id="{747F00E3-3956-476D-B86F-64EF5A6AAB46}"/>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898528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83BA2-817B-48FB-BCD6-5BC5446710E4}"/>
              </a:ext>
            </a:extLst>
          </p:cNvPr>
          <p:cNvSpPr>
            <a:spLocks noGrp="1"/>
          </p:cNvSpPr>
          <p:nvPr>
            <p:ph type="title"/>
          </p:nvPr>
        </p:nvSpPr>
        <p:spPr/>
        <p:txBody>
          <a:bodyPr/>
          <a:lstStyle/>
          <a:p>
            <a:r>
              <a:rPr lang="en-US"/>
              <a:t>Instagram Posts Table | Scott - 11 of 15</a:t>
            </a:r>
          </a:p>
        </p:txBody>
      </p:sp>
      <p:graphicFrame>
        <p:nvGraphicFramePr>
          <p:cNvPr id="5" name="Table Placeholder 4">
            <a:extLst>
              <a:ext uri="{FF2B5EF4-FFF2-40B4-BE49-F238E27FC236}">
                <a16:creationId xmlns:a16="http://schemas.microsoft.com/office/drawing/2014/main" id="{FB08D689-108B-4ABD-8E3C-968864C46B3A}"/>
              </a:ext>
            </a:extLst>
          </p:cNvPr>
          <p:cNvGraphicFramePr>
            <a:graphicFrameLocks noGrp="1"/>
          </p:cNvGraphicFramePr>
          <p:nvPr>
            <p:ph type="tbl" sz="quarter" idx="13"/>
            <p:extLst>
              <p:ext uri="{D42A27DB-BD31-4B8C-83A1-F6EECF244321}">
                <p14:modId xmlns:p14="http://schemas.microsoft.com/office/powerpoint/2010/main" val="88507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36686659"/>
                    </a:ext>
                  </a:extLst>
                </a:gridCol>
                <a:gridCol w="1152144">
                  <a:extLst>
                    <a:ext uri="{9D8B030D-6E8A-4147-A177-3AD203B41FA5}">
                      <a16:colId xmlns:a16="http://schemas.microsoft.com/office/drawing/2014/main" val="3676589415"/>
                    </a:ext>
                  </a:extLst>
                </a:gridCol>
                <a:gridCol w="1152144">
                  <a:extLst>
                    <a:ext uri="{9D8B030D-6E8A-4147-A177-3AD203B41FA5}">
                      <a16:colId xmlns:a16="http://schemas.microsoft.com/office/drawing/2014/main" val="4170447606"/>
                    </a:ext>
                  </a:extLst>
                </a:gridCol>
                <a:gridCol w="1152144">
                  <a:extLst>
                    <a:ext uri="{9D8B030D-6E8A-4147-A177-3AD203B41FA5}">
                      <a16:colId xmlns:a16="http://schemas.microsoft.com/office/drawing/2014/main" val="1472237939"/>
                    </a:ext>
                  </a:extLst>
                </a:gridCol>
                <a:gridCol w="1152144">
                  <a:extLst>
                    <a:ext uri="{9D8B030D-6E8A-4147-A177-3AD203B41FA5}">
                      <a16:colId xmlns:a16="http://schemas.microsoft.com/office/drawing/2014/main" val="203115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194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- 2021-02-16 18:59:25</a:t>
                      </a:r>
                      <a:r>
                        <a:rPr kumimoji="0" lang="es-ES" sz="1000" b="0" i="0" u="none" strike="noStrike" kern="1200" cap="none" spc="0" normalizeH="0" baseline="0" noProof="0">
                          <a:ln>
                            <a:noFill/>
                          </a:ln>
                          <a:solidFill>
                            <a:prstClr val="black"/>
                          </a:solidFill>
                          <a:effectLst/>
                          <a:uLnTx/>
                          <a:uFillTx/>
                          <a:latin typeface="+mn-lt"/>
                          <a:ea typeface="+mn-ea"/>
                          <a:cs typeface="+mn-cs"/>
                        </a:rPr>
                        <a:t>
 El #Syncros Tool Can Pak-5 está diseñado para poder ir en el portacaramañola y llevar en su interior herramientas y repuestos básicos como un mini inflador o cámaras de repuesto.
Además es hermético, asegurando la protección de lo que pongas dentro.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542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- 2021-02-12 18:35:01</a:t>
                      </a:r>
                      <a:r>
                        <a:rPr kumimoji="0" lang="en-US" sz="1000" b="0" i="0" u="none" strike="noStrike" kern="1200" cap="none" spc="0" normalizeH="0" baseline="0" noProof="0">
                          <a:ln>
                            <a:noFill/>
                          </a:ln>
                          <a:solidFill>
                            <a:prstClr val="black"/>
                          </a:solidFill>
                          <a:effectLst/>
                          <a:uLnTx/>
                          <a:uFillTx/>
                          <a:latin typeface="+mn-lt"/>
                          <a:ea typeface="+mn-ea"/>
                          <a:cs typeface="+mn-cs"/>
                        </a:rPr>
                        <a:t>
 La ruta te espera.
SCOTT Addict RC 30. Cables integrados, cuadro de carbono, Shimano Ultegra, componentes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819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cannondale.argentina - 2021-02-01 10:20:55</a:t>
                      </a:r>
                      <a:r>
                        <a:rPr kumimoji="0" lang="fr-FR" sz="1000" b="0" i="0" u="none" strike="noStrike" kern="1200" cap="none" spc="0" normalizeH="0" baseline="0" noProof="0">
                          <a:ln>
                            <a:noFill/>
                          </a:ln>
                          <a:solidFill>
                            <a:prstClr val="black"/>
                          </a:solidFill>
                          <a:effectLst/>
                          <a:uLnTx/>
                          <a:uFillTx/>
                          <a:latin typeface="+mn-lt"/>
                          <a:ea typeface="+mn-ea"/>
                          <a:cs typeface="+mn-cs"/>
                        </a:rPr>
                        <a:t>
 Lunes de #SystemSix.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0091431"/>
                  </a:ext>
                </a:extLst>
              </a:tr>
            </a:tbl>
          </a:graphicData>
        </a:graphic>
      </p:graphicFrame>
      <p:sp>
        <p:nvSpPr>
          <p:cNvPr id="4" name="Text Placeholder 3">
            <a:extLst>
              <a:ext uri="{FF2B5EF4-FFF2-40B4-BE49-F238E27FC236}">
                <a16:creationId xmlns:a16="http://schemas.microsoft.com/office/drawing/2014/main" id="{21B2535C-A956-4714-9CEA-F70F8342649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83326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7D1CD-D73D-4A40-82B2-DCB3056C7E4B}"/>
              </a:ext>
            </a:extLst>
          </p:cNvPr>
          <p:cNvSpPr>
            <a:spLocks noGrp="1"/>
          </p:cNvSpPr>
          <p:nvPr>
            <p:ph type="title"/>
          </p:nvPr>
        </p:nvSpPr>
        <p:spPr/>
        <p:txBody>
          <a:bodyPr/>
          <a:lstStyle/>
          <a:p>
            <a:r>
              <a:rPr lang="en-US"/>
              <a:t>Instagram Posts Table | Scott - 12 of 15</a:t>
            </a:r>
          </a:p>
        </p:txBody>
      </p:sp>
      <p:graphicFrame>
        <p:nvGraphicFramePr>
          <p:cNvPr id="5" name="Table Placeholder 4">
            <a:extLst>
              <a:ext uri="{FF2B5EF4-FFF2-40B4-BE49-F238E27FC236}">
                <a16:creationId xmlns:a16="http://schemas.microsoft.com/office/drawing/2014/main" id="{BA95AFCA-2FEC-45DC-8E6D-D17101236FE8}"/>
              </a:ext>
            </a:extLst>
          </p:cNvPr>
          <p:cNvGraphicFramePr>
            <a:graphicFrameLocks noGrp="1"/>
          </p:cNvGraphicFramePr>
          <p:nvPr>
            <p:ph type="tbl" sz="quarter" idx="13"/>
            <p:extLst>
              <p:ext uri="{D42A27DB-BD31-4B8C-83A1-F6EECF244321}">
                <p14:modId xmlns:p14="http://schemas.microsoft.com/office/powerpoint/2010/main" val="37393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793693142"/>
                    </a:ext>
                  </a:extLst>
                </a:gridCol>
                <a:gridCol w="1152144">
                  <a:extLst>
                    <a:ext uri="{9D8B030D-6E8A-4147-A177-3AD203B41FA5}">
                      <a16:colId xmlns:a16="http://schemas.microsoft.com/office/drawing/2014/main" val="2022155561"/>
                    </a:ext>
                  </a:extLst>
                </a:gridCol>
                <a:gridCol w="1152144">
                  <a:extLst>
                    <a:ext uri="{9D8B030D-6E8A-4147-A177-3AD203B41FA5}">
                      <a16:colId xmlns:a16="http://schemas.microsoft.com/office/drawing/2014/main" val="4111322122"/>
                    </a:ext>
                  </a:extLst>
                </a:gridCol>
                <a:gridCol w="1152144">
                  <a:extLst>
                    <a:ext uri="{9D8B030D-6E8A-4147-A177-3AD203B41FA5}">
                      <a16:colId xmlns:a16="http://schemas.microsoft.com/office/drawing/2014/main" val="453507592"/>
                    </a:ext>
                  </a:extLst>
                </a:gridCol>
                <a:gridCol w="1152144">
                  <a:extLst>
                    <a:ext uri="{9D8B030D-6E8A-4147-A177-3AD203B41FA5}">
                      <a16:colId xmlns:a16="http://schemas.microsoft.com/office/drawing/2014/main" val="126554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25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- 2021-02-08 15:54:02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la mountain bike de pedaleo asistido más liviana* de su clase.
Duplicá tu potencia 💪  y sentí el poder de rodar más y más senderos ⚡️.
🔺 Encontrala en nuestras tiendas autorizadas🔺
* 17,35 kg: S-Works Turbo SL, negra, talla L. 
#IamSpecialized #SpecializedArgentina #Turbo #TurboLevo #PedaleoAsistido #Emtb #ItsYouOnlyFaster #ModoTurbo
iamspecialized_turbo
📸 etienneschoemann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7287317"/>
                  </a:ext>
                </a:extLst>
              </a:tr>
            </a:tbl>
          </a:graphicData>
        </a:graphic>
      </p:graphicFrame>
      <p:sp>
        <p:nvSpPr>
          <p:cNvPr id="4" name="Text Placeholder 3">
            <a:extLst>
              <a:ext uri="{FF2B5EF4-FFF2-40B4-BE49-F238E27FC236}">
                <a16:creationId xmlns:a16="http://schemas.microsoft.com/office/drawing/2014/main" id="{F2AAEB80-110B-4FAA-9532-5A2256DDE47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820845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3E67-542F-47B9-862C-9A19B6325F92}"/>
              </a:ext>
            </a:extLst>
          </p:cNvPr>
          <p:cNvSpPr>
            <a:spLocks noGrp="1"/>
          </p:cNvSpPr>
          <p:nvPr>
            <p:ph type="title"/>
          </p:nvPr>
        </p:nvSpPr>
        <p:spPr/>
        <p:txBody>
          <a:bodyPr/>
          <a:lstStyle/>
          <a:p>
            <a:r>
              <a:rPr lang="en-US"/>
              <a:t>Instagram Posts Table | Scott - 13 of 15</a:t>
            </a:r>
          </a:p>
        </p:txBody>
      </p:sp>
      <p:graphicFrame>
        <p:nvGraphicFramePr>
          <p:cNvPr id="5" name="Table Placeholder 4">
            <a:extLst>
              <a:ext uri="{FF2B5EF4-FFF2-40B4-BE49-F238E27FC236}">
                <a16:creationId xmlns:a16="http://schemas.microsoft.com/office/drawing/2014/main" id="{32C092E6-457C-4929-B063-B2F70A59AE1B}"/>
              </a:ext>
            </a:extLst>
          </p:cNvPr>
          <p:cNvGraphicFramePr>
            <a:graphicFrameLocks noGrp="1"/>
          </p:cNvGraphicFramePr>
          <p:nvPr>
            <p:ph type="tbl" sz="quarter" idx="13"/>
            <p:extLst>
              <p:ext uri="{D42A27DB-BD31-4B8C-83A1-F6EECF244321}">
                <p14:modId xmlns:p14="http://schemas.microsoft.com/office/powerpoint/2010/main" val="223766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251370259"/>
                    </a:ext>
                  </a:extLst>
                </a:gridCol>
                <a:gridCol w="1152144">
                  <a:extLst>
                    <a:ext uri="{9D8B030D-6E8A-4147-A177-3AD203B41FA5}">
                      <a16:colId xmlns:a16="http://schemas.microsoft.com/office/drawing/2014/main" val="3718424530"/>
                    </a:ext>
                  </a:extLst>
                </a:gridCol>
                <a:gridCol w="1152144">
                  <a:extLst>
                    <a:ext uri="{9D8B030D-6E8A-4147-A177-3AD203B41FA5}">
                      <a16:colId xmlns:a16="http://schemas.microsoft.com/office/drawing/2014/main" val="620301014"/>
                    </a:ext>
                  </a:extLst>
                </a:gridCol>
                <a:gridCol w="1152144">
                  <a:extLst>
                    <a:ext uri="{9D8B030D-6E8A-4147-A177-3AD203B41FA5}">
                      <a16:colId xmlns:a16="http://schemas.microsoft.com/office/drawing/2014/main" val="3465995843"/>
                    </a:ext>
                  </a:extLst>
                </a:gridCol>
                <a:gridCol w="1152144">
                  <a:extLst>
                    <a:ext uri="{9D8B030D-6E8A-4147-A177-3AD203B41FA5}">
                      <a16:colId xmlns:a16="http://schemas.microsoft.com/office/drawing/2014/main" val="320020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489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- 2021-02-15 20:37:46</a:t>
                      </a:r>
                      <a:r>
                        <a:rPr kumimoji="0" lang="en-US" sz="1000" b="0" i="0" u="none" strike="noStrike" kern="1200" cap="none" spc="0" normalizeH="0" baseline="0" noProof="0">
                          <a:ln>
                            <a:noFill/>
                          </a:ln>
                          <a:solidFill>
                            <a:prstClr val="black"/>
                          </a:solidFill>
                          <a:effectLst/>
                          <a:uLnTx/>
                          <a:uFillTx/>
                          <a:latin typeface="+mn-lt"/>
                          <a:ea typeface="+mn-ea"/>
                          <a:cs typeface="+mn-cs"/>
                        </a:rPr>
                        <a:t>
 Conocé al detalle la SCOTT Addict RC 30 Prism Green Purple:
✅ Cuadro de carbono HMX Addict RC Disc
✅ Horquilla Addict RC HMX
✅ Shimano Ultegra, 22 velocidades
✅ Ruedas de aleación Syncros RP2.0
✅ Cubiertas Schwalbe ONE Race-Guard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123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- 2021-02-13 20:07:15</a:t>
                      </a:r>
                      <a:r>
                        <a:rPr kumimoji="0" lang="es-ES" sz="1000" b="0" i="0" u="none" strike="noStrike" kern="1200" cap="none" spc="0" normalizeH="0" baseline="0" noProof="0">
                          <a:ln>
                            <a:noFill/>
                          </a:ln>
                          <a:solidFill>
                            <a:prstClr val="black"/>
                          </a:solidFill>
                          <a:effectLst/>
                          <a:uLnTx/>
                          <a:uFillTx/>
                          <a:latin typeface="+mn-lt"/>
                          <a:ea typeface="+mn-ea"/>
                          <a:cs typeface="+mn-cs"/>
                        </a:rPr>
                        <a:t>
 Está en marcha la primera competencia de la temporada para el teamdsm_ 
letourdelaprovence hoy tuvo día de descanso y mañana continúa.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587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- 2021-02-03 09:32:15</a:t>
                      </a:r>
                      <a:r>
                        <a:rPr kumimoji="0" lang="en-US" sz="1000" b="0" i="0" u="none" strike="noStrike" kern="1200" cap="none" spc="0" normalizeH="0" baseline="0" noProof="0">
                          <a:ln>
                            <a:noFill/>
                          </a:ln>
                          <a:solidFill>
                            <a:prstClr val="black"/>
                          </a:solidFill>
                          <a:effectLst/>
                          <a:uLnTx/>
                          <a:uFillTx/>
                          <a:latin typeface="+mn-lt"/>
                          <a:ea typeface="+mn-ea"/>
                          <a:cs typeface="+mn-cs"/>
                        </a:rPr>
                        <a:t>
 💪eduandradeok #wheeliewednesday 😉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0427187"/>
                  </a:ext>
                </a:extLst>
              </a:tr>
            </a:tbl>
          </a:graphicData>
        </a:graphic>
      </p:graphicFrame>
      <p:sp>
        <p:nvSpPr>
          <p:cNvPr id="4" name="Text Placeholder 3">
            <a:extLst>
              <a:ext uri="{FF2B5EF4-FFF2-40B4-BE49-F238E27FC236}">
                <a16:creationId xmlns:a16="http://schemas.microsoft.com/office/drawing/2014/main" id="{1BC4AE55-EE66-4FAF-BA78-5039191A96EC}"/>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958931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B4CA4-FB0A-4451-9420-EE5617C0EB76}"/>
              </a:ext>
            </a:extLst>
          </p:cNvPr>
          <p:cNvSpPr>
            <a:spLocks noGrp="1"/>
          </p:cNvSpPr>
          <p:nvPr>
            <p:ph type="title"/>
          </p:nvPr>
        </p:nvSpPr>
        <p:spPr/>
        <p:txBody>
          <a:bodyPr/>
          <a:lstStyle/>
          <a:p>
            <a:r>
              <a:rPr lang="en-US"/>
              <a:t>Instagram Posts Table | Scott - 14 of 15</a:t>
            </a:r>
          </a:p>
        </p:txBody>
      </p:sp>
      <p:graphicFrame>
        <p:nvGraphicFramePr>
          <p:cNvPr id="5" name="Table Placeholder 4">
            <a:extLst>
              <a:ext uri="{FF2B5EF4-FFF2-40B4-BE49-F238E27FC236}">
                <a16:creationId xmlns:a16="http://schemas.microsoft.com/office/drawing/2014/main" id="{3B3D671C-6380-40B4-BE60-27BD534157CF}"/>
              </a:ext>
            </a:extLst>
          </p:cNvPr>
          <p:cNvGraphicFramePr>
            <a:graphicFrameLocks noGrp="1"/>
          </p:cNvGraphicFramePr>
          <p:nvPr>
            <p:ph type="tbl" sz="quarter" idx="13"/>
            <p:extLst>
              <p:ext uri="{D42A27DB-BD31-4B8C-83A1-F6EECF244321}">
                <p14:modId xmlns:p14="http://schemas.microsoft.com/office/powerpoint/2010/main" val="1702058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30669688"/>
                    </a:ext>
                  </a:extLst>
                </a:gridCol>
                <a:gridCol w="1152144">
                  <a:extLst>
                    <a:ext uri="{9D8B030D-6E8A-4147-A177-3AD203B41FA5}">
                      <a16:colId xmlns:a16="http://schemas.microsoft.com/office/drawing/2014/main" val="994576138"/>
                    </a:ext>
                  </a:extLst>
                </a:gridCol>
                <a:gridCol w="1152144">
                  <a:extLst>
                    <a:ext uri="{9D8B030D-6E8A-4147-A177-3AD203B41FA5}">
                      <a16:colId xmlns:a16="http://schemas.microsoft.com/office/drawing/2014/main" val="4029733268"/>
                    </a:ext>
                  </a:extLst>
                </a:gridCol>
                <a:gridCol w="1152144">
                  <a:extLst>
                    <a:ext uri="{9D8B030D-6E8A-4147-A177-3AD203B41FA5}">
                      <a16:colId xmlns:a16="http://schemas.microsoft.com/office/drawing/2014/main" val="2316657820"/>
                    </a:ext>
                  </a:extLst>
                </a:gridCol>
                <a:gridCol w="1152144">
                  <a:extLst>
                    <a:ext uri="{9D8B030D-6E8A-4147-A177-3AD203B41FA5}">
                      <a16:colId xmlns:a16="http://schemas.microsoft.com/office/drawing/2014/main" val="797119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200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- 2021-02-15 11:37:06</a:t>
                      </a:r>
                      <a:r>
                        <a:rPr kumimoji="0" lang="en-US" sz="1000" b="0" i="0" u="none" strike="noStrike" kern="1200" cap="none" spc="0" normalizeH="0" baseline="0" noProof="0">
                          <a:ln>
                            <a:noFill/>
                          </a:ln>
                          <a:solidFill>
                            <a:prstClr val="black"/>
                          </a:solidFill>
                          <a:effectLst/>
                          <a:uLnTx/>
                          <a:uFillTx/>
                          <a:latin typeface="+mn-lt"/>
                          <a:ea typeface="+mn-ea"/>
                          <a:cs typeface="+mn-cs"/>
                        </a:rPr>
                        <a:t>
 En todo el país, una Cannondale para recorrerlo. 😉 #RideCannondale 
📷: pelapanica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697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- 2021-02-04 20:19:21</a:t>
                      </a:r>
                      <a:r>
                        <a:rPr kumimoji="0" lang="es-ES" sz="1000" b="0" i="0" u="none" strike="noStrike" kern="1200" cap="none" spc="0" normalizeH="0" baseline="0" noProof="0">
                          <a:ln>
                            <a:noFill/>
                          </a:ln>
                          <a:solidFill>
                            <a:prstClr val="black"/>
                          </a:solidFill>
                          <a:effectLst/>
                          <a:uLnTx/>
                          <a:uFillTx/>
                          <a:latin typeface="+mn-lt"/>
                          <a:ea typeface="+mn-ea"/>
                          <a:cs typeface="+mn-cs"/>
                        </a:rPr>
                        <a:t>
 #TBT 
En 2011 SCOTT se convierte en la primera empresa que ofrece un sistema de bicicleta eléctrica fácil de manejar y con un estilo impecable.
Y vos, ¿tendrías una SCOTT eléctrica?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938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- 2021-02-05 11:01:39</a:t>
                      </a:r>
                      <a:r>
                        <a:rPr kumimoji="0" lang="en-US" sz="1000" b="0" i="0" u="none" strike="noStrike" kern="1200" cap="none" spc="0" normalizeH="0" baseline="0" noProof="0">
                          <a:ln>
                            <a:noFill/>
                          </a:ln>
                          <a:solidFill>
                            <a:prstClr val="black"/>
                          </a:solidFill>
                          <a:effectLst/>
                          <a:uLnTx/>
                          <a:uFillTx/>
                          <a:latin typeface="+mn-lt"/>
                          <a:ea typeface="+mn-ea"/>
                          <a:cs typeface="+mn-cs"/>
                        </a:rPr>
                        <a:t>
 🙌 Otro galardón más para la familia Cannondale en el Design &amp; Innovation Award: la horquilla Lefty Oliver. 🔥 #RideLefty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8116475"/>
                  </a:ext>
                </a:extLst>
              </a:tr>
            </a:tbl>
          </a:graphicData>
        </a:graphic>
      </p:graphicFrame>
      <p:sp>
        <p:nvSpPr>
          <p:cNvPr id="4" name="Text Placeholder 3">
            <a:extLst>
              <a:ext uri="{FF2B5EF4-FFF2-40B4-BE49-F238E27FC236}">
                <a16:creationId xmlns:a16="http://schemas.microsoft.com/office/drawing/2014/main" id="{EF8227C2-6BF8-4BD2-A3E8-3C35EA9A571D}"/>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35274360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9F59-DCB1-4224-9EA7-8B72ED167B99}"/>
              </a:ext>
            </a:extLst>
          </p:cNvPr>
          <p:cNvSpPr>
            <a:spLocks noGrp="1"/>
          </p:cNvSpPr>
          <p:nvPr>
            <p:ph type="title"/>
          </p:nvPr>
        </p:nvSpPr>
        <p:spPr/>
        <p:txBody>
          <a:bodyPr/>
          <a:lstStyle/>
          <a:p>
            <a:r>
              <a:rPr lang="en-US"/>
              <a:t>Instagram Posts Table | Scott - 15 of 15</a:t>
            </a:r>
          </a:p>
        </p:txBody>
      </p:sp>
      <p:graphicFrame>
        <p:nvGraphicFramePr>
          <p:cNvPr id="5" name="Table Placeholder 4">
            <a:extLst>
              <a:ext uri="{FF2B5EF4-FFF2-40B4-BE49-F238E27FC236}">
                <a16:creationId xmlns:a16="http://schemas.microsoft.com/office/drawing/2014/main" id="{E4BD0323-DA46-4FE3-9C25-231AC5B8E32D}"/>
              </a:ext>
            </a:extLst>
          </p:cNvPr>
          <p:cNvGraphicFramePr>
            <a:graphicFrameLocks noGrp="1"/>
          </p:cNvGraphicFramePr>
          <p:nvPr>
            <p:ph type="tbl" sz="quarter" idx="13"/>
            <p:extLst>
              <p:ext uri="{D42A27DB-BD31-4B8C-83A1-F6EECF244321}">
                <p14:modId xmlns:p14="http://schemas.microsoft.com/office/powerpoint/2010/main" val="113571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020288451"/>
                    </a:ext>
                  </a:extLst>
                </a:gridCol>
                <a:gridCol w="1152144">
                  <a:extLst>
                    <a:ext uri="{9D8B030D-6E8A-4147-A177-3AD203B41FA5}">
                      <a16:colId xmlns:a16="http://schemas.microsoft.com/office/drawing/2014/main" val="1373446673"/>
                    </a:ext>
                  </a:extLst>
                </a:gridCol>
                <a:gridCol w="1152144">
                  <a:extLst>
                    <a:ext uri="{9D8B030D-6E8A-4147-A177-3AD203B41FA5}">
                      <a16:colId xmlns:a16="http://schemas.microsoft.com/office/drawing/2014/main" val="3277002298"/>
                    </a:ext>
                  </a:extLst>
                </a:gridCol>
                <a:gridCol w="1152144">
                  <a:extLst>
                    <a:ext uri="{9D8B030D-6E8A-4147-A177-3AD203B41FA5}">
                      <a16:colId xmlns:a16="http://schemas.microsoft.com/office/drawing/2014/main" val="1100232410"/>
                    </a:ext>
                  </a:extLst>
                </a:gridCol>
                <a:gridCol w="1152144">
                  <a:extLst>
                    <a:ext uri="{9D8B030D-6E8A-4147-A177-3AD203B41FA5}">
                      <a16:colId xmlns:a16="http://schemas.microsoft.com/office/drawing/2014/main" val="2830866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94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- 2021-02-01 10:30:38</a:t>
                      </a:r>
                      <a:r>
                        <a:rPr kumimoji="0" lang="en-US" sz="1000" b="0" i="0" u="none" strike="noStrike" kern="1200" cap="none" spc="0" normalizeH="0" baseline="0" noProof="0">
                          <a:ln>
                            <a:noFill/>
                          </a:ln>
                          <a:solidFill>
                            <a:prstClr val="black"/>
                          </a:solidFill>
                          <a:effectLst/>
                          <a:uLnTx/>
                          <a:uFillTx/>
                          <a:latin typeface="+mn-lt"/>
                          <a:ea typeface="+mn-ea"/>
                          <a:cs typeface="+mn-cs"/>
                        </a:rPr>
                        <a:t>
 Equipada con el cuadro de aluminio más liviano que 𝗚𝗜𝗔𝗡𝗧 haya producido para su línea de Mountain Bikes hasta la fecha, la 𝗫𝘁𝗖 𝗦𝗟𝗥 𝟮𝟵 será tu primera opción para esta temporada 🎯
.
.
.
.
.
#XtCSLR #AllOutXC #RideUnleashead #RideGiantArgentina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451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- 2021-02-07 18:38:12</a:t>
                      </a:r>
                      <a:r>
                        <a:rPr kumimoji="0" lang="es-ES" sz="1000" b="0" i="0" u="none" strike="noStrike" kern="1200" cap="none" spc="0" normalizeH="0" baseline="0" noProof="0">
                          <a:ln>
                            <a:noFill/>
                          </a:ln>
                          <a:solidFill>
                            <a:prstClr val="black"/>
                          </a:solidFill>
                          <a:effectLst/>
                          <a:uLnTx/>
                          <a:uFillTx/>
                          <a:latin typeface="+mn-lt"/>
                          <a:ea typeface="+mn-ea"/>
                          <a:cs typeface="+mn-cs"/>
                        </a:rPr>
                        <a:t>
 ¿Hoy hubo ruta?
Contanos cuántos kilómetros hiciste y arrobá a tu compañero de viaje.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0668993"/>
                  </a:ext>
                </a:extLst>
              </a:tr>
            </a:tbl>
          </a:graphicData>
        </a:graphic>
      </p:graphicFrame>
      <p:sp>
        <p:nvSpPr>
          <p:cNvPr id="4" name="Text Placeholder 3">
            <a:extLst>
              <a:ext uri="{FF2B5EF4-FFF2-40B4-BE49-F238E27FC236}">
                <a16:creationId xmlns:a16="http://schemas.microsoft.com/office/drawing/2014/main" id="{B66EE444-A1E6-46DE-8DFD-726DEC30B304}"/>
              </a:ext>
            </a:extLst>
          </p:cNvPr>
          <p:cNvSpPr>
            <a:spLocks noGrp="1"/>
          </p:cNvSpPr>
          <p:nvPr>
            <p:ph type="body" sz="quarter" idx="14"/>
          </p:nvPr>
        </p:nvSpPr>
        <p:spPr/>
        <p:txBody>
          <a:bodyPr/>
          <a:lstStyle/>
          <a:p>
            <a:r>
              <a:rPr lang="en-US"/>
              <a:t>02/01/2021 - 02/16/2021</a:t>
            </a:r>
          </a:p>
        </p:txBody>
      </p:sp>
    </p:spTree>
    <p:extLst>
      <p:ext uri="{BB962C8B-B14F-4D97-AF65-F5344CB8AC3E}">
        <p14:creationId xmlns:p14="http://schemas.microsoft.com/office/powerpoint/2010/main" val="1765759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1093</Words>
  <Application>Microsoft Office PowerPoint</Application>
  <PresentationFormat>On-screen Show (4:3)</PresentationFormat>
  <Paragraphs>466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15</vt:lpstr>
      <vt:lpstr>Instagram Posts Table | Scott - 2 of 15</vt:lpstr>
      <vt:lpstr>Instagram Posts Table | Scott - 3 of 15</vt:lpstr>
      <vt:lpstr>Instagram Posts Table | Scott - 4 of 15</vt:lpstr>
      <vt:lpstr>Instagram Posts Table | Scott - 5 of 15</vt:lpstr>
      <vt:lpstr>Instagram Posts Table | Scott - 6 of 15</vt:lpstr>
      <vt:lpstr>Instagram Posts Table | Scott - 7 of 15</vt:lpstr>
      <vt:lpstr>Instagram Posts Table | Scott - 8 of 15</vt:lpstr>
      <vt:lpstr>Instagram Posts Table | Scott - 9 of 15</vt:lpstr>
      <vt:lpstr>Instagram Posts Table | Scott - 10 of 15</vt:lpstr>
      <vt:lpstr>Instagram Posts Table | Scott - 11 of 15</vt:lpstr>
      <vt:lpstr>Instagram Posts Table | Scott - 12 of 15</vt:lpstr>
      <vt:lpstr>Instagram Posts Table | Scott - 13 of 15</vt:lpstr>
      <vt:lpstr>Instagram Posts Table | Scott - 14 of 15</vt:lpstr>
      <vt:lpstr>Instagram Posts Table | Scott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2021-02-17T17:37:28Z</dcterms:created>
  <dcterms:modified xsi:type="dcterms:W3CDTF">2021-02-17T17:38:25Z</dcterms:modified>
</cp:coreProperties>
</file>