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80" r:id="rId24"/>
    <p:sldId id="281" r:id="rId25"/>
    <p:sldId id="282"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olmobikes</c:v>
                </c:pt>
                <c:pt idx="1">
                  <c:v>topmega_oficial</c:v>
                </c:pt>
                <c:pt idx="2">
                  <c:v>venzoarg</c:v>
                </c:pt>
                <c:pt idx="3">
                  <c:v>teknialbikes</c:v>
                </c:pt>
                <c:pt idx="4">
                  <c:v>motomelbicicletas</c:v>
                </c:pt>
              </c:strCache>
            </c:strRef>
          </c:cat>
          <c:val>
            <c:numRef>
              <c:f>Sheet1!$A$2:$E$2</c:f>
              <c:numCache>
                <c:formatCode>General</c:formatCode>
                <c:ptCount val="5"/>
                <c:pt idx="0">
                  <c:v>151030</c:v>
                </c:pt>
                <c:pt idx="1">
                  <c:v>57446</c:v>
                </c:pt>
                <c:pt idx="2">
                  <c:v>51571</c:v>
                </c:pt>
                <c:pt idx="3">
                  <c:v>8318</c:v>
                </c:pt>
                <c:pt idx="4">
                  <c:v>3066</c:v>
                </c:pt>
              </c:numCache>
            </c:numRef>
          </c:val>
          <c:extLst>
            <c:ext xmlns:c16="http://schemas.microsoft.com/office/drawing/2014/chart" uri="{C3380CC4-5D6E-409C-BE32-E72D297353CC}">
              <c16:uniqueId val="{00000000-B1F9-423C-8A64-354E5973A8F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5.5075000000000003</c:v>
                </c:pt>
                <c:pt idx="1">
                  <c:v>37.5</c:v>
                </c:pt>
                <c:pt idx="2">
                  <c:v>0</c:v>
                </c:pt>
                <c:pt idx="3">
                  <c:v>0</c:v>
                </c:pt>
                <c:pt idx="4">
                  <c:v>37.5</c:v>
                </c:pt>
                <c:pt idx="5">
                  <c:v>5.5156000000000001</c:v>
                </c:pt>
                <c:pt idx="6">
                  <c:v>16.801200000000001</c:v>
                </c:pt>
                <c:pt idx="7">
                  <c:v>-7.8516000000000004</c:v>
                </c:pt>
              </c:numCache>
            </c:numRef>
          </c:val>
          <c:extLst>
            <c:ext xmlns:c16="http://schemas.microsoft.com/office/drawing/2014/chart" uri="{C3380CC4-5D6E-409C-BE32-E72D297353CC}">
              <c16:uniqueId val="{00000000-84C9-417F-B579-F9D34640D17F}"/>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2.0301</c:v>
                </c:pt>
                <c:pt idx="1">
                  <c:v>12.5</c:v>
                </c:pt>
                <c:pt idx="2">
                  <c:v>14.2857</c:v>
                </c:pt>
                <c:pt idx="3">
                  <c:v>100</c:v>
                </c:pt>
                <c:pt idx="4">
                  <c:v>37.5</c:v>
                </c:pt>
                <c:pt idx="5">
                  <c:v>13.728999999999999</c:v>
                </c:pt>
                <c:pt idx="6">
                  <c:v>100</c:v>
                </c:pt>
                <c:pt idx="7">
                  <c:v>100</c:v>
                </c:pt>
              </c:numCache>
            </c:numRef>
          </c:val>
          <c:extLst>
            <c:ext xmlns:c16="http://schemas.microsoft.com/office/drawing/2014/chart" uri="{C3380CC4-5D6E-409C-BE32-E72D297353CC}">
              <c16:uniqueId val="{00000001-84C9-417F-B579-F9D34640D17F}"/>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38.036200000000001</c:v>
                </c:pt>
                <c:pt idx="1">
                  <c:v>100</c:v>
                </c:pt>
                <c:pt idx="2">
                  <c:v>0</c:v>
                </c:pt>
                <c:pt idx="3">
                  <c:v>0</c:v>
                </c:pt>
                <c:pt idx="4">
                  <c:v>100</c:v>
                </c:pt>
                <c:pt idx="5">
                  <c:v>61.091099999999997</c:v>
                </c:pt>
                <c:pt idx="6">
                  <c:v>10.139900000000001</c:v>
                </c:pt>
                <c:pt idx="7">
                  <c:v>-1.8378000000000001</c:v>
                </c:pt>
              </c:numCache>
            </c:numRef>
          </c:val>
          <c:extLst>
            <c:ext xmlns:c16="http://schemas.microsoft.com/office/drawing/2014/chart" uri="{C3380CC4-5D6E-409C-BE32-E72D297353CC}">
              <c16:uniqueId val="{00000002-84C9-417F-B579-F9D34640D17F}"/>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34.1462</c:v>
                </c:pt>
                <c:pt idx="1">
                  <c:v>0</c:v>
                </c:pt>
                <c:pt idx="2">
                  <c:v>100</c:v>
                </c:pt>
                <c:pt idx="3">
                  <c:v>0</c:v>
                </c:pt>
                <c:pt idx="4">
                  <c:v>87.5</c:v>
                </c:pt>
                <c:pt idx="5">
                  <c:v>100</c:v>
                </c:pt>
                <c:pt idx="6">
                  <c:v>0</c:v>
                </c:pt>
                <c:pt idx="7">
                  <c:v>10.5008</c:v>
                </c:pt>
              </c:numCache>
            </c:numRef>
          </c:val>
          <c:extLst>
            <c:ext xmlns:c16="http://schemas.microsoft.com/office/drawing/2014/chart" uri="{C3380CC4-5D6E-409C-BE32-E72D297353CC}">
              <c16:uniqueId val="{00000003-84C9-417F-B579-F9D34640D17F}"/>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25</c:v>
                </c:pt>
                <c:pt idx="2">
                  <c:v>0</c:v>
                </c:pt>
                <c:pt idx="3">
                  <c:v>0</c:v>
                </c:pt>
                <c:pt idx="4">
                  <c:v>25</c:v>
                </c:pt>
                <c:pt idx="5">
                  <c:v>30.935300000000002</c:v>
                </c:pt>
                <c:pt idx="6">
                  <c:v>7.7953999999999999</c:v>
                </c:pt>
                <c:pt idx="7">
                  <c:v>-5.5114000000000001</c:v>
                </c:pt>
              </c:numCache>
            </c:numRef>
          </c:val>
          <c:extLst>
            <c:ext xmlns:c16="http://schemas.microsoft.com/office/drawing/2014/chart" uri="{C3380CC4-5D6E-409C-BE32-E72D297353CC}">
              <c16:uniqueId val="{00000004-84C9-417F-B579-F9D34640D17F}"/>
            </c:ext>
          </c:extLst>
        </c:ser>
        <c:dLbls>
          <c:showLegendKey val="0"/>
          <c:showVal val="0"/>
          <c:showCatName val="0"/>
          <c:showSerName val="0"/>
          <c:showPercent val="0"/>
          <c:showBubbleSize val="0"/>
        </c:dLbls>
        <c:axId val="269912400"/>
        <c:axId val="269913712"/>
      </c:radarChart>
      <c:catAx>
        <c:axId val="269912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913712"/>
        <c:crosses val="autoZero"/>
        <c:auto val="1"/>
        <c:lblAlgn val="ctr"/>
        <c:lblOffset val="100"/>
        <c:noMultiLvlLbl val="0"/>
      </c:catAx>
      <c:valAx>
        <c:axId val="26991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91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-5</c:v>
                </c:pt>
                <c:pt idx="2">
                  <c:v>-4</c:v>
                </c:pt>
                <c:pt idx="3">
                  <c:v>-5</c:v>
                </c:pt>
                <c:pt idx="4">
                  <c:v>-4</c:v>
                </c:pt>
                <c:pt idx="5">
                  <c:v>-2</c:v>
                </c:pt>
                <c:pt idx="6">
                  <c:v>-4</c:v>
                </c:pt>
              </c:numCache>
            </c:numRef>
          </c:val>
          <c:extLst>
            <c:ext xmlns:c16="http://schemas.microsoft.com/office/drawing/2014/chart" uri="{C3380CC4-5D6E-409C-BE32-E72D297353CC}">
              <c16:uniqueId val="{00000000-A275-4261-BA1A-488C7F09889B}"/>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20</c:v>
                </c:pt>
                <c:pt idx="1">
                  <c:v>25</c:v>
                </c:pt>
                <c:pt idx="2">
                  <c:v>21</c:v>
                </c:pt>
                <c:pt idx="3">
                  <c:v>18</c:v>
                </c:pt>
                <c:pt idx="4">
                  <c:v>17</c:v>
                </c:pt>
                <c:pt idx="5">
                  <c:v>15</c:v>
                </c:pt>
                <c:pt idx="6">
                  <c:v>22</c:v>
                </c:pt>
              </c:numCache>
            </c:numRef>
          </c:val>
          <c:extLst>
            <c:ext xmlns:c16="http://schemas.microsoft.com/office/drawing/2014/chart" uri="{C3380CC4-5D6E-409C-BE32-E72D297353CC}">
              <c16:uniqueId val="{00000001-A275-4261-BA1A-488C7F09889B}"/>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-20</c:v>
                </c:pt>
                <c:pt idx="2">
                  <c:v>-17</c:v>
                </c:pt>
                <c:pt idx="3">
                  <c:v>-12</c:v>
                </c:pt>
                <c:pt idx="4">
                  <c:v>4</c:v>
                </c:pt>
                <c:pt idx="5">
                  <c:v>3</c:v>
                </c:pt>
                <c:pt idx="6">
                  <c:v>2</c:v>
                </c:pt>
              </c:numCache>
            </c:numRef>
          </c:val>
          <c:extLst>
            <c:ext xmlns:c16="http://schemas.microsoft.com/office/drawing/2014/chart" uri="{C3380CC4-5D6E-409C-BE32-E72D297353CC}">
              <c16:uniqueId val="{00000002-A275-4261-BA1A-488C7F09889B}"/>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37</c:v>
                </c:pt>
                <c:pt idx="1">
                  <c:v>53</c:v>
                </c:pt>
                <c:pt idx="2">
                  <c:v>39</c:v>
                </c:pt>
                <c:pt idx="3">
                  <c:v>35</c:v>
                </c:pt>
                <c:pt idx="4">
                  <c:v>22</c:v>
                </c:pt>
                <c:pt idx="5">
                  <c:v>39</c:v>
                </c:pt>
                <c:pt idx="6">
                  <c:v>39</c:v>
                </c:pt>
              </c:numCache>
            </c:numRef>
          </c:val>
          <c:extLst>
            <c:ext xmlns:c16="http://schemas.microsoft.com/office/drawing/2014/chart" uri="{C3380CC4-5D6E-409C-BE32-E72D297353CC}">
              <c16:uniqueId val="{00000003-A275-4261-BA1A-488C7F09889B}"/>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-84</c:v>
                </c:pt>
                <c:pt idx="1">
                  <c:v>-76</c:v>
                </c:pt>
                <c:pt idx="2">
                  <c:v>-41</c:v>
                </c:pt>
                <c:pt idx="3">
                  <c:v>-57</c:v>
                </c:pt>
                <c:pt idx="4">
                  <c:v>-53</c:v>
                </c:pt>
                <c:pt idx="5">
                  <c:v>-40</c:v>
                </c:pt>
                <c:pt idx="6">
                  <c:v>-53</c:v>
                </c:pt>
              </c:numCache>
            </c:numRef>
          </c:val>
          <c:extLst>
            <c:ext xmlns:c16="http://schemas.microsoft.com/office/drawing/2014/chart" uri="{C3380CC4-5D6E-409C-BE32-E72D297353CC}">
              <c16:uniqueId val="{00000004-A275-4261-BA1A-488C7F09889B}"/>
            </c:ext>
          </c:extLst>
        </c:ser>
        <c:dLbls>
          <c:showLegendKey val="0"/>
          <c:showVal val="0"/>
          <c:showCatName val="0"/>
          <c:showSerName val="0"/>
          <c:showPercent val="0"/>
          <c:showBubbleSize val="0"/>
        </c:dLbls>
        <c:gapWidth val="219"/>
        <c:overlap val="-27"/>
        <c:axId val="321387288"/>
        <c:axId val="321383352"/>
      </c:barChart>
      <c:catAx>
        <c:axId val="321387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383352"/>
        <c:crosses val="autoZero"/>
        <c:auto val="1"/>
        <c:lblAlgn val="ctr"/>
        <c:lblOffset val="100"/>
        <c:noMultiLvlLbl val="0"/>
      </c:catAx>
      <c:valAx>
        <c:axId val="32138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38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43C3-419B-990E-09F11845D952}"/>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43C3-419B-990E-09F11845D952}"/>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1</c:v>
                </c:pt>
                <c:pt idx="10">
                  <c:v>2</c:v>
                </c:pt>
                <c:pt idx="11">
                  <c:v>0</c:v>
                </c:pt>
                <c:pt idx="12">
                  <c:v>1</c:v>
                </c:pt>
                <c:pt idx="13">
                  <c:v>1</c:v>
                </c:pt>
                <c:pt idx="14">
                  <c:v>0</c:v>
                </c:pt>
                <c:pt idx="15">
                  <c:v>1</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3C3-419B-990E-09F11845D952}"/>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43C3-419B-990E-09F11845D952}"/>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43C3-419B-990E-09F11845D952}"/>
            </c:ext>
          </c:extLst>
        </c:ser>
        <c:dLbls>
          <c:showLegendKey val="0"/>
          <c:showVal val="0"/>
          <c:showCatName val="0"/>
          <c:showSerName val="0"/>
          <c:showPercent val="0"/>
          <c:showBubbleSize val="0"/>
        </c:dLbls>
        <c:smooth val="0"/>
        <c:axId val="321387616"/>
        <c:axId val="321384664"/>
      </c:lineChart>
      <c:catAx>
        <c:axId val="32138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384664"/>
        <c:crosses val="autoZero"/>
        <c:auto val="1"/>
        <c:lblAlgn val="ctr"/>
        <c:lblOffset val="100"/>
        <c:noMultiLvlLbl val="0"/>
      </c:catAx>
      <c:valAx>
        <c:axId val="321384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38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8377</c:v>
                </c:pt>
                <c:pt idx="1">
                  <c:v>8374</c:v>
                </c:pt>
                <c:pt idx="2">
                  <c:v>8372</c:v>
                </c:pt>
                <c:pt idx="3">
                  <c:v>8368</c:v>
                </c:pt>
                <c:pt idx="4">
                  <c:v>8369</c:v>
                </c:pt>
                <c:pt idx="5">
                  <c:v>8367</c:v>
                </c:pt>
                <c:pt idx="6">
                  <c:v>8365</c:v>
                </c:pt>
                <c:pt idx="7">
                  <c:v>8365</c:v>
                </c:pt>
                <c:pt idx="8">
                  <c:v>8353</c:v>
                </c:pt>
                <c:pt idx="9">
                  <c:v>8347</c:v>
                </c:pt>
                <c:pt idx="10">
                  <c:v>8341</c:v>
                </c:pt>
                <c:pt idx="11">
                  <c:v>8333</c:v>
                </c:pt>
                <c:pt idx="12">
                  <c:v>8332</c:v>
                </c:pt>
                <c:pt idx="13">
                  <c:v>8326</c:v>
                </c:pt>
                <c:pt idx="14">
                  <c:v>8317</c:v>
                </c:pt>
                <c:pt idx="15">
                  <c:v>8318</c:v>
                </c:pt>
              </c:numCache>
            </c:numRef>
          </c:val>
          <c:smooth val="0"/>
          <c:extLst>
            <c:ext xmlns:c16="http://schemas.microsoft.com/office/drawing/2014/chart" uri="{C3380CC4-5D6E-409C-BE32-E72D297353CC}">
              <c16:uniqueId val="{00000000-1A21-4694-8DEE-A70452F61EAA}"/>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2753</c:v>
                </c:pt>
                <c:pt idx="1">
                  <c:v>2787</c:v>
                </c:pt>
                <c:pt idx="2">
                  <c:v>2810</c:v>
                </c:pt>
                <c:pt idx="3">
                  <c:v>2829</c:v>
                </c:pt>
                <c:pt idx="4">
                  <c:v>2852</c:v>
                </c:pt>
                <c:pt idx="5">
                  <c:v>2868</c:v>
                </c:pt>
                <c:pt idx="6">
                  <c:v>2893</c:v>
                </c:pt>
                <c:pt idx="7">
                  <c:v>2924</c:v>
                </c:pt>
                <c:pt idx="8">
                  <c:v>2944</c:v>
                </c:pt>
                <c:pt idx="9">
                  <c:v>2963</c:v>
                </c:pt>
                <c:pt idx="10">
                  <c:v>2979</c:v>
                </c:pt>
                <c:pt idx="11">
                  <c:v>2989</c:v>
                </c:pt>
                <c:pt idx="12">
                  <c:v>3002</c:v>
                </c:pt>
                <c:pt idx="13">
                  <c:v>3020</c:v>
                </c:pt>
                <c:pt idx="14">
                  <c:v>3045</c:v>
                </c:pt>
                <c:pt idx="15">
                  <c:v>3066</c:v>
                </c:pt>
              </c:numCache>
            </c:numRef>
          </c:val>
          <c:smooth val="0"/>
          <c:extLst>
            <c:ext xmlns:c16="http://schemas.microsoft.com/office/drawing/2014/chart" uri="{C3380CC4-5D6E-409C-BE32-E72D297353CC}">
              <c16:uniqueId val="{00000001-1A21-4694-8DEE-A70452F61EAA}"/>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pt idx="0">
                  <c:v>57560</c:v>
                </c:pt>
                <c:pt idx="1">
                  <c:v>57534</c:v>
                </c:pt>
                <c:pt idx="2">
                  <c:v>57502</c:v>
                </c:pt>
                <c:pt idx="3">
                  <c:v>57491</c:v>
                </c:pt>
                <c:pt idx="4">
                  <c:v>57506</c:v>
                </c:pt>
                <c:pt idx="5">
                  <c:v>57507</c:v>
                </c:pt>
                <c:pt idx="6">
                  <c:v>57517</c:v>
                </c:pt>
                <c:pt idx="7">
                  <c:v>57514</c:v>
                </c:pt>
                <c:pt idx="8">
                  <c:v>57488</c:v>
                </c:pt>
                <c:pt idx="9">
                  <c:v>57486</c:v>
                </c:pt>
                <c:pt idx="10">
                  <c:v>57474</c:v>
                </c:pt>
                <c:pt idx="11">
                  <c:v>57467</c:v>
                </c:pt>
                <c:pt idx="12">
                  <c:v>57471</c:v>
                </c:pt>
                <c:pt idx="13">
                  <c:v>57465</c:v>
                </c:pt>
                <c:pt idx="14">
                  <c:v>57454</c:v>
                </c:pt>
                <c:pt idx="15">
                  <c:v>57446</c:v>
                </c:pt>
              </c:numCache>
            </c:numRef>
          </c:val>
          <c:smooth val="0"/>
          <c:extLst>
            <c:ext xmlns:c16="http://schemas.microsoft.com/office/drawing/2014/chart" uri="{C3380CC4-5D6E-409C-BE32-E72D297353CC}">
              <c16:uniqueId val="{00000002-1A21-4694-8DEE-A70452F61EAA}"/>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pt idx="0">
                  <c:v>51015</c:v>
                </c:pt>
                <c:pt idx="1">
                  <c:v>51077</c:v>
                </c:pt>
                <c:pt idx="2">
                  <c:v>51122</c:v>
                </c:pt>
                <c:pt idx="3">
                  <c:v>51156</c:v>
                </c:pt>
                <c:pt idx="4">
                  <c:v>51185</c:v>
                </c:pt>
                <c:pt idx="5">
                  <c:v>51225</c:v>
                </c:pt>
                <c:pt idx="6">
                  <c:v>51266</c:v>
                </c:pt>
                <c:pt idx="7">
                  <c:v>51296</c:v>
                </c:pt>
                <c:pt idx="8">
                  <c:v>51330</c:v>
                </c:pt>
                <c:pt idx="9">
                  <c:v>51363</c:v>
                </c:pt>
                <c:pt idx="10">
                  <c:v>51399</c:v>
                </c:pt>
                <c:pt idx="11">
                  <c:v>51413</c:v>
                </c:pt>
                <c:pt idx="12">
                  <c:v>51450</c:v>
                </c:pt>
                <c:pt idx="13">
                  <c:v>51486</c:v>
                </c:pt>
                <c:pt idx="14">
                  <c:v>51507</c:v>
                </c:pt>
                <c:pt idx="15">
                  <c:v>51571</c:v>
                </c:pt>
              </c:numCache>
            </c:numRef>
          </c:val>
          <c:smooth val="0"/>
          <c:extLst>
            <c:ext xmlns:c16="http://schemas.microsoft.com/office/drawing/2014/chart" uri="{C3380CC4-5D6E-409C-BE32-E72D297353CC}">
              <c16:uniqueId val="{00000003-1A21-4694-8DEE-A70452F61EAA}"/>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Sheet1!$F$2:$F$17</c:f>
              <c:numCache>
                <c:formatCode>General</c:formatCode>
                <c:ptCount val="16"/>
                <c:pt idx="0">
                  <c:v>151909</c:v>
                </c:pt>
                <c:pt idx="1">
                  <c:v>151844</c:v>
                </c:pt>
                <c:pt idx="2">
                  <c:v>151811</c:v>
                </c:pt>
                <c:pt idx="3">
                  <c:v>151755</c:v>
                </c:pt>
                <c:pt idx="4">
                  <c:v>151704</c:v>
                </c:pt>
                <c:pt idx="5">
                  <c:v>151670</c:v>
                </c:pt>
                <c:pt idx="6">
                  <c:v>151604</c:v>
                </c:pt>
                <c:pt idx="7">
                  <c:v>151536</c:v>
                </c:pt>
                <c:pt idx="8">
                  <c:v>151448</c:v>
                </c:pt>
                <c:pt idx="9">
                  <c:v>151399</c:v>
                </c:pt>
                <c:pt idx="10">
                  <c:v>151342</c:v>
                </c:pt>
                <c:pt idx="11">
                  <c:v>151288</c:v>
                </c:pt>
                <c:pt idx="12">
                  <c:v>151242</c:v>
                </c:pt>
                <c:pt idx="13">
                  <c:v>151203</c:v>
                </c:pt>
                <c:pt idx="14">
                  <c:v>151106</c:v>
                </c:pt>
                <c:pt idx="15">
                  <c:v>151030</c:v>
                </c:pt>
              </c:numCache>
            </c:numRef>
          </c:val>
          <c:smooth val="0"/>
          <c:extLst>
            <c:ext xmlns:c16="http://schemas.microsoft.com/office/drawing/2014/chart" uri="{C3380CC4-5D6E-409C-BE32-E72D297353CC}">
              <c16:uniqueId val="{00000004-1A21-4694-8DEE-A70452F61EAA}"/>
            </c:ext>
          </c:extLst>
        </c:ser>
        <c:dLbls>
          <c:showLegendKey val="0"/>
          <c:showVal val="0"/>
          <c:showCatName val="0"/>
          <c:showSerName val="0"/>
          <c:showPercent val="0"/>
          <c:showBubbleSize val="0"/>
        </c:dLbls>
        <c:smooth val="0"/>
        <c:axId val="323043200"/>
        <c:axId val="323045496"/>
      </c:lineChart>
      <c:dateAx>
        <c:axId val="323043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45496"/>
        <c:crosses val="autoZero"/>
        <c:auto val="1"/>
        <c:lblOffset val="100"/>
        <c:baseTimeUnit val="days"/>
      </c:dateAx>
      <c:valAx>
        <c:axId val="32304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4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2</c:v>
                </c:pt>
                <c:pt idx="3">
                  <c:v>0</c:v>
                </c:pt>
                <c:pt idx="4">
                  <c:v>0</c:v>
                </c:pt>
                <c:pt idx="5">
                  <c:v>0</c:v>
                </c:pt>
                <c:pt idx="6">
                  <c:v>1</c:v>
                </c:pt>
              </c:numCache>
            </c:numRef>
          </c:val>
          <c:extLst>
            <c:ext xmlns:c16="http://schemas.microsoft.com/office/drawing/2014/chart" uri="{C3380CC4-5D6E-409C-BE32-E72D297353CC}">
              <c16:uniqueId val="{00000000-7CB6-413E-B2DC-B086101E7C37}"/>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0</c:v>
                </c:pt>
                <c:pt idx="3">
                  <c:v>1</c:v>
                </c:pt>
                <c:pt idx="4">
                  <c:v>0</c:v>
                </c:pt>
                <c:pt idx="5">
                  <c:v>0</c:v>
                </c:pt>
                <c:pt idx="6">
                  <c:v>1</c:v>
                </c:pt>
              </c:numCache>
            </c:numRef>
          </c:val>
          <c:extLst>
            <c:ext xmlns:c16="http://schemas.microsoft.com/office/drawing/2014/chart" uri="{C3380CC4-5D6E-409C-BE32-E72D297353CC}">
              <c16:uniqueId val="{00000001-7CB6-413E-B2DC-B086101E7C37}"/>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2</c:v>
                </c:pt>
                <c:pt idx="3">
                  <c:v>0</c:v>
                </c:pt>
                <c:pt idx="4">
                  <c:v>2</c:v>
                </c:pt>
                <c:pt idx="5">
                  <c:v>0</c:v>
                </c:pt>
                <c:pt idx="6">
                  <c:v>1</c:v>
                </c:pt>
              </c:numCache>
            </c:numRef>
          </c:val>
          <c:extLst>
            <c:ext xmlns:c16="http://schemas.microsoft.com/office/drawing/2014/chart" uri="{C3380CC4-5D6E-409C-BE32-E72D297353CC}">
              <c16:uniqueId val="{00000002-7CB6-413E-B2DC-B086101E7C37}"/>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4</c:v>
                </c:pt>
                <c:pt idx="2">
                  <c:v>0</c:v>
                </c:pt>
                <c:pt idx="3">
                  <c:v>0</c:v>
                </c:pt>
                <c:pt idx="4">
                  <c:v>1</c:v>
                </c:pt>
                <c:pt idx="5">
                  <c:v>1</c:v>
                </c:pt>
                <c:pt idx="6">
                  <c:v>0</c:v>
                </c:pt>
              </c:numCache>
            </c:numRef>
          </c:val>
          <c:extLst>
            <c:ext xmlns:c16="http://schemas.microsoft.com/office/drawing/2014/chart" uri="{C3380CC4-5D6E-409C-BE32-E72D297353CC}">
              <c16:uniqueId val="{00000003-7CB6-413E-B2DC-B086101E7C37}"/>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1</c:v>
                </c:pt>
                <c:pt idx="2">
                  <c:v>0</c:v>
                </c:pt>
                <c:pt idx="3">
                  <c:v>0</c:v>
                </c:pt>
                <c:pt idx="4">
                  <c:v>1</c:v>
                </c:pt>
                <c:pt idx="5">
                  <c:v>0</c:v>
                </c:pt>
                <c:pt idx="6">
                  <c:v>0</c:v>
                </c:pt>
              </c:numCache>
            </c:numRef>
          </c:val>
          <c:extLst>
            <c:ext xmlns:c16="http://schemas.microsoft.com/office/drawing/2014/chart" uri="{C3380CC4-5D6E-409C-BE32-E72D297353CC}">
              <c16:uniqueId val="{00000004-7CB6-413E-B2DC-B086101E7C37}"/>
            </c:ext>
          </c:extLst>
        </c:ser>
        <c:dLbls>
          <c:showLegendKey val="0"/>
          <c:showVal val="0"/>
          <c:showCatName val="0"/>
          <c:showSerName val="0"/>
          <c:showPercent val="0"/>
          <c:showBubbleSize val="0"/>
        </c:dLbls>
        <c:gapWidth val="219"/>
        <c:overlap val="-27"/>
        <c:axId val="323045168"/>
        <c:axId val="323045824"/>
      </c:barChart>
      <c:catAx>
        <c:axId val="32304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45824"/>
        <c:crosses val="autoZero"/>
        <c:auto val="1"/>
        <c:lblAlgn val="ctr"/>
        <c:lblOffset val="100"/>
        <c:noMultiLvlLbl val="0"/>
      </c:catAx>
      <c:valAx>
        <c:axId val="32304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4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0.317213310988748</c:v>
                </c:pt>
                <c:pt idx="16">
                  <c:v>0.46684223126645902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18D-4DF6-8923-D5A9642AD9EB}"/>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2.9411764705882399</c:v>
                </c:pt>
                <c:pt idx="16">
                  <c:v>0</c:v>
                </c:pt>
                <c:pt idx="17">
                  <c:v>1.99518403852769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D18D-4DF6-8923-D5A9642AD9EB}"/>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0.21042746339257801</c:v>
                </c:pt>
                <c:pt idx="9">
                  <c:v>7.4780007651907801E-2</c:v>
                </c:pt>
                <c:pt idx="10">
                  <c:v>0.39911655246774003</c:v>
                </c:pt>
                <c:pt idx="11">
                  <c:v>0</c:v>
                </c:pt>
                <c:pt idx="12">
                  <c:v>0.33216235957010198</c:v>
                </c:pt>
                <c:pt idx="13">
                  <c:v>0.27651212131751901</c:v>
                </c:pt>
                <c:pt idx="14">
                  <c:v>0</c:v>
                </c:pt>
                <c:pt idx="15">
                  <c:v>4.5215818580223298E-2</c:v>
                </c:pt>
                <c:pt idx="16">
                  <c:v>3.4781398907864101E-2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18D-4DF6-8923-D5A9642AD9EB}"/>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0.53442559001365297</c:v>
                </c:pt>
                <c:pt idx="19">
                  <c:v>0.481763214355374</c:v>
                </c:pt>
                <c:pt idx="20">
                  <c:v>0.399843963331383</c:v>
                </c:pt>
                <c:pt idx="21">
                  <c:v>0.63779988297249801</c:v>
                </c:pt>
                <c:pt idx="22">
                  <c:v>0</c:v>
                </c:pt>
                <c:pt idx="23">
                  <c:v>0</c:v>
                </c:pt>
              </c:numCache>
            </c:numRef>
          </c:val>
          <c:smooth val="0"/>
          <c:extLst>
            <c:ext xmlns:c16="http://schemas.microsoft.com/office/drawing/2014/chart" uri="{C3380CC4-5D6E-409C-BE32-E72D297353CC}">
              <c16:uniqueId val="{00000003-D18D-4DF6-8923-D5A9642AD9EB}"/>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0.21254405998759099</c:v>
                </c:pt>
                <c:pt idx="9">
                  <c:v>0</c:v>
                </c:pt>
                <c:pt idx="10">
                  <c:v>0</c:v>
                </c:pt>
                <c:pt idx="11">
                  <c:v>0</c:v>
                </c:pt>
                <c:pt idx="12">
                  <c:v>0.128054495768921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D18D-4DF6-8923-D5A9642AD9EB}"/>
            </c:ext>
          </c:extLst>
        </c:ser>
        <c:dLbls>
          <c:showLegendKey val="0"/>
          <c:showVal val="0"/>
          <c:showCatName val="0"/>
          <c:showSerName val="0"/>
          <c:showPercent val="0"/>
          <c:showBubbleSize val="0"/>
        </c:dLbls>
        <c:smooth val="0"/>
        <c:axId val="324801864"/>
        <c:axId val="324800880"/>
      </c:lineChart>
      <c:catAx>
        <c:axId val="324801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800880"/>
        <c:crosses val="autoZero"/>
        <c:auto val="1"/>
        <c:lblAlgn val="ctr"/>
        <c:lblOffset val="100"/>
        <c:noMultiLvlLbl val="0"/>
      </c:catAx>
      <c:valAx>
        <c:axId val="32480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80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0.317479333892416</c:v>
                </c:pt>
                <c:pt idx="6">
                  <c:v>0.46723373667185802</c:v>
                </c:pt>
              </c:numCache>
            </c:numRef>
          </c:val>
          <c:extLst>
            <c:ext xmlns:c16="http://schemas.microsoft.com/office/drawing/2014/chart" uri="{C3380CC4-5D6E-409C-BE32-E72D297353CC}">
              <c16:uniqueId val="{00000000-B818-488C-9A68-650A5E9E55BC}"/>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1.9938123066345801</c:v>
                </c:pt>
                <c:pt idx="3">
                  <c:v>3.5063595737366802</c:v>
                </c:pt>
                <c:pt idx="6">
                  <c:v>2.37194912341011</c:v>
                </c:pt>
              </c:numCache>
            </c:numRef>
          </c:val>
          <c:extLst>
            <c:ext xmlns:c16="http://schemas.microsoft.com/office/drawing/2014/chart" uri="{C3380CC4-5D6E-409C-BE32-E72D297353CC}">
              <c16:uniqueId val="{00000001-B818-488C-9A68-650A5E9E55BC}"/>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5.99968697285359E-2</c:v>
                </c:pt>
                <c:pt idx="1">
                  <c:v>0.69735492061283799</c:v>
                </c:pt>
                <c:pt idx="2">
                  <c:v>0.27129019355511902</c:v>
                </c:pt>
                <c:pt idx="4">
                  <c:v>6.7822548388779699E-2</c:v>
                </c:pt>
                <c:pt idx="6">
                  <c:v>0.276507312661948</c:v>
                </c:pt>
              </c:numCache>
            </c:numRef>
          </c:val>
          <c:extLst>
            <c:ext xmlns:c16="http://schemas.microsoft.com/office/drawing/2014/chart" uri="{C3380CC4-5D6E-409C-BE32-E72D297353CC}">
              <c16:uniqueId val="{00000002-B818-488C-9A68-650A5E9E55BC}"/>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0.63751389078431797</c:v>
                </c:pt>
                <c:pt idx="1">
                  <c:v>0.40356383912034799</c:v>
                </c:pt>
                <c:pt idx="4">
                  <c:v>0.48154718967500398</c:v>
                </c:pt>
                <c:pt idx="5">
                  <c:v>0.51858928118846603</c:v>
                </c:pt>
              </c:numCache>
            </c:numRef>
          </c:val>
          <c:extLst>
            <c:ext xmlns:c16="http://schemas.microsoft.com/office/drawing/2014/chart" uri="{C3380CC4-5D6E-409C-BE32-E72D297353CC}">
              <c16:uniqueId val="{00000003-B818-488C-9A68-650A5E9E55BC}"/>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1">
                  <c:v>0.21258475331585999</c:v>
                </c:pt>
                <c:pt idx="4">
                  <c:v>0.12807901286731899</c:v>
                </c:pt>
              </c:numCache>
            </c:numRef>
          </c:val>
          <c:extLst>
            <c:ext xmlns:c16="http://schemas.microsoft.com/office/drawing/2014/chart" uri="{C3380CC4-5D6E-409C-BE32-E72D297353CC}">
              <c16:uniqueId val="{00000004-B818-488C-9A68-650A5E9E55BC}"/>
            </c:ext>
          </c:extLst>
        </c:ser>
        <c:dLbls>
          <c:showLegendKey val="0"/>
          <c:showVal val="0"/>
          <c:showCatName val="0"/>
          <c:showSerName val="0"/>
          <c:showPercent val="0"/>
          <c:showBubbleSize val="0"/>
        </c:dLbls>
        <c:gapWidth val="219"/>
        <c:overlap val="-27"/>
        <c:axId val="324795632"/>
        <c:axId val="324797272"/>
      </c:barChart>
      <c:catAx>
        <c:axId val="32479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97272"/>
        <c:crosses val="autoZero"/>
        <c:auto val="1"/>
        <c:lblAlgn val="ctr"/>
        <c:lblOffset val="100"/>
        <c:noMultiLvlLbl val="0"/>
      </c:catAx>
      <c:valAx>
        <c:axId val="32479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9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92</c:v>
                </c:pt>
                <c:pt idx="1">
                  <c:v>69</c:v>
                </c:pt>
                <c:pt idx="2">
                  <c:v>1019</c:v>
                </c:pt>
                <c:pt idx="3">
                  <c:v>0</c:v>
                </c:pt>
                <c:pt idx="4">
                  <c:v>516</c:v>
                </c:pt>
              </c:numCache>
            </c:numRef>
          </c:val>
          <c:extLst>
            <c:ext xmlns:c16="http://schemas.microsoft.com/office/drawing/2014/chart" uri="{C3380CC4-5D6E-409C-BE32-E72D297353CC}">
              <c16:uniqueId val="{00000000-08D0-4F0B-9D0E-A8125758FB14}"/>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0</c:v>
                </c:pt>
                <c:pt idx="1">
                  <c:v>58</c:v>
                </c:pt>
                <c:pt idx="2">
                  <c:v>0</c:v>
                </c:pt>
                <c:pt idx="3">
                  <c:v>0</c:v>
                </c:pt>
                <c:pt idx="4">
                  <c:v>0</c:v>
                </c:pt>
              </c:numCache>
            </c:numRef>
          </c:val>
          <c:extLst>
            <c:ext xmlns:c16="http://schemas.microsoft.com/office/drawing/2014/chart" uri="{C3380CC4-5D6E-409C-BE32-E72D297353CC}">
              <c16:uniqueId val="{00000001-08D0-4F0B-9D0E-A8125758FB14}"/>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Sheet1!$D$2:$D$6</c:f>
              <c:numCache>
                <c:formatCode>General</c:formatCode>
                <c:ptCount val="5"/>
                <c:pt idx="0">
                  <c:v>0</c:v>
                </c:pt>
                <c:pt idx="1">
                  <c:v>102</c:v>
                </c:pt>
                <c:pt idx="2">
                  <c:v>0</c:v>
                </c:pt>
                <c:pt idx="3">
                  <c:v>1668</c:v>
                </c:pt>
                <c:pt idx="4">
                  <c:v>0</c:v>
                </c:pt>
              </c:numCache>
            </c:numRef>
          </c:val>
          <c:extLst>
            <c:ext xmlns:c16="http://schemas.microsoft.com/office/drawing/2014/chart" uri="{C3380CC4-5D6E-409C-BE32-E72D297353CC}">
              <c16:uniqueId val="{00000002-08D0-4F0B-9D0E-A8125758FB14}"/>
            </c:ext>
          </c:extLst>
        </c:ser>
        <c:dLbls>
          <c:showLegendKey val="0"/>
          <c:showVal val="0"/>
          <c:showCatName val="0"/>
          <c:showSerName val="0"/>
          <c:showPercent val="0"/>
          <c:showBubbleSize val="0"/>
        </c:dLbls>
        <c:gapWidth val="150"/>
        <c:overlap val="100"/>
        <c:axId val="269871992"/>
        <c:axId val="269873304"/>
      </c:barChart>
      <c:catAx>
        <c:axId val="269871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73304"/>
        <c:crosses val="autoZero"/>
        <c:auto val="1"/>
        <c:lblAlgn val="ctr"/>
        <c:lblOffset val="100"/>
        <c:noMultiLvlLbl val="0"/>
      </c:catAx>
      <c:valAx>
        <c:axId val="269873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7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Image</c:v>
                </c:pt>
                <c:pt idx="1">
                  <c:v>Carousel</c:v>
                </c:pt>
                <c:pt idx="2">
                  <c:v>Video</c:v>
                </c:pt>
              </c:strCache>
            </c:strRef>
          </c:cat>
          <c:val>
            <c:numRef>
              <c:f>Sheet1!$B$2:$B$4</c:f>
              <c:numCache>
                <c:formatCode>General</c:formatCode>
                <c:ptCount val="3"/>
                <c:pt idx="0">
                  <c:v>0.36759948985235302</c:v>
                </c:pt>
                <c:pt idx="1">
                  <c:v>0</c:v>
                </c:pt>
                <c:pt idx="2">
                  <c:v>0</c:v>
                </c:pt>
              </c:numCache>
            </c:numRef>
          </c:val>
          <c:extLst>
            <c:ext xmlns:c16="http://schemas.microsoft.com/office/drawing/2014/chart" uri="{C3380CC4-5D6E-409C-BE32-E72D297353CC}">
              <c16:uniqueId val="{00000000-7552-4FF6-A6E4-7C1D397CC628}"/>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Image</c:v>
                </c:pt>
                <c:pt idx="1">
                  <c:v>Carousel</c:v>
                </c:pt>
                <c:pt idx="2">
                  <c:v>Video</c:v>
                </c:pt>
              </c:strCache>
            </c:strRef>
          </c:cat>
          <c:val>
            <c:numRef>
              <c:f>Sheet1!$C$2:$C$4</c:f>
              <c:numCache>
                <c:formatCode>General</c:formatCode>
                <c:ptCount val="3"/>
                <c:pt idx="0">
                  <c:v>2.2847682119204999</c:v>
                </c:pt>
                <c:pt idx="1">
                  <c:v>3.4239677744209001</c:v>
                </c:pt>
                <c:pt idx="2">
                  <c:v>2.0810907786150001</c:v>
                </c:pt>
              </c:numCache>
            </c:numRef>
          </c:val>
          <c:extLst>
            <c:ext xmlns:c16="http://schemas.microsoft.com/office/drawing/2014/chart" uri="{C3380CC4-5D6E-409C-BE32-E72D297353CC}">
              <c16:uniqueId val="{00000001-7552-4FF6-A6E4-7C1D397CC628}"/>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Image</c:v>
                </c:pt>
                <c:pt idx="1">
                  <c:v>Carousel</c:v>
                </c:pt>
                <c:pt idx="2">
                  <c:v>Video</c:v>
                </c:pt>
              </c:strCache>
            </c:strRef>
          </c:cat>
          <c:val>
            <c:numRef>
              <c:f>Sheet1!$D$2:$D$4</c:f>
              <c:numCache>
                <c:formatCode>General</c:formatCode>
                <c:ptCount val="3"/>
                <c:pt idx="0">
                  <c:v>0.221489251645934</c:v>
                </c:pt>
                <c:pt idx="1">
                  <c:v>0</c:v>
                </c:pt>
                <c:pt idx="2">
                  <c:v>0</c:v>
                </c:pt>
              </c:numCache>
            </c:numRef>
          </c:val>
          <c:extLst>
            <c:ext xmlns:c16="http://schemas.microsoft.com/office/drawing/2014/chart" uri="{C3380CC4-5D6E-409C-BE32-E72D297353CC}">
              <c16:uniqueId val="{00000002-7552-4FF6-A6E4-7C1D397CC628}"/>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Image</c:v>
                </c:pt>
                <c:pt idx="1">
                  <c:v>Carousel</c:v>
                </c:pt>
                <c:pt idx="2">
                  <c:v>Video</c:v>
                </c:pt>
              </c:strCache>
            </c:strRef>
          </c:cat>
          <c:val>
            <c:numRef>
              <c:f>Sheet1!$E$2:$E$4</c:f>
              <c:numCache>
                <c:formatCode>General</c:formatCode>
                <c:ptCount val="3"/>
                <c:pt idx="0">
                  <c:v>0</c:v>
                </c:pt>
                <c:pt idx="1">
                  <c:v>0.46468321404473101</c:v>
                </c:pt>
                <c:pt idx="2">
                  <c:v>0</c:v>
                </c:pt>
              </c:numCache>
            </c:numRef>
          </c:val>
          <c:extLst>
            <c:ext xmlns:c16="http://schemas.microsoft.com/office/drawing/2014/chart" uri="{C3380CC4-5D6E-409C-BE32-E72D297353CC}">
              <c16:uniqueId val="{00000003-7552-4FF6-A6E4-7C1D397CC628}"/>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Image</c:v>
                </c:pt>
                <c:pt idx="1">
                  <c:v>Carousel</c:v>
                </c:pt>
                <c:pt idx="2">
                  <c:v>Video</c:v>
                </c:pt>
              </c:strCache>
            </c:strRef>
          </c:cat>
          <c:val>
            <c:numRef>
              <c:f>Sheet1!$F$2:$F$4</c:f>
              <c:numCache>
                <c:formatCode>General</c:formatCode>
                <c:ptCount val="3"/>
                <c:pt idx="0">
                  <c:v>0.17042323820494501</c:v>
                </c:pt>
                <c:pt idx="1">
                  <c:v>0</c:v>
                </c:pt>
                <c:pt idx="2">
                  <c:v>0</c:v>
                </c:pt>
              </c:numCache>
            </c:numRef>
          </c:val>
          <c:extLst>
            <c:ext xmlns:c16="http://schemas.microsoft.com/office/drawing/2014/chart" uri="{C3380CC4-5D6E-409C-BE32-E72D297353CC}">
              <c16:uniqueId val="{00000004-7552-4FF6-A6E4-7C1D397CC628}"/>
            </c:ext>
          </c:extLst>
        </c:ser>
        <c:dLbls>
          <c:showLegendKey val="0"/>
          <c:showVal val="0"/>
          <c:showCatName val="0"/>
          <c:showSerName val="0"/>
          <c:showPercent val="0"/>
          <c:showBubbleSize val="0"/>
        </c:dLbls>
        <c:gapWidth val="219"/>
        <c:overlap val="-27"/>
        <c:axId val="321594696"/>
        <c:axId val="321593712"/>
      </c:barChart>
      <c:catAx>
        <c:axId val="321594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593712"/>
        <c:crosses val="autoZero"/>
        <c:auto val="1"/>
        <c:lblAlgn val="ctr"/>
        <c:lblOffset val="100"/>
        <c:noMultiLvlLbl val="0"/>
      </c:catAx>
      <c:valAx>
        <c:axId val="32159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59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3</c:v>
                </c:pt>
                <c:pt idx="1">
                  <c:v>1</c:v>
                </c:pt>
                <c:pt idx="2">
                  <c:v>8</c:v>
                </c:pt>
                <c:pt idx="3">
                  <c:v>0</c:v>
                </c:pt>
                <c:pt idx="4">
                  <c:v>2</c:v>
                </c:pt>
              </c:numCache>
            </c:numRef>
          </c:val>
          <c:extLst>
            <c:ext xmlns:c16="http://schemas.microsoft.com/office/drawing/2014/chart" uri="{C3380CC4-5D6E-409C-BE32-E72D297353CC}">
              <c16:uniqueId val="{00000000-6AFC-4EF3-8D49-4F1C35CF9FA7}"/>
            </c:ext>
          </c:extLst>
        </c:ser>
        <c:ser>
          <c:idx val="1"/>
          <c:order val="1"/>
          <c:tx>
            <c:strRef>
              <c:f>Sheet1!$C$1</c:f>
              <c:strCache>
                <c:ptCount val="1"/>
                <c:pt idx="0">
                  <c:v>Carousels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0</c:v>
                </c:pt>
                <c:pt idx="1">
                  <c:v>1</c:v>
                </c:pt>
                <c:pt idx="2">
                  <c:v>0</c:v>
                </c:pt>
                <c:pt idx="3">
                  <c:v>7</c:v>
                </c:pt>
                <c:pt idx="4">
                  <c:v>0</c:v>
                </c:pt>
              </c:numCache>
            </c:numRef>
          </c:val>
          <c:extLst>
            <c:ext xmlns:c16="http://schemas.microsoft.com/office/drawing/2014/chart" uri="{C3380CC4-5D6E-409C-BE32-E72D297353CC}">
              <c16:uniqueId val="{00000001-6AFC-4EF3-8D49-4F1C35CF9FA7}"/>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Sheet1!$D$2:$D$6</c:f>
              <c:numCache>
                <c:formatCode>General</c:formatCode>
                <c:ptCount val="5"/>
                <c:pt idx="0">
                  <c:v>0</c:v>
                </c:pt>
                <c:pt idx="1">
                  <c:v>1</c:v>
                </c:pt>
                <c:pt idx="2">
                  <c:v>0</c:v>
                </c:pt>
                <c:pt idx="3">
                  <c:v>0</c:v>
                </c:pt>
                <c:pt idx="4">
                  <c:v>0</c:v>
                </c:pt>
              </c:numCache>
            </c:numRef>
          </c:val>
          <c:extLst>
            <c:ext xmlns:c16="http://schemas.microsoft.com/office/drawing/2014/chart" uri="{C3380CC4-5D6E-409C-BE32-E72D297353CC}">
              <c16:uniqueId val="{00000002-6AFC-4EF3-8D49-4F1C35CF9FA7}"/>
            </c:ext>
          </c:extLst>
        </c:ser>
        <c:dLbls>
          <c:showLegendKey val="0"/>
          <c:showVal val="0"/>
          <c:showCatName val="0"/>
          <c:showSerName val="0"/>
          <c:showPercent val="0"/>
          <c:showBubbleSize val="0"/>
        </c:dLbls>
        <c:gapWidth val="150"/>
        <c:overlap val="100"/>
        <c:axId val="321591088"/>
        <c:axId val="321597976"/>
      </c:barChart>
      <c:catAx>
        <c:axId val="32159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597976"/>
        <c:crosses val="autoZero"/>
        <c:auto val="1"/>
        <c:lblAlgn val="ctr"/>
        <c:lblOffset val="100"/>
        <c:noMultiLvlLbl val="0"/>
      </c:catAx>
      <c:valAx>
        <c:axId val="321597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59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88</c:v>
                </c:pt>
                <c:pt idx="1">
                  <c:v>194</c:v>
                </c:pt>
                <c:pt idx="2">
                  <c:v>952</c:v>
                </c:pt>
                <c:pt idx="3">
                  <c:v>1648</c:v>
                </c:pt>
                <c:pt idx="4">
                  <c:v>485</c:v>
                </c:pt>
              </c:numCache>
            </c:numRef>
          </c:val>
          <c:extLst>
            <c:ext xmlns:c16="http://schemas.microsoft.com/office/drawing/2014/chart" uri="{C3380CC4-5D6E-409C-BE32-E72D297353CC}">
              <c16:uniqueId val="{00000000-187F-47B8-B565-76FB6784BD00}"/>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4</c:v>
                </c:pt>
                <c:pt idx="1">
                  <c:v>35</c:v>
                </c:pt>
                <c:pt idx="2">
                  <c:v>67</c:v>
                </c:pt>
                <c:pt idx="3">
                  <c:v>20</c:v>
                </c:pt>
                <c:pt idx="4">
                  <c:v>31</c:v>
                </c:pt>
              </c:numCache>
            </c:numRef>
          </c:val>
          <c:extLst>
            <c:ext xmlns:c16="http://schemas.microsoft.com/office/drawing/2014/chart" uri="{C3380CC4-5D6E-409C-BE32-E72D297353CC}">
              <c16:uniqueId val="{00000001-187F-47B8-B565-76FB6784BD00}"/>
            </c:ext>
          </c:extLst>
        </c:ser>
        <c:dLbls>
          <c:showLegendKey val="0"/>
          <c:showVal val="0"/>
          <c:showCatName val="0"/>
          <c:showSerName val="0"/>
          <c:showPercent val="0"/>
          <c:showBubbleSize val="0"/>
        </c:dLbls>
        <c:gapWidth val="150"/>
        <c:overlap val="100"/>
        <c:axId val="321597320"/>
        <c:axId val="321602240"/>
      </c:barChart>
      <c:catAx>
        <c:axId val="321597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02240"/>
        <c:crosses val="autoZero"/>
        <c:auto val="1"/>
        <c:lblAlgn val="ctr"/>
        <c:lblOffset val="100"/>
        <c:noMultiLvlLbl val="0"/>
      </c:catAx>
      <c:valAx>
        <c:axId val="321602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59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B523E-BEEB-4D5E-B61D-0511E753ABCD}"/>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CDB94C72-83B4-4DA1-A8EF-EF89DF86257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144728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76BF4-935A-4710-91C2-59787B9E2B59}"/>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EA632E2A-B935-43FC-AB6B-89D5B267D4F3}"/>
              </a:ext>
            </a:extLst>
          </p:cNvPr>
          <p:cNvGraphicFramePr>
            <a:graphicFrameLocks noGrp="1"/>
          </p:cNvGraphicFramePr>
          <p:nvPr>
            <p:ph type="tbl" sz="quarter" idx="13"/>
            <p:extLst>
              <p:ext uri="{D42A27DB-BD31-4B8C-83A1-F6EECF244321}">
                <p14:modId xmlns:p14="http://schemas.microsoft.com/office/powerpoint/2010/main" val="754722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2781590"/>
                    </a:ext>
                  </a:extLst>
                </a:gridCol>
                <a:gridCol w="658368">
                  <a:extLst>
                    <a:ext uri="{9D8B030D-6E8A-4147-A177-3AD203B41FA5}">
                      <a16:colId xmlns:a16="http://schemas.microsoft.com/office/drawing/2014/main" val="3713469149"/>
                    </a:ext>
                  </a:extLst>
                </a:gridCol>
                <a:gridCol w="658368">
                  <a:extLst>
                    <a:ext uri="{9D8B030D-6E8A-4147-A177-3AD203B41FA5}">
                      <a16:colId xmlns:a16="http://schemas.microsoft.com/office/drawing/2014/main" val="3495119417"/>
                    </a:ext>
                  </a:extLst>
                </a:gridCol>
                <a:gridCol w="658368">
                  <a:extLst>
                    <a:ext uri="{9D8B030D-6E8A-4147-A177-3AD203B41FA5}">
                      <a16:colId xmlns:a16="http://schemas.microsoft.com/office/drawing/2014/main" val="230004777"/>
                    </a:ext>
                  </a:extLst>
                </a:gridCol>
                <a:gridCol w="658368">
                  <a:extLst>
                    <a:ext uri="{9D8B030D-6E8A-4147-A177-3AD203B41FA5}">
                      <a16:colId xmlns:a16="http://schemas.microsoft.com/office/drawing/2014/main" val="3727060553"/>
                    </a:ext>
                  </a:extLst>
                </a:gridCol>
                <a:gridCol w="658368">
                  <a:extLst>
                    <a:ext uri="{9D8B030D-6E8A-4147-A177-3AD203B41FA5}">
                      <a16:colId xmlns:a16="http://schemas.microsoft.com/office/drawing/2014/main" val="1765371110"/>
                    </a:ext>
                  </a:extLst>
                </a:gridCol>
                <a:gridCol w="658368">
                  <a:extLst>
                    <a:ext uri="{9D8B030D-6E8A-4147-A177-3AD203B41FA5}">
                      <a16:colId xmlns:a16="http://schemas.microsoft.com/office/drawing/2014/main" val="1396412687"/>
                    </a:ext>
                  </a:extLst>
                </a:gridCol>
                <a:gridCol w="658368">
                  <a:extLst>
                    <a:ext uri="{9D8B030D-6E8A-4147-A177-3AD203B41FA5}">
                      <a16:colId xmlns:a16="http://schemas.microsoft.com/office/drawing/2014/main" val="3123719341"/>
                    </a:ext>
                  </a:extLst>
                </a:gridCol>
                <a:gridCol w="658368">
                  <a:extLst>
                    <a:ext uri="{9D8B030D-6E8A-4147-A177-3AD203B41FA5}">
                      <a16:colId xmlns:a16="http://schemas.microsoft.com/office/drawing/2014/main" val="180714236"/>
                    </a:ext>
                  </a:extLst>
                </a:gridCol>
                <a:gridCol w="658368">
                  <a:extLst>
                    <a:ext uri="{9D8B030D-6E8A-4147-A177-3AD203B41FA5}">
                      <a16:colId xmlns:a16="http://schemas.microsoft.com/office/drawing/2014/main" val="28956347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2183952"/>
                  </a:ext>
                </a:extLst>
              </a:tr>
              <a:tr h="370840">
                <a:tc>
                  <a:txBody>
                    <a:bodyPr/>
                    <a:lstStyle/>
                    <a:p>
                      <a:r>
                        <a:rPr lang="en-US" sz="1000"/>
                        <a:t>olmobikes</a:t>
                      </a:r>
                    </a:p>
                  </a:txBody>
                  <a:tcPr/>
                </a:tc>
                <a:tc>
                  <a:txBody>
                    <a:bodyPr/>
                    <a:lstStyle/>
                    <a:p>
                      <a:r>
                        <a:rPr lang="en-US" sz="1000"/>
                        <a:t>151030</a:t>
                      </a:r>
                    </a:p>
                  </a:txBody>
                  <a:tcPr/>
                </a:tc>
                <a:tc>
                  <a:txBody>
                    <a:bodyPr/>
                    <a:lstStyle/>
                    <a:p>
                      <a:r>
                        <a:rPr lang="en-US" sz="1000"/>
                        <a:t>-966</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485</a:t>
                      </a:r>
                    </a:p>
                  </a:txBody>
                  <a:tcPr/>
                </a:tc>
                <a:tc>
                  <a:txBody>
                    <a:bodyPr/>
                    <a:lstStyle/>
                    <a:p>
                      <a:r>
                        <a:rPr lang="en-US" sz="1000"/>
                        <a:t>31</a:t>
                      </a:r>
                    </a:p>
                  </a:txBody>
                  <a:tcPr/>
                </a:tc>
                <a:tc>
                  <a:txBody>
                    <a:bodyPr/>
                    <a:lstStyle/>
                    <a:p>
                      <a:r>
                        <a:rPr lang="en-US" sz="1000"/>
                        <a:t>0.1703 %</a:t>
                      </a:r>
                    </a:p>
                  </a:txBody>
                  <a:tcPr/>
                </a:tc>
                <a:extLst>
                  <a:ext uri="{0D108BD9-81ED-4DB2-BD59-A6C34878D82A}">
                    <a16:rowId xmlns:a16="http://schemas.microsoft.com/office/drawing/2014/main" val="2928027369"/>
                  </a:ext>
                </a:extLst>
              </a:tr>
              <a:tr h="370840">
                <a:tc>
                  <a:txBody>
                    <a:bodyPr/>
                    <a:lstStyle/>
                    <a:p>
                      <a:r>
                        <a:rPr lang="en-US" sz="1000"/>
                        <a:t>topmega_oficial</a:t>
                      </a:r>
                    </a:p>
                  </a:txBody>
                  <a:tcPr/>
                </a:tc>
                <a:tc>
                  <a:txBody>
                    <a:bodyPr/>
                    <a:lstStyle/>
                    <a:p>
                      <a:r>
                        <a:rPr lang="en-US" sz="1000"/>
                        <a:t>57446</a:t>
                      </a:r>
                    </a:p>
                  </a:txBody>
                  <a:tcPr/>
                </a:tc>
                <a:tc>
                  <a:txBody>
                    <a:bodyPr/>
                    <a:lstStyle/>
                    <a:p>
                      <a:r>
                        <a:rPr lang="en-US" sz="1000"/>
                        <a:t>-122</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952</a:t>
                      </a:r>
                    </a:p>
                  </a:txBody>
                  <a:tcPr/>
                </a:tc>
                <a:tc>
                  <a:txBody>
                    <a:bodyPr/>
                    <a:lstStyle/>
                    <a:p>
                      <a:r>
                        <a:rPr lang="en-US" sz="1000"/>
                        <a:t>67</a:t>
                      </a:r>
                    </a:p>
                  </a:txBody>
                  <a:tcPr/>
                </a:tc>
                <a:tc>
                  <a:txBody>
                    <a:bodyPr/>
                    <a:lstStyle/>
                    <a:p>
                      <a:r>
                        <a:rPr lang="en-US" sz="1000"/>
                        <a:t>0.2215 %</a:t>
                      </a:r>
                    </a:p>
                  </a:txBody>
                  <a:tcPr/>
                </a:tc>
                <a:extLst>
                  <a:ext uri="{0D108BD9-81ED-4DB2-BD59-A6C34878D82A}">
                    <a16:rowId xmlns:a16="http://schemas.microsoft.com/office/drawing/2014/main" val="1805916354"/>
                  </a:ext>
                </a:extLst>
              </a:tr>
              <a:tr h="370840">
                <a:tc>
                  <a:txBody>
                    <a:bodyPr/>
                    <a:lstStyle/>
                    <a:p>
                      <a:r>
                        <a:rPr lang="en-US" sz="1000"/>
                        <a:t>venzoarg</a:t>
                      </a:r>
                    </a:p>
                  </a:txBody>
                  <a:tcPr/>
                </a:tc>
                <a:tc>
                  <a:txBody>
                    <a:bodyPr/>
                    <a:lstStyle/>
                    <a:p>
                      <a:r>
                        <a:rPr lang="en-US" sz="1000"/>
                        <a:t>51571</a:t>
                      </a:r>
                    </a:p>
                  </a:txBody>
                  <a:tcPr/>
                </a:tc>
                <a:tc>
                  <a:txBody>
                    <a:bodyPr/>
                    <a:lstStyle/>
                    <a:p>
                      <a:r>
                        <a:rPr lang="en-US" sz="1000"/>
                        <a:t>617</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1648</a:t>
                      </a:r>
                    </a:p>
                  </a:txBody>
                  <a:tcPr/>
                </a:tc>
                <a:tc>
                  <a:txBody>
                    <a:bodyPr/>
                    <a:lstStyle/>
                    <a:p>
                      <a:r>
                        <a:rPr lang="en-US" sz="1000"/>
                        <a:t>20</a:t>
                      </a:r>
                    </a:p>
                  </a:txBody>
                  <a:tcPr/>
                </a:tc>
                <a:tc>
                  <a:txBody>
                    <a:bodyPr/>
                    <a:lstStyle/>
                    <a:p>
                      <a:r>
                        <a:rPr lang="en-US" sz="1000"/>
                        <a:t>0.4648 %</a:t>
                      </a:r>
                    </a:p>
                  </a:txBody>
                  <a:tcPr/>
                </a:tc>
                <a:extLst>
                  <a:ext uri="{0D108BD9-81ED-4DB2-BD59-A6C34878D82A}">
                    <a16:rowId xmlns:a16="http://schemas.microsoft.com/office/drawing/2014/main" val="2203671553"/>
                  </a:ext>
                </a:extLst>
              </a:tr>
              <a:tr h="370840">
                <a:tc>
                  <a:txBody>
                    <a:bodyPr/>
                    <a:lstStyle/>
                    <a:p>
                      <a:r>
                        <a:rPr lang="en-US" sz="1000"/>
                        <a:t>teknialbikes</a:t>
                      </a:r>
                    </a:p>
                  </a:txBody>
                  <a:tcPr/>
                </a:tc>
                <a:tc>
                  <a:txBody>
                    <a:bodyPr/>
                    <a:lstStyle/>
                    <a:p>
                      <a:r>
                        <a:rPr lang="en-US" sz="1000"/>
                        <a:t>8318</a:t>
                      </a:r>
                    </a:p>
                  </a:txBody>
                  <a:tcPr/>
                </a:tc>
                <a:tc>
                  <a:txBody>
                    <a:bodyPr/>
                    <a:lstStyle/>
                    <a:p>
                      <a:r>
                        <a:rPr lang="en-US" sz="1000"/>
                        <a:t>-76</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88</a:t>
                      </a:r>
                    </a:p>
                  </a:txBody>
                  <a:tcPr/>
                </a:tc>
                <a:tc>
                  <a:txBody>
                    <a:bodyPr/>
                    <a:lstStyle/>
                    <a:p>
                      <a:r>
                        <a:rPr lang="en-US" sz="1000"/>
                        <a:t>4</a:t>
                      </a:r>
                    </a:p>
                  </a:txBody>
                  <a:tcPr/>
                </a:tc>
                <a:tc>
                  <a:txBody>
                    <a:bodyPr/>
                    <a:lstStyle/>
                    <a:p>
                      <a:r>
                        <a:rPr lang="en-US" sz="1000"/>
                        <a:t>0.3670 %</a:t>
                      </a:r>
                    </a:p>
                  </a:txBody>
                  <a:tcPr/>
                </a:tc>
                <a:extLst>
                  <a:ext uri="{0D108BD9-81ED-4DB2-BD59-A6C34878D82A}">
                    <a16:rowId xmlns:a16="http://schemas.microsoft.com/office/drawing/2014/main" val="1900322608"/>
                  </a:ext>
                </a:extLst>
              </a:tr>
              <a:tr h="370840">
                <a:tc>
                  <a:txBody>
                    <a:bodyPr/>
                    <a:lstStyle/>
                    <a:p>
                      <a:r>
                        <a:rPr lang="en-US" sz="1000"/>
                        <a:t>motomelbicicletas</a:t>
                      </a:r>
                    </a:p>
                  </a:txBody>
                  <a:tcPr/>
                </a:tc>
                <a:tc>
                  <a:txBody>
                    <a:bodyPr/>
                    <a:lstStyle/>
                    <a:p>
                      <a:r>
                        <a:rPr lang="en-US" sz="1000"/>
                        <a:t>3066</a:t>
                      </a:r>
                    </a:p>
                  </a:txBody>
                  <a:tcPr/>
                </a:tc>
                <a:tc>
                  <a:txBody>
                    <a:bodyPr/>
                    <a:lstStyle/>
                    <a:p>
                      <a:r>
                        <a:rPr lang="en-US" sz="1000"/>
                        <a:t>317</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194</a:t>
                      </a:r>
                    </a:p>
                  </a:txBody>
                  <a:tcPr/>
                </a:tc>
                <a:tc>
                  <a:txBody>
                    <a:bodyPr/>
                    <a:lstStyle/>
                    <a:p>
                      <a:r>
                        <a:rPr lang="en-US" sz="1000"/>
                        <a:t>35</a:t>
                      </a:r>
                    </a:p>
                  </a:txBody>
                  <a:tcPr/>
                </a:tc>
                <a:tc>
                  <a:txBody>
                    <a:bodyPr/>
                    <a:lstStyle/>
                    <a:p>
                      <a:r>
                        <a:rPr lang="en-US" sz="1000"/>
                        <a:t>2.6258 %</a:t>
                      </a:r>
                    </a:p>
                  </a:txBody>
                  <a:tcPr/>
                </a:tc>
                <a:extLst>
                  <a:ext uri="{0D108BD9-81ED-4DB2-BD59-A6C34878D82A}">
                    <a16:rowId xmlns:a16="http://schemas.microsoft.com/office/drawing/2014/main" val="1460852808"/>
                  </a:ext>
                </a:extLst>
              </a:tr>
            </a:tbl>
          </a:graphicData>
        </a:graphic>
      </p:graphicFrame>
      <p:sp>
        <p:nvSpPr>
          <p:cNvPr id="4" name="Text Placeholder 3">
            <a:extLst>
              <a:ext uri="{FF2B5EF4-FFF2-40B4-BE49-F238E27FC236}">
                <a16:creationId xmlns:a16="http://schemas.microsoft.com/office/drawing/2014/main" id="{D89EF02E-C277-4EBC-977C-22C7D8940746}"/>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470602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B197F-3147-43A5-AF57-4F0DDDAD372C}"/>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FA1C6F7C-3E1C-43BE-907F-F5380CAED858}"/>
              </a:ext>
            </a:extLst>
          </p:cNvPr>
          <p:cNvGraphicFramePr>
            <a:graphicFrameLocks noGrp="1"/>
          </p:cNvGraphicFramePr>
          <p:nvPr>
            <p:ph type="chart" sz="quarter" idx="13"/>
            <p:extLst>
              <p:ext uri="{D42A27DB-BD31-4B8C-83A1-F6EECF244321}">
                <p14:modId xmlns:p14="http://schemas.microsoft.com/office/powerpoint/2010/main" val="3881147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620DBD-928D-47E6-84C7-4C7B2372C861}"/>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A33FC60B-8AC5-45E1-B398-3E6AC27F5D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3641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AB7C-3271-466A-B124-8A35F38E8830}"/>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FD20E2EB-95A6-4947-A725-73688C54DA76}"/>
              </a:ext>
            </a:extLst>
          </p:cNvPr>
          <p:cNvGraphicFramePr>
            <a:graphicFrameLocks noGrp="1"/>
          </p:cNvGraphicFramePr>
          <p:nvPr>
            <p:ph type="chart" sz="quarter" idx="13"/>
            <p:extLst>
              <p:ext uri="{D42A27DB-BD31-4B8C-83A1-F6EECF244321}">
                <p14:modId xmlns:p14="http://schemas.microsoft.com/office/powerpoint/2010/main" val="4279722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9B53E0-EE39-489F-8B62-053909046616}"/>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98E5B384-6282-4A73-920A-66603FE93A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3735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BD633-37A0-44CD-AECA-F1BDD84F1746}"/>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53FEB9BB-8653-43F3-B7B3-F819FD61D776}"/>
              </a:ext>
            </a:extLst>
          </p:cNvPr>
          <p:cNvGraphicFramePr>
            <a:graphicFrameLocks noGrp="1"/>
          </p:cNvGraphicFramePr>
          <p:nvPr>
            <p:ph type="chart" sz="quarter" idx="13"/>
            <p:extLst>
              <p:ext uri="{D42A27DB-BD31-4B8C-83A1-F6EECF244321}">
                <p14:modId xmlns:p14="http://schemas.microsoft.com/office/powerpoint/2010/main" val="3926864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51694B-1736-4E82-96AF-D50AD961D354}"/>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31AA987D-7005-4A24-9530-7BDC63B1DC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2434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D57CD-4F79-40EF-BD6D-9C42AF33DF96}"/>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DEECB40B-FB3A-4768-BC25-E519EAC69369}"/>
              </a:ext>
            </a:extLst>
          </p:cNvPr>
          <p:cNvGraphicFramePr>
            <a:graphicFrameLocks noGrp="1"/>
          </p:cNvGraphicFramePr>
          <p:nvPr>
            <p:ph type="chart" sz="quarter" idx="13"/>
            <p:extLst>
              <p:ext uri="{D42A27DB-BD31-4B8C-83A1-F6EECF244321}">
                <p14:modId xmlns:p14="http://schemas.microsoft.com/office/powerpoint/2010/main" val="2343747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E39B49-5A87-4163-85BD-A6FC874606C3}"/>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B427921B-B212-4759-AC45-3AC7F302BD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0515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B5BFA-47F6-4253-9AED-C7BA8FB884D1}"/>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9BCA51AB-9ADF-4D29-9CEC-4D23CE82C7AF}"/>
              </a:ext>
            </a:extLst>
          </p:cNvPr>
          <p:cNvGraphicFramePr>
            <a:graphicFrameLocks noGrp="1"/>
          </p:cNvGraphicFramePr>
          <p:nvPr>
            <p:ph type="chart" sz="quarter" idx="13"/>
            <p:extLst>
              <p:ext uri="{D42A27DB-BD31-4B8C-83A1-F6EECF244321}">
                <p14:modId xmlns:p14="http://schemas.microsoft.com/office/powerpoint/2010/main" val="1940853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01CAA4-BDC3-4284-88C1-0525E33D645B}"/>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6D127B56-8598-43B0-BB01-8C26D23D5E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3748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21CC-866E-48E9-B98E-DCEF0B715DC6}"/>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7724A1E2-390B-47AB-ADBA-CC16CD8CE242}"/>
              </a:ext>
            </a:extLst>
          </p:cNvPr>
          <p:cNvGraphicFramePr>
            <a:graphicFrameLocks noGrp="1"/>
          </p:cNvGraphicFramePr>
          <p:nvPr>
            <p:ph type="chart" sz="quarter" idx="13"/>
            <p:extLst>
              <p:ext uri="{D42A27DB-BD31-4B8C-83A1-F6EECF244321}">
                <p14:modId xmlns:p14="http://schemas.microsoft.com/office/powerpoint/2010/main" val="923647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18D9E7-70DF-4FB6-ACE6-D464DBACF746}"/>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BDF362DF-1D35-42A8-8388-F1D094302B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681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9B9C6-4A3D-439E-B263-50C2A61ACA05}"/>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111073E5-EB82-4111-AA15-D215607584A8}"/>
              </a:ext>
            </a:extLst>
          </p:cNvPr>
          <p:cNvGraphicFramePr>
            <a:graphicFrameLocks noGrp="1"/>
          </p:cNvGraphicFramePr>
          <p:nvPr>
            <p:ph type="chart" sz="quarter" idx="13"/>
            <p:extLst>
              <p:ext uri="{D42A27DB-BD31-4B8C-83A1-F6EECF244321}">
                <p14:modId xmlns:p14="http://schemas.microsoft.com/office/powerpoint/2010/main" val="1169531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0E05C7-77EE-44A7-BD31-16A49F61983B}"/>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809C654F-AEF0-4F41-99F2-E70EE4F33B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6355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561C6-6BDC-49BF-9687-5BA87D5438CC}"/>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483E4A19-C5A4-487F-BAF3-5F0DB06B499B}"/>
              </a:ext>
            </a:extLst>
          </p:cNvPr>
          <p:cNvGraphicFramePr>
            <a:graphicFrameLocks noGrp="1"/>
          </p:cNvGraphicFramePr>
          <p:nvPr>
            <p:ph type="chart" sz="quarter" idx="13"/>
            <p:extLst>
              <p:ext uri="{D42A27DB-BD31-4B8C-83A1-F6EECF244321}">
                <p14:modId xmlns:p14="http://schemas.microsoft.com/office/powerpoint/2010/main" val="58442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F817E9-85AF-4D25-83B3-BB3C7B7FAEA4}"/>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646CD190-AF7D-4EE6-BE36-FA7BFAFE71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9681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CF253-B8AC-4864-BE35-8A655E74A170}"/>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A0EE452C-31A0-4300-A555-2B49C7C89E0A}"/>
              </a:ext>
            </a:extLst>
          </p:cNvPr>
          <p:cNvGraphicFramePr>
            <a:graphicFrameLocks noGrp="1"/>
          </p:cNvGraphicFramePr>
          <p:nvPr>
            <p:ph type="chart" sz="quarter" idx="13"/>
            <p:extLst>
              <p:ext uri="{D42A27DB-BD31-4B8C-83A1-F6EECF244321}">
                <p14:modId xmlns:p14="http://schemas.microsoft.com/office/powerpoint/2010/main" val="1325088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71E8E9-F499-47C3-92AC-75A72CE6D764}"/>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84B377DB-0434-40EA-84C7-DCEB019BC5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0287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92834-420D-4FC1-AF30-7FB38FFE1A90}"/>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F30C3756-D103-467D-8EBA-5C2EBEBB986C}"/>
              </a:ext>
            </a:extLst>
          </p:cNvPr>
          <p:cNvGraphicFramePr>
            <a:graphicFrameLocks noGrp="1"/>
          </p:cNvGraphicFramePr>
          <p:nvPr>
            <p:ph type="chart" sz="quarter" idx="13"/>
            <p:extLst>
              <p:ext uri="{D42A27DB-BD31-4B8C-83A1-F6EECF244321}">
                <p14:modId xmlns:p14="http://schemas.microsoft.com/office/powerpoint/2010/main" val="2738409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D97CD2-DCA3-40CE-A70C-442C295D6A9A}"/>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9DB2E287-EA3F-45DF-A3D8-CCF82FD35F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9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BE52F-0768-440B-B88A-358FFF90A92F}"/>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13D28863-76CB-4ACC-A1F0-B5E862703CD8}"/>
              </a:ext>
            </a:extLst>
          </p:cNvPr>
          <p:cNvGraphicFramePr>
            <a:graphicFrameLocks noGrp="1"/>
          </p:cNvGraphicFramePr>
          <p:nvPr>
            <p:ph type="chart" sz="quarter" idx="13"/>
            <p:extLst>
              <p:ext uri="{D42A27DB-BD31-4B8C-83A1-F6EECF244321}">
                <p14:modId xmlns:p14="http://schemas.microsoft.com/office/powerpoint/2010/main" val="1403110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50B90C-8B82-49FC-A0E0-12B7AE449E0C}"/>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2E479BD8-E5BB-43F4-9C1D-FE511FDEFA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1543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158C1-984C-47C6-BD01-C18C5E6BF657}"/>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6BDA6AF9-04AB-41EC-A8C3-297A884FC3FF}"/>
              </a:ext>
            </a:extLst>
          </p:cNvPr>
          <p:cNvGraphicFramePr>
            <a:graphicFrameLocks noGrp="1"/>
          </p:cNvGraphicFramePr>
          <p:nvPr>
            <p:ph type="chart" sz="quarter" idx="13"/>
            <p:extLst>
              <p:ext uri="{D42A27DB-BD31-4B8C-83A1-F6EECF244321}">
                <p14:modId xmlns:p14="http://schemas.microsoft.com/office/powerpoint/2010/main" val="3734377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53A93A-BEAA-43B2-87CC-50603B8D740F}"/>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B29DEB15-F427-4F71-B95A-31D0D3E52E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4611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4AEFF-7A92-4CE5-BF07-DEBCC4D79DC4}"/>
              </a:ext>
            </a:extLst>
          </p:cNvPr>
          <p:cNvSpPr>
            <a:spLocks noGrp="1"/>
          </p:cNvSpPr>
          <p:nvPr>
            <p:ph type="title"/>
          </p:nvPr>
        </p:nvSpPr>
        <p:spPr/>
        <p:txBody>
          <a:bodyPr/>
          <a:lstStyle/>
          <a:p>
            <a:r>
              <a:rPr lang="en-US"/>
              <a:t>Instagram Posts Table | Teknialbikes - 1 of 8</a:t>
            </a:r>
          </a:p>
        </p:txBody>
      </p:sp>
      <p:graphicFrame>
        <p:nvGraphicFramePr>
          <p:cNvPr id="5" name="Table Placeholder 4">
            <a:extLst>
              <a:ext uri="{FF2B5EF4-FFF2-40B4-BE49-F238E27FC236}">
                <a16:creationId xmlns:a16="http://schemas.microsoft.com/office/drawing/2014/main" id="{30704F22-7D79-4CC0-99F3-1D58635F0532}"/>
              </a:ext>
            </a:extLst>
          </p:cNvPr>
          <p:cNvGraphicFramePr>
            <a:graphicFrameLocks noGrp="1"/>
          </p:cNvGraphicFramePr>
          <p:nvPr>
            <p:ph type="tbl" sz="quarter" idx="13"/>
            <p:extLst>
              <p:ext uri="{D42A27DB-BD31-4B8C-83A1-F6EECF244321}">
                <p14:modId xmlns:p14="http://schemas.microsoft.com/office/powerpoint/2010/main" val="3689752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89915801"/>
                    </a:ext>
                  </a:extLst>
                </a:gridCol>
                <a:gridCol w="1810512">
                  <a:extLst>
                    <a:ext uri="{9D8B030D-6E8A-4147-A177-3AD203B41FA5}">
                      <a16:colId xmlns:a16="http://schemas.microsoft.com/office/drawing/2014/main" val="3945553542"/>
                    </a:ext>
                  </a:extLst>
                </a:gridCol>
                <a:gridCol w="822960">
                  <a:extLst>
                    <a:ext uri="{9D8B030D-6E8A-4147-A177-3AD203B41FA5}">
                      <a16:colId xmlns:a16="http://schemas.microsoft.com/office/drawing/2014/main" val="1154174597"/>
                    </a:ext>
                  </a:extLst>
                </a:gridCol>
                <a:gridCol w="822960">
                  <a:extLst>
                    <a:ext uri="{9D8B030D-6E8A-4147-A177-3AD203B41FA5}">
                      <a16:colId xmlns:a16="http://schemas.microsoft.com/office/drawing/2014/main" val="170595337"/>
                    </a:ext>
                  </a:extLst>
                </a:gridCol>
                <a:gridCol w="822960">
                  <a:extLst>
                    <a:ext uri="{9D8B030D-6E8A-4147-A177-3AD203B41FA5}">
                      <a16:colId xmlns:a16="http://schemas.microsoft.com/office/drawing/2014/main" val="2448968070"/>
                    </a:ext>
                  </a:extLst>
                </a:gridCol>
                <a:gridCol w="822960">
                  <a:extLst>
                    <a:ext uri="{9D8B030D-6E8A-4147-A177-3AD203B41FA5}">
                      <a16:colId xmlns:a16="http://schemas.microsoft.com/office/drawing/2014/main" val="34415947"/>
                    </a:ext>
                  </a:extLst>
                </a:gridCol>
                <a:gridCol w="822960">
                  <a:extLst>
                    <a:ext uri="{9D8B030D-6E8A-4147-A177-3AD203B41FA5}">
                      <a16:colId xmlns:a16="http://schemas.microsoft.com/office/drawing/2014/main" val="3952093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6747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- 2021-02-11 15:56:18</a:t>
                      </a:r>
                      <a:r>
                        <a:rPr kumimoji="0" lang="es-ES" sz="1000" b="0" i="0" u="none" strike="noStrike" kern="1200" cap="none" spc="0" normalizeH="0" baseline="0" noProof="0">
                          <a:ln>
                            <a:noFill/>
                          </a:ln>
                          <a:solidFill>
                            <a:prstClr val="black"/>
                          </a:solidFill>
                          <a:effectLst/>
                          <a:uLnTx/>
                          <a:uFillTx/>
                          <a:latin typeface="+mn-lt"/>
                          <a:ea typeface="+mn-ea"/>
                          <a:cs typeface="+mn-cs"/>
                        </a:rPr>
                        <a:t>
 Paso a paso todos los detalles de #Maxam190 🔥🔥
#MotomelBicicletas #Gama2021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https://scontent-iad3-1.cdninstagram.com/v/t51.2885-15/148243071_252045299843180_5862130801887254033_n.jpg?_nc_cat=103&amp;ccb=3&amp;_nc_sid=8ae9d6&amp;_nc_ohc=KWPxdDLyNIMAX_SpXfO&amp;_nc_ht=scontent-iad3-1.cdninstagram.com&amp;oh=098857fd5186b36b74e6a4e0cca63f52&amp;oe=605273AB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02/17/2021 09:11:01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17376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- 2021-02-14 15:50:06</a:t>
                      </a:r>
                      <a:r>
                        <a:rPr kumimoji="0" lang="es-ES" sz="1000" b="0" i="0" u="none" strike="noStrike" kern="1200" cap="none" spc="0" normalizeH="0" baseline="0" noProof="0">
                          <a:ln>
                            <a:noFill/>
                          </a:ln>
                          <a:solidFill>
                            <a:prstClr val="black"/>
                          </a:solidFill>
                          <a:effectLst/>
                          <a:uLnTx/>
                          <a:uFillTx/>
                          <a:latin typeface="+mn-lt"/>
                          <a:ea typeface="+mn-ea"/>
                          <a:cs typeface="+mn-cs"/>
                        </a:rPr>
                        <a:t>
 Que el amor te lleve a seguir recorriendo nuevos caminos 💝 #MotomelBicicletas 
¡Feliz día!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https://scontent-iad3-1.cdninstagram.com/v/t51.2885-15/149906895_420155002617000_1527111139343876171_n.jpg?_nc_cat=104&amp;ccb=3&amp;_nc_sid=8ae9d6&amp;_nc_ohc=Oa1UEDYxxlUAX9iYacy&amp;_nc_ht=scontent-iad3-1.cdninstagram.com&amp;oh=75a5d707a3a84689a4ccc4aa144e0e01&amp;oe=605370C2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02/17/2021 09:11:01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17409345"/>
                  </a:ext>
                </a:extLst>
              </a:tr>
            </a:tbl>
          </a:graphicData>
        </a:graphic>
      </p:graphicFrame>
      <p:sp>
        <p:nvSpPr>
          <p:cNvPr id="4" name="Text Placeholder 3">
            <a:extLst>
              <a:ext uri="{FF2B5EF4-FFF2-40B4-BE49-F238E27FC236}">
                <a16:creationId xmlns:a16="http://schemas.microsoft.com/office/drawing/2014/main" id="{61F3D635-4A01-433D-845C-38B27648D48E}"/>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230839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688E0-CE39-4BE8-BD29-CA8FE5B86F3C}"/>
              </a:ext>
            </a:extLst>
          </p:cNvPr>
          <p:cNvSpPr>
            <a:spLocks noGrp="1"/>
          </p:cNvSpPr>
          <p:nvPr>
            <p:ph type="title"/>
          </p:nvPr>
        </p:nvSpPr>
        <p:spPr/>
        <p:txBody>
          <a:bodyPr/>
          <a:lstStyle/>
          <a:p>
            <a:r>
              <a:rPr lang="en-US"/>
              <a:t>Instagram Posts Table | Teknialbikes - 2 of 8</a:t>
            </a:r>
          </a:p>
        </p:txBody>
      </p:sp>
      <p:graphicFrame>
        <p:nvGraphicFramePr>
          <p:cNvPr id="5" name="Table Placeholder 4">
            <a:extLst>
              <a:ext uri="{FF2B5EF4-FFF2-40B4-BE49-F238E27FC236}">
                <a16:creationId xmlns:a16="http://schemas.microsoft.com/office/drawing/2014/main" id="{9198AFDA-F3EA-4F84-9CC7-1B5FD3459D09}"/>
              </a:ext>
            </a:extLst>
          </p:cNvPr>
          <p:cNvGraphicFramePr>
            <a:graphicFrameLocks noGrp="1"/>
          </p:cNvGraphicFramePr>
          <p:nvPr>
            <p:ph type="tbl" sz="quarter" idx="13"/>
            <p:extLst>
              <p:ext uri="{D42A27DB-BD31-4B8C-83A1-F6EECF244321}">
                <p14:modId xmlns:p14="http://schemas.microsoft.com/office/powerpoint/2010/main" val="2293381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17807524"/>
                    </a:ext>
                  </a:extLst>
                </a:gridCol>
                <a:gridCol w="1810512">
                  <a:extLst>
                    <a:ext uri="{9D8B030D-6E8A-4147-A177-3AD203B41FA5}">
                      <a16:colId xmlns:a16="http://schemas.microsoft.com/office/drawing/2014/main" val="588582902"/>
                    </a:ext>
                  </a:extLst>
                </a:gridCol>
                <a:gridCol w="822960">
                  <a:extLst>
                    <a:ext uri="{9D8B030D-6E8A-4147-A177-3AD203B41FA5}">
                      <a16:colId xmlns:a16="http://schemas.microsoft.com/office/drawing/2014/main" val="1411396791"/>
                    </a:ext>
                  </a:extLst>
                </a:gridCol>
                <a:gridCol w="822960">
                  <a:extLst>
                    <a:ext uri="{9D8B030D-6E8A-4147-A177-3AD203B41FA5}">
                      <a16:colId xmlns:a16="http://schemas.microsoft.com/office/drawing/2014/main" val="371946619"/>
                    </a:ext>
                  </a:extLst>
                </a:gridCol>
                <a:gridCol w="822960">
                  <a:extLst>
                    <a:ext uri="{9D8B030D-6E8A-4147-A177-3AD203B41FA5}">
                      <a16:colId xmlns:a16="http://schemas.microsoft.com/office/drawing/2014/main" val="1903882804"/>
                    </a:ext>
                  </a:extLst>
                </a:gridCol>
                <a:gridCol w="822960">
                  <a:extLst>
                    <a:ext uri="{9D8B030D-6E8A-4147-A177-3AD203B41FA5}">
                      <a16:colId xmlns:a16="http://schemas.microsoft.com/office/drawing/2014/main" val="3211359802"/>
                    </a:ext>
                  </a:extLst>
                </a:gridCol>
                <a:gridCol w="822960">
                  <a:extLst>
                    <a:ext uri="{9D8B030D-6E8A-4147-A177-3AD203B41FA5}">
                      <a16:colId xmlns:a16="http://schemas.microsoft.com/office/drawing/2014/main" val="519537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3555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- 2021-02-02 17:05:26</a:t>
                      </a:r>
                      <a:r>
                        <a:rPr kumimoji="0" lang="es-ES" sz="1000" b="0" i="0" u="none" strike="noStrike" kern="1200" cap="none" spc="0" normalizeH="0" baseline="0" noProof="0">
                          <a:ln>
                            <a:noFill/>
                          </a:ln>
                          <a:solidFill>
                            <a:prstClr val="black"/>
                          </a:solidFill>
                          <a:effectLst/>
                          <a:uLnTx/>
                          <a:uFillTx/>
                          <a:latin typeface="+mn-lt"/>
                          <a:ea typeface="+mn-ea"/>
                          <a:cs typeface="+mn-cs"/>
                        </a:rPr>
                        <a:t>
 Conocé todos los detalles de #Maxam90 y salí a recorrer la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https://scontent.cdninstagram.com/v/t51.2885-15/sh0.08/e35/s640x640/144578147_1087470828398523_8499719434841745716_n.jpg?_nc_ht=scontent.cdninstagram.com&amp;_nc_cat=103&amp;_nc_ohc=7KTgFg73YD8AX-sBIe2&amp;tp=1&amp;oh=26fdf82413b7bf7720286ca11da6c32d&amp;oe=602F5F0A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02/17/2021 09:11:01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59220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- 2021-02-02 10:30:12</a:t>
                      </a:r>
                      <a:r>
                        <a:rPr kumimoji="0" lang="es-ES" sz="1000" b="0" i="0" u="none" strike="noStrike" kern="1200" cap="none" spc="0" normalizeH="0" baseline="0" noProof="0">
                          <a:ln>
                            <a:noFill/>
                          </a:ln>
                          <a:solidFill>
                            <a:prstClr val="black"/>
                          </a:solidFill>
                          <a:effectLst/>
                          <a:uLnTx/>
                          <a:uFillTx/>
                          <a:latin typeface="+mn-lt"/>
                          <a:ea typeface="+mn-ea"/>
                          <a:cs typeface="+mn-cs"/>
                        </a:rPr>
                        <a:t>
 Nuestro flamante ganador del ultimo sorteo de fin de año daviaguirre.tm ya esta con su THOR R29 💪 🎉 
.
Gracias David por participar y por la paciencia, se hizo esperar la #Thor pero llegó, que lo disfrutes al máximo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https://scontent-iad3-1.cdninstagram.com/v/t51.2885-15/144763257_235869278038160_3423542464135415297_n.jpg?_nc_cat=103&amp;ccb=3&amp;_nc_sid=8ae9d6&amp;_nc_ohc=tCZgHO8f0SYAX8HfECK&amp;_nc_ht=scontent-iad3-1.cdninstagram.com&amp;oh=314e94d9e4ab2a7aad5473d40c50ce56&amp;oe=6046C13F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02/09/2021 15:13:03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1306106"/>
                  </a:ext>
                </a:extLst>
              </a:tr>
            </a:tbl>
          </a:graphicData>
        </a:graphic>
      </p:graphicFrame>
      <p:sp>
        <p:nvSpPr>
          <p:cNvPr id="4" name="Text Placeholder 3">
            <a:extLst>
              <a:ext uri="{FF2B5EF4-FFF2-40B4-BE49-F238E27FC236}">
                <a16:creationId xmlns:a16="http://schemas.microsoft.com/office/drawing/2014/main" id="{AA316F36-84E9-4EFA-8A61-1F94235AF773}"/>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740328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27FC5-D5A2-4B1B-BE36-5F6FAD09B974}"/>
              </a:ext>
            </a:extLst>
          </p:cNvPr>
          <p:cNvSpPr>
            <a:spLocks noGrp="1"/>
          </p:cNvSpPr>
          <p:nvPr>
            <p:ph type="title"/>
          </p:nvPr>
        </p:nvSpPr>
        <p:spPr/>
        <p:txBody>
          <a:bodyPr/>
          <a:lstStyle/>
          <a:p>
            <a:r>
              <a:rPr lang="en-US"/>
              <a:t>Instagram Posts Table | Teknialbikes - 3 of 8</a:t>
            </a:r>
          </a:p>
        </p:txBody>
      </p:sp>
      <p:graphicFrame>
        <p:nvGraphicFramePr>
          <p:cNvPr id="5" name="Table Placeholder 4">
            <a:extLst>
              <a:ext uri="{FF2B5EF4-FFF2-40B4-BE49-F238E27FC236}">
                <a16:creationId xmlns:a16="http://schemas.microsoft.com/office/drawing/2014/main" id="{1F7A66CD-E40F-403F-A982-B5F73B17FB12}"/>
              </a:ext>
            </a:extLst>
          </p:cNvPr>
          <p:cNvGraphicFramePr>
            <a:graphicFrameLocks noGrp="1"/>
          </p:cNvGraphicFramePr>
          <p:nvPr>
            <p:ph type="tbl" sz="quarter" idx="13"/>
            <p:extLst>
              <p:ext uri="{D42A27DB-BD31-4B8C-83A1-F6EECF244321}">
                <p14:modId xmlns:p14="http://schemas.microsoft.com/office/powerpoint/2010/main" val="4291303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87594921"/>
                    </a:ext>
                  </a:extLst>
                </a:gridCol>
                <a:gridCol w="1810512">
                  <a:extLst>
                    <a:ext uri="{9D8B030D-6E8A-4147-A177-3AD203B41FA5}">
                      <a16:colId xmlns:a16="http://schemas.microsoft.com/office/drawing/2014/main" val="3921480479"/>
                    </a:ext>
                  </a:extLst>
                </a:gridCol>
                <a:gridCol w="822960">
                  <a:extLst>
                    <a:ext uri="{9D8B030D-6E8A-4147-A177-3AD203B41FA5}">
                      <a16:colId xmlns:a16="http://schemas.microsoft.com/office/drawing/2014/main" val="1334952041"/>
                    </a:ext>
                  </a:extLst>
                </a:gridCol>
                <a:gridCol w="822960">
                  <a:extLst>
                    <a:ext uri="{9D8B030D-6E8A-4147-A177-3AD203B41FA5}">
                      <a16:colId xmlns:a16="http://schemas.microsoft.com/office/drawing/2014/main" val="1527715952"/>
                    </a:ext>
                  </a:extLst>
                </a:gridCol>
                <a:gridCol w="822960">
                  <a:extLst>
                    <a:ext uri="{9D8B030D-6E8A-4147-A177-3AD203B41FA5}">
                      <a16:colId xmlns:a16="http://schemas.microsoft.com/office/drawing/2014/main" val="2572713374"/>
                    </a:ext>
                  </a:extLst>
                </a:gridCol>
                <a:gridCol w="822960">
                  <a:extLst>
                    <a:ext uri="{9D8B030D-6E8A-4147-A177-3AD203B41FA5}">
                      <a16:colId xmlns:a16="http://schemas.microsoft.com/office/drawing/2014/main" val="1751253734"/>
                    </a:ext>
                  </a:extLst>
                </a:gridCol>
                <a:gridCol w="822960">
                  <a:extLst>
                    <a:ext uri="{9D8B030D-6E8A-4147-A177-3AD203B41FA5}">
                      <a16:colId xmlns:a16="http://schemas.microsoft.com/office/drawing/2014/main" val="3813905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7011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- 2021-02-08 21:59:33</a:t>
                      </a:r>
                      <a:r>
                        <a:rPr kumimoji="0" lang="es-ES" sz="1000" b="0" i="0" u="none" strike="noStrike" kern="1200" cap="none" spc="0" normalizeH="0" baseline="0" noProof="0">
                          <a:ln>
                            <a:noFill/>
                          </a:ln>
                          <a:solidFill>
                            <a:prstClr val="black"/>
                          </a:solidFill>
                          <a:effectLst/>
                          <a:uLnTx/>
                          <a:uFillTx/>
                          <a:latin typeface="+mn-lt"/>
                          <a:ea typeface="+mn-ea"/>
                          <a:cs typeface="+mn-cs"/>
                        </a:rPr>
                        <a:t>
 #VeranoVenzo: 🚴🏻‍♀️⛰🏝 
Pasarelas de El Manso
Por lavidadeviaje
.
Un sendero de 20 km que va paralelo a uno de los ríos más lindos de la Patagonia por un valle de cordillera verde y boscoso. Es un clásico y a la vez uno de los recorridos más espectaculares que hay en el Sur argentino para hacer en bicicleta
.
🗓Cuándo hacerlo: por sus pozones de agua, la mejor época es en verano. Si se busca un poco más de tranquilidad y menos gente, es un recorrido que también se puede hacer en primavera y en otoño. 
.
🥪💧Comida y agua: sobre la Ruta Provincial 83 hay almacenes donde poder comprar comida, también hay campings con proveedurías. El agua no es un problema: en toda esta zona hay vertientes y ríos de cordillera donde poder cargar las caramañolas. 
.
😴 Dónde dormir: a lo largo del Río Manso hay varios campings.
.
⚠️ A tener en cuenta: - El acceso al Valle de El Manso está en la localidad de Villegas, a 69 kilómetros al sur de Bariloche y a 56 kilómetros al norte de El Bolsón.  - Desd...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147104566_414509846483560_1064159983195626663_n.jpg?_nc_cat=100&amp;ccb=3&amp;_nc_sid=8ae9d6&amp;_nc_ohc=ObcNgIJ3o-kAX9mjC7n&amp;_nc_ht=scontent-atl3-1.cdninstagram.com&amp;oh=e84741b08474f8845b7f8933e5b1704d&amp;oe=6054159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02/17/2021 09:12:41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00914322"/>
                  </a:ext>
                </a:extLst>
              </a:tr>
            </a:tbl>
          </a:graphicData>
        </a:graphic>
      </p:graphicFrame>
      <p:sp>
        <p:nvSpPr>
          <p:cNvPr id="4" name="Text Placeholder 3">
            <a:extLst>
              <a:ext uri="{FF2B5EF4-FFF2-40B4-BE49-F238E27FC236}">
                <a16:creationId xmlns:a16="http://schemas.microsoft.com/office/drawing/2014/main" id="{F27A68E7-9FE6-4059-978B-01F767EA2476}"/>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898994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57B38-8576-4996-9A05-70E2FA86ADCB}"/>
              </a:ext>
            </a:extLst>
          </p:cNvPr>
          <p:cNvSpPr>
            <a:spLocks noGrp="1"/>
          </p:cNvSpPr>
          <p:nvPr>
            <p:ph type="title"/>
          </p:nvPr>
        </p:nvSpPr>
        <p:spPr/>
        <p:txBody>
          <a:bodyPr/>
          <a:lstStyle/>
          <a:p>
            <a:r>
              <a:rPr lang="en-US"/>
              <a:t>Instagram Posts Table | Teknialbikes - 4 of 8</a:t>
            </a:r>
          </a:p>
        </p:txBody>
      </p:sp>
      <p:graphicFrame>
        <p:nvGraphicFramePr>
          <p:cNvPr id="5" name="Table Placeholder 4">
            <a:extLst>
              <a:ext uri="{FF2B5EF4-FFF2-40B4-BE49-F238E27FC236}">
                <a16:creationId xmlns:a16="http://schemas.microsoft.com/office/drawing/2014/main" id="{0820BF4D-DB8C-4FBD-9876-EB3F2C22BD72}"/>
              </a:ext>
            </a:extLst>
          </p:cNvPr>
          <p:cNvGraphicFramePr>
            <a:graphicFrameLocks noGrp="1"/>
          </p:cNvGraphicFramePr>
          <p:nvPr>
            <p:ph type="tbl" sz="quarter" idx="13"/>
            <p:extLst>
              <p:ext uri="{D42A27DB-BD31-4B8C-83A1-F6EECF244321}">
                <p14:modId xmlns:p14="http://schemas.microsoft.com/office/powerpoint/2010/main" val="4211434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80798595"/>
                    </a:ext>
                  </a:extLst>
                </a:gridCol>
                <a:gridCol w="1810512">
                  <a:extLst>
                    <a:ext uri="{9D8B030D-6E8A-4147-A177-3AD203B41FA5}">
                      <a16:colId xmlns:a16="http://schemas.microsoft.com/office/drawing/2014/main" val="1160430353"/>
                    </a:ext>
                  </a:extLst>
                </a:gridCol>
                <a:gridCol w="822960">
                  <a:extLst>
                    <a:ext uri="{9D8B030D-6E8A-4147-A177-3AD203B41FA5}">
                      <a16:colId xmlns:a16="http://schemas.microsoft.com/office/drawing/2014/main" val="118679826"/>
                    </a:ext>
                  </a:extLst>
                </a:gridCol>
                <a:gridCol w="822960">
                  <a:extLst>
                    <a:ext uri="{9D8B030D-6E8A-4147-A177-3AD203B41FA5}">
                      <a16:colId xmlns:a16="http://schemas.microsoft.com/office/drawing/2014/main" val="4165562191"/>
                    </a:ext>
                  </a:extLst>
                </a:gridCol>
                <a:gridCol w="822960">
                  <a:extLst>
                    <a:ext uri="{9D8B030D-6E8A-4147-A177-3AD203B41FA5}">
                      <a16:colId xmlns:a16="http://schemas.microsoft.com/office/drawing/2014/main" val="2122076277"/>
                    </a:ext>
                  </a:extLst>
                </a:gridCol>
                <a:gridCol w="822960">
                  <a:extLst>
                    <a:ext uri="{9D8B030D-6E8A-4147-A177-3AD203B41FA5}">
                      <a16:colId xmlns:a16="http://schemas.microsoft.com/office/drawing/2014/main" val="2891762442"/>
                    </a:ext>
                  </a:extLst>
                </a:gridCol>
                <a:gridCol w="822960">
                  <a:extLst>
                    <a:ext uri="{9D8B030D-6E8A-4147-A177-3AD203B41FA5}">
                      <a16:colId xmlns:a16="http://schemas.microsoft.com/office/drawing/2014/main" val="1754365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0454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- 2021-02-02 18:19:31</a:t>
                      </a:r>
                      <a:r>
                        <a:rPr kumimoji="0" lang="es-ES" sz="1000" b="0" i="0" u="none" strike="noStrike" kern="1200" cap="none" spc="0" normalizeH="0" baseline="0" noProof="0">
                          <a:ln>
                            <a:noFill/>
                          </a:ln>
                          <a:solidFill>
                            <a:prstClr val="black"/>
                          </a:solidFill>
                          <a:effectLst/>
                          <a:uLnTx/>
                          <a:uFillTx/>
                          <a:latin typeface="+mn-lt"/>
                          <a:ea typeface="+mn-ea"/>
                          <a:cs typeface="+mn-cs"/>
                        </a:rPr>
                        <a:t>
 #VeranoVenzo: ⛰🚴🏻🚴🏻‍♀️
Agua de Oro - Ascochinga (Por Sierras Chicas)
Por: andar.liviano
.
Este es un recorrido intenso de puro ripio y caminos de tierra en las Sierras Chicas de Córdoba. Recomendado para los apasionados del Mountain Bike y los que buscan la típica foto panorámica en la cima de las Sierras.
.
FICHA DE RUTA:
🚴🏻Kilometros: 60 km.
🔥Nivel de Dificultad: Media/Alta
🗓Días: 1/2.
⛰Lugar: Agua de Oro-Ascochinga, Sierras Chicas, Córdoba
✔️Tipo de Recorrido: Lineal
.
📍DATOS ÚTILES:
Este recorrido puede hacerse en medio día. Si bien no tiene dificultades técnicas, se necesita un cierto acostumbramiento a los paseos con desnivel.
Puede convertirse en un recorrido circular, haciendo un ida y vuelta entre estas dos localidades, o conectándolas por ruta. (Ver Mapa)
.
🗓 ¿Cuando hacerlo?: Es un recorrido que puede hacerse todo el Año. En Verano hay que tener especial cuidado con la exposición al Sol, y en invierno llevar guantes, cuello y rompimiento.
.
🥪 Comida: Llevar rac...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146077211_1778807422293276_6496650560656159494_n.jpg?_nc_cat=101&amp;ccb=3&amp;_nc_sid=8ae9d6&amp;_nc_ohc=3Qr2OICt87oAX_8X5OV&amp;_nc_ht=scontent-atl3-1.cdninstagram.com&amp;oh=242b79265320c3f97fdb0ce5a2f665de&amp;oe=6052DD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02/17/2021 09:12:41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48288455"/>
                  </a:ext>
                </a:extLst>
              </a:tr>
            </a:tbl>
          </a:graphicData>
        </a:graphic>
      </p:graphicFrame>
      <p:sp>
        <p:nvSpPr>
          <p:cNvPr id="4" name="Text Placeholder 3">
            <a:extLst>
              <a:ext uri="{FF2B5EF4-FFF2-40B4-BE49-F238E27FC236}">
                <a16:creationId xmlns:a16="http://schemas.microsoft.com/office/drawing/2014/main" id="{B6100BCE-4F38-46AA-8CD2-740E5522C270}"/>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247437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D6F1B-16E7-4933-A011-B85502DEAEC6}"/>
              </a:ext>
            </a:extLst>
          </p:cNvPr>
          <p:cNvSpPr>
            <a:spLocks noGrp="1"/>
          </p:cNvSpPr>
          <p:nvPr>
            <p:ph type="title"/>
          </p:nvPr>
        </p:nvSpPr>
        <p:spPr/>
        <p:txBody>
          <a:bodyPr/>
          <a:lstStyle/>
          <a:p>
            <a:r>
              <a:rPr lang="en-US"/>
              <a:t>Instagram Posts Table | Teknialbikes - 5 of 8</a:t>
            </a:r>
          </a:p>
        </p:txBody>
      </p:sp>
      <p:graphicFrame>
        <p:nvGraphicFramePr>
          <p:cNvPr id="5" name="Table Placeholder 4">
            <a:extLst>
              <a:ext uri="{FF2B5EF4-FFF2-40B4-BE49-F238E27FC236}">
                <a16:creationId xmlns:a16="http://schemas.microsoft.com/office/drawing/2014/main" id="{7CA5CB2C-84EA-4819-B23B-697FA69110CE}"/>
              </a:ext>
            </a:extLst>
          </p:cNvPr>
          <p:cNvGraphicFramePr>
            <a:graphicFrameLocks noGrp="1"/>
          </p:cNvGraphicFramePr>
          <p:nvPr>
            <p:ph type="tbl" sz="quarter" idx="13"/>
            <p:extLst>
              <p:ext uri="{D42A27DB-BD31-4B8C-83A1-F6EECF244321}">
                <p14:modId xmlns:p14="http://schemas.microsoft.com/office/powerpoint/2010/main" val="1848481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61267795"/>
                    </a:ext>
                  </a:extLst>
                </a:gridCol>
                <a:gridCol w="1810512">
                  <a:extLst>
                    <a:ext uri="{9D8B030D-6E8A-4147-A177-3AD203B41FA5}">
                      <a16:colId xmlns:a16="http://schemas.microsoft.com/office/drawing/2014/main" val="3650262053"/>
                    </a:ext>
                  </a:extLst>
                </a:gridCol>
                <a:gridCol w="822960">
                  <a:extLst>
                    <a:ext uri="{9D8B030D-6E8A-4147-A177-3AD203B41FA5}">
                      <a16:colId xmlns:a16="http://schemas.microsoft.com/office/drawing/2014/main" val="2707046746"/>
                    </a:ext>
                  </a:extLst>
                </a:gridCol>
                <a:gridCol w="822960">
                  <a:extLst>
                    <a:ext uri="{9D8B030D-6E8A-4147-A177-3AD203B41FA5}">
                      <a16:colId xmlns:a16="http://schemas.microsoft.com/office/drawing/2014/main" val="3786454548"/>
                    </a:ext>
                  </a:extLst>
                </a:gridCol>
                <a:gridCol w="822960">
                  <a:extLst>
                    <a:ext uri="{9D8B030D-6E8A-4147-A177-3AD203B41FA5}">
                      <a16:colId xmlns:a16="http://schemas.microsoft.com/office/drawing/2014/main" val="3497473597"/>
                    </a:ext>
                  </a:extLst>
                </a:gridCol>
                <a:gridCol w="822960">
                  <a:extLst>
                    <a:ext uri="{9D8B030D-6E8A-4147-A177-3AD203B41FA5}">
                      <a16:colId xmlns:a16="http://schemas.microsoft.com/office/drawing/2014/main" val="2302358010"/>
                    </a:ext>
                  </a:extLst>
                </a:gridCol>
                <a:gridCol w="822960">
                  <a:extLst>
                    <a:ext uri="{9D8B030D-6E8A-4147-A177-3AD203B41FA5}">
                      <a16:colId xmlns:a16="http://schemas.microsoft.com/office/drawing/2014/main" val="997282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9412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- 2021-02-13 20:49:46</a:t>
                      </a:r>
                      <a:r>
                        <a:rPr kumimoji="0" lang="es-ES" sz="1000" b="0" i="0" u="none" strike="noStrike" kern="1200" cap="none" spc="0" normalizeH="0" baseline="0" noProof="0">
                          <a:ln>
                            <a:noFill/>
                          </a:ln>
                          <a:solidFill>
                            <a:prstClr val="black"/>
                          </a:solidFill>
                          <a:effectLst/>
                          <a:uLnTx/>
                          <a:uFillTx/>
                          <a:latin typeface="+mn-lt"/>
                          <a:ea typeface="+mn-ea"/>
                          <a:cs typeface="+mn-cs"/>
                        </a:rPr>
                        <a:t>
 #VeranoVenzo: 🚴🏻‍♀️⛰🏝 
Caribe panameño junto a unviajerofrecuente19 
.
El primer tramo fueron 94km, desde Ciudad de Panamá hasta el Mar Caribe por la ruta Transístmica, que conecta el océano pacífico con el mar caribe.
.
Luego de acampar en la playa y de 10km más de pedaleo, en el pueblo de Portobelo, se puede apreciar una vista envidiable a la bahía.
.
Pedaleando 16km más, Juan Cruz llegó hasta Puerto Lindo, (punto de partida para salir en lancha a conocer algunas islas del caribe).
En Isla Linton se podía acampar, pero había monos agresivos, por lo que terminó en una isla un poco salvaje, en la que tuvo que llevar 8lts. de agua y comida para 3 días.
Gracias al panel solar pudo cargar la cámara y celu, rodeado de almendros, cocos y árboles de papaya. 🤩🌴
Para regresar, le pidió ayuda a un lanchero quien muy amablemente lo llevó hasta el Puerto.
.
“En Portobelo una persona me informó de varios lugares para visitar, tales así, que terminé yendo a una playa que se llama “la Huer...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https://scontent-atl3-1.cdninstagram.com/v/t51.29350-15/149461811_863525171091687_502102134784272173_n.jpg?_nc_cat=102&amp;ccb=3&amp;_nc_sid=8ae9d6&amp;_nc_ohc=PlGMZG3afSkAX8VYNXF&amp;_nc_ht=scontent-atl3-1.cdninstagram.com&amp;oh=c908c37f4ff321c2b4f97a3a8506b6e7&amp;oe=6052D719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02/17/2021 09:12:41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25151797"/>
                  </a:ext>
                </a:extLst>
              </a:tr>
            </a:tbl>
          </a:graphicData>
        </a:graphic>
      </p:graphicFrame>
      <p:sp>
        <p:nvSpPr>
          <p:cNvPr id="4" name="Text Placeholder 3">
            <a:extLst>
              <a:ext uri="{FF2B5EF4-FFF2-40B4-BE49-F238E27FC236}">
                <a16:creationId xmlns:a16="http://schemas.microsoft.com/office/drawing/2014/main" id="{CB8D59DA-7C20-4A88-A578-D8784F07E84A}"/>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743850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EA6FC-0A94-4BD5-BCF6-C8CE28085BDB}"/>
              </a:ext>
            </a:extLst>
          </p:cNvPr>
          <p:cNvSpPr>
            <a:spLocks noGrp="1"/>
          </p:cNvSpPr>
          <p:nvPr>
            <p:ph type="title"/>
          </p:nvPr>
        </p:nvSpPr>
        <p:spPr/>
        <p:txBody>
          <a:bodyPr/>
          <a:lstStyle/>
          <a:p>
            <a:r>
              <a:rPr lang="en-US"/>
              <a:t>Instagram Posts Table | Teknialbikes - 6 of 8</a:t>
            </a:r>
          </a:p>
        </p:txBody>
      </p:sp>
      <p:graphicFrame>
        <p:nvGraphicFramePr>
          <p:cNvPr id="5" name="Table Placeholder 4">
            <a:extLst>
              <a:ext uri="{FF2B5EF4-FFF2-40B4-BE49-F238E27FC236}">
                <a16:creationId xmlns:a16="http://schemas.microsoft.com/office/drawing/2014/main" id="{5D6DE2E3-1D52-4CC0-8A14-07FFBA4A48CD}"/>
              </a:ext>
            </a:extLst>
          </p:cNvPr>
          <p:cNvGraphicFramePr>
            <a:graphicFrameLocks noGrp="1"/>
          </p:cNvGraphicFramePr>
          <p:nvPr>
            <p:ph type="tbl" sz="quarter" idx="13"/>
            <p:extLst>
              <p:ext uri="{D42A27DB-BD31-4B8C-83A1-F6EECF244321}">
                <p14:modId xmlns:p14="http://schemas.microsoft.com/office/powerpoint/2010/main" val="713729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57804401"/>
                    </a:ext>
                  </a:extLst>
                </a:gridCol>
                <a:gridCol w="1810512">
                  <a:extLst>
                    <a:ext uri="{9D8B030D-6E8A-4147-A177-3AD203B41FA5}">
                      <a16:colId xmlns:a16="http://schemas.microsoft.com/office/drawing/2014/main" val="3797751139"/>
                    </a:ext>
                  </a:extLst>
                </a:gridCol>
                <a:gridCol w="822960">
                  <a:extLst>
                    <a:ext uri="{9D8B030D-6E8A-4147-A177-3AD203B41FA5}">
                      <a16:colId xmlns:a16="http://schemas.microsoft.com/office/drawing/2014/main" val="912476814"/>
                    </a:ext>
                  </a:extLst>
                </a:gridCol>
                <a:gridCol w="822960">
                  <a:extLst>
                    <a:ext uri="{9D8B030D-6E8A-4147-A177-3AD203B41FA5}">
                      <a16:colId xmlns:a16="http://schemas.microsoft.com/office/drawing/2014/main" val="1471120610"/>
                    </a:ext>
                  </a:extLst>
                </a:gridCol>
                <a:gridCol w="822960">
                  <a:extLst>
                    <a:ext uri="{9D8B030D-6E8A-4147-A177-3AD203B41FA5}">
                      <a16:colId xmlns:a16="http://schemas.microsoft.com/office/drawing/2014/main" val="2245095535"/>
                    </a:ext>
                  </a:extLst>
                </a:gridCol>
                <a:gridCol w="822960">
                  <a:extLst>
                    <a:ext uri="{9D8B030D-6E8A-4147-A177-3AD203B41FA5}">
                      <a16:colId xmlns:a16="http://schemas.microsoft.com/office/drawing/2014/main" val="3772446347"/>
                    </a:ext>
                  </a:extLst>
                </a:gridCol>
                <a:gridCol w="822960">
                  <a:extLst>
                    <a:ext uri="{9D8B030D-6E8A-4147-A177-3AD203B41FA5}">
                      <a16:colId xmlns:a16="http://schemas.microsoft.com/office/drawing/2014/main" val="1013681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6786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- 2021-02-05 19:06:07</a:t>
                      </a:r>
                      <a:r>
                        <a:rPr kumimoji="0" lang="es-ES" sz="1000" b="0" i="0" u="none" strike="noStrike" kern="1200" cap="none" spc="0" normalizeH="0" baseline="0" noProof="0">
                          <a:ln>
                            <a:noFill/>
                          </a:ln>
                          <a:solidFill>
                            <a:prstClr val="black"/>
                          </a:solidFill>
                          <a:effectLst/>
                          <a:uLnTx/>
                          <a:uFillTx/>
                          <a:latin typeface="+mn-lt"/>
                          <a:ea typeface="+mn-ea"/>
                          <a:cs typeface="+mn-cs"/>
                        </a:rPr>
                        <a:t>
 #VeranoVenzo: 🚴🏻‍♀️⛰🏝 
Carretera Austral
Por lavidadeviaje
.
En esta parte del mundo la naturaleza es la protagonista. La Carretera Austral avanza entre fiordos, bosques, ríos y montañas con una intensidad que moviliza, marca y deja huella. Dicen que es una de las mejores rutas del mundo para andar en bicicleta y damos fe de eso 💪
.
🗓Cuándo hacerlo: lo ideal es hacerla de septiembre a marzo, pero tené en cuenta que te pueden tocar días de mucho calor y otros de muchísima lluvia. En plena temporada alta (enero y febrero) tené especial cuidado con el tráfico.
.
🛩🚘 Logística: para llegar desde el sur, el aeropuerto más cercano está en El Calafate. De ahí se pasa por El Chaltén para hacer el cruce por el lago del Desierto, y ya en Chile, el cruce por el lago O'higgins. Desde el norte, el aeropuerto más cercano está en Bariloche. Desde ahí se debe hacer el cruce por el paso Cardenal Samoré para llegar a Puerto Montt.
.
🥪💧Comida y agua: no es necesario que cargues mucha comida 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146036330_476950099970515_8476007796499047407_n.jpg?_nc_cat=105&amp;ccb=3&amp;_nc_sid=8ae9d6&amp;_nc_ohc=9xFDBkUQ76wAX8tdSA1&amp;_nc_ht=scontent-atl3-1.cdninstagram.com&amp;oh=fd6ed4a6ae07cb867ccab32a094400cc&amp;oe=60511F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02/17/2021 09:12:41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83518996"/>
                  </a:ext>
                </a:extLst>
              </a:tr>
            </a:tbl>
          </a:graphicData>
        </a:graphic>
      </p:graphicFrame>
      <p:sp>
        <p:nvSpPr>
          <p:cNvPr id="4" name="Text Placeholder 3">
            <a:extLst>
              <a:ext uri="{FF2B5EF4-FFF2-40B4-BE49-F238E27FC236}">
                <a16:creationId xmlns:a16="http://schemas.microsoft.com/office/drawing/2014/main" id="{B37646CA-BDB4-4550-962A-B7DB581DCC96}"/>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948803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FCEF1-6FA8-408D-9752-4FA7680FE243}"/>
              </a:ext>
            </a:extLst>
          </p:cNvPr>
          <p:cNvSpPr>
            <a:spLocks noGrp="1"/>
          </p:cNvSpPr>
          <p:nvPr>
            <p:ph type="title"/>
          </p:nvPr>
        </p:nvSpPr>
        <p:spPr/>
        <p:txBody>
          <a:bodyPr/>
          <a:lstStyle/>
          <a:p>
            <a:r>
              <a:rPr lang="en-US"/>
              <a:t>Instagram Posts Table | Teknialbikes - 7 of 8</a:t>
            </a:r>
          </a:p>
        </p:txBody>
      </p:sp>
      <p:graphicFrame>
        <p:nvGraphicFramePr>
          <p:cNvPr id="5" name="Table Placeholder 4">
            <a:extLst>
              <a:ext uri="{FF2B5EF4-FFF2-40B4-BE49-F238E27FC236}">
                <a16:creationId xmlns:a16="http://schemas.microsoft.com/office/drawing/2014/main" id="{CFC6943E-31CF-421A-8974-20087B0CEF13}"/>
              </a:ext>
            </a:extLst>
          </p:cNvPr>
          <p:cNvGraphicFramePr>
            <a:graphicFrameLocks noGrp="1"/>
          </p:cNvGraphicFramePr>
          <p:nvPr>
            <p:ph type="tbl" sz="quarter" idx="13"/>
            <p:extLst>
              <p:ext uri="{D42A27DB-BD31-4B8C-83A1-F6EECF244321}">
                <p14:modId xmlns:p14="http://schemas.microsoft.com/office/powerpoint/2010/main" val="1325103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16431926"/>
                    </a:ext>
                  </a:extLst>
                </a:gridCol>
                <a:gridCol w="1810512">
                  <a:extLst>
                    <a:ext uri="{9D8B030D-6E8A-4147-A177-3AD203B41FA5}">
                      <a16:colId xmlns:a16="http://schemas.microsoft.com/office/drawing/2014/main" val="1339194363"/>
                    </a:ext>
                  </a:extLst>
                </a:gridCol>
                <a:gridCol w="822960">
                  <a:extLst>
                    <a:ext uri="{9D8B030D-6E8A-4147-A177-3AD203B41FA5}">
                      <a16:colId xmlns:a16="http://schemas.microsoft.com/office/drawing/2014/main" val="2582606503"/>
                    </a:ext>
                  </a:extLst>
                </a:gridCol>
                <a:gridCol w="822960">
                  <a:extLst>
                    <a:ext uri="{9D8B030D-6E8A-4147-A177-3AD203B41FA5}">
                      <a16:colId xmlns:a16="http://schemas.microsoft.com/office/drawing/2014/main" val="1960364240"/>
                    </a:ext>
                  </a:extLst>
                </a:gridCol>
                <a:gridCol w="822960">
                  <a:extLst>
                    <a:ext uri="{9D8B030D-6E8A-4147-A177-3AD203B41FA5}">
                      <a16:colId xmlns:a16="http://schemas.microsoft.com/office/drawing/2014/main" val="2255609841"/>
                    </a:ext>
                  </a:extLst>
                </a:gridCol>
                <a:gridCol w="822960">
                  <a:extLst>
                    <a:ext uri="{9D8B030D-6E8A-4147-A177-3AD203B41FA5}">
                      <a16:colId xmlns:a16="http://schemas.microsoft.com/office/drawing/2014/main" val="1227035042"/>
                    </a:ext>
                  </a:extLst>
                </a:gridCol>
                <a:gridCol w="822960">
                  <a:extLst>
                    <a:ext uri="{9D8B030D-6E8A-4147-A177-3AD203B41FA5}">
                      <a16:colId xmlns:a16="http://schemas.microsoft.com/office/drawing/2014/main" val="4193635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96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- 2021-02-14 16:11:46</a:t>
                      </a:r>
                      <a:r>
                        <a:rPr kumimoji="0" lang="es-ES" sz="1000" b="0" i="0" u="none" strike="noStrike" kern="1200" cap="none" spc="0" normalizeH="0" baseline="0" noProof="0">
                          <a:ln>
                            <a:noFill/>
                          </a:ln>
                          <a:solidFill>
                            <a:prstClr val="black"/>
                          </a:solidFill>
                          <a:effectLst/>
                          <a:uLnTx/>
                          <a:uFillTx/>
                          <a:latin typeface="+mn-lt"/>
                          <a:ea typeface="+mn-ea"/>
                          <a:cs typeface="+mn-cs"/>
                        </a:rPr>
                        <a:t>
 💘 Pedealeando juntos llegamos más lejos 🥰 ¡Feliz día! #TeknialArgentina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https://scontent-iad3-1.cdninstagram.com/v/t51.2885-15/150228674_2791952477685487_319133281422237326_n.jpg?_nc_cat=106&amp;ccb=3&amp;_nc_sid=8ae9d6&amp;_nc_ohc=2dzX1auyei8AX_DXV7z&amp;_nc_ht=scontent-iad3-1.cdninstagram.com&amp;oh=8174edfe9aeb8773a1d76255b88d60cc&amp;oe=6053622B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02/17/2021 09:11:37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5209940"/>
                  </a:ext>
                </a:extLst>
              </a:tr>
            </a:tbl>
          </a:graphicData>
        </a:graphic>
      </p:graphicFrame>
      <p:sp>
        <p:nvSpPr>
          <p:cNvPr id="4" name="Text Placeholder 3">
            <a:extLst>
              <a:ext uri="{FF2B5EF4-FFF2-40B4-BE49-F238E27FC236}">
                <a16:creationId xmlns:a16="http://schemas.microsoft.com/office/drawing/2014/main" id="{DDC552CD-F6A0-4F67-9C08-B4791FDA2FA9}"/>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835594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1E9A8-4343-4756-BDED-DD16E408098B}"/>
              </a:ext>
            </a:extLst>
          </p:cNvPr>
          <p:cNvSpPr>
            <a:spLocks noGrp="1"/>
          </p:cNvSpPr>
          <p:nvPr>
            <p:ph type="title"/>
          </p:nvPr>
        </p:nvSpPr>
        <p:spPr/>
        <p:txBody>
          <a:bodyPr/>
          <a:lstStyle/>
          <a:p>
            <a:r>
              <a:rPr lang="en-US"/>
              <a:t>Instagram Posts Table | Teknialbikes - 8 of 8</a:t>
            </a:r>
          </a:p>
        </p:txBody>
      </p:sp>
      <p:graphicFrame>
        <p:nvGraphicFramePr>
          <p:cNvPr id="5" name="Table Placeholder 4">
            <a:extLst>
              <a:ext uri="{FF2B5EF4-FFF2-40B4-BE49-F238E27FC236}">
                <a16:creationId xmlns:a16="http://schemas.microsoft.com/office/drawing/2014/main" id="{78F00827-2696-4FFD-B134-45083C48656E}"/>
              </a:ext>
            </a:extLst>
          </p:cNvPr>
          <p:cNvGraphicFramePr>
            <a:graphicFrameLocks noGrp="1"/>
          </p:cNvGraphicFramePr>
          <p:nvPr>
            <p:ph type="tbl" sz="quarter" idx="13"/>
            <p:extLst>
              <p:ext uri="{D42A27DB-BD31-4B8C-83A1-F6EECF244321}">
                <p14:modId xmlns:p14="http://schemas.microsoft.com/office/powerpoint/2010/main" val="2881714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86540418"/>
                    </a:ext>
                  </a:extLst>
                </a:gridCol>
                <a:gridCol w="1810512">
                  <a:extLst>
                    <a:ext uri="{9D8B030D-6E8A-4147-A177-3AD203B41FA5}">
                      <a16:colId xmlns:a16="http://schemas.microsoft.com/office/drawing/2014/main" val="1168226181"/>
                    </a:ext>
                  </a:extLst>
                </a:gridCol>
                <a:gridCol w="822960">
                  <a:extLst>
                    <a:ext uri="{9D8B030D-6E8A-4147-A177-3AD203B41FA5}">
                      <a16:colId xmlns:a16="http://schemas.microsoft.com/office/drawing/2014/main" val="1582450457"/>
                    </a:ext>
                  </a:extLst>
                </a:gridCol>
                <a:gridCol w="822960">
                  <a:extLst>
                    <a:ext uri="{9D8B030D-6E8A-4147-A177-3AD203B41FA5}">
                      <a16:colId xmlns:a16="http://schemas.microsoft.com/office/drawing/2014/main" val="3152049082"/>
                    </a:ext>
                  </a:extLst>
                </a:gridCol>
                <a:gridCol w="822960">
                  <a:extLst>
                    <a:ext uri="{9D8B030D-6E8A-4147-A177-3AD203B41FA5}">
                      <a16:colId xmlns:a16="http://schemas.microsoft.com/office/drawing/2014/main" val="92907541"/>
                    </a:ext>
                  </a:extLst>
                </a:gridCol>
                <a:gridCol w="822960">
                  <a:extLst>
                    <a:ext uri="{9D8B030D-6E8A-4147-A177-3AD203B41FA5}">
                      <a16:colId xmlns:a16="http://schemas.microsoft.com/office/drawing/2014/main" val="3591693819"/>
                    </a:ext>
                  </a:extLst>
                </a:gridCol>
                <a:gridCol w="822960">
                  <a:extLst>
                    <a:ext uri="{9D8B030D-6E8A-4147-A177-3AD203B41FA5}">
                      <a16:colId xmlns:a16="http://schemas.microsoft.com/office/drawing/2014/main" val="1009807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476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- 2021-02-09 20:27:12</a:t>
                      </a:r>
                      <a:r>
                        <a:rPr kumimoji="0" lang="es-ES" sz="1000" b="0" i="0" u="none" strike="noStrike" kern="1200" cap="none" spc="0" normalizeH="0" baseline="0" noProof="0">
                          <a:ln>
                            <a:noFill/>
                          </a:ln>
                          <a:solidFill>
                            <a:prstClr val="black"/>
                          </a:solidFill>
                          <a:effectLst/>
                          <a:uLnTx/>
                          <a:uFillTx/>
                          <a:latin typeface="+mn-lt"/>
                          <a:ea typeface="+mn-ea"/>
                          <a:cs typeface="+mn-cs"/>
                        </a:rPr>
                        <a:t>
 Volvimos a reunirnos🔥❤️
Después de un año difícil, en el que la pandemia frenó al mundo y al deporte.
Después de un año de incertidumbre, miedos y diferentes obstáculos que todos tuvimos que superar...
Volvimos!
Volvimos a hacer lo que nos gusta, a sentir pasión, adrenalina y felicidad.
Volvimos a recuperar fuerzas y arrancar desde el principio otra vez...
Pero lo más feliz... Volvimos a juntarnos.
Esta gran familia a lo largo y ancho del país que es teamvenzo.arg volvió a reunirse (en parte) en Achiras, Córdoba.
Con la esperanza de que muy prontito estemos todos juntos de nuevo!!! 🙌🏻🔥
Cuando la felicidad se comparte se hace más fuerte ❤️
grupocarloskarabitian cristiandiazfotodeportiva ariel.arnaudo.9
#venzo #somosvenzo #vivivenzo #ciclismo #bike #bicicleta #cycling #cyclinglifestyle #cyclingphotos #cyclinglife #mtb #mtblife #mtblifestyle #venzobike #biker #mountainbike #ciclismoargentino #venzobikes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147112911_472950200757364_5414204381169459673_n.jpg?_nc_cat=108&amp;ccb=3&amp;_nc_sid=8ae9d6&amp;_nc_ohc=_s5fGW75bPkAX-1enPr&amp;_nc_ht=scontent-atl3-1.cdninstagram.com&amp;oh=cb6cd162bde4f92c83922db04decd85d&amp;oe=6050AA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02/17/2021 09:12:41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21518248"/>
                  </a:ext>
                </a:extLst>
              </a:tr>
            </a:tbl>
          </a:graphicData>
        </a:graphic>
      </p:graphicFrame>
      <p:sp>
        <p:nvSpPr>
          <p:cNvPr id="4" name="Text Placeholder 3">
            <a:extLst>
              <a:ext uri="{FF2B5EF4-FFF2-40B4-BE49-F238E27FC236}">
                <a16:creationId xmlns:a16="http://schemas.microsoft.com/office/drawing/2014/main" id="{C5F2E36B-E678-4F7A-87FE-37A8E958D98E}"/>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696923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4652C-4127-4820-B679-B7FFC44029AD}"/>
              </a:ext>
            </a:extLst>
          </p:cNvPr>
          <p:cNvSpPr>
            <a:spLocks noGrp="1"/>
          </p:cNvSpPr>
          <p:nvPr>
            <p:ph type="title"/>
          </p:nvPr>
        </p:nvSpPr>
        <p:spPr/>
        <p:txBody>
          <a:bodyPr/>
          <a:lstStyle/>
          <a:p>
            <a:r>
              <a:rPr lang="en-US"/>
              <a:t>Instagram Hashtag Detection | Teknialbikes - 1 of 3</a:t>
            </a:r>
          </a:p>
        </p:txBody>
      </p:sp>
      <p:graphicFrame>
        <p:nvGraphicFramePr>
          <p:cNvPr id="5" name="Table Placeholder 4">
            <a:extLst>
              <a:ext uri="{FF2B5EF4-FFF2-40B4-BE49-F238E27FC236}">
                <a16:creationId xmlns:a16="http://schemas.microsoft.com/office/drawing/2014/main" id="{C74D2E23-CB9E-49AF-B5C0-C2011D22B261}"/>
              </a:ext>
            </a:extLst>
          </p:cNvPr>
          <p:cNvGraphicFramePr>
            <a:graphicFrameLocks noGrp="1"/>
          </p:cNvGraphicFramePr>
          <p:nvPr>
            <p:ph type="tbl" sz="quarter" idx="13"/>
            <p:extLst>
              <p:ext uri="{D42A27DB-BD31-4B8C-83A1-F6EECF244321}">
                <p14:modId xmlns:p14="http://schemas.microsoft.com/office/powerpoint/2010/main" val="2342328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44657137"/>
                    </a:ext>
                  </a:extLst>
                </a:gridCol>
                <a:gridCol w="1399032">
                  <a:extLst>
                    <a:ext uri="{9D8B030D-6E8A-4147-A177-3AD203B41FA5}">
                      <a16:colId xmlns:a16="http://schemas.microsoft.com/office/drawing/2014/main" val="3367410258"/>
                    </a:ext>
                  </a:extLst>
                </a:gridCol>
                <a:gridCol w="1399032">
                  <a:extLst>
                    <a:ext uri="{9D8B030D-6E8A-4147-A177-3AD203B41FA5}">
                      <a16:colId xmlns:a16="http://schemas.microsoft.com/office/drawing/2014/main" val="412461336"/>
                    </a:ext>
                  </a:extLst>
                </a:gridCol>
                <a:gridCol w="1399032">
                  <a:extLst>
                    <a:ext uri="{9D8B030D-6E8A-4147-A177-3AD203B41FA5}">
                      <a16:colId xmlns:a16="http://schemas.microsoft.com/office/drawing/2014/main" val="1030644498"/>
                    </a:ext>
                  </a:extLst>
                </a:gridCol>
                <a:gridCol w="1399032">
                  <a:extLst>
                    <a:ext uri="{9D8B030D-6E8A-4147-A177-3AD203B41FA5}">
                      <a16:colId xmlns:a16="http://schemas.microsoft.com/office/drawing/2014/main" val="764578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355516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#volveraclases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30.125</a:t>
                      </a:r>
                    </a:p>
                  </a:txBody>
                  <a:tcPr/>
                </a:tc>
                <a:extLst>
                  <a:ext uri="{0D108BD9-81ED-4DB2-BD59-A6C34878D82A}">
                    <a16:rowId xmlns:a16="http://schemas.microsoft.com/office/drawing/2014/main" val="92999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extLst>
                  <a:ext uri="{0D108BD9-81ED-4DB2-BD59-A6C34878D82A}">
                    <a16:rowId xmlns:a16="http://schemas.microsoft.com/office/drawing/2014/main" val="1470735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extLst>
                  <a:ext uri="{0D108BD9-81ED-4DB2-BD59-A6C34878D82A}">
                    <a16:rowId xmlns:a16="http://schemas.microsoft.com/office/drawing/2014/main" val="2115914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extLst>
                  <a:ext uri="{0D108BD9-81ED-4DB2-BD59-A6C34878D82A}">
                    <a16:rowId xmlns:a16="http://schemas.microsoft.com/office/drawing/2014/main" val="139277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#VeranoVenzo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a:t>
                      </a:r>
                    </a:p>
                  </a:txBody>
                  <a:tcPr/>
                </a:tc>
                <a:extLst>
                  <a:ext uri="{0D108BD9-81ED-4DB2-BD59-A6C34878D82A}">
                    <a16:rowId xmlns:a16="http://schemas.microsoft.com/office/drawing/2014/main" val="3310974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#Crossboy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29.666666666667</a:t>
                      </a:r>
                    </a:p>
                  </a:txBody>
                  <a:tcPr/>
                </a:tc>
                <a:extLst>
                  <a:ext uri="{0D108BD9-81ED-4DB2-BD59-A6C34878D82A}">
                    <a16:rowId xmlns:a16="http://schemas.microsoft.com/office/drawing/2014/main" val="738555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#Princess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29.666666666667</a:t>
                      </a:r>
                    </a:p>
                  </a:txBody>
                  <a:tcPr/>
                </a:tc>
                <a:extLst>
                  <a:ext uri="{0D108BD9-81ED-4DB2-BD59-A6C34878D82A}">
                    <a16:rowId xmlns:a16="http://schemas.microsoft.com/office/drawing/2014/main" val="178185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1038366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extLst>
                  <a:ext uri="{0D108BD9-81ED-4DB2-BD59-A6C34878D82A}">
                    <a16:rowId xmlns:a16="http://schemas.microsoft.com/office/drawing/2014/main" val="2807369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extLst>
                  <a:ext uri="{0D108BD9-81ED-4DB2-BD59-A6C34878D82A}">
                    <a16:rowId xmlns:a16="http://schemas.microsoft.com/office/drawing/2014/main" val="1458440075"/>
                  </a:ext>
                </a:extLst>
              </a:tr>
            </a:tbl>
          </a:graphicData>
        </a:graphic>
      </p:graphicFrame>
      <p:sp>
        <p:nvSpPr>
          <p:cNvPr id="4" name="Text Placeholder 3">
            <a:extLst>
              <a:ext uri="{FF2B5EF4-FFF2-40B4-BE49-F238E27FC236}">
                <a16:creationId xmlns:a16="http://schemas.microsoft.com/office/drawing/2014/main" id="{246D6659-14F5-4EBA-9731-32ED392C1253}"/>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4434715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7ED6E-D709-4AB3-85A0-E66FC8EE5EA5}"/>
              </a:ext>
            </a:extLst>
          </p:cNvPr>
          <p:cNvSpPr>
            <a:spLocks noGrp="1"/>
          </p:cNvSpPr>
          <p:nvPr>
            <p:ph type="title"/>
          </p:nvPr>
        </p:nvSpPr>
        <p:spPr/>
        <p:txBody>
          <a:bodyPr/>
          <a:lstStyle/>
          <a:p>
            <a:r>
              <a:rPr lang="en-US"/>
              <a:t>Instagram Hashtag Detection | Teknialbikes - 2 of 3</a:t>
            </a:r>
          </a:p>
        </p:txBody>
      </p:sp>
      <p:graphicFrame>
        <p:nvGraphicFramePr>
          <p:cNvPr id="5" name="Table Placeholder 4">
            <a:extLst>
              <a:ext uri="{FF2B5EF4-FFF2-40B4-BE49-F238E27FC236}">
                <a16:creationId xmlns:a16="http://schemas.microsoft.com/office/drawing/2014/main" id="{7AAA2B9D-F00E-40A1-A62C-572BD515DCB3}"/>
              </a:ext>
            </a:extLst>
          </p:cNvPr>
          <p:cNvGraphicFramePr>
            <a:graphicFrameLocks noGrp="1"/>
          </p:cNvGraphicFramePr>
          <p:nvPr>
            <p:ph type="tbl" sz="quarter" idx="13"/>
            <p:extLst>
              <p:ext uri="{D42A27DB-BD31-4B8C-83A1-F6EECF244321}">
                <p14:modId xmlns:p14="http://schemas.microsoft.com/office/powerpoint/2010/main" val="3788387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22463855"/>
                    </a:ext>
                  </a:extLst>
                </a:gridCol>
                <a:gridCol w="1399032">
                  <a:extLst>
                    <a:ext uri="{9D8B030D-6E8A-4147-A177-3AD203B41FA5}">
                      <a16:colId xmlns:a16="http://schemas.microsoft.com/office/drawing/2014/main" val="1030475551"/>
                    </a:ext>
                  </a:extLst>
                </a:gridCol>
                <a:gridCol w="1399032">
                  <a:extLst>
                    <a:ext uri="{9D8B030D-6E8A-4147-A177-3AD203B41FA5}">
                      <a16:colId xmlns:a16="http://schemas.microsoft.com/office/drawing/2014/main" val="2042063320"/>
                    </a:ext>
                  </a:extLst>
                </a:gridCol>
                <a:gridCol w="1399032">
                  <a:extLst>
                    <a:ext uri="{9D8B030D-6E8A-4147-A177-3AD203B41FA5}">
                      <a16:colId xmlns:a16="http://schemas.microsoft.com/office/drawing/2014/main" val="1696531523"/>
                    </a:ext>
                  </a:extLst>
                </a:gridCol>
                <a:gridCol w="1399032">
                  <a:extLst>
                    <a:ext uri="{9D8B030D-6E8A-4147-A177-3AD203B41FA5}">
                      <a16:colId xmlns:a16="http://schemas.microsoft.com/office/drawing/2014/main" val="2068148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322041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extLst>
                  <a:ext uri="{0D108BD9-81ED-4DB2-BD59-A6C34878D82A}">
                    <a16:rowId xmlns:a16="http://schemas.microsoft.com/office/drawing/2014/main" val="276769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extLst>
                  <a:ext uri="{0D108BD9-81ED-4DB2-BD59-A6C34878D82A}">
                    <a16:rowId xmlns:a16="http://schemas.microsoft.com/office/drawing/2014/main" val="1753445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extLst>
                  <a:ext uri="{0D108BD9-81ED-4DB2-BD59-A6C34878D82A}">
                    <a16:rowId xmlns:a16="http://schemas.microsoft.com/office/drawing/2014/main" val="1618732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extLst>
                  <a:ext uri="{0D108BD9-81ED-4DB2-BD59-A6C34878D82A}">
                    <a16:rowId xmlns:a16="http://schemas.microsoft.com/office/drawing/2014/main" val="72134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extLst>
                  <a:ext uri="{0D108BD9-81ED-4DB2-BD59-A6C34878D82A}">
                    <a16:rowId xmlns:a16="http://schemas.microsoft.com/office/drawing/2014/main" val="3890188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extLst>
                  <a:ext uri="{0D108BD9-81ED-4DB2-BD59-A6C34878D82A}">
                    <a16:rowId xmlns:a16="http://schemas.microsoft.com/office/drawing/2014/main" val="2883517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extLst>
                  <a:ext uri="{0D108BD9-81ED-4DB2-BD59-A6C34878D82A}">
                    <a16:rowId xmlns:a16="http://schemas.microsoft.com/office/drawing/2014/main" val="500960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extLst>
                  <a:ext uri="{0D108BD9-81ED-4DB2-BD59-A6C34878D82A}">
                    <a16:rowId xmlns:a16="http://schemas.microsoft.com/office/drawing/2014/main" val="4167557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extLst>
                  <a:ext uri="{0D108BD9-81ED-4DB2-BD59-A6C34878D82A}">
                    <a16:rowId xmlns:a16="http://schemas.microsoft.com/office/drawing/2014/main" val="1981916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extLst>
                  <a:ext uri="{0D108BD9-81ED-4DB2-BD59-A6C34878D82A}">
                    <a16:rowId xmlns:a16="http://schemas.microsoft.com/office/drawing/2014/main" val="1140448810"/>
                  </a:ext>
                </a:extLst>
              </a:tr>
            </a:tbl>
          </a:graphicData>
        </a:graphic>
      </p:graphicFrame>
      <p:sp>
        <p:nvSpPr>
          <p:cNvPr id="4" name="Text Placeholder 3">
            <a:extLst>
              <a:ext uri="{FF2B5EF4-FFF2-40B4-BE49-F238E27FC236}">
                <a16:creationId xmlns:a16="http://schemas.microsoft.com/office/drawing/2014/main" id="{DCA5A6CE-133B-4387-B76B-A527B852FCEA}"/>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7124867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9FFF2-4A1B-422C-958D-B433FD943706}"/>
              </a:ext>
            </a:extLst>
          </p:cNvPr>
          <p:cNvSpPr>
            <a:spLocks noGrp="1"/>
          </p:cNvSpPr>
          <p:nvPr>
            <p:ph type="title"/>
          </p:nvPr>
        </p:nvSpPr>
        <p:spPr/>
        <p:txBody>
          <a:bodyPr/>
          <a:lstStyle/>
          <a:p>
            <a:r>
              <a:rPr lang="en-US"/>
              <a:t>Instagram Hashtag Detection | Teknialbikes - 3 of 3</a:t>
            </a:r>
          </a:p>
        </p:txBody>
      </p:sp>
      <p:graphicFrame>
        <p:nvGraphicFramePr>
          <p:cNvPr id="5" name="Table Placeholder 4">
            <a:extLst>
              <a:ext uri="{FF2B5EF4-FFF2-40B4-BE49-F238E27FC236}">
                <a16:creationId xmlns:a16="http://schemas.microsoft.com/office/drawing/2014/main" id="{922F340D-A5DA-48C0-A653-A0A1B8EDEA80}"/>
              </a:ext>
            </a:extLst>
          </p:cNvPr>
          <p:cNvGraphicFramePr>
            <a:graphicFrameLocks noGrp="1"/>
          </p:cNvGraphicFramePr>
          <p:nvPr>
            <p:ph type="tbl" sz="quarter" idx="13"/>
            <p:extLst>
              <p:ext uri="{D42A27DB-BD31-4B8C-83A1-F6EECF244321}">
                <p14:modId xmlns:p14="http://schemas.microsoft.com/office/powerpoint/2010/main" val="2656907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53712538"/>
                    </a:ext>
                  </a:extLst>
                </a:gridCol>
                <a:gridCol w="1399032">
                  <a:extLst>
                    <a:ext uri="{9D8B030D-6E8A-4147-A177-3AD203B41FA5}">
                      <a16:colId xmlns:a16="http://schemas.microsoft.com/office/drawing/2014/main" val="1830916509"/>
                    </a:ext>
                  </a:extLst>
                </a:gridCol>
                <a:gridCol w="1399032">
                  <a:extLst>
                    <a:ext uri="{9D8B030D-6E8A-4147-A177-3AD203B41FA5}">
                      <a16:colId xmlns:a16="http://schemas.microsoft.com/office/drawing/2014/main" val="1740334241"/>
                    </a:ext>
                  </a:extLst>
                </a:gridCol>
                <a:gridCol w="1399032">
                  <a:extLst>
                    <a:ext uri="{9D8B030D-6E8A-4147-A177-3AD203B41FA5}">
                      <a16:colId xmlns:a16="http://schemas.microsoft.com/office/drawing/2014/main" val="351121492"/>
                    </a:ext>
                  </a:extLst>
                </a:gridCol>
                <a:gridCol w="1399032">
                  <a:extLst>
                    <a:ext uri="{9D8B030D-6E8A-4147-A177-3AD203B41FA5}">
                      <a16:colId xmlns:a16="http://schemas.microsoft.com/office/drawing/2014/main" val="611349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513598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extLst>
                  <a:ext uri="{0D108BD9-81ED-4DB2-BD59-A6C34878D82A}">
                    <a16:rowId xmlns:a16="http://schemas.microsoft.com/office/drawing/2014/main" val="4019350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extLst>
                  <a:ext uri="{0D108BD9-81ED-4DB2-BD59-A6C34878D82A}">
                    <a16:rowId xmlns:a16="http://schemas.microsoft.com/office/drawing/2014/main" val="2832205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extLst>
                  <a:ext uri="{0D108BD9-81ED-4DB2-BD59-A6C34878D82A}">
                    <a16:rowId xmlns:a16="http://schemas.microsoft.com/office/drawing/2014/main" val="384782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extLst>
                  <a:ext uri="{0D108BD9-81ED-4DB2-BD59-A6C34878D82A}">
                    <a16:rowId xmlns:a16="http://schemas.microsoft.com/office/drawing/2014/main" val="1723049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#Gama2021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extLst>
                  <a:ext uri="{0D108BD9-81ED-4DB2-BD59-A6C34878D82A}">
                    <a16:rowId xmlns:a16="http://schemas.microsoft.com/office/drawing/2014/main" val="4169307784"/>
                  </a:ext>
                </a:extLst>
              </a:tr>
            </a:tbl>
          </a:graphicData>
        </a:graphic>
      </p:graphicFrame>
      <p:sp>
        <p:nvSpPr>
          <p:cNvPr id="4" name="Text Placeholder 3">
            <a:extLst>
              <a:ext uri="{FF2B5EF4-FFF2-40B4-BE49-F238E27FC236}">
                <a16:creationId xmlns:a16="http://schemas.microsoft.com/office/drawing/2014/main" id="{38A829A6-B17E-46B9-9AD0-F8B0165BA6D6}"/>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9384287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56268-0B5F-481D-9593-B3E0BF78098C}"/>
              </a:ext>
            </a:extLst>
          </p:cNvPr>
          <p:cNvSpPr>
            <a:spLocks noGrp="1"/>
          </p:cNvSpPr>
          <p:nvPr>
            <p:ph type="title"/>
          </p:nvPr>
        </p:nvSpPr>
        <p:spPr/>
        <p:txBody>
          <a:bodyPr/>
          <a:lstStyle/>
          <a:p>
            <a:r>
              <a:rPr lang="en-US"/>
              <a:t>Instagram Posts Table | Teknialbikes - 1 of 15</a:t>
            </a:r>
          </a:p>
        </p:txBody>
      </p:sp>
      <p:graphicFrame>
        <p:nvGraphicFramePr>
          <p:cNvPr id="5" name="Table Placeholder 4">
            <a:extLst>
              <a:ext uri="{FF2B5EF4-FFF2-40B4-BE49-F238E27FC236}">
                <a16:creationId xmlns:a16="http://schemas.microsoft.com/office/drawing/2014/main" id="{1475371A-4FBC-4033-9E83-6B3B1E8843B4}"/>
              </a:ext>
            </a:extLst>
          </p:cNvPr>
          <p:cNvGraphicFramePr>
            <a:graphicFrameLocks noGrp="1"/>
          </p:cNvGraphicFramePr>
          <p:nvPr>
            <p:ph type="tbl" sz="quarter" idx="13"/>
            <p:extLst>
              <p:ext uri="{D42A27DB-BD31-4B8C-83A1-F6EECF244321}">
                <p14:modId xmlns:p14="http://schemas.microsoft.com/office/powerpoint/2010/main" val="1798233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47476460"/>
                    </a:ext>
                  </a:extLst>
                </a:gridCol>
                <a:gridCol w="1152144">
                  <a:extLst>
                    <a:ext uri="{9D8B030D-6E8A-4147-A177-3AD203B41FA5}">
                      <a16:colId xmlns:a16="http://schemas.microsoft.com/office/drawing/2014/main" val="957292517"/>
                    </a:ext>
                  </a:extLst>
                </a:gridCol>
                <a:gridCol w="1152144">
                  <a:extLst>
                    <a:ext uri="{9D8B030D-6E8A-4147-A177-3AD203B41FA5}">
                      <a16:colId xmlns:a16="http://schemas.microsoft.com/office/drawing/2014/main" val="574563235"/>
                    </a:ext>
                  </a:extLst>
                </a:gridCol>
                <a:gridCol w="1152144">
                  <a:extLst>
                    <a:ext uri="{9D8B030D-6E8A-4147-A177-3AD203B41FA5}">
                      <a16:colId xmlns:a16="http://schemas.microsoft.com/office/drawing/2014/main" val="43194128"/>
                    </a:ext>
                  </a:extLst>
                </a:gridCol>
                <a:gridCol w="1152144">
                  <a:extLst>
                    <a:ext uri="{9D8B030D-6E8A-4147-A177-3AD203B41FA5}">
                      <a16:colId xmlns:a16="http://schemas.microsoft.com/office/drawing/2014/main" val="370870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7896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- 2021-02-02 10:30:12</a:t>
                      </a:r>
                      <a:r>
                        <a:rPr kumimoji="0" lang="es-ES" sz="1000" b="0" i="0" u="none" strike="noStrike" kern="1200" cap="none" spc="0" normalizeH="0" baseline="0" noProof="0">
                          <a:ln>
                            <a:noFill/>
                          </a:ln>
                          <a:solidFill>
                            <a:prstClr val="black"/>
                          </a:solidFill>
                          <a:effectLst/>
                          <a:uLnTx/>
                          <a:uFillTx/>
                          <a:latin typeface="+mn-lt"/>
                          <a:ea typeface="+mn-ea"/>
                          <a:cs typeface="+mn-cs"/>
                        </a:rPr>
                        <a:t>
 Nuestro flamante ganador del ultimo sorteo de fin de año daviaguirre.tm ya esta con su THOR R29 💪 🎉 
.
Gracias David por participar y por la paciencia, se hizo esperar la #Thor pero llegó, que lo disfrutes al máximo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7327797"/>
                  </a:ext>
                </a:extLst>
              </a:tr>
            </a:tbl>
          </a:graphicData>
        </a:graphic>
      </p:graphicFrame>
      <p:sp>
        <p:nvSpPr>
          <p:cNvPr id="4" name="Text Placeholder 3">
            <a:extLst>
              <a:ext uri="{FF2B5EF4-FFF2-40B4-BE49-F238E27FC236}">
                <a16:creationId xmlns:a16="http://schemas.microsoft.com/office/drawing/2014/main" id="{7CBE3570-76AF-4B14-895C-E16B6045932C}"/>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7535501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1F1B2-E006-4A7A-99B2-2C9A9979DD5E}"/>
              </a:ext>
            </a:extLst>
          </p:cNvPr>
          <p:cNvSpPr>
            <a:spLocks noGrp="1"/>
          </p:cNvSpPr>
          <p:nvPr>
            <p:ph type="title"/>
          </p:nvPr>
        </p:nvSpPr>
        <p:spPr/>
        <p:txBody>
          <a:bodyPr/>
          <a:lstStyle/>
          <a:p>
            <a:r>
              <a:rPr lang="en-US"/>
              <a:t>Instagram Posts Table | Teknialbikes - 2 of 15</a:t>
            </a:r>
          </a:p>
        </p:txBody>
      </p:sp>
      <p:graphicFrame>
        <p:nvGraphicFramePr>
          <p:cNvPr id="5" name="Table Placeholder 4">
            <a:extLst>
              <a:ext uri="{FF2B5EF4-FFF2-40B4-BE49-F238E27FC236}">
                <a16:creationId xmlns:a16="http://schemas.microsoft.com/office/drawing/2014/main" id="{C43ACDDC-E82B-4498-BF27-40262CEF9320}"/>
              </a:ext>
            </a:extLst>
          </p:cNvPr>
          <p:cNvGraphicFramePr>
            <a:graphicFrameLocks noGrp="1"/>
          </p:cNvGraphicFramePr>
          <p:nvPr>
            <p:ph type="tbl" sz="quarter" idx="13"/>
            <p:extLst>
              <p:ext uri="{D42A27DB-BD31-4B8C-83A1-F6EECF244321}">
                <p14:modId xmlns:p14="http://schemas.microsoft.com/office/powerpoint/2010/main" val="3879435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618497779"/>
                    </a:ext>
                  </a:extLst>
                </a:gridCol>
                <a:gridCol w="1152144">
                  <a:extLst>
                    <a:ext uri="{9D8B030D-6E8A-4147-A177-3AD203B41FA5}">
                      <a16:colId xmlns:a16="http://schemas.microsoft.com/office/drawing/2014/main" val="2707147950"/>
                    </a:ext>
                  </a:extLst>
                </a:gridCol>
                <a:gridCol w="1152144">
                  <a:extLst>
                    <a:ext uri="{9D8B030D-6E8A-4147-A177-3AD203B41FA5}">
                      <a16:colId xmlns:a16="http://schemas.microsoft.com/office/drawing/2014/main" val="921182103"/>
                    </a:ext>
                  </a:extLst>
                </a:gridCol>
                <a:gridCol w="1152144">
                  <a:extLst>
                    <a:ext uri="{9D8B030D-6E8A-4147-A177-3AD203B41FA5}">
                      <a16:colId xmlns:a16="http://schemas.microsoft.com/office/drawing/2014/main" val="772072039"/>
                    </a:ext>
                  </a:extLst>
                </a:gridCol>
                <a:gridCol w="1152144">
                  <a:extLst>
                    <a:ext uri="{9D8B030D-6E8A-4147-A177-3AD203B41FA5}">
                      <a16:colId xmlns:a16="http://schemas.microsoft.com/office/drawing/2014/main" val="3178492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3159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- 2021-02-08 21:59:33</a:t>
                      </a:r>
                      <a:r>
                        <a:rPr kumimoji="0" lang="es-ES" sz="1000" b="0" i="0" u="none" strike="noStrike" kern="1200" cap="none" spc="0" normalizeH="0" baseline="0" noProof="0">
                          <a:ln>
                            <a:noFill/>
                          </a:ln>
                          <a:solidFill>
                            <a:prstClr val="black"/>
                          </a:solidFill>
                          <a:effectLst/>
                          <a:uLnTx/>
                          <a:uFillTx/>
                          <a:latin typeface="+mn-lt"/>
                          <a:ea typeface="+mn-ea"/>
                          <a:cs typeface="+mn-cs"/>
                        </a:rPr>
                        <a:t>
 #VeranoVenzo: 🚴🏻‍♀️⛰🏝 
Pasarelas de El Manso
Por lavidadeviaje
.
Un sendero de 20 km que va paralelo a uno de los ríos más lindos de la Patagonia por un valle de cordillera verde y boscoso. Es un clásico y a la vez uno de los recorridos más espectaculares que hay en el Sur argentino para hacer en bicicleta
.
🗓Cuándo hacerlo: por sus pozones de agua, la mejor época es en verano. Si se busca un poco más de tranquilidad y menos gente, es un recorrido que también se puede hacer en primavera y en otoño. 
.
🥪💧Comida y agua: sobre la Ruta Provincial 83 hay almacenes donde poder comprar comida, también hay campings con proveedurías. El agua no es un problema: en toda esta zona hay vertientes y ríos de cordillera donde poder cargar las caramañolas. 
.
😴 Dónde dormir: a lo largo del Río Manso hay varios campings.
.
⚠️ A tener en cuenta: - El acceso al Valle de El Manso está en la localidad de Villegas, a 69 kilómetros al sur de Bariloche y a 56 kilómetros al norte de El Bolsón.  - Desd...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84815619"/>
                  </a:ext>
                </a:extLst>
              </a:tr>
            </a:tbl>
          </a:graphicData>
        </a:graphic>
      </p:graphicFrame>
      <p:sp>
        <p:nvSpPr>
          <p:cNvPr id="4" name="Text Placeholder 3">
            <a:extLst>
              <a:ext uri="{FF2B5EF4-FFF2-40B4-BE49-F238E27FC236}">
                <a16:creationId xmlns:a16="http://schemas.microsoft.com/office/drawing/2014/main" id="{6B66A37E-C5DA-4734-90F6-96DF0798E5B8}"/>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753961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57EA0-29BF-42AC-8D60-22703FF3C544}"/>
              </a:ext>
            </a:extLst>
          </p:cNvPr>
          <p:cNvSpPr>
            <a:spLocks noGrp="1"/>
          </p:cNvSpPr>
          <p:nvPr>
            <p:ph type="title"/>
          </p:nvPr>
        </p:nvSpPr>
        <p:spPr/>
        <p:txBody>
          <a:bodyPr/>
          <a:lstStyle/>
          <a:p>
            <a:r>
              <a:rPr lang="en-US"/>
              <a:t>Instagram Posts Table | Teknialbikes - 3 of 15</a:t>
            </a:r>
          </a:p>
        </p:txBody>
      </p:sp>
      <p:graphicFrame>
        <p:nvGraphicFramePr>
          <p:cNvPr id="5" name="Table Placeholder 4">
            <a:extLst>
              <a:ext uri="{FF2B5EF4-FFF2-40B4-BE49-F238E27FC236}">
                <a16:creationId xmlns:a16="http://schemas.microsoft.com/office/drawing/2014/main" id="{2F891EA5-AA68-4DCC-B2B2-4A76E0C84799}"/>
              </a:ext>
            </a:extLst>
          </p:cNvPr>
          <p:cNvGraphicFramePr>
            <a:graphicFrameLocks noGrp="1"/>
          </p:cNvGraphicFramePr>
          <p:nvPr>
            <p:ph type="tbl" sz="quarter" idx="13"/>
            <p:extLst>
              <p:ext uri="{D42A27DB-BD31-4B8C-83A1-F6EECF244321}">
                <p14:modId xmlns:p14="http://schemas.microsoft.com/office/powerpoint/2010/main" val="1238308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636639048"/>
                    </a:ext>
                  </a:extLst>
                </a:gridCol>
                <a:gridCol w="1152144">
                  <a:extLst>
                    <a:ext uri="{9D8B030D-6E8A-4147-A177-3AD203B41FA5}">
                      <a16:colId xmlns:a16="http://schemas.microsoft.com/office/drawing/2014/main" val="3416478938"/>
                    </a:ext>
                  </a:extLst>
                </a:gridCol>
                <a:gridCol w="1152144">
                  <a:extLst>
                    <a:ext uri="{9D8B030D-6E8A-4147-A177-3AD203B41FA5}">
                      <a16:colId xmlns:a16="http://schemas.microsoft.com/office/drawing/2014/main" val="3536956770"/>
                    </a:ext>
                  </a:extLst>
                </a:gridCol>
                <a:gridCol w="1152144">
                  <a:extLst>
                    <a:ext uri="{9D8B030D-6E8A-4147-A177-3AD203B41FA5}">
                      <a16:colId xmlns:a16="http://schemas.microsoft.com/office/drawing/2014/main" val="2810691234"/>
                    </a:ext>
                  </a:extLst>
                </a:gridCol>
                <a:gridCol w="1152144">
                  <a:extLst>
                    <a:ext uri="{9D8B030D-6E8A-4147-A177-3AD203B41FA5}">
                      <a16:colId xmlns:a16="http://schemas.microsoft.com/office/drawing/2014/main" val="356508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5319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- 2021-02-09 08:48:49</a:t>
                      </a:r>
                      <a:r>
                        <a:rPr kumimoji="0" lang="en-US" sz="1000" b="0" i="0" u="none" strike="noStrike" kern="1200" cap="none" spc="0" normalizeH="0" baseline="0" noProof="0">
                          <a:ln>
                            <a:noFill/>
                          </a:ln>
                          <a:solidFill>
                            <a:prstClr val="black"/>
                          </a:solidFill>
                          <a:effectLst/>
                          <a:uLnTx/>
                          <a:uFillTx/>
                          <a:latin typeface="+mn-lt"/>
                          <a:ea typeface="+mn-ea"/>
                          <a:cs typeface="+mn-cs"/>
                        </a:rPr>
                        <a:t>
 Sumá placeres.
#librosybicis #bicicleta #todoloqueestabien #veranoenlaciudad lauraazcurra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60285544"/>
                  </a:ext>
                </a:extLst>
              </a:tr>
            </a:tbl>
          </a:graphicData>
        </a:graphic>
      </p:graphicFrame>
      <p:sp>
        <p:nvSpPr>
          <p:cNvPr id="4" name="Text Placeholder 3">
            <a:extLst>
              <a:ext uri="{FF2B5EF4-FFF2-40B4-BE49-F238E27FC236}">
                <a16:creationId xmlns:a16="http://schemas.microsoft.com/office/drawing/2014/main" id="{4729D839-6688-4A1F-9ADE-728621161EA6}"/>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7084771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7ED5A-4368-4F17-BB50-65D1BB2AD1EE}"/>
              </a:ext>
            </a:extLst>
          </p:cNvPr>
          <p:cNvSpPr>
            <a:spLocks noGrp="1"/>
          </p:cNvSpPr>
          <p:nvPr>
            <p:ph type="title"/>
          </p:nvPr>
        </p:nvSpPr>
        <p:spPr/>
        <p:txBody>
          <a:bodyPr/>
          <a:lstStyle/>
          <a:p>
            <a:r>
              <a:rPr lang="en-US"/>
              <a:t>Instagram Posts Table | Teknialbikes - 4 of 15</a:t>
            </a:r>
          </a:p>
        </p:txBody>
      </p:sp>
      <p:graphicFrame>
        <p:nvGraphicFramePr>
          <p:cNvPr id="5" name="Table Placeholder 4">
            <a:extLst>
              <a:ext uri="{FF2B5EF4-FFF2-40B4-BE49-F238E27FC236}">
                <a16:creationId xmlns:a16="http://schemas.microsoft.com/office/drawing/2014/main" id="{6DA0FD14-9E1D-4381-A13C-C6E01B1A5A9A}"/>
              </a:ext>
            </a:extLst>
          </p:cNvPr>
          <p:cNvGraphicFramePr>
            <a:graphicFrameLocks noGrp="1"/>
          </p:cNvGraphicFramePr>
          <p:nvPr>
            <p:ph type="tbl" sz="quarter" idx="13"/>
            <p:extLst>
              <p:ext uri="{D42A27DB-BD31-4B8C-83A1-F6EECF244321}">
                <p14:modId xmlns:p14="http://schemas.microsoft.com/office/powerpoint/2010/main" val="1050263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58477121"/>
                    </a:ext>
                  </a:extLst>
                </a:gridCol>
                <a:gridCol w="1152144">
                  <a:extLst>
                    <a:ext uri="{9D8B030D-6E8A-4147-A177-3AD203B41FA5}">
                      <a16:colId xmlns:a16="http://schemas.microsoft.com/office/drawing/2014/main" val="2729288356"/>
                    </a:ext>
                  </a:extLst>
                </a:gridCol>
                <a:gridCol w="1152144">
                  <a:extLst>
                    <a:ext uri="{9D8B030D-6E8A-4147-A177-3AD203B41FA5}">
                      <a16:colId xmlns:a16="http://schemas.microsoft.com/office/drawing/2014/main" val="2762505683"/>
                    </a:ext>
                  </a:extLst>
                </a:gridCol>
                <a:gridCol w="1152144">
                  <a:extLst>
                    <a:ext uri="{9D8B030D-6E8A-4147-A177-3AD203B41FA5}">
                      <a16:colId xmlns:a16="http://schemas.microsoft.com/office/drawing/2014/main" val="1278971341"/>
                    </a:ext>
                  </a:extLst>
                </a:gridCol>
                <a:gridCol w="1152144">
                  <a:extLst>
                    <a:ext uri="{9D8B030D-6E8A-4147-A177-3AD203B41FA5}">
                      <a16:colId xmlns:a16="http://schemas.microsoft.com/office/drawing/2014/main" val="1657190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85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- 2021-02-02 18:19:31</a:t>
                      </a:r>
                      <a:r>
                        <a:rPr kumimoji="0" lang="es-ES" sz="1000" b="0" i="0" u="none" strike="noStrike" kern="1200" cap="none" spc="0" normalizeH="0" baseline="0" noProof="0">
                          <a:ln>
                            <a:noFill/>
                          </a:ln>
                          <a:solidFill>
                            <a:prstClr val="black"/>
                          </a:solidFill>
                          <a:effectLst/>
                          <a:uLnTx/>
                          <a:uFillTx/>
                          <a:latin typeface="+mn-lt"/>
                          <a:ea typeface="+mn-ea"/>
                          <a:cs typeface="+mn-cs"/>
                        </a:rPr>
                        <a:t>
 #VeranoVenzo: ⛰🚴🏻🚴🏻‍♀️
Agua de Oro - Ascochinga (Por Sierras Chicas)
Por: andar.liviano
.
Este es un recorrido intenso de puro ripio y caminos de tierra en las Sierras Chicas de Córdoba. Recomendado para los apasionados del Mountain Bike y los que buscan la típica foto panorámica en la cima de las Sierras.
.
FICHA DE RUTA:
🚴🏻Kilometros: 60 km.
🔥Nivel de Dificultad: Media/Alta
🗓Días: 1/2.
⛰Lugar: Agua de Oro-Ascochinga, Sierras Chicas, Córdoba
✔️Tipo de Recorrido: Lineal
.
📍DATOS ÚTILES:
Este recorrido puede hacerse en medio día. Si bien no tiene dificultades técnicas, se necesita un cierto acostumbramiento a los paseos con desnivel.
Puede convertirse en un recorrido circular, haciendo un ida y vuelta entre estas dos localidades, o conectándolas por ruta. (Ver Mapa)
.
🗓 ¿Cuando hacerlo?: Es un recorrido que puede hacerse todo el Año. En Verano hay que tener especial cuidado con la exposición al Sol, y en invierno llevar guantes, cuello y rompimiento.
.
🥪 Comida: Llevar rac...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81684299"/>
                  </a:ext>
                </a:extLst>
              </a:tr>
            </a:tbl>
          </a:graphicData>
        </a:graphic>
      </p:graphicFrame>
      <p:sp>
        <p:nvSpPr>
          <p:cNvPr id="4" name="Text Placeholder 3">
            <a:extLst>
              <a:ext uri="{FF2B5EF4-FFF2-40B4-BE49-F238E27FC236}">
                <a16:creationId xmlns:a16="http://schemas.microsoft.com/office/drawing/2014/main" id="{FC1E2E4A-B3A3-4394-B114-89C597F03D18}"/>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7092594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55FB2-2378-42C7-AF3D-5C0EEECDA3B5}"/>
              </a:ext>
            </a:extLst>
          </p:cNvPr>
          <p:cNvSpPr>
            <a:spLocks noGrp="1"/>
          </p:cNvSpPr>
          <p:nvPr>
            <p:ph type="title"/>
          </p:nvPr>
        </p:nvSpPr>
        <p:spPr/>
        <p:txBody>
          <a:bodyPr/>
          <a:lstStyle/>
          <a:p>
            <a:r>
              <a:rPr lang="en-US"/>
              <a:t>Instagram Posts Table | Teknialbikes - 5 of 15</a:t>
            </a:r>
          </a:p>
        </p:txBody>
      </p:sp>
      <p:graphicFrame>
        <p:nvGraphicFramePr>
          <p:cNvPr id="5" name="Table Placeholder 4">
            <a:extLst>
              <a:ext uri="{FF2B5EF4-FFF2-40B4-BE49-F238E27FC236}">
                <a16:creationId xmlns:a16="http://schemas.microsoft.com/office/drawing/2014/main" id="{2F82690B-7371-42BE-A1BA-9161B7428270}"/>
              </a:ext>
            </a:extLst>
          </p:cNvPr>
          <p:cNvGraphicFramePr>
            <a:graphicFrameLocks noGrp="1"/>
          </p:cNvGraphicFramePr>
          <p:nvPr>
            <p:ph type="tbl" sz="quarter" idx="13"/>
            <p:extLst>
              <p:ext uri="{D42A27DB-BD31-4B8C-83A1-F6EECF244321}">
                <p14:modId xmlns:p14="http://schemas.microsoft.com/office/powerpoint/2010/main" val="2994432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769623012"/>
                    </a:ext>
                  </a:extLst>
                </a:gridCol>
                <a:gridCol w="1152144">
                  <a:extLst>
                    <a:ext uri="{9D8B030D-6E8A-4147-A177-3AD203B41FA5}">
                      <a16:colId xmlns:a16="http://schemas.microsoft.com/office/drawing/2014/main" val="885942409"/>
                    </a:ext>
                  </a:extLst>
                </a:gridCol>
                <a:gridCol w="1152144">
                  <a:extLst>
                    <a:ext uri="{9D8B030D-6E8A-4147-A177-3AD203B41FA5}">
                      <a16:colId xmlns:a16="http://schemas.microsoft.com/office/drawing/2014/main" val="691032307"/>
                    </a:ext>
                  </a:extLst>
                </a:gridCol>
                <a:gridCol w="1152144">
                  <a:extLst>
                    <a:ext uri="{9D8B030D-6E8A-4147-A177-3AD203B41FA5}">
                      <a16:colId xmlns:a16="http://schemas.microsoft.com/office/drawing/2014/main" val="4192178261"/>
                    </a:ext>
                  </a:extLst>
                </a:gridCol>
                <a:gridCol w="1152144">
                  <a:extLst>
                    <a:ext uri="{9D8B030D-6E8A-4147-A177-3AD203B41FA5}">
                      <a16:colId xmlns:a16="http://schemas.microsoft.com/office/drawing/2014/main" val="116096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9450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- 2021-02-13 20:49:46</a:t>
                      </a:r>
                      <a:r>
                        <a:rPr kumimoji="0" lang="es-ES" sz="1000" b="0" i="0" u="none" strike="noStrike" kern="1200" cap="none" spc="0" normalizeH="0" baseline="0" noProof="0">
                          <a:ln>
                            <a:noFill/>
                          </a:ln>
                          <a:solidFill>
                            <a:prstClr val="black"/>
                          </a:solidFill>
                          <a:effectLst/>
                          <a:uLnTx/>
                          <a:uFillTx/>
                          <a:latin typeface="+mn-lt"/>
                          <a:ea typeface="+mn-ea"/>
                          <a:cs typeface="+mn-cs"/>
                        </a:rPr>
                        <a:t>
 #VeranoVenzo: 🚴🏻‍♀️⛰🏝 
Caribe panameño junto a unviajerofrecuente19 
.
El primer tramo fueron 94km, desde Ciudad de Panamá hasta el Mar Caribe por la ruta Transístmica, que conecta el océano pacífico con el mar caribe.
.
Luego de acampar en la playa y de 10km más de pedaleo, en el pueblo de Portobelo, se puede apreciar una vista envidiable a la bahía.
.
Pedaleando 16km más, Juan Cruz llegó hasta Puerto Lindo, (punto de partida para salir en lancha a conocer algunas islas del caribe).
En Isla Linton se podía acampar, pero había monos agresivos, por lo que terminó en una isla un poco salvaje, en la que tuvo que llevar 8lts. de agua y comida para 3 días.
Gracias al panel solar pudo cargar la cámara y celu, rodeado de almendros, cocos y árboles de papaya. 🤩🌴
Para regresar, le pidió ayuda a un lanchero quien muy amablemente lo llevó hasta el Puerto.
.
“En Portobelo una persona me informó de varios lugares para visitar, tales así, que terminé yendo a una playa que se llama “la Huer...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81500249"/>
                  </a:ext>
                </a:extLst>
              </a:tr>
            </a:tbl>
          </a:graphicData>
        </a:graphic>
      </p:graphicFrame>
      <p:sp>
        <p:nvSpPr>
          <p:cNvPr id="4" name="Text Placeholder 3">
            <a:extLst>
              <a:ext uri="{FF2B5EF4-FFF2-40B4-BE49-F238E27FC236}">
                <a16:creationId xmlns:a16="http://schemas.microsoft.com/office/drawing/2014/main" id="{E1A806B9-B88A-496F-A0B6-80EFE1FE7995}"/>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715743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E728C-B079-4B1E-B322-08CA41F8D4EA}"/>
              </a:ext>
            </a:extLst>
          </p:cNvPr>
          <p:cNvSpPr>
            <a:spLocks noGrp="1"/>
          </p:cNvSpPr>
          <p:nvPr>
            <p:ph type="title"/>
          </p:nvPr>
        </p:nvSpPr>
        <p:spPr/>
        <p:txBody>
          <a:bodyPr/>
          <a:lstStyle/>
          <a:p>
            <a:r>
              <a:rPr lang="en-US"/>
              <a:t>Instagram Posts Table | Teknialbikes - 6 of 15</a:t>
            </a:r>
          </a:p>
        </p:txBody>
      </p:sp>
      <p:graphicFrame>
        <p:nvGraphicFramePr>
          <p:cNvPr id="5" name="Table Placeholder 4">
            <a:extLst>
              <a:ext uri="{FF2B5EF4-FFF2-40B4-BE49-F238E27FC236}">
                <a16:creationId xmlns:a16="http://schemas.microsoft.com/office/drawing/2014/main" id="{BB474756-E67E-4C84-8E2D-7F2B6C844A8D}"/>
              </a:ext>
            </a:extLst>
          </p:cNvPr>
          <p:cNvGraphicFramePr>
            <a:graphicFrameLocks noGrp="1"/>
          </p:cNvGraphicFramePr>
          <p:nvPr>
            <p:ph type="tbl" sz="quarter" idx="13"/>
            <p:extLst>
              <p:ext uri="{D42A27DB-BD31-4B8C-83A1-F6EECF244321}">
                <p14:modId xmlns:p14="http://schemas.microsoft.com/office/powerpoint/2010/main" val="3094596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695649112"/>
                    </a:ext>
                  </a:extLst>
                </a:gridCol>
                <a:gridCol w="1152144">
                  <a:extLst>
                    <a:ext uri="{9D8B030D-6E8A-4147-A177-3AD203B41FA5}">
                      <a16:colId xmlns:a16="http://schemas.microsoft.com/office/drawing/2014/main" val="1597268955"/>
                    </a:ext>
                  </a:extLst>
                </a:gridCol>
                <a:gridCol w="1152144">
                  <a:extLst>
                    <a:ext uri="{9D8B030D-6E8A-4147-A177-3AD203B41FA5}">
                      <a16:colId xmlns:a16="http://schemas.microsoft.com/office/drawing/2014/main" val="2202030854"/>
                    </a:ext>
                  </a:extLst>
                </a:gridCol>
                <a:gridCol w="1152144">
                  <a:extLst>
                    <a:ext uri="{9D8B030D-6E8A-4147-A177-3AD203B41FA5}">
                      <a16:colId xmlns:a16="http://schemas.microsoft.com/office/drawing/2014/main" val="736201119"/>
                    </a:ext>
                  </a:extLst>
                </a:gridCol>
                <a:gridCol w="1152144">
                  <a:extLst>
                    <a:ext uri="{9D8B030D-6E8A-4147-A177-3AD203B41FA5}">
                      <a16:colId xmlns:a16="http://schemas.microsoft.com/office/drawing/2014/main" val="3780466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1640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- 2021-02-05 19:06:07</a:t>
                      </a:r>
                      <a:r>
                        <a:rPr kumimoji="0" lang="es-ES" sz="1000" b="0" i="0" u="none" strike="noStrike" kern="1200" cap="none" spc="0" normalizeH="0" baseline="0" noProof="0">
                          <a:ln>
                            <a:noFill/>
                          </a:ln>
                          <a:solidFill>
                            <a:prstClr val="black"/>
                          </a:solidFill>
                          <a:effectLst/>
                          <a:uLnTx/>
                          <a:uFillTx/>
                          <a:latin typeface="+mn-lt"/>
                          <a:ea typeface="+mn-ea"/>
                          <a:cs typeface="+mn-cs"/>
                        </a:rPr>
                        <a:t>
 #VeranoVenzo: 🚴🏻‍♀️⛰🏝 
Carretera Austral
Por lavidadeviaje
.
En esta parte del mundo la naturaleza es la protagonista. La Carretera Austral avanza entre fiordos, bosques, ríos y montañas con una intensidad que moviliza, marca y deja huella. Dicen que es una de las mejores rutas del mundo para andar en bicicleta y damos fe de eso 💪
.
🗓Cuándo hacerlo: lo ideal es hacerla de septiembre a marzo, pero tené en cuenta que te pueden tocar días de mucho calor y otros de muchísima lluvia. En plena temporada alta (enero y febrero) tené especial cuidado con el tráfico.
.
🛩🚘 Logística: para llegar desde el sur, el aeropuerto más cercano está en El Calafate. De ahí se pasa por El Chaltén para hacer el cruce por el lago del Desierto, y ya en Chile, el cruce por el lago O'higgins. Desde el norte, el aeropuerto más cercano está en Bariloche. Desde ahí se debe hacer el cruce por el paso Cardenal Samoré para llegar a Puerto Montt.
.
🥪💧Comida y agua: no es necesario que cargues mucha comida 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37774401"/>
                  </a:ext>
                </a:extLst>
              </a:tr>
            </a:tbl>
          </a:graphicData>
        </a:graphic>
      </p:graphicFrame>
      <p:sp>
        <p:nvSpPr>
          <p:cNvPr id="4" name="Text Placeholder 3">
            <a:extLst>
              <a:ext uri="{FF2B5EF4-FFF2-40B4-BE49-F238E27FC236}">
                <a16:creationId xmlns:a16="http://schemas.microsoft.com/office/drawing/2014/main" id="{8E93E028-CB10-4675-A4EA-5EC9C65061FC}"/>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9692762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80863-6BE8-4572-A584-D774F0C01786}"/>
              </a:ext>
            </a:extLst>
          </p:cNvPr>
          <p:cNvSpPr>
            <a:spLocks noGrp="1"/>
          </p:cNvSpPr>
          <p:nvPr>
            <p:ph type="title"/>
          </p:nvPr>
        </p:nvSpPr>
        <p:spPr/>
        <p:txBody>
          <a:bodyPr/>
          <a:lstStyle/>
          <a:p>
            <a:r>
              <a:rPr lang="en-US"/>
              <a:t>Instagram Posts Table | Teknialbikes - 7 of 15</a:t>
            </a:r>
          </a:p>
        </p:txBody>
      </p:sp>
      <p:graphicFrame>
        <p:nvGraphicFramePr>
          <p:cNvPr id="5" name="Table Placeholder 4">
            <a:extLst>
              <a:ext uri="{FF2B5EF4-FFF2-40B4-BE49-F238E27FC236}">
                <a16:creationId xmlns:a16="http://schemas.microsoft.com/office/drawing/2014/main" id="{061B4E16-1E16-4612-88EA-87E1F792F180}"/>
              </a:ext>
            </a:extLst>
          </p:cNvPr>
          <p:cNvGraphicFramePr>
            <a:graphicFrameLocks noGrp="1"/>
          </p:cNvGraphicFramePr>
          <p:nvPr>
            <p:ph type="tbl" sz="quarter" idx="13"/>
            <p:extLst>
              <p:ext uri="{D42A27DB-BD31-4B8C-83A1-F6EECF244321}">
                <p14:modId xmlns:p14="http://schemas.microsoft.com/office/powerpoint/2010/main" val="2562576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387634906"/>
                    </a:ext>
                  </a:extLst>
                </a:gridCol>
                <a:gridCol w="1152144">
                  <a:extLst>
                    <a:ext uri="{9D8B030D-6E8A-4147-A177-3AD203B41FA5}">
                      <a16:colId xmlns:a16="http://schemas.microsoft.com/office/drawing/2014/main" val="1401026744"/>
                    </a:ext>
                  </a:extLst>
                </a:gridCol>
                <a:gridCol w="1152144">
                  <a:extLst>
                    <a:ext uri="{9D8B030D-6E8A-4147-A177-3AD203B41FA5}">
                      <a16:colId xmlns:a16="http://schemas.microsoft.com/office/drawing/2014/main" val="4291209079"/>
                    </a:ext>
                  </a:extLst>
                </a:gridCol>
                <a:gridCol w="1152144">
                  <a:extLst>
                    <a:ext uri="{9D8B030D-6E8A-4147-A177-3AD203B41FA5}">
                      <a16:colId xmlns:a16="http://schemas.microsoft.com/office/drawing/2014/main" val="4181252315"/>
                    </a:ext>
                  </a:extLst>
                </a:gridCol>
                <a:gridCol w="1152144">
                  <a:extLst>
                    <a:ext uri="{9D8B030D-6E8A-4147-A177-3AD203B41FA5}">
                      <a16:colId xmlns:a16="http://schemas.microsoft.com/office/drawing/2014/main" val="2172777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7831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- 2021-02-09 20:27:12</a:t>
                      </a:r>
                      <a:r>
                        <a:rPr kumimoji="0" lang="es-ES" sz="1000" b="0" i="0" u="none" strike="noStrike" kern="1200" cap="none" spc="0" normalizeH="0" baseline="0" noProof="0">
                          <a:ln>
                            <a:noFill/>
                          </a:ln>
                          <a:solidFill>
                            <a:prstClr val="black"/>
                          </a:solidFill>
                          <a:effectLst/>
                          <a:uLnTx/>
                          <a:uFillTx/>
                          <a:latin typeface="+mn-lt"/>
                          <a:ea typeface="+mn-ea"/>
                          <a:cs typeface="+mn-cs"/>
                        </a:rPr>
                        <a:t>
 Volvimos a reunirnos🔥❤️
Después de un año difícil, en el que la pandemia frenó al mundo y al deporte.
Después de un año de incertidumbre, miedos y diferentes obstáculos que todos tuvimos que superar...
Volvimos!
Volvimos a hacer lo que nos gusta, a sentir pasión, adrenalina y felicidad.
Volvimos a recuperar fuerzas y arrancar desde el principio otra vez...
Pero lo más feliz... Volvimos a juntarnos.
Esta gran familia a lo largo y ancho del país que es teamvenzo.arg volvió a reunirse (en parte) en Achiras, Córdoba.
Con la esperanza de que muy prontito estemos todos juntos de nuevo!!! 🙌🏻🔥
Cuando la felicidad se comparte se hace más fuerte ❤️
grupocarloskarabitian cristiandiazfotodeportiva ariel.arnaudo.9
#venzo #somosvenzo #vivivenzo #ciclismo #bike #bicicleta #cycling #cyclinglifestyle #cyclingphotos #cyclinglife #mtb #mtblife #mtblifestyle #venzobike #biker #mountainbike #ciclismoargentino #venzobikes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92848175"/>
                  </a:ext>
                </a:extLst>
              </a:tr>
            </a:tbl>
          </a:graphicData>
        </a:graphic>
      </p:graphicFrame>
      <p:sp>
        <p:nvSpPr>
          <p:cNvPr id="4" name="Text Placeholder 3">
            <a:extLst>
              <a:ext uri="{FF2B5EF4-FFF2-40B4-BE49-F238E27FC236}">
                <a16:creationId xmlns:a16="http://schemas.microsoft.com/office/drawing/2014/main" id="{52AE8AF5-6663-4753-920C-985771BB743E}"/>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4378669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DA6E4-C0F0-4992-9FAB-2C09FA139F92}"/>
              </a:ext>
            </a:extLst>
          </p:cNvPr>
          <p:cNvSpPr>
            <a:spLocks noGrp="1"/>
          </p:cNvSpPr>
          <p:nvPr>
            <p:ph type="title"/>
          </p:nvPr>
        </p:nvSpPr>
        <p:spPr/>
        <p:txBody>
          <a:bodyPr/>
          <a:lstStyle/>
          <a:p>
            <a:r>
              <a:rPr lang="en-US"/>
              <a:t>Instagram Posts Table | Teknialbikes - 8 of 15</a:t>
            </a:r>
          </a:p>
        </p:txBody>
      </p:sp>
      <p:graphicFrame>
        <p:nvGraphicFramePr>
          <p:cNvPr id="5" name="Table Placeholder 4">
            <a:extLst>
              <a:ext uri="{FF2B5EF4-FFF2-40B4-BE49-F238E27FC236}">
                <a16:creationId xmlns:a16="http://schemas.microsoft.com/office/drawing/2014/main" id="{5466BBDC-D83F-4CEA-B6FF-B21D3F4D7747}"/>
              </a:ext>
            </a:extLst>
          </p:cNvPr>
          <p:cNvGraphicFramePr>
            <a:graphicFrameLocks noGrp="1"/>
          </p:cNvGraphicFramePr>
          <p:nvPr>
            <p:ph type="tbl" sz="quarter" idx="13"/>
            <p:extLst>
              <p:ext uri="{D42A27DB-BD31-4B8C-83A1-F6EECF244321}">
                <p14:modId xmlns:p14="http://schemas.microsoft.com/office/powerpoint/2010/main" val="2986056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36454107"/>
                    </a:ext>
                  </a:extLst>
                </a:gridCol>
                <a:gridCol w="1152144">
                  <a:extLst>
                    <a:ext uri="{9D8B030D-6E8A-4147-A177-3AD203B41FA5}">
                      <a16:colId xmlns:a16="http://schemas.microsoft.com/office/drawing/2014/main" val="675800112"/>
                    </a:ext>
                  </a:extLst>
                </a:gridCol>
                <a:gridCol w="1152144">
                  <a:extLst>
                    <a:ext uri="{9D8B030D-6E8A-4147-A177-3AD203B41FA5}">
                      <a16:colId xmlns:a16="http://schemas.microsoft.com/office/drawing/2014/main" val="234557160"/>
                    </a:ext>
                  </a:extLst>
                </a:gridCol>
                <a:gridCol w="1152144">
                  <a:extLst>
                    <a:ext uri="{9D8B030D-6E8A-4147-A177-3AD203B41FA5}">
                      <a16:colId xmlns:a16="http://schemas.microsoft.com/office/drawing/2014/main" val="2883241408"/>
                    </a:ext>
                  </a:extLst>
                </a:gridCol>
                <a:gridCol w="1152144">
                  <a:extLst>
                    <a:ext uri="{9D8B030D-6E8A-4147-A177-3AD203B41FA5}">
                      <a16:colId xmlns:a16="http://schemas.microsoft.com/office/drawing/2014/main" val="4095229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9351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- 2021-02-12 12:17:46</a:t>
                      </a:r>
                      <a:r>
                        <a:rPr kumimoji="0" lang="es-ES" sz="1000" b="0" i="0" u="none" strike="noStrike" kern="1200" cap="none" spc="0" normalizeH="0" baseline="0" noProof="0">
                          <a:ln>
                            <a:noFill/>
                          </a:ln>
                          <a:solidFill>
                            <a:prstClr val="black"/>
                          </a:solidFill>
                          <a:effectLst/>
                          <a:uLnTx/>
                          <a:uFillTx/>
                          <a:latin typeface="+mn-lt"/>
                          <a:ea typeface="+mn-ea"/>
                          <a:cs typeface="+mn-cs"/>
                        </a:rPr>
                        <a:t>
 Hace 37 años partía Julio... "No ocurra que las bicicletas amanezcan un día cubiertas de espinas, que las astas de sus manubrios crezcan y embistan, que acorazadas de furor arremetan en legión contra los cristales de las compañías de seguros y que el día luctuoso se cierre con baja general de acciones, con luto en veinticuatro horas, con duelos despedidos por tarjeta".
#juliocortazar #cortazar #bicicleta #bicycle #bikeandart #booksandbikes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9819841"/>
                  </a:ext>
                </a:extLst>
              </a:tr>
            </a:tbl>
          </a:graphicData>
        </a:graphic>
      </p:graphicFrame>
      <p:sp>
        <p:nvSpPr>
          <p:cNvPr id="4" name="Text Placeholder 3">
            <a:extLst>
              <a:ext uri="{FF2B5EF4-FFF2-40B4-BE49-F238E27FC236}">
                <a16:creationId xmlns:a16="http://schemas.microsoft.com/office/drawing/2014/main" id="{1D46B7F0-F860-4938-8336-3C8E25616410}"/>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215012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B50ED-5E1F-4721-AAD0-7EF192EB44CF}"/>
              </a:ext>
            </a:extLst>
          </p:cNvPr>
          <p:cNvSpPr>
            <a:spLocks noGrp="1"/>
          </p:cNvSpPr>
          <p:nvPr>
            <p:ph type="title"/>
          </p:nvPr>
        </p:nvSpPr>
        <p:spPr/>
        <p:txBody>
          <a:bodyPr/>
          <a:lstStyle/>
          <a:p>
            <a:r>
              <a:rPr lang="en-US"/>
              <a:t>Instagram Posts Table | Teknialbikes - 9 of 15</a:t>
            </a:r>
          </a:p>
        </p:txBody>
      </p:sp>
      <p:graphicFrame>
        <p:nvGraphicFramePr>
          <p:cNvPr id="5" name="Table Placeholder 4">
            <a:extLst>
              <a:ext uri="{FF2B5EF4-FFF2-40B4-BE49-F238E27FC236}">
                <a16:creationId xmlns:a16="http://schemas.microsoft.com/office/drawing/2014/main" id="{B73A8D35-41F0-4A18-959E-2046909F98AC}"/>
              </a:ext>
            </a:extLst>
          </p:cNvPr>
          <p:cNvGraphicFramePr>
            <a:graphicFrameLocks noGrp="1"/>
          </p:cNvGraphicFramePr>
          <p:nvPr>
            <p:ph type="tbl" sz="quarter" idx="13"/>
            <p:extLst>
              <p:ext uri="{D42A27DB-BD31-4B8C-83A1-F6EECF244321}">
                <p14:modId xmlns:p14="http://schemas.microsoft.com/office/powerpoint/2010/main" val="1439389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049512475"/>
                    </a:ext>
                  </a:extLst>
                </a:gridCol>
                <a:gridCol w="1152144">
                  <a:extLst>
                    <a:ext uri="{9D8B030D-6E8A-4147-A177-3AD203B41FA5}">
                      <a16:colId xmlns:a16="http://schemas.microsoft.com/office/drawing/2014/main" val="2123393609"/>
                    </a:ext>
                  </a:extLst>
                </a:gridCol>
                <a:gridCol w="1152144">
                  <a:extLst>
                    <a:ext uri="{9D8B030D-6E8A-4147-A177-3AD203B41FA5}">
                      <a16:colId xmlns:a16="http://schemas.microsoft.com/office/drawing/2014/main" val="585291137"/>
                    </a:ext>
                  </a:extLst>
                </a:gridCol>
                <a:gridCol w="1152144">
                  <a:extLst>
                    <a:ext uri="{9D8B030D-6E8A-4147-A177-3AD203B41FA5}">
                      <a16:colId xmlns:a16="http://schemas.microsoft.com/office/drawing/2014/main" val="2311761967"/>
                    </a:ext>
                  </a:extLst>
                </a:gridCol>
                <a:gridCol w="1152144">
                  <a:extLst>
                    <a:ext uri="{9D8B030D-6E8A-4147-A177-3AD203B41FA5}">
                      <a16:colId xmlns:a16="http://schemas.microsoft.com/office/drawing/2014/main" val="1720098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0984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- 2021-02-09 20:27:47</a:t>
                      </a:r>
                      <a:r>
                        <a:rPr kumimoji="0" lang="es-ES" sz="1000" b="0" i="0" u="none" strike="noStrike" kern="1200" cap="none" spc="0" normalizeH="0" baseline="0" noProof="0">
                          <a:ln>
                            <a:noFill/>
                          </a:ln>
                          <a:solidFill>
                            <a:prstClr val="black"/>
                          </a:solidFill>
                          <a:effectLst/>
                          <a:uLnTx/>
                          <a:uFillTx/>
                          <a:latin typeface="+mn-lt"/>
                          <a:ea typeface="+mn-ea"/>
                          <a:cs typeface="+mn-cs"/>
                        </a:rPr>
                        <a:t>
 Volvimos a reunirnos🔥❤️
Después de un año difícil, en el que la pandemia frenó al mundo y al deporte.
Después de un año de incertidumbre, miedos y diferentes obstáculos que todos tuvimos que superar...
Volvimos!
Volvimos a hacer lo que nos gusta, a sentir pasión, adrenalina y felicidad.
Volvimos a recuperar fuerzas y arrancar desde el principio otra vez...
Pero lo más feliz... Volvimos a juntarnos.
Esta gran familia a lo largo y ancho del país que es teamvenzo.arg volvió a reunirse (en parte) en Achiras, Córdoba.
Con la esperanza de que muy prontito estemos todos juntos de nuevo!!! 🙌🏻🔥
Cuando la felicidad se comparte se hace más fuerte ❤️
grupocarloskarabitian cristiandiazfotodeportiva ariel.arnaudo.9
#venzo #somosvenzo #vivivenzo #ciclismo #bike #bicicleta #cycling #cyclinglifestyle #cyclingphotos #cyclinglife #mtb #mtblife #mtblifestyle #venzobike #biker #mountainbike #ciclismoargentino #venzobikes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03620650"/>
                  </a:ext>
                </a:extLst>
              </a:tr>
            </a:tbl>
          </a:graphicData>
        </a:graphic>
      </p:graphicFrame>
      <p:sp>
        <p:nvSpPr>
          <p:cNvPr id="4" name="Text Placeholder 3">
            <a:extLst>
              <a:ext uri="{FF2B5EF4-FFF2-40B4-BE49-F238E27FC236}">
                <a16:creationId xmlns:a16="http://schemas.microsoft.com/office/drawing/2014/main" id="{7B160460-E437-4842-81D0-9440592DF240}"/>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2900160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60C04-383C-4F5C-A311-1899E24BED7B}"/>
              </a:ext>
            </a:extLst>
          </p:cNvPr>
          <p:cNvSpPr>
            <a:spLocks noGrp="1"/>
          </p:cNvSpPr>
          <p:nvPr>
            <p:ph type="title"/>
          </p:nvPr>
        </p:nvSpPr>
        <p:spPr/>
        <p:txBody>
          <a:bodyPr/>
          <a:lstStyle/>
          <a:p>
            <a:r>
              <a:rPr lang="en-US"/>
              <a:t>Instagram Posts Table | Teknialbikes - 10 of 15</a:t>
            </a:r>
          </a:p>
        </p:txBody>
      </p:sp>
      <p:graphicFrame>
        <p:nvGraphicFramePr>
          <p:cNvPr id="5" name="Table Placeholder 4">
            <a:extLst>
              <a:ext uri="{FF2B5EF4-FFF2-40B4-BE49-F238E27FC236}">
                <a16:creationId xmlns:a16="http://schemas.microsoft.com/office/drawing/2014/main" id="{FC0737FE-E88C-4E26-88C5-1CFBB794E105}"/>
              </a:ext>
            </a:extLst>
          </p:cNvPr>
          <p:cNvGraphicFramePr>
            <a:graphicFrameLocks noGrp="1"/>
          </p:cNvGraphicFramePr>
          <p:nvPr>
            <p:ph type="tbl" sz="quarter" idx="13"/>
            <p:extLst>
              <p:ext uri="{D42A27DB-BD31-4B8C-83A1-F6EECF244321}">
                <p14:modId xmlns:p14="http://schemas.microsoft.com/office/powerpoint/2010/main" val="3100986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60636457"/>
                    </a:ext>
                  </a:extLst>
                </a:gridCol>
                <a:gridCol w="1152144">
                  <a:extLst>
                    <a:ext uri="{9D8B030D-6E8A-4147-A177-3AD203B41FA5}">
                      <a16:colId xmlns:a16="http://schemas.microsoft.com/office/drawing/2014/main" val="2025219066"/>
                    </a:ext>
                  </a:extLst>
                </a:gridCol>
                <a:gridCol w="1152144">
                  <a:extLst>
                    <a:ext uri="{9D8B030D-6E8A-4147-A177-3AD203B41FA5}">
                      <a16:colId xmlns:a16="http://schemas.microsoft.com/office/drawing/2014/main" val="826192782"/>
                    </a:ext>
                  </a:extLst>
                </a:gridCol>
                <a:gridCol w="1152144">
                  <a:extLst>
                    <a:ext uri="{9D8B030D-6E8A-4147-A177-3AD203B41FA5}">
                      <a16:colId xmlns:a16="http://schemas.microsoft.com/office/drawing/2014/main" val="2325602554"/>
                    </a:ext>
                  </a:extLst>
                </a:gridCol>
                <a:gridCol w="1152144">
                  <a:extLst>
                    <a:ext uri="{9D8B030D-6E8A-4147-A177-3AD203B41FA5}">
                      <a16:colId xmlns:a16="http://schemas.microsoft.com/office/drawing/2014/main" val="2141647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87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- 2021-02-09 20:26:29</a:t>
                      </a:r>
                      <a:r>
                        <a:rPr kumimoji="0" lang="es-ES" sz="1000" b="0" i="0" u="none" strike="noStrike" kern="1200" cap="none" spc="0" normalizeH="0" baseline="0" noProof="0">
                          <a:ln>
                            <a:noFill/>
                          </a:ln>
                          <a:solidFill>
                            <a:prstClr val="black"/>
                          </a:solidFill>
                          <a:effectLst/>
                          <a:uLnTx/>
                          <a:uFillTx/>
                          <a:latin typeface="+mn-lt"/>
                          <a:ea typeface="+mn-ea"/>
                          <a:cs typeface="+mn-cs"/>
                        </a:rPr>
                        <a:t>
 Volvimos a reunirnos🔥❤️
Después de un año difícil, en el que la pandemia frenó al mundo y al deporte.
Después de un año de incertidumbre, miedos y diferentes obstáculos que todos tuvimos que superar...
Volvimos!
Volvimos a hacer lo que nos gusta, a sentir pasión, adrenalina y felicidad.
Volvimos a recuperar fuerzas y arrancar desde el principio otra vez...
Pero lo más feliz... Volvimos a juntarnos.
Esta gran familia a lo largo y ancho del país que es teamvenzo.arg volvió a reunirse (en parte) en Achiras, Córdoba.
Con la esperanza de que muy prontito estemos todos juntos de nuevo!!! 🙌🏻🔥
Cuando la felicidad se comparte se hace más fuerte ❤️
grupocarloskarabitian cristiandiazfotodeportiva ariel.arnaudo.9
#venzo #somosvenzo #vivivenzo #ciclismo #bike #bicicleta #cycling #cyclinglifestyle #cyclingphotos #cyclinglife #mtb #mtblife #mtblifestyle #venzobike #biker #mountainbike #ciclismoargentino #venzobikes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54636448"/>
                  </a:ext>
                </a:extLst>
              </a:tr>
            </a:tbl>
          </a:graphicData>
        </a:graphic>
      </p:graphicFrame>
      <p:sp>
        <p:nvSpPr>
          <p:cNvPr id="4" name="Text Placeholder 3">
            <a:extLst>
              <a:ext uri="{FF2B5EF4-FFF2-40B4-BE49-F238E27FC236}">
                <a16:creationId xmlns:a16="http://schemas.microsoft.com/office/drawing/2014/main" id="{5BA83797-4258-41B5-B62E-7E7EC9A93907}"/>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6462758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0589F-A8EA-4325-AACA-5590B5A53866}"/>
              </a:ext>
            </a:extLst>
          </p:cNvPr>
          <p:cNvSpPr>
            <a:spLocks noGrp="1"/>
          </p:cNvSpPr>
          <p:nvPr>
            <p:ph type="title"/>
          </p:nvPr>
        </p:nvSpPr>
        <p:spPr/>
        <p:txBody>
          <a:bodyPr/>
          <a:lstStyle/>
          <a:p>
            <a:r>
              <a:rPr lang="en-US"/>
              <a:t>Instagram Posts Table | Teknialbikes - 11 of 15</a:t>
            </a:r>
          </a:p>
        </p:txBody>
      </p:sp>
      <p:graphicFrame>
        <p:nvGraphicFramePr>
          <p:cNvPr id="5" name="Table Placeholder 4">
            <a:extLst>
              <a:ext uri="{FF2B5EF4-FFF2-40B4-BE49-F238E27FC236}">
                <a16:creationId xmlns:a16="http://schemas.microsoft.com/office/drawing/2014/main" id="{9D615C78-D9C4-4A5E-9154-2EED9CF26C47}"/>
              </a:ext>
            </a:extLst>
          </p:cNvPr>
          <p:cNvGraphicFramePr>
            <a:graphicFrameLocks noGrp="1"/>
          </p:cNvGraphicFramePr>
          <p:nvPr>
            <p:ph type="tbl" sz="quarter" idx="13"/>
            <p:extLst>
              <p:ext uri="{D42A27DB-BD31-4B8C-83A1-F6EECF244321}">
                <p14:modId xmlns:p14="http://schemas.microsoft.com/office/powerpoint/2010/main" val="3715515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100887210"/>
                    </a:ext>
                  </a:extLst>
                </a:gridCol>
                <a:gridCol w="1152144">
                  <a:extLst>
                    <a:ext uri="{9D8B030D-6E8A-4147-A177-3AD203B41FA5}">
                      <a16:colId xmlns:a16="http://schemas.microsoft.com/office/drawing/2014/main" val="3308256054"/>
                    </a:ext>
                  </a:extLst>
                </a:gridCol>
                <a:gridCol w="1152144">
                  <a:extLst>
                    <a:ext uri="{9D8B030D-6E8A-4147-A177-3AD203B41FA5}">
                      <a16:colId xmlns:a16="http://schemas.microsoft.com/office/drawing/2014/main" val="240509070"/>
                    </a:ext>
                  </a:extLst>
                </a:gridCol>
                <a:gridCol w="1152144">
                  <a:extLst>
                    <a:ext uri="{9D8B030D-6E8A-4147-A177-3AD203B41FA5}">
                      <a16:colId xmlns:a16="http://schemas.microsoft.com/office/drawing/2014/main" val="312114430"/>
                    </a:ext>
                  </a:extLst>
                </a:gridCol>
                <a:gridCol w="1152144">
                  <a:extLst>
                    <a:ext uri="{9D8B030D-6E8A-4147-A177-3AD203B41FA5}">
                      <a16:colId xmlns:a16="http://schemas.microsoft.com/office/drawing/2014/main" val="3043975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131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- 2021-02-14 13:30:22</a:t>
                      </a:r>
                      <a:r>
                        <a:rPr kumimoji="0" lang="en-US" sz="1000" b="0" i="0" u="none" strike="noStrike" kern="1200" cap="none" spc="0" normalizeH="0" baseline="0" noProof="0">
                          <a:ln>
                            <a:noFill/>
                          </a:ln>
                          <a:solidFill>
                            <a:prstClr val="black"/>
                          </a:solidFill>
                          <a:effectLst/>
                          <a:uLnTx/>
                          <a:uFillTx/>
                          <a:latin typeface="+mn-lt"/>
                          <a:ea typeface="+mn-ea"/>
                          <a:cs typeface="+mn-cs"/>
                        </a:rPr>
                        <a:t>
 Hablemos de este #amorbike por ella...🚴‍♂️🚴‍♀️💘
Que levanten las manos los que estan en esta #ready 👐
#sanvalentin #amorbike #bikers #topmega #tubicitumundo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11433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- 2021-02-03 12:56:01</a:t>
                      </a:r>
                      <a:r>
                        <a:rPr kumimoji="0" lang="en-US" sz="1000" b="0" i="0" u="none" strike="noStrike" kern="1200" cap="none" spc="0" normalizeH="0" baseline="0" noProof="0">
                          <a:ln>
                            <a:noFill/>
                          </a:ln>
                          <a:solidFill>
                            <a:prstClr val="black"/>
                          </a:solidFill>
                          <a:effectLst/>
                          <a:uLnTx/>
                          <a:uFillTx/>
                          <a:latin typeface="+mn-lt"/>
                          <a:ea typeface="+mn-ea"/>
                          <a:cs typeface="+mn-cs"/>
                        </a:rPr>
                        <a:t>
 🔥 PROMO VERANO 🔥 $ 10.000 OFF 🔥 en Bicicletas MTB 🚴 
.
¡Stock limitado, últimas Bicis!
Ingresá el cupón "promoverano" y pagá en hasta 18 cuotas fijas.
¡No te lo pierdas, comprá hoy ... 🏃 🏃 https://bit.ly/3qd4UdB
#Topmega #tubicitumundo #promoverano #summersale #mountainbike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91537577"/>
                  </a:ext>
                </a:extLst>
              </a:tr>
            </a:tbl>
          </a:graphicData>
        </a:graphic>
      </p:graphicFrame>
      <p:sp>
        <p:nvSpPr>
          <p:cNvPr id="4" name="Text Placeholder 3">
            <a:extLst>
              <a:ext uri="{FF2B5EF4-FFF2-40B4-BE49-F238E27FC236}">
                <a16:creationId xmlns:a16="http://schemas.microsoft.com/office/drawing/2014/main" id="{8E0B7676-D494-4301-86B1-4BC151CA1DE2}"/>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7709227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64C69-4615-43DD-92C4-5713DFA0E54F}"/>
              </a:ext>
            </a:extLst>
          </p:cNvPr>
          <p:cNvSpPr>
            <a:spLocks noGrp="1"/>
          </p:cNvSpPr>
          <p:nvPr>
            <p:ph type="title"/>
          </p:nvPr>
        </p:nvSpPr>
        <p:spPr/>
        <p:txBody>
          <a:bodyPr/>
          <a:lstStyle/>
          <a:p>
            <a:r>
              <a:rPr lang="en-US"/>
              <a:t>Instagram Posts Table | Teknialbikes - 12 of 15</a:t>
            </a:r>
          </a:p>
        </p:txBody>
      </p:sp>
      <p:graphicFrame>
        <p:nvGraphicFramePr>
          <p:cNvPr id="5" name="Table Placeholder 4">
            <a:extLst>
              <a:ext uri="{FF2B5EF4-FFF2-40B4-BE49-F238E27FC236}">
                <a16:creationId xmlns:a16="http://schemas.microsoft.com/office/drawing/2014/main" id="{68262E4B-86D6-4D38-9BE1-FB9E0A058D94}"/>
              </a:ext>
            </a:extLst>
          </p:cNvPr>
          <p:cNvGraphicFramePr>
            <a:graphicFrameLocks noGrp="1"/>
          </p:cNvGraphicFramePr>
          <p:nvPr>
            <p:ph type="tbl" sz="quarter" idx="13"/>
            <p:extLst>
              <p:ext uri="{D42A27DB-BD31-4B8C-83A1-F6EECF244321}">
                <p14:modId xmlns:p14="http://schemas.microsoft.com/office/powerpoint/2010/main" val="457362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805373842"/>
                    </a:ext>
                  </a:extLst>
                </a:gridCol>
                <a:gridCol w="1152144">
                  <a:extLst>
                    <a:ext uri="{9D8B030D-6E8A-4147-A177-3AD203B41FA5}">
                      <a16:colId xmlns:a16="http://schemas.microsoft.com/office/drawing/2014/main" val="2187442568"/>
                    </a:ext>
                  </a:extLst>
                </a:gridCol>
                <a:gridCol w="1152144">
                  <a:extLst>
                    <a:ext uri="{9D8B030D-6E8A-4147-A177-3AD203B41FA5}">
                      <a16:colId xmlns:a16="http://schemas.microsoft.com/office/drawing/2014/main" val="3081467439"/>
                    </a:ext>
                  </a:extLst>
                </a:gridCol>
                <a:gridCol w="1152144">
                  <a:extLst>
                    <a:ext uri="{9D8B030D-6E8A-4147-A177-3AD203B41FA5}">
                      <a16:colId xmlns:a16="http://schemas.microsoft.com/office/drawing/2014/main" val="1532031882"/>
                    </a:ext>
                  </a:extLst>
                </a:gridCol>
                <a:gridCol w="1152144">
                  <a:extLst>
                    <a:ext uri="{9D8B030D-6E8A-4147-A177-3AD203B41FA5}">
                      <a16:colId xmlns:a16="http://schemas.microsoft.com/office/drawing/2014/main" val="4192311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932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- 2021-02-10 08:50:05</a:t>
                      </a:r>
                      <a:r>
                        <a:rPr kumimoji="0" lang="en-US" sz="1000" b="0" i="0" u="none" strike="noStrike" kern="1200" cap="none" spc="0" normalizeH="0" baseline="0" noProof="0">
                          <a:ln>
                            <a:noFill/>
                          </a:ln>
                          <a:solidFill>
                            <a:prstClr val="black"/>
                          </a:solidFill>
                          <a:effectLst/>
                          <a:uLnTx/>
                          <a:uFillTx/>
                          <a:latin typeface="+mn-lt"/>
                          <a:ea typeface="+mn-ea"/>
                          <a:cs typeface="+mn-cs"/>
                        </a:rPr>
                        <a:t>
 🔥 PROMO VERANO 🔥 $ 10.000 OFF 🔥 en Bicicletas MTB 🚴 
.
¡Stock limitado, últimas Bicis!
Ingresá el cupón "promoverano" y pagá en hasta 18 cuotas fijas.
¡No te lo pierdas!🏃 🏃
Compra aqui &gt; https://bit.ly/3qd4UdB
#Topmega #tubicitumundo #promoverano #summersale #mountainbike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1093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- 2021-02-11 15:56:18</a:t>
                      </a:r>
                      <a:r>
                        <a:rPr kumimoji="0" lang="es-ES" sz="1000" b="0" i="0" u="none" strike="noStrike" kern="1200" cap="none" spc="0" normalizeH="0" baseline="0" noProof="0">
                          <a:ln>
                            <a:noFill/>
                          </a:ln>
                          <a:solidFill>
                            <a:prstClr val="black"/>
                          </a:solidFill>
                          <a:effectLst/>
                          <a:uLnTx/>
                          <a:uFillTx/>
                          <a:latin typeface="+mn-lt"/>
                          <a:ea typeface="+mn-ea"/>
                          <a:cs typeface="+mn-cs"/>
                        </a:rPr>
                        <a:t>
 Paso a paso todos los detalles de #Maxam190 🔥🔥
#MotomelBicicletas #Gama2021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41765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- 2021-02-14 15:50:06</a:t>
                      </a:r>
                      <a:r>
                        <a:rPr kumimoji="0" lang="es-ES" sz="1000" b="0" i="0" u="none" strike="noStrike" kern="1200" cap="none" spc="0" normalizeH="0" baseline="0" noProof="0">
                          <a:ln>
                            <a:noFill/>
                          </a:ln>
                          <a:solidFill>
                            <a:prstClr val="black"/>
                          </a:solidFill>
                          <a:effectLst/>
                          <a:uLnTx/>
                          <a:uFillTx/>
                          <a:latin typeface="+mn-lt"/>
                          <a:ea typeface="+mn-ea"/>
                          <a:cs typeface="+mn-cs"/>
                        </a:rPr>
                        <a:t>
 Que el amor te lleve a seguir recorriendo nuevos caminos 💝 #MotomelBicicletas 
¡Feliz día!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5063452"/>
                  </a:ext>
                </a:extLst>
              </a:tr>
            </a:tbl>
          </a:graphicData>
        </a:graphic>
      </p:graphicFrame>
      <p:sp>
        <p:nvSpPr>
          <p:cNvPr id="4" name="Text Placeholder 3">
            <a:extLst>
              <a:ext uri="{FF2B5EF4-FFF2-40B4-BE49-F238E27FC236}">
                <a16:creationId xmlns:a16="http://schemas.microsoft.com/office/drawing/2014/main" id="{D546F88B-AFFA-4DA1-98C5-C6853A6F4EAF}"/>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4525873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538CD-FD68-4F0B-BBEA-1F0E12D0035F}"/>
              </a:ext>
            </a:extLst>
          </p:cNvPr>
          <p:cNvSpPr>
            <a:spLocks noGrp="1"/>
          </p:cNvSpPr>
          <p:nvPr>
            <p:ph type="title"/>
          </p:nvPr>
        </p:nvSpPr>
        <p:spPr/>
        <p:txBody>
          <a:bodyPr/>
          <a:lstStyle/>
          <a:p>
            <a:r>
              <a:rPr lang="en-US"/>
              <a:t>Instagram Posts Table | Teknialbikes - 13 of 15</a:t>
            </a:r>
          </a:p>
        </p:txBody>
      </p:sp>
      <p:graphicFrame>
        <p:nvGraphicFramePr>
          <p:cNvPr id="5" name="Table Placeholder 4">
            <a:extLst>
              <a:ext uri="{FF2B5EF4-FFF2-40B4-BE49-F238E27FC236}">
                <a16:creationId xmlns:a16="http://schemas.microsoft.com/office/drawing/2014/main" id="{DE853F2F-8DE2-41B8-9D19-01E6D37E9418}"/>
              </a:ext>
            </a:extLst>
          </p:cNvPr>
          <p:cNvGraphicFramePr>
            <a:graphicFrameLocks noGrp="1"/>
          </p:cNvGraphicFramePr>
          <p:nvPr>
            <p:ph type="tbl" sz="quarter" idx="13"/>
            <p:extLst>
              <p:ext uri="{D42A27DB-BD31-4B8C-83A1-F6EECF244321}">
                <p14:modId xmlns:p14="http://schemas.microsoft.com/office/powerpoint/2010/main" val="2538563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022284581"/>
                    </a:ext>
                  </a:extLst>
                </a:gridCol>
                <a:gridCol w="1152144">
                  <a:extLst>
                    <a:ext uri="{9D8B030D-6E8A-4147-A177-3AD203B41FA5}">
                      <a16:colId xmlns:a16="http://schemas.microsoft.com/office/drawing/2014/main" val="3805016276"/>
                    </a:ext>
                  </a:extLst>
                </a:gridCol>
                <a:gridCol w="1152144">
                  <a:extLst>
                    <a:ext uri="{9D8B030D-6E8A-4147-A177-3AD203B41FA5}">
                      <a16:colId xmlns:a16="http://schemas.microsoft.com/office/drawing/2014/main" val="1671736819"/>
                    </a:ext>
                  </a:extLst>
                </a:gridCol>
                <a:gridCol w="1152144">
                  <a:extLst>
                    <a:ext uri="{9D8B030D-6E8A-4147-A177-3AD203B41FA5}">
                      <a16:colId xmlns:a16="http://schemas.microsoft.com/office/drawing/2014/main" val="1055723915"/>
                    </a:ext>
                  </a:extLst>
                </a:gridCol>
                <a:gridCol w="1152144">
                  <a:extLst>
                    <a:ext uri="{9D8B030D-6E8A-4147-A177-3AD203B41FA5}">
                      <a16:colId xmlns:a16="http://schemas.microsoft.com/office/drawing/2014/main" val="3587729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751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- 2021-02-05 10:49:05</a:t>
                      </a:r>
                      <a:r>
                        <a:rPr kumimoji="0" lang="en-US" sz="1000" b="0" i="0" u="none" strike="noStrike" kern="1200" cap="none" spc="0" normalizeH="0" baseline="0" noProof="0">
                          <a:ln>
                            <a:noFill/>
                          </a:ln>
                          <a:solidFill>
                            <a:prstClr val="black"/>
                          </a:solidFill>
                          <a:effectLst/>
                          <a:uLnTx/>
                          <a:uFillTx/>
                          <a:latin typeface="+mn-lt"/>
                          <a:ea typeface="+mn-ea"/>
                          <a:cs typeface="+mn-cs"/>
                        </a:rPr>
                        <a:t>
 🔥 PROMO VERANO 🔥 .000 OFF 🔥 Bicicletas Eléctricas 
¡Stock limitado, últimas Bicis!
.
Ingresá el cupón "promoverano" y pagá en hasta 18 cuotas fijas.
¡No te lo pierdas, comprá hoy...🏃 🏃 https://bit.ly/3sn1Ugn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3421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- 2021-02-02 17:05:26</a:t>
                      </a:r>
                      <a:r>
                        <a:rPr kumimoji="0" lang="es-ES" sz="1000" b="0" i="0" u="none" strike="noStrike" kern="1200" cap="none" spc="0" normalizeH="0" baseline="0" noProof="0">
                          <a:ln>
                            <a:noFill/>
                          </a:ln>
                          <a:solidFill>
                            <a:prstClr val="black"/>
                          </a:solidFill>
                          <a:effectLst/>
                          <a:uLnTx/>
                          <a:uFillTx/>
                          <a:latin typeface="+mn-lt"/>
                          <a:ea typeface="+mn-ea"/>
                          <a:cs typeface="+mn-cs"/>
                        </a:rPr>
                        <a:t>
 Conocé todos los detalles de #Maxam90 y salí a recorrer la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55219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- 2021-02-08 09:40:04</a:t>
                      </a:r>
                      <a:r>
                        <a:rPr kumimoji="0" lang="en-US" sz="1000" b="0" i="0" u="none" strike="noStrike" kern="1200" cap="none" spc="0" normalizeH="0" baseline="0" noProof="0">
                          <a:ln>
                            <a:noFill/>
                          </a:ln>
                          <a:solidFill>
                            <a:prstClr val="black"/>
                          </a:solidFill>
                          <a:effectLst/>
                          <a:uLnTx/>
                          <a:uFillTx/>
                          <a:latin typeface="+mn-lt"/>
                          <a:ea typeface="+mn-ea"/>
                          <a:cs typeface="+mn-cs"/>
                        </a:rPr>
                        <a:t>
 #volveraclases 🤓 puede ser divertido, con este increíble descuento que tenemos para vos 💥💯
🎫Ingresa tu cupón #volveraclases y accede a .000 de descuento
💳 12 cuotas sin interés
🚛 Envío gratis a todo el país
.
💥 Comprá tu próxima #Crossboy y #Princess, disponible en tres rodados R12, R16 y R20 ➡https://bit.ly/3pDklf3
#vueltaalcole #topmega #tubicitumundo #backtoschool #kids #children #estudiantes #volveraclases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69833936"/>
                  </a:ext>
                </a:extLst>
              </a:tr>
            </a:tbl>
          </a:graphicData>
        </a:graphic>
      </p:graphicFrame>
      <p:sp>
        <p:nvSpPr>
          <p:cNvPr id="4" name="Text Placeholder 3">
            <a:extLst>
              <a:ext uri="{FF2B5EF4-FFF2-40B4-BE49-F238E27FC236}">
                <a16:creationId xmlns:a16="http://schemas.microsoft.com/office/drawing/2014/main" id="{8510E8AC-17F1-431E-83B3-D0C5EB1BD405}"/>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3355550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6B6DC-5866-4957-B32B-5A8C0F132DE9}"/>
              </a:ext>
            </a:extLst>
          </p:cNvPr>
          <p:cNvSpPr>
            <a:spLocks noGrp="1"/>
          </p:cNvSpPr>
          <p:nvPr>
            <p:ph type="title"/>
          </p:nvPr>
        </p:nvSpPr>
        <p:spPr/>
        <p:txBody>
          <a:bodyPr/>
          <a:lstStyle/>
          <a:p>
            <a:r>
              <a:rPr lang="en-US"/>
              <a:t>Instagram Posts Table | Teknialbikes - 14 of 15</a:t>
            </a:r>
          </a:p>
        </p:txBody>
      </p:sp>
      <p:graphicFrame>
        <p:nvGraphicFramePr>
          <p:cNvPr id="5" name="Table Placeholder 4">
            <a:extLst>
              <a:ext uri="{FF2B5EF4-FFF2-40B4-BE49-F238E27FC236}">
                <a16:creationId xmlns:a16="http://schemas.microsoft.com/office/drawing/2014/main" id="{8A97AE14-585B-4832-A49B-439B2A809F1E}"/>
              </a:ext>
            </a:extLst>
          </p:cNvPr>
          <p:cNvGraphicFramePr>
            <a:graphicFrameLocks noGrp="1"/>
          </p:cNvGraphicFramePr>
          <p:nvPr>
            <p:ph type="tbl" sz="quarter" idx="13"/>
            <p:extLst>
              <p:ext uri="{D42A27DB-BD31-4B8C-83A1-F6EECF244321}">
                <p14:modId xmlns:p14="http://schemas.microsoft.com/office/powerpoint/2010/main" val="754473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4009672752"/>
                    </a:ext>
                  </a:extLst>
                </a:gridCol>
                <a:gridCol w="1152144">
                  <a:extLst>
                    <a:ext uri="{9D8B030D-6E8A-4147-A177-3AD203B41FA5}">
                      <a16:colId xmlns:a16="http://schemas.microsoft.com/office/drawing/2014/main" val="1224323475"/>
                    </a:ext>
                  </a:extLst>
                </a:gridCol>
                <a:gridCol w="1152144">
                  <a:extLst>
                    <a:ext uri="{9D8B030D-6E8A-4147-A177-3AD203B41FA5}">
                      <a16:colId xmlns:a16="http://schemas.microsoft.com/office/drawing/2014/main" val="2598311091"/>
                    </a:ext>
                  </a:extLst>
                </a:gridCol>
                <a:gridCol w="1152144">
                  <a:extLst>
                    <a:ext uri="{9D8B030D-6E8A-4147-A177-3AD203B41FA5}">
                      <a16:colId xmlns:a16="http://schemas.microsoft.com/office/drawing/2014/main" val="759821427"/>
                    </a:ext>
                  </a:extLst>
                </a:gridCol>
                <a:gridCol w="1152144">
                  <a:extLst>
                    <a:ext uri="{9D8B030D-6E8A-4147-A177-3AD203B41FA5}">
                      <a16:colId xmlns:a16="http://schemas.microsoft.com/office/drawing/2014/main" val="151097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3580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- 2021-02-14 16:11:46</a:t>
                      </a:r>
                      <a:r>
                        <a:rPr kumimoji="0" lang="es-ES" sz="1000" b="0" i="0" u="none" strike="noStrike" kern="1200" cap="none" spc="0" normalizeH="0" baseline="0" noProof="0">
                          <a:ln>
                            <a:noFill/>
                          </a:ln>
                          <a:solidFill>
                            <a:prstClr val="black"/>
                          </a:solidFill>
                          <a:effectLst/>
                          <a:uLnTx/>
                          <a:uFillTx/>
                          <a:latin typeface="+mn-lt"/>
                          <a:ea typeface="+mn-ea"/>
                          <a:cs typeface="+mn-cs"/>
                        </a:rPr>
                        <a:t>
 💘 Pedealeando juntos llegamos más lejos 🥰 ¡Feliz día! #TeknialArgentina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57570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- 2021-02-10 15:50:06</a:t>
                      </a:r>
                      <a:r>
                        <a:rPr kumimoji="0" lang="es-ES" sz="1000" b="0" i="0" u="none" strike="noStrike" kern="1200" cap="none" spc="0" normalizeH="0" baseline="0" noProof="0">
                          <a:ln>
                            <a:noFill/>
                          </a:ln>
                          <a:solidFill>
                            <a:prstClr val="black"/>
                          </a:solidFill>
                          <a:effectLst/>
                          <a:uLnTx/>
                          <a:uFillTx/>
                          <a:latin typeface="+mn-lt"/>
                          <a:ea typeface="+mn-ea"/>
                          <a:cs typeface="+mn-cs"/>
                        </a:rPr>
                        <a:t>
 Conocé cada centímetro de la #Tarpan100ER🔥🔥 #TeknialArgentina #Gama2021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9932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- 2021-02-01 15:00:32</a:t>
                      </a:r>
                      <a:r>
                        <a:rPr kumimoji="0" lang="es-ES" sz="1000" b="0" i="0" u="none" strike="noStrike" kern="1200" cap="none" spc="0" normalizeH="0" baseline="0" noProof="0">
                          <a:ln>
                            <a:noFill/>
                          </a:ln>
                          <a:solidFill>
                            <a:prstClr val="black"/>
                          </a:solidFill>
                          <a:effectLst/>
                          <a:uLnTx/>
                          <a:uFillTx/>
                          <a:latin typeface="+mn-lt"/>
                          <a:ea typeface="+mn-ea"/>
                          <a:cs typeface="+mn-cs"/>
                        </a:rPr>
                        <a:t>
 #volveraclases 🤓 puede ser divertido, con este increible descuento que tenemos para vos 💥💯
🎫Ingresa tu cupón #volveraclases y accede a .000 de descuento
💳 12 cuotas sin interés
🚛 Envío gratis a todo el país
.
💥 Comprá tu próxima #Crossboy y #Princess, disponible en tres rodados R12, R16 y R20 ➡https://bit.ly/3pDklf3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363892"/>
                  </a:ext>
                </a:extLst>
              </a:tr>
            </a:tbl>
          </a:graphicData>
        </a:graphic>
      </p:graphicFrame>
      <p:sp>
        <p:nvSpPr>
          <p:cNvPr id="4" name="Text Placeholder 3">
            <a:extLst>
              <a:ext uri="{FF2B5EF4-FFF2-40B4-BE49-F238E27FC236}">
                <a16:creationId xmlns:a16="http://schemas.microsoft.com/office/drawing/2014/main" id="{4F47CA16-4536-456E-98D5-87451BC86B67}"/>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5637997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997BC-1260-449B-BB20-BAF0BB052B85}"/>
              </a:ext>
            </a:extLst>
          </p:cNvPr>
          <p:cNvSpPr>
            <a:spLocks noGrp="1"/>
          </p:cNvSpPr>
          <p:nvPr>
            <p:ph type="title"/>
          </p:nvPr>
        </p:nvSpPr>
        <p:spPr/>
        <p:txBody>
          <a:bodyPr/>
          <a:lstStyle/>
          <a:p>
            <a:r>
              <a:rPr lang="en-US"/>
              <a:t>Instagram Posts Table | Teknialbikes - 15 of 15</a:t>
            </a:r>
          </a:p>
        </p:txBody>
      </p:sp>
      <p:graphicFrame>
        <p:nvGraphicFramePr>
          <p:cNvPr id="5" name="Table Placeholder 4">
            <a:extLst>
              <a:ext uri="{FF2B5EF4-FFF2-40B4-BE49-F238E27FC236}">
                <a16:creationId xmlns:a16="http://schemas.microsoft.com/office/drawing/2014/main" id="{2E5CD606-555F-4189-979B-95CF5E51A7A6}"/>
              </a:ext>
            </a:extLst>
          </p:cNvPr>
          <p:cNvGraphicFramePr>
            <a:graphicFrameLocks noGrp="1"/>
          </p:cNvGraphicFramePr>
          <p:nvPr>
            <p:ph type="tbl" sz="quarter" idx="13"/>
            <p:extLst>
              <p:ext uri="{D42A27DB-BD31-4B8C-83A1-F6EECF244321}">
                <p14:modId xmlns:p14="http://schemas.microsoft.com/office/powerpoint/2010/main" val="3941540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46566733"/>
                    </a:ext>
                  </a:extLst>
                </a:gridCol>
                <a:gridCol w="1152144">
                  <a:extLst>
                    <a:ext uri="{9D8B030D-6E8A-4147-A177-3AD203B41FA5}">
                      <a16:colId xmlns:a16="http://schemas.microsoft.com/office/drawing/2014/main" val="1673734366"/>
                    </a:ext>
                  </a:extLst>
                </a:gridCol>
                <a:gridCol w="1152144">
                  <a:extLst>
                    <a:ext uri="{9D8B030D-6E8A-4147-A177-3AD203B41FA5}">
                      <a16:colId xmlns:a16="http://schemas.microsoft.com/office/drawing/2014/main" val="3652544318"/>
                    </a:ext>
                  </a:extLst>
                </a:gridCol>
                <a:gridCol w="1152144">
                  <a:extLst>
                    <a:ext uri="{9D8B030D-6E8A-4147-A177-3AD203B41FA5}">
                      <a16:colId xmlns:a16="http://schemas.microsoft.com/office/drawing/2014/main" val="1758904093"/>
                    </a:ext>
                  </a:extLst>
                </a:gridCol>
                <a:gridCol w="1152144">
                  <a:extLst>
                    <a:ext uri="{9D8B030D-6E8A-4147-A177-3AD203B41FA5}">
                      <a16:colId xmlns:a16="http://schemas.microsoft.com/office/drawing/2014/main" val="1047291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4458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- 2021-02-12 16:50:07</a:t>
                      </a:r>
                      <a:r>
                        <a:rPr kumimoji="0" lang="en-US" sz="1000" b="0" i="0" u="none" strike="noStrike" kern="1200" cap="none" spc="0" normalizeH="0" baseline="0" noProof="0">
                          <a:ln>
                            <a:noFill/>
                          </a:ln>
                          <a:solidFill>
                            <a:prstClr val="black"/>
                          </a:solidFill>
                          <a:effectLst/>
                          <a:uLnTx/>
                          <a:uFillTx/>
                          <a:latin typeface="+mn-lt"/>
                          <a:ea typeface="+mn-ea"/>
                          <a:cs typeface="+mn-cs"/>
                        </a:rPr>
                        <a:t>
 #volveraclases 🤓 puede ser divertido, con este increíble descuento que tenemos para vos 💥💯
🎫Ingresa tu cupón #volveraclases y accede a .000 de descuento
💳 12 cuotas sin interés
🚛 Envío gratis a todo el país
.
💥 Comprá tu próxima #Crossboy y #Princess, disponible en tres rodados R12, R16 y R20 ➡https://bit.ly/3pDklf3
#vueltaalcole #topmega #tubicitumundo #backtoschool #kids #children #estudiantes #volveraclases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641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- 2021-02-03 15:15:11</a:t>
                      </a:r>
                      <a:r>
                        <a:rPr kumimoji="0" lang="en-US" sz="1000" b="0" i="0" u="none" strike="noStrike" kern="1200" cap="none" spc="0" normalizeH="0" baseline="0" noProof="0">
                          <a:ln>
                            <a:noFill/>
                          </a:ln>
                          <a:solidFill>
                            <a:prstClr val="black"/>
                          </a:solidFill>
                          <a:effectLst/>
                          <a:uLnTx/>
                          <a:uFillTx/>
                          <a:latin typeface="+mn-lt"/>
                          <a:ea typeface="+mn-ea"/>
                          <a:cs typeface="+mn-cs"/>
                        </a:rPr>
                        <a:t>
 #Tarpan100ER o #Tarpan200ER. 
#TeknialArgentina #Gama2021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41682306"/>
                  </a:ext>
                </a:extLst>
              </a:tr>
            </a:tbl>
          </a:graphicData>
        </a:graphic>
      </p:graphicFrame>
      <p:sp>
        <p:nvSpPr>
          <p:cNvPr id="4" name="Text Placeholder 3">
            <a:extLst>
              <a:ext uri="{FF2B5EF4-FFF2-40B4-BE49-F238E27FC236}">
                <a16:creationId xmlns:a16="http://schemas.microsoft.com/office/drawing/2014/main" id="{F37F976C-EB20-4AC2-9113-DD5CFF829460}"/>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9795715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1981</Words>
  <Application>Microsoft Office PowerPoint</Application>
  <PresentationFormat>On-screen Show (4:3)</PresentationFormat>
  <Paragraphs>608</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Change Per Weekday | Teknialbikes</vt:lpstr>
      <vt:lpstr>Instagram Posts By Hour | Teknialbikes</vt:lpstr>
      <vt:lpstr>Instagram Followers Total | Teknialbikes</vt:lpstr>
      <vt:lpstr>Instagram Posts By Weekday | Teknialbikes</vt:lpstr>
      <vt:lpstr>Instagram Interaction Rate By Hour | Teknialbikes</vt:lpstr>
      <vt:lpstr>Instagram Interaction Rate By Weekday | Teknialbikes</vt:lpstr>
      <vt:lpstr>Instagram Interactions by Post Type | Teknialbikes</vt:lpstr>
      <vt:lpstr>Instagram Interaction Rate By Post Type | Teknialbikes</vt:lpstr>
      <vt:lpstr>Instagram Post Type Distribution Per Profile | Teknialbikes</vt:lpstr>
      <vt:lpstr>Instagram Interactions Distribution | Teknialbikes</vt:lpstr>
      <vt:lpstr>Instagram Posts Table | Teknialbikes - 1 of 8</vt:lpstr>
      <vt:lpstr>Instagram Posts Table | Teknialbikes - 2 of 8</vt:lpstr>
      <vt:lpstr>Instagram Posts Table | Teknialbikes - 3 of 8</vt:lpstr>
      <vt:lpstr>Instagram Posts Table | Teknialbikes - 4 of 8</vt:lpstr>
      <vt:lpstr>Instagram Posts Table | Teknialbikes - 5 of 8</vt:lpstr>
      <vt:lpstr>Instagram Posts Table | Teknialbikes - 6 of 8</vt:lpstr>
      <vt:lpstr>Instagram Posts Table | Teknialbikes - 7 of 8</vt:lpstr>
      <vt:lpstr>Instagram Posts Table | Teknialbikes - 8 of 8</vt:lpstr>
      <vt:lpstr>Instagram Hashtag Detection | Teknialbikes - 1 of 3</vt:lpstr>
      <vt:lpstr>Instagram Hashtag Detection | Teknialbikes - 2 of 3</vt:lpstr>
      <vt:lpstr>Instagram Hashtag Detection | Teknialbikes - 3 of 3</vt:lpstr>
      <vt:lpstr>Instagram Posts Table | Teknialbikes - 1 of 15</vt:lpstr>
      <vt:lpstr>Instagram Posts Table | Teknialbikes - 2 of 15</vt:lpstr>
      <vt:lpstr>Instagram Posts Table | Teknialbikes - 3 of 15</vt:lpstr>
      <vt:lpstr>Instagram Posts Table | Teknialbikes - 4 of 15</vt:lpstr>
      <vt:lpstr>Instagram Posts Table | Teknialbikes - 5 of 15</vt:lpstr>
      <vt:lpstr>Instagram Posts Table | Teknialbikes - 6 of 15</vt:lpstr>
      <vt:lpstr>Instagram Posts Table | Teknialbikes - 7 of 15</vt:lpstr>
      <vt:lpstr>Instagram Posts Table | Teknialbikes - 8 of 15</vt:lpstr>
      <vt:lpstr>Instagram Posts Table | Teknialbikes - 9 of 15</vt:lpstr>
      <vt:lpstr>Instagram Posts Table | Teknialbikes - 10 of 15</vt:lpstr>
      <vt:lpstr>Instagram Posts Table | Teknialbikes - 11 of 15</vt:lpstr>
      <vt:lpstr>Instagram Posts Table | Teknialbikes - 12 of 15</vt:lpstr>
      <vt:lpstr>Instagram Posts Table | Teknialbikes - 13 of 15</vt:lpstr>
      <vt:lpstr>Instagram Posts Table | Teknialbikes - 14 of 15</vt:lpstr>
      <vt:lpstr>Instagram Posts Table | Teknialbikes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2021-02-17T14:32:13Z</dcterms:created>
  <dcterms:modified xsi:type="dcterms:W3CDTF">2021-02-17T14:33:31Z</dcterms:modified>
</cp:coreProperties>
</file>