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5.5285000000000002</c:v>
                </c:pt>
                <c:pt idx="1">
                  <c:v>26.666699999999999</c:v>
                </c:pt>
                <c:pt idx="2">
                  <c:v>0</c:v>
                </c:pt>
                <c:pt idx="3">
                  <c:v>100</c:v>
                </c:pt>
                <c:pt idx="4">
                  <c:v>31.578900000000001</c:v>
                </c:pt>
                <c:pt idx="5">
                  <c:v>0.91180000000000005</c:v>
                </c:pt>
                <c:pt idx="6">
                  <c:v>15.1396</c:v>
                </c:pt>
                <c:pt idx="7">
                  <c:v>-7.8883000000000001</c:v>
                </c:pt>
              </c:numCache>
            </c:numRef>
          </c:val>
          <c:extLst>
            <c:ext xmlns:c16="http://schemas.microsoft.com/office/drawing/2014/chart" uri="{C3380CC4-5D6E-409C-BE32-E72D297353CC}">
              <c16:uniqueId val="{00000000-248E-4821-B857-A280CC4D30BF}"/>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1.6257999999999999</c:v>
                </c:pt>
                <c:pt idx="1">
                  <c:v>33.333300000000001</c:v>
                </c:pt>
                <c:pt idx="2">
                  <c:v>0</c:v>
                </c:pt>
                <c:pt idx="3">
                  <c:v>50</c:v>
                </c:pt>
                <c:pt idx="4">
                  <c:v>31.578900000000001</c:v>
                </c:pt>
                <c:pt idx="5">
                  <c:v>1.1183000000000001</c:v>
                </c:pt>
                <c:pt idx="6">
                  <c:v>73.132000000000005</c:v>
                </c:pt>
                <c:pt idx="7">
                  <c:v>100</c:v>
                </c:pt>
              </c:numCache>
            </c:numRef>
          </c:val>
          <c:extLst>
            <c:ext xmlns:c16="http://schemas.microsoft.com/office/drawing/2014/chart" uri="{C3380CC4-5D6E-409C-BE32-E72D297353CC}">
              <c16:uniqueId val="{00000001-248E-4821-B857-A280CC4D30BF}"/>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37.949199999999998</c:v>
                </c:pt>
                <c:pt idx="1">
                  <c:v>100</c:v>
                </c:pt>
                <c:pt idx="2">
                  <c:v>50</c:v>
                </c:pt>
                <c:pt idx="3">
                  <c:v>0</c:v>
                </c:pt>
                <c:pt idx="4">
                  <c:v>100</c:v>
                </c:pt>
                <c:pt idx="5">
                  <c:v>100</c:v>
                </c:pt>
                <c:pt idx="6">
                  <c:v>100</c:v>
                </c:pt>
                <c:pt idx="7">
                  <c:v>15.789199999999999</c:v>
                </c:pt>
              </c:numCache>
            </c:numRef>
          </c:val>
          <c:extLst>
            <c:ext xmlns:c16="http://schemas.microsoft.com/office/drawing/2014/chart" uri="{C3380CC4-5D6E-409C-BE32-E72D297353CC}">
              <c16:uniqueId val="{00000002-248E-4821-B857-A280CC4D30BF}"/>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33.150100000000002</c:v>
                </c:pt>
                <c:pt idx="1">
                  <c:v>6.6666999999999996</c:v>
                </c:pt>
                <c:pt idx="2">
                  <c:v>100</c:v>
                </c:pt>
                <c:pt idx="3">
                  <c:v>0</c:v>
                </c:pt>
                <c:pt idx="4">
                  <c:v>47.368400000000001</c:v>
                </c:pt>
                <c:pt idx="5">
                  <c:v>24.895900000000001</c:v>
                </c:pt>
                <c:pt idx="6">
                  <c:v>54.438200000000002</c:v>
                </c:pt>
                <c:pt idx="7">
                  <c:v>35.348500000000001</c:v>
                </c:pt>
              </c:numCache>
            </c:numRef>
          </c:val>
          <c:extLst>
            <c:ext xmlns:c16="http://schemas.microsoft.com/office/drawing/2014/chart" uri="{C3380CC4-5D6E-409C-BE32-E72D297353CC}">
              <c16:uniqueId val="{00000003-248E-4821-B857-A280CC4D30BF}"/>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26.666699999999999</c:v>
                </c:pt>
                <c:pt idx="2">
                  <c:v>0</c:v>
                </c:pt>
                <c:pt idx="3">
                  <c:v>0</c:v>
                </c:pt>
                <c:pt idx="4">
                  <c:v>21.052600000000002</c:v>
                </c:pt>
                <c:pt idx="5">
                  <c:v>30.760899999999999</c:v>
                </c:pt>
                <c:pt idx="6">
                  <c:v>43.966099999999997</c:v>
                </c:pt>
                <c:pt idx="7">
                  <c:v>14.931800000000001</c:v>
                </c:pt>
              </c:numCache>
            </c:numRef>
          </c:val>
          <c:extLst>
            <c:ext xmlns:c16="http://schemas.microsoft.com/office/drawing/2014/chart" uri="{C3380CC4-5D6E-409C-BE32-E72D297353CC}">
              <c16:uniqueId val="{00000004-248E-4821-B857-A280CC4D30BF}"/>
            </c:ext>
          </c:extLst>
        </c:ser>
        <c:dLbls>
          <c:showLegendKey val="0"/>
          <c:showVal val="0"/>
          <c:showCatName val="0"/>
          <c:showSerName val="0"/>
          <c:showPercent val="0"/>
          <c:showBubbleSize val="0"/>
        </c:dLbls>
        <c:axId val="296583760"/>
        <c:axId val="296581136"/>
      </c:radarChart>
      <c:catAx>
        <c:axId val="2965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81136"/>
        <c:crosses val="autoZero"/>
        <c:auto val="1"/>
        <c:lblAlgn val="ctr"/>
        <c:lblOffset val="100"/>
        <c:noMultiLvlLbl val="0"/>
      </c:catAx>
      <c:valAx>
        <c:axId val="29658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8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8636</c:v>
                </c:pt>
                <c:pt idx="1">
                  <c:v>8633</c:v>
                </c:pt>
                <c:pt idx="2">
                  <c:v>8622</c:v>
                </c:pt>
                <c:pt idx="3">
                  <c:v>8624</c:v>
                </c:pt>
                <c:pt idx="4">
                  <c:v>8619</c:v>
                </c:pt>
                <c:pt idx="5">
                  <c:v>8618</c:v>
                </c:pt>
                <c:pt idx="6">
                  <c:v>8613</c:v>
                </c:pt>
                <c:pt idx="7">
                  <c:v>8607</c:v>
                </c:pt>
                <c:pt idx="8">
                  <c:v>8604</c:v>
                </c:pt>
                <c:pt idx="9">
                  <c:v>8580</c:v>
                </c:pt>
                <c:pt idx="10">
                  <c:v>8574</c:v>
                </c:pt>
                <c:pt idx="11">
                  <c:v>8563</c:v>
                </c:pt>
                <c:pt idx="12">
                  <c:v>8562</c:v>
                </c:pt>
                <c:pt idx="13">
                  <c:v>8556</c:v>
                </c:pt>
                <c:pt idx="14">
                  <c:v>8538</c:v>
                </c:pt>
                <c:pt idx="15">
                  <c:v>8520</c:v>
                </c:pt>
                <c:pt idx="16">
                  <c:v>8504</c:v>
                </c:pt>
                <c:pt idx="17">
                  <c:v>8497</c:v>
                </c:pt>
                <c:pt idx="18">
                  <c:v>8488</c:v>
                </c:pt>
                <c:pt idx="19">
                  <c:v>8478</c:v>
                </c:pt>
                <c:pt idx="20">
                  <c:v>8472</c:v>
                </c:pt>
                <c:pt idx="21">
                  <c:v>8470</c:v>
                </c:pt>
                <c:pt idx="22">
                  <c:v>8467</c:v>
                </c:pt>
                <c:pt idx="23">
                  <c:v>8456</c:v>
                </c:pt>
                <c:pt idx="24">
                  <c:v>8453</c:v>
                </c:pt>
                <c:pt idx="25">
                  <c:v>8447</c:v>
                </c:pt>
                <c:pt idx="26">
                  <c:v>8434</c:v>
                </c:pt>
                <c:pt idx="27">
                  <c:v>8423</c:v>
                </c:pt>
                <c:pt idx="28">
                  <c:v>8423</c:v>
                </c:pt>
                <c:pt idx="29">
                  <c:v>8415</c:v>
                </c:pt>
                <c:pt idx="30">
                  <c:v>8406</c:v>
                </c:pt>
              </c:numCache>
            </c:numRef>
          </c:val>
          <c:smooth val="0"/>
          <c:extLst>
            <c:ext xmlns:c16="http://schemas.microsoft.com/office/drawing/2014/chart" uri="{C3380CC4-5D6E-409C-BE32-E72D297353CC}">
              <c16:uniqueId val="{00000000-AD3D-48C6-89A8-70214D924A57}"/>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1878</c:v>
                </c:pt>
                <c:pt idx="1">
                  <c:v>1899</c:v>
                </c:pt>
                <c:pt idx="2">
                  <c:v>1914</c:v>
                </c:pt>
                <c:pt idx="3">
                  <c:v>1937</c:v>
                </c:pt>
                <c:pt idx="4">
                  <c:v>1947</c:v>
                </c:pt>
                <c:pt idx="5">
                  <c:v>1963</c:v>
                </c:pt>
                <c:pt idx="6">
                  <c:v>1977</c:v>
                </c:pt>
                <c:pt idx="7">
                  <c:v>2001</c:v>
                </c:pt>
                <c:pt idx="8">
                  <c:v>2032</c:v>
                </c:pt>
                <c:pt idx="9">
                  <c:v>2048</c:v>
                </c:pt>
                <c:pt idx="10">
                  <c:v>2066</c:v>
                </c:pt>
                <c:pt idx="11">
                  <c:v>2090</c:v>
                </c:pt>
                <c:pt idx="12">
                  <c:v>2110</c:v>
                </c:pt>
                <c:pt idx="13">
                  <c:v>2115</c:v>
                </c:pt>
                <c:pt idx="14">
                  <c:v>2114</c:v>
                </c:pt>
                <c:pt idx="15">
                  <c:v>2117</c:v>
                </c:pt>
                <c:pt idx="16">
                  <c:v>2116</c:v>
                </c:pt>
                <c:pt idx="17">
                  <c:v>2127</c:v>
                </c:pt>
                <c:pt idx="18">
                  <c:v>2153</c:v>
                </c:pt>
                <c:pt idx="19">
                  <c:v>2199</c:v>
                </c:pt>
                <c:pt idx="20">
                  <c:v>2221</c:v>
                </c:pt>
                <c:pt idx="21">
                  <c:v>2258</c:v>
                </c:pt>
                <c:pt idx="22">
                  <c:v>2288</c:v>
                </c:pt>
                <c:pt idx="23">
                  <c:v>2310</c:v>
                </c:pt>
                <c:pt idx="24">
                  <c:v>2350</c:v>
                </c:pt>
                <c:pt idx="25">
                  <c:v>2374</c:v>
                </c:pt>
                <c:pt idx="26">
                  <c:v>2392</c:v>
                </c:pt>
                <c:pt idx="27">
                  <c:v>2407</c:v>
                </c:pt>
                <c:pt idx="28">
                  <c:v>2427</c:v>
                </c:pt>
                <c:pt idx="29">
                  <c:v>2454</c:v>
                </c:pt>
                <c:pt idx="30">
                  <c:v>2472</c:v>
                </c:pt>
              </c:numCache>
            </c:numRef>
          </c:val>
          <c:smooth val="0"/>
          <c:extLst>
            <c:ext xmlns:c16="http://schemas.microsoft.com/office/drawing/2014/chart" uri="{C3380CC4-5D6E-409C-BE32-E72D297353CC}">
              <c16:uniqueId val="{00000001-AD3D-48C6-89A8-70214D924A57}"/>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54812</c:v>
                </c:pt>
                <c:pt idx="1">
                  <c:v>54794</c:v>
                </c:pt>
                <c:pt idx="2">
                  <c:v>55175</c:v>
                </c:pt>
                <c:pt idx="3">
                  <c:v>57114</c:v>
                </c:pt>
                <c:pt idx="4">
                  <c:v>58332</c:v>
                </c:pt>
                <c:pt idx="5">
                  <c:v>58224</c:v>
                </c:pt>
                <c:pt idx="6">
                  <c:v>58196</c:v>
                </c:pt>
                <c:pt idx="7">
                  <c:v>58140</c:v>
                </c:pt>
                <c:pt idx="8">
                  <c:v>58109</c:v>
                </c:pt>
                <c:pt idx="9">
                  <c:v>58068</c:v>
                </c:pt>
                <c:pt idx="10">
                  <c:v>58025</c:v>
                </c:pt>
                <c:pt idx="11">
                  <c:v>57997</c:v>
                </c:pt>
                <c:pt idx="12">
                  <c:v>57967</c:v>
                </c:pt>
                <c:pt idx="13">
                  <c:v>57920</c:v>
                </c:pt>
                <c:pt idx="14">
                  <c:v>57880</c:v>
                </c:pt>
                <c:pt idx="15">
                  <c:v>57848</c:v>
                </c:pt>
                <c:pt idx="16">
                  <c:v>57814</c:v>
                </c:pt>
                <c:pt idx="17">
                  <c:v>57797</c:v>
                </c:pt>
                <c:pt idx="18">
                  <c:v>57742</c:v>
                </c:pt>
                <c:pt idx="19">
                  <c:v>57712</c:v>
                </c:pt>
                <c:pt idx="20">
                  <c:v>57671</c:v>
                </c:pt>
                <c:pt idx="21">
                  <c:v>57630</c:v>
                </c:pt>
                <c:pt idx="22">
                  <c:v>57668</c:v>
                </c:pt>
                <c:pt idx="23">
                  <c:v>57697</c:v>
                </c:pt>
                <c:pt idx="24">
                  <c:v>57645</c:v>
                </c:pt>
                <c:pt idx="25">
                  <c:v>57703</c:v>
                </c:pt>
                <c:pt idx="26">
                  <c:v>57722</c:v>
                </c:pt>
                <c:pt idx="27">
                  <c:v>57701</c:v>
                </c:pt>
                <c:pt idx="28">
                  <c:v>57706</c:v>
                </c:pt>
                <c:pt idx="29">
                  <c:v>57712</c:v>
                </c:pt>
                <c:pt idx="30">
                  <c:v>57701</c:v>
                </c:pt>
              </c:numCache>
            </c:numRef>
          </c:val>
          <c:smooth val="0"/>
          <c:extLst>
            <c:ext xmlns:c16="http://schemas.microsoft.com/office/drawing/2014/chart" uri="{C3380CC4-5D6E-409C-BE32-E72D297353CC}">
              <c16:uniqueId val="{00000002-AD3D-48C6-89A8-70214D924A57}"/>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45337</c:v>
                </c:pt>
                <c:pt idx="1">
                  <c:v>45610</c:v>
                </c:pt>
                <c:pt idx="2">
                  <c:v>45757</c:v>
                </c:pt>
                <c:pt idx="3">
                  <c:v>45889</c:v>
                </c:pt>
                <c:pt idx="4">
                  <c:v>47196</c:v>
                </c:pt>
                <c:pt idx="5">
                  <c:v>47527</c:v>
                </c:pt>
                <c:pt idx="6">
                  <c:v>47596</c:v>
                </c:pt>
                <c:pt idx="7">
                  <c:v>47665</c:v>
                </c:pt>
                <c:pt idx="8">
                  <c:v>47696</c:v>
                </c:pt>
                <c:pt idx="9">
                  <c:v>47920</c:v>
                </c:pt>
                <c:pt idx="10">
                  <c:v>48233</c:v>
                </c:pt>
                <c:pt idx="11">
                  <c:v>48361</c:v>
                </c:pt>
                <c:pt idx="12">
                  <c:v>48389</c:v>
                </c:pt>
                <c:pt idx="13">
                  <c:v>48413</c:v>
                </c:pt>
                <c:pt idx="14">
                  <c:v>48447</c:v>
                </c:pt>
                <c:pt idx="15">
                  <c:v>48724</c:v>
                </c:pt>
                <c:pt idx="16">
                  <c:v>48802</c:v>
                </c:pt>
                <c:pt idx="17">
                  <c:v>48900</c:v>
                </c:pt>
                <c:pt idx="18">
                  <c:v>49502</c:v>
                </c:pt>
                <c:pt idx="19">
                  <c:v>49848</c:v>
                </c:pt>
                <c:pt idx="20">
                  <c:v>49888</c:v>
                </c:pt>
                <c:pt idx="21">
                  <c:v>49906</c:v>
                </c:pt>
                <c:pt idx="22">
                  <c:v>49948</c:v>
                </c:pt>
                <c:pt idx="23">
                  <c:v>49983</c:v>
                </c:pt>
                <c:pt idx="24">
                  <c:v>50118</c:v>
                </c:pt>
                <c:pt idx="25">
                  <c:v>50164</c:v>
                </c:pt>
                <c:pt idx="26">
                  <c:v>50206</c:v>
                </c:pt>
                <c:pt idx="27">
                  <c:v>50265</c:v>
                </c:pt>
                <c:pt idx="28">
                  <c:v>50304</c:v>
                </c:pt>
                <c:pt idx="29">
                  <c:v>50353</c:v>
                </c:pt>
                <c:pt idx="30">
                  <c:v>50404</c:v>
                </c:pt>
              </c:numCache>
            </c:numRef>
          </c:val>
          <c:smooth val="0"/>
          <c:extLst>
            <c:ext xmlns:c16="http://schemas.microsoft.com/office/drawing/2014/chart" uri="{C3380CC4-5D6E-409C-BE32-E72D297353CC}">
              <c16:uniqueId val="{00000003-AD3D-48C6-89A8-70214D924A57}"/>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Sheet1!$F$2:$F$32</c:f>
              <c:numCache>
                <c:formatCode>General</c:formatCode>
                <c:ptCount val="31"/>
                <c:pt idx="0">
                  <c:v>146555</c:v>
                </c:pt>
                <c:pt idx="1">
                  <c:v>147042</c:v>
                </c:pt>
                <c:pt idx="2">
                  <c:v>148513</c:v>
                </c:pt>
                <c:pt idx="3">
                  <c:v>149186</c:v>
                </c:pt>
                <c:pt idx="4">
                  <c:v>149400</c:v>
                </c:pt>
                <c:pt idx="5">
                  <c:v>149439</c:v>
                </c:pt>
                <c:pt idx="6">
                  <c:v>149354</c:v>
                </c:pt>
                <c:pt idx="7">
                  <c:v>149272</c:v>
                </c:pt>
                <c:pt idx="8">
                  <c:v>149204</c:v>
                </c:pt>
                <c:pt idx="9">
                  <c:v>149142</c:v>
                </c:pt>
                <c:pt idx="10">
                  <c:v>149060</c:v>
                </c:pt>
                <c:pt idx="11">
                  <c:v>149013</c:v>
                </c:pt>
                <c:pt idx="12">
                  <c:v>148950</c:v>
                </c:pt>
                <c:pt idx="13">
                  <c:v>148879</c:v>
                </c:pt>
                <c:pt idx="14">
                  <c:v>148764</c:v>
                </c:pt>
                <c:pt idx="15">
                  <c:v>148674</c:v>
                </c:pt>
                <c:pt idx="16">
                  <c:v>148616</c:v>
                </c:pt>
                <c:pt idx="17">
                  <c:v>148533</c:v>
                </c:pt>
                <c:pt idx="18">
                  <c:v>148465</c:v>
                </c:pt>
                <c:pt idx="19">
                  <c:v>148377</c:v>
                </c:pt>
                <c:pt idx="20">
                  <c:v>148316</c:v>
                </c:pt>
                <c:pt idx="21">
                  <c:v>148251</c:v>
                </c:pt>
                <c:pt idx="22">
                  <c:v>148194</c:v>
                </c:pt>
                <c:pt idx="23">
                  <c:v>148146</c:v>
                </c:pt>
                <c:pt idx="24">
                  <c:v>147996</c:v>
                </c:pt>
                <c:pt idx="25">
                  <c:v>147917</c:v>
                </c:pt>
                <c:pt idx="26">
                  <c:v>147851</c:v>
                </c:pt>
                <c:pt idx="27">
                  <c:v>150465</c:v>
                </c:pt>
                <c:pt idx="28">
                  <c:v>151809</c:v>
                </c:pt>
                <c:pt idx="29">
                  <c:v>152023</c:v>
                </c:pt>
                <c:pt idx="30">
                  <c:v>152048</c:v>
                </c:pt>
              </c:numCache>
            </c:numRef>
          </c:val>
          <c:smooth val="0"/>
          <c:extLst>
            <c:ext xmlns:c16="http://schemas.microsoft.com/office/drawing/2014/chart" uri="{C3380CC4-5D6E-409C-BE32-E72D297353CC}">
              <c16:uniqueId val="{00000004-AD3D-48C6-89A8-70214D924A57}"/>
            </c:ext>
          </c:extLst>
        </c:ser>
        <c:dLbls>
          <c:showLegendKey val="0"/>
          <c:showVal val="0"/>
          <c:showCatName val="0"/>
          <c:showSerName val="0"/>
          <c:showPercent val="0"/>
          <c:showBubbleSize val="0"/>
        </c:dLbls>
        <c:smooth val="0"/>
        <c:axId val="296583104"/>
        <c:axId val="296584088"/>
      </c:lineChart>
      <c:dateAx>
        <c:axId val="29658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84088"/>
        <c:crosses val="autoZero"/>
        <c:auto val="1"/>
        <c:lblOffset val="100"/>
        <c:baseTimeUnit val="days"/>
      </c:dateAx>
      <c:valAx>
        <c:axId val="29658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8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-4</c:v>
                </c:pt>
                <c:pt idx="2">
                  <c:v>-8</c:v>
                </c:pt>
                <c:pt idx="3">
                  <c:v>-6</c:v>
                </c:pt>
                <c:pt idx="4">
                  <c:v>-7</c:v>
                </c:pt>
                <c:pt idx="5">
                  <c:v>-5</c:v>
                </c:pt>
                <c:pt idx="6">
                  <c:v>-7</c:v>
                </c:pt>
              </c:numCache>
            </c:numRef>
          </c:val>
          <c:extLst>
            <c:ext xmlns:c16="http://schemas.microsoft.com/office/drawing/2014/chart" uri="{C3380CC4-5D6E-409C-BE32-E72D297353CC}">
              <c16:uniqueId val="{00000000-802D-48F6-9157-E6FA9387D6ED}"/>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23</c:v>
                </c:pt>
                <c:pt idx="2">
                  <c:v>21</c:v>
                </c:pt>
                <c:pt idx="3">
                  <c:v>25</c:v>
                </c:pt>
                <c:pt idx="4">
                  <c:v>14</c:v>
                </c:pt>
                <c:pt idx="5">
                  <c:v>21</c:v>
                </c:pt>
                <c:pt idx="6">
                  <c:v>22</c:v>
                </c:pt>
              </c:numCache>
            </c:numRef>
          </c:val>
          <c:extLst>
            <c:ext xmlns:c16="http://schemas.microsoft.com/office/drawing/2014/chart" uri="{C3380CC4-5D6E-409C-BE32-E72D297353CC}">
              <c16:uniqueId val="{00000001-802D-48F6-9157-E6FA9387D6ED}"/>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65</c:v>
                </c:pt>
                <c:pt idx="1">
                  <c:v>457</c:v>
                </c:pt>
                <c:pt idx="2">
                  <c:v>298</c:v>
                </c:pt>
                <c:pt idx="3">
                  <c:v>-37</c:v>
                </c:pt>
                <c:pt idx="4">
                  <c:v>-34</c:v>
                </c:pt>
                <c:pt idx="5">
                  <c:v>-27</c:v>
                </c:pt>
                <c:pt idx="6">
                  <c:v>-7</c:v>
                </c:pt>
              </c:numCache>
            </c:numRef>
          </c:val>
          <c:extLst>
            <c:ext xmlns:c16="http://schemas.microsoft.com/office/drawing/2014/chart" uri="{C3380CC4-5D6E-409C-BE32-E72D297353CC}">
              <c16:uniqueId val="{00000002-802D-48F6-9157-E6FA9387D6ED}"/>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107</c:v>
                </c:pt>
                <c:pt idx="1">
                  <c:v>170</c:v>
                </c:pt>
                <c:pt idx="2">
                  <c:v>521</c:v>
                </c:pt>
                <c:pt idx="3">
                  <c:v>187</c:v>
                </c:pt>
                <c:pt idx="4">
                  <c:v>48</c:v>
                </c:pt>
                <c:pt idx="5">
                  <c:v>81</c:v>
                </c:pt>
                <c:pt idx="6">
                  <c:v>134</c:v>
                </c:pt>
              </c:numCache>
            </c:numRef>
          </c:val>
          <c:extLst>
            <c:ext xmlns:c16="http://schemas.microsoft.com/office/drawing/2014/chart" uri="{C3380CC4-5D6E-409C-BE32-E72D297353CC}">
              <c16:uniqueId val="{00000003-802D-48F6-9157-E6FA9387D6ED}"/>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266</c:v>
                </c:pt>
                <c:pt idx="1">
                  <c:v>90</c:v>
                </c:pt>
                <c:pt idx="2">
                  <c:v>5</c:v>
                </c:pt>
                <c:pt idx="3">
                  <c:v>-45</c:v>
                </c:pt>
                <c:pt idx="4">
                  <c:v>599</c:v>
                </c:pt>
                <c:pt idx="5">
                  <c:v>560</c:v>
                </c:pt>
                <c:pt idx="6">
                  <c:v>97</c:v>
                </c:pt>
              </c:numCache>
            </c:numRef>
          </c:val>
          <c:extLst>
            <c:ext xmlns:c16="http://schemas.microsoft.com/office/drawing/2014/chart" uri="{C3380CC4-5D6E-409C-BE32-E72D297353CC}">
              <c16:uniqueId val="{00000004-802D-48F6-9157-E6FA9387D6ED}"/>
            </c:ext>
          </c:extLst>
        </c:ser>
        <c:dLbls>
          <c:showLegendKey val="0"/>
          <c:showVal val="0"/>
          <c:showCatName val="0"/>
          <c:showSerName val="0"/>
          <c:showPercent val="0"/>
          <c:showBubbleSize val="0"/>
        </c:dLbls>
        <c:gapWidth val="219"/>
        <c:overlap val="-27"/>
        <c:axId val="296751472"/>
        <c:axId val="296747864"/>
      </c:barChart>
      <c:catAx>
        <c:axId val="29675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47864"/>
        <c:crosses val="autoZero"/>
        <c:auto val="1"/>
        <c:lblAlgn val="ctr"/>
        <c:lblOffset val="100"/>
        <c:noMultiLvlLbl val="0"/>
      </c:catAx>
      <c:valAx>
        <c:axId val="29674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5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3</c:v>
                </c:pt>
                <c:pt idx="20">
                  <c:v>0</c:v>
                </c:pt>
                <c:pt idx="21">
                  <c:v>0</c:v>
                </c:pt>
                <c:pt idx="22">
                  <c:v>0</c:v>
                </c:pt>
                <c:pt idx="23">
                  <c:v>0</c:v>
                </c:pt>
              </c:numCache>
            </c:numRef>
          </c:val>
          <c:smooth val="0"/>
          <c:extLst>
            <c:ext xmlns:c16="http://schemas.microsoft.com/office/drawing/2014/chart" uri="{C3380CC4-5D6E-409C-BE32-E72D297353CC}">
              <c16:uniqueId val="{00000000-49ED-4A70-8276-216DEC26FDB9}"/>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c:v>
                </c:pt>
                <c:pt idx="19">
                  <c:v>1</c:v>
                </c:pt>
                <c:pt idx="20">
                  <c:v>1</c:v>
                </c:pt>
                <c:pt idx="21">
                  <c:v>0</c:v>
                </c:pt>
                <c:pt idx="22">
                  <c:v>1</c:v>
                </c:pt>
                <c:pt idx="23">
                  <c:v>0</c:v>
                </c:pt>
              </c:numCache>
            </c:numRef>
          </c:val>
          <c:smooth val="0"/>
          <c:extLst>
            <c:ext xmlns:c16="http://schemas.microsoft.com/office/drawing/2014/chart" uri="{C3380CC4-5D6E-409C-BE32-E72D297353CC}">
              <c16:uniqueId val="{00000001-49ED-4A70-8276-216DEC26FDB9}"/>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3</c:v>
                </c:pt>
                <c:pt idx="16">
                  <c:v>0</c:v>
                </c:pt>
                <c:pt idx="17">
                  <c:v>3</c:v>
                </c:pt>
                <c:pt idx="18">
                  <c:v>0</c:v>
                </c:pt>
                <c:pt idx="19">
                  <c:v>5</c:v>
                </c:pt>
                <c:pt idx="20">
                  <c:v>0</c:v>
                </c:pt>
                <c:pt idx="21">
                  <c:v>3</c:v>
                </c:pt>
                <c:pt idx="22">
                  <c:v>0</c:v>
                </c:pt>
                <c:pt idx="23">
                  <c:v>0</c:v>
                </c:pt>
              </c:numCache>
            </c:numRef>
          </c:val>
          <c:smooth val="0"/>
          <c:extLst>
            <c:ext xmlns:c16="http://schemas.microsoft.com/office/drawing/2014/chart" uri="{C3380CC4-5D6E-409C-BE32-E72D297353CC}">
              <c16:uniqueId val="{00000002-49ED-4A70-8276-216DEC26FDB9}"/>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49ED-4A70-8276-216DEC26FDB9}"/>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c:v>
                </c:pt>
                <c:pt idx="19">
                  <c:v>0</c:v>
                </c:pt>
                <c:pt idx="20">
                  <c:v>2</c:v>
                </c:pt>
                <c:pt idx="21">
                  <c:v>0</c:v>
                </c:pt>
                <c:pt idx="22">
                  <c:v>0</c:v>
                </c:pt>
                <c:pt idx="23">
                  <c:v>0</c:v>
                </c:pt>
              </c:numCache>
            </c:numRef>
          </c:val>
          <c:smooth val="0"/>
          <c:extLst>
            <c:ext xmlns:c16="http://schemas.microsoft.com/office/drawing/2014/chart" uri="{C3380CC4-5D6E-409C-BE32-E72D297353CC}">
              <c16:uniqueId val="{00000004-49ED-4A70-8276-216DEC26FDB9}"/>
            </c:ext>
          </c:extLst>
        </c:ser>
        <c:dLbls>
          <c:showLegendKey val="0"/>
          <c:showVal val="0"/>
          <c:showCatName val="0"/>
          <c:showSerName val="0"/>
          <c:showPercent val="0"/>
          <c:showBubbleSize val="0"/>
        </c:dLbls>
        <c:smooth val="0"/>
        <c:axId val="296752784"/>
        <c:axId val="296753112"/>
      </c:lineChart>
      <c:catAx>
        <c:axId val="29675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53112"/>
        <c:crosses val="autoZero"/>
        <c:auto val="1"/>
        <c:lblAlgn val="ctr"/>
        <c:lblOffset val="100"/>
        <c:noMultiLvlLbl val="0"/>
      </c:catAx>
      <c:valAx>
        <c:axId val="29675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5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0.61626951520131501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0.223030872168095</c:v>
                </c:pt>
                <c:pt idx="19">
                  <c:v>0.63779003795437705</c:v>
                </c:pt>
                <c:pt idx="20">
                  <c:v>0</c:v>
                </c:pt>
                <c:pt idx="21">
                  <c:v>0</c:v>
                </c:pt>
                <c:pt idx="22">
                  <c:v>0</c:v>
                </c:pt>
                <c:pt idx="23">
                  <c:v>0</c:v>
                </c:pt>
              </c:numCache>
            </c:numRef>
          </c:val>
          <c:smooth val="0"/>
          <c:extLst>
            <c:ext xmlns:c16="http://schemas.microsoft.com/office/drawing/2014/chart" uri="{C3380CC4-5D6E-409C-BE32-E72D297353CC}">
              <c16:uniqueId val="{00000000-DB8B-42E0-8770-70D7CEBEE7E1}"/>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2.4930747922437702</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5.8633425669436798</c:v>
                </c:pt>
                <c:pt idx="18">
                  <c:v>1.56971375807941</c:v>
                </c:pt>
                <c:pt idx="19">
                  <c:v>2.21606648199446</c:v>
                </c:pt>
                <c:pt idx="20">
                  <c:v>1.3850415512465399</c:v>
                </c:pt>
                <c:pt idx="21">
                  <c:v>0</c:v>
                </c:pt>
                <c:pt idx="22">
                  <c:v>2.7239150507848602</c:v>
                </c:pt>
                <c:pt idx="23">
                  <c:v>0</c:v>
                </c:pt>
              </c:numCache>
            </c:numRef>
          </c:val>
          <c:smooth val="0"/>
          <c:extLst>
            <c:ext xmlns:c16="http://schemas.microsoft.com/office/drawing/2014/chart" uri="{C3380CC4-5D6E-409C-BE32-E72D297353CC}">
              <c16:uniqueId val="{00000001-DB8B-42E0-8770-70D7CEBEE7E1}"/>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54.125782138794101</c:v>
                </c:pt>
                <c:pt idx="15">
                  <c:v>7.9991467576791805E-2</c:v>
                </c:pt>
                <c:pt idx="16">
                  <c:v>0</c:v>
                </c:pt>
                <c:pt idx="17">
                  <c:v>0.10843287827076201</c:v>
                </c:pt>
                <c:pt idx="18">
                  <c:v>0</c:v>
                </c:pt>
                <c:pt idx="19">
                  <c:v>9.1249525976488402E-2</c:v>
                </c:pt>
                <c:pt idx="20">
                  <c:v>0</c:v>
                </c:pt>
                <c:pt idx="21">
                  <c:v>0.13065273037542699</c:v>
                </c:pt>
                <c:pt idx="22">
                  <c:v>0</c:v>
                </c:pt>
                <c:pt idx="23">
                  <c:v>0</c:v>
                </c:pt>
              </c:numCache>
            </c:numRef>
          </c:val>
          <c:smooth val="0"/>
          <c:extLst>
            <c:ext xmlns:c16="http://schemas.microsoft.com/office/drawing/2014/chart" uri="{C3380CC4-5D6E-409C-BE32-E72D297353CC}">
              <c16:uniqueId val="{00000002-DB8B-42E0-8770-70D7CEBEE7E1}"/>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3.60348109872178</c:v>
                </c:pt>
                <c:pt idx="1">
                  <c:v>0.97348033165275505</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3.1944938390410198</c:v>
                </c:pt>
                <c:pt idx="18">
                  <c:v>2.0166942114181698</c:v>
                </c:pt>
                <c:pt idx="19">
                  <c:v>0</c:v>
                </c:pt>
                <c:pt idx="20">
                  <c:v>0</c:v>
                </c:pt>
                <c:pt idx="21">
                  <c:v>0.66107403610803095</c:v>
                </c:pt>
                <c:pt idx="22">
                  <c:v>0</c:v>
                </c:pt>
                <c:pt idx="23">
                  <c:v>0.39329721135541101</c:v>
                </c:pt>
              </c:numCache>
            </c:numRef>
          </c:val>
          <c:smooth val="0"/>
          <c:extLst>
            <c:ext xmlns:c16="http://schemas.microsoft.com/office/drawing/2014/chart" uri="{C3380CC4-5D6E-409C-BE32-E72D297353CC}">
              <c16:uniqueId val="{00000003-DB8B-42E0-8770-70D7CEBEE7E1}"/>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0.21287311553570801</c:v>
                </c:pt>
                <c:pt idx="18">
                  <c:v>5.8630762515528998</c:v>
                </c:pt>
                <c:pt idx="19">
                  <c:v>0</c:v>
                </c:pt>
                <c:pt idx="20">
                  <c:v>0.21287311553570801</c:v>
                </c:pt>
                <c:pt idx="21">
                  <c:v>0</c:v>
                </c:pt>
                <c:pt idx="22">
                  <c:v>0</c:v>
                </c:pt>
                <c:pt idx="23">
                  <c:v>0</c:v>
                </c:pt>
              </c:numCache>
            </c:numRef>
          </c:val>
          <c:smooth val="0"/>
          <c:extLst>
            <c:ext xmlns:c16="http://schemas.microsoft.com/office/drawing/2014/chart" uri="{C3380CC4-5D6E-409C-BE32-E72D297353CC}">
              <c16:uniqueId val="{00000004-DB8B-42E0-8770-70D7CEBEE7E1}"/>
            </c:ext>
          </c:extLst>
        </c:ser>
        <c:dLbls>
          <c:showLegendKey val="0"/>
          <c:showVal val="0"/>
          <c:showCatName val="0"/>
          <c:showSerName val="0"/>
          <c:showPercent val="0"/>
          <c:showBubbleSize val="0"/>
        </c:dLbls>
        <c:smooth val="0"/>
        <c:axId val="296744584"/>
        <c:axId val="296750160"/>
      </c:lineChart>
      <c:catAx>
        <c:axId val="29674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50160"/>
        <c:crosses val="autoZero"/>
        <c:auto val="1"/>
        <c:lblAlgn val="ctr"/>
        <c:lblOffset val="100"/>
        <c:noMultiLvlLbl val="0"/>
      </c:catAx>
      <c:valAx>
        <c:axId val="2967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4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1</c:v>
                </c:pt>
                <c:pt idx="4">
                  <c:v>2</c:v>
                </c:pt>
                <c:pt idx="5">
                  <c:v>0</c:v>
                </c:pt>
                <c:pt idx="6">
                  <c:v>0</c:v>
                </c:pt>
              </c:numCache>
            </c:numRef>
          </c:val>
          <c:extLst>
            <c:ext xmlns:c16="http://schemas.microsoft.com/office/drawing/2014/chart" uri="{C3380CC4-5D6E-409C-BE32-E72D297353CC}">
              <c16:uniqueId val="{00000000-E512-44D1-93E7-1D3EABDA84E9}"/>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2</c:v>
                </c:pt>
                <c:pt idx="4">
                  <c:v>1</c:v>
                </c:pt>
                <c:pt idx="5">
                  <c:v>0</c:v>
                </c:pt>
                <c:pt idx="6">
                  <c:v>0</c:v>
                </c:pt>
              </c:numCache>
            </c:numRef>
          </c:val>
          <c:extLst>
            <c:ext xmlns:c16="http://schemas.microsoft.com/office/drawing/2014/chart" uri="{C3380CC4-5D6E-409C-BE32-E72D297353CC}">
              <c16:uniqueId val="{00000001-E512-44D1-93E7-1D3EABDA84E9}"/>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3</c:v>
                </c:pt>
                <c:pt idx="2">
                  <c:v>0</c:v>
                </c:pt>
                <c:pt idx="3">
                  <c:v>5</c:v>
                </c:pt>
                <c:pt idx="4">
                  <c:v>3</c:v>
                </c:pt>
                <c:pt idx="5">
                  <c:v>0</c:v>
                </c:pt>
                <c:pt idx="6">
                  <c:v>0</c:v>
                </c:pt>
              </c:numCache>
            </c:numRef>
          </c:val>
          <c:extLst>
            <c:ext xmlns:c16="http://schemas.microsoft.com/office/drawing/2014/chart" uri="{C3380CC4-5D6E-409C-BE32-E72D297353CC}">
              <c16:uniqueId val="{00000002-E512-44D1-93E7-1D3EABDA84E9}"/>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1</c:v>
                </c:pt>
                <c:pt idx="2">
                  <c:v>3</c:v>
                </c:pt>
                <c:pt idx="3">
                  <c:v>2</c:v>
                </c:pt>
                <c:pt idx="4">
                  <c:v>2</c:v>
                </c:pt>
                <c:pt idx="5">
                  <c:v>0</c:v>
                </c:pt>
                <c:pt idx="6">
                  <c:v>1</c:v>
                </c:pt>
              </c:numCache>
            </c:numRef>
          </c:val>
          <c:extLst>
            <c:ext xmlns:c16="http://schemas.microsoft.com/office/drawing/2014/chart" uri="{C3380CC4-5D6E-409C-BE32-E72D297353CC}">
              <c16:uniqueId val="{00000003-E512-44D1-93E7-1D3EABDA84E9}"/>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0</c:v>
                </c:pt>
                <c:pt idx="3">
                  <c:v>2</c:v>
                </c:pt>
                <c:pt idx="4">
                  <c:v>1</c:v>
                </c:pt>
                <c:pt idx="5">
                  <c:v>0</c:v>
                </c:pt>
                <c:pt idx="6">
                  <c:v>0</c:v>
                </c:pt>
              </c:numCache>
            </c:numRef>
          </c:val>
          <c:extLst>
            <c:ext xmlns:c16="http://schemas.microsoft.com/office/drawing/2014/chart" uri="{C3380CC4-5D6E-409C-BE32-E72D297353CC}">
              <c16:uniqueId val="{00000004-E512-44D1-93E7-1D3EABDA84E9}"/>
            </c:ext>
          </c:extLst>
        </c:ser>
        <c:dLbls>
          <c:showLegendKey val="0"/>
          <c:showVal val="0"/>
          <c:showCatName val="0"/>
          <c:showSerName val="0"/>
          <c:showPercent val="0"/>
          <c:showBubbleSize val="0"/>
        </c:dLbls>
        <c:gapWidth val="219"/>
        <c:overlap val="-27"/>
        <c:axId val="296758360"/>
        <c:axId val="296754752"/>
      </c:barChart>
      <c:catAx>
        <c:axId val="29675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54752"/>
        <c:crosses val="autoZero"/>
        <c:auto val="1"/>
        <c:lblAlgn val="ctr"/>
        <c:lblOffset val="100"/>
        <c:noMultiLvlLbl val="0"/>
      </c:catAx>
      <c:valAx>
        <c:axId val="29675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5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0.792160544537026</c:v>
                </c:pt>
                <c:pt idx="2">
                  <c:v>0.32859992958572898</c:v>
                </c:pt>
                <c:pt idx="3">
                  <c:v>0.22297852364745899</c:v>
                </c:pt>
                <c:pt idx="4">
                  <c:v>0.61612486797324295</c:v>
                </c:pt>
              </c:numCache>
            </c:numRef>
          </c:val>
          <c:extLst>
            <c:ext xmlns:c16="http://schemas.microsoft.com/office/drawing/2014/chart" uri="{C3380CC4-5D6E-409C-BE32-E72D297353CC}">
              <c16:uniqueId val="{00000000-F7C9-4ABF-85C9-3FF482ED5015}"/>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1.3793103448275901</c:v>
                </c:pt>
                <c:pt idx="1">
                  <c:v>5.8390804597701198</c:v>
                </c:pt>
                <c:pt idx="2">
                  <c:v>1.5632183908046</c:v>
                </c:pt>
                <c:pt idx="3">
                  <c:v>2.45977011494253</c:v>
                </c:pt>
                <c:pt idx="4">
                  <c:v>2.4827586206896601</c:v>
                </c:pt>
              </c:numCache>
            </c:numRef>
          </c:val>
          <c:extLst>
            <c:ext xmlns:c16="http://schemas.microsoft.com/office/drawing/2014/chart" uri="{C3380CC4-5D6E-409C-BE32-E72D297353CC}">
              <c16:uniqueId val="{00000001-F7C9-4ABF-85C9-3FF482ED5015}"/>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6.8281605517633697</c:v>
                </c:pt>
                <c:pt idx="1">
                  <c:v>0.122653583617747</c:v>
                </c:pt>
                <c:pt idx="3">
                  <c:v>0.146117747440273</c:v>
                </c:pt>
                <c:pt idx="4">
                  <c:v>7.5251232461130094E-2</c:v>
                </c:pt>
              </c:numCache>
            </c:numRef>
          </c:val>
          <c:extLst>
            <c:ext xmlns:c16="http://schemas.microsoft.com/office/drawing/2014/chart" uri="{C3380CC4-5D6E-409C-BE32-E72D297353CC}">
              <c16:uniqueId val="{00000002-F7C9-4ABF-85C9-3FF482ED5015}"/>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0.39273031125966201</c:v>
                </c:pt>
                <c:pt idx="2">
                  <c:v>1.4838799526495401</c:v>
                </c:pt>
                <c:pt idx="3">
                  <c:v>4.1414246918738202</c:v>
                </c:pt>
                <c:pt idx="4">
                  <c:v>1.3369542510967201</c:v>
                </c:pt>
                <c:pt idx="6">
                  <c:v>0.56820555671610595</c:v>
                </c:pt>
              </c:numCache>
            </c:numRef>
          </c:val>
          <c:extLst>
            <c:ext xmlns:c16="http://schemas.microsoft.com/office/drawing/2014/chart" uri="{C3380CC4-5D6E-409C-BE32-E72D297353CC}">
              <c16:uniqueId val="{00000003-F7C9-4ABF-85C9-3FF482ED5015}"/>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0.18486145437739901</c:v>
                </c:pt>
                <c:pt idx="3">
                  <c:v>0.22605340888540601</c:v>
                </c:pt>
                <c:pt idx="4">
                  <c:v>5.84791796438068</c:v>
                </c:pt>
              </c:numCache>
            </c:numRef>
          </c:val>
          <c:extLst>
            <c:ext xmlns:c16="http://schemas.microsoft.com/office/drawing/2014/chart" uri="{C3380CC4-5D6E-409C-BE32-E72D297353CC}">
              <c16:uniqueId val="{00000004-F7C9-4ABF-85C9-3FF482ED5015}"/>
            </c:ext>
          </c:extLst>
        </c:ser>
        <c:dLbls>
          <c:showLegendKey val="0"/>
          <c:showVal val="0"/>
          <c:showCatName val="0"/>
          <c:showSerName val="0"/>
          <c:showPercent val="0"/>
          <c:showBubbleSize val="0"/>
        </c:dLbls>
        <c:gapWidth val="219"/>
        <c:overlap val="-27"/>
        <c:axId val="297283448"/>
        <c:axId val="297283776"/>
      </c:barChart>
      <c:catAx>
        <c:axId val="29728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83776"/>
        <c:crosses val="autoZero"/>
        <c:auto val="1"/>
        <c:lblAlgn val="ctr"/>
        <c:lblOffset val="100"/>
        <c:noMultiLvlLbl val="0"/>
      </c:catAx>
      <c:valAx>
        <c:axId val="29728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8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240</c:v>
                </c:pt>
                <c:pt idx="1">
                  <c:v>304</c:v>
                </c:pt>
                <c:pt idx="2">
                  <c:v>31297</c:v>
                </c:pt>
                <c:pt idx="3">
                  <c:v>964</c:v>
                </c:pt>
                <c:pt idx="4">
                  <c:v>9682</c:v>
                </c:pt>
              </c:numCache>
            </c:numRef>
          </c:val>
          <c:extLst>
            <c:ext xmlns:c16="http://schemas.microsoft.com/office/drawing/2014/chart" uri="{C3380CC4-5D6E-409C-BE32-E72D297353CC}">
              <c16:uniqueId val="{00000000-5BAF-48DB-BBAC-84519B8BE233}"/>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47</c:v>
                </c:pt>
                <c:pt idx="1">
                  <c:v>48</c:v>
                </c:pt>
                <c:pt idx="2">
                  <c:v>0</c:v>
                </c:pt>
                <c:pt idx="3">
                  <c:v>0</c:v>
                </c:pt>
                <c:pt idx="4">
                  <c:v>0</c:v>
                </c:pt>
              </c:numCache>
            </c:numRef>
          </c:val>
          <c:extLst>
            <c:ext xmlns:c16="http://schemas.microsoft.com/office/drawing/2014/chart" uri="{C3380CC4-5D6E-409C-BE32-E72D297353CC}">
              <c16:uniqueId val="{00000001-5BAF-48DB-BBAC-84519B8BE233}"/>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0</c:v>
                </c:pt>
                <c:pt idx="2">
                  <c:v>178</c:v>
                </c:pt>
                <c:pt idx="3">
                  <c:v>6872</c:v>
                </c:pt>
                <c:pt idx="4">
                  <c:v>0</c:v>
                </c:pt>
              </c:numCache>
            </c:numRef>
          </c:val>
          <c:extLst>
            <c:ext xmlns:c16="http://schemas.microsoft.com/office/drawing/2014/chart" uri="{C3380CC4-5D6E-409C-BE32-E72D297353CC}">
              <c16:uniqueId val="{00000002-5BAF-48DB-BBAC-84519B8BE233}"/>
            </c:ext>
          </c:extLst>
        </c:ser>
        <c:dLbls>
          <c:showLegendKey val="0"/>
          <c:showVal val="0"/>
          <c:showCatName val="0"/>
          <c:showSerName val="0"/>
          <c:showPercent val="0"/>
          <c:showBubbleSize val="0"/>
        </c:dLbls>
        <c:gapWidth val="150"/>
        <c:overlap val="100"/>
        <c:axId val="297285416"/>
        <c:axId val="297286072"/>
      </c:barChart>
      <c:catAx>
        <c:axId val="29728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86072"/>
        <c:crosses val="autoZero"/>
        <c:auto val="1"/>
        <c:lblAlgn val="ctr"/>
        <c:lblOffset val="100"/>
        <c:noMultiLvlLbl val="0"/>
      </c:catAx>
      <c:valAx>
        <c:axId val="297286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8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Image</c:v>
                </c:pt>
                <c:pt idx="1">
                  <c:v>Video</c:v>
                </c:pt>
                <c:pt idx="2">
                  <c:v>Carousel</c:v>
                </c:pt>
              </c:strCache>
            </c:strRef>
          </c:cat>
          <c:val>
            <c:numRef>
              <c:f>Sheet1!$B$2:$B$4</c:f>
              <c:numCache>
                <c:formatCode>General</c:formatCode>
                <c:ptCount val="3"/>
                <c:pt idx="0">
                  <c:v>0.70149478602118998</c:v>
                </c:pt>
                <c:pt idx="1">
                  <c:v>0.27837863278343</c:v>
                </c:pt>
                <c:pt idx="2">
                  <c:v>0</c:v>
                </c:pt>
              </c:numCache>
            </c:numRef>
          </c:val>
          <c:extLst>
            <c:ext xmlns:c16="http://schemas.microsoft.com/office/drawing/2014/chart" uri="{C3380CC4-5D6E-409C-BE32-E72D297353CC}">
              <c16:uniqueId val="{00000000-77B6-4E1B-B0FC-82E11CCD6F3A}"/>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Image</c:v>
                </c:pt>
                <c:pt idx="1">
                  <c:v>Video</c:v>
                </c:pt>
                <c:pt idx="2">
                  <c:v>Carousel</c:v>
                </c:pt>
              </c:strCache>
            </c:strRef>
          </c:cat>
          <c:val>
            <c:numRef>
              <c:f>Sheet1!$C$2:$C$4</c:f>
              <c:numCache>
                <c:formatCode>General</c:formatCode>
                <c:ptCount val="3"/>
                <c:pt idx="0">
                  <c:v>2.96866411253712</c:v>
                </c:pt>
                <c:pt idx="1">
                  <c:v>2.0066889632107001</c:v>
                </c:pt>
                <c:pt idx="2">
                  <c:v>0</c:v>
                </c:pt>
              </c:numCache>
            </c:numRef>
          </c:val>
          <c:extLst>
            <c:ext xmlns:c16="http://schemas.microsoft.com/office/drawing/2014/chart" uri="{C3380CC4-5D6E-409C-BE32-E72D297353CC}">
              <c16:uniqueId val="{00000001-77B6-4E1B-B0FC-82E11CCD6F3A}"/>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Image</c:v>
                </c:pt>
                <c:pt idx="1">
                  <c:v>Video</c:v>
                </c:pt>
                <c:pt idx="2">
                  <c:v>Carousel</c:v>
                </c:pt>
              </c:strCache>
            </c:strRef>
          </c:cat>
          <c:val>
            <c:numRef>
              <c:f>Sheet1!$D$2:$D$4</c:f>
              <c:numCache>
                <c:formatCode>General</c:formatCode>
                <c:ptCount val="3"/>
                <c:pt idx="0">
                  <c:v>3.7767158660094702</c:v>
                </c:pt>
                <c:pt idx="1">
                  <c:v>0</c:v>
                </c:pt>
                <c:pt idx="2">
                  <c:v>7.7129532504463305E-2</c:v>
                </c:pt>
              </c:numCache>
            </c:numRef>
          </c:val>
          <c:extLst>
            <c:ext xmlns:c16="http://schemas.microsoft.com/office/drawing/2014/chart" uri="{C3380CC4-5D6E-409C-BE32-E72D297353CC}">
              <c16:uniqueId val="{00000002-77B6-4E1B-B0FC-82E11CCD6F3A}"/>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Image</c:v>
                </c:pt>
                <c:pt idx="1">
                  <c:v>Video</c:v>
                </c:pt>
                <c:pt idx="2">
                  <c:v>Carousel</c:v>
                </c:pt>
              </c:strCache>
            </c:strRef>
          </c:cat>
          <c:val>
            <c:numRef>
              <c:f>Sheet1!$E$2:$E$4</c:f>
              <c:numCache>
                <c:formatCode>General</c:formatCode>
                <c:ptCount val="3"/>
                <c:pt idx="0">
                  <c:v>2.0253802840574999</c:v>
                </c:pt>
                <c:pt idx="1">
                  <c:v>0</c:v>
                </c:pt>
                <c:pt idx="2">
                  <c:v>1.7648787519244999</c:v>
                </c:pt>
              </c:numCache>
            </c:numRef>
          </c:val>
          <c:extLst>
            <c:ext xmlns:c16="http://schemas.microsoft.com/office/drawing/2014/chart" uri="{C3380CC4-5D6E-409C-BE32-E72D297353CC}">
              <c16:uniqueId val="{00000003-77B6-4E1B-B0FC-82E11CCD6F3A}"/>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Image</c:v>
                </c:pt>
                <c:pt idx="1">
                  <c:v>Video</c:v>
                </c:pt>
                <c:pt idx="2">
                  <c:v>Carousel</c:v>
                </c:pt>
              </c:strCache>
            </c:strRef>
          </c:cat>
          <c:val>
            <c:numRef>
              <c:f>Sheet1!$F$2:$F$4</c:f>
              <c:numCache>
                <c:formatCode>General</c:formatCode>
                <c:ptCount val="3"/>
                <c:pt idx="0">
                  <c:v>1.61036421567782</c:v>
                </c:pt>
                <c:pt idx="1">
                  <c:v>0</c:v>
                </c:pt>
                <c:pt idx="2">
                  <c:v>0</c:v>
                </c:pt>
              </c:numCache>
            </c:numRef>
          </c:val>
          <c:extLst>
            <c:ext xmlns:c16="http://schemas.microsoft.com/office/drawing/2014/chart" uri="{C3380CC4-5D6E-409C-BE32-E72D297353CC}">
              <c16:uniqueId val="{00000004-77B6-4E1B-B0FC-82E11CCD6F3A}"/>
            </c:ext>
          </c:extLst>
        </c:ser>
        <c:dLbls>
          <c:showLegendKey val="0"/>
          <c:showVal val="0"/>
          <c:showCatName val="0"/>
          <c:showSerName val="0"/>
          <c:showPercent val="0"/>
          <c:showBubbleSize val="0"/>
        </c:dLbls>
        <c:gapWidth val="219"/>
        <c:overlap val="-27"/>
        <c:axId val="242932272"/>
        <c:axId val="242929648"/>
      </c:barChart>
      <c:catAx>
        <c:axId val="24293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29648"/>
        <c:crosses val="autoZero"/>
        <c:auto val="1"/>
        <c:lblAlgn val="ctr"/>
        <c:lblOffset val="100"/>
        <c:noMultiLvlLbl val="0"/>
      </c:catAx>
      <c:valAx>
        <c:axId val="24292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3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4</c:v>
                </c:pt>
                <c:pt idx="1">
                  <c:v>5</c:v>
                </c:pt>
                <c:pt idx="2">
                  <c:v>15</c:v>
                </c:pt>
                <c:pt idx="3">
                  <c:v>1</c:v>
                </c:pt>
                <c:pt idx="4">
                  <c:v>4</c:v>
                </c:pt>
              </c:numCache>
            </c:numRef>
          </c:val>
          <c:extLst>
            <c:ext xmlns:c16="http://schemas.microsoft.com/office/drawing/2014/chart" uri="{C3380CC4-5D6E-409C-BE32-E72D297353CC}">
              <c16:uniqueId val="{00000000-8760-4CDF-9C08-F79A392EAA84}"/>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2</c:v>
                </c:pt>
                <c:pt idx="1">
                  <c:v>1</c:v>
                </c:pt>
                <c:pt idx="2">
                  <c:v>0</c:v>
                </c:pt>
                <c:pt idx="3">
                  <c:v>0</c:v>
                </c:pt>
                <c:pt idx="4">
                  <c:v>0</c:v>
                </c:pt>
              </c:numCache>
            </c:numRef>
          </c:val>
          <c:extLst>
            <c:ext xmlns:c16="http://schemas.microsoft.com/office/drawing/2014/chart" uri="{C3380CC4-5D6E-409C-BE32-E72D297353CC}">
              <c16:uniqueId val="{00000001-8760-4CDF-9C08-F79A392EAA84}"/>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0</c:v>
                </c:pt>
                <c:pt idx="2">
                  <c:v>4</c:v>
                </c:pt>
                <c:pt idx="3">
                  <c:v>8</c:v>
                </c:pt>
                <c:pt idx="4">
                  <c:v>0</c:v>
                </c:pt>
              </c:numCache>
            </c:numRef>
          </c:val>
          <c:extLst>
            <c:ext xmlns:c16="http://schemas.microsoft.com/office/drawing/2014/chart" uri="{C3380CC4-5D6E-409C-BE32-E72D297353CC}">
              <c16:uniqueId val="{00000002-8760-4CDF-9C08-F79A392EAA84}"/>
            </c:ext>
          </c:extLst>
        </c:ser>
        <c:dLbls>
          <c:showLegendKey val="0"/>
          <c:showVal val="0"/>
          <c:showCatName val="0"/>
          <c:showSerName val="0"/>
          <c:showPercent val="0"/>
          <c:showBubbleSize val="0"/>
        </c:dLbls>
        <c:gapWidth val="150"/>
        <c:overlap val="100"/>
        <c:axId val="299697168"/>
        <c:axId val="299699464"/>
      </c:barChart>
      <c:catAx>
        <c:axId val="29969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99464"/>
        <c:crosses val="autoZero"/>
        <c:auto val="1"/>
        <c:lblAlgn val="ctr"/>
        <c:lblOffset val="100"/>
        <c:noMultiLvlLbl val="0"/>
      </c:catAx>
      <c:valAx>
        <c:axId val="299699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9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257</c:v>
                </c:pt>
                <c:pt idx="1">
                  <c:v>271</c:v>
                </c:pt>
                <c:pt idx="2">
                  <c:v>7812</c:v>
                </c:pt>
                <c:pt idx="3">
                  <c:v>7658</c:v>
                </c:pt>
                <c:pt idx="4">
                  <c:v>4054</c:v>
                </c:pt>
              </c:numCache>
            </c:numRef>
          </c:val>
          <c:extLst>
            <c:ext xmlns:c16="http://schemas.microsoft.com/office/drawing/2014/chart" uri="{C3380CC4-5D6E-409C-BE32-E72D297353CC}">
              <c16:uniqueId val="{00000000-C62E-426C-B1CB-436F15176155}"/>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30</c:v>
                </c:pt>
                <c:pt idx="1">
                  <c:v>81</c:v>
                </c:pt>
                <c:pt idx="2">
                  <c:v>23663</c:v>
                </c:pt>
                <c:pt idx="3">
                  <c:v>178</c:v>
                </c:pt>
                <c:pt idx="4">
                  <c:v>5628</c:v>
                </c:pt>
              </c:numCache>
            </c:numRef>
          </c:val>
          <c:extLst>
            <c:ext xmlns:c16="http://schemas.microsoft.com/office/drawing/2014/chart" uri="{C3380CC4-5D6E-409C-BE32-E72D297353CC}">
              <c16:uniqueId val="{00000001-C62E-426C-B1CB-436F15176155}"/>
            </c:ext>
          </c:extLst>
        </c:ser>
        <c:dLbls>
          <c:showLegendKey val="0"/>
          <c:showVal val="0"/>
          <c:showCatName val="0"/>
          <c:showSerName val="0"/>
          <c:showPercent val="0"/>
          <c:showBubbleSize val="0"/>
        </c:dLbls>
        <c:gapWidth val="150"/>
        <c:overlap val="100"/>
        <c:axId val="299711272"/>
        <c:axId val="299711928"/>
      </c:barChart>
      <c:catAx>
        <c:axId val="29971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11928"/>
        <c:crosses val="autoZero"/>
        <c:auto val="1"/>
        <c:lblAlgn val="ctr"/>
        <c:lblOffset val="100"/>
        <c:noMultiLvlLbl val="0"/>
      </c:catAx>
      <c:valAx>
        <c:axId val="299711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1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F870-44CC-4A4F-B999-1D3D34262A2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4D539D7-AE83-4528-A668-4E830F99E5E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03492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9EE4C-09DA-4FAF-88EF-561C900DCEE0}"/>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D9591CDC-3213-4E2A-BC20-8A7EF0742896}"/>
              </a:ext>
            </a:extLst>
          </p:cNvPr>
          <p:cNvGraphicFramePr>
            <a:graphicFrameLocks noGrp="1"/>
          </p:cNvGraphicFramePr>
          <p:nvPr>
            <p:ph type="tbl" sz="quarter" idx="13"/>
            <p:extLst>
              <p:ext uri="{D42A27DB-BD31-4B8C-83A1-F6EECF244321}">
                <p14:modId xmlns:p14="http://schemas.microsoft.com/office/powerpoint/2010/main" val="3015335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6089538"/>
                    </a:ext>
                  </a:extLst>
                </a:gridCol>
                <a:gridCol w="658368">
                  <a:extLst>
                    <a:ext uri="{9D8B030D-6E8A-4147-A177-3AD203B41FA5}">
                      <a16:colId xmlns:a16="http://schemas.microsoft.com/office/drawing/2014/main" val="1119120906"/>
                    </a:ext>
                  </a:extLst>
                </a:gridCol>
                <a:gridCol w="658368">
                  <a:extLst>
                    <a:ext uri="{9D8B030D-6E8A-4147-A177-3AD203B41FA5}">
                      <a16:colId xmlns:a16="http://schemas.microsoft.com/office/drawing/2014/main" val="1445549763"/>
                    </a:ext>
                  </a:extLst>
                </a:gridCol>
                <a:gridCol w="658368">
                  <a:extLst>
                    <a:ext uri="{9D8B030D-6E8A-4147-A177-3AD203B41FA5}">
                      <a16:colId xmlns:a16="http://schemas.microsoft.com/office/drawing/2014/main" val="1382286488"/>
                    </a:ext>
                  </a:extLst>
                </a:gridCol>
                <a:gridCol w="658368">
                  <a:extLst>
                    <a:ext uri="{9D8B030D-6E8A-4147-A177-3AD203B41FA5}">
                      <a16:colId xmlns:a16="http://schemas.microsoft.com/office/drawing/2014/main" val="4232717324"/>
                    </a:ext>
                  </a:extLst>
                </a:gridCol>
                <a:gridCol w="658368">
                  <a:extLst>
                    <a:ext uri="{9D8B030D-6E8A-4147-A177-3AD203B41FA5}">
                      <a16:colId xmlns:a16="http://schemas.microsoft.com/office/drawing/2014/main" val="2377506217"/>
                    </a:ext>
                  </a:extLst>
                </a:gridCol>
                <a:gridCol w="658368">
                  <a:extLst>
                    <a:ext uri="{9D8B030D-6E8A-4147-A177-3AD203B41FA5}">
                      <a16:colId xmlns:a16="http://schemas.microsoft.com/office/drawing/2014/main" val="106561525"/>
                    </a:ext>
                  </a:extLst>
                </a:gridCol>
                <a:gridCol w="658368">
                  <a:extLst>
                    <a:ext uri="{9D8B030D-6E8A-4147-A177-3AD203B41FA5}">
                      <a16:colId xmlns:a16="http://schemas.microsoft.com/office/drawing/2014/main" val="4058698316"/>
                    </a:ext>
                  </a:extLst>
                </a:gridCol>
                <a:gridCol w="658368">
                  <a:extLst>
                    <a:ext uri="{9D8B030D-6E8A-4147-A177-3AD203B41FA5}">
                      <a16:colId xmlns:a16="http://schemas.microsoft.com/office/drawing/2014/main" val="3881342407"/>
                    </a:ext>
                  </a:extLst>
                </a:gridCol>
                <a:gridCol w="658368">
                  <a:extLst>
                    <a:ext uri="{9D8B030D-6E8A-4147-A177-3AD203B41FA5}">
                      <a16:colId xmlns:a16="http://schemas.microsoft.com/office/drawing/2014/main" val="7806255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40477346"/>
                  </a:ext>
                </a:extLst>
              </a:tr>
              <a:tr h="370840">
                <a:tc>
                  <a:txBody>
                    <a:bodyPr/>
                    <a:lstStyle/>
                    <a:p>
                      <a:r>
                        <a:rPr lang="en-US" sz="1000"/>
                        <a:t>olmobikes</a:t>
                      </a:r>
                    </a:p>
                  </a:txBody>
                  <a:tcPr/>
                </a:tc>
                <a:tc>
                  <a:txBody>
                    <a:bodyPr/>
                    <a:lstStyle/>
                    <a:p>
                      <a:r>
                        <a:rPr lang="en-US" sz="1000"/>
                        <a:t>152048</a:t>
                      </a:r>
                    </a:p>
                  </a:txBody>
                  <a:tcPr/>
                </a:tc>
                <a:tc>
                  <a:txBody>
                    <a:bodyPr/>
                    <a:lstStyle/>
                    <a:p>
                      <a:r>
                        <a:rPr lang="en-US" sz="1000"/>
                        <a:t>7209</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4054</a:t>
                      </a:r>
                    </a:p>
                  </a:txBody>
                  <a:tcPr/>
                </a:tc>
                <a:tc>
                  <a:txBody>
                    <a:bodyPr/>
                    <a:lstStyle/>
                    <a:p>
                      <a:r>
                        <a:rPr lang="en-US" sz="1000"/>
                        <a:t>5628</a:t>
                      </a:r>
                    </a:p>
                  </a:txBody>
                  <a:tcPr/>
                </a:tc>
                <a:tc>
                  <a:txBody>
                    <a:bodyPr/>
                    <a:lstStyle/>
                    <a:p>
                      <a:r>
                        <a:rPr lang="en-US" sz="1000"/>
                        <a:t>1.6306 %</a:t>
                      </a:r>
                    </a:p>
                  </a:txBody>
                  <a:tcPr/>
                </a:tc>
                <a:extLst>
                  <a:ext uri="{0D108BD9-81ED-4DB2-BD59-A6C34878D82A}">
                    <a16:rowId xmlns:a16="http://schemas.microsoft.com/office/drawing/2014/main" val="669176420"/>
                  </a:ext>
                </a:extLst>
              </a:tr>
              <a:tr h="370840">
                <a:tc>
                  <a:txBody>
                    <a:bodyPr/>
                    <a:lstStyle/>
                    <a:p>
                      <a:r>
                        <a:rPr lang="en-US" sz="1000"/>
                        <a:t>topmega_oficial</a:t>
                      </a:r>
                    </a:p>
                  </a:txBody>
                  <a:tcPr/>
                </a:tc>
                <a:tc>
                  <a:txBody>
                    <a:bodyPr/>
                    <a:lstStyle/>
                    <a:p>
                      <a:r>
                        <a:rPr lang="en-US" sz="1000"/>
                        <a:t>57701</a:t>
                      </a:r>
                    </a:p>
                  </a:txBody>
                  <a:tcPr/>
                </a:tc>
                <a:tc>
                  <a:txBody>
                    <a:bodyPr/>
                    <a:lstStyle/>
                    <a:p>
                      <a:r>
                        <a:rPr lang="en-US" sz="1000"/>
                        <a:t>2885</a:t>
                      </a:r>
                    </a:p>
                  </a:txBody>
                  <a:tcPr/>
                </a:tc>
                <a:tc>
                  <a:txBody>
                    <a:bodyPr/>
                    <a:lstStyle/>
                    <a:p>
                      <a:r>
                        <a:rPr lang="en-US" sz="1000"/>
                        <a:t>15</a:t>
                      </a:r>
                    </a:p>
                  </a:txBody>
                  <a:tcPr/>
                </a:tc>
                <a:tc>
                  <a:txBody>
                    <a:bodyPr/>
                    <a:lstStyle/>
                    <a:p>
                      <a:r>
                        <a:rPr lang="en-US" sz="1000"/>
                        <a:t>4</a:t>
                      </a:r>
                    </a:p>
                  </a:txBody>
                  <a:tcPr/>
                </a:tc>
                <a:tc>
                  <a:txBody>
                    <a:bodyPr/>
                    <a:lstStyle/>
                    <a:p>
                      <a:r>
                        <a:rPr lang="en-US" sz="1000"/>
                        <a:t>0</a:t>
                      </a:r>
                    </a:p>
                  </a:txBody>
                  <a:tcPr/>
                </a:tc>
                <a:tc>
                  <a:txBody>
                    <a:bodyPr/>
                    <a:lstStyle/>
                    <a:p>
                      <a:r>
                        <a:rPr lang="en-US" sz="1000"/>
                        <a:t>19</a:t>
                      </a:r>
                    </a:p>
                  </a:txBody>
                  <a:tcPr/>
                </a:tc>
                <a:tc>
                  <a:txBody>
                    <a:bodyPr/>
                    <a:lstStyle/>
                    <a:p>
                      <a:r>
                        <a:rPr lang="en-US" sz="1000"/>
                        <a:t>7812</a:t>
                      </a:r>
                    </a:p>
                  </a:txBody>
                  <a:tcPr/>
                </a:tc>
                <a:tc>
                  <a:txBody>
                    <a:bodyPr/>
                    <a:lstStyle/>
                    <a:p>
                      <a:r>
                        <a:rPr lang="en-US" sz="1000"/>
                        <a:t>23663</a:t>
                      </a:r>
                    </a:p>
                  </a:txBody>
                  <a:tcPr/>
                </a:tc>
                <a:tc>
                  <a:txBody>
                    <a:bodyPr/>
                    <a:lstStyle/>
                    <a:p>
                      <a:r>
                        <a:rPr lang="en-US" sz="1000"/>
                        <a:t>2.9446 %</a:t>
                      </a:r>
                    </a:p>
                  </a:txBody>
                  <a:tcPr/>
                </a:tc>
                <a:extLst>
                  <a:ext uri="{0D108BD9-81ED-4DB2-BD59-A6C34878D82A}">
                    <a16:rowId xmlns:a16="http://schemas.microsoft.com/office/drawing/2014/main" val="2803858424"/>
                  </a:ext>
                </a:extLst>
              </a:tr>
              <a:tr h="370840">
                <a:tc>
                  <a:txBody>
                    <a:bodyPr/>
                    <a:lstStyle/>
                    <a:p>
                      <a:r>
                        <a:rPr lang="en-US" sz="1000"/>
                        <a:t>venzoarg</a:t>
                      </a:r>
                    </a:p>
                  </a:txBody>
                  <a:tcPr/>
                </a:tc>
                <a:tc>
                  <a:txBody>
                    <a:bodyPr/>
                    <a:lstStyle/>
                    <a:p>
                      <a:r>
                        <a:rPr lang="en-US" sz="1000"/>
                        <a:t>50404</a:t>
                      </a:r>
                    </a:p>
                  </a:txBody>
                  <a:tcPr/>
                </a:tc>
                <a:tc>
                  <a:txBody>
                    <a:bodyPr/>
                    <a:lstStyle/>
                    <a:p>
                      <a:r>
                        <a:rPr lang="en-US" sz="1000"/>
                        <a:t>5313</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9</a:t>
                      </a:r>
                    </a:p>
                  </a:txBody>
                  <a:tcPr/>
                </a:tc>
                <a:tc>
                  <a:txBody>
                    <a:bodyPr/>
                    <a:lstStyle/>
                    <a:p>
                      <a:r>
                        <a:rPr lang="en-US" sz="1000"/>
                        <a:t>7658</a:t>
                      </a:r>
                    </a:p>
                  </a:txBody>
                  <a:tcPr/>
                </a:tc>
                <a:tc>
                  <a:txBody>
                    <a:bodyPr/>
                    <a:lstStyle/>
                    <a:p>
                      <a:r>
                        <a:rPr lang="en-US" sz="1000"/>
                        <a:t>178</a:t>
                      </a:r>
                    </a:p>
                  </a:txBody>
                  <a:tcPr/>
                </a:tc>
                <a:tc>
                  <a:txBody>
                    <a:bodyPr/>
                    <a:lstStyle/>
                    <a:p>
                      <a:r>
                        <a:rPr lang="en-US" sz="1000"/>
                        <a:t>1.8235 %</a:t>
                      </a:r>
                    </a:p>
                  </a:txBody>
                  <a:tcPr/>
                </a:tc>
                <a:extLst>
                  <a:ext uri="{0D108BD9-81ED-4DB2-BD59-A6C34878D82A}">
                    <a16:rowId xmlns:a16="http://schemas.microsoft.com/office/drawing/2014/main" val="1822847317"/>
                  </a:ext>
                </a:extLst>
              </a:tr>
              <a:tr h="370840">
                <a:tc>
                  <a:txBody>
                    <a:bodyPr/>
                    <a:lstStyle/>
                    <a:p>
                      <a:r>
                        <a:rPr lang="en-US" sz="1000"/>
                        <a:t>teknialbikes</a:t>
                      </a:r>
                    </a:p>
                  </a:txBody>
                  <a:tcPr/>
                </a:tc>
                <a:tc>
                  <a:txBody>
                    <a:bodyPr/>
                    <a:lstStyle/>
                    <a:p>
                      <a:r>
                        <a:rPr lang="en-US" sz="1000"/>
                        <a:t>8406</a:t>
                      </a:r>
                    </a:p>
                  </a:txBody>
                  <a:tcPr/>
                </a:tc>
                <a:tc>
                  <a:txBody>
                    <a:bodyPr/>
                    <a:lstStyle/>
                    <a:p>
                      <a:r>
                        <a:rPr lang="en-US" sz="1000"/>
                        <a:t>-227</a:t>
                      </a:r>
                    </a:p>
                  </a:txBody>
                  <a:tcPr/>
                </a:tc>
                <a:tc>
                  <a:txBody>
                    <a:bodyPr/>
                    <a:lstStyle/>
                    <a:p>
                      <a:r>
                        <a:rPr lang="en-US" sz="1000"/>
                        <a:t>4</a:t>
                      </a:r>
                    </a:p>
                  </a:txBody>
                  <a:tcPr/>
                </a:tc>
                <a:tc>
                  <a:txBody>
                    <a:bodyPr/>
                    <a:lstStyle/>
                    <a:p>
                      <a:r>
                        <a:rPr lang="en-US" sz="1000"/>
                        <a:t>0</a:t>
                      </a:r>
                    </a:p>
                  </a:txBody>
                  <a:tcPr/>
                </a:tc>
                <a:tc>
                  <a:txBody>
                    <a:bodyPr/>
                    <a:lstStyle/>
                    <a:p>
                      <a:r>
                        <a:rPr lang="en-US" sz="1000"/>
                        <a:t>2</a:t>
                      </a:r>
                    </a:p>
                  </a:txBody>
                  <a:tcPr/>
                </a:tc>
                <a:tc>
                  <a:txBody>
                    <a:bodyPr/>
                    <a:lstStyle/>
                    <a:p>
                      <a:r>
                        <a:rPr lang="en-US" sz="1000"/>
                        <a:t>6</a:t>
                      </a:r>
                    </a:p>
                  </a:txBody>
                  <a:tcPr/>
                </a:tc>
                <a:tc>
                  <a:txBody>
                    <a:bodyPr/>
                    <a:lstStyle/>
                    <a:p>
                      <a:r>
                        <a:rPr lang="en-US" sz="1000"/>
                        <a:t>257</a:t>
                      </a:r>
                    </a:p>
                  </a:txBody>
                  <a:tcPr/>
                </a:tc>
                <a:tc>
                  <a:txBody>
                    <a:bodyPr/>
                    <a:lstStyle/>
                    <a:p>
                      <a:r>
                        <a:rPr lang="en-US" sz="1000"/>
                        <a:t>30</a:t>
                      </a:r>
                    </a:p>
                  </a:txBody>
                  <a:tcPr/>
                </a:tc>
                <a:tc>
                  <a:txBody>
                    <a:bodyPr/>
                    <a:lstStyle/>
                    <a:p>
                      <a:r>
                        <a:rPr lang="en-US" sz="1000"/>
                        <a:t>0.5615 %</a:t>
                      </a:r>
                    </a:p>
                  </a:txBody>
                  <a:tcPr/>
                </a:tc>
                <a:extLst>
                  <a:ext uri="{0D108BD9-81ED-4DB2-BD59-A6C34878D82A}">
                    <a16:rowId xmlns:a16="http://schemas.microsoft.com/office/drawing/2014/main" val="3243450468"/>
                  </a:ext>
                </a:extLst>
              </a:tr>
              <a:tr h="370840">
                <a:tc>
                  <a:txBody>
                    <a:bodyPr/>
                    <a:lstStyle/>
                    <a:p>
                      <a:r>
                        <a:rPr lang="en-US" sz="1000"/>
                        <a:t>motomelbicicletas</a:t>
                      </a:r>
                    </a:p>
                  </a:txBody>
                  <a:tcPr/>
                </a:tc>
                <a:tc>
                  <a:txBody>
                    <a:bodyPr/>
                    <a:lstStyle/>
                    <a:p>
                      <a:r>
                        <a:rPr lang="en-US" sz="1000"/>
                        <a:t>2472</a:t>
                      </a:r>
                    </a:p>
                  </a:txBody>
                  <a:tcPr/>
                </a:tc>
                <a:tc>
                  <a:txBody>
                    <a:bodyPr/>
                    <a:lstStyle/>
                    <a:p>
                      <a:r>
                        <a:rPr lang="en-US" sz="1000"/>
                        <a:t>618</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271</a:t>
                      </a:r>
                    </a:p>
                  </a:txBody>
                  <a:tcPr/>
                </a:tc>
                <a:tc>
                  <a:txBody>
                    <a:bodyPr/>
                    <a:lstStyle/>
                    <a:p>
                      <a:r>
                        <a:rPr lang="en-US" sz="1000"/>
                        <a:t>81</a:t>
                      </a:r>
                    </a:p>
                  </a:txBody>
                  <a:tcPr/>
                </a:tc>
                <a:tc>
                  <a:txBody>
                    <a:bodyPr/>
                    <a:lstStyle/>
                    <a:p>
                      <a:r>
                        <a:rPr lang="en-US" sz="1000"/>
                        <a:t>2.7123 %</a:t>
                      </a:r>
                    </a:p>
                  </a:txBody>
                  <a:tcPr/>
                </a:tc>
                <a:extLst>
                  <a:ext uri="{0D108BD9-81ED-4DB2-BD59-A6C34878D82A}">
                    <a16:rowId xmlns:a16="http://schemas.microsoft.com/office/drawing/2014/main" val="1045038189"/>
                  </a:ext>
                </a:extLst>
              </a:tr>
            </a:tbl>
          </a:graphicData>
        </a:graphic>
      </p:graphicFrame>
      <p:sp>
        <p:nvSpPr>
          <p:cNvPr id="4" name="Text Placeholder 3">
            <a:extLst>
              <a:ext uri="{FF2B5EF4-FFF2-40B4-BE49-F238E27FC236}">
                <a16:creationId xmlns:a16="http://schemas.microsoft.com/office/drawing/2014/main" id="{E55D422F-2194-4D1B-B0A3-8B445F46BC2B}"/>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444582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0A9DE-BA1E-46FB-AB01-1CA1CA51D5F1}"/>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D4537E5E-CB3F-4B52-BD03-36A0DDF6E3BC}"/>
              </a:ext>
            </a:extLst>
          </p:cNvPr>
          <p:cNvGraphicFramePr>
            <a:graphicFrameLocks noGrp="1"/>
          </p:cNvGraphicFramePr>
          <p:nvPr>
            <p:ph type="chart" sz="quarter" idx="13"/>
            <p:extLst>
              <p:ext uri="{D42A27DB-BD31-4B8C-83A1-F6EECF244321}">
                <p14:modId xmlns:p14="http://schemas.microsoft.com/office/powerpoint/2010/main" val="2716444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A88F59-8D07-463E-B093-74D4DDE005CB}"/>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0AE8AE1-95B9-4BB6-94FB-63DAEB8F0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21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C506E-488B-4BFB-8ED3-8D0258765452}"/>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9C1557FA-2128-4345-A6FF-FB6CE48DEDFD}"/>
              </a:ext>
            </a:extLst>
          </p:cNvPr>
          <p:cNvGraphicFramePr>
            <a:graphicFrameLocks noGrp="1"/>
          </p:cNvGraphicFramePr>
          <p:nvPr>
            <p:ph type="chart" sz="quarter" idx="13"/>
            <p:extLst>
              <p:ext uri="{D42A27DB-BD31-4B8C-83A1-F6EECF244321}">
                <p14:modId xmlns:p14="http://schemas.microsoft.com/office/powerpoint/2010/main" val="3288592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5413A8-DE7B-47E7-BF36-50F88A70683A}"/>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352A704D-2C62-4D61-B2FA-7050488172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910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AA78B-7C88-495B-9174-85C7A5165525}"/>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6724DF48-D899-4DAA-9FE3-42BB38ABDAF8}"/>
              </a:ext>
            </a:extLst>
          </p:cNvPr>
          <p:cNvGraphicFramePr>
            <a:graphicFrameLocks noGrp="1"/>
          </p:cNvGraphicFramePr>
          <p:nvPr>
            <p:ph type="chart" sz="quarter" idx="13"/>
            <p:extLst>
              <p:ext uri="{D42A27DB-BD31-4B8C-83A1-F6EECF244321}">
                <p14:modId xmlns:p14="http://schemas.microsoft.com/office/powerpoint/2010/main" val="2170613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5F22F-F553-4EBE-A7ED-82437804B2D4}"/>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0AE56DC4-9ACD-4701-A61A-8AB64945F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741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17E6-0358-4D62-B72A-378C11DF9AB6}"/>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46BEC2AD-8124-4BA0-8271-24DD91084317}"/>
              </a:ext>
            </a:extLst>
          </p:cNvPr>
          <p:cNvGraphicFramePr>
            <a:graphicFrameLocks noGrp="1"/>
          </p:cNvGraphicFramePr>
          <p:nvPr>
            <p:ph type="chart" sz="quarter" idx="13"/>
            <p:extLst>
              <p:ext uri="{D42A27DB-BD31-4B8C-83A1-F6EECF244321}">
                <p14:modId xmlns:p14="http://schemas.microsoft.com/office/powerpoint/2010/main" val="4014717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7BCF2A-5E1F-4362-B849-5AC24810F153}"/>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A44BCD1C-3C56-4239-BF19-DC78E246E4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1132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107FA-328C-450E-8166-D02309DB6875}"/>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E02CE87D-BEBC-4F33-8D43-A8BB1896222E}"/>
              </a:ext>
            </a:extLst>
          </p:cNvPr>
          <p:cNvGraphicFramePr>
            <a:graphicFrameLocks noGrp="1"/>
          </p:cNvGraphicFramePr>
          <p:nvPr>
            <p:ph type="chart" sz="quarter" idx="13"/>
            <p:extLst>
              <p:ext uri="{D42A27DB-BD31-4B8C-83A1-F6EECF244321}">
                <p14:modId xmlns:p14="http://schemas.microsoft.com/office/powerpoint/2010/main" val="1161292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12DDB-ED41-42B2-8CC5-C240F53594EB}"/>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16269EFE-C99E-4DF5-AB8A-DE7E560ED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7071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C42E5-B41E-4B6E-9B7E-3F6A6AE06550}"/>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0FDF0869-4264-41D7-86F2-FAFEFECA993E}"/>
              </a:ext>
            </a:extLst>
          </p:cNvPr>
          <p:cNvGraphicFramePr>
            <a:graphicFrameLocks noGrp="1"/>
          </p:cNvGraphicFramePr>
          <p:nvPr>
            <p:ph type="chart" sz="quarter" idx="13"/>
            <p:extLst>
              <p:ext uri="{D42A27DB-BD31-4B8C-83A1-F6EECF244321}">
                <p14:modId xmlns:p14="http://schemas.microsoft.com/office/powerpoint/2010/main" val="2174837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0DD050-579E-4890-8477-01703F8BD8B8}"/>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8370838D-3E87-4371-8F41-BBFC0C0A20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640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39223-5E11-491B-87C2-75B6718F72E9}"/>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B7849275-8F2B-4019-8793-387BC2ABB213}"/>
              </a:ext>
            </a:extLst>
          </p:cNvPr>
          <p:cNvGraphicFramePr>
            <a:graphicFrameLocks noGrp="1"/>
          </p:cNvGraphicFramePr>
          <p:nvPr>
            <p:ph type="chart" sz="quarter" idx="13"/>
            <p:extLst>
              <p:ext uri="{D42A27DB-BD31-4B8C-83A1-F6EECF244321}">
                <p14:modId xmlns:p14="http://schemas.microsoft.com/office/powerpoint/2010/main" val="790115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69FC6B-9DA4-419F-B240-43EB7F942FD5}"/>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92639E7-F954-4AE3-A893-A046F9F23F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387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7EEB-4371-468F-8949-BBF98DA03123}"/>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06D5F464-FD92-468B-9847-9EF81F1DE30F}"/>
              </a:ext>
            </a:extLst>
          </p:cNvPr>
          <p:cNvGraphicFramePr>
            <a:graphicFrameLocks noGrp="1"/>
          </p:cNvGraphicFramePr>
          <p:nvPr>
            <p:ph type="chart" sz="quarter" idx="13"/>
            <p:extLst>
              <p:ext uri="{D42A27DB-BD31-4B8C-83A1-F6EECF244321}">
                <p14:modId xmlns:p14="http://schemas.microsoft.com/office/powerpoint/2010/main" val="2624347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844A0-C8A1-4495-950A-7EC8B6DC7D44}"/>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9C1CFB66-84B1-4A19-BB31-D4049C5614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48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4FDA8-2DCC-4F77-93DD-D92C642733C5}"/>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C4A108B1-A3AC-4619-9203-71B2B3425CDC}"/>
              </a:ext>
            </a:extLst>
          </p:cNvPr>
          <p:cNvGraphicFramePr>
            <a:graphicFrameLocks noGrp="1"/>
          </p:cNvGraphicFramePr>
          <p:nvPr>
            <p:ph type="chart" sz="quarter" idx="13"/>
            <p:extLst>
              <p:ext uri="{D42A27DB-BD31-4B8C-83A1-F6EECF244321}">
                <p14:modId xmlns:p14="http://schemas.microsoft.com/office/powerpoint/2010/main" val="970252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D5949-3914-4E3A-B88F-704C1242535C}"/>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18CAC92D-A883-4C70-9A8E-06BF3AAB25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2469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041DD-257B-4367-B1DB-914A7EF9263D}"/>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5859BBE8-89F6-4CFF-B468-10839C24FA50}"/>
              </a:ext>
            </a:extLst>
          </p:cNvPr>
          <p:cNvGraphicFramePr>
            <a:graphicFrameLocks noGrp="1"/>
          </p:cNvGraphicFramePr>
          <p:nvPr>
            <p:ph type="chart" sz="quarter" idx="13"/>
            <p:extLst>
              <p:ext uri="{D42A27DB-BD31-4B8C-83A1-F6EECF244321}">
                <p14:modId xmlns:p14="http://schemas.microsoft.com/office/powerpoint/2010/main" val="3367190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ECAD3F-46A6-4D3A-B80F-1DF48BE57D47}"/>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5BFD9141-CBF4-4814-B1CF-A73369027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1694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A8557-AAB2-45F9-9BD7-C5DA0C8051FD}"/>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97D99A22-D8B3-4454-9AA7-2BB2568B6D04}"/>
              </a:ext>
            </a:extLst>
          </p:cNvPr>
          <p:cNvGraphicFramePr>
            <a:graphicFrameLocks noGrp="1"/>
          </p:cNvGraphicFramePr>
          <p:nvPr>
            <p:ph type="chart" sz="quarter" idx="13"/>
            <p:extLst>
              <p:ext uri="{D42A27DB-BD31-4B8C-83A1-F6EECF244321}">
                <p14:modId xmlns:p14="http://schemas.microsoft.com/office/powerpoint/2010/main" val="3442643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4C1D8D-6563-494E-B840-FAA425603D87}"/>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AA7EB16F-E047-4ECA-A9E8-FFBEFBD0FE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7080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BDB9C-8E38-48DE-B0F6-B20EBBA35004}"/>
              </a:ext>
            </a:extLst>
          </p:cNvPr>
          <p:cNvSpPr>
            <a:spLocks noGrp="1"/>
          </p:cNvSpPr>
          <p:nvPr>
            <p:ph type="title"/>
          </p:nvPr>
        </p:nvSpPr>
        <p:spPr/>
        <p:txBody>
          <a:bodyPr/>
          <a:lstStyle/>
          <a:p>
            <a:r>
              <a:rPr lang="en-US"/>
              <a:t>Instagram Posts Table | Teknialbikes - 1 of 16</a:t>
            </a:r>
          </a:p>
        </p:txBody>
      </p:sp>
      <p:graphicFrame>
        <p:nvGraphicFramePr>
          <p:cNvPr id="5" name="Table Placeholder 4">
            <a:extLst>
              <a:ext uri="{FF2B5EF4-FFF2-40B4-BE49-F238E27FC236}">
                <a16:creationId xmlns:a16="http://schemas.microsoft.com/office/drawing/2014/main" id="{F991416B-DCE3-4B74-A8CF-71CAFAFF992A}"/>
              </a:ext>
            </a:extLst>
          </p:cNvPr>
          <p:cNvGraphicFramePr>
            <a:graphicFrameLocks noGrp="1"/>
          </p:cNvGraphicFramePr>
          <p:nvPr>
            <p:ph type="tbl" sz="quarter" idx="13"/>
            <p:extLst>
              <p:ext uri="{D42A27DB-BD31-4B8C-83A1-F6EECF244321}">
                <p14:modId xmlns:p14="http://schemas.microsoft.com/office/powerpoint/2010/main" val="250494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72661864"/>
                    </a:ext>
                  </a:extLst>
                </a:gridCol>
                <a:gridCol w="1975104">
                  <a:extLst>
                    <a:ext uri="{9D8B030D-6E8A-4147-A177-3AD203B41FA5}">
                      <a16:colId xmlns:a16="http://schemas.microsoft.com/office/drawing/2014/main" val="1219666137"/>
                    </a:ext>
                  </a:extLst>
                </a:gridCol>
                <a:gridCol w="905256">
                  <a:extLst>
                    <a:ext uri="{9D8B030D-6E8A-4147-A177-3AD203B41FA5}">
                      <a16:colId xmlns:a16="http://schemas.microsoft.com/office/drawing/2014/main" val="2281303817"/>
                    </a:ext>
                  </a:extLst>
                </a:gridCol>
                <a:gridCol w="905256">
                  <a:extLst>
                    <a:ext uri="{9D8B030D-6E8A-4147-A177-3AD203B41FA5}">
                      <a16:colId xmlns:a16="http://schemas.microsoft.com/office/drawing/2014/main" val="4190006830"/>
                    </a:ext>
                  </a:extLst>
                </a:gridCol>
                <a:gridCol w="905256">
                  <a:extLst>
                    <a:ext uri="{9D8B030D-6E8A-4147-A177-3AD203B41FA5}">
                      <a16:colId xmlns:a16="http://schemas.microsoft.com/office/drawing/2014/main" val="1776492664"/>
                    </a:ext>
                  </a:extLst>
                </a:gridCol>
                <a:gridCol w="905256">
                  <a:extLst>
                    <a:ext uri="{9D8B030D-6E8A-4147-A177-3AD203B41FA5}">
                      <a16:colId xmlns:a16="http://schemas.microsoft.com/office/drawing/2014/main" val="3908993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002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- 2020-12-21 14:21:21</a:t>
                      </a:r>
                      <a:r>
                        <a:rPr kumimoji="0" lang="es-ES" sz="1000" b="0" i="0" u="none" strike="noStrike" kern="1200" cap="none" spc="0" normalizeH="0" baseline="0" noProof="0">
                          <a:ln>
                            <a:noFill/>
                          </a:ln>
                          <a:solidFill>
                            <a:prstClr val="black"/>
                          </a:solidFill>
                          <a:effectLst/>
                          <a:uLnTx/>
                          <a:uFillTx/>
                          <a:latin typeface="+mn-lt"/>
                          <a:ea typeface="+mn-ea"/>
                          <a:cs typeface="+mn-cs"/>
                        </a:rPr>
                        <a:t>
 ¡LLEGÓ EL DÍA SORTEOOO! 🥳
Junto con angeldebritooki despedimos el año con una buena notica, sorteamos una de las bicicletas MTB más codiciadas del 2020, nuestro modelo THOR R29 de Aluminio.
.
Para participar debes:
▪️Seguí a nuestra cuenta topmega_oficial
▪️Comenta este posteo con la frase #QuieroMiThor
(si etiquetas a dos amigos vale doble)
.
¡¡Y ESTAS ADENTRO!!💪
[Sorteamos el miércoles 23/12]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132050582_448418576205816_1007972959102979812_n.jpg?_nc_cat=111&amp;ccb=2&amp;_nc_sid=8ae9d6&amp;_nc_ohc=WFSPu3dtDwwAX9RJVSO&amp;_nc_ht=scontent-iad3-1.cdninstagram.com&amp;oh=70264ca3f813b281affce8186af60ba4&amp;oe=602DAD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696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motomelbicicletas - 2021-01-05 17:13:43</a:t>
                      </a:r>
                      <a:r>
                        <a:rPr kumimoji="0" lang="en-US" sz="1000" b="0" i="0" u="none" strike="noStrike" kern="1200" cap="none" spc="0" normalizeH="0" baseline="0" noProof="0">
                          <a:ln>
                            <a:noFill/>
                          </a:ln>
                          <a:solidFill>
                            <a:prstClr val="black"/>
                          </a:solidFill>
                          <a:effectLst/>
                          <a:uLnTx/>
                          <a:uFillTx/>
                          <a:latin typeface="+mn-lt"/>
                          <a:ea typeface="+mn-ea"/>
                          <a:cs typeface="+mn-cs"/>
                        </a:rPr>
                        <a:t>
 Pedila para Reyes 👑 🤴
#Maxam90 #reyesmagos
#MotomelBicicletas #Gama2021 #movilidadurbana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https://scontent-atl3-1.cdninstagram.com/v/t51.2885-15/136481992_733555264266467_6578144696723452842_n.jpg?_nc_cat=103&amp;ccb=2&amp;_nc_sid=8ae9d6&amp;_nc_ohc=ikvdLfx0EFcAX_LQkXZ&amp;_nc_ht=scontent-atl3-1.cdninstagram.com&amp;oh=e89ff6a7dfffc8bd263215e5a926f906&amp;oe=602ADB54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8813932"/>
                  </a:ext>
                </a:extLst>
              </a:tr>
            </a:tbl>
          </a:graphicData>
        </a:graphic>
      </p:graphicFrame>
      <p:sp>
        <p:nvSpPr>
          <p:cNvPr id="4" name="Text Placeholder 3">
            <a:extLst>
              <a:ext uri="{FF2B5EF4-FFF2-40B4-BE49-F238E27FC236}">
                <a16:creationId xmlns:a16="http://schemas.microsoft.com/office/drawing/2014/main" id="{E7DC76CC-145A-4920-9058-C8872743AC92}"/>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947337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ABE0-9F5E-43CF-A5D0-30797694CF4F}"/>
              </a:ext>
            </a:extLst>
          </p:cNvPr>
          <p:cNvSpPr>
            <a:spLocks noGrp="1"/>
          </p:cNvSpPr>
          <p:nvPr>
            <p:ph type="title"/>
          </p:nvPr>
        </p:nvSpPr>
        <p:spPr/>
        <p:txBody>
          <a:bodyPr/>
          <a:lstStyle/>
          <a:p>
            <a:r>
              <a:rPr lang="en-US"/>
              <a:t>Instagram Posts Table | Teknialbikes - 2 of 16</a:t>
            </a:r>
          </a:p>
        </p:txBody>
      </p:sp>
      <p:graphicFrame>
        <p:nvGraphicFramePr>
          <p:cNvPr id="5" name="Table Placeholder 4">
            <a:extLst>
              <a:ext uri="{FF2B5EF4-FFF2-40B4-BE49-F238E27FC236}">
                <a16:creationId xmlns:a16="http://schemas.microsoft.com/office/drawing/2014/main" id="{1230A9DF-3300-4C0C-950D-BE6DCB42F264}"/>
              </a:ext>
            </a:extLst>
          </p:cNvPr>
          <p:cNvGraphicFramePr>
            <a:graphicFrameLocks noGrp="1"/>
          </p:cNvGraphicFramePr>
          <p:nvPr>
            <p:ph type="tbl" sz="quarter" idx="13"/>
            <p:extLst>
              <p:ext uri="{D42A27DB-BD31-4B8C-83A1-F6EECF244321}">
                <p14:modId xmlns:p14="http://schemas.microsoft.com/office/powerpoint/2010/main" val="4217588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945621"/>
                    </a:ext>
                  </a:extLst>
                </a:gridCol>
                <a:gridCol w="1975104">
                  <a:extLst>
                    <a:ext uri="{9D8B030D-6E8A-4147-A177-3AD203B41FA5}">
                      <a16:colId xmlns:a16="http://schemas.microsoft.com/office/drawing/2014/main" val="716664816"/>
                    </a:ext>
                  </a:extLst>
                </a:gridCol>
                <a:gridCol w="905256">
                  <a:extLst>
                    <a:ext uri="{9D8B030D-6E8A-4147-A177-3AD203B41FA5}">
                      <a16:colId xmlns:a16="http://schemas.microsoft.com/office/drawing/2014/main" val="2114288511"/>
                    </a:ext>
                  </a:extLst>
                </a:gridCol>
                <a:gridCol w="905256">
                  <a:extLst>
                    <a:ext uri="{9D8B030D-6E8A-4147-A177-3AD203B41FA5}">
                      <a16:colId xmlns:a16="http://schemas.microsoft.com/office/drawing/2014/main" val="4042103731"/>
                    </a:ext>
                  </a:extLst>
                </a:gridCol>
                <a:gridCol w="905256">
                  <a:extLst>
                    <a:ext uri="{9D8B030D-6E8A-4147-A177-3AD203B41FA5}">
                      <a16:colId xmlns:a16="http://schemas.microsoft.com/office/drawing/2014/main" val="2689893601"/>
                    </a:ext>
                  </a:extLst>
                </a:gridCol>
                <a:gridCol w="905256">
                  <a:extLst>
                    <a:ext uri="{9D8B030D-6E8A-4147-A177-3AD203B41FA5}">
                      <a16:colId xmlns:a16="http://schemas.microsoft.com/office/drawing/2014/main" val="3017305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231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- 2021-01-15 18:18:16</a:t>
                      </a:r>
                      <a:r>
                        <a:rPr kumimoji="0" lang="es-ES" sz="1000" b="0" i="0" u="none" strike="noStrike" kern="1200" cap="none" spc="0" normalizeH="0" baseline="0" noProof="0">
                          <a:ln>
                            <a:noFill/>
                          </a:ln>
                          <a:solidFill>
                            <a:prstClr val="black"/>
                          </a:solidFill>
                          <a:effectLst/>
                          <a:uLnTx/>
                          <a:uFillTx/>
                          <a:latin typeface="+mn-lt"/>
                          <a:ea typeface="+mn-ea"/>
                          <a:cs typeface="+mn-cs"/>
                        </a:rPr>
                        <a:t>
 ¡Con lxs amigxs de grisinoropaparajugar armamos otro sorteo espectacular! Participá por una bici Olmo y una orden de compra de 00 en locales Grisino. Sólo tenés que hacer dos cosas:
1) seguir a olmobikes y a grisinoropaparajugar 
2) etiquetar a 3 amigxs en este post (o en el de Grisino) para que también puedan participar.
¡Dale, sorteamos el viernes 22 y anunciaremos al ganador en nuestras stories!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139403890_866988720726839_3334053832255447937_n.jpg?_nc_cat=101&amp;ccb=2&amp;_nc_sid=8ae9d6&amp;_nc_ohc=DotVl-Fhz9UAX_rlo-b&amp;_nc_ht=scontent-iad3-1.cdninstagram.com&amp;oh=e4bc6275746bebf0beb686142f4b08d2&amp;oe=602D0866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8322575"/>
                  </a:ext>
                </a:extLst>
              </a:tr>
            </a:tbl>
          </a:graphicData>
        </a:graphic>
      </p:graphicFrame>
      <p:sp>
        <p:nvSpPr>
          <p:cNvPr id="4" name="Text Placeholder 3">
            <a:extLst>
              <a:ext uri="{FF2B5EF4-FFF2-40B4-BE49-F238E27FC236}">
                <a16:creationId xmlns:a16="http://schemas.microsoft.com/office/drawing/2014/main" id="{18CEEA2E-D3B9-4608-B79E-306D1804FA11}"/>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294848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8A5D-1BEF-4C92-8F45-7B32270A222C}"/>
              </a:ext>
            </a:extLst>
          </p:cNvPr>
          <p:cNvSpPr>
            <a:spLocks noGrp="1"/>
          </p:cNvSpPr>
          <p:nvPr>
            <p:ph type="title"/>
          </p:nvPr>
        </p:nvSpPr>
        <p:spPr/>
        <p:txBody>
          <a:bodyPr/>
          <a:lstStyle/>
          <a:p>
            <a:r>
              <a:rPr lang="en-US"/>
              <a:t>Instagram Posts Table | Teknialbikes - 3 of 16</a:t>
            </a:r>
          </a:p>
        </p:txBody>
      </p:sp>
      <p:graphicFrame>
        <p:nvGraphicFramePr>
          <p:cNvPr id="5" name="Table Placeholder 4">
            <a:extLst>
              <a:ext uri="{FF2B5EF4-FFF2-40B4-BE49-F238E27FC236}">
                <a16:creationId xmlns:a16="http://schemas.microsoft.com/office/drawing/2014/main" id="{E9DC83C9-CEB4-413E-8178-C14441F9B804}"/>
              </a:ext>
            </a:extLst>
          </p:cNvPr>
          <p:cNvGraphicFramePr>
            <a:graphicFrameLocks noGrp="1"/>
          </p:cNvGraphicFramePr>
          <p:nvPr>
            <p:ph type="tbl" sz="quarter" idx="13"/>
            <p:extLst>
              <p:ext uri="{D42A27DB-BD31-4B8C-83A1-F6EECF244321}">
                <p14:modId xmlns:p14="http://schemas.microsoft.com/office/powerpoint/2010/main" val="155647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14832824"/>
                    </a:ext>
                  </a:extLst>
                </a:gridCol>
                <a:gridCol w="1975104">
                  <a:extLst>
                    <a:ext uri="{9D8B030D-6E8A-4147-A177-3AD203B41FA5}">
                      <a16:colId xmlns:a16="http://schemas.microsoft.com/office/drawing/2014/main" val="768870529"/>
                    </a:ext>
                  </a:extLst>
                </a:gridCol>
                <a:gridCol w="905256">
                  <a:extLst>
                    <a:ext uri="{9D8B030D-6E8A-4147-A177-3AD203B41FA5}">
                      <a16:colId xmlns:a16="http://schemas.microsoft.com/office/drawing/2014/main" val="2332792441"/>
                    </a:ext>
                  </a:extLst>
                </a:gridCol>
                <a:gridCol w="905256">
                  <a:extLst>
                    <a:ext uri="{9D8B030D-6E8A-4147-A177-3AD203B41FA5}">
                      <a16:colId xmlns:a16="http://schemas.microsoft.com/office/drawing/2014/main" val="513058522"/>
                    </a:ext>
                  </a:extLst>
                </a:gridCol>
                <a:gridCol w="905256">
                  <a:extLst>
                    <a:ext uri="{9D8B030D-6E8A-4147-A177-3AD203B41FA5}">
                      <a16:colId xmlns:a16="http://schemas.microsoft.com/office/drawing/2014/main" val="3298314739"/>
                    </a:ext>
                  </a:extLst>
                </a:gridCol>
                <a:gridCol w="905256">
                  <a:extLst>
                    <a:ext uri="{9D8B030D-6E8A-4147-A177-3AD203B41FA5}">
                      <a16:colId xmlns:a16="http://schemas.microsoft.com/office/drawing/2014/main" val="38789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133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- 2021-01-07 00:34:00</a:t>
                      </a:r>
                      <a:r>
                        <a:rPr kumimoji="0" lang="en-US" sz="1000" b="0" i="0" u="none" strike="noStrike" kern="1200" cap="none" spc="0" normalizeH="0" baseline="0" noProof="0">
                          <a:ln>
                            <a:noFill/>
                          </a:ln>
                          <a:solidFill>
                            <a:prstClr val="black"/>
                          </a:solidFill>
                          <a:effectLst/>
                          <a:uLnTx/>
                          <a:uFillTx/>
                          <a:latin typeface="+mn-lt"/>
                          <a:ea typeface="+mn-ea"/>
                          <a:cs typeface="+mn-cs"/>
                        </a:rPr>
                        <a:t>
 Manu Ginóbili ya está en Argentina 
y este verano estaremos acompañándolo día a día junto a la #VenzoEtna y la #VenzoRaptor.
.
Que más decir que se nos infla el pecho de alegría de poder  acompañar a uno de los mejores deportistas de la historia de nuestro país. 🤩
.
Gracias Manu, esperamos verte pronto  sumando kilómetros de felicidad con las #VenzoBikes junto a tu gran amigo obricio7 🔥
.
.
#Venzo #SomosVenzo #ViviVenzo #ciclismo #bike #bicicleta #cycling #cyclinglifestyle #cyclingphotos #cyclinglife #mtb #ciclismoargentino #mountainbike #manuginobili #ciclismoderuta #nba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136077514_119350143362208_3929490146610560826_n.jpg?_nc_cat=101&amp;ccb=2&amp;_nc_sid=8ae9d6&amp;_nc_ohc=qFBQfgkvhB8AX_NV46r&amp;_nc_ht=scontent-iad3-1.cdninstagram.com&amp;oh=a79cc6941ab35dabba2227a19aee9cd6&amp;oe=602BC0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9740887"/>
                  </a:ext>
                </a:extLst>
              </a:tr>
            </a:tbl>
          </a:graphicData>
        </a:graphic>
      </p:graphicFrame>
      <p:sp>
        <p:nvSpPr>
          <p:cNvPr id="4" name="Text Placeholder 3">
            <a:extLst>
              <a:ext uri="{FF2B5EF4-FFF2-40B4-BE49-F238E27FC236}">
                <a16:creationId xmlns:a16="http://schemas.microsoft.com/office/drawing/2014/main" id="{EB53112B-78CF-4EC4-B851-186ED45BD7BB}"/>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182671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A8A60-D8AF-454F-BEDE-D0D02064598F}"/>
              </a:ext>
            </a:extLst>
          </p:cNvPr>
          <p:cNvSpPr>
            <a:spLocks noGrp="1"/>
          </p:cNvSpPr>
          <p:nvPr>
            <p:ph type="title"/>
          </p:nvPr>
        </p:nvSpPr>
        <p:spPr/>
        <p:txBody>
          <a:bodyPr/>
          <a:lstStyle/>
          <a:p>
            <a:r>
              <a:rPr lang="en-US"/>
              <a:t>Instagram Posts Table | Teknialbikes - 4 of 16</a:t>
            </a:r>
          </a:p>
        </p:txBody>
      </p:sp>
      <p:graphicFrame>
        <p:nvGraphicFramePr>
          <p:cNvPr id="5" name="Table Placeholder 4">
            <a:extLst>
              <a:ext uri="{FF2B5EF4-FFF2-40B4-BE49-F238E27FC236}">
                <a16:creationId xmlns:a16="http://schemas.microsoft.com/office/drawing/2014/main" id="{CFD7CF27-6CDD-4267-8661-A83B69F82CA0}"/>
              </a:ext>
            </a:extLst>
          </p:cNvPr>
          <p:cNvGraphicFramePr>
            <a:graphicFrameLocks noGrp="1"/>
          </p:cNvGraphicFramePr>
          <p:nvPr>
            <p:ph type="tbl" sz="quarter" idx="13"/>
            <p:extLst>
              <p:ext uri="{D42A27DB-BD31-4B8C-83A1-F6EECF244321}">
                <p14:modId xmlns:p14="http://schemas.microsoft.com/office/powerpoint/2010/main" val="3767962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50694466"/>
                    </a:ext>
                  </a:extLst>
                </a:gridCol>
                <a:gridCol w="1975104">
                  <a:extLst>
                    <a:ext uri="{9D8B030D-6E8A-4147-A177-3AD203B41FA5}">
                      <a16:colId xmlns:a16="http://schemas.microsoft.com/office/drawing/2014/main" val="1226163275"/>
                    </a:ext>
                  </a:extLst>
                </a:gridCol>
                <a:gridCol w="905256">
                  <a:extLst>
                    <a:ext uri="{9D8B030D-6E8A-4147-A177-3AD203B41FA5}">
                      <a16:colId xmlns:a16="http://schemas.microsoft.com/office/drawing/2014/main" val="1206175919"/>
                    </a:ext>
                  </a:extLst>
                </a:gridCol>
                <a:gridCol w="905256">
                  <a:extLst>
                    <a:ext uri="{9D8B030D-6E8A-4147-A177-3AD203B41FA5}">
                      <a16:colId xmlns:a16="http://schemas.microsoft.com/office/drawing/2014/main" val="2360359670"/>
                    </a:ext>
                  </a:extLst>
                </a:gridCol>
                <a:gridCol w="905256">
                  <a:extLst>
                    <a:ext uri="{9D8B030D-6E8A-4147-A177-3AD203B41FA5}">
                      <a16:colId xmlns:a16="http://schemas.microsoft.com/office/drawing/2014/main" val="1072696472"/>
                    </a:ext>
                  </a:extLst>
                </a:gridCol>
                <a:gridCol w="905256">
                  <a:extLst>
                    <a:ext uri="{9D8B030D-6E8A-4147-A177-3AD203B41FA5}">
                      <a16:colId xmlns:a16="http://schemas.microsoft.com/office/drawing/2014/main" val="3412204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20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- 2020-12-24 17:06:23</a:t>
                      </a:r>
                      <a:r>
                        <a:rPr kumimoji="0" lang="es-ES" sz="1000" b="0" i="0" u="none" strike="noStrike" kern="1200" cap="none" spc="0" normalizeH="0" baseline="0" noProof="0">
                          <a:ln>
                            <a:noFill/>
                          </a:ln>
                          <a:solidFill>
                            <a:prstClr val="black"/>
                          </a:solidFill>
                          <a:effectLst/>
                          <a:uLnTx/>
                          <a:uFillTx/>
                          <a:latin typeface="+mn-lt"/>
                          <a:ea typeface="+mn-ea"/>
                          <a:cs typeface="+mn-cs"/>
                        </a:rPr>
                        <a:t>
 Matias Antico decidió probar las #VenzoBikes y sumarlas a sus salidas diarias.
.
Es el periodista de autos más famoso de la Argentina. Se forjó en las redacciones de Parabrisas y Auto Test.
Debutó en la pantalla de #ElGarage. Y se consagró en #TNAutos como conductor y productor.
.
Es fanático de las bicicletas y los fierros son los fierros...
Tengan motor, pedales o beatería... 😉
A él le encanta probar y testear vehículos, y nosotros le llevamos dos bicis para sumarlo a sus review...
.
La #Atix Comp vas a tener que probarla con tu propio motor matiasantico 😜
Y la #EcoVm llevará tus pedaleadas a otro nivel 🙌🏻
La mezcla perfecta entre eco-transporte y adrenalina.
.
Estamos orgullosos y agradecidos de tener a semejante figura en nuestra Familia Venzo.
A disfrutar de tus nuevas compañeras!!
.
.
#Venzo #SomosVenzo #ViviVenzo #ciclismo #bike #bicicleta #cycling #cyclinglifestyle #cyclingphotos #cyclinglife #mtb #ciclismoargentino #cicloturismo #familia #family #cicloturismoargentino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132550766_1343746809291343_7101502283421393879_n.jpg?_nc_cat=111&amp;ccb=2&amp;_nc_sid=8ae9d6&amp;_nc_ohc=LWIv303nf14AX_-ENGZ&amp;_nc_ht=scontent-iad3-1.cdninstagram.com&amp;oh=6d82f7143db35c8179f269bb3613bb7b&amp;oe=602C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1299204"/>
                  </a:ext>
                </a:extLst>
              </a:tr>
            </a:tbl>
          </a:graphicData>
        </a:graphic>
      </p:graphicFrame>
      <p:sp>
        <p:nvSpPr>
          <p:cNvPr id="4" name="Text Placeholder 3">
            <a:extLst>
              <a:ext uri="{FF2B5EF4-FFF2-40B4-BE49-F238E27FC236}">
                <a16:creationId xmlns:a16="http://schemas.microsoft.com/office/drawing/2014/main" id="{8AAA8286-4055-465F-AA8E-34E276FB5974}"/>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947225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AB269-BF70-40DB-8808-2A1A96C45C80}"/>
              </a:ext>
            </a:extLst>
          </p:cNvPr>
          <p:cNvSpPr>
            <a:spLocks noGrp="1"/>
          </p:cNvSpPr>
          <p:nvPr>
            <p:ph type="title"/>
          </p:nvPr>
        </p:nvSpPr>
        <p:spPr/>
        <p:txBody>
          <a:bodyPr/>
          <a:lstStyle/>
          <a:p>
            <a:r>
              <a:rPr lang="en-US"/>
              <a:t>Instagram Posts Table | Teknialbikes - 5 of 16</a:t>
            </a:r>
          </a:p>
        </p:txBody>
      </p:sp>
      <p:graphicFrame>
        <p:nvGraphicFramePr>
          <p:cNvPr id="5" name="Table Placeholder 4">
            <a:extLst>
              <a:ext uri="{FF2B5EF4-FFF2-40B4-BE49-F238E27FC236}">
                <a16:creationId xmlns:a16="http://schemas.microsoft.com/office/drawing/2014/main" id="{0D08A55A-67F1-4432-86DE-9C3171F05700}"/>
              </a:ext>
            </a:extLst>
          </p:cNvPr>
          <p:cNvGraphicFramePr>
            <a:graphicFrameLocks noGrp="1"/>
          </p:cNvGraphicFramePr>
          <p:nvPr>
            <p:ph type="tbl" sz="quarter" idx="13"/>
            <p:extLst>
              <p:ext uri="{D42A27DB-BD31-4B8C-83A1-F6EECF244321}">
                <p14:modId xmlns:p14="http://schemas.microsoft.com/office/powerpoint/2010/main" val="170485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84814722"/>
                    </a:ext>
                  </a:extLst>
                </a:gridCol>
                <a:gridCol w="1975104">
                  <a:extLst>
                    <a:ext uri="{9D8B030D-6E8A-4147-A177-3AD203B41FA5}">
                      <a16:colId xmlns:a16="http://schemas.microsoft.com/office/drawing/2014/main" val="542704788"/>
                    </a:ext>
                  </a:extLst>
                </a:gridCol>
                <a:gridCol w="905256">
                  <a:extLst>
                    <a:ext uri="{9D8B030D-6E8A-4147-A177-3AD203B41FA5}">
                      <a16:colId xmlns:a16="http://schemas.microsoft.com/office/drawing/2014/main" val="4213904675"/>
                    </a:ext>
                  </a:extLst>
                </a:gridCol>
                <a:gridCol w="905256">
                  <a:extLst>
                    <a:ext uri="{9D8B030D-6E8A-4147-A177-3AD203B41FA5}">
                      <a16:colId xmlns:a16="http://schemas.microsoft.com/office/drawing/2014/main" val="37209057"/>
                    </a:ext>
                  </a:extLst>
                </a:gridCol>
                <a:gridCol w="905256">
                  <a:extLst>
                    <a:ext uri="{9D8B030D-6E8A-4147-A177-3AD203B41FA5}">
                      <a16:colId xmlns:a16="http://schemas.microsoft.com/office/drawing/2014/main" val="407474927"/>
                    </a:ext>
                  </a:extLst>
                </a:gridCol>
                <a:gridCol w="905256">
                  <a:extLst>
                    <a:ext uri="{9D8B030D-6E8A-4147-A177-3AD203B41FA5}">
                      <a16:colId xmlns:a16="http://schemas.microsoft.com/office/drawing/2014/main" val="1854538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087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motomelbicicletas - 2020-12-24 22:40:06</a:t>
                      </a:r>
                      <a:r>
                        <a:rPr kumimoji="0" lang="en-US" sz="1000" b="0" i="0" u="none" strike="noStrike" kern="1200" cap="none" spc="0" normalizeH="0" baseline="0" noProof="0">
                          <a:ln>
                            <a:noFill/>
                          </a:ln>
                          <a:solidFill>
                            <a:prstClr val="black"/>
                          </a:solidFill>
                          <a:effectLst/>
                          <a:uLnTx/>
                          <a:uFillTx/>
                          <a:latin typeface="+mn-lt"/>
                          <a:ea typeface="+mn-ea"/>
                          <a:cs typeface="+mn-cs"/>
                        </a:rPr>
                        <a:t>
 🎅 ¡Feliz Navidad! Sigamos pedaleando juntos #MotomelBicicletas #feliznavidad🎄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https://scontent-atl3-1.cdninstagram.com/v/t51.2885-15/132449696_746459976227672_6210622531438982319_n.jpg?_nc_cat=104&amp;ccb=2&amp;_nc_sid=8ae9d6&amp;_nc_ohc=GblHr-CJEtUAX94Y_Wp&amp;_nc_ht=scontent-atl3-1.cdninstagram.com&amp;oh=955af92c25acdc10eac1363df4ab10de&amp;oe=602B1120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009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- 2021-01-01 01:30:09</a:t>
                      </a:r>
                      <a:r>
                        <a:rPr kumimoji="0" lang="es-ES" sz="1000" b="0" i="0" u="none" strike="noStrike" kern="1200" cap="none" spc="0" normalizeH="0" baseline="0" noProof="0">
                          <a:ln>
                            <a:noFill/>
                          </a:ln>
                          <a:solidFill>
                            <a:prstClr val="black"/>
                          </a:solidFill>
                          <a:effectLst/>
                          <a:uLnTx/>
                          <a:uFillTx/>
                          <a:latin typeface="+mn-lt"/>
                          <a:ea typeface="+mn-ea"/>
                          <a:cs typeface="+mn-cs"/>
                        </a:rPr>
                        <a:t>
 ✨ Te deseamos un 2021 lleno de nuevos deseos y más pedaleadas 🥂 #felizaño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https://scontent-atl3-1.cdninstagram.com/v/t51.2885-15/135003773_402011211064307_7343972529999020429_n.jpg?_nc_cat=108&amp;ccb=2&amp;_nc_sid=8ae9d6&amp;_nc_ohc=qbm0qJi9U-QAX-n5mSx&amp;_nc_ht=scontent-atl3-1.cdninstagram.com&amp;oh=b16a47f3a2017b81b602560126f80079&amp;oe=602D6CA2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2261490"/>
                  </a:ext>
                </a:extLst>
              </a:tr>
            </a:tbl>
          </a:graphicData>
        </a:graphic>
      </p:graphicFrame>
      <p:sp>
        <p:nvSpPr>
          <p:cNvPr id="4" name="Text Placeholder 3">
            <a:extLst>
              <a:ext uri="{FF2B5EF4-FFF2-40B4-BE49-F238E27FC236}">
                <a16:creationId xmlns:a16="http://schemas.microsoft.com/office/drawing/2014/main" id="{FC8E4E6A-8DDA-4B24-9D6D-63C05392DB2C}"/>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548501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D0674-A065-4305-86D9-A9C10FA78EB1}"/>
              </a:ext>
            </a:extLst>
          </p:cNvPr>
          <p:cNvSpPr>
            <a:spLocks noGrp="1"/>
          </p:cNvSpPr>
          <p:nvPr>
            <p:ph type="title"/>
          </p:nvPr>
        </p:nvSpPr>
        <p:spPr/>
        <p:txBody>
          <a:bodyPr/>
          <a:lstStyle/>
          <a:p>
            <a:r>
              <a:rPr lang="en-US"/>
              <a:t>Instagram Posts Table | Teknialbikes - 6 of 16</a:t>
            </a:r>
          </a:p>
        </p:txBody>
      </p:sp>
      <p:graphicFrame>
        <p:nvGraphicFramePr>
          <p:cNvPr id="5" name="Table Placeholder 4">
            <a:extLst>
              <a:ext uri="{FF2B5EF4-FFF2-40B4-BE49-F238E27FC236}">
                <a16:creationId xmlns:a16="http://schemas.microsoft.com/office/drawing/2014/main" id="{2B7D08E9-BA93-4A4B-8A86-E82B4A4E5CF5}"/>
              </a:ext>
            </a:extLst>
          </p:cNvPr>
          <p:cNvGraphicFramePr>
            <a:graphicFrameLocks noGrp="1"/>
          </p:cNvGraphicFramePr>
          <p:nvPr>
            <p:ph type="tbl" sz="quarter" idx="13"/>
            <p:extLst>
              <p:ext uri="{D42A27DB-BD31-4B8C-83A1-F6EECF244321}">
                <p14:modId xmlns:p14="http://schemas.microsoft.com/office/powerpoint/2010/main" val="199954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35051718"/>
                    </a:ext>
                  </a:extLst>
                </a:gridCol>
                <a:gridCol w="1975104">
                  <a:extLst>
                    <a:ext uri="{9D8B030D-6E8A-4147-A177-3AD203B41FA5}">
                      <a16:colId xmlns:a16="http://schemas.microsoft.com/office/drawing/2014/main" val="2670438785"/>
                    </a:ext>
                  </a:extLst>
                </a:gridCol>
                <a:gridCol w="905256">
                  <a:extLst>
                    <a:ext uri="{9D8B030D-6E8A-4147-A177-3AD203B41FA5}">
                      <a16:colId xmlns:a16="http://schemas.microsoft.com/office/drawing/2014/main" val="515239968"/>
                    </a:ext>
                  </a:extLst>
                </a:gridCol>
                <a:gridCol w="905256">
                  <a:extLst>
                    <a:ext uri="{9D8B030D-6E8A-4147-A177-3AD203B41FA5}">
                      <a16:colId xmlns:a16="http://schemas.microsoft.com/office/drawing/2014/main" val="1411290300"/>
                    </a:ext>
                  </a:extLst>
                </a:gridCol>
                <a:gridCol w="905256">
                  <a:extLst>
                    <a:ext uri="{9D8B030D-6E8A-4147-A177-3AD203B41FA5}">
                      <a16:colId xmlns:a16="http://schemas.microsoft.com/office/drawing/2014/main" val="2218957259"/>
                    </a:ext>
                  </a:extLst>
                </a:gridCol>
                <a:gridCol w="905256">
                  <a:extLst>
                    <a:ext uri="{9D8B030D-6E8A-4147-A177-3AD203B41FA5}">
                      <a16:colId xmlns:a16="http://schemas.microsoft.com/office/drawing/2014/main" val="3504659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875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- 2020-12-23 00:48:15</a:t>
                      </a:r>
                      <a:r>
                        <a:rPr kumimoji="0" lang="es-ES" sz="1000" b="0" i="0" u="none" strike="noStrike" kern="1200" cap="none" spc="0" normalizeH="0" baseline="0" noProof="0">
                          <a:ln>
                            <a:noFill/>
                          </a:ln>
                          <a:solidFill>
                            <a:prstClr val="black"/>
                          </a:solidFill>
                          <a:effectLst/>
                          <a:uLnTx/>
                          <a:uFillTx/>
                          <a:latin typeface="+mn-lt"/>
                          <a:ea typeface="+mn-ea"/>
                          <a:cs typeface="+mn-cs"/>
                        </a:rPr>
                        <a:t>
 Cada vez son más los que eligen la Bicicleta como compañera de aventuras.
.
Y solcitofijo, junto a su familia elevaron esa premisa a un nivel superior 🤩🙌🏻
.
Desde Venzo Argentina estaremos acompañándolos en su viaje desde #Cordoba hacia #Tierradelfuego, en donde irán visitando diferentes provincias del país en su #Motorhome, llevando sonrisas a familias enteras!!
.
Podés seguir esta gran aventura en: motorkoi_
.
Estamos orgullosos y ansiosos por acompañar a Solcito, Germán, Lunita y Koi en este hermoso viaje por la #Ruta40 en donde disfrutaremos juntos de canciones, paisajes, libertad y vida al aire libre en las #Venzobikes
.
.
#Venzo #SomosVenzo #ViviVenzo #ciclismo #bike #bicicleta #cycling #cyclinglifestyle #cyclingphotos #cyclinglife #mtb #ciclismoargentino #cicloturismo #familia #family #cicloturismoargentino #turismoargentino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132137420_4786218228120012_7752574926414719584_n.jpg?_nc_cat=111&amp;ccb=2&amp;_nc_sid=8ae9d6&amp;_nc_ohc=3sKCu-GB3fcAX_0t7ZK&amp;_nc_ht=scontent-iad3-1.cdninstagram.com&amp;oh=df7d32ce6ebba7a692e451fcb5c02e41&amp;oe=602D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04152439"/>
                  </a:ext>
                </a:extLst>
              </a:tr>
            </a:tbl>
          </a:graphicData>
        </a:graphic>
      </p:graphicFrame>
      <p:sp>
        <p:nvSpPr>
          <p:cNvPr id="4" name="Text Placeholder 3">
            <a:extLst>
              <a:ext uri="{FF2B5EF4-FFF2-40B4-BE49-F238E27FC236}">
                <a16:creationId xmlns:a16="http://schemas.microsoft.com/office/drawing/2014/main" id="{CEA1D614-0E30-47BE-B72F-94CE2F4DD1FC}"/>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66315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4F03-1E7A-4D57-8F15-731C5E64D09F}"/>
              </a:ext>
            </a:extLst>
          </p:cNvPr>
          <p:cNvSpPr>
            <a:spLocks noGrp="1"/>
          </p:cNvSpPr>
          <p:nvPr>
            <p:ph type="title"/>
          </p:nvPr>
        </p:nvSpPr>
        <p:spPr/>
        <p:txBody>
          <a:bodyPr/>
          <a:lstStyle/>
          <a:p>
            <a:r>
              <a:rPr lang="en-US"/>
              <a:t>Instagram Posts Table | Teknialbikes - 7 of 16</a:t>
            </a:r>
          </a:p>
        </p:txBody>
      </p:sp>
      <p:graphicFrame>
        <p:nvGraphicFramePr>
          <p:cNvPr id="5" name="Table Placeholder 4">
            <a:extLst>
              <a:ext uri="{FF2B5EF4-FFF2-40B4-BE49-F238E27FC236}">
                <a16:creationId xmlns:a16="http://schemas.microsoft.com/office/drawing/2014/main" id="{30EB9AB3-A299-48C3-9D8C-CAB6B4BF5298}"/>
              </a:ext>
            </a:extLst>
          </p:cNvPr>
          <p:cNvGraphicFramePr>
            <a:graphicFrameLocks noGrp="1"/>
          </p:cNvGraphicFramePr>
          <p:nvPr>
            <p:ph type="tbl" sz="quarter" idx="13"/>
            <p:extLst>
              <p:ext uri="{D42A27DB-BD31-4B8C-83A1-F6EECF244321}">
                <p14:modId xmlns:p14="http://schemas.microsoft.com/office/powerpoint/2010/main" val="227916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61534870"/>
                    </a:ext>
                  </a:extLst>
                </a:gridCol>
                <a:gridCol w="1975104">
                  <a:extLst>
                    <a:ext uri="{9D8B030D-6E8A-4147-A177-3AD203B41FA5}">
                      <a16:colId xmlns:a16="http://schemas.microsoft.com/office/drawing/2014/main" val="446991777"/>
                    </a:ext>
                  </a:extLst>
                </a:gridCol>
                <a:gridCol w="905256">
                  <a:extLst>
                    <a:ext uri="{9D8B030D-6E8A-4147-A177-3AD203B41FA5}">
                      <a16:colId xmlns:a16="http://schemas.microsoft.com/office/drawing/2014/main" val="1138226755"/>
                    </a:ext>
                  </a:extLst>
                </a:gridCol>
                <a:gridCol w="905256">
                  <a:extLst>
                    <a:ext uri="{9D8B030D-6E8A-4147-A177-3AD203B41FA5}">
                      <a16:colId xmlns:a16="http://schemas.microsoft.com/office/drawing/2014/main" val="1103968591"/>
                    </a:ext>
                  </a:extLst>
                </a:gridCol>
                <a:gridCol w="905256">
                  <a:extLst>
                    <a:ext uri="{9D8B030D-6E8A-4147-A177-3AD203B41FA5}">
                      <a16:colId xmlns:a16="http://schemas.microsoft.com/office/drawing/2014/main" val="1725075330"/>
                    </a:ext>
                  </a:extLst>
                </a:gridCol>
                <a:gridCol w="905256">
                  <a:extLst>
                    <a:ext uri="{9D8B030D-6E8A-4147-A177-3AD203B41FA5}">
                      <a16:colId xmlns:a16="http://schemas.microsoft.com/office/drawing/2014/main" val="660695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08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- 2020-12-25 18:35:21</a:t>
                      </a:r>
                      <a:r>
                        <a:rPr kumimoji="0" lang="es-ES" sz="1000" b="0" i="0" u="none" strike="noStrike" kern="1200" cap="none" spc="0" normalizeH="0" baseline="0" noProof="0">
                          <a:ln>
                            <a:noFill/>
                          </a:ln>
                          <a:solidFill>
                            <a:prstClr val="black"/>
                          </a:solidFill>
                          <a:effectLst/>
                          <a:uLnTx/>
                          <a:uFillTx/>
                          <a:latin typeface="+mn-lt"/>
                          <a:ea typeface="+mn-ea"/>
                          <a:cs typeface="+mn-cs"/>
                        </a:rPr>
                        <a:t>
 Que en esta navidad renazca en todos nosotros el amor.
Que disfrutemos de los pequeños momentos de alegría, y que la suma de todos ellos, forjen en nosotros una vida llena de felicidad!
.
Es el deseo de todos los que formamos parte de #VenzoArgentina
.
#venzo #somosvenzo #vivivenzo #felicidadvenzo #navidad #christmas #feliznavidad #merrychristmas #ciclismo #ciclismoaegentino #argentina #cycling #bike #bicicleta #biker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133284525_2807156092896196_1690103396024444790_n.jpg?_nc_cat=106&amp;ccb=2&amp;_nc_sid=8ae9d6&amp;_nc_ohc=vNo9vKR2FioAX8Lz7qe&amp;_nc_ht=scontent-iad3-1.cdninstagram.com&amp;oh=fb967bf863b1798aedd5054fbc0cfae7&amp;oe=602AB02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50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- 2021-01-14 19:10:51</a:t>
                      </a:r>
                      <a:r>
                        <a:rPr kumimoji="0" lang="es-ES" sz="1000" b="0" i="0" u="none" strike="noStrike" kern="1200" cap="none" spc="0" normalizeH="0" baseline="0" noProof="0">
                          <a:ln>
                            <a:noFill/>
                          </a:ln>
                          <a:solidFill>
                            <a:prstClr val="black"/>
                          </a:solidFill>
                          <a:effectLst/>
                          <a:uLnTx/>
                          <a:uFillTx/>
                          <a:latin typeface="+mn-lt"/>
                          <a:ea typeface="+mn-ea"/>
                          <a:cs typeface="+mn-cs"/>
                        </a:rPr>
                        <a:t>
 😎 Subite a las nuevas #Maxam y recorré la ciudad pedaleando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https://scontent.cdninstagram.com/v/t51.2885-15/sh0.08/e35/s640x640/138291328_414389823216855_4477443947296929696_n.jpg?_nc_ht=scontent.cdninstagram.com&amp;_nc_cat=103&amp;_nc_ohc=E69CC7rLDFcAX_KCFcA&amp;tp=1&amp;oh=11dfed9b20b4965f88e878e0e0def997&amp;oe=6008D6CC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01628449"/>
                  </a:ext>
                </a:extLst>
              </a:tr>
            </a:tbl>
          </a:graphicData>
        </a:graphic>
      </p:graphicFrame>
      <p:sp>
        <p:nvSpPr>
          <p:cNvPr id="4" name="Text Placeholder 3">
            <a:extLst>
              <a:ext uri="{FF2B5EF4-FFF2-40B4-BE49-F238E27FC236}">
                <a16:creationId xmlns:a16="http://schemas.microsoft.com/office/drawing/2014/main" id="{248E66EA-8117-4A58-AF40-E0A51C00805F}"/>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343667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DF329-8D7D-4446-8468-74318951510E}"/>
              </a:ext>
            </a:extLst>
          </p:cNvPr>
          <p:cNvSpPr>
            <a:spLocks noGrp="1"/>
          </p:cNvSpPr>
          <p:nvPr>
            <p:ph type="title"/>
          </p:nvPr>
        </p:nvSpPr>
        <p:spPr/>
        <p:txBody>
          <a:bodyPr/>
          <a:lstStyle/>
          <a:p>
            <a:r>
              <a:rPr lang="en-US"/>
              <a:t>Instagram Posts Table | Teknialbikes - 8 of 16</a:t>
            </a:r>
          </a:p>
        </p:txBody>
      </p:sp>
      <p:graphicFrame>
        <p:nvGraphicFramePr>
          <p:cNvPr id="5" name="Table Placeholder 4">
            <a:extLst>
              <a:ext uri="{FF2B5EF4-FFF2-40B4-BE49-F238E27FC236}">
                <a16:creationId xmlns:a16="http://schemas.microsoft.com/office/drawing/2014/main" id="{0D8D6ED9-FB33-45D7-A4A1-993C30393FA5}"/>
              </a:ext>
            </a:extLst>
          </p:cNvPr>
          <p:cNvGraphicFramePr>
            <a:graphicFrameLocks noGrp="1"/>
          </p:cNvGraphicFramePr>
          <p:nvPr>
            <p:ph type="tbl" sz="quarter" idx="13"/>
            <p:extLst>
              <p:ext uri="{D42A27DB-BD31-4B8C-83A1-F6EECF244321}">
                <p14:modId xmlns:p14="http://schemas.microsoft.com/office/powerpoint/2010/main" val="3734128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73765882"/>
                    </a:ext>
                  </a:extLst>
                </a:gridCol>
                <a:gridCol w="1975104">
                  <a:extLst>
                    <a:ext uri="{9D8B030D-6E8A-4147-A177-3AD203B41FA5}">
                      <a16:colId xmlns:a16="http://schemas.microsoft.com/office/drawing/2014/main" val="2693143105"/>
                    </a:ext>
                  </a:extLst>
                </a:gridCol>
                <a:gridCol w="905256">
                  <a:extLst>
                    <a:ext uri="{9D8B030D-6E8A-4147-A177-3AD203B41FA5}">
                      <a16:colId xmlns:a16="http://schemas.microsoft.com/office/drawing/2014/main" val="443435739"/>
                    </a:ext>
                  </a:extLst>
                </a:gridCol>
                <a:gridCol w="905256">
                  <a:extLst>
                    <a:ext uri="{9D8B030D-6E8A-4147-A177-3AD203B41FA5}">
                      <a16:colId xmlns:a16="http://schemas.microsoft.com/office/drawing/2014/main" val="3927580747"/>
                    </a:ext>
                  </a:extLst>
                </a:gridCol>
                <a:gridCol w="905256">
                  <a:extLst>
                    <a:ext uri="{9D8B030D-6E8A-4147-A177-3AD203B41FA5}">
                      <a16:colId xmlns:a16="http://schemas.microsoft.com/office/drawing/2014/main" val="784031539"/>
                    </a:ext>
                  </a:extLst>
                </a:gridCol>
                <a:gridCol w="905256">
                  <a:extLst>
                    <a:ext uri="{9D8B030D-6E8A-4147-A177-3AD203B41FA5}">
                      <a16:colId xmlns:a16="http://schemas.microsoft.com/office/drawing/2014/main" val="380669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670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- 2020-12-23 18:31:21</a:t>
                      </a:r>
                      <a:r>
                        <a:rPr kumimoji="0" lang="es-ES" sz="1000" b="0" i="0" u="none" strike="noStrike" kern="1200" cap="none" spc="0" normalizeH="0" baseline="0" noProof="0">
                          <a:ln>
                            <a:noFill/>
                          </a:ln>
                          <a:solidFill>
                            <a:prstClr val="black"/>
                          </a:solidFill>
                          <a:effectLst/>
                          <a:uLnTx/>
                          <a:uFillTx/>
                          <a:latin typeface="+mn-lt"/>
                          <a:ea typeface="+mn-ea"/>
                          <a:cs typeface="+mn-cs"/>
                        </a:rPr>
                        <a:t>
 Nueva Gama 2021 recorriendo ciudades. ¿No te dan ganas de probarlas? 😍
 #Maxam90 y #Maxam190 #MotomelBicicletas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https://scontent-atl3-1.cdninstagram.com/v/t51.2885-15/132200621_110415080938599_5707056440359773205_n.jpg?_nc_cat=109&amp;ccb=2&amp;_nc_sid=8ae9d6&amp;_nc_ohc=ISozmpYYwzYAX_zdgnc&amp;_nc_ht=scontent-atl3-1.cdninstagram.com&amp;oh=f9f1910b952efba965306fbcaa0b8f12&amp;oe=602BDEB2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509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- 2020-12-21 20:23:14</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diseño de nuestra nueva web 💻.
Ingresá a www.motomelbicicletas.com.ar y conocé  nuestra gama 2021 y todos sus detalles.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https://scontent-atl3-1.cdninstagram.com/v/t51.2885-15/131920126_737749536844649_564681637392537437_n.jpg?_nc_cat=108&amp;ccb=2&amp;_nc_sid=8ae9d6&amp;_nc_ohc=lYtVLVZqPdwAX-Sjunq&amp;_nc_ht=scontent-atl3-1.cdninstagram.com&amp;oh=914ba0be5983091ed006a8d121e08124&amp;oe=602B5509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3692107"/>
                  </a:ext>
                </a:extLst>
              </a:tr>
            </a:tbl>
          </a:graphicData>
        </a:graphic>
      </p:graphicFrame>
      <p:sp>
        <p:nvSpPr>
          <p:cNvPr id="4" name="Text Placeholder 3">
            <a:extLst>
              <a:ext uri="{FF2B5EF4-FFF2-40B4-BE49-F238E27FC236}">
                <a16:creationId xmlns:a16="http://schemas.microsoft.com/office/drawing/2014/main" id="{F5B8D56E-A9E0-4071-A454-2AF39EF1CB5A}"/>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010524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6328A-1547-4017-B2A4-3FB643DC0B5A}"/>
              </a:ext>
            </a:extLst>
          </p:cNvPr>
          <p:cNvSpPr>
            <a:spLocks noGrp="1"/>
          </p:cNvSpPr>
          <p:nvPr>
            <p:ph type="title"/>
          </p:nvPr>
        </p:nvSpPr>
        <p:spPr/>
        <p:txBody>
          <a:bodyPr/>
          <a:lstStyle/>
          <a:p>
            <a:r>
              <a:rPr lang="en-US"/>
              <a:t>Instagram Posts Table | Teknialbikes - 9 of 16</a:t>
            </a:r>
          </a:p>
        </p:txBody>
      </p:sp>
      <p:graphicFrame>
        <p:nvGraphicFramePr>
          <p:cNvPr id="5" name="Table Placeholder 4">
            <a:extLst>
              <a:ext uri="{FF2B5EF4-FFF2-40B4-BE49-F238E27FC236}">
                <a16:creationId xmlns:a16="http://schemas.microsoft.com/office/drawing/2014/main" id="{5D092761-D3D7-410F-953B-565301E8F92B}"/>
              </a:ext>
            </a:extLst>
          </p:cNvPr>
          <p:cNvGraphicFramePr>
            <a:graphicFrameLocks noGrp="1"/>
          </p:cNvGraphicFramePr>
          <p:nvPr>
            <p:ph type="tbl" sz="quarter" idx="13"/>
            <p:extLst>
              <p:ext uri="{D42A27DB-BD31-4B8C-83A1-F6EECF244321}">
                <p14:modId xmlns:p14="http://schemas.microsoft.com/office/powerpoint/2010/main" val="1777516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52221133"/>
                    </a:ext>
                  </a:extLst>
                </a:gridCol>
                <a:gridCol w="1975104">
                  <a:extLst>
                    <a:ext uri="{9D8B030D-6E8A-4147-A177-3AD203B41FA5}">
                      <a16:colId xmlns:a16="http://schemas.microsoft.com/office/drawing/2014/main" val="369211192"/>
                    </a:ext>
                  </a:extLst>
                </a:gridCol>
                <a:gridCol w="905256">
                  <a:extLst>
                    <a:ext uri="{9D8B030D-6E8A-4147-A177-3AD203B41FA5}">
                      <a16:colId xmlns:a16="http://schemas.microsoft.com/office/drawing/2014/main" val="3763812315"/>
                    </a:ext>
                  </a:extLst>
                </a:gridCol>
                <a:gridCol w="905256">
                  <a:extLst>
                    <a:ext uri="{9D8B030D-6E8A-4147-A177-3AD203B41FA5}">
                      <a16:colId xmlns:a16="http://schemas.microsoft.com/office/drawing/2014/main" val="1419460257"/>
                    </a:ext>
                  </a:extLst>
                </a:gridCol>
                <a:gridCol w="905256">
                  <a:extLst>
                    <a:ext uri="{9D8B030D-6E8A-4147-A177-3AD203B41FA5}">
                      <a16:colId xmlns:a16="http://schemas.microsoft.com/office/drawing/2014/main" val="3994073824"/>
                    </a:ext>
                  </a:extLst>
                </a:gridCol>
                <a:gridCol w="905256">
                  <a:extLst>
                    <a:ext uri="{9D8B030D-6E8A-4147-A177-3AD203B41FA5}">
                      <a16:colId xmlns:a16="http://schemas.microsoft.com/office/drawing/2014/main" val="3657037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343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- 2021-01-13 01:18:56</a:t>
                      </a:r>
                      <a:r>
                        <a:rPr kumimoji="0" lang="es-ES" sz="1000" b="0" i="0" u="none" strike="noStrike" kern="1200" cap="none" spc="0" normalizeH="0" baseline="0" noProof="0">
                          <a:ln>
                            <a:noFill/>
                          </a:ln>
                          <a:solidFill>
                            <a:prstClr val="black"/>
                          </a:solidFill>
                          <a:effectLst/>
                          <a:uLnTx/>
                          <a:uFillTx/>
                          <a:latin typeface="+mn-lt"/>
                          <a:ea typeface="+mn-ea"/>
                          <a:cs typeface="+mn-cs"/>
                        </a:rPr>
                        <a:t>
 #VeranoVenzo: ⛰🚴🏻‍♀️
Siete Lagos, por natibainotti
.
Un hit del cicloturismo... Y tiene con qué: los lagos, el bosque y las montañas forman un combo que sólo la Patagonia puede dar.
.
Un aventura en la que queda claro que la intensidad del lugar y la experiencia no tiene nada que ver con la cantidad de kilómetros.
.
Es un camino ideal para hacerlo con calma y parar más de una noche en algún lago que te guste. A eso sumale un día más si empezás desde Bariloche.
.
📍DATOS ÚTILES:
🗓Cuándo hacerlo: de Octubre a principios de Mayo
.
🥪Comida: de Diciembre a Abril podés encontrar las provedurías abiertas. Por fuera de la temporada, tenés que asegurarte toda la comida en la ciudad desde la que empieces el recorrido, ya sea en Villa La Angostura o San Martín de los Andes.
.
💧Agua: si vas en temporada, en los camping. Por fuera de ella, se puede cargar en los lagos y ríos.
.
😴 Dónde dormir: hay varios campings habilitados y con buena infraestructura a lo largo del camin...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137336008_167583164707142_4171541000420828467_n.jpg?_nc_cat=102&amp;ccb=2&amp;_nc_sid=8ae9d6&amp;_nc_ohc=0lU_d8A_EIkAX8Rlb8m&amp;_nc_ht=scontent-iad3-1.cdninstagram.com&amp;oh=f797f34931456a456373858b2bfd8dac&amp;oe=602B5E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09644393"/>
                  </a:ext>
                </a:extLst>
              </a:tr>
            </a:tbl>
          </a:graphicData>
        </a:graphic>
      </p:graphicFrame>
      <p:sp>
        <p:nvSpPr>
          <p:cNvPr id="4" name="Text Placeholder 3">
            <a:extLst>
              <a:ext uri="{FF2B5EF4-FFF2-40B4-BE49-F238E27FC236}">
                <a16:creationId xmlns:a16="http://schemas.microsoft.com/office/drawing/2014/main" id="{1201348C-9860-49D6-A19D-333D96D97006}"/>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916924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601D9-F3AF-46EB-8D8C-667E7C935D5A}"/>
              </a:ext>
            </a:extLst>
          </p:cNvPr>
          <p:cNvSpPr>
            <a:spLocks noGrp="1"/>
          </p:cNvSpPr>
          <p:nvPr>
            <p:ph type="title"/>
          </p:nvPr>
        </p:nvSpPr>
        <p:spPr/>
        <p:txBody>
          <a:bodyPr/>
          <a:lstStyle/>
          <a:p>
            <a:r>
              <a:rPr lang="en-US"/>
              <a:t>Instagram Posts Table | Teknialbikes - 10 of 16</a:t>
            </a:r>
          </a:p>
        </p:txBody>
      </p:sp>
      <p:graphicFrame>
        <p:nvGraphicFramePr>
          <p:cNvPr id="5" name="Table Placeholder 4">
            <a:extLst>
              <a:ext uri="{FF2B5EF4-FFF2-40B4-BE49-F238E27FC236}">
                <a16:creationId xmlns:a16="http://schemas.microsoft.com/office/drawing/2014/main" id="{7D85A3BC-3AF3-43B9-91AC-CF34BF4E1D6A}"/>
              </a:ext>
            </a:extLst>
          </p:cNvPr>
          <p:cNvGraphicFramePr>
            <a:graphicFrameLocks noGrp="1"/>
          </p:cNvGraphicFramePr>
          <p:nvPr>
            <p:ph type="tbl" sz="quarter" idx="13"/>
            <p:extLst>
              <p:ext uri="{D42A27DB-BD31-4B8C-83A1-F6EECF244321}">
                <p14:modId xmlns:p14="http://schemas.microsoft.com/office/powerpoint/2010/main" val="2772424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2435952"/>
                    </a:ext>
                  </a:extLst>
                </a:gridCol>
                <a:gridCol w="1975104">
                  <a:extLst>
                    <a:ext uri="{9D8B030D-6E8A-4147-A177-3AD203B41FA5}">
                      <a16:colId xmlns:a16="http://schemas.microsoft.com/office/drawing/2014/main" val="3231284477"/>
                    </a:ext>
                  </a:extLst>
                </a:gridCol>
                <a:gridCol w="905256">
                  <a:extLst>
                    <a:ext uri="{9D8B030D-6E8A-4147-A177-3AD203B41FA5}">
                      <a16:colId xmlns:a16="http://schemas.microsoft.com/office/drawing/2014/main" val="2697810564"/>
                    </a:ext>
                  </a:extLst>
                </a:gridCol>
                <a:gridCol w="905256">
                  <a:extLst>
                    <a:ext uri="{9D8B030D-6E8A-4147-A177-3AD203B41FA5}">
                      <a16:colId xmlns:a16="http://schemas.microsoft.com/office/drawing/2014/main" val="3594867680"/>
                    </a:ext>
                  </a:extLst>
                </a:gridCol>
                <a:gridCol w="905256">
                  <a:extLst>
                    <a:ext uri="{9D8B030D-6E8A-4147-A177-3AD203B41FA5}">
                      <a16:colId xmlns:a16="http://schemas.microsoft.com/office/drawing/2014/main" val="439238606"/>
                    </a:ext>
                  </a:extLst>
                </a:gridCol>
                <a:gridCol w="905256">
                  <a:extLst>
                    <a:ext uri="{9D8B030D-6E8A-4147-A177-3AD203B41FA5}">
                      <a16:colId xmlns:a16="http://schemas.microsoft.com/office/drawing/2014/main" val="1184775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132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- 2020-12-30 01:53:09</a:t>
                      </a:r>
                      <a:r>
                        <a:rPr kumimoji="0" lang="es-ES" sz="1000" b="0" i="0" u="none" strike="noStrike" kern="1200" cap="none" spc="0" normalizeH="0" baseline="0" noProof="0">
                          <a:ln>
                            <a:noFill/>
                          </a:ln>
                          <a:solidFill>
                            <a:prstClr val="black"/>
                          </a:solidFill>
                          <a:effectLst/>
                          <a:uLnTx/>
                          <a:uFillTx/>
                          <a:latin typeface="+mn-lt"/>
                          <a:ea typeface="+mn-ea"/>
                          <a:cs typeface="+mn-cs"/>
                        </a:rPr>
                        <a:t>
 Del Mountain Bike a la Ruta.
.
En Venzo nos animamos a más!
.
Junto a corredores del equipo oficial de #mtb, el teamvenzo.arg hemos decidido afrontar el desafío de participar de competencias individuales y por equipos en la disciplina de #Ruta.
.
Llevamos las #VenzoEtna al extremo y estamos contentos con los resultados obtenidos por los corredores en cada competencia, acompañados de la seguridad, confort y ligereza que nos brinda la #Etna en cada pedaleada.
.
Esto recién empieza, y el #2021 se viene con nuevos y mas grandes desafíos.
.
#venzo #somosvenzo #vivivenzo #ciclismo #bike #bicicleta #cycling #cyclinglifestyle #cyclingphotos #cyclinglife #venzobikes #venzobike #biker #carretera #ciclismoargentino #ciclismoderuta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133823379_162299065228957_2544429046551091509_n.jpg?_nc_cat=100&amp;ccb=2&amp;_nc_sid=8ae9d6&amp;_nc_ohc=nqQJwcUmhMUAX956XPX&amp;_nc_ht=scontent-iad3-1.cdninstagram.com&amp;oh=731231839e540432014338b3eac3e515&amp;oe=602DCF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101485"/>
                  </a:ext>
                </a:extLst>
              </a:tr>
            </a:tbl>
          </a:graphicData>
        </a:graphic>
      </p:graphicFrame>
      <p:sp>
        <p:nvSpPr>
          <p:cNvPr id="4" name="Text Placeholder 3">
            <a:extLst>
              <a:ext uri="{FF2B5EF4-FFF2-40B4-BE49-F238E27FC236}">
                <a16:creationId xmlns:a16="http://schemas.microsoft.com/office/drawing/2014/main" id="{76A5D900-39A3-4B3C-AA45-25211A072947}"/>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709451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5E8E-ADD0-4A7E-83B9-85353108C814}"/>
              </a:ext>
            </a:extLst>
          </p:cNvPr>
          <p:cNvSpPr>
            <a:spLocks noGrp="1"/>
          </p:cNvSpPr>
          <p:nvPr>
            <p:ph type="title"/>
          </p:nvPr>
        </p:nvSpPr>
        <p:spPr/>
        <p:txBody>
          <a:bodyPr/>
          <a:lstStyle/>
          <a:p>
            <a:r>
              <a:rPr lang="en-US"/>
              <a:t>Instagram Posts Table | Teknialbikes - 11 of 16</a:t>
            </a:r>
          </a:p>
        </p:txBody>
      </p:sp>
      <p:graphicFrame>
        <p:nvGraphicFramePr>
          <p:cNvPr id="5" name="Table Placeholder 4">
            <a:extLst>
              <a:ext uri="{FF2B5EF4-FFF2-40B4-BE49-F238E27FC236}">
                <a16:creationId xmlns:a16="http://schemas.microsoft.com/office/drawing/2014/main" id="{C3C09C0E-AFA3-4A2B-AE50-E1B741E35993}"/>
              </a:ext>
            </a:extLst>
          </p:cNvPr>
          <p:cNvGraphicFramePr>
            <a:graphicFrameLocks noGrp="1"/>
          </p:cNvGraphicFramePr>
          <p:nvPr>
            <p:ph type="tbl" sz="quarter" idx="13"/>
            <p:extLst>
              <p:ext uri="{D42A27DB-BD31-4B8C-83A1-F6EECF244321}">
                <p14:modId xmlns:p14="http://schemas.microsoft.com/office/powerpoint/2010/main" val="3213477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91174707"/>
                    </a:ext>
                  </a:extLst>
                </a:gridCol>
                <a:gridCol w="1975104">
                  <a:extLst>
                    <a:ext uri="{9D8B030D-6E8A-4147-A177-3AD203B41FA5}">
                      <a16:colId xmlns:a16="http://schemas.microsoft.com/office/drawing/2014/main" val="939126858"/>
                    </a:ext>
                  </a:extLst>
                </a:gridCol>
                <a:gridCol w="905256">
                  <a:extLst>
                    <a:ext uri="{9D8B030D-6E8A-4147-A177-3AD203B41FA5}">
                      <a16:colId xmlns:a16="http://schemas.microsoft.com/office/drawing/2014/main" val="1616160224"/>
                    </a:ext>
                  </a:extLst>
                </a:gridCol>
                <a:gridCol w="905256">
                  <a:extLst>
                    <a:ext uri="{9D8B030D-6E8A-4147-A177-3AD203B41FA5}">
                      <a16:colId xmlns:a16="http://schemas.microsoft.com/office/drawing/2014/main" val="2035453075"/>
                    </a:ext>
                  </a:extLst>
                </a:gridCol>
                <a:gridCol w="905256">
                  <a:extLst>
                    <a:ext uri="{9D8B030D-6E8A-4147-A177-3AD203B41FA5}">
                      <a16:colId xmlns:a16="http://schemas.microsoft.com/office/drawing/2014/main" val="3298035697"/>
                    </a:ext>
                  </a:extLst>
                </a:gridCol>
                <a:gridCol w="905256">
                  <a:extLst>
                    <a:ext uri="{9D8B030D-6E8A-4147-A177-3AD203B41FA5}">
                      <a16:colId xmlns:a16="http://schemas.microsoft.com/office/drawing/2014/main" val="1326966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952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- 2021-01-05 19:55:06</a:t>
                      </a:r>
                      <a:r>
                        <a:rPr kumimoji="0" lang="en-US" sz="1000" b="0" i="0" u="none" strike="noStrike" kern="1200" cap="none" spc="0" normalizeH="0" baseline="0" noProof="0">
                          <a:ln>
                            <a:noFill/>
                          </a:ln>
                          <a:solidFill>
                            <a:prstClr val="black"/>
                          </a:solidFill>
                          <a:effectLst/>
                          <a:uLnTx/>
                          <a:uFillTx/>
                          <a:latin typeface="+mn-lt"/>
                          <a:ea typeface="+mn-ea"/>
                          <a:cs typeface="+mn-cs"/>
                        </a:rPr>
                        <a:t>
 👑 ¿Ya le pediste tu bici a los Reyes? 👑
#Tarpan100ER  #reyesmagos
#TeknialArgentina #Gama2021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135326208_3787813981268755_8159910000431296659_n.jpg?_nc_cat=104&amp;ccb=2&amp;_nc_sid=8ae9d6&amp;_nc_eui2=AeFxICcrJSh8N-gFdmdxkUw6f6fKXX7BNn1_p8pdfsE2faBUQxi2AXGEgp6Y3sV00RY&amp;_nc_ohc=_-t3QFng6ssAX-d4adi&amp;_nc_ht=scontent-iad3-1.cdninstagram.com&amp;oh=8f21b1f7f83d4b50c419545606da8306&amp;oe=602CC11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6395772"/>
                  </a:ext>
                </a:extLst>
              </a:tr>
            </a:tbl>
          </a:graphicData>
        </a:graphic>
      </p:graphicFrame>
      <p:sp>
        <p:nvSpPr>
          <p:cNvPr id="4" name="Text Placeholder 3">
            <a:extLst>
              <a:ext uri="{FF2B5EF4-FFF2-40B4-BE49-F238E27FC236}">
                <a16:creationId xmlns:a16="http://schemas.microsoft.com/office/drawing/2014/main" id="{422DEF74-596F-474D-8528-2DDF62A8295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050275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BF5A1-510C-4DD4-8DDD-7A54FA322941}"/>
              </a:ext>
            </a:extLst>
          </p:cNvPr>
          <p:cNvSpPr>
            <a:spLocks noGrp="1"/>
          </p:cNvSpPr>
          <p:nvPr>
            <p:ph type="title"/>
          </p:nvPr>
        </p:nvSpPr>
        <p:spPr/>
        <p:txBody>
          <a:bodyPr/>
          <a:lstStyle/>
          <a:p>
            <a:r>
              <a:rPr lang="en-US"/>
              <a:t>Instagram Posts Table | Teknialbikes - 12 of 16</a:t>
            </a:r>
          </a:p>
        </p:txBody>
      </p:sp>
      <p:graphicFrame>
        <p:nvGraphicFramePr>
          <p:cNvPr id="5" name="Table Placeholder 4">
            <a:extLst>
              <a:ext uri="{FF2B5EF4-FFF2-40B4-BE49-F238E27FC236}">
                <a16:creationId xmlns:a16="http://schemas.microsoft.com/office/drawing/2014/main" id="{37705474-970B-4BCA-8A8A-7CCADFEF9DA0}"/>
              </a:ext>
            </a:extLst>
          </p:cNvPr>
          <p:cNvGraphicFramePr>
            <a:graphicFrameLocks noGrp="1"/>
          </p:cNvGraphicFramePr>
          <p:nvPr>
            <p:ph type="tbl" sz="quarter" idx="13"/>
            <p:extLst>
              <p:ext uri="{D42A27DB-BD31-4B8C-83A1-F6EECF244321}">
                <p14:modId xmlns:p14="http://schemas.microsoft.com/office/powerpoint/2010/main" val="2910896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84851354"/>
                    </a:ext>
                  </a:extLst>
                </a:gridCol>
                <a:gridCol w="1975104">
                  <a:extLst>
                    <a:ext uri="{9D8B030D-6E8A-4147-A177-3AD203B41FA5}">
                      <a16:colId xmlns:a16="http://schemas.microsoft.com/office/drawing/2014/main" val="1057742817"/>
                    </a:ext>
                  </a:extLst>
                </a:gridCol>
                <a:gridCol w="905256">
                  <a:extLst>
                    <a:ext uri="{9D8B030D-6E8A-4147-A177-3AD203B41FA5}">
                      <a16:colId xmlns:a16="http://schemas.microsoft.com/office/drawing/2014/main" val="1549299144"/>
                    </a:ext>
                  </a:extLst>
                </a:gridCol>
                <a:gridCol w="905256">
                  <a:extLst>
                    <a:ext uri="{9D8B030D-6E8A-4147-A177-3AD203B41FA5}">
                      <a16:colId xmlns:a16="http://schemas.microsoft.com/office/drawing/2014/main" val="1317764805"/>
                    </a:ext>
                  </a:extLst>
                </a:gridCol>
                <a:gridCol w="905256">
                  <a:extLst>
                    <a:ext uri="{9D8B030D-6E8A-4147-A177-3AD203B41FA5}">
                      <a16:colId xmlns:a16="http://schemas.microsoft.com/office/drawing/2014/main" val="2563925487"/>
                    </a:ext>
                  </a:extLst>
                </a:gridCol>
                <a:gridCol w="905256">
                  <a:extLst>
                    <a:ext uri="{9D8B030D-6E8A-4147-A177-3AD203B41FA5}">
                      <a16:colId xmlns:a16="http://schemas.microsoft.com/office/drawing/2014/main" val="3139161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343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- 2020-12-29 19:54:00</a:t>
                      </a:r>
                      <a:r>
                        <a:rPr kumimoji="0" lang="es-ES" sz="1000" b="0" i="0" u="none" strike="noStrike" kern="1200" cap="none" spc="0" normalizeH="0" baseline="0" noProof="0">
                          <a:ln>
                            <a:noFill/>
                          </a:ln>
                          <a:solidFill>
                            <a:prstClr val="black"/>
                          </a:solidFill>
                          <a:effectLst/>
                          <a:uLnTx/>
                          <a:uFillTx/>
                          <a:latin typeface="+mn-lt"/>
                          <a:ea typeface="+mn-ea"/>
                          <a:cs typeface="+mn-cs"/>
                        </a:rPr>
                        <a:t>
 Conocé cada centímetro de la nueva #Tarpan200ER 🔥🔥
#TeknialArgentina #Gama2021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133572404_693266171373207_6066526316250392343_n.jpg?_nc_cat=103&amp;ccb=2&amp;_nc_sid=8ae9d6&amp;_nc_eui2=AeETptBLkb1RiawAdNorm_JpQ6GJ4MDimnJDoYngwOKacnBpVRmvT_wKvhpVuMUefJE&amp;_nc_ohc=L3SDRHyG5fwAX__OL29&amp;_nc_oc=AQkyn6gY1d1goAgfVlaKihc9A8lvC_-8rsqXQaMSZVq_hnMbClijvyBZWHl4orHdXfY&amp;_nc_ht=scontent-iad3-1.cdninstagram.com&amp;oh=0b9b84e09e9e1467310bfdae3a9c0c82&amp;oe=602D6E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8241561"/>
                  </a:ext>
                </a:extLst>
              </a:tr>
            </a:tbl>
          </a:graphicData>
        </a:graphic>
      </p:graphicFrame>
      <p:sp>
        <p:nvSpPr>
          <p:cNvPr id="4" name="Text Placeholder 3">
            <a:extLst>
              <a:ext uri="{FF2B5EF4-FFF2-40B4-BE49-F238E27FC236}">
                <a16:creationId xmlns:a16="http://schemas.microsoft.com/office/drawing/2014/main" id="{7AB11CA9-651E-40C4-A883-C2CBA8FA4C15}"/>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129774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2B1BC-133A-4422-8EC1-4213C6073026}"/>
              </a:ext>
            </a:extLst>
          </p:cNvPr>
          <p:cNvSpPr>
            <a:spLocks noGrp="1"/>
          </p:cNvSpPr>
          <p:nvPr>
            <p:ph type="title"/>
          </p:nvPr>
        </p:nvSpPr>
        <p:spPr/>
        <p:txBody>
          <a:bodyPr/>
          <a:lstStyle/>
          <a:p>
            <a:r>
              <a:rPr lang="en-US"/>
              <a:t>Instagram Posts Table | Teknialbikes - 13 of 16</a:t>
            </a:r>
          </a:p>
        </p:txBody>
      </p:sp>
      <p:graphicFrame>
        <p:nvGraphicFramePr>
          <p:cNvPr id="5" name="Table Placeholder 4">
            <a:extLst>
              <a:ext uri="{FF2B5EF4-FFF2-40B4-BE49-F238E27FC236}">
                <a16:creationId xmlns:a16="http://schemas.microsoft.com/office/drawing/2014/main" id="{C39AFF2F-AA49-4933-9867-17265EE99372}"/>
              </a:ext>
            </a:extLst>
          </p:cNvPr>
          <p:cNvGraphicFramePr>
            <a:graphicFrameLocks noGrp="1"/>
          </p:cNvGraphicFramePr>
          <p:nvPr>
            <p:ph type="tbl" sz="quarter" idx="13"/>
            <p:extLst>
              <p:ext uri="{D42A27DB-BD31-4B8C-83A1-F6EECF244321}">
                <p14:modId xmlns:p14="http://schemas.microsoft.com/office/powerpoint/2010/main" val="27699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98814843"/>
                    </a:ext>
                  </a:extLst>
                </a:gridCol>
                <a:gridCol w="1975104">
                  <a:extLst>
                    <a:ext uri="{9D8B030D-6E8A-4147-A177-3AD203B41FA5}">
                      <a16:colId xmlns:a16="http://schemas.microsoft.com/office/drawing/2014/main" val="151615081"/>
                    </a:ext>
                  </a:extLst>
                </a:gridCol>
                <a:gridCol w="905256">
                  <a:extLst>
                    <a:ext uri="{9D8B030D-6E8A-4147-A177-3AD203B41FA5}">
                      <a16:colId xmlns:a16="http://schemas.microsoft.com/office/drawing/2014/main" val="3012045541"/>
                    </a:ext>
                  </a:extLst>
                </a:gridCol>
                <a:gridCol w="905256">
                  <a:extLst>
                    <a:ext uri="{9D8B030D-6E8A-4147-A177-3AD203B41FA5}">
                      <a16:colId xmlns:a16="http://schemas.microsoft.com/office/drawing/2014/main" val="1368175001"/>
                    </a:ext>
                  </a:extLst>
                </a:gridCol>
                <a:gridCol w="905256">
                  <a:extLst>
                    <a:ext uri="{9D8B030D-6E8A-4147-A177-3AD203B41FA5}">
                      <a16:colId xmlns:a16="http://schemas.microsoft.com/office/drawing/2014/main" val="3515130230"/>
                    </a:ext>
                  </a:extLst>
                </a:gridCol>
                <a:gridCol w="905256">
                  <a:extLst>
                    <a:ext uri="{9D8B030D-6E8A-4147-A177-3AD203B41FA5}">
                      <a16:colId xmlns:a16="http://schemas.microsoft.com/office/drawing/2014/main" val="140207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799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- 2021-01-01 00:30:58</a:t>
                      </a:r>
                      <a:r>
                        <a:rPr kumimoji="0" lang="es-ES" sz="1000" b="0" i="0" u="none" strike="noStrike" kern="1200" cap="none" spc="0" normalizeH="0" baseline="0" noProof="0">
                          <a:ln>
                            <a:noFill/>
                          </a:ln>
                          <a:solidFill>
                            <a:prstClr val="black"/>
                          </a:solidFill>
                          <a:effectLst/>
                          <a:uLnTx/>
                          <a:uFillTx/>
                          <a:latin typeface="+mn-lt"/>
                          <a:ea typeface="+mn-ea"/>
                          <a:cs typeface="+mn-cs"/>
                        </a:rPr>
                        <a:t>
 Brindemos por un nuevo comienzo, por nuevos caminos por recorrer y por nuevos desafíos 🥂 💪🌟
#2021 # #FelizAñoNuevo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134673373_112261390767072_2191290018670281644_n.jpg?_nc_cat=105&amp;ccb=2&amp;_nc_sid=8ae9d6&amp;_nc_eui2=AeEdkOkjtXAtfjfGWve1GrXnbRUX0lOjinRtFRfSU6OKdMgM7slvlxEf0yoWkgdBnfc&amp;_nc_ohc=mct2puPRX0kAX815drc&amp;_nc_ht=scontent-iad3-1.cdninstagram.com&amp;oh=78ad91945e9038912283b125e9d90ad7&amp;oe=602AF04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3214655"/>
                  </a:ext>
                </a:extLst>
              </a:tr>
            </a:tbl>
          </a:graphicData>
        </a:graphic>
      </p:graphicFrame>
      <p:sp>
        <p:nvSpPr>
          <p:cNvPr id="4" name="Text Placeholder 3">
            <a:extLst>
              <a:ext uri="{FF2B5EF4-FFF2-40B4-BE49-F238E27FC236}">
                <a16:creationId xmlns:a16="http://schemas.microsoft.com/office/drawing/2014/main" id="{678EF727-BF6A-44F1-9A4B-50080F14FAC4}"/>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035668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3E0A1-A486-4547-9A1B-FC47FA725BC1}"/>
              </a:ext>
            </a:extLst>
          </p:cNvPr>
          <p:cNvSpPr>
            <a:spLocks noGrp="1"/>
          </p:cNvSpPr>
          <p:nvPr>
            <p:ph type="title"/>
          </p:nvPr>
        </p:nvSpPr>
        <p:spPr/>
        <p:txBody>
          <a:bodyPr/>
          <a:lstStyle/>
          <a:p>
            <a:r>
              <a:rPr lang="en-US"/>
              <a:t>Instagram Posts Table | Teknialbikes - 14 of 16</a:t>
            </a:r>
          </a:p>
        </p:txBody>
      </p:sp>
      <p:graphicFrame>
        <p:nvGraphicFramePr>
          <p:cNvPr id="5" name="Table Placeholder 4">
            <a:extLst>
              <a:ext uri="{FF2B5EF4-FFF2-40B4-BE49-F238E27FC236}">
                <a16:creationId xmlns:a16="http://schemas.microsoft.com/office/drawing/2014/main" id="{53BCA5A0-AC21-45EF-9A88-E8AB40CED048}"/>
              </a:ext>
            </a:extLst>
          </p:cNvPr>
          <p:cNvGraphicFramePr>
            <a:graphicFrameLocks noGrp="1"/>
          </p:cNvGraphicFramePr>
          <p:nvPr>
            <p:ph type="tbl" sz="quarter" idx="13"/>
            <p:extLst>
              <p:ext uri="{D42A27DB-BD31-4B8C-83A1-F6EECF244321}">
                <p14:modId xmlns:p14="http://schemas.microsoft.com/office/powerpoint/2010/main" val="67546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82273521"/>
                    </a:ext>
                  </a:extLst>
                </a:gridCol>
                <a:gridCol w="1975104">
                  <a:extLst>
                    <a:ext uri="{9D8B030D-6E8A-4147-A177-3AD203B41FA5}">
                      <a16:colId xmlns:a16="http://schemas.microsoft.com/office/drawing/2014/main" val="154882066"/>
                    </a:ext>
                  </a:extLst>
                </a:gridCol>
                <a:gridCol w="905256">
                  <a:extLst>
                    <a:ext uri="{9D8B030D-6E8A-4147-A177-3AD203B41FA5}">
                      <a16:colId xmlns:a16="http://schemas.microsoft.com/office/drawing/2014/main" val="2750374933"/>
                    </a:ext>
                  </a:extLst>
                </a:gridCol>
                <a:gridCol w="905256">
                  <a:extLst>
                    <a:ext uri="{9D8B030D-6E8A-4147-A177-3AD203B41FA5}">
                      <a16:colId xmlns:a16="http://schemas.microsoft.com/office/drawing/2014/main" val="1799456153"/>
                    </a:ext>
                  </a:extLst>
                </a:gridCol>
                <a:gridCol w="905256">
                  <a:extLst>
                    <a:ext uri="{9D8B030D-6E8A-4147-A177-3AD203B41FA5}">
                      <a16:colId xmlns:a16="http://schemas.microsoft.com/office/drawing/2014/main" val="2324588891"/>
                    </a:ext>
                  </a:extLst>
                </a:gridCol>
                <a:gridCol w="905256">
                  <a:extLst>
                    <a:ext uri="{9D8B030D-6E8A-4147-A177-3AD203B41FA5}">
                      <a16:colId xmlns:a16="http://schemas.microsoft.com/office/drawing/2014/main" val="262482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147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- 2021-01-15 21:37:34</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Cafayate - Salta Capital
por lavidadeviaje
.
Es como estar en Marte. Es asfalto, ripio, arena y tierra. Es la emblemática Ruta 40. Es la majestuosa Quebrada de las Flechas. Es la desafiante Cuesta del Obispo. Es una travesía que vale la pena hacer en bicicleta al menos una vez en la vida 😍
.
📍DATOS ÚTILES:
.
🗓 Cuando hacerlo: se puede hacer durante todo el año 👌 aunque lo ideal es la primavera o el otoño donde las temperaturas son más amigables.
.
🥪💧 Comida y agua: no es necesario que cargues mucha comida y agua porque las distancias entre los pueblos son cortas.
.
😴 Dónde dormir: en San Carlos, Seclantás, Molinos, Cachi y Chicoana hay campings municipales. Existe la posibilidad de que te agarre la noche en la ruta, en ese caso lo mejor es encontrar un lugar lo más escondido posible y acampar cuando cae el sol.
.
❗A TENER EN CUENTA: la Quebrada de las Flechas y la Cuesta del Obispo (que en dirección sur-norte son en bajada) son dos grandes 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138668944_174501194417406_9146763873914666553_n.jpg?_nc_cat=111&amp;ccb=2&amp;_nc_sid=8ae9d6&amp;_nc_ohc=35kn9lXNv8kAX9FuHpT&amp;_nc_ht=scontent-iad3-1.cdninstagram.com&amp;oh=1c96959864f4405d6819f83a385de6a6&amp;oe=602DC30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34872459"/>
                  </a:ext>
                </a:extLst>
              </a:tr>
            </a:tbl>
          </a:graphicData>
        </a:graphic>
      </p:graphicFrame>
      <p:sp>
        <p:nvSpPr>
          <p:cNvPr id="4" name="Text Placeholder 3">
            <a:extLst>
              <a:ext uri="{FF2B5EF4-FFF2-40B4-BE49-F238E27FC236}">
                <a16:creationId xmlns:a16="http://schemas.microsoft.com/office/drawing/2014/main" id="{3BC70FCB-74CF-4115-B0A1-EED7787FBFD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99006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B2B4-FBE8-4E09-8C80-A0D4C48D14B1}"/>
              </a:ext>
            </a:extLst>
          </p:cNvPr>
          <p:cNvSpPr>
            <a:spLocks noGrp="1"/>
          </p:cNvSpPr>
          <p:nvPr>
            <p:ph type="title"/>
          </p:nvPr>
        </p:nvSpPr>
        <p:spPr/>
        <p:txBody>
          <a:bodyPr/>
          <a:lstStyle/>
          <a:p>
            <a:r>
              <a:rPr lang="en-US"/>
              <a:t>Instagram Posts Table | Teknialbikes - 15 of 16</a:t>
            </a:r>
          </a:p>
        </p:txBody>
      </p:sp>
      <p:graphicFrame>
        <p:nvGraphicFramePr>
          <p:cNvPr id="5" name="Table Placeholder 4">
            <a:extLst>
              <a:ext uri="{FF2B5EF4-FFF2-40B4-BE49-F238E27FC236}">
                <a16:creationId xmlns:a16="http://schemas.microsoft.com/office/drawing/2014/main" id="{D801FE56-3584-461B-BAAE-77588A85E415}"/>
              </a:ext>
            </a:extLst>
          </p:cNvPr>
          <p:cNvGraphicFramePr>
            <a:graphicFrameLocks noGrp="1"/>
          </p:cNvGraphicFramePr>
          <p:nvPr>
            <p:ph type="tbl" sz="quarter" idx="13"/>
            <p:extLst>
              <p:ext uri="{D42A27DB-BD31-4B8C-83A1-F6EECF244321}">
                <p14:modId xmlns:p14="http://schemas.microsoft.com/office/powerpoint/2010/main" val="181609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2678906"/>
                    </a:ext>
                  </a:extLst>
                </a:gridCol>
                <a:gridCol w="1975104">
                  <a:extLst>
                    <a:ext uri="{9D8B030D-6E8A-4147-A177-3AD203B41FA5}">
                      <a16:colId xmlns:a16="http://schemas.microsoft.com/office/drawing/2014/main" val="671691664"/>
                    </a:ext>
                  </a:extLst>
                </a:gridCol>
                <a:gridCol w="905256">
                  <a:extLst>
                    <a:ext uri="{9D8B030D-6E8A-4147-A177-3AD203B41FA5}">
                      <a16:colId xmlns:a16="http://schemas.microsoft.com/office/drawing/2014/main" val="712253095"/>
                    </a:ext>
                  </a:extLst>
                </a:gridCol>
                <a:gridCol w="905256">
                  <a:extLst>
                    <a:ext uri="{9D8B030D-6E8A-4147-A177-3AD203B41FA5}">
                      <a16:colId xmlns:a16="http://schemas.microsoft.com/office/drawing/2014/main" val="3263684088"/>
                    </a:ext>
                  </a:extLst>
                </a:gridCol>
                <a:gridCol w="905256">
                  <a:extLst>
                    <a:ext uri="{9D8B030D-6E8A-4147-A177-3AD203B41FA5}">
                      <a16:colId xmlns:a16="http://schemas.microsoft.com/office/drawing/2014/main" val="4270918417"/>
                    </a:ext>
                  </a:extLst>
                </a:gridCol>
                <a:gridCol w="905256">
                  <a:extLst>
                    <a:ext uri="{9D8B030D-6E8A-4147-A177-3AD203B41FA5}">
                      <a16:colId xmlns:a16="http://schemas.microsoft.com/office/drawing/2014/main" val="2267662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212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- 2020-12-20 01:45:32</a:t>
                      </a:r>
                      <a:r>
                        <a:rPr kumimoji="0" lang="en-US" sz="1000" b="0" i="0" u="none" strike="noStrike" kern="1200" cap="none" spc="0" normalizeH="0" baseline="0" noProof="0">
                          <a:ln>
                            <a:noFill/>
                          </a:ln>
                          <a:solidFill>
                            <a:prstClr val="black"/>
                          </a:solidFill>
                          <a:effectLst/>
                          <a:uLnTx/>
                          <a:uFillTx/>
                          <a:latin typeface="+mn-lt"/>
                          <a:ea typeface="+mn-ea"/>
                          <a:cs typeface="+mn-cs"/>
                        </a:rPr>
                        <a:t>
 ✨ #FelicidadVenzo ✨
.
⭐️Se acercan las fiestas y es momento de disfrutar...⭐️
.
🎄La #Skyline Evo es la bicicleta ideal para tus nuevas aventuras..🎄
.
Los chicos de lavidadeviaje las llevaron a pasear por el bosque y las rutas del sur, disfrutando en cada pedaleada de increíbles paisajes.
.
Elegila como tu próxima compañera de rodadas 🤩
.
*Para ver modelos, talles y colores entrá a:
www.venzoargentina.com.ar
.
*Venzo Argentina no comercializa al público.
.
#venzo #somosvenzo #vivivenzo #ciclismo #bike #bicicleta #bici #cycling #cyclinglifestyle #venzobike #cyclinglife #mtb #mountainbike #ciclismoargentino #venzobikes  #felicesfiestas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131890935_2784681118477293_4677353185505991686_n.jpg?_nc_cat=106&amp;ccb=2&amp;_nc_sid=8ae9d6&amp;_nc_ohc=N-hKD2jTnNYAX-BYqEZ&amp;_nc_ht=scontent-iad3-1.cdninstagram.com&amp;oh=5f15dbf00ea7f6aaacaca89b28cc7d35&amp;oe=602B7E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51578909"/>
                  </a:ext>
                </a:extLst>
              </a:tr>
            </a:tbl>
          </a:graphicData>
        </a:graphic>
      </p:graphicFrame>
      <p:sp>
        <p:nvSpPr>
          <p:cNvPr id="4" name="Text Placeholder 3">
            <a:extLst>
              <a:ext uri="{FF2B5EF4-FFF2-40B4-BE49-F238E27FC236}">
                <a16:creationId xmlns:a16="http://schemas.microsoft.com/office/drawing/2014/main" id="{E8BC16F4-F007-4F71-B54D-E5700046B3F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262403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4CD03-A4FC-42EF-8DDA-5F5C0DA24474}"/>
              </a:ext>
            </a:extLst>
          </p:cNvPr>
          <p:cNvSpPr>
            <a:spLocks noGrp="1"/>
          </p:cNvSpPr>
          <p:nvPr>
            <p:ph type="title"/>
          </p:nvPr>
        </p:nvSpPr>
        <p:spPr/>
        <p:txBody>
          <a:bodyPr/>
          <a:lstStyle/>
          <a:p>
            <a:r>
              <a:rPr lang="en-US"/>
              <a:t>Instagram Posts Table | Teknialbikes - 16 of 16</a:t>
            </a:r>
          </a:p>
        </p:txBody>
      </p:sp>
      <p:graphicFrame>
        <p:nvGraphicFramePr>
          <p:cNvPr id="5" name="Table Placeholder 4">
            <a:extLst>
              <a:ext uri="{FF2B5EF4-FFF2-40B4-BE49-F238E27FC236}">
                <a16:creationId xmlns:a16="http://schemas.microsoft.com/office/drawing/2014/main" id="{4E32CDDB-3333-4437-A29F-1508E61F5BAB}"/>
              </a:ext>
            </a:extLst>
          </p:cNvPr>
          <p:cNvGraphicFramePr>
            <a:graphicFrameLocks noGrp="1"/>
          </p:cNvGraphicFramePr>
          <p:nvPr>
            <p:ph type="tbl" sz="quarter" idx="13"/>
            <p:extLst>
              <p:ext uri="{D42A27DB-BD31-4B8C-83A1-F6EECF244321}">
                <p14:modId xmlns:p14="http://schemas.microsoft.com/office/powerpoint/2010/main" val="348565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23956178"/>
                    </a:ext>
                  </a:extLst>
                </a:gridCol>
                <a:gridCol w="1975104">
                  <a:extLst>
                    <a:ext uri="{9D8B030D-6E8A-4147-A177-3AD203B41FA5}">
                      <a16:colId xmlns:a16="http://schemas.microsoft.com/office/drawing/2014/main" val="649158826"/>
                    </a:ext>
                  </a:extLst>
                </a:gridCol>
                <a:gridCol w="905256">
                  <a:extLst>
                    <a:ext uri="{9D8B030D-6E8A-4147-A177-3AD203B41FA5}">
                      <a16:colId xmlns:a16="http://schemas.microsoft.com/office/drawing/2014/main" val="1941035281"/>
                    </a:ext>
                  </a:extLst>
                </a:gridCol>
                <a:gridCol w="905256">
                  <a:extLst>
                    <a:ext uri="{9D8B030D-6E8A-4147-A177-3AD203B41FA5}">
                      <a16:colId xmlns:a16="http://schemas.microsoft.com/office/drawing/2014/main" val="3532988016"/>
                    </a:ext>
                  </a:extLst>
                </a:gridCol>
                <a:gridCol w="905256">
                  <a:extLst>
                    <a:ext uri="{9D8B030D-6E8A-4147-A177-3AD203B41FA5}">
                      <a16:colId xmlns:a16="http://schemas.microsoft.com/office/drawing/2014/main" val="2815326963"/>
                    </a:ext>
                  </a:extLst>
                </a:gridCol>
                <a:gridCol w="905256">
                  <a:extLst>
                    <a:ext uri="{9D8B030D-6E8A-4147-A177-3AD203B41FA5}">
                      <a16:colId xmlns:a16="http://schemas.microsoft.com/office/drawing/2014/main" val="1073247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352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- 2020-12-25 00:00:22</a:t>
                      </a:r>
                      <a:r>
                        <a:rPr kumimoji="0" lang="es-ES" sz="1000" b="0" i="0" u="none" strike="noStrike" kern="1200" cap="none" spc="0" normalizeH="0" baseline="0" noProof="0">
                          <a:ln>
                            <a:noFill/>
                          </a:ln>
                          <a:solidFill>
                            <a:prstClr val="black"/>
                          </a:solidFill>
                          <a:effectLst/>
                          <a:uLnTx/>
                          <a:uFillTx/>
                          <a:latin typeface="+mn-lt"/>
                          <a:ea typeface="+mn-ea"/>
                          <a:cs typeface="+mn-cs"/>
                        </a:rPr>
                        <a:t>
 Teknial les desde una ¡Muy Feliz Navidad! 🎄🎅 Sigamos desafiando nuevos caminos 
#TeknialArgentina #feliznavidad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132288540_1235162820187330_2149542046827532076_n.jpg?_nc_cat=106&amp;ccb=2&amp;_nc_sid=8ae9d6&amp;_nc_eui2=AeEOOrruUV03MCOtJSXrmMm0D2qqyb3LKZEPaqrJvcspkU8yWJXFVTeO-0Jw6mPj2YE&amp;_nc_ohc=WU8_bj0fXYYAX_FP-jg&amp;_nc_ht=scontent-iad3-1.cdninstagram.com&amp;oh=7634c3d7b5b9b099a514d9a7e3944a80&amp;oe=602C148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1872421"/>
                  </a:ext>
                </a:extLst>
              </a:tr>
            </a:tbl>
          </a:graphicData>
        </a:graphic>
      </p:graphicFrame>
      <p:sp>
        <p:nvSpPr>
          <p:cNvPr id="4" name="Text Placeholder 3">
            <a:extLst>
              <a:ext uri="{FF2B5EF4-FFF2-40B4-BE49-F238E27FC236}">
                <a16:creationId xmlns:a16="http://schemas.microsoft.com/office/drawing/2014/main" id="{B02E512E-73CE-46B6-B93C-716CBAEFF877}"/>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896148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FD50-9F62-4BD5-AB91-50D89B262D80}"/>
              </a:ext>
            </a:extLst>
          </p:cNvPr>
          <p:cNvSpPr>
            <a:spLocks noGrp="1"/>
          </p:cNvSpPr>
          <p:nvPr>
            <p:ph type="title"/>
          </p:nvPr>
        </p:nvSpPr>
        <p:spPr/>
        <p:txBody>
          <a:bodyPr/>
          <a:lstStyle/>
          <a:p>
            <a:r>
              <a:rPr lang="en-US"/>
              <a:t>Instagram Hashtag Detection | Teknialbikes - 1 of 3</a:t>
            </a:r>
          </a:p>
        </p:txBody>
      </p:sp>
      <p:graphicFrame>
        <p:nvGraphicFramePr>
          <p:cNvPr id="5" name="Table Placeholder 4">
            <a:extLst>
              <a:ext uri="{FF2B5EF4-FFF2-40B4-BE49-F238E27FC236}">
                <a16:creationId xmlns:a16="http://schemas.microsoft.com/office/drawing/2014/main" id="{C1E99275-EAA4-4E65-BBFE-B5004BA1BB7F}"/>
              </a:ext>
            </a:extLst>
          </p:cNvPr>
          <p:cNvGraphicFramePr>
            <a:graphicFrameLocks noGrp="1"/>
          </p:cNvGraphicFramePr>
          <p:nvPr>
            <p:ph type="tbl" sz="quarter" idx="13"/>
            <p:extLst>
              <p:ext uri="{D42A27DB-BD31-4B8C-83A1-F6EECF244321}">
                <p14:modId xmlns:p14="http://schemas.microsoft.com/office/powerpoint/2010/main" val="1967753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94305578"/>
                    </a:ext>
                  </a:extLst>
                </a:gridCol>
                <a:gridCol w="1399032">
                  <a:extLst>
                    <a:ext uri="{9D8B030D-6E8A-4147-A177-3AD203B41FA5}">
                      <a16:colId xmlns:a16="http://schemas.microsoft.com/office/drawing/2014/main" val="1882008190"/>
                    </a:ext>
                  </a:extLst>
                </a:gridCol>
                <a:gridCol w="1399032">
                  <a:extLst>
                    <a:ext uri="{9D8B030D-6E8A-4147-A177-3AD203B41FA5}">
                      <a16:colId xmlns:a16="http://schemas.microsoft.com/office/drawing/2014/main" val="2198071963"/>
                    </a:ext>
                  </a:extLst>
                </a:gridCol>
                <a:gridCol w="1399032">
                  <a:extLst>
                    <a:ext uri="{9D8B030D-6E8A-4147-A177-3AD203B41FA5}">
                      <a16:colId xmlns:a16="http://schemas.microsoft.com/office/drawing/2014/main" val="667767463"/>
                    </a:ext>
                  </a:extLst>
                </a:gridCol>
                <a:gridCol w="1399032">
                  <a:extLst>
                    <a:ext uri="{9D8B030D-6E8A-4147-A177-3AD203B41FA5}">
                      <a16:colId xmlns:a16="http://schemas.microsoft.com/office/drawing/2014/main" val="127526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1829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extLst>
                  <a:ext uri="{0D108BD9-81ED-4DB2-BD59-A6C34878D82A}">
                    <a16:rowId xmlns:a16="http://schemas.microsoft.com/office/drawing/2014/main" val="382930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40.066666666667</a:t>
                      </a:r>
                    </a:p>
                  </a:txBody>
                  <a:tcPr/>
                </a:tc>
                <a:extLst>
                  <a:ext uri="{0D108BD9-81ED-4DB2-BD59-A6C34878D82A}">
                    <a16:rowId xmlns:a16="http://schemas.microsoft.com/office/drawing/2014/main" val="260765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40.066666666667</a:t>
                      </a:r>
                    </a:p>
                  </a:txBody>
                  <a:tcPr/>
                </a:tc>
                <a:extLst>
                  <a:ext uri="{0D108BD9-81ED-4DB2-BD59-A6C34878D82A}">
                    <a16:rowId xmlns:a16="http://schemas.microsoft.com/office/drawing/2014/main" val="333691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#superheroes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40.066666666667</a:t>
                      </a:r>
                    </a:p>
                  </a:txBody>
                  <a:tcPr/>
                </a:tc>
                <a:extLst>
                  <a:ext uri="{0D108BD9-81ED-4DB2-BD59-A6C34878D82A}">
                    <a16:rowId xmlns:a16="http://schemas.microsoft.com/office/drawing/2014/main" val="162646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#amigos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40.066666666667</a:t>
                      </a:r>
                    </a:p>
                  </a:txBody>
                  <a:tcPr/>
                </a:tc>
                <a:extLst>
                  <a:ext uri="{0D108BD9-81ED-4DB2-BD59-A6C34878D82A}">
                    <a16:rowId xmlns:a16="http://schemas.microsoft.com/office/drawing/2014/main" val="233493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#megaliga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31.466666666667</a:t>
                      </a:r>
                    </a:p>
                  </a:txBody>
                  <a:tcPr/>
                </a:tc>
                <a:extLst>
                  <a:ext uri="{0D108BD9-81ED-4DB2-BD59-A6C34878D82A}">
                    <a16:rowId xmlns:a16="http://schemas.microsoft.com/office/drawing/2014/main" val="81347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45.777777777778</a:t>
                      </a:r>
                    </a:p>
                  </a:txBody>
                  <a:tcPr/>
                </a:tc>
                <a:extLst>
                  <a:ext uri="{0D108BD9-81ED-4DB2-BD59-A6C34878D82A}">
                    <a16:rowId xmlns:a16="http://schemas.microsoft.com/office/drawing/2014/main" val="18933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#Speedmike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42.333333333333</a:t>
                      </a:r>
                    </a:p>
                  </a:txBody>
                  <a:tcPr/>
                </a:tc>
                <a:extLst>
                  <a:ext uri="{0D108BD9-81ED-4DB2-BD59-A6C34878D82A}">
                    <a16:rowId xmlns:a16="http://schemas.microsoft.com/office/drawing/2014/main" val="392355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1004.7142857143</a:t>
                      </a:r>
                    </a:p>
                  </a:txBody>
                  <a:tcPr/>
                </a:tc>
                <a:extLst>
                  <a:ext uri="{0D108BD9-81ED-4DB2-BD59-A6C34878D82A}">
                    <a16:rowId xmlns:a16="http://schemas.microsoft.com/office/drawing/2014/main" val="160968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55.285714285714</a:t>
                      </a:r>
                    </a:p>
                  </a:txBody>
                  <a:tcPr/>
                </a:tc>
                <a:extLst>
                  <a:ext uri="{0D108BD9-81ED-4DB2-BD59-A6C34878D82A}">
                    <a16:rowId xmlns:a16="http://schemas.microsoft.com/office/drawing/2014/main" val="3717294625"/>
                  </a:ext>
                </a:extLst>
              </a:tr>
            </a:tbl>
          </a:graphicData>
        </a:graphic>
      </p:graphicFrame>
      <p:sp>
        <p:nvSpPr>
          <p:cNvPr id="4" name="Text Placeholder 3">
            <a:extLst>
              <a:ext uri="{FF2B5EF4-FFF2-40B4-BE49-F238E27FC236}">
                <a16:creationId xmlns:a16="http://schemas.microsoft.com/office/drawing/2014/main" id="{81E4407A-1152-415C-A91C-4420AEA227E2}"/>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090711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C6D76-9951-4C30-B53F-6A3F1A972A4E}"/>
              </a:ext>
            </a:extLst>
          </p:cNvPr>
          <p:cNvSpPr>
            <a:spLocks noGrp="1"/>
          </p:cNvSpPr>
          <p:nvPr>
            <p:ph type="title"/>
          </p:nvPr>
        </p:nvSpPr>
        <p:spPr/>
        <p:txBody>
          <a:bodyPr/>
          <a:lstStyle/>
          <a:p>
            <a:r>
              <a:rPr lang="en-US"/>
              <a:t>Instagram Hashtag Detection | Teknialbikes - 2 of 3</a:t>
            </a:r>
          </a:p>
        </p:txBody>
      </p:sp>
      <p:graphicFrame>
        <p:nvGraphicFramePr>
          <p:cNvPr id="5" name="Table Placeholder 4">
            <a:extLst>
              <a:ext uri="{FF2B5EF4-FFF2-40B4-BE49-F238E27FC236}">
                <a16:creationId xmlns:a16="http://schemas.microsoft.com/office/drawing/2014/main" id="{B1DEC2DB-0EAD-45FC-9AC6-2EEB65E2A10C}"/>
              </a:ext>
            </a:extLst>
          </p:cNvPr>
          <p:cNvGraphicFramePr>
            <a:graphicFrameLocks noGrp="1"/>
          </p:cNvGraphicFramePr>
          <p:nvPr>
            <p:ph type="tbl" sz="quarter" idx="13"/>
            <p:extLst>
              <p:ext uri="{D42A27DB-BD31-4B8C-83A1-F6EECF244321}">
                <p14:modId xmlns:p14="http://schemas.microsoft.com/office/powerpoint/2010/main" val="1513557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01354717"/>
                    </a:ext>
                  </a:extLst>
                </a:gridCol>
                <a:gridCol w="1399032">
                  <a:extLst>
                    <a:ext uri="{9D8B030D-6E8A-4147-A177-3AD203B41FA5}">
                      <a16:colId xmlns:a16="http://schemas.microsoft.com/office/drawing/2014/main" val="1576085642"/>
                    </a:ext>
                  </a:extLst>
                </a:gridCol>
                <a:gridCol w="1399032">
                  <a:extLst>
                    <a:ext uri="{9D8B030D-6E8A-4147-A177-3AD203B41FA5}">
                      <a16:colId xmlns:a16="http://schemas.microsoft.com/office/drawing/2014/main" val="3434314010"/>
                    </a:ext>
                  </a:extLst>
                </a:gridCol>
                <a:gridCol w="1399032">
                  <a:extLst>
                    <a:ext uri="{9D8B030D-6E8A-4147-A177-3AD203B41FA5}">
                      <a16:colId xmlns:a16="http://schemas.microsoft.com/office/drawing/2014/main" val="3510549568"/>
                    </a:ext>
                  </a:extLst>
                </a:gridCol>
                <a:gridCol w="1399032">
                  <a:extLst>
                    <a:ext uri="{9D8B030D-6E8A-4147-A177-3AD203B41FA5}">
                      <a16:colId xmlns:a16="http://schemas.microsoft.com/office/drawing/2014/main" val="1966336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935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#Niñs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177751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#amigas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139480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#divertidas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133333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#valientes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289614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#poderosas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176283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58.666666666667</a:t>
                      </a:r>
                    </a:p>
                  </a:txBody>
                  <a:tcPr/>
                </a:tc>
                <a:extLst>
                  <a:ext uri="{0D108BD9-81ED-4DB2-BD59-A6C34878D82A}">
                    <a16:rowId xmlns:a16="http://schemas.microsoft.com/office/drawing/2014/main" val="187902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47.833333333333</a:t>
                      </a:r>
                    </a:p>
                  </a:txBody>
                  <a:tcPr/>
                </a:tc>
                <a:extLst>
                  <a:ext uri="{0D108BD9-81ED-4DB2-BD59-A6C34878D82A}">
                    <a16:rowId xmlns:a16="http://schemas.microsoft.com/office/drawing/2014/main" val="132393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1126.1666666667</a:t>
                      </a:r>
                    </a:p>
                  </a:txBody>
                  <a:tcPr/>
                </a:tc>
                <a:extLst>
                  <a:ext uri="{0D108BD9-81ED-4DB2-BD59-A6C34878D82A}">
                    <a16:rowId xmlns:a16="http://schemas.microsoft.com/office/drawing/2014/main" val="175491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1126.1666666667</a:t>
                      </a:r>
                    </a:p>
                  </a:txBody>
                  <a:tcPr/>
                </a:tc>
                <a:extLst>
                  <a:ext uri="{0D108BD9-81ED-4DB2-BD59-A6C34878D82A}">
                    <a16:rowId xmlns:a16="http://schemas.microsoft.com/office/drawing/2014/main" val="257709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1158.6</a:t>
                      </a:r>
                    </a:p>
                  </a:txBody>
                  <a:tcPr/>
                </a:tc>
                <a:extLst>
                  <a:ext uri="{0D108BD9-81ED-4DB2-BD59-A6C34878D82A}">
                    <a16:rowId xmlns:a16="http://schemas.microsoft.com/office/drawing/2014/main" val="1721621551"/>
                  </a:ext>
                </a:extLst>
              </a:tr>
            </a:tbl>
          </a:graphicData>
        </a:graphic>
      </p:graphicFrame>
      <p:sp>
        <p:nvSpPr>
          <p:cNvPr id="4" name="Text Placeholder 3">
            <a:extLst>
              <a:ext uri="{FF2B5EF4-FFF2-40B4-BE49-F238E27FC236}">
                <a16:creationId xmlns:a16="http://schemas.microsoft.com/office/drawing/2014/main" id="{D418437E-74CB-4DE2-8C0E-0D6829E6A666}"/>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109712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597DC-1A82-4D37-9979-34ED2CFEDC05}"/>
              </a:ext>
            </a:extLst>
          </p:cNvPr>
          <p:cNvSpPr>
            <a:spLocks noGrp="1"/>
          </p:cNvSpPr>
          <p:nvPr>
            <p:ph type="title"/>
          </p:nvPr>
        </p:nvSpPr>
        <p:spPr/>
        <p:txBody>
          <a:bodyPr/>
          <a:lstStyle/>
          <a:p>
            <a:r>
              <a:rPr lang="en-US"/>
              <a:t>Instagram Hashtag Detection | Teknialbikes - 3 of 3</a:t>
            </a:r>
          </a:p>
        </p:txBody>
      </p:sp>
      <p:graphicFrame>
        <p:nvGraphicFramePr>
          <p:cNvPr id="5" name="Table Placeholder 4">
            <a:extLst>
              <a:ext uri="{FF2B5EF4-FFF2-40B4-BE49-F238E27FC236}">
                <a16:creationId xmlns:a16="http://schemas.microsoft.com/office/drawing/2014/main" id="{EEB9EEF6-8B41-43F1-95F1-7CD40076A0DC}"/>
              </a:ext>
            </a:extLst>
          </p:cNvPr>
          <p:cNvGraphicFramePr>
            <a:graphicFrameLocks noGrp="1"/>
          </p:cNvGraphicFramePr>
          <p:nvPr>
            <p:ph type="tbl" sz="quarter" idx="13"/>
            <p:extLst>
              <p:ext uri="{D42A27DB-BD31-4B8C-83A1-F6EECF244321}">
                <p14:modId xmlns:p14="http://schemas.microsoft.com/office/powerpoint/2010/main" val="4742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1797561"/>
                    </a:ext>
                  </a:extLst>
                </a:gridCol>
                <a:gridCol w="1399032">
                  <a:extLst>
                    <a:ext uri="{9D8B030D-6E8A-4147-A177-3AD203B41FA5}">
                      <a16:colId xmlns:a16="http://schemas.microsoft.com/office/drawing/2014/main" val="677059040"/>
                    </a:ext>
                  </a:extLst>
                </a:gridCol>
                <a:gridCol w="1399032">
                  <a:extLst>
                    <a:ext uri="{9D8B030D-6E8A-4147-A177-3AD203B41FA5}">
                      <a16:colId xmlns:a16="http://schemas.microsoft.com/office/drawing/2014/main" val="2179044527"/>
                    </a:ext>
                  </a:extLst>
                </a:gridCol>
                <a:gridCol w="1399032">
                  <a:extLst>
                    <a:ext uri="{9D8B030D-6E8A-4147-A177-3AD203B41FA5}">
                      <a16:colId xmlns:a16="http://schemas.microsoft.com/office/drawing/2014/main" val="21413544"/>
                    </a:ext>
                  </a:extLst>
                </a:gridCol>
                <a:gridCol w="1399032">
                  <a:extLst>
                    <a:ext uri="{9D8B030D-6E8A-4147-A177-3AD203B41FA5}">
                      <a16:colId xmlns:a16="http://schemas.microsoft.com/office/drawing/2014/main" val="4215107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2177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1158.6</a:t>
                      </a:r>
                    </a:p>
                  </a:txBody>
                  <a:tcPr/>
                </a:tc>
                <a:extLst>
                  <a:ext uri="{0D108BD9-81ED-4DB2-BD59-A6C34878D82A}">
                    <a16:rowId xmlns:a16="http://schemas.microsoft.com/office/drawing/2014/main" val="151374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1158.6</a:t>
                      </a:r>
                    </a:p>
                  </a:txBody>
                  <a:tcPr/>
                </a:tc>
                <a:extLst>
                  <a:ext uri="{0D108BD9-81ED-4DB2-BD59-A6C34878D82A}">
                    <a16:rowId xmlns:a16="http://schemas.microsoft.com/office/drawing/2014/main" val="367965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1158.6</a:t>
                      </a:r>
                    </a:p>
                  </a:txBody>
                  <a:tcPr/>
                </a:tc>
                <a:extLst>
                  <a:ext uri="{0D108BD9-81ED-4DB2-BD59-A6C34878D82A}">
                    <a16:rowId xmlns:a16="http://schemas.microsoft.com/office/drawing/2014/main" val="192744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308.75</a:t>
                      </a:r>
                    </a:p>
                  </a:txBody>
                  <a:tcPr/>
                </a:tc>
                <a:extLst>
                  <a:ext uri="{0D108BD9-81ED-4DB2-BD59-A6C34878D82A}">
                    <a16:rowId xmlns:a16="http://schemas.microsoft.com/office/drawing/2014/main" val="241232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a:t>
                      </a:r>
                    </a:p>
                  </a:txBody>
                  <a:tcPr/>
                </a:tc>
                <a:extLst>
                  <a:ext uri="{0D108BD9-81ED-4DB2-BD59-A6C34878D82A}">
                    <a16:rowId xmlns:a16="http://schemas.microsoft.com/office/drawing/2014/main" val="293532484"/>
                  </a:ext>
                </a:extLst>
              </a:tr>
            </a:tbl>
          </a:graphicData>
        </a:graphic>
      </p:graphicFrame>
      <p:sp>
        <p:nvSpPr>
          <p:cNvPr id="4" name="Text Placeholder 3">
            <a:extLst>
              <a:ext uri="{FF2B5EF4-FFF2-40B4-BE49-F238E27FC236}">
                <a16:creationId xmlns:a16="http://schemas.microsoft.com/office/drawing/2014/main" id="{320FC776-748A-4ECF-8745-C43C55A46C14}"/>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924459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2235</Words>
  <Application>Microsoft Office PowerPoint</Application>
  <PresentationFormat>On-screen Show (4:3)</PresentationFormat>
  <Paragraphs>491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Per Weekday | Teknialbikes</vt:lpstr>
      <vt:lpstr>Instagram Posts By Hour | Teknialbikes</vt:lpstr>
      <vt:lpstr>Instagram Interaction Rate By Hour | Teknialbikes</vt:lpstr>
      <vt:lpstr>Instagram Posts By Weekday | Teknialbikes</vt:lpstr>
      <vt:lpstr>Instagram Interaction Rate By Weekday | Teknialbikes</vt:lpstr>
      <vt:lpstr>Instagram Interactions by Post Type | Teknialbikes</vt:lpstr>
      <vt:lpstr>Instagram Interaction Rate By Post Type | Teknialbikes</vt:lpstr>
      <vt:lpstr>Instagram Post Type Distribution Per Profile | Teknialbikes</vt:lpstr>
      <vt:lpstr>Instagram Interactions Distribution | Teknialbikes</vt:lpstr>
      <vt:lpstr>Instagram Posts Table | Teknialbikes - 1 of 16</vt:lpstr>
      <vt:lpstr>Instagram Posts Table | Teknialbikes - 2 of 16</vt:lpstr>
      <vt:lpstr>Instagram Posts Table | Teknialbikes - 3 of 16</vt:lpstr>
      <vt:lpstr>Instagram Posts Table | Teknialbikes - 4 of 16</vt:lpstr>
      <vt:lpstr>Instagram Posts Table | Teknialbikes - 5 of 16</vt:lpstr>
      <vt:lpstr>Instagram Posts Table | Teknialbikes - 6 of 16</vt:lpstr>
      <vt:lpstr>Instagram Posts Table | Teknialbikes - 7 of 16</vt:lpstr>
      <vt:lpstr>Instagram Posts Table | Teknialbikes - 8 of 16</vt:lpstr>
      <vt:lpstr>Instagram Posts Table | Teknialbikes - 9 of 16</vt:lpstr>
      <vt:lpstr>Instagram Posts Table | Teknialbikes - 10 of 16</vt:lpstr>
      <vt:lpstr>Instagram Posts Table | Teknialbikes - 11 of 16</vt:lpstr>
      <vt:lpstr>Instagram Posts Table | Teknialbikes - 12 of 16</vt:lpstr>
      <vt:lpstr>Instagram Posts Table | Teknialbikes - 13 of 16</vt:lpstr>
      <vt:lpstr>Instagram Posts Table | Teknialbikes - 14 of 16</vt:lpstr>
      <vt:lpstr>Instagram Posts Table | Teknialbikes - 15 of 16</vt:lpstr>
      <vt:lpstr>Instagram Posts Table | Teknialbikes - 16 of 16</vt:lpstr>
      <vt:lpstr>Instagram Hashtag Detection | Teknialbikes - 1 of 3</vt:lpstr>
      <vt:lpstr>Instagram Hashtag Detection | Teknialbikes - 2 of 3</vt:lpstr>
      <vt:lpstr>Instagram Hashtag Detection | Teknialbikes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2021-01-19T09:42:14Z</dcterms:created>
  <dcterms:modified xsi:type="dcterms:W3CDTF">2021-01-19T09:43:12Z</dcterms:modified>
</cp:coreProperties>
</file>